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75" r:id="rId2"/>
  </p:sldMasterIdLst>
  <p:notesMasterIdLst>
    <p:notesMasterId r:id="rId44"/>
  </p:notesMasterIdLst>
  <p:sldIdLst>
    <p:sldId id="256" r:id="rId3"/>
    <p:sldId id="948" r:id="rId4"/>
    <p:sldId id="959" r:id="rId5"/>
    <p:sldId id="955" r:id="rId6"/>
    <p:sldId id="957" r:id="rId7"/>
    <p:sldId id="949" r:id="rId8"/>
    <p:sldId id="950" r:id="rId9"/>
    <p:sldId id="951" r:id="rId10"/>
    <p:sldId id="952" r:id="rId11"/>
    <p:sldId id="954" r:id="rId12"/>
    <p:sldId id="953" r:id="rId13"/>
    <p:sldId id="956" r:id="rId14"/>
    <p:sldId id="938" r:id="rId15"/>
    <p:sldId id="944" r:id="rId16"/>
    <p:sldId id="945" r:id="rId17"/>
    <p:sldId id="946" r:id="rId18"/>
    <p:sldId id="960" r:id="rId19"/>
    <p:sldId id="961" r:id="rId20"/>
    <p:sldId id="962" r:id="rId21"/>
    <p:sldId id="963" r:id="rId22"/>
    <p:sldId id="964" r:id="rId23"/>
    <p:sldId id="965" r:id="rId24"/>
    <p:sldId id="966" r:id="rId25"/>
    <p:sldId id="969" r:id="rId26"/>
    <p:sldId id="970" r:id="rId27"/>
    <p:sldId id="971" r:id="rId28"/>
    <p:sldId id="967" r:id="rId29"/>
    <p:sldId id="972" r:id="rId30"/>
    <p:sldId id="973" r:id="rId31"/>
    <p:sldId id="980" r:id="rId32"/>
    <p:sldId id="979" r:id="rId33"/>
    <p:sldId id="974" r:id="rId34"/>
    <p:sldId id="975" r:id="rId35"/>
    <p:sldId id="976" r:id="rId36"/>
    <p:sldId id="977" r:id="rId37"/>
    <p:sldId id="978" r:id="rId38"/>
    <p:sldId id="942" r:id="rId39"/>
    <p:sldId id="968" r:id="rId40"/>
    <p:sldId id="947" r:id="rId41"/>
    <p:sldId id="943" r:id="rId42"/>
    <p:sldId id="937" r:id="rId43"/>
  </p:sldIdLst>
  <p:sldSz cx="10080625" cy="7559675"/>
  <p:notesSz cx="7559675" cy="10691813"/>
  <p:defaultTextStyle>
    <a:defPPr>
      <a:defRPr lang="en-GB"/>
    </a:defPPr>
    <a:lvl1pPr algn="l" defTabSz="449263" rtl="0" eaLnBrk="0" fontAlgn="base" hangingPunct="0">
      <a:spcBef>
        <a:spcPct val="0"/>
      </a:spcBef>
      <a:spcAft>
        <a:spcPct val="0"/>
      </a:spcAft>
      <a:defRPr kern="1200">
        <a:solidFill>
          <a:schemeClr val="bg1"/>
        </a:solidFill>
        <a:latin typeface="Arial" panose="020B0604020202020204" pitchFamily="34" charset="0"/>
        <a:ea typeface="MS Gothic" panose="020B0609070205080204" pitchFamily="49" charset="-128"/>
        <a:cs typeface="+mn-cs"/>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MS Gothic" panose="020B0609070205080204" pitchFamily="49" charset="-128"/>
        <a:cs typeface="+mn-cs"/>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MS Gothic" panose="020B0609070205080204" pitchFamily="49" charset="-128"/>
        <a:cs typeface="+mn-cs"/>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MS Gothic" panose="020B0609070205080204" pitchFamily="49" charset="-128"/>
        <a:cs typeface="+mn-cs"/>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MS Gothic" panose="020B0609070205080204" pitchFamily="49" charset="-128"/>
        <a:cs typeface="+mn-cs"/>
      </a:defRPr>
    </a:lvl5pPr>
    <a:lvl6pPr marL="2286000" algn="l" defTabSz="914400" rtl="0" eaLnBrk="1" latinLnBrk="0" hangingPunct="1">
      <a:defRPr kern="1200">
        <a:solidFill>
          <a:schemeClr val="bg1"/>
        </a:solidFill>
        <a:latin typeface="Arial" panose="020B0604020202020204" pitchFamily="34" charset="0"/>
        <a:ea typeface="MS Gothic" panose="020B0609070205080204" pitchFamily="49" charset="-128"/>
        <a:cs typeface="+mn-cs"/>
      </a:defRPr>
    </a:lvl6pPr>
    <a:lvl7pPr marL="2743200" algn="l" defTabSz="914400" rtl="0" eaLnBrk="1" latinLnBrk="0" hangingPunct="1">
      <a:defRPr kern="1200">
        <a:solidFill>
          <a:schemeClr val="bg1"/>
        </a:solidFill>
        <a:latin typeface="Arial" panose="020B0604020202020204" pitchFamily="34" charset="0"/>
        <a:ea typeface="MS Gothic" panose="020B0609070205080204" pitchFamily="49" charset="-128"/>
        <a:cs typeface="+mn-cs"/>
      </a:defRPr>
    </a:lvl7pPr>
    <a:lvl8pPr marL="3200400" algn="l" defTabSz="914400" rtl="0" eaLnBrk="1" latinLnBrk="0" hangingPunct="1">
      <a:defRPr kern="1200">
        <a:solidFill>
          <a:schemeClr val="bg1"/>
        </a:solidFill>
        <a:latin typeface="Arial" panose="020B0604020202020204" pitchFamily="34" charset="0"/>
        <a:ea typeface="MS Gothic" panose="020B0609070205080204" pitchFamily="49" charset="-128"/>
        <a:cs typeface="+mn-cs"/>
      </a:defRPr>
    </a:lvl8pPr>
    <a:lvl9pPr marL="3657600" algn="l" defTabSz="914400" rtl="0" eaLnBrk="1" latinLnBrk="0" hangingPunct="1">
      <a:defRPr kern="1200">
        <a:solidFill>
          <a:schemeClr val="bg1"/>
        </a:solidFill>
        <a:latin typeface="Arial" panose="020B0604020202020204" pitchFamily="34" charset="0"/>
        <a:ea typeface="MS Gothic" panose="020B0609070205080204" pitchFamily="49" charset="-128"/>
        <a:cs typeface="+mn-cs"/>
      </a:defRPr>
    </a:lvl9pPr>
  </p:defaultTextStyle>
  <p:extLst>
    <p:ext uri="{EFAFB233-063F-42B5-8137-9DF3F51BA10A}">
      <p15:sldGuideLst xmlns:p15="http://schemas.microsoft.com/office/powerpoint/2012/main">
        <p15:guide id="1" orient="horz" pos="748" userDrawn="1">
          <p15:clr>
            <a:srgbClr val="A4A3A4"/>
          </p15:clr>
        </p15:guide>
        <p15:guide id="2" pos="635" userDrawn="1">
          <p15:clr>
            <a:srgbClr val="A4A3A4"/>
          </p15:clr>
        </p15:guide>
        <p15:guide id="3" pos="5897" userDrawn="1">
          <p15:clr>
            <a:srgbClr val="A4A3A4"/>
          </p15:clr>
        </p15:guide>
        <p15:guide id="4" orient="horz" pos="4468"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mulo Cruz" initials="RC" lastIdx="1" clrIdx="0">
    <p:extLst>
      <p:ext uri="{19B8F6BF-5375-455C-9EA6-DF929625EA0E}">
        <p15:presenceInfo xmlns:p15="http://schemas.microsoft.com/office/powerpoint/2012/main" userId="cb7b4bddb66971d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5FD8B"/>
    <a:srgbClr val="E9FB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vertBarState="minimized" horzBarState="maximized">
    <p:restoredLeft sz="6715" autoAdjust="0"/>
    <p:restoredTop sz="94660"/>
  </p:normalViewPr>
  <p:slideViewPr>
    <p:cSldViewPr>
      <p:cViewPr varScale="1">
        <p:scale>
          <a:sx n="89" d="100"/>
          <a:sy n="89" d="100"/>
        </p:scale>
        <p:origin x="168" y="512"/>
      </p:cViewPr>
      <p:guideLst>
        <p:guide orient="horz" pos="748"/>
        <p:guide pos="635"/>
        <p:guide pos="5897"/>
        <p:guide orient="horz" pos="4468"/>
      </p:guideLst>
    </p:cSldViewPr>
  </p:slideViewPr>
  <p:outlineViewPr>
    <p:cViewPr varScale="1">
      <p:scale>
        <a:sx n="170" d="200"/>
        <a:sy n="170" d="200"/>
      </p:scale>
      <p:origin x="-780" y="-84"/>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9T20:00:49.129"/>
    </inkml:context>
    <inkml:brush xml:id="br0">
      <inkml:brushProperty name="width" value="0.025" units="cm"/>
      <inkml:brushProperty name="height" value="0.025" units="cm"/>
      <inkml:brushProperty name="color" value="#E71224"/>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9T20:00:53.798"/>
    </inkml:context>
    <inkml:brush xml:id="br0">
      <inkml:brushProperty name="width" value="0.025" units="cm"/>
      <inkml:brushProperty name="height" value="0.025" units="cm"/>
      <inkml:brushProperty name="color" value="#E71224"/>
    </inkml:brush>
  </inkml:definitions>
  <inkml:trace contextRef="#ctx0" brushRef="#br0">22 1 24575,'11'0'0,"5"0"0,5 1 0,9 0 0,3 3 0,4-2 0,3 2 0,-8-2 0,-2 0 0,-2 0 0,-4 0 0,-3-2 0,3 2 0,-5-2 0,3 1 0,-1 0 0,-1-1 0,1 2 0,1 0 0,0 0 0,4-1 0,-4 0 0,0-1 0,1 0 0,-4 0 0,0 1 0,-2-1 0,-2 1 0,3-1 0,0 0 0,4 1 0,0-1 0,3 1 0,0 0 0,0 0 0,5 0 0,-1 0 0,0-1 0,3 2 0,-7-2 0,5 1 0,-4 0 0,-2 1 0,1 0 0,-1-1 0,0 0 0,3-1 0,0 1 0,0-1 0,3 2 0,-4-2 0,-2 0 0,2 0 0,-5 0 0,0 0 0,-2 1 0,-5 0 0,0-1 0,-1 0 0,-4 0 0,0 0 0,-3-1 0,-2 0 0,-2 1 0,-3-1 0,-6 0 0,-1-1 0,-6 2 0,-2-2 0,-5 2 0,0-2 0,-5 2 0,-4-1 0,-1 1 0,-7-2 0,-1 2 0,2-2 0,-7 0 0,4-1 0,-2 1 0,-1-3 0,3 3 0,6-2 0,0 0 0,5 3 0,3-1 0,-1 1 0,3-1 0,-1 2 0,-1-1 0,0 1 0,-3 0 0,-4 0 0,2 0 0,-4 0 0,2-1 0,-1 0 0,2-1 0,-3 2 0,7-1 0,-5 1 0,4-1 0,1 1 0,2 0 0,3 0 0,1 1 0,3-1 0,3 0 0,4 0 0,-1 0 0,7 0 0,-1 0 0,3 0 0,1 0 0,-1 0 0,-2 1 0,-5 0 0,-7 0 0,-1 1 0,-7-1 0,1 1 0,5 0 0,-1 0 0,12-2 0,-1 1 0,8 0 0,2-1 0,3 1 0,7-1 0,3-1 0,12 1 0,6-3 0,9 3 0,9-1 0,-1 1 0,7 0 0,-1 0 0,-4 0 0,3 1 0,-4-1 0,-1 2 0,6-1 0,-5 0 0,-1 1 0,2-1 0,-8 0 0,0 0 0,-2 1 0,-4 0 0,-1-2 0,0 2 0,-5 0 0,-2 0 0,1-1 0,-4 1 0,1-2 0,0 1 0,-3-1 0,1 0 0,0 0 0,2 0 0,-2 0 0,3 0 0,-4 1 0,4 0 0,-3 0 0,2 0 0,-2 0 0,0 0 0,-1 1 0,1-1 0,-3 1 0,-2-1 0,1 0 0,-7 0 0,-1-1 0,-4 0 0,-4 0 0,-1 0 0,-2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AutoShape 1"/>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t-BR" altLang="pt-BR"/>
          </a:p>
        </p:txBody>
      </p:sp>
      <p:sp>
        <p:nvSpPr>
          <p:cNvPr id="3075" name="AutoShape 2"/>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t-BR" altLang="pt-BR"/>
          </a:p>
        </p:txBody>
      </p:sp>
      <p:sp>
        <p:nvSpPr>
          <p:cNvPr id="3076" name="AutoShape 3"/>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t-BR" altLang="pt-BR"/>
          </a:p>
        </p:txBody>
      </p:sp>
      <p:sp>
        <p:nvSpPr>
          <p:cNvPr id="3077" name="AutoShape 4"/>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t-BR" altLang="pt-BR"/>
          </a:p>
        </p:txBody>
      </p:sp>
      <p:sp>
        <p:nvSpPr>
          <p:cNvPr id="3078" name="AutoShape 5"/>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t-BR" altLang="pt-BR"/>
          </a:p>
        </p:txBody>
      </p:sp>
      <p:sp>
        <p:nvSpPr>
          <p:cNvPr id="3079" name="AutoShape 6"/>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t-BR" altLang="pt-BR"/>
          </a:p>
        </p:txBody>
      </p:sp>
      <p:sp>
        <p:nvSpPr>
          <p:cNvPr id="3080" name="AutoShape 7"/>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t-BR" altLang="pt-BR"/>
          </a:p>
        </p:txBody>
      </p:sp>
      <p:sp>
        <p:nvSpPr>
          <p:cNvPr id="3081" name="AutoShape 8"/>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t-BR" altLang="pt-BR"/>
          </a:p>
        </p:txBody>
      </p:sp>
      <p:sp>
        <p:nvSpPr>
          <p:cNvPr id="3082" name="AutoShape 9"/>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t-BR" altLang="pt-BR"/>
          </a:p>
        </p:txBody>
      </p:sp>
      <p:sp>
        <p:nvSpPr>
          <p:cNvPr id="3083" name="AutoShape 10"/>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t-BR" altLang="pt-BR"/>
          </a:p>
        </p:txBody>
      </p:sp>
      <p:sp>
        <p:nvSpPr>
          <p:cNvPr id="3084" name="AutoShape 11"/>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t-BR" altLang="pt-BR"/>
          </a:p>
        </p:txBody>
      </p:sp>
      <p:sp>
        <p:nvSpPr>
          <p:cNvPr id="3085" name="Rectangle 12"/>
          <p:cNvSpPr>
            <a:spLocks noGrp="1" noRot="1" noChangeAspect="1" noChangeArrowheads="1"/>
          </p:cNvSpPr>
          <p:nvPr>
            <p:ph type="sldImg"/>
          </p:nvPr>
        </p:nvSpPr>
        <p:spPr bwMode="auto">
          <a:xfrm>
            <a:off x="1106488" y="812800"/>
            <a:ext cx="5326062" cy="3989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13"/>
          <p:cNvSpPr>
            <a:spLocks noGrp="1" noChangeArrowheads="1"/>
          </p:cNvSpPr>
          <p:nvPr>
            <p:ph type="body"/>
          </p:nvPr>
        </p:nvSpPr>
        <p:spPr bwMode="auto">
          <a:xfrm>
            <a:off x="755650" y="5078413"/>
            <a:ext cx="6029325" cy="4792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pt-BR" altLang="pt-BR" noProof="0"/>
          </a:p>
        </p:txBody>
      </p:sp>
      <p:sp>
        <p:nvSpPr>
          <p:cNvPr id="3086" name="Rectangle 14"/>
          <p:cNvSpPr>
            <a:spLocks noGrp="1" noChangeArrowheads="1"/>
          </p:cNvSpPr>
          <p:nvPr>
            <p:ph type="hdr"/>
          </p:nvPr>
        </p:nvSpPr>
        <p:spPr bwMode="auto">
          <a:xfrm>
            <a:off x="0" y="0"/>
            <a:ext cx="3262313"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5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anose="02020603050405020304" pitchFamily="18" charset="0"/>
                <a:cs typeface="Arial Unicode MS" panose="020B0604020202020204" pitchFamily="34" charset="-128"/>
              </a:defRPr>
            </a:lvl1pPr>
          </a:lstStyle>
          <a:p>
            <a:pPr>
              <a:defRPr/>
            </a:pPr>
            <a:endParaRPr lang="pt-BR" altLang="pt-BR"/>
          </a:p>
        </p:txBody>
      </p:sp>
      <p:sp>
        <p:nvSpPr>
          <p:cNvPr id="3087" name="Rectangle 15"/>
          <p:cNvSpPr>
            <a:spLocks noGrp="1" noChangeArrowheads="1"/>
          </p:cNvSpPr>
          <p:nvPr>
            <p:ph type="dt"/>
          </p:nvPr>
        </p:nvSpPr>
        <p:spPr bwMode="auto">
          <a:xfrm>
            <a:off x="4278313" y="0"/>
            <a:ext cx="3262312"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a:lnSpc>
                <a:spcPct val="95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anose="02020603050405020304" pitchFamily="18" charset="0"/>
                <a:cs typeface="Arial Unicode MS" panose="020B0604020202020204" pitchFamily="34" charset="-128"/>
              </a:defRPr>
            </a:lvl1pPr>
          </a:lstStyle>
          <a:p>
            <a:pPr>
              <a:defRPr/>
            </a:pPr>
            <a:endParaRPr lang="pt-BR" altLang="pt-BR"/>
          </a:p>
        </p:txBody>
      </p:sp>
      <p:sp>
        <p:nvSpPr>
          <p:cNvPr id="3088" name="Rectangle 16"/>
          <p:cNvSpPr>
            <a:spLocks noGrp="1" noChangeArrowheads="1"/>
          </p:cNvSpPr>
          <p:nvPr>
            <p:ph type="ftr"/>
          </p:nvPr>
        </p:nvSpPr>
        <p:spPr bwMode="auto">
          <a:xfrm>
            <a:off x="0" y="10155238"/>
            <a:ext cx="3262313"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eaLnBrk="1">
              <a:lnSpc>
                <a:spcPct val="95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anose="02020603050405020304" pitchFamily="18" charset="0"/>
                <a:cs typeface="Arial Unicode MS" panose="020B0604020202020204" pitchFamily="34" charset="-128"/>
              </a:defRPr>
            </a:lvl1pPr>
          </a:lstStyle>
          <a:p>
            <a:pPr>
              <a:defRPr/>
            </a:pPr>
            <a:endParaRPr lang="pt-BR" altLang="pt-BR"/>
          </a:p>
        </p:txBody>
      </p:sp>
      <p:sp>
        <p:nvSpPr>
          <p:cNvPr id="3089" name="Rectangle 17"/>
          <p:cNvSpPr>
            <a:spLocks noGrp="1" noChangeArrowheads="1"/>
          </p:cNvSpPr>
          <p:nvPr>
            <p:ph type="sldNum"/>
          </p:nvPr>
        </p:nvSpPr>
        <p:spPr bwMode="auto">
          <a:xfrm>
            <a:off x="4278313" y="10155238"/>
            <a:ext cx="3262312"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eaLnBrk="1">
              <a:lnSpc>
                <a:spcPct val="95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anose="02020603050405020304" pitchFamily="18" charset="0"/>
                <a:cs typeface="Arial Unicode MS" panose="020B0604020202020204" pitchFamily="34" charset="-128"/>
              </a:defRPr>
            </a:lvl1pPr>
          </a:lstStyle>
          <a:p>
            <a:pPr>
              <a:defRPr/>
            </a:pPr>
            <a:fld id="{E69A3802-940B-4FEE-B780-D3D1F111D9E2}" type="slidenum">
              <a:rPr lang="pt-BR" altLang="pt-BR"/>
              <a:pPr>
                <a:defRPr/>
              </a:pPr>
              <a:t>‹nº›</a:t>
            </a:fld>
            <a:endParaRPr lang="pt-BR" altLang="pt-BR"/>
          </a:p>
        </p:txBody>
      </p:sp>
    </p:spTree>
    <p:extLst>
      <p:ext uri="{BB962C8B-B14F-4D97-AF65-F5344CB8AC3E}">
        <p14:creationId xmlns:p14="http://schemas.microsoft.com/office/powerpoint/2010/main" val="213050928"/>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7969879E-2619-4392-AF18-622335286E6C}" type="slidenum">
              <a:rPr lang="pt-BR" altLang="pt-BR" sz="1400" smtClean="0"/>
              <a:pPr>
                <a:spcBef>
                  <a:spcPct val="0"/>
                </a:spcBef>
                <a:buClrTx/>
                <a:buFontTx/>
                <a:buNone/>
              </a:pPr>
              <a:t>1</a:t>
            </a:fld>
            <a:endParaRPr lang="pt-BR" altLang="pt-BR" sz="1400"/>
          </a:p>
        </p:txBody>
      </p:sp>
      <p:sp>
        <p:nvSpPr>
          <p:cNvPr id="5123"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4" name="Rectangle 2"/>
          <p:cNvSpPr>
            <a:spLocks noGrp="1" noChangeArrowheads="1"/>
          </p:cNvSpPr>
          <p:nvPr>
            <p:ph type="body" idx="1"/>
          </p:nvPr>
        </p:nvSpPr>
        <p:spPr>
          <a:xfrm>
            <a:off x="755650" y="5078413"/>
            <a:ext cx="6030913" cy="479425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m branco">
    <p:spTree>
      <p:nvGrpSpPr>
        <p:cNvPr id="1" name=""/>
        <p:cNvGrpSpPr/>
        <p:nvPr/>
      </p:nvGrpSpPr>
      <p:grpSpPr>
        <a:xfrm>
          <a:off x="0" y="0"/>
          <a:ext cx="0" cy="0"/>
          <a:chOff x="0" y="0"/>
          <a:chExt cx="0" cy="0"/>
        </a:xfrm>
      </p:grpSpPr>
      <p:sp>
        <p:nvSpPr>
          <p:cNvPr id="4" name="Rectangle 5"/>
          <p:cNvSpPr>
            <a:spLocks noGrp="1" noChangeArrowheads="1"/>
          </p:cNvSpPr>
          <p:nvPr>
            <p:ph type="sldNum" idx="12"/>
          </p:nvPr>
        </p:nvSpPr>
        <p:spPr>
          <a:xfrm>
            <a:off x="9648825" y="7321858"/>
            <a:ext cx="648071" cy="418419"/>
          </a:xfrm>
          <a:noFill/>
          <a:ln>
            <a:noFill/>
          </a:ln>
        </p:spPr>
        <p:txBody>
          <a:bodyPr/>
          <a:lstStyle>
            <a:lvl1pPr>
              <a:defRPr>
                <a:solidFill>
                  <a:schemeClr val="bg1"/>
                </a:solidFill>
              </a:defRPr>
            </a:lvl1pPr>
          </a:lstStyle>
          <a:p>
            <a:pPr>
              <a:defRPr/>
            </a:pPr>
            <a:fld id="{21A6A853-0114-42F3-AC1B-89A11264EFBC}" type="slidenum">
              <a:rPr lang="pt-BR" altLang="pt-BR" smtClean="0"/>
              <a:pPr>
                <a:defRPr/>
              </a:pPr>
              <a:t>‹nº›</a:t>
            </a:fld>
            <a:endParaRPr lang="pt-BR" altLang="pt-BR" dirty="0"/>
          </a:p>
        </p:txBody>
      </p:sp>
    </p:spTree>
    <p:extLst>
      <p:ext uri="{BB962C8B-B14F-4D97-AF65-F5344CB8AC3E}">
        <p14:creationId xmlns:p14="http://schemas.microsoft.com/office/powerpoint/2010/main" val="3254828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Layout Personalizado">
    <p:spTree>
      <p:nvGrpSpPr>
        <p:cNvPr id="1" name=""/>
        <p:cNvGrpSpPr/>
        <p:nvPr/>
      </p:nvGrpSpPr>
      <p:grpSpPr>
        <a:xfrm>
          <a:off x="0" y="0"/>
          <a:ext cx="0" cy="0"/>
          <a:chOff x="0" y="0"/>
          <a:chExt cx="0" cy="0"/>
        </a:xfrm>
      </p:grpSpPr>
      <p:sp>
        <p:nvSpPr>
          <p:cNvPr id="3" name="Espaço Reservado para Número de Slide 2">
            <a:extLst>
              <a:ext uri="{FF2B5EF4-FFF2-40B4-BE49-F238E27FC236}">
                <a16:creationId xmlns:a16="http://schemas.microsoft.com/office/drawing/2014/main" id="{3F64A76C-4670-064C-B6DB-50BFF50CF0AC}"/>
              </a:ext>
            </a:extLst>
          </p:cNvPr>
          <p:cNvSpPr>
            <a:spLocks noGrp="1"/>
          </p:cNvSpPr>
          <p:nvPr>
            <p:ph type="sldNum" idx="10"/>
          </p:nvPr>
        </p:nvSpPr>
        <p:spPr/>
        <p:txBody>
          <a:bodyPr/>
          <a:lstStyle/>
          <a:p>
            <a:pPr>
              <a:defRPr/>
            </a:pPr>
            <a:fld id="{F4A97E1D-4BF1-4B98-A38A-ADC3C73F4BB0}" type="slidenum">
              <a:rPr lang="pt-BR" altLang="pt-BR" smtClean="0"/>
              <a:pPr>
                <a:defRPr/>
              </a:pPr>
              <a:t>‹nº›</a:t>
            </a:fld>
            <a:endParaRPr lang="pt-BR" altLang="pt-BR" dirty="0"/>
          </a:p>
        </p:txBody>
      </p:sp>
      <p:sp>
        <p:nvSpPr>
          <p:cNvPr id="2" name="CaixaDeTexto 1">
            <a:extLst>
              <a:ext uri="{FF2B5EF4-FFF2-40B4-BE49-F238E27FC236}">
                <a16:creationId xmlns:a16="http://schemas.microsoft.com/office/drawing/2014/main" id="{5E724A6D-18AA-1540-8250-D46F4A20A144}"/>
              </a:ext>
            </a:extLst>
          </p:cNvPr>
          <p:cNvSpPr txBox="1"/>
          <p:nvPr userDrawn="1"/>
        </p:nvSpPr>
        <p:spPr>
          <a:xfrm>
            <a:off x="0" y="7236221"/>
            <a:ext cx="1296144" cy="369332"/>
          </a:xfrm>
          <a:prstGeom prst="rect">
            <a:avLst/>
          </a:prstGeom>
          <a:solidFill>
            <a:schemeClr val="accent6">
              <a:lumMod val="75000"/>
            </a:schemeClr>
          </a:solidFill>
        </p:spPr>
        <p:txBody>
          <a:bodyPr wrap="square" rtlCol="0">
            <a:spAutoFit/>
          </a:bodyPr>
          <a:lstStyle/>
          <a:p>
            <a:r>
              <a:rPr lang="en-US" dirty="0"/>
              <a:t>PMR 3203</a:t>
            </a:r>
          </a:p>
        </p:txBody>
      </p:sp>
    </p:spTree>
    <p:extLst>
      <p:ext uri="{BB962C8B-B14F-4D97-AF65-F5344CB8AC3E}">
        <p14:creationId xmlns:p14="http://schemas.microsoft.com/office/powerpoint/2010/main" val="3672809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504825" y="303213"/>
            <a:ext cx="9072563" cy="1258887"/>
          </a:xfrm>
          <a:prstGeom prst="rect">
            <a:avLst/>
          </a:prstGeom>
        </p:spPr>
        <p:txBody>
          <a:bodyPr/>
          <a:lstStyle/>
          <a:p>
            <a:r>
              <a:rPr lang="pt-BR"/>
              <a:t>Clique para editar o título mestre</a:t>
            </a:r>
            <a:endParaRPr lang="en-US"/>
          </a:p>
        </p:txBody>
      </p:sp>
      <p:sp>
        <p:nvSpPr>
          <p:cNvPr id="3" name="Espaço Reservado para Número de Slide 2"/>
          <p:cNvSpPr>
            <a:spLocks noGrp="1"/>
          </p:cNvSpPr>
          <p:nvPr>
            <p:ph type="sldNum" idx="10"/>
          </p:nvPr>
        </p:nvSpPr>
        <p:spPr/>
        <p:txBody>
          <a:bodyPr/>
          <a:lstStyle/>
          <a:p>
            <a:pPr>
              <a:defRPr/>
            </a:pPr>
            <a:fld id="{F4A97E1D-4BF1-4B98-A38A-ADC3C73F4BB0}" type="slidenum">
              <a:rPr lang="pt-BR" altLang="pt-BR" smtClean="0"/>
              <a:pPr>
                <a:defRPr/>
              </a:pPr>
              <a:t>‹nº›</a:t>
            </a:fld>
            <a:endParaRPr lang="pt-BR" altLang="pt-BR" dirty="0"/>
          </a:p>
        </p:txBody>
      </p:sp>
    </p:spTree>
    <p:extLst>
      <p:ext uri="{BB962C8B-B14F-4D97-AF65-F5344CB8AC3E}">
        <p14:creationId xmlns:p14="http://schemas.microsoft.com/office/powerpoint/2010/main" val="1218555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ítulo e conteúdo">
    <p:spTree>
      <p:nvGrpSpPr>
        <p:cNvPr id="1" name=""/>
        <p:cNvGrpSpPr/>
        <p:nvPr/>
      </p:nvGrpSpPr>
      <p:grpSpPr>
        <a:xfrm>
          <a:off x="0" y="0"/>
          <a:ext cx="0" cy="0"/>
          <a:chOff x="0" y="0"/>
          <a:chExt cx="0" cy="0"/>
        </a:xfrm>
      </p:grpSpPr>
      <p:sp>
        <p:nvSpPr>
          <p:cNvPr id="6" name="Espaço Reservado para Número de Slide 5"/>
          <p:cNvSpPr>
            <a:spLocks noGrp="1"/>
          </p:cNvSpPr>
          <p:nvPr>
            <p:ph type="sldNum" sz="quarter" idx="12"/>
          </p:nvPr>
        </p:nvSpPr>
        <p:spPr>
          <a:xfrm>
            <a:off x="9648824" y="7298937"/>
            <a:ext cx="1152128" cy="369332"/>
          </a:xfrm>
        </p:spPr>
        <p:txBody>
          <a:bodyPr/>
          <a:lstStyle>
            <a:lvl1pPr>
              <a:defRPr>
                <a:solidFill>
                  <a:schemeClr val="bg1"/>
                </a:solidFill>
              </a:defRPr>
            </a:lvl1pPr>
          </a:lstStyle>
          <a:p>
            <a:fld id="{9771464F-2FC2-4A04-9C38-914C9A469BF2}" type="slidenum">
              <a:rPr lang="pt-BR" smtClean="0"/>
              <a:pPr/>
              <a:t>‹nº›</a:t>
            </a:fld>
            <a:endParaRPr lang="pt-BR" dirty="0"/>
          </a:p>
        </p:txBody>
      </p:sp>
    </p:spTree>
    <p:extLst>
      <p:ext uri="{BB962C8B-B14F-4D97-AF65-F5344CB8AC3E}">
        <p14:creationId xmlns:p14="http://schemas.microsoft.com/office/powerpoint/2010/main" val="40671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93738" y="403225"/>
            <a:ext cx="8693150" cy="1460500"/>
          </a:xfrm>
          <a:prstGeom prst="rect">
            <a:avLst/>
          </a:prstGeom>
        </p:spPr>
        <p:txBody>
          <a:bodyPr/>
          <a:lstStyle>
            <a:lvl1pPr>
              <a:defRPr sz="3086">
                <a:solidFill>
                  <a:schemeClr val="bg1"/>
                </a:solidFill>
              </a:defRPr>
            </a:lvl1pPr>
          </a:lstStyle>
          <a:p>
            <a:r>
              <a:rPr lang="pt-BR" dirty="0"/>
              <a:t>Clique para editar o estilo do título mestre</a:t>
            </a:r>
          </a:p>
        </p:txBody>
      </p:sp>
      <p:sp>
        <p:nvSpPr>
          <p:cNvPr id="3" name="Espaço Reservado para Conteúdo 2"/>
          <p:cNvSpPr>
            <a:spLocks noGrp="1"/>
          </p:cNvSpPr>
          <p:nvPr>
            <p:ph idx="1"/>
          </p:nvPr>
        </p:nvSpPr>
        <p:spPr>
          <a:xfrm>
            <a:off x="504031" y="1239822"/>
            <a:ext cx="9072563" cy="5635659"/>
          </a:xfrm>
        </p:spPr>
        <p:txBody>
          <a:bodyPr/>
          <a:lstStyle>
            <a:lvl1pPr>
              <a:defRPr sz="2646">
                <a:effectLst/>
              </a:defRPr>
            </a:lvl1pPr>
            <a:lvl2pPr>
              <a:defRPr sz="2205">
                <a:effectLst/>
              </a:defRPr>
            </a:lvl2pPr>
            <a:lvl3pPr>
              <a:defRPr sz="1984">
                <a:effectLst/>
              </a:defRPr>
            </a:lvl3pPr>
            <a:lvl4pPr>
              <a:defRPr sz="1764">
                <a:effectLst/>
              </a:defRPr>
            </a:lvl4pPr>
            <a:lvl5pPr>
              <a:defRPr sz="1764">
                <a:effectLst/>
              </a:defRPr>
            </a:lvl5pPr>
          </a:lstStyle>
          <a:p>
            <a:pPr lvl="0"/>
            <a:r>
              <a:rPr lang="pt-BR" dirty="0"/>
              <a:t>Clique para editar os estilos do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pic>
        <p:nvPicPr>
          <p:cNvPr id="7" name="Picture 2" descr="H:\Fotos\20110408_CupCake_Moon\RAW\Edition\DSC_5337.jpg"/>
          <p:cNvPicPr>
            <a:picLocks noChangeAspect="1" noChangeArrowheads="1"/>
          </p:cNvPicPr>
          <p:nvPr userDrawn="1"/>
        </p:nvPicPr>
        <p:blipFill>
          <a:blip r:embed="rId2" cstate="print">
            <a:duotone>
              <a:prstClr val="black"/>
              <a:schemeClr val="accent2">
                <a:lumMod val="50000"/>
                <a:lumOff val="50000"/>
                <a:tint val="45000"/>
                <a:satMod val="400000"/>
              </a:schemeClr>
            </a:duotone>
            <a:lum bright="-10000"/>
          </a:blip>
          <a:srcRect l="795" t="86285" b="5546"/>
          <a:stretch>
            <a:fillRect/>
          </a:stretch>
        </p:blipFill>
        <p:spPr bwMode="auto">
          <a:xfrm>
            <a:off x="0" y="7034233"/>
            <a:ext cx="10080625" cy="555628"/>
          </a:xfrm>
          <a:prstGeom prst="rect">
            <a:avLst/>
          </a:prstGeom>
          <a:noFill/>
          <a:effectLst>
            <a:outerShdw blurRad="50800" dist="38100" dir="16200000" rotWithShape="0">
              <a:prstClr val="black">
                <a:alpha val="40000"/>
              </a:prstClr>
            </a:outerShdw>
          </a:effectLst>
        </p:spPr>
      </p:pic>
      <p:sp>
        <p:nvSpPr>
          <p:cNvPr id="8" name="Rectangle 4"/>
          <p:cNvSpPr>
            <a:spLocks noGrp="1" noChangeArrowheads="1"/>
          </p:cNvSpPr>
          <p:nvPr>
            <p:ph type="dt" sz="half" idx="2"/>
          </p:nvPr>
        </p:nvSpPr>
        <p:spPr bwMode="auto">
          <a:xfrm>
            <a:off x="516282" y="7162777"/>
            <a:ext cx="2352146" cy="28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23">
                <a:solidFill>
                  <a:schemeClr val="bg1"/>
                </a:solidFill>
              </a:defRPr>
            </a:lvl1pPr>
          </a:lstStyle>
          <a:p>
            <a:pPr>
              <a:defRPr/>
            </a:pPr>
            <a:endParaRPr lang="pt-BR" dirty="0"/>
          </a:p>
        </p:txBody>
      </p:sp>
      <p:sp>
        <p:nvSpPr>
          <p:cNvPr id="9" name="Rectangle 5"/>
          <p:cNvSpPr>
            <a:spLocks noGrp="1" noChangeArrowheads="1"/>
          </p:cNvSpPr>
          <p:nvPr>
            <p:ph type="ftr" sz="quarter" idx="3"/>
          </p:nvPr>
        </p:nvSpPr>
        <p:spPr bwMode="auto">
          <a:xfrm>
            <a:off x="3452965" y="7162777"/>
            <a:ext cx="3192198" cy="28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23">
                <a:solidFill>
                  <a:schemeClr val="bg1"/>
                </a:solidFill>
              </a:defRPr>
            </a:lvl1pPr>
          </a:lstStyle>
          <a:p>
            <a:pPr>
              <a:defRPr/>
            </a:pPr>
            <a:endParaRPr lang="pt-BR" dirty="0"/>
          </a:p>
        </p:txBody>
      </p:sp>
      <p:sp>
        <p:nvSpPr>
          <p:cNvPr id="10" name="Rectangle 6"/>
          <p:cNvSpPr>
            <a:spLocks noGrp="1" noChangeArrowheads="1"/>
          </p:cNvSpPr>
          <p:nvPr>
            <p:ph type="sldNum" sz="quarter" idx="4"/>
          </p:nvPr>
        </p:nvSpPr>
        <p:spPr bwMode="auto">
          <a:xfrm>
            <a:off x="7262950" y="7162777"/>
            <a:ext cx="2352146" cy="28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543">
                <a:solidFill>
                  <a:schemeClr val="bg1"/>
                </a:solidFill>
              </a:defRPr>
            </a:lvl1pPr>
          </a:lstStyle>
          <a:p>
            <a:pPr>
              <a:defRPr/>
            </a:pPr>
            <a:fld id="{0F4C527C-7E3A-4E5A-B903-084A17BAE1EA}" type="slidenum">
              <a:rPr lang="pt-BR" smtClean="0"/>
              <a:pPr>
                <a:defRPr/>
              </a:pPr>
              <a:t>‹nº›</a:t>
            </a:fld>
            <a:endParaRPr lang="pt-BR" dirty="0"/>
          </a:p>
        </p:txBody>
      </p:sp>
    </p:spTree>
    <p:extLst>
      <p:ext uri="{BB962C8B-B14F-4D97-AF65-F5344CB8AC3E}">
        <p14:creationId xmlns:p14="http://schemas.microsoft.com/office/powerpoint/2010/main" val="635676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56047" y="2348400"/>
            <a:ext cx="8568531" cy="1620430"/>
          </a:xfrm>
          <a:prstGeom prst="rect">
            <a:avLst/>
          </a:prstGeom>
        </p:spPr>
        <p:txBody>
          <a:bodyPr/>
          <a:lstStyle/>
          <a:p>
            <a:r>
              <a:rPr lang="pt-BR"/>
              <a:t>Clique para editar o estilo do título mestre</a:t>
            </a:r>
          </a:p>
        </p:txBody>
      </p:sp>
      <p:sp>
        <p:nvSpPr>
          <p:cNvPr id="3" name="Subtítulo 2"/>
          <p:cNvSpPr>
            <a:spLocks noGrp="1"/>
          </p:cNvSpPr>
          <p:nvPr>
            <p:ph type="subTitle" idx="1"/>
          </p:nvPr>
        </p:nvSpPr>
        <p:spPr>
          <a:xfrm>
            <a:off x="1512094" y="4283816"/>
            <a:ext cx="7056438" cy="1931917"/>
          </a:xfrm>
        </p:spPr>
        <p:txBody>
          <a:bodyPr/>
          <a:lstStyle>
            <a:lvl1pPr marL="0" indent="0" algn="ctr">
              <a:buNone/>
              <a:defRPr>
                <a:solidFill>
                  <a:schemeClr val="tx1">
                    <a:tint val="75000"/>
                  </a:schemeClr>
                </a:solidFill>
              </a:defRPr>
            </a:lvl1pPr>
            <a:lvl2pPr marL="503972" indent="0" algn="ctr">
              <a:buNone/>
              <a:defRPr>
                <a:solidFill>
                  <a:schemeClr val="tx1">
                    <a:tint val="75000"/>
                  </a:schemeClr>
                </a:solidFill>
              </a:defRPr>
            </a:lvl2pPr>
            <a:lvl3pPr marL="1007943" indent="0" algn="ctr">
              <a:buNone/>
              <a:defRPr>
                <a:solidFill>
                  <a:schemeClr val="tx1">
                    <a:tint val="75000"/>
                  </a:schemeClr>
                </a:solidFill>
              </a:defRPr>
            </a:lvl3pPr>
            <a:lvl4pPr marL="1511915" indent="0" algn="ctr">
              <a:buNone/>
              <a:defRPr>
                <a:solidFill>
                  <a:schemeClr val="tx1">
                    <a:tint val="75000"/>
                  </a:schemeClr>
                </a:solidFill>
              </a:defRPr>
            </a:lvl4pPr>
            <a:lvl5pPr marL="2015886" indent="0" algn="ctr">
              <a:buNone/>
              <a:defRPr>
                <a:solidFill>
                  <a:schemeClr val="tx1">
                    <a:tint val="75000"/>
                  </a:schemeClr>
                </a:solidFill>
              </a:defRPr>
            </a:lvl5pPr>
            <a:lvl6pPr marL="2519858" indent="0" algn="ctr">
              <a:buNone/>
              <a:defRPr>
                <a:solidFill>
                  <a:schemeClr val="tx1">
                    <a:tint val="75000"/>
                  </a:schemeClr>
                </a:solidFill>
              </a:defRPr>
            </a:lvl6pPr>
            <a:lvl7pPr marL="3023829" indent="0" algn="ctr">
              <a:buNone/>
              <a:defRPr>
                <a:solidFill>
                  <a:schemeClr val="tx1">
                    <a:tint val="75000"/>
                  </a:schemeClr>
                </a:solidFill>
              </a:defRPr>
            </a:lvl7pPr>
            <a:lvl8pPr marL="3527801" indent="0" algn="ctr">
              <a:buNone/>
              <a:defRPr>
                <a:solidFill>
                  <a:schemeClr val="tx1">
                    <a:tint val="75000"/>
                  </a:schemeClr>
                </a:solidFill>
              </a:defRPr>
            </a:lvl8pPr>
            <a:lvl9pPr marL="4031772"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endParaRPr lang="pt-BR"/>
          </a:p>
        </p:txBody>
      </p:sp>
      <p:sp>
        <p:nvSpPr>
          <p:cNvPr id="5" name="Espaço Reservado para Rodapé 4"/>
          <p:cNvSpPr>
            <a:spLocks noGrp="1"/>
          </p:cNvSpPr>
          <p:nvPr>
            <p:ph type="ftr" sz="quarter" idx="11"/>
          </p:nvPr>
        </p:nvSpPr>
        <p:spPr>
          <a:xfrm>
            <a:off x="3338513" y="7007225"/>
            <a:ext cx="3403600" cy="401638"/>
          </a:xfrm>
          <a:prstGeom prst="rect">
            <a:avLst/>
          </a:prstGeom>
        </p:spPr>
        <p:txBody>
          <a:bodyPr/>
          <a:lstStyle/>
          <a:p>
            <a:endParaRPr lang="pt-BR"/>
          </a:p>
        </p:txBody>
      </p:sp>
      <p:sp>
        <p:nvSpPr>
          <p:cNvPr id="7" name="Rectangle 5"/>
          <p:cNvSpPr>
            <a:spLocks noGrp="1" noChangeArrowheads="1"/>
          </p:cNvSpPr>
          <p:nvPr>
            <p:ph type="sldNum" idx="12"/>
          </p:nvPr>
        </p:nvSpPr>
        <p:spPr>
          <a:xfrm>
            <a:off x="9648825" y="7321858"/>
            <a:ext cx="648071" cy="418419"/>
          </a:xfrm>
          <a:noFill/>
          <a:ln>
            <a:noFill/>
          </a:ln>
        </p:spPr>
        <p:txBody>
          <a:bodyPr/>
          <a:lstStyle>
            <a:lvl1pPr>
              <a:defRPr>
                <a:solidFill>
                  <a:schemeClr val="bg1"/>
                </a:solidFill>
              </a:defRPr>
            </a:lvl1pPr>
          </a:lstStyle>
          <a:p>
            <a:pPr>
              <a:defRPr/>
            </a:pPr>
            <a:fld id="{21A6A853-0114-42F3-AC1B-89A11264EFBC}" type="slidenum">
              <a:rPr lang="pt-BR" altLang="pt-BR" smtClean="0"/>
              <a:pPr>
                <a:defRPr/>
              </a:pPr>
              <a:t>‹nº›</a:t>
            </a:fld>
            <a:endParaRPr lang="pt-BR" altLang="pt-BR" dirty="0"/>
          </a:p>
        </p:txBody>
      </p:sp>
    </p:spTree>
    <p:extLst>
      <p:ext uri="{BB962C8B-B14F-4D97-AF65-F5344CB8AC3E}">
        <p14:creationId xmlns:p14="http://schemas.microsoft.com/office/powerpoint/2010/main" val="1893354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pic>
        <p:nvPicPr>
          <p:cNvPr id="7" name="Picture 1"/>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colorTemperature colorTemp="5864"/>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34115" y="0"/>
            <a:ext cx="10214740" cy="7661456"/>
          </a:xfrm>
          <a:prstGeom prst="rect">
            <a:avLst/>
          </a:prstGeom>
          <a:noFill/>
          <a:ln>
            <a:noFill/>
          </a:ln>
          <a:effectLst/>
        </p:spPr>
      </p:pic>
    </p:spTree>
    <p:extLst>
      <p:ext uri="{BB962C8B-B14F-4D97-AF65-F5344CB8AC3E}">
        <p14:creationId xmlns:p14="http://schemas.microsoft.com/office/powerpoint/2010/main" val="1849467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tângulo 3"/>
          <p:cNvSpPr/>
          <p:nvPr userDrawn="1"/>
        </p:nvSpPr>
        <p:spPr bwMode="auto">
          <a:xfrm>
            <a:off x="2055" y="7236221"/>
            <a:ext cx="10078570" cy="360040"/>
          </a:xfrm>
          <a:prstGeom prst="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n-US" sz="1800" b="0" i="0" u="none" strike="noStrike" cap="none" normalizeH="0" baseline="0">
              <a:ln>
                <a:noFill/>
              </a:ln>
              <a:solidFill>
                <a:schemeClr val="bg1"/>
              </a:solidFill>
              <a:effectLst/>
              <a:latin typeface="Arial" panose="020B0604020202020204" pitchFamily="34" charset="0"/>
              <a:ea typeface="MS Gothic" panose="020B0609070205080204" pitchFamily="49" charset="-128"/>
            </a:endParaRPr>
          </a:p>
        </p:txBody>
      </p:sp>
      <p:sp>
        <p:nvSpPr>
          <p:cNvPr id="1029" name="Rectangle 5"/>
          <p:cNvSpPr>
            <a:spLocks noGrp="1" noChangeArrowheads="1"/>
          </p:cNvSpPr>
          <p:nvPr>
            <p:ph type="sldNum"/>
          </p:nvPr>
        </p:nvSpPr>
        <p:spPr bwMode="auto">
          <a:xfrm>
            <a:off x="8568704" y="6372125"/>
            <a:ext cx="1152128" cy="369332"/>
          </a:xfrm>
          <a:prstGeom prst="rect">
            <a:avLst/>
          </a:prstGeom>
          <a:noFill/>
          <a:ln w="9525"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3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defRPr>
            </a:lvl1pPr>
          </a:lstStyle>
          <a:p>
            <a:pPr>
              <a:defRPr/>
            </a:pPr>
            <a:fld id="{F4A97E1D-4BF1-4B98-A38A-ADC3C73F4BB0}" type="slidenum">
              <a:rPr lang="pt-BR" altLang="pt-BR" smtClean="0"/>
              <a:pPr>
                <a:defRPr/>
              </a:pPr>
              <a:t>‹nº›</a:t>
            </a:fld>
            <a:endParaRPr lang="pt-BR" altLang="pt-BR" dirty="0"/>
          </a:p>
        </p:txBody>
      </p:sp>
      <p:pic>
        <p:nvPicPr>
          <p:cNvPr id="7"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15938" y="265888"/>
            <a:ext cx="7548710" cy="9124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aixaDeTexto 2"/>
          <p:cNvSpPr txBox="1"/>
          <p:nvPr userDrawn="1"/>
        </p:nvSpPr>
        <p:spPr>
          <a:xfrm>
            <a:off x="-248" y="7226929"/>
            <a:ext cx="8064896" cy="369332"/>
          </a:xfrm>
          <a:prstGeom prst="rect">
            <a:avLst/>
          </a:prstGeom>
          <a:noFill/>
        </p:spPr>
        <p:txBody>
          <a:bodyPr wrap="square" rtlCol="0">
            <a:spAutoFit/>
          </a:bodyPr>
          <a:lstStyle/>
          <a:p>
            <a:r>
              <a:rPr lang="en-US" b="1" dirty="0">
                <a:solidFill>
                  <a:schemeClr val="bg1"/>
                </a:solidFill>
              </a:rPr>
              <a:t>PMR 3301                            </a:t>
            </a:r>
            <a:r>
              <a:rPr lang="en-US" b="1" dirty="0" err="1">
                <a:solidFill>
                  <a:schemeClr val="bg1"/>
                </a:solidFill>
              </a:rPr>
              <a:t>Profa</a:t>
            </a:r>
            <a:r>
              <a:rPr lang="en-US" b="1" dirty="0">
                <a:solidFill>
                  <a:schemeClr val="bg1"/>
                </a:solidFill>
              </a:rPr>
              <a:t>. </a:t>
            </a:r>
            <a:r>
              <a:rPr lang="en-US" b="1" dirty="0" err="1">
                <a:solidFill>
                  <a:schemeClr val="bg1"/>
                </a:solidFill>
              </a:rPr>
              <a:t>Izabel</a:t>
            </a:r>
            <a:r>
              <a:rPr lang="en-US" b="1" baseline="0" dirty="0">
                <a:solidFill>
                  <a:schemeClr val="bg1"/>
                </a:solidFill>
              </a:rPr>
              <a:t> Machado – machadoi@usp.br</a:t>
            </a:r>
            <a:endParaRPr lang="en-US" b="1" dirty="0">
              <a:solidFill>
                <a:schemeClr val="bg1"/>
              </a:solidFill>
            </a:endParaRPr>
          </a:p>
        </p:txBody>
      </p:sp>
      <p:pic>
        <p:nvPicPr>
          <p:cNvPr id="6" name="Imagem 5" descr="Uma imagem contendo luz&#10;&#10;Descrição gerada automaticamente">
            <a:extLst>
              <a:ext uri="{FF2B5EF4-FFF2-40B4-BE49-F238E27FC236}">
                <a16:creationId xmlns:a16="http://schemas.microsoft.com/office/drawing/2014/main" id="{1699F5E0-9BA5-6E43-AA27-9394B80EC77C}"/>
              </a:ext>
            </a:extLst>
          </p:cNvPr>
          <p:cNvPicPr>
            <a:picLocks noChangeAspect="1"/>
          </p:cNvPicPr>
          <p:nvPr userDrawn="1"/>
        </p:nvPicPr>
        <p:blipFill>
          <a:blip r:embed="rId9"/>
          <a:stretch>
            <a:fillRect/>
          </a:stretch>
        </p:blipFill>
        <p:spPr>
          <a:xfrm>
            <a:off x="9159304" y="117717"/>
            <a:ext cx="810765" cy="700501"/>
          </a:xfrm>
          <a:prstGeom prst="rect">
            <a:avLst/>
          </a:prstGeom>
          <a:effectLst>
            <a:softEdge rad="88900"/>
          </a:effectLst>
        </p:spPr>
      </p:pic>
      <p:sp>
        <p:nvSpPr>
          <p:cNvPr id="2" name="Espaço Reservado para Data 1">
            <a:extLst>
              <a:ext uri="{FF2B5EF4-FFF2-40B4-BE49-F238E27FC236}">
                <a16:creationId xmlns:a16="http://schemas.microsoft.com/office/drawing/2014/main" id="{27574922-F532-124B-B308-36AF64489873}"/>
              </a:ext>
            </a:extLst>
          </p:cNvPr>
          <p:cNvSpPr>
            <a:spLocks noGrp="1"/>
          </p:cNvSpPr>
          <p:nvPr>
            <p:ph type="dt" sz="half" idx="2"/>
          </p:nvPr>
        </p:nvSpPr>
        <p:spPr>
          <a:xfrm>
            <a:off x="215776" y="6788020"/>
            <a:ext cx="2266950" cy="401638"/>
          </a:xfrm>
          <a:prstGeom prst="rect">
            <a:avLst/>
          </a:prstGeom>
        </p:spPr>
        <p:txBody>
          <a:bodyPr vert="horz" lIns="91440" tIns="45720" rIns="91440" bIns="45720" rtlCol="0" anchor="ctr"/>
          <a:lstStyle>
            <a:lvl1pPr algn="l">
              <a:defRPr sz="1200">
                <a:solidFill>
                  <a:schemeClr val="tx1">
                    <a:tint val="75000"/>
                  </a:schemeClr>
                </a:solidFill>
              </a:defRPr>
            </a:lvl1pPr>
          </a:lstStyle>
          <a:p>
            <a:fld id="{C3FA61C4-84A4-2546-B7A2-6B5D4F25C0D9}" type="datetimeFigureOut">
              <a:rPr lang="en-US" smtClean="0"/>
              <a:t>6/17/20</a:t>
            </a:fld>
            <a:endParaRPr lang="en-US"/>
          </a:p>
        </p:txBody>
      </p:sp>
    </p:spTree>
  </p:cSld>
  <p:clrMap bg1="lt1" tx1="dk1" bg2="lt2" tx2="dk2" accent1="accent1" accent2="accent2" accent3="accent3" accent4="accent4" accent5="accent5" accent6="accent6" hlink="hlink" folHlink="folHlink"/>
  <p:sldLayoutIdLst>
    <p:sldLayoutId id="2147483656" r:id="rId1"/>
    <p:sldLayoutId id="2147483682" r:id="rId2"/>
    <p:sldLayoutId id="2147483674" r:id="rId3"/>
    <p:sldLayoutId id="2147483678" r:id="rId4"/>
    <p:sldLayoutId id="2147483680" r:id="rId5"/>
    <p:sldLayoutId id="2147483681" r:id="rId6"/>
  </p:sldLayoutIdLst>
  <p:hf hdr="0" ftr="0" dt="0"/>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S Gothic" panose="020B0609070205080204" pitchFamily="49" charset="-128"/>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S Gothic" panose="020B0609070205080204" pitchFamily="49" charset="-128"/>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S Gothic" panose="020B0609070205080204" pitchFamily="49" charset="-128"/>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S Gothic" panose="020B0609070205080204" pitchFamily="49" charset="-128"/>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S Gothic" panose="020B0609070205080204" pitchFamily="49" charset="-128"/>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S Gothic" panose="020B0609070205080204" pitchFamily="49" charset="-128"/>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S Gothic" panose="020B0609070205080204" pitchFamily="49" charset="-128"/>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S Gothic" panose="020B0609070205080204" pitchFamily="49" charset="-128"/>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504825" y="303213"/>
            <a:ext cx="9072563" cy="1258887"/>
          </a:xfrm>
          <a:prstGeom prst="rect">
            <a:avLst/>
          </a:prstGeom>
        </p:spPr>
        <p:txBody>
          <a:bodyPr vert="horz" lIns="91440" tIns="45720" rIns="91440" bIns="45720" rtlCol="0" anchor="ctr">
            <a:normAutofit/>
          </a:bodyPr>
          <a:lstStyle/>
          <a:p>
            <a:r>
              <a:rPr lang="pt-BR"/>
              <a:t>Clique para editar o título mestre</a:t>
            </a:r>
            <a:endParaRPr lang="en-US"/>
          </a:p>
        </p:txBody>
      </p:sp>
      <p:sp>
        <p:nvSpPr>
          <p:cNvPr id="3" name="Espaço Reservado para Texto 2"/>
          <p:cNvSpPr>
            <a:spLocks noGrp="1"/>
          </p:cNvSpPr>
          <p:nvPr>
            <p:ph type="body" idx="1"/>
          </p:nvPr>
        </p:nvSpPr>
        <p:spPr>
          <a:xfrm>
            <a:off x="504825" y="1763713"/>
            <a:ext cx="9072563" cy="4989512"/>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p:cNvSpPr>
            <a:spLocks noGrp="1"/>
          </p:cNvSpPr>
          <p:nvPr>
            <p:ph type="dt" sz="half" idx="2"/>
          </p:nvPr>
        </p:nvSpPr>
        <p:spPr>
          <a:xfrm>
            <a:off x="504825" y="7007225"/>
            <a:ext cx="2351088" cy="40163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Espaço Reservado para Rodapé 4"/>
          <p:cNvSpPr>
            <a:spLocks noGrp="1"/>
          </p:cNvSpPr>
          <p:nvPr>
            <p:ph type="ftr" sz="quarter" idx="3"/>
          </p:nvPr>
        </p:nvSpPr>
        <p:spPr>
          <a:xfrm>
            <a:off x="3444875" y="7007225"/>
            <a:ext cx="3190875" cy="40163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ço Reservado para Número de Slide 5"/>
          <p:cNvSpPr>
            <a:spLocks noGrp="1"/>
          </p:cNvSpPr>
          <p:nvPr>
            <p:ph type="sldNum" sz="quarter" idx="4"/>
          </p:nvPr>
        </p:nvSpPr>
        <p:spPr>
          <a:xfrm>
            <a:off x="7224713" y="7007225"/>
            <a:ext cx="2352675" cy="401638"/>
          </a:xfrm>
          <a:prstGeom prst="rect">
            <a:avLst/>
          </a:prstGeom>
        </p:spPr>
        <p:txBody>
          <a:bodyPr vert="horz" lIns="91440" tIns="45720" rIns="91440" bIns="45720" rtlCol="0" anchor="ctr"/>
          <a:lstStyle>
            <a:lvl1pPr algn="r">
              <a:defRPr sz="1200">
                <a:solidFill>
                  <a:schemeClr val="tx1">
                    <a:tint val="75000"/>
                  </a:schemeClr>
                </a:solidFill>
              </a:defRPr>
            </a:lvl1pPr>
          </a:lstStyle>
          <a:p>
            <a:fld id="{536BE43E-9283-460A-AAF2-A2409527EB36}" type="slidenum">
              <a:rPr lang="en-US" smtClean="0"/>
              <a:t>‹nº›</a:t>
            </a:fld>
            <a:endParaRPr lang="en-US"/>
          </a:p>
        </p:txBody>
      </p:sp>
    </p:spTree>
    <p:extLst>
      <p:ext uri="{BB962C8B-B14F-4D97-AF65-F5344CB8AC3E}">
        <p14:creationId xmlns:p14="http://schemas.microsoft.com/office/powerpoint/2010/main" val="3736787065"/>
      </p:ext>
    </p:extLst>
  </p:cSld>
  <p:clrMap bg1="lt1" tx1="dk1" bg2="lt2" tx2="dk2" accent1="accent1" accent2="accent2" accent3="accent3" accent4="accent4" accent5="accent5" accent6="accent6" hlink="hlink" folHlink="folHlink"/>
  <p:sldLayoutIdLst>
    <p:sldLayoutId id="2147483676"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google.com/url?sa=t&amp;rct=j&amp;q=&amp;esrc=s&amp;source=web&amp;cd=&amp;cad=rja&amp;uact=8&amp;ved=2ahUKEwiRyMnx8dnpAhXyIrkGHSRRBucQFjAHegQIBRAB&amp;url=http%3A%2F%2Frepositorio.lneg.pt%2Fbitstream%2F10400.9%2F2771%2F1%2FOs%2520TRL%2520%2528TECHNOLOGY%2520READINESS%2520LEVELS%2529%2520COMO%2520FERRAMENTA%2520NA%2520AVALIA%25C3%2587%25C3%2583O%2520TECNOL%25C3%2593GICA_LGil.pdf&amp;usg=AOvVaw1N0Eps6q7UJEm_qelEAkfc"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customXml" Target="../ink/ink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p0G1BBxY9Os" TargetMode="External"/><Relationship Id="rId2" Type="http://schemas.openxmlformats.org/officeDocument/2006/relationships/hyperlink" Target="https://www.sandvik.coromant.com/pt-pt/knowledge/milling/pages/gear-manufacturing.aspx?Country=br" TargetMode="External"/><Relationship Id="rId1" Type="http://schemas.openxmlformats.org/officeDocument/2006/relationships/slideLayout" Target="../slideLayouts/slideLayout2.xml"/><Relationship Id="rId4" Type="http://schemas.openxmlformats.org/officeDocument/2006/relationships/hyperlink" Target="https://www.youtube.com/watch?v=3r7yc2Q6I1g"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2"/>
          <p:cNvSpPr txBox="1">
            <a:spLocks noChangeArrowheads="1"/>
          </p:cNvSpPr>
          <p:nvPr/>
        </p:nvSpPr>
        <p:spPr bwMode="auto">
          <a:xfrm>
            <a:off x="2663825" y="3059757"/>
            <a:ext cx="7272338" cy="42484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2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S Gothic" panose="020B0609070205080204" pitchFamily="49" charset="-128"/>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S Gothic" panose="020B0609070205080204" pitchFamily="49" charset="-128"/>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S Gothic" panose="020B0609070205080204" pitchFamily="49" charset="-128"/>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Gothic" panose="020B0609070205080204" pitchFamily="49" charset="-128"/>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S Gothic" panose="020B0609070205080204" pitchFamily="49" charset="-128"/>
              </a:defRPr>
            </a:lvl9pPr>
          </a:lstStyle>
          <a:p>
            <a:pPr algn="ctr" eaLnBrk="1">
              <a:spcAft>
                <a:spcPct val="0"/>
              </a:spcAft>
              <a:buClrTx/>
              <a:buFontTx/>
              <a:buNone/>
            </a:pPr>
            <a:r>
              <a:rPr lang="pt-BR" altLang="pt-BR" sz="2800" b="1" dirty="0">
                <a:cs typeface="Arial" pitchFamily="34" charset="0"/>
              </a:rPr>
              <a:t>PMR 3203</a:t>
            </a:r>
          </a:p>
          <a:p>
            <a:pPr eaLnBrk="1">
              <a:spcAft>
                <a:spcPct val="0"/>
              </a:spcAft>
              <a:buClrTx/>
              <a:buFontTx/>
              <a:buNone/>
            </a:pPr>
            <a:endParaRPr lang="pt-BR" altLang="pt-BR" sz="2800" b="1" dirty="0">
              <a:cs typeface="Arial" pitchFamily="34" charset="0"/>
            </a:endParaRPr>
          </a:p>
          <a:p>
            <a:pPr algn="ctr" eaLnBrk="1">
              <a:spcAft>
                <a:spcPct val="0"/>
              </a:spcAft>
              <a:buClrTx/>
              <a:buFontTx/>
              <a:buNone/>
            </a:pPr>
            <a:endParaRPr lang="pt-BR" altLang="pt-BR" sz="2800" b="1" dirty="0">
              <a:cs typeface="Arial" pitchFamily="34" charset="0"/>
            </a:endParaRPr>
          </a:p>
          <a:p>
            <a:pPr algn="ctr" eaLnBrk="1">
              <a:spcAft>
                <a:spcPct val="0"/>
              </a:spcAft>
              <a:buClrTx/>
              <a:buFontTx/>
              <a:buNone/>
            </a:pPr>
            <a:r>
              <a:rPr lang="pt-BR" sz="2800" b="1" u="sng" dirty="0">
                <a:solidFill>
                  <a:schemeClr val="tx1"/>
                </a:solidFill>
                <a:cs typeface="Arial" pitchFamily="34" charset="0"/>
              </a:rPr>
              <a:t>Complementos de Fabricação Mecânica </a:t>
            </a:r>
            <a:endParaRPr lang="pt-BR" altLang="pt-BR" sz="2800" b="1" dirty="0">
              <a:cs typeface="Arial" pitchFamily="34" charset="0"/>
            </a:endParaRPr>
          </a:p>
          <a:p>
            <a:pPr algn="ctr" eaLnBrk="1">
              <a:spcAft>
                <a:spcPct val="0"/>
              </a:spcAft>
              <a:buClrTx/>
              <a:buFontTx/>
              <a:buNone/>
            </a:pPr>
            <a:endParaRPr lang="pt-BR" altLang="pt-BR" sz="2800" b="1" dirty="0">
              <a:cs typeface="Arial" pitchFamily="34" charset="0"/>
            </a:endParaRPr>
          </a:p>
          <a:p>
            <a:pPr algn="ctr" eaLnBrk="1">
              <a:spcAft>
                <a:spcPct val="0"/>
              </a:spcAft>
              <a:buClrTx/>
              <a:buFontTx/>
              <a:buNone/>
            </a:pPr>
            <a:r>
              <a:rPr lang="pt-BR" altLang="pt-BR" sz="2800" dirty="0">
                <a:cs typeface="Arial" pitchFamily="34" charset="0"/>
              </a:rPr>
              <a:t>Profa. Izabel Machado </a:t>
            </a:r>
          </a:p>
          <a:p>
            <a:pPr algn="ctr" eaLnBrk="1">
              <a:spcAft>
                <a:spcPct val="0"/>
              </a:spcAft>
              <a:buClrTx/>
              <a:buFontTx/>
              <a:buNone/>
            </a:pPr>
            <a:endParaRPr lang="pt-BR" altLang="pt-BR" sz="2800" b="1" dirty="0">
              <a:cs typeface="Arial" pitchFamily="34" charset="0"/>
            </a:endParaRPr>
          </a:p>
          <a:p>
            <a:pPr algn="ctr" eaLnBrk="1">
              <a:spcAft>
                <a:spcPct val="0"/>
              </a:spcAft>
              <a:buClrTx/>
              <a:buFontTx/>
              <a:buNone/>
            </a:pPr>
            <a:endParaRPr lang="pt-BR" altLang="pt-BR" sz="2800" b="1" dirty="0">
              <a:cs typeface="Arial" pitchFamily="34" charset="0"/>
            </a:endParaRPr>
          </a:p>
        </p:txBody>
      </p:sp>
      <p:pic>
        <p:nvPicPr>
          <p:cNvPr id="3" name="Imagem 2" descr="Uma imagem contendo luz&#10;&#10;Descrição gerada automaticamente">
            <a:extLst>
              <a:ext uri="{FF2B5EF4-FFF2-40B4-BE49-F238E27FC236}">
                <a16:creationId xmlns:a16="http://schemas.microsoft.com/office/drawing/2014/main" id="{6B586A31-B589-7745-8F49-9DDF0C5B9027}"/>
              </a:ext>
            </a:extLst>
          </p:cNvPr>
          <p:cNvPicPr>
            <a:picLocks noChangeAspect="1"/>
          </p:cNvPicPr>
          <p:nvPr/>
        </p:nvPicPr>
        <p:blipFill>
          <a:blip r:embed="rId3"/>
          <a:stretch>
            <a:fillRect/>
          </a:stretch>
        </p:blipFill>
        <p:spPr>
          <a:xfrm>
            <a:off x="9125398" y="415040"/>
            <a:ext cx="810765" cy="700501"/>
          </a:xfrm>
          <a:prstGeom prst="rect">
            <a:avLst/>
          </a:prstGeom>
          <a:effectLst>
            <a:softEdge rad="88900"/>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9EC0C0E7-1983-BC4A-B55B-20755B945D1F}"/>
              </a:ext>
            </a:extLst>
          </p:cNvPr>
          <p:cNvSpPr>
            <a:spLocks noGrp="1"/>
          </p:cNvSpPr>
          <p:nvPr>
            <p:ph type="sldNum" idx="10"/>
          </p:nvPr>
        </p:nvSpPr>
        <p:spPr>
          <a:xfrm>
            <a:off x="9792839" y="6876181"/>
            <a:ext cx="267593" cy="369332"/>
          </a:xfrm>
        </p:spPr>
        <p:txBody>
          <a:bodyPr/>
          <a:lstStyle/>
          <a:p>
            <a:pPr>
              <a:defRPr/>
            </a:pPr>
            <a:fld id="{F4A97E1D-4BF1-4B98-A38A-ADC3C73F4BB0}" type="slidenum">
              <a:rPr lang="pt-BR" altLang="pt-BR" smtClean="0"/>
              <a:pPr>
                <a:defRPr/>
              </a:pPr>
              <a:t>10</a:t>
            </a:fld>
            <a:endParaRPr lang="pt-BR" altLang="pt-BR" dirty="0"/>
          </a:p>
        </p:txBody>
      </p:sp>
      <p:sp>
        <p:nvSpPr>
          <p:cNvPr id="4" name="Retângulo 3">
            <a:extLst>
              <a:ext uri="{FF2B5EF4-FFF2-40B4-BE49-F238E27FC236}">
                <a16:creationId xmlns:a16="http://schemas.microsoft.com/office/drawing/2014/main" id="{72DD84F8-3BBB-C54F-89D7-43B1741665B9}"/>
              </a:ext>
            </a:extLst>
          </p:cNvPr>
          <p:cNvSpPr/>
          <p:nvPr/>
        </p:nvSpPr>
        <p:spPr>
          <a:xfrm>
            <a:off x="20193" y="6876181"/>
            <a:ext cx="6695826" cy="369332"/>
          </a:xfrm>
          <a:prstGeom prst="rect">
            <a:avLst/>
          </a:prstGeom>
        </p:spPr>
        <p:txBody>
          <a:bodyPr wrap="square">
            <a:spAutoFit/>
          </a:bodyPr>
          <a:lstStyle/>
          <a:p>
            <a:r>
              <a:rPr lang="en-US" dirty="0">
                <a:solidFill>
                  <a:schemeClr val="tx1"/>
                </a:solidFill>
              </a:rPr>
              <a:t>https://</a:t>
            </a:r>
            <a:r>
              <a:rPr lang="en-US" dirty="0" err="1">
                <a:solidFill>
                  <a:schemeClr val="tx1"/>
                </a:solidFill>
              </a:rPr>
              <a:t>tsapps.nist.gov</a:t>
            </a:r>
            <a:r>
              <a:rPr lang="en-US" dirty="0">
                <a:solidFill>
                  <a:schemeClr val="tx1"/>
                </a:solidFill>
              </a:rPr>
              <a:t>/publication/</a:t>
            </a:r>
            <a:r>
              <a:rPr lang="en-US" dirty="0" err="1">
                <a:solidFill>
                  <a:schemeClr val="tx1"/>
                </a:solidFill>
              </a:rPr>
              <a:t>get_pdf.cfm?pub_id</a:t>
            </a:r>
            <a:r>
              <a:rPr lang="en-US" dirty="0">
                <a:solidFill>
                  <a:schemeClr val="tx1"/>
                </a:solidFill>
              </a:rPr>
              <a:t>=821138</a:t>
            </a:r>
          </a:p>
        </p:txBody>
      </p:sp>
      <p:sp>
        <p:nvSpPr>
          <p:cNvPr id="5" name="Retângulo 4">
            <a:extLst>
              <a:ext uri="{FF2B5EF4-FFF2-40B4-BE49-F238E27FC236}">
                <a16:creationId xmlns:a16="http://schemas.microsoft.com/office/drawing/2014/main" id="{383D3C77-E4A1-3C48-B65A-FBC129FC4A0A}"/>
              </a:ext>
            </a:extLst>
          </p:cNvPr>
          <p:cNvSpPr/>
          <p:nvPr/>
        </p:nvSpPr>
        <p:spPr>
          <a:xfrm>
            <a:off x="287784" y="6370389"/>
            <a:ext cx="5301451" cy="369332"/>
          </a:xfrm>
          <a:prstGeom prst="rect">
            <a:avLst/>
          </a:prstGeom>
        </p:spPr>
        <p:txBody>
          <a:bodyPr wrap="none">
            <a:spAutoFit/>
          </a:bodyPr>
          <a:lstStyle/>
          <a:p>
            <a:r>
              <a:rPr lang="pt-BR" dirty="0" err="1">
                <a:solidFill>
                  <a:schemeClr val="tx1"/>
                </a:solidFill>
                <a:latin typeface="Times" pitchFamily="2" charset="0"/>
              </a:rPr>
              <a:t>Initial</a:t>
            </a:r>
            <a:r>
              <a:rPr lang="pt-BR" dirty="0">
                <a:solidFill>
                  <a:schemeClr val="tx1"/>
                </a:solidFill>
                <a:latin typeface="Times" pitchFamily="2" charset="0"/>
              </a:rPr>
              <a:t> Manufacturing Exchange </a:t>
            </a:r>
            <a:r>
              <a:rPr lang="pt-BR" dirty="0" err="1">
                <a:solidFill>
                  <a:schemeClr val="tx1"/>
                </a:solidFill>
                <a:latin typeface="Times" pitchFamily="2" charset="0"/>
              </a:rPr>
              <a:t>Specifications</a:t>
            </a:r>
            <a:r>
              <a:rPr lang="pt-BR" dirty="0">
                <a:solidFill>
                  <a:schemeClr val="tx1"/>
                </a:solidFill>
                <a:latin typeface="Times" pitchFamily="2" charset="0"/>
              </a:rPr>
              <a:t> - IMES </a:t>
            </a:r>
            <a:endParaRPr lang="pt-BR" dirty="0">
              <a:solidFill>
                <a:schemeClr val="tx1"/>
              </a:solidFill>
            </a:endParaRPr>
          </a:p>
        </p:txBody>
      </p:sp>
      <p:sp>
        <p:nvSpPr>
          <p:cNvPr id="6" name="Retângulo 5">
            <a:extLst>
              <a:ext uri="{FF2B5EF4-FFF2-40B4-BE49-F238E27FC236}">
                <a16:creationId xmlns:a16="http://schemas.microsoft.com/office/drawing/2014/main" id="{8EA7AC1D-E6A4-264D-9704-47D5A46CDE8F}"/>
              </a:ext>
            </a:extLst>
          </p:cNvPr>
          <p:cNvSpPr/>
          <p:nvPr/>
        </p:nvSpPr>
        <p:spPr>
          <a:xfrm>
            <a:off x="503808" y="2195661"/>
            <a:ext cx="9073008" cy="3416320"/>
          </a:xfrm>
          <a:prstGeom prst="rect">
            <a:avLst/>
          </a:prstGeom>
        </p:spPr>
        <p:txBody>
          <a:bodyPr wrap="square">
            <a:spAutoFit/>
          </a:bodyPr>
          <a:lstStyle/>
          <a:p>
            <a:r>
              <a:rPr lang="pt-BR" dirty="0">
                <a:solidFill>
                  <a:schemeClr val="tx1"/>
                </a:solidFill>
              </a:rPr>
              <a:t>Fase 5: criar consenso</a:t>
            </a:r>
          </a:p>
          <a:p>
            <a:endParaRPr lang="pt-BR" dirty="0">
              <a:solidFill>
                <a:schemeClr val="tx1"/>
              </a:solidFill>
            </a:endParaRPr>
          </a:p>
          <a:p>
            <a:r>
              <a:rPr lang="pt-BR" dirty="0">
                <a:solidFill>
                  <a:schemeClr val="tx1"/>
                </a:solidFill>
              </a:rPr>
              <a:t>Há necessidade de consenso do setor. Enquanto a maioria das fases de desenvolvimento, o que exige exige alguma colaboração ou interação com contrapartes industriais.  Essa fase do desenvolvimento requer interação com um grande segmento da comunidade manufatureira alvo. Essa interação pode ser realizada por meio de workshops técnicos, reuniões de grupos de usuários, correspondência ou visitas ao local. </a:t>
            </a:r>
          </a:p>
          <a:p>
            <a:endParaRPr lang="pt-BR" dirty="0">
              <a:solidFill>
                <a:schemeClr val="tx1"/>
              </a:solidFill>
            </a:endParaRPr>
          </a:p>
          <a:p>
            <a:r>
              <a:rPr lang="pt-BR" dirty="0">
                <a:solidFill>
                  <a:schemeClr val="tx1"/>
                </a:solidFill>
              </a:rPr>
              <a:t>Essa fase é diferenciada do processo de padronização real para permitir e incentivar outras atividades de construção de consenso sem as possíveis restrições e procedimentos exigidos pelas organizações de padrões. </a:t>
            </a:r>
          </a:p>
        </p:txBody>
      </p:sp>
      <p:sp>
        <p:nvSpPr>
          <p:cNvPr id="7" name="CaixaDeTexto 6">
            <a:extLst>
              <a:ext uri="{FF2B5EF4-FFF2-40B4-BE49-F238E27FC236}">
                <a16:creationId xmlns:a16="http://schemas.microsoft.com/office/drawing/2014/main" id="{7343A511-A236-5F44-A118-685FF66A58D6}"/>
              </a:ext>
            </a:extLst>
          </p:cNvPr>
          <p:cNvSpPr txBox="1"/>
          <p:nvPr/>
        </p:nvSpPr>
        <p:spPr>
          <a:xfrm>
            <a:off x="944857" y="1258982"/>
            <a:ext cx="8712968" cy="800219"/>
          </a:xfrm>
          <a:prstGeom prst="rect">
            <a:avLst/>
          </a:prstGeom>
          <a:noFill/>
        </p:spPr>
        <p:txBody>
          <a:bodyPr wrap="square" rtlCol="0">
            <a:spAutoFit/>
          </a:bodyPr>
          <a:lstStyle/>
          <a:p>
            <a:r>
              <a:rPr lang="pt-BR" sz="2800" b="1" dirty="0">
                <a:solidFill>
                  <a:schemeClr val="tx1"/>
                </a:solidFill>
              </a:rPr>
              <a:t>Desenvolvimento da Manufatura de um Produto</a:t>
            </a:r>
          </a:p>
          <a:p>
            <a:endParaRPr lang="en-US" dirty="0">
              <a:solidFill>
                <a:schemeClr val="tx1"/>
              </a:solidFill>
            </a:endParaRPr>
          </a:p>
        </p:txBody>
      </p:sp>
    </p:spTree>
    <p:extLst>
      <p:ext uri="{BB962C8B-B14F-4D97-AF65-F5344CB8AC3E}">
        <p14:creationId xmlns:p14="http://schemas.microsoft.com/office/powerpoint/2010/main" val="1177676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9EC0C0E7-1983-BC4A-B55B-20755B945D1F}"/>
              </a:ext>
            </a:extLst>
          </p:cNvPr>
          <p:cNvSpPr>
            <a:spLocks noGrp="1"/>
          </p:cNvSpPr>
          <p:nvPr>
            <p:ph type="sldNum" idx="10"/>
          </p:nvPr>
        </p:nvSpPr>
        <p:spPr>
          <a:xfrm>
            <a:off x="9792839" y="6876181"/>
            <a:ext cx="267593" cy="369332"/>
          </a:xfrm>
        </p:spPr>
        <p:txBody>
          <a:bodyPr/>
          <a:lstStyle/>
          <a:p>
            <a:pPr>
              <a:defRPr/>
            </a:pPr>
            <a:fld id="{F4A97E1D-4BF1-4B98-A38A-ADC3C73F4BB0}" type="slidenum">
              <a:rPr lang="pt-BR" altLang="pt-BR" smtClean="0"/>
              <a:pPr>
                <a:defRPr/>
              </a:pPr>
              <a:t>11</a:t>
            </a:fld>
            <a:endParaRPr lang="pt-BR" altLang="pt-BR" dirty="0"/>
          </a:p>
        </p:txBody>
      </p:sp>
      <p:sp>
        <p:nvSpPr>
          <p:cNvPr id="4" name="Retângulo 3">
            <a:extLst>
              <a:ext uri="{FF2B5EF4-FFF2-40B4-BE49-F238E27FC236}">
                <a16:creationId xmlns:a16="http://schemas.microsoft.com/office/drawing/2014/main" id="{72DD84F8-3BBB-C54F-89D7-43B1741665B9}"/>
              </a:ext>
            </a:extLst>
          </p:cNvPr>
          <p:cNvSpPr/>
          <p:nvPr/>
        </p:nvSpPr>
        <p:spPr>
          <a:xfrm>
            <a:off x="20193" y="6876181"/>
            <a:ext cx="6695826" cy="369332"/>
          </a:xfrm>
          <a:prstGeom prst="rect">
            <a:avLst/>
          </a:prstGeom>
        </p:spPr>
        <p:txBody>
          <a:bodyPr wrap="square">
            <a:spAutoFit/>
          </a:bodyPr>
          <a:lstStyle/>
          <a:p>
            <a:r>
              <a:rPr lang="en-US" dirty="0">
                <a:solidFill>
                  <a:schemeClr val="tx1"/>
                </a:solidFill>
              </a:rPr>
              <a:t>https://</a:t>
            </a:r>
            <a:r>
              <a:rPr lang="en-US" dirty="0" err="1">
                <a:solidFill>
                  <a:schemeClr val="tx1"/>
                </a:solidFill>
              </a:rPr>
              <a:t>tsapps.nist.gov</a:t>
            </a:r>
            <a:r>
              <a:rPr lang="en-US" dirty="0">
                <a:solidFill>
                  <a:schemeClr val="tx1"/>
                </a:solidFill>
              </a:rPr>
              <a:t>/publication/</a:t>
            </a:r>
            <a:r>
              <a:rPr lang="en-US" dirty="0" err="1">
                <a:solidFill>
                  <a:schemeClr val="tx1"/>
                </a:solidFill>
              </a:rPr>
              <a:t>get_pdf.cfm?pub_id</a:t>
            </a:r>
            <a:r>
              <a:rPr lang="en-US" dirty="0">
                <a:solidFill>
                  <a:schemeClr val="tx1"/>
                </a:solidFill>
              </a:rPr>
              <a:t>=821138</a:t>
            </a:r>
          </a:p>
        </p:txBody>
      </p:sp>
      <p:sp>
        <p:nvSpPr>
          <p:cNvPr id="5" name="Retângulo 4">
            <a:extLst>
              <a:ext uri="{FF2B5EF4-FFF2-40B4-BE49-F238E27FC236}">
                <a16:creationId xmlns:a16="http://schemas.microsoft.com/office/drawing/2014/main" id="{383D3C77-E4A1-3C48-B65A-FBC129FC4A0A}"/>
              </a:ext>
            </a:extLst>
          </p:cNvPr>
          <p:cNvSpPr/>
          <p:nvPr/>
        </p:nvSpPr>
        <p:spPr>
          <a:xfrm>
            <a:off x="287784" y="6370389"/>
            <a:ext cx="5301451" cy="369332"/>
          </a:xfrm>
          <a:prstGeom prst="rect">
            <a:avLst/>
          </a:prstGeom>
        </p:spPr>
        <p:txBody>
          <a:bodyPr wrap="none">
            <a:spAutoFit/>
          </a:bodyPr>
          <a:lstStyle/>
          <a:p>
            <a:r>
              <a:rPr lang="pt-BR" dirty="0" err="1">
                <a:solidFill>
                  <a:schemeClr val="tx1"/>
                </a:solidFill>
                <a:latin typeface="Times" pitchFamily="2" charset="0"/>
              </a:rPr>
              <a:t>Initial</a:t>
            </a:r>
            <a:r>
              <a:rPr lang="pt-BR" dirty="0">
                <a:solidFill>
                  <a:schemeClr val="tx1"/>
                </a:solidFill>
                <a:latin typeface="Times" pitchFamily="2" charset="0"/>
              </a:rPr>
              <a:t> Manufacturing Exchange </a:t>
            </a:r>
            <a:r>
              <a:rPr lang="pt-BR" dirty="0" err="1">
                <a:solidFill>
                  <a:schemeClr val="tx1"/>
                </a:solidFill>
                <a:latin typeface="Times" pitchFamily="2" charset="0"/>
              </a:rPr>
              <a:t>Specifications</a:t>
            </a:r>
            <a:r>
              <a:rPr lang="pt-BR" dirty="0">
                <a:solidFill>
                  <a:schemeClr val="tx1"/>
                </a:solidFill>
                <a:latin typeface="Times" pitchFamily="2" charset="0"/>
              </a:rPr>
              <a:t> - IMES </a:t>
            </a:r>
            <a:endParaRPr lang="pt-BR" dirty="0">
              <a:solidFill>
                <a:schemeClr val="tx1"/>
              </a:solidFill>
            </a:endParaRPr>
          </a:p>
        </p:txBody>
      </p:sp>
      <p:sp>
        <p:nvSpPr>
          <p:cNvPr id="6" name="Retângulo 5">
            <a:extLst>
              <a:ext uri="{FF2B5EF4-FFF2-40B4-BE49-F238E27FC236}">
                <a16:creationId xmlns:a16="http://schemas.microsoft.com/office/drawing/2014/main" id="{E59E2CFD-DA7B-E349-BB4B-D87F6BF2E516}"/>
              </a:ext>
            </a:extLst>
          </p:cNvPr>
          <p:cNvSpPr/>
          <p:nvPr/>
        </p:nvSpPr>
        <p:spPr>
          <a:xfrm>
            <a:off x="431800" y="1828188"/>
            <a:ext cx="9217024" cy="3693319"/>
          </a:xfrm>
          <a:prstGeom prst="rect">
            <a:avLst/>
          </a:prstGeom>
        </p:spPr>
        <p:txBody>
          <a:bodyPr wrap="square">
            <a:spAutoFit/>
          </a:bodyPr>
          <a:lstStyle/>
          <a:p>
            <a:r>
              <a:rPr lang="pt-BR" dirty="0">
                <a:solidFill>
                  <a:schemeClr val="tx1"/>
                </a:solidFill>
              </a:rPr>
              <a:t>Fase 6: Transferência de Tecnologia</a:t>
            </a:r>
          </a:p>
          <a:p>
            <a:endParaRPr lang="pt-BR" dirty="0">
              <a:solidFill>
                <a:schemeClr val="tx1"/>
              </a:solidFill>
            </a:endParaRPr>
          </a:p>
          <a:p>
            <a:r>
              <a:rPr lang="pt-BR" dirty="0">
                <a:solidFill>
                  <a:schemeClr val="tx1"/>
                </a:solidFill>
              </a:rPr>
              <a:t>Uma das principais missões do NIST é disseminar resultados para a indústria. O Programa SIMA apoia esta missão. Os esforços de desenvolvimento do IMES incluirão aspectos de transferência de tecnologia para divulgar, comercializar e fazer a transição de atividades e resultados de projetos para organizações do setor ou de desenvolvimento de padrões. </a:t>
            </a:r>
          </a:p>
          <a:p>
            <a:endParaRPr lang="pt-BR" dirty="0">
              <a:solidFill>
                <a:schemeClr val="tx1"/>
              </a:solidFill>
            </a:endParaRPr>
          </a:p>
          <a:p>
            <a:r>
              <a:rPr lang="pt-BR" dirty="0">
                <a:solidFill>
                  <a:schemeClr val="tx1"/>
                </a:solidFill>
              </a:rPr>
              <a:t>A transferência de tecnologia deve ser uma atividade de projeto em andamento. Vários métodos de transferência de tecnologia podem ser empregados nos vários estágios do esforço de desenvolvimento para fornecer aos colaboradores da indústria e à comunidade industrial informações atualizadas. Os principais resultados desta fase consistem em um relatório final e demonstrações do sistema.</a:t>
            </a:r>
          </a:p>
        </p:txBody>
      </p:sp>
      <p:sp>
        <p:nvSpPr>
          <p:cNvPr id="7" name="Retângulo 6">
            <a:extLst>
              <a:ext uri="{FF2B5EF4-FFF2-40B4-BE49-F238E27FC236}">
                <a16:creationId xmlns:a16="http://schemas.microsoft.com/office/drawing/2014/main" id="{83485A84-7D2B-F449-B516-CF51C8A4FAA4}"/>
              </a:ext>
            </a:extLst>
          </p:cNvPr>
          <p:cNvSpPr/>
          <p:nvPr/>
        </p:nvSpPr>
        <p:spPr>
          <a:xfrm>
            <a:off x="2232000" y="5761282"/>
            <a:ext cx="4775731" cy="369332"/>
          </a:xfrm>
          <a:prstGeom prst="rect">
            <a:avLst/>
          </a:prstGeom>
        </p:spPr>
        <p:txBody>
          <a:bodyPr wrap="none">
            <a:spAutoFit/>
          </a:bodyPr>
          <a:lstStyle/>
          <a:p>
            <a:r>
              <a:rPr lang="pt-BR" dirty="0">
                <a:solidFill>
                  <a:schemeClr val="tx1"/>
                </a:solidFill>
                <a:latin typeface="arial" panose="020B0604020202020204" pitchFamily="34" charset="0"/>
                <a:hlinkClick r:id="rId2">
                  <a:extLst>
                    <a:ext uri="{A12FA001-AC4F-418D-AE19-62706E023703}">
                      <ahyp:hlinkClr xmlns:ahyp="http://schemas.microsoft.com/office/drawing/2018/hyperlinkcolor" val="tx"/>
                    </a:ext>
                  </a:extLst>
                </a:hlinkClick>
              </a:rPr>
              <a:t>TRL (TECHNOLOGY READINESS LEVELS)</a:t>
            </a:r>
            <a:endParaRPr lang="pt-BR" b="0" i="0" u="none" strike="noStrike" dirty="0">
              <a:solidFill>
                <a:schemeClr val="tx1"/>
              </a:solidFill>
              <a:effectLst/>
              <a:latin typeface="arial" panose="020B0604020202020204" pitchFamily="34" charset="0"/>
              <a:hlinkClick r:id="rId2">
                <a:extLst>
                  <a:ext uri="{A12FA001-AC4F-418D-AE19-62706E023703}">
                    <ahyp:hlinkClr xmlns:ahyp="http://schemas.microsoft.com/office/drawing/2018/hyperlinkcolor" val="tx"/>
                  </a:ext>
                </a:extLst>
              </a:hlinkClick>
            </a:endParaRPr>
          </a:p>
        </p:txBody>
      </p:sp>
      <p:sp>
        <p:nvSpPr>
          <p:cNvPr id="8" name="CaixaDeTexto 7">
            <a:extLst>
              <a:ext uri="{FF2B5EF4-FFF2-40B4-BE49-F238E27FC236}">
                <a16:creationId xmlns:a16="http://schemas.microsoft.com/office/drawing/2014/main" id="{381B19C0-1177-0340-A7B1-92FA7881846F}"/>
              </a:ext>
            </a:extLst>
          </p:cNvPr>
          <p:cNvSpPr txBox="1"/>
          <p:nvPr/>
        </p:nvSpPr>
        <p:spPr>
          <a:xfrm>
            <a:off x="1213667" y="960494"/>
            <a:ext cx="8712968" cy="800219"/>
          </a:xfrm>
          <a:prstGeom prst="rect">
            <a:avLst/>
          </a:prstGeom>
          <a:noFill/>
        </p:spPr>
        <p:txBody>
          <a:bodyPr wrap="square" rtlCol="0">
            <a:spAutoFit/>
          </a:bodyPr>
          <a:lstStyle/>
          <a:p>
            <a:r>
              <a:rPr lang="pt-BR" sz="2800" b="1" dirty="0">
                <a:solidFill>
                  <a:schemeClr val="tx1"/>
                </a:solidFill>
              </a:rPr>
              <a:t>Desenvolvimento da Manufatura de um Produto</a:t>
            </a:r>
          </a:p>
          <a:p>
            <a:endParaRPr lang="en-US" dirty="0">
              <a:solidFill>
                <a:schemeClr val="tx1"/>
              </a:solidFill>
            </a:endParaRPr>
          </a:p>
        </p:txBody>
      </p:sp>
    </p:spTree>
    <p:extLst>
      <p:ext uri="{BB962C8B-B14F-4D97-AF65-F5344CB8AC3E}">
        <p14:creationId xmlns:p14="http://schemas.microsoft.com/office/powerpoint/2010/main" val="3922635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9EC0C0E7-1983-BC4A-B55B-20755B945D1F}"/>
              </a:ext>
            </a:extLst>
          </p:cNvPr>
          <p:cNvSpPr>
            <a:spLocks noGrp="1"/>
          </p:cNvSpPr>
          <p:nvPr>
            <p:ph type="sldNum" idx="10"/>
          </p:nvPr>
        </p:nvSpPr>
        <p:spPr>
          <a:xfrm>
            <a:off x="9792839" y="6876181"/>
            <a:ext cx="267593" cy="369332"/>
          </a:xfrm>
        </p:spPr>
        <p:txBody>
          <a:bodyPr/>
          <a:lstStyle/>
          <a:p>
            <a:pPr>
              <a:defRPr/>
            </a:pPr>
            <a:fld id="{F4A97E1D-4BF1-4B98-A38A-ADC3C73F4BB0}" type="slidenum">
              <a:rPr lang="pt-BR" altLang="pt-BR" smtClean="0"/>
              <a:pPr>
                <a:defRPr/>
              </a:pPr>
              <a:t>12</a:t>
            </a:fld>
            <a:endParaRPr lang="pt-BR" altLang="pt-BR" dirty="0"/>
          </a:p>
        </p:txBody>
      </p:sp>
      <p:sp>
        <p:nvSpPr>
          <p:cNvPr id="4" name="Retângulo 3">
            <a:extLst>
              <a:ext uri="{FF2B5EF4-FFF2-40B4-BE49-F238E27FC236}">
                <a16:creationId xmlns:a16="http://schemas.microsoft.com/office/drawing/2014/main" id="{72DD84F8-3BBB-C54F-89D7-43B1741665B9}"/>
              </a:ext>
            </a:extLst>
          </p:cNvPr>
          <p:cNvSpPr/>
          <p:nvPr/>
        </p:nvSpPr>
        <p:spPr>
          <a:xfrm>
            <a:off x="20193" y="6876181"/>
            <a:ext cx="6695826" cy="369332"/>
          </a:xfrm>
          <a:prstGeom prst="rect">
            <a:avLst/>
          </a:prstGeom>
        </p:spPr>
        <p:txBody>
          <a:bodyPr wrap="square">
            <a:spAutoFit/>
          </a:bodyPr>
          <a:lstStyle/>
          <a:p>
            <a:r>
              <a:rPr lang="en-US" dirty="0">
                <a:solidFill>
                  <a:schemeClr val="tx1"/>
                </a:solidFill>
              </a:rPr>
              <a:t>https://</a:t>
            </a:r>
            <a:r>
              <a:rPr lang="en-US" dirty="0" err="1">
                <a:solidFill>
                  <a:schemeClr val="tx1"/>
                </a:solidFill>
              </a:rPr>
              <a:t>tsapps.nist.gov</a:t>
            </a:r>
            <a:r>
              <a:rPr lang="en-US" dirty="0">
                <a:solidFill>
                  <a:schemeClr val="tx1"/>
                </a:solidFill>
              </a:rPr>
              <a:t>/publication/</a:t>
            </a:r>
            <a:r>
              <a:rPr lang="en-US" dirty="0" err="1">
                <a:solidFill>
                  <a:schemeClr val="tx1"/>
                </a:solidFill>
              </a:rPr>
              <a:t>get_pdf.cfm?pub_id</a:t>
            </a:r>
            <a:r>
              <a:rPr lang="en-US" dirty="0">
                <a:solidFill>
                  <a:schemeClr val="tx1"/>
                </a:solidFill>
              </a:rPr>
              <a:t>=821138</a:t>
            </a:r>
          </a:p>
        </p:txBody>
      </p:sp>
      <p:sp>
        <p:nvSpPr>
          <p:cNvPr id="5" name="Retângulo 4">
            <a:extLst>
              <a:ext uri="{FF2B5EF4-FFF2-40B4-BE49-F238E27FC236}">
                <a16:creationId xmlns:a16="http://schemas.microsoft.com/office/drawing/2014/main" id="{383D3C77-E4A1-3C48-B65A-FBC129FC4A0A}"/>
              </a:ext>
            </a:extLst>
          </p:cNvPr>
          <p:cNvSpPr/>
          <p:nvPr/>
        </p:nvSpPr>
        <p:spPr>
          <a:xfrm>
            <a:off x="287784" y="6370389"/>
            <a:ext cx="5301451" cy="369332"/>
          </a:xfrm>
          <a:prstGeom prst="rect">
            <a:avLst/>
          </a:prstGeom>
        </p:spPr>
        <p:txBody>
          <a:bodyPr wrap="none">
            <a:spAutoFit/>
          </a:bodyPr>
          <a:lstStyle/>
          <a:p>
            <a:r>
              <a:rPr lang="pt-BR" dirty="0" err="1">
                <a:solidFill>
                  <a:schemeClr val="tx1"/>
                </a:solidFill>
                <a:latin typeface="Times" pitchFamily="2" charset="0"/>
              </a:rPr>
              <a:t>Initial</a:t>
            </a:r>
            <a:r>
              <a:rPr lang="pt-BR" dirty="0">
                <a:solidFill>
                  <a:schemeClr val="tx1"/>
                </a:solidFill>
                <a:latin typeface="Times" pitchFamily="2" charset="0"/>
              </a:rPr>
              <a:t> Manufacturing Exchange </a:t>
            </a:r>
            <a:r>
              <a:rPr lang="pt-BR" dirty="0" err="1">
                <a:solidFill>
                  <a:schemeClr val="tx1"/>
                </a:solidFill>
                <a:latin typeface="Times" pitchFamily="2" charset="0"/>
              </a:rPr>
              <a:t>Specifications</a:t>
            </a:r>
            <a:r>
              <a:rPr lang="pt-BR" dirty="0">
                <a:solidFill>
                  <a:schemeClr val="tx1"/>
                </a:solidFill>
                <a:latin typeface="Times" pitchFamily="2" charset="0"/>
              </a:rPr>
              <a:t> - IMES </a:t>
            </a:r>
            <a:endParaRPr lang="pt-BR" dirty="0">
              <a:solidFill>
                <a:schemeClr val="tx1"/>
              </a:solidFill>
            </a:endParaRPr>
          </a:p>
        </p:txBody>
      </p:sp>
      <p:sp>
        <p:nvSpPr>
          <p:cNvPr id="6" name="Retângulo 5">
            <a:extLst>
              <a:ext uri="{FF2B5EF4-FFF2-40B4-BE49-F238E27FC236}">
                <a16:creationId xmlns:a16="http://schemas.microsoft.com/office/drawing/2014/main" id="{E59E2CFD-DA7B-E349-BB4B-D87F6BF2E516}"/>
              </a:ext>
            </a:extLst>
          </p:cNvPr>
          <p:cNvSpPr/>
          <p:nvPr/>
        </p:nvSpPr>
        <p:spPr>
          <a:xfrm>
            <a:off x="431800" y="2339677"/>
            <a:ext cx="9217024" cy="2308324"/>
          </a:xfrm>
          <a:prstGeom prst="rect">
            <a:avLst/>
          </a:prstGeom>
        </p:spPr>
        <p:txBody>
          <a:bodyPr wrap="square">
            <a:spAutoFit/>
          </a:bodyPr>
          <a:lstStyle/>
          <a:p>
            <a:r>
              <a:rPr lang="pt-BR" dirty="0">
                <a:solidFill>
                  <a:schemeClr val="tx1"/>
                </a:solidFill>
              </a:rPr>
              <a:t>Fase 7: Iniciar padronização</a:t>
            </a:r>
          </a:p>
          <a:p>
            <a:endParaRPr lang="pt-BR" dirty="0">
              <a:solidFill>
                <a:schemeClr val="tx1"/>
              </a:solidFill>
            </a:endParaRPr>
          </a:p>
          <a:p>
            <a:endParaRPr lang="pt-BR" dirty="0">
              <a:solidFill>
                <a:schemeClr val="tx1"/>
              </a:solidFill>
            </a:endParaRPr>
          </a:p>
          <a:p>
            <a:r>
              <a:rPr lang="pt-BR" dirty="0">
                <a:solidFill>
                  <a:schemeClr val="tx1"/>
                </a:solidFill>
              </a:rPr>
              <a:t>Como proposta para uma necessidade de integração de manufatura, os esforços de desenvolvimento devem incluir à interação com organizações de desenvolvimento de padrões apropriadas para iniciar essa padronização.</a:t>
            </a:r>
          </a:p>
          <a:p>
            <a:endParaRPr lang="en-US" dirty="0">
              <a:solidFill>
                <a:schemeClr val="tx1"/>
              </a:solidFill>
            </a:endParaRPr>
          </a:p>
          <a:p>
            <a:r>
              <a:rPr lang="en-US" dirty="0">
                <a:solidFill>
                  <a:schemeClr val="tx1"/>
                </a:solidFill>
              </a:rPr>
              <a:t> </a:t>
            </a:r>
          </a:p>
        </p:txBody>
      </p:sp>
      <p:sp>
        <p:nvSpPr>
          <p:cNvPr id="7" name="CaixaDeTexto 6">
            <a:extLst>
              <a:ext uri="{FF2B5EF4-FFF2-40B4-BE49-F238E27FC236}">
                <a16:creationId xmlns:a16="http://schemas.microsoft.com/office/drawing/2014/main" id="{B5C61B6F-8987-CD48-8D1D-D21932A98A42}"/>
              </a:ext>
            </a:extLst>
          </p:cNvPr>
          <p:cNvSpPr txBox="1"/>
          <p:nvPr/>
        </p:nvSpPr>
        <p:spPr>
          <a:xfrm>
            <a:off x="1079871" y="1213797"/>
            <a:ext cx="8712968" cy="800219"/>
          </a:xfrm>
          <a:prstGeom prst="rect">
            <a:avLst/>
          </a:prstGeom>
          <a:noFill/>
        </p:spPr>
        <p:txBody>
          <a:bodyPr wrap="square" rtlCol="0">
            <a:spAutoFit/>
          </a:bodyPr>
          <a:lstStyle/>
          <a:p>
            <a:r>
              <a:rPr lang="pt-BR" sz="2800" b="1" dirty="0">
                <a:solidFill>
                  <a:schemeClr val="tx1"/>
                </a:solidFill>
              </a:rPr>
              <a:t>Desenvolvimento da Manufatura de um Produto</a:t>
            </a:r>
          </a:p>
          <a:p>
            <a:endParaRPr lang="en-US" dirty="0">
              <a:solidFill>
                <a:schemeClr val="tx1"/>
              </a:solidFill>
            </a:endParaRPr>
          </a:p>
        </p:txBody>
      </p:sp>
    </p:spTree>
    <p:extLst>
      <p:ext uri="{BB962C8B-B14F-4D97-AF65-F5344CB8AC3E}">
        <p14:creationId xmlns:p14="http://schemas.microsoft.com/office/powerpoint/2010/main" val="258825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9EC0C0E7-1983-BC4A-B55B-20755B945D1F}"/>
              </a:ext>
            </a:extLst>
          </p:cNvPr>
          <p:cNvSpPr>
            <a:spLocks noGrp="1"/>
          </p:cNvSpPr>
          <p:nvPr>
            <p:ph type="sldNum" idx="10"/>
          </p:nvPr>
        </p:nvSpPr>
        <p:spPr>
          <a:xfrm>
            <a:off x="9576816" y="6804173"/>
            <a:ext cx="359793" cy="360040"/>
          </a:xfrm>
        </p:spPr>
        <p:txBody>
          <a:bodyPr/>
          <a:lstStyle/>
          <a:p>
            <a:pPr>
              <a:defRPr/>
            </a:pPr>
            <a:fld id="{F4A97E1D-4BF1-4B98-A38A-ADC3C73F4BB0}" type="slidenum">
              <a:rPr lang="pt-BR" altLang="pt-BR" smtClean="0"/>
              <a:pPr>
                <a:defRPr/>
              </a:pPr>
              <a:t>13</a:t>
            </a:fld>
            <a:endParaRPr lang="pt-BR" altLang="pt-BR" dirty="0"/>
          </a:p>
        </p:txBody>
      </p:sp>
      <p:sp>
        <p:nvSpPr>
          <p:cNvPr id="3" name="CaixaDeTexto 2">
            <a:extLst>
              <a:ext uri="{FF2B5EF4-FFF2-40B4-BE49-F238E27FC236}">
                <a16:creationId xmlns:a16="http://schemas.microsoft.com/office/drawing/2014/main" id="{C5E31040-08AD-3143-BD2F-A1769E0216C4}"/>
              </a:ext>
            </a:extLst>
          </p:cNvPr>
          <p:cNvSpPr txBox="1"/>
          <p:nvPr/>
        </p:nvSpPr>
        <p:spPr>
          <a:xfrm>
            <a:off x="647824" y="1403573"/>
            <a:ext cx="8712968" cy="5940088"/>
          </a:xfrm>
          <a:prstGeom prst="rect">
            <a:avLst/>
          </a:prstGeom>
          <a:noFill/>
        </p:spPr>
        <p:txBody>
          <a:bodyPr wrap="square" rtlCol="0">
            <a:spAutoFit/>
          </a:bodyPr>
          <a:lstStyle/>
          <a:p>
            <a:r>
              <a:rPr lang="pt-BR" sz="2800" b="1" dirty="0">
                <a:solidFill>
                  <a:schemeClr val="tx1"/>
                </a:solidFill>
              </a:rPr>
              <a:t>Seleção de Processo </a:t>
            </a:r>
          </a:p>
          <a:p>
            <a:endParaRPr lang="pt-BR" dirty="0">
              <a:solidFill>
                <a:schemeClr val="tx1"/>
              </a:solidFill>
            </a:endParaRPr>
          </a:p>
          <a:p>
            <a:pPr algn="ctr"/>
            <a:r>
              <a:rPr lang="pt-BR" sz="2000" dirty="0">
                <a:solidFill>
                  <a:schemeClr val="tx1"/>
                </a:solidFill>
              </a:rPr>
              <a:t>Integração de Processos de Manufatura</a:t>
            </a:r>
          </a:p>
          <a:p>
            <a:pPr algn="ctr"/>
            <a:endParaRPr lang="pt-BR" sz="2000" dirty="0">
              <a:solidFill>
                <a:schemeClr val="tx1"/>
              </a:solidFill>
            </a:endParaRPr>
          </a:p>
          <a:p>
            <a:pPr marL="285750" indent="-285750" algn="just">
              <a:buFontTx/>
              <a:buChar char="-"/>
            </a:pPr>
            <a:r>
              <a:rPr lang="pt-BR" sz="2000" dirty="0">
                <a:solidFill>
                  <a:schemeClr val="tx1"/>
                </a:solidFill>
              </a:rPr>
              <a:t>Obtenção de um determinado componente ou dispositivo  raramente é feito em uma única etapa. </a:t>
            </a:r>
          </a:p>
          <a:p>
            <a:pPr marL="285750" indent="-285750" algn="just">
              <a:buFontTx/>
              <a:buChar char="-"/>
            </a:pPr>
            <a:r>
              <a:rPr lang="pt-BR" sz="2000" dirty="0">
                <a:solidFill>
                  <a:schemeClr val="tx1"/>
                </a:solidFill>
              </a:rPr>
              <a:t>Obtenção de um determinado componente ou dispositivo pode ser feita de diferentes formas. </a:t>
            </a:r>
          </a:p>
          <a:p>
            <a:pPr marL="285750" indent="-285750" algn="just">
              <a:buFontTx/>
              <a:buChar char="-"/>
            </a:pPr>
            <a:r>
              <a:rPr lang="pt-BR" sz="2000" dirty="0">
                <a:solidFill>
                  <a:schemeClr val="tx1"/>
                </a:solidFill>
              </a:rPr>
              <a:t>Organização das etapas de processamento é fundamental tanto do ponto de vista técnico como econômico</a:t>
            </a:r>
          </a:p>
          <a:p>
            <a:pPr marL="285750" indent="-285750" algn="just">
              <a:buFontTx/>
              <a:buChar char="-"/>
            </a:pPr>
            <a:r>
              <a:rPr lang="pt-BR" sz="2000" dirty="0">
                <a:solidFill>
                  <a:schemeClr val="tx1"/>
                </a:solidFill>
              </a:rPr>
              <a:t>Como visto anteriormente os processos de fabricação visam obter um componente sem defeitos, dentro das tolerâncias e com as propriedades mecânicas indicadas no projeto</a:t>
            </a:r>
          </a:p>
          <a:p>
            <a:pPr marL="285750" indent="-285750" algn="just">
              <a:buFontTx/>
              <a:buChar char="-"/>
            </a:pPr>
            <a:r>
              <a:rPr lang="pt-BR" sz="2000" dirty="0">
                <a:solidFill>
                  <a:schemeClr val="tx1"/>
                </a:solidFill>
              </a:rPr>
              <a:t>Ferramentas computacionais dão suporte não só ao projeto como à manufatura </a:t>
            </a:r>
          </a:p>
          <a:p>
            <a:endParaRPr lang="pt-BR" sz="2000" dirty="0">
              <a:solidFill>
                <a:schemeClr val="tx1"/>
              </a:solidFill>
            </a:endParaRPr>
          </a:p>
          <a:p>
            <a:endParaRPr lang="pt-BR" dirty="0">
              <a:solidFill>
                <a:schemeClr val="tx1"/>
              </a:solidFill>
            </a:endParaRPr>
          </a:p>
          <a:p>
            <a:endParaRPr lang="pt-BR"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907950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9EC0C0E7-1983-BC4A-B55B-20755B945D1F}"/>
              </a:ext>
            </a:extLst>
          </p:cNvPr>
          <p:cNvSpPr>
            <a:spLocks noGrp="1"/>
          </p:cNvSpPr>
          <p:nvPr>
            <p:ph type="sldNum" idx="10"/>
          </p:nvPr>
        </p:nvSpPr>
        <p:spPr>
          <a:xfrm>
            <a:off x="9720831" y="6855856"/>
            <a:ext cx="363413" cy="369332"/>
          </a:xfrm>
        </p:spPr>
        <p:txBody>
          <a:bodyPr/>
          <a:lstStyle/>
          <a:p>
            <a:pPr>
              <a:defRPr/>
            </a:pPr>
            <a:fld id="{F4A97E1D-4BF1-4B98-A38A-ADC3C73F4BB0}" type="slidenum">
              <a:rPr lang="pt-BR" altLang="pt-BR" smtClean="0"/>
              <a:pPr>
                <a:defRPr/>
              </a:pPr>
              <a:t>14</a:t>
            </a:fld>
            <a:endParaRPr lang="pt-BR" altLang="pt-BR" dirty="0"/>
          </a:p>
        </p:txBody>
      </p:sp>
      <p:sp>
        <p:nvSpPr>
          <p:cNvPr id="3" name="CaixaDeTexto 2">
            <a:extLst>
              <a:ext uri="{FF2B5EF4-FFF2-40B4-BE49-F238E27FC236}">
                <a16:creationId xmlns:a16="http://schemas.microsoft.com/office/drawing/2014/main" id="{C5E31040-08AD-3143-BD2F-A1769E0216C4}"/>
              </a:ext>
            </a:extLst>
          </p:cNvPr>
          <p:cNvSpPr txBox="1"/>
          <p:nvPr/>
        </p:nvSpPr>
        <p:spPr>
          <a:xfrm>
            <a:off x="1403561" y="967587"/>
            <a:ext cx="8881293" cy="2585323"/>
          </a:xfrm>
          <a:prstGeom prst="rect">
            <a:avLst/>
          </a:prstGeom>
          <a:noFill/>
        </p:spPr>
        <p:txBody>
          <a:bodyPr wrap="square" rtlCol="0">
            <a:spAutoFit/>
          </a:bodyPr>
          <a:lstStyle/>
          <a:p>
            <a:r>
              <a:rPr lang="pt-BR" sz="2800" b="1" dirty="0">
                <a:solidFill>
                  <a:schemeClr val="tx1"/>
                </a:solidFill>
              </a:rPr>
              <a:t>Seleção de Processos</a:t>
            </a:r>
          </a:p>
          <a:p>
            <a:pPr algn="ctr"/>
            <a:endParaRPr lang="pt-BR" sz="2000" dirty="0">
              <a:solidFill>
                <a:schemeClr val="tx1"/>
              </a:solidFill>
            </a:endParaRPr>
          </a:p>
          <a:p>
            <a:pPr algn="ctr"/>
            <a:r>
              <a:rPr lang="pt-BR" sz="2000" dirty="0">
                <a:solidFill>
                  <a:schemeClr val="tx1"/>
                </a:solidFill>
              </a:rPr>
              <a:t>Tipos de Engrenagens</a:t>
            </a:r>
          </a:p>
          <a:p>
            <a:pPr algn="just"/>
            <a:endParaRPr lang="pt-BR" sz="2000" dirty="0">
              <a:solidFill>
                <a:schemeClr val="tx1"/>
              </a:solidFill>
            </a:endParaRPr>
          </a:p>
          <a:p>
            <a:endParaRPr lang="pt-BR" sz="2000" dirty="0">
              <a:solidFill>
                <a:schemeClr val="tx1"/>
              </a:solidFill>
            </a:endParaRPr>
          </a:p>
          <a:p>
            <a:endParaRPr lang="pt-BR" dirty="0">
              <a:solidFill>
                <a:schemeClr val="tx1"/>
              </a:solidFill>
            </a:endParaRPr>
          </a:p>
          <a:p>
            <a:endParaRPr lang="pt-BR" dirty="0">
              <a:solidFill>
                <a:schemeClr val="tx1"/>
              </a:solidFill>
            </a:endParaRPr>
          </a:p>
          <a:p>
            <a:endParaRPr lang="en-US" dirty="0">
              <a:solidFill>
                <a:schemeClr val="tx1"/>
              </a:solidFill>
            </a:endParaRPr>
          </a:p>
        </p:txBody>
      </p:sp>
      <p:sp>
        <p:nvSpPr>
          <p:cNvPr id="4" name="Retângulo 3">
            <a:extLst>
              <a:ext uri="{FF2B5EF4-FFF2-40B4-BE49-F238E27FC236}">
                <a16:creationId xmlns:a16="http://schemas.microsoft.com/office/drawing/2014/main" id="{C16FFE39-DE84-EB41-AA54-5FBD87B9B94B}"/>
              </a:ext>
            </a:extLst>
          </p:cNvPr>
          <p:cNvSpPr/>
          <p:nvPr/>
        </p:nvSpPr>
        <p:spPr>
          <a:xfrm>
            <a:off x="219099" y="3268575"/>
            <a:ext cx="5181253" cy="830997"/>
          </a:xfrm>
          <a:prstGeom prst="rect">
            <a:avLst/>
          </a:prstGeom>
        </p:spPr>
        <p:txBody>
          <a:bodyPr wrap="square">
            <a:spAutoFit/>
          </a:bodyPr>
          <a:lstStyle/>
          <a:p>
            <a:r>
              <a:rPr lang="pt-BR" sz="1600" b="1" dirty="0">
                <a:solidFill>
                  <a:srgbClr val="666666"/>
                </a:solidFill>
                <a:latin typeface="Open Sans"/>
              </a:rPr>
              <a:t>Engrenagens cônicas: </a:t>
            </a:r>
            <a:r>
              <a:rPr lang="pt-BR" sz="1600" dirty="0">
                <a:solidFill>
                  <a:srgbClr val="666666"/>
                </a:solidFill>
                <a:latin typeface="Open Sans"/>
              </a:rPr>
              <a:t>As engrenagens cônicas são utilizadas ​​para alterar a direção da rotação e a direção da força em baixas velocidades.</a:t>
            </a:r>
            <a:endParaRPr lang="en-US" sz="1600" dirty="0"/>
          </a:p>
        </p:txBody>
      </p:sp>
      <p:pic>
        <p:nvPicPr>
          <p:cNvPr id="6" name="Imagem 5" descr="Uma imagem contendo equipamento, peças de metal, bolo, planta&#10;&#10;Descrição gerada automaticamente">
            <a:extLst>
              <a:ext uri="{FF2B5EF4-FFF2-40B4-BE49-F238E27FC236}">
                <a16:creationId xmlns:a16="http://schemas.microsoft.com/office/drawing/2014/main" id="{CA97FACA-3B58-B94B-9046-9CEDB981B0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024" y="1443152"/>
            <a:ext cx="1971824" cy="1965185"/>
          </a:xfrm>
          <a:prstGeom prst="rect">
            <a:avLst/>
          </a:prstGeom>
        </p:spPr>
      </p:pic>
      <p:sp>
        <p:nvSpPr>
          <p:cNvPr id="7" name="Retângulo 6">
            <a:extLst>
              <a:ext uri="{FF2B5EF4-FFF2-40B4-BE49-F238E27FC236}">
                <a16:creationId xmlns:a16="http://schemas.microsoft.com/office/drawing/2014/main" id="{15ED9E86-6D16-A843-9D48-4D08827F76F2}"/>
              </a:ext>
            </a:extLst>
          </p:cNvPr>
          <p:cNvSpPr/>
          <p:nvPr/>
        </p:nvSpPr>
        <p:spPr>
          <a:xfrm>
            <a:off x="200830" y="6948189"/>
            <a:ext cx="8321129" cy="276999"/>
          </a:xfrm>
          <a:prstGeom prst="rect">
            <a:avLst/>
          </a:prstGeom>
        </p:spPr>
        <p:txBody>
          <a:bodyPr wrap="square">
            <a:spAutoFit/>
          </a:bodyPr>
          <a:lstStyle/>
          <a:p>
            <a:r>
              <a:rPr lang="en-US" sz="1200" dirty="0">
                <a:solidFill>
                  <a:schemeClr val="tx1"/>
                </a:solidFill>
              </a:rPr>
              <a:t>https://</a:t>
            </a:r>
            <a:r>
              <a:rPr lang="en-US" sz="1200" dirty="0" err="1">
                <a:solidFill>
                  <a:schemeClr val="tx1"/>
                </a:solidFill>
              </a:rPr>
              <a:t>monferrato.com.br</a:t>
            </a:r>
            <a:r>
              <a:rPr lang="en-US" sz="1200" dirty="0">
                <a:solidFill>
                  <a:schemeClr val="tx1"/>
                </a:solidFill>
              </a:rPr>
              <a:t>/</a:t>
            </a:r>
            <a:r>
              <a:rPr lang="en-US" sz="1200" dirty="0" err="1">
                <a:solidFill>
                  <a:schemeClr val="tx1"/>
                </a:solidFill>
              </a:rPr>
              <a:t>descubra</a:t>
            </a:r>
            <a:r>
              <a:rPr lang="en-US" sz="1200" dirty="0">
                <a:solidFill>
                  <a:schemeClr val="tx1"/>
                </a:solidFill>
              </a:rPr>
              <a:t>-</a:t>
            </a:r>
            <a:r>
              <a:rPr lang="en-US" sz="1200" dirty="0" err="1">
                <a:solidFill>
                  <a:schemeClr val="tx1"/>
                </a:solidFill>
              </a:rPr>
              <a:t>como</a:t>
            </a:r>
            <a:r>
              <a:rPr lang="en-US" sz="1200" dirty="0">
                <a:solidFill>
                  <a:schemeClr val="tx1"/>
                </a:solidFill>
              </a:rPr>
              <a:t>-</a:t>
            </a:r>
            <a:r>
              <a:rPr lang="en-US" sz="1200" dirty="0" err="1">
                <a:solidFill>
                  <a:schemeClr val="tx1"/>
                </a:solidFill>
              </a:rPr>
              <a:t>funciona</a:t>
            </a:r>
            <a:r>
              <a:rPr lang="en-US" sz="1200" dirty="0">
                <a:solidFill>
                  <a:schemeClr val="tx1"/>
                </a:solidFill>
              </a:rPr>
              <a:t>-o-</a:t>
            </a:r>
            <a:r>
              <a:rPr lang="en-US" sz="1200" dirty="0" err="1">
                <a:solidFill>
                  <a:schemeClr val="tx1"/>
                </a:solidFill>
              </a:rPr>
              <a:t>processo</a:t>
            </a:r>
            <a:r>
              <a:rPr lang="en-US" sz="1200" dirty="0">
                <a:solidFill>
                  <a:schemeClr val="tx1"/>
                </a:solidFill>
              </a:rPr>
              <a:t>-de-</a:t>
            </a:r>
            <a:r>
              <a:rPr lang="en-US" sz="1200" dirty="0" err="1">
                <a:solidFill>
                  <a:schemeClr val="tx1"/>
                </a:solidFill>
              </a:rPr>
              <a:t>fabricacao</a:t>
            </a:r>
            <a:r>
              <a:rPr lang="en-US" sz="1200" dirty="0">
                <a:solidFill>
                  <a:schemeClr val="tx1"/>
                </a:solidFill>
              </a:rPr>
              <a:t>-de-</a:t>
            </a:r>
            <a:r>
              <a:rPr lang="en-US" sz="1200" dirty="0" err="1">
                <a:solidFill>
                  <a:schemeClr val="tx1"/>
                </a:solidFill>
              </a:rPr>
              <a:t>engrenagens</a:t>
            </a:r>
            <a:r>
              <a:rPr lang="en-US" sz="1200" dirty="0">
                <a:solidFill>
                  <a:schemeClr val="tx1"/>
                </a:solidFill>
              </a:rPr>
              <a:t>/</a:t>
            </a:r>
          </a:p>
        </p:txBody>
      </p:sp>
      <p:sp>
        <p:nvSpPr>
          <p:cNvPr id="8" name="Retângulo 7">
            <a:extLst>
              <a:ext uri="{FF2B5EF4-FFF2-40B4-BE49-F238E27FC236}">
                <a16:creationId xmlns:a16="http://schemas.microsoft.com/office/drawing/2014/main" id="{D88689AF-D4C9-4848-A86D-38224B0268C9}"/>
              </a:ext>
            </a:extLst>
          </p:cNvPr>
          <p:cNvSpPr/>
          <p:nvPr/>
        </p:nvSpPr>
        <p:spPr>
          <a:xfrm>
            <a:off x="177018" y="6070310"/>
            <a:ext cx="5495528" cy="830997"/>
          </a:xfrm>
          <a:prstGeom prst="rect">
            <a:avLst/>
          </a:prstGeom>
        </p:spPr>
        <p:txBody>
          <a:bodyPr wrap="square">
            <a:spAutoFit/>
          </a:bodyPr>
          <a:lstStyle/>
          <a:p>
            <a:r>
              <a:rPr lang="pt-BR" sz="1600" b="1" dirty="0">
                <a:solidFill>
                  <a:srgbClr val="666666"/>
                </a:solidFill>
                <a:latin typeface="Open Sans"/>
              </a:rPr>
              <a:t>Engrenagens </a:t>
            </a:r>
            <a:r>
              <a:rPr lang="pt-BR" sz="1600" b="1" dirty="0" err="1">
                <a:solidFill>
                  <a:srgbClr val="666666"/>
                </a:solidFill>
                <a:latin typeface="Open Sans"/>
              </a:rPr>
              <a:t>hipóides</a:t>
            </a:r>
            <a:r>
              <a:rPr lang="pt-BR" sz="1600" b="1" dirty="0">
                <a:solidFill>
                  <a:srgbClr val="666666"/>
                </a:solidFill>
                <a:latin typeface="Open Sans"/>
              </a:rPr>
              <a:t>:</a:t>
            </a:r>
            <a:r>
              <a:rPr lang="pt-BR" sz="1600" dirty="0">
                <a:solidFill>
                  <a:srgbClr val="666666"/>
                </a:solidFill>
                <a:latin typeface="Open Sans"/>
              </a:rPr>
              <a:t> As engrenagens </a:t>
            </a:r>
            <a:r>
              <a:rPr lang="pt-BR" sz="1600" dirty="0" err="1">
                <a:solidFill>
                  <a:srgbClr val="666666"/>
                </a:solidFill>
                <a:latin typeface="Open Sans"/>
              </a:rPr>
              <a:t>hipóides</a:t>
            </a:r>
            <a:r>
              <a:rPr lang="pt-BR" sz="1600" dirty="0">
                <a:solidFill>
                  <a:srgbClr val="666666"/>
                </a:solidFill>
                <a:latin typeface="Open Sans"/>
              </a:rPr>
              <a:t> possuem dentes em formato espiral, sendo muito utilizada nos casos em que se faz necessário imprimir grandes movimentos e cargas.</a:t>
            </a:r>
            <a:endParaRPr lang="en-US" sz="1600" dirty="0"/>
          </a:p>
        </p:txBody>
      </p:sp>
      <p:pic>
        <p:nvPicPr>
          <p:cNvPr id="10" name="Imagem 9" descr="Uma imagem contendo equipamento&#10;&#10;Descrição gerada automaticamente">
            <a:extLst>
              <a:ext uri="{FF2B5EF4-FFF2-40B4-BE49-F238E27FC236}">
                <a16:creationId xmlns:a16="http://schemas.microsoft.com/office/drawing/2014/main" id="{B7A910F3-7166-C14F-B7E5-A896D1544D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5936" y="4133529"/>
            <a:ext cx="1971824" cy="1951839"/>
          </a:xfrm>
          <a:prstGeom prst="rect">
            <a:avLst/>
          </a:prstGeom>
        </p:spPr>
      </p:pic>
      <p:sp>
        <p:nvSpPr>
          <p:cNvPr id="11" name="Retângulo 10">
            <a:extLst>
              <a:ext uri="{FF2B5EF4-FFF2-40B4-BE49-F238E27FC236}">
                <a16:creationId xmlns:a16="http://schemas.microsoft.com/office/drawing/2014/main" id="{37F80487-FC45-C14C-845E-4501E4E89B45}"/>
              </a:ext>
            </a:extLst>
          </p:cNvPr>
          <p:cNvSpPr/>
          <p:nvPr/>
        </p:nvSpPr>
        <p:spPr>
          <a:xfrm>
            <a:off x="5844208" y="4401160"/>
            <a:ext cx="4161581" cy="2308324"/>
          </a:xfrm>
          <a:prstGeom prst="rect">
            <a:avLst/>
          </a:prstGeom>
        </p:spPr>
        <p:txBody>
          <a:bodyPr wrap="square">
            <a:spAutoFit/>
          </a:bodyPr>
          <a:lstStyle/>
          <a:p>
            <a:r>
              <a:rPr lang="pt-BR" b="1" dirty="0">
                <a:solidFill>
                  <a:srgbClr val="666666"/>
                </a:solidFill>
                <a:latin typeface="Open Sans"/>
              </a:rPr>
              <a:t>Engrenagens helicoidais: </a:t>
            </a:r>
            <a:r>
              <a:rPr lang="pt-BR" dirty="0">
                <a:solidFill>
                  <a:srgbClr val="666666"/>
                </a:solidFill>
                <a:latin typeface="Open Sans"/>
              </a:rPr>
              <a:t>As engrenagens helicoidais possuem dentes em forma de hélice que são posicionados transversalmente ao eixo motor, possuindo como sua principal característica a capacidade de suportar grandes cargas em rotações elevadas e de forma silenciosa.</a:t>
            </a:r>
            <a:endParaRPr lang="en-US" dirty="0"/>
          </a:p>
        </p:txBody>
      </p:sp>
      <p:pic>
        <p:nvPicPr>
          <p:cNvPr id="13" name="Imagem 12" descr="Uma imagem contendo peças de metal, equipamento&#10;&#10;Descrição gerada automaticamente">
            <a:extLst>
              <a:ext uri="{FF2B5EF4-FFF2-40B4-BE49-F238E27FC236}">
                <a16:creationId xmlns:a16="http://schemas.microsoft.com/office/drawing/2014/main" id="{CC377096-9D48-5644-8CAE-2A302EC196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7114" y="1569669"/>
            <a:ext cx="2694791" cy="2758305"/>
          </a:xfrm>
          <a:prstGeom prst="rect">
            <a:avLst/>
          </a:prstGeom>
        </p:spPr>
      </p:pic>
    </p:spTree>
    <p:extLst>
      <p:ext uri="{BB962C8B-B14F-4D97-AF65-F5344CB8AC3E}">
        <p14:creationId xmlns:p14="http://schemas.microsoft.com/office/powerpoint/2010/main" val="3678224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9EC0C0E7-1983-BC4A-B55B-20755B945D1F}"/>
              </a:ext>
            </a:extLst>
          </p:cNvPr>
          <p:cNvSpPr>
            <a:spLocks noGrp="1"/>
          </p:cNvSpPr>
          <p:nvPr>
            <p:ph type="sldNum" idx="10"/>
          </p:nvPr>
        </p:nvSpPr>
        <p:spPr>
          <a:xfrm>
            <a:off x="9720831" y="6855856"/>
            <a:ext cx="363413" cy="369332"/>
          </a:xfrm>
        </p:spPr>
        <p:txBody>
          <a:bodyPr/>
          <a:lstStyle/>
          <a:p>
            <a:pPr>
              <a:defRPr/>
            </a:pPr>
            <a:fld id="{F4A97E1D-4BF1-4B98-A38A-ADC3C73F4BB0}" type="slidenum">
              <a:rPr lang="pt-BR" altLang="pt-BR" smtClean="0"/>
              <a:pPr>
                <a:defRPr/>
              </a:pPr>
              <a:t>15</a:t>
            </a:fld>
            <a:endParaRPr lang="pt-BR" altLang="pt-BR" dirty="0"/>
          </a:p>
        </p:txBody>
      </p:sp>
      <p:sp>
        <p:nvSpPr>
          <p:cNvPr id="3" name="CaixaDeTexto 2">
            <a:extLst>
              <a:ext uri="{FF2B5EF4-FFF2-40B4-BE49-F238E27FC236}">
                <a16:creationId xmlns:a16="http://schemas.microsoft.com/office/drawing/2014/main" id="{C5E31040-08AD-3143-BD2F-A1769E0216C4}"/>
              </a:ext>
            </a:extLst>
          </p:cNvPr>
          <p:cNvSpPr txBox="1"/>
          <p:nvPr/>
        </p:nvSpPr>
        <p:spPr>
          <a:xfrm>
            <a:off x="1231900" y="850191"/>
            <a:ext cx="8881293" cy="2277547"/>
          </a:xfrm>
          <a:prstGeom prst="rect">
            <a:avLst/>
          </a:prstGeom>
          <a:noFill/>
        </p:spPr>
        <p:txBody>
          <a:bodyPr wrap="square" rtlCol="0">
            <a:spAutoFit/>
          </a:bodyPr>
          <a:lstStyle/>
          <a:p>
            <a:r>
              <a:rPr lang="pt-BR" sz="2800" b="1" dirty="0">
                <a:solidFill>
                  <a:schemeClr val="tx1"/>
                </a:solidFill>
              </a:rPr>
              <a:t>Seleção de Processos</a:t>
            </a:r>
          </a:p>
          <a:p>
            <a:pPr algn="ctr"/>
            <a:r>
              <a:rPr lang="pt-BR" sz="2000" dirty="0">
                <a:solidFill>
                  <a:schemeClr val="tx1"/>
                </a:solidFill>
              </a:rPr>
              <a:t>Tipos de Engrenagens</a:t>
            </a:r>
          </a:p>
          <a:p>
            <a:pPr algn="just"/>
            <a:endParaRPr lang="pt-BR" sz="2000" dirty="0">
              <a:solidFill>
                <a:schemeClr val="tx1"/>
              </a:solidFill>
            </a:endParaRPr>
          </a:p>
          <a:p>
            <a:endParaRPr lang="pt-BR" sz="2000" dirty="0">
              <a:solidFill>
                <a:schemeClr val="tx1"/>
              </a:solidFill>
            </a:endParaRPr>
          </a:p>
          <a:p>
            <a:endParaRPr lang="pt-BR" dirty="0">
              <a:solidFill>
                <a:schemeClr val="tx1"/>
              </a:solidFill>
            </a:endParaRPr>
          </a:p>
          <a:p>
            <a:endParaRPr lang="pt-BR" dirty="0">
              <a:solidFill>
                <a:schemeClr val="tx1"/>
              </a:solidFill>
            </a:endParaRPr>
          </a:p>
          <a:p>
            <a:endParaRPr lang="en-US" dirty="0">
              <a:solidFill>
                <a:schemeClr val="tx1"/>
              </a:solidFill>
            </a:endParaRPr>
          </a:p>
        </p:txBody>
      </p:sp>
      <p:sp>
        <p:nvSpPr>
          <p:cNvPr id="7" name="Retângulo 6">
            <a:extLst>
              <a:ext uri="{FF2B5EF4-FFF2-40B4-BE49-F238E27FC236}">
                <a16:creationId xmlns:a16="http://schemas.microsoft.com/office/drawing/2014/main" id="{15ED9E86-6D16-A843-9D48-4D08827F76F2}"/>
              </a:ext>
            </a:extLst>
          </p:cNvPr>
          <p:cNvSpPr/>
          <p:nvPr/>
        </p:nvSpPr>
        <p:spPr>
          <a:xfrm>
            <a:off x="200830" y="6948189"/>
            <a:ext cx="8321129" cy="276999"/>
          </a:xfrm>
          <a:prstGeom prst="rect">
            <a:avLst/>
          </a:prstGeom>
        </p:spPr>
        <p:txBody>
          <a:bodyPr wrap="square">
            <a:spAutoFit/>
          </a:bodyPr>
          <a:lstStyle/>
          <a:p>
            <a:r>
              <a:rPr lang="en-US" sz="1200" dirty="0">
                <a:solidFill>
                  <a:schemeClr val="tx1"/>
                </a:solidFill>
              </a:rPr>
              <a:t>https://</a:t>
            </a:r>
            <a:r>
              <a:rPr lang="en-US" sz="1200" dirty="0" err="1">
                <a:solidFill>
                  <a:schemeClr val="tx1"/>
                </a:solidFill>
              </a:rPr>
              <a:t>monferrato.com.br</a:t>
            </a:r>
            <a:r>
              <a:rPr lang="en-US" sz="1200" dirty="0">
                <a:solidFill>
                  <a:schemeClr val="tx1"/>
                </a:solidFill>
              </a:rPr>
              <a:t>/</a:t>
            </a:r>
            <a:r>
              <a:rPr lang="en-US" sz="1200" dirty="0" err="1">
                <a:solidFill>
                  <a:schemeClr val="tx1"/>
                </a:solidFill>
              </a:rPr>
              <a:t>descubra</a:t>
            </a:r>
            <a:r>
              <a:rPr lang="en-US" sz="1200" dirty="0">
                <a:solidFill>
                  <a:schemeClr val="tx1"/>
                </a:solidFill>
              </a:rPr>
              <a:t>-</a:t>
            </a:r>
            <a:r>
              <a:rPr lang="en-US" sz="1200" dirty="0" err="1">
                <a:solidFill>
                  <a:schemeClr val="tx1"/>
                </a:solidFill>
              </a:rPr>
              <a:t>como</a:t>
            </a:r>
            <a:r>
              <a:rPr lang="en-US" sz="1200" dirty="0">
                <a:solidFill>
                  <a:schemeClr val="tx1"/>
                </a:solidFill>
              </a:rPr>
              <a:t>-</a:t>
            </a:r>
            <a:r>
              <a:rPr lang="en-US" sz="1200" dirty="0" err="1">
                <a:solidFill>
                  <a:schemeClr val="tx1"/>
                </a:solidFill>
              </a:rPr>
              <a:t>funciona</a:t>
            </a:r>
            <a:r>
              <a:rPr lang="en-US" sz="1200" dirty="0">
                <a:solidFill>
                  <a:schemeClr val="tx1"/>
                </a:solidFill>
              </a:rPr>
              <a:t>-o-</a:t>
            </a:r>
            <a:r>
              <a:rPr lang="en-US" sz="1200" dirty="0" err="1">
                <a:solidFill>
                  <a:schemeClr val="tx1"/>
                </a:solidFill>
              </a:rPr>
              <a:t>processo</a:t>
            </a:r>
            <a:r>
              <a:rPr lang="en-US" sz="1200" dirty="0">
                <a:solidFill>
                  <a:schemeClr val="tx1"/>
                </a:solidFill>
              </a:rPr>
              <a:t>-de-</a:t>
            </a:r>
            <a:r>
              <a:rPr lang="en-US" sz="1200" dirty="0" err="1">
                <a:solidFill>
                  <a:schemeClr val="tx1"/>
                </a:solidFill>
              </a:rPr>
              <a:t>fabricacao</a:t>
            </a:r>
            <a:r>
              <a:rPr lang="en-US" sz="1200" dirty="0">
                <a:solidFill>
                  <a:schemeClr val="tx1"/>
                </a:solidFill>
              </a:rPr>
              <a:t>-de-</a:t>
            </a:r>
            <a:r>
              <a:rPr lang="en-US" sz="1200" dirty="0" err="1">
                <a:solidFill>
                  <a:schemeClr val="tx1"/>
                </a:solidFill>
              </a:rPr>
              <a:t>engrenagens</a:t>
            </a:r>
            <a:r>
              <a:rPr lang="en-US" sz="1200" dirty="0">
                <a:solidFill>
                  <a:schemeClr val="tx1"/>
                </a:solidFill>
              </a:rPr>
              <a:t>/</a:t>
            </a:r>
          </a:p>
        </p:txBody>
      </p:sp>
      <p:sp>
        <p:nvSpPr>
          <p:cNvPr id="5" name="Retângulo 4">
            <a:extLst>
              <a:ext uri="{FF2B5EF4-FFF2-40B4-BE49-F238E27FC236}">
                <a16:creationId xmlns:a16="http://schemas.microsoft.com/office/drawing/2014/main" id="{9F5C649B-4419-3D4E-99BC-29B195C24EFE}"/>
              </a:ext>
            </a:extLst>
          </p:cNvPr>
          <p:cNvSpPr/>
          <p:nvPr/>
        </p:nvSpPr>
        <p:spPr>
          <a:xfrm>
            <a:off x="6125800" y="4793753"/>
            <a:ext cx="3776737" cy="2062103"/>
          </a:xfrm>
          <a:prstGeom prst="rect">
            <a:avLst/>
          </a:prstGeom>
        </p:spPr>
        <p:txBody>
          <a:bodyPr wrap="square">
            <a:spAutoFit/>
          </a:bodyPr>
          <a:lstStyle/>
          <a:p>
            <a:r>
              <a:rPr lang="pt-BR" sz="1600" b="1" dirty="0">
                <a:solidFill>
                  <a:srgbClr val="666666"/>
                </a:solidFill>
                <a:latin typeface="Open Sans"/>
              </a:rPr>
              <a:t>Engrenagens sem fim:</a:t>
            </a:r>
            <a:r>
              <a:rPr lang="pt-BR" sz="1600" dirty="0">
                <a:solidFill>
                  <a:srgbClr val="666666"/>
                </a:solidFill>
                <a:latin typeface="Open Sans"/>
              </a:rPr>
              <a:t> Uma engrenagem de parafuso sem fim é utilizada quando é preciso reduzir a velocidade de transmissão para uma segunda engrenagem. Engrenagens sem fim são giradas por um eixo, contudo elas não podem girar o eixo a qual estão acopladas, transmitindo maior segurança.</a:t>
            </a:r>
            <a:endParaRPr lang="en-US" sz="1600" dirty="0"/>
          </a:p>
        </p:txBody>
      </p:sp>
      <p:pic>
        <p:nvPicPr>
          <p:cNvPr id="12" name="Imagem 11" descr="Uma imagem contendo estrada, peças de metal, equipamento, ao ar livre&#10;&#10;Descrição gerada automaticamente">
            <a:extLst>
              <a:ext uri="{FF2B5EF4-FFF2-40B4-BE49-F238E27FC236}">
                <a16:creationId xmlns:a16="http://schemas.microsoft.com/office/drawing/2014/main" id="{D6C82DCC-ABA1-FB43-865B-84427A2DA5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8464" y="1988964"/>
            <a:ext cx="2647394" cy="2629686"/>
          </a:xfrm>
          <a:prstGeom prst="rect">
            <a:avLst/>
          </a:prstGeom>
        </p:spPr>
      </p:pic>
      <p:sp>
        <p:nvSpPr>
          <p:cNvPr id="14" name="Retângulo 13">
            <a:extLst>
              <a:ext uri="{FF2B5EF4-FFF2-40B4-BE49-F238E27FC236}">
                <a16:creationId xmlns:a16="http://schemas.microsoft.com/office/drawing/2014/main" id="{50F268A5-38F9-F242-94D9-36031778B3E5}"/>
              </a:ext>
            </a:extLst>
          </p:cNvPr>
          <p:cNvSpPr/>
          <p:nvPr/>
        </p:nvSpPr>
        <p:spPr>
          <a:xfrm>
            <a:off x="228091" y="6117192"/>
            <a:ext cx="5614237" cy="830997"/>
          </a:xfrm>
          <a:prstGeom prst="rect">
            <a:avLst/>
          </a:prstGeom>
        </p:spPr>
        <p:txBody>
          <a:bodyPr wrap="square">
            <a:spAutoFit/>
          </a:bodyPr>
          <a:lstStyle/>
          <a:p>
            <a:r>
              <a:rPr lang="pt-BR" sz="1600" b="1" dirty="0">
                <a:solidFill>
                  <a:srgbClr val="666666"/>
                </a:solidFill>
                <a:latin typeface="Open Sans"/>
              </a:rPr>
              <a:t>Engrenagens retas:</a:t>
            </a:r>
            <a:r>
              <a:rPr lang="pt-BR" sz="1600" dirty="0">
                <a:solidFill>
                  <a:srgbClr val="666666"/>
                </a:solidFill>
                <a:latin typeface="Open Sans"/>
              </a:rPr>
              <a:t> As engrenagens retas são as mais comuns e utilizadas do mercado, devido a facilidade e baixo custo do seu processo produtivo.</a:t>
            </a:r>
            <a:endParaRPr lang="en-US" sz="1600" dirty="0"/>
          </a:p>
        </p:txBody>
      </p:sp>
      <p:sp>
        <p:nvSpPr>
          <p:cNvPr id="15" name="Retângulo 14">
            <a:extLst>
              <a:ext uri="{FF2B5EF4-FFF2-40B4-BE49-F238E27FC236}">
                <a16:creationId xmlns:a16="http://schemas.microsoft.com/office/drawing/2014/main" id="{28000A1C-E70A-994E-88B4-08EC115F5BD6}"/>
              </a:ext>
            </a:extLst>
          </p:cNvPr>
          <p:cNvSpPr/>
          <p:nvPr/>
        </p:nvSpPr>
        <p:spPr>
          <a:xfrm>
            <a:off x="110054" y="3302841"/>
            <a:ext cx="6022294" cy="923330"/>
          </a:xfrm>
          <a:prstGeom prst="rect">
            <a:avLst/>
          </a:prstGeom>
        </p:spPr>
        <p:txBody>
          <a:bodyPr wrap="square">
            <a:spAutoFit/>
          </a:bodyPr>
          <a:lstStyle/>
          <a:p>
            <a:r>
              <a:rPr lang="pt-BR" b="1" dirty="0">
                <a:solidFill>
                  <a:srgbClr val="666666"/>
                </a:solidFill>
                <a:latin typeface="Open Sans"/>
              </a:rPr>
              <a:t>Engrenagens diferenciais: </a:t>
            </a:r>
            <a:r>
              <a:rPr lang="pt-BR" dirty="0">
                <a:solidFill>
                  <a:srgbClr val="666666"/>
                </a:solidFill>
                <a:latin typeface="Open Sans"/>
              </a:rPr>
              <a:t>As engrenagens diferenciais são muito utilizadas </a:t>
            </a:r>
            <a:r>
              <a:rPr lang="pt-BR" dirty="0" err="1">
                <a:solidFill>
                  <a:srgbClr val="666666"/>
                </a:solidFill>
                <a:latin typeface="Open Sans"/>
              </a:rPr>
              <a:t>nautomóveis</a:t>
            </a:r>
            <a:r>
              <a:rPr lang="pt-BR" dirty="0">
                <a:solidFill>
                  <a:srgbClr val="666666"/>
                </a:solidFill>
                <a:latin typeface="Open Sans"/>
              </a:rPr>
              <a:t>, fazendo a ligação entre dois eixos e ajustando os seus ângulos de rotação</a:t>
            </a:r>
            <a:endParaRPr lang="en-US" dirty="0"/>
          </a:p>
        </p:txBody>
      </p:sp>
      <p:pic>
        <p:nvPicPr>
          <p:cNvPr id="17" name="Imagem 16" descr="Uma imagem contendo peças de metal, equipamento, branco, segurando&#10;&#10;Descrição gerada automaticamente">
            <a:extLst>
              <a:ext uri="{FF2B5EF4-FFF2-40B4-BE49-F238E27FC236}">
                <a16:creationId xmlns:a16="http://schemas.microsoft.com/office/drawing/2014/main" id="{F98473C4-ACE2-6346-9A41-74D071BD40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1420" y="4243386"/>
            <a:ext cx="1880741" cy="1887138"/>
          </a:xfrm>
          <a:prstGeom prst="rect">
            <a:avLst/>
          </a:prstGeom>
        </p:spPr>
      </p:pic>
      <p:pic>
        <p:nvPicPr>
          <p:cNvPr id="19" name="Imagem 18" descr="Uma imagem contendo equipamento, peças de metal, branco, mesa&#10;&#10;Descrição gerada automaticamente">
            <a:extLst>
              <a:ext uri="{FF2B5EF4-FFF2-40B4-BE49-F238E27FC236}">
                <a16:creationId xmlns:a16="http://schemas.microsoft.com/office/drawing/2014/main" id="{A6AEA81E-90B6-4C4B-A0DC-54A055C802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9912" y="1340525"/>
            <a:ext cx="1944216" cy="1977169"/>
          </a:xfrm>
          <a:prstGeom prst="rect">
            <a:avLst/>
          </a:prstGeom>
        </p:spPr>
      </p:pic>
    </p:spTree>
    <p:extLst>
      <p:ext uri="{BB962C8B-B14F-4D97-AF65-F5344CB8AC3E}">
        <p14:creationId xmlns:p14="http://schemas.microsoft.com/office/powerpoint/2010/main" val="2309304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9EC0C0E7-1983-BC4A-B55B-20755B945D1F}"/>
              </a:ext>
            </a:extLst>
          </p:cNvPr>
          <p:cNvSpPr>
            <a:spLocks noGrp="1"/>
          </p:cNvSpPr>
          <p:nvPr>
            <p:ph type="sldNum" idx="10"/>
          </p:nvPr>
        </p:nvSpPr>
        <p:spPr>
          <a:xfrm>
            <a:off x="9720831" y="6855856"/>
            <a:ext cx="363413" cy="369332"/>
          </a:xfrm>
        </p:spPr>
        <p:txBody>
          <a:bodyPr/>
          <a:lstStyle/>
          <a:p>
            <a:pPr>
              <a:defRPr/>
            </a:pPr>
            <a:fld id="{F4A97E1D-4BF1-4B98-A38A-ADC3C73F4BB0}" type="slidenum">
              <a:rPr lang="pt-BR" altLang="pt-BR" smtClean="0"/>
              <a:pPr>
                <a:defRPr/>
              </a:pPr>
              <a:t>16</a:t>
            </a:fld>
            <a:endParaRPr lang="pt-BR" altLang="pt-BR" dirty="0"/>
          </a:p>
        </p:txBody>
      </p:sp>
      <p:sp>
        <p:nvSpPr>
          <p:cNvPr id="3" name="CaixaDeTexto 2">
            <a:extLst>
              <a:ext uri="{FF2B5EF4-FFF2-40B4-BE49-F238E27FC236}">
                <a16:creationId xmlns:a16="http://schemas.microsoft.com/office/drawing/2014/main" id="{C5E31040-08AD-3143-BD2F-A1769E0216C4}"/>
              </a:ext>
            </a:extLst>
          </p:cNvPr>
          <p:cNvSpPr txBox="1"/>
          <p:nvPr/>
        </p:nvSpPr>
        <p:spPr>
          <a:xfrm>
            <a:off x="599665" y="1212980"/>
            <a:ext cx="8881293" cy="2277547"/>
          </a:xfrm>
          <a:prstGeom prst="rect">
            <a:avLst/>
          </a:prstGeom>
          <a:noFill/>
        </p:spPr>
        <p:txBody>
          <a:bodyPr wrap="square" rtlCol="0">
            <a:spAutoFit/>
          </a:bodyPr>
          <a:lstStyle/>
          <a:p>
            <a:r>
              <a:rPr lang="pt-BR" sz="2800" b="1" dirty="0">
                <a:solidFill>
                  <a:schemeClr val="tx1"/>
                </a:solidFill>
              </a:rPr>
              <a:t>Seleção de Processos </a:t>
            </a:r>
          </a:p>
          <a:p>
            <a:pPr algn="ctr"/>
            <a:r>
              <a:rPr lang="pt-BR" sz="2000" dirty="0">
                <a:solidFill>
                  <a:schemeClr val="tx1"/>
                </a:solidFill>
              </a:rPr>
              <a:t>Tipos de Engrenagens</a:t>
            </a:r>
          </a:p>
          <a:p>
            <a:pPr algn="just"/>
            <a:endParaRPr lang="pt-BR" sz="2000" dirty="0">
              <a:solidFill>
                <a:schemeClr val="tx1"/>
              </a:solidFill>
            </a:endParaRPr>
          </a:p>
          <a:p>
            <a:endParaRPr lang="pt-BR" sz="2000" dirty="0">
              <a:solidFill>
                <a:schemeClr val="tx1"/>
              </a:solidFill>
            </a:endParaRPr>
          </a:p>
          <a:p>
            <a:endParaRPr lang="pt-BR" dirty="0">
              <a:solidFill>
                <a:schemeClr val="tx1"/>
              </a:solidFill>
            </a:endParaRPr>
          </a:p>
          <a:p>
            <a:endParaRPr lang="pt-BR" dirty="0">
              <a:solidFill>
                <a:schemeClr val="tx1"/>
              </a:solidFill>
            </a:endParaRPr>
          </a:p>
          <a:p>
            <a:endParaRPr lang="en-US" dirty="0">
              <a:solidFill>
                <a:schemeClr val="tx1"/>
              </a:solidFill>
            </a:endParaRPr>
          </a:p>
        </p:txBody>
      </p:sp>
      <p:sp>
        <p:nvSpPr>
          <p:cNvPr id="7" name="Retângulo 6">
            <a:extLst>
              <a:ext uri="{FF2B5EF4-FFF2-40B4-BE49-F238E27FC236}">
                <a16:creationId xmlns:a16="http://schemas.microsoft.com/office/drawing/2014/main" id="{15ED9E86-6D16-A843-9D48-4D08827F76F2}"/>
              </a:ext>
            </a:extLst>
          </p:cNvPr>
          <p:cNvSpPr/>
          <p:nvPr/>
        </p:nvSpPr>
        <p:spPr>
          <a:xfrm>
            <a:off x="143768" y="6717356"/>
            <a:ext cx="8321129" cy="276999"/>
          </a:xfrm>
          <a:prstGeom prst="rect">
            <a:avLst/>
          </a:prstGeom>
        </p:spPr>
        <p:txBody>
          <a:bodyPr wrap="square">
            <a:spAutoFit/>
          </a:bodyPr>
          <a:lstStyle/>
          <a:p>
            <a:r>
              <a:rPr lang="en-US" sz="1200" dirty="0">
                <a:solidFill>
                  <a:schemeClr val="tx1"/>
                </a:solidFill>
              </a:rPr>
              <a:t>https://</a:t>
            </a:r>
            <a:r>
              <a:rPr lang="en-US" sz="1200" dirty="0" err="1">
                <a:solidFill>
                  <a:schemeClr val="tx1"/>
                </a:solidFill>
              </a:rPr>
              <a:t>monferrato.com.br</a:t>
            </a:r>
            <a:r>
              <a:rPr lang="en-US" sz="1200" dirty="0">
                <a:solidFill>
                  <a:schemeClr val="tx1"/>
                </a:solidFill>
              </a:rPr>
              <a:t>/</a:t>
            </a:r>
            <a:r>
              <a:rPr lang="en-US" sz="1200" dirty="0" err="1">
                <a:solidFill>
                  <a:schemeClr val="tx1"/>
                </a:solidFill>
              </a:rPr>
              <a:t>descubra</a:t>
            </a:r>
            <a:r>
              <a:rPr lang="en-US" sz="1200" dirty="0">
                <a:solidFill>
                  <a:schemeClr val="tx1"/>
                </a:solidFill>
              </a:rPr>
              <a:t>-</a:t>
            </a:r>
            <a:r>
              <a:rPr lang="en-US" sz="1200" dirty="0" err="1">
                <a:solidFill>
                  <a:schemeClr val="tx1"/>
                </a:solidFill>
              </a:rPr>
              <a:t>como</a:t>
            </a:r>
            <a:r>
              <a:rPr lang="en-US" sz="1200" dirty="0">
                <a:solidFill>
                  <a:schemeClr val="tx1"/>
                </a:solidFill>
              </a:rPr>
              <a:t>-</a:t>
            </a:r>
            <a:r>
              <a:rPr lang="en-US" sz="1200" dirty="0" err="1">
                <a:solidFill>
                  <a:schemeClr val="tx1"/>
                </a:solidFill>
              </a:rPr>
              <a:t>funciona</a:t>
            </a:r>
            <a:r>
              <a:rPr lang="en-US" sz="1200" dirty="0">
                <a:solidFill>
                  <a:schemeClr val="tx1"/>
                </a:solidFill>
              </a:rPr>
              <a:t>-o-</a:t>
            </a:r>
            <a:r>
              <a:rPr lang="en-US" sz="1200" dirty="0" err="1">
                <a:solidFill>
                  <a:schemeClr val="tx1"/>
                </a:solidFill>
              </a:rPr>
              <a:t>processo</a:t>
            </a:r>
            <a:r>
              <a:rPr lang="en-US" sz="1200" dirty="0">
                <a:solidFill>
                  <a:schemeClr val="tx1"/>
                </a:solidFill>
              </a:rPr>
              <a:t>-de-</a:t>
            </a:r>
            <a:r>
              <a:rPr lang="en-US" sz="1200" dirty="0" err="1">
                <a:solidFill>
                  <a:schemeClr val="tx1"/>
                </a:solidFill>
              </a:rPr>
              <a:t>fabricacao</a:t>
            </a:r>
            <a:r>
              <a:rPr lang="en-US" sz="1200" dirty="0">
                <a:solidFill>
                  <a:schemeClr val="tx1"/>
                </a:solidFill>
              </a:rPr>
              <a:t>-de-</a:t>
            </a:r>
            <a:r>
              <a:rPr lang="en-US" sz="1200" dirty="0" err="1">
                <a:solidFill>
                  <a:schemeClr val="tx1"/>
                </a:solidFill>
              </a:rPr>
              <a:t>engrenagens</a:t>
            </a:r>
            <a:r>
              <a:rPr lang="en-US" sz="1200" dirty="0">
                <a:solidFill>
                  <a:schemeClr val="tx1"/>
                </a:solidFill>
              </a:rPr>
              <a:t>/</a:t>
            </a:r>
          </a:p>
        </p:txBody>
      </p:sp>
      <p:sp>
        <p:nvSpPr>
          <p:cNvPr id="4" name="Retângulo 3">
            <a:extLst>
              <a:ext uri="{FF2B5EF4-FFF2-40B4-BE49-F238E27FC236}">
                <a16:creationId xmlns:a16="http://schemas.microsoft.com/office/drawing/2014/main" id="{B446898C-644C-A64D-8D4E-BAFD47704F4B}"/>
              </a:ext>
            </a:extLst>
          </p:cNvPr>
          <p:cNvSpPr/>
          <p:nvPr/>
        </p:nvSpPr>
        <p:spPr>
          <a:xfrm>
            <a:off x="599665" y="5423365"/>
            <a:ext cx="9121165" cy="923330"/>
          </a:xfrm>
          <a:prstGeom prst="rect">
            <a:avLst/>
          </a:prstGeom>
        </p:spPr>
        <p:txBody>
          <a:bodyPr wrap="square">
            <a:spAutoFit/>
          </a:bodyPr>
          <a:lstStyle/>
          <a:p>
            <a:r>
              <a:rPr lang="pt-BR" b="1" dirty="0">
                <a:solidFill>
                  <a:srgbClr val="666666"/>
                </a:solidFill>
                <a:latin typeface="Open Sans"/>
              </a:rPr>
              <a:t>Engrenagens planetárias: </a:t>
            </a:r>
            <a:r>
              <a:rPr lang="pt-BR" dirty="0">
                <a:solidFill>
                  <a:srgbClr val="666666"/>
                </a:solidFill>
                <a:latin typeface="Open Sans"/>
              </a:rPr>
              <a:t>As engrenagens planetárias são utilizadas para a redução de velocidade em máquinas, através de sua transformação em força. Devido a esta característica este tipo de engrenagem é comumente encontrada em automóveis, trens e helicópteros.</a:t>
            </a:r>
            <a:endParaRPr lang="en-US" dirty="0"/>
          </a:p>
        </p:txBody>
      </p:sp>
      <p:pic>
        <p:nvPicPr>
          <p:cNvPr id="8" name="Imagem 7" descr="Uma imagem contendo objeto, equipamento, estrada, moto&#10;&#10;Descrição gerada automaticamente">
            <a:extLst>
              <a:ext uri="{FF2B5EF4-FFF2-40B4-BE49-F238E27FC236}">
                <a16:creationId xmlns:a16="http://schemas.microsoft.com/office/drawing/2014/main" id="{6BA92E29-2BAD-2849-80AF-9F39CE5B1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152" y="2244934"/>
            <a:ext cx="2952328" cy="2972549"/>
          </a:xfrm>
          <a:prstGeom prst="rect">
            <a:avLst/>
          </a:prstGeom>
        </p:spPr>
      </p:pic>
    </p:spTree>
    <p:extLst>
      <p:ext uri="{BB962C8B-B14F-4D97-AF65-F5344CB8AC3E}">
        <p14:creationId xmlns:p14="http://schemas.microsoft.com/office/powerpoint/2010/main" val="919362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28FA5B9E-3F59-564F-BD5B-8DF7ED1B61E2}"/>
              </a:ext>
            </a:extLst>
          </p:cNvPr>
          <p:cNvSpPr>
            <a:spLocks noGrp="1"/>
          </p:cNvSpPr>
          <p:nvPr>
            <p:ph type="sldNum" idx="10"/>
          </p:nvPr>
        </p:nvSpPr>
        <p:spPr>
          <a:xfrm>
            <a:off x="9360792" y="6372125"/>
            <a:ext cx="360040" cy="360040"/>
          </a:xfrm>
        </p:spPr>
        <p:txBody>
          <a:bodyPr/>
          <a:lstStyle/>
          <a:p>
            <a:pPr>
              <a:defRPr/>
            </a:pPr>
            <a:fld id="{F4A97E1D-4BF1-4B98-A38A-ADC3C73F4BB0}" type="slidenum">
              <a:rPr lang="pt-BR" altLang="pt-BR" smtClean="0"/>
              <a:pPr>
                <a:defRPr/>
              </a:pPr>
              <a:t>17</a:t>
            </a:fld>
            <a:endParaRPr lang="pt-BR" altLang="pt-BR" dirty="0"/>
          </a:p>
        </p:txBody>
      </p:sp>
      <p:sp>
        <p:nvSpPr>
          <p:cNvPr id="3" name="CaixaDeTexto 2">
            <a:extLst>
              <a:ext uri="{FF2B5EF4-FFF2-40B4-BE49-F238E27FC236}">
                <a16:creationId xmlns:a16="http://schemas.microsoft.com/office/drawing/2014/main" id="{DA237EC7-751E-A24C-A1E5-D95D3A626ADF}"/>
              </a:ext>
            </a:extLst>
          </p:cNvPr>
          <p:cNvSpPr txBox="1"/>
          <p:nvPr/>
        </p:nvSpPr>
        <p:spPr>
          <a:xfrm>
            <a:off x="599665" y="1212980"/>
            <a:ext cx="8881293" cy="2277547"/>
          </a:xfrm>
          <a:prstGeom prst="rect">
            <a:avLst/>
          </a:prstGeom>
          <a:noFill/>
        </p:spPr>
        <p:txBody>
          <a:bodyPr wrap="square" rtlCol="0">
            <a:spAutoFit/>
          </a:bodyPr>
          <a:lstStyle/>
          <a:p>
            <a:r>
              <a:rPr lang="pt-BR" sz="2800" b="1" dirty="0">
                <a:solidFill>
                  <a:schemeClr val="tx1"/>
                </a:solidFill>
              </a:rPr>
              <a:t>Seleção de Processos – Usinagem </a:t>
            </a:r>
          </a:p>
          <a:p>
            <a:pPr algn="ctr"/>
            <a:endParaRPr lang="pt-BR" sz="2000" dirty="0">
              <a:solidFill>
                <a:schemeClr val="tx1"/>
              </a:solidFill>
            </a:endParaRPr>
          </a:p>
          <a:p>
            <a:pPr algn="just"/>
            <a:endParaRPr lang="pt-BR" sz="2000" dirty="0">
              <a:solidFill>
                <a:schemeClr val="tx1"/>
              </a:solidFill>
            </a:endParaRPr>
          </a:p>
          <a:p>
            <a:endParaRPr lang="pt-BR" sz="2000" dirty="0">
              <a:solidFill>
                <a:schemeClr val="tx1"/>
              </a:solidFill>
            </a:endParaRPr>
          </a:p>
          <a:p>
            <a:endParaRPr lang="pt-BR" dirty="0">
              <a:solidFill>
                <a:schemeClr val="tx1"/>
              </a:solidFill>
            </a:endParaRPr>
          </a:p>
          <a:p>
            <a:endParaRPr lang="pt-BR" dirty="0">
              <a:solidFill>
                <a:schemeClr val="tx1"/>
              </a:solidFill>
            </a:endParaRPr>
          </a:p>
          <a:p>
            <a:endParaRPr lang="en-US" dirty="0">
              <a:solidFill>
                <a:schemeClr val="tx1"/>
              </a:solidFill>
            </a:endParaRPr>
          </a:p>
        </p:txBody>
      </p:sp>
      <p:sp>
        <p:nvSpPr>
          <p:cNvPr id="4" name="Retângulo 3">
            <a:extLst>
              <a:ext uri="{FF2B5EF4-FFF2-40B4-BE49-F238E27FC236}">
                <a16:creationId xmlns:a16="http://schemas.microsoft.com/office/drawing/2014/main" id="{EBCA77D9-4654-BA48-BCD5-069AB37ECE98}"/>
              </a:ext>
            </a:extLst>
          </p:cNvPr>
          <p:cNvSpPr/>
          <p:nvPr/>
        </p:nvSpPr>
        <p:spPr>
          <a:xfrm>
            <a:off x="359793" y="6372125"/>
            <a:ext cx="7848871" cy="646331"/>
          </a:xfrm>
          <a:prstGeom prst="rect">
            <a:avLst/>
          </a:prstGeom>
        </p:spPr>
        <p:txBody>
          <a:bodyPr wrap="square">
            <a:spAutoFit/>
          </a:bodyPr>
          <a:lstStyle/>
          <a:p>
            <a:r>
              <a:rPr lang="en-US" dirty="0">
                <a:solidFill>
                  <a:schemeClr val="tx1"/>
                </a:solidFill>
              </a:rPr>
              <a:t>http://</a:t>
            </a:r>
            <a:r>
              <a:rPr lang="en-US" dirty="0" err="1">
                <a:solidFill>
                  <a:schemeClr val="tx1"/>
                </a:solidFill>
              </a:rPr>
              <a:t>www.fresadorasantana.com.br</a:t>
            </a:r>
            <a:r>
              <a:rPr lang="en-US" dirty="0">
                <a:solidFill>
                  <a:schemeClr val="tx1"/>
                </a:solidFill>
              </a:rPr>
              <a:t>/</a:t>
            </a:r>
            <a:r>
              <a:rPr lang="en-US" dirty="0" err="1">
                <a:solidFill>
                  <a:schemeClr val="tx1"/>
                </a:solidFill>
              </a:rPr>
              <a:t>engrenagens-cilindricas-dentes-retos.php</a:t>
            </a:r>
            <a:endParaRPr lang="en-US" dirty="0">
              <a:solidFill>
                <a:schemeClr val="tx1"/>
              </a:solidFill>
            </a:endParaRPr>
          </a:p>
        </p:txBody>
      </p:sp>
      <p:pic>
        <p:nvPicPr>
          <p:cNvPr id="6" name="Imagem 5" descr="Uma imagem contendo no interior, mesa, bolo, balcão&#10;&#10;Descrição gerada automaticamente">
            <a:extLst>
              <a:ext uri="{FF2B5EF4-FFF2-40B4-BE49-F238E27FC236}">
                <a16:creationId xmlns:a16="http://schemas.microsoft.com/office/drawing/2014/main" id="{AF0AEE6D-81FF-9A4B-B688-57A8EFE10D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6016" y="2098065"/>
            <a:ext cx="4903192" cy="3942166"/>
          </a:xfrm>
          <a:prstGeom prst="rect">
            <a:avLst/>
          </a:prstGeom>
        </p:spPr>
      </p:pic>
    </p:spTree>
    <p:extLst>
      <p:ext uri="{BB962C8B-B14F-4D97-AF65-F5344CB8AC3E}">
        <p14:creationId xmlns:p14="http://schemas.microsoft.com/office/powerpoint/2010/main" val="3463508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28FA5B9E-3F59-564F-BD5B-8DF7ED1B61E2}"/>
              </a:ext>
            </a:extLst>
          </p:cNvPr>
          <p:cNvSpPr>
            <a:spLocks noGrp="1"/>
          </p:cNvSpPr>
          <p:nvPr>
            <p:ph type="sldNum" idx="10"/>
          </p:nvPr>
        </p:nvSpPr>
        <p:spPr>
          <a:xfrm>
            <a:off x="9360792" y="6372125"/>
            <a:ext cx="360040" cy="416508"/>
          </a:xfrm>
        </p:spPr>
        <p:txBody>
          <a:bodyPr/>
          <a:lstStyle/>
          <a:p>
            <a:pPr>
              <a:defRPr/>
            </a:pPr>
            <a:fld id="{F4A97E1D-4BF1-4B98-A38A-ADC3C73F4BB0}" type="slidenum">
              <a:rPr lang="pt-BR" altLang="pt-BR" smtClean="0"/>
              <a:pPr>
                <a:defRPr/>
              </a:pPr>
              <a:t>18</a:t>
            </a:fld>
            <a:endParaRPr lang="pt-BR" altLang="pt-BR" dirty="0"/>
          </a:p>
        </p:txBody>
      </p:sp>
      <p:sp>
        <p:nvSpPr>
          <p:cNvPr id="3" name="CaixaDeTexto 2">
            <a:extLst>
              <a:ext uri="{FF2B5EF4-FFF2-40B4-BE49-F238E27FC236}">
                <a16:creationId xmlns:a16="http://schemas.microsoft.com/office/drawing/2014/main" id="{DA237EC7-751E-A24C-A1E5-D95D3A626ADF}"/>
              </a:ext>
            </a:extLst>
          </p:cNvPr>
          <p:cNvSpPr txBox="1"/>
          <p:nvPr/>
        </p:nvSpPr>
        <p:spPr>
          <a:xfrm>
            <a:off x="599665" y="1212980"/>
            <a:ext cx="8881293" cy="2277547"/>
          </a:xfrm>
          <a:prstGeom prst="rect">
            <a:avLst/>
          </a:prstGeom>
          <a:noFill/>
        </p:spPr>
        <p:txBody>
          <a:bodyPr wrap="square" rtlCol="0">
            <a:spAutoFit/>
          </a:bodyPr>
          <a:lstStyle/>
          <a:p>
            <a:r>
              <a:rPr lang="pt-BR" sz="2800" b="1" dirty="0">
                <a:solidFill>
                  <a:schemeClr val="tx1"/>
                </a:solidFill>
              </a:rPr>
              <a:t>Seleção de Processos – Usinagem </a:t>
            </a:r>
          </a:p>
          <a:p>
            <a:pPr algn="ctr"/>
            <a:endParaRPr lang="pt-BR" sz="2000" dirty="0">
              <a:solidFill>
                <a:schemeClr val="tx1"/>
              </a:solidFill>
            </a:endParaRPr>
          </a:p>
          <a:p>
            <a:pPr algn="just"/>
            <a:endParaRPr lang="pt-BR" sz="2000" dirty="0">
              <a:solidFill>
                <a:schemeClr val="tx1"/>
              </a:solidFill>
            </a:endParaRPr>
          </a:p>
          <a:p>
            <a:endParaRPr lang="pt-BR" sz="2000" dirty="0">
              <a:solidFill>
                <a:schemeClr val="tx1"/>
              </a:solidFill>
            </a:endParaRPr>
          </a:p>
          <a:p>
            <a:endParaRPr lang="pt-BR" dirty="0">
              <a:solidFill>
                <a:schemeClr val="tx1"/>
              </a:solidFill>
            </a:endParaRPr>
          </a:p>
          <a:p>
            <a:endParaRPr lang="pt-BR" dirty="0">
              <a:solidFill>
                <a:schemeClr val="tx1"/>
              </a:solidFill>
            </a:endParaRPr>
          </a:p>
          <a:p>
            <a:endParaRPr lang="en-US" dirty="0">
              <a:solidFill>
                <a:schemeClr val="tx1"/>
              </a:solidFill>
            </a:endParaRPr>
          </a:p>
        </p:txBody>
      </p:sp>
      <p:sp>
        <p:nvSpPr>
          <p:cNvPr id="4" name="Retângulo 3">
            <a:extLst>
              <a:ext uri="{FF2B5EF4-FFF2-40B4-BE49-F238E27FC236}">
                <a16:creationId xmlns:a16="http://schemas.microsoft.com/office/drawing/2014/main" id="{EBCA77D9-4654-BA48-BCD5-069AB37ECE98}"/>
              </a:ext>
            </a:extLst>
          </p:cNvPr>
          <p:cNvSpPr/>
          <p:nvPr/>
        </p:nvSpPr>
        <p:spPr>
          <a:xfrm>
            <a:off x="25176" y="6788633"/>
            <a:ext cx="8448847" cy="369332"/>
          </a:xfrm>
          <a:prstGeom prst="rect">
            <a:avLst/>
          </a:prstGeom>
        </p:spPr>
        <p:txBody>
          <a:bodyPr wrap="square">
            <a:spAutoFit/>
          </a:bodyPr>
          <a:lstStyle/>
          <a:p>
            <a:r>
              <a:rPr lang="en-US" dirty="0">
                <a:solidFill>
                  <a:schemeClr val="tx1"/>
                </a:solidFill>
              </a:rPr>
              <a:t>http://</a:t>
            </a:r>
            <a:r>
              <a:rPr lang="en-US" dirty="0" err="1">
                <a:solidFill>
                  <a:schemeClr val="tx1"/>
                </a:solidFill>
              </a:rPr>
              <a:t>www.fresadorasantana.com.br</a:t>
            </a:r>
            <a:r>
              <a:rPr lang="en-US" dirty="0">
                <a:solidFill>
                  <a:schemeClr val="tx1"/>
                </a:solidFill>
              </a:rPr>
              <a:t>/</a:t>
            </a:r>
            <a:r>
              <a:rPr lang="en-US" dirty="0" err="1">
                <a:solidFill>
                  <a:schemeClr val="tx1"/>
                </a:solidFill>
              </a:rPr>
              <a:t>engrenagens-cilindricas-dentes-retos.php</a:t>
            </a:r>
            <a:endParaRPr lang="en-US" dirty="0">
              <a:solidFill>
                <a:schemeClr val="tx1"/>
              </a:solidFill>
            </a:endParaRPr>
          </a:p>
        </p:txBody>
      </p:sp>
      <p:pic>
        <p:nvPicPr>
          <p:cNvPr id="7" name="Imagem 6" descr="Uma imagem contendo cozinha, no interior, metal, panela&#10;&#10;Descrição gerada automaticamente">
            <a:extLst>
              <a:ext uri="{FF2B5EF4-FFF2-40B4-BE49-F238E27FC236}">
                <a16:creationId xmlns:a16="http://schemas.microsoft.com/office/drawing/2014/main" id="{ED213018-57A9-634B-818F-D4245CB626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864" y="1834151"/>
            <a:ext cx="2658223" cy="4746228"/>
          </a:xfrm>
          <a:prstGeom prst="rect">
            <a:avLst/>
          </a:prstGeom>
        </p:spPr>
      </p:pic>
      <p:pic>
        <p:nvPicPr>
          <p:cNvPr id="8" name="Imagem 7">
            <a:extLst>
              <a:ext uri="{FF2B5EF4-FFF2-40B4-BE49-F238E27FC236}">
                <a16:creationId xmlns:a16="http://schemas.microsoft.com/office/drawing/2014/main" id="{CDAC25AE-64DF-B845-8854-920C67CAC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8020" y="2915741"/>
            <a:ext cx="5139424" cy="2477387"/>
          </a:xfrm>
          <a:prstGeom prst="rect">
            <a:avLst/>
          </a:prstGeom>
        </p:spPr>
      </p:pic>
    </p:spTree>
    <p:extLst>
      <p:ext uri="{BB962C8B-B14F-4D97-AF65-F5344CB8AC3E}">
        <p14:creationId xmlns:p14="http://schemas.microsoft.com/office/powerpoint/2010/main" val="3933944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28FA5B9E-3F59-564F-BD5B-8DF7ED1B61E2}"/>
              </a:ext>
            </a:extLst>
          </p:cNvPr>
          <p:cNvSpPr>
            <a:spLocks noGrp="1"/>
          </p:cNvSpPr>
          <p:nvPr>
            <p:ph type="sldNum" idx="10"/>
          </p:nvPr>
        </p:nvSpPr>
        <p:spPr>
          <a:xfrm>
            <a:off x="9360792" y="6372125"/>
            <a:ext cx="360040" cy="416508"/>
          </a:xfrm>
        </p:spPr>
        <p:txBody>
          <a:bodyPr/>
          <a:lstStyle/>
          <a:p>
            <a:pPr>
              <a:defRPr/>
            </a:pPr>
            <a:fld id="{F4A97E1D-4BF1-4B98-A38A-ADC3C73F4BB0}" type="slidenum">
              <a:rPr lang="pt-BR" altLang="pt-BR" smtClean="0"/>
              <a:pPr>
                <a:defRPr/>
              </a:pPr>
              <a:t>19</a:t>
            </a:fld>
            <a:endParaRPr lang="pt-BR" altLang="pt-BR" dirty="0"/>
          </a:p>
        </p:txBody>
      </p:sp>
      <p:sp>
        <p:nvSpPr>
          <p:cNvPr id="3" name="CaixaDeTexto 2">
            <a:extLst>
              <a:ext uri="{FF2B5EF4-FFF2-40B4-BE49-F238E27FC236}">
                <a16:creationId xmlns:a16="http://schemas.microsoft.com/office/drawing/2014/main" id="{DA237EC7-751E-A24C-A1E5-D95D3A626ADF}"/>
              </a:ext>
            </a:extLst>
          </p:cNvPr>
          <p:cNvSpPr txBox="1"/>
          <p:nvPr/>
        </p:nvSpPr>
        <p:spPr>
          <a:xfrm>
            <a:off x="599665" y="1212980"/>
            <a:ext cx="8881293" cy="2277547"/>
          </a:xfrm>
          <a:prstGeom prst="rect">
            <a:avLst/>
          </a:prstGeom>
          <a:noFill/>
        </p:spPr>
        <p:txBody>
          <a:bodyPr wrap="square" rtlCol="0">
            <a:spAutoFit/>
          </a:bodyPr>
          <a:lstStyle/>
          <a:p>
            <a:r>
              <a:rPr lang="pt-BR" sz="2800" b="1" dirty="0">
                <a:solidFill>
                  <a:schemeClr val="tx1"/>
                </a:solidFill>
              </a:rPr>
              <a:t>Seleção de Processos – Usinagem </a:t>
            </a:r>
          </a:p>
          <a:p>
            <a:pPr algn="ctr"/>
            <a:endParaRPr lang="pt-BR" sz="2000" dirty="0">
              <a:solidFill>
                <a:schemeClr val="tx1"/>
              </a:solidFill>
            </a:endParaRPr>
          </a:p>
          <a:p>
            <a:pPr algn="just"/>
            <a:endParaRPr lang="pt-BR" sz="2000" dirty="0">
              <a:solidFill>
                <a:schemeClr val="tx1"/>
              </a:solidFill>
            </a:endParaRPr>
          </a:p>
          <a:p>
            <a:endParaRPr lang="pt-BR" sz="2000" dirty="0">
              <a:solidFill>
                <a:schemeClr val="tx1"/>
              </a:solidFill>
            </a:endParaRPr>
          </a:p>
          <a:p>
            <a:endParaRPr lang="pt-BR" dirty="0">
              <a:solidFill>
                <a:schemeClr val="tx1"/>
              </a:solidFill>
            </a:endParaRPr>
          </a:p>
          <a:p>
            <a:endParaRPr lang="pt-BR" dirty="0">
              <a:solidFill>
                <a:schemeClr val="tx1"/>
              </a:solidFill>
            </a:endParaRPr>
          </a:p>
          <a:p>
            <a:endParaRPr lang="en-US" dirty="0">
              <a:solidFill>
                <a:schemeClr val="tx1"/>
              </a:solidFill>
            </a:endParaRPr>
          </a:p>
        </p:txBody>
      </p:sp>
      <p:sp>
        <p:nvSpPr>
          <p:cNvPr id="4" name="Retângulo 3">
            <a:extLst>
              <a:ext uri="{FF2B5EF4-FFF2-40B4-BE49-F238E27FC236}">
                <a16:creationId xmlns:a16="http://schemas.microsoft.com/office/drawing/2014/main" id="{EBCA77D9-4654-BA48-BCD5-069AB37ECE98}"/>
              </a:ext>
            </a:extLst>
          </p:cNvPr>
          <p:cNvSpPr/>
          <p:nvPr/>
        </p:nvSpPr>
        <p:spPr>
          <a:xfrm>
            <a:off x="25176" y="6788633"/>
            <a:ext cx="8448847" cy="369332"/>
          </a:xfrm>
          <a:prstGeom prst="rect">
            <a:avLst/>
          </a:prstGeom>
        </p:spPr>
        <p:txBody>
          <a:bodyPr wrap="square">
            <a:spAutoFit/>
          </a:bodyPr>
          <a:lstStyle/>
          <a:p>
            <a:r>
              <a:rPr lang="en-US" dirty="0">
                <a:solidFill>
                  <a:schemeClr val="tx1"/>
                </a:solidFill>
              </a:rPr>
              <a:t>http://</a:t>
            </a:r>
            <a:r>
              <a:rPr lang="en-US" dirty="0" err="1">
                <a:solidFill>
                  <a:schemeClr val="tx1"/>
                </a:solidFill>
              </a:rPr>
              <a:t>www.fresadorasantana.com.br</a:t>
            </a:r>
            <a:r>
              <a:rPr lang="en-US" dirty="0">
                <a:solidFill>
                  <a:schemeClr val="tx1"/>
                </a:solidFill>
              </a:rPr>
              <a:t>/</a:t>
            </a:r>
            <a:r>
              <a:rPr lang="en-US" dirty="0" err="1">
                <a:solidFill>
                  <a:schemeClr val="tx1"/>
                </a:solidFill>
              </a:rPr>
              <a:t>engrenagens-cilindricas-dentes-retos.php</a:t>
            </a:r>
            <a:endParaRPr lang="en-US" dirty="0">
              <a:solidFill>
                <a:schemeClr val="tx1"/>
              </a:solidFill>
            </a:endParaRPr>
          </a:p>
        </p:txBody>
      </p:sp>
      <p:pic>
        <p:nvPicPr>
          <p:cNvPr id="9" name="Imagem 8" descr="Uma imagem contendo frigideira, no interior, metal, cozinhando&#10;&#10;Descrição gerada automaticamente">
            <a:extLst>
              <a:ext uri="{FF2B5EF4-FFF2-40B4-BE49-F238E27FC236}">
                <a16:creationId xmlns:a16="http://schemas.microsoft.com/office/drawing/2014/main" id="{73F2DD46-CD82-B94D-9214-EFD06E0F48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2562" y="2258261"/>
            <a:ext cx="5375498" cy="4322118"/>
          </a:xfrm>
          <a:prstGeom prst="rect">
            <a:avLst/>
          </a:prstGeom>
        </p:spPr>
      </p:pic>
    </p:spTree>
    <p:extLst>
      <p:ext uri="{BB962C8B-B14F-4D97-AF65-F5344CB8AC3E}">
        <p14:creationId xmlns:p14="http://schemas.microsoft.com/office/powerpoint/2010/main" val="1698163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9EC0C0E7-1983-BC4A-B55B-20755B945D1F}"/>
              </a:ext>
            </a:extLst>
          </p:cNvPr>
          <p:cNvSpPr>
            <a:spLocks noGrp="1"/>
          </p:cNvSpPr>
          <p:nvPr>
            <p:ph type="sldNum" idx="10"/>
          </p:nvPr>
        </p:nvSpPr>
        <p:spPr>
          <a:xfrm>
            <a:off x="9792839" y="6876181"/>
            <a:ext cx="267593" cy="369332"/>
          </a:xfrm>
        </p:spPr>
        <p:txBody>
          <a:bodyPr/>
          <a:lstStyle/>
          <a:p>
            <a:pPr>
              <a:defRPr/>
            </a:pPr>
            <a:fld id="{F4A97E1D-4BF1-4B98-A38A-ADC3C73F4BB0}" type="slidenum">
              <a:rPr lang="pt-BR" altLang="pt-BR" smtClean="0"/>
              <a:pPr>
                <a:defRPr/>
              </a:pPr>
              <a:t>2</a:t>
            </a:fld>
            <a:endParaRPr lang="pt-BR" altLang="pt-BR" dirty="0"/>
          </a:p>
        </p:txBody>
      </p:sp>
      <p:sp>
        <p:nvSpPr>
          <p:cNvPr id="3" name="CaixaDeTexto 2">
            <a:extLst>
              <a:ext uri="{FF2B5EF4-FFF2-40B4-BE49-F238E27FC236}">
                <a16:creationId xmlns:a16="http://schemas.microsoft.com/office/drawing/2014/main" id="{C5E31040-08AD-3143-BD2F-A1769E0216C4}"/>
              </a:ext>
            </a:extLst>
          </p:cNvPr>
          <p:cNvSpPr txBox="1"/>
          <p:nvPr/>
        </p:nvSpPr>
        <p:spPr>
          <a:xfrm>
            <a:off x="1511920" y="1115541"/>
            <a:ext cx="8712968" cy="800219"/>
          </a:xfrm>
          <a:prstGeom prst="rect">
            <a:avLst/>
          </a:prstGeom>
          <a:noFill/>
        </p:spPr>
        <p:txBody>
          <a:bodyPr wrap="square" rtlCol="0">
            <a:spAutoFit/>
          </a:bodyPr>
          <a:lstStyle/>
          <a:p>
            <a:r>
              <a:rPr lang="pt-BR" sz="2800" b="1" dirty="0">
                <a:solidFill>
                  <a:schemeClr val="tx1"/>
                </a:solidFill>
              </a:rPr>
              <a:t>Introdução</a:t>
            </a:r>
          </a:p>
          <a:p>
            <a:endParaRPr lang="en-US" dirty="0">
              <a:solidFill>
                <a:schemeClr val="tx1"/>
              </a:solidFill>
            </a:endParaRPr>
          </a:p>
        </p:txBody>
      </p:sp>
      <p:pic>
        <p:nvPicPr>
          <p:cNvPr id="6" name="Imagem 5" descr="Tela de celular com texto preto sobre fundo branco&#10;&#10;Descrição gerada automaticamente">
            <a:extLst>
              <a:ext uri="{FF2B5EF4-FFF2-40B4-BE49-F238E27FC236}">
                <a16:creationId xmlns:a16="http://schemas.microsoft.com/office/drawing/2014/main" id="{AA88DCF5-7D80-8741-858A-ACD8D10DC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0796" y="1915760"/>
            <a:ext cx="6068247" cy="4864005"/>
          </a:xfrm>
          <a:prstGeom prst="rect">
            <a:avLst/>
          </a:prstGeom>
        </p:spPr>
      </p:pic>
      <p:sp>
        <p:nvSpPr>
          <p:cNvPr id="7" name="Retângulo 6">
            <a:extLst>
              <a:ext uri="{FF2B5EF4-FFF2-40B4-BE49-F238E27FC236}">
                <a16:creationId xmlns:a16="http://schemas.microsoft.com/office/drawing/2014/main" id="{7847CF18-9387-8743-A0BB-7B14EFD034AC}"/>
              </a:ext>
            </a:extLst>
          </p:cNvPr>
          <p:cNvSpPr/>
          <p:nvPr/>
        </p:nvSpPr>
        <p:spPr>
          <a:xfrm>
            <a:off x="431800" y="6706488"/>
            <a:ext cx="7271889" cy="369332"/>
          </a:xfrm>
          <a:prstGeom prst="rect">
            <a:avLst/>
          </a:prstGeom>
        </p:spPr>
        <p:txBody>
          <a:bodyPr wrap="square">
            <a:spAutoFit/>
          </a:bodyPr>
          <a:lstStyle/>
          <a:p>
            <a:r>
              <a:rPr lang="en-US" dirty="0">
                <a:solidFill>
                  <a:schemeClr val="tx1"/>
                </a:solidFill>
              </a:rPr>
              <a:t>https://</a:t>
            </a:r>
            <a:r>
              <a:rPr lang="en-US" dirty="0" err="1">
                <a:solidFill>
                  <a:schemeClr val="tx1"/>
                </a:solidFill>
              </a:rPr>
              <a:t>tsapps.nist.gov</a:t>
            </a:r>
            <a:r>
              <a:rPr lang="en-US" dirty="0">
                <a:solidFill>
                  <a:schemeClr val="tx1"/>
                </a:solidFill>
              </a:rPr>
              <a:t>/publication/</a:t>
            </a:r>
            <a:r>
              <a:rPr lang="en-US" dirty="0" err="1">
                <a:solidFill>
                  <a:schemeClr val="tx1"/>
                </a:solidFill>
              </a:rPr>
              <a:t>get_pdf.cfm?pub_id</a:t>
            </a:r>
            <a:r>
              <a:rPr lang="en-US" dirty="0">
                <a:solidFill>
                  <a:schemeClr val="tx1"/>
                </a:solidFill>
              </a:rPr>
              <a:t>=821138</a:t>
            </a:r>
          </a:p>
        </p:txBody>
      </p:sp>
      <p:sp>
        <p:nvSpPr>
          <p:cNvPr id="4" name="Rosca 3">
            <a:extLst>
              <a:ext uri="{FF2B5EF4-FFF2-40B4-BE49-F238E27FC236}">
                <a16:creationId xmlns:a16="http://schemas.microsoft.com/office/drawing/2014/main" id="{805D2453-5639-B34F-9EC4-2125C0D49830}"/>
              </a:ext>
            </a:extLst>
          </p:cNvPr>
          <p:cNvSpPr/>
          <p:nvPr/>
        </p:nvSpPr>
        <p:spPr bwMode="auto">
          <a:xfrm>
            <a:off x="1900586" y="4055965"/>
            <a:ext cx="1540449" cy="680011"/>
          </a:xfrm>
          <a:prstGeom prst="donut">
            <a:avLst>
              <a:gd name="adj" fmla="val 2820"/>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n-US" sz="1800" b="0" i="0" u="none" strike="noStrike" cap="none" normalizeH="0" baseline="0">
              <a:ln>
                <a:noFill/>
              </a:ln>
              <a:solidFill>
                <a:schemeClr val="bg1"/>
              </a:solidFill>
              <a:effectLst/>
              <a:latin typeface="Arial" panose="020B0604020202020204" pitchFamily="34" charset="0"/>
              <a:ea typeface="MS Gothic" panose="020B0609070205080204" pitchFamily="49" charset="-128"/>
            </a:endParaRPr>
          </a:p>
        </p:txBody>
      </p:sp>
      <p:sp>
        <p:nvSpPr>
          <p:cNvPr id="8" name="Rosca 7">
            <a:extLst>
              <a:ext uri="{FF2B5EF4-FFF2-40B4-BE49-F238E27FC236}">
                <a16:creationId xmlns:a16="http://schemas.microsoft.com/office/drawing/2014/main" id="{ED29C9B8-8217-B046-9644-91DD76363AED}"/>
              </a:ext>
            </a:extLst>
          </p:cNvPr>
          <p:cNvSpPr/>
          <p:nvPr/>
        </p:nvSpPr>
        <p:spPr bwMode="auto">
          <a:xfrm>
            <a:off x="3410190" y="1915760"/>
            <a:ext cx="2782250" cy="927973"/>
          </a:xfrm>
          <a:prstGeom prst="donut">
            <a:avLst>
              <a:gd name="adj" fmla="val 2820"/>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n-US" sz="1800" b="0" i="0" u="none" strike="noStrike" cap="none" normalizeH="0" baseline="0">
              <a:ln>
                <a:noFill/>
              </a:ln>
              <a:solidFill>
                <a:schemeClr val="bg1"/>
              </a:solidFill>
              <a:effectLst/>
              <a:latin typeface="Arial" panose="020B0604020202020204" pitchFamily="34" charset="0"/>
              <a:ea typeface="MS Gothic" panose="020B0609070205080204" pitchFamily="49" charset="-128"/>
            </a:endParaRPr>
          </a:p>
        </p:txBody>
      </p:sp>
      <mc:AlternateContent xmlns:mc="http://schemas.openxmlformats.org/markup-compatibility/2006" xmlns:p14="http://schemas.microsoft.com/office/powerpoint/2010/main">
        <mc:Choice Requires="p14">
          <p:contentPart p14:bwMode="auto" r:id="rId3">
            <p14:nvContentPartPr>
              <p14:cNvPr id="9" name="Tinta 8">
                <a:extLst>
                  <a:ext uri="{FF2B5EF4-FFF2-40B4-BE49-F238E27FC236}">
                    <a16:creationId xmlns:a16="http://schemas.microsoft.com/office/drawing/2014/main" id="{D2D650D0-A23B-3145-86AC-5075692E27FF}"/>
                  </a:ext>
                </a:extLst>
              </p14:cNvPr>
              <p14:cNvContentPartPr/>
              <p14:nvPr/>
            </p14:nvContentPartPr>
            <p14:xfrm>
              <a:off x="1127338" y="2088797"/>
              <a:ext cx="360" cy="360"/>
            </p14:xfrm>
          </p:contentPart>
        </mc:Choice>
        <mc:Fallback xmlns="">
          <p:pic>
            <p:nvPicPr>
              <p:cNvPr id="9" name="Tinta 8">
                <a:extLst>
                  <a:ext uri="{FF2B5EF4-FFF2-40B4-BE49-F238E27FC236}">
                    <a16:creationId xmlns:a16="http://schemas.microsoft.com/office/drawing/2014/main" id="{D2D650D0-A23B-3145-86AC-5075692E27FF}"/>
                  </a:ext>
                </a:extLst>
              </p:cNvPr>
              <p:cNvPicPr/>
              <p:nvPr/>
            </p:nvPicPr>
            <p:blipFill>
              <a:blip r:embed="rId4"/>
              <a:stretch>
                <a:fillRect/>
              </a:stretch>
            </p:blipFill>
            <p:spPr>
              <a:xfrm>
                <a:off x="1123018" y="208447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Tinta 9">
                <a:extLst>
                  <a:ext uri="{FF2B5EF4-FFF2-40B4-BE49-F238E27FC236}">
                    <a16:creationId xmlns:a16="http://schemas.microsoft.com/office/drawing/2014/main" id="{F583D41B-8DF2-884E-9218-53C202BDF771}"/>
                  </a:ext>
                </a:extLst>
              </p14:cNvPr>
              <p14:cNvContentPartPr/>
              <p14:nvPr/>
            </p14:nvContentPartPr>
            <p14:xfrm>
              <a:off x="2176018" y="3361037"/>
              <a:ext cx="564480" cy="20160"/>
            </p14:xfrm>
          </p:contentPart>
        </mc:Choice>
        <mc:Fallback xmlns="">
          <p:pic>
            <p:nvPicPr>
              <p:cNvPr id="10" name="Tinta 9">
                <a:extLst>
                  <a:ext uri="{FF2B5EF4-FFF2-40B4-BE49-F238E27FC236}">
                    <a16:creationId xmlns:a16="http://schemas.microsoft.com/office/drawing/2014/main" id="{F583D41B-8DF2-884E-9218-53C202BDF771}"/>
                  </a:ext>
                </a:extLst>
              </p:cNvPr>
              <p:cNvPicPr/>
              <p:nvPr/>
            </p:nvPicPr>
            <p:blipFill>
              <a:blip r:embed="rId6"/>
              <a:stretch>
                <a:fillRect/>
              </a:stretch>
            </p:blipFill>
            <p:spPr>
              <a:xfrm>
                <a:off x="2171698" y="3356717"/>
                <a:ext cx="573120" cy="28800"/>
              </a:xfrm>
              <a:prstGeom prst="rect">
                <a:avLst/>
              </a:prstGeom>
            </p:spPr>
          </p:pic>
        </mc:Fallback>
      </mc:AlternateContent>
      <p:sp>
        <p:nvSpPr>
          <p:cNvPr id="11" name="CaixaDeTexto 10">
            <a:extLst>
              <a:ext uri="{FF2B5EF4-FFF2-40B4-BE49-F238E27FC236}">
                <a16:creationId xmlns:a16="http://schemas.microsoft.com/office/drawing/2014/main" id="{9A3210F2-5D7B-F242-9B38-2EA488BFBAE2}"/>
              </a:ext>
            </a:extLst>
          </p:cNvPr>
          <p:cNvSpPr txBox="1"/>
          <p:nvPr/>
        </p:nvSpPr>
        <p:spPr>
          <a:xfrm>
            <a:off x="6527576" y="5167234"/>
            <a:ext cx="1672253" cy="369332"/>
          </a:xfrm>
          <a:prstGeom prst="rect">
            <a:avLst/>
          </a:prstGeom>
          <a:noFill/>
        </p:spPr>
        <p:txBody>
          <a:bodyPr wrap="none" rtlCol="0">
            <a:spAutoFit/>
          </a:bodyPr>
          <a:lstStyle/>
          <a:p>
            <a:r>
              <a:rPr lang="en-US" dirty="0" err="1">
                <a:solidFill>
                  <a:srgbClr val="00B050"/>
                </a:solidFill>
              </a:rPr>
              <a:t>Conhecimento</a:t>
            </a:r>
            <a:endParaRPr lang="en-US" dirty="0">
              <a:solidFill>
                <a:srgbClr val="00B050"/>
              </a:solidFill>
            </a:endParaRPr>
          </a:p>
        </p:txBody>
      </p:sp>
    </p:spTree>
    <p:extLst>
      <p:ext uri="{BB962C8B-B14F-4D97-AF65-F5344CB8AC3E}">
        <p14:creationId xmlns:p14="http://schemas.microsoft.com/office/powerpoint/2010/main" val="3315226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28FA5B9E-3F59-564F-BD5B-8DF7ED1B61E2}"/>
              </a:ext>
            </a:extLst>
          </p:cNvPr>
          <p:cNvSpPr>
            <a:spLocks noGrp="1"/>
          </p:cNvSpPr>
          <p:nvPr>
            <p:ph type="sldNum" idx="10"/>
          </p:nvPr>
        </p:nvSpPr>
        <p:spPr>
          <a:xfrm>
            <a:off x="9360792" y="6372125"/>
            <a:ext cx="360040" cy="416508"/>
          </a:xfrm>
        </p:spPr>
        <p:txBody>
          <a:bodyPr/>
          <a:lstStyle/>
          <a:p>
            <a:pPr>
              <a:defRPr/>
            </a:pPr>
            <a:fld id="{F4A97E1D-4BF1-4B98-A38A-ADC3C73F4BB0}" type="slidenum">
              <a:rPr lang="pt-BR" altLang="pt-BR" smtClean="0"/>
              <a:pPr>
                <a:defRPr/>
              </a:pPr>
              <a:t>20</a:t>
            </a:fld>
            <a:endParaRPr lang="pt-BR" altLang="pt-BR" dirty="0"/>
          </a:p>
        </p:txBody>
      </p:sp>
      <p:sp>
        <p:nvSpPr>
          <p:cNvPr id="3" name="CaixaDeTexto 2">
            <a:extLst>
              <a:ext uri="{FF2B5EF4-FFF2-40B4-BE49-F238E27FC236}">
                <a16:creationId xmlns:a16="http://schemas.microsoft.com/office/drawing/2014/main" id="{DA237EC7-751E-A24C-A1E5-D95D3A626ADF}"/>
              </a:ext>
            </a:extLst>
          </p:cNvPr>
          <p:cNvSpPr txBox="1"/>
          <p:nvPr/>
        </p:nvSpPr>
        <p:spPr>
          <a:xfrm>
            <a:off x="659519" y="1115541"/>
            <a:ext cx="8881293" cy="2277547"/>
          </a:xfrm>
          <a:prstGeom prst="rect">
            <a:avLst/>
          </a:prstGeom>
          <a:noFill/>
        </p:spPr>
        <p:txBody>
          <a:bodyPr wrap="square" rtlCol="0">
            <a:spAutoFit/>
          </a:bodyPr>
          <a:lstStyle/>
          <a:p>
            <a:r>
              <a:rPr lang="pt-BR" sz="2800" b="1" dirty="0">
                <a:solidFill>
                  <a:schemeClr val="tx1"/>
                </a:solidFill>
              </a:rPr>
              <a:t>Seleção de Processos – Usinagem </a:t>
            </a:r>
          </a:p>
          <a:p>
            <a:pPr algn="ctr"/>
            <a:endParaRPr lang="pt-BR" sz="2000" dirty="0">
              <a:solidFill>
                <a:schemeClr val="tx1"/>
              </a:solidFill>
            </a:endParaRPr>
          </a:p>
          <a:p>
            <a:pPr algn="just"/>
            <a:endParaRPr lang="pt-BR" sz="2000" dirty="0">
              <a:solidFill>
                <a:schemeClr val="tx1"/>
              </a:solidFill>
            </a:endParaRPr>
          </a:p>
          <a:p>
            <a:endParaRPr lang="pt-BR" sz="2000" dirty="0">
              <a:solidFill>
                <a:schemeClr val="tx1"/>
              </a:solidFill>
            </a:endParaRPr>
          </a:p>
          <a:p>
            <a:endParaRPr lang="pt-BR" dirty="0">
              <a:solidFill>
                <a:schemeClr val="tx1"/>
              </a:solidFill>
            </a:endParaRPr>
          </a:p>
          <a:p>
            <a:endParaRPr lang="pt-BR" dirty="0">
              <a:solidFill>
                <a:schemeClr val="tx1"/>
              </a:solidFill>
            </a:endParaRPr>
          </a:p>
          <a:p>
            <a:endParaRPr lang="en-US" dirty="0">
              <a:solidFill>
                <a:schemeClr val="tx1"/>
              </a:solidFill>
            </a:endParaRPr>
          </a:p>
        </p:txBody>
      </p:sp>
      <p:pic>
        <p:nvPicPr>
          <p:cNvPr id="6" name="Imagem 5" descr="Uma imagem contendo equipamento, peças de metal, bolo, motor&#10;&#10;Descrição gerada automaticamente">
            <a:extLst>
              <a:ext uri="{FF2B5EF4-FFF2-40B4-BE49-F238E27FC236}">
                <a16:creationId xmlns:a16="http://schemas.microsoft.com/office/drawing/2014/main" id="{52970E27-EED6-0E4A-93A9-CE029F48AA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665" y="1763613"/>
            <a:ext cx="3922831" cy="5230441"/>
          </a:xfrm>
          <a:prstGeom prst="rect">
            <a:avLst/>
          </a:prstGeom>
        </p:spPr>
      </p:pic>
      <p:sp>
        <p:nvSpPr>
          <p:cNvPr id="7" name="Retângulo 6">
            <a:extLst>
              <a:ext uri="{FF2B5EF4-FFF2-40B4-BE49-F238E27FC236}">
                <a16:creationId xmlns:a16="http://schemas.microsoft.com/office/drawing/2014/main" id="{F53EF0E5-DA8C-6043-94AF-6A4ECD0848BE}"/>
              </a:ext>
            </a:extLst>
          </p:cNvPr>
          <p:cNvSpPr/>
          <p:nvPr/>
        </p:nvSpPr>
        <p:spPr>
          <a:xfrm>
            <a:off x="5328344" y="4571925"/>
            <a:ext cx="3922832" cy="923330"/>
          </a:xfrm>
          <a:prstGeom prst="rect">
            <a:avLst/>
          </a:prstGeom>
        </p:spPr>
        <p:txBody>
          <a:bodyPr wrap="square">
            <a:spAutoFit/>
          </a:bodyPr>
          <a:lstStyle/>
          <a:p>
            <a:r>
              <a:rPr lang="en-US" dirty="0">
                <a:solidFill>
                  <a:schemeClr val="tx1"/>
                </a:solidFill>
              </a:rPr>
              <a:t>https://</a:t>
            </a:r>
            <a:r>
              <a:rPr lang="en-US" dirty="0" err="1">
                <a:solidFill>
                  <a:schemeClr val="tx1"/>
                </a:solidFill>
              </a:rPr>
              <a:t>www.sandvik.coromant.com</a:t>
            </a:r>
            <a:r>
              <a:rPr lang="en-US" dirty="0">
                <a:solidFill>
                  <a:schemeClr val="tx1"/>
                </a:solidFill>
              </a:rPr>
              <a:t>/</a:t>
            </a:r>
            <a:r>
              <a:rPr lang="en-US" dirty="0" err="1">
                <a:solidFill>
                  <a:schemeClr val="tx1"/>
                </a:solidFill>
              </a:rPr>
              <a:t>pt-pt</a:t>
            </a:r>
            <a:r>
              <a:rPr lang="en-US" dirty="0">
                <a:solidFill>
                  <a:schemeClr val="tx1"/>
                </a:solidFill>
              </a:rPr>
              <a:t>/knowledge/milling/pages/gear-</a:t>
            </a:r>
            <a:r>
              <a:rPr lang="en-US" dirty="0" err="1">
                <a:solidFill>
                  <a:schemeClr val="tx1"/>
                </a:solidFill>
              </a:rPr>
              <a:t>manufacturing.aspx</a:t>
            </a:r>
            <a:endParaRPr lang="en-US" dirty="0">
              <a:solidFill>
                <a:schemeClr val="tx1"/>
              </a:solidFill>
            </a:endParaRPr>
          </a:p>
        </p:txBody>
      </p:sp>
    </p:spTree>
    <p:extLst>
      <p:ext uri="{BB962C8B-B14F-4D97-AF65-F5344CB8AC3E}">
        <p14:creationId xmlns:p14="http://schemas.microsoft.com/office/powerpoint/2010/main" val="1944771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28FA5B9E-3F59-564F-BD5B-8DF7ED1B61E2}"/>
              </a:ext>
            </a:extLst>
          </p:cNvPr>
          <p:cNvSpPr>
            <a:spLocks noGrp="1"/>
          </p:cNvSpPr>
          <p:nvPr>
            <p:ph type="sldNum" idx="10"/>
          </p:nvPr>
        </p:nvSpPr>
        <p:spPr>
          <a:xfrm>
            <a:off x="9360792" y="6372125"/>
            <a:ext cx="360040" cy="416508"/>
          </a:xfrm>
        </p:spPr>
        <p:txBody>
          <a:bodyPr/>
          <a:lstStyle/>
          <a:p>
            <a:pPr>
              <a:defRPr/>
            </a:pPr>
            <a:fld id="{F4A97E1D-4BF1-4B98-A38A-ADC3C73F4BB0}" type="slidenum">
              <a:rPr lang="pt-BR" altLang="pt-BR" smtClean="0"/>
              <a:pPr>
                <a:defRPr/>
              </a:pPr>
              <a:t>21</a:t>
            </a:fld>
            <a:endParaRPr lang="pt-BR" altLang="pt-BR" dirty="0"/>
          </a:p>
        </p:txBody>
      </p:sp>
      <p:sp>
        <p:nvSpPr>
          <p:cNvPr id="3" name="CaixaDeTexto 2">
            <a:extLst>
              <a:ext uri="{FF2B5EF4-FFF2-40B4-BE49-F238E27FC236}">
                <a16:creationId xmlns:a16="http://schemas.microsoft.com/office/drawing/2014/main" id="{DA237EC7-751E-A24C-A1E5-D95D3A626ADF}"/>
              </a:ext>
            </a:extLst>
          </p:cNvPr>
          <p:cNvSpPr txBox="1"/>
          <p:nvPr/>
        </p:nvSpPr>
        <p:spPr>
          <a:xfrm>
            <a:off x="659519" y="1115541"/>
            <a:ext cx="8881293" cy="2277547"/>
          </a:xfrm>
          <a:prstGeom prst="rect">
            <a:avLst/>
          </a:prstGeom>
          <a:noFill/>
        </p:spPr>
        <p:txBody>
          <a:bodyPr wrap="square" rtlCol="0">
            <a:spAutoFit/>
          </a:bodyPr>
          <a:lstStyle/>
          <a:p>
            <a:r>
              <a:rPr lang="pt-BR" sz="2800" b="1" dirty="0">
                <a:solidFill>
                  <a:schemeClr val="tx1"/>
                </a:solidFill>
              </a:rPr>
              <a:t>Seleção de Processos – Usinagem </a:t>
            </a:r>
          </a:p>
          <a:p>
            <a:pPr algn="ctr"/>
            <a:endParaRPr lang="pt-BR" sz="2000" dirty="0">
              <a:solidFill>
                <a:schemeClr val="tx1"/>
              </a:solidFill>
            </a:endParaRPr>
          </a:p>
          <a:p>
            <a:pPr algn="just"/>
            <a:endParaRPr lang="pt-BR" sz="2000" dirty="0">
              <a:solidFill>
                <a:schemeClr val="tx1"/>
              </a:solidFill>
            </a:endParaRPr>
          </a:p>
          <a:p>
            <a:endParaRPr lang="pt-BR" sz="2000" dirty="0">
              <a:solidFill>
                <a:schemeClr val="tx1"/>
              </a:solidFill>
            </a:endParaRPr>
          </a:p>
          <a:p>
            <a:endParaRPr lang="pt-BR" dirty="0">
              <a:solidFill>
                <a:schemeClr val="tx1"/>
              </a:solidFill>
            </a:endParaRPr>
          </a:p>
          <a:p>
            <a:endParaRPr lang="pt-BR" dirty="0">
              <a:solidFill>
                <a:schemeClr val="tx1"/>
              </a:solidFill>
            </a:endParaRPr>
          </a:p>
          <a:p>
            <a:endParaRPr lang="en-US" dirty="0">
              <a:solidFill>
                <a:schemeClr val="tx1"/>
              </a:solidFill>
            </a:endParaRPr>
          </a:p>
        </p:txBody>
      </p:sp>
      <p:sp>
        <p:nvSpPr>
          <p:cNvPr id="4" name="Retângulo 3">
            <a:extLst>
              <a:ext uri="{FF2B5EF4-FFF2-40B4-BE49-F238E27FC236}">
                <a16:creationId xmlns:a16="http://schemas.microsoft.com/office/drawing/2014/main" id="{EF476B02-CB74-9D4C-8554-F795634E3371}"/>
              </a:ext>
            </a:extLst>
          </p:cNvPr>
          <p:cNvSpPr/>
          <p:nvPr/>
        </p:nvSpPr>
        <p:spPr>
          <a:xfrm>
            <a:off x="215776" y="6768467"/>
            <a:ext cx="8986516" cy="369332"/>
          </a:xfrm>
          <a:prstGeom prst="rect">
            <a:avLst/>
          </a:prstGeom>
        </p:spPr>
        <p:txBody>
          <a:bodyPr wrap="square">
            <a:spAutoFit/>
          </a:bodyPr>
          <a:lstStyle/>
          <a:p>
            <a:r>
              <a:rPr lang="en-US" dirty="0">
                <a:solidFill>
                  <a:schemeClr val="tx1"/>
                </a:solidFill>
              </a:rPr>
              <a:t>https://</a:t>
            </a:r>
            <a:r>
              <a:rPr lang="en-US" dirty="0" err="1">
                <a:solidFill>
                  <a:schemeClr val="tx1"/>
                </a:solidFill>
              </a:rPr>
              <a:t>www.addn.com.br</a:t>
            </a:r>
            <a:r>
              <a:rPr lang="en-US" dirty="0">
                <a:solidFill>
                  <a:schemeClr val="tx1"/>
                </a:solidFill>
              </a:rPr>
              <a:t>/</a:t>
            </a:r>
            <a:r>
              <a:rPr lang="en-US" dirty="0" err="1">
                <a:solidFill>
                  <a:schemeClr val="tx1"/>
                </a:solidFill>
              </a:rPr>
              <a:t>fabricante</a:t>
            </a:r>
            <a:r>
              <a:rPr lang="en-US" dirty="0">
                <a:solidFill>
                  <a:schemeClr val="tx1"/>
                </a:solidFill>
              </a:rPr>
              <a:t>-</a:t>
            </a:r>
            <a:r>
              <a:rPr lang="en-US" dirty="0" err="1">
                <a:solidFill>
                  <a:schemeClr val="tx1"/>
                </a:solidFill>
              </a:rPr>
              <a:t>engrenagem</a:t>
            </a:r>
            <a:r>
              <a:rPr lang="en-US" dirty="0">
                <a:solidFill>
                  <a:schemeClr val="tx1"/>
                </a:solidFill>
              </a:rPr>
              <a:t>-helicoidal</a:t>
            </a:r>
          </a:p>
        </p:txBody>
      </p:sp>
      <p:pic>
        <p:nvPicPr>
          <p:cNvPr id="8" name="Imagem 7" descr="Uma imagem contendo no interior, verde, mesa, cozinha&#10;&#10;Descrição gerada automaticamente">
            <a:extLst>
              <a:ext uri="{FF2B5EF4-FFF2-40B4-BE49-F238E27FC236}">
                <a16:creationId xmlns:a16="http://schemas.microsoft.com/office/drawing/2014/main" id="{ACA45EFB-A3AF-3D41-8CD9-4FE0308735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3288" y="1702183"/>
            <a:ext cx="6143367" cy="5066284"/>
          </a:xfrm>
          <a:prstGeom prst="rect">
            <a:avLst/>
          </a:prstGeom>
        </p:spPr>
      </p:pic>
    </p:spTree>
    <p:extLst>
      <p:ext uri="{BB962C8B-B14F-4D97-AF65-F5344CB8AC3E}">
        <p14:creationId xmlns:p14="http://schemas.microsoft.com/office/powerpoint/2010/main" val="278649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28FA5B9E-3F59-564F-BD5B-8DF7ED1B61E2}"/>
              </a:ext>
            </a:extLst>
          </p:cNvPr>
          <p:cNvSpPr>
            <a:spLocks noGrp="1"/>
          </p:cNvSpPr>
          <p:nvPr>
            <p:ph type="sldNum" idx="10"/>
          </p:nvPr>
        </p:nvSpPr>
        <p:spPr>
          <a:xfrm>
            <a:off x="9360792" y="6372125"/>
            <a:ext cx="360040" cy="416508"/>
          </a:xfrm>
        </p:spPr>
        <p:txBody>
          <a:bodyPr/>
          <a:lstStyle/>
          <a:p>
            <a:pPr>
              <a:defRPr/>
            </a:pPr>
            <a:fld id="{F4A97E1D-4BF1-4B98-A38A-ADC3C73F4BB0}" type="slidenum">
              <a:rPr lang="pt-BR" altLang="pt-BR" smtClean="0"/>
              <a:pPr>
                <a:defRPr/>
              </a:pPr>
              <a:t>22</a:t>
            </a:fld>
            <a:endParaRPr lang="pt-BR" altLang="pt-BR" dirty="0"/>
          </a:p>
        </p:txBody>
      </p:sp>
      <p:sp>
        <p:nvSpPr>
          <p:cNvPr id="3" name="CaixaDeTexto 2">
            <a:extLst>
              <a:ext uri="{FF2B5EF4-FFF2-40B4-BE49-F238E27FC236}">
                <a16:creationId xmlns:a16="http://schemas.microsoft.com/office/drawing/2014/main" id="{DA237EC7-751E-A24C-A1E5-D95D3A626ADF}"/>
              </a:ext>
            </a:extLst>
          </p:cNvPr>
          <p:cNvSpPr txBox="1"/>
          <p:nvPr/>
        </p:nvSpPr>
        <p:spPr>
          <a:xfrm>
            <a:off x="659519" y="1115541"/>
            <a:ext cx="8881293" cy="2277547"/>
          </a:xfrm>
          <a:prstGeom prst="rect">
            <a:avLst/>
          </a:prstGeom>
          <a:noFill/>
        </p:spPr>
        <p:txBody>
          <a:bodyPr wrap="square" rtlCol="0">
            <a:spAutoFit/>
          </a:bodyPr>
          <a:lstStyle/>
          <a:p>
            <a:r>
              <a:rPr lang="pt-BR" sz="2800" b="1" dirty="0">
                <a:solidFill>
                  <a:schemeClr val="tx1"/>
                </a:solidFill>
              </a:rPr>
              <a:t>Seleção de Processos – Usinagem </a:t>
            </a:r>
          </a:p>
          <a:p>
            <a:pPr algn="ctr"/>
            <a:endParaRPr lang="pt-BR" sz="2000" dirty="0">
              <a:solidFill>
                <a:schemeClr val="tx1"/>
              </a:solidFill>
            </a:endParaRPr>
          </a:p>
          <a:p>
            <a:pPr algn="just"/>
            <a:endParaRPr lang="pt-BR" sz="2000" dirty="0">
              <a:solidFill>
                <a:schemeClr val="tx1"/>
              </a:solidFill>
            </a:endParaRPr>
          </a:p>
          <a:p>
            <a:endParaRPr lang="pt-BR" sz="2000" dirty="0">
              <a:solidFill>
                <a:schemeClr val="tx1"/>
              </a:solidFill>
            </a:endParaRPr>
          </a:p>
          <a:p>
            <a:endParaRPr lang="pt-BR" dirty="0">
              <a:solidFill>
                <a:schemeClr val="tx1"/>
              </a:solidFill>
            </a:endParaRPr>
          </a:p>
          <a:p>
            <a:endParaRPr lang="pt-BR" dirty="0">
              <a:solidFill>
                <a:schemeClr val="tx1"/>
              </a:solidFill>
            </a:endParaRPr>
          </a:p>
          <a:p>
            <a:endParaRPr lang="en-US" dirty="0">
              <a:solidFill>
                <a:schemeClr val="tx1"/>
              </a:solidFill>
            </a:endParaRPr>
          </a:p>
        </p:txBody>
      </p:sp>
      <p:sp>
        <p:nvSpPr>
          <p:cNvPr id="4" name="Retângulo 3">
            <a:extLst>
              <a:ext uri="{FF2B5EF4-FFF2-40B4-BE49-F238E27FC236}">
                <a16:creationId xmlns:a16="http://schemas.microsoft.com/office/drawing/2014/main" id="{EF476B02-CB74-9D4C-8554-F795634E3371}"/>
              </a:ext>
            </a:extLst>
          </p:cNvPr>
          <p:cNvSpPr/>
          <p:nvPr/>
        </p:nvSpPr>
        <p:spPr>
          <a:xfrm>
            <a:off x="215776" y="6768467"/>
            <a:ext cx="8986516" cy="369332"/>
          </a:xfrm>
          <a:prstGeom prst="rect">
            <a:avLst/>
          </a:prstGeom>
        </p:spPr>
        <p:txBody>
          <a:bodyPr wrap="square">
            <a:spAutoFit/>
          </a:bodyPr>
          <a:lstStyle/>
          <a:p>
            <a:r>
              <a:rPr lang="en-US" dirty="0">
                <a:solidFill>
                  <a:schemeClr val="tx1"/>
                </a:solidFill>
              </a:rPr>
              <a:t>https://</a:t>
            </a:r>
            <a:r>
              <a:rPr lang="en-US" dirty="0" err="1">
                <a:solidFill>
                  <a:schemeClr val="tx1"/>
                </a:solidFill>
              </a:rPr>
              <a:t>www.addn.com.br</a:t>
            </a:r>
            <a:r>
              <a:rPr lang="en-US" dirty="0">
                <a:solidFill>
                  <a:schemeClr val="tx1"/>
                </a:solidFill>
              </a:rPr>
              <a:t>/</a:t>
            </a:r>
            <a:r>
              <a:rPr lang="en-US" dirty="0" err="1">
                <a:solidFill>
                  <a:schemeClr val="tx1"/>
                </a:solidFill>
              </a:rPr>
              <a:t>fabricante</a:t>
            </a:r>
            <a:r>
              <a:rPr lang="en-US" dirty="0">
                <a:solidFill>
                  <a:schemeClr val="tx1"/>
                </a:solidFill>
              </a:rPr>
              <a:t>-</a:t>
            </a:r>
            <a:r>
              <a:rPr lang="en-US" dirty="0" err="1">
                <a:solidFill>
                  <a:schemeClr val="tx1"/>
                </a:solidFill>
              </a:rPr>
              <a:t>engrenagem</a:t>
            </a:r>
            <a:r>
              <a:rPr lang="en-US" dirty="0">
                <a:solidFill>
                  <a:schemeClr val="tx1"/>
                </a:solidFill>
              </a:rPr>
              <a:t>-helicoidal</a:t>
            </a:r>
          </a:p>
        </p:txBody>
      </p:sp>
      <p:pic>
        <p:nvPicPr>
          <p:cNvPr id="7" name="Imagem 6" descr="Uma imagem contendo no interior, verde, mesa, quarto&#10;&#10;Descrição gerada automaticamente">
            <a:extLst>
              <a:ext uri="{FF2B5EF4-FFF2-40B4-BE49-F238E27FC236}">
                <a16:creationId xmlns:a16="http://schemas.microsoft.com/office/drawing/2014/main" id="{55232D46-0208-A74E-8CA1-5BF389A31B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996" y="1610744"/>
            <a:ext cx="7920632" cy="5111686"/>
          </a:xfrm>
          <a:prstGeom prst="rect">
            <a:avLst/>
          </a:prstGeom>
        </p:spPr>
      </p:pic>
    </p:spTree>
    <p:extLst>
      <p:ext uri="{BB962C8B-B14F-4D97-AF65-F5344CB8AC3E}">
        <p14:creationId xmlns:p14="http://schemas.microsoft.com/office/powerpoint/2010/main" val="3039516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28FA5B9E-3F59-564F-BD5B-8DF7ED1B61E2}"/>
              </a:ext>
            </a:extLst>
          </p:cNvPr>
          <p:cNvSpPr>
            <a:spLocks noGrp="1"/>
          </p:cNvSpPr>
          <p:nvPr>
            <p:ph type="sldNum" idx="10"/>
          </p:nvPr>
        </p:nvSpPr>
        <p:spPr>
          <a:xfrm>
            <a:off x="9360792" y="6372125"/>
            <a:ext cx="360040" cy="416508"/>
          </a:xfrm>
        </p:spPr>
        <p:txBody>
          <a:bodyPr/>
          <a:lstStyle/>
          <a:p>
            <a:pPr>
              <a:defRPr/>
            </a:pPr>
            <a:fld id="{F4A97E1D-4BF1-4B98-A38A-ADC3C73F4BB0}" type="slidenum">
              <a:rPr lang="pt-BR" altLang="pt-BR" smtClean="0"/>
              <a:pPr>
                <a:defRPr/>
              </a:pPr>
              <a:t>23</a:t>
            </a:fld>
            <a:endParaRPr lang="pt-BR" altLang="pt-BR" dirty="0"/>
          </a:p>
        </p:txBody>
      </p:sp>
      <p:sp>
        <p:nvSpPr>
          <p:cNvPr id="3" name="CaixaDeTexto 2">
            <a:extLst>
              <a:ext uri="{FF2B5EF4-FFF2-40B4-BE49-F238E27FC236}">
                <a16:creationId xmlns:a16="http://schemas.microsoft.com/office/drawing/2014/main" id="{DA237EC7-751E-A24C-A1E5-D95D3A626ADF}"/>
              </a:ext>
            </a:extLst>
          </p:cNvPr>
          <p:cNvSpPr txBox="1"/>
          <p:nvPr/>
        </p:nvSpPr>
        <p:spPr>
          <a:xfrm>
            <a:off x="659519" y="1115541"/>
            <a:ext cx="8881293" cy="2277547"/>
          </a:xfrm>
          <a:prstGeom prst="rect">
            <a:avLst/>
          </a:prstGeom>
          <a:noFill/>
        </p:spPr>
        <p:txBody>
          <a:bodyPr wrap="square" rtlCol="0">
            <a:spAutoFit/>
          </a:bodyPr>
          <a:lstStyle/>
          <a:p>
            <a:r>
              <a:rPr lang="pt-BR" sz="2800" b="1" dirty="0">
                <a:solidFill>
                  <a:schemeClr val="tx1"/>
                </a:solidFill>
              </a:rPr>
              <a:t>Seleção de Processos – Fundição</a:t>
            </a:r>
          </a:p>
          <a:p>
            <a:pPr algn="ctr"/>
            <a:endParaRPr lang="pt-BR" sz="2000" dirty="0">
              <a:solidFill>
                <a:schemeClr val="tx1"/>
              </a:solidFill>
            </a:endParaRPr>
          </a:p>
          <a:p>
            <a:pPr algn="just"/>
            <a:endParaRPr lang="pt-BR" sz="2000" dirty="0">
              <a:solidFill>
                <a:schemeClr val="tx1"/>
              </a:solidFill>
            </a:endParaRPr>
          </a:p>
          <a:p>
            <a:endParaRPr lang="pt-BR" sz="2000" dirty="0">
              <a:solidFill>
                <a:schemeClr val="tx1"/>
              </a:solidFill>
            </a:endParaRPr>
          </a:p>
          <a:p>
            <a:endParaRPr lang="pt-BR" dirty="0">
              <a:solidFill>
                <a:schemeClr val="tx1"/>
              </a:solidFill>
            </a:endParaRPr>
          </a:p>
          <a:p>
            <a:endParaRPr lang="pt-BR" dirty="0">
              <a:solidFill>
                <a:schemeClr val="tx1"/>
              </a:solidFill>
            </a:endParaRPr>
          </a:p>
          <a:p>
            <a:endParaRPr lang="en-US" dirty="0">
              <a:solidFill>
                <a:schemeClr val="tx1"/>
              </a:solidFill>
            </a:endParaRPr>
          </a:p>
        </p:txBody>
      </p:sp>
      <p:sp>
        <p:nvSpPr>
          <p:cNvPr id="5" name="Retângulo 4">
            <a:extLst>
              <a:ext uri="{FF2B5EF4-FFF2-40B4-BE49-F238E27FC236}">
                <a16:creationId xmlns:a16="http://schemas.microsoft.com/office/drawing/2014/main" id="{6170E8BB-1508-8F45-93C4-9E304184B4A9}"/>
              </a:ext>
            </a:extLst>
          </p:cNvPr>
          <p:cNvSpPr/>
          <p:nvPr/>
        </p:nvSpPr>
        <p:spPr>
          <a:xfrm>
            <a:off x="215776" y="6603967"/>
            <a:ext cx="7415906" cy="369332"/>
          </a:xfrm>
          <a:prstGeom prst="rect">
            <a:avLst/>
          </a:prstGeom>
        </p:spPr>
        <p:txBody>
          <a:bodyPr wrap="square">
            <a:spAutoFit/>
          </a:bodyPr>
          <a:lstStyle/>
          <a:p>
            <a:r>
              <a:rPr lang="en-US" dirty="0">
                <a:solidFill>
                  <a:schemeClr val="tx1"/>
                </a:solidFill>
              </a:rPr>
              <a:t>https://</a:t>
            </a:r>
            <a:r>
              <a:rPr lang="en-US" dirty="0" err="1">
                <a:solidFill>
                  <a:schemeClr val="tx1"/>
                </a:solidFill>
              </a:rPr>
              <a:t>natreb.com.br</a:t>
            </a:r>
            <a:r>
              <a:rPr lang="en-US" dirty="0">
                <a:solidFill>
                  <a:schemeClr val="tx1"/>
                </a:solidFill>
              </a:rPr>
              <a:t>/</a:t>
            </a:r>
            <a:r>
              <a:rPr lang="en-US" dirty="0" err="1">
                <a:solidFill>
                  <a:schemeClr val="tx1"/>
                </a:solidFill>
              </a:rPr>
              <a:t>engrenagens</a:t>
            </a:r>
            <a:r>
              <a:rPr lang="en-US" dirty="0">
                <a:solidFill>
                  <a:schemeClr val="tx1"/>
                </a:solidFill>
              </a:rPr>
              <a:t>-do-</a:t>
            </a:r>
            <a:r>
              <a:rPr lang="en-US" dirty="0" err="1">
                <a:solidFill>
                  <a:schemeClr val="tx1"/>
                </a:solidFill>
              </a:rPr>
              <a:t>projeto</a:t>
            </a:r>
            <a:r>
              <a:rPr lang="en-US" dirty="0">
                <a:solidFill>
                  <a:schemeClr val="tx1"/>
                </a:solidFill>
              </a:rPr>
              <a:t>-a-pos-</a:t>
            </a:r>
            <a:r>
              <a:rPr lang="en-US" dirty="0" err="1">
                <a:solidFill>
                  <a:schemeClr val="tx1"/>
                </a:solidFill>
              </a:rPr>
              <a:t>venda</a:t>
            </a:r>
            <a:r>
              <a:rPr lang="en-US" dirty="0">
                <a:solidFill>
                  <a:schemeClr val="tx1"/>
                </a:solidFill>
              </a:rPr>
              <a:t>/</a:t>
            </a:r>
          </a:p>
        </p:txBody>
      </p:sp>
      <p:pic>
        <p:nvPicPr>
          <p:cNvPr id="8" name="Imagem 7" descr="Uma imagem contendo no interior, mesa, fogo, homem&#10;&#10;Descrição gerada automaticamente">
            <a:extLst>
              <a:ext uri="{FF2B5EF4-FFF2-40B4-BE49-F238E27FC236}">
                <a16:creationId xmlns:a16="http://schemas.microsoft.com/office/drawing/2014/main" id="{9BE6348C-94CD-4C41-BE99-85DF131F58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896" y="1733100"/>
            <a:ext cx="6641182" cy="4853528"/>
          </a:xfrm>
          <a:prstGeom prst="rect">
            <a:avLst/>
          </a:prstGeom>
        </p:spPr>
      </p:pic>
    </p:spTree>
    <p:extLst>
      <p:ext uri="{BB962C8B-B14F-4D97-AF65-F5344CB8AC3E}">
        <p14:creationId xmlns:p14="http://schemas.microsoft.com/office/powerpoint/2010/main" val="1870959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28FA5B9E-3F59-564F-BD5B-8DF7ED1B61E2}"/>
              </a:ext>
            </a:extLst>
          </p:cNvPr>
          <p:cNvSpPr>
            <a:spLocks noGrp="1"/>
          </p:cNvSpPr>
          <p:nvPr>
            <p:ph type="sldNum" idx="10"/>
          </p:nvPr>
        </p:nvSpPr>
        <p:spPr>
          <a:xfrm>
            <a:off x="9360792" y="6372125"/>
            <a:ext cx="360040" cy="416508"/>
          </a:xfrm>
        </p:spPr>
        <p:txBody>
          <a:bodyPr/>
          <a:lstStyle/>
          <a:p>
            <a:pPr>
              <a:defRPr/>
            </a:pPr>
            <a:fld id="{F4A97E1D-4BF1-4B98-A38A-ADC3C73F4BB0}" type="slidenum">
              <a:rPr lang="pt-BR" altLang="pt-BR" smtClean="0"/>
              <a:pPr>
                <a:defRPr/>
              </a:pPr>
              <a:t>24</a:t>
            </a:fld>
            <a:endParaRPr lang="pt-BR" altLang="pt-BR" dirty="0"/>
          </a:p>
        </p:txBody>
      </p:sp>
      <p:sp>
        <p:nvSpPr>
          <p:cNvPr id="3" name="CaixaDeTexto 2">
            <a:extLst>
              <a:ext uri="{FF2B5EF4-FFF2-40B4-BE49-F238E27FC236}">
                <a16:creationId xmlns:a16="http://schemas.microsoft.com/office/drawing/2014/main" id="{DA237EC7-751E-A24C-A1E5-D95D3A626ADF}"/>
              </a:ext>
            </a:extLst>
          </p:cNvPr>
          <p:cNvSpPr txBox="1"/>
          <p:nvPr/>
        </p:nvSpPr>
        <p:spPr>
          <a:xfrm>
            <a:off x="659519" y="1115541"/>
            <a:ext cx="8881293" cy="2277547"/>
          </a:xfrm>
          <a:prstGeom prst="rect">
            <a:avLst/>
          </a:prstGeom>
          <a:noFill/>
        </p:spPr>
        <p:txBody>
          <a:bodyPr wrap="square" rtlCol="0">
            <a:spAutoFit/>
          </a:bodyPr>
          <a:lstStyle/>
          <a:p>
            <a:r>
              <a:rPr lang="pt-BR" sz="2800" b="1" dirty="0">
                <a:solidFill>
                  <a:schemeClr val="tx1"/>
                </a:solidFill>
              </a:rPr>
              <a:t>Seleção de Processos – Forjadas</a:t>
            </a:r>
          </a:p>
          <a:p>
            <a:pPr algn="ctr"/>
            <a:endParaRPr lang="pt-BR" sz="2000" dirty="0">
              <a:solidFill>
                <a:schemeClr val="tx1"/>
              </a:solidFill>
            </a:endParaRPr>
          </a:p>
          <a:p>
            <a:pPr algn="just"/>
            <a:endParaRPr lang="pt-BR" sz="2000" dirty="0">
              <a:solidFill>
                <a:schemeClr val="tx1"/>
              </a:solidFill>
            </a:endParaRPr>
          </a:p>
          <a:p>
            <a:endParaRPr lang="pt-BR" sz="2000" dirty="0">
              <a:solidFill>
                <a:schemeClr val="tx1"/>
              </a:solidFill>
            </a:endParaRPr>
          </a:p>
          <a:p>
            <a:endParaRPr lang="pt-BR" dirty="0">
              <a:solidFill>
                <a:schemeClr val="tx1"/>
              </a:solidFill>
            </a:endParaRPr>
          </a:p>
          <a:p>
            <a:endParaRPr lang="pt-BR" dirty="0">
              <a:solidFill>
                <a:schemeClr val="tx1"/>
              </a:solidFill>
            </a:endParaRPr>
          </a:p>
          <a:p>
            <a:endParaRPr lang="en-US" dirty="0">
              <a:solidFill>
                <a:schemeClr val="tx1"/>
              </a:solidFill>
            </a:endParaRPr>
          </a:p>
        </p:txBody>
      </p:sp>
      <p:sp>
        <p:nvSpPr>
          <p:cNvPr id="4" name="Retângulo 3">
            <a:extLst>
              <a:ext uri="{FF2B5EF4-FFF2-40B4-BE49-F238E27FC236}">
                <a16:creationId xmlns:a16="http://schemas.microsoft.com/office/drawing/2014/main" id="{B6E351E0-E379-8E40-8E99-B67916B93292}"/>
              </a:ext>
            </a:extLst>
          </p:cNvPr>
          <p:cNvSpPr/>
          <p:nvPr/>
        </p:nvSpPr>
        <p:spPr>
          <a:xfrm>
            <a:off x="342801" y="6727321"/>
            <a:ext cx="6695826" cy="369332"/>
          </a:xfrm>
          <a:prstGeom prst="rect">
            <a:avLst/>
          </a:prstGeom>
        </p:spPr>
        <p:txBody>
          <a:bodyPr wrap="square">
            <a:spAutoFit/>
          </a:bodyPr>
          <a:lstStyle/>
          <a:p>
            <a:r>
              <a:rPr lang="en-US" dirty="0">
                <a:solidFill>
                  <a:schemeClr val="tx1"/>
                </a:solidFill>
              </a:rPr>
              <a:t>https://</a:t>
            </a:r>
            <a:r>
              <a:rPr lang="en-US" dirty="0" err="1">
                <a:solidFill>
                  <a:schemeClr val="tx1"/>
                </a:solidFill>
              </a:rPr>
              <a:t>www.youtube.com</a:t>
            </a:r>
            <a:r>
              <a:rPr lang="en-US" dirty="0">
                <a:solidFill>
                  <a:schemeClr val="tx1"/>
                </a:solidFill>
              </a:rPr>
              <a:t>/</a:t>
            </a:r>
            <a:r>
              <a:rPr lang="en-US" dirty="0" err="1">
                <a:solidFill>
                  <a:schemeClr val="tx1"/>
                </a:solidFill>
              </a:rPr>
              <a:t>watch?v</a:t>
            </a:r>
            <a:r>
              <a:rPr lang="en-US" dirty="0">
                <a:solidFill>
                  <a:schemeClr val="tx1"/>
                </a:solidFill>
              </a:rPr>
              <a:t>=MkD6Prpqnqk</a:t>
            </a:r>
          </a:p>
        </p:txBody>
      </p:sp>
      <p:pic>
        <p:nvPicPr>
          <p:cNvPr id="7" name="Imagem 6" descr="Uma imagem contendo no interior, laranja, mesa, trem&#10;&#10;Descrição gerada automaticamente">
            <a:extLst>
              <a:ext uri="{FF2B5EF4-FFF2-40B4-BE49-F238E27FC236}">
                <a16:creationId xmlns:a16="http://schemas.microsoft.com/office/drawing/2014/main" id="{287E4331-07D5-454B-8A7A-E58F151345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880" y="1979637"/>
            <a:ext cx="7344568" cy="4142237"/>
          </a:xfrm>
          <a:prstGeom prst="rect">
            <a:avLst/>
          </a:prstGeom>
        </p:spPr>
      </p:pic>
    </p:spTree>
    <p:extLst>
      <p:ext uri="{BB962C8B-B14F-4D97-AF65-F5344CB8AC3E}">
        <p14:creationId xmlns:p14="http://schemas.microsoft.com/office/powerpoint/2010/main" val="2896663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28FA5B9E-3F59-564F-BD5B-8DF7ED1B61E2}"/>
              </a:ext>
            </a:extLst>
          </p:cNvPr>
          <p:cNvSpPr>
            <a:spLocks noGrp="1"/>
          </p:cNvSpPr>
          <p:nvPr>
            <p:ph type="sldNum" idx="10"/>
          </p:nvPr>
        </p:nvSpPr>
        <p:spPr>
          <a:xfrm>
            <a:off x="9360792" y="6372125"/>
            <a:ext cx="360040" cy="416508"/>
          </a:xfrm>
        </p:spPr>
        <p:txBody>
          <a:bodyPr/>
          <a:lstStyle/>
          <a:p>
            <a:pPr>
              <a:defRPr/>
            </a:pPr>
            <a:fld id="{F4A97E1D-4BF1-4B98-A38A-ADC3C73F4BB0}" type="slidenum">
              <a:rPr lang="pt-BR" altLang="pt-BR" smtClean="0"/>
              <a:pPr>
                <a:defRPr/>
              </a:pPr>
              <a:t>25</a:t>
            </a:fld>
            <a:endParaRPr lang="pt-BR" altLang="pt-BR" dirty="0"/>
          </a:p>
        </p:txBody>
      </p:sp>
      <p:sp>
        <p:nvSpPr>
          <p:cNvPr id="3" name="CaixaDeTexto 2">
            <a:extLst>
              <a:ext uri="{FF2B5EF4-FFF2-40B4-BE49-F238E27FC236}">
                <a16:creationId xmlns:a16="http://schemas.microsoft.com/office/drawing/2014/main" id="{DA237EC7-751E-A24C-A1E5-D95D3A626ADF}"/>
              </a:ext>
            </a:extLst>
          </p:cNvPr>
          <p:cNvSpPr txBox="1"/>
          <p:nvPr/>
        </p:nvSpPr>
        <p:spPr>
          <a:xfrm>
            <a:off x="659519" y="1115541"/>
            <a:ext cx="8881293" cy="2277547"/>
          </a:xfrm>
          <a:prstGeom prst="rect">
            <a:avLst/>
          </a:prstGeom>
          <a:noFill/>
        </p:spPr>
        <p:txBody>
          <a:bodyPr wrap="square" rtlCol="0">
            <a:spAutoFit/>
          </a:bodyPr>
          <a:lstStyle/>
          <a:p>
            <a:r>
              <a:rPr lang="pt-BR" sz="2800" b="1" dirty="0">
                <a:solidFill>
                  <a:schemeClr val="tx1"/>
                </a:solidFill>
              </a:rPr>
              <a:t>Seleção de Processos – Forjadas</a:t>
            </a:r>
          </a:p>
          <a:p>
            <a:pPr algn="ctr"/>
            <a:endParaRPr lang="pt-BR" sz="2000" dirty="0">
              <a:solidFill>
                <a:schemeClr val="tx1"/>
              </a:solidFill>
            </a:endParaRPr>
          </a:p>
          <a:p>
            <a:pPr algn="just"/>
            <a:endParaRPr lang="pt-BR" sz="2000" dirty="0">
              <a:solidFill>
                <a:schemeClr val="tx1"/>
              </a:solidFill>
            </a:endParaRPr>
          </a:p>
          <a:p>
            <a:endParaRPr lang="pt-BR" sz="2000" dirty="0">
              <a:solidFill>
                <a:schemeClr val="tx1"/>
              </a:solidFill>
            </a:endParaRPr>
          </a:p>
          <a:p>
            <a:endParaRPr lang="pt-BR" dirty="0">
              <a:solidFill>
                <a:schemeClr val="tx1"/>
              </a:solidFill>
            </a:endParaRPr>
          </a:p>
          <a:p>
            <a:endParaRPr lang="pt-BR" dirty="0">
              <a:solidFill>
                <a:schemeClr val="tx1"/>
              </a:solidFill>
            </a:endParaRPr>
          </a:p>
          <a:p>
            <a:endParaRPr lang="en-US" dirty="0">
              <a:solidFill>
                <a:schemeClr val="tx1"/>
              </a:solidFill>
            </a:endParaRPr>
          </a:p>
        </p:txBody>
      </p:sp>
      <p:sp>
        <p:nvSpPr>
          <p:cNvPr id="4" name="Retângulo 3">
            <a:extLst>
              <a:ext uri="{FF2B5EF4-FFF2-40B4-BE49-F238E27FC236}">
                <a16:creationId xmlns:a16="http://schemas.microsoft.com/office/drawing/2014/main" id="{B6E351E0-E379-8E40-8E99-B67916B93292}"/>
              </a:ext>
            </a:extLst>
          </p:cNvPr>
          <p:cNvSpPr/>
          <p:nvPr/>
        </p:nvSpPr>
        <p:spPr>
          <a:xfrm>
            <a:off x="342801" y="6727321"/>
            <a:ext cx="6695826" cy="369332"/>
          </a:xfrm>
          <a:prstGeom prst="rect">
            <a:avLst/>
          </a:prstGeom>
        </p:spPr>
        <p:txBody>
          <a:bodyPr wrap="square">
            <a:spAutoFit/>
          </a:bodyPr>
          <a:lstStyle/>
          <a:p>
            <a:r>
              <a:rPr lang="en-US" dirty="0">
                <a:solidFill>
                  <a:schemeClr val="tx1"/>
                </a:solidFill>
              </a:rPr>
              <a:t>https://</a:t>
            </a:r>
            <a:r>
              <a:rPr lang="en-US" dirty="0" err="1">
                <a:solidFill>
                  <a:schemeClr val="tx1"/>
                </a:solidFill>
              </a:rPr>
              <a:t>www.youtube.com</a:t>
            </a:r>
            <a:r>
              <a:rPr lang="en-US" dirty="0">
                <a:solidFill>
                  <a:schemeClr val="tx1"/>
                </a:solidFill>
              </a:rPr>
              <a:t>/</a:t>
            </a:r>
            <a:r>
              <a:rPr lang="en-US" dirty="0" err="1">
                <a:solidFill>
                  <a:schemeClr val="tx1"/>
                </a:solidFill>
              </a:rPr>
              <a:t>watch?v</a:t>
            </a:r>
            <a:r>
              <a:rPr lang="en-US" dirty="0">
                <a:solidFill>
                  <a:schemeClr val="tx1"/>
                </a:solidFill>
              </a:rPr>
              <a:t>=MkD6Prpqnqk</a:t>
            </a:r>
          </a:p>
        </p:txBody>
      </p:sp>
      <p:pic>
        <p:nvPicPr>
          <p:cNvPr id="6" name="Imagem 5" descr="Uma imagem contendo no interior, forno, cozinhando, comida&#10;&#10;Descrição gerada automaticamente">
            <a:extLst>
              <a:ext uri="{FF2B5EF4-FFF2-40B4-BE49-F238E27FC236}">
                <a16:creationId xmlns:a16="http://schemas.microsoft.com/office/drawing/2014/main" id="{7EB2F6A5-D1EB-6B4B-9689-8E87868D0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856" y="2034895"/>
            <a:ext cx="7848624" cy="4409239"/>
          </a:xfrm>
          <a:prstGeom prst="rect">
            <a:avLst/>
          </a:prstGeom>
        </p:spPr>
      </p:pic>
    </p:spTree>
    <p:extLst>
      <p:ext uri="{BB962C8B-B14F-4D97-AF65-F5344CB8AC3E}">
        <p14:creationId xmlns:p14="http://schemas.microsoft.com/office/powerpoint/2010/main" val="3608405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28FA5B9E-3F59-564F-BD5B-8DF7ED1B61E2}"/>
              </a:ext>
            </a:extLst>
          </p:cNvPr>
          <p:cNvSpPr>
            <a:spLocks noGrp="1"/>
          </p:cNvSpPr>
          <p:nvPr>
            <p:ph type="sldNum" idx="10"/>
          </p:nvPr>
        </p:nvSpPr>
        <p:spPr>
          <a:xfrm>
            <a:off x="9360792" y="6372125"/>
            <a:ext cx="360040" cy="416508"/>
          </a:xfrm>
        </p:spPr>
        <p:txBody>
          <a:bodyPr/>
          <a:lstStyle/>
          <a:p>
            <a:pPr>
              <a:defRPr/>
            </a:pPr>
            <a:fld id="{F4A97E1D-4BF1-4B98-A38A-ADC3C73F4BB0}" type="slidenum">
              <a:rPr lang="pt-BR" altLang="pt-BR" smtClean="0"/>
              <a:pPr>
                <a:defRPr/>
              </a:pPr>
              <a:t>26</a:t>
            </a:fld>
            <a:endParaRPr lang="pt-BR" altLang="pt-BR" dirty="0"/>
          </a:p>
        </p:txBody>
      </p:sp>
      <p:sp>
        <p:nvSpPr>
          <p:cNvPr id="3" name="CaixaDeTexto 2">
            <a:extLst>
              <a:ext uri="{FF2B5EF4-FFF2-40B4-BE49-F238E27FC236}">
                <a16:creationId xmlns:a16="http://schemas.microsoft.com/office/drawing/2014/main" id="{DA237EC7-751E-A24C-A1E5-D95D3A626ADF}"/>
              </a:ext>
            </a:extLst>
          </p:cNvPr>
          <p:cNvSpPr txBox="1"/>
          <p:nvPr/>
        </p:nvSpPr>
        <p:spPr>
          <a:xfrm>
            <a:off x="659519" y="1115541"/>
            <a:ext cx="8881293" cy="2277547"/>
          </a:xfrm>
          <a:prstGeom prst="rect">
            <a:avLst/>
          </a:prstGeom>
          <a:noFill/>
        </p:spPr>
        <p:txBody>
          <a:bodyPr wrap="square" rtlCol="0">
            <a:spAutoFit/>
          </a:bodyPr>
          <a:lstStyle/>
          <a:p>
            <a:r>
              <a:rPr lang="pt-BR" sz="2800" b="1" dirty="0">
                <a:solidFill>
                  <a:schemeClr val="tx1"/>
                </a:solidFill>
              </a:rPr>
              <a:t>Seleção de Processos – Forjadas</a:t>
            </a:r>
          </a:p>
          <a:p>
            <a:pPr algn="ctr"/>
            <a:endParaRPr lang="pt-BR" sz="2000" dirty="0">
              <a:solidFill>
                <a:schemeClr val="tx1"/>
              </a:solidFill>
            </a:endParaRPr>
          </a:p>
          <a:p>
            <a:pPr algn="just"/>
            <a:endParaRPr lang="pt-BR" sz="2000" dirty="0">
              <a:solidFill>
                <a:schemeClr val="tx1"/>
              </a:solidFill>
            </a:endParaRPr>
          </a:p>
          <a:p>
            <a:endParaRPr lang="pt-BR" sz="2000" dirty="0">
              <a:solidFill>
                <a:schemeClr val="tx1"/>
              </a:solidFill>
            </a:endParaRPr>
          </a:p>
          <a:p>
            <a:endParaRPr lang="pt-BR" dirty="0">
              <a:solidFill>
                <a:schemeClr val="tx1"/>
              </a:solidFill>
            </a:endParaRPr>
          </a:p>
          <a:p>
            <a:endParaRPr lang="pt-BR" dirty="0">
              <a:solidFill>
                <a:schemeClr val="tx1"/>
              </a:solidFill>
            </a:endParaRPr>
          </a:p>
          <a:p>
            <a:endParaRPr lang="en-US" dirty="0">
              <a:solidFill>
                <a:schemeClr val="tx1"/>
              </a:solidFill>
            </a:endParaRPr>
          </a:p>
        </p:txBody>
      </p:sp>
      <p:sp>
        <p:nvSpPr>
          <p:cNvPr id="4" name="Retângulo 3">
            <a:extLst>
              <a:ext uri="{FF2B5EF4-FFF2-40B4-BE49-F238E27FC236}">
                <a16:creationId xmlns:a16="http://schemas.microsoft.com/office/drawing/2014/main" id="{B6E351E0-E379-8E40-8E99-B67916B93292}"/>
              </a:ext>
            </a:extLst>
          </p:cNvPr>
          <p:cNvSpPr/>
          <p:nvPr/>
        </p:nvSpPr>
        <p:spPr>
          <a:xfrm>
            <a:off x="342801" y="6727321"/>
            <a:ext cx="6695826" cy="369332"/>
          </a:xfrm>
          <a:prstGeom prst="rect">
            <a:avLst/>
          </a:prstGeom>
        </p:spPr>
        <p:txBody>
          <a:bodyPr wrap="square">
            <a:spAutoFit/>
          </a:bodyPr>
          <a:lstStyle/>
          <a:p>
            <a:r>
              <a:rPr lang="en-US" dirty="0">
                <a:solidFill>
                  <a:schemeClr val="tx1"/>
                </a:solidFill>
              </a:rPr>
              <a:t>https://</a:t>
            </a:r>
            <a:r>
              <a:rPr lang="en-US" dirty="0" err="1">
                <a:solidFill>
                  <a:schemeClr val="tx1"/>
                </a:solidFill>
              </a:rPr>
              <a:t>www.youtube.com</a:t>
            </a:r>
            <a:r>
              <a:rPr lang="en-US" dirty="0">
                <a:solidFill>
                  <a:schemeClr val="tx1"/>
                </a:solidFill>
              </a:rPr>
              <a:t>/</a:t>
            </a:r>
            <a:r>
              <a:rPr lang="en-US" dirty="0" err="1">
                <a:solidFill>
                  <a:schemeClr val="tx1"/>
                </a:solidFill>
              </a:rPr>
              <a:t>watch?v</a:t>
            </a:r>
            <a:r>
              <a:rPr lang="en-US" dirty="0">
                <a:solidFill>
                  <a:schemeClr val="tx1"/>
                </a:solidFill>
              </a:rPr>
              <a:t>=MkD6Prpqnqk</a:t>
            </a:r>
          </a:p>
        </p:txBody>
      </p:sp>
      <p:pic>
        <p:nvPicPr>
          <p:cNvPr id="7" name="Imagem 6" descr="Uma imagem contendo mesa, comida, perto, luz&#10;&#10;Descrição gerada automaticamente">
            <a:extLst>
              <a:ext uri="{FF2B5EF4-FFF2-40B4-BE49-F238E27FC236}">
                <a16:creationId xmlns:a16="http://schemas.microsoft.com/office/drawing/2014/main" id="{F90B4A9D-35AD-BC43-848D-01CCD94E91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880" y="1984583"/>
            <a:ext cx="7934036" cy="4445247"/>
          </a:xfrm>
          <a:prstGeom prst="rect">
            <a:avLst/>
          </a:prstGeom>
        </p:spPr>
      </p:pic>
    </p:spTree>
    <p:extLst>
      <p:ext uri="{BB962C8B-B14F-4D97-AF65-F5344CB8AC3E}">
        <p14:creationId xmlns:p14="http://schemas.microsoft.com/office/powerpoint/2010/main" val="2136233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28FA5B9E-3F59-564F-BD5B-8DF7ED1B61E2}"/>
              </a:ext>
            </a:extLst>
          </p:cNvPr>
          <p:cNvSpPr>
            <a:spLocks noGrp="1"/>
          </p:cNvSpPr>
          <p:nvPr>
            <p:ph type="sldNum" idx="10"/>
          </p:nvPr>
        </p:nvSpPr>
        <p:spPr>
          <a:xfrm>
            <a:off x="9360792" y="6372125"/>
            <a:ext cx="360040" cy="416508"/>
          </a:xfrm>
        </p:spPr>
        <p:txBody>
          <a:bodyPr/>
          <a:lstStyle/>
          <a:p>
            <a:pPr>
              <a:defRPr/>
            </a:pPr>
            <a:fld id="{F4A97E1D-4BF1-4B98-A38A-ADC3C73F4BB0}" type="slidenum">
              <a:rPr lang="pt-BR" altLang="pt-BR" smtClean="0"/>
              <a:pPr>
                <a:defRPr/>
              </a:pPr>
              <a:t>27</a:t>
            </a:fld>
            <a:endParaRPr lang="pt-BR" altLang="pt-BR" dirty="0"/>
          </a:p>
        </p:txBody>
      </p:sp>
      <p:sp>
        <p:nvSpPr>
          <p:cNvPr id="3" name="CaixaDeTexto 2">
            <a:extLst>
              <a:ext uri="{FF2B5EF4-FFF2-40B4-BE49-F238E27FC236}">
                <a16:creationId xmlns:a16="http://schemas.microsoft.com/office/drawing/2014/main" id="{DA237EC7-751E-A24C-A1E5-D95D3A626ADF}"/>
              </a:ext>
            </a:extLst>
          </p:cNvPr>
          <p:cNvSpPr txBox="1"/>
          <p:nvPr/>
        </p:nvSpPr>
        <p:spPr>
          <a:xfrm>
            <a:off x="659519" y="1115541"/>
            <a:ext cx="8881293" cy="2585323"/>
          </a:xfrm>
          <a:prstGeom prst="rect">
            <a:avLst/>
          </a:prstGeom>
          <a:noFill/>
        </p:spPr>
        <p:txBody>
          <a:bodyPr wrap="square" rtlCol="0">
            <a:spAutoFit/>
          </a:bodyPr>
          <a:lstStyle/>
          <a:p>
            <a:r>
              <a:rPr lang="pt-BR" sz="2800" b="1" dirty="0">
                <a:solidFill>
                  <a:schemeClr val="tx1"/>
                </a:solidFill>
              </a:rPr>
              <a:t>Seleção de Processos – Forjadas</a:t>
            </a:r>
          </a:p>
          <a:p>
            <a:pPr algn="ctr"/>
            <a:endParaRPr lang="pt-BR" sz="2000" dirty="0">
              <a:solidFill>
                <a:schemeClr val="tx1"/>
              </a:solidFill>
            </a:endParaRPr>
          </a:p>
          <a:p>
            <a:pPr algn="just"/>
            <a:r>
              <a:rPr lang="pt-BR" sz="2000" dirty="0">
                <a:solidFill>
                  <a:schemeClr val="tx1"/>
                </a:solidFill>
              </a:rPr>
              <a:t>Eaton</a:t>
            </a:r>
          </a:p>
          <a:p>
            <a:pPr algn="just"/>
            <a:endParaRPr lang="pt-BR" sz="2000" dirty="0">
              <a:solidFill>
                <a:schemeClr val="tx1"/>
              </a:solidFill>
            </a:endParaRPr>
          </a:p>
          <a:p>
            <a:endParaRPr lang="pt-BR" sz="2000" dirty="0">
              <a:solidFill>
                <a:schemeClr val="tx1"/>
              </a:solidFill>
            </a:endParaRPr>
          </a:p>
          <a:p>
            <a:endParaRPr lang="pt-BR" dirty="0">
              <a:solidFill>
                <a:schemeClr val="tx1"/>
              </a:solidFill>
            </a:endParaRPr>
          </a:p>
          <a:p>
            <a:endParaRPr lang="pt-BR" dirty="0">
              <a:solidFill>
                <a:schemeClr val="tx1"/>
              </a:solidFill>
            </a:endParaRPr>
          </a:p>
          <a:p>
            <a:endParaRPr lang="en-US" dirty="0">
              <a:solidFill>
                <a:schemeClr val="tx1"/>
              </a:solidFill>
            </a:endParaRPr>
          </a:p>
        </p:txBody>
      </p:sp>
      <p:pic>
        <p:nvPicPr>
          <p:cNvPr id="6" name="Imagem 5" descr="Uma imagem contendo no interior, laranja, escuro, mesa&#10;&#10;Descrição gerada automaticamente">
            <a:extLst>
              <a:ext uri="{FF2B5EF4-FFF2-40B4-BE49-F238E27FC236}">
                <a16:creationId xmlns:a16="http://schemas.microsoft.com/office/drawing/2014/main" id="{81A11BBA-209C-7C42-9AA4-48156CE526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864" y="2582697"/>
            <a:ext cx="7488584" cy="3861437"/>
          </a:xfrm>
          <a:prstGeom prst="rect">
            <a:avLst/>
          </a:prstGeom>
        </p:spPr>
      </p:pic>
    </p:spTree>
    <p:extLst>
      <p:ext uri="{BB962C8B-B14F-4D97-AF65-F5344CB8AC3E}">
        <p14:creationId xmlns:p14="http://schemas.microsoft.com/office/powerpoint/2010/main" val="2780180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28FA5B9E-3F59-564F-BD5B-8DF7ED1B61E2}"/>
              </a:ext>
            </a:extLst>
          </p:cNvPr>
          <p:cNvSpPr>
            <a:spLocks noGrp="1"/>
          </p:cNvSpPr>
          <p:nvPr>
            <p:ph type="sldNum" idx="10"/>
          </p:nvPr>
        </p:nvSpPr>
        <p:spPr>
          <a:xfrm>
            <a:off x="9360792" y="6372125"/>
            <a:ext cx="360040" cy="416508"/>
          </a:xfrm>
        </p:spPr>
        <p:txBody>
          <a:bodyPr/>
          <a:lstStyle/>
          <a:p>
            <a:pPr>
              <a:defRPr/>
            </a:pPr>
            <a:fld id="{F4A97E1D-4BF1-4B98-A38A-ADC3C73F4BB0}" type="slidenum">
              <a:rPr lang="pt-BR" altLang="pt-BR" smtClean="0"/>
              <a:pPr>
                <a:defRPr/>
              </a:pPr>
              <a:t>28</a:t>
            </a:fld>
            <a:endParaRPr lang="pt-BR" altLang="pt-BR" dirty="0"/>
          </a:p>
        </p:txBody>
      </p:sp>
      <p:sp>
        <p:nvSpPr>
          <p:cNvPr id="3" name="CaixaDeTexto 2">
            <a:extLst>
              <a:ext uri="{FF2B5EF4-FFF2-40B4-BE49-F238E27FC236}">
                <a16:creationId xmlns:a16="http://schemas.microsoft.com/office/drawing/2014/main" id="{DA237EC7-751E-A24C-A1E5-D95D3A626ADF}"/>
              </a:ext>
            </a:extLst>
          </p:cNvPr>
          <p:cNvSpPr txBox="1"/>
          <p:nvPr/>
        </p:nvSpPr>
        <p:spPr>
          <a:xfrm>
            <a:off x="659519" y="1115541"/>
            <a:ext cx="8881293" cy="2277547"/>
          </a:xfrm>
          <a:prstGeom prst="rect">
            <a:avLst/>
          </a:prstGeom>
          <a:noFill/>
        </p:spPr>
        <p:txBody>
          <a:bodyPr wrap="square" rtlCol="0">
            <a:spAutoFit/>
          </a:bodyPr>
          <a:lstStyle/>
          <a:p>
            <a:r>
              <a:rPr lang="pt-BR" sz="2800" b="1" dirty="0">
                <a:solidFill>
                  <a:schemeClr val="tx1"/>
                </a:solidFill>
              </a:rPr>
              <a:t>Seleção de Processos – Forjadas</a:t>
            </a:r>
          </a:p>
          <a:p>
            <a:pPr algn="ctr"/>
            <a:endParaRPr lang="pt-BR" sz="2000" dirty="0">
              <a:solidFill>
                <a:schemeClr val="tx1"/>
              </a:solidFill>
            </a:endParaRPr>
          </a:p>
          <a:p>
            <a:pPr algn="just"/>
            <a:endParaRPr lang="pt-BR" sz="2000" dirty="0">
              <a:solidFill>
                <a:schemeClr val="tx1"/>
              </a:solidFill>
            </a:endParaRPr>
          </a:p>
          <a:p>
            <a:endParaRPr lang="pt-BR" sz="2000" dirty="0">
              <a:solidFill>
                <a:schemeClr val="tx1"/>
              </a:solidFill>
            </a:endParaRPr>
          </a:p>
          <a:p>
            <a:endParaRPr lang="pt-BR" dirty="0">
              <a:solidFill>
                <a:schemeClr val="tx1"/>
              </a:solidFill>
            </a:endParaRPr>
          </a:p>
          <a:p>
            <a:endParaRPr lang="pt-BR" dirty="0">
              <a:solidFill>
                <a:schemeClr val="tx1"/>
              </a:solidFill>
            </a:endParaRPr>
          </a:p>
          <a:p>
            <a:endParaRPr lang="en-US" dirty="0">
              <a:solidFill>
                <a:schemeClr val="tx1"/>
              </a:solidFill>
            </a:endParaRPr>
          </a:p>
        </p:txBody>
      </p:sp>
      <p:sp>
        <p:nvSpPr>
          <p:cNvPr id="4" name="Retângulo 3">
            <a:extLst>
              <a:ext uri="{FF2B5EF4-FFF2-40B4-BE49-F238E27FC236}">
                <a16:creationId xmlns:a16="http://schemas.microsoft.com/office/drawing/2014/main" id="{B6E351E0-E379-8E40-8E99-B67916B93292}"/>
              </a:ext>
            </a:extLst>
          </p:cNvPr>
          <p:cNvSpPr/>
          <p:nvPr/>
        </p:nvSpPr>
        <p:spPr>
          <a:xfrm>
            <a:off x="342801" y="6727321"/>
            <a:ext cx="6695826" cy="369332"/>
          </a:xfrm>
          <a:prstGeom prst="rect">
            <a:avLst/>
          </a:prstGeom>
        </p:spPr>
        <p:txBody>
          <a:bodyPr wrap="square">
            <a:spAutoFit/>
          </a:bodyPr>
          <a:lstStyle/>
          <a:p>
            <a:r>
              <a:rPr lang="en-US" dirty="0">
                <a:solidFill>
                  <a:schemeClr val="tx1"/>
                </a:solidFill>
              </a:rPr>
              <a:t>https://</a:t>
            </a:r>
            <a:r>
              <a:rPr lang="en-US" dirty="0" err="1">
                <a:solidFill>
                  <a:schemeClr val="tx1"/>
                </a:solidFill>
              </a:rPr>
              <a:t>www.youtube.com</a:t>
            </a:r>
            <a:r>
              <a:rPr lang="en-US" dirty="0">
                <a:solidFill>
                  <a:schemeClr val="tx1"/>
                </a:solidFill>
              </a:rPr>
              <a:t>/</a:t>
            </a:r>
            <a:r>
              <a:rPr lang="en-US" dirty="0" err="1">
                <a:solidFill>
                  <a:schemeClr val="tx1"/>
                </a:solidFill>
              </a:rPr>
              <a:t>watch?v</a:t>
            </a:r>
            <a:r>
              <a:rPr lang="en-US" dirty="0">
                <a:solidFill>
                  <a:schemeClr val="tx1"/>
                </a:solidFill>
              </a:rPr>
              <a:t>=MkD6Prpqnqk</a:t>
            </a:r>
          </a:p>
        </p:txBody>
      </p:sp>
      <p:pic>
        <p:nvPicPr>
          <p:cNvPr id="6" name="Imagem 5" descr="Uma imagem contendo edifício, avião, caminhão, quarto de hospital&#10;&#10;Descrição gerada automaticamente">
            <a:extLst>
              <a:ext uri="{FF2B5EF4-FFF2-40B4-BE49-F238E27FC236}">
                <a16:creationId xmlns:a16="http://schemas.microsoft.com/office/drawing/2014/main" id="{B0F3224A-EA06-EA41-9B9C-A43D11E1A1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888" y="1835621"/>
            <a:ext cx="7272560" cy="4077917"/>
          </a:xfrm>
          <a:prstGeom prst="rect">
            <a:avLst/>
          </a:prstGeom>
        </p:spPr>
      </p:pic>
    </p:spTree>
    <p:extLst>
      <p:ext uri="{BB962C8B-B14F-4D97-AF65-F5344CB8AC3E}">
        <p14:creationId xmlns:p14="http://schemas.microsoft.com/office/powerpoint/2010/main" val="2490650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28FA5B9E-3F59-564F-BD5B-8DF7ED1B61E2}"/>
              </a:ext>
            </a:extLst>
          </p:cNvPr>
          <p:cNvSpPr>
            <a:spLocks noGrp="1"/>
          </p:cNvSpPr>
          <p:nvPr>
            <p:ph type="sldNum" idx="10"/>
          </p:nvPr>
        </p:nvSpPr>
        <p:spPr>
          <a:xfrm>
            <a:off x="9360792" y="6372125"/>
            <a:ext cx="360040" cy="416508"/>
          </a:xfrm>
        </p:spPr>
        <p:txBody>
          <a:bodyPr/>
          <a:lstStyle/>
          <a:p>
            <a:pPr>
              <a:defRPr/>
            </a:pPr>
            <a:fld id="{F4A97E1D-4BF1-4B98-A38A-ADC3C73F4BB0}" type="slidenum">
              <a:rPr lang="pt-BR" altLang="pt-BR" smtClean="0"/>
              <a:pPr>
                <a:defRPr/>
              </a:pPr>
              <a:t>29</a:t>
            </a:fld>
            <a:endParaRPr lang="pt-BR" altLang="pt-BR" dirty="0"/>
          </a:p>
        </p:txBody>
      </p:sp>
      <p:sp>
        <p:nvSpPr>
          <p:cNvPr id="3" name="CaixaDeTexto 2">
            <a:extLst>
              <a:ext uri="{FF2B5EF4-FFF2-40B4-BE49-F238E27FC236}">
                <a16:creationId xmlns:a16="http://schemas.microsoft.com/office/drawing/2014/main" id="{DA237EC7-751E-A24C-A1E5-D95D3A626ADF}"/>
              </a:ext>
            </a:extLst>
          </p:cNvPr>
          <p:cNvSpPr txBox="1"/>
          <p:nvPr/>
        </p:nvSpPr>
        <p:spPr>
          <a:xfrm>
            <a:off x="659519" y="1115541"/>
            <a:ext cx="8881293" cy="2277547"/>
          </a:xfrm>
          <a:prstGeom prst="rect">
            <a:avLst/>
          </a:prstGeom>
          <a:noFill/>
        </p:spPr>
        <p:txBody>
          <a:bodyPr wrap="square" rtlCol="0">
            <a:spAutoFit/>
          </a:bodyPr>
          <a:lstStyle/>
          <a:p>
            <a:r>
              <a:rPr lang="pt-BR" sz="2800" b="1" dirty="0">
                <a:solidFill>
                  <a:schemeClr val="tx1"/>
                </a:solidFill>
              </a:rPr>
              <a:t>Seleção de Processos – Forjadas</a:t>
            </a:r>
          </a:p>
          <a:p>
            <a:pPr algn="ctr"/>
            <a:endParaRPr lang="pt-BR" sz="2000" dirty="0">
              <a:solidFill>
                <a:schemeClr val="tx1"/>
              </a:solidFill>
            </a:endParaRPr>
          </a:p>
          <a:p>
            <a:pPr algn="just"/>
            <a:endParaRPr lang="pt-BR" sz="2000" dirty="0">
              <a:solidFill>
                <a:schemeClr val="tx1"/>
              </a:solidFill>
            </a:endParaRPr>
          </a:p>
          <a:p>
            <a:endParaRPr lang="pt-BR" sz="2000" dirty="0">
              <a:solidFill>
                <a:schemeClr val="tx1"/>
              </a:solidFill>
            </a:endParaRPr>
          </a:p>
          <a:p>
            <a:endParaRPr lang="pt-BR" dirty="0">
              <a:solidFill>
                <a:schemeClr val="tx1"/>
              </a:solidFill>
            </a:endParaRPr>
          </a:p>
          <a:p>
            <a:endParaRPr lang="pt-BR" dirty="0">
              <a:solidFill>
                <a:schemeClr val="tx1"/>
              </a:solidFill>
            </a:endParaRPr>
          </a:p>
          <a:p>
            <a:endParaRPr lang="en-US" dirty="0">
              <a:solidFill>
                <a:schemeClr val="tx1"/>
              </a:solidFill>
            </a:endParaRPr>
          </a:p>
        </p:txBody>
      </p:sp>
      <p:sp>
        <p:nvSpPr>
          <p:cNvPr id="4" name="Retângulo 3">
            <a:extLst>
              <a:ext uri="{FF2B5EF4-FFF2-40B4-BE49-F238E27FC236}">
                <a16:creationId xmlns:a16="http://schemas.microsoft.com/office/drawing/2014/main" id="{B6E351E0-E379-8E40-8E99-B67916B93292}"/>
              </a:ext>
            </a:extLst>
          </p:cNvPr>
          <p:cNvSpPr/>
          <p:nvPr/>
        </p:nvSpPr>
        <p:spPr>
          <a:xfrm>
            <a:off x="342801" y="6727321"/>
            <a:ext cx="6695826" cy="369332"/>
          </a:xfrm>
          <a:prstGeom prst="rect">
            <a:avLst/>
          </a:prstGeom>
        </p:spPr>
        <p:txBody>
          <a:bodyPr wrap="square">
            <a:spAutoFit/>
          </a:bodyPr>
          <a:lstStyle/>
          <a:p>
            <a:r>
              <a:rPr lang="en-US" dirty="0">
                <a:solidFill>
                  <a:schemeClr val="tx1"/>
                </a:solidFill>
              </a:rPr>
              <a:t>https://</a:t>
            </a:r>
            <a:r>
              <a:rPr lang="en-US" dirty="0" err="1">
                <a:solidFill>
                  <a:schemeClr val="tx1"/>
                </a:solidFill>
              </a:rPr>
              <a:t>www.youtube.com</a:t>
            </a:r>
            <a:r>
              <a:rPr lang="en-US" dirty="0">
                <a:solidFill>
                  <a:schemeClr val="tx1"/>
                </a:solidFill>
              </a:rPr>
              <a:t>/</a:t>
            </a:r>
            <a:r>
              <a:rPr lang="en-US" dirty="0" err="1">
                <a:solidFill>
                  <a:schemeClr val="tx1"/>
                </a:solidFill>
              </a:rPr>
              <a:t>watch?v</a:t>
            </a:r>
            <a:r>
              <a:rPr lang="en-US" dirty="0">
                <a:solidFill>
                  <a:schemeClr val="tx1"/>
                </a:solidFill>
              </a:rPr>
              <a:t>=MkD6Prpqnqk</a:t>
            </a:r>
          </a:p>
        </p:txBody>
      </p:sp>
      <p:pic>
        <p:nvPicPr>
          <p:cNvPr id="6" name="Imagem 5" descr="Uma imagem contendo mesa, rua, grande, espelho retrovisor&#10;&#10;Descrição gerada automaticamente">
            <a:extLst>
              <a:ext uri="{FF2B5EF4-FFF2-40B4-BE49-F238E27FC236}">
                <a16:creationId xmlns:a16="http://schemas.microsoft.com/office/drawing/2014/main" id="{57BC7625-04E9-734A-8B54-E26CA0134B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856" y="1963332"/>
            <a:ext cx="7776616" cy="4382698"/>
          </a:xfrm>
          <a:prstGeom prst="rect">
            <a:avLst/>
          </a:prstGeom>
        </p:spPr>
      </p:pic>
    </p:spTree>
    <p:extLst>
      <p:ext uri="{BB962C8B-B14F-4D97-AF65-F5344CB8AC3E}">
        <p14:creationId xmlns:p14="http://schemas.microsoft.com/office/powerpoint/2010/main" val="3463367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C2AC815F-447A-884B-8932-CFC08D83BE97}"/>
              </a:ext>
            </a:extLst>
          </p:cNvPr>
          <p:cNvSpPr>
            <a:spLocks noGrp="1"/>
          </p:cNvSpPr>
          <p:nvPr>
            <p:ph type="sldNum" idx="10"/>
          </p:nvPr>
        </p:nvSpPr>
        <p:spPr>
          <a:xfrm>
            <a:off x="9432800" y="6372125"/>
            <a:ext cx="288032" cy="432048"/>
          </a:xfrm>
        </p:spPr>
        <p:txBody>
          <a:bodyPr/>
          <a:lstStyle/>
          <a:p>
            <a:pPr>
              <a:defRPr/>
            </a:pPr>
            <a:fld id="{F4A97E1D-4BF1-4B98-A38A-ADC3C73F4BB0}" type="slidenum">
              <a:rPr lang="pt-BR" altLang="pt-BR" smtClean="0"/>
              <a:pPr>
                <a:defRPr/>
              </a:pPr>
              <a:t>3</a:t>
            </a:fld>
            <a:endParaRPr lang="pt-BR" altLang="pt-BR" dirty="0"/>
          </a:p>
        </p:txBody>
      </p:sp>
      <p:sp>
        <p:nvSpPr>
          <p:cNvPr id="3" name="CaixaDeTexto 2">
            <a:extLst>
              <a:ext uri="{FF2B5EF4-FFF2-40B4-BE49-F238E27FC236}">
                <a16:creationId xmlns:a16="http://schemas.microsoft.com/office/drawing/2014/main" id="{40652211-B3D2-8A4A-BD05-3312E67409A9}"/>
              </a:ext>
            </a:extLst>
          </p:cNvPr>
          <p:cNvSpPr txBox="1"/>
          <p:nvPr/>
        </p:nvSpPr>
        <p:spPr>
          <a:xfrm>
            <a:off x="1115876" y="2483693"/>
            <a:ext cx="7848872" cy="3693319"/>
          </a:xfrm>
          <a:prstGeom prst="rect">
            <a:avLst/>
          </a:prstGeom>
          <a:noFill/>
        </p:spPr>
        <p:txBody>
          <a:bodyPr wrap="square" rtlCol="0">
            <a:spAutoFit/>
          </a:bodyPr>
          <a:lstStyle/>
          <a:p>
            <a:r>
              <a:rPr lang="en-US" dirty="0">
                <a:solidFill>
                  <a:schemeClr val="tx1"/>
                </a:solidFill>
              </a:rPr>
              <a:t>O </a:t>
            </a:r>
            <a:r>
              <a:rPr lang="en-US" dirty="0" err="1">
                <a:solidFill>
                  <a:schemeClr val="tx1"/>
                </a:solidFill>
              </a:rPr>
              <a:t>conhecimento</a:t>
            </a:r>
            <a:r>
              <a:rPr lang="en-US" dirty="0">
                <a:solidFill>
                  <a:schemeClr val="tx1"/>
                </a:solidFill>
              </a:rPr>
              <a:t> </a:t>
            </a:r>
            <a:r>
              <a:rPr lang="en-US" dirty="0" err="1">
                <a:solidFill>
                  <a:schemeClr val="tx1"/>
                </a:solidFill>
              </a:rPr>
              <a:t>vem</a:t>
            </a:r>
            <a:r>
              <a:rPr lang="en-US" dirty="0">
                <a:solidFill>
                  <a:schemeClr val="tx1"/>
                </a:solidFill>
              </a:rPr>
              <a:t>:</a:t>
            </a:r>
          </a:p>
          <a:p>
            <a:r>
              <a:rPr lang="en-US" dirty="0">
                <a:solidFill>
                  <a:schemeClr val="tx1"/>
                </a:solidFill>
              </a:rPr>
              <a:t> </a:t>
            </a:r>
          </a:p>
          <a:p>
            <a:pPr marL="342900" indent="-342900">
              <a:buAutoNum type="arabicPeriod"/>
            </a:pPr>
            <a:r>
              <a:rPr lang="en-US" dirty="0" err="1">
                <a:solidFill>
                  <a:schemeClr val="tx1"/>
                </a:solidFill>
              </a:rPr>
              <a:t>Experiência</a:t>
            </a:r>
            <a:r>
              <a:rPr lang="en-US" dirty="0">
                <a:solidFill>
                  <a:schemeClr val="tx1"/>
                </a:solidFill>
              </a:rPr>
              <a:t> </a:t>
            </a:r>
          </a:p>
          <a:p>
            <a:pPr marL="342900" indent="-342900">
              <a:buAutoNum type="arabicPeriod"/>
            </a:pPr>
            <a:r>
              <a:rPr lang="en-US" dirty="0">
                <a:solidFill>
                  <a:schemeClr val="tx1"/>
                </a:solidFill>
              </a:rPr>
              <a:t>Banco de dados </a:t>
            </a:r>
          </a:p>
          <a:p>
            <a:pPr marL="342900" indent="-342900">
              <a:buAutoNum type="arabicPeriod"/>
            </a:pPr>
            <a:r>
              <a:rPr lang="en-US" dirty="0" err="1">
                <a:solidFill>
                  <a:schemeClr val="tx1"/>
                </a:solidFill>
              </a:rPr>
              <a:t>Normas</a:t>
            </a:r>
            <a:endParaRPr lang="en-US" dirty="0">
              <a:solidFill>
                <a:schemeClr val="tx1"/>
              </a:solidFill>
            </a:endParaRPr>
          </a:p>
          <a:p>
            <a:pPr marL="342900" indent="-342900">
              <a:buFontTx/>
              <a:buAutoNum type="arabicPeriod"/>
            </a:pPr>
            <a:r>
              <a:rPr lang="en-US" b="1" dirty="0" err="1">
                <a:solidFill>
                  <a:schemeClr val="tx1"/>
                </a:solidFill>
              </a:rPr>
              <a:t>Simulação</a:t>
            </a:r>
            <a:r>
              <a:rPr lang="en-US" b="1" dirty="0">
                <a:solidFill>
                  <a:schemeClr val="tx1"/>
                </a:solidFill>
              </a:rPr>
              <a:t> de </a:t>
            </a:r>
            <a:r>
              <a:rPr lang="en-US" b="1" dirty="0" err="1">
                <a:solidFill>
                  <a:schemeClr val="tx1"/>
                </a:solidFill>
              </a:rPr>
              <a:t>condições</a:t>
            </a:r>
            <a:r>
              <a:rPr lang="en-US" b="1" dirty="0">
                <a:solidFill>
                  <a:schemeClr val="tx1"/>
                </a:solidFill>
              </a:rPr>
              <a:t> e </a:t>
            </a:r>
            <a:r>
              <a:rPr lang="en-US" b="1" dirty="0" err="1">
                <a:solidFill>
                  <a:schemeClr val="tx1"/>
                </a:solidFill>
              </a:rPr>
              <a:t>parâmetros</a:t>
            </a:r>
            <a:r>
              <a:rPr lang="en-US" b="1" dirty="0">
                <a:solidFill>
                  <a:schemeClr val="tx1"/>
                </a:solidFill>
              </a:rPr>
              <a:t> e </a:t>
            </a:r>
            <a:r>
              <a:rPr lang="en-US" b="1" dirty="0" err="1">
                <a:solidFill>
                  <a:schemeClr val="tx1"/>
                </a:solidFill>
              </a:rPr>
              <a:t>processo</a:t>
            </a:r>
            <a:endParaRPr lang="en-US" b="1" dirty="0">
              <a:solidFill>
                <a:schemeClr val="tx1"/>
              </a:solidFill>
            </a:endParaRPr>
          </a:p>
          <a:p>
            <a:endParaRPr lang="en-US" dirty="0">
              <a:solidFill>
                <a:schemeClr val="tx1"/>
              </a:solidFill>
            </a:endParaRPr>
          </a:p>
          <a:p>
            <a:endParaRPr lang="en-US" dirty="0">
              <a:solidFill>
                <a:schemeClr val="tx1"/>
              </a:solidFill>
            </a:endParaRPr>
          </a:p>
          <a:p>
            <a:pPr algn="ctr"/>
            <a:r>
              <a:rPr lang="en-US" dirty="0">
                <a:solidFill>
                  <a:schemeClr val="tx1"/>
                </a:solidFill>
              </a:rPr>
              <a:t>CAD – CAM – CAE – CAPP</a:t>
            </a:r>
          </a:p>
          <a:p>
            <a:pPr algn="ctr"/>
            <a:endParaRPr lang="en-US" dirty="0">
              <a:solidFill>
                <a:schemeClr val="tx1"/>
              </a:solidFill>
            </a:endParaRPr>
          </a:p>
          <a:p>
            <a:pPr algn="ctr"/>
            <a:endParaRPr lang="en-US" dirty="0">
              <a:solidFill>
                <a:schemeClr val="tx1"/>
              </a:solidFill>
            </a:endParaRPr>
          </a:p>
          <a:p>
            <a:pPr algn="ctr"/>
            <a:r>
              <a:rPr lang="en-US" dirty="0">
                <a:solidFill>
                  <a:schemeClr val="tx1"/>
                </a:solidFill>
              </a:rPr>
              <a:t>DEFINIÇÃO DE PROCESSOS E SUA SEQUÊNCIA</a:t>
            </a:r>
          </a:p>
          <a:p>
            <a:pPr marL="342900" indent="-342900">
              <a:buAutoNum type="arabicPeriod"/>
            </a:pPr>
            <a:endParaRPr lang="en-US" dirty="0">
              <a:solidFill>
                <a:schemeClr val="tx1"/>
              </a:solidFill>
            </a:endParaRPr>
          </a:p>
        </p:txBody>
      </p:sp>
      <p:sp>
        <p:nvSpPr>
          <p:cNvPr id="4" name="CaixaDeTexto 3">
            <a:extLst>
              <a:ext uri="{FF2B5EF4-FFF2-40B4-BE49-F238E27FC236}">
                <a16:creationId xmlns:a16="http://schemas.microsoft.com/office/drawing/2014/main" id="{C2FC467F-8817-AB4F-8690-22BD50AB73DE}"/>
              </a:ext>
            </a:extLst>
          </p:cNvPr>
          <p:cNvSpPr txBox="1"/>
          <p:nvPr/>
        </p:nvSpPr>
        <p:spPr>
          <a:xfrm>
            <a:off x="791840" y="1382663"/>
            <a:ext cx="8712968" cy="800219"/>
          </a:xfrm>
          <a:prstGeom prst="rect">
            <a:avLst/>
          </a:prstGeom>
          <a:noFill/>
        </p:spPr>
        <p:txBody>
          <a:bodyPr wrap="square" rtlCol="0">
            <a:spAutoFit/>
          </a:bodyPr>
          <a:lstStyle/>
          <a:p>
            <a:r>
              <a:rPr lang="pt-BR" sz="2800" b="1" dirty="0">
                <a:solidFill>
                  <a:schemeClr val="tx1"/>
                </a:solidFill>
              </a:rPr>
              <a:t>Introdução</a:t>
            </a:r>
          </a:p>
          <a:p>
            <a:endParaRPr lang="en-US" dirty="0">
              <a:solidFill>
                <a:schemeClr val="tx1"/>
              </a:solidFill>
            </a:endParaRPr>
          </a:p>
        </p:txBody>
      </p:sp>
    </p:spTree>
    <p:extLst>
      <p:ext uri="{BB962C8B-B14F-4D97-AF65-F5344CB8AC3E}">
        <p14:creationId xmlns:p14="http://schemas.microsoft.com/office/powerpoint/2010/main" val="1994570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28FA5B9E-3F59-564F-BD5B-8DF7ED1B61E2}"/>
              </a:ext>
            </a:extLst>
          </p:cNvPr>
          <p:cNvSpPr>
            <a:spLocks noGrp="1"/>
          </p:cNvSpPr>
          <p:nvPr>
            <p:ph type="sldNum" idx="10"/>
          </p:nvPr>
        </p:nvSpPr>
        <p:spPr>
          <a:xfrm>
            <a:off x="9360792" y="6372125"/>
            <a:ext cx="360040" cy="416508"/>
          </a:xfrm>
        </p:spPr>
        <p:txBody>
          <a:bodyPr/>
          <a:lstStyle/>
          <a:p>
            <a:pPr>
              <a:defRPr/>
            </a:pPr>
            <a:fld id="{F4A97E1D-4BF1-4B98-A38A-ADC3C73F4BB0}" type="slidenum">
              <a:rPr lang="pt-BR" altLang="pt-BR" smtClean="0"/>
              <a:pPr>
                <a:defRPr/>
              </a:pPr>
              <a:t>30</a:t>
            </a:fld>
            <a:endParaRPr lang="pt-BR" altLang="pt-BR" dirty="0"/>
          </a:p>
        </p:txBody>
      </p:sp>
      <p:sp>
        <p:nvSpPr>
          <p:cNvPr id="3" name="CaixaDeTexto 2">
            <a:extLst>
              <a:ext uri="{FF2B5EF4-FFF2-40B4-BE49-F238E27FC236}">
                <a16:creationId xmlns:a16="http://schemas.microsoft.com/office/drawing/2014/main" id="{DA237EC7-751E-A24C-A1E5-D95D3A626ADF}"/>
              </a:ext>
            </a:extLst>
          </p:cNvPr>
          <p:cNvSpPr txBox="1"/>
          <p:nvPr/>
        </p:nvSpPr>
        <p:spPr>
          <a:xfrm>
            <a:off x="659519" y="1115541"/>
            <a:ext cx="8881293" cy="2277547"/>
          </a:xfrm>
          <a:prstGeom prst="rect">
            <a:avLst/>
          </a:prstGeom>
          <a:noFill/>
        </p:spPr>
        <p:txBody>
          <a:bodyPr wrap="square" rtlCol="0">
            <a:spAutoFit/>
          </a:bodyPr>
          <a:lstStyle/>
          <a:p>
            <a:r>
              <a:rPr lang="pt-BR" sz="2800" b="1" dirty="0">
                <a:solidFill>
                  <a:schemeClr val="tx1"/>
                </a:solidFill>
              </a:rPr>
              <a:t>Seleção de Processos – Forjadas</a:t>
            </a:r>
          </a:p>
          <a:p>
            <a:pPr algn="ctr"/>
            <a:endParaRPr lang="pt-BR" sz="2000" dirty="0">
              <a:solidFill>
                <a:schemeClr val="tx1"/>
              </a:solidFill>
            </a:endParaRPr>
          </a:p>
          <a:p>
            <a:pPr algn="just"/>
            <a:endParaRPr lang="pt-BR" sz="2000" dirty="0">
              <a:solidFill>
                <a:schemeClr val="tx1"/>
              </a:solidFill>
            </a:endParaRPr>
          </a:p>
          <a:p>
            <a:endParaRPr lang="pt-BR" sz="2000" dirty="0">
              <a:solidFill>
                <a:schemeClr val="tx1"/>
              </a:solidFill>
            </a:endParaRPr>
          </a:p>
          <a:p>
            <a:endParaRPr lang="pt-BR" dirty="0">
              <a:solidFill>
                <a:schemeClr val="tx1"/>
              </a:solidFill>
            </a:endParaRPr>
          </a:p>
          <a:p>
            <a:endParaRPr lang="pt-BR" dirty="0">
              <a:solidFill>
                <a:schemeClr val="tx1"/>
              </a:solidFill>
            </a:endParaRPr>
          </a:p>
          <a:p>
            <a:endParaRPr lang="en-US" dirty="0">
              <a:solidFill>
                <a:schemeClr val="tx1"/>
              </a:solidFill>
            </a:endParaRPr>
          </a:p>
        </p:txBody>
      </p:sp>
      <p:sp>
        <p:nvSpPr>
          <p:cNvPr id="4" name="Retângulo 3">
            <a:extLst>
              <a:ext uri="{FF2B5EF4-FFF2-40B4-BE49-F238E27FC236}">
                <a16:creationId xmlns:a16="http://schemas.microsoft.com/office/drawing/2014/main" id="{B6E351E0-E379-8E40-8E99-B67916B93292}"/>
              </a:ext>
            </a:extLst>
          </p:cNvPr>
          <p:cNvSpPr/>
          <p:nvPr/>
        </p:nvSpPr>
        <p:spPr>
          <a:xfrm>
            <a:off x="342801" y="6727321"/>
            <a:ext cx="6695826" cy="369332"/>
          </a:xfrm>
          <a:prstGeom prst="rect">
            <a:avLst/>
          </a:prstGeom>
        </p:spPr>
        <p:txBody>
          <a:bodyPr wrap="square">
            <a:spAutoFit/>
          </a:bodyPr>
          <a:lstStyle/>
          <a:p>
            <a:r>
              <a:rPr lang="en-US" dirty="0">
                <a:solidFill>
                  <a:schemeClr val="tx1"/>
                </a:solidFill>
              </a:rPr>
              <a:t>https://</a:t>
            </a:r>
            <a:r>
              <a:rPr lang="en-US" dirty="0" err="1">
                <a:solidFill>
                  <a:schemeClr val="tx1"/>
                </a:solidFill>
              </a:rPr>
              <a:t>www.youtube.com</a:t>
            </a:r>
            <a:r>
              <a:rPr lang="en-US" dirty="0">
                <a:solidFill>
                  <a:schemeClr val="tx1"/>
                </a:solidFill>
              </a:rPr>
              <a:t>/</a:t>
            </a:r>
            <a:r>
              <a:rPr lang="en-US" dirty="0" err="1">
                <a:solidFill>
                  <a:schemeClr val="tx1"/>
                </a:solidFill>
              </a:rPr>
              <a:t>watch?v</a:t>
            </a:r>
            <a:r>
              <a:rPr lang="en-US" dirty="0">
                <a:solidFill>
                  <a:schemeClr val="tx1"/>
                </a:solidFill>
              </a:rPr>
              <a:t>=MkD6Prpqnqk</a:t>
            </a:r>
          </a:p>
        </p:txBody>
      </p:sp>
      <p:pic>
        <p:nvPicPr>
          <p:cNvPr id="7" name="Imagem 6" descr="Uma imagem contendo no interior, homem, cozinha, em pé&#10;&#10;Descrição gerada automaticamente">
            <a:extLst>
              <a:ext uri="{FF2B5EF4-FFF2-40B4-BE49-F238E27FC236}">
                <a16:creationId xmlns:a16="http://schemas.microsoft.com/office/drawing/2014/main" id="{F0631CDB-A740-FE4B-8B75-167A88E00C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848" y="1918004"/>
            <a:ext cx="7992640" cy="4489017"/>
          </a:xfrm>
          <a:prstGeom prst="rect">
            <a:avLst/>
          </a:prstGeom>
        </p:spPr>
      </p:pic>
    </p:spTree>
    <p:extLst>
      <p:ext uri="{BB962C8B-B14F-4D97-AF65-F5344CB8AC3E}">
        <p14:creationId xmlns:p14="http://schemas.microsoft.com/office/powerpoint/2010/main" val="3902219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28FA5B9E-3F59-564F-BD5B-8DF7ED1B61E2}"/>
              </a:ext>
            </a:extLst>
          </p:cNvPr>
          <p:cNvSpPr>
            <a:spLocks noGrp="1"/>
          </p:cNvSpPr>
          <p:nvPr>
            <p:ph type="sldNum" idx="10"/>
          </p:nvPr>
        </p:nvSpPr>
        <p:spPr>
          <a:xfrm>
            <a:off x="9360792" y="6372125"/>
            <a:ext cx="360040" cy="416508"/>
          </a:xfrm>
        </p:spPr>
        <p:txBody>
          <a:bodyPr/>
          <a:lstStyle/>
          <a:p>
            <a:pPr>
              <a:defRPr/>
            </a:pPr>
            <a:fld id="{F4A97E1D-4BF1-4B98-A38A-ADC3C73F4BB0}" type="slidenum">
              <a:rPr lang="pt-BR" altLang="pt-BR" smtClean="0"/>
              <a:pPr>
                <a:defRPr/>
              </a:pPr>
              <a:t>31</a:t>
            </a:fld>
            <a:endParaRPr lang="pt-BR" altLang="pt-BR" dirty="0"/>
          </a:p>
        </p:txBody>
      </p:sp>
      <p:sp>
        <p:nvSpPr>
          <p:cNvPr id="3" name="CaixaDeTexto 2">
            <a:extLst>
              <a:ext uri="{FF2B5EF4-FFF2-40B4-BE49-F238E27FC236}">
                <a16:creationId xmlns:a16="http://schemas.microsoft.com/office/drawing/2014/main" id="{DA237EC7-751E-A24C-A1E5-D95D3A626ADF}"/>
              </a:ext>
            </a:extLst>
          </p:cNvPr>
          <p:cNvSpPr txBox="1"/>
          <p:nvPr/>
        </p:nvSpPr>
        <p:spPr>
          <a:xfrm>
            <a:off x="659519" y="1115541"/>
            <a:ext cx="8881293" cy="2277547"/>
          </a:xfrm>
          <a:prstGeom prst="rect">
            <a:avLst/>
          </a:prstGeom>
          <a:noFill/>
        </p:spPr>
        <p:txBody>
          <a:bodyPr wrap="square" rtlCol="0">
            <a:spAutoFit/>
          </a:bodyPr>
          <a:lstStyle/>
          <a:p>
            <a:r>
              <a:rPr lang="pt-BR" sz="2800" b="1" dirty="0">
                <a:solidFill>
                  <a:schemeClr val="tx1"/>
                </a:solidFill>
              </a:rPr>
              <a:t>Seleção de Processos – Forjadas</a:t>
            </a:r>
          </a:p>
          <a:p>
            <a:pPr algn="ctr"/>
            <a:endParaRPr lang="pt-BR" sz="2000" dirty="0">
              <a:solidFill>
                <a:schemeClr val="tx1"/>
              </a:solidFill>
            </a:endParaRPr>
          </a:p>
          <a:p>
            <a:pPr algn="just"/>
            <a:endParaRPr lang="pt-BR" sz="2000" dirty="0">
              <a:solidFill>
                <a:schemeClr val="tx1"/>
              </a:solidFill>
            </a:endParaRPr>
          </a:p>
          <a:p>
            <a:endParaRPr lang="pt-BR" sz="2000" dirty="0">
              <a:solidFill>
                <a:schemeClr val="tx1"/>
              </a:solidFill>
            </a:endParaRPr>
          </a:p>
          <a:p>
            <a:endParaRPr lang="pt-BR" dirty="0">
              <a:solidFill>
                <a:schemeClr val="tx1"/>
              </a:solidFill>
            </a:endParaRPr>
          </a:p>
          <a:p>
            <a:endParaRPr lang="pt-BR" dirty="0">
              <a:solidFill>
                <a:schemeClr val="tx1"/>
              </a:solidFill>
            </a:endParaRPr>
          </a:p>
          <a:p>
            <a:endParaRPr lang="en-US" dirty="0">
              <a:solidFill>
                <a:schemeClr val="tx1"/>
              </a:solidFill>
            </a:endParaRPr>
          </a:p>
        </p:txBody>
      </p:sp>
      <p:sp>
        <p:nvSpPr>
          <p:cNvPr id="4" name="Retângulo 3">
            <a:extLst>
              <a:ext uri="{FF2B5EF4-FFF2-40B4-BE49-F238E27FC236}">
                <a16:creationId xmlns:a16="http://schemas.microsoft.com/office/drawing/2014/main" id="{B6E351E0-E379-8E40-8E99-B67916B93292}"/>
              </a:ext>
            </a:extLst>
          </p:cNvPr>
          <p:cNvSpPr/>
          <p:nvPr/>
        </p:nvSpPr>
        <p:spPr>
          <a:xfrm>
            <a:off x="342801" y="6727321"/>
            <a:ext cx="6695826" cy="369332"/>
          </a:xfrm>
          <a:prstGeom prst="rect">
            <a:avLst/>
          </a:prstGeom>
        </p:spPr>
        <p:txBody>
          <a:bodyPr wrap="square">
            <a:spAutoFit/>
          </a:bodyPr>
          <a:lstStyle/>
          <a:p>
            <a:r>
              <a:rPr lang="en-US" dirty="0">
                <a:solidFill>
                  <a:schemeClr val="tx1"/>
                </a:solidFill>
              </a:rPr>
              <a:t>https://</a:t>
            </a:r>
            <a:r>
              <a:rPr lang="en-US" dirty="0" err="1">
                <a:solidFill>
                  <a:schemeClr val="tx1"/>
                </a:solidFill>
              </a:rPr>
              <a:t>www.youtube.com</a:t>
            </a:r>
            <a:r>
              <a:rPr lang="en-US" dirty="0">
                <a:solidFill>
                  <a:schemeClr val="tx1"/>
                </a:solidFill>
              </a:rPr>
              <a:t>/</a:t>
            </a:r>
            <a:r>
              <a:rPr lang="en-US" dirty="0" err="1">
                <a:solidFill>
                  <a:schemeClr val="tx1"/>
                </a:solidFill>
              </a:rPr>
              <a:t>watch?v</a:t>
            </a:r>
            <a:r>
              <a:rPr lang="en-US" dirty="0">
                <a:solidFill>
                  <a:schemeClr val="tx1"/>
                </a:solidFill>
              </a:rPr>
              <a:t>=MkD6Prpqnqk</a:t>
            </a:r>
          </a:p>
        </p:txBody>
      </p:sp>
      <p:pic>
        <p:nvPicPr>
          <p:cNvPr id="7" name="Imagem 6" descr="Uma imagem contendo no interior, perto, preto, monitor&#10;&#10;Descrição gerada automaticamente">
            <a:extLst>
              <a:ext uri="{FF2B5EF4-FFF2-40B4-BE49-F238E27FC236}">
                <a16:creationId xmlns:a16="http://schemas.microsoft.com/office/drawing/2014/main" id="{FC9FABC3-7C1E-FF4E-B28E-A9F3B0476F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856" y="1981349"/>
            <a:ext cx="7776616" cy="4370476"/>
          </a:xfrm>
          <a:prstGeom prst="rect">
            <a:avLst/>
          </a:prstGeom>
        </p:spPr>
      </p:pic>
    </p:spTree>
    <p:extLst>
      <p:ext uri="{BB962C8B-B14F-4D97-AF65-F5344CB8AC3E}">
        <p14:creationId xmlns:p14="http://schemas.microsoft.com/office/powerpoint/2010/main" val="3301115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28FA5B9E-3F59-564F-BD5B-8DF7ED1B61E2}"/>
              </a:ext>
            </a:extLst>
          </p:cNvPr>
          <p:cNvSpPr>
            <a:spLocks noGrp="1"/>
          </p:cNvSpPr>
          <p:nvPr>
            <p:ph type="sldNum" idx="10"/>
          </p:nvPr>
        </p:nvSpPr>
        <p:spPr>
          <a:xfrm>
            <a:off x="9360792" y="6372125"/>
            <a:ext cx="360040" cy="416508"/>
          </a:xfrm>
        </p:spPr>
        <p:txBody>
          <a:bodyPr/>
          <a:lstStyle/>
          <a:p>
            <a:pPr>
              <a:defRPr/>
            </a:pPr>
            <a:fld id="{F4A97E1D-4BF1-4B98-A38A-ADC3C73F4BB0}" type="slidenum">
              <a:rPr lang="pt-BR" altLang="pt-BR" smtClean="0"/>
              <a:pPr>
                <a:defRPr/>
              </a:pPr>
              <a:t>32</a:t>
            </a:fld>
            <a:endParaRPr lang="pt-BR" altLang="pt-BR" dirty="0"/>
          </a:p>
        </p:txBody>
      </p:sp>
      <p:sp>
        <p:nvSpPr>
          <p:cNvPr id="3" name="CaixaDeTexto 2">
            <a:extLst>
              <a:ext uri="{FF2B5EF4-FFF2-40B4-BE49-F238E27FC236}">
                <a16:creationId xmlns:a16="http://schemas.microsoft.com/office/drawing/2014/main" id="{DA237EC7-751E-A24C-A1E5-D95D3A626ADF}"/>
              </a:ext>
            </a:extLst>
          </p:cNvPr>
          <p:cNvSpPr txBox="1"/>
          <p:nvPr/>
        </p:nvSpPr>
        <p:spPr>
          <a:xfrm>
            <a:off x="659519" y="1115541"/>
            <a:ext cx="8881293" cy="2277547"/>
          </a:xfrm>
          <a:prstGeom prst="rect">
            <a:avLst/>
          </a:prstGeom>
          <a:noFill/>
        </p:spPr>
        <p:txBody>
          <a:bodyPr wrap="square" rtlCol="0">
            <a:spAutoFit/>
          </a:bodyPr>
          <a:lstStyle/>
          <a:p>
            <a:r>
              <a:rPr lang="pt-BR" sz="2800" b="1" dirty="0">
                <a:solidFill>
                  <a:schemeClr val="tx1"/>
                </a:solidFill>
              </a:rPr>
              <a:t>Seleção de Processos – Forjadas</a:t>
            </a:r>
          </a:p>
          <a:p>
            <a:pPr algn="ctr"/>
            <a:endParaRPr lang="pt-BR" sz="2000" dirty="0">
              <a:solidFill>
                <a:schemeClr val="tx1"/>
              </a:solidFill>
            </a:endParaRPr>
          </a:p>
          <a:p>
            <a:pPr algn="just"/>
            <a:endParaRPr lang="pt-BR" sz="2000" dirty="0">
              <a:solidFill>
                <a:schemeClr val="tx1"/>
              </a:solidFill>
            </a:endParaRPr>
          </a:p>
          <a:p>
            <a:endParaRPr lang="pt-BR" sz="2000" dirty="0">
              <a:solidFill>
                <a:schemeClr val="tx1"/>
              </a:solidFill>
            </a:endParaRPr>
          </a:p>
          <a:p>
            <a:endParaRPr lang="pt-BR" dirty="0">
              <a:solidFill>
                <a:schemeClr val="tx1"/>
              </a:solidFill>
            </a:endParaRPr>
          </a:p>
          <a:p>
            <a:endParaRPr lang="pt-BR" dirty="0">
              <a:solidFill>
                <a:schemeClr val="tx1"/>
              </a:solidFill>
            </a:endParaRPr>
          </a:p>
          <a:p>
            <a:endParaRPr lang="en-US" dirty="0">
              <a:solidFill>
                <a:schemeClr val="tx1"/>
              </a:solidFill>
            </a:endParaRPr>
          </a:p>
        </p:txBody>
      </p:sp>
      <p:sp>
        <p:nvSpPr>
          <p:cNvPr id="4" name="Retângulo 3">
            <a:extLst>
              <a:ext uri="{FF2B5EF4-FFF2-40B4-BE49-F238E27FC236}">
                <a16:creationId xmlns:a16="http://schemas.microsoft.com/office/drawing/2014/main" id="{B6E351E0-E379-8E40-8E99-B67916B93292}"/>
              </a:ext>
            </a:extLst>
          </p:cNvPr>
          <p:cNvSpPr/>
          <p:nvPr/>
        </p:nvSpPr>
        <p:spPr>
          <a:xfrm>
            <a:off x="342801" y="6727321"/>
            <a:ext cx="6695826" cy="369332"/>
          </a:xfrm>
          <a:prstGeom prst="rect">
            <a:avLst/>
          </a:prstGeom>
        </p:spPr>
        <p:txBody>
          <a:bodyPr wrap="square">
            <a:spAutoFit/>
          </a:bodyPr>
          <a:lstStyle/>
          <a:p>
            <a:r>
              <a:rPr lang="en-US" dirty="0">
                <a:solidFill>
                  <a:schemeClr val="tx1"/>
                </a:solidFill>
              </a:rPr>
              <a:t>https://</a:t>
            </a:r>
            <a:r>
              <a:rPr lang="en-US" dirty="0" err="1">
                <a:solidFill>
                  <a:schemeClr val="tx1"/>
                </a:solidFill>
              </a:rPr>
              <a:t>www.youtube.com</a:t>
            </a:r>
            <a:r>
              <a:rPr lang="en-US" dirty="0">
                <a:solidFill>
                  <a:schemeClr val="tx1"/>
                </a:solidFill>
              </a:rPr>
              <a:t>/</a:t>
            </a:r>
            <a:r>
              <a:rPr lang="en-US" dirty="0" err="1">
                <a:solidFill>
                  <a:schemeClr val="tx1"/>
                </a:solidFill>
              </a:rPr>
              <a:t>watch?v</a:t>
            </a:r>
            <a:r>
              <a:rPr lang="en-US" dirty="0">
                <a:solidFill>
                  <a:schemeClr val="tx1"/>
                </a:solidFill>
              </a:rPr>
              <a:t>=MkD6Prpqnqk</a:t>
            </a:r>
          </a:p>
        </p:txBody>
      </p:sp>
      <p:pic>
        <p:nvPicPr>
          <p:cNvPr id="6" name="Imagem 5" descr="Uma imagem contendo no interior, metal, mesa, prata&#10;&#10;Descrição gerada automaticamente">
            <a:extLst>
              <a:ext uri="{FF2B5EF4-FFF2-40B4-BE49-F238E27FC236}">
                <a16:creationId xmlns:a16="http://schemas.microsoft.com/office/drawing/2014/main" id="{21C28EA1-5262-9043-B62E-F6311A6AD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840" y="1930133"/>
            <a:ext cx="8064648" cy="4514001"/>
          </a:xfrm>
          <a:prstGeom prst="rect">
            <a:avLst/>
          </a:prstGeom>
        </p:spPr>
      </p:pic>
    </p:spTree>
    <p:extLst>
      <p:ext uri="{BB962C8B-B14F-4D97-AF65-F5344CB8AC3E}">
        <p14:creationId xmlns:p14="http://schemas.microsoft.com/office/powerpoint/2010/main" val="23394328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28FA5B9E-3F59-564F-BD5B-8DF7ED1B61E2}"/>
              </a:ext>
            </a:extLst>
          </p:cNvPr>
          <p:cNvSpPr>
            <a:spLocks noGrp="1"/>
          </p:cNvSpPr>
          <p:nvPr>
            <p:ph type="sldNum" idx="10"/>
          </p:nvPr>
        </p:nvSpPr>
        <p:spPr>
          <a:xfrm>
            <a:off x="9360792" y="6372125"/>
            <a:ext cx="360040" cy="416508"/>
          </a:xfrm>
        </p:spPr>
        <p:txBody>
          <a:bodyPr/>
          <a:lstStyle/>
          <a:p>
            <a:pPr>
              <a:defRPr/>
            </a:pPr>
            <a:fld id="{F4A97E1D-4BF1-4B98-A38A-ADC3C73F4BB0}" type="slidenum">
              <a:rPr lang="pt-BR" altLang="pt-BR" smtClean="0"/>
              <a:pPr>
                <a:defRPr/>
              </a:pPr>
              <a:t>33</a:t>
            </a:fld>
            <a:endParaRPr lang="pt-BR" altLang="pt-BR" dirty="0"/>
          </a:p>
        </p:txBody>
      </p:sp>
      <p:sp>
        <p:nvSpPr>
          <p:cNvPr id="3" name="CaixaDeTexto 2">
            <a:extLst>
              <a:ext uri="{FF2B5EF4-FFF2-40B4-BE49-F238E27FC236}">
                <a16:creationId xmlns:a16="http://schemas.microsoft.com/office/drawing/2014/main" id="{DA237EC7-751E-A24C-A1E5-D95D3A626ADF}"/>
              </a:ext>
            </a:extLst>
          </p:cNvPr>
          <p:cNvSpPr txBox="1"/>
          <p:nvPr/>
        </p:nvSpPr>
        <p:spPr>
          <a:xfrm>
            <a:off x="659519" y="1115541"/>
            <a:ext cx="8881293" cy="2277547"/>
          </a:xfrm>
          <a:prstGeom prst="rect">
            <a:avLst/>
          </a:prstGeom>
          <a:noFill/>
        </p:spPr>
        <p:txBody>
          <a:bodyPr wrap="square" rtlCol="0">
            <a:spAutoFit/>
          </a:bodyPr>
          <a:lstStyle/>
          <a:p>
            <a:r>
              <a:rPr lang="pt-BR" sz="2800" b="1" dirty="0">
                <a:solidFill>
                  <a:schemeClr val="tx1"/>
                </a:solidFill>
              </a:rPr>
              <a:t>Seleção de Processos – Forjadas</a:t>
            </a:r>
          </a:p>
          <a:p>
            <a:pPr algn="ctr"/>
            <a:endParaRPr lang="pt-BR" sz="2000" dirty="0">
              <a:solidFill>
                <a:schemeClr val="tx1"/>
              </a:solidFill>
            </a:endParaRPr>
          </a:p>
          <a:p>
            <a:pPr algn="just"/>
            <a:endParaRPr lang="pt-BR" sz="2000" dirty="0">
              <a:solidFill>
                <a:schemeClr val="tx1"/>
              </a:solidFill>
            </a:endParaRPr>
          </a:p>
          <a:p>
            <a:endParaRPr lang="pt-BR" sz="2000" dirty="0">
              <a:solidFill>
                <a:schemeClr val="tx1"/>
              </a:solidFill>
            </a:endParaRPr>
          </a:p>
          <a:p>
            <a:endParaRPr lang="pt-BR" dirty="0">
              <a:solidFill>
                <a:schemeClr val="tx1"/>
              </a:solidFill>
            </a:endParaRPr>
          </a:p>
          <a:p>
            <a:endParaRPr lang="pt-BR" dirty="0">
              <a:solidFill>
                <a:schemeClr val="tx1"/>
              </a:solidFill>
            </a:endParaRPr>
          </a:p>
          <a:p>
            <a:endParaRPr lang="en-US" dirty="0">
              <a:solidFill>
                <a:schemeClr val="tx1"/>
              </a:solidFill>
            </a:endParaRPr>
          </a:p>
        </p:txBody>
      </p:sp>
      <p:sp>
        <p:nvSpPr>
          <p:cNvPr id="4" name="Retângulo 3">
            <a:extLst>
              <a:ext uri="{FF2B5EF4-FFF2-40B4-BE49-F238E27FC236}">
                <a16:creationId xmlns:a16="http://schemas.microsoft.com/office/drawing/2014/main" id="{B6E351E0-E379-8E40-8E99-B67916B93292}"/>
              </a:ext>
            </a:extLst>
          </p:cNvPr>
          <p:cNvSpPr/>
          <p:nvPr/>
        </p:nvSpPr>
        <p:spPr>
          <a:xfrm>
            <a:off x="342801" y="6727321"/>
            <a:ext cx="6695826" cy="369332"/>
          </a:xfrm>
          <a:prstGeom prst="rect">
            <a:avLst/>
          </a:prstGeom>
        </p:spPr>
        <p:txBody>
          <a:bodyPr wrap="square">
            <a:spAutoFit/>
          </a:bodyPr>
          <a:lstStyle/>
          <a:p>
            <a:r>
              <a:rPr lang="en-US" dirty="0">
                <a:solidFill>
                  <a:schemeClr val="tx1"/>
                </a:solidFill>
              </a:rPr>
              <a:t>https://</a:t>
            </a:r>
            <a:r>
              <a:rPr lang="en-US" dirty="0" err="1">
                <a:solidFill>
                  <a:schemeClr val="tx1"/>
                </a:solidFill>
              </a:rPr>
              <a:t>www.youtube.com</a:t>
            </a:r>
            <a:r>
              <a:rPr lang="en-US" dirty="0">
                <a:solidFill>
                  <a:schemeClr val="tx1"/>
                </a:solidFill>
              </a:rPr>
              <a:t>/</a:t>
            </a:r>
            <a:r>
              <a:rPr lang="en-US" dirty="0" err="1">
                <a:solidFill>
                  <a:schemeClr val="tx1"/>
                </a:solidFill>
              </a:rPr>
              <a:t>watch?v</a:t>
            </a:r>
            <a:r>
              <a:rPr lang="en-US" dirty="0">
                <a:solidFill>
                  <a:schemeClr val="tx1"/>
                </a:solidFill>
              </a:rPr>
              <a:t>=MkD6Prpqnqk</a:t>
            </a:r>
          </a:p>
        </p:txBody>
      </p:sp>
      <p:pic>
        <p:nvPicPr>
          <p:cNvPr id="6" name="Imagem 5" descr="Uma imagem contendo no interior, aço, cozinha, inoxidável&#10;&#10;Descrição gerada automaticamente">
            <a:extLst>
              <a:ext uri="{FF2B5EF4-FFF2-40B4-BE49-F238E27FC236}">
                <a16:creationId xmlns:a16="http://schemas.microsoft.com/office/drawing/2014/main" id="{782D928A-01FA-8242-85FE-351066609A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848" y="2133741"/>
            <a:ext cx="7560592" cy="4238384"/>
          </a:xfrm>
          <a:prstGeom prst="rect">
            <a:avLst/>
          </a:prstGeom>
        </p:spPr>
      </p:pic>
    </p:spTree>
    <p:extLst>
      <p:ext uri="{BB962C8B-B14F-4D97-AF65-F5344CB8AC3E}">
        <p14:creationId xmlns:p14="http://schemas.microsoft.com/office/powerpoint/2010/main" val="2419478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28FA5B9E-3F59-564F-BD5B-8DF7ED1B61E2}"/>
              </a:ext>
            </a:extLst>
          </p:cNvPr>
          <p:cNvSpPr>
            <a:spLocks noGrp="1"/>
          </p:cNvSpPr>
          <p:nvPr>
            <p:ph type="sldNum" idx="10"/>
          </p:nvPr>
        </p:nvSpPr>
        <p:spPr>
          <a:xfrm>
            <a:off x="9360792" y="6372125"/>
            <a:ext cx="360040" cy="416508"/>
          </a:xfrm>
        </p:spPr>
        <p:txBody>
          <a:bodyPr/>
          <a:lstStyle/>
          <a:p>
            <a:pPr>
              <a:defRPr/>
            </a:pPr>
            <a:fld id="{F4A97E1D-4BF1-4B98-A38A-ADC3C73F4BB0}" type="slidenum">
              <a:rPr lang="pt-BR" altLang="pt-BR" smtClean="0"/>
              <a:pPr>
                <a:defRPr/>
              </a:pPr>
              <a:t>34</a:t>
            </a:fld>
            <a:endParaRPr lang="pt-BR" altLang="pt-BR" dirty="0"/>
          </a:p>
        </p:txBody>
      </p:sp>
      <p:sp>
        <p:nvSpPr>
          <p:cNvPr id="3" name="CaixaDeTexto 2">
            <a:extLst>
              <a:ext uri="{FF2B5EF4-FFF2-40B4-BE49-F238E27FC236}">
                <a16:creationId xmlns:a16="http://schemas.microsoft.com/office/drawing/2014/main" id="{DA237EC7-751E-A24C-A1E5-D95D3A626ADF}"/>
              </a:ext>
            </a:extLst>
          </p:cNvPr>
          <p:cNvSpPr txBox="1"/>
          <p:nvPr/>
        </p:nvSpPr>
        <p:spPr>
          <a:xfrm>
            <a:off x="659519" y="1115541"/>
            <a:ext cx="8881293" cy="2277547"/>
          </a:xfrm>
          <a:prstGeom prst="rect">
            <a:avLst/>
          </a:prstGeom>
          <a:noFill/>
        </p:spPr>
        <p:txBody>
          <a:bodyPr wrap="square" rtlCol="0">
            <a:spAutoFit/>
          </a:bodyPr>
          <a:lstStyle/>
          <a:p>
            <a:r>
              <a:rPr lang="pt-BR" sz="2800" b="1" dirty="0">
                <a:solidFill>
                  <a:schemeClr val="tx1"/>
                </a:solidFill>
              </a:rPr>
              <a:t>Seleção de Processos – Forjadas</a:t>
            </a:r>
          </a:p>
          <a:p>
            <a:pPr algn="ctr"/>
            <a:endParaRPr lang="pt-BR" sz="2000" dirty="0">
              <a:solidFill>
                <a:schemeClr val="tx1"/>
              </a:solidFill>
            </a:endParaRPr>
          </a:p>
          <a:p>
            <a:pPr algn="just"/>
            <a:endParaRPr lang="pt-BR" sz="2000" dirty="0">
              <a:solidFill>
                <a:schemeClr val="tx1"/>
              </a:solidFill>
            </a:endParaRPr>
          </a:p>
          <a:p>
            <a:endParaRPr lang="pt-BR" sz="2000" dirty="0">
              <a:solidFill>
                <a:schemeClr val="tx1"/>
              </a:solidFill>
            </a:endParaRPr>
          </a:p>
          <a:p>
            <a:endParaRPr lang="pt-BR" dirty="0">
              <a:solidFill>
                <a:schemeClr val="tx1"/>
              </a:solidFill>
            </a:endParaRPr>
          </a:p>
          <a:p>
            <a:endParaRPr lang="pt-BR" dirty="0">
              <a:solidFill>
                <a:schemeClr val="tx1"/>
              </a:solidFill>
            </a:endParaRPr>
          </a:p>
          <a:p>
            <a:endParaRPr lang="en-US" dirty="0">
              <a:solidFill>
                <a:schemeClr val="tx1"/>
              </a:solidFill>
            </a:endParaRPr>
          </a:p>
        </p:txBody>
      </p:sp>
      <p:sp>
        <p:nvSpPr>
          <p:cNvPr id="4" name="Retângulo 3">
            <a:extLst>
              <a:ext uri="{FF2B5EF4-FFF2-40B4-BE49-F238E27FC236}">
                <a16:creationId xmlns:a16="http://schemas.microsoft.com/office/drawing/2014/main" id="{B6E351E0-E379-8E40-8E99-B67916B93292}"/>
              </a:ext>
            </a:extLst>
          </p:cNvPr>
          <p:cNvSpPr/>
          <p:nvPr/>
        </p:nvSpPr>
        <p:spPr>
          <a:xfrm>
            <a:off x="342801" y="6727321"/>
            <a:ext cx="6695826" cy="369332"/>
          </a:xfrm>
          <a:prstGeom prst="rect">
            <a:avLst/>
          </a:prstGeom>
        </p:spPr>
        <p:txBody>
          <a:bodyPr wrap="square">
            <a:spAutoFit/>
          </a:bodyPr>
          <a:lstStyle/>
          <a:p>
            <a:r>
              <a:rPr lang="en-US" dirty="0">
                <a:solidFill>
                  <a:schemeClr val="tx1"/>
                </a:solidFill>
              </a:rPr>
              <a:t>https://</a:t>
            </a:r>
            <a:r>
              <a:rPr lang="en-US" dirty="0" err="1">
                <a:solidFill>
                  <a:schemeClr val="tx1"/>
                </a:solidFill>
              </a:rPr>
              <a:t>www.youtube.com</a:t>
            </a:r>
            <a:r>
              <a:rPr lang="en-US" dirty="0">
                <a:solidFill>
                  <a:schemeClr val="tx1"/>
                </a:solidFill>
              </a:rPr>
              <a:t>/</a:t>
            </a:r>
            <a:r>
              <a:rPr lang="en-US" dirty="0" err="1">
                <a:solidFill>
                  <a:schemeClr val="tx1"/>
                </a:solidFill>
              </a:rPr>
              <a:t>watch?v</a:t>
            </a:r>
            <a:r>
              <a:rPr lang="en-US" dirty="0">
                <a:solidFill>
                  <a:schemeClr val="tx1"/>
                </a:solidFill>
              </a:rPr>
              <a:t>=MkD6Prpqnqk</a:t>
            </a:r>
          </a:p>
        </p:txBody>
      </p:sp>
      <p:pic>
        <p:nvPicPr>
          <p:cNvPr id="7" name="Imagem 6" descr="Uma imagem contendo motor&#10;&#10;Descrição gerada automaticamente">
            <a:extLst>
              <a:ext uri="{FF2B5EF4-FFF2-40B4-BE49-F238E27FC236}">
                <a16:creationId xmlns:a16="http://schemas.microsoft.com/office/drawing/2014/main" id="{7D9C4CE8-FEDA-564F-BBFC-1B619829F6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864" y="1998138"/>
            <a:ext cx="7776616" cy="4546329"/>
          </a:xfrm>
          <a:prstGeom prst="rect">
            <a:avLst/>
          </a:prstGeom>
        </p:spPr>
      </p:pic>
    </p:spTree>
    <p:extLst>
      <p:ext uri="{BB962C8B-B14F-4D97-AF65-F5344CB8AC3E}">
        <p14:creationId xmlns:p14="http://schemas.microsoft.com/office/powerpoint/2010/main" val="16244233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28FA5B9E-3F59-564F-BD5B-8DF7ED1B61E2}"/>
              </a:ext>
            </a:extLst>
          </p:cNvPr>
          <p:cNvSpPr>
            <a:spLocks noGrp="1"/>
          </p:cNvSpPr>
          <p:nvPr>
            <p:ph type="sldNum" idx="10"/>
          </p:nvPr>
        </p:nvSpPr>
        <p:spPr>
          <a:xfrm>
            <a:off x="9360792" y="6372125"/>
            <a:ext cx="360040" cy="416508"/>
          </a:xfrm>
        </p:spPr>
        <p:txBody>
          <a:bodyPr/>
          <a:lstStyle/>
          <a:p>
            <a:pPr>
              <a:defRPr/>
            </a:pPr>
            <a:fld id="{F4A97E1D-4BF1-4B98-A38A-ADC3C73F4BB0}" type="slidenum">
              <a:rPr lang="pt-BR" altLang="pt-BR" smtClean="0"/>
              <a:pPr>
                <a:defRPr/>
              </a:pPr>
              <a:t>35</a:t>
            </a:fld>
            <a:endParaRPr lang="pt-BR" altLang="pt-BR" dirty="0"/>
          </a:p>
        </p:txBody>
      </p:sp>
      <p:sp>
        <p:nvSpPr>
          <p:cNvPr id="3" name="CaixaDeTexto 2">
            <a:extLst>
              <a:ext uri="{FF2B5EF4-FFF2-40B4-BE49-F238E27FC236}">
                <a16:creationId xmlns:a16="http://schemas.microsoft.com/office/drawing/2014/main" id="{DA237EC7-751E-A24C-A1E5-D95D3A626ADF}"/>
              </a:ext>
            </a:extLst>
          </p:cNvPr>
          <p:cNvSpPr txBox="1"/>
          <p:nvPr/>
        </p:nvSpPr>
        <p:spPr>
          <a:xfrm>
            <a:off x="659519" y="1115541"/>
            <a:ext cx="8881293" cy="2277547"/>
          </a:xfrm>
          <a:prstGeom prst="rect">
            <a:avLst/>
          </a:prstGeom>
          <a:noFill/>
        </p:spPr>
        <p:txBody>
          <a:bodyPr wrap="square" rtlCol="0">
            <a:spAutoFit/>
          </a:bodyPr>
          <a:lstStyle/>
          <a:p>
            <a:r>
              <a:rPr lang="pt-BR" sz="2800" b="1" dirty="0">
                <a:solidFill>
                  <a:schemeClr val="tx1"/>
                </a:solidFill>
              </a:rPr>
              <a:t>Seleção de Processos – Forjadas</a:t>
            </a:r>
          </a:p>
          <a:p>
            <a:pPr algn="ctr"/>
            <a:endParaRPr lang="pt-BR" sz="2000" dirty="0">
              <a:solidFill>
                <a:schemeClr val="tx1"/>
              </a:solidFill>
            </a:endParaRPr>
          </a:p>
          <a:p>
            <a:pPr algn="just"/>
            <a:endParaRPr lang="pt-BR" sz="2000" dirty="0">
              <a:solidFill>
                <a:schemeClr val="tx1"/>
              </a:solidFill>
            </a:endParaRPr>
          </a:p>
          <a:p>
            <a:endParaRPr lang="pt-BR" sz="2000" dirty="0">
              <a:solidFill>
                <a:schemeClr val="tx1"/>
              </a:solidFill>
            </a:endParaRPr>
          </a:p>
          <a:p>
            <a:endParaRPr lang="pt-BR" dirty="0">
              <a:solidFill>
                <a:schemeClr val="tx1"/>
              </a:solidFill>
            </a:endParaRPr>
          </a:p>
          <a:p>
            <a:endParaRPr lang="pt-BR" dirty="0">
              <a:solidFill>
                <a:schemeClr val="tx1"/>
              </a:solidFill>
            </a:endParaRPr>
          </a:p>
          <a:p>
            <a:endParaRPr lang="en-US" dirty="0">
              <a:solidFill>
                <a:schemeClr val="tx1"/>
              </a:solidFill>
            </a:endParaRPr>
          </a:p>
        </p:txBody>
      </p:sp>
      <p:sp>
        <p:nvSpPr>
          <p:cNvPr id="4" name="Retângulo 3">
            <a:extLst>
              <a:ext uri="{FF2B5EF4-FFF2-40B4-BE49-F238E27FC236}">
                <a16:creationId xmlns:a16="http://schemas.microsoft.com/office/drawing/2014/main" id="{B6E351E0-E379-8E40-8E99-B67916B93292}"/>
              </a:ext>
            </a:extLst>
          </p:cNvPr>
          <p:cNvSpPr/>
          <p:nvPr/>
        </p:nvSpPr>
        <p:spPr>
          <a:xfrm>
            <a:off x="342801" y="6727321"/>
            <a:ext cx="6695826" cy="369332"/>
          </a:xfrm>
          <a:prstGeom prst="rect">
            <a:avLst/>
          </a:prstGeom>
        </p:spPr>
        <p:txBody>
          <a:bodyPr wrap="square">
            <a:spAutoFit/>
          </a:bodyPr>
          <a:lstStyle/>
          <a:p>
            <a:r>
              <a:rPr lang="en-US" dirty="0">
                <a:solidFill>
                  <a:schemeClr val="tx1"/>
                </a:solidFill>
              </a:rPr>
              <a:t>https://</a:t>
            </a:r>
            <a:r>
              <a:rPr lang="en-US" dirty="0" err="1">
                <a:solidFill>
                  <a:schemeClr val="tx1"/>
                </a:solidFill>
              </a:rPr>
              <a:t>www.youtube.com</a:t>
            </a:r>
            <a:r>
              <a:rPr lang="en-US" dirty="0">
                <a:solidFill>
                  <a:schemeClr val="tx1"/>
                </a:solidFill>
              </a:rPr>
              <a:t>/</a:t>
            </a:r>
            <a:r>
              <a:rPr lang="en-US" dirty="0" err="1">
                <a:solidFill>
                  <a:schemeClr val="tx1"/>
                </a:solidFill>
              </a:rPr>
              <a:t>watch?v</a:t>
            </a:r>
            <a:r>
              <a:rPr lang="en-US" dirty="0">
                <a:solidFill>
                  <a:schemeClr val="tx1"/>
                </a:solidFill>
              </a:rPr>
              <a:t>=MkD6Prpqnqk</a:t>
            </a:r>
          </a:p>
        </p:txBody>
      </p:sp>
      <p:pic>
        <p:nvPicPr>
          <p:cNvPr id="6" name="Imagem 5" descr="Uma imagem contendo laranja, mesa, grande, homem&#10;&#10;Descrição gerada automaticamente">
            <a:extLst>
              <a:ext uri="{FF2B5EF4-FFF2-40B4-BE49-F238E27FC236}">
                <a16:creationId xmlns:a16="http://schemas.microsoft.com/office/drawing/2014/main" id="{9B6009BB-8D59-264B-82E4-5426115B4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848" y="2198440"/>
            <a:ext cx="7560592" cy="4215655"/>
          </a:xfrm>
          <a:prstGeom prst="rect">
            <a:avLst/>
          </a:prstGeom>
        </p:spPr>
      </p:pic>
    </p:spTree>
    <p:extLst>
      <p:ext uri="{BB962C8B-B14F-4D97-AF65-F5344CB8AC3E}">
        <p14:creationId xmlns:p14="http://schemas.microsoft.com/office/powerpoint/2010/main" val="11611887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9304412C-3763-264A-B72C-062C5ABEAF89}"/>
              </a:ext>
            </a:extLst>
          </p:cNvPr>
          <p:cNvSpPr>
            <a:spLocks noGrp="1"/>
          </p:cNvSpPr>
          <p:nvPr>
            <p:ph type="sldNum" idx="10"/>
          </p:nvPr>
        </p:nvSpPr>
        <p:spPr/>
        <p:txBody>
          <a:bodyPr/>
          <a:lstStyle/>
          <a:p>
            <a:pPr>
              <a:defRPr/>
            </a:pPr>
            <a:fld id="{F4A97E1D-4BF1-4B98-A38A-ADC3C73F4BB0}" type="slidenum">
              <a:rPr lang="pt-BR" altLang="pt-BR" smtClean="0"/>
              <a:pPr>
                <a:defRPr/>
              </a:pPr>
              <a:t>36</a:t>
            </a:fld>
            <a:endParaRPr lang="pt-BR" altLang="pt-BR" dirty="0"/>
          </a:p>
        </p:txBody>
      </p:sp>
      <p:pic>
        <p:nvPicPr>
          <p:cNvPr id="4" name="Imagem 3" descr="Uma imagem contendo no interior, laranja, bolo, mesa&#10;&#10;Descrição gerada automaticamente">
            <a:extLst>
              <a:ext uri="{FF2B5EF4-FFF2-40B4-BE49-F238E27FC236}">
                <a16:creationId xmlns:a16="http://schemas.microsoft.com/office/drawing/2014/main" id="{C0B413AF-D131-A74B-AD65-EC0FDA946A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848" y="1763613"/>
            <a:ext cx="7980378" cy="4608512"/>
          </a:xfrm>
          <a:prstGeom prst="rect">
            <a:avLst/>
          </a:prstGeom>
        </p:spPr>
      </p:pic>
    </p:spTree>
    <p:extLst>
      <p:ext uri="{BB962C8B-B14F-4D97-AF65-F5344CB8AC3E}">
        <p14:creationId xmlns:p14="http://schemas.microsoft.com/office/powerpoint/2010/main" val="14318351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9EC0C0E7-1983-BC4A-B55B-20755B945D1F}"/>
              </a:ext>
            </a:extLst>
          </p:cNvPr>
          <p:cNvSpPr>
            <a:spLocks noGrp="1"/>
          </p:cNvSpPr>
          <p:nvPr>
            <p:ph type="sldNum" idx="10"/>
          </p:nvPr>
        </p:nvSpPr>
        <p:spPr>
          <a:xfrm>
            <a:off x="9792839" y="6876181"/>
            <a:ext cx="267593" cy="369332"/>
          </a:xfrm>
        </p:spPr>
        <p:txBody>
          <a:bodyPr/>
          <a:lstStyle/>
          <a:p>
            <a:pPr>
              <a:defRPr/>
            </a:pPr>
            <a:fld id="{F4A97E1D-4BF1-4B98-A38A-ADC3C73F4BB0}" type="slidenum">
              <a:rPr lang="pt-BR" altLang="pt-BR" smtClean="0"/>
              <a:pPr>
                <a:defRPr/>
              </a:pPr>
              <a:t>37</a:t>
            </a:fld>
            <a:endParaRPr lang="pt-BR" altLang="pt-BR" dirty="0"/>
          </a:p>
        </p:txBody>
      </p:sp>
      <p:sp>
        <p:nvSpPr>
          <p:cNvPr id="3" name="CaixaDeTexto 2">
            <a:extLst>
              <a:ext uri="{FF2B5EF4-FFF2-40B4-BE49-F238E27FC236}">
                <a16:creationId xmlns:a16="http://schemas.microsoft.com/office/drawing/2014/main" id="{C5E31040-08AD-3143-BD2F-A1769E0216C4}"/>
              </a:ext>
            </a:extLst>
          </p:cNvPr>
          <p:cNvSpPr txBox="1"/>
          <p:nvPr/>
        </p:nvSpPr>
        <p:spPr>
          <a:xfrm>
            <a:off x="1098623" y="1043533"/>
            <a:ext cx="8712968" cy="7017306"/>
          </a:xfrm>
          <a:prstGeom prst="rect">
            <a:avLst/>
          </a:prstGeom>
          <a:noFill/>
        </p:spPr>
        <p:txBody>
          <a:bodyPr wrap="square" rtlCol="0">
            <a:spAutoFit/>
          </a:bodyPr>
          <a:lstStyle/>
          <a:p>
            <a:r>
              <a:rPr lang="pt-BR" sz="2800" b="1" dirty="0">
                <a:solidFill>
                  <a:schemeClr val="tx1"/>
                </a:solidFill>
              </a:rPr>
              <a:t>Sequência de Processos de Manufatura </a:t>
            </a:r>
          </a:p>
          <a:p>
            <a:endParaRPr lang="pt-BR" sz="2800" b="1" dirty="0">
              <a:solidFill>
                <a:schemeClr val="tx1"/>
              </a:solidFill>
            </a:endParaRPr>
          </a:p>
          <a:p>
            <a:pPr algn="ctr"/>
            <a:r>
              <a:rPr lang="pt-BR" sz="2000" dirty="0">
                <a:solidFill>
                  <a:schemeClr val="tx1"/>
                </a:solidFill>
              </a:rPr>
              <a:t>Exemplo: Engrenagem – Processos de Fabricação </a:t>
            </a:r>
          </a:p>
          <a:p>
            <a:pPr algn="ctr"/>
            <a:r>
              <a:rPr lang="pt-BR" sz="2000" dirty="0">
                <a:solidFill>
                  <a:schemeClr val="tx1"/>
                </a:solidFill>
              </a:rPr>
              <a:t>Vários processos podem ser utilizados e mais de uma vez com parâmetros diferenciados (sugestões de processos)</a:t>
            </a:r>
          </a:p>
          <a:p>
            <a:pPr algn="just"/>
            <a:endParaRPr lang="pt-BR" sz="2000" dirty="0">
              <a:solidFill>
                <a:schemeClr val="tx1"/>
              </a:solidFill>
            </a:endParaRPr>
          </a:p>
          <a:p>
            <a:pPr marL="342900" indent="-342900">
              <a:buFont typeface="Wingdings" pitchFamily="2" charset="2"/>
              <a:buChar char="v"/>
            </a:pPr>
            <a:r>
              <a:rPr lang="pt-BR" sz="2000" dirty="0">
                <a:solidFill>
                  <a:schemeClr val="tx1"/>
                </a:solidFill>
              </a:rPr>
              <a:t>Fundida </a:t>
            </a:r>
          </a:p>
          <a:p>
            <a:pPr marL="342900" indent="-342900">
              <a:buFont typeface="Wingdings" pitchFamily="2" charset="2"/>
              <a:buChar char="v"/>
            </a:pPr>
            <a:r>
              <a:rPr lang="pt-BR" sz="2000" dirty="0">
                <a:solidFill>
                  <a:schemeClr val="tx1"/>
                </a:solidFill>
              </a:rPr>
              <a:t>Forjada</a:t>
            </a:r>
          </a:p>
          <a:p>
            <a:pPr marL="342900" indent="-342900">
              <a:buFont typeface="Wingdings" pitchFamily="2" charset="2"/>
              <a:buChar char="v"/>
            </a:pPr>
            <a:r>
              <a:rPr lang="pt-BR" sz="2000" dirty="0" err="1">
                <a:solidFill>
                  <a:schemeClr val="tx1"/>
                </a:solidFill>
              </a:rPr>
              <a:t>Sinterizada</a:t>
            </a:r>
            <a:r>
              <a:rPr lang="pt-BR" sz="2000" dirty="0">
                <a:solidFill>
                  <a:schemeClr val="tx1"/>
                </a:solidFill>
              </a:rPr>
              <a:t> (</a:t>
            </a:r>
            <a:r>
              <a:rPr lang="pt-BR" sz="2000" dirty="0" err="1">
                <a:solidFill>
                  <a:schemeClr val="tx1"/>
                </a:solidFill>
              </a:rPr>
              <a:t>Metalúrgia</a:t>
            </a:r>
            <a:r>
              <a:rPr lang="pt-BR" sz="2000" dirty="0">
                <a:solidFill>
                  <a:schemeClr val="tx1"/>
                </a:solidFill>
              </a:rPr>
              <a:t> do Pó)</a:t>
            </a:r>
          </a:p>
          <a:p>
            <a:pPr marL="342900" indent="-342900">
              <a:buFont typeface="Wingdings" pitchFamily="2" charset="2"/>
              <a:buChar char="v"/>
            </a:pPr>
            <a:r>
              <a:rPr lang="pt-BR" sz="2000" dirty="0">
                <a:solidFill>
                  <a:schemeClr val="tx1"/>
                </a:solidFill>
              </a:rPr>
              <a:t>Tratamentos Térmicos</a:t>
            </a:r>
          </a:p>
          <a:p>
            <a:pPr marL="342900" indent="-342900">
              <a:buFont typeface="Wingdings" pitchFamily="2" charset="2"/>
              <a:buChar char="v"/>
            </a:pPr>
            <a:r>
              <a:rPr lang="pt-BR" sz="2000" dirty="0">
                <a:solidFill>
                  <a:schemeClr val="tx1"/>
                </a:solidFill>
              </a:rPr>
              <a:t>Soldagem</a:t>
            </a:r>
          </a:p>
          <a:p>
            <a:pPr marL="342900" indent="-342900">
              <a:buFont typeface="Wingdings" pitchFamily="2" charset="2"/>
              <a:buChar char="v"/>
            </a:pPr>
            <a:r>
              <a:rPr lang="pt-BR" sz="2000" dirty="0">
                <a:solidFill>
                  <a:schemeClr val="tx1"/>
                </a:solidFill>
              </a:rPr>
              <a:t>Usinagem desbaste</a:t>
            </a:r>
          </a:p>
          <a:p>
            <a:pPr marL="342900" indent="-342900">
              <a:buFont typeface="Wingdings" pitchFamily="2" charset="2"/>
              <a:buChar char="v"/>
            </a:pPr>
            <a:r>
              <a:rPr lang="pt-BR" sz="2000" dirty="0">
                <a:solidFill>
                  <a:schemeClr val="tx1"/>
                </a:solidFill>
              </a:rPr>
              <a:t>Tratamentos Térmicos/Superfície</a:t>
            </a:r>
          </a:p>
          <a:p>
            <a:pPr marL="342900" indent="-342900">
              <a:buFont typeface="Wingdings" pitchFamily="2" charset="2"/>
              <a:buChar char="v"/>
            </a:pPr>
            <a:r>
              <a:rPr lang="pt-BR" sz="2000" dirty="0" err="1">
                <a:solidFill>
                  <a:schemeClr val="tx1"/>
                </a:solidFill>
              </a:rPr>
              <a:t>Shot</a:t>
            </a:r>
            <a:r>
              <a:rPr lang="pt-BR" sz="2000" dirty="0">
                <a:solidFill>
                  <a:schemeClr val="tx1"/>
                </a:solidFill>
              </a:rPr>
              <a:t> </a:t>
            </a:r>
            <a:r>
              <a:rPr lang="pt-BR" sz="2000" dirty="0" err="1">
                <a:solidFill>
                  <a:schemeClr val="tx1"/>
                </a:solidFill>
              </a:rPr>
              <a:t>peening</a:t>
            </a:r>
            <a:r>
              <a:rPr lang="pt-BR" sz="2000" dirty="0">
                <a:solidFill>
                  <a:schemeClr val="tx1"/>
                </a:solidFill>
              </a:rPr>
              <a:t> </a:t>
            </a:r>
          </a:p>
          <a:p>
            <a:pPr marL="342900" indent="-342900">
              <a:buFont typeface="Wingdings" pitchFamily="2" charset="2"/>
              <a:buChar char="v"/>
            </a:pPr>
            <a:r>
              <a:rPr lang="pt-BR" sz="2000" dirty="0">
                <a:solidFill>
                  <a:schemeClr val="tx1"/>
                </a:solidFill>
              </a:rPr>
              <a:t>Recobrimentos </a:t>
            </a:r>
          </a:p>
          <a:p>
            <a:pPr marL="342900" indent="-342900">
              <a:buFont typeface="Wingdings" pitchFamily="2" charset="2"/>
              <a:buChar char="v"/>
            </a:pPr>
            <a:r>
              <a:rPr lang="pt-BR" sz="2000" dirty="0">
                <a:solidFill>
                  <a:schemeClr val="tx1"/>
                </a:solidFill>
              </a:rPr>
              <a:t>Usinagem para acabamento </a:t>
            </a:r>
          </a:p>
          <a:p>
            <a:pPr marL="342900" indent="-342900">
              <a:buFont typeface="Wingdings" pitchFamily="2" charset="2"/>
              <a:buChar char="v"/>
            </a:pPr>
            <a:r>
              <a:rPr lang="pt-BR" sz="2000" dirty="0">
                <a:solidFill>
                  <a:schemeClr val="tx1"/>
                </a:solidFill>
              </a:rPr>
              <a:t>Manufatura aditiva </a:t>
            </a:r>
          </a:p>
          <a:p>
            <a:pPr marL="342900" indent="-342900">
              <a:buFont typeface="Wingdings" pitchFamily="2" charset="2"/>
              <a:buChar char="v"/>
            </a:pPr>
            <a:r>
              <a:rPr lang="pt-BR" sz="2000" dirty="0">
                <a:solidFill>
                  <a:schemeClr val="tx1"/>
                </a:solidFill>
              </a:rPr>
              <a:t>Metrologia </a:t>
            </a:r>
          </a:p>
          <a:p>
            <a:pPr marL="342900" indent="-342900">
              <a:buFont typeface="Wingdings" pitchFamily="2" charset="2"/>
              <a:buChar char="v"/>
            </a:pPr>
            <a:r>
              <a:rPr lang="pt-BR" sz="2000" dirty="0">
                <a:solidFill>
                  <a:schemeClr val="tx1"/>
                </a:solidFill>
              </a:rPr>
              <a:t>Ensaios não-destrutivos </a:t>
            </a:r>
          </a:p>
          <a:p>
            <a:endParaRPr lang="pt-BR" dirty="0">
              <a:solidFill>
                <a:schemeClr val="tx1"/>
              </a:solidFill>
            </a:endParaRPr>
          </a:p>
          <a:p>
            <a:endParaRPr lang="pt-BR"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20445787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9EC0C0E7-1983-BC4A-B55B-20755B945D1F}"/>
              </a:ext>
            </a:extLst>
          </p:cNvPr>
          <p:cNvSpPr>
            <a:spLocks noGrp="1"/>
          </p:cNvSpPr>
          <p:nvPr>
            <p:ph type="sldNum" idx="10"/>
          </p:nvPr>
        </p:nvSpPr>
        <p:spPr>
          <a:xfrm>
            <a:off x="9792839" y="6876181"/>
            <a:ext cx="267593" cy="369332"/>
          </a:xfrm>
        </p:spPr>
        <p:txBody>
          <a:bodyPr/>
          <a:lstStyle/>
          <a:p>
            <a:pPr>
              <a:defRPr/>
            </a:pPr>
            <a:fld id="{F4A97E1D-4BF1-4B98-A38A-ADC3C73F4BB0}" type="slidenum">
              <a:rPr lang="pt-BR" altLang="pt-BR" smtClean="0"/>
              <a:pPr>
                <a:defRPr/>
              </a:pPr>
              <a:t>38</a:t>
            </a:fld>
            <a:endParaRPr lang="pt-BR" altLang="pt-BR" dirty="0"/>
          </a:p>
        </p:txBody>
      </p:sp>
      <p:sp>
        <p:nvSpPr>
          <p:cNvPr id="3" name="CaixaDeTexto 2">
            <a:extLst>
              <a:ext uri="{FF2B5EF4-FFF2-40B4-BE49-F238E27FC236}">
                <a16:creationId xmlns:a16="http://schemas.microsoft.com/office/drawing/2014/main" id="{C5E31040-08AD-3143-BD2F-A1769E0216C4}"/>
              </a:ext>
            </a:extLst>
          </p:cNvPr>
          <p:cNvSpPr txBox="1"/>
          <p:nvPr/>
        </p:nvSpPr>
        <p:spPr>
          <a:xfrm>
            <a:off x="575816" y="1331565"/>
            <a:ext cx="8712968" cy="5078313"/>
          </a:xfrm>
          <a:prstGeom prst="rect">
            <a:avLst/>
          </a:prstGeom>
          <a:noFill/>
        </p:spPr>
        <p:txBody>
          <a:bodyPr wrap="square" rtlCol="0">
            <a:spAutoFit/>
          </a:bodyPr>
          <a:lstStyle/>
          <a:p>
            <a:r>
              <a:rPr lang="pt-BR" sz="2800" b="1" dirty="0">
                <a:solidFill>
                  <a:schemeClr val="tx1"/>
                </a:solidFill>
              </a:rPr>
              <a:t>Tomada de decisão</a:t>
            </a:r>
          </a:p>
          <a:p>
            <a:endParaRPr lang="pt-BR" sz="2000" dirty="0">
              <a:solidFill>
                <a:schemeClr val="tx1"/>
              </a:solidFill>
            </a:endParaRPr>
          </a:p>
          <a:p>
            <a:pPr marL="342900" indent="-342900">
              <a:buFont typeface="Wingdings" pitchFamily="2" charset="2"/>
              <a:buChar char="v"/>
            </a:pPr>
            <a:r>
              <a:rPr lang="pt-BR" sz="2000" dirty="0">
                <a:solidFill>
                  <a:schemeClr val="tx1"/>
                </a:solidFill>
              </a:rPr>
              <a:t>Projeto (propriedades, geometria , acabamento, tolerâncias)</a:t>
            </a:r>
          </a:p>
          <a:p>
            <a:pPr marL="342900" indent="-342900">
              <a:buFont typeface="Wingdings" pitchFamily="2" charset="2"/>
              <a:buChar char="v"/>
            </a:pPr>
            <a:r>
              <a:rPr lang="pt-BR" sz="2000" dirty="0">
                <a:solidFill>
                  <a:schemeClr val="tx1"/>
                </a:solidFill>
              </a:rPr>
              <a:t>Matéria Prima ( diferentes materiais podem ser utilizados)</a:t>
            </a:r>
          </a:p>
          <a:p>
            <a:pPr marL="342900" indent="-342900">
              <a:buFont typeface="Wingdings" pitchFamily="2" charset="2"/>
              <a:buChar char="v"/>
            </a:pPr>
            <a:r>
              <a:rPr lang="pt-BR" sz="2000" dirty="0">
                <a:solidFill>
                  <a:schemeClr val="tx1"/>
                </a:solidFill>
              </a:rPr>
              <a:t>Processos (a seleção da matéria prima está relacionada com o(</a:t>
            </a:r>
            <a:r>
              <a:rPr lang="pt-BR" sz="2000" dirty="0" err="1">
                <a:solidFill>
                  <a:schemeClr val="tx1"/>
                </a:solidFill>
              </a:rPr>
              <a:t>s</a:t>
            </a:r>
            <a:r>
              <a:rPr lang="pt-BR" sz="2000" dirty="0">
                <a:solidFill>
                  <a:schemeClr val="tx1"/>
                </a:solidFill>
              </a:rPr>
              <a:t>) processo(</a:t>
            </a:r>
            <a:r>
              <a:rPr lang="pt-BR" sz="2000" dirty="0" err="1">
                <a:solidFill>
                  <a:schemeClr val="tx1"/>
                </a:solidFill>
              </a:rPr>
              <a:t>s</a:t>
            </a:r>
            <a:r>
              <a:rPr lang="pt-BR" sz="2000" dirty="0">
                <a:solidFill>
                  <a:schemeClr val="tx1"/>
                </a:solidFill>
              </a:rPr>
              <a:t>) de manufatura selecionados)</a:t>
            </a:r>
          </a:p>
          <a:p>
            <a:pPr marL="342900" indent="-342900">
              <a:buFont typeface="Wingdings" pitchFamily="2" charset="2"/>
              <a:buChar char="v"/>
            </a:pPr>
            <a:r>
              <a:rPr lang="pt-BR" sz="2000" dirty="0">
                <a:solidFill>
                  <a:schemeClr val="tx1"/>
                </a:solidFill>
              </a:rPr>
              <a:t>Geometria e tolerâncias dependem do processos de manufatura</a:t>
            </a:r>
          </a:p>
          <a:p>
            <a:pPr marL="342900" indent="-342900">
              <a:buFont typeface="Wingdings" pitchFamily="2" charset="2"/>
              <a:buChar char="v"/>
            </a:pPr>
            <a:r>
              <a:rPr lang="pt-BR" sz="2000" dirty="0">
                <a:solidFill>
                  <a:schemeClr val="tx1"/>
                </a:solidFill>
              </a:rPr>
              <a:t>Volume de produção depende do processo de manufatura</a:t>
            </a:r>
          </a:p>
          <a:p>
            <a:pPr marL="342900" indent="-342900">
              <a:buFont typeface="Wingdings" pitchFamily="2" charset="2"/>
              <a:buChar char="v"/>
            </a:pPr>
            <a:r>
              <a:rPr lang="pt-BR" sz="2000" dirty="0">
                <a:solidFill>
                  <a:schemeClr val="tx1"/>
                </a:solidFill>
              </a:rPr>
              <a:t>Automação depende do processo de manufatura</a:t>
            </a:r>
          </a:p>
          <a:p>
            <a:pPr marL="342900" indent="-342900">
              <a:buFont typeface="Wingdings" pitchFamily="2" charset="2"/>
              <a:buChar char="v"/>
            </a:pPr>
            <a:r>
              <a:rPr lang="pt-BR" sz="2000" dirty="0">
                <a:solidFill>
                  <a:schemeClr val="tx1"/>
                </a:solidFill>
              </a:rPr>
              <a:t>Dimensões dependem do processo de manufatura</a:t>
            </a:r>
          </a:p>
          <a:p>
            <a:pPr marL="342900" indent="-342900">
              <a:buFont typeface="Wingdings" pitchFamily="2" charset="2"/>
              <a:buChar char="v"/>
            </a:pPr>
            <a:r>
              <a:rPr lang="pt-BR" sz="2000" dirty="0">
                <a:solidFill>
                  <a:schemeClr val="tx1"/>
                </a:solidFill>
              </a:rPr>
              <a:t>Combinação de processos e sequência é importante – Planejamento de Processo </a:t>
            </a:r>
          </a:p>
          <a:p>
            <a:pPr marL="342900" indent="-342900">
              <a:buFont typeface="Wingdings" pitchFamily="2" charset="2"/>
              <a:buChar char="v"/>
            </a:pPr>
            <a:r>
              <a:rPr lang="pt-BR" sz="2000" dirty="0">
                <a:solidFill>
                  <a:schemeClr val="tx1"/>
                </a:solidFill>
              </a:rPr>
              <a:t>Complementarmente – uso de softwares (aula anterior) , tem uma estreita relação com os processos de manufatura </a:t>
            </a:r>
          </a:p>
          <a:p>
            <a:endParaRPr lang="pt-BR"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907323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9EC0C0E7-1983-BC4A-B55B-20755B945D1F}"/>
              </a:ext>
            </a:extLst>
          </p:cNvPr>
          <p:cNvSpPr>
            <a:spLocks noGrp="1"/>
          </p:cNvSpPr>
          <p:nvPr>
            <p:ph type="sldNum" idx="10"/>
          </p:nvPr>
        </p:nvSpPr>
        <p:spPr>
          <a:xfrm>
            <a:off x="9792839" y="6876181"/>
            <a:ext cx="267593" cy="369332"/>
          </a:xfrm>
        </p:spPr>
        <p:txBody>
          <a:bodyPr/>
          <a:lstStyle/>
          <a:p>
            <a:pPr>
              <a:defRPr/>
            </a:pPr>
            <a:fld id="{F4A97E1D-4BF1-4B98-A38A-ADC3C73F4BB0}" type="slidenum">
              <a:rPr lang="pt-BR" altLang="pt-BR" smtClean="0"/>
              <a:pPr>
                <a:defRPr/>
              </a:pPr>
              <a:t>39</a:t>
            </a:fld>
            <a:endParaRPr lang="pt-BR" altLang="pt-BR" dirty="0"/>
          </a:p>
        </p:txBody>
      </p:sp>
      <p:sp>
        <p:nvSpPr>
          <p:cNvPr id="3" name="CaixaDeTexto 2">
            <a:extLst>
              <a:ext uri="{FF2B5EF4-FFF2-40B4-BE49-F238E27FC236}">
                <a16:creationId xmlns:a16="http://schemas.microsoft.com/office/drawing/2014/main" id="{C5E31040-08AD-3143-BD2F-A1769E0216C4}"/>
              </a:ext>
            </a:extLst>
          </p:cNvPr>
          <p:cNvSpPr txBox="1"/>
          <p:nvPr/>
        </p:nvSpPr>
        <p:spPr>
          <a:xfrm>
            <a:off x="791840" y="1403573"/>
            <a:ext cx="8712968" cy="3693319"/>
          </a:xfrm>
          <a:prstGeom prst="rect">
            <a:avLst/>
          </a:prstGeom>
          <a:noFill/>
        </p:spPr>
        <p:txBody>
          <a:bodyPr wrap="square" rtlCol="0">
            <a:spAutoFit/>
          </a:bodyPr>
          <a:lstStyle/>
          <a:p>
            <a:r>
              <a:rPr lang="pt-BR" sz="2800" b="1" dirty="0">
                <a:solidFill>
                  <a:schemeClr val="tx1"/>
                </a:solidFill>
              </a:rPr>
              <a:t>Comentários </a:t>
            </a:r>
          </a:p>
          <a:p>
            <a:endParaRPr lang="pt-BR" sz="2800" b="1" dirty="0">
              <a:solidFill>
                <a:schemeClr val="tx1"/>
              </a:solidFill>
            </a:endParaRPr>
          </a:p>
          <a:p>
            <a:pPr marL="342900" indent="-342900">
              <a:buFont typeface="Wingdings" pitchFamily="2" charset="2"/>
              <a:buChar char="v"/>
            </a:pPr>
            <a:r>
              <a:rPr lang="pt-BR" sz="2000" dirty="0">
                <a:solidFill>
                  <a:schemeClr val="tx1"/>
                </a:solidFill>
              </a:rPr>
              <a:t>Seleção de processos e materiais – atividades casadas com as propriedades e características a serem obtidas. </a:t>
            </a:r>
          </a:p>
          <a:p>
            <a:pPr marL="342900" indent="-342900">
              <a:buFont typeface="Wingdings" pitchFamily="2" charset="2"/>
              <a:buChar char="v"/>
            </a:pPr>
            <a:endParaRPr lang="pt-BR" sz="2000" dirty="0">
              <a:solidFill>
                <a:schemeClr val="tx1"/>
              </a:solidFill>
            </a:endParaRPr>
          </a:p>
          <a:p>
            <a:pPr marL="342900" indent="-342900">
              <a:buFont typeface="Wingdings" pitchFamily="2" charset="2"/>
              <a:buChar char="v"/>
            </a:pPr>
            <a:r>
              <a:rPr lang="pt-BR" sz="2000" dirty="0">
                <a:solidFill>
                  <a:schemeClr val="tx1"/>
                </a:solidFill>
              </a:rPr>
              <a:t>Associados estão a disponibilidade e o custo! </a:t>
            </a:r>
          </a:p>
          <a:p>
            <a:pPr marL="342900" indent="-342900">
              <a:buFont typeface="Wingdings" pitchFamily="2" charset="2"/>
              <a:buChar char="v"/>
            </a:pPr>
            <a:endParaRPr lang="pt-BR" sz="2000" dirty="0">
              <a:solidFill>
                <a:schemeClr val="tx1"/>
              </a:solidFill>
            </a:endParaRPr>
          </a:p>
          <a:p>
            <a:pPr marL="342900" indent="-342900">
              <a:buFont typeface="Wingdings" pitchFamily="2" charset="2"/>
              <a:buChar char="v"/>
            </a:pPr>
            <a:r>
              <a:rPr lang="pt-BR" sz="2000" dirty="0">
                <a:solidFill>
                  <a:schemeClr val="tx1"/>
                </a:solidFill>
              </a:rPr>
              <a:t>Outro aspecto é que a noção de produto em  engenharia é frequentemente separada da fabricação de produto (conceitualmente), apesar das interdependências! </a:t>
            </a:r>
          </a:p>
          <a:p>
            <a:endParaRPr lang="en-US" dirty="0">
              <a:solidFill>
                <a:schemeClr val="tx1"/>
              </a:solidFill>
            </a:endParaRPr>
          </a:p>
        </p:txBody>
      </p:sp>
    </p:spTree>
    <p:extLst>
      <p:ext uri="{BB962C8B-B14F-4D97-AF65-F5344CB8AC3E}">
        <p14:creationId xmlns:p14="http://schemas.microsoft.com/office/powerpoint/2010/main" val="599372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9EC0C0E7-1983-BC4A-B55B-20755B945D1F}"/>
              </a:ext>
            </a:extLst>
          </p:cNvPr>
          <p:cNvSpPr>
            <a:spLocks noGrp="1"/>
          </p:cNvSpPr>
          <p:nvPr>
            <p:ph type="sldNum" idx="10"/>
          </p:nvPr>
        </p:nvSpPr>
        <p:spPr>
          <a:xfrm>
            <a:off x="9792839" y="6876181"/>
            <a:ext cx="267593" cy="369332"/>
          </a:xfrm>
        </p:spPr>
        <p:txBody>
          <a:bodyPr/>
          <a:lstStyle/>
          <a:p>
            <a:pPr>
              <a:defRPr/>
            </a:pPr>
            <a:fld id="{F4A97E1D-4BF1-4B98-A38A-ADC3C73F4BB0}" type="slidenum">
              <a:rPr lang="pt-BR" altLang="pt-BR" smtClean="0"/>
              <a:pPr>
                <a:defRPr/>
              </a:pPr>
              <a:t>4</a:t>
            </a:fld>
            <a:endParaRPr lang="pt-BR" altLang="pt-BR" dirty="0"/>
          </a:p>
        </p:txBody>
      </p:sp>
      <p:sp>
        <p:nvSpPr>
          <p:cNvPr id="3" name="CaixaDeTexto 2">
            <a:extLst>
              <a:ext uri="{FF2B5EF4-FFF2-40B4-BE49-F238E27FC236}">
                <a16:creationId xmlns:a16="http://schemas.microsoft.com/office/drawing/2014/main" id="{C5E31040-08AD-3143-BD2F-A1769E0216C4}"/>
              </a:ext>
            </a:extLst>
          </p:cNvPr>
          <p:cNvSpPr txBox="1"/>
          <p:nvPr/>
        </p:nvSpPr>
        <p:spPr>
          <a:xfrm>
            <a:off x="1213667" y="960494"/>
            <a:ext cx="8712968" cy="800219"/>
          </a:xfrm>
          <a:prstGeom prst="rect">
            <a:avLst/>
          </a:prstGeom>
          <a:noFill/>
        </p:spPr>
        <p:txBody>
          <a:bodyPr wrap="square" rtlCol="0">
            <a:spAutoFit/>
          </a:bodyPr>
          <a:lstStyle/>
          <a:p>
            <a:r>
              <a:rPr lang="pt-BR" sz="2800" b="1" dirty="0">
                <a:solidFill>
                  <a:schemeClr val="tx1"/>
                </a:solidFill>
              </a:rPr>
              <a:t>Desenvolvimento da Manufatura de um Produto</a:t>
            </a:r>
          </a:p>
          <a:p>
            <a:endParaRPr lang="en-US" dirty="0">
              <a:solidFill>
                <a:schemeClr val="tx1"/>
              </a:solidFill>
            </a:endParaRPr>
          </a:p>
        </p:txBody>
      </p:sp>
      <p:sp>
        <p:nvSpPr>
          <p:cNvPr id="4" name="Retângulo 3">
            <a:extLst>
              <a:ext uri="{FF2B5EF4-FFF2-40B4-BE49-F238E27FC236}">
                <a16:creationId xmlns:a16="http://schemas.microsoft.com/office/drawing/2014/main" id="{72DD84F8-3BBB-C54F-89D7-43B1741665B9}"/>
              </a:ext>
            </a:extLst>
          </p:cNvPr>
          <p:cNvSpPr/>
          <p:nvPr/>
        </p:nvSpPr>
        <p:spPr>
          <a:xfrm>
            <a:off x="20193" y="6876181"/>
            <a:ext cx="6695826" cy="369332"/>
          </a:xfrm>
          <a:prstGeom prst="rect">
            <a:avLst/>
          </a:prstGeom>
        </p:spPr>
        <p:txBody>
          <a:bodyPr wrap="square">
            <a:spAutoFit/>
          </a:bodyPr>
          <a:lstStyle/>
          <a:p>
            <a:r>
              <a:rPr lang="en-US" dirty="0">
                <a:solidFill>
                  <a:schemeClr val="tx1"/>
                </a:solidFill>
              </a:rPr>
              <a:t>https://</a:t>
            </a:r>
            <a:r>
              <a:rPr lang="en-US" dirty="0" err="1">
                <a:solidFill>
                  <a:schemeClr val="tx1"/>
                </a:solidFill>
              </a:rPr>
              <a:t>tsapps.nist.gov</a:t>
            </a:r>
            <a:r>
              <a:rPr lang="en-US" dirty="0">
                <a:solidFill>
                  <a:schemeClr val="tx1"/>
                </a:solidFill>
              </a:rPr>
              <a:t>/publication/</a:t>
            </a:r>
            <a:r>
              <a:rPr lang="en-US" dirty="0" err="1">
                <a:solidFill>
                  <a:schemeClr val="tx1"/>
                </a:solidFill>
              </a:rPr>
              <a:t>get_pdf.cfm?pub_id</a:t>
            </a:r>
            <a:r>
              <a:rPr lang="en-US" dirty="0">
                <a:solidFill>
                  <a:schemeClr val="tx1"/>
                </a:solidFill>
              </a:rPr>
              <a:t>=821138</a:t>
            </a:r>
          </a:p>
        </p:txBody>
      </p:sp>
      <p:sp>
        <p:nvSpPr>
          <p:cNvPr id="5" name="Retângulo 4">
            <a:extLst>
              <a:ext uri="{FF2B5EF4-FFF2-40B4-BE49-F238E27FC236}">
                <a16:creationId xmlns:a16="http://schemas.microsoft.com/office/drawing/2014/main" id="{383D3C77-E4A1-3C48-B65A-FBC129FC4A0A}"/>
              </a:ext>
            </a:extLst>
          </p:cNvPr>
          <p:cNvSpPr/>
          <p:nvPr/>
        </p:nvSpPr>
        <p:spPr>
          <a:xfrm>
            <a:off x="287784" y="6370389"/>
            <a:ext cx="5301451" cy="369332"/>
          </a:xfrm>
          <a:prstGeom prst="rect">
            <a:avLst/>
          </a:prstGeom>
        </p:spPr>
        <p:txBody>
          <a:bodyPr wrap="none">
            <a:spAutoFit/>
          </a:bodyPr>
          <a:lstStyle/>
          <a:p>
            <a:r>
              <a:rPr lang="pt-BR" dirty="0" err="1">
                <a:solidFill>
                  <a:schemeClr val="tx1"/>
                </a:solidFill>
                <a:latin typeface="Times" pitchFamily="2" charset="0"/>
              </a:rPr>
              <a:t>Initial</a:t>
            </a:r>
            <a:r>
              <a:rPr lang="pt-BR" dirty="0">
                <a:solidFill>
                  <a:schemeClr val="tx1"/>
                </a:solidFill>
                <a:latin typeface="Times" pitchFamily="2" charset="0"/>
              </a:rPr>
              <a:t> Manufacturing Exchange </a:t>
            </a:r>
            <a:r>
              <a:rPr lang="pt-BR" dirty="0" err="1">
                <a:solidFill>
                  <a:schemeClr val="tx1"/>
                </a:solidFill>
                <a:latin typeface="Times" pitchFamily="2" charset="0"/>
              </a:rPr>
              <a:t>Specifications</a:t>
            </a:r>
            <a:r>
              <a:rPr lang="pt-BR" dirty="0">
                <a:solidFill>
                  <a:schemeClr val="tx1"/>
                </a:solidFill>
                <a:latin typeface="Times" pitchFamily="2" charset="0"/>
              </a:rPr>
              <a:t> - IMES </a:t>
            </a:r>
            <a:endParaRPr lang="pt-BR" dirty="0">
              <a:solidFill>
                <a:schemeClr val="tx1"/>
              </a:solidFill>
            </a:endParaRPr>
          </a:p>
        </p:txBody>
      </p:sp>
      <p:sp>
        <p:nvSpPr>
          <p:cNvPr id="6" name="Retângulo 5">
            <a:extLst>
              <a:ext uri="{FF2B5EF4-FFF2-40B4-BE49-F238E27FC236}">
                <a16:creationId xmlns:a16="http://schemas.microsoft.com/office/drawing/2014/main" id="{5FF886F3-CD09-2E4A-89E0-8AF865A0CAF6}"/>
              </a:ext>
            </a:extLst>
          </p:cNvPr>
          <p:cNvSpPr/>
          <p:nvPr/>
        </p:nvSpPr>
        <p:spPr>
          <a:xfrm>
            <a:off x="431800" y="1475581"/>
            <a:ext cx="9073008" cy="2585323"/>
          </a:xfrm>
          <a:prstGeom prst="rect">
            <a:avLst/>
          </a:prstGeom>
        </p:spPr>
        <p:txBody>
          <a:bodyPr wrap="square">
            <a:spAutoFit/>
          </a:bodyPr>
          <a:lstStyle/>
          <a:p>
            <a:r>
              <a:rPr lang="pt-BR" dirty="0">
                <a:solidFill>
                  <a:schemeClr val="tx1"/>
                </a:solidFill>
              </a:rPr>
              <a:t>Tecnologias de Manufatura</a:t>
            </a:r>
          </a:p>
          <a:p>
            <a:endParaRPr lang="pt-BR" dirty="0">
              <a:solidFill>
                <a:schemeClr val="tx1"/>
              </a:solidFill>
            </a:endParaRPr>
          </a:p>
          <a:p>
            <a:r>
              <a:rPr lang="pt-BR" dirty="0">
                <a:solidFill>
                  <a:schemeClr val="tx1"/>
                </a:solidFill>
              </a:rPr>
              <a:t>Selecionar processos de manufatura, sequenciar operações de manufatura e programar processos de manufatura são atividades essenciais  para a execução do processo de produção. </a:t>
            </a:r>
          </a:p>
          <a:p>
            <a:endParaRPr lang="pt-BR" dirty="0">
              <a:solidFill>
                <a:schemeClr val="tx1"/>
              </a:solidFill>
            </a:endParaRPr>
          </a:p>
          <a:p>
            <a:r>
              <a:rPr lang="pt-BR" dirty="0">
                <a:solidFill>
                  <a:schemeClr val="tx1"/>
                </a:solidFill>
              </a:rPr>
              <a:t>Para tomar decisões informadas ao selecionar os engenheiros de fabricação de equipamentos de processamento, é necessário conhecer as capacidades do equipamento em consideração</a:t>
            </a:r>
            <a:r>
              <a:rPr lang="pt-BR" dirty="0"/>
              <a:t>.</a:t>
            </a:r>
          </a:p>
        </p:txBody>
      </p:sp>
      <p:sp>
        <p:nvSpPr>
          <p:cNvPr id="7" name="Retângulo 6">
            <a:extLst>
              <a:ext uri="{FF2B5EF4-FFF2-40B4-BE49-F238E27FC236}">
                <a16:creationId xmlns:a16="http://schemas.microsoft.com/office/drawing/2014/main" id="{17A10091-BDDC-AC40-8FC3-B09977F8D2F8}"/>
              </a:ext>
            </a:extLst>
          </p:cNvPr>
          <p:cNvSpPr/>
          <p:nvPr/>
        </p:nvSpPr>
        <p:spPr>
          <a:xfrm>
            <a:off x="322823" y="4224087"/>
            <a:ext cx="8784976" cy="2031325"/>
          </a:xfrm>
          <a:prstGeom prst="rect">
            <a:avLst/>
          </a:prstGeom>
        </p:spPr>
        <p:txBody>
          <a:bodyPr wrap="square">
            <a:spAutoFit/>
          </a:bodyPr>
          <a:lstStyle/>
          <a:p>
            <a:r>
              <a:rPr lang="pt-BR" dirty="0">
                <a:solidFill>
                  <a:schemeClr val="tx1"/>
                </a:solidFill>
              </a:rPr>
              <a:t>O agendamento adequado das operações de equipamentos no chão de fábrica também é fundamental para alcançar as taxas de produção desejadas e minimizar o tempo de inatividade. </a:t>
            </a:r>
          </a:p>
          <a:p>
            <a:endParaRPr lang="pt-BR" dirty="0">
              <a:solidFill>
                <a:schemeClr val="tx1"/>
              </a:solidFill>
            </a:endParaRPr>
          </a:p>
          <a:p>
            <a:r>
              <a:rPr lang="pt-BR" dirty="0">
                <a:solidFill>
                  <a:schemeClr val="tx1"/>
                </a:solidFill>
              </a:rPr>
              <a:t>A programação dinâmica requer conhecimento do estado atual do chão de fábrica, para que as informações possam ser usadas para reagendar conforme as necessidades.</a:t>
            </a:r>
          </a:p>
        </p:txBody>
      </p:sp>
    </p:spTree>
    <p:extLst>
      <p:ext uri="{BB962C8B-B14F-4D97-AF65-F5344CB8AC3E}">
        <p14:creationId xmlns:p14="http://schemas.microsoft.com/office/powerpoint/2010/main" val="41344951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9EC0C0E7-1983-BC4A-B55B-20755B945D1F}"/>
              </a:ext>
            </a:extLst>
          </p:cNvPr>
          <p:cNvSpPr>
            <a:spLocks noGrp="1"/>
          </p:cNvSpPr>
          <p:nvPr>
            <p:ph type="sldNum" idx="10"/>
          </p:nvPr>
        </p:nvSpPr>
        <p:spPr>
          <a:xfrm>
            <a:off x="9504808" y="6804173"/>
            <a:ext cx="432048" cy="297324"/>
          </a:xfrm>
        </p:spPr>
        <p:txBody>
          <a:bodyPr/>
          <a:lstStyle/>
          <a:p>
            <a:pPr>
              <a:defRPr/>
            </a:pPr>
            <a:fld id="{F4A97E1D-4BF1-4B98-A38A-ADC3C73F4BB0}" type="slidenum">
              <a:rPr lang="pt-BR" altLang="pt-BR" smtClean="0"/>
              <a:pPr>
                <a:defRPr/>
              </a:pPr>
              <a:t>40</a:t>
            </a:fld>
            <a:endParaRPr lang="pt-BR" altLang="pt-BR" dirty="0"/>
          </a:p>
        </p:txBody>
      </p:sp>
      <p:sp>
        <p:nvSpPr>
          <p:cNvPr id="3" name="CaixaDeTexto 2">
            <a:extLst>
              <a:ext uri="{FF2B5EF4-FFF2-40B4-BE49-F238E27FC236}">
                <a16:creationId xmlns:a16="http://schemas.microsoft.com/office/drawing/2014/main" id="{C5E31040-08AD-3143-BD2F-A1769E0216C4}"/>
              </a:ext>
            </a:extLst>
          </p:cNvPr>
          <p:cNvSpPr txBox="1"/>
          <p:nvPr/>
        </p:nvSpPr>
        <p:spPr>
          <a:xfrm>
            <a:off x="647824" y="1403573"/>
            <a:ext cx="8712968" cy="3200876"/>
          </a:xfrm>
          <a:prstGeom prst="rect">
            <a:avLst/>
          </a:prstGeom>
          <a:noFill/>
        </p:spPr>
        <p:txBody>
          <a:bodyPr wrap="square" rtlCol="0">
            <a:spAutoFit/>
          </a:bodyPr>
          <a:lstStyle/>
          <a:p>
            <a:r>
              <a:rPr lang="pt-BR" sz="2800" b="1" dirty="0">
                <a:solidFill>
                  <a:schemeClr val="tx1"/>
                </a:solidFill>
              </a:rPr>
              <a:t>Vídeos complementares</a:t>
            </a:r>
          </a:p>
          <a:p>
            <a:endParaRPr lang="pt-BR" sz="2800" b="1" dirty="0">
              <a:solidFill>
                <a:schemeClr val="tx1"/>
              </a:solidFill>
            </a:endParaRPr>
          </a:p>
          <a:p>
            <a:endParaRPr lang="pt-BR" sz="1600" b="1" dirty="0">
              <a:solidFill>
                <a:schemeClr val="tx1"/>
              </a:solidFill>
            </a:endParaRPr>
          </a:p>
          <a:p>
            <a:r>
              <a:rPr lang="pt-BR" sz="1600" dirty="0">
                <a:solidFill>
                  <a:schemeClr val="tx1"/>
                </a:solidFill>
              </a:rPr>
              <a:t>Usinagem: </a:t>
            </a:r>
            <a:r>
              <a:rPr lang="pt-BR" sz="1600" dirty="0">
                <a:solidFill>
                  <a:schemeClr val="tx1"/>
                </a:solidFill>
                <a:hlinkClick r:id="rId2">
                  <a:extLst>
                    <a:ext uri="{A12FA001-AC4F-418D-AE19-62706E023703}">
                      <ahyp:hlinkClr xmlns:ahyp="http://schemas.microsoft.com/office/drawing/2018/hyperlinkcolor" val="tx"/>
                    </a:ext>
                  </a:extLst>
                </a:hlinkClick>
              </a:rPr>
              <a:t>https://www.sandvik.coromant.com/pt-pt/knowledge/milling/pages/gear-manufacturing.aspx?Country=br</a:t>
            </a:r>
            <a:endParaRPr lang="pt-BR" sz="1600" dirty="0">
              <a:solidFill>
                <a:schemeClr val="tx1"/>
              </a:solidFill>
            </a:endParaRPr>
          </a:p>
          <a:p>
            <a:pPr algn="ctr"/>
            <a:endParaRPr lang="pt-BR" sz="1600" dirty="0">
              <a:solidFill>
                <a:schemeClr val="tx1"/>
              </a:solidFill>
            </a:endParaRPr>
          </a:p>
          <a:p>
            <a:r>
              <a:rPr lang="pt-BR" sz="1600" dirty="0">
                <a:solidFill>
                  <a:schemeClr val="tx1"/>
                </a:solidFill>
              </a:rPr>
              <a:t>Engrenagens: </a:t>
            </a:r>
            <a:r>
              <a:rPr lang="en-US" sz="1600" dirty="0">
                <a:solidFill>
                  <a:schemeClr val="tx1"/>
                </a:solidFill>
              </a:rPr>
              <a:t>https://</a:t>
            </a:r>
            <a:r>
              <a:rPr lang="en-US" sz="1600" dirty="0" err="1">
                <a:solidFill>
                  <a:schemeClr val="tx1"/>
                </a:solidFill>
              </a:rPr>
              <a:t>monferrato.com.br</a:t>
            </a:r>
            <a:r>
              <a:rPr lang="en-US" sz="1600" dirty="0">
                <a:solidFill>
                  <a:schemeClr val="tx1"/>
                </a:solidFill>
              </a:rPr>
              <a:t>/</a:t>
            </a:r>
            <a:r>
              <a:rPr lang="en-US" sz="1600" dirty="0" err="1">
                <a:solidFill>
                  <a:schemeClr val="tx1"/>
                </a:solidFill>
              </a:rPr>
              <a:t>descubra</a:t>
            </a:r>
            <a:r>
              <a:rPr lang="en-US" sz="1600" dirty="0">
                <a:solidFill>
                  <a:schemeClr val="tx1"/>
                </a:solidFill>
              </a:rPr>
              <a:t>-</a:t>
            </a:r>
            <a:r>
              <a:rPr lang="en-US" sz="1600" dirty="0" err="1">
                <a:solidFill>
                  <a:schemeClr val="tx1"/>
                </a:solidFill>
              </a:rPr>
              <a:t>como</a:t>
            </a:r>
            <a:r>
              <a:rPr lang="en-US" sz="1600" dirty="0">
                <a:solidFill>
                  <a:schemeClr val="tx1"/>
                </a:solidFill>
              </a:rPr>
              <a:t>-</a:t>
            </a:r>
            <a:r>
              <a:rPr lang="en-US" sz="1600" dirty="0" err="1">
                <a:solidFill>
                  <a:schemeClr val="tx1"/>
                </a:solidFill>
              </a:rPr>
              <a:t>funciona</a:t>
            </a:r>
            <a:r>
              <a:rPr lang="en-US" sz="1600" dirty="0">
                <a:solidFill>
                  <a:schemeClr val="tx1"/>
                </a:solidFill>
              </a:rPr>
              <a:t>-o-</a:t>
            </a:r>
            <a:r>
              <a:rPr lang="en-US" sz="1600" dirty="0" err="1">
                <a:solidFill>
                  <a:schemeClr val="tx1"/>
                </a:solidFill>
              </a:rPr>
              <a:t>processo</a:t>
            </a:r>
            <a:r>
              <a:rPr lang="en-US" sz="1600" dirty="0">
                <a:solidFill>
                  <a:schemeClr val="tx1"/>
                </a:solidFill>
              </a:rPr>
              <a:t>-de-</a:t>
            </a:r>
            <a:r>
              <a:rPr lang="en-US" sz="1600" dirty="0" err="1">
                <a:solidFill>
                  <a:schemeClr val="tx1"/>
                </a:solidFill>
              </a:rPr>
              <a:t>fabricacao</a:t>
            </a:r>
            <a:r>
              <a:rPr lang="en-US" sz="1600" dirty="0">
                <a:solidFill>
                  <a:schemeClr val="tx1"/>
                </a:solidFill>
              </a:rPr>
              <a:t>-de-</a:t>
            </a:r>
            <a:r>
              <a:rPr lang="en-US" sz="1600" dirty="0" err="1">
                <a:solidFill>
                  <a:schemeClr val="tx1"/>
                </a:solidFill>
              </a:rPr>
              <a:t>engrenagens</a:t>
            </a:r>
            <a:r>
              <a:rPr lang="en-US" sz="1600" dirty="0">
                <a:solidFill>
                  <a:schemeClr val="tx1"/>
                </a:solidFill>
              </a:rPr>
              <a:t>/</a:t>
            </a:r>
          </a:p>
          <a:p>
            <a:endParaRPr lang="pt-BR" sz="1600" dirty="0">
              <a:solidFill>
                <a:schemeClr val="tx1"/>
              </a:solidFill>
            </a:endParaRPr>
          </a:p>
          <a:p>
            <a:endParaRPr lang="pt-BR" sz="1600" dirty="0">
              <a:solidFill>
                <a:schemeClr val="tx1"/>
              </a:solidFill>
            </a:endParaRPr>
          </a:p>
          <a:p>
            <a:endParaRPr lang="en-US" dirty="0">
              <a:solidFill>
                <a:schemeClr val="tx1"/>
              </a:solidFill>
            </a:endParaRPr>
          </a:p>
        </p:txBody>
      </p:sp>
      <p:sp>
        <p:nvSpPr>
          <p:cNvPr id="4" name="Retângulo 3">
            <a:extLst>
              <a:ext uri="{FF2B5EF4-FFF2-40B4-BE49-F238E27FC236}">
                <a16:creationId xmlns:a16="http://schemas.microsoft.com/office/drawing/2014/main" id="{BE7DF719-8B6E-564E-B55E-0DA30F00A10D}"/>
              </a:ext>
            </a:extLst>
          </p:cNvPr>
          <p:cNvSpPr/>
          <p:nvPr/>
        </p:nvSpPr>
        <p:spPr>
          <a:xfrm>
            <a:off x="647824" y="3995861"/>
            <a:ext cx="8352928" cy="369332"/>
          </a:xfrm>
          <a:prstGeom prst="rect">
            <a:avLst/>
          </a:prstGeom>
        </p:spPr>
        <p:txBody>
          <a:bodyPr wrap="square">
            <a:spAutoFit/>
          </a:bodyPr>
          <a:lstStyle/>
          <a:p>
            <a:r>
              <a:rPr lang="en-US" dirty="0">
                <a:solidFill>
                  <a:schemeClr val="tx1"/>
                </a:solidFill>
              </a:rPr>
              <a:t>https://</a:t>
            </a:r>
            <a:r>
              <a:rPr lang="en-US" dirty="0" err="1">
                <a:solidFill>
                  <a:schemeClr val="tx1"/>
                </a:solidFill>
              </a:rPr>
              <a:t>tsapps.nist.gov</a:t>
            </a:r>
            <a:r>
              <a:rPr lang="en-US" dirty="0">
                <a:solidFill>
                  <a:schemeClr val="tx1"/>
                </a:solidFill>
              </a:rPr>
              <a:t>/publication/</a:t>
            </a:r>
            <a:r>
              <a:rPr lang="en-US" dirty="0" err="1">
                <a:solidFill>
                  <a:schemeClr val="tx1"/>
                </a:solidFill>
              </a:rPr>
              <a:t>get_pdf.cfm?pub_id</a:t>
            </a:r>
            <a:r>
              <a:rPr lang="en-US" dirty="0">
                <a:solidFill>
                  <a:schemeClr val="tx1"/>
                </a:solidFill>
              </a:rPr>
              <a:t>=821138</a:t>
            </a:r>
          </a:p>
        </p:txBody>
      </p:sp>
      <p:sp>
        <p:nvSpPr>
          <p:cNvPr id="5" name="Retângulo 4">
            <a:extLst>
              <a:ext uri="{FF2B5EF4-FFF2-40B4-BE49-F238E27FC236}">
                <a16:creationId xmlns:a16="http://schemas.microsoft.com/office/drawing/2014/main" id="{1EECB3C7-0510-8A40-8497-2A7F83C9D17E}"/>
              </a:ext>
            </a:extLst>
          </p:cNvPr>
          <p:cNvSpPr/>
          <p:nvPr/>
        </p:nvSpPr>
        <p:spPr>
          <a:xfrm>
            <a:off x="647824" y="4707050"/>
            <a:ext cx="8352928" cy="1477328"/>
          </a:xfrm>
          <a:prstGeom prst="rect">
            <a:avLst/>
          </a:prstGeom>
        </p:spPr>
        <p:txBody>
          <a:bodyPr wrap="square">
            <a:spAutoFit/>
          </a:bodyPr>
          <a:lstStyle/>
          <a:p>
            <a:r>
              <a:rPr lang="en-US" dirty="0">
                <a:solidFill>
                  <a:schemeClr val="tx1"/>
                </a:solidFill>
                <a:hlinkClick r:id="rId3">
                  <a:extLst>
                    <a:ext uri="{A12FA001-AC4F-418D-AE19-62706E023703}">
                      <ahyp:hlinkClr xmlns:ahyp="http://schemas.microsoft.com/office/drawing/2018/hyperlinkcolor" val="tx"/>
                    </a:ext>
                  </a:extLst>
                </a:hlinkClick>
              </a:rPr>
              <a:t>https://www.youtube.com/watch?v=p0G1BBxY9Os</a:t>
            </a:r>
            <a:endParaRPr lang="en-US" dirty="0">
              <a:solidFill>
                <a:schemeClr val="tx1"/>
              </a:solidFill>
            </a:endParaRPr>
          </a:p>
          <a:p>
            <a:r>
              <a:rPr lang="en-US" dirty="0">
                <a:solidFill>
                  <a:schemeClr val="tx1"/>
                </a:solidFill>
                <a:hlinkClick r:id="rId4">
                  <a:extLst>
                    <a:ext uri="{A12FA001-AC4F-418D-AE19-62706E023703}">
                      <ahyp:hlinkClr xmlns:ahyp="http://schemas.microsoft.com/office/drawing/2018/hyperlinkcolor" val="tx"/>
                    </a:ext>
                  </a:extLst>
                </a:hlinkClick>
              </a:rPr>
              <a:t>https://www.youtube.com/watch?v=3r7yc2Q6I1g</a:t>
            </a:r>
            <a:endParaRPr lang="en-US" dirty="0">
              <a:solidFill>
                <a:schemeClr val="tx1"/>
              </a:solidFill>
            </a:endParaRPr>
          </a:p>
          <a:p>
            <a:r>
              <a:rPr lang="en-US" dirty="0">
                <a:solidFill>
                  <a:schemeClr val="tx1"/>
                </a:solidFill>
              </a:rPr>
              <a:t>https://</a:t>
            </a:r>
            <a:r>
              <a:rPr lang="en-US" dirty="0" err="1">
                <a:solidFill>
                  <a:schemeClr val="tx1"/>
                </a:solidFill>
              </a:rPr>
              <a:t>www.youtube.com</a:t>
            </a:r>
            <a:r>
              <a:rPr lang="en-US" dirty="0">
                <a:solidFill>
                  <a:schemeClr val="tx1"/>
                </a:solidFill>
              </a:rPr>
              <a:t>/</a:t>
            </a:r>
            <a:r>
              <a:rPr lang="en-US" dirty="0" err="1">
                <a:solidFill>
                  <a:schemeClr val="tx1"/>
                </a:solidFill>
              </a:rPr>
              <a:t>watch?v</a:t>
            </a:r>
            <a:r>
              <a:rPr lang="en-US" dirty="0">
                <a:solidFill>
                  <a:schemeClr val="tx1"/>
                </a:solidFill>
              </a:rPr>
              <a:t>=hN65bqL3mZ4</a:t>
            </a:r>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9309585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7B61C03F-645E-C744-AC19-A8723C60289B}"/>
              </a:ext>
            </a:extLst>
          </p:cNvPr>
          <p:cNvSpPr>
            <a:spLocks noGrp="1"/>
          </p:cNvSpPr>
          <p:nvPr>
            <p:ph type="sldNum" idx="10"/>
          </p:nvPr>
        </p:nvSpPr>
        <p:spPr>
          <a:xfrm>
            <a:off x="9216776" y="6660157"/>
            <a:ext cx="432047" cy="288032"/>
          </a:xfrm>
        </p:spPr>
        <p:txBody>
          <a:bodyPr/>
          <a:lstStyle/>
          <a:p>
            <a:pPr>
              <a:defRPr/>
            </a:pPr>
            <a:fld id="{F4A97E1D-4BF1-4B98-A38A-ADC3C73F4BB0}" type="slidenum">
              <a:rPr lang="pt-BR" altLang="pt-BR" smtClean="0"/>
              <a:pPr>
                <a:defRPr/>
              </a:pPr>
              <a:t>41</a:t>
            </a:fld>
            <a:endParaRPr lang="pt-BR" altLang="pt-BR" dirty="0"/>
          </a:p>
        </p:txBody>
      </p:sp>
      <p:sp>
        <p:nvSpPr>
          <p:cNvPr id="3" name="CaixaDeTexto 2">
            <a:extLst>
              <a:ext uri="{FF2B5EF4-FFF2-40B4-BE49-F238E27FC236}">
                <a16:creationId xmlns:a16="http://schemas.microsoft.com/office/drawing/2014/main" id="{7CFEDD4D-85C3-0D43-A076-0E4C4E9B29D1}"/>
              </a:ext>
            </a:extLst>
          </p:cNvPr>
          <p:cNvSpPr txBox="1"/>
          <p:nvPr/>
        </p:nvSpPr>
        <p:spPr>
          <a:xfrm>
            <a:off x="791840" y="1580236"/>
            <a:ext cx="8064896" cy="4801314"/>
          </a:xfrm>
          <a:prstGeom prst="rect">
            <a:avLst/>
          </a:prstGeom>
          <a:noFill/>
        </p:spPr>
        <p:txBody>
          <a:bodyPr wrap="square" rtlCol="0">
            <a:spAutoFit/>
          </a:bodyPr>
          <a:lstStyle/>
          <a:p>
            <a:r>
              <a:rPr lang="pt-BR" dirty="0">
                <a:solidFill>
                  <a:schemeClr val="tx1"/>
                </a:solidFill>
              </a:rPr>
              <a:t>Atividade:</a:t>
            </a:r>
          </a:p>
          <a:p>
            <a:endParaRPr lang="pt-BR" dirty="0">
              <a:solidFill>
                <a:schemeClr val="tx1"/>
              </a:solidFill>
            </a:endParaRPr>
          </a:p>
          <a:p>
            <a:r>
              <a:rPr lang="pt-BR" dirty="0">
                <a:solidFill>
                  <a:schemeClr val="tx1"/>
                </a:solidFill>
              </a:rPr>
              <a:t>1. Descreva os aspectos da manufatura de um produto até a sua padronização  </a:t>
            </a:r>
          </a:p>
          <a:p>
            <a:endParaRPr lang="pt-BR" dirty="0">
              <a:solidFill>
                <a:schemeClr val="tx1"/>
              </a:solidFill>
            </a:endParaRPr>
          </a:p>
          <a:p>
            <a:r>
              <a:rPr lang="pt-BR" dirty="0">
                <a:solidFill>
                  <a:schemeClr val="tx1"/>
                </a:solidFill>
              </a:rPr>
              <a:t>2. Qual é a importância da seleção e sequência do(</a:t>
            </a:r>
            <a:r>
              <a:rPr lang="pt-BR" dirty="0" err="1">
                <a:solidFill>
                  <a:schemeClr val="tx1"/>
                </a:solidFill>
              </a:rPr>
              <a:t>s</a:t>
            </a:r>
            <a:r>
              <a:rPr lang="pt-BR" dirty="0">
                <a:solidFill>
                  <a:schemeClr val="tx1"/>
                </a:solidFill>
              </a:rPr>
              <a:t>) processo(</a:t>
            </a:r>
            <a:r>
              <a:rPr lang="pt-BR" dirty="0" err="1">
                <a:solidFill>
                  <a:schemeClr val="tx1"/>
                </a:solidFill>
              </a:rPr>
              <a:t>s</a:t>
            </a:r>
            <a:r>
              <a:rPr lang="pt-BR" dirty="0">
                <a:solidFill>
                  <a:schemeClr val="tx1"/>
                </a:solidFill>
              </a:rPr>
              <a:t>) na manufatura. </a:t>
            </a:r>
          </a:p>
          <a:p>
            <a:r>
              <a:rPr lang="pt-BR" dirty="0">
                <a:solidFill>
                  <a:schemeClr val="tx1"/>
                </a:solidFill>
              </a:rPr>
              <a:t>Sugestão para a análise: matéria prima, processos envolvendo formação de fase líquida ou só sólido, possibilidade de automação.</a:t>
            </a:r>
          </a:p>
          <a:p>
            <a:endParaRPr lang="pt-BR" dirty="0">
              <a:solidFill>
                <a:schemeClr val="tx1"/>
              </a:solidFill>
            </a:endParaRPr>
          </a:p>
          <a:p>
            <a:r>
              <a:rPr lang="pt-BR" dirty="0">
                <a:solidFill>
                  <a:schemeClr val="tx1"/>
                </a:solidFill>
              </a:rPr>
              <a:t>3. Como o uso de sensores e softwares pode auxiliar na decisão e seleção de processos de manufatura? </a:t>
            </a:r>
          </a:p>
          <a:p>
            <a:endParaRPr lang="pt-BR" dirty="0">
              <a:solidFill>
                <a:schemeClr val="tx1"/>
              </a:solidFill>
            </a:endParaRPr>
          </a:p>
          <a:p>
            <a:endParaRPr lang="pt-BR" dirty="0">
              <a:solidFill>
                <a:schemeClr val="tx1"/>
              </a:solidFill>
            </a:endParaRPr>
          </a:p>
          <a:p>
            <a:endParaRPr lang="pt-BR" dirty="0">
              <a:solidFill>
                <a:schemeClr val="tx1"/>
              </a:solidFill>
            </a:endParaRPr>
          </a:p>
          <a:p>
            <a:endParaRPr lang="pt-BR"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3339786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9EC0C0E7-1983-BC4A-B55B-20755B945D1F}"/>
              </a:ext>
            </a:extLst>
          </p:cNvPr>
          <p:cNvSpPr>
            <a:spLocks noGrp="1"/>
          </p:cNvSpPr>
          <p:nvPr>
            <p:ph type="sldNum" idx="10"/>
          </p:nvPr>
        </p:nvSpPr>
        <p:spPr>
          <a:xfrm>
            <a:off x="9792839" y="6876181"/>
            <a:ext cx="267593" cy="369332"/>
          </a:xfrm>
        </p:spPr>
        <p:txBody>
          <a:bodyPr/>
          <a:lstStyle/>
          <a:p>
            <a:pPr>
              <a:defRPr/>
            </a:pPr>
            <a:fld id="{F4A97E1D-4BF1-4B98-A38A-ADC3C73F4BB0}" type="slidenum">
              <a:rPr lang="pt-BR" altLang="pt-BR" smtClean="0"/>
              <a:pPr>
                <a:defRPr/>
              </a:pPr>
              <a:t>5</a:t>
            </a:fld>
            <a:endParaRPr lang="pt-BR" altLang="pt-BR" dirty="0"/>
          </a:p>
        </p:txBody>
      </p:sp>
      <p:sp>
        <p:nvSpPr>
          <p:cNvPr id="4" name="Retângulo 3">
            <a:extLst>
              <a:ext uri="{FF2B5EF4-FFF2-40B4-BE49-F238E27FC236}">
                <a16:creationId xmlns:a16="http://schemas.microsoft.com/office/drawing/2014/main" id="{72DD84F8-3BBB-C54F-89D7-43B1741665B9}"/>
              </a:ext>
            </a:extLst>
          </p:cNvPr>
          <p:cNvSpPr/>
          <p:nvPr/>
        </p:nvSpPr>
        <p:spPr>
          <a:xfrm>
            <a:off x="20193" y="6876181"/>
            <a:ext cx="6695826" cy="369332"/>
          </a:xfrm>
          <a:prstGeom prst="rect">
            <a:avLst/>
          </a:prstGeom>
        </p:spPr>
        <p:txBody>
          <a:bodyPr wrap="square">
            <a:spAutoFit/>
          </a:bodyPr>
          <a:lstStyle/>
          <a:p>
            <a:r>
              <a:rPr lang="en-US" dirty="0">
                <a:solidFill>
                  <a:schemeClr val="tx1"/>
                </a:solidFill>
              </a:rPr>
              <a:t>https://</a:t>
            </a:r>
            <a:r>
              <a:rPr lang="en-US" dirty="0" err="1">
                <a:solidFill>
                  <a:schemeClr val="tx1"/>
                </a:solidFill>
              </a:rPr>
              <a:t>tsapps.nist.gov</a:t>
            </a:r>
            <a:r>
              <a:rPr lang="en-US" dirty="0">
                <a:solidFill>
                  <a:schemeClr val="tx1"/>
                </a:solidFill>
              </a:rPr>
              <a:t>/publication/</a:t>
            </a:r>
            <a:r>
              <a:rPr lang="en-US" dirty="0" err="1">
                <a:solidFill>
                  <a:schemeClr val="tx1"/>
                </a:solidFill>
              </a:rPr>
              <a:t>get_pdf.cfm?pub_id</a:t>
            </a:r>
            <a:r>
              <a:rPr lang="en-US" dirty="0">
                <a:solidFill>
                  <a:schemeClr val="tx1"/>
                </a:solidFill>
              </a:rPr>
              <a:t>=821138</a:t>
            </a:r>
          </a:p>
        </p:txBody>
      </p:sp>
      <p:sp>
        <p:nvSpPr>
          <p:cNvPr id="5" name="Retângulo 4">
            <a:extLst>
              <a:ext uri="{FF2B5EF4-FFF2-40B4-BE49-F238E27FC236}">
                <a16:creationId xmlns:a16="http://schemas.microsoft.com/office/drawing/2014/main" id="{383D3C77-E4A1-3C48-B65A-FBC129FC4A0A}"/>
              </a:ext>
            </a:extLst>
          </p:cNvPr>
          <p:cNvSpPr/>
          <p:nvPr/>
        </p:nvSpPr>
        <p:spPr>
          <a:xfrm>
            <a:off x="287784" y="6370389"/>
            <a:ext cx="5301451" cy="369332"/>
          </a:xfrm>
          <a:prstGeom prst="rect">
            <a:avLst/>
          </a:prstGeom>
        </p:spPr>
        <p:txBody>
          <a:bodyPr wrap="none">
            <a:spAutoFit/>
          </a:bodyPr>
          <a:lstStyle/>
          <a:p>
            <a:r>
              <a:rPr lang="pt-BR" dirty="0" err="1">
                <a:solidFill>
                  <a:schemeClr val="tx1"/>
                </a:solidFill>
                <a:latin typeface="Times" pitchFamily="2" charset="0"/>
              </a:rPr>
              <a:t>Initial</a:t>
            </a:r>
            <a:r>
              <a:rPr lang="pt-BR" dirty="0">
                <a:solidFill>
                  <a:schemeClr val="tx1"/>
                </a:solidFill>
                <a:latin typeface="Times" pitchFamily="2" charset="0"/>
              </a:rPr>
              <a:t> Manufacturing Exchange </a:t>
            </a:r>
            <a:r>
              <a:rPr lang="pt-BR" dirty="0" err="1">
                <a:solidFill>
                  <a:schemeClr val="tx1"/>
                </a:solidFill>
                <a:latin typeface="Times" pitchFamily="2" charset="0"/>
              </a:rPr>
              <a:t>Specifications</a:t>
            </a:r>
            <a:r>
              <a:rPr lang="pt-BR" dirty="0">
                <a:solidFill>
                  <a:schemeClr val="tx1"/>
                </a:solidFill>
                <a:latin typeface="Times" pitchFamily="2" charset="0"/>
              </a:rPr>
              <a:t> - IMES </a:t>
            </a:r>
            <a:endParaRPr lang="pt-BR" dirty="0">
              <a:solidFill>
                <a:schemeClr val="tx1"/>
              </a:solidFill>
            </a:endParaRPr>
          </a:p>
        </p:txBody>
      </p:sp>
      <p:sp>
        <p:nvSpPr>
          <p:cNvPr id="8" name="Retângulo 7">
            <a:extLst>
              <a:ext uri="{FF2B5EF4-FFF2-40B4-BE49-F238E27FC236}">
                <a16:creationId xmlns:a16="http://schemas.microsoft.com/office/drawing/2014/main" id="{7ADA2193-3378-2549-981F-0BD2C7430979}"/>
              </a:ext>
            </a:extLst>
          </p:cNvPr>
          <p:cNvSpPr/>
          <p:nvPr/>
        </p:nvSpPr>
        <p:spPr>
          <a:xfrm>
            <a:off x="561194" y="1974654"/>
            <a:ext cx="8712967" cy="1754326"/>
          </a:xfrm>
          <a:prstGeom prst="rect">
            <a:avLst/>
          </a:prstGeom>
        </p:spPr>
        <p:txBody>
          <a:bodyPr wrap="square">
            <a:spAutoFit/>
          </a:bodyPr>
          <a:lstStyle/>
          <a:p>
            <a:r>
              <a:rPr lang="pt-PT" dirty="0">
                <a:solidFill>
                  <a:schemeClr val="tx1"/>
                </a:solidFill>
              </a:rPr>
              <a:t>Hoje o desenvolvimento de uma instalação de produção virtual, pela qual a operação de toda uma instalação de produção é simulada. </a:t>
            </a:r>
          </a:p>
          <a:p>
            <a:endParaRPr lang="pt-PT" dirty="0">
              <a:solidFill>
                <a:schemeClr val="tx1"/>
              </a:solidFill>
            </a:endParaRPr>
          </a:p>
          <a:p>
            <a:r>
              <a:rPr lang="pt-PT" dirty="0">
                <a:solidFill>
                  <a:schemeClr val="tx1"/>
                </a:solidFill>
              </a:rPr>
              <a:t>A instalação de produção virtual evoluiu de simulações de </a:t>
            </a:r>
            <a:r>
              <a:rPr lang="pt-PT" dirty="0" err="1">
                <a:solidFill>
                  <a:schemeClr val="tx1"/>
                </a:solidFill>
              </a:rPr>
              <a:t>máquinas-ferramenta</a:t>
            </a:r>
            <a:r>
              <a:rPr lang="pt-PT" dirty="0">
                <a:solidFill>
                  <a:schemeClr val="tx1"/>
                </a:solidFill>
              </a:rPr>
              <a:t> únicas para simulações de células de trabalho, sistemas de manuseio de materiais, áreas de montagem e operadores humanos.</a:t>
            </a:r>
          </a:p>
        </p:txBody>
      </p:sp>
      <p:sp>
        <p:nvSpPr>
          <p:cNvPr id="9" name="Retângulo 8">
            <a:extLst>
              <a:ext uri="{FF2B5EF4-FFF2-40B4-BE49-F238E27FC236}">
                <a16:creationId xmlns:a16="http://schemas.microsoft.com/office/drawing/2014/main" id="{1DCC8E9B-799B-AE42-8CBD-37B9665C6F26}"/>
              </a:ext>
            </a:extLst>
          </p:cNvPr>
          <p:cNvSpPr/>
          <p:nvPr/>
        </p:nvSpPr>
        <p:spPr>
          <a:xfrm>
            <a:off x="561195" y="4083462"/>
            <a:ext cx="8712967" cy="2031325"/>
          </a:xfrm>
          <a:prstGeom prst="rect">
            <a:avLst/>
          </a:prstGeom>
        </p:spPr>
        <p:txBody>
          <a:bodyPr wrap="square">
            <a:spAutoFit/>
          </a:bodyPr>
          <a:lstStyle/>
          <a:p>
            <a:r>
              <a:rPr lang="pt-BR" dirty="0">
                <a:solidFill>
                  <a:schemeClr val="tx1"/>
                </a:solidFill>
              </a:rPr>
              <a:t>O controle local dos equipamentos na fábrica pode ser  realizado por uma combinação de software, computadores de uso geral e sistemas de controle especializados. </a:t>
            </a:r>
          </a:p>
          <a:p>
            <a:endParaRPr lang="pt-BR" dirty="0">
              <a:solidFill>
                <a:schemeClr val="tx1"/>
              </a:solidFill>
            </a:endParaRPr>
          </a:p>
          <a:p>
            <a:r>
              <a:rPr lang="pt-BR" dirty="0">
                <a:solidFill>
                  <a:schemeClr val="tx1"/>
                </a:solidFill>
              </a:rPr>
              <a:t>A instalação de fabricação típica inclui equipamentos de fabricação de uma variedade de fornecedores, com muitos tipos de equipamentos com suas próprias interfaces especializadas. </a:t>
            </a:r>
          </a:p>
        </p:txBody>
      </p:sp>
      <p:sp>
        <p:nvSpPr>
          <p:cNvPr id="10" name="CaixaDeTexto 9">
            <a:extLst>
              <a:ext uri="{FF2B5EF4-FFF2-40B4-BE49-F238E27FC236}">
                <a16:creationId xmlns:a16="http://schemas.microsoft.com/office/drawing/2014/main" id="{E1A24E6E-9ACA-F443-B8B1-D6E11F7AC2DE}"/>
              </a:ext>
            </a:extLst>
          </p:cNvPr>
          <p:cNvSpPr txBox="1"/>
          <p:nvPr/>
        </p:nvSpPr>
        <p:spPr>
          <a:xfrm>
            <a:off x="1057077" y="1174435"/>
            <a:ext cx="8712968" cy="800219"/>
          </a:xfrm>
          <a:prstGeom prst="rect">
            <a:avLst/>
          </a:prstGeom>
          <a:noFill/>
        </p:spPr>
        <p:txBody>
          <a:bodyPr wrap="square" rtlCol="0">
            <a:spAutoFit/>
          </a:bodyPr>
          <a:lstStyle/>
          <a:p>
            <a:r>
              <a:rPr lang="pt-BR" sz="2800" b="1" dirty="0">
                <a:solidFill>
                  <a:schemeClr val="tx1"/>
                </a:solidFill>
              </a:rPr>
              <a:t>Desenvolvimento da Manufatura de um Produto</a:t>
            </a:r>
          </a:p>
          <a:p>
            <a:endParaRPr lang="en-US" dirty="0">
              <a:solidFill>
                <a:schemeClr val="tx1"/>
              </a:solidFill>
            </a:endParaRPr>
          </a:p>
        </p:txBody>
      </p:sp>
    </p:spTree>
    <p:extLst>
      <p:ext uri="{BB962C8B-B14F-4D97-AF65-F5344CB8AC3E}">
        <p14:creationId xmlns:p14="http://schemas.microsoft.com/office/powerpoint/2010/main" val="2804644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9EC0C0E7-1983-BC4A-B55B-20755B945D1F}"/>
              </a:ext>
            </a:extLst>
          </p:cNvPr>
          <p:cNvSpPr>
            <a:spLocks noGrp="1"/>
          </p:cNvSpPr>
          <p:nvPr>
            <p:ph type="sldNum" idx="10"/>
          </p:nvPr>
        </p:nvSpPr>
        <p:spPr>
          <a:xfrm>
            <a:off x="9792839" y="6876181"/>
            <a:ext cx="267593" cy="369332"/>
          </a:xfrm>
        </p:spPr>
        <p:txBody>
          <a:bodyPr/>
          <a:lstStyle/>
          <a:p>
            <a:pPr>
              <a:defRPr/>
            </a:pPr>
            <a:fld id="{F4A97E1D-4BF1-4B98-A38A-ADC3C73F4BB0}" type="slidenum">
              <a:rPr lang="pt-BR" altLang="pt-BR" smtClean="0"/>
              <a:pPr>
                <a:defRPr/>
              </a:pPr>
              <a:t>6</a:t>
            </a:fld>
            <a:endParaRPr lang="pt-BR" altLang="pt-BR" dirty="0"/>
          </a:p>
        </p:txBody>
      </p:sp>
      <p:sp>
        <p:nvSpPr>
          <p:cNvPr id="4" name="Retângulo 3">
            <a:extLst>
              <a:ext uri="{FF2B5EF4-FFF2-40B4-BE49-F238E27FC236}">
                <a16:creationId xmlns:a16="http://schemas.microsoft.com/office/drawing/2014/main" id="{72DD84F8-3BBB-C54F-89D7-43B1741665B9}"/>
              </a:ext>
            </a:extLst>
          </p:cNvPr>
          <p:cNvSpPr/>
          <p:nvPr/>
        </p:nvSpPr>
        <p:spPr>
          <a:xfrm>
            <a:off x="20193" y="6876181"/>
            <a:ext cx="6695826" cy="369332"/>
          </a:xfrm>
          <a:prstGeom prst="rect">
            <a:avLst/>
          </a:prstGeom>
        </p:spPr>
        <p:txBody>
          <a:bodyPr wrap="square">
            <a:spAutoFit/>
          </a:bodyPr>
          <a:lstStyle/>
          <a:p>
            <a:r>
              <a:rPr lang="en-US" dirty="0">
                <a:solidFill>
                  <a:schemeClr val="tx1"/>
                </a:solidFill>
              </a:rPr>
              <a:t>https://</a:t>
            </a:r>
            <a:r>
              <a:rPr lang="en-US" dirty="0" err="1">
                <a:solidFill>
                  <a:schemeClr val="tx1"/>
                </a:solidFill>
              </a:rPr>
              <a:t>tsapps.nist.gov</a:t>
            </a:r>
            <a:r>
              <a:rPr lang="en-US" dirty="0">
                <a:solidFill>
                  <a:schemeClr val="tx1"/>
                </a:solidFill>
              </a:rPr>
              <a:t>/publication/</a:t>
            </a:r>
            <a:r>
              <a:rPr lang="en-US" dirty="0" err="1">
                <a:solidFill>
                  <a:schemeClr val="tx1"/>
                </a:solidFill>
              </a:rPr>
              <a:t>get_pdf.cfm?pub_id</a:t>
            </a:r>
            <a:r>
              <a:rPr lang="en-US" dirty="0">
                <a:solidFill>
                  <a:schemeClr val="tx1"/>
                </a:solidFill>
              </a:rPr>
              <a:t>=821138</a:t>
            </a:r>
          </a:p>
        </p:txBody>
      </p:sp>
      <p:pic>
        <p:nvPicPr>
          <p:cNvPr id="7" name="Imagem 6" descr="Texto preto sobre fundo branco&#10;&#10;Descrição gerada automaticamente">
            <a:extLst>
              <a:ext uri="{FF2B5EF4-FFF2-40B4-BE49-F238E27FC236}">
                <a16:creationId xmlns:a16="http://schemas.microsoft.com/office/drawing/2014/main" id="{A1C30507-56B5-6647-B7A8-AF42E25E5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7944" y="1495200"/>
            <a:ext cx="6840760" cy="5363318"/>
          </a:xfrm>
          <a:prstGeom prst="rect">
            <a:avLst/>
          </a:prstGeom>
        </p:spPr>
      </p:pic>
      <p:sp>
        <p:nvSpPr>
          <p:cNvPr id="6" name="CaixaDeTexto 5">
            <a:extLst>
              <a:ext uri="{FF2B5EF4-FFF2-40B4-BE49-F238E27FC236}">
                <a16:creationId xmlns:a16="http://schemas.microsoft.com/office/drawing/2014/main" id="{02CA5234-9171-7A45-908C-FFE4A19C1F8B}"/>
              </a:ext>
            </a:extLst>
          </p:cNvPr>
          <p:cNvSpPr txBox="1"/>
          <p:nvPr/>
        </p:nvSpPr>
        <p:spPr>
          <a:xfrm>
            <a:off x="1213667" y="960494"/>
            <a:ext cx="8712968" cy="800219"/>
          </a:xfrm>
          <a:prstGeom prst="rect">
            <a:avLst/>
          </a:prstGeom>
          <a:noFill/>
        </p:spPr>
        <p:txBody>
          <a:bodyPr wrap="square" rtlCol="0">
            <a:spAutoFit/>
          </a:bodyPr>
          <a:lstStyle/>
          <a:p>
            <a:r>
              <a:rPr lang="pt-BR" sz="2800" b="1" dirty="0">
                <a:solidFill>
                  <a:schemeClr val="tx1"/>
                </a:solidFill>
              </a:rPr>
              <a:t>Desenvolvimento da Manufatura de um Produto</a:t>
            </a:r>
          </a:p>
          <a:p>
            <a:endParaRPr lang="en-US" dirty="0">
              <a:solidFill>
                <a:schemeClr val="tx1"/>
              </a:solidFill>
            </a:endParaRPr>
          </a:p>
        </p:txBody>
      </p:sp>
    </p:spTree>
    <p:extLst>
      <p:ext uri="{BB962C8B-B14F-4D97-AF65-F5344CB8AC3E}">
        <p14:creationId xmlns:p14="http://schemas.microsoft.com/office/powerpoint/2010/main" val="2318693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9EC0C0E7-1983-BC4A-B55B-20755B945D1F}"/>
              </a:ext>
            </a:extLst>
          </p:cNvPr>
          <p:cNvSpPr>
            <a:spLocks noGrp="1"/>
          </p:cNvSpPr>
          <p:nvPr>
            <p:ph type="sldNum" idx="10"/>
          </p:nvPr>
        </p:nvSpPr>
        <p:spPr>
          <a:xfrm>
            <a:off x="9792839" y="6876181"/>
            <a:ext cx="267593" cy="369332"/>
          </a:xfrm>
        </p:spPr>
        <p:txBody>
          <a:bodyPr/>
          <a:lstStyle/>
          <a:p>
            <a:pPr>
              <a:defRPr/>
            </a:pPr>
            <a:fld id="{F4A97E1D-4BF1-4B98-A38A-ADC3C73F4BB0}" type="slidenum">
              <a:rPr lang="pt-BR" altLang="pt-BR" smtClean="0"/>
              <a:pPr>
                <a:defRPr/>
              </a:pPr>
              <a:t>7</a:t>
            </a:fld>
            <a:endParaRPr lang="pt-BR" altLang="pt-BR" dirty="0"/>
          </a:p>
        </p:txBody>
      </p:sp>
      <p:sp>
        <p:nvSpPr>
          <p:cNvPr id="4" name="Retângulo 3">
            <a:extLst>
              <a:ext uri="{FF2B5EF4-FFF2-40B4-BE49-F238E27FC236}">
                <a16:creationId xmlns:a16="http://schemas.microsoft.com/office/drawing/2014/main" id="{72DD84F8-3BBB-C54F-89D7-43B1741665B9}"/>
              </a:ext>
            </a:extLst>
          </p:cNvPr>
          <p:cNvSpPr/>
          <p:nvPr/>
        </p:nvSpPr>
        <p:spPr>
          <a:xfrm>
            <a:off x="20193" y="6876181"/>
            <a:ext cx="6695826" cy="369332"/>
          </a:xfrm>
          <a:prstGeom prst="rect">
            <a:avLst/>
          </a:prstGeom>
        </p:spPr>
        <p:txBody>
          <a:bodyPr wrap="square">
            <a:spAutoFit/>
          </a:bodyPr>
          <a:lstStyle/>
          <a:p>
            <a:r>
              <a:rPr lang="en-US" dirty="0">
                <a:solidFill>
                  <a:schemeClr val="tx1"/>
                </a:solidFill>
              </a:rPr>
              <a:t>https://</a:t>
            </a:r>
            <a:r>
              <a:rPr lang="en-US" dirty="0" err="1">
                <a:solidFill>
                  <a:schemeClr val="tx1"/>
                </a:solidFill>
              </a:rPr>
              <a:t>tsapps.nist.gov</a:t>
            </a:r>
            <a:r>
              <a:rPr lang="en-US" dirty="0">
                <a:solidFill>
                  <a:schemeClr val="tx1"/>
                </a:solidFill>
              </a:rPr>
              <a:t>/publication/</a:t>
            </a:r>
            <a:r>
              <a:rPr lang="en-US" dirty="0" err="1">
                <a:solidFill>
                  <a:schemeClr val="tx1"/>
                </a:solidFill>
              </a:rPr>
              <a:t>get_pdf.cfm?pub_id</a:t>
            </a:r>
            <a:r>
              <a:rPr lang="en-US" dirty="0">
                <a:solidFill>
                  <a:schemeClr val="tx1"/>
                </a:solidFill>
              </a:rPr>
              <a:t>=821138</a:t>
            </a:r>
          </a:p>
        </p:txBody>
      </p:sp>
      <p:sp>
        <p:nvSpPr>
          <p:cNvPr id="5" name="Retângulo 4">
            <a:extLst>
              <a:ext uri="{FF2B5EF4-FFF2-40B4-BE49-F238E27FC236}">
                <a16:creationId xmlns:a16="http://schemas.microsoft.com/office/drawing/2014/main" id="{383D3C77-E4A1-3C48-B65A-FBC129FC4A0A}"/>
              </a:ext>
            </a:extLst>
          </p:cNvPr>
          <p:cNvSpPr/>
          <p:nvPr/>
        </p:nvSpPr>
        <p:spPr>
          <a:xfrm>
            <a:off x="287784" y="6370389"/>
            <a:ext cx="5301451" cy="369332"/>
          </a:xfrm>
          <a:prstGeom prst="rect">
            <a:avLst/>
          </a:prstGeom>
        </p:spPr>
        <p:txBody>
          <a:bodyPr wrap="none">
            <a:spAutoFit/>
          </a:bodyPr>
          <a:lstStyle/>
          <a:p>
            <a:r>
              <a:rPr lang="pt-BR" dirty="0" err="1">
                <a:solidFill>
                  <a:schemeClr val="tx1"/>
                </a:solidFill>
                <a:latin typeface="Times" pitchFamily="2" charset="0"/>
              </a:rPr>
              <a:t>Initial</a:t>
            </a:r>
            <a:r>
              <a:rPr lang="pt-BR" dirty="0">
                <a:solidFill>
                  <a:schemeClr val="tx1"/>
                </a:solidFill>
                <a:latin typeface="Times" pitchFamily="2" charset="0"/>
              </a:rPr>
              <a:t> Manufacturing Exchange </a:t>
            </a:r>
            <a:r>
              <a:rPr lang="pt-BR" dirty="0" err="1">
                <a:solidFill>
                  <a:schemeClr val="tx1"/>
                </a:solidFill>
                <a:latin typeface="Times" pitchFamily="2" charset="0"/>
              </a:rPr>
              <a:t>Specifications</a:t>
            </a:r>
            <a:r>
              <a:rPr lang="pt-BR" dirty="0">
                <a:solidFill>
                  <a:schemeClr val="tx1"/>
                </a:solidFill>
                <a:latin typeface="Times" pitchFamily="2" charset="0"/>
              </a:rPr>
              <a:t> - IMES </a:t>
            </a:r>
            <a:endParaRPr lang="pt-BR" dirty="0">
              <a:solidFill>
                <a:schemeClr val="tx1"/>
              </a:solidFill>
            </a:endParaRPr>
          </a:p>
        </p:txBody>
      </p:sp>
      <p:pic>
        <p:nvPicPr>
          <p:cNvPr id="8" name="Imagem 7" descr="Tela de computador com texto preto sobre fundo branco&#10;&#10;Descrição gerada automaticamente">
            <a:extLst>
              <a:ext uri="{FF2B5EF4-FFF2-40B4-BE49-F238E27FC236}">
                <a16:creationId xmlns:a16="http://schemas.microsoft.com/office/drawing/2014/main" id="{6A8E890F-D1DE-EB4B-B887-111973AD62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1368" y="1592497"/>
            <a:ext cx="6157887" cy="4806789"/>
          </a:xfrm>
          <a:prstGeom prst="rect">
            <a:avLst/>
          </a:prstGeom>
        </p:spPr>
      </p:pic>
      <p:sp>
        <p:nvSpPr>
          <p:cNvPr id="7" name="CaixaDeTexto 6">
            <a:extLst>
              <a:ext uri="{FF2B5EF4-FFF2-40B4-BE49-F238E27FC236}">
                <a16:creationId xmlns:a16="http://schemas.microsoft.com/office/drawing/2014/main" id="{23B0FF01-1367-CB46-9D3F-005EB5131495}"/>
              </a:ext>
            </a:extLst>
          </p:cNvPr>
          <p:cNvSpPr txBox="1"/>
          <p:nvPr/>
        </p:nvSpPr>
        <p:spPr>
          <a:xfrm>
            <a:off x="1213667" y="960494"/>
            <a:ext cx="8712968" cy="800219"/>
          </a:xfrm>
          <a:prstGeom prst="rect">
            <a:avLst/>
          </a:prstGeom>
          <a:noFill/>
        </p:spPr>
        <p:txBody>
          <a:bodyPr wrap="square" rtlCol="0">
            <a:spAutoFit/>
          </a:bodyPr>
          <a:lstStyle/>
          <a:p>
            <a:r>
              <a:rPr lang="pt-BR" sz="2800" b="1" dirty="0">
                <a:solidFill>
                  <a:schemeClr val="tx1"/>
                </a:solidFill>
              </a:rPr>
              <a:t>Desenvolvimento da Manufatura de um Produto</a:t>
            </a:r>
          </a:p>
          <a:p>
            <a:endParaRPr lang="en-US" dirty="0">
              <a:solidFill>
                <a:schemeClr val="tx1"/>
              </a:solidFill>
            </a:endParaRPr>
          </a:p>
        </p:txBody>
      </p:sp>
    </p:spTree>
    <p:extLst>
      <p:ext uri="{BB962C8B-B14F-4D97-AF65-F5344CB8AC3E}">
        <p14:creationId xmlns:p14="http://schemas.microsoft.com/office/powerpoint/2010/main" val="3288389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9EC0C0E7-1983-BC4A-B55B-20755B945D1F}"/>
              </a:ext>
            </a:extLst>
          </p:cNvPr>
          <p:cNvSpPr>
            <a:spLocks noGrp="1"/>
          </p:cNvSpPr>
          <p:nvPr>
            <p:ph type="sldNum" idx="10"/>
          </p:nvPr>
        </p:nvSpPr>
        <p:spPr>
          <a:xfrm>
            <a:off x="9792839" y="6876181"/>
            <a:ext cx="267593" cy="369332"/>
          </a:xfrm>
        </p:spPr>
        <p:txBody>
          <a:bodyPr/>
          <a:lstStyle/>
          <a:p>
            <a:pPr>
              <a:defRPr/>
            </a:pPr>
            <a:fld id="{F4A97E1D-4BF1-4B98-A38A-ADC3C73F4BB0}" type="slidenum">
              <a:rPr lang="pt-BR" altLang="pt-BR" smtClean="0"/>
              <a:pPr>
                <a:defRPr/>
              </a:pPr>
              <a:t>8</a:t>
            </a:fld>
            <a:endParaRPr lang="pt-BR" altLang="pt-BR" dirty="0"/>
          </a:p>
        </p:txBody>
      </p:sp>
      <p:sp>
        <p:nvSpPr>
          <p:cNvPr id="4" name="Retângulo 3">
            <a:extLst>
              <a:ext uri="{FF2B5EF4-FFF2-40B4-BE49-F238E27FC236}">
                <a16:creationId xmlns:a16="http://schemas.microsoft.com/office/drawing/2014/main" id="{72DD84F8-3BBB-C54F-89D7-43B1741665B9}"/>
              </a:ext>
            </a:extLst>
          </p:cNvPr>
          <p:cNvSpPr/>
          <p:nvPr/>
        </p:nvSpPr>
        <p:spPr>
          <a:xfrm>
            <a:off x="20193" y="6876181"/>
            <a:ext cx="6695826" cy="369332"/>
          </a:xfrm>
          <a:prstGeom prst="rect">
            <a:avLst/>
          </a:prstGeom>
        </p:spPr>
        <p:txBody>
          <a:bodyPr wrap="square">
            <a:spAutoFit/>
          </a:bodyPr>
          <a:lstStyle/>
          <a:p>
            <a:r>
              <a:rPr lang="en-US" dirty="0">
                <a:solidFill>
                  <a:schemeClr val="tx1"/>
                </a:solidFill>
              </a:rPr>
              <a:t>https://</a:t>
            </a:r>
            <a:r>
              <a:rPr lang="en-US" dirty="0" err="1">
                <a:solidFill>
                  <a:schemeClr val="tx1"/>
                </a:solidFill>
              </a:rPr>
              <a:t>tsapps.nist.gov</a:t>
            </a:r>
            <a:r>
              <a:rPr lang="en-US" dirty="0">
                <a:solidFill>
                  <a:schemeClr val="tx1"/>
                </a:solidFill>
              </a:rPr>
              <a:t>/publication/</a:t>
            </a:r>
            <a:r>
              <a:rPr lang="en-US" dirty="0" err="1">
                <a:solidFill>
                  <a:schemeClr val="tx1"/>
                </a:solidFill>
              </a:rPr>
              <a:t>get_pdf.cfm?pub_id</a:t>
            </a:r>
            <a:r>
              <a:rPr lang="en-US" dirty="0">
                <a:solidFill>
                  <a:schemeClr val="tx1"/>
                </a:solidFill>
              </a:rPr>
              <a:t>=821138</a:t>
            </a:r>
          </a:p>
        </p:txBody>
      </p:sp>
      <p:sp>
        <p:nvSpPr>
          <p:cNvPr id="5" name="Retângulo 4">
            <a:extLst>
              <a:ext uri="{FF2B5EF4-FFF2-40B4-BE49-F238E27FC236}">
                <a16:creationId xmlns:a16="http://schemas.microsoft.com/office/drawing/2014/main" id="{383D3C77-E4A1-3C48-B65A-FBC129FC4A0A}"/>
              </a:ext>
            </a:extLst>
          </p:cNvPr>
          <p:cNvSpPr/>
          <p:nvPr/>
        </p:nvSpPr>
        <p:spPr>
          <a:xfrm>
            <a:off x="287784" y="6370389"/>
            <a:ext cx="5301451" cy="369332"/>
          </a:xfrm>
          <a:prstGeom prst="rect">
            <a:avLst/>
          </a:prstGeom>
        </p:spPr>
        <p:txBody>
          <a:bodyPr wrap="none">
            <a:spAutoFit/>
          </a:bodyPr>
          <a:lstStyle/>
          <a:p>
            <a:r>
              <a:rPr lang="pt-BR" dirty="0" err="1">
                <a:solidFill>
                  <a:schemeClr val="tx1"/>
                </a:solidFill>
                <a:latin typeface="Times" pitchFamily="2" charset="0"/>
              </a:rPr>
              <a:t>Initial</a:t>
            </a:r>
            <a:r>
              <a:rPr lang="pt-BR" dirty="0">
                <a:solidFill>
                  <a:schemeClr val="tx1"/>
                </a:solidFill>
                <a:latin typeface="Times" pitchFamily="2" charset="0"/>
              </a:rPr>
              <a:t> Manufacturing Exchange </a:t>
            </a:r>
            <a:r>
              <a:rPr lang="pt-BR" dirty="0" err="1">
                <a:solidFill>
                  <a:schemeClr val="tx1"/>
                </a:solidFill>
                <a:latin typeface="Times" pitchFamily="2" charset="0"/>
              </a:rPr>
              <a:t>Specifications</a:t>
            </a:r>
            <a:r>
              <a:rPr lang="pt-BR" dirty="0">
                <a:solidFill>
                  <a:schemeClr val="tx1"/>
                </a:solidFill>
                <a:latin typeface="Times" pitchFamily="2" charset="0"/>
              </a:rPr>
              <a:t> - IMES </a:t>
            </a:r>
            <a:endParaRPr lang="pt-BR" dirty="0">
              <a:solidFill>
                <a:schemeClr val="tx1"/>
              </a:solidFill>
            </a:endParaRPr>
          </a:p>
        </p:txBody>
      </p:sp>
      <p:sp>
        <p:nvSpPr>
          <p:cNvPr id="6" name="Retângulo 5">
            <a:extLst>
              <a:ext uri="{FF2B5EF4-FFF2-40B4-BE49-F238E27FC236}">
                <a16:creationId xmlns:a16="http://schemas.microsoft.com/office/drawing/2014/main" id="{5BF84F06-A923-D345-9019-0C4CD211A0E6}"/>
              </a:ext>
            </a:extLst>
          </p:cNvPr>
          <p:cNvSpPr/>
          <p:nvPr/>
        </p:nvSpPr>
        <p:spPr>
          <a:xfrm>
            <a:off x="355984" y="1939853"/>
            <a:ext cx="9289031" cy="2308324"/>
          </a:xfrm>
          <a:prstGeom prst="rect">
            <a:avLst/>
          </a:prstGeom>
        </p:spPr>
        <p:txBody>
          <a:bodyPr wrap="square">
            <a:spAutoFit/>
          </a:bodyPr>
          <a:lstStyle/>
          <a:p>
            <a:r>
              <a:rPr lang="pt-BR" dirty="0">
                <a:solidFill>
                  <a:schemeClr val="tx1"/>
                </a:solidFill>
              </a:rPr>
              <a:t>Pode-se definir as especificações da manufatura em  fases, que são usadas pelas outras para fazer as especificações. </a:t>
            </a:r>
          </a:p>
          <a:p>
            <a:endParaRPr lang="pt-BR" dirty="0">
              <a:solidFill>
                <a:schemeClr val="tx1"/>
              </a:solidFill>
            </a:endParaRPr>
          </a:p>
          <a:p>
            <a:r>
              <a:rPr lang="pt-BR" dirty="0">
                <a:solidFill>
                  <a:schemeClr val="tx1"/>
                </a:solidFill>
              </a:rPr>
              <a:t>Fase 1: Identificar / Definir Necessidades do Setor</a:t>
            </a:r>
          </a:p>
          <a:p>
            <a:endParaRPr lang="pt-BR" dirty="0">
              <a:solidFill>
                <a:schemeClr val="tx1"/>
              </a:solidFill>
            </a:endParaRPr>
          </a:p>
          <a:p>
            <a:r>
              <a:rPr lang="pt-BR" dirty="0">
                <a:solidFill>
                  <a:schemeClr val="tx1"/>
                </a:solidFill>
              </a:rPr>
              <a:t>A atividade inicial do desenvolvimento da manufatura seria identificar e documentar uma necessidade do setor, cenário de fabricação ou declaração de problema para definir o escopo e o domínio de fabricação do projeto proposto. </a:t>
            </a:r>
          </a:p>
        </p:txBody>
      </p:sp>
      <p:sp>
        <p:nvSpPr>
          <p:cNvPr id="7" name="Retângulo 6">
            <a:extLst>
              <a:ext uri="{FF2B5EF4-FFF2-40B4-BE49-F238E27FC236}">
                <a16:creationId xmlns:a16="http://schemas.microsoft.com/office/drawing/2014/main" id="{416F8122-9CA7-C94B-BC00-9461AF3F1E99}"/>
              </a:ext>
            </a:extLst>
          </p:cNvPr>
          <p:cNvSpPr/>
          <p:nvPr/>
        </p:nvSpPr>
        <p:spPr>
          <a:xfrm>
            <a:off x="363128" y="4479603"/>
            <a:ext cx="9181020" cy="1754326"/>
          </a:xfrm>
          <a:prstGeom prst="rect">
            <a:avLst/>
          </a:prstGeom>
        </p:spPr>
        <p:txBody>
          <a:bodyPr wrap="square">
            <a:spAutoFit/>
          </a:bodyPr>
          <a:lstStyle/>
          <a:p>
            <a:r>
              <a:rPr lang="pt-BR" dirty="0">
                <a:solidFill>
                  <a:schemeClr val="tx1"/>
                </a:solidFill>
              </a:rPr>
              <a:t>Fase 2: Analisar Requisitos</a:t>
            </a:r>
          </a:p>
          <a:p>
            <a:endParaRPr lang="pt-BR" dirty="0">
              <a:solidFill>
                <a:schemeClr val="tx1"/>
              </a:solidFill>
            </a:endParaRPr>
          </a:p>
          <a:p>
            <a:r>
              <a:rPr lang="pt-BR" dirty="0">
                <a:solidFill>
                  <a:schemeClr val="tx1"/>
                </a:solidFill>
              </a:rPr>
              <a:t>Essa fase de desenvolvimento manufatura consiste em analisar a situação atual no cenário de fabricação para entender os recursos atuais, tentativas anteriores de uma solução e necessidades específicas que devem ser acomodadas na solução proposta. Uma especificação de requisitos é a principal saída desejada desta fase do projeto. </a:t>
            </a:r>
          </a:p>
        </p:txBody>
      </p:sp>
      <p:sp>
        <p:nvSpPr>
          <p:cNvPr id="8" name="CaixaDeTexto 7">
            <a:extLst>
              <a:ext uri="{FF2B5EF4-FFF2-40B4-BE49-F238E27FC236}">
                <a16:creationId xmlns:a16="http://schemas.microsoft.com/office/drawing/2014/main" id="{03122059-090B-6A43-819A-660B528F36A8}"/>
              </a:ext>
            </a:extLst>
          </p:cNvPr>
          <p:cNvSpPr txBox="1"/>
          <p:nvPr/>
        </p:nvSpPr>
        <p:spPr>
          <a:xfrm>
            <a:off x="1079871" y="1071404"/>
            <a:ext cx="8712968" cy="800219"/>
          </a:xfrm>
          <a:prstGeom prst="rect">
            <a:avLst/>
          </a:prstGeom>
          <a:noFill/>
        </p:spPr>
        <p:txBody>
          <a:bodyPr wrap="square" rtlCol="0">
            <a:spAutoFit/>
          </a:bodyPr>
          <a:lstStyle/>
          <a:p>
            <a:r>
              <a:rPr lang="pt-BR" sz="2800" b="1" dirty="0">
                <a:solidFill>
                  <a:schemeClr val="tx1"/>
                </a:solidFill>
              </a:rPr>
              <a:t>Desenvolvimento da Manufatura de um Produto</a:t>
            </a:r>
          </a:p>
          <a:p>
            <a:endParaRPr lang="en-US" dirty="0">
              <a:solidFill>
                <a:schemeClr val="tx1"/>
              </a:solidFill>
            </a:endParaRPr>
          </a:p>
        </p:txBody>
      </p:sp>
    </p:spTree>
    <p:extLst>
      <p:ext uri="{BB962C8B-B14F-4D97-AF65-F5344CB8AC3E}">
        <p14:creationId xmlns:p14="http://schemas.microsoft.com/office/powerpoint/2010/main" val="4058204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9EC0C0E7-1983-BC4A-B55B-20755B945D1F}"/>
              </a:ext>
            </a:extLst>
          </p:cNvPr>
          <p:cNvSpPr>
            <a:spLocks noGrp="1"/>
          </p:cNvSpPr>
          <p:nvPr>
            <p:ph type="sldNum" idx="10"/>
          </p:nvPr>
        </p:nvSpPr>
        <p:spPr>
          <a:xfrm>
            <a:off x="9792839" y="6876181"/>
            <a:ext cx="267593" cy="369332"/>
          </a:xfrm>
        </p:spPr>
        <p:txBody>
          <a:bodyPr/>
          <a:lstStyle/>
          <a:p>
            <a:pPr>
              <a:defRPr/>
            </a:pPr>
            <a:fld id="{F4A97E1D-4BF1-4B98-A38A-ADC3C73F4BB0}" type="slidenum">
              <a:rPr lang="pt-BR" altLang="pt-BR" smtClean="0"/>
              <a:pPr>
                <a:defRPr/>
              </a:pPr>
              <a:t>9</a:t>
            </a:fld>
            <a:endParaRPr lang="pt-BR" altLang="pt-BR" dirty="0"/>
          </a:p>
        </p:txBody>
      </p:sp>
      <p:sp>
        <p:nvSpPr>
          <p:cNvPr id="4" name="Retângulo 3">
            <a:extLst>
              <a:ext uri="{FF2B5EF4-FFF2-40B4-BE49-F238E27FC236}">
                <a16:creationId xmlns:a16="http://schemas.microsoft.com/office/drawing/2014/main" id="{72DD84F8-3BBB-C54F-89D7-43B1741665B9}"/>
              </a:ext>
            </a:extLst>
          </p:cNvPr>
          <p:cNvSpPr/>
          <p:nvPr/>
        </p:nvSpPr>
        <p:spPr>
          <a:xfrm>
            <a:off x="20193" y="6876181"/>
            <a:ext cx="6695826" cy="369332"/>
          </a:xfrm>
          <a:prstGeom prst="rect">
            <a:avLst/>
          </a:prstGeom>
        </p:spPr>
        <p:txBody>
          <a:bodyPr wrap="square">
            <a:spAutoFit/>
          </a:bodyPr>
          <a:lstStyle/>
          <a:p>
            <a:r>
              <a:rPr lang="en-US" dirty="0">
                <a:solidFill>
                  <a:schemeClr val="tx1"/>
                </a:solidFill>
              </a:rPr>
              <a:t>https://</a:t>
            </a:r>
            <a:r>
              <a:rPr lang="en-US" dirty="0" err="1">
                <a:solidFill>
                  <a:schemeClr val="tx1"/>
                </a:solidFill>
              </a:rPr>
              <a:t>tsapps.nist.gov</a:t>
            </a:r>
            <a:r>
              <a:rPr lang="en-US" dirty="0">
                <a:solidFill>
                  <a:schemeClr val="tx1"/>
                </a:solidFill>
              </a:rPr>
              <a:t>/publication/</a:t>
            </a:r>
            <a:r>
              <a:rPr lang="en-US" dirty="0" err="1">
                <a:solidFill>
                  <a:schemeClr val="tx1"/>
                </a:solidFill>
              </a:rPr>
              <a:t>get_pdf.cfm?pub_id</a:t>
            </a:r>
            <a:r>
              <a:rPr lang="en-US" dirty="0">
                <a:solidFill>
                  <a:schemeClr val="tx1"/>
                </a:solidFill>
              </a:rPr>
              <a:t>=821138</a:t>
            </a:r>
          </a:p>
        </p:txBody>
      </p:sp>
      <p:sp>
        <p:nvSpPr>
          <p:cNvPr id="5" name="Retângulo 4">
            <a:extLst>
              <a:ext uri="{FF2B5EF4-FFF2-40B4-BE49-F238E27FC236}">
                <a16:creationId xmlns:a16="http://schemas.microsoft.com/office/drawing/2014/main" id="{383D3C77-E4A1-3C48-B65A-FBC129FC4A0A}"/>
              </a:ext>
            </a:extLst>
          </p:cNvPr>
          <p:cNvSpPr/>
          <p:nvPr/>
        </p:nvSpPr>
        <p:spPr>
          <a:xfrm>
            <a:off x="287784" y="6370389"/>
            <a:ext cx="5301451" cy="369332"/>
          </a:xfrm>
          <a:prstGeom prst="rect">
            <a:avLst/>
          </a:prstGeom>
        </p:spPr>
        <p:txBody>
          <a:bodyPr wrap="none">
            <a:spAutoFit/>
          </a:bodyPr>
          <a:lstStyle/>
          <a:p>
            <a:r>
              <a:rPr lang="pt-BR" dirty="0" err="1">
                <a:solidFill>
                  <a:schemeClr val="tx1"/>
                </a:solidFill>
                <a:latin typeface="Times" pitchFamily="2" charset="0"/>
              </a:rPr>
              <a:t>Initial</a:t>
            </a:r>
            <a:r>
              <a:rPr lang="pt-BR" dirty="0">
                <a:solidFill>
                  <a:schemeClr val="tx1"/>
                </a:solidFill>
                <a:latin typeface="Times" pitchFamily="2" charset="0"/>
              </a:rPr>
              <a:t> Manufacturing Exchange </a:t>
            </a:r>
            <a:r>
              <a:rPr lang="pt-BR" dirty="0" err="1">
                <a:solidFill>
                  <a:schemeClr val="tx1"/>
                </a:solidFill>
                <a:latin typeface="Times" pitchFamily="2" charset="0"/>
              </a:rPr>
              <a:t>Specifications</a:t>
            </a:r>
            <a:r>
              <a:rPr lang="pt-BR" dirty="0">
                <a:solidFill>
                  <a:schemeClr val="tx1"/>
                </a:solidFill>
                <a:latin typeface="Times" pitchFamily="2" charset="0"/>
              </a:rPr>
              <a:t> - IMES </a:t>
            </a:r>
            <a:endParaRPr lang="pt-BR" dirty="0">
              <a:solidFill>
                <a:schemeClr val="tx1"/>
              </a:solidFill>
            </a:endParaRPr>
          </a:p>
        </p:txBody>
      </p:sp>
      <p:sp>
        <p:nvSpPr>
          <p:cNvPr id="7" name="Retângulo 6">
            <a:extLst>
              <a:ext uri="{FF2B5EF4-FFF2-40B4-BE49-F238E27FC236}">
                <a16:creationId xmlns:a16="http://schemas.microsoft.com/office/drawing/2014/main" id="{608D911A-771E-1141-AB8C-778E0084F1B5}"/>
              </a:ext>
            </a:extLst>
          </p:cNvPr>
          <p:cNvSpPr/>
          <p:nvPr/>
        </p:nvSpPr>
        <p:spPr>
          <a:xfrm>
            <a:off x="312473" y="1714264"/>
            <a:ext cx="8928992" cy="2031325"/>
          </a:xfrm>
          <a:prstGeom prst="rect">
            <a:avLst/>
          </a:prstGeom>
        </p:spPr>
        <p:txBody>
          <a:bodyPr wrap="square">
            <a:spAutoFit/>
          </a:bodyPr>
          <a:lstStyle/>
          <a:p>
            <a:r>
              <a:rPr lang="pt-BR" dirty="0">
                <a:solidFill>
                  <a:schemeClr val="tx1"/>
                </a:solidFill>
              </a:rPr>
              <a:t>Fase 3: Design / Desenvolvimento</a:t>
            </a:r>
          </a:p>
          <a:p>
            <a:endParaRPr lang="pt-BR" dirty="0">
              <a:solidFill>
                <a:schemeClr val="tx1"/>
              </a:solidFill>
            </a:endParaRPr>
          </a:p>
          <a:p>
            <a:r>
              <a:rPr lang="pt-BR" dirty="0">
                <a:solidFill>
                  <a:schemeClr val="tx1"/>
                </a:solidFill>
              </a:rPr>
              <a:t>Esta fase de desenvolvimento consiste no projeto, desenvolvimento e documentação reais da solução técnica  proposta, que atenda aos requisitos especificados na fase anterior. A solução pode consistir em uma combinação de tipos de entrega, incluindo modelo (</a:t>
            </a:r>
            <a:r>
              <a:rPr lang="pt-BR" dirty="0" err="1">
                <a:solidFill>
                  <a:schemeClr val="tx1"/>
                </a:solidFill>
              </a:rPr>
              <a:t>s</a:t>
            </a:r>
            <a:r>
              <a:rPr lang="pt-BR" dirty="0">
                <a:solidFill>
                  <a:schemeClr val="tx1"/>
                </a:solidFill>
              </a:rPr>
              <a:t>) de informação, protocolo (</a:t>
            </a:r>
            <a:r>
              <a:rPr lang="pt-BR" dirty="0" err="1">
                <a:solidFill>
                  <a:schemeClr val="tx1"/>
                </a:solidFill>
              </a:rPr>
              <a:t>s</a:t>
            </a:r>
            <a:r>
              <a:rPr lang="pt-BR" dirty="0">
                <a:solidFill>
                  <a:schemeClr val="tx1"/>
                </a:solidFill>
              </a:rPr>
              <a:t>) de interface ou modelo (</a:t>
            </a:r>
            <a:r>
              <a:rPr lang="pt-BR" dirty="0" err="1">
                <a:solidFill>
                  <a:schemeClr val="tx1"/>
                </a:solidFill>
              </a:rPr>
              <a:t>s</a:t>
            </a:r>
            <a:r>
              <a:rPr lang="pt-BR" dirty="0">
                <a:solidFill>
                  <a:schemeClr val="tx1"/>
                </a:solidFill>
              </a:rPr>
              <a:t>) de processo, conforme exigido pelo problema a ser resolvido</a:t>
            </a:r>
          </a:p>
        </p:txBody>
      </p:sp>
      <p:sp>
        <p:nvSpPr>
          <p:cNvPr id="8" name="Retângulo 7">
            <a:extLst>
              <a:ext uri="{FF2B5EF4-FFF2-40B4-BE49-F238E27FC236}">
                <a16:creationId xmlns:a16="http://schemas.microsoft.com/office/drawing/2014/main" id="{5AF0225B-2AE3-3949-B979-A68E68335C19}"/>
              </a:ext>
            </a:extLst>
          </p:cNvPr>
          <p:cNvSpPr/>
          <p:nvPr/>
        </p:nvSpPr>
        <p:spPr>
          <a:xfrm>
            <a:off x="287784" y="4267229"/>
            <a:ext cx="9217024" cy="1754326"/>
          </a:xfrm>
          <a:prstGeom prst="rect">
            <a:avLst/>
          </a:prstGeom>
        </p:spPr>
        <p:txBody>
          <a:bodyPr wrap="square">
            <a:spAutoFit/>
          </a:bodyPr>
          <a:lstStyle/>
          <a:p>
            <a:r>
              <a:rPr lang="pt-PT" dirty="0">
                <a:solidFill>
                  <a:schemeClr val="tx1"/>
                </a:solidFill>
              </a:rPr>
              <a:t>Fase 4: Validar</a:t>
            </a:r>
          </a:p>
          <a:p>
            <a:endParaRPr lang="pt-PT" dirty="0">
              <a:solidFill>
                <a:schemeClr val="tx1"/>
              </a:solidFill>
            </a:endParaRPr>
          </a:p>
          <a:p>
            <a:r>
              <a:rPr lang="pt-PT" dirty="0">
                <a:solidFill>
                  <a:schemeClr val="tx1"/>
                </a:solidFill>
              </a:rPr>
              <a:t>É necessária uma fase de validação para garantir a integridade, validade e usabilidade da solução proposta. As atividades de validação podem assumir várias formas, incluindo implementações de protótipos, instruções detalhadas com especialistas em domínio ou uma comparação com referências conhecidas. </a:t>
            </a:r>
          </a:p>
        </p:txBody>
      </p:sp>
      <p:sp>
        <p:nvSpPr>
          <p:cNvPr id="9" name="CaixaDeTexto 8">
            <a:extLst>
              <a:ext uri="{FF2B5EF4-FFF2-40B4-BE49-F238E27FC236}">
                <a16:creationId xmlns:a16="http://schemas.microsoft.com/office/drawing/2014/main" id="{B7D0AB71-A3FA-D945-A4F0-C988D3628F1C}"/>
              </a:ext>
            </a:extLst>
          </p:cNvPr>
          <p:cNvSpPr txBox="1"/>
          <p:nvPr/>
        </p:nvSpPr>
        <p:spPr>
          <a:xfrm>
            <a:off x="1185687" y="1053335"/>
            <a:ext cx="8712968" cy="800219"/>
          </a:xfrm>
          <a:prstGeom prst="rect">
            <a:avLst/>
          </a:prstGeom>
          <a:noFill/>
        </p:spPr>
        <p:txBody>
          <a:bodyPr wrap="square" rtlCol="0">
            <a:spAutoFit/>
          </a:bodyPr>
          <a:lstStyle/>
          <a:p>
            <a:r>
              <a:rPr lang="pt-BR" sz="2800" b="1" dirty="0">
                <a:solidFill>
                  <a:schemeClr val="tx1"/>
                </a:solidFill>
              </a:rPr>
              <a:t>Desenvolvimento da Manufatura de um Produto</a:t>
            </a:r>
          </a:p>
          <a:p>
            <a:endParaRPr lang="en-US" dirty="0">
              <a:solidFill>
                <a:schemeClr val="tx1"/>
              </a:solidFill>
            </a:endParaRPr>
          </a:p>
        </p:txBody>
      </p:sp>
    </p:spTree>
    <p:extLst>
      <p:ext uri="{BB962C8B-B14F-4D97-AF65-F5344CB8AC3E}">
        <p14:creationId xmlns:p14="http://schemas.microsoft.com/office/powerpoint/2010/main" val="1492313305"/>
      </p:ext>
    </p:extLst>
  </p:cSld>
  <p:clrMapOvr>
    <a:masterClrMapping/>
  </p:clrMapOvr>
</p:sld>
</file>

<file path=ppt/theme/theme1.xml><?xml version="1.0" encoding="utf-8"?>
<a:theme xmlns:a="http://schemas.openxmlformats.org/drawingml/2006/main" name="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Arial"/>
        <a:ea typeface="MS Gothic"/>
        <a:cs typeface=""/>
      </a:majorFont>
      <a:minorFont>
        <a:latin typeface="Arial"/>
        <a:ea typeface="MS Gothic"/>
        <a:cs typeface=""/>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pt-BR" sz="1800" b="0" i="0" u="none" strike="noStrike" cap="none" normalizeH="0" baseline="0" smtClean="0">
            <a:ln>
              <a:noFill/>
            </a:ln>
            <a:solidFill>
              <a:schemeClr val="bg1"/>
            </a:solidFill>
            <a:effectLst/>
            <a:latin typeface="Arial" panose="020B0604020202020204" pitchFamily="34" charset="0"/>
            <a:ea typeface="MS Gothic" panose="020B0609070205080204" pitchFamily="49"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pt-BR" sz="1800" b="0" i="0" u="none" strike="noStrike" cap="none" normalizeH="0" baseline="0" smtClean="0">
            <a:ln>
              <a:noFill/>
            </a:ln>
            <a:solidFill>
              <a:schemeClr val="bg1"/>
            </a:solidFill>
            <a:effectLst/>
            <a:latin typeface="Arial" panose="020B0604020202020204" pitchFamily="34" charset="0"/>
            <a:ea typeface="MS Gothic" panose="020B0609070205080204" pitchFamily="49" charset="-128"/>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ersonalizar design">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7743</TotalTime>
  <Words>2201</Words>
  <Application>Microsoft Macintosh PowerPoint</Application>
  <PresentationFormat>Personalizar</PresentationFormat>
  <Paragraphs>344</Paragraphs>
  <Slides>41</Slides>
  <Notes>1</Notes>
  <HiddenSlides>0</HiddenSlides>
  <MMClips>0</MMClips>
  <ScaleCrop>false</ScaleCrop>
  <HeadingPairs>
    <vt:vector size="6" baseType="variant">
      <vt:variant>
        <vt:lpstr>Fontes usadas</vt:lpstr>
      </vt:variant>
      <vt:variant>
        <vt:i4>7</vt:i4>
      </vt:variant>
      <vt:variant>
        <vt:lpstr>Tema</vt:lpstr>
      </vt:variant>
      <vt:variant>
        <vt:i4>2</vt:i4>
      </vt:variant>
      <vt:variant>
        <vt:lpstr>Títulos de slides</vt:lpstr>
      </vt:variant>
      <vt:variant>
        <vt:i4>41</vt:i4>
      </vt:variant>
    </vt:vector>
  </HeadingPairs>
  <TitlesOfParts>
    <vt:vector size="50" baseType="lpstr">
      <vt:lpstr>Arial</vt:lpstr>
      <vt:lpstr>Arial</vt:lpstr>
      <vt:lpstr>Calibri</vt:lpstr>
      <vt:lpstr>Open Sans</vt:lpstr>
      <vt:lpstr>Times</vt:lpstr>
      <vt:lpstr>Times New Roman</vt:lpstr>
      <vt:lpstr>Wingdings</vt:lpstr>
      <vt:lpstr>Tema do Office</vt:lpstr>
      <vt:lpstr>Personalizar design</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Rodrigo Lima Stoeterau</dc:creator>
  <cp:lastModifiedBy>Romulo Cruz</cp:lastModifiedBy>
  <cp:revision>436</cp:revision>
  <cp:lastPrinted>2011-03-15T18:20:15Z</cp:lastPrinted>
  <dcterms:created xsi:type="dcterms:W3CDTF">2009-07-29T15:34:51Z</dcterms:created>
  <dcterms:modified xsi:type="dcterms:W3CDTF">2020-06-17T21:50:47Z</dcterms:modified>
</cp:coreProperties>
</file>