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1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97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4800589"/>
            <a:ext cx="882565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2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49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9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76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3"/>
            <a:ext cx="7999315" cy="232337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2" y="3771176"/>
            <a:ext cx="7279649" cy="342175"/>
          </a:xfrm>
        </p:spPr>
        <p:txBody>
          <a:bodyPr vert="horz" lIns="91438" tIns="45719" rIns="91438" bIns="45719" rtlCol="0" anchor="t">
            <a:normAutofit/>
          </a:bodyPr>
          <a:lstStyle>
            <a:lvl1pPr marL="0" indent="0">
              <a:buNone/>
              <a:defRPr lang="en-US" sz="15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9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96976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6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18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2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32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3"/>
            <a:ext cx="294686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5" y="2667002"/>
            <a:ext cx="2927351" cy="358933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2" y="1981203"/>
            <a:ext cx="293624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2"/>
            <a:ext cx="294679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2" y="1981203"/>
            <a:ext cx="293211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2" y="2667002"/>
            <a:ext cx="29321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2"/>
            <a:ext cx="0" cy="39668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83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52"/>
            <a:ext cx="29400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4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52"/>
            <a:ext cx="293052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3" y="4827213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2" y="4250952"/>
            <a:ext cx="293211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2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2"/>
            <a:ext cx="0" cy="39668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39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53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4" y="430216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64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51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6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5" y="2056093"/>
            <a:ext cx="4396341" cy="4200245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67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3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2"/>
            <a:ext cx="4396339" cy="3741739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3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2"/>
            <a:ext cx="4396339" cy="3741739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1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83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3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4"/>
            <a:ext cx="3401063" cy="2895599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46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49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0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4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9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1400531"/>
          </a:xfrm>
          <a:prstGeom prst="rect">
            <a:avLst/>
          </a:prstGeom>
        </p:spPr>
        <p:txBody>
          <a:bodyPr vert="horz" lIns="91438" tIns="45719" rIns="91438" bIns="45719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2" y="1790704"/>
            <a:ext cx="990599" cy="304799"/>
          </a:xfrm>
          <a:prstGeom prst="rect">
            <a:avLst/>
          </a:prstGeom>
        </p:spPr>
        <p:txBody>
          <a:bodyPr vert="horz" lIns="91438" tIns="45719" rIns="91438" bIns="45719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456681-2B0C-430B-A92D-C2BE349FDA70}" type="datetimeFigureOut">
              <a:rPr lang="pt-BR" smtClean="0"/>
              <a:pPr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300"/>
            <a:ext cx="3859795" cy="304801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3" y="295732"/>
            <a:ext cx="838199" cy="7676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9C5C-7DC7-4C96-BBB0-E053E936757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175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4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9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568015"/>
            <a:ext cx="8825659" cy="353047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ADMINISTRAÇÃO CIENTÍFICA E</a:t>
            </a:r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>CLÁSSICA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3"/>
            <a:ext cx="9887119" cy="1678839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9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Grupo 1: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9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Adobe Heiti Std R" panose="020B0400000000000000" pitchFamily="34" charset="-128"/>
              </a:rPr>
              <a:t>Beatriz Medeiros, Bruno Bertolaccini, Claudia Pastorello, Dalila Alcantara, Debora Yamacita,  Giovanna Sproesser, Rose Mei</a:t>
            </a:r>
            <a:endParaRPr lang="pt-BR" sz="1900" cap="none" dirty="0">
              <a:solidFill>
                <a:schemeClr val="bg1">
                  <a:lumMod val="75000"/>
                  <a:lumOff val="25000"/>
                </a:schemeClr>
              </a:solidFill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5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SzPct val="90000"/>
              <a:buFont typeface="+mj-lt"/>
              <a:buAutoNum type="arabicPeriod"/>
            </a:pPr>
            <a:r>
              <a:rPr lang="pt-BR" sz="2400" dirty="0" smtClean="0"/>
              <a:t> Divisão </a:t>
            </a:r>
            <a:r>
              <a:rPr lang="pt-BR" sz="2400" dirty="0"/>
              <a:t>do trabalho (especialização)</a:t>
            </a:r>
          </a:p>
          <a:p>
            <a:pPr marL="457200" indent="-457200" algn="just">
              <a:buSzPct val="90000"/>
              <a:buFont typeface="+mj-lt"/>
              <a:buAutoNum type="arabicPeriod"/>
            </a:pPr>
            <a:r>
              <a:rPr lang="pt-BR" sz="2400" dirty="0" smtClean="0"/>
              <a:t>Autoridade </a:t>
            </a:r>
            <a:r>
              <a:rPr lang="pt-BR" sz="2400" dirty="0"/>
              <a:t>e Responsabilidade (respeito à hierarquia)</a:t>
            </a:r>
          </a:p>
          <a:p>
            <a:pPr marL="457200" indent="-457200" algn="just">
              <a:buSzPct val="90000"/>
              <a:buFont typeface="+mj-lt"/>
              <a:buAutoNum type="arabicPeriod"/>
            </a:pPr>
            <a:r>
              <a:rPr lang="pt-BR" sz="2400" dirty="0" smtClean="0"/>
              <a:t>Disciplina</a:t>
            </a:r>
            <a:endParaRPr lang="pt-BR" sz="2400" dirty="0"/>
          </a:p>
          <a:p>
            <a:pPr marL="457200" indent="-457200" algn="just">
              <a:buSzPct val="90000"/>
              <a:buFont typeface="+mj-lt"/>
              <a:buAutoNum type="arabicPeriod"/>
            </a:pPr>
            <a:r>
              <a:rPr lang="pt-BR" sz="2400" dirty="0" smtClean="0"/>
              <a:t>Unidade </a:t>
            </a:r>
            <a:r>
              <a:rPr lang="pt-BR" sz="2400" dirty="0"/>
              <a:t>de </a:t>
            </a:r>
            <a:r>
              <a:rPr lang="pt-BR" sz="2400" dirty="0" smtClean="0"/>
              <a:t>comando (</a:t>
            </a:r>
            <a:r>
              <a:rPr lang="pt-BR" sz="2400" dirty="0"/>
              <a:t>cada empregado recebe ordens de 1 único </a:t>
            </a:r>
            <a:r>
              <a:rPr lang="pt-BR" sz="2400" dirty="0" smtClean="0"/>
              <a:t>superior</a:t>
            </a:r>
            <a:r>
              <a:rPr lang="pt-BR" sz="2400" dirty="0"/>
              <a:t>)</a:t>
            </a:r>
          </a:p>
          <a:p>
            <a:pPr marL="457200" indent="-457200" algn="just">
              <a:buSzPct val="90000"/>
              <a:buFont typeface="+mj-lt"/>
              <a:buAutoNum type="arabicPeriod"/>
            </a:pPr>
            <a:r>
              <a:rPr lang="pt-BR" sz="2400" dirty="0" smtClean="0"/>
              <a:t>Unidade </a:t>
            </a:r>
            <a:r>
              <a:rPr lang="pt-BR" sz="2400" dirty="0"/>
              <a:t>de Direção(mesmo objetivo)</a:t>
            </a:r>
          </a:p>
          <a:p>
            <a:pPr marL="457200" indent="-457200" algn="just">
              <a:buSzPct val="90000"/>
              <a:buFont typeface="+mj-lt"/>
              <a:buAutoNum type="arabicPeriod"/>
            </a:pPr>
            <a:r>
              <a:rPr lang="pt-BR" sz="2400" dirty="0" smtClean="0"/>
              <a:t>Subordinação </a:t>
            </a:r>
            <a:r>
              <a:rPr lang="pt-BR" sz="2400" dirty="0"/>
              <a:t>dos interesses individuais aos interesses gerais</a:t>
            </a:r>
          </a:p>
          <a:p>
            <a:pPr marL="457200" indent="-457200" algn="just">
              <a:buSzPct val="90000"/>
              <a:buFont typeface="+mj-lt"/>
              <a:buAutoNum type="arabicPeriod"/>
            </a:pPr>
            <a:r>
              <a:rPr lang="pt-BR" sz="2400" dirty="0" smtClean="0"/>
              <a:t>Remuneração </a:t>
            </a:r>
            <a:r>
              <a:rPr lang="pt-BR" sz="2400" dirty="0"/>
              <a:t>do Pessoal</a:t>
            </a:r>
          </a:p>
        </p:txBody>
      </p:sp>
    </p:spTree>
    <p:extLst>
      <p:ext uri="{BB962C8B-B14F-4D97-AF65-F5344CB8AC3E}">
        <p14:creationId xmlns:p14="http://schemas.microsoft.com/office/powerpoint/2010/main" val="38758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89000"/>
              <a:buFont typeface="+mj-lt"/>
              <a:buAutoNum type="arabicPeriod" startAt="8"/>
            </a:pPr>
            <a:r>
              <a:rPr lang="pt-BR" sz="2400" dirty="0" smtClean="0"/>
              <a:t>Centralização</a:t>
            </a:r>
            <a:endParaRPr lang="pt-BR" sz="2400" dirty="0"/>
          </a:p>
          <a:p>
            <a:pPr marL="457200" indent="-457200">
              <a:buSzPct val="89000"/>
              <a:buFont typeface="+mj-lt"/>
              <a:buAutoNum type="arabicPeriod" startAt="8"/>
            </a:pPr>
            <a:r>
              <a:rPr lang="pt-BR" sz="2400" dirty="0" smtClean="0"/>
              <a:t>Cadeia </a:t>
            </a:r>
            <a:r>
              <a:rPr lang="pt-BR" sz="2400" dirty="0"/>
              <a:t>Hierárquica</a:t>
            </a:r>
          </a:p>
          <a:p>
            <a:pPr marL="457200" indent="-457200">
              <a:buSzPct val="89000"/>
              <a:buFont typeface="+mj-lt"/>
              <a:buAutoNum type="arabicPeriod" startAt="8"/>
            </a:pPr>
            <a:r>
              <a:rPr lang="pt-BR" sz="2400" dirty="0" smtClean="0"/>
              <a:t>Ordem</a:t>
            </a:r>
            <a:endParaRPr lang="pt-BR" sz="2400" dirty="0"/>
          </a:p>
          <a:p>
            <a:pPr marL="457200" indent="-457200">
              <a:buSzPct val="89000"/>
              <a:buFont typeface="+mj-lt"/>
              <a:buAutoNum type="arabicPeriod" startAt="8"/>
            </a:pPr>
            <a:r>
              <a:rPr lang="pt-BR" sz="2400" dirty="0" smtClean="0"/>
              <a:t>Equidade</a:t>
            </a:r>
            <a:endParaRPr lang="pt-BR" sz="2400" dirty="0"/>
          </a:p>
          <a:p>
            <a:pPr marL="457200" indent="-457200">
              <a:buSzPct val="89000"/>
              <a:buFont typeface="+mj-lt"/>
              <a:buAutoNum type="arabicPeriod" startAt="8"/>
            </a:pPr>
            <a:r>
              <a:rPr lang="pt-BR" sz="2400" dirty="0" smtClean="0"/>
              <a:t>Estabilidade </a:t>
            </a:r>
            <a:r>
              <a:rPr lang="pt-BR" sz="2400" dirty="0"/>
              <a:t>no engajamento pessoal</a:t>
            </a:r>
          </a:p>
          <a:p>
            <a:pPr marL="457200" indent="-457200">
              <a:buSzPct val="89000"/>
              <a:buFont typeface="+mj-lt"/>
              <a:buAutoNum type="arabicPeriod" startAt="8"/>
            </a:pPr>
            <a:r>
              <a:rPr lang="pt-BR" sz="2400" dirty="0" smtClean="0"/>
              <a:t>Iniciativa</a:t>
            </a:r>
            <a:endParaRPr lang="pt-BR" sz="2400" dirty="0"/>
          </a:p>
          <a:p>
            <a:pPr marL="457200" indent="-457200">
              <a:buSzPct val="89000"/>
              <a:buFont typeface="+mj-lt"/>
              <a:buAutoNum type="arabicPeriod" startAt="8"/>
            </a:pPr>
            <a:r>
              <a:rPr lang="pt-BR" sz="2400" dirty="0" smtClean="0"/>
              <a:t>Espírito </a:t>
            </a:r>
            <a:r>
              <a:rPr lang="pt-BR" sz="2400" dirty="0"/>
              <a:t>de Equipe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386" y="18532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smtClean="0"/>
              <a:t> Planejamento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smtClean="0"/>
              <a:t> Organização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smtClean="0"/>
              <a:t> Comando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smtClean="0"/>
              <a:t> Coordenação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smtClean="0"/>
              <a:t> Controle</a:t>
            </a: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428" y="2052922"/>
            <a:ext cx="4854375" cy="32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Escola Mecanicista (Fayol + Taylor</a:t>
            </a:r>
            <a:r>
              <a:rPr lang="pt-BR" dirty="0" smtClean="0"/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Foi posteriormente reciclado e readaptado às novas circunstâncias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62" y="3824695"/>
            <a:ext cx="5002391" cy="26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03" y="5457469"/>
            <a:ext cx="9404723" cy="1400531"/>
          </a:xfrm>
        </p:spPr>
        <p:txBody>
          <a:bodyPr/>
          <a:lstStyle/>
          <a:p>
            <a:pPr algn="r"/>
            <a:r>
              <a:rPr lang="pt-BR" dirty="0" smtClean="0"/>
              <a:t>OBRIGADO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01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Administração Científica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717967"/>
            <a:ext cx="6765679" cy="453043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Frederick W. </a:t>
            </a:r>
            <a:r>
              <a:rPr lang="pt-BR" dirty="0" smtClean="0"/>
              <a:t>Taylor(</a:t>
            </a:r>
            <a:r>
              <a:rPr lang="en-US" dirty="0"/>
              <a:t>(March 20, 1856 – March 21, </a:t>
            </a:r>
            <a:r>
              <a:rPr lang="en-US" dirty="0" smtClean="0"/>
              <a:t>1915) </a:t>
            </a:r>
            <a:r>
              <a:rPr lang="pt-BR" dirty="0" smtClean="0"/>
              <a:t>Autor </a:t>
            </a:r>
            <a:r>
              <a:rPr lang="pt-BR" dirty="0"/>
              <a:t>mais citado como responsável pela </a:t>
            </a:r>
            <a:r>
              <a:rPr lang="pt-BR" dirty="0" smtClean="0"/>
              <a:t>escola </a:t>
            </a: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"Obstinadamente mal compreendido" </a:t>
            </a:r>
            <a:r>
              <a:rPr lang="pt-BR" dirty="0" smtClean="0"/>
              <a:t>– Drucker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Realça preocupação com o conflito trabalhador X patrão (e </a:t>
            </a:r>
            <a:r>
              <a:rPr lang="pt-BR" dirty="0" smtClean="0"/>
              <a:t>como evitá-lo</a:t>
            </a:r>
            <a:r>
              <a:rPr lang="pt-BR" dirty="0"/>
              <a:t>) porém Taylor acaba conhecido na história da </a:t>
            </a:r>
            <a:r>
              <a:rPr lang="pt-BR" dirty="0" smtClean="0"/>
              <a:t>administração como </a:t>
            </a:r>
            <a:r>
              <a:rPr lang="pt-BR" dirty="0"/>
              <a:t>o responsável pela crianção do 'homem-máquina'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2050" name="Picture 2" descr="Image result for frederick tay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05" y="1853250"/>
            <a:ext cx="2729753" cy="40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Criar uma ciência para cada elemento do serviço de cada homem no </a:t>
            </a:r>
            <a:r>
              <a:rPr lang="pt-BR" dirty="0" smtClean="0"/>
              <a:t>lugar </a:t>
            </a:r>
            <a:r>
              <a:rPr lang="pt-BR" dirty="0"/>
              <a:t>do velho método das normas ditas pela prática;</a:t>
            </a:r>
          </a:p>
        </p:txBody>
      </p:sp>
    </p:spTree>
    <p:extLst>
      <p:ext uri="{BB962C8B-B14F-4D97-AF65-F5344CB8AC3E}">
        <p14:creationId xmlns:p14="http://schemas.microsoft.com/office/powerpoint/2010/main" val="26548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Cientificamente </a:t>
            </a:r>
            <a:r>
              <a:rPr lang="pt-BR" dirty="0"/>
              <a:t>escolher, ensinar, treinar e formar o trabalhador </a:t>
            </a:r>
            <a:r>
              <a:rPr lang="pt-BR" dirty="0" smtClean="0"/>
              <a:t> no </a:t>
            </a:r>
            <a:r>
              <a:rPr lang="pt-BR" dirty="0"/>
              <a:t>lugar do que se fazia anteriormente quando o trabalhador escolhia </a:t>
            </a:r>
            <a:r>
              <a:rPr lang="pt-BR" dirty="0" smtClean="0"/>
              <a:t>sua </a:t>
            </a:r>
            <a:r>
              <a:rPr lang="pt-BR" dirty="0"/>
              <a:t>tarefa e a aprendia como julgava melhor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319" y="3898172"/>
            <a:ext cx="4735534" cy="25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Colaborar com os empregados para que o serviço todo seja executado </a:t>
            </a:r>
            <a:r>
              <a:rPr lang="pt-BR" dirty="0" smtClean="0"/>
              <a:t>em </a:t>
            </a:r>
            <a:r>
              <a:rPr lang="pt-BR" dirty="0"/>
              <a:t>conformidade com os princípios científicos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87" y="3172509"/>
            <a:ext cx="3275566" cy="32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Dividir a responsabilidade entre administração e os empregados. A </a:t>
            </a:r>
            <a:r>
              <a:rPr lang="pt-BR" dirty="0" smtClean="0"/>
              <a:t> administração </a:t>
            </a:r>
            <a:r>
              <a:rPr lang="pt-BR" dirty="0"/>
              <a:t>encarrega-se de todas as funções para as quais esteja </a:t>
            </a:r>
            <a:r>
              <a:rPr lang="pt-BR" dirty="0" smtClean="0"/>
              <a:t>mais </a:t>
            </a:r>
            <a:r>
              <a:rPr lang="pt-BR" dirty="0"/>
              <a:t>apta do que os empregados</a:t>
            </a:r>
          </a:p>
        </p:txBody>
      </p:sp>
      <p:pic>
        <p:nvPicPr>
          <p:cNvPr id="3074" name="Picture 2" descr="Image result for l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03" y="3889420"/>
            <a:ext cx="5672150" cy="27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 da Escola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O </a:t>
            </a:r>
            <a:r>
              <a:rPr lang="pt-BR" dirty="0"/>
              <a:t>trabalhador especializado produz </a:t>
            </a:r>
            <a:r>
              <a:rPr lang="pt-BR" dirty="0" smtClean="0"/>
              <a:t>mais e, </a:t>
            </a:r>
            <a:r>
              <a:rPr lang="pt-BR" dirty="0"/>
              <a:t>por </a:t>
            </a:r>
            <a:r>
              <a:rPr lang="pt-BR" dirty="0" smtClean="0"/>
              <a:t>sua vez, </a:t>
            </a:r>
            <a:r>
              <a:rPr lang="pt-BR" dirty="0"/>
              <a:t>deve ser melhor remunerado.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93" y="3412015"/>
            <a:ext cx="3036060" cy="30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Os métodos </a:t>
            </a:r>
            <a:r>
              <a:rPr lang="pt-BR" dirty="0"/>
              <a:t>tiveram grande resistência dos trabalhadores e sindicatos, e </a:t>
            </a:r>
            <a:r>
              <a:rPr lang="pt-BR" dirty="0" smtClean="0"/>
              <a:t>mesmo </a:t>
            </a:r>
            <a:r>
              <a:rPr lang="pt-BR" dirty="0"/>
              <a:t>da direção das empresas, que teriam que realizar um novo </a:t>
            </a:r>
            <a:r>
              <a:rPr lang="pt-BR" dirty="0" smtClean="0"/>
              <a:t>planejamento </a:t>
            </a:r>
            <a:r>
              <a:rPr lang="pt-BR" dirty="0"/>
              <a:t>de metodos de produção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5" y="3617429"/>
            <a:ext cx="4048298" cy="28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Administração Clássica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949888"/>
            <a:ext cx="7782929" cy="419548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Jules Henri </a:t>
            </a:r>
            <a:r>
              <a:rPr lang="pt-BR" dirty="0"/>
              <a:t>Fayol </a:t>
            </a:r>
            <a:r>
              <a:rPr lang="pt-BR" dirty="0" smtClean="0"/>
              <a:t>(</a:t>
            </a:r>
            <a:r>
              <a:rPr lang="pt-BR" dirty="0"/>
              <a:t>Istambul, 29 de Julho de 1841 — Paris, 19 de Novembro de 1925</a:t>
            </a:r>
            <a:r>
              <a:rPr lang="pt-BR" dirty="0" smtClean="0"/>
              <a:t>) - </a:t>
            </a:r>
            <a:r>
              <a:rPr lang="pt-BR" dirty="0" smtClean="0"/>
              <a:t>Criador </a:t>
            </a:r>
            <a:r>
              <a:rPr lang="pt-BR" dirty="0"/>
              <a:t>da </a:t>
            </a:r>
            <a:r>
              <a:rPr lang="pt-BR" dirty="0" smtClean="0"/>
              <a:t>escola</a:t>
            </a: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Pai da teoria da administração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/>
              <a:t>Defendia a universalidade de aplicação dos princípios </a:t>
            </a:r>
            <a:r>
              <a:rPr lang="pt-BR" dirty="0" smtClean="0"/>
              <a:t>da administração </a:t>
            </a:r>
            <a:r>
              <a:rPr lang="pt-BR" dirty="0"/>
              <a:t>a todas as formas de trabalho humano organizado</a:t>
            </a:r>
          </a:p>
        </p:txBody>
      </p:sp>
      <p:pic>
        <p:nvPicPr>
          <p:cNvPr id="1026" name="Picture 2" descr="Image result for fay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42" y="1853250"/>
            <a:ext cx="3243587" cy="41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373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Adobe Heiti Std R</vt:lpstr>
      <vt:lpstr>Arial</vt:lpstr>
      <vt:lpstr>Century Gothic</vt:lpstr>
      <vt:lpstr>Wingdings 3</vt:lpstr>
      <vt:lpstr>Ion</vt:lpstr>
      <vt:lpstr>ADMINISTRAÇÃO CIENTÍFICA E CLÁSSICA</vt:lpstr>
      <vt:lpstr>Administração Científica</vt:lpstr>
      <vt:lpstr>Propostas:</vt:lpstr>
      <vt:lpstr>Propostas:</vt:lpstr>
      <vt:lpstr>Propostas:</vt:lpstr>
      <vt:lpstr>Propostas:</vt:lpstr>
      <vt:lpstr>Foco da Escola</vt:lpstr>
      <vt:lpstr>Implementação</vt:lpstr>
      <vt:lpstr>Administração Clássica</vt:lpstr>
      <vt:lpstr>Princípios</vt:lpstr>
      <vt:lpstr>Princípios</vt:lpstr>
      <vt:lpstr>Funções</vt:lpstr>
      <vt:lpstr>Implementação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CIENTÍFICA + ADMINISTRAÇÃO CLÁSSICA</dc:title>
  <dc:creator>Cau</dc:creator>
  <cp:lastModifiedBy>Cau</cp:lastModifiedBy>
  <cp:revision>14</cp:revision>
  <dcterms:created xsi:type="dcterms:W3CDTF">2017-08-14T12:30:59Z</dcterms:created>
  <dcterms:modified xsi:type="dcterms:W3CDTF">2017-08-17T10:21:48Z</dcterms:modified>
</cp:coreProperties>
</file>