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86" r:id="rId5"/>
    <p:sldId id="326" r:id="rId6"/>
    <p:sldId id="328" r:id="rId7"/>
    <p:sldId id="327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05" r:id="rId24"/>
    <p:sldId id="268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10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779843-4AFB-40E2-BCA8-F46D672028AA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4221089"/>
            <a:ext cx="8371656" cy="1854698"/>
          </a:xfrm>
        </p:spPr>
        <p:txBody>
          <a:bodyPr>
            <a:normAutofit fontScale="90000"/>
          </a:bodyPr>
          <a:lstStyle/>
          <a:p>
            <a:pPr algn="r"/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POEB - licenciaturas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Docente Amélia Artes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segundo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semestre de 2015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FEUSP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43664" cy="172819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Aula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2: Função social da Escola: educação como direito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dos direitos humanos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1500174"/>
            <a:ext cx="8634442" cy="5097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CARACTERIZAÇÃO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DOS DIREITOS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HUMANOS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UNIVERSAL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-  todos tem direitos</a:t>
            </a:r>
          </a:p>
          <a:p>
            <a:pPr lvl="0"/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INDIVISÍVEL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-  o direito não pode ser fracionado ou reduzido.</a:t>
            </a:r>
          </a:p>
          <a:p>
            <a:pPr lvl="0"/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INTERDEPENDÊNCIA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todos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os direitos estão relacionados e  nenhum é mais importante que os outros.</a:t>
            </a:r>
          </a:p>
          <a:p>
            <a:pPr lvl="0"/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JUSTIFICIÁVEL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– pode ser exigido judicialmente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1500174"/>
            <a:ext cx="8634442" cy="50971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Educação entendida como um direito humano básico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Por que?</a:t>
            </a:r>
          </a:p>
          <a:p>
            <a:pPr algn="ctr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Desde quando?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1500174"/>
            <a:ext cx="8634442" cy="509717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Características da Educação como direito humano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UNIVERSALIDADE – NÃO DISCRIMINAÇÃO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DISPONÍVEL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para todos</a:t>
            </a:r>
          </a:p>
          <a:p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ACESSÍVEL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- acesso a todos – inclusão</a:t>
            </a:r>
          </a:p>
          <a:p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ACEITÁVEL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com qualidade</a:t>
            </a:r>
          </a:p>
          <a:p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ADAPTÁVEL 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-  que leve em consideração a história do aluno, seus costumes familiares,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religião, etc..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5720" y="1071546"/>
            <a:ext cx="8705880" cy="552580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Indicadores de acesso a educação no Brasil.</a:t>
            </a:r>
            <a:endParaRPr lang="pt-BR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5602" name="Picture 2" descr="http://s.glbimg.com/jo/g1/f/original/2011/11/15/620x349-grafico-analfabetism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90077"/>
            <a:ext cx="7500990" cy="42223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5720" y="1071546"/>
            <a:ext cx="8705880" cy="552580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Conceitos de analfabetos:</a:t>
            </a:r>
          </a:p>
          <a:p>
            <a:pPr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“saber ler e escrever”</a:t>
            </a:r>
          </a:p>
          <a:p>
            <a:pPr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Analfabetismo Funcional:</a:t>
            </a:r>
          </a:p>
          <a:p>
            <a:pPr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			Conceito IBGE</a:t>
            </a: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		INAF</a:t>
            </a:r>
            <a:endParaRPr lang="pt-BR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6" name="Espaço Reservado para Conteúdo 5" descr="http://www.gestaoescolar.diaadia.pr.gov.br/modules/galeria/uploads/11/normal_analfab_funcional3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9"/>
            <a:ext cx="792961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8" name="Espaço Reservado para Conteúdo 7" descr="http://revistaescola.abril.com.br/img/home/grafico-inaf-1-ok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28680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785786" y="6572272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INAF 2011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Outras facetas do analfabetismo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magem 11" descr="http://images.slideplayer.com.br/3/1265536/slides/slide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43050"/>
            <a:ext cx="778674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500034" y="614364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PNAD 2009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Outras facetas do analfabetismo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m 10" descr="https://ensaiosdegenero.files.wordpress.com/2012/08/alfabetismo-gc3aanero-e-rac3a7a-1e.png?w=54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7"/>
            <a:ext cx="71438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500034" y="614364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PNAD 2009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Outras facetas do analfabetismo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m 7" descr="https://ensaiosdegenero.files.wordpress.com/2012/08/alfabetismo-gc3aanero-e-rac3a7a-3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857364"/>
            <a:ext cx="742955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Organização da aula: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14282" y="2214554"/>
            <a:ext cx="8777318" cy="3865571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Educação como direito: humano e social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Histórico dos Direitos Humanos: gerações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Direito à educação no Brasil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Educação e divida social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Cálculo da dívida educacional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e divida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Conceito de dívida social – Milton Santos: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POBREZA:</a:t>
            </a:r>
          </a:p>
          <a:p>
            <a:pPr lvl="4"/>
            <a:r>
              <a:rPr lang="pt-BR" sz="2400" dirty="0" smtClean="0">
                <a:latin typeface="Arial" pitchFamily="34" charset="0"/>
                <a:cs typeface="Arial" pitchFamily="34" charset="0"/>
              </a:rPr>
              <a:t>Acidente natural ou social</a:t>
            </a:r>
          </a:p>
          <a:p>
            <a:pPr lvl="4"/>
            <a:r>
              <a:rPr lang="pt-BR" sz="2400" dirty="0" smtClean="0">
                <a:latin typeface="Arial" pitchFamily="34" charset="0"/>
                <a:cs typeface="Arial" pitchFamily="34" charset="0"/>
              </a:rPr>
              <a:t>Marginalidade – doença da civilização</a:t>
            </a:r>
          </a:p>
          <a:p>
            <a:pPr lvl="8"/>
            <a:r>
              <a:rPr lang="pt-BR" sz="2400" dirty="0" smtClean="0">
                <a:latin typeface="Arial" pitchFamily="34" charset="0"/>
                <a:cs typeface="Arial" pitchFamily="34" charset="0"/>
              </a:rPr>
              <a:t>Política de bem estar social</a:t>
            </a:r>
          </a:p>
          <a:p>
            <a:pPr lvl="4"/>
            <a:r>
              <a:rPr lang="pt-BR" sz="2400" dirty="0" smtClean="0">
                <a:latin typeface="Arial" pitchFamily="34" charset="0"/>
                <a:cs typeface="Arial" pitchFamily="34" charset="0"/>
              </a:rPr>
              <a:t>Estrutural – associada a idéia de dívida social, resultado de um sistema de ação deliberado.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e divida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Cálculo da dívida: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Considera-se 8 anos de escolarização obrigatória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Mudança na legislação – 2006 (fundamental de 9 anos); 2009 (obrigatoriedade dos 4 aos 17 anos).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Quanto amplia a dívida?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e divida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6" name="Espaço Reservado para Conteúdo 5" descr="http://www.scielo.br/img/revistas/ep/v34n2/05t2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835824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História da economia – E a educação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800" y="1268760"/>
            <a:ext cx="8587680" cy="50405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Próxima aula – </a:t>
            </a: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Constituições Federais</a:t>
            </a:r>
            <a:endParaRPr lang="pt-BR" sz="11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5900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bibliografia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Espaço Reservado para Conteúdo 3" descr="http://4.bp.blogspot.com/-ItajqFLIW0k/U0sfMa9j5cI/AAAAAAAAFrA/dqfDoFNKXX4/s1600/incognita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533" y="1975874"/>
            <a:ext cx="2933334" cy="36825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6300192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Dúvidas?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487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direito: humano e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O que são direitos humanos?</a:t>
            </a: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 descr="http://virtual.unilestemg.br/portal/peo/atividades/2011/2_2011/atividade1/img/direitos_humanos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357430"/>
            <a:ext cx="502921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direito: humano e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b="1" dirty="0" smtClean="0"/>
              <a:t>O que são direitos humanos?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	Conjunto </a:t>
            </a:r>
            <a:r>
              <a:rPr lang="pt-BR" sz="2800" dirty="0" smtClean="0"/>
              <a:t>de princípios aceitos universalmente, reconhecidos constitucionalmente e garantidos judicialmente.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b="1" dirty="0" smtClean="0"/>
              <a:t>Obrigações:</a:t>
            </a:r>
            <a:endParaRPr lang="pt-BR" sz="2800" dirty="0" smtClean="0"/>
          </a:p>
          <a:p>
            <a:pPr lvl="0"/>
            <a:r>
              <a:rPr lang="pt-BR" sz="2800" u="sng" dirty="0" smtClean="0"/>
              <a:t>De cada pessoa</a:t>
            </a:r>
            <a:r>
              <a:rPr lang="pt-BR" sz="2800" b="1" dirty="0" smtClean="0"/>
              <a:t>: </a:t>
            </a:r>
            <a:r>
              <a:rPr lang="pt-BR" sz="2800" dirty="0" smtClean="0"/>
              <a:t>respeitar as diferenças e os direitos dos outros</a:t>
            </a:r>
          </a:p>
          <a:p>
            <a:pPr lvl="0"/>
            <a:r>
              <a:rPr lang="pt-BR" sz="2800" u="sng" dirty="0" smtClean="0"/>
              <a:t>Do Estado:</a:t>
            </a:r>
            <a:r>
              <a:rPr lang="pt-BR" sz="2800" dirty="0" smtClean="0"/>
              <a:t> desenvolver políticas públicas  para que esses direitos de efetivem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dos direitos humanos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b="1" dirty="0" smtClean="0"/>
              <a:t>HISTÓRIA DOS DIREITOS HUMANOS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	</a:t>
            </a:r>
          </a:p>
          <a:p>
            <a:r>
              <a:rPr lang="pt-BR" sz="2800" dirty="0" smtClean="0"/>
              <a:t>Revolução Francesa </a:t>
            </a:r>
            <a:r>
              <a:rPr lang="pt-BR" sz="2800" dirty="0" err="1" smtClean="0"/>
              <a:t>Séc</a:t>
            </a:r>
            <a:r>
              <a:rPr lang="pt-BR" sz="2800" dirty="0" smtClean="0"/>
              <a:t> </a:t>
            </a:r>
            <a:r>
              <a:rPr lang="pt-BR" sz="2800" dirty="0" smtClean="0"/>
              <a:t>XVIII  (Rev. Gloriosa; e Rev. </a:t>
            </a:r>
            <a:r>
              <a:rPr lang="pt-BR" sz="2800" dirty="0" smtClean="0"/>
              <a:t>Americana)</a:t>
            </a:r>
            <a:endParaRPr lang="pt-BR" sz="2800" dirty="0" smtClean="0"/>
          </a:p>
          <a:p>
            <a:pPr lvl="0"/>
            <a:r>
              <a:rPr lang="pt-BR" sz="2800" dirty="0" smtClean="0"/>
              <a:t>Discussão e surgimento de uma série de direitos: à vida; à liberdade de expressão; ao pensamento</a:t>
            </a:r>
          </a:p>
          <a:p>
            <a:pPr lvl="0"/>
            <a:r>
              <a:rPr lang="pt-BR" sz="2800" u="sng" dirty="0" smtClean="0"/>
              <a:t>Quadro político- econômico:</a:t>
            </a:r>
            <a:r>
              <a:rPr lang="pt-BR" sz="2800" dirty="0" smtClean="0"/>
              <a:t> início da industrialização; exploração dos trabalhadores e enriquecimento da burguesia.</a:t>
            </a:r>
          </a:p>
          <a:p>
            <a:pPr lvl="0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dos direitos humanos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5720" y="928670"/>
            <a:ext cx="8705880" cy="566868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pt-BR" sz="2800" b="1" dirty="0" smtClean="0"/>
          </a:p>
          <a:p>
            <a:pPr>
              <a:buNone/>
            </a:pPr>
            <a:r>
              <a:rPr lang="pt-BR" sz="2800" b="1" dirty="0" smtClean="0"/>
              <a:t>MARCOS </a:t>
            </a:r>
            <a:r>
              <a:rPr lang="pt-BR" sz="2800" b="1" dirty="0" smtClean="0"/>
              <a:t>HISTÓRICOS:</a:t>
            </a:r>
            <a:endParaRPr lang="pt-BR" sz="2800" dirty="0" smtClean="0"/>
          </a:p>
          <a:p>
            <a:pPr lvl="0"/>
            <a:r>
              <a:rPr lang="pt-BR" sz="2800" b="1" dirty="0" smtClean="0"/>
              <a:t>1948: </a:t>
            </a:r>
            <a:r>
              <a:rPr lang="pt-BR" sz="2800" dirty="0" smtClean="0"/>
              <a:t>2ª guerra mundial e todas as suas atrocidades.</a:t>
            </a:r>
          </a:p>
          <a:p>
            <a:r>
              <a:rPr lang="pt-BR" sz="2800" dirty="0" smtClean="0"/>
              <a:t>Nações Unidas elaboram  um documento com a intenção de estabelecer normas mundiais para uma vida pacífica e digna para todos</a:t>
            </a:r>
          </a:p>
          <a:p>
            <a:pPr>
              <a:buNone/>
            </a:pPr>
            <a:r>
              <a:rPr lang="pt-BR" sz="2800" b="1" dirty="0" smtClean="0"/>
              <a:t>DECLARAÇÃO UNIVERSAL DOS DIREITOS HUMANOS</a:t>
            </a:r>
            <a:endParaRPr lang="pt-BR" sz="2800" dirty="0" smtClean="0"/>
          </a:p>
          <a:p>
            <a:r>
              <a:rPr lang="pt-BR" sz="2800" dirty="0" smtClean="0"/>
              <a:t>Recomendações - não obrigação – Carta de intenções, garantindo direitos civis, políticos, econômicos, sociais e culturais</a:t>
            </a:r>
          </a:p>
          <a:p>
            <a:pPr>
              <a:buNone/>
            </a:pPr>
            <a:r>
              <a:rPr lang="pt-BR" sz="2800" dirty="0" smtClean="0"/>
              <a:t> </a:t>
            </a:r>
          </a:p>
          <a:p>
            <a:pPr lvl="0">
              <a:buNone/>
            </a:pPr>
            <a:r>
              <a:rPr lang="pt-BR" sz="2800" b="1" dirty="0" smtClean="0"/>
              <a:t>PACTO INTERNACIONAL 1966: </a:t>
            </a:r>
            <a:endParaRPr lang="pt-BR" sz="2800" dirty="0" smtClean="0"/>
          </a:p>
          <a:p>
            <a:r>
              <a:rPr lang="pt-BR" sz="2800" dirty="0" smtClean="0"/>
              <a:t>Pacto Internacional dos Direitos Econômicos, Sociais e Culturais (</a:t>
            </a:r>
            <a:r>
              <a:rPr lang="pt-BR" sz="2800" dirty="0" err="1" smtClean="0"/>
              <a:t>Pidesc</a:t>
            </a:r>
            <a:r>
              <a:rPr lang="pt-BR" sz="2800" dirty="0" smtClean="0"/>
              <a:t>)</a:t>
            </a:r>
          </a:p>
          <a:p>
            <a:r>
              <a:rPr lang="pt-BR" sz="2800" dirty="0" smtClean="0"/>
              <a:t>Pacto Internacional dos Direitos Civis e Políticos</a:t>
            </a:r>
          </a:p>
          <a:p>
            <a:r>
              <a:rPr lang="pt-BR" sz="2800" dirty="0" smtClean="0"/>
              <a:t>Países assumem o compromisso internacional na efetivação dos Direitos Humanos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http://www.cepeccuritiba.org.br/wp-content/uploads/2014/12/jhjghgj.jpg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56086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dos direitos humanos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1500174"/>
            <a:ext cx="8634442" cy="5097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Mudanças nas concepções de Direitos Humanos</a:t>
            </a:r>
          </a:p>
          <a:p>
            <a:pPr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Três gerações e talvez uma quarta: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Direitos Civis – sec. XVIII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Direitos Político- sec. XIX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Direitos Sociais – sec. XX                  igualdade</a:t>
            </a:r>
          </a:p>
          <a:p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4ª dimensão </a:t>
            </a: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Direitos Coletivos – sec. XXI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4786314" y="3500438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19584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4786314" y="4143380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5643570" y="357187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liberdade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1317</TotalTime>
  <Words>391</Words>
  <Application>Microsoft Office PowerPoint</Application>
  <PresentationFormat>Apresentação na tela (4:3)</PresentationFormat>
  <Paragraphs>178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Viagem</vt:lpstr>
      <vt:lpstr>POEB - licenciaturas Docente Amélia Artes segundo semestre de 2015 FEUSP  </vt:lpstr>
      <vt:lpstr>Organização da aula:</vt:lpstr>
      <vt:lpstr>AULA ANTERIOR</vt:lpstr>
      <vt:lpstr>Educação como direito: humano e social</vt:lpstr>
      <vt:lpstr>Educação como direito: humano e social</vt:lpstr>
      <vt:lpstr>Histórico dos direitos humanos</vt:lpstr>
      <vt:lpstr>Histórico dos direitos humanos</vt:lpstr>
      <vt:lpstr>Slide 8</vt:lpstr>
      <vt:lpstr>Histórico dos direitos humanos</vt:lpstr>
      <vt:lpstr>Histórico dos direitos humanos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e divida social</vt:lpstr>
      <vt:lpstr>Educação e divida social</vt:lpstr>
      <vt:lpstr>Educação e divida social</vt:lpstr>
      <vt:lpstr>História da economia – E a educação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POEB 1: Licenciatura Pedagogia Docente Amélia Artes PRIMEIRO semestre de 2015 FEUSP</dc:title>
  <dc:creator>Amelia</dc:creator>
  <cp:lastModifiedBy>Amelia</cp:lastModifiedBy>
  <cp:revision>82</cp:revision>
  <dcterms:created xsi:type="dcterms:W3CDTF">2015-01-27T17:50:53Z</dcterms:created>
  <dcterms:modified xsi:type="dcterms:W3CDTF">2015-06-30T19:24:20Z</dcterms:modified>
</cp:coreProperties>
</file>