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6" r:id="rId3"/>
    <p:sldId id="257" r:id="rId4"/>
    <p:sldId id="269" r:id="rId5"/>
    <p:sldId id="270" r:id="rId6"/>
    <p:sldId id="271" r:id="rId7"/>
    <p:sldId id="272" r:id="rId8"/>
    <p:sldId id="273" r:id="rId9"/>
    <p:sldId id="274" r:id="rId10"/>
    <p:sldId id="275" r:id="rId11"/>
    <p:sldId id="268" r:id="rId12"/>
    <p:sldId id="259" r:id="rId13"/>
    <p:sldId id="260" r:id="rId14"/>
    <p:sldId id="261" r:id="rId15"/>
    <p:sldId id="262" r:id="rId16"/>
    <p:sldId id="263" r:id="rId17"/>
    <p:sldId id="265" r:id="rId18"/>
    <p:sldId id="264" r:id="rId19"/>
    <p:sldId id="26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9"/>
  </p:normalViewPr>
  <p:slideViewPr>
    <p:cSldViewPr snapToGrid="0" snapToObjects="1" showGuides="1">
      <p:cViewPr varScale="1">
        <p:scale>
          <a:sx n="77" d="100"/>
          <a:sy n="77" d="100"/>
        </p:scale>
        <p:origin x="712" y="192"/>
      </p:cViewPr>
      <p:guideLst>
        <p:guide orient="horz" pos="216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0418C5D-F3BB-1C41-A8D8-91D5777A224E}" type="datetimeFigureOut">
              <a:rPr lang="pt-BR" smtClean="0"/>
              <a:t>08/11/2018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312206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70418C5D-F3BB-1C41-A8D8-91D5777A224E}" type="datetimeFigureOut">
              <a:rPr lang="pt-BR" smtClean="0"/>
              <a:t>08/11/2018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339811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70418C5D-F3BB-1C41-A8D8-91D5777A224E}" type="datetimeFigureOut">
              <a:rPr lang="pt-BR" smtClean="0"/>
              <a:t>08/11/2018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306087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70418C5D-F3BB-1C41-A8D8-91D5777A224E}" type="datetimeFigureOut">
              <a:rPr lang="pt-BR" smtClean="0"/>
              <a:t>08/11/2018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93205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70418C5D-F3BB-1C41-A8D8-91D5777A224E}" type="datetimeFigureOut">
              <a:rPr lang="pt-BR" smtClean="0"/>
              <a:t>08/11/2018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408197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70418C5D-F3BB-1C41-A8D8-91D5777A224E}" type="datetimeFigureOut">
              <a:rPr lang="pt-BR" smtClean="0"/>
              <a:t>08/11/2018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216753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
Segundo nível
Terceiro nível
Quarto nível
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
Segundo nível
Terceiro nível
Quarto nível
Quinto nível</a:t>
            </a:r>
            <a:endParaRPr lang="en-US" dirty="0"/>
          </a:p>
        </p:txBody>
      </p:sp>
      <p:sp>
        <p:nvSpPr>
          <p:cNvPr id="7" name="Date Placeholder 6"/>
          <p:cNvSpPr>
            <a:spLocks noGrp="1"/>
          </p:cNvSpPr>
          <p:nvPr>
            <p:ph type="dt" sz="half" idx="10"/>
          </p:nvPr>
        </p:nvSpPr>
        <p:spPr/>
        <p:txBody>
          <a:bodyPr/>
          <a:lstStyle/>
          <a:p>
            <a:fld id="{70418C5D-F3BB-1C41-A8D8-91D5777A224E}" type="datetimeFigureOut">
              <a:rPr lang="pt-BR" smtClean="0"/>
              <a:t>08/11/2018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17901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0418C5D-F3BB-1C41-A8D8-91D5777A224E}" type="datetimeFigureOut">
              <a:rPr lang="pt-BR" smtClean="0"/>
              <a:t>08/11/2018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72173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18C5D-F3BB-1C41-A8D8-91D5777A224E}" type="datetimeFigureOut">
              <a:rPr lang="pt-BR" smtClean="0"/>
              <a:t>08/11/2018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21543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
Segundo nível
Terceiro nível
Quarto nível
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70418C5D-F3BB-1C41-A8D8-91D5777A224E}" type="datetimeFigureOut">
              <a:rPr lang="pt-BR" smtClean="0"/>
              <a:t>08/11/2018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100485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70418C5D-F3BB-1C41-A8D8-91D5777A224E}" type="datetimeFigureOut">
              <a:rPr lang="pt-BR" smtClean="0"/>
              <a:t>08/11/2018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3784E1-7D16-9D47-8F9E-5EE0FA55ADCF}" type="slidenum">
              <a:rPr lang="pt-BR" smtClean="0"/>
              <a:t>‹nº›</a:t>
            </a:fld>
            <a:endParaRPr lang="pt-BR"/>
          </a:p>
        </p:txBody>
      </p:sp>
    </p:spTree>
    <p:extLst>
      <p:ext uri="{BB962C8B-B14F-4D97-AF65-F5344CB8AC3E}">
        <p14:creationId xmlns:p14="http://schemas.microsoft.com/office/powerpoint/2010/main" val="6523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18C5D-F3BB-1C41-A8D8-91D5777A224E}" type="datetimeFigureOut">
              <a:rPr lang="pt-BR" smtClean="0"/>
              <a:t>08/11/2018</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784E1-7D16-9D47-8F9E-5EE0FA55ADCF}" type="slidenum">
              <a:rPr lang="pt-BR" smtClean="0"/>
              <a:t>‹nº›</a:t>
            </a:fld>
            <a:endParaRPr lang="pt-BR"/>
          </a:p>
        </p:txBody>
      </p:sp>
    </p:spTree>
    <p:extLst>
      <p:ext uri="{BB962C8B-B14F-4D97-AF65-F5344CB8AC3E}">
        <p14:creationId xmlns:p14="http://schemas.microsoft.com/office/powerpoint/2010/main" val="111851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E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F00A03B8-3B3E-184D-9B8A-2D9E5D15A8AC}"/>
              </a:ext>
            </a:extLst>
          </p:cNvPr>
          <p:cNvSpPr/>
          <p:nvPr/>
        </p:nvSpPr>
        <p:spPr>
          <a:xfrm>
            <a:off x="1395663" y="1637983"/>
            <a:ext cx="6352674" cy="3724096"/>
          </a:xfrm>
          <a:prstGeom prst="rect">
            <a:avLst/>
          </a:prstGeom>
        </p:spPr>
        <p:txBody>
          <a:bodyPr wrap="square">
            <a:spAutoFit/>
          </a:bodyPr>
          <a:lstStyle/>
          <a:p>
            <a:pPr algn="ctr"/>
            <a:r>
              <a:rPr lang="pt-BR" sz="3200" dirty="0">
                <a:solidFill>
                  <a:srgbClr val="222222"/>
                </a:solidFill>
                <a:latin typeface="Arial" panose="020B0604020202020204" pitchFamily="34" charset="0"/>
              </a:rPr>
              <a:t>“</a:t>
            </a:r>
            <a:r>
              <a:rPr lang="pt-BR" sz="3200" b="1" dirty="0">
                <a:solidFill>
                  <a:srgbClr val="222222"/>
                </a:solidFill>
                <a:latin typeface="Arial" panose="020B0604020202020204" pitchFamily="34" charset="0"/>
              </a:rPr>
              <a:t>Tendências Climáticas: o Acordo de Paris e o Bioma Amazônia”</a:t>
            </a:r>
          </a:p>
          <a:p>
            <a:pPr algn="ctr"/>
            <a:endParaRPr lang="pt-BR" sz="3200" b="1" dirty="0">
              <a:solidFill>
                <a:srgbClr val="222222"/>
              </a:solidFill>
              <a:latin typeface="Arial" panose="020B0604020202020204" pitchFamily="34" charset="0"/>
            </a:endParaRPr>
          </a:p>
          <a:p>
            <a:pPr algn="ctr"/>
            <a:endParaRPr lang="pt-BR" sz="3200" b="1" dirty="0">
              <a:solidFill>
                <a:srgbClr val="222222"/>
              </a:solidFill>
              <a:latin typeface="Arial" panose="020B0604020202020204" pitchFamily="34" charset="0"/>
            </a:endParaRPr>
          </a:p>
          <a:p>
            <a:pPr algn="ctr"/>
            <a:r>
              <a:rPr lang="pt-BR" sz="2400" b="1" dirty="0">
                <a:solidFill>
                  <a:srgbClr val="222222"/>
                </a:solidFill>
                <a:latin typeface="Arial" panose="020B0604020202020204" pitchFamily="34" charset="0"/>
              </a:rPr>
              <a:t>FEA/USP</a:t>
            </a:r>
          </a:p>
          <a:p>
            <a:pPr algn="ctr"/>
            <a:endParaRPr lang="pt-BR" sz="3200" b="1" dirty="0">
              <a:solidFill>
                <a:srgbClr val="222222"/>
              </a:solidFill>
              <a:latin typeface="Arial" panose="020B0604020202020204" pitchFamily="34" charset="0"/>
            </a:endParaRPr>
          </a:p>
          <a:p>
            <a:pPr algn="ctr"/>
            <a:r>
              <a:rPr lang="pt-BR" sz="2000" b="1" dirty="0">
                <a:solidFill>
                  <a:srgbClr val="222222"/>
                </a:solidFill>
                <a:latin typeface="Arial" panose="020B0604020202020204" pitchFamily="34" charset="0"/>
              </a:rPr>
              <a:t>08 de novembro de 2018</a:t>
            </a:r>
            <a:endParaRPr lang="pt-BR" sz="2000" dirty="0"/>
          </a:p>
        </p:txBody>
      </p:sp>
    </p:spTree>
    <p:extLst>
      <p:ext uri="{BB962C8B-B14F-4D97-AF65-F5344CB8AC3E}">
        <p14:creationId xmlns:p14="http://schemas.microsoft.com/office/powerpoint/2010/main" val="2319386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EEFF7147-6185-8748-BEF9-FD8429D650BD}"/>
              </a:ext>
            </a:extLst>
          </p:cNvPr>
          <p:cNvSpPr/>
          <p:nvPr/>
        </p:nvSpPr>
        <p:spPr>
          <a:xfrm>
            <a:off x="349134" y="1651570"/>
            <a:ext cx="8129847" cy="3987630"/>
          </a:xfrm>
          <a:prstGeom prst="rect">
            <a:avLst/>
          </a:prstGeom>
        </p:spPr>
        <p:txBody>
          <a:bodyPr wrap="square">
            <a:spAutoFit/>
          </a:bodyPr>
          <a:lstStyle/>
          <a:p>
            <a:pPr algn="just">
              <a:lnSpc>
                <a:spcPct val="150000"/>
              </a:lnSpc>
              <a:spcAft>
                <a:spcPts val="600"/>
              </a:spcAft>
            </a:pPr>
            <a:r>
              <a:rPr lang="pt-BR" sz="2400" b="1" dirty="0">
                <a:latin typeface="Arial" panose="020B0604020202020204" pitchFamily="34" charset="0"/>
                <a:ea typeface="Calibri" panose="020F0502020204030204" pitchFamily="34" charset="0"/>
                <a:cs typeface="Times New Roman" panose="02020603050405020304" pitchFamily="18" charset="0"/>
              </a:rPr>
              <a:t>Além da riqueza natural</a:t>
            </a:r>
            <a:r>
              <a:rPr lang="pt-BR" sz="2400" dirty="0">
                <a:latin typeface="Arial" panose="020B0604020202020204" pitchFamily="34" charset="0"/>
                <a:ea typeface="Calibri" panose="020F0502020204030204" pitchFamily="34" charset="0"/>
                <a:cs typeface="Times New Roman" panose="02020603050405020304" pitchFamily="18" charset="0"/>
              </a:rPr>
              <a:t>, a Amazônia abriga uma expressiva </a:t>
            </a:r>
            <a:r>
              <a:rPr lang="pt-BR" sz="2400" b="1" dirty="0">
                <a:latin typeface="Arial" panose="020B0604020202020204" pitchFamily="34" charset="0"/>
                <a:ea typeface="Calibri" panose="020F0502020204030204" pitchFamily="34" charset="0"/>
                <a:cs typeface="Times New Roman" panose="02020603050405020304" pitchFamily="18" charset="0"/>
              </a:rPr>
              <a:t>diversidade cultural</a:t>
            </a:r>
            <a:r>
              <a:rPr lang="pt-BR" sz="2400" dirty="0">
                <a:latin typeface="Arial" panose="020B0604020202020204" pitchFamily="34" charset="0"/>
                <a:ea typeface="Calibri" panose="020F0502020204030204" pitchFamily="34" charset="0"/>
                <a:cs typeface="Times New Roman" panose="02020603050405020304" pitchFamily="18" charset="0"/>
              </a:rPr>
              <a:t>. São </a:t>
            </a:r>
            <a:r>
              <a:rPr lang="pt-BR" sz="2400" b="1" dirty="0">
                <a:latin typeface="Arial" panose="020B0604020202020204" pitchFamily="34" charset="0"/>
                <a:ea typeface="Calibri" panose="020F0502020204030204" pitchFamily="34" charset="0"/>
                <a:cs typeface="Times New Roman" panose="02020603050405020304" pitchFamily="18" charset="0"/>
              </a:rPr>
              <a:t>184 povos indígenas</a:t>
            </a:r>
            <a:r>
              <a:rPr lang="pt-BR" sz="2400" dirty="0">
                <a:latin typeface="Arial" panose="020B0604020202020204" pitchFamily="34" charset="0"/>
                <a:ea typeface="Calibri" panose="020F0502020204030204" pitchFamily="34" charset="0"/>
                <a:cs typeface="Times New Roman" panose="02020603050405020304" pitchFamily="18" charset="0"/>
              </a:rPr>
              <a:t> totalizando cerca de 505 mil indivíduos de 38 diferentes famílias linguísticas e </a:t>
            </a:r>
            <a:r>
              <a:rPr lang="pt-BR" sz="2400" b="1" dirty="0">
                <a:latin typeface="Arial" panose="020B0604020202020204" pitchFamily="34" charset="0"/>
                <a:ea typeface="Calibri" panose="020F0502020204030204" pitchFamily="34" charset="0"/>
                <a:cs typeface="Times New Roman" panose="02020603050405020304" pitchFamily="18" charset="0"/>
              </a:rPr>
              <a:t>vasta variedade de populações tradicionais</a:t>
            </a:r>
            <a:r>
              <a:rPr lang="pt-BR" sz="2400" dirty="0">
                <a:latin typeface="Arial" panose="020B0604020202020204" pitchFamily="34" charset="0"/>
                <a:ea typeface="Calibri" panose="020F0502020204030204" pitchFamily="34" charset="0"/>
                <a:cs typeface="Times New Roman" panose="02020603050405020304" pitchFamily="18" charset="0"/>
              </a:rPr>
              <a:t>, que incluem seringueiros, castanheiros, ribeirinhos, </a:t>
            </a:r>
            <a:r>
              <a:rPr lang="pt-BR" sz="2400" dirty="0" err="1">
                <a:latin typeface="Arial" panose="020B0604020202020204" pitchFamily="34" charset="0"/>
                <a:ea typeface="Calibri" panose="020F0502020204030204" pitchFamily="34" charset="0"/>
                <a:cs typeface="Times New Roman" panose="02020603050405020304" pitchFamily="18" charset="0"/>
              </a:rPr>
              <a:t>babaçueiras</a:t>
            </a:r>
            <a:r>
              <a:rPr lang="pt-BR" sz="2400" dirty="0">
                <a:latin typeface="Arial" panose="020B0604020202020204" pitchFamily="34" charset="0"/>
                <a:ea typeface="Calibri" panose="020F0502020204030204" pitchFamily="34" charset="0"/>
                <a:cs typeface="Times New Roman" panose="02020603050405020304" pitchFamily="18" charset="0"/>
              </a:rPr>
              <a:t>, entre outros. </a:t>
            </a:r>
          </a:p>
          <a:p>
            <a:pPr algn="just">
              <a:lnSpc>
                <a:spcPct val="150000"/>
              </a:lnSpc>
              <a:spcAft>
                <a:spcPts val="600"/>
              </a:spcAft>
            </a:pPr>
            <a:r>
              <a:rPr lang="pt-BR" sz="2400" b="1" u="sng" dirty="0">
                <a:latin typeface="Arial" panose="020B0604020202020204" pitchFamily="34" charset="0"/>
                <a:ea typeface="Calibri" panose="020F0502020204030204" pitchFamily="34" charset="0"/>
                <a:cs typeface="Times New Roman" panose="02020603050405020304" pitchFamily="18" charset="0"/>
              </a:rPr>
              <a:t>Trata-se de um mosaico de ambientes e sociedades</a:t>
            </a:r>
            <a:r>
              <a:rPr lang="pt-BR" sz="2400" dirty="0">
                <a:latin typeface="Arial" panose="020B0604020202020204" pitchFamily="34" charset="0"/>
                <a:ea typeface="Calibri" panose="020F0502020204030204" pitchFamily="34" charset="0"/>
                <a:cs typeface="Times New Roman" panose="02020603050405020304" pitchFamily="18" charset="0"/>
              </a:rPr>
              <a:t>.</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5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Uma imagem contendo captura de tela&#10;&#10;&#10;&#10;Descrição gerada automaticamente">
            <a:extLst>
              <a:ext uri="{FF2B5EF4-FFF2-40B4-BE49-F238E27FC236}">
                <a16:creationId xmlns:a16="http://schemas.microsoft.com/office/drawing/2014/main" id="{08899BEE-52A7-6B4F-A551-81E035DBFE78}"/>
              </a:ext>
            </a:extLst>
          </p:cNvPr>
          <p:cNvPicPr>
            <a:picLocks noChangeAspect="1"/>
          </p:cNvPicPr>
          <p:nvPr/>
        </p:nvPicPr>
        <p:blipFill>
          <a:blip r:embed="rId2"/>
          <a:stretch>
            <a:fillRect/>
          </a:stretch>
        </p:blipFill>
        <p:spPr>
          <a:xfrm>
            <a:off x="820439" y="643467"/>
            <a:ext cx="7503120" cy="5571066"/>
          </a:xfrm>
          <a:prstGeom prst="rect">
            <a:avLst/>
          </a:prstGeom>
        </p:spPr>
      </p:pic>
      <p:pic>
        <p:nvPicPr>
          <p:cNvPr id="12" name="Imagem 11">
            <a:extLst>
              <a:ext uri="{FF2B5EF4-FFF2-40B4-BE49-F238E27FC236}">
                <a16:creationId xmlns:a16="http://schemas.microsoft.com/office/drawing/2014/main" id="{774952B0-0D83-1447-A010-C4F751F18DED}"/>
              </a:ext>
            </a:extLst>
          </p:cNvPr>
          <p:cNvPicPr>
            <a:picLocks noChangeAspect="1"/>
          </p:cNvPicPr>
          <p:nvPr/>
        </p:nvPicPr>
        <p:blipFill>
          <a:blip r:embed="rId3"/>
          <a:stretch>
            <a:fillRect/>
          </a:stretch>
        </p:blipFill>
        <p:spPr>
          <a:xfrm>
            <a:off x="6833937" y="645361"/>
            <a:ext cx="1332162" cy="666081"/>
          </a:xfrm>
          <a:prstGeom prst="rect">
            <a:avLst/>
          </a:prstGeom>
        </p:spPr>
      </p:pic>
    </p:spTree>
    <p:extLst>
      <p:ext uri="{BB962C8B-B14F-4D97-AF65-F5344CB8AC3E}">
        <p14:creationId xmlns:p14="http://schemas.microsoft.com/office/powerpoint/2010/main" val="380884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46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F662971C-ABBD-4E4F-BC80-4ED4EDE9B364}"/>
              </a:ext>
            </a:extLst>
          </p:cNvPr>
          <p:cNvPicPr>
            <a:picLocks noChangeAspect="1"/>
          </p:cNvPicPr>
          <p:nvPr/>
        </p:nvPicPr>
        <p:blipFill>
          <a:blip r:embed="rId2"/>
          <a:stretch>
            <a:fillRect/>
          </a:stretch>
        </p:blipFill>
        <p:spPr>
          <a:xfrm>
            <a:off x="870293" y="643467"/>
            <a:ext cx="7403412" cy="5571066"/>
          </a:xfrm>
          <a:prstGeom prst="rect">
            <a:avLst/>
          </a:prstGeom>
        </p:spPr>
      </p:pic>
      <p:pic>
        <p:nvPicPr>
          <p:cNvPr id="7" name="Imagem 6">
            <a:extLst>
              <a:ext uri="{FF2B5EF4-FFF2-40B4-BE49-F238E27FC236}">
                <a16:creationId xmlns:a16="http://schemas.microsoft.com/office/drawing/2014/main" id="{056AE987-9935-674C-9193-9BE6FB2AD4E1}"/>
              </a:ext>
            </a:extLst>
          </p:cNvPr>
          <p:cNvPicPr>
            <a:picLocks noChangeAspect="1"/>
          </p:cNvPicPr>
          <p:nvPr/>
        </p:nvPicPr>
        <p:blipFill>
          <a:blip r:embed="rId3"/>
          <a:stretch>
            <a:fillRect/>
          </a:stretch>
        </p:blipFill>
        <p:spPr>
          <a:xfrm>
            <a:off x="6809874" y="669424"/>
            <a:ext cx="1332162" cy="666081"/>
          </a:xfrm>
          <a:prstGeom prst="rect">
            <a:avLst/>
          </a:prstGeom>
        </p:spPr>
      </p:pic>
    </p:spTree>
    <p:extLst>
      <p:ext uri="{BB962C8B-B14F-4D97-AF65-F5344CB8AC3E}">
        <p14:creationId xmlns:p14="http://schemas.microsoft.com/office/powerpoint/2010/main" val="104029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descr="Uma imagem contendo equipamentos eletrônicos&#10;&#10;&#10;&#10;Descrição gerada automaticamente">
            <a:extLst>
              <a:ext uri="{FF2B5EF4-FFF2-40B4-BE49-F238E27FC236}">
                <a16:creationId xmlns:a16="http://schemas.microsoft.com/office/drawing/2014/main" id="{B0921C35-264C-4943-9334-982AEB767F92}"/>
              </a:ext>
            </a:extLst>
          </p:cNvPr>
          <p:cNvPicPr>
            <a:picLocks noChangeAspect="1"/>
          </p:cNvPicPr>
          <p:nvPr/>
        </p:nvPicPr>
        <p:blipFill>
          <a:blip r:embed="rId2"/>
          <a:stretch>
            <a:fillRect/>
          </a:stretch>
        </p:blipFill>
        <p:spPr>
          <a:xfrm>
            <a:off x="482600" y="965137"/>
            <a:ext cx="8178799" cy="4927726"/>
          </a:xfrm>
          <a:prstGeom prst="rect">
            <a:avLst/>
          </a:prstGeom>
        </p:spPr>
      </p:pic>
    </p:spTree>
    <p:extLst>
      <p:ext uri="{BB962C8B-B14F-4D97-AF65-F5344CB8AC3E}">
        <p14:creationId xmlns:p14="http://schemas.microsoft.com/office/powerpoint/2010/main" val="302626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descr="Uma imagem contendo equipamentos eletrônicos, monitor&#10;&#10;&#10;&#10;Descrição gerada automaticamente">
            <a:extLst>
              <a:ext uri="{FF2B5EF4-FFF2-40B4-BE49-F238E27FC236}">
                <a16:creationId xmlns:a16="http://schemas.microsoft.com/office/drawing/2014/main" id="{E8591878-F6C8-8247-8E16-613F0BFE33FF}"/>
              </a:ext>
            </a:extLst>
          </p:cNvPr>
          <p:cNvPicPr>
            <a:picLocks noChangeAspect="1"/>
          </p:cNvPicPr>
          <p:nvPr/>
        </p:nvPicPr>
        <p:blipFill>
          <a:blip r:embed="rId2"/>
          <a:stretch>
            <a:fillRect/>
          </a:stretch>
        </p:blipFill>
        <p:spPr>
          <a:xfrm>
            <a:off x="482600" y="944691"/>
            <a:ext cx="8178799" cy="4968618"/>
          </a:xfrm>
          <a:prstGeom prst="rect">
            <a:avLst/>
          </a:prstGeom>
        </p:spPr>
      </p:pic>
    </p:spTree>
    <p:extLst>
      <p:ext uri="{BB962C8B-B14F-4D97-AF65-F5344CB8AC3E}">
        <p14:creationId xmlns:p14="http://schemas.microsoft.com/office/powerpoint/2010/main" val="326988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5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71E0FADE-98EF-6747-95E0-02549E6A522A}"/>
              </a:ext>
            </a:extLst>
          </p:cNvPr>
          <p:cNvPicPr>
            <a:picLocks noChangeAspect="1"/>
          </p:cNvPicPr>
          <p:nvPr/>
        </p:nvPicPr>
        <p:blipFill>
          <a:blip r:embed="rId2"/>
          <a:stretch>
            <a:fillRect/>
          </a:stretch>
        </p:blipFill>
        <p:spPr>
          <a:xfrm>
            <a:off x="621757" y="619404"/>
            <a:ext cx="8044863" cy="5571066"/>
          </a:xfrm>
          <a:prstGeom prst="rect">
            <a:avLst/>
          </a:prstGeom>
        </p:spPr>
      </p:pic>
      <p:sp>
        <p:nvSpPr>
          <p:cNvPr id="3" name="CaixaDeTexto 2">
            <a:extLst>
              <a:ext uri="{FF2B5EF4-FFF2-40B4-BE49-F238E27FC236}">
                <a16:creationId xmlns:a16="http://schemas.microsoft.com/office/drawing/2014/main" id="{D60B5DEA-5B72-F945-9C3B-1ACED844978D}"/>
              </a:ext>
            </a:extLst>
          </p:cNvPr>
          <p:cNvSpPr txBox="1"/>
          <p:nvPr/>
        </p:nvSpPr>
        <p:spPr>
          <a:xfrm>
            <a:off x="1010653" y="5390147"/>
            <a:ext cx="1852863" cy="584775"/>
          </a:xfrm>
          <a:prstGeom prst="rect">
            <a:avLst/>
          </a:prstGeom>
          <a:noFill/>
        </p:spPr>
        <p:txBody>
          <a:bodyPr wrap="square" rtlCol="0">
            <a:spAutoFit/>
          </a:bodyPr>
          <a:lstStyle/>
          <a:p>
            <a:r>
              <a:rPr lang="pt-BR" sz="3200" dirty="0"/>
              <a:t>1985</a:t>
            </a:r>
          </a:p>
        </p:txBody>
      </p:sp>
      <p:pic>
        <p:nvPicPr>
          <p:cNvPr id="4" name="Imagem 3">
            <a:extLst>
              <a:ext uri="{FF2B5EF4-FFF2-40B4-BE49-F238E27FC236}">
                <a16:creationId xmlns:a16="http://schemas.microsoft.com/office/drawing/2014/main" id="{E9F98167-9AFF-1943-B369-039570B3CE4C}"/>
              </a:ext>
            </a:extLst>
          </p:cNvPr>
          <p:cNvPicPr>
            <a:picLocks noChangeAspect="1"/>
          </p:cNvPicPr>
          <p:nvPr/>
        </p:nvPicPr>
        <p:blipFill>
          <a:blip r:embed="rId3"/>
          <a:stretch>
            <a:fillRect/>
          </a:stretch>
        </p:blipFill>
        <p:spPr>
          <a:xfrm>
            <a:off x="545097" y="621297"/>
            <a:ext cx="2374900" cy="850900"/>
          </a:xfrm>
          <a:prstGeom prst="rect">
            <a:avLst/>
          </a:prstGeom>
        </p:spPr>
      </p:pic>
    </p:spTree>
    <p:extLst>
      <p:ext uri="{BB962C8B-B14F-4D97-AF65-F5344CB8AC3E}">
        <p14:creationId xmlns:p14="http://schemas.microsoft.com/office/powerpoint/2010/main" val="319942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5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8809D0B1-40B3-DC4F-BA1D-E1C86D1446C1}"/>
              </a:ext>
            </a:extLst>
          </p:cNvPr>
          <p:cNvPicPr>
            <a:picLocks noChangeAspect="1"/>
          </p:cNvPicPr>
          <p:nvPr/>
        </p:nvPicPr>
        <p:blipFill>
          <a:blip r:embed="rId2"/>
          <a:stretch>
            <a:fillRect/>
          </a:stretch>
        </p:blipFill>
        <p:spPr>
          <a:xfrm>
            <a:off x="648714" y="643467"/>
            <a:ext cx="7846571" cy="5571066"/>
          </a:xfrm>
          <a:prstGeom prst="rect">
            <a:avLst/>
          </a:prstGeom>
        </p:spPr>
      </p:pic>
      <p:sp>
        <p:nvSpPr>
          <p:cNvPr id="7" name="CaixaDeTexto 6">
            <a:extLst>
              <a:ext uri="{FF2B5EF4-FFF2-40B4-BE49-F238E27FC236}">
                <a16:creationId xmlns:a16="http://schemas.microsoft.com/office/drawing/2014/main" id="{075494F4-4314-354C-AE5E-A765B32EFB3B}"/>
              </a:ext>
            </a:extLst>
          </p:cNvPr>
          <p:cNvSpPr txBox="1"/>
          <p:nvPr/>
        </p:nvSpPr>
        <p:spPr>
          <a:xfrm>
            <a:off x="1010653" y="5390147"/>
            <a:ext cx="1852863" cy="584775"/>
          </a:xfrm>
          <a:prstGeom prst="rect">
            <a:avLst/>
          </a:prstGeom>
          <a:noFill/>
        </p:spPr>
        <p:txBody>
          <a:bodyPr wrap="square" rtlCol="0">
            <a:spAutoFit/>
          </a:bodyPr>
          <a:lstStyle/>
          <a:p>
            <a:r>
              <a:rPr lang="pt-BR" sz="3200" dirty="0"/>
              <a:t>1995</a:t>
            </a:r>
          </a:p>
        </p:txBody>
      </p:sp>
      <p:pic>
        <p:nvPicPr>
          <p:cNvPr id="8" name="Imagem 7">
            <a:extLst>
              <a:ext uri="{FF2B5EF4-FFF2-40B4-BE49-F238E27FC236}">
                <a16:creationId xmlns:a16="http://schemas.microsoft.com/office/drawing/2014/main" id="{C8156FA0-A95D-C642-8363-5E46CA1BC0BF}"/>
              </a:ext>
            </a:extLst>
          </p:cNvPr>
          <p:cNvPicPr>
            <a:picLocks noChangeAspect="1"/>
          </p:cNvPicPr>
          <p:nvPr/>
        </p:nvPicPr>
        <p:blipFill>
          <a:blip r:embed="rId3"/>
          <a:stretch>
            <a:fillRect/>
          </a:stretch>
        </p:blipFill>
        <p:spPr>
          <a:xfrm>
            <a:off x="545097" y="621297"/>
            <a:ext cx="2374900" cy="850900"/>
          </a:xfrm>
          <a:prstGeom prst="rect">
            <a:avLst/>
          </a:prstGeom>
        </p:spPr>
      </p:pic>
    </p:spTree>
    <p:extLst>
      <p:ext uri="{BB962C8B-B14F-4D97-AF65-F5344CB8AC3E}">
        <p14:creationId xmlns:p14="http://schemas.microsoft.com/office/powerpoint/2010/main" val="22387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5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E5A7CFE5-227D-D040-B5E7-D21933C23D47}"/>
              </a:ext>
            </a:extLst>
          </p:cNvPr>
          <p:cNvPicPr>
            <a:picLocks noChangeAspect="1"/>
          </p:cNvPicPr>
          <p:nvPr/>
        </p:nvPicPr>
        <p:blipFill>
          <a:blip r:embed="rId2"/>
          <a:stretch>
            <a:fillRect/>
          </a:stretch>
        </p:blipFill>
        <p:spPr>
          <a:xfrm>
            <a:off x="703203" y="643467"/>
            <a:ext cx="7737593" cy="5571066"/>
          </a:xfrm>
          <a:prstGeom prst="rect">
            <a:avLst/>
          </a:prstGeom>
        </p:spPr>
      </p:pic>
      <p:sp>
        <p:nvSpPr>
          <p:cNvPr id="7" name="CaixaDeTexto 6">
            <a:extLst>
              <a:ext uri="{FF2B5EF4-FFF2-40B4-BE49-F238E27FC236}">
                <a16:creationId xmlns:a16="http://schemas.microsoft.com/office/drawing/2014/main" id="{046386FA-297B-3449-B156-16409D1AFD8C}"/>
              </a:ext>
            </a:extLst>
          </p:cNvPr>
          <p:cNvSpPr txBox="1"/>
          <p:nvPr/>
        </p:nvSpPr>
        <p:spPr>
          <a:xfrm>
            <a:off x="1010653" y="5390147"/>
            <a:ext cx="1852863" cy="584775"/>
          </a:xfrm>
          <a:prstGeom prst="rect">
            <a:avLst/>
          </a:prstGeom>
          <a:noFill/>
        </p:spPr>
        <p:txBody>
          <a:bodyPr wrap="square" rtlCol="0">
            <a:spAutoFit/>
          </a:bodyPr>
          <a:lstStyle/>
          <a:p>
            <a:r>
              <a:rPr lang="pt-BR" sz="3200" dirty="0"/>
              <a:t>2005</a:t>
            </a:r>
          </a:p>
        </p:txBody>
      </p:sp>
      <p:pic>
        <p:nvPicPr>
          <p:cNvPr id="8" name="Imagem 7">
            <a:extLst>
              <a:ext uri="{FF2B5EF4-FFF2-40B4-BE49-F238E27FC236}">
                <a16:creationId xmlns:a16="http://schemas.microsoft.com/office/drawing/2014/main" id="{A041B5AE-9B75-834F-8C36-7ABD5CC996FA}"/>
              </a:ext>
            </a:extLst>
          </p:cNvPr>
          <p:cNvPicPr>
            <a:picLocks noChangeAspect="1"/>
          </p:cNvPicPr>
          <p:nvPr/>
        </p:nvPicPr>
        <p:blipFill>
          <a:blip r:embed="rId3"/>
          <a:stretch>
            <a:fillRect/>
          </a:stretch>
        </p:blipFill>
        <p:spPr>
          <a:xfrm>
            <a:off x="545097" y="621297"/>
            <a:ext cx="2374900" cy="850900"/>
          </a:xfrm>
          <a:prstGeom prst="rect">
            <a:avLst/>
          </a:prstGeom>
        </p:spPr>
      </p:pic>
    </p:spTree>
    <p:extLst>
      <p:ext uri="{BB962C8B-B14F-4D97-AF65-F5344CB8AC3E}">
        <p14:creationId xmlns:p14="http://schemas.microsoft.com/office/powerpoint/2010/main" val="293108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5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0389700A-89B9-0140-A9D9-60698694F4D1}"/>
              </a:ext>
            </a:extLst>
          </p:cNvPr>
          <p:cNvPicPr>
            <a:picLocks noChangeAspect="1"/>
          </p:cNvPicPr>
          <p:nvPr/>
        </p:nvPicPr>
        <p:blipFill>
          <a:blip r:embed="rId2"/>
          <a:stretch>
            <a:fillRect/>
          </a:stretch>
        </p:blipFill>
        <p:spPr>
          <a:xfrm>
            <a:off x="648714" y="643467"/>
            <a:ext cx="7787259" cy="5534406"/>
          </a:xfrm>
          <a:prstGeom prst="rect">
            <a:avLst/>
          </a:prstGeom>
        </p:spPr>
      </p:pic>
      <p:sp>
        <p:nvSpPr>
          <p:cNvPr id="7" name="CaixaDeTexto 6">
            <a:extLst>
              <a:ext uri="{FF2B5EF4-FFF2-40B4-BE49-F238E27FC236}">
                <a16:creationId xmlns:a16="http://schemas.microsoft.com/office/drawing/2014/main" id="{7ADB91C5-0753-0746-982B-981F52DB18FF}"/>
              </a:ext>
            </a:extLst>
          </p:cNvPr>
          <p:cNvSpPr txBox="1"/>
          <p:nvPr/>
        </p:nvSpPr>
        <p:spPr>
          <a:xfrm>
            <a:off x="1010653" y="5390147"/>
            <a:ext cx="1852863" cy="584775"/>
          </a:xfrm>
          <a:prstGeom prst="rect">
            <a:avLst/>
          </a:prstGeom>
          <a:noFill/>
        </p:spPr>
        <p:txBody>
          <a:bodyPr wrap="square" rtlCol="0">
            <a:spAutoFit/>
          </a:bodyPr>
          <a:lstStyle/>
          <a:p>
            <a:r>
              <a:rPr lang="pt-BR" sz="3200" dirty="0"/>
              <a:t>2015</a:t>
            </a:r>
          </a:p>
        </p:txBody>
      </p:sp>
      <p:pic>
        <p:nvPicPr>
          <p:cNvPr id="8" name="Imagem 7">
            <a:extLst>
              <a:ext uri="{FF2B5EF4-FFF2-40B4-BE49-F238E27FC236}">
                <a16:creationId xmlns:a16="http://schemas.microsoft.com/office/drawing/2014/main" id="{6212462F-5CD2-4A48-80CC-1BAC1DDE4453}"/>
              </a:ext>
            </a:extLst>
          </p:cNvPr>
          <p:cNvPicPr>
            <a:picLocks noChangeAspect="1"/>
          </p:cNvPicPr>
          <p:nvPr/>
        </p:nvPicPr>
        <p:blipFill>
          <a:blip r:embed="rId3"/>
          <a:stretch>
            <a:fillRect/>
          </a:stretch>
        </p:blipFill>
        <p:spPr>
          <a:xfrm>
            <a:off x="545097" y="621297"/>
            <a:ext cx="2374900" cy="850900"/>
          </a:xfrm>
          <a:prstGeom prst="rect">
            <a:avLst/>
          </a:prstGeom>
        </p:spPr>
      </p:pic>
    </p:spTree>
    <p:extLst>
      <p:ext uri="{BB962C8B-B14F-4D97-AF65-F5344CB8AC3E}">
        <p14:creationId xmlns:p14="http://schemas.microsoft.com/office/powerpoint/2010/main" val="238503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E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55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E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a:extLst>
              <a:ext uri="{FF2B5EF4-FFF2-40B4-BE49-F238E27FC236}">
                <a16:creationId xmlns:a16="http://schemas.microsoft.com/office/drawing/2014/main" id="{113BFA98-921A-6F4F-AECE-807CA92F83CB}"/>
              </a:ext>
            </a:extLst>
          </p:cNvPr>
          <p:cNvSpPr/>
          <p:nvPr/>
        </p:nvSpPr>
        <p:spPr>
          <a:xfrm>
            <a:off x="878305" y="1720840"/>
            <a:ext cx="7387389" cy="3416320"/>
          </a:xfrm>
          <a:prstGeom prst="rect">
            <a:avLst/>
          </a:prstGeom>
        </p:spPr>
        <p:txBody>
          <a:bodyPr wrap="square">
            <a:spAutoFit/>
          </a:bodyPr>
          <a:lstStyle/>
          <a:p>
            <a:r>
              <a:rPr lang="pt-BR" dirty="0">
                <a:solidFill>
                  <a:srgbClr val="222222"/>
                </a:solidFill>
                <a:latin typeface="Arial" panose="020B0604020202020204" pitchFamily="34" charset="0"/>
              </a:rPr>
              <a:t>2. Quais foram as lições extraídas de cada uma das seguintes etapas da sua trajetória profissional?</a:t>
            </a:r>
            <a:endParaRPr lang="pt-BR" dirty="0">
              <a:solidFill>
                <a:srgbClr val="000000"/>
              </a:solidFill>
              <a:latin typeface="Calibri" panose="020F0502020204030204" pitchFamily="34" charset="0"/>
            </a:endParaRPr>
          </a:p>
          <a:p>
            <a:pPr marL="540385"/>
            <a:r>
              <a:rPr lang="pt-BR" i="1" dirty="0">
                <a:solidFill>
                  <a:srgbClr val="000000"/>
                </a:solidFill>
                <a:latin typeface="Arial" panose="020B0604020202020204" pitchFamily="34" charset="0"/>
              </a:rPr>
              <a:t>Secretário Executivo do Ministério do Meio Ambiente, Coordenador do Grupo de Trabalho Interministerial de Prevenção e Controle ao Desmatamento na Amazônia, Vice-presidente do Conselho Nacional do Meio Ambiente (CONAMA), Dirigente de ONGs (Fundação SOS Mata Atlântica, Instituto Socioambiental), Professor visitante da Universidade Columbia (EUA), Membro do Conselho de Administração da Bolsa de Valores Sociais (Bovespa Social) da Bolsa de Valores de São Paulo, Coordenador da campanha de Marina Silva em 2011, Coordenador do Programa de Marina Silva em 2018.</a:t>
            </a:r>
            <a:endParaRPr lang="pt-BR"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17152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126A791D-CFCF-704A-8473-32A20611BB9F}"/>
              </a:ext>
            </a:extLst>
          </p:cNvPr>
          <p:cNvPicPr>
            <a:picLocks noChangeAspect="1"/>
          </p:cNvPicPr>
          <p:nvPr/>
        </p:nvPicPr>
        <p:blipFill>
          <a:blip r:embed="rId2"/>
          <a:stretch>
            <a:fillRect/>
          </a:stretch>
        </p:blipFill>
        <p:spPr>
          <a:xfrm>
            <a:off x="403728" y="1636295"/>
            <a:ext cx="8373979" cy="3248526"/>
          </a:xfrm>
          <a:prstGeom prst="rect">
            <a:avLst/>
          </a:prstGeom>
        </p:spPr>
      </p:pic>
    </p:spTree>
    <p:extLst>
      <p:ext uri="{BB962C8B-B14F-4D97-AF65-F5344CB8AC3E}">
        <p14:creationId xmlns:p14="http://schemas.microsoft.com/office/powerpoint/2010/main" val="325147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1EB20D6A-8333-1346-A138-FF1504F8315F}"/>
              </a:ext>
            </a:extLst>
          </p:cNvPr>
          <p:cNvPicPr>
            <a:picLocks noChangeAspect="1"/>
          </p:cNvPicPr>
          <p:nvPr/>
        </p:nvPicPr>
        <p:blipFill>
          <a:blip r:embed="rId2"/>
          <a:stretch>
            <a:fillRect/>
          </a:stretch>
        </p:blipFill>
        <p:spPr>
          <a:xfrm>
            <a:off x="1739900" y="1409700"/>
            <a:ext cx="5664200" cy="4038600"/>
          </a:xfrm>
          <a:prstGeom prst="rect">
            <a:avLst/>
          </a:prstGeom>
        </p:spPr>
      </p:pic>
    </p:spTree>
    <p:extLst>
      <p:ext uri="{BB962C8B-B14F-4D97-AF65-F5344CB8AC3E}">
        <p14:creationId xmlns:p14="http://schemas.microsoft.com/office/powerpoint/2010/main" val="220107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5E410481-186A-614A-851E-BE782C398EBD}"/>
              </a:ext>
            </a:extLst>
          </p:cNvPr>
          <p:cNvPicPr>
            <a:picLocks noChangeAspect="1"/>
          </p:cNvPicPr>
          <p:nvPr/>
        </p:nvPicPr>
        <p:blipFill>
          <a:blip r:embed="rId2"/>
          <a:stretch>
            <a:fillRect/>
          </a:stretch>
        </p:blipFill>
        <p:spPr>
          <a:xfrm>
            <a:off x="1549400" y="1447800"/>
            <a:ext cx="6045200" cy="3962400"/>
          </a:xfrm>
          <a:prstGeom prst="rect">
            <a:avLst/>
          </a:prstGeom>
        </p:spPr>
      </p:pic>
    </p:spTree>
    <p:extLst>
      <p:ext uri="{BB962C8B-B14F-4D97-AF65-F5344CB8AC3E}">
        <p14:creationId xmlns:p14="http://schemas.microsoft.com/office/powerpoint/2010/main" val="160352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73AE342A-475F-E14C-85E6-477819286B55}"/>
              </a:ext>
            </a:extLst>
          </p:cNvPr>
          <p:cNvPicPr>
            <a:picLocks noChangeAspect="1"/>
          </p:cNvPicPr>
          <p:nvPr/>
        </p:nvPicPr>
        <p:blipFill>
          <a:blip r:embed="rId2"/>
          <a:stretch>
            <a:fillRect/>
          </a:stretch>
        </p:blipFill>
        <p:spPr>
          <a:xfrm>
            <a:off x="1701800" y="1250950"/>
            <a:ext cx="5740400" cy="4356100"/>
          </a:xfrm>
          <a:prstGeom prst="rect">
            <a:avLst/>
          </a:prstGeom>
        </p:spPr>
      </p:pic>
    </p:spTree>
    <p:extLst>
      <p:ext uri="{BB962C8B-B14F-4D97-AF65-F5344CB8AC3E}">
        <p14:creationId xmlns:p14="http://schemas.microsoft.com/office/powerpoint/2010/main" val="59558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D6037ED2-A417-F449-BB41-B29403FACDF9}"/>
              </a:ext>
            </a:extLst>
          </p:cNvPr>
          <p:cNvSpPr/>
          <p:nvPr/>
        </p:nvSpPr>
        <p:spPr>
          <a:xfrm>
            <a:off x="678382" y="830051"/>
            <a:ext cx="7714211" cy="5197898"/>
          </a:xfrm>
          <a:prstGeom prst="rect">
            <a:avLst/>
          </a:prstGeom>
        </p:spPr>
        <p:txBody>
          <a:bodyPr wrap="square">
            <a:spAutoFit/>
          </a:bodyPr>
          <a:lstStyle/>
          <a:p>
            <a:pPr algn="just">
              <a:lnSpc>
                <a:spcPct val="150000"/>
              </a:lnSpc>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O Brasil possui a maior diversidade biológica no mundo com cerca de 103.870 espécies animais e 43.020 espécies vegetais atualmente conhecidas em seus seis biomas terrestres e ecossistemas marinhos.</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diversidade biológica tem importância decisiva no plano econômico. O setor da agroindústria, por exemplo, se beneficia diretamente do patrimônio genético e responde por cerca de 40% do PIB nacional. O crescente mercado mundial de produtos biotecnológicos, por sua vez, movimenta bilhões de dólares por ano, seu crescimento depende diretamente de princípios ativos e códigos genéticos existentes na natureza.</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80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EA7B50FF-DE2C-BA4D-BFE8-C9C25190D63E}"/>
              </a:ext>
            </a:extLst>
          </p:cNvPr>
          <p:cNvSpPr/>
          <p:nvPr/>
        </p:nvSpPr>
        <p:spPr>
          <a:xfrm>
            <a:off x="1047403" y="2158717"/>
            <a:ext cx="6966065" cy="2802690"/>
          </a:xfrm>
          <a:prstGeom prst="rect">
            <a:avLst/>
          </a:prstGeom>
        </p:spPr>
        <p:txBody>
          <a:bodyPr wrap="square">
            <a:spAutoFit/>
          </a:bodyPr>
          <a:lstStyle/>
          <a:p>
            <a:pPr algn="just">
              <a:lnSpc>
                <a:spcPct val="150000"/>
              </a:lnSpc>
              <a:spcAft>
                <a:spcPts val="600"/>
              </a:spcAft>
            </a:pPr>
            <a:r>
              <a:rPr lang="pt-BR" sz="2400" dirty="0">
                <a:latin typeface="Arial" panose="020B0604020202020204" pitchFamily="34" charset="0"/>
                <a:ea typeface="Calibri" panose="020F0502020204030204" pitchFamily="34" charset="0"/>
                <a:cs typeface="Times New Roman" panose="02020603050405020304" pitchFamily="18" charset="0"/>
              </a:rPr>
              <a:t>Não seria exagerado afirmar que o valor estimado da diversidade biológica brasileira e dos serviços de seus ecossistemas se situa na casa dos </a:t>
            </a:r>
            <a:r>
              <a:rPr lang="pt-BR" sz="2400" b="1" dirty="0">
                <a:latin typeface="Arial" panose="020B0604020202020204" pitchFamily="34" charset="0"/>
                <a:ea typeface="Calibri" panose="020F0502020204030204" pitchFamily="34" charset="0"/>
                <a:cs typeface="Times New Roman" panose="02020603050405020304" pitchFamily="18" charset="0"/>
              </a:rPr>
              <a:t>trilhões de dólares anuais</a:t>
            </a:r>
            <a:r>
              <a:rPr lang="pt-BR" sz="2400" dirty="0">
                <a:latin typeface="Arial" panose="020B0604020202020204" pitchFamily="34" charset="0"/>
                <a:ea typeface="Calibri" panose="020F0502020204030204" pitchFamily="34" charset="0"/>
                <a:cs typeface="Times New Roman" panose="02020603050405020304" pitchFamily="18" charset="0"/>
              </a:rPr>
              <a:t>, equivalente ou superior ao valor atual do PIB do país. </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45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ângulo 1">
            <a:extLst>
              <a:ext uri="{FF2B5EF4-FFF2-40B4-BE49-F238E27FC236}">
                <a16:creationId xmlns:a16="http://schemas.microsoft.com/office/drawing/2014/main" id="{CC3B6553-A693-1342-A0BE-4BD3CD63E902}"/>
              </a:ext>
            </a:extLst>
          </p:cNvPr>
          <p:cNvSpPr/>
          <p:nvPr/>
        </p:nvSpPr>
        <p:spPr>
          <a:xfrm>
            <a:off x="487190" y="868523"/>
            <a:ext cx="8096596" cy="5120954"/>
          </a:xfrm>
          <a:prstGeom prst="rect">
            <a:avLst/>
          </a:prstGeom>
        </p:spPr>
        <p:txBody>
          <a:bodyPr wrap="square">
            <a:spAutoFit/>
          </a:bodyPr>
          <a:lstStyle/>
          <a:p>
            <a:pPr algn="just">
              <a:lnSpc>
                <a:spcPct val="150000"/>
              </a:lnSpc>
              <a:spcAft>
                <a:spcPts val="600"/>
              </a:spcAft>
            </a:pPr>
            <a:r>
              <a:rPr lang="pt-BR" sz="2000" b="1" dirty="0">
                <a:latin typeface="Arial" panose="020B0604020202020204" pitchFamily="34" charset="0"/>
                <a:ea typeface="Calibri" panose="020F0502020204030204" pitchFamily="34" charset="0"/>
                <a:cs typeface="Times New Roman" panose="02020603050405020304" pitchFamily="18" charset="0"/>
              </a:rPr>
              <a:t>Bioma Amazônia</a:t>
            </a:r>
            <a:r>
              <a:rPr lang="pt-BR" sz="2000" dirty="0">
                <a:latin typeface="Arial" panose="020B0604020202020204" pitchFamily="34" charset="0"/>
                <a:ea typeface="Calibri" panose="020F0502020204030204" pitchFamily="34" charset="0"/>
                <a:cs typeface="Times New Roman" panose="02020603050405020304" pitchFamily="18" charset="0"/>
              </a:rPr>
              <a:t>. Com uma dimensão de 4,2 milhões de km2 e grande heterogeneidade ambiental, envolvendo </a:t>
            </a:r>
            <a:r>
              <a:rPr lang="pt-BR" sz="2000" b="1" dirty="0">
                <a:latin typeface="Arial" panose="020B0604020202020204" pitchFamily="34" charset="0"/>
                <a:ea typeface="Calibri" panose="020F0502020204030204" pitchFamily="34" charset="0"/>
                <a:cs typeface="Times New Roman" panose="02020603050405020304" pitchFamily="18" charset="0"/>
              </a:rPr>
              <a:t>25 diferentes fitofisionomias</a:t>
            </a:r>
            <a:r>
              <a:rPr lang="pt-BR" sz="2000" dirty="0">
                <a:latin typeface="Arial" panose="020B0604020202020204" pitchFamily="34" charset="0"/>
                <a:ea typeface="Calibri" panose="020F0502020204030204" pitchFamily="34" charset="0"/>
                <a:cs typeface="Times New Roman" panose="02020603050405020304" pitchFamily="18" charset="0"/>
              </a:rPr>
              <a:t>, incluindo quatro tipos de florestas, a Amazônia possui uma expressiva diversidade biológica. são cerca de </a:t>
            </a:r>
            <a:r>
              <a:rPr lang="pt-BR" sz="2000" b="1" dirty="0">
                <a:latin typeface="Arial" panose="020B0604020202020204" pitchFamily="34" charset="0"/>
                <a:ea typeface="Calibri" panose="020F0502020204030204" pitchFamily="34" charset="0"/>
                <a:cs typeface="Times New Roman" panose="02020603050405020304" pitchFamily="18" charset="0"/>
              </a:rPr>
              <a:t>1.000 espécies de aves</a:t>
            </a:r>
            <a:r>
              <a:rPr lang="pt-BR" sz="2000" dirty="0">
                <a:latin typeface="Arial" panose="020B0604020202020204" pitchFamily="34" charset="0"/>
                <a:ea typeface="Calibri" panose="020F0502020204030204" pitchFamily="34" charset="0"/>
                <a:cs typeface="Times New Roman" panose="02020603050405020304" pitchFamily="18" charset="0"/>
              </a:rPr>
              <a:t>, das quais </a:t>
            </a:r>
            <a:r>
              <a:rPr lang="pt-BR" sz="2000" b="1" dirty="0">
                <a:latin typeface="Arial" panose="020B0604020202020204" pitchFamily="34" charset="0"/>
                <a:ea typeface="Calibri" panose="020F0502020204030204" pitchFamily="34" charset="0"/>
                <a:cs typeface="Times New Roman" panose="02020603050405020304" pitchFamily="18" charset="0"/>
              </a:rPr>
              <a:t>283 possuem distribuição restrita ou são raras</a:t>
            </a:r>
            <a:r>
              <a:rPr lang="pt-BR" sz="2000" dirty="0">
                <a:latin typeface="Arial" panose="020B0604020202020204" pitchFamily="34" charset="0"/>
                <a:ea typeface="Calibri" panose="020F0502020204030204" pitchFamily="34" charset="0"/>
                <a:cs typeface="Times New Roman" panose="02020603050405020304" pitchFamily="18" charset="0"/>
              </a:rPr>
              <a:t>; </a:t>
            </a:r>
            <a:r>
              <a:rPr lang="pt-BR" sz="2000" b="1" dirty="0">
                <a:latin typeface="Arial" panose="020B0604020202020204" pitchFamily="34" charset="0"/>
                <a:ea typeface="Calibri" panose="020F0502020204030204" pitchFamily="34" charset="0"/>
                <a:cs typeface="Times New Roman" panose="02020603050405020304" pitchFamily="18" charset="0"/>
              </a:rPr>
              <a:t>1.300 de peixes</a:t>
            </a:r>
            <a:r>
              <a:rPr lang="pt-BR" sz="2000" dirty="0">
                <a:latin typeface="Arial" panose="020B0604020202020204" pitchFamily="34" charset="0"/>
                <a:ea typeface="Calibri" panose="020F0502020204030204" pitchFamily="34" charset="0"/>
                <a:cs typeface="Times New Roman" panose="02020603050405020304" pitchFamily="18" charset="0"/>
              </a:rPr>
              <a:t>, quantidade superior a encontrada nas demais bacias do mundo; </a:t>
            </a:r>
            <a:r>
              <a:rPr lang="pt-BR" sz="2000" b="1" dirty="0">
                <a:latin typeface="Arial" panose="020B0604020202020204" pitchFamily="34" charset="0"/>
                <a:ea typeface="Calibri" panose="020F0502020204030204" pitchFamily="34" charset="0"/>
                <a:cs typeface="Times New Roman" panose="02020603050405020304" pitchFamily="18" charset="0"/>
              </a:rPr>
              <a:t>21.000 espécies de plantas superiores</a:t>
            </a:r>
            <a:r>
              <a:rPr lang="pt-BR" sz="2000" dirty="0">
                <a:latin typeface="Arial" panose="020B0604020202020204" pitchFamily="34" charset="0"/>
                <a:ea typeface="Calibri" panose="020F0502020204030204" pitchFamily="34" charset="0"/>
                <a:cs typeface="Times New Roman" panose="02020603050405020304" pitchFamily="18" charset="0"/>
              </a:rPr>
              <a:t>; e </a:t>
            </a:r>
            <a:r>
              <a:rPr lang="pt-BR" sz="2000" b="1" dirty="0">
                <a:latin typeface="Arial" panose="020B0604020202020204" pitchFamily="34" charset="0"/>
                <a:ea typeface="Calibri" panose="020F0502020204030204" pitchFamily="34" charset="0"/>
                <a:cs typeface="Times New Roman" panose="02020603050405020304" pitchFamily="18" charset="0"/>
              </a:rPr>
              <a:t>311 de mamíferos</a:t>
            </a:r>
            <a:r>
              <a:rPr lang="pt-BR" sz="2000" dirty="0">
                <a:latin typeface="Arial" panose="020B0604020202020204" pitchFamily="34" charset="0"/>
                <a:ea typeface="Calibri" panose="020F0502020204030204" pitchFamily="34" charset="0"/>
                <a:cs typeface="Times New Roman" panose="02020603050405020304" pitchFamily="18" charset="0"/>
              </a:rPr>
              <a:t>, 62% das espécies que ocorrem no Brasil. Há, ainda, registros de </a:t>
            </a:r>
            <a:r>
              <a:rPr lang="pt-BR" sz="2000" b="1" dirty="0">
                <a:latin typeface="Arial" panose="020B0604020202020204" pitchFamily="34" charset="0"/>
                <a:ea typeface="Calibri" panose="020F0502020204030204" pitchFamily="34" charset="0"/>
                <a:cs typeface="Times New Roman" panose="02020603050405020304" pitchFamily="18" charset="0"/>
              </a:rPr>
              <a:t>550 espécies de répteis</a:t>
            </a:r>
            <a:r>
              <a:rPr lang="pt-BR" sz="2000" dirty="0">
                <a:latin typeface="Arial" panose="020B0604020202020204" pitchFamily="34" charset="0"/>
                <a:ea typeface="Calibri" panose="020F0502020204030204" pitchFamily="34" charset="0"/>
                <a:cs typeface="Times New Roman" panose="02020603050405020304" pitchFamily="18" charset="0"/>
              </a:rPr>
              <a:t>, das quais </a:t>
            </a:r>
            <a:r>
              <a:rPr lang="pt-BR" sz="2000" b="1" dirty="0">
                <a:latin typeface="Arial" panose="020B0604020202020204" pitchFamily="34" charset="0"/>
                <a:ea typeface="Calibri" panose="020F0502020204030204" pitchFamily="34" charset="0"/>
                <a:cs typeface="Times New Roman" panose="02020603050405020304" pitchFamily="18" charset="0"/>
              </a:rPr>
              <a:t>62% destes são endêmicas e 163 de anfíbios</a:t>
            </a:r>
            <a:r>
              <a:rPr lang="pt-BR" sz="2000" dirty="0">
                <a:latin typeface="Arial" panose="020B0604020202020204" pitchFamily="34" charset="0"/>
                <a:ea typeface="Calibri" panose="020F0502020204030204" pitchFamily="34" charset="0"/>
                <a:cs typeface="Times New Roman" panose="02020603050405020304" pitchFamily="18" charset="0"/>
              </a:rPr>
              <a:t>, 27% das 600 estimadas para o Brasil e uma enorme diversidade de invertebrados.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38011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455</Words>
  <Application>Microsoft Macintosh PowerPoint</Application>
  <PresentationFormat>Apresentação na tela (4:3)</PresentationFormat>
  <Paragraphs>18</Paragraphs>
  <Slides>19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19</vt:i4>
      </vt:variant>
    </vt:vector>
  </HeadingPairs>
  <TitlesOfParts>
    <vt:vector size="24"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Joao Capobianco</dc:creator>
  <cp:lastModifiedBy>Joao Capobianco</cp:lastModifiedBy>
  <cp:revision>5</cp:revision>
  <dcterms:created xsi:type="dcterms:W3CDTF">2018-11-08T18:14:31Z</dcterms:created>
  <dcterms:modified xsi:type="dcterms:W3CDTF">2018-11-08T18:43:55Z</dcterms:modified>
</cp:coreProperties>
</file>