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1" r:id="rId3"/>
    <p:sldId id="329" r:id="rId4"/>
    <p:sldId id="320" r:id="rId5"/>
    <p:sldId id="327" r:id="rId6"/>
    <p:sldId id="326" r:id="rId7"/>
    <p:sldId id="328" r:id="rId8"/>
    <p:sldId id="331" r:id="rId9"/>
    <p:sldId id="325" r:id="rId10"/>
    <p:sldId id="33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AEC"/>
    <a:srgbClr val="C3CFD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660"/>
  </p:normalViewPr>
  <p:slideViewPr>
    <p:cSldViewPr>
      <p:cViewPr varScale="1">
        <p:scale>
          <a:sx n="108" d="100"/>
          <a:sy n="108" d="100"/>
        </p:scale>
        <p:origin x="166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73CB38F-3509-46C8-A579-6B974B32E4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C2BFD5-13DC-413B-9246-0EA3B69DED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31596A-550E-4F12-AF7E-ACE0FC713BD3}" type="datetime1">
              <a:rPr lang="pt-BR"/>
              <a:pPr>
                <a:defRPr/>
              </a:pPr>
              <a:t>21/05/2019</a:t>
            </a:fld>
            <a:endParaRPr lang="pt-B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6BCF56-1AB9-41A9-857B-A24ED9FC22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BED840-801B-41F0-B28D-E13A0A69F4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223D12-DA3B-461D-A629-E0969D808FC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7DCE1F-43D3-4929-9ABB-46FAF42DE9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27D5F6-A3C6-40B4-A6AA-C87B4FC4E9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47EF592-2365-4528-8377-B4D31CC6AF15}" type="datetime1">
              <a:rPr lang="pt-BR"/>
              <a:pPr>
                <a:defRPr/>
              </a:pPr>
              <a:t>21/05/2019</a:t>
            </a:fld>
            <a:endParaRPr lang="pt-BR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A36C8E9-15F2-453A-B547-25E08A1F42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F82D9B8-ED06-4259-81DD-27AE36088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/>
              <a:t>Click to edit Master text styles</a:t>
            </a:r>
          </a:p>
          <a:p>
            <a:pPr lvl="1"/>
            <a:r>
              <a:rPr lang="pt-BR" noProof="0"/>
              <a:t>Second level</a:t>
            </a:r>
          </a:p>
          <a:p>
            <a:pPr lvl="2"/>
            <a:r>
              <a:rPr lang="pt-BR" noProof="0"/>
              <a:t>Third level</a:t>
            </a:r>
          </a:p>
          <a:p>
            <a:pPr lvl="3"/>
            <a:r>
              <a:rPr lang="pt-BR" noProof="0"/>
              <a:t>Fourth level</a:t>
            </a:r>
          </a:p>
          <a:p>
            <a:pPr lvl="4"/>
            <a:r>
              <a:rPr lang="pt-BR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92A8E-6D3C-4D2C-8EFF-9A52D37A501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6DD2D7-9670-4202-811D-E97B8A8357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D9EC647-039F-4A18-B95B-7FBA10316D1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EC647-039F-4A18-B95B-7FBA10316D14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0556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260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3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1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16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03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3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1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8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72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8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0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C7227E58-68ED-4B2F-BAB8-7B9F9FA407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2057400"/>
            <a:ext cx="6953250" cy="2151094"/>
          </a:xfrm>
        </p:spPr>
        <p:txBody>
          <a:bodyPr>
            <a:normAutofit fontScale="90000"/>
          </a:bodyPr>
          <a:lstStyle/>
          <a:p>
            <a:r>
              <a:rPr lang="en-US" alt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Fundamentos e princípios do direito empresarial </a:t>
            </a:r>
            <a:r>
              <a:rPr lang="pt-BR" sz="2700" dirty="0"/>
              <a:t>(DCO0221)</a:t>
            </a:r>
            <a:br>
              <a:rPr lang="pt-BR" altLang="pt-BR" sz="2200" dirty="0">
                <a:ea typeface="ＭＳ Ｐゴシック" panose="020B0600070205080204" pitchFamily="34" charset="-128"/>
              </a:rPr>
            </a:br>
            <a:r>
              <a:rPr lang="en-US" altLang="pt-BR" sz="2200" dirty="0">
                <a:ea typeface="ＭＳ Ｐゴシック" panose="020B0600070205080204" pitchFamily="34" charset="-128"/>
              </a:rPr>
              <a:t> </a:t>
            </a:r>
            <a:br>
              <a:rPr lang="pt-BR" altLang="pt-BR" sz="2200" dirty="0">
                <a:ea typeface="ＭＳ Ｐゴシック" panose="020B0600070205080204" pitchFamily="34" charset="-128"/>
              </a:rPr>
            </a:br>
            <a:r>
              <a:rPr lang="pt-BR" altLang="pt-BR" sz="2200" dirty="0">
                <a:ea typeface="ＭＳ Ｐゴシック" panose="020B0600070205080204" pitchFamily="34" charset="-128"/>
              </a:rPr>
              <a:t>tema 14: </a:t>
            </a:r>
            <a:br>
              <a:rPr lang="pt-BR" altLang="pt-BR" sz="2200" dirty="0">
                <a:ea typeface="ＭＳ Ｐゴシック" panose="020B0600070205080204" pitchFamily="34" charset="-128"/>
              </a:rPr>
            </a:br>
            <a:r>
              <a:rPr lang="pt-BR" altLang="pt-BR" sz="2200" b="1" dirty="0">
                <a:ea typeface="ＭＳ Ｐゴシック" panose="020B0600070205080204" pitchFamily="34" charset="-128"/>
              </a:rPr>
              <a:t>Interesse social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3CBA5D-C8D7-4089-B754-CEF7027E1BF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953000" y="5181600"/>
            <a:ext cx="3447585" cy="1044529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pt-BR" sz="10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t-BR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Carlos Portugal Gouvêa</a:t>
            </a: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t-BR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Universidade de São Paulo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8DB764-2F9A-472E-AE31-34A302068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2133600"/>
            <a:ext cx="8191500" cy="4419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/>
              <a:t>Art. 238.</a:t>
            </a:r>
            <a:r>
              <a:rPr lang="pt-BR" dirty="0"/>
              <a:t> A pessoa jurídica que controla a companhia de economia mista tem os deveres e responsabilidades do acionista controlador (artigos 116 e 117), mas poderá orientar as atividades da companhia de modo a atender ao interesse público que justificou a sua criação.</a:t>
            </a:r>
          </a:p>
          <a:p>
            <a:pPr marL="0" indent="0" algn="just">
              <a:buNone/>
            </a:pPr>
            <a:r>
              <a:rPr lang="pt-BR" b="1" dirty="0"/>
              <a:t>Caso Eletrobrás</a:t>
            </a:r>
            <a:endParaRPr lang="pt-BR" sz="1600" b="1" dirty="0"/>
          </a:p>
          <a:p>
            <a:pPr algn="just"/>
            <a:r>
              <a:rPr lang="pt-BR" sz="1800" i="1" dirty="0"/>
              <a:t>O Art. 238 seria uma limitação à aplicação do Art. 115, §1º aos controladores de sociedades de economia mista? </a:t>
            </a:r>
          </a:p>
          <a:p>
            <a:pPr algn="just"/>
            <a:r>
              <a:rPr lang="pt-BR" dirty="0"/>
              <a:t>O legislador não estabeleceu nenhuma exceção ao regime dos Arts. 116 e 117 da Lei nº 6.404/1976.</a:t>
            </a:r>
          </a:p>
          <a:p>
            <a:pPr algn="just"/>
            <a:r>
              <a:rPr lang="pt-BR" sz="1800" dirty="0"/>
              <a:t>O único parâmetro para aferir o interesse público a que se refere o art. 238 é o da lei que criou a sociedade de economia mista.</a:t>
            </a:r>
          </a:p>
          <a:p>
            <a:pPr lvl="2" algn="just"/>
            <a:endParaRPr lang="pt-BR" sz="1800" i="1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1FFEBE4D-7B46-4791-B539-2034063C05A1}"/>
              </a:ext>
            </a:extLst>
          </p:cNvPr>
          <p:cNvSpPr txBox="1">
            <a:spLocks/>
          </p:cNvSpPr>
          <p:nvPr/>
        </p:nvSpPr>
        <p:spPr bwMode="black">
          <a:xfrm>
            <a:off x="1066800" y="762000"/>
            <a:ext cx="7353300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7. Institucionalismo na Lei das S.a.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968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F7173-6680-4924-BDC6-95FC96477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457200"/>
            <a:ext cx="5937755" cy="1188720"/>
          </a:xfrm>
        </p:spPr>
        <p:txBody>
          <a:bodyPr/>
          <a:lstStyle/>
          <a:p>
            <a:r>
              <a:rPr lang="pt-BR" dirty="0"/>
              <a:t>1. Histórico do debate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3AA46E-8C80-42F3-8D2E-97DDD6654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8006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000" dirty="0"/>
              <a:t>Percepção gradativa da relevância social da empresa na primeira metade do séc. XX.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/>
              <a:t>Walther Rathenau</a:t>
            </a:r>
            <a:r>
              <a:rPr lang="pt-BR" sz="2000" dirty="0"/>
              <a:t> (1917): “substituição de conteúdo” da sociedade comercial alemã:</a:t>
            </a:r>
          </a:p>
          <a:p>
            <a:pPr marL="1085850" lvl="5" indent="0" algn="just">
              <a:lnSpc>
                <a:spcPct val="120000"/>
              </a:lnSpc>
              <a:buNone/>
            </a:pPr>
            <a:r>
              <a:rPr lang="pt-BR" sz="2000" dirty="0"/>
              <a:t>“a</a:t>
            </a:r>
            <a:r>
              <a:rPr lang="pt-BR" sz="1800" dirty="0"/>
              <a:t> grande empresa não é mais hoje uma estrutura exclusiva dos interesses de direito privado, mas muito mais, tanto individualmente como em seu conjunto, um fator da economia nacional”.</a:t>
            </a:r>
            <a:endParaRPr lang="pt-BR" sz="2000" dirty="0"/>
          </a:p>
          <a:p>
            <a:pPr algn="just">
              <a:lnSpc>
                <a:spcPct val="150000"/>
              </a:lnSpc>
            </a:pPr>
            <a:r>
              <a:rPr lang="pt-BR" sz="2000" b="1" dirty="0"/>
              <a:t>Berle &amp; Means </a:t>
            </a:r>
            <a:r>
              <a:rPr lang="pt-BR" sz="2000" dirty="0"/>
              <a:t>(1932): estudo profundo sobre a influência da </a:t>
            </a:r>
            <a:r>
              <a:rPr lang="pt-BR" sz="2000" i="1" dirty="0"/>
              <a:t>big corporation</a:t>
            </a:r>
            <a:r>
              <a:rPr lang="pt-BR" sz="2000" dirty="0"/>
              <a:t> na economia norte-americana.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Administradores devem servir aos acionistas ou à sociedade? O debate entre </a:t>
            </a:r>
            <a:r>
              <a:rPr lang="pt-BR" sz="2000" b="1" dirty="0"/>
              <a:t>Adolf Berle </a:t>
            </a:r>
            <a:r>
              <a:rPr lang="pt-BR" sz="2000" dirty="0"/>
              <a:t>(“</a:t>
            </a:r>
            <a:r>
              <a:rPr lang="en-US" i="1" dirty="0"/>
              <a:t>Corporate Powers as Powers in Trust</a:t>
            </a:r>
            <a:r>
              <a:rPr lang="en-US" dirty="0"/>
              <a:t>”, 1931) </a:t>
            </a:r>
            <a:r>
              <a:rPr lang="pt-BR" sz="2000" dirty="0"/>
              <a:t>e </a:t>
            </a:r>
            <a:r>
              <a:rPr lang="pt-BR" sz="2000" b="1" dirty="0"/>
              <a:t>Edwin Dodd</a:t>
            </a:r>
            <a:r>
              <a:rPr lang="pt-BR" sz="2000" dirty="0"/>
              <a:t> (“</a:t>
            </a:r>
            <a:r>
              <a:rPr lang="en-US" i="1" dirty="0"/>
              <a:t>For Whom Are Corporate Managers Trustees?</a:t>
            </a:r>
            <a:r>
              <a:rPr lang="en-US" dirty="0"/>
              <a:t>”, 1932).</a:t>
            </a:r>
            <a:r>
              <a:rPr lang="pt-BR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61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3D4808-2A7D-4C88-AEA3-65FCA2E05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7004555" cy="1188720"/>
          </a:xfrm>
        </p:spPr>
        <p:txBody>
          <a:bodyPr/>
          <a:lstStyle/>
          <a:p>
            <a:r>
              <a:rPr lang="pt-BR" dirty="0"/>
              <a:t>2. O debate entre Berle e dodd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F62A41-5973-4C3C-928E-DD5D220F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800600"/>
          </a:xfrm>
        </p:spPr>
        <p:txBody>
          <a:bodyPr>
            <a:normAutofit fontScale="92500" lnSpcReduction="10000"/>
          </a:bodyPr>
          <a:lstStyle/>
          <a:p>
            <a:r>
              <a:rPr lang="pt-BR" sz="2000" b="1" dirty="0"/>
              <a:t>Adolf Berle </a:t>
            </a:r>
            <a:r>
              <a:rPr lang="pt-BR" sz="2000" dirty="0"/>
              <a:t>(“</a:t>
            </a:r>
            <a:r>
              <a:rPr lang="en-US" i="1" dirty="0"/>
              <a:t>Corporate Powers as Powers in Trust</a:t>
            </a:r>
            <a:r>
              <a:rPr lang="en-US" dirty="0"/>
              <a:t>”, 1931)</a:t>
            </a:r>
          </a:p>
          <a:p>
            <a:pPr algn="just"/>
            <a:r>
              <a:rPr lang="en-US" u="sng" dirty="0" err="1"/>
              <a:t>Tese</a:t>
            </a:r>
            <a:r>
              <a:rPr lang="en-US" dirty="0"/>
              <a:t>:  </a:t>
            </a:r>
            <a:r>
              <a:rPr lang="pt-BR" dirty="0"/>
              <a:t>todos os poderes garantidos à administração (ou outro grupo) de uma companhia, devem ser exercidos apenas para o proveito proporcional de todos os acionistas.</a:t>
            </a:r>
          </a:p>
          <a:p>
            <a:pPr algn="just"/>
            <a:r>
              <a:rPr lang="pt-BR" dirty="0"/>
              <a:t>A posição dos administradores/acionista controlador em relação à sociedade como um todo e os demais acionistas é a de um </a:t>
            </a:r>
            <a:r>
              <a:rPr lang="pt-BR" i="1" dirty="0"/>
              <a:t>trustee</a:t>
            </a:r>
            <a:r>
              <a:rPr lang="pt-BR" dirty="0"/>
              <a:t> com poderes amplos garantidos, mas com deveres fiduciários.</a:t>
            </a:r>
          </a:p>
          <a:p>
            <a:pPr marL="685800" lvl="3" indent="0" algn="just">
              <a:buNone/>
            </a:pPr>
            <a:r>
              <a:rPr lang="pt-BR" i="1" u="sng" dirty="0"/>
              <a:t>Exemplos</a:t>
            </a:r>
            <a:r>
              <a:rPr lang="pt-BR" i="1" dirty="0"/>
              <a:t>: poder de </a:t>
            </a:r>
            <a:r>
              <a:rPr lang="en-US" i="1" dirty="0" err="1"/>
              <a:t>emitir</a:t>
            </a:r>
            <a:r>
              <a:rPr lang="en-US" i="1" dirty="0"/>
              <a:t> </a:t>
            </a:r>
            <a:r>
              <a:rPr lang="en-US" i="1" dirty="0" err="1"/>
              <a:t>ações</a:t>
            </a:r>
            <a:r>
              <a:rPr lang="en-US" i="1" dirty="0"/>
              <a:t>, </a:t>
            </a:r>
            <a:r>
              <a:rPr lang="en-US" i="1" dirty="0" err="1"/>
              <a:t>distribuir</a:t>
            </a:r>
            <a:r>
              <a:rPr lang="en-US" i="1" dirty="0"/>
              <a:t> ou </a:t>
            </a:r>
            <a:r>
              <a:rPr lang="en-US" i="1" dirty="0" err="1"/>
              <a:t>reter</a:t>
            </a:r>
            <a:r>
              <a:rPr lang="en-US" i="1" dirty="0"/>
              <a:t> </a:t>
            </a:r>
            <a:r>
              <a:rPr lang="en-US" i="1" dirty="0" err="1"/>
              <a:t>dividendos</a:t>
            </a:r>
            <a:r>
              <a:rPr lang="en-US" i="1" dirty="0"/>
              <a:t>, </a:t>
            </a:r>
            <a:r>
              <a:rPr lang="en-US" i="1" dirty="0" err="1"/>
              <a:t>adquirir</a:t>
            </a:r>
            <a:r>
              <a:rPr lang="en-US" i="1" dirty="0"/>
              <a:t> </a:t>
            </a:r>
            <a:r>
              <a:rPr lang="en-US" i="1" dirty="0" err="1"/>
              <a:t>ações</a:t>
            </a:r>
            <a:r>
              <a:rPr lang="en-US" i="1" dirty="0"/>
              <a:t> de </a:t>
            </a:r>
            <a:r>
              <a:rPr lang="en-US" i="1" dirty="0" err="1"/>
              <a:t>outras</a:t>
            </a:r>
            <a:r>
              <a:rPr lang="en-US" i="1" dirty="0"/>
              <a:t> companhias, de </a:t>
            </a:r>
            <a:r>
              <a:rPr lang="en-US" i="1" dirty="0" err="1"/>
              <a:t>alterar</a:t>
            </a:r>
            <a:r>
              <a:rPr lang="en-US" i="1" dirty="0"/>
              <a:t> o </a:t>
            </a:r>
            <a:r>
              <a:rPr lang="en-US" i="1" dirty="0" err="1"/>
              <a:t>estatuto</a:t>
            </a:r>
            <a:r>
              <a:rPr lang="en-US" i="1" dirty="0"/>
              <a:t>, de </a:t>
            </a:r>
            <a:r>
              <a:rPr lang="en-US" i="1" dirty="0" err="1"/>
              <a:t>implementar</a:t>
            </a:r>
            <a:r>
              <a:rPr lang="en-US" i="1" dirty="0"/>
              <a:t> </a:t>
            </a:r>
            <a:r>
              <a:rPr lang="en-US" i="1" dirty="0" err="1"/>
              <a:t>mudanças</a:t>
            </a:r>
            <a:r>
              <a:rPr lang="en-US" i="1" dirty="0"/>
              <a:t> </a:t>
            </a:r>
            <a:r>
              <a:rPr lang="en-US" i="1" dirty="0" err="1"/>
              <a:t>fundamentais</a:t>
            </a:r>
            <a:r>
              <a:rPr lang="en-US" i="1" dirty="0"/>
              <a:t> na </a:t>
            </a:r>
            <a:r>
              <a:rPr lang="en-US" i="1" dirty="0" err="1"/>
              <a:t>companhia</a:t>
            </a:r>
            <a:r>
              <a:rPr lang="en-US" i="1" dirty="0"/>
              <a:t>.</a:t>
            </a:r>
          </a:p>
          <a:p>
            <a:r>
              <a:rPr lang="pt-BR" sz="2000" b="1" dirty="0"/>
              <a:t>Edwin Dodd</a:t>
            </a:r>
            <a:r>
              <a:rPr lang="pt-BR" sz="2000" dirty="0"/>
              <a:t> (“</a:t>
            </a:r>
            <a:r>
              <a:rPr lang="en-US" i="1" dirty="0"/>
              <a:t>For Whom Are Corporate Managers Trustees?</a:t>
            </a:r>
            <a:r>
              <a:rPr lang="en-US" dirty="0"/>
              <a:t>”, 1932).</a:t>
            </a:r>
          </a:p>
          <a:p>
            <a:pPr algn="just"/>
            <a:r>
              <a:rPr lang="en-US" u="sng" dirty="0" err="1"/>
              <a:t>Tese</a:t>
            </a:r>
            <a:r>
              <a:rPr lang="en-US" dirty="0"/>
              <a:t>:  </a:t>
            </a:r>
            <a:r>
              <a:rPr lang="en-US" dirty="0" err="1"/>
              <a:t>mudança</a:t>
            </a:r>
            <a:r>
              <a:rPr lang="en-US" dirty="0"/>
              <a:t> </a:t>
            </a:r>
            <a:r>
              <a:rPr lang="en-US" dirty="0" err="1"/>
              <a:t>substancial</a:t>
            </a:r>
            <a:r>
              <a:rPr lang="en-US" dirty="0"/>
              <a:t> na </a:t>
            </a:r>
            <a:r>
              <a:rPr lang="en-US" dirty="0" err="1"/>
              <a:t>opinião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</a:t>
            </a:r>
            <a:r>
              <a:rPr lang="en-US" dirty="0" err="1"/>
              <a:t>acerca</a:t>
            </a:r>
            <a:r>
              <a:rPr lang="en-US" dirty="0"/>
              <a:t> dos </a:t>
            </a:r>
            <a:r>
              <a:rPr lang="en-US" dirty="0" err="1"/>
              <a:t>deveres</a:t>
            </a:r>
            <a:r>
              <a:rPr lang="en-US" dirty="0"/>
              <a:t> das </a:t>
            </a:r>
            <a:r>
              <a:rPr lang="en-US" dirty="0" err="1"/>
              <a:t>empresas</a:t>
            </a:r>
            <a:r>
              <a:rPr lang="en-US" dirty="0"/>
              <a:t> para com a </a:t>
            </a:r>
            <a:r>
              <a:rPr lang="en-US" dirty="0" err="1"/>
              <a:t>comunidade</a:t>
            </a:r>
            <a:r>
              <a:rPr lang="en-US" dirty="0"/>
              <a:t>, com </a:t>
            </a:r>
            <a:r>
              <a:rPr lang="en-US" dirty="0" err="1"/>
              <a:t>reflexos</a:t>
            </a:r>
            <a:r>
              <a:rPr lang="en-US" dirty="0"/>
              <a:t> na </a:t>
            </a:r>
            <a:r>
              <a:rPr lang="en-US" dirty="0" err="1"/>
              <a:t>conduta</a:t>
            </a:r>
            <a:r>
              <a:rPr lang="en-US" dirty="0"/>
              <a:t> dos </a:t>
            </a:r>
            <a:r>
              <a:rPr lang="en-US" dirty="0" err="1"/>
              <a:t>administradores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Com a </a:t>
            </a:r>
            <a:r>
              <a:rPr lang="en-US" dirty="0" err="1"/>
              <a:t>separação</a:t>
            </a:r>
            <a:r>
              <a:rPr lang="en-US" dirty="0"/>
              <a:t> entre </a:t>
            </a:r>
            <a:r>
              <a:rPr lang="en-US" dirty="0" err="1"/>
              <a:t>propriedade</a:t>
            </a:r>
            <a:r>
              <a:rPr lang="en-US" dirty="0"/>
              <a:t> e </a:t>
            </a:r>
            <a:r>
              <a:rPr lang="en-US" dirty="0" err="1"/>
              <a:t>controle</a:t>
            </a:r>
            <a:r>
              <a:rPr lang="en-US" dirty="0"/>
              <a:t>, </a:t>
            </a:r>
            <a:r>
              <a:rPr lang="en-US" dirty="0" err="1"/>
              <a:t>cabe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administradores</a:t>
            </a:r>
            <a:r>
              <a:rPr lang="en-US" dirty="0"/>
              <a:t> </a:t>
            </a:r>
            <a:r>
              <a:rPr lang="en-US" dirty="0" err="1"/>
              <a:t>preocuparem</a:t>
            </a:r>
            <a:r>
              <a:rPr lang="en-US" dirty="0"/>
              <a:t>-se com </a:t>
            </a:r>
            <a:r>
              <a:rPr lang="en-US" dirty="0" err="1"/>
              <a:t>os</a:t>
            </a:r>
            <a:r>
              <a:rPr lang="en-US" dirty="0"/>
              <a:t> interesses dos </a:t>
            </a:r>
            <a:r>
              <a:rPr lang="en-US" dirty="0" err="1"/>
              <a:t>empregados</a:t>
            </a:r>
            <a:r>
              <a:rPr lang="en-US" dirty="0"/>
              <a:t>, </a:t>
            </a:r>
            <a:r>
              <a:rPr lang="en-US" dirty="0" err="1"/>
              <a:t>consumidores</a:t>
            </a:r>
            <a:r>
              <a:rPr lang="en-US" dirty="0"/>
              <a:t> e </a:t>
            </a:r>
            <a:r>
              <a:rPr lang="en-US" dirty="0" err="1"/>
              <a:t>público</a:t>
            </a:r>
            <a:r>
              <a:rPr lang="en-US" dirty="0"/>
              <a:t> em geral.</a:t>
            </a:r>
          </a:p>
          <a:p>
            <a:pPr algn="just"/>
            <a:r>
              <a:rPr lang="pt-BR" dirty="0"/>
              <a:t>Necessidade de que os administradores das companhias tenham certo grau de liberdade jurídica para agir de forma socialmente responsável sem o consentimento unânime dos acionistas.</a:t>
            </a:r>
          </a:p>
        </p:txBody>
      </p:sp>
    </p:spTree>
    <p:extLst>
      <p:ext uri="{BB962C8B-B14F-4D97-AF65-F5344CB8AC3E}">
        <p14:creationId xmlns:p14="http://schemas.microsoft.com/office/powerpoint/2010/main" val="4072399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0B005E-C5E7-4FEA-BB61-C0487297E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381000"/>
            <a:ext cx="5937755" cy="1188720"/>
          </a:xfrm>
        </p:spPr>
        <p:txBody>
          <a:bodyPr/>
          <a:lstStyle/>
          <a:p>
            <a:r>
              <a:rPr lang="pt-BR" dirty="0"/>
              <a:t>3. Teorias do interesse social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7E569B-6C7E-427D-82EE-590AB8DCC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153400" cy="50292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/>
              <a:t>Contratualismo vs. Institucionalismo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“</a:t>
            </a:r>
            <a:r>
              <a:rPr lang="pt-BR" sz="2000" i="1" dirty="0"/>
              <a:t>Shareholder value</a:t>
            </a:r>
            <a:r>
              <a:rPr lang="pt-BR" sz="2000" dirty="0"/>
              <a:t>” ou “</a:t>
            </a:r>
            <a:r>
              <a:rPr lang="pt-BR" sz="2000" i="1" dirty="0"/>
              <a:t>shareholder-oriented model</a:t>
            </a:r>
            <a:r>
              <a:rPr lang="pt-BR" sz="2000" dirty="0"/>
              <a:t>” (</a:t>
            </a:r>
            <a:r>
              <a:rPr lang="en-US" sz="2000" dirty="0"/>
              <a:t>Hansmann &amp; Kraakman).</a:t>
            </a:r>
            <a:endParaRPr lang="pt-BR" sz="2000" dirty="0"/>
          </a:p>
          <a:p>
            <a:pPr algn="just">
              <a:lnSpc>
                <a:spcPct val="150000"/>
              </a:lnSpc>
            </a:pPr>
            <a:r>
              <a:rPr lang="pt-BR" sz="2000" dirty="0"/>
              <a:t>“</a:t>
            </a:r>
            <a:r>
              <a:rPr lang="pt-BR" sz="2000" i="1" dirty="0"/>
              <a:t>Stakeholder theories</a:t>
            </a:r>
            <a:r>
              <a:rPr lang="pt-BR" sz="2000" dirty="0"/>
              <a:t>”.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/>
              <a:t>Teoria organizativa </a:t>
            </a:r>
            <a:r>
              <a:rPr lang="pt-BR" sz="2000" dirty="0"/>
              <a:t>(Salomão-Filho)</a:t>
            </a:r>
            <a:endParaRPr lang="pt-BR" sz="2000" b="1" dirty="0"/>
          </a:p>
          <a:p>
            <a:pPr marL="914400" lvl="4" indent="0" algn="just">
              <a:lnSpc>
                <a:spcPct val="120000"/>
              </a:lnSpc>
              <a:buNone/>
            </a:pPr>
            <a:r>
              <a:rPr lang="pt-BR" sz="1700" dirty="0"/>
              <a:t>Lei das Sociedades por Ações, Art. 116, Parágrafo único: “O acionista controlador deve usar o poder com o fim de fazer a companhia realizar o seu objeto e cumprir sua </a:t>
            </a:r>
            <a:r>
              <a:rPr lang="pt-BR" sz="1700" u="sng" dirty="0"/>
              <a:t>função social</a:t>
            </a:r>
            <a:r>
              <a:rPr lang="pt-BR" sz="1700" dirty="0"/>
              <a:t>, e tem </a:t>
            </a:r>
            <a:r>
              <a:rPr lang="pt-BR" sz="1700" u="sng" dirty="0"/>
              <a:t>deveres e responsabilidades para com os demais acionistas da empresa, os que nela trabalham e para com a comunidade em que atua</a:t>
            </a:r>
            <a:r>
              <a:rPr lang="pt-BR" sz="1700" dirty="0"/>
              <a:t>, cujos direitos e interesses deve lealmente respeitar e atender”.</a:t>
            </a:r>
            <a:endParaRPr lang="pt-BR" sz="1900" dirty="0"/>
          </a:p>
          <a:p>
            <a:pPr algn="just">
              <a:lnSpc>
                <a:spcPct val="150000"/>
              </a:lnSpc>
            </a:pPr>
            <a:r>
              <a:rPr lang="pt-BR" sz="2000" dirty="0"/>
              <a:t>Responsabilidade social corporativa?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/>
              <a:t>Milton Friedman em “</a:t>
            </a:r>
            <a:r>
              <a:rPr lang="en-US" sz="2000" i="1" dirty="0"/>
              <a:t>The Social Responsibility of Business is to Increase its Profits</a:t>
            </a:r>
            <a:r>
              <a:rPr lang="en-US" sz="2000" dirty="0"/>
              <a:t>”, 1970.</a:t>
            </a:r>
            <a:r>
              <a:rPr lang="en-US" sz="2000" i="1" dirty="0"/>
              <a:t> </a:t>
            </a:r>
            <a:endParaRPr lang="pt-BR" sz="2000" b="1" dirty="0"/>
          </a:p>
          <a:p>
            <a:endParaRPr lang="pt-BR" sz="2400" i="1" dirty="0"/>
          </a:p>
        </p:txBody>
      </p:sp>
    </p:spTree>
    <p:extLst>
      <p:ext uri="{BB962C8B-B14F-4D97-AF65-F5344CB8AC3E}">
        <p14:creationId xmlns:p14="http://schemas.microsoft.com/office/powerpoint/2010/main" val="394880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B955A5-456A-480B-B083-570A95CB7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162" y="304800"/>
            <a:ext cx="5864478" cy="1188720"/>
          </a:xfrm>
        </p:spPr>
        <p:txBody>
          <a:bodyPr/>
          <a:lstStyle/>
          <a:p>
            <a:r>
              <a:rPr lang="pt-BR" dirty="0"/>
              <a:t>4. contratualismo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34C5F0-4AD8-4062-A578-EA8054C7E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953000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Definição do interesse social como “interesse coletivo dos acionistas” enquanto tais (</a:t>
            </a:r>
            <a:r>
              <a:rPr lang="pt-BR" i="1" dirty="0"/>
              <a:t>uti socii</a:t>
            </a:r>
            <a:r>
              <a:rPr lang="pt-BR" dirty="0"/>
              <a:t>).</a:t>
            </a:r>
          </a:p>
          <a:p>
            <a:pPr algn="just"/>
            <a:r>
              <a:rPr lang="pt-BR" dirty="0"/>
              <a:t>Interesse típico, necessariamente comum a todos os sócios.</a:t>
            </a:r>
          </a:p>
          <a:p>
            <a:pPr algn="just"/>
            <a:r>
              <a:rPr lang="pt-BR" dirty="0"/>
              <a:t>Interesse de longo prazo dos acionistas atuais e consideração da variabilidade dos acionistas no tempo. </a:t>
            </a:r>
          </a:p>
          <a:p>
            <a:pPr algn="just"/>
            <a:r>
              <a:rPr lang="pt-BR" dirty="0"/>
              <a:t>Interesse social como “maximização do valor das ações” (</a:t>
            </a:r>
            <a:r>
              <a:rPr lang="en-US" dirty="0"/>
              <a:t>Hansmann &amp; Kraakman)</a:t>
            </a:r>
            <a:r>
              <a:rPr lang="pt-BR" dirty="0"/>
              <a:t>.</a:t>
            </a:r>
          </a:p>
          <a:p>
            <a:pPr algn="just"/>
            <a:r>
              <a:rPr lang="pt-BR" u="sng" dirty="0"/>
              <a:t>Minoritários</a:t>
            </a:r>
            <a:r>
              <a:rPr lang="pt-BR" dirty="0"/>
              <a:t>: a lei brasileira optou por, em vez de aumentar a influência política do minoritário, proteger-lhe o valor das ações na saída.</a:t>
            </a:r>
          </a:p>
          <a:p>
            <a:pPr marL="914400" lvl="4" indent="0" algn="just">
              <a:buNone/>
            </a:pPr>
            <a:r>
              <a:rPr lang="pt-BR" dirty="0"/>
              <a:t>Art. 254-A. A alienação, direta ou indireta, do controle de companhia aberta somente poderá ser contratada sob a condição, suspensiva ou resolutiva, de que o adquirente se obrigue a fazer oferta pública de aquisição das ações com direito a voto de propriedade dos demais acionistas da companhia, de modo a lhes assegurar o preço no mínimo igual a 80% (oitenta por cento) do valor pago por ação com direito a voto, integrante do bloco de controle.     </a:t>
            </a:r>
          </a:p>
          <a:p>
            <a:pPr algn="just"/>
            <a:r>
              <a:rPr lang="pt-BR" dirty="0"/>
              <a:t>Perfil típico do acionista minoritário brasileiro é o do especulador.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3904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3E948-C777-4013-A36E-AB2712D8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304800"/>
            <a:ext cx="5937755" cy="1188720"/>
          </a:xfrm>
        </p:spPr>
        <p:txBody>
          <a:bodyPr/>
          <a:lstStyle/>
          <a:p>
            <a:r>
              <a:rPr lang="pt-BR" dirty="0"/>
              <a:t>5. Institucionalismo Alemão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44EF5C-20FF-496E-B3EA-3401729B4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5029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Walther Rathenau (1917): “substituição de conteúdo” da grande empresa, de função meramente privada a também pública. </a:t>
            </a:r>
          </a:p>
          <a:p>
            <a:pPr algn="just"/>
            <a:r>
              <a:rPr lang="pt-BR" dirty="0"/>
              <a:t>Doutrina da “</a:t>
            </a:r>
            <a:r>
              <a:rPr lang="pt-BR" u="sng" dirty="0"/>
              <a:t>empresa em si</a:t>
            </a:r>
            <a:r>
              <a:rPr lang="pt-BR" dirty="0"/>
              <a:t>” (</a:t>
            </a:r>
            <a:r>
              <a:rPr lang="pt-BR" i="1" dirty="0"/>
              <a:t>Unternehmen an sich</a:t>
            </a:r>
            <a:r>
              <a:rPr lang="pt-BR" dirty="0"/>
              <a:t>): papel social da grande empresa para o renascimento econômico da Alemanha no Pós-guerra. </a:t>
            </a:r>
          </a:p>
          <a:p>
            <a:pPr algn="just"/>
            <a:r>
              <a:rPr lang="pt-BR" dirty="0"/>
              <a:t>Política de distribuição mínima de dividendos para possibilitar a alocação de recursos à produção e a constituição de reservas. </a:t>
            </a:r>
          </a:p>
          <a:p>
            <a:pPr algn="just"/>
            <a:r>
              <a:rPr lang="pt-BR" dirty="0"/>
              <a:t>Contestação do positivismo jurídico do séc. XIX, que permitia predefinir o interesse social em linha individualista.</a:t>
            </a:r>
          </a:p>
          <a:p>
            <a:pPr marL="0" indent="0">
              <a:buNone/>
            </a:pPr>
            <a:r>
              <a:rPr lang="pt-BR" b="1" dirty="0"/>
              <a:t>Características da teoria institucionalista </a:t>
            </a:r>
            <a:endParaRPr lang="pt-BR" dirty="0"/>
          </a:p>
          <a:p>
            <a:pPr lvl="2" algn="just"/>
            <a:r>
              <a:rPr lang="pt-BR" sz="1800" i="1" dirty="0"/>
              <a:t>Abordagem publicista acentuada dos problemas da sociedade por ações.</a:t>
            </a:r>
          </a:p>
          <a:p>
            <a:pPr lvl="2" algn="just"/>
            <a:r>
              <a:rPr lang="pt-BR" sz="1800" i="1" dirty="0"/>
              <a:t>Reconhecimento à empresa de um interesse próprio, não identificável com o de maior lucro para os acionistas.</a:t>
            </a:r>
          </a:p>
          <a:p>
            <a:pPr lvl="2" algn="just"/>
            <a:r>
              <a:rPr lang="pt-BR" sz="1800" i="1" dirty="0"/>
              <a:t>Tendência de subtrair aos acionistas o controle da própria empresa, para confiá-lo a uma administração independente.  </a:t>
            </a:r>
          </a:p>
          <a:p>
            <a:pPr lvl="2" algn="just"/>
            <a:r>
              <a:rPr lang="pt-BR" sz="1800" i="1" dirty="0"/>
              <a:t>Redução de todos os direitos dos acionistas (p. ex., direito à informação, aos dividendos), pela sua subordinação ao interesse superior da empresa.</a:t>
            </a:r>
            <a:endParaRPr lang="pt-BR" sz="1800" b="1" i="1" dirty="0"/>
          </a:p>
        </p:txBody>
      </p:sp>
    </p:spTree>
    <p:extLst>
      <p:ext uri="{BB962C8B-B14F-4D97-AF65-F5344CB8AC3E}">
        <p14:creationId xmlns:p14="http://schemas.microsoft.com/office/powerpoint/2010/main" val="1107826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3E948-C777-4013-A36E-AB2712D8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1" y="762000"/>
            <a:ext cx="5937755" cy="1188720"/>
          </a:xfrm>
        </p:spPr>
        <p:txBody>
          <a:bodyPr/>
          <a:lstStyle/>
          <a:p>
            <a:r>
              <a:rPr lang="pt-BR" dirty="0"/>
              <a:t>5. Institucionalismo Alemão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44EF5C-20FF-496E-B3EA-3401729B4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8" y="2286000"/>
            <a:ext cx="8077200" cy="4267200"/>
          </a:xfrm>
        </p:spPr>
        <p:txBody>
          <a:bodyPr>
            <a:normAutofit/>
          </a:bodyPr>
          <a:lstStyle/>
          <a:p>
            <a:pPr algn="just"/>
            <a:r>
              <a:rPr lang="pt-BR" u="sng" dirty="0"/>
              <a:t>Lei das Sociedades por Ações de 1937</a:t>
            </a:r>
            <a:r>
              <a:rPr lang="pt-BR" dirty="0"/>
              <a:t> (</a:t>
            </a:r>
            <a:r>
              <a:rPr lang="pt-BR" i="1" dirty="0"/>
              <a:t>Aktiengesetz</a:t>
            </a:r>
            <a:r>
              <a:rPr lang="pt-BR" dirty="0"/>
              <a:t>): identificação do interesse social com o “interesse público”, a ser perseguido pela Administração da companhia, com enfraquecimento dos poderes da Assembleia Geral.</a:t>
            </a:r>
          </a:p>
          <a:p>
            <a:pPr lvl="3" algn="just"/>
            <a:r>
              <a:rPr lang="pt-BR" sz="1800" dirty="0"/>
              <a:t>§ 70 atribuía ao conselho de administração o dever de dirigir a sociedade de acordo com o que o bem da empresa e dos seus dependentes exige e o interesse comum da nação e do </a:t>
            </a:r>
            <a:r>
              <a:rPr lang="pt-BR" sz="1800" i="1" dirty="0"/>
              <a:t>Reich</a:t>
            </a:r>
            <a:r>
              <a:rPr lang="pt-BR" sz="1800" dirty="0"/>
              <a:t>.</a:t>
            </a:r>
          </a:p>
          <a:p>
            <a:pPr lvl="3" algn="just"/>
            <a:r>
              <a:rPr lang="pt-BR" sz="1800" dirty="0"/>
              <a:t>Consequentes abusos do controlador.</a:t>
            </a:r>
          </a:p>
          <a:p>
            <a:pPr algn="just"/>
            <a:r>
              <a:rPr lang="pt-BR" u="sng" dirty="0"/>
              <a:t>Lei das Sociedades por Ações de 1965</a:t>
            </a:r>
            <a:r>
              <a:rPr lang="pt-BR" dirty="0"/>
              <a:t> reverteu o quadro, revitalizando a Assembleia e os direitos dos acionistas minoritários.</a:t>
            </a:r>
          </a:p>
          <a:p>
            <a:pPr algn="just"/>
            <a:r>
              <a:rPr lang="pt-BR" u="sng" dirty="0"/>
              <a:t>Leis de Codeterminação</a:t>
            </a:r>
            <a:r>
              <a:rPr lang="pt-BR" dirty="0"/>
              <a:t> (1951 e 1976): “pacto capital-trabalho” e integração dos interesses dos trabalhadores na estrutura de poder societário.</a:t>
            </a:r>
          </a:p>
        </p:txBody>
      </p:sp>
    </p:spTree>
    <p:extLst>
      <p:ext uri="{BB962C8B-B14F-4D97-AF65-F5344CB8AC3E}">
        <p14:creationId xmlns:p14="http://schemas.microsoft.com/office/powerpoint/2010/main" val="240397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FA4EA9-9E8A-4779-A219-F1F012567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457200"/>
            <a:ext cx="5937755" cy="1188720"/>
          </a:xfrm>
        </p:spPr>
        <p:txBody>
          <a:bodyPr/>
          <a:lstStyle/>
          <a:p>
            <a:r>
              <a:rPr lang="pt-BR" dirty="0"/>
              <a:t>6. O Mito do valor do acionista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075059-B36F-4E4B-BEB7-84DB690AF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698" y="1865376"/>
            <a:ext cx="8610601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1900" dirty="0"/>
              <a:t>“</a:t>
            </a:r>
            <a:r>
              <a:rPr lang="pt-BR" sz="1900" i="1" dirty="0"/>
              <a:t>Shareholder primacy theory</a:t>
            </a:r>
            <a:r>
              <a:rPr lang="pt-BR" sz="1900" dirty="0"/>
              <a:t>”: desenvolvida por economistas, prevê que os administradores devem gerir a companhia visando à valorização das ações no mercado.</a:t>
            </a:r>
          </a:p>
          <a:p>
            <a:pPr algn="just"/>
            <a:r>
              <a:rPr lang="pt-BR" sz="1900" dirty="0"/>
              <a:t>“</a:t>
            </a:r>
            <a:r>
              <a:rPr lang="pt-BR" sz="1900" i="1" dirty="0"/>
              <a:t>Managerial capitalism</a:t>
            </a:r>
            <a:r>
              <a:rPr lang="pt-BR" sz="1900" dirty="0"/>
              <a:t>” em declínio nos EUA a partir da década de 1970, com a influência de Milton Friedman e Jensen &amp; Meckling.</a:t>
            </a:r>
          </a:p>
          <a:p>
            <a:pPr algn="just"/>
            <a:r>
              <a:rPr lang="pt-BR" sz="1900" dirty="0"/>
              <a:t>Crise atual de credibilidade da teoria. </a:t>
            </a:r>
          </a:p>
          <a:p>
            <a:pPr algn="just"/>
            <a:r>
              <a:rPr lang="pt-BR" sz="1900" dirty="0"/>
              <a:t>Acionistas não são “donos” das companhias, elas pertencem a si mesmas; acionistas são proprietários das ações emitidas pela companhia, as quais lhe conferem direitos limitados.</a:t>
            </a:r>
          </a:p>
          <a:p>
            <a:pPr algn="just"/>
            <a:r>
              <a:rPr lang="pt-BR" sz="1900" dirty="0"/>
              <a:t>A companhia, e não os acionistas, é que tem direito aos dividendos, podendo destiná-los aos fins que a administração julgar mais convenientes.</a:t>
            </a:r>
          </a:p>
          <a:p>
            <a:pPr algn="just"/>
            <a:r>
              <a:rPr lang="pt-BR" sz="1900" dirty="0"/>
              <a:t>Os administradores não são representantes dos acionistas, mas têm independência profissional para agir no melhor interesse da empresa.</a:t>
            </a:r>
          </a:p>
          <a:p>
            <a:pPr marL="0" indent="0" algn="just">
              <a:buNone/>
            </a:pPr>
            <a:r>
              <a:rPr lang="en-US" dirty="0"/>
              <a:t>	“</a:t>
            </a:r>
            <a:r>
              <a:rPr lang="en-US" i="1" dirty="0"/>
              <a:t>Shareholder primacy is a managerial choice – not a legal requirement</a:t>
            </a:r>
            <a:r>
              <a:rPr lang="en-US" dirty="0"/>
              <a:t>.”</a:t>
            </a:r>
            <a:endParaRPr lang="pt-BR" sz="1900" dirty="0"/>
          </a:p>
          <a:p>
            <a:pPr algn="just"/>
            <a:r>
              <a:rPr lang="pt-BR" sz="1900" dirty="0"/>
              <a:t>Não há evidências empíricas que indiquem que companhias que adotam medidas coerentes com a </a:t>
            </a:r>
            <a:r>
              <a:rPr lang="pt-BR" sz="1900" i="1" dirty="0"/>
              <a:t>shareholder primacy theory </a:t>
            </a:r>
            <a:r>
              <a:rPr lang="pt-BR" sz="1900" dirty="0"/>
              <a:t>proporcionam maior retorno aos seus investidores.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7714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70A011-2699-4FF8-A90C-F5A357841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09600"/>
            <a:ext cx="7353300" cy="1188720"/>
          </a:xfrm>
        </p:spPr>
        <p:txBody>
          <a:bodyPr>
            <a:normAutofit/>
          </a:bodyPr>
          <a:lstStyle/>
          <a:p>
            <a:r>
              <a:rPr lang="pt-BR" dirty="0"/>
              <a:t>7. Institucionalismo na Lei das S.a.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8DB764-2F9A-472E-AE31-34A302068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68788"/>
          </a:xfrm>
        </p:spPr>
        <p:txBody>
          <a:bodyPr>
            <a:noAutofit/>
          </a:bodyPr>
          <a:lstStyle/>
          <a:p>
            <a:pPr marL="1085850" lvl="5" indent="0">
              <a:buNone/>
            </a:pPr>
            <a:r>
              <a:rPr lang="pt-BR" i="1" dirty="0"/>
              <a:t>“A sociedade anônima brasileira vive entre o institucionalismo e o contratualismo – um institucionalismo de princípios e um contratualismo de fato” </a:t>
            </a:r>
            <a:r>
              <a:rPr lang="pt-BR" dirty="0"/>
              <a:t>(Salomão-Filho).</a:t>
            </a:r>
          </a:p>
          <a:p>
            <a:pPr marL="0" indent="0" algn="just">
              <a:buNone/>
            </a:pPr>
            <a:r>
              <a:rPr lang="pt-BR" b="1" dirty="0"/>
              <a:t>Art. 116, Parágrafo único. </a:t>
            </a:r>
            <a:r>
              <a:rPr lang="pt-BR" dirty="0"/>
              <a:t>O acionista controlador deve usar o poder com o fim de fazer a companhia realizar o seu objeto e cumprir sua </a:t>
            </a:r>
            <a:r>
              <a:rPr lang="pt-BR" u="sng" dirty="0"/>
              <a:t>função social</a:t>
            </a:r>
            <a:r>
              <a:rPr lang="pt-BR" dirty="0"/>
              <a:t>, e tem </a:t>
            </a:r>
            <a:r>
              <a:rPr lang="pt-BR" u="sng" dirty="0"/>
              <a:t>deveres e responsabilidades para com os demais acionistas da empresa, os que nela trabalham e para com a comunidade em que atua</a:t>
            </a:r>
            <a:r>
              <a:rPr lang="pt-BR" dirty="0"/>
              <a:t>, cujos direitos e interesses deve lealmente respeitar e atender.</a:t>
            </a:r>
          </a:p>
          <a:p>
            <a:pPr marL="0" indent="0">
              <a:buNone/>
            </a:pPr>
            <a:r>
              <a:rPr lang="pt-BR" b="1" dirty="0"/>
              <a:t>Art. 117.</a:t>
            </a:r>
            <a:r>
              <a:rPr lang="pt-BR" dirty="0"/>
              <a:t> O acionista controlador responde pelos danos causados por atos praticados com abuso de poder.</a:t>
            </a:r>
          </a:p>
          <a:p>
            <a:pPr marL="457200" lvl="2" indent="0" algn="just">
              <a:buNone/>
            </a:pPr>
            <a:r>
              <a:rPr lang="pt-BR" sz="1800" dirty="0"/>
              <a:t>§ 1º São modalidades de exercício abusivo de poder:</a:t>
            </a:r>
          </a:p>
          <a:p>
            <a:pPr marL="457200" lvl="2" indent="0" algn="just">
              <a:buNone/>
            </a:pPr>
            <a:r>
              <a:rPr lang="pt-BR" sz="1800" dirty="0"/>
              <a:t>c) promover alteração estatutária, emissão de valores mobiliários ou adoção de políticas ou decisões que não tenham por fim o interesse da companhia e visem a </a:t>
            </a:r>
            <a:r>
              <a:rPr lang="pt-BR" sz="1800" u="sng" dirty="0"/>
              <a:t>causar prejuízo a acionistas minoritários, aos que trabalham na empresa ou aos investidores em valores mobiliários emitidos pela companhia</a:t>
            </a:r>
            <a:r>
              <a:rPr lang="pt-BR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54434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1396</Words>
  <Application>Microsoft Office PowerPoint</Application>
  <PresentationFormat>Apresentação na tela (4:3)</PresentationFormat>
  <Paragraphs>73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Gill Sans MT</vt:lpstr>
      <vt:lpstr>Wingdings</vt:lpstr>
      <vt:lpstr>Pacote</vt:lpstr>
      <vt:lpstr>Fundamentos e princípios do direito empresarial (DCO0221)   tema 14:  Interesse social</vt:lpstr>
      <vt:lpstr>1. Histórico do debate</vt:lpstr>
      <vt:lpstr>2. O debate entre Berle e dodd </vt:lpstr>
      <vt:lpstr>3. Teorias do interesse social</vt:lpstr>
      <vt:lpstr>4. contratualismo</vt:lpstr>
      <vt:lpstr>5. Institucionalismo Alemão</vt:lpstr>
      <vt:lpstr>5. Institucionalismo Alemão</vt:lpstr>
      <vt:lpstr>6. O Mito do valor do acionista</vt:lpstr>
      <vt:lpstr>7. Institucionalismo na Lei das S.a.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Sociedades Anônimas   Aula:  Capital Social</dc:title>
  <dc:creator>Yasmin Saba Relvas</dc:creator>
  <cp:lastModifiedBy>Yasmin Saba Relvas</cp:lastModifiedBy>
  <cp:revision>210</cp:revision>
  <dcterms:created xsi:type="dcterms:W3CDTF">2019-03-12T18:26:59Z</dcterms:created>
  <dcterms:modified xsi:type="dcterms:W3CDTF">2019-05-21T20:18:25Z</dcterms:modified>
</cp:coreProperties>
</file>