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1" d="100"/>
          <a:sy n="71" d="100"/>
        </p:scale>
        <p:origin x="-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np-Ivj2e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DD39EF9-F831-4C0A-8B77-6D17A414B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971800"/>
            <a:ext cx="9882090" cy="1805581"/>
          </a:xfrm>
        </p:spPr>
        <p:txBody>
          <a:bodyPr/>
          <a:lstStyle/>
          <a:p>
            <a:r>
              <a:rPr lang="de-DE" sz="5400" dirty="0" err="1"/>
              <a:t>Antibiotic</a:t>
            </a:r>
            <a:r>
              <a:rPr lang="de-DE" sz="5400" dirty="0"/>
              <a:t> Resistance: </a:t>
            </a:r>
            <a:br>
              <a:rPr lang="de-DE" sz="5400" dirty="0"/>
            </a:br>
            <a:r>
              <a:rPr lang="de-DE" sz="5400" dirty="0"/>
              <a:t>A </a:t>
            </a:r>
            <a:r>
              <a:rPr lang="de-DE" sz="5400" dirty="0" err="1"/>
              <a:t>Pandemic</a:t>
            </a:r>
            <a:r>
              <a:rPr lang="de-DE" sz="5400" dirty="0"/>
              <a:t> in </a:t>
            </a:r>
            <a:r>
              <a:rPr lang="de-DE" sz="5400" dirty="0" err="1"/>
              <a:t>the</a:t>
            </a:r>
            <a:r>
              <a:rPr lang="de-DE" sz="5400" dirty="0"/>
              <a:t> Making</a:t>
            </a:r>
          </a:p>
        </p:txBody>
      </p:sp>
    </p:spTree>
    <p:extLst>
      <p:ext uri="{BB962C8B-B14F-4D97-AF65-F5344CB8AC3E}">
        <p14:creationId xmlns:p14="http://schemas.microsoft.com/office/powerpoint/2010/main" val="2220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D51A652-764D-4362-8419-F03D2BBB2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148" y="912158"/>
            <a:ext cx="10537703" cy="5033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>
                <a:solidFill>
                  <a:schemeClr val="accent3"/>
                </a:solidFill>
              </a:rPr>
              <a:t>fundamental </a:t>
            </a:r>
            <a:r>
              <a:rPr lang="de-DE" dirty="0" err="1">
                <a:solidFill>
                  <a:schemeClr val="accent3"/>
                </a:solidFill>
              </a:rPr>
              <a:t>elements</a:t>
            </a:r>
            <a:r>
              <a:rPr lang="de-DE" dirty="0">
                <a:solidFill>
                  <a:schemeClr val="accent3"/>
                </a:solidFill>
              </a:rPr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human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: </a:t>
            </a:r>
          </a:p>
          <a:p>
            <a:pPr marL="0" indent="0" algn="ctr">
              <a:buNone/>
            </a:pPr>
            <a:r>
              <a:rPr lang="de-DE" dirty="0" err="1">
                <a:solidFill>
                  <a:schemeClr val="accent3"/>
                </a:solidFill>
              </a:rPr>
              <a:t>access</a:t>
            </a:r>
            <a:r>
              <a:rPr lang="de-DE" dirty="0">
                <a:solidFill>
                  <a:schemeClr val="accent3"/>
                </a:solidFill>
              </a:rPr>
              <a:t> </a:t>
            </a:r>
            <a:r>
              <a:rPr lang="de-DE" dirty="0" err="1">
                <a:solidFill>
                  <a:schemeClr val="accent3"/>
                </a:solidFill>
              </a:rPr>
              <a:t>to</a:t>
            </a:r>
            <a:r>
              <a:rPr lang="de-DE" dirty="0">
                <a:solidFill>
                  <a:schemeClr val="accent3"/>
                </a:solidFill>
              </a:rPr>
              <a:t> </a:t>
            </a:r>
            <a:r>
              <a:rPr lang="de-DE" dirty="0" err="1">
                <a:solidFill>
                  <a:schemeClr val="accent3"/>
                </a:solidFill>
              </a:rPr>
              <a:t>medicines</a:t>
            </a:r>
            <a:r>
              <a:rPr lang="de-DE" dirty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challenges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21st </a:t>
            </a:r>
            <a:r>
              <a:rPr lang="de-DE" dirty="0" err="1"/>
              <a:t>century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medicines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accent3"/>
                </a:solidFill>
              </a:rPr>
              <a:t>AND</a:t>
            </a:r>
          </a:p>
          <a:p>
            <a:pPr marL="0" indent="0" algn="ctr">
              <a:buNone/>
            </a:pPr>
            <a:r>
              <a:rPr lang="de-DE" dirty="0" err="1"/>
              <a:t>availability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medicines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61A24EC-DA14-4B85-8B3E-1410C7C7A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62" y="4263516"/>
            <a:ext cx="8946541" cy="1217820"/>
          </a:xfrm>
        </p:spPr>
        <p:txBody>
          <a:bodyPr/>
          <a:lstStyle/>
          <a:p>
            <a:pPr marL="0" indent="0">
              <a:buNone/>
            </a:pPr>
            <a:endParaRPr lang="de-DE" dirty="0">
              <a:hlinkClick r:id="rId2"/>
            </a:endParaRPr>
          </a:p>
          <a:p>
            <a:r>
              <a:rPr lang="de-DE" dirty="0" err="1">
                <a:hlinkClick r:id="rId2"/>
              </a:rPr>
              <a:t>What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causes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antibiotic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resistance</a:t>
            </a:r>
            <a:r>
              <a:rPr lang="de-DE" dirty="0">
                <a:hlinkClick r:id="rId2"/>
              </a:rPr>
              <a:t>?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76EAC87B-8EE9-45A6-995A-A7AF211EA99E}"/>
              </a:ext>
            </a:extLst>
          </p:cNvPr>
          <p:cNvSpPr txBox="1"/>
          <p:nvPr/>
        </p:nvSpPr>
        <p:spPr>
          <a:xfrm>
            <a:off x="314262" y="1401194"/>
            <a:ext cx="116872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2"/>
                </a:solidFill>
              </a:rPr>
              <a:t>Antibiotics</a:t>
            </a:r>
            <a:r>
              <a:rPr lang="de-DE" dirty="0">
                <a:solidFill>
                  <a:schemeClr val="accent2"/>
                </a:solidFill>
              </a:rPr>
              <a:t>:</a:t>
            </a:r>
            <a:r>
              <a:rPr lang="de-DE" dirty="0"/>
              <a:t> Chemical </a:t>
            </a:r>
            <a:r>
              <a:rPr lang="de-DE" dirty="0" err="1"/>
              <a:t>substances</a:t>
            </a:r>
            <a:r>
              <a:rPr lang="de-DE" dirty="0"/>
              <a:t>, </a:t>
            </a:r>
            <a:r>
              <a:rPr lang="de-DE" dirty="0" err="1"/>
              <a:t>produced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microorganisms</a:t>
            </a:r>
            <a:r>
              <a:rPr lang="de-DE" dirty="0"/>
              <a:t> and </a:t>
            </a:r>
            <a:r>
              <a:rPr lang="de-DE" dirty="0" err="1"/>
              <a:t>funghi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destroy</a:t>
            </a:r>
            <a:r>
              <a:rPr lang="de-DE" dirty="0"/>
              <a:t>/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microorganisms</a:t>
            </a:r>
            <a:r>
              <a:rPr lang="de-DE" dirty="0"/>
              <a:t> and </a:t>
            </a:r>
            <a:r>
              <a:rPr lang="de-DE" dirty="0" err="1"/>
              <a:t>bacteria</a:t>
            </a:r>
            <a:r>
              <a:rPr lang="de-DE" dirty="0"/>
              <a:t>. Most </a:t>
            </a:r>
            <a:r>
              <a:rPr lang="de-DE" dirty="0" err="1"/>
              <a:t>famous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: Penicillin (1928, Alexander Fleming)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Used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particularly</a:t>
            </a:r>
            <a:r>
              <a:rPr lang="de-DE" dirty="0">
                <a:sym typeface="Wingdings" panose="05000000000000000000" pitchFamily="2" charset="2"/>
              </a:rPr>
              <a:t> in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treatment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infectious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diseases</a:t>
            </a:r>
            <a:r>
              <a:rPr lang="de-DE" dirty="0">
                <a:sym typeface="Wingdings" panose="05000000000000000000" pitchFamily="2" charset="2"/>
              </a:rPr>
              <a:t> (</a:t>
            </a:r>
            <a:r>
              <a:rPr lang="de-DE" dirty="0" err="1">
                <a:sym typeface="Wingdings" panose="05000000000000000000" pitchFamily="2" charset="2"/>
              </a:rPr>
              <a:t>based</a:t>
            </a:r>
            <a:r>
              <a:rPr lang="de-DE" dirty="0">
                <a:sym typeface="Wingdings" panose="05000000000000000000" pitchFamily="2" charset="2"/>
              </a:rPr>
              <a:t> on </a:t>
            </a:r>
            <a:r>
              <a:rPr lang="de-DE" dirty="0" err="1">
                <a:solidFill>
                  <a:schemeClr val="accent2"/>
                </a:solidFill>
                <a:sym typeface="Wingdings" panose="05000000000000000000" pitchFamily="2" charset="2"/>
              </a:rPr>
              <a:t>bacterial</a:t>
            </a:r>
            <a:r>
              <a:rPr lang="de-DE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2"/>
                </a:solidFill>
                <a:sym typeface="Wingdings" panose="05000000000000000000" pitchFamily="2" charset="2"/>
              </a:rPr>
              <a:t>infections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Do not </a:t>
            </a:r>
            <a:r>
              <a:rPr lang="de-DE" dirty="0" err="1">
                <a:sym typeface="Wingdings" panose="05000000000000000000" pitchFamily="2" charset="2"/>
              </a:rPr>
              <a:t>work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against</a:t>
            </a:r>
            <a:r>
              <a:rPr lang="de-DE" dirty="0">
                <a:sym typeface="Wingdings" panose="05000000000000000000" pitchFamily="2" charset="2"/>
              </a:rPr>
              <a:t> viral </a:t>
            </a:r>
            <a:r>
              <a:rPr lang="de-DE" dirty="0" err="1">
                <a:sym typeface="Wingdings" panose="05000000000000000000" pitchFamily="2" charset="2"/>
              </a:rPr>
              <a:t>infections</a:t>
            </a: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 err="1">
                <a:sym typeface="Wingdings" panose="05000000000000000000" pitchFamily="2" charset="2"/>
              </a:rPr>
              <a:t>Commonly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some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sexually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transmitted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diseases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bronchitis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skin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infections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respiratory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infections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tuberculosis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malaria</a:t>
            </a:r>
            <a:r>
              <a:rPr lang="de-DE" dirty="0">
                <a:sym typeface="Wingdings" panose="05000000000000000000" pitchFamily="2" charset="2"/>
              </a:rPr>
              <a:t>, …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80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356BEA1-FACB-470C-933D-AC3151A63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95" y="373588"/>
            <a:ext cx="9404723" cy="804582"/>
          </a:xfrm>
        </p:spPr>
        <p:txBody>
          <a:bodyPr/>
          <a:lstStyle/>
          <a:p>
            <a:r>
              <a:rPr lang="de-DE" sz="4000" dirty="0"/>
              <a:t>The </a:t>
            </a:r>
            <a:r>
              <a:rPr lang="de-DE" sz="4000" dirty="0" err="1"/>
              <a:t>rise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multi-</a:t>
            </a:r>
            <a:r>
              <a:rPr lang="de-DE" sz="4000" dirty="0" err="1"/>
              <a:t>resistant</a:t>
            </a:r>
            <a:r>
              <a:rPr lang="de-DE" sz="4000" dirty="0"/>
              <a:t> </a:t>
            </a:r>
            <a:r>
              <a:rPr lang="de-DE" sz="4000" dirty="0" err="1"/>
              <a:t>bacteria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00039D0-79E5-4C8F-B819-A424DAAC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88" y="1780356"/>
            <a:ext cx="11633811" cy="4453390"/>
          </a:xfrm>
        </p:spPr>
        <p:txBody>
          <a:bodyPr/>
          <a:lstStyle/>
          <a:p>
            <a:r>
              <a:rPr lang="de-DE" dirty="0"/>
              <a:t>Use </a:t>
            </a:r>
            <a:r>
              <a:rPr lang="de-DE" dirty="0" err="1"/>
              <a:t>of</a:t>
            </a:r>
            <a:r>
              <a:rPr lang="de-DE" dirty="0"/>
              <a:t> human and </a:t>
            </a:r>
            <a:r>
              <a:rPr lang="de-DE" dirty="0" err="1"/>
              <a:t>agricultural</a:t>
            </a:r>
            <a:r>
              <a:rPr lang="de-DE" dirty="0"/>
              <a:t> </a:t>
            </a:r>
            <a:r>
              <a:rPr lang="de-DE" dirty="0" err="1"/>
              <a:t>biotics</a:t>
            </a:r>
            <a:endParaRPr lang="de-DE" dirty="0"/>
          </a:p>
          <a:p>
            <a:r>
              <a:rPr lang="de-DE" dirty="0" err="1"/>
              <a:t>Overuse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antibiotics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- non-</a:t>
            </a:r>
            <a:r>
              <a:rPr lang="de-DE" dirty="0" err="1"/>
              <a:t>prescription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 </a:t>
            </a:r>
            <a:r>
              <a:rPr lang="de-DE" dirty="0" err="1"/>
              <a:t>developing</a:t>
            </a:r>
            <a:r>
              <a:rPr lang="de-DE" dirty="0"/>
              <a:t> countries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self-medication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drugs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use</a:t>
            </a:r>
            <a:endParaRPr lang="de-DE" dirty="0"/>
          </a:p>
          <a:p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pharmaceutical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(</a:t>
            </a:r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overuse</a:t>
            </a:r>
            <a:r>
              <a:rPr lang="de-DE" dirty="0"/>
              <a:t> and </a:t>
            </a:r>
            <a:r>
              <a:rPr lang="de-DE" dirty="0" err="1"/>
              <a:t>over-prescriptions</a:t>
            </a:r>
            <a:r>
              <a:rPr lang="de-DE" dirty="0"/>
              <a:t>)</a:t>
            </a:r>
          </a:p>
          <a:p>
            <a:r>
              <a:rPr lang="de-DE" dirty="0" err="1"/>
              <a:t>Veterinary</a:t>
            </a:r>
            <a:r>
              <a:rPr lang="de-DE" dirty="0"/>
              <a:t> </a:t>
            </a:r>
            <a:r>
              <a:rPr lang="de-DE" dirty="0" err="1"/>
              <a:t>medicine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- </a:t>
            </a:r>
            <a:r>
              <a:rPr lang="de-DE" sz="2000" dirty="0" err="1"/>
              <a:t>growth</a:t>
            </a:r>
            <a:r>
              <a:rPr lang="de-DE" sz="2000" dirty="0"/>
              <a:t> </a:t>
            </a:r>
            <a:r>
              <a:rPr lang="de-DE" sz="2000" dirty="0" err="1"/>
              <a:t>promotion</a:t>
            </a:r>
            <a:r>
              <a:rPr lang="de-DE" sz="2000" dirty="0"/>
              <a:t> / </a:t>
            </a:r>
            <a:r>
              <a:rPr lang="de-DE" sz="2000" dirty="0" err="1"/>
              <a:t>disease</a:t>
            </a:r>
            <a:r>
              <a:rPr lang="de-DE" sz="2000" dirty="0"/>
              <a:t> </a:t>
            </a:r>
            <a:r>
              <a:rPr lang="de-DE" sz="2000" dirty="0" err="1"/>
              <a:t>prevention</a:t>
            </a:r>
            <a:endParaRPr lang="de-DE" sz="2000" dirty="0"/>
          </a:p>
          <a:p>
            <a:r>
              <a:rPr lang="de-DE" dirty="0" err="1"/>
              <a:t>No</a:t>
            </a:r>
            <a:r>
              <a:rPr lang="de-DE" dirty="0"/>
              <a:t> global </a:t>
            </a:r>
            <a:r>
              <a:rPr lang="de-DE" dirty="0" err="1"/>
              <a:t>surveillance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antibiotic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/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 international </a:t>
            </a:r>
            <a:r>
              <a:rPr lang="de-DE" dirty="0" err="1"/>
              <a:t>regulations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021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5CD8AA-7194-46F7-9AE3-A458165E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280" y="393791"/>
            <a:ext cx="5701935" cy="830959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DBD269E-D7E2-423F-9CBB-BDFDAA83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853248"/>
            <a:ext cx="10106391" cy="4195481"/>
          </a:xfrm>
        </p:spPr>
        <p:txBody>
          <a:bodyPr/>
          <a:lstStyle/>
          <a:p>
            <a:r>
              <a:rPr lang="de-DE" i="1" dirty="0" err="1"/>
              <a:t>Comprehensive</a:t>
            </a:r>
            <a:r>
              <a:rPr lang="de-DE" i="1" dirty="0"/>
              <a:t> National </a:t>
            </a:r>
            <a:r>
              <a:rPr lang="de-DE" i="1" dirty="0" err="1"/>
              <a:t>Strategies</a:t>
            </a:r>
            <a:endParaRPr lang="de-DE" i="1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campaigning</a:t>
            </a:r>
            <a:r>
              <a:rPr lang="de-DE" dirty="0"/>
              <a:t> / </a:t>
            </a:r>
            <a:r>
              <a:rPr lang="de-DE" dirty="0" err="1"/>
              <a:t>awareness-raising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regulations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care </a:t>
            </a:r>
            <a:r>
              <a:rPr lang="de-DE" dirty="0" err="1"/>
              <a:t>infrastructure</a:t>
            </a:r>
            <a:r>
              <a:rPr lang="de-DE" dirty="0"/>
              <a:t> and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insurance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</a:t>
            </a:r>
          </a:p>
          <a:p>
            <a:pPr marL="0" indent="0">
              <a:buNone/>
            </a:pPr>
            <a:r>
              <a:rPr lang="de-DE" dirty="0"/>
              <a:t>	- limited </a:t>
            </a:r>
            <a:r>
              <a:rPr lang="de-DE" dirty="0" err="1"/>
              <a:t>drug</a:t>
            </a:r>
            <a:r>
              <a:rPr lang="de-DE" dirty="0"/>
              <a:t> </a:t>
            </a:r>
            <a:r>
              <a:rPr lang="de-DE" dirty="0" err="1"/>
              <a:t>advertising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antibiotic</a:t>
            </a:r>
            <a:r>
              <a:rPr lang="de-DE" dirty="0"/>
              <a:t> </a:t>
            </a:r>
            <a:r>
              <a:rPr lang="de-DE" dirty="0" err="1"/>
              <a:t>stewardship</a:t>
            </a:r>
            <a:r>
              <a:rPr lang="de-DE" dirty="0"/>
              <a:t> (rational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antibiotics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surveillance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antibiotic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(</a:t>
            </a:r>
            <a:r>
              <a:rPr lang="de-DE" dirty="0" err="1"/>
              <a:t>agriculture</a:t>
            </a:r>
            <a:r>
              <a:rPr lang="de-DE" dirty="0"/>
              <a:t>, </a:t>
            </a:r>
            <a:r>
              <a:rPr lang="de-DE" dirty="0" err="1"/>
              <a:t>farming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olidFill>
                  <a:schemeClr val="accent3"/>
                </a:solidFill>
                <a:sym typeface="Wingdings" panose="05000000000000000000" pitchFamily="2" charset="2"/>
              </a:rPr>
              <a:t>long</a:t>
            </a:r>
            <a:r>
              <a:rPr lang="de-DE" dirty="0">
                <a:solidFill>
                  <a:schemeClr val="accent3"/>
                </a:solidFill>
                <a:sym typeface="Wingdings" panose="05000000000000000000" pitchFamily="2" charset="2"/>
              </a:rPr>
              <a:t>-term </a:t>
            </a:r>
            <a:r>
              <a:rPr lang="de-DE" dirty="0" err="1">
                <a:solidFill>
                  <a:schemeClr val="accent3"/>
                </a:solidFill>
                <a:sym typeface="Wingdings" panose="05000000000000000000" pitchFamily="2" charset="2"/>
              </a:rPr>
              <a:t>strategies</a:t>
            </a:r>
            <a:r>
              <a:rPr lang="de-DE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(</a:t>
            </a:r>
            <a:r>
              <a:rPr lang="de-DE" dirty="0" err="1">
                <a:solidFill>
                  <a:schemeClr val="accent2"/>
                </a:solidFill>
                <a:sym typeface="Wingdings" panose="05000000000000000000" pitchFamily="2" charset="2"/>
              </a:rPr>
              <a:t>leadership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commitment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funding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regular</a:t>
            </a:r>
            <a:r>
              <a:rPr lang="de-DE" dirty="0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updates</a:t>
            </a:r>
            <a:r>
              <a:rPr lang="de-DE" dirty="0">
                <a:sym typeface="Wingdings" panose="05000000000000000000" pitchFamily="2" charset="2"/>
              </a:rPr>
              <a:t>)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13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89F0EAD-3D46-4BF8-BCB5-8B380935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3374"/>
          </a:xfrm>
        </p:spPr>
        <p:txBody>
          <a:bodyPr/>
          <a:lstStyle/>
          <a:p>
            <a:r>
              <a:rPr lang="de-DE" sz="4000" dirty="0"/>
              <a:t>Solutions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870F3B-4FD1-45D4-B9FD-B9942929E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41" y="1921034"/>
            <a:ext cx="10933357" cy="4195481"/>
          </a:xfrm>
        </p:spPr>
        <p:txBody>
          <a:bodyPr/>
          <a:lstStyle/>
          <a:p>
            <a:endParaRPr lang="de-DE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rgbClr val="FFC000"/>
                </a:solidFill>
              </a:rPr>
              <a:t>European Innovative </a:t>
            </a:r>
            <a:r>
              <a:rPr lang="de-DE" dirty="0" err="1">
                <a:solidFill>
                  <a:srgbClr val="FFC000"/>
                </a:solidFill>
              </a:rPr>
              <a:t>Medicines</a:t>
            </a:r>
            <a:r>
              <a:rPr lang="de-DE" dirty="0">
                <a:solidFill>
                  <a:srgbClr val="FFC000"/>
                </a:solidFill>
              </a:rPr>
              <a:t> Initiative (IMI), </a:t>
            </a:r>
            <a:r>
              <a:rPr lang="de-DE" dirty="0" err="1"/>
              <a:t>funded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European </a:t>
            </a:r>
            <a:r>
              <a:rPr lang="de-DE" dirty="0" err="1"/>
              <a:t>Commission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European </a:t>
            </a:r>
            <a:r>
              <a:rPr lang="de-DE" dirty="0" err="1"/>
              <a:t>pharmaceutical</a:t>
            </a:r>
            <a:r>
              <a:rPr lang="de-DE" dirty="0"/>
              <a:t> </a:t>
            </a:r>
            <a:r>
              <a:rPr lang="de-DE" dirty="0" err="1"/>
              <a:t>industry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collaboration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between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industry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academia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rgbClr val="FFC000"/>
                </a:solidFill>
                <a:sym typeface="Wingdings" panose="05000000000000000000" pitchFamily="2" charset="2"/>
              </a:rPr>
              <a:t>Bill &amp; Melinda Gates </a:t>
            </a:r>
            <a:r>
              <a:rPr lang="de-DE" dirty="0" err="1">
                <a:solidFill>
                  <a:srgbClr val="FFC000"/>
                </a:solidFill>
                <a:sym typeface="Wingdings" panose="05000000000000000000" pitchFamily="2" charset="2"/>
              </a:rPr>
              <a:t>Foundation</a:t>
            </a:r>
            <a:r>
              <a:rPr lang="de-DE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antibiotic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development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Tuberculosis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rgbClr val="FFC000"/>
                </a:solidFill>
                <a:sym typeface="Wingdings" panose="05000000000000000000" pitchFamily="2" charset="2"/>
              </a:rPr>
              <a:t>Other transnational </a:t>
            </a:r>
            <a:r>
              <a:rPr lang="de-DE" dirty="0" err="1">
                <a:solidFill>
                  <a:srgbClr val="FFC000"/>
                </a:solidFill>
                <a:sym typeface="Wingdings" panose="05000000000000000000" pitchFamily="2" charset="2"/>
              </a:rPr>
              <a:t>alliances</a:t>
            </a:r>
            <a:r>
              <a:rPr lang="de-DE" dirty="0">
                <a:sym typeface="Wingdings" panose="05000000000000000000" pitchFamily="2" charset="2"/>
              </a:rPr>
              <a:t>: TB Alliance, </a:t>
            </a:r>
            <a:r>
              <a:rPr lang="de-DE" dirty="0" err="1">
                <a:sym typeface="Wingdings" panose="05000000000000000000" pitchFamily="2" charset="2"/>
              </a:rPr>
              <a:t>Medicines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Malaria Venture, Drugs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	  </a:t>
            </a:r>
            <a:r>
              <a:rPr lang="de-DE" dirty="0" err="1">
                <a:sym typeface="Wingdings" panose="05000000000000000000" pitchFamily="2" charset="2"/>
              </a:rPr>
              <a:t>Neglected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Diseases</a:t>
            </a:r>
            <a:r>
              <a:rPr lang="de-DE" dirty="0">
                <a:sym typeface="Wingdings" panose="05000000000000000000" pitchFamily="2" charset="2"/>
              </a:rPr>
              <a:t> initiative, etc.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6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7E272C-D73A-4117-82C3-D082E9C6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2505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A775E5F-5747-4819-A4BE-05A9ACA31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525" y="1542964"/>
            <a:ext cx="10484950" cy="475681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Come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two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to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three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key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ideas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Think </a:t>
            </a:r>
            <a:r>
              <a:rPr lang="de-DE" dirty="0" err="1"/>
              <a:t>about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power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structures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international </a:t>
            </a:r>
            <a:r>
              <a:rPr lang="de-DE" dirty="0" err="1"/>
              <a:t>system</a:t>
            </a:r>
            <a:r>
              <a:rPr lang="de-DE" dirty="0"/>
              <a:t>,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new</a:t>
            </a:r>
            <a:r>
              <a:rPr lang="de-DE" dirty="0"/>
              <a:t> and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actors</a:t>
            </a:r>
            <a:r>
              <a:rPr lang="de-DE" dirty="0"/>
              <a:t>,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new</a:t>
            </a:r>
            <a:r>
              <a:rPr lang="de-DE" dirty="0"/>
              <a:t> and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ways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of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thinking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/>
              <a:t>about</a:t>
            </a:r>
            <a:r>
              <a:rPr lang="de-DE" dirty="0"/>
              <a:t> IR.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Think also </a:t>
            </a:r>
            <a:r>
              <a:rPr lang="de-DE" dirty="0" err="1"/>
              <a:t>about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infectious</a:t>
            </a: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disease</a:t>
            </a:r>
            <a:endParaRPr lang="de-DE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dirty="0"/>
              <a:t>			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defining</a:t>
            </a:r>
            <a:r>
              <a:rPr lang="de-DE" dirty="0"/>
              <a:t> </a:t>
            </a:r>
            <a:r>
              <a:rPr lang="de-DE" dirty="0" err="1"/>
              <a:t>reality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IR in </a:t>
            </a:r>
            <a:r>
              <a:rPr lang="de-DE" dirty="0" err="1"/>
              <a:t>the</a:t>
            </a:r>
            <a:r>
              <a:rPr lang="de-DE" dirty="0"/>
              <a:t> 21st </a:t>
            </a:r>
            <a:r>
              <a:rPr lang="de-DE" dirty="0" err="1"/>
              <a:t>century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798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177</Words>
  <Application>Microsoft Office PowerPoint</Application>
  <PresentationFormat>Personalizar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Ion</vt:lpstr>
      <vt:lpstr>Antibiotic Resistance:  A Pandemic in the Making</vt:lpstr>
      <vt:lpstr>Apresentação do PowerPoint</vt:lpstr>
      <vt:lpstr>Apresentação do PowerPoint</vt:lpstr>
      <vt:lpstr>The rise of multi-resistant bacteria</vt:lpstr>
      <vt:lpstr>The role of the state</vt:lpstr>
      <vt:lpstr>Solutions …</vt:lpstr>
      <vt:lpstr>What did you learn?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 Resistance</dc:title>
  <dc:creator>Markus Fraundorfer</dc:creator>
  <cp:lastModifiedBy>Sala C</cp:lastModifiedBy>
  <cp:revision>20</cp:revision>
  <dcterms:created xsi:type="dcterms:W3CDTF">2018-04-24T16:25:45Z</dcterms:created>
  <dcterms:modified xsi:type="dcterms:W3CDTF">2018-06-16T00:25:50Z</dcterms:modified>
</cp:coreProperties>
</file>