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ppt/comments/comment2.xml" ContentType="application/vnd.openxmlformats-officedocument.presentationml.comment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comments/comment3.xml" ContentType="application/vnd.openxmlformats-officedocument.presentationml.comments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54"/>
  </p:notesMasterIdLst>
  <p:sldIdLst>
    <p:sldId id="256" r:id="rId2"/>
    <p:sldId id="257" r:id="rId3"/>
    <p:sldId id="258" r:id="rId4"/>
    <p:sldId id="261" r:id="rId5"/>
    <p:sldId id="262" r:id="rId6"/>
    <p:sldId id="293" r:id="rId7"/>
    <p:sldId id="260" r:id="rId8"/>
    <p:sldId id="263" r:id="rId9"/>
    <p:sldId id="294" r:id="rId10"/>
    <p:sldId id="295" r:id="rId11"/>
    <p:sldId id="296" r:id="rId12"/>
    <p:sldId id="297" r:id="rId13"/>
    <p:sldId id="298" r:id="rId14"/>
    <p:sldId id="299" r:id="rId15"/>
    <p:sldId id="300" r:id="rId16"/>
    <p:sldId id="301" r:id="rId17"/>
    <p:sldId id="302" r:id="rId18"/>
    <p:sldId id="303" r:id="rId19"/>
    <p:sldId id="304" r:id="rId20"/>
    <p:sldId id="305" r:id="rId21"/>
    <p:sldId id="306" r:id="rId22"/>
    <p:sldId id="307" r:id="rId23"/>
    <p:sldId id="308" r:id="rId24"/>
    <p:sldId id="309" r:id="rId25"/>
    <p:sldId id="310" r:id="rId26"/>
    <p:sldId id="311" r:id="rId27"/>
    <p:sldId id="312" r:id="rId28"/>
    <p:sldId id="313" r:id="rId29"/>
    <p:sldId id="314" r:id="rId30"/>
    <p:sldId id="315" r:id="rId31"/>
    <p:sldId id="316" r:id="rId32"/>
    <p:sldId id="338" r:id="rId33"/>
    <p:sldId id="317" r:id="rId34"/>
    <p:sldId id="318" r:id="rId35"/>
    <p:sldId id="319" r:id="rId36"/>
    <p:sldId id="321" r:id="rId37"/>
    <p:sldId id="322" r:id="rId38"/>
    <p:sldId id="323" r:id="rId39"/>
    <p:sldId id="324" r:id="rId40"/>
    <p:sldId id="325" r:id="rId41"/>
    <p:sldId id="326" r:id="rId42"/>
    <p:sldId id="327" r:id="rId43"/>
    <p:sldId id="328" r:id="rId44"/>
    <p:sldId id="329" r:id="rId45"/>
    <p:sldId id="330" r:id="rId46"/>
    <p:sldId id="331" r:id="rId47"/>
    <p:sldId id="332" r:id="rId48"/>
    <p:sldId id="333" r:id="rId49"/>
    <p:sldId id="334" r:id="rId50"/>
    <p:sldId id="335" r:id="rId51"/>
    <p:sldId id="336" r:id="rId52"/>
    <p:sldId id="337" r:id="rId53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oliana Silva" initials="" lastIdx="4" clrIdx="0"/>
  <p:cmAuthor id="1" name="Priscila Norie" initials="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056" y="-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notesMaster" Target="notesMasters/notesMaster1.xml"/><Relationship Id="rId55" Type="http://schemas.openxmlformats.org/officeDocument/2006/relationships/printerSettings" Target="printerSettings/printerSettings1.bin"/><Relationship Id="rId56" Type="http://schemas.openxmlformats.org/officeDocument/2006/relationships/commentAuthors" Target="commentAuthors.xml"/><Relationship Id="rId57" Type="http://schemas.openxmlformats.org/officeDocument/2006/relationships/presProps" Target="presProps.xml"/><Relationship Id="rId58" Type="http://schemas.openxmlformats.org/officeDocument/2006/relationships/viewProps" Target="viewProps.xml"/><Relationship Id="rId59" Type="http://schemas.openxmlformats.org/officeDocument/2006/relationships/theme" Target="theme/theme1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idx="2">
    <p:pos x="6000" y="100"/>
    <p:text>Boa observação, ficou lindo assim</p:text>
  </p:cm>
  <p:cm authorId="0" idx="3">
    <p:pos x="6000" y="0"/>
    <p:text>Pri mudei a cor dos titulos para azul escuro pois na ultima aula prestei atenção na cores que aparecem melhor na projeção , o projetor deixa as letras um pouco apagadas , penso que o laranja ficaria ruim , por isso uma cor mais forte que destaque no branco fique melhor ..... mas se não concordarem tudo bem</p:tex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idx="1">
    <p:pos x="6000" y="100"/>
    <p:text>Sim Poli, irei rever o texto</p:text>
  </p:cm>
  <p:cm authorId="0" idx="2">
    <p:pos x="6000" y="0"/>
    <p:text>Acho que os textos sobre os autores estão muito grandes , penso que seja melhor colocar a foto e alguns topicos importantes sobre o nosso seminario .... por exemplo a parte que fala sobre as suas atividades internacionais falar que ele tem uma pratica internacional inportante com articulação em projetos em universidades na inglaterra e argentina . Penso que colocar o  que ele é atualmente não o curriculum latees dele , mas atualmente é professor titular  da ... departiamento... trabalha com temas como ... e falar de sua ligação internacional</p:tex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6-09-22T19:41:51.993" idx="4">
    <p:pos x="6000" y="0"/>
    <p:text>Meninas vamos deixar as referencias como ultimo slide dai nelas colocamos todas as que utlizamos na apresentação ....</p:tex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149ECA1-595D-4AD7-8519-26ABB5E7B7F3}" type="doc">
      <dgm:prSet loTypeId="urn:microsoft.com/office/officeart/2005/8/layout/venn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EFF7C553-8A3E-4126-B5C5-0EA17C7F3C44}">
      <dgm:prSet phldrT="[Texto]" custT="1"/>
      <dgm:spPr>
        <a:ln>
          <a:solidFill>
            <a:schemeClr val="bg2">
              <a:lumMod val="50000"/>
            </a:schemeClr>
          </a:solidFill>
        </a:ln>
      </dgm:spPr>
      <dgm:t>
        <a:bodyPr/>
        <a:lstStyle/>
        <a:p>
          <a:r>
            <a:rPr lang="pt-BR" sz="1400" b="1" dirty="0" smtClean="0">
              <a:solidFill>
                <a:schemeClr val="bg2">
                  <a:lumMod val="50000"/>
                </a:schemeClr>
              </a:solidFill>
            </a:rPr>
            <a:t>SAÚDE</a:t>
          </a:r>
          <a:endParaRPr lang="it-IT" sz="1400" b="1" dirty="0">
            <a:solidFill>
              <a:schemeClr val="bg2">
                <a:lumMod val="50000"/>
              </a:schemeClr>
            </a:solidFill>
          </a:endParaRPr>
        </a:p>
      </dgm:t>
    </dgm:pt>
    <dgm:pt modelId="{1AEF1F48-C9A8-4D73-AA76-81D709C18DBC}" type="parTrans" cxnId="{FE4C7736-8579-43A3-A234-8117085AC5E7}">
      <dgm:prSet/>
      <dgm:spPr/>
      <dgm:t>
        <a:bodyPr/>
        <a:lstStyle/>
        <a:p>
          <a:endParaRPr lang="it-IT"/>
        </a:p>
      </dgm:t>
    </dgm:pt>
    <dgm:pt modelId="{ED3555D9-DD80-478D-ADCD-23F7B8DF7379}" type="sibTrans" cxnId="{FE4C7736-8579-43A3-A234-8117085AC5E7}">
      <dgm:prSet/>
      <dgm:spPr/>
      <dgm:t>
        <a:bodyPr/>
        <a:lstStyle/>
        <a:p>
          <a:endParaRPr lang="it-IT"/>
        </a:p>
      </dgm:t>
    </dgm:pt>
    <dgm:pt modelId="{4049C545-DF34-416A-87F9-B20DA817D95A}">
      <dgm:prSet phldrT="[Texto]" custT="1"/>
      <dgm:spPr>
        <a:solidFill>
          <a:schemeClr val="accent1">
            <a:lumMod val="40000"/>
            <a:lumOff val="60000"/>
          </a:schemeClr>
        </a:solidFill>
        <a:ln>
          <a:solidFill>
            <a:schemeClr val="bg2">
              <a:lumMod val="50000"/>
            </a:schemeClr>
          </a:solidFill>
        </a:ln>
      </dgm:spPr>
      <dgm:t>
        <a:bodyPr/>
        <a:lstStyle/>
        <a:p>
          <a:endParaRPr lang="it-IT" sz="1200" dirty="0">
            <a:solidFill>
              <a:schemeClr val="bg2">
                <a:lumMod val="50000"/>
              </a:schemeClr>
            </a:solidFill>
          </a:endParaRPr>
        </a:p>
      </dgm:t>
    </dgm:pt>
    <dgm:pt modelId="{7DF28D34-02DF-4C99-AD75-C622B6BD7DF0}" type="parTrans" cxnId="{8D238400-EF9C-4B93-881C-48385452D248}">
      <dgm:prSet/>
      <dgm:spPr/>
      <dgm:t>
        <a:bodyPr/>
        <a:lstStyle/>
        <a:p>
          <a:endParaRPr lang="it-IT"/>
        </a:p>
      </dgm:t>
    </dgm:pt>
    <dgm:pt modelId="{72BB9C6C-802C-4B51-AAAA-43C10D58366F}" type="sibTrans" cxnId="{8D238400-EF9C-4B93-881C-48385452D248}">
      <dgm:prSet/>
      <dgm:spPr/>
      <dgm:t>
        <a:bodyPr/>
        <a:lstStyle/>
        <a:p>
          <a:endParaRPr lang="it-IT"/>
        </a:p>
      </dgm:t>
    </dgm:pt>
    <dgm:pt modelId="{4AB94D2F-37D0-4A5A-A98B-5D1946679EED}">
      <dgm:prSet phldrT="[Texto]"/>
      <dgm:spPr>
        <a:ln>
          <a:solidFill>
            <a:schemeClr val="bg2">
              <a:lumMod val="50000"/>
            </a:schemeClr>
          </a:solidFill>
        </a:ln>
      </dgm:spPr>
      <dgm:t>
        <a:bodyPr/>
        <a:lstStyle/>
        <a:p>
          <a:r>
            <a:rPr lang="pt-BR" dirty="0" smtClean="0">
              <a:solidFill>
                <a:schemeClr val="bg2">
                  <a:lumMod val="50000"/>
                </a:schemeClr>
              </a:solidFill>
            </a:rPr>
            <a:t>Saúde Pública</a:t>
          </a:r>
          <a:endParaRPr lang="it-IT" dirty="0">
            <a:solidFill>
              <a:schemeClr val="bg2">
                <a:lumMod val="50000"/>
              </a:schemeClr>
            </a:solidFill>
          </a:endParaRPr>
        </a:p>
      </dgm:t>
    </dgm:pt>
    <dgm:pt modelId="{E7D803EA-AEEA-4994-8EED-6EECBDA1583C}" type="parTrans" cxnId="{C8D9A019-3E4D-48B9-AFD1-8D11AA92773A}">
      <dgm:prSet/>
      <dgm:spPr/>
      <dgm:t>
        <a:bodyPr/>
        <a:lstStyle/>
        <a:p>
          <a:endParaRPr lang="it-IT"/>
        </a:p>
      </dgm:t>
    </dgm:pt>
    <dgm:pt modelId="{35B1856C-75B5-4694-9E62-46A13887949B}" type="sibTrans" cxnId="{C8D9A019-3E4D-48B9-AFD1-8D11AA92773A}">
      <dgm:prSet/>
      <dgm:spPr/>
      <dgm:t>
        <a:bodyPr/>
        <a:lstStyle/>
        <a:p>
          <a:endParaRPr lang="it-IT"/>
        </a:p>
      </dgm:t>
    </dgm:pt>
    <dgm:pt modelId="{E25F9322-9427-4566-BFF5-73CFEA4A0001}" type="pres">
      <dgm:prSet presAssocID="{F149ECA1-595D-4AD7-8519-26ABB5E7B7F3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31222A26-93F1-49D5-A8EE-1392F933C103}" type="pres">
      <dgm:prSet presAssocID="{F149ECA1-595D-4AD7-8519-26ABB5E7B7F3}" presName="comp1" presStyleCnt="0"/>
      <dgm:spPr/>
      <dgm:t>
        <a:bodyPr/>
        <a:lstStyle/>
        <a:p>
          <a:endParaRPr lang="it-IT"/>
        </a:p>
      </dgm:t>
    </dgm:pt>
    <dgm:pt modelId="{21B7F07B-AA77-4721-9B8E-B667E74B1BC0}" type="pres">
      <dgm:prSet presAssocID="{F149ECA1-595D-4AD7-8519-26ABB5E7B7F3}" presName="circle1" presStyleLbl="node1" presStyleIdx="0" presStyleCnt="3" custLinFactNeighborX="1255" custLinFactNeighborY="-2436"/>
      <dgm:spPr/>
      <dgm:t>
        <a:bodyPr/>
        <a:lstStyle/>
        <a:p>
          <a:endParaRPr lang="it-IT"/>
        </a:p>
      </dgm:t>
    </dgm:pt>
    <dgm:pt modelId="{DF25481D-4EDD-4B0C-B425-C43A461C1B97}" type="pres">
      <dgm:prSet presAssocID="{F149ECA1-595D-4AD7-8519-26ABB5E7B7F3}" presName="c1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3750C399-11B9-48E9-BA65-3E3F4AE98CC4}" type="pres">
      <dgm:prSet presAssocID="{F149ECA1-595D-4AD7-8519-26ABB5E7B7F3}" presName="comp2" presStyleCnt="0"/>
      <dgm:spPr/>
      <dgm:t>
        <a:bodyPr/>
        <a:lstStyle/>
        <a:p>
          <a:endParaRPr lang="it-IT"/>
        </a:p>
      </dgm:t>
    </dgm:pt>
    <dgm:pt modelId="{178D3BA4-6324-4EF5-8190-DBC74171AF4B}" type="pres">
      <dgm:prSet presAssocID="{F149ECA1-595D-4AD7-8519-26ABB5E7B7F3}" presName="circle2" presStyleLbl="node1" presStyleIdx="1" presStyleCnt="3" custScaleX="62040" custScaleY="48864" custLinFactNeighborX="-13109" custLinFactNeighborY="-2538"/>
      <dgm:spPr/>
      <dgm:t>
        <a:bodyPr/>
        <a:lstStyle/>
        <a:p>
          <a:endParaRPr lang="it-IT"/>
        </a:p>
      </dgm:t>
    </dgm:pt>
    <dgm:pt modelId="{12A20448-033D-4D46-BF9D-47F7DAD3043F}" type="pres">
      <dgm:prSet presAssocID="{F149ECA1-595D-4AD7-8519-26ABB5E7B7F3}" presName="c2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22AFBD9C-0C2B-407A-A898-7C7BAB67EA69}" type="pres">
      <dgm:prSet presAssocID="{F149ECA1-595D-4AD7-8519-26ABB5E7B7F3}" presName="comp3" presStyleCnt="0"/>
      <dgm:spPr/>
      <dgm:t>
        <a:bodyPr/>
        <a:lstStyle/>
        <a:p>
          <a:endParaRPr lang="it-IT"/>
        </a:p>
      </dgm:t>
    </dgm:pt>
    <dgm:pt modelId="{93660C48-4ED8-46F9-BD85-71AA268D41A1}" type="pres">
      <dgm:prSet presAssocID="{F149ECA1-595D-4AD7-8519-26ABB5E7B7F3}" presName="circle3" presStyleLbl="node1" presStyleIdx="2" presStyleCnt="3" custScaleX="73881" custScaleY="61975" custLinFactNeighborX="45792" custLinFactNeighborY="-79848"/>
      <dgm:spPr/>
      <dgm:t>
        <a:bodyPr/>
        <a:lstStyle/>
        <a:p>
          <a:endParaRPr lang="it-IT"/>
        </a:p>
      </dgm:t>
    </dgm:pt>
    <dgm:pt modelId="{BDC18055-BE45-4BCD-92D0-0BC40CF35C5D}" type="pres">
      <dgm:prSet presAssocID="{F149ECA1-595D-4AD7-8519-26ABB5E7B7F3}" presName="c3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C8D9A019-3E4D-48B9-AFD1-8D11AA92773A}" srcId="{F149ECA1-595D-4AD7-8519-26ABB5E7B7F3}" destId="{4AB94D2F-37D0-4A5A-A98B-5D1946679EED}" srcOrd="2" destOrd="0" parTransId="{E7D803EA-AEEA-4994-8EED-6EECBDA1583C}" sibTransId="{35B1856C-75B5-4694-9E62-46A13887949B}"/>
    <dgm:cxn modelId="{D52F6303-92C0-4DF4-B7AC-F38AC3A642C4}" type="presOf" srcId="{EFF7C553-8A3E-4126-B5C5-0EA17C7F3C44}" destId="{DF25481D-4EDD-4B0C-B425-C43A461C1B97}" srcOrd="1" destOrd="0" presId="urn:microsoft.com/office/officeart/2005/8/layout/venn2"/>
    <dgm:cxn modelId="{C439719F-18BB-4690-9320-4A4A65F50531}" type="presOf" srcId="{F149ECA1-595D-4AD7-8519-26ABB5E7B7F3}" destId="{E25F9322-9427-4566-BFF5-73CFEA4A0001}" srcOrd="0" destOrd="0" presId="urn:microsoft.com/office/officeart/2005/8/layout/venn2"/>
    <dgm:cxn modelId="{77156F48-C459-4BEE-8CF0-417787DF12C3}" type="presOf" srcId="{4AB94D2F-37D0-4A5A-A98B-5D1946679EED}" destId="{BDC18055-BE45-4BCD-92D0-0BC40CF35C5D}" srcOrd="1" destOrd="0" presId="urn:microsoft.com/office/officeart/2005/8/layout/venn2"/>
    <dgm:cxn modelId="{63316C92-FE31-4EC9-88A9-A50754E551D0}" type="presOf" srcId="{4049C545-DF34-416A-87F9-B20DA817D95A}" destId="{12A20448-033D-4D46-BF9D-47F7DAD3043F}" srcOrd="1" destOrd="0" presId="urn:microsoft.com/office/officeart/2005/8/layout/venn2"/>
    <dgm:cxn modelId="{FE4C7736-8579-43A3-A234-8117085AC5E7}" srcId="{F149ECA1-595D-4AD7-8519-26ABB5E7B7F3}" destId="{EFF7C553-8A3E-4126-B5C5-0EA17C7F3C44}" srcOrd="0" destOrd="0" parTransId="{1AEF1F48-C9A8-4D73-AA76-81D709C18DBC}" sibTransId="{ED3555D9-DD80-478D-ADCD-23F7B8DF7379}"/>
    <dgm:cxn modelId="{75022789-8B10-4D19-B4FD-A611C56041BC}" type="presOf" srcId="{4AB94D2F-37D0-4A5A-A98B-5D1946679EED}" destId="{93660C48-4ED8-46F9-BD85-71AA268D41A1}" srcOrd="0" destOrd="0" presId="urn:microsoft.com/office/officeart/2005/8/layout/venn2"/>
    <dgm:cxn modelId="{7E3D4E5F-40F7-421E-89CA-B9056F7B5F83}" type="presOf" srcId="{EFF7C553-8A3E-4126-B5C5-0EA17C7F3C44}" destId="{21B7F07B-AA77-4721-9B8E-B667E74B1BC0}" srcOrd="0" destOrd="0" presId="urn:microsoft.com/office/officeart/2005/8/layout/venn2"/>
    <dgm:cxn modelId="{A13DDC8F-259B-4B26-9537-1D40D5583F6A}" type="presOf" srcId="{4049C545-DF34-416A-87F9-B20DA817D95A}" destId="{178D3BA4-6324-4EF5-8190-DBC74171AF4B}" srcOrd="0" destOrd="0" presId="urn:microsoft.com/office/officeart/2005/8/layout/venn2"/>
    <dgm:cxn modelId="{8D238400-EF9C-4B93-881C-48385452D248}" srcId="{F149ECA1-595D-4AD7-8519-26ABB5E7B7F3}" destId="{4049C545-DF34-416A-87F9-B20DA817D95A}" srcOrd="1" destOrd="0" parTransId="{7DF28D34-02DF-4C99-AD75-C622B6BD7DF0}" sibTransId="{72BB9C6C-802C-4B51-AAAA-43C10D58366F}"/>
    <dgm:cxn modelId="{98A8872E-FB7A-4DBB-B562-3F3993EAD30D}" type="presParOf" srcId="{E25F9322-9427-4566-BFF5-73CFEA4A0001}" destId="{31222A26-93F1-49D5-A8EE-1392F933C103}" srcOrd="0" destOrd="0" presId="urn:microsoft.com/office/officeart/2005/8/layout/venn2"/>
    <dgm:cxn modelId="{1A4CE866-2DB3-406B-B7B1-C5EC6CBE886E}" type="presParOf" srcId="{31222A26-93F1-49D5-A8EE-1392F933C103}" destId="{21B7F07B-AA77-4721-9B8E-B667E74B1BC0}" srcOrd="0" destOrd="0" presId="urn:microsoft.com/office/officeart/2005/8/layout/venn2"/>
    <dgm:cxn modelId="{5AB3A087-8618-42B5-BBD2-A3FACA829519}" type="presParOf" srcId="{31222A26-93F1-49D5-A8EE-1392F933C103}" destId="{DF25481D-4EDD-4B0C-B425-C43A461C1B97}" srcOrd="1" destOrd="0" presId="urn:microsoft.com/office/officeart/2005/8/layout/venn2"/>
    <dgm:cxn modelId="{25372F18-D5D3-4CFA-B86F-EE2A104F7DF4}" type="presParOf" srcId="{E25F9322-9427-4566-BFF5-73CFEA4A0001}" destId="{3750C399-11B9-48E9-BA65-3E3F4AE98CC4}" srcOrd="1" destOrd="0" presId="urn:microsoft.com/office/officeart/2005/8/layout/venn2"/>
    <dgm:cxn modelId="{70D920BD-435C-4B14-B23E-F71386CA98B7}" type="presParOf" srcId="{3750C399-11B9-48E9-BA65-3E3F4AE98CC4}" destId="{178D3BA4-6324-4EF5-8190-DBC74171AF4B}" srcOrd="0" destOrd="0" presId="urn:microsoft.com/office/officeart/2005/8/layout/venn2"/>
    <dgm:cxn modelId="{A2C18A42-0A2A-4D30-B20D-4032179F254C}" type="presParOf" srcId="{3750C399-11B9-48E9-BA65-3E3F4AE98CC4}" destId="{12A20448-033D-4D46-BF9D-47F7DAD3043F}" srcOrd="1" destOrd="0" presId="urn:microsoft.com/office/officeart/2005/8/layout/venn2"/>
    <dgm:cxn modelId="{EFC1BB16-6F4D-451E-BB4C-AB98F4DD1CAA}" type="presParOf" srcId="{E25F9322-9427-4566-BFF5-73CFEA4A0001}" destId="{22AFBD9C-0C2B-407A-A898-7C7BAB67EA69}" srcOrd="2" destOrd="0" presId="urn:microsoft.com/office/officeart/2005/8/layout/venn2"/>
    <dgm:cxn modelId="{E9A654FE-A5B7-4A88-8372-46AB44C15E5D}" type="presParOf" srcId="{22AFBD9C-0C2B-407A-A898-7C7BAB67EA69}" destId="{93660C48-4ED8-46F9-BD85-71AA268D41A1}" srcOrd="0" destOrd="0" presId="urn:microsoft.com/office/officeart/2005/8/layout/venn2"/>
    <dgm:cxn modelId="{763782FF-02AE-4A79-B25E-A059DB7595F5}" type="presParOf" srcId="{22AFBD9C-0C2B-407A-A898-7C7BAB67EA69}" destId="{BDC18055-BE45-4BCD-92D0-0BC40CF35C5D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B7F07B-AA77-4721-9B8E-B667E74B1BC0}">
      <dsp:nvSpPr>
        <dsp:cNvPr id="0" name=""/>
        <dsp:cNvSpPr/>
      </dsp:nvSpPr>
      <dsp:spPr>
        <a:xfrm>
          <a:off x="2352554" y="0"/>
          <a:ext cx="3263504" cy="326350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2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1" kern="1200" dirty="0" smtClean="0">
              <a:solidFill>
                <a:schemeClr val="bg2">
                  <a:lumMod val="50000"/>
                </a:schemeClr>
              </a:solidFill>
            </a:rPr>
            <a:t>SAÚDE</a:t>
          </a:r>
          <a:endParaRPr lang="it-IT" sz="1400" b="1" kern="1200" dirty="0">
            <a:solidFill>
              <a:schemeClr val="bg2">
                <a:lumMod val="50000"/>
              </a:schemeClr>
            </a:solidFill>
          </a:endParaRPr>
        </a:p>
      </dsp:txBody>
      <dsp:txXfrm>
        <a:off x="3414009" y="163175"/>
        <a:ext cx="1140594" cy="489525"/>
      </dsp:txXfrm>
    </dsp:sp>
    <dsp:sp modelId="{178D3BA4-6324-4EF5-8190-DBC74171AF4B}">
      <dsp:nvSpPr>
        <dsp:cNvPr id="0" name=""/>
        <dsp:cNvSpPr/>
      </dsp:nvSpPr>
      <dsp:spPr>
        <a:xfrm>
          <a:off x="2863236" y="1379564"/>
          <a:ext cx="1518508" cy="1196008"/>
        </a:xfrm>
        <a:prstGeom prst="ellipse">
          <a:avLst/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bg2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1200" kern="1200" dirty="0">
            <a:solidFill>
              <a:schemeClr val="bg2">
                <a:lumMod val="50000"/>
              </a:schemeClr>
            </a:solidFill>
          </a:endParaRPr>
        </a:p>
      </dsp:txBody>
      <dsp:txXfrm>
        <a:off x="3268677" y="1454315"/>
        <a:ext cx="707624" cy="224251"/>
      </dsp:txXfrm>
    </dsp:sp>
    <dsp:sp modelId="{93660C48-4ED8-46F9-BD85-71AA268D41A1}">
      <dsp:nvSpPr>
        <dsp:cNvPr id="0" name=""/>
        <dsp:cNvSpPr/>
      </dsp:nvSpPr>
      <dsp:spPr>
        <a:xfrm>
          <a:off x="4087784" y="639067"/>
          <a:ext cx="1205554" cy="101127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2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kern="1200" dirty="0" smtClean="0">
              <a:solidFill>
                <a:schemeClr val="bg2">
                  <a:lumMod val="50000"/>
                </a:schemeClr>
              </a:solidFill>
            </a:rPr>
            <a:t>Saúde Pública</a:t>
          </a:r>
          <a:endParaRPr lang="it-IT" sz="1200" kern="1200" dirty="0">
            <a:solidFill>
              <a:schemeClr val="bg2">
                <a:lumMod val="50000"/>
              </a:schemeClr>
            </a:solidFill>
          </a:endParaRPr>
        </a:p>
      </dsp:txBody>
      <dsp:txXfrm>
        <a:off x="4264333" y="891887"/>
        <a:ext cx="852455" cy="5056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52073065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845216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17234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03241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903525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Shape 1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583191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581307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Shape 1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790332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Shape 1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593144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4766802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Shape 1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2884814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Shape 1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193040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7426508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Shape 1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6627570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Shape 1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938488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Shape 1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2078588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Shape 1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4960149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Shape 2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1757226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Shape 2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955939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Shape 2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660003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Shape 21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2538494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Shape 2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2222983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Shape 2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840433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8352310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Shape 2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3698360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Shape 2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4949382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Shape 22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9331664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Shape 2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4284674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Shape 24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Shape 2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5145087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Shape 25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" name="Shape 25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9971603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Shape 2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7126669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" name="Shape 2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577690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865219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271870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209505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242643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938909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032477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hape 10"/>
          <p:cNvCxnSpPr/>
          <p:nvPr/>
        </p:nvCxnSpPr>
        <p:spPr>
          <a:xfrm>
            <a:off x="7007735" y="3176887"/>
            <a:ext cx="562200" cy="0"/>
          </a:xfrm>
          <a:prstGeom prst="straightConnector1">
            <a:avLst/>
          </a:prstGeom>
          <a:noFill/>
          <a:ln w="7620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" name="Shape 11"/>
          <p:cNvCxnSpPr/>
          <p:nvPr/>
        </p:nvCxnSpPr>
        <p:spPr>
          <a:xfrm>
            <a:off x="1575034" y="3158251"/>
            <a:ext cx="562200" cy="0"/>
          </a:xfrm>
          <a:prstGeom prst="straightConnector1">
            <a:avLst/>
          </a:prstGeom>
          <a:noFill/>
          <a:ln w="7620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2" name="Shape 12"/>
          <p:cNvGrpSpPr/>
          <p:nvPr/>
        </p:nvGrpSpPr>
        <p:grpSpPr>
          <a:xfrm>
            <a:off x="1004144" y="1022025"/>
            <a:ext cx="7136667" cy="152400"/>
            <a:chOff x="1346428" y="1011300"/>
            <a:chExt cx="6452100" cy="152400"/>
          </a:xfrm>
        </p:grpSpPr>
        <p:cxnSp>
          <p:nvCxnSpPr>
            <p:cNvPr id="13" name="Shape 13"/>
            <p:cNvCxnSpPr/>
            <p:nvPr/>
          </p:nvCxnSpPr>
          <p:spPr>
            <a:xfrm rot="10800000">
              <a:off x="1346428" y="1011300"/>
              <a:ext cx="6452100" cy="0"/>
            </a:xfrm>
            <a:prstGeom prst="straightConnector1">
              <a:avLst/>
            </a:prstGeom>
            <a:noFill/>
            <a:ln w="7620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" name="Shape 14"/>
            <p:cNvCxnSpPr/>
            <p:nvPr/>
          </p:nvCxnSpPr>
          <p:spPr>
            <a:xfrm rot="10800000">
              <a:off x="1346428" y="1163700"/>
              <a:ext cx="64521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5" name="Shape 15"/>
          <p:cNvGrpSpPr/>
          <p:nvPr/>
        </p:nvGrpSpPr>
        <p:grpSpPr>
          <a:xfrm>
            <a:off x="1004151" y="3969100"/>
            <a:ext cx="7136667" cy="152400"/>
            <a:chOff x="1346435" y="3969087"/>
            <a:chExt cx="6452100" cy="152400"/>
          </a:xfrm>
        </p:grpSpPr>
        <p:cxnSp>
          <p:nvCxnSpPr>
            <p:cNvPr id="16" name="Shape 16"/>
            <p:cNvCxnSpPr/>
            <p:nvPr/>
          </p:nvCxnSpPr>
          <p:spPr>
            <a:xfrm>
              <a:off x="1346435" y="4121487"/>
              <a:ext cx="6452100" cy="0"/>
            </a:xfrm>
            <a:prstGeom prst="straightConnector1">
              <a:avLst/>
            </a:prstGeom>
            <a:noFill/>
            <a:ln w="7620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" name="Shape 17"/>
            <p:cNvCxnSpPr/>
            <p:nvPr/>
          </p:nvCxnSpPr>
          <p:spPr>
            <a:xfrm>
              <a:off x="1346435" y="3969087"/>
              <a:ext cx="64521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8" name="Shape 18"/>
          <p:cNvSpPr txBox="1">
            <a:spLocks noGrp="1"/>
          </p:cNvSpPr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5400"/>
            </a:lvl1pPr>
            <a:lvl2pPr lvl="1" algn="ctr">
              <a:spcBef>
                <a:spcPts val="0"/>
              </a:spcBef>
              <a:buSzPct val="100000"/>
              <a:defRPr sz="5400"/>
            </a:lvl2pPr>
            <a:lvl3pPr lvl="2" algn="ctr">
              <a:spcBef>
                <a:spcPts val="0"/>
              </a:spcBef>
              <a:buSzPct val="100000"/>
              <a:defRPr sz="5400"/>
            </a:lvl3pPr>
            <a:lvl4pPr lvl="3" algn="ctr">
              <a:spcBef>
                <a:spcPts val="0"/>
              </a:spcBef>
              <a:buSzPct val="100000"/>
              <a:defRPr sz="5400"/>
            </a:lvl4pPr>
            <a:lvl5pPr lvl="4" algn="ctr">
              <a:spcBef>
                <a:spcPts val="0"/>
              </a:spcBef>
              <a:buSzPct val="100000"/>
              <a:defRPr sz="5400"/>
            </a:lvl5pPr>
            <a:lvl6pPr lvl="5" algn="ctr">
              <a:spcBef>
                <a:spcPts val="0"/>
              </a:spcBef>
              <a:buSzPct val="100000"/>
              <a:defRPr sz="5400"/>
            </a:lvl6pPr>
            <a:lvl7pPr lvl="6" algn="ctr">
              <a:spcBef>
                <a:spcPts val="0"/>
              </a:spcBef>
              <a:buSzPct val="100000"/>
              <a:defRPr sz="5400"/>
            </a:lvl7pPr>
            <a:lvl8pPr lvl="7" algn="ctr">
              <a:spcBef>
                <a:spcPts val="0"/>
              </a:spcBef>
              <a:buSzPct val="100000"/>
              <a:defRPr sz="5400"/>
            </a:lvl8pPr>
            <a:lvl9pPr lvl="8" algn="ctr">
              <a:spcBef>
                <a:spcPts val="0"/>
              </a:spcBef>
              <a:buSzPct val="100000"/>
              <a:defRPr sz="5400"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ubTitle" idx="1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title"/>
          </p:nvPr>
        </p:nvSpPr>
        <p:spPr>
          <a:xfrm>
            <a:off x="311700" y="1304850"/>
            <a:ext cx="8520600" cy="15384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311700" y="2995650"/>
            <a:ext cx="8520600" cy="1071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3E358310-B1BE-462A-9B93-843329AE23F0}" type="datetimeFigureOut">
              <a:rPr lang="pt-BR" smtClean="0"/>
              <a:t>03/10/16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B5DEC-450B-4249-9B93-D8AD95EE61BF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84115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/>
          <p:nvPr/>
        </p:nvSpPr>
        <p:spPr>
          <a:xfrm>
            <a:off x="-50" y="2571900"/>
            <a:ext cx="9144000" cy="2571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title"/>
          </p:nvPr>
        </p:nvSpPr>
        <p:spPr>
          <a:xfrm>
            <a:off x="311700" y="814800"/>
            <a:ext cx="8571300" cy="9420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1"/>
          </p:nvPr>
        </p:nvSpPr>
        <p:spPr>
          <a:xfrm>
            <a:off x="311700" y="1266175"/>
            <a:ext cx="3999900" cy="330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body" idx="2"/>
          </p:nvPr>
        </p:nvSpPr>
        <p:spPr>
          <a:xfrm>
            <a:off x="4832400" y="1266175"/>
            <a:ext cx="3999900" cy="330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bg>
      <p:bgPr>
        <a:solidFill>
          <a:schemeClr val="accent6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36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dk2"/>
              </a:buClr>
              <a:buSzPct val="100000"/>
              <a:defRPr sz="5400" b="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buClr>
                <a:schemeClr val="dk2"/>
              </a:buClr>
              <a:buSzPct val="100000"/>
              <a:defRPr sz="5400" b="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buClr>
                <a:schemeClr val="dk2"/>
              </a:buClr>
              <a:buSzPct val="100000"/>
              <a:defRPr sz="5400" b="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buClr>
                <a:schemeClr val="dk2"/>
              </a:buClr>
              <a:buSzPct val="100000"/>
              <a:defRPr sz="5400" b="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buClr>
                <a:schemeClr val="dk2"/>
              </a:buClr>
              <a:buSzPct val="100000"/>
              <a:defRPr sz="5400" b="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buClr>
                <a:schemeClr val="dk2"/>
              </a:buClr>
              <a:buSzPct val="100000"/>
              <a:defRPr sz="5400" b="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buClr>
                <a:schemeClr val="dk2"/>
              </a:buClr>
              <a:buSzPct val="100000"/>
              <a:defRPr sz="5400" b="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buClr>
                <a:schemeClr val="dk2"/>
              </a:buClr>
              <a:buSzPct val="100000"/>
              <a:defRPr sz="5400" b="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buClr>
                <a:schemeClr val="dk2"/>
              </a:buClr>
              <a:buSzPct val="100000"/>
              <a:defRPr sz="5400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47" name="Shape 47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8" name="Shape 48"/>
          <p:cNvSpPr txBox="1">
            <a:spLocks noGrp="1"/>
          </p:cNvSpPr>
          <p:nvPr>
            <p:ph type="title"/>
          </p:nvPr>
        </p:nvSpPr>
        <p:spPr>
          <a:xfrm>
            <a:off x="265500" y="1039675"/>
            <a:ext cx="4045200" cy="16758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ubTitle" idx="1"/>
          </p:nvPr>
        </p:nvSpPr>
        <p:spPr>
          <a:xfrm>
            <a:off x="265500" y="2726875"/>
            <a:ext cx="4045200" cy="1235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>
            <a:spLocks noGrp="1"/>
          </p:cNvSpPr>
          <p:nvPr>
            <p:ph type="body" idx="1"/>
          </p:nvPr>
        </p:nvSpPr>
        <p:spPr>
          <a:xfrm>
            <a:off x="311700" y="4230725"/>
            <a:ext cx="5998800" cy="598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PT Sans Narrow"/>
              <a:buNone/>
              <a:defRPr sz="2400">
                <a:latin typeface="PT Sans Narrow"/>
                <a:ea typeface="PT Sans Narrow"/>
                <a:cs typeface="PT Sans Narrow"/>
                <a:sym typeface="PT Sans Narrow"/>
              </a:defRPr>
            </a:lvl1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2pPr>
            <a:lvl3pPr lvl="2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3pPr>
            <a:lvl4pPr lvl="3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4pPr>
            <a:lvl5pPr lvl="4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5pPr>
            <a:lvl6pPr lvl="5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6pPr>
            <a:lvl7pPr lvl="6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7pPr>
            <a:lvl8pPr lvl="7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8pPr>
            <a:lvl9pPr lvl="8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Open Sans"/>
              <a:defRPr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  <a:endParaRPr lang="en" sz="10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comments" Target="../comments/commen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comments" Target="../comments/comment2.xm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1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7" Type="http://schemas.openxmlformats.org/officeDocument/2006/relationships/image" Target="../media/image16.png"/><Relationship Id="rId8" Type="http://schemas.openxmlformats.org/officeDocument/2006/relationships/image" Target="../media/image17.png"/><Relationship Id="rId9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19.jp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jpe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2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3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5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6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7.png"/><Relationship Id="rId3" Type="http://schemas.openxmlformats.org/officeDocument/2006/relationships/image" Target="../media/image28.jpe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9.gif"/><Relationship Id="rId3" Type="http://schemas.openxmlformats.org/officeDocument/2006/relationships/image" Target="../media/image30.jpe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1.gif"/><Relationship Id="rId3" Type="http://schemas.openxmlformats.org/officeDocument/2006/relationships/image" Target="../media/image3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www.youtube.com/watch?v=uHccTZuj2Ng" TargetMode="Externa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6.xml"/><Relationship Id="rId3" Type="http://schemas.openxmlformats.org/officeDocument/2006/relationships/comments" Target="../comments/comment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3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12.xml"/><Relationship Id="rId2" Type="http://schemas.openxmlformats.org/officeDocument/2006/relationships/diagramData" Target="../diagrams/data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ctrTitle"/>
          </p:nvPr>
        </p:nvSpPr>
        <p:spPr>
          <a:xfrm>
            <a:off x="1004150" y="1266448"/>
            <a:ext cx="7136700" cy="18009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600" dirty="0">
                <a:solidFill>
                  <a:srgbClr val="073763"/>
                </a:solidFill>
              </a:rPr>
              <a:t>O conhecimento em saúde e em saúde coletiva, a produção de conhecimento sobre o cuidado e a interdisciplinaridade</a:t>
            </a:r>
          </a:p>
        </p:txBody>
      </p:sp>
      <p:sp>
        <p:nvSpPr>
          <p:cNvPr id="67" name="Shape 67"/>
          <p:cNvSpPr txBox="1">
            <a:spLocks noGrp="1"/>
          </p:cNvSpPr>
          <p:nvPr>
            <p:ph type="subTitle" idx="1"/>
          </p:nvPr>
        </p:nvSpPr>
        <p:spPr>
          <a:xfrm>
            <a:off x="311700" y="3399075"/>
            <a:ext cx="8520600" cy="792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000" i="1" dirty="0">
                <a:solidFill>
                  <a:srgbClr val="000000"/>
                </a:solidFill>
                <a:latin typeface="PT Sans Narrow" panose="020B0604020202020204" charset="0"/>
              </a:rPr>
              <a:t>Letícia Dorneles, Priscila </a:t>
            </a:r>
            <a:r>
              <a:rPr lang="en" sz="2000" i="1" dirty="0" smtClean="0">
                <a:solidFill>
                  <a:srgbClr val="000000"/>
                </a:solidFill>
                <a:latin typeface="PT Sans Narrow" panose="020B0604020202020204" charset="0"/>
              </a:rPr>
              <a:t>Norié </a:t>
            </a:r>
            <a:r>
              <a:rPr lang="en" sz="2000" i="1" dirty="0">
                <a:solidFill>
                  <a:srgbClr val="000000"/>
                </a:solidFill>
                <a:latin typeface="PT Sans Narrow" panose="020B0604020202020204" charset="0"/>
              </a:rPr>
              <a:t>e Poliana Silva</a:t>
            </a:r>
            <a:r>
              <a:rPr lang="en" sz="2000" i="1" dirty="0">
                <a:latin typeface="PT Sans Narrow" panose="020B0604020202020204" charset="0"/>
              </a:rPr>
              <a:t>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3491880" y="613416"/>
            <a:ext cx="5016600" cy="3989818"/>
          </a:xfrm>
          <a:prstGeom prst="rect">
            <a:avLst/>
          </a:prstGeom>
          <a:solidFill>
            <a:schemeClr val="bg1"/>
          </a:solidFill>
          <a:ln w="38100" cap="flat" cmpd="sng">
            <a:solidFill>
              <a:srgbClr val="073763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1100"/>
              </a:spcBef>
              <a:spcAft>
                <a:spcPts val="0"/>
              </a:spcAft>
              <a:buNone/>
            </a:pPr>
            <a:r>
              <a:rPr lang="en" sz="2600" dirty="0">
                <a:solidFill>
                  <a:schemeClr val="bg2">
                    <a:lumMod val="50000"/>
                  </a:schemeClr>
                </a:solidFill>
                <a:latin typeface="PT Sans Narrow" panose="020B0604020202020204" charset="0"/>
              </a:rPr>
              <a:t>A filosofia apresenta um caráter  questionador inerente, afetando, convidando, ou até mesmo exigindo , o (re)pensar conceitos , modelos , questões já dadas como fechadas e absolutas. Possibilita , desta forma um revisitar , um refletir das práticas.</a:t>
            </a:r>
          </a:p>
          <a:p>
            <a:pPr lvl="0" algn="r" rtl="0">
              <a:spcBef>
                <a:spcPts val="110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chemeClr val="bg2">
                    <a:lumMod val="50000"/>
                  </a:schemeClr>
                </a:solidFill>
              </a:rPr>
              <a:t>(</a:t>
            </a:r>
            <a:r>
              <a:rPr lang="en" sz="1200" dirty="0" smtClean="0">
                <a:solidFill>
                  <a:schemeClr val="bg2">
                    <a:lumMod val="50000"/>
                  </a:schemeClr>
                </a:solidFill>
              </a:rPr>
              <a:t>MARTINS, 2004)</a:t>
            </a:r>
            <a:endParaRPr lang="en" sz="1200" dirty="0">
              <a:solidFill>
                <a:schemeClr val="bg2">
                  <a:lumMod val="50000"/>
                </a:schemeClr>
              </a:solidFill>
            </a:endParaRPr>
          </a:p>
          <a:p>
            <a:pPr lvl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rgbClr val="000000"/>
                </a:solidFill>
              </a:rPr>
              <a:t>                                                                                                                     </a:t>
            </a:r>
          </a:p>
        </p:txBody>
      </p:sp>
      <p:pic>
        <p:nvPicPr>
          <p:cNvPr id="121" name="Shape 1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71600" y="627534"/>
            <a:ext cx="2376264" cy="394799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691128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323528" y="987574"/>
            <a:ext cx="8520600" cy="3040930"/>
          </a:xfrm>
          <a:prstGeom prst="rect">
            <a:avLst/>
          </a:prstGeom>
          <a:ln w="38100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2000" i="1" dirty="0">
                <a:solidFill>
                  <a:srgbClr val="000000"/>
                </a:solidFill>
                <a:latin typeface="PT Sans Narrow" panose="020B0604020202020204" charset="0"/>
              </a:rPr>
              <a:t>“A gênese do cuidado de si e suas implicações do ponto de vista biopolítico é anterior ao capitalismo e a moral burguesa , embora nesses contextos possa ter assumido importância particular”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 sz="2000" i="1" dirty="0">
                <a:solidFill>
                  <a:srgbClr val="000000"/>
                </a:solidFill>
                <a:latin typeface="PT Sans Narrow" panose="020B0604020202020204" charset="0"/>
              </a:rPr>
              <a:t>Foucault aponta que a idéia de ocupar-se  consigo é bem antiga na cultura grega , estando presente … já no ideal do cidadão espartano de treinamento físico e guerreiro em detrimento do cultivo da terra…. Com Sócrates  esse ocupar-se de si vai ganhar a forma de cuidado de si, adquirindo progressivamente “ as dimensões” e formas de uma verdadeira “cultura de si”</a:t>
            </a:r>
          </a:p>
          <a:p>
            <a:pPr lvl="0" algn="r">
              <a:spcBef>
                <a:spcPts val="0"/>
              </a:spcBef>
              <a:buNone/>
            </a:pPr>
            <a:endParaRPr sz="2000" dirty="0">
              <a:solidFill>
                <a:srgbClr val="000000"/>
              </a:solidFill>
              <a:latin typeface="PT Sans Narrow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78006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311700" y="282275"/>
            <a:ext cx="8520600" cy="4662600"/>
          </a:xfrm>
          <a:prstGeom prst="rect">
            <a:avLst/>
          </a:prstGeom>
          <a:ln w="38100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endParaRPr sz="2000" dirty="0">
              <a:solidFill>
                <a:srgbClr val="000000"/>
              </a:solidFill>
              <a:latin typeface="PT Sans Narrow" panose="020B0604020202020204" charset="0"/>
            </a:endParaRPr>
          </a:p>
          <a:p>
            <a:pPr lvl="0" algn="ctr">
              <a:spcBef>
                <a:spcPts val="0"/>
              </a:spcBef>
              <a:buNone/>
            </a:pPr>
            <a:r>
              <a:rPr lang="en" sz="2000" i="1" dirty="0">
                <a:solidFill>
                  <a:srgbClr val="000000"/>
                </a:solidFill>
                <a:latin typeface="PT Sans Narrow" panose="020B0604020202020204" charset="0"/>
              </a:rPr>
              <a:t>(</a:t>
            </a:r>
            <a:r>
              <a:rPr lang="en" sz="2000" i="1" dirty="0" smtClean="0">
                <a:solidFill>
                  <a:srgbClr val="000000"/>
                </a:solidFill>
                <a:latin typeface="PT Sans Narrow" panose="020B0604020202020204" charset="0"/>
              </a:rPr>
              <a:t>…) </a:t>
            </a:r>
            <a:r>
              <a:rPr lang="en" sz="2000" i="1" dirty="0">
                <a:solidFill>
                  <a:srgbClr val="000000"/>
                </a:solidFill>
                <a:latin typeface="PT Sans Narrow" panose="020B0604020202020204" charset="0"/>
              </a:rPr>
              <a:t>O princípio do cuidado de si adquiriu um alcance bem geral : </a:t>
            </a:r>
            <a:endParaRPr lang="en" sz="2000" i="1" dirty="0" smtClean="0">
              <a:solidFill>
                <a:srgbClr val="000000"/>
              </a:solidFill>
              <a:latin typeface="PT Sans Narrow" panose="020B0604020202020204" charset="0"/>
            </a:endParaRPr>
          </a:p>
          <a:p>
            <a:pPr lvl="0" algn="ctr">
              <a:spcBef>
                <a:spcPts val="0"/>
              </a:spcBef>
              <a:buNone/>
            </a:pPr>
            <a:r>
              <a:rPr lang="en" sz="2000" i="1" dirty="0" smtClean="0">
                <a:solidFill>
                  <a:srgbClr val="000000"/>
                </a:solidFill>
                <a:latin typeface="PT Sans Narrow" panose="020B0604020202020204" charset="0"/>
              </a:rPr>
              <a:t>o </a:t>
            </a:r>
            <a:r>
              <a:rPr lang="en" sz="2000" i="1" dirty="0">
                <a:solidFill>
                  <a:srgbClr val="000000"/>
                </a:solidFill>
                <a:latin typeface="PT Sans Narrow" panose="020B0604020202020204" charset="0"/>
              </a:rPr>
              <a:t>preceito segundo o qual convém ocupar-se consigo mesmo é em todo caso um imperativo que circula entre numerosas doutrinas diferentes; ele também tomou a forma de uma atitude , de uma maneira de se comportar , impregnou formas de viver , desenvolveu-se em procedimentos , em práticas e em receitas que eram refletidas , desenvolvidas , aperfeiçoadas e ensinadas ; ele constituiu assim uma prática social dando lugar a relações interindividuais , a troca e comunicações , e até mesmo a instituições , ele proporcionou enfim , um certo modo de conhecimento e a elaboração de um saber </a:t>
            </a:r>
            <a:r>
              <a:rPr lang="en" sz="2000" i="1" dirty="0" smtClean="0">
                <a:solidFill>
                  <a:srgbClr val="000000"/>
                </a:solidFill>
                <a:latin typeface="PT Sans Narrow" panose="020B0604020202020204" charset="0"/>
              </a:rPr>
              <a:t>(...)</a:t>
            </a:r>
            <a:endParaRPr lang="en" sz="2000" i="1" dirty="0">
              <a:solidFill>
                <a:srgbClr val="000000"/>
              </a:solidFill>
              <a:latin typeface="PT Sans Narrow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01869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92175" y="146350"/>
            <a:ext cx="8741700" cy="4714800"/>
          </a:xfrm>
          <a:prstGeom prst="rect">
            <a:avLst/>
          </a:prstGeom>
          <a:ln w="38100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i="1" dirty="0">
                <a:solidFill>
                  <a:srgbClr val="000000"/>
                </a:solidFill>
              </a:rPr>
              <a:t>... a arte de viver sob o cuidado de si , desenvolve-se  , como um aperfeiçoamento da alma , com o auxílio da razão para que se possa levar a melhor vida , da mesma forma como se cuida dos olhos para melhor ver , ou dos pés para melhor correr.</a:t>
            </a:r>
          </a:p>
          <a:p>
            <a:pPr lvl="0" algn="ctr">
              <a:spcBef>
                <a:spcPts val="0"/>
              </a:spcBef>
              <a:buNone/>
            </a:pPr>
            <a:r>
              <a:rPr lang="en" i="1" dirty="0">
                <a:solidFill>
                  <a:srgbClr val="000000"/>
                </a:solidFill>
              </a:rPr>
              <a:t>“... o homem que vela por seu corpo e por sua alma , para construir por meio de ambos as a trama de sua felicidade , encontra-se num perfeito e no auge de seus desejos , do momento em que sua alma está sem agitação e seu corpo sem sofrimento. </a:t>
            </a:r>
          </a:p>
          <a:p>
            <a:pPr lvl="0" algn="ctr">
              <a:spcBef>
                <a:spcPts val="0"/>
              </a:spcBef>
              <a:buNone/>
            </a:pPr>
            <a:r>
              <a:rPr lang="en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Questões de Reflexão</a:t>
            </a:r>
            <a:r>
              <a:rPr lang="en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lvl="0" algn="ctr">
              <a:spcBef>
                <a:spcPts val="0"/>
              </a:spcBef>
              <a:buNone/>
            </a:pPr>
            <a:r>
              <a:rPr lang="en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" i="1" dirty="0">
                <a:solidFill>
                  <a:srgbClr val="000000"/>
                </a:solidFill>
              </a:rPr>
              <a:t>A saúde como completo bem estar biopsicossocial também pode ter sido influenciada por esta busca ao equilibrio corpo e alma ? </a:t>
            </a:r>
            <a:endParaRPr lang="en" i="1" dirty="0" smtClean="0">
              <a:solidFill>
                <a:srgbClr val="000000"/>
              </a:solidFill>
            </a:endParaRPr>
          </a:p>
          <a:p>
            <a:pPr lvl="0" algn="ctr">
              <a:spcBef>
                <a:spcPts val="0"/>
              </a:spcBef>
              <a:buNone/>
            </a:pPr>
            <a:r>
              <a:rPr lang="en" i="1" dirty="0" smtClean="0">
                <a:solidFill>
                  <a:srgbClr val="000000"/>
                </a:solidFill>
              </a:rPr>
              <a:t>O </a:t>
            </a:r>
            <a:r>
              <a:rPr lang="en" i="1" dirty="0">
                <a:solidFill>
                  <a:srgbClr val="000000"/>
                </a:solidFill>
              </a:rPr>
              <a:t>quanto o pensamento humano não faz releituras e adaptações de conceitos ou ideias advindas de outros momentos históricos?</a:t>
            </a:r>
          </a:p>
        </p:txBody>
      </p:sp>
    </p:spTree>
    <p:extLst>
      <p:ext uri="{BB962C8B-B14F-4D97-AF65-F5344CB8AC3E}">
        <p14:creationId xmlns:p14="http://schemas.microsoft.com/office/powerpoint/2010/main" val="42296977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>
            <a:spLocks noGrp="1"/>
          </p:cNvSpPr>
          <p:nvPr>
            <p:ph type="body" idx="1"/>
          </p:nvPr>
        </p:nvSpPr>
        <p:spPr>
          <a:xfrm>
            <a:off x="311700" y="313625"/>
            <a:ext cx="8520600" cy="4578900"/>
          </a:xfrm>
          <a:prstGeom prst="rect">
            <a:avLst/>
          </a:prstGeom>
          <a:ln w="38100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endParaRPr lang="en" i="1" dirty="0" smtClean="0">
              <a:solidFill>
                <a:srgbClr val="000000"/>
              </a:solidFill>
              <a:latin typeface="PT Sans Narrow" panose="020B0604020202020204" charset="0"/>
            </a:endParaRPr>
          </a:p>
          <a:p>
            <a:pPr lvl="0" algn="ctr">
              <a:spcBef>
                <a:spcPts val="0"/>
              </a:spcBef>
              <a:buNone/>
            </a:pPr>
            <a:r>
              <a:rPr lang="en" i="1" dirty="0" smtClean="0">
                <a:solidFill>
                  <a:srgbClr val="000000"/>
                </a:solidFill>
                <a:latin typeface="PT Sans Narrow" panose="020B0604020202020204" charset="0"/>
              </a:rPr>
              <a:t>….</a:t>
            </a:r>
            <a:r>
              <a:rPr lang="en" i="1" dirty="0">
                <a:solidFill>
                  <a:srgbClr val="000000"/>
                </a:solidFill>
                <a:latin typeface="PT Sans Narrow" panose="020B0604020202020204" charset="0"/>
              </a:rPr>
              <a:t>para Epicleto , que chega a definir o ser humano como “o ser a quem foi confiado o cuidado de si” , recebendo de Deus , com essa finalidade , a faculdade da razão . E a recomendação do cuidado em si não tem em vista apenas o modo de vida do filósofo , do indivíduo que dedica sua vida à sabedoria ... aperfeiçoar a própria alma com a ajuda da razão é uma regra igualmente necessária para todos os homens. </a:t>
            </a:r>
          </a:p>
          <a:p>
            <a:pPr lvl="0" algn="ctr">
              <a:spcBef>
                <a:spcPts val="0"/>
              </a:spcBef>
              <a:buNone/>
            </a:pPr>
            <a:r>
              <a:rPr lang="en" i="1" dirty="0">
                <a:solidFill>
                  <a:srgbClr val="000000"/>
                </a:solidFill>
                <a:latin typeface="PT Sans Narrow" panose="020B0604020202020204" charset="0"/>
              </a:rPr>
              <a:t>… É dado ao cuidado um caráter doutrinário , conformando um conjunto bem especificado de ações … designa não apenas uma preocupação mas um conjunto de ocupações um labor…. Esta vinculação com o labor , com essa atividade relacionada às necessidades vitais , estabeleceu precocemente uma correlação muito estreita entre o cuidado de si e a Medicina (o labor implicado no cuidado de si- :exercicios, dietas , regimes de sono e vigilia , cuidados corporais , meditações …. </a:t>
            </a:r>
          </a:p>
        </p:txBody>
      </p:sp>
    </p:spTree>
    <p:extLst>
      <p:ext uri="{BB962C8B-B14F-4D97-AF65-F5344CB8AC3E}">
        <p14:creationId xmlns:p14="http://schemas.microsoft.com/office/powerpoint/2010/main" val="2251596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>
            <a:spLocks noGrp="1"/>
          </p:cNvSpPr>
          <p:nvPr>
            <p:ph type="body" idx="1"/>
          </p:nvPr>
        </p:nvSpPr>
        <p:spPr>
          <a:xfrm>
            <a:off x="311700" y="418175"/>
            <a:ext cx="8520600" cy="4150800"/>
          </a:xfrm>
          <a:prstGeom prst="rect">
            <a:avLst/>
          </a:prstGeom>
          <a:ln w="38100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 algn="just">
              <a:spcBef>
                <a:spcPts val="0"/>
              </a:spcBef>
              <a:buNone/>
            </a:pPr>
            <a:r>
              <a:rPr lang="en" sz="2000" i="1" dirty="0">
                <a:solidFill>
                  <a:srgbClr val="000000"/>
                </a:solidFill>
                <a:latin typeface="PT Sans Narrow" panose="020B0604020202020204" charset="0"/>
              </a:rPr>
              <a:t>Em torno do século II  da era Cristã, Foucault localiza a emergência de uma “arte da existência” a qual chamou de “o cuidado de si</a:t>
            </a:r>
            <a:r>
              <a:rPr lang="en" sz="2000" i="1" dirty="0" smtClean="0">
                <a:solidFill>
                  <a:srgbClr val="000000"/>
                </a:solidFill>
                <a:latin typeface="PT Sans Narrow" panose="020B0604020202020204" charset="0"/>
              </a:rPr>
              <a:t>”</a:t>
            </a:r>
          </a:p>
          <a:p>
            <a:pPr lvl="0" algn="ctr">
              <a:spcBef>
                <a:spcPts val="0"/>
              </a:spcBef>
              <a:buNone/>
            </a:pPr>
            <a:endParaRPr lang="en" sz="2000" i="1" dirty="0">
              <a:solidFill>
                <a:srgbClr val="000000"/>
              </a:solidFill>
              <a:latin typeface="PT Sans Narrow" panose="020B0604020202020204" charset="0"/>
            </a:endParaRPr>
          </a:p>
          <a:p>
            <a:pPr lvl="0" algn="just">
              <a:spcBef>
                <a:spcPts val="0"/>
              </a:spcBef>
              <a:buNone/>
            </a:pPr>
            <a:r>
              <a:rPr lang="en" sz="2000" i="1" dirty="0">
                <a:solidFill>
                  <a:srgbClr val="000000"/>
                </a:solidFill>
                <a:latin typeface="PT Sans Narrow" panose="020B0604020202020204" charset="0"/>
              </a:rPr>
              <a:t>A categoria cuidado de si é definida na perspectiva de uma tecnologia que emerge historicamente da experiência social , na forma de saberes e práticas voltados para o construção do lugar do eu e do  outro ,na complexa teia de suas interações , nos planos público e privado.É entendido dentro de um movimento de construção , manutenção e transformação da identidade de indivíduos na civilização ocidental cristã , entendido como tecnologias de si. </a:t>
            </a:r>
          </a:p>
          <a:p>
            <a:pPr lvl="0">
              <a:spcBef>
                <a:spcPts val="0"/>
              </a:spcBef>
              <a:buNone/>
            </a:pPr>
            <a:endParaRPr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29192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>
            <a:spLocks noGrp="1"/>
          </p:cNvSpPr>
          <p:nvPr>
            <p:ph type="body" idx="1"/>
          </p:nvPr>
        </p:nvSpPr>
        <p:spPr>
          <a:xfrm>
            <a:off x="52275" y="94100"/>
            <a:ext cx="9091800" cy="4881900"/>
          </a:xfrm>
          <a:prstGeom prst="rect">
            <a:avLst/>
          </a:prstGeom>
          <a:ln w="38100" cap="flat" cmpd="sng">
            <a:solidFill>
              <a:srgbClr val="073763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600"/>
              </a:spcBef>
              <a:spcAft>
                <a:spcPts val="0"/>
              </a:spcAft>
              <a:buNone/>
            </a:pPr>
            <a:endParaRPr lang="en" b="1" dirty="0" smtClean="0">
              <a:solidFill>
                <a:srgbClr val="1C4587"/>
              </a:solidFill>
              <a:latin typeface="PT Sans Narrow" panose="020B0604020202020204" charset="0"/>
            </a:endParaRPr>
          </a:p>
          <a:p>
            <a:pPr lv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 dirty="0" smtClean="0">
                <a:solidFill>
                  <a:srgbClr val="1C4587"/>
                </a:solidFill>
                <a:latin typeface="PT Sans Narrow" panose="020B0604020202020204" charset="0"/>
              </a:rPr>
              <a:t>Alegoria </a:t>
            </a:r>
            <a:r>
              <a:rPr lang="en" b="1" dirty="0">
                <a:solidFill>
                  <a:srgbClr val="1C4587"/>
                </a:solidFill>
                <a:latin typeface="PT Sans Narrow" panose="020B0604020202020204" charset="0"/>
              </a:rPr>
              <a:t>de Higino(Ser e Tempo</a:t>
            </a:r>
            <a:r>
              <a:rPr lang="en" b="1" dirty="0" smtClean="0">
                <a:solidFill>
                  <a:srgbClr val="1C4587"/>
                </a:solidFill>
                <a:latin typeface="PT Sans Narrow" panose="020B0604020202020204" charset="0"/>
              </a:rPr>
              <a:t>)</a:t>
            </a:r>
            <a:r>
              <a:rPr lang="en" sz="1200" dirty="0" smtClean="0">
                <a:solidFill>
                  <a:srgbClr val="000000"/>
                </a:solidFill>
                <a:latin typeface="PT Sans Narrow" panose="020B0604020202020204" charset="0"/>
              </a:rPr>
              <a:t>  </a:t>
            </a:r>
          </a:p>
          <a:p>
            <a:pPr lvl="0" algn="ctr">
              <a:spcBef>
                <a:spcPts val="600"/>
              </a:spcBef>
              <a:spcAft>
                <a:spcPts val="0"/>
              </a:spcAft>
              <a:buNone/>
            </a:pPr>
            <a:endParaRPr lang="en" sz="1200" dirty="0">
              <a:solidFill>
                <a:srgbClr val="000000"/>
              </a:solidFill>
              <a:latin typeface="PT Sans Narrow" panose="020B0604020202020204" charset="0"/>
            </a:endParaRPr>
          </a:p>
          <a:p>
            <a:pPr lvl="0" algn="just">
              <a:lnSpc>
                <a:spcPct val="17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 sz="1400" dirty="0">
                <a:solidFill>
                  <a:srgbClr val="000000"/>
                </a:solidFill>
                <a:latin typeface="PT Sans Narrow" panose="020B0604020202020204" charset="0"/>
              </a:rPr>
              <a:t>“Certa vez , atravessando um rio, Cuidado viu um pedaço de terra argilosa: cogitando , tomou um pedaço e começou a lhe dar forma. Enquanto refletia sobre o que criara ,interveio Júpiter.O cuidado pediu-lhe que desse espírito a forma de argila, o que ele fez de bom grado. Como cuidado quis então dar seu nome ao que tinha dado forma, Júpiter proibiu e exigiu que fosse dado o seu nome . Enquanto Cuidado e Júpiter disputavam sobre o nome , surgiu também a terra</a:t>
            </a:r>
            <a:r>
              <a:rPr lang="en" sz="1400" i="1" dirty="0">
                <a:solidFill>
                  <a:srgbClr val="000000"/>
                </a:solidFill>
                <a:latin typeface="PT Sans Narrow" panose="020B0604020202020204" charset="0"/>
              </a:rPr>
              <a:t> (tellus</a:t>
            </a:r>
            <a:r>
              <a:rPr lang="en" sz="1400" dirty="0">
                <a:solidFill>
                  <a:srgbClr val="000000"/>
                </a:solidFill>
                <a:latin typeface="PT Sans Narrow" panose="020B0604020202020204" charset="0"/>
              </a:rPr>
              <a:t>) , querendo dar o seu nome , uma vez que havia fornecido um pedaço do seu corpo . Os disputantes tomaram saturno como arbitro .Saturno pronunciou a seguinte decisão , aparentemente equitativa . “Tu Júpiter , por teres dado o espírito , deves receber na morte o espírito , tu terra , por teres dado o corpo , deves receber o corpo. Como porém foi o cuidado quem primeiro o formou , ele deve pertencer ao Cuidado enquanto viver. Como no entanto , sobre o nome há disputa , ele deve se chamar “homo” , pois foi feito de </a:t>
            </a:r>
            <a:r>
              <a:rPr lang="en" sz="1400" i="1" dirty="0">
                <a:solidFill>
                  <a:srgbClr val="000000"/>
                </a:solidFill>
                <a:latin typeface="PT Sans Narrow" panose="020B0604020202020204" charset="0"/>
              </a:rPr>
              <a:t>húmus</a:t>
            </a:r>
            <a:r>
              <a:rPr lang="en" sz="1400" dirty="0">
                <a:solidFill>
                  <a:srgbClr val="000000"/>
                </a:solidFill>
                <a:latin typeface="PT Sans Narrow" panose="020B0604020202020204" charset="0"/>
              </a:rPr>
              <a:t> (terra). “  </a:t>
            </a:r>
          </a:p>
          <a:p>
            <a:pPr lvl="0">
              <a:spcBef>
                <a:spcPts val="0"/>
              </a:spcBef>
              <a:buNone/>
            </a:pPr>
            <a:endParaRPr sz="1400" dirty="0">
              <a:latin typeface="PT Sans Narrow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70092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125450" y="52275"/>
            <a:ext cx="8938500" cy="4934400"/>
          </a:xfrm>
          <a:prstGeom prst="rect">
            <a:avLst/>
          </a:prstGeom>
          <a:ln w="38100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400" b="1" dirty="0">
                <a:solidFill>
                  <a:srgbClr val="1C4587"/>
                </a:solidFill>
                <a:latin typeface="PT Sans Narrow" panose="020B0604020202020204" charset="0"/>
              </a:rPr>
              <a:t>Pontos de </a:t>
            </a:r>
            <a:r>
              <a:rPr lang="en" sz="2400" b="1" dirty="0" smtClean="0">
                <a:solidFill>
                  <a:srgbClr val="1C4587"/>
                </a:solidFill>
                <a:latin typeface="PT Sans Narrow" panose="020B0604020202020204" charset="0"/>
              </a:rPr>
              <a:t>Discussão</a:t>
            </a:r>
          </a:p>
          <a:p>
            <a:pPr lvl="0" algn="ctr">
              <a:spcBef>
                <a:spcPts val="1000"/>
              </a:spcBef>
              <a:spcAft>
                <a:spcPts val="0"/>
              </a:spcAft>
              <a:buNone/>
            </a:pPr>
            <a:endParaRPr lang="en" sz="2400" b="1" i="1" u="sng" dirty="0">
              <a:solidFill>
                <a:srgbClr val="1C4587"/>
              </a:solidFill>
              <a:latin typeface="PT Sans Narrow" panose="020B0604020202020204" charset="0"/>
            </a:endParaRPr>
          </a:p>
          <a:p>
            <a:pPr lvl="0" algn="just" rtl="0">
              <a:spcBef>
                <a:spcPts val="700"/>
              </a:spcBef>
              <a:spcAft>
                <a:spcPts val="0"/>
              </a:spcAft>
              <a:buNone/>
            </a:pPr>
            <a:r>
              <a:rPr lang="en" sz="1400" dirty="0">
                <a:solidFill>
                  <a:srgbClr val="1C4587"/>
                </a:solidFill>
                <a:latin typeface="PT Sans Narrow" panose="020B0604020202020204" charset="0"/>
              </a:rPr>
              <a:t> </a:t>
            </a:r>
            <a:r>
              <a:rPr lang="en" dirty="0">
                <a:solidFill>
                  <a:srgbClr val="1C4587"/>
                </a:solidFill>
                <a:latin typeface="PT Sans Narrow" panose="020B0604020202020204" charset="0"/>
              </a:rPr>
              <a:t> </a:t>
            </a:r>
            <a:r>
              <a:rPr lang="en" b="1" dirty="0">
                <a:solidFill>
                  <a:srgbClr val="1C4587"/>
                </a:solidFill>
                <a:latin typeface="PT Sans Narrow" panose="020B0604020202020204" charset="0"/>
              </a:rPr>
              <a:t>Movimento:</a:t>
            </a:r>
            <a:r>
              <a:rPr lang="en" b="1" i="1" dirty="0">
                <a:solidFill>
                  <a:srgbClr val="000000"/>
                </a:solidFill>
                <a:latin typeface="PT Sans Narrow" panose="020B0604020202020204" charset="0"/>
              </a:rPr>
              <a:t> </a:t>
            </a:r>
            <a:r>
              <a:rPr lang="en" i="1" dirty="0">
                <a:solidFill>
                  <a:srgbClr val="000000"/>
                </a:solidFill>
                <a:latin typeface="PT Sans Narrow" panose="020B0604020202020204" charset="0"/>
              </a:rPr>
              <a:t>“O cuidado move-se no leito do rio  e é movendo-se que percebe a argila . Ele não vai em busca da argila , nem a argila chega até ele.... O encontro ocorre no movimento mesmo de atravessar o rio.”</a:t>
            </a:r>
          </a:p>
          <a:p>
            <a:pPr lvl="0" algn="just">
              <a:spcBef>
                <a:spcPts val="700"/>
              </a:spcBef>
              <a:spcAft>
                <a:spcPts val="0"/>
              </a:spcAft>
              <a:buNone/>
            </a:pPr>
            <a:endParaRPr i="1" dirty="0">
              <a:solidFill>
                <a:srgbClr val="000000"/>
              </a:solidFill>
              <a:latin typeface="PT Sans Narrow" panose="020B0604020202020204" charset="0"/>
            </a:endParaRPr>
          </a:p>
          <a:p>
            <a:pPr lvl="0" algn="just">
              <a:spcBef>
                <a:spcPts val="700"/>
              </a:spcBef>
              <a:spcAft>
                <a:spcPts val="0"/>
              </a:spcAft>
              <a:buNone/>
            </a:pPr>
            <a:r>
              <a:rPr lang="en" i="1" dirty="0">
                <a:solidFill>
                  <a:srgbClr val="000000"/>
                </a:solidFill>
                <a:latin typeface="PT Sans Narrow" panose="020B0604020202020204" charset="0"/>
              </a:rPr>
              <a:t> </a:t>
            </a:r>
            <a:r>
              <a:rPr lang="en" i="1" dirty="0" smtClean="0">
                <a:solidFill>
                  <a:srgbClr val="000000"/>
                </a:solidFill>
                <a:latin typeface="PT Sans Narrow" panose="020B0604020202020204" charset="0"/>
              </a:rPr>
              <a:t>O </a:t>
            </a:r>
            <a:r>
              <a:rPr lang="en" i="1" dirty="0">
                <a:solidFill>
                  <a:srgbClr val="000000"/>
                </a:solidFill>
                <a:latin typeface="PT Sans Narrow" panose="020B0604020202020204" charset="0"/>
              </a:rPr>
              <a:t>cuidado como prática de saúde transcorre no fluir da vida , não é estático , pois se dá na interação entre os profissionais , usuários , a concepção do processo-saúde doença que estes acreditam , a organização do serviço , a organização da vida do paciente, a organização da sociedade , seu contexto histórico - cultural . O cuidado se dá e é diretamente influenciado pelo movimento da vida dos indivíduos e da própria sociedade, não há possibilidade de ocorrer a parte e nem mesmo de não ser afetado pelos acontecimentos.</a:t>
            </a:r>
          </a:p>
          <a:p>
            <a:pPr lvl="0">
              <a:spcBef>
                <a:spcPts val="0"/>
              </a:spcBef>
              <a:buNone/>
            </a:pPr>
            <a:endParaRPr dirty="0">
              <a:latin typeface="PT Sans Narrow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08654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 txBox="1">
            <a:spLocks noGrp="1"/>
          </p:cNvSpPr>
          <p:nvPr>
            <p:ph type="body" idx="1"/>
          </p:nvPr>
        </p:nvSpPr>
        <p:spPr>
          <a:xfrm>
            <a:off x="311700" y="209075"/>
            <a:ext cx="8520600" cy="4599900"/>
          </a:xfrm>
          <a:prstGeom prst="rect">
            <a:avLst/>
          </a:prstGeom>
          <a:ln w="38100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endParaRPr sz="2000" dirty="0">
              <a:latin typeface="PT Sans Narrow" panose="020B0604020202020204" charset="0"/>
            </a:endParaRPr>
          </a:p>
          <a:p>
            <a:pPr lvl="0" algn="just" rtl="0">
              <a:spcBef>
                <a:spcPts val="0"/>
              </a:spcBef>
              <a:buNone/>
            </a:pPr>
            <a:r>
              <a:rPr lang="en" sz="2000" i="1" dirty="0">
                <a:solidFill>
                  <a:srgbClr val="000000"/>
                </a:solidFill>
                <a:latin typeface="PT Sans Narrow" panose="020B0604020202020204" charset="0"/>
              </a:rPr>
              <a:t>“De acordo com Foucault(2001) nas sociedades capitalistas ,  é sobre o corpo dos indivíduos que as tecnologias do social (saberes e fazeres da saúde ao campo das relações sociais) são aplicadas , disciplinando-os , regulando-os e potencializando-os como força </a:t>
            </a:r>
            <a:r>
              <a:rPr lang="en" sz="2000" i="1" dirty="0" smtClean="0">
                <a:solidFill>
                  <a:srgbClr val="000000"/>
                </a:solidFill>
                <a:latin typeface="PT Sans Narrow" panose="020B0604020202020204" charset="0"/>
              </a:rPr>
              <a:t>produtiva”.</a:t>
            </a:r>
          </a:p>
          <a:p>
            <a:pPr lvl="0" algn="just" rtl="0">
              <a:spcBef>
                <a:spcPts val="0"/>
              </a:spcBef>
              <a:buNone/>
            </a:pPr>
            <a:endParaRPr lang="en" sz="2000" i="1" dirty="0">
              <a:solidFill>
                <a:srgbClr val="000000"/>
              </a:solidFill>
              <a:latin typeface="PT Sans Narrow" panose="020B0604020202020204" charset="0"/>
            </a:endParaRPr>
          </a:p>
          <a:p>
            <a:pPr lvl="0" algn="just" rtl="0">
              <a:spcBef>
                <a:spcPts val="0"/>
              </a:spcBef>
              <a:buNone/>
            </a:pPr>
            <a:r>
              <a:rPr lang="en" sz="2000" i="1" dirty="0" smtClean="0">
                <a:solidFill>
                  <a:srgbClr val="000000"/>
                </a:solidFill>
                <a:latin typeface="PT Sans Narrow" panose="020B0604020202020204" charset="0"/>
              </a:rPr>
              <a:t>“Desde </a:t>
            </a:r>
            <a:r>
              <a:rPr lang="en" sz="2000" i="1" dirty="0">
                <a:solidFill>
                  <a:srgbClr val="000000"/>
                </a:solidFill>
                <a:latin typeface="PT Sans Narrow" panose="020B0604020202020204" charset="0"/>
              </a:rPr>
              <a:t>meados do século XX a racionalidade que orientou o horizonte normativo da saúde pública passou mais e mais a ater-se a uma racionalidade estritamente cientifica e as correspondentes estratégias reguladoras orientaram-se também  progressivamente para uma gestão individual dos riscos a integridade e desempenho funcional do corpo .”</a:t>
            </a:r>
          </a:p>
          <a:p>
            <a:pPr lvl="0" algn="ctr" rtl="0">
              <a:spcBef>
                <a:spcPts val="0"/>
              </a:spcBef>
              <a:buNone/>
            </a:pPr>
            <a:endParaRPr sz="2000" i="1" dirty="0">
              <a:solidFill>
                <a:srgbClr val="000000"/>
              </a:solidFill>
              <a:latin typeface="PT Sans Narrow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10640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>
            <a:spLocks noGrp="1"/>
          </p:cNvSpPr>
          <p:nvPr>
            <p:ph type="body" idx="1"/>
          </p:nvPr>
        </p:nvSpPr>
        <p:spPr>
          <a:xfrm>
            <a:off x="311700" y="73175"/>
            <a:ext cx="8605800" cy="4819200"/>
          </a:xfrm>
          <a:prstGeom prst="rect">
            <a:avLst/>
          </a:prstGeom>
          <a:ln w="38100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67" name="Shape 1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6800" y="156250"/>
            <a:ext cx="3720175" cy="229065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68" name="Shape 16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12124" y="177725"/>
            <a:ext cx="3720176" cy="224767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69" name="Shape 16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331300" y="2676300"/>
            <a:ext cx="4652150" cy="204935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6356501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>
                <a:solidFill>
                  <a:srgbClr val="1C4587"/>
                </a:solidFill>
              </a:rPr>
              <a:t>J</a:t>
            </a:r>
            <a:r>
              <a:rPr lang="en" dirty="0">
                <a:solidFill>
                  <a:srgbClr val="073763"/>
                </a:solidFill>
              </a:rPr>
              <a:t>osé Ricardo de Carvalho Mesquita Ayres</a:t>
            </a:r>
          </a:p>
        </p:txBody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251520" y="1131590"/>
            <a:ext cx="6291300" cy="330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just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1200" dirty="0">
                <a:solidFill>
                  <a:srgbClr val="666666"/>
                </a:solidFill>
                <a:latin typeface="PT Sans Narrow" panose="020B0604020202020204" charset="0"/>
                <a:ea typeface="Arial"/>
                <a:cs typeface="Arial"/>
                <a:sym typeface="Arial"/>
              </a:rPr>
              <a:t>F</a:t>
            </a:r>
            <a:r>
              <a:rPr lang="en" sz="1200" dirty="0">
                <a:solidFill>
                  <a:srgbClr val="000000"/>
                </a:solidFill>
                <a:latin typeface="PT Sans Narrow" panose="020B0604020202020204" charset="0"/>
                <a:ea typeface="Arial"/>
                <a:cs typeface="Arial"/>
                <a:sym typeface="Arial"/>
              </a:rPr>
              <a:t>ormado em Medicina pela </a:t>
            </a:r>
            <a:r>
              <a:rPr lang="en" sz="1200" dirty="0" smtClean="0">
                <a:solidFill>
                  <a:srgbClr val="000000"/>
                </a:solidFill>
                <a:latin typeface="PT Sans Narrow" panose="020B0604020202020204" charset="0"/>
                <a:ea typeface="Arial"/>
                <a:cs typeface="Arial"/>
                <a:sym typeface="Arial"/>
              </a:rPr>
              <a:t>UERJ (1983</a:t>
            </a:r>
            <a:r>
              <a:rPr lang="en" sz="1200" dirty="0">
                <a:solidFill>
                  <a:srgbClr val="000000"/>
                </a:solidFill>
                <a:latin typeface="PT Sans Narrow" panose="020B0604020202020204" charset="0"/>
                <a:ea typeface="Arial"/>
                <a:cs typeface="Arial"/>
                <a:sym typeface="Arial"/>
              </a:rPr>
              <a:t>). </a:t>
            </a:r>
          </a:p>
          <a:p>
            <a:pPr lvl="0" algn="just">
              <a:lnSpc>
                <a:spcPct val="100000"/>
              </a:lnSpc>
            </a:pPr>
            <a:r>
              <a:rPr lang="en" sz="1200" dirty="0">
                <a:solidFill>
                  <a:srgbClr val="000000"/>
                </a:solidFill>
                <a:latin typeface="PT Sans Narrow" panose="020B0604020202020204" charset="0"/>
                <a:ea typeface="Arial"/>
                <a:cs typeface="Arial"/>
                <a:sym typeface="Arial"/>
              </a:rPr>
              <a:t>Especializou-se em Medicina Preventiva pelo Departamento de Medicina </a:t>
            </a:r>
            <a:r>
              <a:rPr lang="en" sz="1200" dirty="0" smtClean="0">
                <a:solidFill>
                  <a:srgbClr val="000000"/>
                </a:solidFill>
                <a:latin typeface="PT Sans Narrow" panose="020B0604020202020204" charset="0"/>
                <a:ea typeface="Arial"/>
                <a:cs typeface="Arial"/>
                <a:sym typeface="Arial"/>
              </a:rPr>
              <a:t>Preventiva (</a:t>
            </a:r>
            <a:r>
              <a:rPr lang="en" sz="1200" dirty="0">
                <a:solidFill>
                  <a:srgbClr val="000000"/>
                </a:solidFill>
                <a:latin typeface="PT Sans Narrow" panose="020B0604020202020204" charset="0"/>
                <a:ea typeface="Arial"/>
                <a:cs typeface="Arial"/>
                <a:sym typeface="Arial"/>
              </a:rPr>
              <a:t>1985), onde também obteve os títulos de Mestre (1991), Doutor (1995) e Livre-Docente (</a:t>
            </a:r>
            <a:r>
              <a:rPr lang="en" sz="1200" dirty="0" smtClean="0">
                <a:solidFill>
                  <a:srgbClr val="000000"/>
                </a:solidFill>
                <a:latin typeface="PT Sans Narrow" panose="020B0604020202020204" charset="0"/>
                <a:ea typeface="Arial"/>
                <a:cs typeface="Arial"/>
                <a:sym typeface="Arial"/>
              </a:rPr>
              <a:t>2002) - FMUSP</a:t>
            </a:r>
            <a:endParaRPr lang="en" sz="1200" dirty="0">
              <a:solidFill>
                <a:srgbClr val="000000"/>
              </a:solidFill>
              <a:latin typeface="PT Sans Narrow" panose="020B0604020202020204" charset="0"/>
              <a:ea typeface="Arial"/>
              <a:cs typeface="Arial"/>
              <a:sym typeface="Arial"/>
            </a:endParaRPr>
          </a:p>
          <a:p>
            <a:pPr lvl="0" algn="just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1200" dirty="0" smtClean="0">
                <a:solidFill>
                  <a:srgbClr val="000000"/>
                </a:solidFill>
                <a:latin typeface="PT Sans Narrow" panose="020B0604020202020204" charset="0"/>
                <a:ea typeface="Arial"/>
                <a:cs typeface="Arial"/>
                <a:sym typeface="Arial"/>
              </a:rPr>
              <a:t>Atualmente </a:t>
            </a:r>
            <a:r>
              <a:rPr lang="en" sz="1200" dirty="0">
                <a:solidFill>
                  <a:srgbClr val="000000"/>
                </a:solidFill>
                <a:latin typeface="PT Sans Narrow" panose="020B0604020202020204" charset="0"/>
                <a:ea typeface="Arial"/>
                <a:cs typeface="Arial"/>
                <a:sym typeface="Arial"/>
              </a:rPr>
              <a:t>- Professor Titular do </a:t>
            </a:r>
            <a:r>
              <a:rPr lang="en" sz="1200" dirty="0" smtClean="0">
                <a:solidFill>
                  <a:srgbClr val="000000"/>
                </a:solidFill>
                <a:latin typeface="PT Sans Narrow" panose="020B0604020202020204" charset="0"/>
                <a:ea typeface="Arial"/>
                <a:cs typeface="Arial"/>
                <a:sym typeface="Arial"/>
              </a:rPr>
              <a:t>Departamento de Medicina Preventiva.</a:t>
            </a:r>
          </a:p>
          <a:p>
            <a:pPr lvl="0" algn="just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1200" dirty="0" smtClean="0">
                <a:solidFill>
                  <a:srgbClr val="000000"/>
                </a:solidFill>
                <a:latin typeface="PT Sans Narrow" panose="020B0604020202020204" charset="0"/>
                <a:ea typeface="Arial"/>
                <a:cs typeface="Arial"/>
                <a:sym typeface="Arial"/>
              </a:rPr>
              <a:t>Experiência </a:t>
            </a:r>
            <a:r>
              <a:rPr lang="en" sz="1200" dirty="0">
                <a:solidFill>
                  <a:srgbClr val="000000"/>
                </a:solidFill>
                <a:latin typeface="PT Sans Narrow" panose="020B0604020202020204" charset="0"/>
                <a:ea typeface="Arial"/>
                <a:cs typeface="Arial"/>
                <a:sym typeface="Arial"/>
              </a:rPr>
              <a:t>na área de Saúde </a:t>
            </a:r>
            <a:r>
              <a:rPr lang="en" sz="1200" dirty="0" smtClean="0">
                <a:solidFill>
                  <a:srgbClr val="000000"/>
                </a:solidFill>
                <a:latin typeface="PT Sans Narrow" panose="020B0604020202020204" charset="0"/>
                <a:ea typeface="Arial"/>
                <a:cs typeface="Arial"/>
                <a:sym typeface="Arial"/>
              </a:rPr>
              <a:t>Coletiva: Atenção </a:t>
            </a:r>
            <a:r>
              <a:rPr lang="en" sz="1200" dirty="0">
                <a:solidFill>
                  <a:srgbClr val="000000"/>
                </a:solidFill>
                <a:latin typeface="PT Sans Narrow" panose="020B0604020202020204" charset="0"/>
                <a:ea typeface="Arial"/>
                <a:cs typeface="Arial"/>
                <a:sym typeface="Arial"/>
              </a:rPr>
              <a:t>Primária em Saúde e Humanidades em </a:t>
            </a:r>
            <a:r>
              <a:rPr lang="en" sz="1200" dirty="0" smtClean="0">
                <a:solidFill>
                  <a:srgbClr val="000000"/>
                </a:solidFill>
                <a:latin typeface="PT Sans Narrow" panose="020B0604020202020204" charset="0"/>
                <a:ea typeface="Arial"/>
                <a:cs typeface="Arial"/>
                <a:sym typeface="Arial"/>
              </a:rPr>
              <a:t>Saúde - cuidado </a:t>
            </a:r>
            <a:r>
              <a:rPr lang="en" sz="1200" dirty="0">
                <a:solidFill>
                  <a:srgbClr val="000000"/>
                </a:solidFill>
                <a:latin typeface="PT Sans Narrow" panose="020B0604020202020204" charset="0"/>
                <a:ea typeface="Arial"/>
                <a:cs typeface="Arial"/>
                <a:sym typeface="Arial"/>
              </a:rPr>
              <a:t>em saúde, integralidade, prevenção e promoção da saúde, desenvolvimento histórico-epistemológico da epidemiologia e bases filosóficas das práticas de saúde. </a:t>
            </a:r>
            <a:endParaRPr lang="en" sz="1200" dirty="0" smtClean="0">
              <a:solidFill>
                <a:srgbClr val="000000"/>
              </a:solidFill>
              <a:latin typeface="PT Sans Narrow" panose="020B0604020202020204" charset="0"/>
              <a:ea typeface="Arial"/>
              <a:cs typeface="Arial"/>
              <a:sym typeface="Arial"/>
            </a:endParaRPr>
          </a:p>
          <a:p>
            <a:pPr lvl="0" algn="just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1200" dirty="0" smtClean="0">
                <a:solidFill>
                  <a:srgbClr val="000000"/>
                </a:solidFill>
                <a:latin typeface="PT Sans Narrow" panose="020B0604020202020204" charset="0"/>
                <a:ea typeface="Arial"/>
                <a:cs typeface="Arial"/>
                <a:sym typeface="Arial"/>
              </a:rPr>
              <a:t>Desenvolveu </a:t>
            </a:r>
            <a:r>
              <a:rPr lang="en" sz="1200" dirty="0">
                <a:solidFill>
                  <a:srgbClr val="000000"/>
                </a:solidFill>
                <a:latin typeface="PT Sans Narrow" panose="020B0604020202020204" charset="0"/>
                <a:ea typeface="Arial"/>
                <a:cs typeface="Arial"/>
                <a:sym typeface="Arial"/>
              </a:rPr>
              <a:t>atividades de pesquisa em parceria com a Escola de Saúde Pública da Universidade de Harvard, USA (</a:t>
            </a:r>
            <a:r>
              <a:rPr lang="en" sz="1200" dirty="0" smtClean="0">
                <a:solidFill>
                  <a:srgbClr val="000000"/>
                </a:solidFill>
                <a:latin typeface="PT Sans Narrow" panose="020B0604020202020204" charset="0"/>
                <a:ea typeface="Arial"/>
                <a:cs typeface="Arial"/>
                <a:sym typeface="Arial"/>
              </a:rPr>
              <a:t>1997-2003) Coordena o </a:t>
            </a:r>
            <a:r>
              <a:rPr lang="en" sz="1200" dirty="0">
                <a:solidFill>
                  <a:srgbClr val="000000"/>
                </a:solidFill>
                <a:latin typeface="PT Sans Narrow" panose="020B0604020202020204" charset="0"/>
                <a:ea typeface="Arial"/>
                <a:cs typeface="Arial"/>
                <a:sym typeface="Arial"/>
              </a:rPr>
              <a:t>projeto Global Health and the Social Studies of Medicine and Health: a Princeton-USP Collaborative Research and Teaching Project" projeto de intercâmbio em ensino e pesquisa interdisciplinar na área de Saúde Global e Políticas de Saúde com a Universidade de Princeton, USA, onde permaneceu como Visiting Research Scholar em </a:t>
            </a:r>
            <a:r>
              <a:rPr lang="en" sz="1200" dirty="0" smtClean="0">
                <a:solidFill>
                  <a:srgbClr val="000000"/>
                </a:solidFill>
                <a:latin typeface="PT Sans Narrow" panose="020B0604020202020204" charset="0"/>
                <a:ea typeface="Arial"/>
                <a:cs typeface="Arial"/>
                <a:sym typeface="Arial"/>
              </a:rPr>
              <a:t>2014. </a:t>
            </a:r>
          </a:p>
          <a:p>
            <a:pPr lvl="0" algn="just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1200" dirty="0" smtClean="0">
                <a:solidFill>
                  <a:srgbClr val="000000"/>
                </a:solidFill>
                <a:latin typeface="PT Sans Narrow" panose="020B0604020202020204" charset="0"/>
                <a:ea typeface="Arial"/>
                <a:cs typeface="Arial"/>
                <a:sym typeface="Arial"/>
              </a:rPr>
              <a:t>Colaborador </a:t>
            </a:r>
            <a:r>
              <a:rPr lang="en" sz="1200" dirty="0">
                <a:solidFill>
                  <a:srgbClr val="000000"/>
                </a:solidFill>
                <a:latin typeface="PT Sans Narrow" panose="020B0604020202020204" charset="0"/>
                <a:ea typeface="Arial"/>
                <a:cs typeface="Arial"/>
                <a:sym typeface="Arial"/>
              </a:rPr>
              <a:t>do Programa de Pós-Graduação do Instituto de Saúde Coletiva da Universidade Nacional de Lanus, Argentina. </a:t>
            </a:r>
            <a:endParaRPr lang="en" sz="1200" b="1" dirty="0">
              <a:solidFill>
                <a:srgbClr val="666666"/>
              </a:solidFill>
              <a:latin typeface="PT Sans Narrow" panose="020B0604020202020204" charset="0"/>
              <a:ea typeface="Arial"/>
              <a:cs typeface="Arial"/>
              <a:sym typeface="Arial"/>
            </a:endParaRPr>
          </a:p>
        </p:txBody>
      </p:sp>
      <p:pic>
        <p:nvPicPr>
          <p:cNvPr id="74" name="Shape 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47525" y="1324787"/>
            <a:ext cx="1981200" cy="235267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tângulo 1"/>
          <p:cNvSpPr/>
          <p:nvPr/>
        </p:nvSpPr>
        <p:spPr>
          <a:xfrm>
            <a:off x="6747525" y="4823584"/>
            <a:ext cx="2620888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" sz="700" b="1" dirty="0">
                <a:solidFill>
                  <a:srgbClr val="666666"/>
                </a:solidFill>
              </a:rPr>
              <a:t>(Texto informado pelo autor)(FONTE: USP DIGITAL)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 txBox="1">
            <a:spLocks noGrp="1"/>
          </p:cNvSpPr>
          <p:nvPr>
            <p:ph type="body" idx="1"/>
          </p:nvPr>
        </p:nvSpPr>
        <p:spPr>
          <a:xfrm>
            <a:off x="311700" y="376350"/>
            <a:ext cx="8616300" cy="4568400"/>
          </a:xfrm>
          <a:prstGeom prst="rect">
            <a:avLst/>
          </a:prstGeom>
          <a:ln w="38100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 indent="457200" algn="just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sz="2400" b="1" dirty="0">
                <a:solidFill>
                  <a:srgbClr val="000000"/>
                </a:solidFill>
                <a:latin typeface="PT Sans Narrow" panose="020B0604020202020204" charset="0"/>
              </a:rPr>
              <a:t>“</a:t>
            </a:r>
            <a:r>
              <a:rPr lang="en" sz="2600" i="1" dirty="0">
                <a:solidFill>
                  <a:srgbClr val="000000"/>
                </a:solidFill>
                <a:latin typeface="PT Sans Narrow" panose="020B0604020202020204" charset="0"/>
              </a:rPr>
              <a:t>A transformação ocorre na interação dos elementos : Cuidado , </a:t>
            </a:r>
            <a:r>
              <a:rPr lang="en" sz="2600" i="1" dirty="0" smtClean="0">
                <a:solidFill>
                  <a:srgbClr val="000000"/>
                </a:solidFill>
                <a:latin typeface="PT Sans Narrow" panose="020B0604020202020204" charset="0"/>
              </a:rPr>
              <a:t>Argila, </a:t>
            </a:r>
            <a:r>
              <a:rPr lang="en" sz="2600" i="1" dirty="0">
                <a:solidFill>
                  <a:srgbClr val="000000"/>
                </a:solidFill>
                <a:latin typeface="PT Sans Narrow" panose="020B0604020202020204" charset="0"/>
              </a:rPr>
              <a:t>Terra, Júpiter , saturno. Esta interação permite a identificação do papel de cada um e mostra que todos os papéis são </a:t>
            </a:r>
            <a:r>
              <a:rPr lang="en" sz="2600" i="1" dirty="0" smtClean="0">
                <a:solidFill>
                  <a:srgbClr val="000000"/>
                </a:solidFill>
                <a:latin typeface="PT Sans Narrow" panose="020B0604020202020204" charset="0"/>
              </a:rPr>
              <a:t>importantes”</a:t>
            </a:r>
          </a:p>
          <a:p>
            <a:pPr lvl="0" indent="457200" algn="l" rtl="0">
              <a:spcBef>
                <a:spcPts val="800"/>
              </a:spcBef>
              <a:spcAft>
                <a:spcPts val="0"/>
              </a:spcAft>
              <a:buNone/>
            </a:pPr>
            <a:endParaRPr lang="en" sz="2600" i="1" dirty="0">
              <a:solidFill>
                <a:srgbClr val="000000"/>
              </a:solidFill>
              <a:latin typeface="PT Sans Narrow" panose="020B0604020202020204" charset="0"/>
            </a:endParaRPr>
          </a:p>
          <a:p>
            <a:pPr lvl="0" indent="457200" algn="just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sz="2600" i="1" dirty="0" smtClean="0">
                <a:solidFill>
                  <a:srgbClr val="000000"/>
                </a:solidFill>
                <a:latin typeface="PT Sans Narrow" panose="020B0604020202020204" charset="0"/>
              </a:rPr>
              <a:t>“As </a:t>
            </a:r>
            <a:r>
              <a:rPr lang="en" sz="2600" i="1" dirty="0">
                <a:solidFill>
                  <a:srgbClr val="000000"/>
                </a:solidFill>
                <a:latin typeface="PT Sans Narrow" panose="020B0604020202020204" charset="0"/>
              </a:rPr>
              <a:t>Identidades existenciais só se estabelecem no ato mesmo destas interações. O cuidado se faz artesão em presença da argila e a argila só tem sua plasticidade atualizada por força do cuidado</a:t>
            </a:r>
            <a:r>
              <a:rPr lang="en" sz="2400" dirty="0">
                <a:solidFill>
                  <a:srgbClr val="000000"/>
                </a:solidFill>
                <a:latin typeface="PT Sans Narrow" panose="020B0604020202020204" charset="0"/>
              </a:rPr>
              <a:t>.”</a:t>
            </a:r>
          </a:p>
        </p:txBody>
      </p:sp>
    </p:spTree>
    <p:extLst>
      <p:ext uri="{BB962C8B-B14F-4D97-AF65-F5344CB8AC3E}">
        <p14:creationId xmlns:p14="http://schemas.microsoft.com/office/powerpoint/2010/main" val="33833273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9144000" cy="5018100"/>
          </a:xfrm>
          <a:prstGeom prst="rect">
            <a:avLst/>
          </a:prstGeom>
          <a:ln w="38100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900"/>
              </a:spcBef>
              <a:spcAft>
                <a:spcPts val="0"/>
              </a:spcAft>
              <a:buNone/>
            </a:pPr>
            <a:endParaRPr sz="2400" b="1" i="1" u="sng" dirty="0">
              <a:solidFill>
                <a:srgbClr val="000000"/>
              </a:solidFill>
            </a:endParaRPr>
          </a:p>
          <a:p>
            <a:pPr lvl="0" algn="just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000000"/>
                </a:solidFill>
              </a:rPr>
              <a:t>  </a:t>
            </a:r>
          </a:p>
          <a:p>
            <a:pPr lvl="0" algn="ctr" rtl="0">
              <a:spcBef>
                <a:spcPts val="800"/>
              </a:spcBef>
              <a:spcAft>
                <a:spcPts val="0"/>
              </a:spcAft>
              <a:buNone/>
            </a:pPr>
            <a:endParaRPr dirty="0">
              <a:solidFill>
                <a:srgbClr val="000000"/>
              </a:solidFill>
            </a:endParaRPr>
          </a:p>
          <a:p>
            <a:pPr lvl="0" algn="ctr" rtl="0">
              <a:spcBef>
                <a:spcPts val="800"/>
              </a:spcBef>
              <a:spcAft>
                <a:spcPts val="0"/>
              </a:spcAft>
              <a:buNone/>
            </a:pPr>
            <a:endParaRPr dirty="0">
              <a:solidFill>
                <a:srgbClr val="000000"/>
              </a:solidFill>
            </a:endParaRPr>
          </a:p>
          <a:p>
            <a:pPr lvl="0" algn="ctr" rtl="0">
              <a:spcBef>
                <a:spcPts val="800"/>
              </a:spcBef>
              <a:spcAft>
                <a:spcPts val="0"/>
              </a:spcAft>
              <a:buNone/>
            </a:pPr>
            <a:endParaRPr dirty="0">
              <a:solidFill>
                <a:srgbClr val="000000"/>
              </a:solidFill>
            </a:endParaRPr>
          </a:p>
          <a:p>
            <a:pPr lvl="0" algn="ctr" rtl="0">
              <a:spcBef>
                <a:spcPts val="900"/>
              </a:spcBef>
              <a:spcAft>
                <a:spcPts val="0"/>
              </a:spcAft>
              <a:buNone/>
            </a:pPr>
            <a:endParaRPr b="1" i="1" u="sng" dirty="0">
              <a:solidFill>
                <a:srgbClr val="000000"/>
              </a:solidFill>
            </a:endParaRPr>
          </a:p>
          <a:p>
            <a:pPr lvl="0" algn="ctr" rtl="0">
              <a:spcBef>
                <a:spcPts val="900"/>
              </a:spcBef>
              <a:spcAft>
                <a:spcPts val="0"/>
              </a:spcAft>
              <a:buNone/>
            </a:pPr>
            <a:r>
              <a:rPr lang="en" sz="2400" b="1" dirty="0">
                <a:solidFill>
                  <a:srgbClr val="073763"/>
                </a:solidFill>
              </a:rPr>
              <a:t>O que nos identifica como profissionais de saúde????</a:t>
            </a:r>
          </a:p>
          <a:p>
            <a:pPr lvl="0" algn="ctr" rtl="0">
              <a:spcBef>
                <a:spcPts val="900"/>
              </a:spcBef>
              <a:spcAft>
                <a:spcPts val="0"/>
              </a:spcAft>
              <a:buNone/>
            </a:pPr>
            <a:endParaRPr sz="2400" b="1" dirty="0">
              <a:solidFill>
                <a:srgbClr val="073763"/>
              </a:solidFill>
            </a:endParaRPr>
          </a:p>
          <a:p>
            <a:pPr lvl="0" algn="ctr" rtl="0">
              <a:spcBef>
                <a:spcPts val="900"/>
              </a:spcBef>
              <a:spcAft>
                <a:spcPts val="0"/>
              </a:spcAft>
              <a:buNone/>
            </a:pPr>
            <a:r>
              <a:rPr lang="en" sz="2400" b="1" dirty="0">
                <a:solidFill>
                  <a:srgbClr val="073763"/>
                </a:solidFill>
              </a:rPr>
              <a:t>Qual o objetivo de nossa pesquisa em Saúde????</a:t>
            </a:r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  <p:pic>
        <p:nvPicPr>
          <p:cNvPr id="180" name="Shape 18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025" y="135899"/>
            <a:ext cx="2238900" cy="2205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1" name="Shape 18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99925" y="135900"/>
            <a:ext cx="2132675" cy="22058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2" name="Shape 18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432600" y="135901"/>
            <a:ext cx="2294375" cy="22058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3" name="Shape 18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726975" y="135901"/>
            <a:ext cx="2238899" cy="22058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422989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 txBox="1">
            <a:spLocks noGrp="1"/>
          </p:cNvSpPr>
          <p:nvPr>
            <p:ph type="body" idx="1"/>
          </p:nvPr>
        </p:nvSpPr>
        <p:spPr>
          <a:xfrm>
            <a:off x="251520" y="555526"/>
            <a:ext cx="8520600" cy="4788000"/>
          </a:xfrm>
          <a:prstGeom prst="rect">
            <a:avLst/>
          </a:prstGeom>
          <a:ln w="38100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 algn="just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500" b="1" dirty="0">
                <a:solidFill>
                  <a:srgbClr val="073763"/>
                </a:solidFill>
                <a:latin typeface="PT Sans Narrow" panose="020B0604020202020204" charset="0"/>
              </a:rPr>
              <a:t>Plasticidade:</a:t>
            </a:r>
            <a:r>
              <a:rPr lang="en" sz="2500" b="1" dirty="0">
                <a:solidFill>
                  <a:srgbClr val="000000"/>
                </a:solidFill>
                <a:latin typeface="PT Sans Narrow" panose="020B0604020202020204" charset="0"/>
              </a:rPr>
              <a:t> </a:t>
            </a:r>
            <a:r>
              <a:rPr lang="en" sz="2500" i="1" dirty="0">
                <a:solidFill>
                  <a:srgbClr val="000000"/>
                </a:solidFill>
                <a:latin typeface="PT Sans Narrow" panose="020B0604020202020204" charset="0"/>
              </a:rPr>
              <a:t>Capacidade de se moldar , transformar , possibilidade de dissolução, finitude e recriação.”Cuidado  tem a posse do ser vivente porquanto e enquanto o mantenha vivo , porquanto e enquanto sustente sua existência (matéria/forma/ espírito ) contra a dissolução</a:t>
            </a:r>
            <a:r>
              <a:rPr lang="en" sz="2500" i="1" dirty="0" smtClean="0">
                <a:solidFill>
                  <a:srgbClr val="000000"/>
                </a:solidFill>
                <a:latin typeface="PT Sans Narrow" panose="020B0604020202020204" charset="0"/>
              </a:rPr>
              <a:t>.”</a:t>
            </a:r>
          </a:p>
          <a:p>
            <a:pPr lvl="0" algn="just" rtl="0">
              <a:spcBef>
                <a:spcPts val="600"/>
              </a:spcBef>
              <a:spcAft>
                <a:spcPts val="0"/>
              </a:spcAft>
              <a:buNone/>
            </a:pPr>
            <a:endParaRPr lang="en" sz="2500" i="1" dirty="0">
              <a:solidFill>
                <a:srgbClr val="000000"/>
              </a:solidFill>
              <a:latin typeface="PT Sans Narrow" panose="020B0604020202020204" charset="0"/>
            </a:endParaRPr>
          </a:p>
          <a:p>
            <a:pPr lvl="0" algn="just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500" b="1" dirty="0">
                <a:solidFill>
                  <a:srgbClr val="073763"/>
                </a:solidFill>
                <a:latin typeface="PT Sans Narrow" panose="020B0604020202020204" charset="0"/>
              </a:rPr>
              <a:t>Projeto:</a:t>
            </a:r>
            <a:r>
              <a:rPr lang="en" sz="2500" dirty="0">
                <a:solidFill>
                  <a:srgbClr val="000000"/>
                </a:solidFill>
                <a:latin typeface="PT Sans Narrow" panose="020B0604020202020204" charset="0"/>
              </a:rPr>
              <a:t> </a:t>
            </a:r>
            <a:r>
              <a:rPr lang="en" sz="2500" i="1" dirty="0" smtClean="0">
                <a:solidFill>
                  <a:srgbClr val="000000"/>
                </a:solidFill>
                <a:latin typeface="PT Sans Narrow" panose="020B0604020202020204" charset="0"/>
              </a:rPr>
              <a:t>“É porque </a:t>
            </a:r>
            <a:r>
              <a:rPr lang="en" sz="2500" i="1" dirty="0">
                <a:solidFill>
                  <a:srgbClr val="000000"/>
                </a:solidFill>
                <a:latin typeface="PT Sans Narrow" panose="020B0604020202020204" charset="0"/>
              </a:rPr>
              <a:t>antevê na plasticidade experiementada na argila a possibilidade de lhe dar forma humana , e porque interage com a argila na medida capaz de conferir a sua plasticidade a forma antevista , que o cuidado gera o ser vivente </a:t>
            </a:r>
            <a:r>
              <a:rPr lang="en" sz="2500" dirty="0">
                <a:solidFill>
                  <a:srgbClr val="000000"/>
                </a:solidFill>
                <a:latin typeface="PT Sans Narrow" panose="020B0604020202020204" charset="0"/>
              </a:rPr>
              <a:t>.” </a:t>
            </a:r>
          </a:p>
          <a:p>
            <a:pPr lvl="0">
              <a:spcBef>
                <a:spcPts val="0"/>
              </a:spcBef>
              <a:buNone/>
            </a:pPr>
            <a:endParaRPr sz="2500" dirty="0">
              <a:latin typeface="PT Sans Narrow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2956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 txBox="1">
            <a:spLocks noGrp="1"/>
          </p:cNvSpPr>
          <p:nvPr>
            <p:ph type="body" idx="1"/>
          </p:nvPr>
        </p:nvSpPr>
        <p:spPr>
          <a:xfrm>
            <a:off x="133975" y="92875"/>
            <a:ext cx="8520600" cy="4841700"/>
          </a:xfrm>
          <a:prstGeom prst="rect">
            <a:avLst/>
          </a:prstGeom>
          <a:ln w="38100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 algn="just">
              <a:spcBef>
                <a:spcPts val="0"/>
              </a:spcBef>
              <a:buNone/>
            </a:pPr>
            <a:endParaRPr lang="en" sz="3000" dirty="0" smtClean="0">
              <a:solidFill>
                <a:srgbClr val="000000"/>
              </a:solidFill>
              <a:latin typeface="PT Sans Narrow" panose="020B0604020202020204" charset="0"/>
            </a:endParaRPr>
          </a:p>
          <a:p>
            <a:pPr lvl="0" algn="just">
              <a:spcBef>
                <a:spcPts val="0"/>
              </a:spcBef>
              <a:buNone/>
            </a:pPr>
            <a:r>
              <a:rPr lang="en" sz="2600" i="1" dirty="0" smtClean="0">
                <a:solidFill>
                  <a:srgbClr val="000000"/>
                </a:solidFill>
                <a:latin typeface="PT Sans Narrow" panose="020B0604020202020204" charset="0"/>
              </a:rPr>
              <a:t>Ao </a:t>
            </a:r>
            <a:r>
              <a:rPr lang="en" sz="2600" i="1" dirty="0">
                <a:solidFill>
                  <a:srgbClr val="000000"/>
                </a:solidFill>
                <a:latin typeface="PT Sans Narrow" panose="020B0604020202020204" charset="0"/>
              </a:rPr>
              <a:t>cuidado em saúde , nos cabe a predisposição e o </a:t>
            </a:r>
            <a:r>
              <a:rPr lang="en" sz="2600" b="1" i="1" dirty="0">
                <a:solidFill>
                  <a:srgbClr val="000000"/>
                </a:solidFill>
                <a:latin typeface="PT Sans Narrow" panose="020B0604020202020204" charset="0"/>
              </a:rPr>
              <a:t>desejo</a:t>
            </a:r>
            <a:r>
              <a:rPr lang="en" sz="2600" i="1" dirty="0">
                <a:solidFill>
                  <a:srgbClr val="000000"/>
                </a:solidFill>
                <a:latin typeface="PT Sans Narrow" panose="020B0604020202020204" charset="0"/>
              </a:rPr>
              <a:t>  de acolher , escutar , reconhecer potencialidades e limites do outro . É a realização de um projeto conjunto e não um conjunto de normas e prescrições a serem seguidas </a:t>
            </a:r>
            <a:r>
              <a:rPr lang="en" sz="3000" i="1" dirty="0" smtClean="0">
                <a:solidFill>
                  <a:srgbClr val="000000"/>
                </a:solidFill>
                <a:latin typeface="PT Sans Narrow" panose="020B0604020202020204" charset="0"/>
              </a:rPr>
              <a:t>.</a:t>
            </a:r>
          </a:p>
          <a:p>
            <a:pPr lvl="0">
              <a:spcBef>
                <a:spcPts val="0"/>
              </a:spcBef>
              <a:buNone/>
            </a:pPr>
            <a:endParaRPr sz="3000" i="1" dirty="0">
              <a:solidFill>
                <a:srgbClr val="000000"/>
              </a:solidFill>
              <a:latin typeface="PT Sans Narrow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26632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 txBox="1">
            <a:spLocks noGrp="1"/>
          </p:cNvSpPr>
          <p:nvPr>
            <p:ph type="body" idx="1"/>
          </p:nvPr>
        </p:nvSpPr>
        <p:spPr>
          <a:xfrm>
            <a:off x="259425" y="85000"/>
            <a:ext cx="8520600" cy="4901700"/>
          </a:xfrm>
          <a:prstGeom prst="rect">
            <a:avLst/>
          </a:prstGeom>
          <a:ln w="38100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 algn="just">
              <a:spcBef>
                <a:spcPts val="0"/>
              </a:spcBef>
              <a:buNone/>
            </a:pPr>
            <a:r>
              <a:rPr lang="en" i="1" dirty="0">
                <a:solidFill>
                  <a:srgbClr val="000000"/>
                </a:solidFill>
                <a:latin typeface="PT Sans Narrow" panose="020B0604020202020204" charset="0"/>
              </a:rPr>
              <a:t>Nesta perspectiva (Deleuze e Guattari)  o desejo é produtor de realidades , processo de produção … cria a possibilidade de produção , criação , invenção de modos e formas vitais. A realidade é produção desejante e o desejo é o que impulsiona o ser humano a produzir , a imergir num devir criador e impulsiona a subjetividade em múltiplas direções. </a:t>
            </a:r>
            <a:endParaRPr lang="en" i="1" dirty="0" smtClean="0">
              <a:solidFill>
                <a:srgbClr val="000000"/>
              </a:solidFill>
              <a:latin typeface="PT Sans Narrow" panose="020B0604020202020204" charset="0"/>
            </a:endParaRPr>
          </a:p>
          <a:p>
            <a:pPr lvl="0" algn="just">
              <a:spcBef>
                <a:spcPts val="0"/>
              </a:spcBef>
              <a:buNone/>
            </a:pPr>
            <a:r>
              <a:rPr lang="en" i="1" dirty="0" smtClean="0">
                <a:solidFill>
                  <a:srgbClr val="000000"/>
                </a:solidFill>
                <a:latin typeface="PT Sans Narrow" panose="020B0604020202020204" charset="0"/>
              </a:rPr>
              <a:t>Esta </a:t>
            </a:r>
            <a:r>
              <a:rPr lang="en" i="1" dirty="0">
                <a:solidFill>
                  <a:srgbClr val="000000"/>
                </a:solidFill>
                <a:latin typeface="PT Sans Narrow" panose="020B0604020202020204" charset="0"/>
              </a:rPr>
              <a:t>concepção é antagônica ao desejo da perspectiva psicanalítica em que é tratado com algo reprimido e recalcado , proveniente do inconsciente , que , por sua vez é dominado pela tríade Pai-Mãe -Filho, o Complexo de Édipo e a Castração… </a:t>
            </a:r>
            <a:endParaRPr lang="en" i="1" dirty="0" smtClean="0">
              <a:solidFill>
                <a:srgbClr val="000000"/>
              </a:solidFill>
              <a:latin typeface="PT Sans Narrow" panose="020B0604020202020204" charset="0"/>
            </a:endParaRPr>
          </a:p>
          <a:p>
            <a:pPr lvl="0" algn="just">
              <a:spcBef>
                <a:spcPts val="0"/>
              </a:spcBef>
              <a:buNone/>
            </a:pPr>
            <a:r>
              <a:rPr lang="en" i="1" dirty="0" smtClean="0">
                <a:solidFill>
                  <a:srgbClr val="000000"/>
                </a:solidFill>
                <a:latin typeface="PT Sans Narrow" panose="020B0604020202020204" charset="0"/>
              </a:rPr>
              <a:t>O </a:t>
            </a:r>
            <a:r>
              <a:rPr lang="en" i="1" dirty="0">
                <a:solidFill>
                  <a:srgbClr val="000000"/>
                </a:solidFill>
                <a:latin typeface="PT Sans Narrow" panose="020B0604020202020204" charset="0"/>
              </a:rPr>
              <a:t>desejo não é dado previamente nem é um movimento que iria de dentro para fora : ele nasce fora , de um encontro ou de um acoplamento . Explorador , experimentador , o desejo vai de efeito em efeito ou de afeto em afeto, mobilizando os seres e as coisas não para si mesmos, mas para as singularidades que eles emitem e que ele destaca .É um processo contínuo de produções simultâneas e imanentes com estados inéditos e </a:t>
            </a:r>
            <a:r>
              <a:rPr lang="en" i="1" dirty="0" smtClean="0">
                <a:solidFill>
                  <a:srgbClr val="000000"/>
                </a:solidFill>
                <a:latin typeface="PT Sans Narrow" panose="020B0604020202020204" charset="0"/>
              </a:rPr>
              <a:t>estranhos, </a:t>
            </a:r>
            <a:r>
              <a:rPr lang="en" i="1" dirty="0">
                <a:solidFill>
                  <a:srgbClr val="000000"/>
                </a:solidFill>
                <a:latin typeface="PT Sans Narrow" panose="020B0604020202020204" charset="0"/>
              </a:rPr>
              <a:t>carregados de intensidades. </a:t>
            </a:r>
          </a:p>
        </p:txBody>
      </p:sp>
    </p:spTree>
    <p:extLst>
      <p:ext uri="{BB962C8B-B14F-4D97-AF65-F5344CB8AC3E}">
        <p14:creationId xmlns:p14="http://schemas.microsoft.com/office/powerpoint/2010/main" val="9193482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 txBox="1">
            <a:spLocks noGrp="1"/>
          </p:cNvSpPr>
          <p:nvPr>
            <p:ph type="body" idx="1"/>
          </p:nvPr>
        </p:nvSpPr>
        <p:spPr>
          <a:xfrm>
            <a:off x="311700" y="167275"/>
            <a:ext cx="8762700" cy="4767300"/>
          </a:xfrm>
          <a:prstGeom prst="rect">
            <a:avLst/>
          </a:prstGeom>
          <a:ln w="952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endParaRPr lang="en" sz="1600" i="1" dirty="0" smtClean="0">
              <a:solidFill>
                <a:srgbClr val="000000"/>
              </a:solidFill>
            </a:endParaRPr>
          </a:p>
          <a:p>
            <a:pPr lvl="0" algn="ctr">
              <a:spcBef>
                <a:spcPts val="0"/>
              </a:spcBef>
              <a:buNone/>
            </a:pPr>
            <a:endParaRPr lang="en" sz="1600" i="1" dirty="0">
              <a:solidFill>
                <a:srgbClr val="000000"/>
              </a:solidFill>
            </a:endParaRPr>
          </a:p>
          <a:p>
            <a:pPr lvl="0" algn="ctr">
              <a:spcBef>
                <a:spcPts val="0"/>
              </a:spcBef>
              <a:buNone/>
            </a:pPr>
            <a:r>
              <a:rPr lang="en" sz="1600" i="1" dirty="0" smtClean="0">
                <a:solidFill>
                  <a:srgbClr val="000000"/>
                </a:solidFill>
              </a:rPr>
              <a:t>“</a:t>
            </a:r>
            <a:r>
              <a:rPr lang="en" sz="1600" i="1" dirty="0">
                <a:solidFill>
                  <a:srgbClr val="000000"/>
                </a:solidFill>
              </a:rPr>
              <a:t>É do encontro desejante com as circunstâncias que se origina o ser vivente</a:t>
            </a:r>
            <a:r>
              <a:rPr lang="en" sz="1600" i="1" dirty="0" smtClean="0">
                <a:solidFill>
                  <a:srgbClr val="000000"/>
                </a:solidFill>
              </a:rPr>
              <a:t>”</a:t>
            </a:r>
          </a:p>
          <a:p>
            <a:pPr lvl="0" algn="ctr">
              <a:spcBef>
                <a:spcPts val="0"/>
              </a:spcBef>
              <a:buNone/>
            </a:pPr>
            <a:endParaRPr lang="en" sz="1600" i="1" dirty="0">
              <a:solidFill>
                <a:srgbClr val="000000"/>
              </a:solidFill>
            </a:endParaRPr>
          </a:p>
          <a:p>
            <a:pPr lvl="0" algn="ctr" rtl="0">
              <a:spcBef>
                <a:spcPts val="0"/>
              </a:spcBef>
              <a:buNone/>
            </a:pPr>
            <a:r>
              <a:rPr lang="en" sz="1600" dirty="0" smtClean="0">
                <a:solidFill>
                  <a:srgbClr val="000000"/>
                </a:solidFill>
              </a:rPr>
              <a:t>(..</a:t>
            </a:r>
            <a:r>
              <a:rPr lang="en" sz="1600" i="1" dirty="0" smtClean="0">
                <a:solidFill>
                  <a:srgbClr val="000000"/>
                </a:solidFill>
              </a:rPr>
              <a:t>.)É </a:t>
            </a:r>
            <a:r>
              <a:rPr lang="en" sz="1600" i="1" dirty="0">
                <a:solidFill>
                  <a:srgbClr val="000000"/>
                </a:solidFill>
              </a:rPr>
              <a:t>preciso estarmos atentos para o fato de que nunca , quando assistimos à saúde de outras pessoas , mesmo estando na condição de profissionais , nossa presença na frente do outro se resume ao papel de simples aplicador de conhecimentos …. Nossa intervenção técnica tem que se articular com outros aspectos não tecnológicos . Não podemos limitar a arte de assistir apenas a criação e a manipulação de “objetos”.</a:t>
            </a:r>
          </a:p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41417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 txBox="1">
            <a:spLocks noGrp="1"/>
          </p:cNvSpPr>
          <p:nvPr>
            <p:ph type="body" idx="1"/>
          </p:nvPr>
        </p:nvSpPr>
        <p:spPr>
          <a:xfrm>
            <a:off x="311700" y="62725"/>
            <a:ext cx="8520600" cy="4819500"/>
          </a:xfrm>
          <a:prstGeom prst="rect">
            <a:avLst/>
          </a:prstGeom>
          <a:ln w="38100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endParaRPr lang="en" sz="2200" dirty="0" smtClean="0">
              <a:solidFill>
                <a:srgbClr val="000000"/>
              </a:solidFill>
              <a:latin typeface="PT Sans Narrow" panose="020B0604020202020204" charset="0"/>
            </a:endParaRPr>
          </a:p>
          <a:p>
            <a:pPr lvl="0" algn="ctr">
              <a:spcBef>
                <a:spcPts val="0"/>
              </a:spcBef>
              <a:buNone/>
            </a:pPr>
            <a:r>
              <a:rPr lang="en" sz="2200" dirty="0" smtClean="0">
                <a:solidFill>
                  <a:srgbClr val="000000"/>
                </a:solidFill>
                <a:latin typeface="PT Sans Narrow" panose="020B0604020202020204" charset="0"/>
              </a:rPr>
              <a:t>“</a:t>
            </a:r>
            <a:r>
              <a:rPr lang="en" sz="2200" dirty="0">
                <a:solidFill>
                  <a:srgbClr val="000000"/>
                </a:solidFill>
                <a:latin typeface="PT Sans Narrow" panose="020B0604020202020204" charset="0"/>
              </a:rPr>
              <a:t>É sempre na perspectiva do fluxo do tempo , do devir da existência , que faz sentido falar de cuidado , ao mesmo tempo que o cuidado é, em si mesmo , condição de possibilidade dessa tripartiçao temporal e deveniente da existência”. </a:t>
            </a:r>
            <a:endParaRPr lang="en" sz="2200" dirty="0" smtClean="0">
              <a:solidFill>
                <a:srgbClr val="000000"/>
              </a:solidFill>
              <a:latin typeface="PT Sans Narrow" panose="020B0604020202020204" charset="0"/>
            </a:endParaRPr>
          </a:p>
          <a:p>
            <a:pPr lvl="0" algn="ctr">
              <a:spcBef>
                <a:spcPts val="0"/>
              </a:spcBef>
              <a:buNone/>
            </a:pPr>
            <a:r>
              <a:rPr lang="en" sz="2200" dirty="0" smtClean="0">
                <a:solidFill>
                  <a:srgbClr val="000000"/>
                </a:solidFill>
                <a:latin typeface="PT Sans Narrow" panose="020B0604020202020204" charset="0"/>
              </a:rPr>
              <a:t>Esta </a:t>
            </a:r>
            <a:r>
              <a:rPr lang="en" sz="2200" dirty="0">
                <a:solidFill>
                  <a:srgbClr val="000000"/>
                </a:solidFill>
                <a:latin typeface="PT Sans Narrow" panose="020B0604020202020204" charset="0"/>
              </a:rPr>
              <a:t>perspectiva aponta que o cuidado está e não é , ou seja , está inserido em uma perspectiva histórico-cultural, social e econômica . </a:t>
            </a:r>
            <a:endParaRPr lang="en" sz="2200" dirty="0" smtClean="0">
              <a:solidFill>
                <a:srgbClr val="000000"/>
              </a:solidFill>
              <a:latin typeface="PT Sans Narrow" panose="020B0604020202020204" charset="0"/>
            </a:endParaRPr>
          </a:p>
          <a:p>
            <a:pPr lvl="0" algn="ctr">
              <a:spcBef>
                <a:spcPts val="0"/>
              </a:spcBef>
              <a:buNone/>
            </a:pPr>
            <a:r>
              <a:rPr lang="en" sz="2200" b="1" dirty="0" smtClean="0">
                <a:solidFill>
                  <a:srgbClr val="000000"/>
                </a:solidFill>
                <a:latin typeface="PT Sans Narrow" panose="020B0604020202020204" charset="0"/>
              </a:rPr>
              <a:t>A </a:t>
            </a:r>
            <a:r>
              <a:rPr lang="en" sz="2200" b="1" dirty="0">
                <a:solidFill>
                  <a:srgbClr val="000000"/>
                </a:solidFill>
                <a:latin typeface="PT Sans Narrow" panose="020B0604020202020204" charset="0"/>
              </a:rPr>
              <a:t>concepção de cuidado da atualidade é a mesma que em outros momentos da história </a:t>
            </a:r>
            <a:r>
              <a:rPr lang="en" sz="2200" b="1" dirty="0" smtClean="0">
                <a:solidFill>
                  <a:srgbClr val="000000"/>
                </a:solidFill>
                <a:latin typeface="PT Sans Narrow" panose="020B0604020202020204" charset="0"/>
              </a:rPr>
              <a:t>?</a:t>
            </a:r>
          </a:p>
          <a:p>
            <a:pPr lvl="0" algn="ctr">
              <a:spcBef>
                <a:spcPts val="0"/>
              </a:spcBef>
              <a:buNone/>
            </a:pPr>
            <a:r>
              <a:rPr lang="en" sz="2200" b="1" dirty="0" smtClean="0">
                <a:solidFill>
                  <a:srgbClr val="000000"/>
                </a:solidFill>
                <a:latin typeface="PT Sans Narrow" panose="020B0604020202020204" charset="0"/>
              </a:rPr>
              <a:t>Quais </a:t>
            </a:r>
            <a:r>
              <a:rPr lang="en" sz="2200" b="1" dirty="0">
                <a:solidFill>
                  <a:srgbClr val="000000"/>
                </a:solidFill>
                <a:latin typeface="PT Sans Narrow" panose="020B0604020202020204" charset="0"/>
              </a:rPr>
              <a:t>as concepções ou percepções de cuidado que conhecemos ?</a:t>
            </a:r>
          </a:p>
          <a:p>
            <a:pPr lvl="0" algn="ctr">
              <a:spcBef>
                <a:spcPts val="0"/>
              </a:spcBef>
              <a:buNone/>
            </a:pPr>
            <a:endParaRPr dirty="0">
              <a:solidFill>
                <a:srgbClr val="000000"/>
              </a:solidFill>
              <a:latin typeface="PT Sans Narrow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85204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3" name="Shape 2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9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aixaDeTexto 1"/>
          <p:cNvSpPr txBox="1"/>
          <p:nvPr/>
        </p:nvSpPr>
        <p:spPr>
          <a:xfrm>
            <a:off x="395535" y="2571749"/>
            <a:ext cx="8352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 smtClean="0">
                <a:latin typeface="PT Sans Narrow" panose="020B0604020202020204" charset="0"/>
              </a:rPr>
              <a:t>O cuidado em Saúde tem sido comumente considerado como um conjunto de procedimentos tecnicamente </a:t>
            </a:r>
          </a:p>
          <a:p>
            <a:pPr algn="ctr"/>
            <a:r>
              <a:rPr lang="pt-BR" sz="1600" b="1" dirty="0" smtClean="0">
                <a:latin typeface="PT Sans Narrow" panose="020B0604020202020204" charset="0"/>
              </a:rPr>
              <a:t>orientados para o bom êxito de um certo tratamento e medidas terapêuticas</a:t>
            </a:r>
            <a:endParaRPr lang="it-IT" sz="1600" b="1" dirty="0"/>
          </a:p>
        </p:txBody>
      </p:sp>
    </p:spTree>
    <p:extLst>
      <p:ext uri="{BB962C8B-B14F-4D97-AF65-F5344CB8AC3E}">
        <p14:creationId xmlns:p14="http://schemas.microsoft.com/office/powerpoint/2010/main" val="464696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95536" y="411510"/>
            <a:ext cx="8064896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dirty="0" smtClean="0">
                <a:latin typeface="PT Sans Narrow" panose="020B0604020202020204" charset="0"/>
              </a:rPr>
              <a:t>Segundo </a:t>
            </a:r>
            <a:r>
              <a:rPr lang="pt-BR" sz="2200" dirty="0" err="1" smtClean="0">
                <a:latin typeface="PT Sans Narrow" panose="020B0604020202020204" charset="0"/>
              </a:rPr>
              <a:t>Merhy</a:t>
            </a:r>
            <a:r>
              <a:rPr lang="pt-BR" sz="2200" dirty="0" smtClean="0">
                <a:latin typeface="PT Sans Narrow" panose="020B0604020202020204" charset="0"/>
              </a:rPr>
              <a:t> (2000), o cuidado em saúde atualmente, apresenta-se como:</a:t>
            </a:r>
          </a:p>
          <a:p>
            <a:endParaRPr lang="pt-BR" sz="2200" dirty="0" smtClean="0">
              <a:latin typeface="PT Sans Narrow" panose="020B060402020202020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2200" dirty="0" smtClean="0">
                <a:latin typeface="PT Sans Narrow" panose="020B0604020202020204" charset="0"/>
              </a:rPr>
              <a:t>Tecnologias duras: recursos materiais como equipamentos utilizadas no cotidiano do cuidado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pt-BR" sz="2200" dirty="0" smtClean="0">
              <a:latin typeface="PT Sans Narrow" panose="020B060402020202020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2200" dirty="0" smtClean="0">
                <a:latin typeface="PT Sans Narrow" panose="020B0604020202020204" charset="0"/>
              </a:rPr>
              <a:t>Tecnologias leveduras: que são os saberes estruturados como da clinica e epidemiologia.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pt-BR" sz="2200" dirty="0" smtClean="0">
              <a:latin typeface="PT Sans Narrow" panose="020B060402020202020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2200" dirty="0" smtClean="0">
                <a:latin typeface="PT Sans Narrow" panose="020B0604020202020204" charset="0"/>
              </a:rPr>
              <a:t>A relação com o outro se consolida apenas com a finalidade de obtenção de informação, em que se busca o que é relevante para o raciocínio clínico, para assim estabelecer uma boa decisão assistencial.</a:t>
            </a:r>
            <a:endParaRPr lang="it-IT" sz="2200" dirty="0">
              <a:latin typeface="PT Sans Narrow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949991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 txBox="1">
            <a:spLocks noGrp="1"/>
          </p:cNvSpPr>
          <p:nvPr>
            <p:ph type="body" idx="1"/>
          </p:nvPr>
        </p:nvSpPr>
        <p:spPr>
          <a:xfrm>
            <a:off x="251520" y="267494"/>
            <a:ext cx="8424936" cy="5018100"/>
          </a:xfrm>
          <a:prstGeom prst="rect">
            <a:avLst/>
          </a:prstGeom>
          <a:ln w="38100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2000" dirty="0">
                <a:solidFill>
                  <a:srgbClr val="000000"/>
                </a:solidFill>
                <a:latin typeface="PT Sans Narrow" panose="020B0604020202020204" charset="0"/>
              </a:rPr>
              <a:t>“</a:t>
            </a:r>
            <a:r>
              <a:rPr lang="en" sz="2000" b="1" i="1" dirty="0">
                <a:solidFill>
                  <a:srgbClr val="000000"/>
                </a:solidFill>
                <a:latin typeface="PT Sans Narrow" panose="020B0604020202020204" charset="0"/>
              </a:rPr>
              <a:t>O conhecimento do mundo é já um modo de ser no mundo e não um distanciamento do mundo</a:t>
            </a:r>
            <a:r>
              <a:rPr lang="en" sz="2000" b="1" i="1" dirty="0" smtClean="0">
                <a:solidFill>
                  <a:srgbClr val="000000"/>
                </a:solidFill>
                <a:latin typeface="PT Sans Narrow" panose="020B0604020202020204" charset="0"/>
              </a:rPr>
              <a:t>. A </a:t>
            </a:r>
            <a:r>
              <a:rPr lang="en" sz="2000" b="1" i="1" dirty="0">
                <a:solidFill>
                  <a:srgbClr val="000000"/>
                </a:solidFill>
                <a:latin typeface="PT Sans Narrow" panose="020B0604020202020204" charset="0"/>
              </a:rPr>
              <a:t>transcendência </a:t>
            </a:r>
            <a:r>
              <a:rPr lang="en" sz="2000" b="1" i="1" dirty="0" smtClean="0">
                <a:solidFill>
                  <a:srgbClr val="000000"/>
                </a:solidFill>
                <a:latin typeface="PT Sans Narrow" panose="020B0604020202020204" charset="0"/>
              </a:rPr>
              <a:t>é, </a:t>
            </a:r>
            <a:r>
              <a:rPr lang="en" sz="2000" b="1" i="1" dirty="0">
                <a:solidFill>
                  <a:srgbClr val="000000"/>
                </a:solidFill>
                <a:latin typeface="PT Sans Narrow" panose="020B0604020202020204" charset="0"/>
              </a:rPr>
              <a:t>portanto um plano de </a:t>
            </a:r>
            <a:r>
              <a:rPr lang="en" sz="2000" b="1" i="1" dirty="0" smtClean="0">
                <a:solidFill>
                  <a:srgbClr val="000000"/>
                </a:solidFill>
                <a:latin typeface="PT Sans Narrow" panose="020B0604020202020204" charset="0"/>
              </a:rPr>
              <a:t>imanência, </a:t>
            </a:r>
            <a:r>
              <a:rPr lang="en" sz="2000" b="1" i="1" dirty="0">
                <a:solidFill>
                  <a:srgbClr val="000000"/>
                </a:solidFill>
                <a:latin typeface="PT Sans Narrow" panose="020B0604020202020204" charset="0"/>
              </a:rPr>
              <a:t>desde o qual o humano constrói </a:t>
            </a:r>
            <a:r>
              <a:rPr lang="en" sz="2000" b="1" i="1" dirty="0" smtClean="0">
                <a:solidFill>
                  <a:srgbClr val="000000"/>
                </a:solidFill>
                <a:latin typeface="PT Sans Narrow" panose="020B0604020202020204" charset="0"/>
              </a:rPr>
              <a:t>conhecendo-se </a:t>
            </a:r>
            <a:r>
              <a:rPr lang="en" sz="2000" b="1" dirty="0" smtClean="0">
                <a:solidFill>
                  <a:srgbClr val="000000"/>
                </a:solidFill>
                <a:latin typeface="PT Sans Narrow" panose="020B0604020202020204" charset="0"/>
              </a:rPr>
              <a:t>”</a:t>
            </a:r>
            <a:endParaRPr lang="en" sz="2000" b="1" dirty="0">
              <a:solidFill>
                <a:srgbClr val="000000"/>
              </a:solidFill>
              <a:latin typeface="PT Sans Narrow" panose="020B0604020202020204" charset="0"/>
            </a:endParaRPr>
          </a:p>
          <a:p>
            <a:pPr lvl="0" algn="just" rtl="0">
              <a:spcBef>
                <a:spcPts val="0"/>
              </a:spcBef>
              <a:buNone/>
            </a:pPr>
            <a:r>
              <a:rPr lang="en" sz="2000" b="1" dirty="0">
                <a:solidFill>
                  <a:srgbClr val="000000"/>
                </a:solidFill>
                <a:latin typeface="PT Sans Narrow" panose="020B0604020202020204" charset="0"/>
              </a:rPr>
              <a:t>Transcendência: </a:t>
            </a:r>
            <a:r>
              <a:rPr lang="en" sz="2000" dirty="0">
                <a:solidFill>
                  <a:schemeClr val="bg2">
                    <a:lumMod val="50000"/>
                  </a:schemeClr>
                </a:solidFill>
                <a:highlight>
                  <a:srgbClr val="FFFFFF"/>
                </a:highlight>
                <a:latin typeface="PT Sans Narrow" panose="020B0604020202020204" charset="0"/>
              </a:rPr>
              <a:t>Na Filosofia, transcender é superar os limites do conhecimento e o que é transcendental está ligado à razão pura, que precede toda a experiência..</a:t>
            </a:r>
          </a:p>
          <a:p>
            <a:pPr lvl="0" algn="just" rtl="0">
              <a:spcBef>
                <a:spcPts val="0"/>
              </a:spcBef>
              <a:buNone/>
            </a:pPr>
            <a:r>
              <a:rPr lang="en" sz="2000" b="1" dirty="0">
                <a:solidFill>
                  <a:schemeClr val="bg2">
                    <a:lumMod val="50000"/>
                  </a:schemeClr>
                </a:solidFill>
                <a:latin typeface="PT Sans Narrow" panose="020B0604020202020204" charset="0"/>
              </a:rPr>
              <a:t>Imanência</a:t>
            </a:r>
            <a:r>
              <a:rPr lang="en" sz="2000" dirty="0">
                <a:solidFill>
                  <a:schemeClr val="bg2">
                    <a:lumMod val="50000"/>
                  </a:schemeClr>
                </a:solidFill>
                <a:latin typeface="PT Sans Narrow" panose="020B0604020202020204" charset="0"/>
              </a:rPr>
              <a:t>:É um conceito filosófico e metafísico que designa o caráter daquilo que tem em si o próprio princípio e fim. Tem o significado original de “existir ou permanecer no interior”.</a:t>
            </a:r>
          </a:p>
          <a:p>
            <a:pPr lvl="0" algn="just">
              <a:spcBef>
                <a:spcPts val="0"/>
              </a:spcBef>
              <a:buNone/>
            </a:pPr>
            <a:r>
              <a:rPr lang="en" sz="2000" dirty="0">
                <a:solidFill>
                  <a:schemeClr val="bg2">
                    <a:lumMod val="50000"/>
                  </a:schemeClr>
                </a:solidFill>
                <a:latin typeface="PT Sans Narrow" panose="020B0604020202020204" charset="0"/>
              </a:rPr>
              <a:t>De acordo com Deleuze  “Há , de fato , algo que o homem é e tem de ser, mas este algo não é uma essência , não é propriamente uma coisa :é o simples fato da sua própria existência  como possibilidade ou potência </a:t>
            </a:r>
          </a:p>
          <a:p>
            <a:pPr lvl="0" algn="ctr">
              <a:spcBef>
                <a:spcPts val="0"/>
              </a:spcBef>
              <a:buNone/>
            </a:pPr>
            <a:endParaRPr sz="2000" dirty="0">
              <a:solidFill>
                <a:srgbClr val="000000"/>
              </a:solidFill>
              <a:latin typeface="PT Sans Narrow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96260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>
                <a:solidFill>
                  <a:srgbClr val="073763"/>
                </a:solidFill>
              </a:rPr>
              <a:t>Madel Therezinha Luz </a:t>
            </a:r>
          </a:p>
        </p:txBody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179512" y="1275606"/>
            <a:ext cx="5467500" cy="330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just">
              <a:spcBef>
                <a:spcPts val="0"/>
              </a:spcBef>
              <a:buNone/>
            </a:pPr>
            <a:r>
              <a:rPr lang="en" sz="1200" dirty="0">
                <a:solidFill>
                  <a:srgbClr val="000000"/>
                </a:solidFill>
                <a:highlight>
                  <a:srgbClr val="FFFFFF"/>
                </a:highlight>
                <a:latin typeface="PT Sans Narrow" panose="020B0604020202020204" charset="0"/>
                <a:ea typeface="Arial"/>
                <a:cs typeface="Arial"/>
                <a:sym typeface="Arial"/>
              </a:rPr>
              <a:t>Possui graduação em Filosofia pela </a:t>
            </a:r>
            <a:r>
              <a:rPr lang="en" sz="1200" dirty="0" smtClean="0">
                <a:solidFill>
                  <a:srgbClr val="000000"/>
                </a:solidFill>
                <a:highlight>
                  <a:srgbClr val="FFFFFF"/>
                </a:highlight>
                <a:latin typeface="PT Sans Narrow" panose="020B0604020202020204" charset="0"/>
                <a:ea typeface="Arial"/>
                <a:cs typeface="Arial"/>
                <a:sym typeface="Arial"/>
              </a:rPr>
              <a:t>UFRJ (1962), mestrado </a:t>
            </a:r>
            <a:r>
              <a:rPr lang="en" sz="1200" dirty="0">
                <a:solidFill>
                  <a:srgbClr val="000000"/>
                </a:solidFill>
                <a:highlight>
                  <a:srgbClr val="FFFFFF"/>
                </a:highlight>
                <a:latin typeface="PT Sans Narrow" panose="020B0604020202020204" charset="0"/>
                <a:ea typeface="Arial"/>
                <a:cs typeface="Arial"/>
                <a:sym typeface="Arial"/>
              </a:rPr>
              <a:t>em Sociologia - Universite Catholique de </a:t>
            </a:r>
            <a:r>
              <a:rPr lang="en" sz="1200" dirty="0" smtClean="0">
                <a:solidFill>
                  <a:srgbClr val="000000"/>
                </a:solidFill>
                <a:highlight>
                  <a:srgbClr val="FFFFFF"/>
                </a:highlight>
                <a:latin typeface="PT Sans Narrow" panose="020B0604020202020204" charset="0"/>
                <a:ea typeface="Arial"/>
                <a:cs typeface="Arial"/>
                <a:sym typeface="Arial"/>
              </a:rPr>
              <a:t>Louvain - Bélgica </a:t>
            </a:r>
            <a:r>
              <a:rPr lang="en" sz="1200" dirty="0">
                <a:solidFill>
                  <a:srgbClr val="000000"/>
                </a:solidFill>
                <a:highlight>
                  <a:srgbClr val="FFFFFF"/>
                </a:highlight>
                <a:latin typeface="PT Sans Narrow" panose="020B0604020202020204" charset="0"/>
                <a:ea typeface="Arial"/>
                <a:cs typeface="Arial"/>
                <a:sym typeface="Arial"/>
              </a:rPr>
              <a:t>(1969) e doutorado em Ciência Política pela Universidade de São Paulo (1978). </a:t>
            </a:r>
            <a:endParaRPr lang="en" sz="1200" dirty="0" smtClean="0">
              <a:solidFill>
                <a:srgbClr val="000000"/>
              </a:solidFill>
              <a:highlight>
                <a:srgbClr val="FFFFFF"/>
              </a:highlight>
              <a:latin typeface="PT Sans Narrow" panose="020B0604020202020204" charset="0"/>
              <a:ea typeface="Arial"/>
              <a:cs typeface="Arial"/>
              <a:sym typeface="Arial"/>
            </a:endParaRPr>
          </a:p>
          <a:p>
            <a:pPr lvl="0" algn="just">
              <a:spcBef>
                <a:spcPts val="0"/>
              </a:spcBef>
              <a:buNone/>
            </a:pPr>
            <a:r>
              <a:rPr lang="en" sz="1200" dirty="0" smtClean="0">
                <a:solidFill>
                  <a:srgbClr val="000000"/>
                </a:solidFill>
                <a:highlight>
                  <a:srgbClr val="FFFFFF"/>
                </a:highlight>
                <a:latin typeface="PT Sans Narrow" panose="020B0604020202020204" charset="0"/>
                <a:ea typeface="Arial"/>
                <a:cs typeface="Arial"/>
                <a:sym typeface="Arial"/>
              </a:rPr>
              <a:t>Professora </a:t>
            </a:r>
            <a:r>
              <a:rPr lang="en" sz="1200" dirty="0">
                <a:solidFill>
                  <a:srgbClr val="000000"/>
                </a:solidFill>
                <a:highlight>
                  <a:srgbClr val="FFFFFF"/>
                </a:highlight>
                <a:latin typeface="PT Sans Narrow" panose="020B0604020202020204" charset="0"/>
                <a:ea typeface="Arial"/>
                <a:cs typeface="Arial"/>
                <a:sym typeface="Arial"/>
              </a:rPr>
              <a:t>titular aposentada da </a:t>
            </a:r>
            <a:r>
              <a:rPr lang="en" sz="1200" dirty="0" smtClean="0">
                <a:solidFill>
                  <a:srgbClr val="000000"/>
                </a:solidFill>
                <a:highlight>
                  <a:srgbClr val="FFFFFF"/>
                </a:highlight>
                <a:latin typeface="PT Sans Narrow" panose="020B0604020202020204" charset="0"/>
                <a:ea typeface="Arial"/>
                <a:cs typeface="Arial"/>
                <a:sym typeface="Arial"/>
              </a:rPr>
              <a:t>UERJ e </a:t>
            </a:r>
            <a:r>
              <a:rPr lang="en" sz="1200" dirty="0">
                <a:solidFill>
                  <a:srgbClr val="000000"/>
                </a:solidFill>
                <a:highlight>
                  <a:srgbClr val="FFFFFF"/>
                </a:highlight>
                <a:latin typeface="PT Sans Narrow" panose="020B0604020202020204" charset="0"/>
                <a:ea typeface="Arial"/>
                <a:cs typeface="Arial"/>
                <a:sym typeface="Arial"/>
              </a:rPr>
              <a:t>da </a:t>
            </a:r>
            <a:r>
              <a:rPr lang="en" sz="1200" dirty="0" smtClean="0">
                <a:solidFill>
                  <a:srgbClr val="000000"/>
                </a:solidFill>
                <a:highlight>
                  <a:srgbClr val="FFFFFF"/>
                </a:highlight>
                <a:latin typeface="PT Sans Narrow" panose="020B0604020202020204" charset="0"/>
                <a:ea typeface="Arial"/>
                <a:cs typeface="Arial"/>
                <a:sym typeface="Arial"/>
              </a:rPr>
              <a:t>UFRJ</a:t>
            </a:r>
          </a:p>
          <a:p>
            <a:pPr lvl="0" algn="just">
              <a:spcBef>
                <a:spcPts val="0"/>
              </a:spcBef>
              <a:buNone/>
            </a:pPr>
            <a:r>
              <a:rPr lang="en" sz="1200" dirty="0" smtClean="0">
                <a:solidFill>
                  <a:srgbClr val="000000"/>
                </a:solidFill>
                <a:highlight>
                  <a:srgbClr val="FFFFFF"/>
                </a:highlight>
                <a:latin typeface="PT Sans Narrow" panose="020B0604020202020204" charset="0"/>
                <a:ea typeface="Arial"/>
                <a:cs typeface="Arial"/>
                <a:sym typeface="Arial"/>
              </a:rPr>
              <a:t>Atualmente </a:t>
            </a:r>
            <a:r>
              <a:rPr lang="en" sz="1200" dirty="0">
                <a:solidFill>
                  <a:srgbClr val="000000"/>
                </a:solidFill>
                <a:highlight>
                  <a:srgbClr val="FFFFFF"/>
                </a:highlight>
                <a:latin typeface="PT Sans Narrow" panose="020B0604020202020204" charset="0"/>
                <a:ea typeface="Arial"/>
                <a:cs typeface="Arial"/>
                <a:sym typeface="Arial"/>
              </a:rPr>
              <a:t>é colaboradora da UFRGS e colaboradora do Programa de Pós-graduação em Saúde Coletiva da UFF. </a:t>
            </a:r>
            <a:endParaRPr lang="en" sz="1200" dirty="0" smtClean="0">
              <a:solidFill>
                <a:srgbClr val="000000"/>
              </a:solidFill>
              <a:highlight>
                <a:srgbClr val="FFFFFF"/>
              </a:highlight>
              <a:latin typeface="PT Sans Narrow" panose="020B0604020202020204" charset="0"/>
              <a:ea typeface="Arial"/>
              <a:cs typeface="Arial"/>
              <a:sym typeface="Arial"/>
            </a:endParaRPr>
          </a:p>
          <a:p>
            <a:pPr lvl="0" algn="just">
              <a:spcBef>
                <a:spcPts val="0"/>
              </a:spcBef>
              <a:buNone/>
            </a:pPr>
            <a:r>
              <a:rPr lang="en" sz="1200" dirty="0" smtClean="0">
                <a:solidFill>
                  <a:srgbClr val="000000"/>
                </a:solidFill>
                <a:highlight>
                  <a:srgbClr val="FFFFFF"/>
                </a:highlight>
                <a:latin typeface="PT Sans Narrow" panose="020B0604020202020204" charset="0"/>
                <a:ea typeface="Arial"/>
                <a:cs typeface="Arial"/>
                <a:sym typeface="Arial"/>
              </a:rPr>
              <a:t>Tem </a:t>
            </a:r>
            <a:r>
              <a:rPr lang="en" sz="1200" dirty="0">
                <a:solidFill>
                  <a:srgbClr val="000000"/>
                </a:solidFill>
                <a:highlight>
                  <a:srgbClr val="FFFFFF"/>
                </a:highlight>
                <a:latin typeface="PT Sans Narrow" panose="020B0604020202020204" charset="0"/>
                <a:ea typeface="Arial"/>
                <a:cs typeface="Arial"/>
                <a:sym typeface="Arial"/>
              </a:rPr>
              <a:t>experiência na área de Sociologia da Saúde, com ênfase em Saúde Coletiva, atuando nos seguintes temas: racionalidades médicas, práticas integrativas e complementares em saúde, corpo e práticas de saúde, instituições de saúde , regime de trabalho, produção científica e saúde, biociências e cultura. </a:t>
            </a:r>
            <a:endParaRPr lang="en" sz="1200" dirty="0" smtClean="0">
              <a:solidFill>
                <a:srgbClr val="000000"/>
              </a:solidFill>
              <a:highlight>
                <a:srgbClr val="FFFFFF"/>
              </a:highlight>
              <a:latin typeface="PT Sans Narrow" panose="020B0604020202020204" charset="0"/>
              <a:ea typeface="Arial"/>
              <a:cs typeface="Arial"/>
              <a:sym typeface="Arial"/>
            </a:endParaRPr>
          </a:p>
          <a:p>
            <a:pPr lvl="0" algn="just">
              <a:spcBef>
                <a:spcPts val="0"/>
              </a:spcBef>
              <a:buNone/>
            </a:pPr>
            <a:r>
              <a:rPr lang="en" sz="1200" dirty="0" smtClean="0">
                <a:solidFill>
                  <a:srgbClr val="000000"/>
                </a:solidFill>
                <a:highlight>
                  <a:srgbClr val="FFFFFF"/>
                </a:highlight>
                <a:latin typeface="PT Sans Narrow" panose="020B0604020202020204" charset="0"/>
                <a:ea typeface="Arial"/>
                <a:cs typeface="Arial"/>
                <a:sym typeface="Arial"/>
              </a:rPr>
              <a:t>L</a:t>
            </a:r>
            <a:r>
              <a:rPr lang="it-IT" sz="1200" dirty="0" smtClean="0">
                <a:solidFill>
                  <a:srgbClr val="000000"/>
                </a:solidFill>
                <a:highlight>
                  <a:srgbClr val="FFFFFF"/>
                </a:highlight>
                <a:latin typeface="PT Sans Narrow" panose="020B0604020202020204" charset="0"/>
                <a:ea typeface="Arial"/>
                <a:cs typeface="Arial"/>
                <a:sym typeface="Arial"/>
              </a:rPr>
              <a:t>i</a:t>
            </a:r>
            <a:r>
              <a:rPr lang="en" sz="1200" dirty="0" smtClean="0">
                <a:solidFill>
                  <a:srgbClr val="000000"/>
                </a:solidFill>
                <a:highlight>
                  <a:srgbClr val="FFFFFF"/>
                </a:highlight>
                <a:latin typeface="PT Sans Narrow" panose="020B0604020202020204" charset="0"/>
                <a:ea typeface="Arial"/>
                <a:cs typeface="Arial"/>
                <a:sym typeface="Arial"/>
              </a:rPr>
              <a:t>der do </a:t>
            </a:r>
            <a:r>
              <a:rPr lang="en" sz="1200" dirty="0">
                <a:solidFill>
                  <a:srgbClr val="000000"/>
                </a:solidFill>
                <a:highlight>
                  <a:srgbClr val="FFFFFF"/>
                </a:highlight>
                <a:latin typeface="PT Sans Narrow" panose="020B0604020202020204" charset="0"/>
                <a:ea typeface="Arial"/>
                <a:cs typeface="Arial"/>
                <a:sym typeface="Arial"/>
              </a:rPr>
              <a:t>Grupo CNPq Racionalidades em Saúde: Sistemas Médicos complexos e Práticas Complementares e integrativas, atualmente sediado no Instituto de Saúde da Comunidade, U.F.F.</a:t>
            </a:r>
          </a:p>
        </p:txBody>
      </p:sp>
      <p:pic>
        <p:nvPicPr>
          <p:cNvPr id="81" name="Shape 8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79200" y="1381425"/>
            <a:ext cx="3169499" cy="23806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 txBox="1">
            <a:spLocks noGrp="1"/>
          </p:cNvSpPr>
          <p:nvPr>
            <p:ph type="body" idx="1"/>
          </p:nvPr>
        </p:nvSpPr>
        <p:spPr>
          <a:xfrm>
            <a:off x="311700" y="83625"/>
            <a:ext cx="8752200" cy="4934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endParaRPr lang="en" sz="2000" i="1" dirty="0" smtClean="0">
              <a:solidFill>
                <a:srgbClr val="000000"/>
              </a:solidFill>
              <a:latin typeface="PT Sans Narrow" panose="020B0604020202020204" charset="0"/>
            </a:endParaRPr>
          </a:p>
          <a:p>
            <a:pPr lvl="0" algn="ctr" rtl="0">
              <a:spcBef>
                <a:spcPts val="0"/>
              </a:spcBef>
              <a:buNone/>
            </a:pPr>
            <a:r>
              <a:rPr lang="en" sz="2000" i="1" dirty="0" smtClean="0">
                <a:solidFill>
                  <a:srgbClr val="000000"/>
                </a:solidFill>
                <a:latin typeface="PT Sans Narrow" panose="020B0604020202020204" charset="0"/>
              </a:rPr>
              <a:t>“</a:t>
            </a:r>
            <a:r>
              <a:rPr lang="en" sz="2000" i="1" dirty="0">
                <a:solidFill>
                  <a:srgbClr val="000000"/>
                </a:solidFill>
                <a:latin typeface="PT Sans Narrow" panose="020B0604020202020204" charset="0"/>
              </a:rPr>
              <a:t>Cuidar não é só projetar , é um projetar responsabilizando-se, um projetar porque se responsabiliza. E não é por outra razão que Saturno concede ao cuidado a posse da sua criatura porquanto e enquanto se responsabilizar por sua </a:t>
            </a:r>
            <a:r>
              <a:rPr lang="en" sz="2000" i="1" dirty="0" smtClean="0">
                <a:solidFill>
                  <a:srgbClr val="000000"/>
                </a:solidFill>
                <a:latin typeface="PT Sans Narrow" panose="020B0604020202020204" charset="0"/>
              </a:rPr>
              <a:t>existencia”“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 sz="2000" i="1" dirty="0" smtClean="0">
                <a:solidFill>
                  <a:srgbClr val="000000"/>
                </a:solidFill>
                <a:latin typeface="PT Sans Narrow" panose="020B0604020202020204" charset="0"/>
              </a:rPr>
              <a:t>“O </a:t>
            </a:r>
            <a:r>
              <a:rPr lang="en" sz="2000" i="1" dirty="0">
                <a:solidFill>
                  <a:srgbClr val="000000"/>
                </a:solidFill>
                <a:latin typeface="PT Sans Narrow" panose="020B0604020202020204" charset="0"/>
              </a:rPr>
              <a:t>momento assistencial pode e deve fugir de uma interação tão obcecada pelo “objeto de intervenção” que deixe de perceber e aproveitar as trocas mais amplas que ali se realizam…. É forçoso quando cuidamos , saber qual é o projeto de felicidade , isto é, que concepção de vida bem sucedida orienta os projetos existenciais dos sujeitos a quem prestamos assistência…. A verdade é que raramente chegamos sequer a nos indagar sobre os projetos de felicidade daqueles indivíduos ou populações aos quais prestamos assistência , quanto mais participar ativamente de sua construção.”</a:t>
            </a:r>
          </a:p>
          <a:p>
            <a:pPr lvl="0">
              <a:spcBef>
                <a:spcPts val="0"/>
              </a:spcBef>
              <a:buNone/>
            </a:pPr>
            <a:endParaRPr dirty="0">
              <a:latin typeface="PT Sans Narrow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909352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 txBox="1">
            <a:spLocks noGrp="1"/>
          </p:cNvSpPr>
          <p:nvPr>
            <p:ph type="body" idx="1"/>
          </p:nvPr>
        </p:nvSpPr>
        <p:spPr>
          <a:xfrm>
            <a:off x="-75" y="0"/>
            <a:ext cx="9144000" cy="5143500"/>
          </a:xfrm>
          <a:prstGeom prst="rect">
            <a:avLst/>
          </a:prstGeom>
          <a:ln w="38100" cap="flat" cmpd="sng">
            <a:solidFill>
              <a:srgbClr val="073763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800"/>
              </a:spcBef>
              <a:spcAft>
                <a:spcPts val="0"/>
              </a:spcAft>
              <a:buNone/>
            </a:pPr>
            <a:r>
              <a:rPr lang="en" sz="2800" b="1" dirty="0">
                <a:solidFill>
                  <a:srgbClr val="073763"/>
                </a:solidFill>
                <a:latin typeface="PT Sans Narrow" panose="020B0604020202020204" charset="0"/>
              </a:rPr>
              <a:t>Finalidade do Cuidado</a:t>
            </a:r>
          </a:p>
        </p:txBody>
      </p:sp>
      <p:pic>
        <p:nvPicPr>
          <p:cNvPr id="235" name="Shape 2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815450"/>
            <a:ext cx="2934950" cy="17823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6" name="Shape 2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34975" y="857274"/>
            <a:ext cx="3564900" cy="17405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7" name="Shape 23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645328" y="815450"/>
            <a:ext cx="2438525" cy="16673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8" name="Shape 23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2275" y="2969001"/>
            <a:ext cx="2362200" cy="2111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9" name="Shape 23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414475" y="2984802"/>
            <a:ext cx="2590800" cy="20801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0" name="Shape 24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944875" y="3052625"/>
            <a:ext cx="1862725" cy="20281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1" name="Shape 241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807600" y="2838212"/>
            <a:ext cx="2362200" cy="22267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0831396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 txBox="1">
            <a:spLocks noGrp="1"/>
          </p:cNvSpPr>
          <p:nvPr>
            <p:ph type="ctrTitle"/>
          </p:nvPr>
        </p:nvSpPr>
        <p:spPr>
          <a:xfrm>
            <a:off x="1518375" y="1362650"/>
            <a:ext cx="6318900" cy="17673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>
                <a:solidFill>
                  <a:srgbClr val="073763"/>
                </a:solidFill>
              </a:rPr>
              <a:t>Complexidade do Campo da Saúde Coletiva: multidisciplinaridade, interdisciplinaridade, e transdisciplinaridade de saberes e práticas </a:t>
            </a:r>
          </a:p>
        </p:txBody>
      </p:sp>
    </p:spTree>
    <p:extLst>
      <p:ext uri="{BB962C8B-B14F-4D97-AF65-F5344CB8AC3E}">
        <p14:creationId xmlns:p14="http://schemas.microsoft.com/office/powerpoint/2010/main" val="19140628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000" dirty="0">
                <a:solidFill>
                  <a:srgbClr val="073763"/>
                </a:solidFill>
              </a:rPr>
              <a:t>Campo da saúde coletiva</a:t>
            </a:r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232" name="Shape 232"/>
          <p:cNvSpPr txBox="1">
            <a:spLocks noGrp="1"/>
          </p:cNvSpPr>
          <p:nvPr>
            <p:ph type="body" idx="1"/>
          </p:nvPr>
        </p:nvSpPr>
        <p:spPr>
          <a:xfrm>
            <a:off x="311700" y="1374550"/>
            <a:ext cx="8520600" cy="3194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rgbClr val="000000"/>
                </a:solidFill>
                <a:latin typeface="PT Sans Narrow" panose="020B0604020202020204" charset="0"/>
              </a:rPr>
              <a:t>Discussão sobre a especificidade paradigmática do campo da saúde coletiva</a:t>
            </a:r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  <p:pic>
        <p:nvPicPr>
          <p:cNvPr id="233" name="Shape 233" descr="1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1925" y="2967449"/>
            <a:ext cx="8300151" cy="8555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2335774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000" dirty="0">
                <a:solidFill>
                  <a:srgbClr val="073763"/>
                </a:solidFill>
              </a:rPr>
              <a:t>Multidisciplinar / Interdisciplinar / Transdisciplinar</a:t>
            </a:r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239" name="Shape 239"/>
          <p:cNvSpPr txBox="1">
            <a:spLocks noGrp="1"/>
          </p:cNvSpPr>
          <p:nvPr>
            <p:ph type="body" idx="1"/>
          </p:nvPr>
        </p:nvSpPr>
        <p:spPr>
          <a:xfrm>
            <a:off x="323528" y="1491630"/>
            <a:ext cx="8520600" cy="3469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algn="just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" sz="2000" dirty="0">
                <a:solidFill>
                  <a:srgbClr val="695D46"/>
                </a:solidFill>
                <a:latin typeface="PT Sans Narrow" panose="020B0604020202020204" charset="0"/>
              </a:rPr>
              <a:t>Esses paradigmas ou modelos vêm coexistindo há ao menos três décadas no campo;</a:t>
            </a:r>
          </a:p>
          <a:p>
            <a:pPr marL="457200" lvl="0" indent="-381000" algn="just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" sz="2000" dirty="0">
                <a:solidFill>
                  <a:srgbClr val="695D46"/>
                </a:solidFill>
                <a:latin typeface="PT Sans Narrow" panose="020B0604020202020204" charset="0"/>
              </a:rPr>
              <a:t>Redefinindo seus saberes disciplinares e suas lógicas de aplicação política ou de intervenção médico-social na ordem da vida coletiva;</a:t>
            </a:r>
          </a:p>
          <a:p>
            <a:pPr marL="457200" lvl="0" indent="-381000" algn="just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" sz="2000" dirty="0">
                <a:solidFill>
                  <a:srgbClr val="695D46"/>
                </a:solidFill>
                <a:latin typeface="PT Sans Narrow" panose="020B0604020202020204" charset="0"/>
              </a:rPr>
              <a:t>Busca por semelhanças e diferenças entre os paradigmas.</a:t>
            </a:r>
          </a:p>
          <a:p>
            <a:pPr marL="342900" lvl="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endParaRPr sz="2000" dirty="0">
              <a:solidFill>
                <a:srgbClr val="695D46"/>
              </a:solidFill>
              <a:latin typeface="PT Sans Narrow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299227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Shape 24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r>
              <a:rPr lang="pt-BR" dirty="0">
                <a:solidFill>
                  <a:srgbClr val="073763"/>
                </a:solidFill>
              </a:rPr>
              <a:t>Campo da saúde coletiva</a:t>
            </a:r>
            <a:r>
              <a:rPr lang="pt-BR" dirty="0"/>
              <a:t/>
            </a:r>
            <a:br>
              <a:rPr lang="pt-BR" dirty="0"/>
            </a:br>
            <a:endParaRPr dirty="0"/>
          </a:p>
        </p:txBody>
      </p:sp>
      <p:pic>
        <p:nvPicPr>
          <p:cNvPr id="246" name="Shape 2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91037" y="2543187"/>
            <a:ext cx="466725" cy="36195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628650" y="1369219"/>
            <a:ext cx="7886700" cy="41852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Open Sans"/>
              <a:buNone/>
              <a:defRPr sz="18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algn="ctr"/>
            <a:r>
              <a:rPr lang="pt-BR" dirty="0"/>
              <a:t>Vários pesquisadores fizeram uma revisão do campo</a:t>
            </a:r>
          </a:p>
          <a:p>
            <a:pPr algn="ctr"/>
            <a:endParaRPr lang="pt-BR" dirty="0"/>
          </a:p>
        </p:txBody>
      </p:sp>
      <p:sp>
        <p:nvSpPr>
          <p:cNvPr id="6" name="Rounded Rectangle 10"/>
          <p:cNvSpPr/>
          <p:nvPr/>
        </p:nvSpPr>
        <p:spPr>
          <a:xfrm>
            <a:off x="3185887" y="2415153"/>
            <a:ext cx="651093" cy="652864"/>
          </a:xfrm>
          <a:prstGeom prst="roundRect">
            <a:avLst/>
          </a:prstGeom>
          <a:solidFill>
            <a:srgbClr val="DF3621"/>
          </a:solidFill>
          <a:ln w="12700" cap="flat" cmpd="sng" algn="ctr">
            <a:noFill/>
            <a:prstDash val="solid"/>
            <a:miter lim="800000"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ounded Rectangle 11"/>
          <p:cNvSpPr/>
          <p:nvPr/>
        </p:nvSpPr>
        <p:spPr>
          <a:xfrm>
            <a:off x="4173209" y="2414690"/>
            <a:ext cx="651093" cy="652864"/>
          </a:xfrm>
          <a:prstGeom prst="roundRect">
            <a:avLst/>
          </a:prstGeom>
          <a:solidFill>
            <a:srgbClr val="0178BC"/>
          </a:solidFill>
          <a:ln w="12700" cap="flat" cmpd="sng" algn="ctr">
            <a:noFill/>
            <a:prstDash val="solid"/>
            <a:miter lim="800000"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ounded Rectangle 12"/>
          <p:cNvSpPr/>
          <p:nvPr/>
        </p:nvSpPr>
        <p:spPr>
          <a:xfrm>
            <a:off x="3185887" y="3349842"/>
            <a:ext cx="651093" cy="652864"/>
          </a:xfrm>
          <a:prstGeom prst="roundRect">
            <a:avLst/>
          </a:prstGeom>
          <a:solidFill>
            <a:srgbClr val="FD9E01"/>
          </a:solidFill>
          <a:ln w="12700" cap="flat" cmpd="sng" algn="ctr">
            <a:noFill/>
            <a:prstDash val="solid"/>
            <a:miter lim="800000"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rtlCol="0" anchor="ctr"/>
          <a:lstStyle/>
          <a:p>
            <a:pPr algn="ctr" defTabSz="685800">
              <a:defRPr/>
            </a:pPr>
            <a:endParaRPr lang="en-US" sz="135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ounded Rectangle 13"/>
          <p:cNvSpPr/>
          <p:nvPr/>
        </p:nvSpPr>
        <p:spPr>
          <a:xfrm>
            <a:off x="4173209" y="3349842"/>
            <a:ext cx="651093" cy="652864"/>
          </a:xfrm>
          <a:prstGeom prst="roundRect">
            <a:avLst/>
          </a:prstGeom>
          <a:solidFill>
            <a:srgbClr val="B44275"/>
          </a:solidFill>
          <a:ln w="12700" cap="flat" cmpd="sng" algn="ctr">
            <a:noFill/>
            <a:prstDash val="solid"/>
            <a:miter lim="800000"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rtlCol="0" anchor="ctr"/>
          <a:lstStyle/>
          <a:p>
            <a:pPr algn="ctr" defTabSz="685800">
              <a:defRPr/>
            </a:pPr>
            <a:endParaRPr lang="en-US" sz="135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1752103" y="2534590"/>
            <a:ext cx="2355397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100" dirty="0"/>
              <a:t>Conteúdos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1440997" y="3395130"/>
            <a:ext cx="1845128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100" dirty="0"/>
              <a:t>Metodologias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4955722" y="2487132"/>
            <a:ext cx="265591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100" dirty="0"/>
              <a:t>Saberes disciplinares </a:t>
            </a:r>
          </a:p>
        </p:txBody>
      </p:sp>
      <p:sp>
        <p:nvSpPr>
          <p:cNvPr id="13" name="Retângulo 12"/>
          <p:cNvSpPr/>
          <p:nvPr/>
        </p:nvSpPr>
        <p:spPr>
          <a:xfrm>
            <a:off x="4955721" y="3398951"/>
            <a:ext cx="302078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100" dirty="0"/>
              <a:t>Práticas que o compõem</a:t>
            </a:r>
          </a:p>
        </p:txBody>
      </p:sp>
      <p:pic>
        <p:nvPicPr>
          <p:cNvPr id="14" name="Picture 6" descr="Resultado de imagem para checar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49" t="25884" r="6379" b="18279"/>
          <a:stretch/>
        </p:blipFill>
        <p:spPr bwMode="auto">
          <a:xfrm>
            <a:off x="3345778" y="2612555"/>
            <a:ext cx="331310" cy="257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Resultado de imagem para checar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49" t="25884" r="6379" b="18279"/>
          <a:stretch/>
        </p:blipFill>
        <p:spPr bwMode="auto">
          <a:xfrm>
            <a:off x="3345778" y="3569176"/>
            <a:ext cx="331310" cy="257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Resultado de imagem para checar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49" t="25884" r="6379" b="18279"/>
          <a:stretch/>
        </p:blipFill>
        <p:spPr bwMode="auto">
          <a:xfrm>
            <a:off x="4333101" y="2612555"/>
            <a:ext cx="331310" cy="257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Resultado de imagem para checar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49" t="25884" r="6379" b="18279"/>
          <a:stretch/>
        </p:blipFill>
        <p:spPr bwMode="auto">
          <a:xfrm>
            <a:off x="4344424" y="3547707"/>
            <a:ext cx="331310" cy="257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450426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Shape 257"/>
          <p:cNvSpPr txBox="1">
            <a:spLocks noGrp="1"/>
          </p:cNvSpPr>
          <p:nvPr>
            <p:ph type="title"/>
          </p:nvPr>
        </p:nvSpPr>
        <p:spPr>
          <a:xfrm>
            <a:off x="311700" y="231179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/>
            <a:r>
              <a:rPr lang="pt-BR" dirty="0">
                <a:solidFill>
                  <a:srgbClr val="073763"/>
                </a:solidFill>
              </a:rPr>
              <a:t>Campo da saúde coletiva</a:t>
            </a:r>
            <a:endParaRPr dirty="0">
              <a:solidFill>
                <a:srgbClr val="073763"/>
              </a:solidFill>
            </a:endParaRPr>
          </a:p>
        </p:txBody>
      </p:sp>
      <p:sp>
        <p:nvSpPr>
          <p:cNvPr id="258" name="Shape 258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85006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algn="ctr"/>
            <a:r>
              <a:rPr lang="pt-BR" sz="1600" dirty="0">
                <a:latin typeface="PT Sans Narrow" panose="020B0604020202020204" charset="0"/>
              </a:rPr>
              <a:t>Caráter coletivo do campo e o que se pretende com saúde coletiva;</a:t>
            </a:r>
          </a:p>
          <a:p>
            <a:pPr algn="ctr"/>
            <a:r>
              <a:rPr lang="pt-BR" sz="1400" dirty="0">
                <a:solidFill>
                  <a:srgbClr val="FF0000"/>
                </a:solidFill>
                <a:latin typeface="PT Sans Narrow" panose="020B0604020202020204" charset="0"/>
              </a:rPr>
              <a:t>Em relação as normas, intervenções na população, grupos sociais e indivíduos</a:t>
            </a:r>
          </a:p>
          <a:p>
            <a:pPr algn="just"/>
            <a:endParaRPr lang="pt-BR" sz="1600" dirty="0">
              <a:latin typeface="PT Sans Narrow" panose="020B0604020202020204" charset="0"/>
            </a:endParaRPr>
          </a:p>
          <a:p>
            <a:pPr lvl="0">
              <a:spcBef>
                <a:spcPts val="0"/>
              </a:spcBef>
              <a:buNone/>
            </a:pPr>
            <a:endParaRPr sz="1600" dirty="0">
              <a:latin typeface="PT Sans Narrow" panose="020B0604020202020204" charset="0"/>
            </a:endParaRPr>
          </a:p>
        </p:txBody>
      </p:sp>
      <p:sp>
        <p:nvSpPr>
          <p:cNvPr id="4" name="Shape 258"/>
          <p:cNvSpPr txBox="1">
            <a:spLocks/>
          </p:cNvSpPr>
          <p:nvPr/>
        </p:nvSpPr>
        <p:spPr>
          <a:xfrm>
            <a:off x="333479" y="2283718"/>
            <a:ext cx="8520600" cy="333805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Open Sans"/>
              <a:buNone/>
              <a:defRPr sz="18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algn="just"/>
            <a:r>
              <a:rPr lang="pt-BR" sz="1600" dirty="0">
                <a:latin typeface="PT Sans Narrow" panose="020B0604020202020204" charset="0"/>
              </a:rPr>
              <a:t>A discussão pode adotar também tom de: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600" dirty="0">
                <a:latin typeface="PT Sans Narrow" panose="020B0604020202020204" charset="0"/>
              </a:rPr>
              <a:t>Revisão </a:t>
            </a:r>
            <a:r>
              <a:rPr lang="pt-BR" sz="1600" dirty="0" err="1">
                <a:latin typeface="PT Sans Narrow" panose="020B0604020202020204" charset="0"/>
              </a:rPr>
              <a:t>sócio-histórica</a:t>
            </a:r>
            <a:r>
              <a:rPr lang="pt-BR" sz="1600" dirty="0">
                <a:latin typeface="PT Sans Narrow" panose="020B0604020202020204" charset="0"/>
              </a:rPr>
              <a:t>:  quando analisa a evolução dos paradigmas no campo através de suas mudanças históricas, de Saúde Pública à Medicina Social, de Medicina Social à Saúde Coletiva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600" dirty="0">
                <a:latin typeface="PT Sans Narrow" panose="020B0604020202020204" charset="0"/>
              </a:rPr>
              <a:t>Interrogativo: O que caracteriza de fato a saúde coletiva como campo multidisciplinar em termos de discursos (saberes disciplinares) e de práticas (formas de intervenção).</a:t>
            </a:r>
          </a:p>
          <a:p>
            <a:pPr algn="just"/>
            <a:endParaRPr lang="pt-BR" sz="1600" dirty="0"/>
          </a:p>
          <a:p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val="122274696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rgbClr val="073763"/>
                </a:solidFill>
              </a:rPr>
              <a:t>Campo da saúde coletiva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idx="1"/>
          </p:nvPr>
        </p:nvSpPr>
        <p:spPr>
          <a:xfrm>
            <a:off x="311700" y="1266325"/>
            <a:ext cx="7289145" cy="516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dirty="0"/>
              <a:t>A complexidade atual do campo da saúde coletiva permeia:</a:t>
            </a:r>
          </a:p>
        </p:txBody>
      </p:sp>
      <p:pic>
        <p:nvPicPr>
          <p:cNvPr id="56" name="Imagem 5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018" y="1854970"/>
            <a:ext cx="7164060" cy="3279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83743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rgbClr val="073763"/>
                </a:solidFill>
              </a:rPr>
              <a:t>Evolução da Saúde Coletiva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11700" y="2234381"/>
            <a:ext cx="2660100" cy="2334644"/>
          </a:xfrm>
        </p:spPr>
        <p:txBody>
          <a:bodyPr/>
          <a:lstStyle/>
          <a:p>
            <a:pPr algn="ctr"/>
            <a:r>
              <a:rPr lang="pt-BR" sz="2400" dirty="0"/>
              <a:t>Modelo </a:t>
            </a:r>
            <a:r>
              <a:rPr lang="pt-BR" sz="2400" dirty="0" err="1"/>
              <a:t>salubristra</a:t>
            </a:r>
            <a:endParaRPr lang="pt-BR" sz="2400" dirty="0"/>
          </a:p>
          <a:p>
            <a:endParaRPr lang="pt-BR" dirty="0"/>
          </a:p>
        </p:txBody>
      </p:sp>
      <p:pic>
        <p:nvPicPr>
          <p:cNvPr id="3074" name="Picture 2" descr="Resultado de imagem para set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060291" y="2492477"/>
            <a:ext cx="1996198" cy="652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spaço Reservado para Texto 2"/>
          <p:cNvSpPr txBox="1">
            <a:spLocks/>
          </p:cNvSpPr>
          <p:nvPr/>
        </p:nvSpPr>
        <p:spPr>
          <a:xfrm>
            <a:off x="5456903" y="1573583"/>
            <a:ext cx="2805126" cy="330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Open Sans"/>
              <a:buNone/>
              <a:defRPr sz="18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algn="ctr"/>
            <a:r>
              <a:rPr lang="pt-BR" sz="2400" dirty="0"/>
              <a:t>Estrutura discursiva com a inclusão de disciplinas de diferentes campos científicos</a:t>
            </a:r>
          </a:p>
          <a:p>
            <a:pPr algn="ctr"/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198937232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rgbClr val="073763"/>
                </a:solidFill>
              </a:rPr>
              <a:t>Multidisciplinar / Interdisciplinar / Transdisciplinar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11700" y="1266325"/>
            <a:ext cx="8520600" cy="638045"/>
          </a:xfrm>
        </p:spPr>
        <p:txBody>
          <a:bodyPr/>
          <a:lstStyle/>
          <a:p>
            <a:pPr algn="ctr"/>
            <a:r>
              <a:rPr lang="pt-BR" dirty="0">
                <a:solidFill>
                  <a:srgbClr val="FF0000"/>
                </a:solidFill>
              </a:rPr>
              <a:t>Esses 3 modelos discursivos</a:t>
            </a:r>
          </a:p>
          <a:p>
            <a:pPr algn="ctr"/>
            <a:endParaRPr lang="pt-BR" dirty="0"/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4370"/>
            <a:ext cx="9144000" cy="3360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3846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title"/>
          </p:nvPr>
        </p:nvSpPr>
        <p:spPr>
          <a:xfrm>
            <a:off x="323528" y="267494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/>
            <a:r>
              <a:rPr lang="pt-BR" sz="2400" dirty="0" smtClean="0">
                <a:solidFill>
                  <a:srgbClr val="002060"/>
                </a:solidFill>
              </a:rPr>
              <a:t>Saúde </a:t>
            </a:r>
            <a:r>
              <a:rPr lang="pt-BR" sz="2400" dirty="0">
                <a:solidFill>
                  <a:srgbClr val="002060"/>
                </a:solidFill>
              </a:rPr>
              <a:t>coletiva</a:t>
            </a:r>
            <a:endParaRPr dirty="0">
              <a:solidFill>
                <a:srgbClr val="073763"/>
              </a:solidFill>
            </a:endParaRPr>
          </a:p>
        </p:txBody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311700" y="1003600"/>
            <a:ext cx="8520600" cy="385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just">
              <a:spcBef>
                <a:spcPts val="0"/>
              </a:spcBef>
              <a:buNone/>
            </a:pPr>
            <a:r>
              <a:rPr lang="en" sz="1400" dirty="0" smtClean="0">
                <a:solidFill>
                  <a:schemeClr val="bg2">
                    <a:lumMod val="50000"/>
                  </a:schemeClr>
                </a:solidFill>
                <a:latin typeface="PT Sans Narrow" panose="020B0604020202020204" charset="0"/>
              </a:rPr>
              <a:t>No Brasil com a ABRASCO (1979) surge como um espaço de crítica à Saúde Pública e propõe uma alternativa à qual dá o nome de Saúde Coletiva.</a:t>
            </a:r>
          </a:p>
          <a:p>
            <a:pPr lvl="0" algn="just">
              <a:spcBef>
                <a:spcPts val="0"/>
              </a:spcBef>
              <a:buNone/>
            </a:pPr>
            <a:r>
              <a:rPr lang="en" sz="1400" i="1" dirty="0" smtClean="0">
                <a:solidFill>
                  <a:schemeClr val="bg2">
                    <a:lumMod val="50000"/>
                  </a:schemeClr>
                </a:solidFill>
                <a:latin typeface="PT Sans Narrow" panose="020B0604020202020204" charset="0"/>
              </a:rPr>
              <a:t>“</a:t>
            </a:r>
            <a:r>
              <a:rPr lang="en" sz="1400" dirty="0">
                <a:solidFill>
                  <a:schemeClr val="bg2">
                    <a:lumMod val="50000"/>
                  </a:schemeClr>
                </a:solidFill>
                <a:latin typeface="PT Sans Narrow" panose="020B0604020202020204" charset="0"/>
              </a:rPr>
              <a:t>A saúde Coletiva </a:t>
            </a:r>
            <a:r>
              <a:rPr lang="en" sz="1400" dirty="0" smtClean="0">
                <a:solidFill>
                  <a:schemeClr val="bg2">
                    <a:lumMod val="50000"/>
                  </a:schemeClr>
                </a:solidFill>
                <a:latin typeface="PT Sans Narrow" panose="020B0604020202020204" charset="0"/>
              </a:rPr>
              <a:t>foi </a:t>
            </a:r>
            <a:r>
              <a:rPr lang="en" sz="1400" dirty="0">
                <a:solidFill>
                  <a:schemeClr val="bg2">
                    <a:lumMod val="50000"/>
                  </a:schemeClr>
                </a:solidFill>
                <a:latin typeface="PT Sans Narrow" panose="020B0604020202020204" charset="0"/>
              </a:rPr>
              <a:t>composta a partir da critica à Medicina Preventiva , à Medicina </a:t>
            </a:r>
            <a:r>
              <a:rPr lang="en" sz="1400" dirty="0" smtClean="0">
                <a:solidFill>
                  <a:schemeClr val="bg2">
                    <a:lumMod val="50000"/>
                  </a:schemeClr>
                </a:solidFill>
                <a:latin typeface="PT Sans Narrow" panose="020B0604020202020204" charset="0"/>
              </a:rPr>
              <a:t>Comunitária, à </a:t>
            </a:r>
            <a:r>
              <a:rPr lang="en" sz="1400" dirty="0">
                <a:solidFill>
                  <a:schemeClr val="bg2">
                    <a:lumMod val="50000"/>
                  </a:schemeClr>
                </a:solidFill>
                <a:latin typeface="PT Sans Narrow" panose="020B0604020202020204" charset="0"/>
              </a:rPr>
              <a:t>Medicina da </a:t>
            </a:r>
            <a:r>
              <a:rPr lang="en" sz="1400" dirty="0" smtClean="0">
                <a:solidFill>
                  <a:schemeClr val="bg2">
                    <a:lumMod val="50000"/>
                  </a:schemeClr>
                </a:solidFill>
                <a:latin typeface="PT Sans Narrow" panose="020B0604020202020204" charset="0"/>
              </a:rPr>
              <a:t>Família </a:t>
            </a:r>
            <a:r>
              <a:rPr lang="en" sz="1400" dirty="0">
                <a:solidFill>
                  <a:schemeClr val="bg2">
                    <a:lumMod val="50000"/>
                  </a:schemeClr>
                </a:solidFill>
                <a:latin typeface="PT Sans Narrow" panose="020B0604020202020204" charset="0"/>
              </a:rPr>
              <a:t>, além de ser fertilizada pela Medicina Social do século XIX e pela saúde pública institucionalizada , seja nos serviços de saúde , seja na academia. Envolve um conjunto articulado de praticas técnicas , ideológicas , políticas e econômicas desenvolvidas no âmbito acadêmico, nas organizações de saúde e em instituições de pesquisa vinculadas a diferentes correntes de pensamento resultantes de projetos de reforma em saúde</a:t>
            </a:r>
            <a:r>
              <a:rPr lang="en" sz="1400" dirty="0" smtClean="0">
                <a:solidFill>
                  <a:schemeClr val="bg2">
                    <a:lumMod val="50000"/>
                  </a:schemeClr>
                </a:solidFill>
                <a:latin typeface="PT Sans Narrow" panose="020B0604020202020204" charset="0"/>
              </a:rPr>
              <a:t>.”</a:t>
            </a:r>
          </a:p>
          <a:p>
            <a:pPr lvl="0" algn="just">
              <a:spcBef>
                <a:spcPts val="0"/>
              </a:spcBef>
              <a:buNone/>
            </a:pPr>
            <a:r>
              <a:rPr lang="en" sz="1400" dirty="0" smtClean="0">
                <a:solidFill>
                  <a:schemeClr val="bg2">
                    <a:lumMod val="50000"/>
                  </a:schemeClr>
                </a:solidFill>
                <a:latin typeface="PT Sans Narrow" panose="020B0604020202020204" charset="0"/>
              </a:rPr>
              <a:t>“A </a:t>
            </a:r>
            <a:r>
              <a:rPr lang="en" sz="1400" dirty="0">
                <a:solidFill>
                  <a:schemeClr val="bg2">
                    <a:lumMod val="50000"/>
                  </a:schemeClr>
                </a:solidFill>
                <a:latin typeface="PT Sans Narrow" panose="020B0604020202020204" charset="0"/>
              </a:rPr>
              <a:t>crítica a  Medicina da Família , decorre de sua origem ideológica inicial  por volta de </a:t>
            </a:r>
            <a:r>
              <a:rPr lang="en" sz="1400" dirty="0" smtClean="0">
                <a:solidFill>
                  <a:schemeClr val="bg2">
                    <a:lumMod val="50000"/>
                  </a:schemeClr>
                </a:solidFill>
                <a:latin typeface="PT Sans Narrow" panose="020B0604020202020204" charset="0"/>
              </a:rPr>
              <a:t>1966,  </a:t>
            </a:r>
            <a:r>
              <a:rPr lang="en" sz="1400" dirty="0">
                <a:solidFill>
                  <a:schemeClr val="bg2">
                    <a:lumMod val="50000"/>
                  </a:schemeClr>
                </a:solidFill>
                <a:latin typeface="PT Sans Narrow" panose="020B0604020202020204" charset="0"/>
              </a:rPr>
              <a:t>originada nos EUA que tratava-se de uma </a:t>
            </a:r>
            <a:r>
              <a:rPr lang="en" sz="1400" b="1" dirty="0">
                <a:solidFill>
                  <a:schemeClr val="bg2">
                    <a:lumMod val="50000"/>
                  </a:schemeClr>
                </a:solidFill>
                <a:latin typeface="PT Sans Narrow" panose="020B0604020202020204" charset="0"/>
              </a:rPr>
              <a:t>tentativa de recomposição da prática médica liberal voltada para individuos e núcleos familiares</a:t>
            </a:r>
            <a:r>
              <a:rPr lang="en" sz="1400" dirty="0">
                <a:solidFill>
                  <a:schemeClr val="bg2">
                    <a:lumMod val="50000"/>
                  </a:schemeClr>
                </a:solidFill>
                <a:latin typeface="PT Sans Narrow" panose="020B0604020202020204" charset="0"/>
              </a:rPr>
              <a:t>. Foi uma proposta adotada contra os altos custos e o especialismo médico e uma busca de recuperação da humanização da medicina. No entanto apresentou-se conceitualmente pobre diante das formulações da Medicina Preventiva e da Medicina Comunitaria que lhes antecederam”</a:t>
            </a:r>
          </a:p>
          <a:p>
            <a:pPr lvl="0" algn="r">
              <a:spcBef>
                <a:spcPts val="0"/>
              </a:spcBef>
              <a:buNone/>
            </a:pPr>
            <a:r>
              <a:rPr lang="en" sz="1400" dirty="0" smtClean="0">
                <a:solidFill>
                  <a:schemeClr val="bg2">
                    <a:lumMod val="50000"/>
                  </a:schemeClr>
                </a:solidFill>
                <a:latin typeface="PT Sans Narrow" panose="020B0604020202020204" charset="0"/>
              </a:rPr>
              <a:t>(PAIM </a:t>
            </a:r>
            <a:r>
              <a:rPr lang="en" sz="1400" dirty="0">
                <a:solidFill>
                  <a:schemeClr val="bg2">
                    <a:lumMod val="50000"/>
                  </a:schemeClr>
                </a:solidFill>
                <a:latin typeface="PT Sans Narrow" panose="020B0604020202020204" charset="0"/>
              </a:rPr>
              <a:t>, </a:t>
            </a:r>
            <a:r>
              <a:rPr lang="en" sz="1400" dirty="0" smtClean="0">
                <a:solidFill>
                  <a:schemeClr val="bg2">
                    <a:lumMod val="50000"/>
                  </a:schemeClr>
                </a:solidFill>
                <a:latin typeface="PT Sans Narrow" panose="020B0604020202020204" charset="0"/>
              </a:rPr>
              <a:t>2007)</a:t>
            </a:r>
            <a:endParaRPr lang="en" sz="1400" dirty="0">
              <a:solidFill>
                <a:schemeClr val="bg2">
                  <a:lumMod val="50000"/>
                </a:schemeClr>
              </a:solidFill>
              <a:latin typeface="PT Sans Narrow" panose="020B060402020202020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>
                <a:solidFill>
                  <a:srgbClr val="073763"/>
                </a:solidFill>
                <a:latin typeface="Calibri "/>
              </a:rPr>
              <a:t>Transdisciplinaridade</a:t>
            </a:r>
            <a:endParaRPr lang="pt-BR" dirty="0">
              <a:solidFill>
                <a:srgbClr val="073763"/>
              </a:solidFill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400" dirty="0"/>
              <a:t>Enquanto a </a:t>
            </a:r>
            <a:r>
              <a:rPr lang="pt-BR" sz="1400" b="1" dirty="0"/>
              <a:t>interdisciplinaridade</a:t>
            </a:r>
            <a:r>
              <a:rPr lang="pt-BR" sz="1400" dirty="0"/>
              <a:t> busca integrar diferentes disciplinas, compreendidas como campos específicos do conhecimento científico, a </a:t>
            </a:r>
            <a:r>
              <a:rPr lang="pt-BR" sz="1400" b="1" dirty="0" err="1"/>
              <a:t>transdisciplinaridade</a:t>
            </a:r>
            <a:r>
              <a:rPr lang="pt-BR" sz="1400" dirty="0"/>
              <a:t> busca, a integração do conhecimento científico a outros modos de produção de conhecimento, buscando um diálogo não apenas entre ciências exatas e humanas, mas também entre ciência, arte, cultura, tradição, religião, experiência interior e pensamento simbólico.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400" dirty="0" err="1"/>
              <a:t>Transdisciplinaridade</a:t>
            </a:r>
            <a:r>
              <a:rPr lang="pt-BR" sz="1400" dirty="0"/>
              <a:t> diz respeito ao que está ao mesmo tempo entre as disciplinas, através das disciplinas e além de toda disciplina. Sua finalidade é a compreensão do mundo atual, e um dos imperativos para isso é a unidade do conhecimento.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400" dirty="0"/>
              <a:t>Transitar pelas disciplinas de diferentes formas, buscando a religação dos saberes.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/>
          </a:p>
        </p:txBody>
      </p:sp>
      <p:sp>
        <p:nvSpPr>
          <p:cNvPr id="4" name="Espaço Reservado para Texto 2"/>
          <p:cNvSpPr txBox="1">
            <a:spLocks/>
          </p:cNvSpPr>
          <p:nvPr/>
        </p:nvSpPr>
        <p:spPr>
          <a:xfrm>
            <a:off x="7374193" y="4569025"/>
            <a:ext cx="1647377" cy="41489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Open Sans"/>
              <a:buNone/>
              <a:defRPr sz="18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r>
              <a:rPr lang="pt-BR" sz="1400" dirty="0"/>
              <a:t>FERIOTTI, 2009</a:t>
            </a:r>
          </a:p>
        </p:txBody>
      </p:sp>
    </p:spTree>
    <p:extLst>
      <p:ext uri="{BB962C8B-B14F-4D97-AF65-F5344CB8AC3E}">
        <p14:creationId xmlns:p14="http://schemas.microsoft.com/office/powerpoint/2010/main" val="17989637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scielo.br/img/revistas/sausoc/v18n2/13f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9832" y="594324"/>
            <a:ext cx="4282886" cy="4125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967050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rgbClr val="073763"/>
                </a:solidFill>
              </a:rPr>
              <a:t>Saberes Disciplinares</a:t>
            </a:r>
          </a:p>
        </p:txBody>
      </p:sp>
      <p:pic>
        <p:nvPicPr>
          <p:cNvPr id="18" name="Imagem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0379" y="1349227"/>
            <a:ext cx="6055938" cy="3085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31297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>
                <a:solidFill>
                  <a:srgbClr val="073763"/>
                </a:solidFill>
              </a:rPr>
              <a:t>Disciplinarização</a:t>
            </a:r>
            <a:endParaRPr lang="pt-BR" dirty="0">
              <a:solidFill>
                <a:srgbClr val="073763"/>
              </a:solidFill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11700" y="1266325"/>
            <a:ext cx="8520600" cy="2877972"/>
          </a:xfrm>
        </p:spPr>
        <p:txBody>
          <a:bodyPr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600" dirty="0"/>
              <a:t>A tendência à </a:t>
            </a:r>
            <a:r>
              <a:rPr lang="pt-BR" sz="1600" dirty="0" err="1"/>
              <a:t>disciplinarização</a:t>
            </a:r>
            <a:r>
              <a:rPr lang="pt-BR" sz="1600" dirty="0"/>
              <a:t> foi estimulada pela necessidade de uma formação especializada;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600" dirty="0"/>
              <a:t>No modelo taylorista/fordista, em decorrência da natureza dos processos técnicos, rígidos, padronizados, sincronizados, rotineiros e racionais de trabalho, voltados para a maximização da produção com vista a reduzir custos da mercadoria, o trabalhador qualificado era aquele que executava tarefas manuais singulares com habilidade, precisão e rapidez;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600" dirty="0"/>
              <a:t>Disciplinas que trata de temas comuns sob sua própria ótica.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/>
          </a:p>
        </p:txBody>
      </p:sp>
      <p:sp>
        <p:nvSpPr>
          <p:cNvPr id="4" name="Espaço Reservado para Texto 2"/>
          <p:cNvSpPr txBox="1">
            <a:spLocks/>
          </p:cNvSpPr>
          <p:nvPr/>
        </p:nvSpPr>
        <p:spPr>
          <a:xfrm>
            <a:off x="6356553" y="4656803"/>
            <a:ext cx="3129591" cy="48669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Open Sans"/>
              <a:buNone/>
              <a:defRPr sz="18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r>
              <a:rPr lang="pt-BR" sz="1400" dirty="0"/>
              <a:t>(CARVALHO, 2002; PIRES, 1998)</a:t>
            </a:r>
          </a:p>
          <a:p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val="361474369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9154" y="694608"/>
            <a:ext cx="4169620" cy="3675532"/>
          </a:xfrm>
          <a:prstGeom prst="rect">
            <a:avLst/>
          </a:prstGeom>
        </p:spPr>
      </p:pic>
      <p:pic>
        <p:nvPicPr>
          <p:cNvPr id="5" name="Picture 2" descr="Resultado de imagem para infografico saude ment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909" y="158492"/>
            <a:ext cx="3681086" cy="4747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290454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rgbClr val="073763"/>
                </a:solidFill>
              </a:rPr>
              <a:t>Multidisciplinaridade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600" dirty="0"/>
              <a:t>A multidisciplinaridade é um conjunto de disciplinas a serem trabalhadas simultaneamente, sem aparecer as relações que possam existir entre elas, destinando-se a um sistema de um só nível e de objetivos únicos.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16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600" dirty="0"/>
              <a:t>De acordo com o conceito de multidisciplinaridade, recorre-se a informações de vários profissionais para auxiliar os pacientes. Assim, cada serviço contribui com informações próprias do seu campo de conhecimento, sem considerar que existe uma integração entre eles.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8696180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scielo.br/img/revistas/sausoc/v18n2/13f3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476" y="353049"/>
            <a:ext cx="4555382" cy="4593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Resultado de imagem para trabalho em equipe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87574"/>
            <a:ext cx="3001297" cy="3001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024826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</p:spPr>
        <p:txBody>
          <a:bodyPr/>
          <a:lstStyle/>
          <a:p>
            <a:r>
              <a:rPr lang="pt-BR" dirty="0">
                <a:solidFill>
                  <a:srgbClr val="073763"/>
                </a:solidFill>
              </a:rPr>
              <a:t>Interdisciplinaridade</a:t>
            </a:r>
          </a:p>
        </p:txBody>
      </p:sp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311700" y="1266325"/>
            <a:ext cx="8520600" cy="330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Open Sans"/>
              <a:buNone/>
              <a:defRPr sz="18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dirty="0">
                <a:latin typeface="PT Sans Narrow" panose="020B0604020202020204" charset="0"/>
              </a:rPr>
              <a:t>Interdisciplinaridade - está na transformação dos modos de produzir ciência e de perceber a realidade.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dirty="0">
                <a:latin typeface="PT Sans Narrow" panose="020B0604020202020204" charset="0"/>
              </a:rPr>
              <a:t>Troca de conceitos entre duas ou mais disciplinas; o intercambio teórico e metodológico entre as disciplinas; o transferências de conhecimentos de uma para outra disciplina.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dirty="0">
                <a:latin typeface="PT Sans Narrow" panose="020B0604020202020204" charset="0"/>
              </a:rPr>
              <a:t>A interdisciplinaridade deverá ser desenvolvida a partir da verdadeira cooperação entre os saberes, e isso só será possível se as pessoas que detêm diferentes conhecimentos trabalharem integradas</a:t>
            </a:r>
          </a:p>
        </p:txBody>
      </p:sp>
      <p:sp>
        <p:nvSpPr>
          <p:cNvPr id="6" name="Espaço Reservado para Texto 2"/>
          <p:cNvSpPr txBox="1">
            <a:spLocks/>
          </p:cNvSpPr>
          <p:nvPr/>
        </p:nvSpPr>
        <p:spPr>
          <a:xfrm>
            <a:off x="5707627" y="4656803"/>
            <a:ext cx="3377380" cy="48669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Open Sans"/>
              <a:buNone/>
              <a:defRPr sz="18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r>
              <a:rPr lang="pt-BR" sz="1400" dirty="0"/>
              <a:t>(PAVIANI, 2008; MENOSSI, et al, 2005)</a:t>
            </a:r>
          </a:p>
          <a:p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val="99237232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rgbClr val="073763"/>
                </a:solidFill>
              </a:rPr>
              <a:t>Interdisciplinaridade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Interdisciplinaridade - emergência de subdisciplinas densas conceitualmente, especializadas em novos objetos, com novos métodos de investigação e novas perspectivas teóricas, fruto da intersecção de “disciplinas mães”.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963818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scielo.br/img/revistas/sausoc/v18n2/13f4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1513" y="297941"/>
            <a:ext cx="3952835" cy="4604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Resultado de imagem para interdisciplinaridad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80" y="2629450"/>
            <a:ext cx="3238807" cy="2414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09057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title"/>
          </p:nvPr>
        </p:nvSpPr>
        <p:spPr>
          <a:xfrm>
            <a:off x="251520" y="339502"/>
            <a:ext cx="8520600" cy="116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/>
            <a:r>
              <a:rPr lang="pt-BR" sz="2400" dirty="0">
                <a:solidFill>
                  <a:srgbClr val="002060"/>
                </a:solidFill>
              </a:rPr>
              <a:t>Conhecimento em saúde coletiva</a:t>
            </a:r>
            <a:endParaRPr lang="en" sz="2400" dirty="0">
              <a:solidFill>
                <a:srgbClr val="073763"/>
              </a:solidFill>
            </a:endParaRPr>
          </a:p>
        </p:txBody>
      </p:sp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323528" y="1059582"/>
            <a:ext cx="8520600" cy="330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just">
              <a:spcBef>
                <a:spcPts val="0"/>
              </a:spcBef>
              <a:buNone/>
            </a:pPr>
            <a:r>
              <a:rPr lang="en" sz="1400" dirty="0">
                <a:solidFill>
                  <a:srgbClr val="000000"/>
                </a:solidFill>
                <a:latin typeface="PT Sans Narrow" panose="020B0604020202020204" charset="0"/>
              </a:rPr>
              <a:t>“Define-se, então, a Saúde Coletiva como uma área do saber que toma como objeto </a:t>
            </a:r>
            <a:r>
              <a:rPr lang="en" sz="1400" b="1" dirty="0">
                <a:solidFill>
                  <a:srgbClr val="000000"/>
                </a:solidFill>
                <a:latin typeface="PT Sans Narrow" panose="020B0604020202020204" charset="0"/>
              </a:rPr>
              <a:t>as necessidades sociais de saúde </a:t>
            </a:r>
            <a:r>
              <a:rPr lang="en" sz="1400" dirty="0">
                <a:solidFill>
                  <a:srgbClr val="000000"/>
                </a:solidFill>
                <a:latin typeface="PT Sans Narrow" panose="020B0604020202020204" charset="0"/>
              </a:rPr>
              <a:t>(e não apenas as doenças, os agravos ou os riscos) entendendo a situação de saúde como um processo social (o processo saúde-doença) relacionado à estrutura da sociedade e concebendo as ações de atenção à saúde como práticas simultaneamente técnicas e sociais</a:t>
            </a:r>
            <a:r>
              <a:rPr lang="en" sz="1400" dirty="0" smtClean="0">
                <a:solidFill>
                  <a:srgbClr val="000000"/>
                </a:solidFill>
                <a:latin typeface="PT Sans Narrow" panose="020B0604020202020204" charset="0"/>
              </a:rPr>
              <a:t>“</a:t>
            </a:r>
          </a:p>
          <a:p>
            <a:pPr lvl="0" algn="just">
              <a:spcBef>
                <a:spcPts val="0"/>
              </a:spcBef>
              <a:buNone/>
            </a:pPr>
            <a:r>
              <a:rPr lang="en" sz="1400" dirty="0" smtClean="0">
                <a:solidFill>
                  <a:srgbClr val="000000"/>
                </a:solidFill>
                <a:latin typeface="PT Sans Narrow" panose="020B0604020202020204" charset="0"/>
              </a:rPr>
              <a:t>“ (…) a Saúde Coletiva propõe a superação das intervenções sanitárias voltados a problemas ou grupos populacionais específicos, na epidemiologia meramente descritiva e em uma abordagem normativa de planejamento e administração”. </a:t>
            </a:r>
          </a:p>
          <a:p>
            <a:pPr lvl="0" algn="just">
              <a:spcBef>
                <a:spcPts val="0"/>
              </a:spcBef>
              <a:buNone/>
            </a:pPr>
            <a:r>
              <a:rPr lang="en" sz="1400" dirty="0" smtClean="0">
                <a:solidFill>
                  <a:srgbClr val="000000"/>
                </a:solidFill>
                <a:latin typeface="PT Sans Narrow" panose="020B0604020202020204" charset="0"/>
              </a:rPr>
              <a:t>Propõe “intervenções </a:t>
            </a:r>
            <a:r>
              <a:rPr lang="en" sz="1400" dirty="0">
                <a:solidFill>
                  <a:srgbClr val="000000"/>
                </a:solidFill>
                <a:latin typeface="PT Sans Narrow" panose="020B0604020202020204" charset="0"/>
              </a:rPr>
              <a:t>articuladas de promoção, proteção, recuperação e reabilitação da saúde, baseadas em uma abordagem multidisciplinar, com a contribuição das ciências sociais, da epidemiologia crítica e do planejamento e da gestão estratégicas e comunicativas.” </a:t>
            </a:r>
          </a:p>
          <a:p>
            <a:pPr lvl="0" algn="r">
              <a:spcBef>
                <a:spcPts val="0"/>
              </a:spcBef>
              <a:buNone/>
            </a:pPr>
            <a:r>
              <a:rPr lang="en" sz="1400" dirty="0">
                <a:solidFill>
                  <a:schemeClr val="bg2">
                    <a:lumMod val="50000"/>
                  </a:schemeClr>
                </a:solidFill>
                <a:latin typeface="PT Sans Narrow" panose="020B0604020202020204" charset="0"/>
              </a:rPr>
              <a:t>(</a:t>
            </a:r>
            <a:r>
              <a:rPr lang="en" sz="1400" dirty="0" smtClean="0">
                <a:solidFill>
                  <a:schemeClr val="bg2">
                    <a:lumMod val="50000"/>
                  </a:schemeClr>
                </a:solidFill>
                <a:latin typeface="PT Sans Narrow" panose="020B0604020202020204" charset="0"/>
              </a:rPr>
              <a:t>SOUZA, 2014)</a:t>
            </a:r>
            <a:endParaRPr lang="en" sz="1400" dirty="0">
              <a:solidFill>
                <a:schemeClr val="bg2">
                  <a:lumMod val="50000"/>
                </a:schemeClr>
              </a:solidFill>
              <a:latin typeface="PT Sans Narrow" panose="020B060402020202020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5879909" y="4731990"/>
            <a:ext cx="331236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800" dirty="0" err="1"/>
              <a:t>Luis</a:t>
            </a:r>
            <a:r>
              <a:rPr lang="pt-BR" sz="800" dirty="0"/>
              <a:t> Eugenio de Souza - Saúde Coletiva ou Saúde </a:t>
            </a:r>
            <a:r>
              <a:rPr lang="pt-BR" sz="800" dirty="0" smtClean="0"/>
              <a:t>Pública?</a:t>
            </a:r>
            <a:endParaRPr lang="it-IT" sz="800" dirty="0">
              <a:hlinkClick r:id="rId3"/>
            </a:endParaRPr>
          </a:p>
          <a:p>
            <a:pPr algn="ctr"/>
            <a:r>
              <a:rPr lang="it-IT" sz="800" dirty="0">
                <a:hlinkClick r:id="rId3"/>
              </a:rPr>
              <a:t>https://www.youtube.com/watch?v=uHccTZuj2Ng</a:t>
            </a:r>
            <a:endParaRPr lang="it-IT" sz="8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</p:spPr>
        <p:txBody>
          <a:bodyPr/>
          <a:lstStyle/>
          <a:p>
            <a:r>
              <a:rPr lang="pt-BR" dirty="0">
                <a:solidFill>
                  <a:srgbClr val="3D556B"/>
                </a:solidFill>
              </a:rPr>
              <a:t>Saúde Coletiva</a:t>
            </a:r>
          </a:p>
        </p:txBody>
      </p:sp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311700" y="1266325"/>
            <a:ext cx="8520600" cy="330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rmAutofit fontScale="92500"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Open Sans"/>
              <a:buNone/>
              <a:defRPr sz="18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dirty="0"/>
              <a:t>Necessidade de preservar a complexidade paradigmática da área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dirty="0"/>
              <a:t>O campo da Saúde Coletiva é um dos mais férteis e avançados atualmente na árvore dos saberes disciplinares.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dirty="0"/>
              <a:t>Esta fertilidade provém de sua complexidade, dos produtos de seus saberes e práticas.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dirty="0"/>
              <a:t>Reduzir essa complexidade a um paradigma </a:t>
            </a:r>
            <a:r>
              <a:rPr lang="pt-BR" dirty="0" err="1"/>
              <a:t>monodisciplinar</a:t>
            </a:r>
            <a:r>
              <a:rPr lang="pt-BR" dirty="0"/>
              <a:t> ou a uma forma monolítica de expressão da produção (artigos, por exemplo) é negar a complexidade e decretar, a médio e longo prazos, o empobrecimento e a morte consecutiva do campo da Saúde Coletiva.</a:t>
            </a:r>
          </a:p>
        </p:txBody>
      </p:sp>
    </p:spTree>
    <p:extLst>
      <p:ext uri="{BB962C8B-B14F-4D97-AF65-F5344CB8AC3E}">
        <p14:creationId xmlns:p14="http://schemas.microsoft.com/office/powerpoint/2010/main" val="305655547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Shape 263"/>
          <p:cNvSpPr txBox="1">
            <a:spLocks noGrp="1"/>
          </p:cNvSpPr>
          <p:nvPr>
            <p:ph type="title"/>
          </p:nvPr>
        </p:nvSpPr>
        <p:spPr>
          <a:xfrm>
            <a:off x="179512" y="-4113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400" dirty="0">
                <a:solidFill>
                  <a:srgbClr val="073763"/>
                </a:solidFill>
                <a:latin typeface="PT Sans Narrow" panose="020B0604020202020204" charset="0"/>
                <a:ea typeface="Open Sans"/>
                <a:cs typeface="Open Sans"/>
                <a:sym typeface="Open Sans"/>
              </a:rPr>
              <a:t>Referências</a:t>
            </a:r>
            <a:r>
              <a:rPr lang="en" dirty="0">
                <a:latin typeface="PT Sans Narrow" panose="020B0604020202020204" charset="0"/>
              </a:rPr>
              <a:t> </a:t>
            </a:r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264" name="Shape 264"/>
          <p:cNvSpPr txBox="1">
            <a:spLocks noGrp="1"/>
          </p:cNvSpPr>
          <p:nvPr>
            <p:ph type="body" idx="1"/>
          </p:nvPr>
        </p:nvSpPr>
        <p:spPr>
          <a:xfrm>
            <a:off x="251520" y="699542"/>
            <a:ext cx="8520600" cy="4275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algn="just">
              <a:lnSpc>
                <a:spcPct val="100000"/>
              </a:lnSpc>
            </a:pPr>
            <a:r>
              <a:rPr lang="pt-BR" sz="900" dirty="0">
                <a:solidFill>
                  <a:schemeClr val="bg2">
                    <a:lumMod val="50000"/>
                  </a:schemeClr>
                </a:solidFill>
                <a:latin typeface="PT Sans Narrow" panose="020B0604020202020204" charset="0"/>
              </a:rPr>
              <a:t>AYRES,J.R.C.M. </a:t>
            </a:r>
            <a:r>
              <a:rPr lang="pt-BR" sz="900" b="1" dirty="0">
                <a:solidFill>
                  <a:schemeClr val="bg2">
                    <a:lumMod val="50000"/>
                  </a:schemeClr>
                </a:solidFill>
                <a:latin typeface="PT Sans Narrow" panose="020B0604020202020204" charset="0"/>
              </a:rPr>
              <a:t>Cuidado e reconstrução das práticas de Saúde</a:t>
            </a:r>
            <a:r>
              <a:rPr lang="pt-BR" sz="900" dirty="0">
                <a:solidFill>
                  <a:schemeClr val="bg2">
                    <a:lumMod val="50000"/>
                  </a:schemeClr>
                </a:solidFill>
                <a:latin typeface="PT Sans Narrow" panose="020B0604020202020204" charset="0"/>
              </a:rPr>
              <a:t> . Interface-</a:t>
            </a:r>
            <a:r>
              <a:rPr lang="pt-BR" sz="900" dirty="0" err="1">
                <a:solidFill>
                  <a:schemeClr val="bg2">
                    <a:lumMod val="50000"/>
                  </a:schemeClr>
                </a:solidFill>
                <a:latin typeface="PT Sans Narrow" panose="020B0604020202020204" charset="0"/>
              </a:rPr>
              <a:t>Comunic</a:t>
            </a:r>
            <a:r>
              <a:rPr lang="pt-BR" sz="900" dirty="0">
                <a:solidFill>
                  <a:schemeClr val="bg2">
                    <a:lumMod val="50000"/>
                  </a:schemeClr>
                </a:solidFill>
                <a:latin typeface="PT Sans Narrow" panose="020B0604020202020204" charset="0"/>
              </a:rPr>
              <a:t>, Saúde , Educ.V.8.n.14,p.73-92,set 2003- </a:t>
            </a:r>
            <a:r>
              <a:rPr lang="pt-BR" sz="900" dirty="0" err="1">
                <a:solidFill>
                  <a:schemeClr val="bg2">
                    <a:lumMod val="50000"/>
                  </a:schemeClr>
                </a:solidFill>
                <a:latin typeface="PT Sans Narrow" panose="020B0604020202020204" charset="0"/>
              </a:rPr>
              <a:t>fev</a:t>
            </a:r>
            <a:r>
              <a:rPr lang="pt-BR" sz="900" dirty="0">
                <a:solidFill>
                  <a:schemeClr val="bg2">
                    <a:lumMod val="50000"/>
                  </a:schemeClr>
                </a:solidFill>
                <a:latin typeface="PT Sans Narrow" panose="020B0604020202020204" charset="0"/>
              </a:rPr>
              <a:t> </a:t>
            </a:r>
            <a:r>
              <a:rPr lang="pt-BR" sz="900" dirty="0" smtClean="0">
                <a:solidFill>
                  <a:schemeClr val="bg2">
                    <a:lumMod val="50000"/>
                  </a:schemeClr>
                </a:solidFill>
                <a:latin typeface="PT Sans Narrow" panose="020B0604020202020204" charset="0"/>
              </a:rPr>
              <a:t>2004</a:t>
            </a:r>
            <a:r>
              <a:rPr lang="it-IT" sz="900" dirty="0" smtClean="0">
                <a:solidFill>
                  <a:schemeClr val="bg2">
                    <a:lumMod val="50000"/>
                  </a:schemeClr>
                </a:solidFill>
                <a:latin typeface="PT Sans Narrow" panose="020B0604020202020204" charset="0"/>
              </a:rPr>
              <a:t>.</a:t>
            </a:r>
            <a:endParaRPr lang="pt-BR" sz="900" dirty="0">
              <a:solidFill>
                <a:schemeClr val="bg2">
                  <a:lumMod val="50000"/>
                </a:schemeClr>
              </a:solidFill>
              <a:latin typeface="PT Sans Narrow" panose="020B0604020202020204" charset="0"/>
            </a:endParaRPr>
          </a:p>
          <a:p>
            <a:pPr lvl="0" algn="just">
              <a:lnSpc>
                <a:spcPct val="100000"/>
              </a:lnSpc>
            </a:pPr>
            <a:r>
              <a:rPr lang="pt-BR" sz="900" dirty="0">
                <a:solidFill>
                  <a:schemeClr val="bg2">
                    <a:lumMod val="50000"/>
                  </a:schemeClr>
                </a:solidFill>
                <a:latin typeface="PT Sans Narrow" panose="020B0604020202020204" charset="0"/>
              </a:rPr>
              <a:t>CARVALHO, E. J. G. Interdisciplinaridade para quê?. Caderno do Programa da Pós Graduação em Educação. </a:t>
            </a:r>
            <a:r>
              <a:rPr lang="pt-BR" sz="900" dirty="0" smtClean="0">
                <a:solidFill>
                  <a:schemeClr val="bg2">
                    <a:lumMod val="50000"/>
                  </a:schemeClr>
                </a:solidFill>
                <a:latin typeface="PT Sans Narrow" panose="020B0604020202020204" charset="0"/>
              </a:rPr>
              <a:t>2002</a:t>
            </a:r>
          </a:p>
          <a:p>
            <a:pPr lvl="0" algn="just">
              <a:lnSpc>
                <a:spcPct val="100000"/>
              </a:lnSpc>
            </a:pPr>
            <a:r>
              <a:rPr lang="pt-BR" sz="900" dirty="0" smtClean="0">
                <a:solidFill>
                  <a:schemeClr val="bg2">
                    <a:lumMod val="50000"/>
                  </a:schemeClr>
                </a:solidFill>
                <a:latin typeface="PT Sans Narrow" panose="020B0604020202020204" charset="0"/>
              </a:rPr>
              <a:t>FERIOTTI</a:t>
            </a:r>
            <a:r>
              <a:rPr lang="pt-BR" sz="900" dirty="0">
                <a:solidFill>
                  <a:schemeClr val="bg2">
                    <a:lumMod val="50000"/>
                  </a:schemeClr>
                </a:solidFill>
                <a:latin typeface="PT Sans Narrow" panose="020B0604020202020204" charset="0"/>
              </a:rPr>
              <a:t>, M. de L. Equipe multiprofissional, </a:t>
            </a:r>
            <a:r>
              <a:rPr lang="pt-BR" sz="900" dirty="0" err="1">
                <a:solidFill>
                  <a:schemeClr val="bg2">
                    <a:lumMod val="50000"/>
                  </a:schemeClr>
                </a:solidFill>
                <a:latin typeface="PT Sans Narrow" panose="020B0604020202020204" charset="0"/>
              </a:rPr>
              <a:t>transdisciplinaridade</a:t>
            </a:r>
            <a:r>
              <a:rPr lang="pt-BR" sz="900" dirty="0">
                <a:solidFill>
                  <a:schemeClr val="bg2">
                    <a:lumMod val="50000"/>
                  </a:schemeClr>
                </a:solidFill>
                <a:latin typeface="PT Sans Narrow" panose="020B0604020202020204" charset="0"/>
              </a:rPr>
              <a:t> e saúde: desafios do nosso tempo. Vínculo,  São Paulo ,  v. 6, n. 2, p. 179-190, dez.  2009 </a:t>
            </a:r>
          </a:p>
          <a:p>
            <a:pPr algn="just">
              <a:lnSpc>
                <a:spcPct val="100000"/>
              </a:lnSpc>
            </a:pPr>
            <a:r>
              <a:rPr lang="pt-BR" sz="900" dirty="0">
                <a:solidFill>
                  <a:schemeClr val="bg2">
                    <a:lumMod val="50000"/>
                  </a:schemeClr>
                </a:solidFill>
                <a:latin typeface="PT Sans Narrow" panose="020B0604020202020204" charset="0"/>
              </a:rPr>
              <a:t>LUZ, M. T. Complexidade do campo da Saúde Coletiva: multidisciplinaridade, interdisciplinaridade, e </a:t>
            </a:r>
            <a:r>
              <a:rPr lang="pt-BR" sz="900" dirty="0" err="1">
                <a:solidFill>
                  <a:schemeClr val="bg2">
                    <a:lumMod val="50000"/>
                  </a:schemeClr>
                </a:solidFill>
                <a:latin typeface="PT Sans Narrow" panose="020B0604020202020204" charset="0"/>
              </a:rPr>
              <a:t>transdisciplinaridade</a:t>
            </a:r>
            <a:r>
              <a:rPr lang="pt-BR" sz="900" dirty="0">
                <a:solidFill>
                  <a:schemeClr val="bg2">
                    <a:lumMod val="50000"/>
                  </a:schemeClr>
                </a:solidFill>
                <a:latin typeface="PT Sans Narrow" panose="020B0604020202020204" charset="0"/>
              </a:rPr>
              <a:t> de saberes e práticas-análise </a:t>
            </a:r>
            <a:r>
              <a:rPr lang="pt-BR" sz="900" dirty="0" err="1">
                <a:solidFill>
                  <a:schemeClr val="bg2">
                    <a:lumMod val="50000"/>
                  </a:schemeClr>
                </a:solidFill>
                <a:latin typeface="PT Sans Narrow" panose="020B0604020202020204" charset="0"/>
              </a:rPr>
              <a:t>sócio-histórica</a:t>
            </a:r>
            <a:r>
              <a:rPr lang="pt-BR" sz="900" dirty="0">
                <a:solidFill>
                  <a:schemeClr val="bg2">
                    <a:lumMod val="50000"/>
                  </a:schemeClr>
                </a:solidFill>
                <a:latin typeface="PT Sans Narrow" panose="020B0604020202020204" charset="0"/>
              </a:rPr>
              <a:t> de uma trajetória paradigmática. Saúde e sociedade, v. 18, n. 2, p. 304-311, 2009.</a:t>
            </a:r>
          </a:p>
          <a:p>
            <a:pPr algn="just">
              <a:lnSpc>
                <a:spcPct val="100000"/>
              </a:lnSpc>
            </a:pPr>
            <a:r>
              <a:rPr lang="pt-BR" sz="900" dirty="0">
                <a:solidFill>
                  <a:schemeClr val="bg2">
                    <a:lumMod val="50000"/>
                  </a:schemeClr>
                </a:solidFill>
                <a:latin typeface="PT Sans Narrow" panose="020B0604020202020204" charset="0"/>
              </a:rPr>
              <a:t>MARTINS, A. </a:t>
            </a:r>
            <a:r>
              <a:rPr lang="pt-BR" sz="900" b="1" dirty="0">
                <a:solidFill>
                  <a:schemeClr val="bg2">
                    <a:lumMod val="50000"/>
                  </a:schemeClr>
                </a:solidFill>
                <a:latin typeface="PT Sans Narrow" panose="020B0604020202020204" charset="0"/>
              </a:rPr>
              <a:t>Filosofia e saúde: métodos genealógico e filosófico-conceitual. </a:t>
            </a:r>
            <a:r>
              <a:rPr lang="pt-BR" sz="900" dirty="0">
                <a:solidFill>
                  <a:schemeClr val="bg2">
                    <a:lumMod val="50000"/>
                  </a:schemeClr>
                </a:solidFill>
                <a:latin typeface="PT Sans Narrow" panose="020B0604020202020204" charset="0"/>
              </a:rPr>
              <a:t>Cad. </a:t>
            </a:r>
            <a:r>
              <a:rPr lang="pt-BR" sz="900" dirty="0" err="1">
                <a:solidFill>
                  <a:schemeClr val="bg2">
                    <a:lumMod val="50000"/>
                  </a:schemeClr>
                </a:solidFill>
                <a:latin typeface="PT Sans Narrow" panose="020B0604020202020204" charset="0"/>
              </a:rPr>
              <a:t>Saude</a:t>
            </a:r>
            <a:r>
              <a:rPr lang="pt-BR" sz="900" dirty="0">
                <a:solidFill>
                  <a:schemeClr val="bg2">
                    <a:lumMod val="50000"/>
                  </a:schemeClr>
                </a:solidFill>
                <a:latin typeface="PT Sans Narrow" panose="020B0604020202020204" charset="0"/>
              </a:rPr>
              <a:t> Publica, v.20, n.4, p.950-8, 2004.</a:t>
            </a:r>
          </a:p>
          <a:p>
            <a:pPr algn="just">
              <a:lnSpc>
                <a:spcPct val="100000"/>
              </a:lnSpc>
            </a:pPr>
            <a:r>
              <a:rPr lang="pt-BR" sz="900" dirty="0">
                <a:solidFill>
                  <a:schemeClr val="bg2">
                    <a:lumMod val="50000"/>
                  </a:schemeClr>
                </a:solidFill>
                <a:latin typeface="PT Sans Narrow" panose="020B0604020202020204" charset="0"/>
              </a:rPr>
              <a:t>MENOSSI, M. J., OLIVEIRA, M. M., COIMBRA, V. C. C., PALHA, P. F., ALMEIDA, M. C. P. Interdisciplinaridade: um instrumento para a construção de um modelo assistencial fundamentado na promoção da saúde. Rev. </a:t>
            </a:r>
            <a:r>
              <a:rPr lang="pt-BR" sz="900" dirty="0" err="1">
                <a:solidFill>
                  <a:schemeClr val="bg2">
                    <a:lumMod val="50000"/>
                  </a:schemeClr>
                </a:solidFill>
                <a:latin typeface="PT Sans Narrow" panose="020B0604020202020204" charset="0"/>
              </a:rPr>
              <a:t>Enferm</a:t>
            </a:r>
            <a:r>
              <a:rPr lang="pt-BR" sz="900" dirty="0">
                <a:solidFill>
                  <a:schemeClr val="bg2">
                    <a:lumMod val="50000"/>
                  </a:schemeClr>
                </a:solidFill>
                <a:latin typeface="PT Sans Narrow" panose="020B0604020202020204" charset="0"/>
              </a:rPr>
              <a:t>. UERJ, v. 13, n. 2, p. 252-256, 2005.</a:t>
            </a:r>
          </a:p>
          <a:p>
            <a:pPr algn="just">
              <a:lnSpc>
                <a:spcPct val="100000"/>
              </a:lnSpc>
            </a:pPr>
            <a:r>
              <a:rPr lang="pt-BR" sz="900" dirty="0">
                <a:solidFill>
                  <a:schemeClr val="bg2">
                    <a:lumMod val="50000"/>
                  </a:schemeClr>
                </a:solidFill>
                <a:latin typeface="PT Sans Narrow" panose="020B0604020202020204" charset="0"/>
              </a:rPr>
              <a:t>MERHY, E.E. </a:t>
            </a:r>
            <a:r>
              <a:rPr lang="pt-BR" sz="900" b="1" dirty="0">
                <a:solidFill>
                  <a:schemeClr val="bg2">
                    <a:lumMod val="50000"/>
                  </a:schemeClr>
                </a:solidFill>
                <a:latin typeface="PT Sans Narrow" panose="020B0604020202020204" charset="0"/>
              </a:rPr>
              <a:t>Um ensaio sobre o médico e suas valises tecnológicas: contribuições para compreender as reestruturações produtivas do setor saúde</a:t>
            </a:r>
            <a:r>
              <a:rPr lang="pt-BR" sz="900" dirty="0">
                <a:solidFill>
                  <a:schemeClr val="bg2">
                    <a:lumMod val="50000"/>
                  </a:schemeClr>
                </a:solidFill>
                <a:latin typeface="PT Sans Narrow" panose="020B0604020202020204" charset="0"/>
              </a:rPr>
              <a:t>. Interface – Comunic., </a:t>
            </a:r>
            <a:r>
              <a:rPr lang="pt-BR" sz="900" dirty="0" err="1">
                <a:solidFill>
                  <a:schemeClr val="bg2">
                    <a:lumMod val="50000"/>
                  </a:schemeClr>
                </a:solidFill>
                <a:latin typeface="PT Sans Narrow" panose="020B0604020202020204" charset="0"/>
              </a:rPr>
              <a:t>Saude</a:t>
            </a:r>
            <a:r>
              <a:rPr lang="pt-BR" sz="900" dirty="0">
                <a:solidFill>
                  <a:schemeClr val="bg2">
                    <a:lumMod val="50000"/>
                  </a:schemeClr>
                </a:solidFill>
                <a:latin typeface="PT Sans Narrow" panose="020B0604020202020204" charset="0"/>
              </a:rPr>
              <a:t>, Educ., v.4, n.6, p.109-6, 2000.</a:t>
            </a:r>
          </a:p>
          <a:p>
            <a:pPr algn="just">
              <a:lnSpc>
                <a:spcPct val="100000"/>
              </a:lnSpc>
            </a:pPr>
            <a:r>
              <a:rPr lang="pt-BR" sz="900" dirty="0">
                <a:solidFill>
                  <a:schemeClr val="bg2">
                    <a:lumMod val="50000"/>
                  </a:schemeClr>
                </a:solidFill>
                <a:latin typeface="PT Sans Narrow" panose="020B0604020202020204" charset="0"/>
              </a:rPr>
              <a:t>PAIM, J.S. </a:t>
            </a:r>
            <a:r>
              <a:rPr lang="pt-BR" sz="900" b="1" dirty="0">
                <a:solidFill>
                  <a:schemeClr val="bg2">
                    <a:lumMod val="50000"/>
                  </a:schemeClr>
                </a:solidFill>
                <a:latin typeface="PT Sans Narrow" panose="020B0604020202020204" charset="0"/>
              </a:rPr>
              <a:t>Desafios para a Saúde Coletiva no século XXI</a:t>
            </a:r>
            <a:r>
              <a:rPr lang="pt-BR" sz="900" dirty="0">
                <a:solidFill>
                  <a:schemeClr val="bg2">
                    <a:lumMod val="50000"/>
                  </a:schemeClr>
                </a:solidFill>
                <a:latin typeface="PT Sans Narrow" panose="020B0604020202020204" charset="0"/>
              </a:rPr>
              <a:t>. Editora da UFBA. Salvador BA, 2007.</a:t>
            </a:r>
          </a:p>
          <a:p>
            <a:pPr algn="just">
              <a:lnSpc>
                <a:spcPct val="100000"/>
              </a:lnSpc>
            </a:pPr>
            <a:r>
              <a:rPr lang="pt-BR" sz="900" dirty="0">
                <a:solidFill>
                  <a:schemeClr val="bg2">
                    <a:lumMod val="50000"/>
                  </a:schemeClr>
                </a:solidFill>
                <a:latin typeface="PT Sans Narrow" panose="020B0604020202020204" charset="0"/>
              </a:rPr>
              <a:t>PAVIANI, J. Interdisciplinaridade: conceitos e distinções. Ed. rev. 2. Caxias do Sul: </a:t>
            </a:r>
            <a:r>
              <a:rPr lang="pt-BR" sz="900" dirty="0" err="1">
                <a:solidFill>
                  <a:schemeClr val="bg2">
                    <a:lumMod val="50000"/>
                  </a:schemeClr>
                </a:solidFill>
                <a:latin typeface="PT Sans Narrow" panose="020B0604020202020204" charset="0"/>
              </a:rPr>
              <a:t>Educs</a:t>
            </a:r>
            <a:r>
              <a:rPr lang="pt-BR" sz="900" dirty="0">
                <a:solidFill>
                  <a:schemeClr val="bg2">
                    <a:lumMod val="50000"/>
                  </a:schemeClr>
                </a:solidFill>
                <a:latin typeface="PT Sans Narrow" panose="020B0604020202020204" charset="0"/>
              </a:rPr>
              <a:t>, 2008.</a:t>
            </a:r>
          </a:p>
          <a:p>
            <a:pPr lvl="0" algn="just">
              <a:lnSpc>
                <a:spcPct val="100000"/>
              </a:lnSpc>
            </a:pPr>
            <a:r>
              <a:rPr lang="pt-BR" sz="900" dirty="0" smtClean="0">
                <a:solidFill>
                  <a:schemeClr val="bg2">
                    <a:lumMod val="50000"/>
                  </a:schemeClr>
                </a:solidFill>
                <a:latin typeface="PT Sans Narrow" panose="020B0604020202020204" charset="0"/>
              </a:rPr>
              <a:t>PIRES</a:t>
            </a:r>
            <a:r>
              <a:rPr lang="pt-BR" sz="900" dirty="0">
                <a:solidFill>
                  <a:schemeClr val="bg2">
                    <a:lumMod val="50000"/>
                  </a:schemeClr>
                </a:solidFill>
                <a:latin typeface="PT Sans Narrow" panose="020B0604020202020204" charset="0"/>
              </a:rPr>
              <a:t>, M. F. de C. Multidisciplinaridade, Interdisciplinaridade e </a:t>
            </a:r>
            <a:r>
              <a:rPr lang="pt-BR" sz="900" dirty="0" err="1">
                <a:solidFill>
                  <a:schemeClr val="bg2">
                    <a:lumMod val="50000"/>
                  </a:schemeClr>
                </a:solidFill>
                <a:latin typeface="PT Sans Narrow" panose="020B0604020202020204" charset="0"/>
              </a:rPr>
              <a:t>Transdisciplinaridade</a:t>
            </a:r>
            <a:r>
              <a:rPr lang="pt-BR" sz="900" dirty="0">
                <a:solidFill>
                  <a:schemeClr val="bg2">
                    <a:lumMod val="50000"/>
                  </a:schemeClr>
                </a:solidFill>
                <a:latin typeface="PT Sans Narrow" panose="020B0604020202020204" charset="0"/>
              </a:rPr>
              <a:t> no Ensino. Debates, São Paulo, n. , p.173-182, 1998</a:t>
            </a:r>
          </a:p>
          <a:p>
            <a:pPr>
              <a:lnSpc>
                <a:spcPct val="100000"/>
              </a:lnSpc>
            </a:pPr>
            <a:r>
              <a:rPr lang="pt-BR" sz="900" dirty="0" smtClean="0">
                <a:solidFill>
                  <a:schemeClr val="bg2">
                    <a:lumMod val="50000"/>
                  </a:schemeClr>
                </a:solidFill>
                <a:latin typeface="PT Sans Narrow" panose="020B0604020202020204" charset="0"/>
              </a:rPr>
              <a:t>SOUZA</a:t>
            </a:r>
            <a:r>
              <a:rPr lang="pt-BR" sz="900" dirty="0">
                <a:solidFill>
                  <a:schemeClr val="bg2">
                    <a:lumMod val="50000"/>
                  </a:schemeClr>
                </a:solidFill>
                <a:latin typeface="PT Sans Narrow" panose="020B0604020202020204" charset="0"/>
              </a:rPr>
              <a:t>, L.P.F. </a:t>
            </a:r>
            <a:r>
              <a:rPr lang="pt-BR" sz="900" b="1" dirty="0">
                <a:solidFill>
                  <a:schemeClr val="bg2">
                    <a:lumMod val="50000"/>
                  </a:schemeClr>
                </a:solidFill>
                <a:latin typeface="PT Sans Narrow" panose="020B0604020202020204" charset="0"/>
              </a:rPr>
              <a:t>Saúde Pública ou Saúde Coletiva ?</a:t>
            </a:r>
            <a:r>
              <a:rPr lang="pt-BR" sz="900" dirty="0">
                <a:solidFill>
                  <a:schemeClr val="bg2">
                    <a:lumMod val="50000"/>
                  </a:schemeClr>
                </a:solidFill>
                <a:latin typeface="PT Sans Narrow" panose="020B0604020202020204" charset="0"/>
              </a:rPr>
              <a:t>.Revista Espaço para a Saúde. Londrina . v. 15 | n. 4 | p. 07-21 | out/dez. 2014</a:t>
            </a:r>
          </a:p>
          <a:p>
            <a:pPr lvl="0" algn="just">
              <a:lnSpc>
                <a:spcPct val="100000"/>
              </a:lnSpc>
            </a:pPr>
            <a:endParaRPr lang="pt-BR" sz="900" dirty="0">
              <a:solidFill>
                <a:schemeClr val="bg2">
                  <a:lumMod val="50000"/>
                </a:schemeClr>
              </a:solidFill>
              <a:latin typeface="PT Sans Narrow" panose="020B0604020202020204" charset="0"/>
            </a:endParaRPr>
          </a:p>
          <a:p>
            <a:pPr lvl="0" algn="just">
              <a:lnSpc>
                <a:spcPct val="100000"/>
              </a:lnSpc>
              <a:spcBef>
                <a:spcPts val="0"/>
              </a:spcBef>
              <a:buNone/>
            </a:pPr>
            <a:endParaRPr sz="900" dirty="0">
              <a:solidFill>
                <a:schemeClr val="bg2">
                  <a:lumMod val="50000"/>
                </a:schemeClr>
              </a:solidFill>
              <a:latin typeface="PT Sans Narrow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219095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Shape 26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70" name="Shape 270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2050" name="Picture 2" descr="Resultado de imagem para obriga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04809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5675846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72660" y="195486"/>
            <a:ext cx="8520600" cy="707400"/>
          </a:xfrm>
        </p:spPr>
        <p:txBody>
          <a:bodyPr/>
          <a:lstStyle/>
          <a:p>
            <a:r>
              <a:rPr lang="pt-BR" dirty="0" smtClean="0">
                <a:solidFill>
                  <a:srgbClr val="002060"/>
                </a:solidFill>
              </a:rPr>
              <a:t>Conhecimento em saúde e em saúde coletiva</a:t>
            </a:r>
            <a:endParaRPr lang="it-IT" dirty="0">
              <a:solidFill>
                <a:srgbClr val="002060"/>
              </a:solidFill>
            </a:endParaRP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71803737"/>
              </p:ext>
            </p:extLst>
          </p:nvPr>
        </p:nvGraphicFramePr>
        <p:xfrm>
          <a:off x="628650" y="1369219"/>
          <a:ext cx="7886700" cy="3263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tângulo 4"/>
          <p:cNvSpPr/>
          <p:nvPr/>
        </p:nvSpPr>
        <p:spPr>
          <a:xfrm>
            <a:off x="777923" y="1289713"/>
            <a:ext cx="1555845" cy="92122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pt-BR" dirty="0" smtClean="0">
                <a:solidFill>
                  <a:schemeClr val="bg2">
                    <a:lumMod val="50000"/>
                  </a:schemeClr>
                </a:solidFill>
              </a:rPr>
              <a:t>Núcleo de saberes e práticas</a:t>
            </a:r>
            <a:endParaRPr lang="it-IT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6736877" y="2509518"/>
            <a:ext cx="1555845" cy="92122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pt-BR" dirty="0" smtClean="0">
                <a:solidFill>
                  <a:schemeClr val="bg2">
                    <a:lumMod val="50000"/>
                  </a:schemeClr>
                </a:solidFill>
              </a:rPr>
              <a:t>Movimento intelectual e moral</a:t>
            </a:r>
            <a:endParaRPr lang="it-IT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291358" y="2704371"/>
            <a:ext cx="2528974" cy="243912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214313" indent="-214313">
              <a:buFont typeface="Wingdings" panose="05000000000000000000" pitchFamily="2" charset="2"/>
              <a:buChar char="ü"/>
            </a:pPr>
            <a:r>
              <a:rPr lang="pt-BR" dirty="0" smtClean="0">
                <a:latin typeface="PT Sans Narrow" panose="020B0604020202020204" charset="0"/>
              </a:rPr>
              <a:t>Produções de explicações para o processo: saúde/doença/intervenção.</a:t>
            </a:r>
          </a:p>
          <a:p>
            <a:pPr marL="214313" indent="-214313">
              <a:buFont typeface="Wingdings" panose="05000000000000000000" pitchFamily="2" charset="2"/>
              <a:buChar char="ü"/>
            </a:pPr>
            <a:endParaRPr lang="pt-BR" dirty="0" smtClean="0">
              <a:latin typeface="PT Sans Narrow" panose="020B0604020202020204" charset="0"/>
            </a:endParaRPr>
          </a:p>
          <a:p>
            <a:pPr marL="214313" indent="-214313">
              <a:buFont typeface="Wingdings" panose="05000000000000000000" pitchFamily="2" charset="2"/>
              <a:buChar char="ü"/>
            </a:pPr>
            <a:r>
              <a:rPr lang="pt-BR" dirty="0" smtClean="0">
                <a:latin typeface="PT Sans Narrow" panose="020B0604020202020204" charset="0"/>
              </a:rPr>
              <a:t>Produções de práticas de </a:t>
            </a:r>
            <a:r>
              <a:rPr lang="pt-BR" b="1" dirty="0" smtClean="0">
                <a:latin typeface="PT Sans Narrow" panose="020B0604020202020204" charset="0"/>
              </a:rPr>
              <a:t>promoção</a:t>
            </a:r>
            <a:r>
              <a:rPr lang="pt-BR" dirty="0" smtClean="0">
                <a:latin typeface="PT Sans Narrow" panose="020B0604020202020204" charset="0"/>
              </a:rPr>
              <a:t> e </a:t>
            </a:r>
            <a:r>
              <a:rPr lang="pt-BR" b="1" dirty="0" smtClean="0">
                <a:latin typeface="PT Sans Narrow" panose="020B0604020202020204" charset="0"/>
              </a:rPr>
              <a:t>prevenção de doenças</a:t>
            </a:r>
          </a:p>
          <a:p>
            <a:pPr marL="214313" indent="-214313">
              <a:buFont typeface="Wingdings" panose="05000000000000000000" pitchFamily="2" charset="2"/>
              <a:buChar char="ü"/>
            </a:pPr>
            <a:endParaRPr lang="pt-BR" dirty="0" smtClean="0">
              <a:latin typeface="PT Sans Narrow" panose="020B0604020202020204" charset="0"/>
            </a:endParaRPr>
          </a:p>
          <a:p>
            <a:pPr marL="214313" indent="-214313">
              <a:buFont typeface="Wingdings" panose="05000000000000000000" pitchFamily="2" charset="2"/>
              <a:buChar char="ü"/>
            </a:pPr>
            <a:r>
              <a:rPr lang="pt-BR" dirty="0" err="1" smtClean="0">
                <a:latin typeface="PT Sans Narrow" panose="020B0604020202020204" charset="0"/>
              </a:rPr>
              <a:t>Co-produzindo</a:t>
            </a:r>
            <a:r>
              <a:rPr lang="pt-BR" dirty="0" smtClean="0">
                <a:latin typeface="PT Sans Narrow" panose="020B0604020202020204" charset="0"/>
              </a:rPr>
              <a:t> inter-relações e ao mesmo tempo </a:t>
            </a:r>
            <a:r>
              <a:rPr lang="pt-BR" dirty="0" err="1" smtClean="0">
                <a:latin typeface="PT Sans Narrow" panose="020B0604020202020204" charset="0"/>
              </a:rPr>
              <a:t>co-produtos</a:t>
            </a:r>
            <a:r>
              <a:rPr lang="pt-BR" dirty="0" smtClean="0">
                <a:latin typeface="PT Sans Narrow" panose="020B0604020202020204" charset="0"/>
              </a:rPr>
              <a:t>. </a:t>
            </a:r>
          </a:p>
          <a:p>
            <a:r>
              <a:rPr lang="pt-BR" sz="1300" dirty="0" smtClean="0">
                <a:latin typeface="PT Sans Narrow" panose="020B0604020202020204" charset="0"/>
              </a:rPr>
              <a:t>( O produtor é também modificado pelo produto)</a:t>
            </a:r>
            <a:endParaRPr lang="it-IT" sz="1300" dirty="0">
              <a:latin typeface="PT Sans Narrow" panose="020B0604020202020204" charset="0"/>
            </a:endParaRPr>
          </a:p>
        </p:txBody>
      </p:sp>
      <p:cxnSp>
        <p:nvCxnSpPr>
          <p:cNvPr id="10" name="Conector reto 9"/>
          <p:cNvCxnSpPr/>
          <p:nvPr/>
        </p:nvCxnSpPr>
        <p:spPr>
          <a:xfrm>
            <a:off x="2333767" y="2210937"/>
            <a:ext cx="1230121" cy="936877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Conector reto 11"/>
          <p:cNvCxnSpPr>
            <a:endCxn id="7" idx="1"/>
          </p:cNvCxnSpPr>
          <p:nvPr/>
        </p:nvCxnSpPr>
        <p:spPr>
          <a:xfrm flipV="1">
            <a:off x="5004048" y="2970130"/>
            <a:ext cx="1732829" cy="460612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3" name="Retângulo 2"/>
          <p:cNvSpPr/>
          <p:nvPr/>
        </p:nvSpPr>
        <p:spPr>
          <a:xfrm>
            <a:off x="7164288" y="4658688"/>
            <a:ext cx="122982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" dirty="0">
                <a:latin typeface="PT Sans Narrow" panose="020B0604020202020204" charset="0"/>
              </a:rPr>
              <a:t>(CAMPOS, 2000).</a:t>
            </a:r>
            <a:endParaRPr lang="it-IT" dirty="0">
              <a:latin typeface="PT Sans Narrow" panose="020B060402020202020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3563888" y="3180671"/>
            <a:ext cx="13997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Saúde Coletiva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251810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>
                <a:solidFill>
                  <a:srgbClr val="073763"/>
                </a:solidFill>
              </a:rPr>
              <a:t>Conhecimento em saúde coletiva</a:t>
            </a:r>
          </a:p>
        </p:txBody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323528" y="1347614"/>
            <a:ext cx="8520600" cy="3302700"/>
          </a:xfrm>
          <a:prstGeom prst="rect">
            <a:avLst/>
          </a:prstGeom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endParaRPr lang="en" dirty="0" smtClean="0">
              <a:solidFill>
                <a:srgbClr val="000000"/>
              </a:solidFill>
            </a:endParaRPr>
          </a:p>
          <a:p>
            <a:pPr lvl="0" algn="ctr" rtl="0">
              <a:spcBef>
                <a:spcPts val="0"/>
              </a:spcBef>
              <a:buNone/>
            </a:pPr>
            <a:endParaRPr lang="en" dirty="0">
              <a:solidFill>
                <a:srgbClr val="000000"/>
              </a:solidFill>
            </a:endParaRPr>
          </a:p>
          <a:p>
            <a:pPr lvl="0" algn="ctr" rtl="0">
              <a:spcBef>
                <a:spcPts val="0"/>
              </a:spcBef>
              <a:buNone/>
            </a:pPr>
            <a:r>
              <a:rPr lang="en" dirty="0" smtClean="0">
                <a:solidFill>
                  <a:srgbClr val="000000"/>
                </a:solidFill>
              </a:rPr>
              <a:t>(...) </a:t>
            </a:r>
            <a:r>
              <a:rPr lang="en" i="1" dirty="0">
                <a:solidFill>
                  <a:srgbClr val="000000"/>
                </a:solidFill>
              </a:rPr>
              <a:t>a produção de saúde é função e finalidade essencial sem a qual não se está autorizado a falar em trabalho em saúde</a:t>
            </a:r>
            <a:r>
              <a:rPr lang="en" i="1" dirty="0" smtClean="0">
                <a:solidFill>
                  <a:srgbClr val="000000"/>
                </a:solidFill>
              </a:rPr>
              <a:t>.</a:t>
            </a:r>
            <a:endParaRPr lang="en" i="1" dirty="0">
              <a:solidFill>
                <a:srgbClr val="000000"/>
              </a:solidFill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7668344" y="4658688"/>
            <a:ext cx="122982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" dirty="0">
                <a:latin typeface="PT Sans Narrow" panose="020B0604020202020204" charset="0"/>
              </a:rPr>
              <a:t>(CAMPOS, 2000).</a:t>
            </a:r>
            <a:endParaRPr lang="it-IT" dirty="0">
              <a:latin typeface="PT Sans Narrow" panose="020B060402020202020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96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endParaRPr dirty="0">
              <a:solidFill>
                <a:srgbClr val="1C4587"/>
              </a:solidFill>
            </a:endParaRPr>
          </a:p>
          <a:p>
            <a:pPr lvl="0" algn="ctr" rtl="0">
              <a:spcBef>
                <a:spcPts val="0"/>
              </a:spcBef>
              <a:buNone/>
            </a:pPr>
            <a:endParaRPr dirty="0">
              <a:solidFill>
                <a:srgbClr val="1C4587"/>
              </a:solidFill>
            </a:endParaRPr>
          </a:p>
          <a:p>
            <a:pPr lvl="0" algn="ctr">
              <a:spcBef>
                <a:spcPts val="0"/>
              </a:spcBef>
              <a:buNone/>
            </a:pPr>
            <a:r>
              <a:rPr lang="en" sz="4800" dirty="0">
                <a:solidFill>
                  <a:srgbClr val="1C4587"/>
                </a:solidFill>
              </a:rPr>
              <a:t>Cuidado e Reconstrução das Práticas de Saúde </a:t>
            </a:r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>
            <a:off x="323528" y="1347614"/>
            <a:ext cx="8520600" cy="254732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4000" b="1" i="1" dirty="0">
                <a:solidFill>
                  <a:srgbClr val="000000"/>
                </a:solidFill>
                <a:latin typeface="PT Sans Narrow" panose="020B0604020202020204" charset="0"/>
              </a:rPr>
              <a:t> </a:t>
            </a:r>
            <a:r>
              <a:rPr lang="en" sz="4000" b="1" dirty="0">
                <a:solidFill>
                  <a:schemeClr val="accent3">
                    <a:lumMod val="75000"/>
                  </a:schemeClr>
                </a:solidFill>
                <a:latin typeface="PT Sans Narrow" panose="020B0604020202020204" charset="0"/>
              </a:rPr>
              <a:t>Qual a contribuição da Filosofia para a construção do Cuidado e das Práticas de Saúde ?</a:t>
            </a:r>
          </a:p>
        </p:txBody>
      </p:sp>
    </p:spTree>
    <p:extLst>
      <p:ext uri="{BB962C8B-B14F-4D97-AF65-F5344CB8AC3E}">
        <p14:creationId xmlns:p14="http://schemas.microsoft.com/office/powerpoint/2010/main" val="261902885"/>
      </p:ext>
    </p:extLst>
  </p:cSld>
  <p:clrMapOvr>
    <a:masterClrMapping/>
  </p:clrMapOvr>
</p:sld>
</file>

<file path=ppt/theme/theme1.xml><?xml version="1.0" encoding="utf-8"?>
<a:theme xmlns:a="http://schemas.openxmlformats.org/drawingml/2006/main" name="tropic">
  <a:themeElements>
    <a:clrScheme name="Tropic">
      <a:dk1>
        <a:srgbClr val="A1E8D9"/>
      </a:dk1>
      <a:lt1>
        <a:srgbClr val="FFFFFF"/>
      </a:lt1>
      <a:dk2>
        <a:srgbClr val="695D46"/>
      </a:dk2>
      <a:lt2>
        <a:srgbClr val="B3A77D"/>
      </a:lt2>
      <a:accent1>
        <a:srgbClr val="EF6C00"/>
      </a:accent1>
      <a:accent2>
        <a:srgbClr val="009668"/>
      </a:accent2>
      <a:accent3>
        <a:srgbClr val="4DB6AC"/>
      </a:accent3>
      <a:accent4>
        <a:srgbClr val="FF9800"/>
      </a:accent4>
      <a:accent5>
        <a:srgbClr val="CE93D8"/>
      </a:accent5>
      <a:accent6>
        <a:srgbClr val="EEFF41"/>
      </a:accent6>
      <a:hlink>
        <a:srgbClr val="CE93D8"/>
      </a:hlink>
      <a:folHlink>
        <a:srgbClr val="CE93D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</TotalTime>
  <Words>3731</Words>
  <Application>Microsoft Macintosh PowerPoint</Application>
  <PresentationFormat>On-screen Show (16:9)</PresentationFormat>
  <Paragraphs>194</Paragraphs>
  <Slides>52</Slides>
  <Notes>37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6" baseType="lpstr">
      <vt:lpstr>Calibri</vt:lpstr>
      <vt:lpstr>Open Sans</vt:lpstr>
      <vt:lpstr>PT Sans Narrow</vt:lpstr>
      <vt:lpstr>tropic</vt:lpstr>
      <vt:lpstr>O conhecimento em saúde e em saúde coletiva, a produção de conhecimento sobre o cuidado e a interdisciplinaridade</vt:lpstr>
      <vt:lpstr>José Ricardo de Carvalho Mesquita Ayres</vt:lpstr>
      <vt:lpstr>Madel Therezinha Luz </vt:lpstr>
      <vt:lpstr>Saúde coletiva</vt:lpstr>
      <vt:lpstr>Conhecimento em saúde coletiva</vt:lpstr>
      <vt:lpstr>Conhecimento em saúde e em saúde coletiva</vt:lpstr>
      <vt:lpstr>Conhecimento em saúde coletiva</vt:lpstr>
      <vt:lpstr>  Cuidado e Reconstrução das Práticas de Saúde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Complexidade do Campo da Saúde Coletiva: multidisciplinaridade, interdisciplinaridade, e transdisciplinaridade de saberes e práticas </vt:lpstr>
      <vt:lpstr>Campo da saúde coletiva </vt:lpstr>
      <vt:lpstr>Multidisciplinar / Interdisciplinar / Transdisciplinar </vt:lpstr>
      <vt:lpstr>Campo da saúde coletiva </vt:lpstr>
      <vt:lpstr>Campo da saúde coletiva</vt:lpstr>
      <vt:lpstr>Campo da saúde coletiva</vt:lpstr>
      <vt:lpstr>Evolução da Saúde Coletiva</vt:lpstr>
      <vt:lpstr>Multidisciplinar / Interdisciplinar / Transdisciplinar</vt:lpstr>
      <vt:lpstr>Transdisciplinaridade</vt:lpstr>
      <vt:lpstr>PowerPoint Presentation</vt:lpstr>
      <vt:lpstr>Saberes Disciplinares</vt:lpstr>
      <vt:lpstr>Disciplinarização</vt:lpstr>
      <vt:lpstr>PowerPoint Presentation</vt:lpstr>
      <vt:lpstr>Multidisciplinaridade</vt:lpstr>
      <vt:lpstr>PowerPoint Presentation</vt:lpstr>
      <vt:lpstr>Interdisciplinaridade</vt:lpstr>
      <vt:lpstr>Interdisciplinaridade</vt:lpstr>
      <vt:lpstr>PowerPoint Presentation</vt:lpstr>
      <vt:lpstr>Saúde Coletiva</vt:lpstr>
      <vt:lpstr>Referências 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 conhecimento em saúde e em saúde coletiva, a produção de conhecimento sobre o cuidado e a interdisciplinaridade</dc:title>
  <dc:creator>Norie Araújo</dc:creator>
  <cp:lastModifiedBy>Cinira</cp:lastModifiedBy>
  <cp:revision>16</cp:revision>
  <dcterms:modified xsi:type="dcterms:W3CDTF">2016-10-03T14:50:43Z</dcterms:modified>
</cp:coreProperties>
</file>