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2" r:id="rId4"/>
    <p:sldId id="265" r:id="rId5"/>
    <p:sldId id="264" r:id="rId6"/>
    <p:sldId id="269" r:id="rId7"/>
    <p:sldId id="276" r:id="rId8"/>
    <p:sldId id="262" r:id="rId9"/>
    <p:sldId id="277" r:id="rId10"/>
    <p:sldId id="278" r:id="rId11"/>
    <p:sldId id="28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66FF"/>
    <a:srgbClr val="0E2BBA"/>
    <a:srgbClr val="FFFFCC"/>
    <a:srgbClr val="3333FF"/>
    <a:srgbClr val="000099"/>
    <a:srgbClr val="CC00CC"/>
    <a:srgbClr val="6600CC"/>
    <a:srgbClr val="00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2" autoAdjust="0"/>
  </p:normalViewPr>
  <p:slideViewPr>
    <p:cSldViewPr>
      <p:cViewPr>
        <p:scale>
          <a:sx n="100" d="100"/>
          <a:sy n="100" d="100"/>
        </p:scale>
        <p:origin x="-864" y="-234"/>
      </p:cViewPr>
      <p:guideLst>
        <p:guide orient="horz" pos="3929"/>
        <p:guide pos="6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5CCEF-B414-4A0E-85D7-94A8C62AE3D3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9/11/2017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m par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08293"/>
            <a:ext cx="9103609" cy="7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2939211"/>
            <a:ext cx="7488832" cy="27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29916" y="332656"/>
            <a:ext cx="893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EDUCATIVAS NA PRÁTICA DE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ENFERMAGEM 2017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78064" y="3219360"/>
            <a:ext cx="7103548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PROPOSIÇÃO PARA </a:t>
            </a:r>
            <a:r>
              <a:rPr lang="pt-BR" sz="28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EDUCATIVA</a:t>
            </a:r>
          </a:p>
          <a:p>
            <a:endParaRPr lang="pt-BR" sz="2400" b="1" dirty="0">
              <a:solidFill>
                <a:srgbClr val="0E2B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INVESTIGAÇÃO </a:t>
            </a:r>
            <a:r>
              <a:rPr lang="pt-BR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REALIDADE </a:t>
            </a:r>
          </a:p>
          <a:p>
            <a:pPr algn="ctr"/>
            <a:endParaRPr lang="pt-BR" sz="24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pt-BR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APRENDIZAGEM</a:t>
            </a:r>
            <a:endParaRPr lang="pt-BR" sz="24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66020" y="1196752"/>
            <a:ext cx="7951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Maria de Fátima Prado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</a:t>
            </a:r>
          </a:p>
          <a:p>
            <a:pPr lvl="0" algn="ctr"/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 ENO</a:t>
            </a:r>
            <a:endParaRPr lang="pt-BR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8614692" y="764704"/>
            <a:ext cx="31683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000" i="1" dirty="0">
                <a:solidFill>
                  <a:schemeClr val="bg1"/>
                </a:solidFill>
              </a:rPr>
              <a:t>Para    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aprender    </a:t>
            </a:r>
            <a:r>
              <a:rPr lang="pt-BR" altLang="pt-BR" sz="2000" i="1" dirty="0">
                <a:solidFill>
                  <a:schemeClr val="bg1"/>
                </a:solidFill>
              </a:rPr>
              <a:t>é    preciso   percorrer   um   labirinto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,  que   </a:t>
            </a:r>
            <a:r>
              <a:rPr lang="pt-BR" altLang="pt-BR" sz="2000" i="1" dirty="0">
                <a:solidFill>
                  <a:schemeClr val="bg1"/>
                </a:solidFill>
              </a:rPr>
              <a:t>nos   leva  ao   centro   de   nos   mesmos,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  levando-nos    </a:t>
            </a:r>
            <a:r>
              <a:rPr lang="pt-BR" altLang="pt-BR" sz="2000" i="1" dirty="0">
                <a:solidFill>
                  <a:schemeClr val="bg1"/>
                </a:solidFill>
              </a:rPr>
              <a:t>a   vivenciar 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a  força</a:t>
            </a:r>
            <a:r>
              <a:rPr lang="pt-BR" altLang="pt-BR" sz="2000" i="1" dirty="0">
                <a:solidFill>
                  <a:schemeClr val="bg1"/>
                </a:solidFill>
              </a:rPr>
              <a:t>,  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a  </a:t>
            </a:r>
            <a:r>
              <a:rPr lang="pt-BR" altLang="pt-BR" sz="2000" i="1" dirty="0">
                <a:solidFill>
                  <a:schemeClr val="bg1"/>
                </a:solidFill>
              </a:rPr>
              <a:t>coragem, 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a  vontade</a:t>
            </a:r>
            <a:r>
              <a:rPr lang="pt-BR" altLang="pt-BR" sz="2000" i="1" dirty="0">
                <a:solidFill>
                  <a:schemeClr val="bg1"/>
                </a:solidFill>
              </a:rPr>
              <a:t>,  a  </a:t>
            </a:r>
            <a:r>
              <a:rPr lang="pt-BR" altLang="pt-BR" sz="2000" i="1" dirty="0" smtClean="0">
                <a:solidFill>
                  <a:schemeClr val="bg1"/>
                </a:solidFill>
              </a:rPr>
              <a:t>sabedoria   e  </a:t>
            </a:r>
            <a:r>
              <a:rPr lang="pt-BR" altLang="pt-BR" sz="2000" i="1" dirty="0">
                <a:solidFill>
                  <a:schemeClr val="bg1"/>
                </a:solidFill>
              </a:rPr>
              <a:t>o   amor.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5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do de imagem par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08293"/>
            <a:ext cx="106565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FFCC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1" y="0"/>
            <a:ext cx="1218882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algn="ctr"/>
            <a: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DE DEFINIÇÃO DE FONTES: BIBLIOTECAS DIGITAIS ON-LINE </a:t>
            </a:r>
          </a:p>
          <a:p>
            <a:pPr algn="ctr"/>
            <a: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EM  BASES  ELETRÔNICAS INDEXADAS </a:t>
            </a:r>
          </a:p>
          <a:p>
            <a:pPr algn="ctr"/>
            <a:r>
              <a:rPr lang="pt-BR" b="1" dirty="0" smtClean="0">
                <a:solidFill>
                  <a:srgbClr val="0E2BBA"/>
                </a:solidFill>
              </a:rPr>
              <a:t> </a:t>
            </a:r>
            <a:endParaRPr lang="pt-BR" dirty="0" smtClean="0">
              <a:solidFill>
                <a:srgbClr val="0E2BBA"/>
              </a:solidFill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 </a:t>
            </a:r>
            <a:r>
              <a:rPr lang="pt-BR" sz="2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REVISTAS    </a:t>
            </a:r>
            <a:r>
              <a:rPr lang="pt-BR" sz="2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 a  2017</a:t>
            </a:r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r>
              <a:rPr lang="pt-BR" sz="2400" b="1" dirty="0" smtClean="0">
                <a:solidFill>
                  <a:srgbClr val="CC0099"/>
                </a:solidFill>
              </a:rPr>
              <a:t>                  </a:t>
            </a:r>
            <a:endParaRPr lang="pt-BR" b="1" dirty="0"/>
          </a:p>
          <a:p>
            <a:pPr algn="ctr"/>
            <a:r>
              <a:rPr lang="pt-BR" b="1" dirty="0" smtClean="0"/>
              <a:t>        </a:t>
            </a:r>
            <a:endParaRPr lang="pt-BR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 </a:t>
            </a:r>
            <a:endParaRPr lang="pt-BR" dirty="0" smtClean="0"/>
          </a:p>
          <a:p>
            <a:pPr algn="ctr"/>
            <a:r>
              <a:rPr lang="pt-BR" b="1" dirty="0" smtClean="0"/>
              <a:t>	</a:t>
            </a:r>
            <a:endParaRPr lang="pt-BR" dirty="0" smtClean="0"/>
          </a:p>
          <a:p>
            <a:pPr algn="ctr"/>
            <a:r>
              <a:rPr lang="pt-BR" b="1" dirty="0" smtClean="0"/>
              <a:t>	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8" name="Pentágono 7"/>
          <p:cNvSpPr/>
          <p:nvPr/>
        </p:nvSpPr>
        <p:spPr>
          <a:xfrm>
            <a:off x="419512" y="2564904"/>
            <a:ext cx="2495627" cy="608393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pt-BR" sz="28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405780" y="3861048"/>
            <a:ext cx="2509359" cy="7200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2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419512" y="5537458"/>
            <a:ext cx="2495627" cy="627846"/>
          </a:xfrm>
          <a:prstGeom prst="homePlat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pt-BR" sz="28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031313" y="2312876"/>
            <a:ext cx="8751731" cy="108012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300" b="1" dirty="0" smtClean="0">
              <a:solidFill>
                <a:srgbClr val="CC0099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Escola de Enfermagem da USP </a:t>
            </a:r>
          </a:p>
          <a:p>
            <a:pPr algn="ctr"/>
            <a:endParaRPr lang="pt-BR" sz="2000" dirty="0"/>
          </a:p>
        </p:txBody>
      </p:sp>
      <p:sp>
        <p:nvSpPr>
          <p:cNvPr id="12" name="Fluxograma: Vários documentos 11"/>
          <p:cNvSpPr/>
          <p:nvPr/>
        </p:nvSpPr>
        <p:spPr>
          <a:xfrm>
            <a:off x="3286100" y="3660086"/>
            <a:ext cx="8496944" cy="1152128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Revista Brasileira de Enfermagem </a:t>
            </a:r>
            <a:r>
              <a:rPr lang="pt-B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REBEn</a:t>
            </a:r>
            <a:r>
              <a:rPr lang="pt-B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2000" dirty="0"/>
          </a:p>
        </p:txBody>
      </p:sp>
      <p:sp>
        <p:nvSpPr>
          <p:cNvPr id="15" name="Ondulado 14"/>
          <p:cNvSpPr/>
          <p:nvPr/>
        </p:nvSpPr>
        <p:spPr>
          <a:xfrm>
            <a:off x="3205400" y="5157191"/>
            <a:ext cx="8577644" cy="1512168"/>
          </a:xfrm>
          <a:prstGeom prst="wave">
            <a:avLst/>
          </a:prstGeom>
          <a:solidFill>
            <a:srgbClr val="CC00CC">
              <a:alpha val="92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      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Revista Latino-Americana de Enfermagem </a:t>
            </a:r>
          </a:p>
          <a:p>
            <a:endParaRPr lang="pt-BR" dirty="0" smtClean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m par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08293"/>
            <a:ext cx="106565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22004" y="1340768"/>
            <a:ext cx="83029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LEVANTAR DADOS QUE ENVOLVAM</a:t>
            </a:r>
          </a:p>
          <a:p>
            <a:pPr algn="ctr"/>
            <a: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AÇÕES EDUCATIVAS EM SAÚDE EM TRÊS REVISTAS</a:t>
            </a:r>
            <a:b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ENFERMAGEM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publicados que explicitem ações educativas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saúde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 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02124" y="404664"/>
            <a:ext cx="272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dirty="0">
                <a:solidFill>
                  <a:srgbClr val="0E2B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</a:p>
        </p:txBody>
      </p:sp>
      <p:pic>
        <p:nvPicPr>
          <p:cNvPr id="2052" name="Picture 4" descr="Resultado de imagem para imagens planej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30" y="3429000"/>
            <a:ext cx="7416824" cy="20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08293"/>
            <a:ext cx="106565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06180" y="351613"/>
            <a:ext cx="20882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endParaRPr lang="pt-BR" sz="2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m para pesqu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844824"/>
            <a:ext cx="3530626" cy="3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pa legais para facebook com frases - Pesquisa 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80" y="2348880"/>
            <a:ext cx="6561264" cy="2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21780" y="4509120"/>
            <a:ext cx="6560645" cy="25800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06651"/>
              </p:ext>
            </p:extLst>
          </p:nvPr>
        </p:nvGraphicFramePr>
        <p:xfrm>
          <a:off x="3375460" y="1268760"/>
          <a:ext cx="7111565" cy="50125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111565"/>
              </a:tblGrid>
              <a:tr h="761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</a:t>
                      </a:r>
                      <a:r>
                        <a:rPr lang="pt-BR" sz="2000" b="1" dirty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ARTIGO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  <a:tr h="657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  <a:tr h="4384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  <a:tr h="65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PALAVRAS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CHAVES</a:t>
                      </a:r>
                      <a:endParaRPr lang="pt-BR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  <a:tr h="8734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r>
                        <a:rPr lang="pt-BR" sz="2000" b="1" kern="1200" dirty="0" smtClean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POPULAÇÃO </a:t>
                      </a:r>
                      <a:r>
                        <a:rPr lang="pt-BR" sz="2000" b="1" kern="1200" dirty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  <a:tr h="10640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 (S)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21" marR="5362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42085" y="692696"/>
            <a:ext cx="73449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GRUPO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REVISTA ESCOLA DE ENFERMAGEM DA USP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9796" y="2924944"/>
            <a:ext cx="2191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endParaRPr lang="pt-B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32961"/>
              </p:ext>
            </p:extLst>
          </p:nvPr>
        </p:nvGraphicFramePr>
        <p:xfrm>
          <a:off x="3330983" y="1412776"/>
          <a:ext cx="7156042" cy="48245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156042"/>
              </a:tblGrid>
              <a:tr h="851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AÇÕES EDUCATIVAS E DA SAÚDE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ENCONTRADAS </a:t>
                      </a: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NOS ARTIGOS</a:t>
                      </a:r>
                    </a:p>
                  </a:txBody>
                  <a:tcPr marL="54642" marR="54642" marT="0" marB="0"/>
                </a:tc>
              </a:tr>
              <a:tr h="397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42" marR="5464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6099" y="850464"/>
            <a:ext cx="72009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GRUPO X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REVISTA ESCOLA DE ENFERMAGEM DA USP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4731"/>
              </p:ext>
            </p:extLst>
          </p:nvPr>
        </p:nvGraphicFramePr>
        <p:xfrm>
          <a:off x="2358478" y="1282050"/>
          <a:ext cx="8128547" cy="49469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28547"/>
              </a:tblGrid>
              <a:tr h="66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MÉTODOS </a:t>
                      </a:r>
                      <a:r>
                        <a:rPr kumimoji="0" lang="pt-B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TÉCNICAS   </a:t>
                      </a:r>
                      <a:r>
                        <a:rPr kumimoji="0" lang="pt-B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MATERIAIS</a:t>
                      </a:r>
                      <a:endParaRPr kumimoji="0" lang="pt-BR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7053" marR="57053" marT="0" marB="0"/>
                </a:tc>
              </a:tr>
              <a:tr h="383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3" marR="5705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9956" y="692696"/>
            <a:ext cx="5904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TRÊS </a:t>
            </a: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REVISTAS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pt-BR" altLang="pt-BR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GRUPOS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6,  7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E2BB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rgbClr val="0E2B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98379"/>
              </p:ext>
            </p:extLst>
          </p:nvPr>
        </p:nvGraphicFramePr>
        <p:xfrm>
          <a:off x="2349996" y="1146035"/>
          <a:ext cx="8136904" cy="652443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36904"/>
              </a:tblGrid>
              <a:tr h="120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OS AUTORES DEFINIRAM E APLICARAM MÉTODOS DE AVALIAÇÃO?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SIM (    )     ou   NÃO (    )</a:t>
                      </a:r>
                    </a:p>
                    <a:p>
                      <a:pPr marL="0" indent="825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DESCREVER OS RESULTADOS ENCONTRADOS</a:t>
                      </a:r>
                    </a:p>
                  </a:txBody>
                  <a:tcPr marL="57053" marR="57053" marT="0" marB="0"/>
                </a:tc>
              </a:tr>
              <a:tr h="215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 marL="0" indent="825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r>
                        <a:rPr lang="pt-BR" sz="90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3" marR="57053" marT="0" marB="0"/>
                </a:tc>
              </a:tr>
              <a:tr h="1396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3" marR="5705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4052" y="404664"/>
            <a:ext cx="76271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GRUPO X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REVISTA ESCOLA DE ENFERMAGEM DA USP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82881"/>
              </p:ext>
            </p:extLst>
          </p:nvPr>
        </p:nvGraphicFramePr>
        <p:xfrm>
          <a:off x="1248361" y="908721"/>
          <a:ext cx="9238539" cy="60170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238539"/>
              </a:tblGrid>
              <a:tr h="6017099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DESTACAR 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APENAS 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   </a:t>
                      </a:r>
                      <a:r>
                        <a:rPr lang="pt-BR" sz="2000" u="sng" dirty="0">
                          <a:solidFill>
                            <a:srgbClr val="0E2B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EDUCATIVA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 QUE </a:t>
                      </a:r>
                      <a:r>
                        <a:rPr lang="pt-BR" sz="20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MAIS CHAMOU ATENÇÃO PARA </a:t>
                      </a:r>
                      <a:r>
                        <a:rPr lang="pt-BR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OS GRUPOS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ENTRE  AS TRÊS </a:t>
                      </a:r>
                      <a:r>
                        <a:rPr lang="pt-BR" sz="20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REVISTAS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MENCIONAR </a:t>
                      </a: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MOTIVOS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LEVARAM </a:t>
                      </a: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pt-BR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GRUPOS </a:t>
                      </a: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ESCOLHER</a:t>
                      </a:r>
                      <a:r>
                        <a:rPr lang="pt-BR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DISCORRER COMO </a:t>
                      </a:r>
                      <a:r>
                        <a:rPr lang="pt-BR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 AÇÃO </a:t>
                      </a:r>
                      <a:r>
                        <a:rPr lang="pt-BR" sz="20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FOI APRESENTADA NO ARTIGO 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 APRENDIZAGENS FORAM IMPORTANTES PARA OS GRUPOS?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4" marR="6238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3972" y="420137"/>
            <a:ext cx="80044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GRUPOS 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6, 7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 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REVISTA ESCOLA DE ENFERMAGEM DA USP</a:t>
            </a:r>
            <a:endParaRPr kumimoji="0" lang="pt-BR" alt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06180" y="1340768"/>
            <a:ext cx="4073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algn="ctr"/>
            <a:r>
              <a:rPr lang="pt-BR" sz="2000" b="1" dirty="0" smtClean="0">
                <a:solidFill>
                  <a:srgbClr val="99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FINAL    DA   DISPLINA</a:t>
            </a:r>
          </a:p>
          <a:p>
            <a:pPr marL="450215" lvl="0" algn="ctr"/>
            <a:r>
              <a:rPr lang="pt-BR" sz="2000" b="1" dirty="0" smtClean="0">
                <a:solidFill>
                  <a:srgbClr val="99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APRESENTAÇÃO </a:t>
            </a:r>
            <a:r>
              <a:rPr lang="pt-BR" sz="2000" b="1" dirty="0">
                <a:solidFill>
                  <a:srgbClr val="99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19581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AMT_MUSIC" val="1"/>
  <p:tag name="AAMT_GROUP" val="Nova Era"/>
  <p:tag name="AAMT_STYLE" val="{EDBCF61D-2ADC-11D0-89AC-00A0C9054129}"/>
  <p:tag name="AAMT_MOOD" val="Ousada"/>
  <p:tag name="AAMT_BAND" val="Padrão"/>
  <p:tag name="AAMT_MOTIF" val="Estrelas"/>
</p:tagLst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189</Words>
  <Application>Microsoft Office PowerPoint</Application>
  <PresentationFormat>Personalizar</PresentationFormat>
  <Paragraphs>168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TS102801109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2017-08-30T13:40:23Z</dcterms:created>
  <dcterms:modified xsi:type="dcterms:W3CDTF">2017-09-11T14:26:59Z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