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71" r:id="rId3"/>
    <p:sldId id="258" r:id="rId4"/>
    <p:sldId id="260" r:id="rId5"/>
    <p:sldId id="257" r:id="rId6"/>
    <p:sldId id="259" r:id="rId7"/>
    <p:sldId id="290" r:id="rId8"/>
    <p:sldId id="261" r:id="rId9"/>
    <p:sldId id="301" r:id="rId10"/>
    <p:sldId id="303" r:id="rId11"/>
    <p:sldId id="304" r:id="rId12"/>
    <p:sldId id="262" r:id="rId13"/>
    <p:sldId id="263" r:id="rId14"/>
    <p:sldId id="264" r:id="rId15"/>
    <p:sldId id="265" r:id="rId16"/>
    <p:sldId id="267" r:id="rId17"/>
    <p:sldId id="269" r:id="rId18"/>
    <p:sldId id="272" r:id="rId19"/>
    <p:sldId id="273" r:id="rId20"/>
    <p:sldId id="274" r:id="rId21"/>
    <p:sldId id="302" r:id="rId22"/>
    <p:sldId id="289" r:id="rId23"/>
    <p:sldId id="288" r:id="rId24"/>
    <p:sldId id="275" r:id="rId25"/>
    <p:sldId id="276" r:id="rId26"/>
    <p:sldId id="280" r:id="rId27"/>
    <p:sldId id="292" r:id="rId28"/>
    <p:sldId id="293" r:id="rId29"/>
    <p:sldId id="294" r:id="rId30"/>
    <p:sldId id="295" r:id="rId31"/>
    <p:sldId id="278" r:id="rId32"/>
    <p:sldId id="281" r:id="rId33"/>
    <p:sldId id="282" r:id="rId34"/>
    <p:sldId id="283" r:id="rId35"/>
    <p:sldId id="284" r:id="rId36"/>
    <p:sldId id="298" r:id="rId37"/>
    <p:sldId id="285" r:id="rId38"/>
    <p:sldId id="286" r:id="rId39"/>
    <p:sldId id="287" r:id="rId40"/>
    <p:sldId id="270" r:id="rId41"/>
    <p:sldId id="268" r:id="rId42"/>
    <p:sldId id="296" r:id="rId43"/>
    <p:sldId id="300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E33"/>
    <a:srgbClr val="509C34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0"/>
  </p:normalViewPr>
  <p:slideViewPr>
    <p:cSldViewPr snapToGrid="0" snapToObjects="1">
      <p:cViewPr>
        <p:scale>
          <a:sx n="109" d="100"/>
          <a:sy n="109" d="100"/>
        </p:scale>
        <p:origin x="132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ubenscalegari\Desktop\tese\figuras\dados%20Abioga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56B-C447-BB4F-CC73019E556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56B-C447-BB4F-CC73019E556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56B-C447-BB4F-CC73019E5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Agropecuário</c:v>
                </c:pt>
                <c:pt idx="1">
                  <c:v>Sucroenergético</c:v>
                </c:pt>
                <c:pt idx="2">
                  <c:v>saneamento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53.9</c:v>
                </c:pt>
                <c:pt idx="1">
                  <c:v>22.2</c:v>
                </c:pt>
                <c:pt idx="2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6B-C447-BB4F-CC73019E55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6260623"/>
        <c:axId val="1796262271"/>
      </c:barChart>
      <c:catAx>
        <c:axId val="179626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6262271"/>
        <c:crosses val="autoZero"/>
        <c:auto val="1"/>
        <c:lblAlgn val="ctr"/>
        <c:lblOffset val="100"/>
        <c:noMultiLvlLbl val="0"/>
      </c:catAx>
      <c:valAx>
        <c:axId val="1796262271"/>
        <c:scaling>
          <c:orientation val="minMax"/>
          <c:max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800" b="1" dirty="0"/>
                  <a:t>Bilhões Nm</a:t>
                </a:r>
                <a:r>
                  <a:rPr lang="pt-BR" sz="1800" b="1" baseline="30000" dirty="0"/>
                  <a:t>3</a:t>
                </a:r>
                <a:r>
                  <a:rPr lang="pt-BR" sz="1800" b="1" dirty="0"/>
                  <a:t>/ano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626062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Processamento</a:t>
            </a:r>
            <a:r>
              <a:rPr lang="pt-BR" baseline="0" dirty="0"/>
              <a:t> de cana-de-açúcar</a:t>
            </a:r>
            <a:endParaRPr lang="pt-B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654</c:v>
                </c:pt>
                <c:pt idx="1">
                  <c:v>643</c:v>
                </c:pt>
                <c:pt idx="2">
                  <c:v>729</c:v>
                </c:pt>
                <c:pt idx="3">
                  <c:v>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6B-C447-BB4F-CC73019E55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6260623"/>
        <c:axId val="1796262271"/>
      </c:barChart>
      <c:catAx>
        <c:axId val="179626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6262271"/>
        <c:crosses val="autoZero"/>
        <c:auto val="1"/>
        <c:lblAlgn val="ctr"/>
        <c:lblOffset val="100"/>
        <c:noMultiLvlLbl val="0"/>
      </c:catAx>
      <c:valAx>
        <c:axId val="1796262271"/>
        <c:scaling>
          <c:orientation val="minMax"/>
          <c:max val="12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800" b="1" dirty="0"/>
                  <a:t>milhões</a:t>
                </a:r>
                <a:r>
                  <a:rPr lang="pt-BR" sz="1800" b="1" baseline="0" dirty="0"/>
                  <a:t> de toneladas</a:t>
                </a:r>
                <a:endParaRPr lang="pt-BR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626062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799155540340068E-2"/>
          <c:y val="1.962508029398715E-2"/>
          <c:w val="0.9478650012963048"/>
          <c:h val="0.757788871513538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Planilha1!$H$9</c:f>
              <c:strCache>
                <c:ptCount val="1"/>
                <c:pt idx="0">
                  <c:v>vinasse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E7B-9A44-BD43-3C39B2A43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Planilha1!$I$5:$I$8</c:f>
              <c:strCache>
                <c:ptCount val="4"/>
                <c:pt idx="0">
                  <c:v>volume</c:v>
                </c:pt>
                <c:pt idx="1">
                  <c:v>16,97</c:v>
                </c:pt>
                <c:pt idx="2">
                  <c:v>16,20</c:v>
                </c:pt>
                <c:pt idx="3">
                  <c:v>1,67</c:v>
                </c:pt>
              </c:strCache>
            </c:strRef>
          </c:cat>
          <c:val>
            <c:numRef>
              <c:f>Planilha1!$I$9</c:f>
              <c:numCache>
                <c:formatCode>0.00</c:formatCode>
                <c:ptCount val="1"/>
                <c:pt idx="0">
                  <c:v>4.92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CA-0C4A-850C-AE6C541893E9}"/>
            </c:ext>
          </c:extLst>
        </c:ser>
        <c:ser>
          <c:idx val="1"/>
          <c:order val="1"/>
          <c:tx>
            <c:strRef>
              <c:f>Planilha1!$H$6</c:f>
              <c:strCache>
                <c:ptCount val="1"/>
                <c:pt idx="0">
                  <c:v>straw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08733690899104E-3"/>
                  <c:y val="4.514437781265461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CA-0C4A-850C-AE6C541893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Planilha1!$I$6</c:f>
              <c:numCache>
                <c:formatCode>0.00</c:formatCode>
                <c:ptCount val="1"/>
                <c:pt idx="0">
                  <c:v>16.97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CA-0C4A-850C-AE6C541893E9}"/>
            </c:ext>
          </c:extLst>
        </c:ser>
        <c:ser>
          <c:idx val="2"/>
          <c:order val="2"/>
          <c:tx>
            <c:strRef>
              <c:f>Planilha1!$H$7</c:f>
              <c:strCache>
                <c:ptCount val="1"/>
                <c:pt idx="0">
                  <c:v>bagasse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E7B-9A44-BD43-3C39B2A43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Planilha1!$I$7</c:f>
              <c:numCache>
                <c:formatCode>0.00</c:formatCode>
                <c:ptCount val="1"/>
                <c:pt idx="0">
                  <c:v>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CA-0C4A-850C-AE6C541893E9}"/>
            </c:ext>
          </c:extLst>
        </c:ser>
        <c:ser>
          <c:idx val="3"/>
          <c:order val="3"/>
          <c:tx>
            <c:strRef>
              <c:f>Planilha1!$H$8</c:f>
              <c:strCache>
                <c:ptCount val="1"/>
                <c:pt idx="0">
                  <c:v>fiter cake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E7B-9A44-BD43-3C39B2A43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Planilha1!$I$8</c:f>
              <c:numCache>
                <c:formatCode>0.00</c:formatCode>
                <c:ptCount val="1"/>
                <c:pt idx="0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CA-0C4A-850C-AE6C541893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11194488"/>
        <c:axId val="1111199584"/>
      </c:barChart>
      <c:catAx>
        <c:axId val="1111194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1199584"/>
        <c:crosses val="autoZero"/>
        <c:auto val="1"/>
        <c:lblAlgn val="ctr"/>
        <c:lblOffset val="100"/>
        <c:noMultiLvlLbl val="0"/>
      </c:catAx>
      <c:valAx>
        <c:axId val="1111199584"/>
        <c:scaling>
          <c:orientation val="minMax"/>
          <c:max val="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>
                    <a:solidFill>
                      <a:srgbClr val="000000"/>
                    </a:solidFill>
                  </a:rPr>
                  <a:t>Bilhões Nm</a:t>
                </a:r>
                <a:r>
                  <a:rPr lang="pt-BR" b="1" baseline="30000">
                    <a:solidFill>
                      <a:srgbClr val="000000"/>
                    </a:solidFill>
                  </a:rPr>
                  <a:t>3</a:t>
                </a:r>
                <a:r>
                  <a:rPr lang="pt-BR" b="1">
                    <a:solidFill>
                      <a:srgbClr val="000000"/>
                    </a:solidFill>
                  </a:rPr>
                  <a:t> ano</a:t>
                </a:r>
                <a:r>
                  <a:rPr lang="pt-BR" b="1" baseline="30000">
                    <a:solidFill>
                      <a:srgbClr val="000000"/>
                    </a:solidFill>
                  </a:rPr>
                  <a:t>-1</a:t>
                </a:r>
                <a:r>
                  <a:rPr lang="pt-BR" b="1">
                    <a:solidFill>
                      <a:srgbClr val="000000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41651879112936968"/>
              <c:y val="0.913277601018618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1194488"/>
        <c:crosses val="autoZero"/>
        <c:crossBetween val="between"/>
      </c:valAx>
      <c:spPr>
        <a:solidFill>
          <a:schemeClr val="bg1"/>
        </a:solidFill>
        <a:ln w="12700" cmpd="sng">
          <a:solidFill>
            <a:srgbClr val="000000"/>
          </a:solidFill>
          <a:prstDash val="solid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noFill/>
      <a:round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9188AB-1F7D-42A0-8300-D9E4B67DB9D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E4E205E-B060-4E27-879F-74399DA0BFB9}">
      <dgm:prSet/>
      <dgm:spPr/>
      <dgm:t>
        <a:bodyPr/>
        <a:lstStyle/>
        <a:p>
          <a:r>
            <a:rPr lang="pt-BR" b="1" dirty="0" err="1"/>
            <a:t>Mono-digestão</a:t>
          </a:r>
          <a:r>
            <a:rPr lang="pt-BR" b="1" dirty="0"/>
            <a:t> anaeróbia</a:t>
          </a:r>
          <a:endParaRPr lang="en-US" dirty="0"/>
        </a:p>
      </dgm:t>
    </dgm:pt>
    <dgm:pt modelId="{AD09E69A-BF1B-43C7-ABD7-D64649B23CE2}" type="parTrans" cxnId="{54414328-1907-4CE7-A573-A05BA932C4C4}">
      <dgm:prSet/>
      <dgm:spPr/>
      <dgm:t>
        <a:bodyPr/>
        <a:lstStyle/>
        <a:p>
          <a:endParaRPr lang="en-US"/>
        </a:p>
      </dgm:t>
    </dgm:pt>
    <dgm:pt modelId="{590CCC82-9980-402F-8FD2-F1A414EAFC6A}" type="sibTrans" cxnId="{54414328-1907-4CE7-A573-A05BA932C4C4}">
      <dgm:prSet/>
      <dgm:spPr/>
      <dgm:t>
        <a:bodyPr/>
        <a:lstStyle/>
        <a:p>
          <a:endParaRPr lang="en-US"/>
        </a:p>
      </dgm:t>
    </dgm:pt>
    <dgm:pt modelId="{FDFB3E91-230D-4FF4-BA77-798AA2A98576}">
      <dgm:prSet custT="1"/>
      <dgm:spPr/>
      <dgm:t>
        <a:bodyPr/>
        <a:lstStyle/>
        <a:p>
          <a:r>
            <a:rPr lang="pt-BR" sz="2400" dirty="0" err="1"/>
            <a:t>Ex</a:t>
          </a:r>
          <a:r>
            <a:rPr lang="pt-BR" sz="2400" dirty="0"/>
            <a:t>: lodo de esgoto, vinhaça</a:t>
          </a:r>
          <a:endParaRPr lang="en-US" sz="2400" dirty="0"/>
        </a:p>
      </dgm:t>
    </dgm:pt>
    <dgm:pt modelId="{06E5A523-33DD-490E-A904-D9777F31FAFD}" type="parTrans" cxnId="{1BF368AA-10E5-44FF-894D-B7DDFC7EA8F2}">
      <dgm:prSet/>
      <dgm:spPr/>
      <dgm:t>
        <a:bodyPr/>
        <a:lstStyle/>
        <a:p>
          <a:endParaRPr lang="en-US"/>
        </a:p>
      </dgm:t>
    </dgm:pt>
    <dgm:pt modelId="{F03E7818-7D12-4412-A0DA-DFA852702ACA}" type="sibTrans" cxnId="{1BF368AA-10E5-44FF-894D-B7DDFC7EA8F2}">
      <dgm:prSet/>
      <dgm:spPr/>
      <dgm:t>
        <a:bodyPr/>
        <a:lstStyle/>
        <a:p>
          <a:endParaRPr lang="en-US"/>
        </a:p>
      </dgm:t>
    </dgm:pt>
    <dgm:pt modelId="{851906F8-CAD9-41FC-A950-4AE71D941C7D}">
      <dgm:prSet custT="1"/>
      <dgm:spPr/>
      <dgm:t>
        <a:bodyPr/>
        <a:lstStyle/>
        <a:p>
          <a:r>
            <a:rPr lang="pt-BR" sz="2400" dirty="0"/>
            <a:t>Processo estável</a:t>
          </a:r>
          <a:endParaRPr lang="en-US" sz="2400" dirty="0"/>
        </a:p>
      </dgm:t>
    </dgm:pt>
    <dgm:pt modelId="{D623BD83-FA70-4E22-A715-7B75AB3C3CD4}" type="parTrans" cxnId="{BF8A3930-39AE-4F60-BC7A-109EF1D201F5}">
      <dgm:prSet/>
      <dgm:spPr/>
      <dgm:t>
        <a:bodyPr/>
        <a:lstStyle/>
        <a:p>
          <a:endParaRPr lang="en-US"/>
        </a:p>
      </dgm:t>
    </dgm:pt>
    <dgm:pt modelId="{872D8544-AF6B-4513-8545-142AA3432B8E}" type="sibTrans" cxnId="{BF8A3930-39AE-4F60-BC7A-109EF1D201F5}">
      <dgm:prSet/>
      <dgm:spPr/>
      <dgm:t>
        <a:bodyPr/>
        <a:lstStyle/>
        <a:p>
          <a:endParaRPr lang="en-US"/>
        </a:p>
      </dgm:t>
    </dgm:pt>
    <dgm:pt modelId="{3FF9797B-26F7-433A-8CF7-633CCF91A43B}">
      <dgm:prSet custT="1"/>
      <dgm:spPr/>
      <dgm:t>
        <a:bodyPr/>
        <a:lstStyle/>
        <a:p>
          <a:r>
            <a:rPr lang="pt-BR" sz="2400" dirty="0"/>
            <a:t>(pequenas variações, maior disponibilidade)</a:t>
          </a:r>
          <a:endParaRPr lang="en-US" sz="2400" dirty="0"/>
        </a:p>
      </dgm:t>
    </dgm:pt>
    <dgm:pt modelId="{54295E7A-85A4-4916-978F-582743EF477B}" type="parTrans" cxnId="{E3746F5E-F729-4C86-9CD7-DA0F0FC4EB73}">
      <dgm:prSet/>
      <dgm:spPr/>
      <dgm:t>
        <a:bodyPr/>
        <a:lstStyle/>
        <a:p>
          <a:endParaRPr lang="en-US"/>
        </a:p>
      </dgm:t>
    </dgm:pt>
    <dgm:pt modelId="{BA888CC5-198C-428A-9622-1B87136E73A5}" type="sibTrans" cxnId="{E3746F5E-F729-4C86-9CD7-DA0F0FC4EB73}">
      <dgm:prSet/>
      <dgm:spPr/>
      <dgm:t>
        <a:bodyPr/>
        <a:lstStyle/>
        <a:p>
          <a:endParaRPr lang="en-US"/>
        </a:p>
      </dgm:t>
    </dgm:pt>
    <dgm:pt modelId="{82E08B46-31CB-428F-AF18-89EB52E559CA}">
      <dgm:prSet/>
      <dgm:spPr/>
      <dgm:t>
        <a:bodyPr/>
        <a:lstStyle/>
        <a:p>
          <a:r>
            <a:rPr lang="pt-BR" b="1" dirty="0" err="1"/>
            <a:t>Co-digestão</a:t>
          </a:r>
          <a:r>
            <a:rPr lang="pt-BR" b="1" dirty="0"/>
            <a:t> anaeróbia</a:t>
          </a:r>
          <a:r>
            <a:rPr lang="pt-BR" dirty="0"/>
            <a:t> </a:t>
          </a:r>
          <a:endParaRPr lang="en-US" dirty="0"/>
        </a:p>
      </dgm:t>
    </dgm:pt>
    <dgm:pt modelId="{B535DC6E-6404-473F-8B86-C6116738C1F3}" type="parTrans" cxnId="{095CBAC0-B748-4D6D-82D6-DE5FA57B244B}">
      <dgm:prSet/>
      <dgm:spPr/>
      <dgm:t>
        <a:bodyPr/>
        <a:lstStyle/>
        <a:p>
          <a:endParaRPr lang="en-US"/>
        </a:p>
      </dgm:t>
    </dgm:pt>
    <dgm:pt modelId="{EA17F40C-AF4D-4AE3-844D-2E401E067E23}" type="sibTrans" cxnId="{095CBAC0-B748-4D6D-82D6-DE5FA57B244B}">
      <dgm:prSet/>
      <dgm:spPr/>
      <dgm:t>
        <a:bodyPr/>
        <a:lstStyle/>
        <a:p>
          <a:endParaRPr lang="en-US"/>
        </a:p>
      </dgm:t>
    </dgm:pt>
    <dgm:pt modelId="{C4F74FA8-B9CB-4F36-9E0C-E512882583D5}">
      <dgm:prSet custT="1"/>
      <dgm:spPr/>
      <dgm:t>
        <a:bodyPr/>
        <a:lstStyle/>
        <a:p>
          <a:r>
            <a:rPr lang="pt-BR" sz="2400" dirty="0" err="1"/>
            <a:t>Ex</a:t>
          </a:r>
          <a:r>
            <a:rPr lang="pt-BR" sz="2400" dirty="0"/>
            <a:t>: esterco + restos de culturas agrícolas</a:t>
          </a:r>
          <a:endParaRPr lang="en-US" sz="2400" dirty="0"/>
        </a:p>
      </dgm:t>
    </dgm:pt>
    <dgm:pt modelId="{33466759-26F8-44B5-A79D-020F870A7573}" type="parTrans" cxnId="{32A95FE0-8350-4DAA-9A86-B7172E05F562}">
      <dgm:prSet/>
      <dgm:spPr/>
      <dgm:t>
        <a:bodyPr/>
        <a:lstStyle/>
        <a:p>
          <a:endParaRPr lang="en-US"/>
        </a:p>
      </dgm:t>
    </dgm:pt>
    <dgm:pt modelId="{8A5D98AB-3A33-4F46-9FF9-67095902E979}" type="sibTrans" cxnId="{32A95FE0-8350-4DAA-9A86-B7172E05F562}">
      <dgm:prSet/>
      <dgm:spPr/>
      <dgm:t>
        <a:bodyPr/>
        <a:lstStyle/>
        <a:p>
          <a:endParaRPr lang="en-US"/>
        </a:p>
      </dgm:t>
    </dgm:pt>
    <dgm:pt modelId="{BCB340E4-AEA3-43EC-A87B-F365EC1C51CC}">
      <dgm:prSet custT="1"/>
      <dgm:spPr/>
      <dgm:t>
        <a:bodyPr/>
        <a:lstStyle/>
        <a:p>
          <a:pPr>
            <a:buNone/>
          </a:pPr>
          <a:r>
            <a:rPr lang="pt-BR" sz="2400" dirty="0"/>
            <a:t>	   Restos de comida + resíduos de abatedouro</a:t>
          </a:r>
          <a:endParaRPr lang="en-US" sz="2400" dirty="0"/>
        </a:p>
      </dgm:t>
    </dgm:pt>
    <dgm:pt modelId="{5994EF20-9247-49B2-84C6-15061C49DCAE}" type="parTrans" cxnId="{BB9007E2-95D5-473D-8F4D-FFA8B1A0AAF1}">
      <dgm:prSet/>
      <dgm:spPr/>
      <dgm:t>
        <a:bodyPr/>
        <a:lstStyle/>
        <a:p>
          <a:endParaRPr lang="en-US"/>
        </a:p>
      </dgm:t>
    </dgm:pt>
    <dgm:pt modelId="{5C43EAAD-83CA-4576-8AFA-99038C306DD5}" type="sibTrans" cxnId="{BB9007E2-95D5-473D-8F4D-FFA8B1A0AAF1}">
      <dgm:prSet/>
      <dgm:spPr/>
      <dgm:t>
        <a:bodyPr/>
        <a:lstStyle/>
        <a:p>
          <a:endParaRPr lang="en-US"/>
        </a:p>
      </dgm:t>
    </dgm:pt>
    <dgm:pt modelId="{41A11797-BB2B-45E3-8E44-5E42F30DAC86}">
      <dgm:prSet custT="1"/>
      <dgm:spPr/>
      <dgm:t>
        <a:bodyPr/>
        <a:lstStyle/>
        <a:p>
          <a:r>
            <a:rPr lang="pt-BR" sz="2400" dirty="0"/>
            <a:t>Balanço de nutrientes (reduz deficiência ou desbalanço de nutrientes, relação C:N)</a:t>
          </a:r>
          <a:endParaRPr lang="en-US" sz="2400" dirty="0"/>
        </a:p>
      </dgm:t>
    </dgm:pt>
    <dgm:pt modelId="{D0CCB356-355D-4771-BF39-48257E3B1371}" type="parTrans" cxnId="{2C753A73-6804-434C-8C75-9E44A6D020A0}">
      <dgm:prSet/>
      <dgm:spPr/>
      <dgm:t>
        <a:bodyPr/>
        <a:lstStyle/>
        <a:p>
          <a:endParaRPr lang="en-US"/>
        </a:p>
      </dgm:t>
    </dgm:pt>
    <dgm:pt modelId="{CCDEB6BB-8628-45AF-82C4-6DCA51FAD601}" type="sibTrans" cxnId="{2C753A73-6804-434C-8C75-9E44A6D020A0}">
      <dgm:prSet/>
      <dgm:spPr/>
      <dgm:t>
        <a:bodyPr/>
        <a:lstStyle/>
        <a:p>
          <a:endParaRPr lang="en-US"/>
        </a:p>
      </dgm:t>
    </dgm:pt>
    <dgm:pt modelId="{298E0C12-CB6D-47F2-881E-249D504C7311}">
      <dgm:prSet/>
      <dgm:spPr/>
      <dgm:t>
        <a:bodyPr/>
        <a:lstStyle/>
        <a:p>
          <a:r>
            <a:rPr lang="pt-BR" b="1" i="1" dirty="0" err="1"/>
            <a:t>Wet</a:t>
          </a:r>
          <a:r>
            <a:rPr lang="pt-BR" b="1" i="1" dirty="0"/>
            <a:t> </a:t>
          </a:r>
          <a:r>
            <a:rPr lang="pt-BR" b="1" i="1" dirty="0" err="1"/>
            <a:t>digestion</a:t>
          </a:r>
          <a:r>
            <a:rPr lang="pt-BR" b="1" dirty="0"/>
            <a:t> ou </a:t>
          </a:r>
          <a:r>
            <a:rPr lang="pt-BR" b="1" i="1" dirty="0" err="1"/>
            <a:t>dry</a:t>
          </a:r>
          <a:r>
            <a:rPr lang="pt-BR" b="1" i="1" dirty="0"/>
            <a:t> </a:t>
          </a:r>
          <a:r>
            <a:rPr lang="pt-BR" b="1" i="1" dirty="0" err="1"/>
            <a:t>digestion</a:t>
          </a:r>
          <a:endParaRPr lang="en-US" dirty="0"/>
        </a:p>
      </dgm:t>
    </dgm:pt>
    <dgm:pt modelId="{75203EFA-5B56-4E4E-9E96-BE67BBACE68A}" type="parTrans" cxnId="{694C1450-7A50-451E-AE78-0984E0BA0CC6}">
      <dgm:prSet/>
      <dgm:spPr/>
      <dgm:t>
        <a:bodyPr/>
        <a:lstStyle/>
        <a:p>
          <a:endParaRPr lang="en-US"/>
        </a:p>
      </dgm:t>
    </dgm:pt>
    <dgm:pt modelId="{670D56C2-BBEE-4208-8A71-4B65D14EE5BC}" type="sibTrans" cxnId="{694C1450-7A50-451E-AE78-0984E0BA0CC6}">
      <dgm:prSet/>
      <dgm:spPr/>
      <dgm:t>
        <a:bodyPr/>
        <a:lstStyle/>
        <a:p>
          <a:endParaRPr lang="en-US"/>
        </a:p>
      </dgm:t>
    </dgm:pt>
    <dgm:pt modelId="{A61B7594-6CB7-4B43-9475-175F51A86C77}">
      <dgm:prSet custT="1"/>
      <dgm:spPr/>
      <dgm:t>
        <a:bodyPr/>
        <a:lstStyle/>
        <a:p>
          <a:r>
            <a:rPr lang="en-US" sz="2400" dirty="0" err="1"/>
            <a:t>Dois</a:t>
          </a:r>
          <a:r>
            <a:rPr lang="en-US" sz="2400" dirty="0"/>
            <a:t> </a:t>
          </a:r>
          <a:r>
            <a:rPr lang="en-US" sz="2400" dirty="0" err="1"/>
            <a:t>ou</a:t>
          </a:r>
          <a:r>
            <a:rPr lang="en-US" sz="2400" dirty="0"/>
            <a:t> </a:t>
          </a:r>
          <a:r>
            <a:rPr lang="en-US" sz="2400" dirty="0" err="1"/>
            <a:t>mais</a:t>
          </a:r>
          <a:r>
            <a:rPr lang="en-US" sz="2400" dirty="0"/>
            <a:t> </a:t>
          </a:r>
          <a:r>
            <a:rPr lang="en-US" sz="2400" dirty="0" err="1"/>
            <a:t>substratos</a:t>
          </a:r>
          <a:endParaRPr lang="en-US" sz="2400" dirty="0"/>
        </a:p>
      </dgm:t>
    </dgm:pt>
    <dgm:pt modelId="{85D58F99-7106-9A4F-AEB2-D501FB70977F}" type="parTrans" cxnId="{60F08A9F-C201-964E-8B70-136EBC8BA938}">
      <dgm:prSet/>
      <dgm:spPr/>
      <dgm:t>
        <a:bodyPr/>
        <a:lstStyle/>
        <a:p>
          <a:endParaRPr lang="pt-BR"/>
        </a:p>
      </dgm:t>
    </dgm:pt>
    <dgm:pt modelId="{F224211B-901E-5C44-99AB-395BD14958E4}" type="sibTrans" cxnId="{60F08A9F-C201-964E-8B70-136EBC8BA938}">
      <dgm:prSet/>
      <dgm:spPr/>
      <dgm:t>
        <a:bodyPr/>
        <a:lstStyle/>
        <a:p>
          <a:endParaRPr lang="pt-BR"/>
        </a:p>
      </dgm:t>
    </dgm:pt>
    <dgm:pt modelId="{BC392FFA-C5DF-9448-84D6-70F0FFE8129A}">
      <dgm:prSet custT="1"/>
      <dgm:spPr/>
      <dgm:t>
        <a:bodyPr/>
        <a:lstStyle/>
        <a:p>
          <a:pPr>
            <a:buNone/>
          </a:pPr>
          <a:r>
            <a:rPr lang="en-US" sz="2400" dirty="0"/>
            <a:t>      </a:t>
          </a:r>
          <a:r>
            <a:rPr lang="en-US" sz="2400" dirty="0" err="1"/>
            <a:t>Vinhaça</a:t>
          </a:r>
          <a:r>
            <a:rPr lang="en-US" sz="2400" dirty="0"/>
            <a:t> + torta de </a:t>
          </a:r>
          <a:r>
            <a:rPr lang="en-US" sz="2400" dirty="0" err="1"/>
            <a:t>filtro</a:t>
          </a:r>
          <a:endParaRPr lang="en-US" sz="2400" dirty="0"/>
        </a:p>
      </dgm:t>
    </dgm:pt>
    <dgm:pt modelId="{69EAF046-2177-014C-AD26-2893024477F9}" type="parTrans" cxnId="{D08184E1-3041-8244-A4E6-57053092BACE}">
      <dgm:prSet/>
      <dgm:spPr/>
      <dgm:t>
        <a:bodyPr/>
        <a:lstStyle/>
        <a:p>
          <a:endParaRPr lang="pt-BR"/>
        </a:p>
      </dgm:t>
    </dgm:pt>
    <dgm:pt modelId="{50270E71-2E3D-8D4C-A0DF-544850862F04}" type="sibTrans" cxnId="{D08184E1-3041-8244-A4E6-57053092BACE}">
      <dgm:prSet/>
      <dgm:spPr/>
      <dgm:t>
        <a:bodyPr/>
        <a:lstStyle/>
        <a:p>
          <a:endParaRPr lang="pt-BR"/>
        </a:p>
      </dgm:t>
    </dgm:pt>
    <dgm:pt modelId="{9624CBD2-CB71-C64E-9E81-F8F8A1F6604B}" type="pres">
      <dgm:prSet presAssocID="{189188AB-1F7D-42A0-8300-D9E4B67DB9D2}" presName="linear" presStyleCnt="0">
        <dgm:presLayoutVars>
          <dgm:animLvl val="lvl"/>
          <dgm:resizeHandles val="exact"/>
        </dgm:presLayoutVars>
      </dgm:prSet>
      <dgm:spPr/>
    </dgm:pt>
    <dgm:pt modelId="{ED29BA1F-81DC-8B4F-BD15-FA474AE41735}" type="pres">
      <dgm:prSet presAssocID="{DE4E205E-B060-4E27-879F-74399DA0BFB9}" presName="parentText" presStyleLbl="node1" presStyleIdx="0" presStyleCnt="3" custScaleY="28889" custLinFactNeighborX="0" custLinFactNeighborY="-20554">
        <dgm:presLayoutVars>
          <dgm:chMax val="0"/>
          <dgm:bulletEnabled val="1"/>
        </dgm:presLayoutVars>
      </dgm:prSet>
      <dgm:spPr/>
    </dgm:pt>
    <dgm:pt modelId="{E7649602-B3C4-6348-BB73-234FBB9AD870}" type="pres">
      <dgm:prSet presAssocID="{DE4E205E-B060-4E27-879F-74399DA0BFB9}" presName="childText" presStyleLbl="revTx" presStyleIdx="0" presStyleCnt="2" custLinFactNeighborX="0" custLinFactNeighborY="-7095">
        <dgm:presLayoutVars>
          <dgm:bulletEnabled val="1"/>
        </dgm:presLayoutVars>
      </dgm:prSet>
      <dgm:spPr/>
    </dgm:pt>
    <dgm:pt modelId="{822983AD-DEC6-3B4C-BC47-F6E572491F47}" type="pres">
      <dgm:prSet presAssocID="{82E08B46-31CB-428F-AF18-89EB52E559CA}" presName="parentText" presStyleLbl="node1" presStyleIdx="1" presStyleCnt="3" custScaleY="29959" custLinFactNeighborX="0" custLinFactNeighborY="1543">
        <dgm:presLayoutVars>
          <dgm:chMax val="0"/>
          <dgm:bulletEnabled val="1"/>
        </dgm:presLayoutVars>
      </dgm:prSet>
      <dgm:spPr/>
    </dgm:pt>
    <dgm:pt modelId="{22830D37-0E04-4E4C-86D9-B00D7BA2A556}" type="pres">
      <dgm:prSet presAssocID="{82E08B46-31CB-428F-AF18-89EB52E559CA}" presName="childText" presStyleLbl="revTx" presStyleIdx="1" presStyleCnt="2" custLinFactNeighborX="0" custLinFactNeighborY="3014">
        <dgm:presLayoutVars>
          <dgm:bulletEnabled val="1"/>
        </dgm:presLayoutVars>
      </dgm:prSet>
      <dgm:spPr/>
    </dgm:pt>
    <dgm:pt modelId="{F73B87F5-1436-0941-90BA-401257DBD0EA}" type="pres">
      <dgm:prSet presAssocID="{298E0C12-CB6D-47F2-881E-249D504C7311}" presName="parentText" presStyleLbl="node1" presStyleIdx="2" presStyleCnt="3" custScaleY="33837" custLinFactNeighborX="0" custLinFactNeighborY="3195">
        <dgm:presLayoutVars>
          <dgm:chMax val="0"/>
          <dgm:bulletEnabled val="1"/>
        </dgm:presLayoutVars>
      </dgm:prSet>
      <dgm:spPr/>
    </dgm:pt>
  </dgm:ptLst>
  <dgm:cxnLst>
    <dgm:cxn modelId="{2F91CA03-0B45-4A45-AFE1-21FDC4EB5CFF}" type="presOf" srcId="{41A11797-BB2B-45E3-8E44-5E42F30DAC86}" destId="{22830D37-0E04-4E4C-86D9-B00D7BA2A556}" srcOrd="0" destOrd="4" presId="urn:microsoft.com/office/officeart/2005/8/layout/vList2"/>
    <dgm:cxn modelId="{1BC67B05-F3A2-7743-A517-D5437C5BB7BB}" type="presOf" srcId="{C4F74FA8-B9CB-4F36-9E0C-E512882583D5}" destId="{22830D37-0E04-4E4C-86D9-B00D7BA2A556}" srcOrd="0" destOrd="1" presId="urn:microsoft.com/office/officeart/2005/8/layout/vList2"/>
    <dgm:cxn modelId="{DE148711-DC1E-774D-8881-405722A1913F}" type="presOf" srcId="{298E0C12-CB6D-47F2-881E-249D504C7311}" destId="{F73B87F5-1436-0941-90BA-401257DBD0EA}" srcOrd="0" destOrd="0" presId="urn:microsoft.com/office/officeart/2005/8/layout/vList2"/>
    <dgm:cxn modelId="{54414328-1907-4CE7-A573-A05BA932C4C4}" srcId="{189188AB-1F7D-42A0-8300-D9E4B67DB9D2}" destId="{DE4E205E-B060-4E27-879F-74399DA0BFB9}" srcOrd="0" destOrd="0" parTransId="{AD09E69A-BF1B-43C7-ABD7-D64649B23CE2}" sibTransId="{590CCC82-9980-402F-8FD2-F1A414EAFC6A}"/>
    <dgm:cxn modelId="{BF8A3930-39AE-4F60-BC7A-109EF1D201F5}" srcId="{DE4E205E-B060-4E27-879F-74399DA0BFB9}" destId="{851906F8-CAD9-41FC-A950-4AE71D941C7D}" srcOrd="1" destOrd="0" parTransId="{D623BD83-FA70-4E22-A715-7B75AB3C3CD4}" sibTransId="{872D8544-AF6B-4513-8545-142AA3432B8E}"/>
    <dgm:cxn modelId="{F1BD7B4A-3EBA-A447-BC7C-7C504A851B67}" type="presOf" srcId="{BCB340E4-AEA3-43EC-A87B-F365EC1C51CC}" destId="{22830D37-0E04-4E4C-86D9-B00D7BA2A556}" srcOrd="0" destOrd="2" presId="urn:microsoft.com/office/officeart/2005/8/layout/vList2"/>
    <dgm:cxn modelId="{694C1450-7A50-451E-AE78-0984E0BA0CC6}" srcId="{189188AB-1F7D-42A0-8300-D9E4B67DB9D2}" destId="{298E0C12-CB6D-47F2-881E-249D504C7311}" srcOrd="2" destOrd="0" parTransId="{75203EFA-5B56-4E4E-9E96-BE67BBACE68A}" sibTransId="{670D56C2-BBEE-4208-8A71-4B65D14EE5BC}"/>
    <dgm:cxn modelId="{3EDD575C-A57D-4C43-9A3A-CFDB7DD8ADB3}" type="presOf" srcId="{851906F8-CAD9-41FC-A950-4AE71D941C7D}" destId="{E7649602-B3C4-6348-BB73-234FBB9AD870}" srcOrd="0" destOrd="1" presId="urn:microsoft.com/office/officeart/2005/8/layout/vList2"/>
    <dgm:cxn modelId="{E3746F5E-F729-4C86-9CD7-DA0F0FC4EB73}" srcId="{DE4E205E-B060-4E27-879F-74399DA0BFB9}" destId="{3FF9797B-26F7-433A-8CF7-633CCF91A43B}" srcOrd="2" destOrd="0" parTransId="{54295E7A-85A4-4916-978F-582743EF477B}" sibTransId="{BA888CC5-198C-428A-9622-1B87136E73A5}"/>
    <dgm:cxn modelId="{A1655667-92A0-504C-9165-7F06B8C25E36}" type="presOf" srcId="{DE4E205E-B060-4E27-879F-74399DA0BFB9}" destId="{ED29BA1F-81DC-8B4F-BD15-FA474AE41735}" srcOrd="0" destOrd="0" presId="urn:microsoft.com/office/officeart/2005/8/layout/vList2"/>
    <dgm:cxn modelId="{2C753A73-6804-434C-8C75-9E44A6D020A0}" srcId="{82E08B46-31CB-428F-AF18-89EB52E559CA}" destId="{41A11797-BB2B-45E3-8E44-5E42F30DAC86}" srcOrd="2" destOrd="0" parTransId="{D0CCB356-355D-4771-BF39-48257E3B1371}" sibTransId="{CCDEB6BB-8628-45AF-82C4-6DCA51FAD601}"/>
    <dgm:cxn modelId="{6717388B-72CE-234F-9BAB-188AFBB72B28}" type="presOf" srcId="{BC392FFA-C5DF-9448-84D6-70F0FFE8129A}" destId="{22830D37-0E04-4E4C-86D9-B00D7BA2A556}" srcOrd="0" destOrd="3" presId="urn:microsoft.com/office/officeart/2005/8/layout/vList2"/>
    <dgm:cxn modelId="{D0846894-B7DB-2A46-BD6D-B914CD226198}" type="presOf" srcId="{189188AB-1F7D-42A0-8300-D9E4B67DB9D2}" destId="{9624CBD2-CB71-C64E-9E81-F8F8A1F6604B}" srcOrd="0" destOrd="0" presId="urn:microsoft.com/office/officeart/2005/8/layout/vList2"/>
    <dgm:cxn modelId="{60F08A9F-C201-964E-8B70-136EBC8BA938}" srcId="{82E08B46-31CB-428F-AF18-89EB52E559CA}" destId="{A61B7594-6CB7-4B43-9475-175F51A86C77}" srcOrd="0" destOrd="0" parTransId="{85D58F99-7106-9A4F-AEB2-D501FB70977F}" sibTransId="{F224211B-901E-5C44-99AB-395BD14958E4}"/>
    <dgm:cxn modelId="{64380EA0-8C5A-F34C-B260-C4FAF31F6556}" type="presOf" srcId="{FDFB3E91-230D-4FF4-BA77-798AA2A98576}" destId="{E7649602-B3C4-6348-BB73-234FBB9AD870}" srcOrd="0" destOrd="0" presId="urn:microsoft.com/office/officeart/2005/8/layout/vList2"/>
    <dgm:cxn modelId="{1BF368AA-10E5-44FF-894D-B7DDFC7EA8F2}" srcId="{DE4E205E-B060-4E27-879F-74399DA0BFB9}" destId="{FDFB3E91-230D-4FF4-BA77-798AA2A98576}" srcOrd="0" destOrd="0" parTransId="{06E5A523-33DD-490E-A904-D9777F31FAFD}" sibTransId="{F03E7818-7D12-4412-A0DA-DFA852702ACA}"/>
    <dgm:cxn modelId="{71D1D2B9-E92D-B944-A9DE-56ED2D73BA6C}" type="presOf" srcId="{A61B7594-6CB7-4B43-9475-175F51A86C77}" destId="{22830D37-0E04-4E4C-86D9-B00D7BA2A556}" srcOrd="0" destOrd="0" presId="urn:microsoft.com/office/officeart/2005/8/layout/vList2"/>
    <dgm:cxn modelId="{1963E0BA-4EFB-4D42-A65E-B9664A33FCA8}" type="presOf" srcId="{82E08B46-31CB-428F-AF18-89EB52E559CA}" destId="{822983AD-DEC6-3B4C-BC47-F6E572491F47}" srcOrd="0" destOrd="0" presId="urn:microsoft.com/office/officeart/2005/8/layout/vList2"/>
    <dgm:cxn modelId="{095CBAC0-B748-4D6D-82D6-DE5FA57B244B}" srcId="{189188AB-1F7D-42A0-8300-D9E4B67DB9D2}" destId="{82E08B46-31CB-428F-AF18-89EB52E559CA}" srcOrd="1" destOrd="0" parTransId="{B535DC6E-6404-473F-8B86-C6116738C1F3}" sibTransId="{EA17F40C-AF4D-4AE3-844D-2E401E067E23}"/>
    <dgm:cxn modelId="{32A95FE0-8350-4DAA-9A86-B7172E05F562}" srcId="{82E08B46-31CB-428F-AF18-89EB52E559CA}" destId="{C4F74FA8-B9CB-4F36-9E0C-E512882583D5}" srcOrd="1" destOrd="0" parTransId="{33466759-26F8-44B5-A79D-020F870A7573}" sibTransId="{8A5D98AB-3A33-4F46-9FF9-67095902E979}"/>
    <dgm:cxn modelId="{D08184E1-3041-8244-A4E6-57053092BACE}" srcId="{C4F74FA8-B9CB-4F36-9E0C-E512882583D5}" destId="{BC392FFA-C5DF-9448-84D6-70F0FFE8129A}" srcOrd="1" destOrd="0" parTransId="{69EAF046-2177-014C-AD26-2893024477F9}" sibTransId="{50270E71-2E3D-8D4C-A0DF-544850862F04}"/>
    <dgm:cxn modelId="{BB9007E2-95D5-473D-8F4D-FFA8B1A0AAF1}" srcId="{C4F74FA8-B9CB-4F36-9E0C-E512882583D5}" destId="{BCB340E4-AEA3-43EC-A87B-F365EC1C51CC}" srcOrd="0" destOrd="0" parTransId="{5994EF20-9247-49B2-84C6-15061C49DCAE}" sibTransId="{5C43EAAD-83CA-4576-8AFA-99038C306DD5}"/>
    <dgm:cxn modelId="{BA00CAF9-EF3F-A649-910B-5250BDB8D602}" type="presOf" srcId="{3FF9797B-26F7-433A-8CF7-633CCF91A43B}" destId="{E7649602-B3C4-6348-BB73-234FBB9AD870}" srcOrd="0" destOrd="2" presId="urn:microsoft.com/office/officeart/2005/8/layout/vList2"/>
    <dgm:cxn modelId="{8EBE09A9-7F89-9243-AC84-3EA5595683CA}" type="presParOf" srcId="{9624CBD2-CB71-C64E-9E81-F8F8A1F6604B}" destId="{ED29BA1F-81DC-8B4F-BD15-FA474AE41735}" srcOrd="0" destOrd="0" presId="urn:microsoft.com/office/officeart/2005/8/layout/vList2"/>
    <dgm:cxn modelId="{A6624406-4540-7D44-8B13-05BF79EAFB64}" type="presParOf" srcId="{9624CBD2-CB71-C64E-9E81-F8F8A1F6604B}" destId="{E7649602-B3C4-6348-BB73-234FBB9AD870}" srcOrd="1" destOrd="0" presId="urn:microsoft.com/office/officeart/2005/8/layout/vList2"/>
    <dgm:cxn modelId="{49D95FAF-D2EA-424D-A18F-7979BE5AEDBF}" type="presParOf" srcId="{9624CBD2-CB71-C64E-9E81-F8F8A1F6604B}" destId="{822983AD-DEC6-3B4C-BC47-F6E572491F47}" srcOrd="2" destOrd="0" presId="urn:microsoft.com/office/officeart/2005/8/layout/vList2"/>
    <dgm:cxn modelId="{2B81A43F-9DD5-DF40-8E3F-CAE653868BC4}" type="presParOf" srcId="{9624CBD2-CB71-C64E-9E81-F8F8A1F6604B}" destId="{22830D37-0E04-4E4C-86D9-B00D7BA2A556}" srcOrd="3" destOrd="0" presId="urn:microsoft.com/office/officeart/2005/8/layout/vList2"/>
    <dgm:cxn modelId="{65397CB2-0E48-E24D-810D-914E7F9F3830}" type="presParOf" srcId="{9624CBD2-CB71-C64E-9E81-F8F8A1F6604B}" destId="{F73B87F5-1436-0941-90BA-401257DBD0E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050C43-2BFE-49C0-AC6C-D978013B6E4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068681-384E-4B34-8B44-6AA5F2638F9A}">
      <dgm:prSet/>
      <dgm:spPr/>
      <dgm:t>
        <a:bodyPr/>
        <a:lstStyle/>
        <a:p>
          <a:pPr algn="just"/>
          <a:r>
            <a:rPr lang="pt-BR" dirty="0"/>
            <a:t>A tecnologia dominante para digestão anaeróbia e produção de biogás é chamada de </a:t>
          </a:r>
          <a:r>
            <a:rPr lang="pt-BR" b="1" i="1" dirty="0" err="1"/>
            <a:t>wet</a:t>
          </a:r>
          <a:r>
            <a:rPr lang="pt-BR" b="1" i="1" dirty="0"/>
            <a:t> </a:t>
          </a:r>
          <a:r>
            <a:rPr lang="pt-BR" b="1" i="1" dirty="0" err="1"/>
            <a:t>digestion</a:t>
          </a:r>
          <a:r>
            <a:rPr lang="pt-BR" b="1" dirty="0"/>
            <a:t> </a:t>
          </a:r>
          <a:r>
            <a:rPr lang="pt-BR" dirty="0"/>
            <a:t>em processos com alimentação contínua e relativamente baixa concentração de sólidos totais </a:t>
          </a:r>
          <a:r>
            <a:rPr lang="pt-BR" b="1" dirty="0"/>
            <a:t>(ST 2-15%)</a:t>
          </a:r>
          <a:r>
            <a:rPr lang="pt-BR" dirty="0"/>
            <a:t>, em que a massa é transportada por bombeamento.</a:t>
          </a:r>
          <a:endParaRPr lang="en-US" dirty="0"/>
        </a:p>
      </dgm:t>
    </dgm:pt>
    <dgm:pt modelId="{EDD3C0AA-8745-4338-94CC-CE08065E1CC8}" type="parTrans" cxnId="{CABE10DC-E6AA-4D91-BF53-77339D18308A}">
      <dgm:prSet/>
      <dgm:spPr/>
      <dgm:t>
        <a:bodyPr/>
        <a:lstStyle/>
        <a:p>
          <a:pPr algn="just"/>
          <a:endParaRPr lang="en-US"/>
        </a:p>
      </dgm:t>
    </dgm:pt>
    <dgm:pt modelId="{C8DF1FE3-3C07-4981-A1E3-59DA6CB5FCDD}" type="sibTrans" cxnId="{CABE10DC-E6AA-4D91-BF53-77339D18308A}">
      <dgm:prSet/>
      <dgm:spPr/>
      <dgm:t>
        <a:bodyPr/>
        <a:lstStyle/>
        <a:p>
          <a:pPr algn="just"/>
          <a:endParaRPr lang="en-US"/>
        </a:p>
      </dgm:t>
    </dgm:pt>
    <dgm:pt modelId="{56CDAEEA-387C-4B59-BE7A-DDFC3951D000}">
      <dgm:prSet/>
      <dgm:spPr/>
      <dgm:t>
        <a:bodyPr/>
        <a:lstStyle/>
        <a:p>
          <a:pPr algn="just"/>
          <a:r>
            <a:rPr lang="pt-BR" dirty="0"/>
            <a:t>Para a possível realização de digestão anaeróbia de material com alta concentração de</a:t>
          </a:r>
          <a:r>
            <a:rPr lang="pt-BR" b="1" dirty="0"/>
            <a:t> ST (15-30%), </a:t>
          </a:r>
          <a:r>
            <a:rPr lang="pt-BR" dirty="0"/>
            <a:t>geralmente o material é diluído com água ou misturado com um substrato de menor contração (</a:t>
          </a:r>
          <a:r>
            <a:rPr lang="pt-BR" dirty="0" err="1"/>
            <a:t>ex</a:t>
          </a:r>
          <a:r>
            <a:rPr lang="pt-BR" dirty="0"/>
            <a:t>: águas residuárias)</a:t>
          </a:r>
          <a:endParaRPr lang="en-US" dirty="0"/>
        </a:p>
      </dgm:t>
    </dgm:pt>
    <dgm:pt modelId="{17E46351-FC2E-4424-BA4F-94039442D090}" type="parTrans" cxnId="{1B5789C3-1DB5-4EE9-8140-52F434FBF358}">
      <dgm:prSet/>
      <dgm:spPr/>
      <dgm:t>
        <a:bodyPr/>
        <a:lstStyle/>
        <a:p>
          <a:pPr algn="just"/>
          <a:endParaRPr lang="en-US"/>
        </a:p>
      </dgm:t>
    </dgm:pt>
    <dgm:pt modelId="{D8B97C11-D118-4B6A-A16B-81B2A0E2D7C4}" type="sibTrans" cxnId="{1B5789C3-1DB5-4EE9-8140-52F434FBF358}">
      <dgm:prSet/>
      <dgm:spPr/>
      <dgm:t>
        <a:bodyPr/>
        <a:lstStyle/>
        <a:p>
          <a:pPr algn="just"/>
          <a:endParaRPr lang="en-US"/>
        </a:p>
      </dgm:t>
    </dgm:pt>
    <dgm:pt modelId="{2A963092-4A03-472E-ACED-24E6C60718EB}">
      <dgm:prSet/>
      <dgm:spPr/>
      <dgm:t>
        <a:bodyPr/>
        <a:lstStyle/>
        <a:p>
          <a:pPr algn="just"/>
          <a:r>
            <a:rPr lang="pt-BR" dirty="0"/>
            <a:t>Uma alternativa para o tratamento de material com alta concentração de TS é a chamada </a:t>
          </a:r>
          <a:r>
            <a:rPr lang="pt-BR" b="1" i="1" dirty="0" err="1"/>
            <a:t>dry</a:t>
          </a:r>
          <a:r>
            <a:rPr lang="pt-BR" b="1" i="1" dirty="0"/>
            <a:t> </a:t>
          </a:r>
          <a:r>
            <a:rPr lang="pt-BR" b="1" i="1" dirty="0" err="1"/>
            <a:t>digestion</a:t>
          </a:r>
          <a:r>
            <a:rPr lang="pt-BR" i="1" dirty="0"/>
            <a:t>. </a:t>
          </a:r>
          <a:r>
            <a:rPr lang="pt-BR" dirty="0"/>
            <a:t>Esse processo pode ser realizado em forma contínua ou batelada, além de poder ser dividido em várias fases e tipos de reatores.</a:t>
          </a:r>
          <a:endParaRPr lang="en-US" dirty="0"/>
        </a:p>
      </dgm:t>
    </dgm:pt>
    <dgm:pt modelId="{F87F3956-9B5A-4014-8286-338AC0EEE9AF}" type="parTrans" cxnId="{7BF0174A-3989-490B-80AA-3F538ECC1DDC}">
      <dgm:prSet/>
      <dgm:spPr/>
      <dgm:t>
        <a:bodyPr/>
        <a:lstStyle/>
        <a:p>
          <a:pPr algn="just"/>
          <a:endParaRPr lang="en-US"/>
        </a:p>
      </dgm:t>
    </dgm:pt>
    <dgm:pt modelId="{70701397-9053-4504-AE69-71B42202AA70}" type="sibTrans" cxnId="{7BF0174A-3989-490B-80AA-3F538ECC1DDC}">
      <dgm:prSet/>
      <dgm:spPr/>
      <dgm:t>
        <a:bodyPr/>
        <a:lstStyle/>
        <a:p>
          <a:pPr algn="just"/>
          <a:endParaRPr lang="en-US"/>
        </a:p>
      </dgm:t>
    </dgm:pt>
    <dgm:pt modelId="{72BD03D1-598D-6244-8317-065E316E2B42}" type="pres">
      <dgm:prSet presAssocID="{0E050C43-2BFE-49C0-AC6C-D978013B6E4C}" presName="linear" presStyleCnt="0">
        <dgm:presLayoutVars>
          <dgm:animLvl val="lvl"/>
          <dgm:resizeHandles val="exact"/>
        </dgm:presLayoutVars>
      </dgm:prSet>
      <dgm:spPr/>
    </dgm:pt>
    <dgm:pt modelId="{A117FEB9-B4DA-9A47-BC54-BB4DD9198B54}" type="pres">
      <dgm:prSet presAssocID="{D3068681-384E-4B34-8B44-6AA5F2638F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C6D6AC1-74F2-CF4A-B8F2-7D29E35D16FF}" type="pres">
      <dgm:prSet presAssocID="{C8DF1FE3-3C07-4981-A1E3-59DA6CB5FCDD}" presName="spacer" presStyleCnt="0"/>
      <dgm:spPr/>
    </dgm:pt>
    <dgm:pt modelId="{8EC5CF7A-BC71-4B46-AFFE-AB777C80794F}" type="pres">
      <dgm:prSet presAssocID="{56CDAEEA-387C-4B59-BE7A-DDFC3951D00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0B3660D-5075-3642-B5DB-1B71B05D0B43}" type="pres">
      <dgm:prSet presAssocID="{D8B97C11-D118-4B6A-A16B-81B2A0E2D7C4}" presName="spacer" presStyleCnt="0"/>
      <dgm:spPr/>
    </dgm:pt>
    <dgm:pt modelId="{B94FC81A-7FB5-524B-AAC6-764F6D1310B0}" type="pres">
      <dgm:prSet presAssocID="{2A963092-4A03-472E-ACED-24E6C60718E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8F26100-FC30-7C4A-8EEE-D5E6C03404BC}" type="presOf" srcId="{D3068681-384E-4B34-8B44-6AA5F2638F9A}" destId="{A117FEB9-B4DA-9A47-BC54-BB4DD9198B54}" srcOrd="0" destOrd="0" presId="urn:microsoft.com/office/officeart/2005/8/layout/vList2"/>
    <dgm:cxn modelId="{CCE63548-908F-EC4C-BB83-CE668216FE63}" type="presOf" srcId="{0E050C43-2BFE-49C0-AC6C-D978013B6E4C}" destId="{72BD03D1-598D-6244-8317-065E316E2B42}" srcOrd="0" destOrd="0" presId="urn:microsoft.com/office/officeart/2005/8/layout/vList2"/>
    <dgm:cxn modelId="{7BF0174A-3989-490B-80AA-3F538ECC1DDC}" srcId="{0E050C43-2BFE-49C0-AC6C-D978013B6E4C}" destId="{2A963092-4A03-472E-ACED-24E6C60718EB}" srcOrd="2" destOrd="0" parTransId="{F87F3956-9B5A-4014-8286-338AC0EEE9AF}" sibTransId="{70701397-9053-4504-AE69-71B42202AA70}"/>
    <dgm:cxn modelId="{3D98FB62-162B-3C49-B10B-0B517081CCFC}" type="presOf" srcId="{56CDAEEA-387C-4B59-BE7A-DDFC3951D000}" destId="{8EC5CF7A-BC71-4B46-AFFE-AB777C80794F}" srcOrd="0" destOrd="0" presId="urn:microsoft.com/office/officeart/2005/8/layout/vList2"/>
    <dgm:cxn modelId="{1B5789C3-1DB5-4EE9-8140-52F434FBF358}" srcId="{0E050C43-2BFE-49C0-AC6C-D978013B6E4C}" destId="{56CDAEEA-387C-4B59-BE7A-DDFC3951D000}" srcOrd="1" destOrd="0" parTransId="{17E46351-FC2E-4424-BA4F-94039442D090}" sibTransId="{D8B97C11-D118-4B6A-A16B-81B2A0E2D7C4}"/>
    <dgm:cxn modelId="{CF655BC7-AE4A-DB4C-88B5-AB165BD3C6A8}" type="presOf" srcId="{2A963092-4A03-472E-ACED-24E6C60718EB}" destId="{B94FC81A-7FB5-524B-AAC6-764F6D1310B0}" srcOrd="0" destOrd="0" presId="urn:microsoft.com/office/officeart/2005/8/layout/vList2"/>
    <dgm:cxn modelId="{CABE10DC-E6AA-4D91-BF53-77339D18308A}" srcId="{0E050C43-2BFE-49C0-AC6C-D978013B6E4C}" destId="{D3068681-384E-4B34-8B44-6AA5F2638F9A}" srcOrd="0" destOrd="0" parTransId="{EDD3C0AA-8745-4338-94CC-CE08065E1CC8}" sibTransId="{C8DF1FE3-3C07-4981-A1E3-59DA6CB5FCDD}"/>
    <dgm:cxn modelId="{8222CC94-3502-6F45-8A8A-409AC4C74096}" type="presParOf" srcId="{72BD03D1-598D-6244-8317-065E316E2B42}" destId="{A117FEB9-B4DA-9A47-BC54-BB4DD9198B54}" srcOrd="0" destOrd="0" presId="urn:microsoft.com/office/officeart/2005/8/layout/vList2"/>
    <dgm:cxn modelId="{12B9304A-2583-544D-BFCB-E4C5D3F410F2}" type="presParOf" srcId="{72BD03D1-598D-6244-8317-065E316E2B42}" destId="{5C6D6AC1-74F2-CF4A-B8F2-7D29E35D16FF}" srcOrd="1" destOrd="0" presId="urn:microsoft.com/office/officeart/2005/8/layout/vList2"/>
    <dgm:cxn modelId="{01E51EAB-C407-3442-8DFE-DF84E37963D0}" type="presParOf" srcId="{72BD03D1-598D-6244-8317-065E316E2B42}" destId="{8EC5CF7A-BC71-4B46-AFFE-AB777C80794F}" srcOrd="2" destOrd="0" presId="urn:microsoft.com/office/officeart/2005/8/layout/vList2"/>
    <dgm:cxn modelId="{F646FC79-05C4-1948-ABAE-792EA16DE381}" type="presParOf" srcId="{72BD03D1-598D-6244-8317-065E316E2B42}" destId="{90B3660D-5075-3642-B5DB-1B71B05D0B43}" srcOrd="3" destOrd="0" presId="urn:microsoft.com/office/officeart/2005/8/layout/vList2"/>
    <dgm:cxn modelId="{D58DA2A6-8F95-A94A-8484-A56335CABEB6}" type="presParOf" srcId="{72BD03D1-598D-6244-8317-065E316E2B42}" destId="{B94FC81A-7FB5-524B-AAC6-764F6D1310B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723FAF-E182-4920-98FE-92241F3B44FB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8BC1614-37CD-4718-BE4E-01534341500B}">
      <dgm:prSet custT="1"/>
      <dgm:spPr>
        <a:solidFill>
          <a:schemeClr val="accent2"/>
        </a:solidFill>
      </dgm:spPr>
      <dgm:t>
        <a:bodyPr/>
        <a:lstStyle/>
        <a:p>
          <a:r>
            <a:rPr lang="pt-BR" sz="4000" b="1" dirty="0"/>
            <a:t>São Pedro da Aldeia (RJ)</a:t>
          </a:r>
          <a:endParaRPr lang="en-US" sz="4000" dirty="0"/>
        </a:p>
      </dgm:t>
    </dgm:pt>
    <dgm:pt modelId="{3CA1F13B-0FF6-4D93-8019-626237E385D6}" type="parTrans" cxnId="{5A005ED1-EA22-420A-A8C6-D0C0D1357C51}">
      <dgm:prSet/>
      <dgm:spPr/>
      <dgm:t>
        <a:bodyPr/>
        <a:lstStyle/>
        <a:p>
          <a:endParaRPr lang="en-US"/>
        </a:p>
      </dgm:t>
    </dgm:pt>
    <dgm:pt modelId="{E5F4B4DE-62EF-42B5-BED2-271A6AF703A5}" type="sibTrans" cxnId="{5A005ED1-EA22-420A-A8C6-D0C0D1357C51}">
      <dgm:prSet/>
      <dgm:spPr/>
      <dgm:t>
        <a:bodyPr/>
        <a:lstStyle/>
        <a:p>
          <a:endParaRPr lang="en-US"/>
        </a:p>
      </dgm:t>
    </dgm:pt>
    <dgm:pt modelId="{18F108A6-1508-4292-ADB3-B04AE981FB57}">
      <dgm:prSet/>
      <dgm:spPr/>
      <dgm:t>
        <a:bodyPr/>
        <a:lstStyle/>
        <a:p>
          <a:r>
            <a:rPr lang="pt-BR" dirty="0"/>
            <a:t>Início de operação: 2014</a:t>
          </a:r>
          <a:endParaRPr lang="en-US" dirty="0"/>
        </a:p>
      </dgm:t>
    </dgm:pt>
    <dgm:pt modelId="{652BAD59-5278-456C-B74E-7589BDBCF4E0}" type="parTrans" cxnId="{CB7B9C45-E9EC-421D-9754-C3B42C0CF66E}">
      <dgm:prSet/>
      <dgm:spPr/>
      <dgm:t>
        <a:bodyPr/>
        <a:lstStyle/>
        <a:p>
          <a:endParaRPr lang="en-US"/>
        </a:p>
      </dgm:t>
    </dgm:pt>
    <dgm:pt modelId="{0424F955-87CE-44A8-9CE5-98B05308A7B4}" type="sibTrans" cxnId="{CB7B9C45-E9EC-421D-9754-C3B42C0CF66E}">
      <dgm:prSet/>
      <dgm:spPr/>
      <dgm:t>
        <a:bodyPr/>
        <a:lstStyle/>
        <a:p>
          <a:endParaRPr lang="en-US"/>
        </a:p>
      </dgm:t>
    </dgm:pt>
    <dgm:pt modelId="{C2AF6EEC-4275-476D-AE8C-CD5FF586F39E}">
      <dgm:prSet/>
      <dgm:spPr/>
      <dgm:t>
        <a:bodyPr/>
        <a:lstStyle/>
        <a:p>
          <a:r>
            <a:rPr lang="pt-BR" dirty="0"/>
            <a:t>Substrato: aterro sanitário</a:t>
          </a:r>
          <a:endParaRPr lang="en-US" dirty="0"/>
        </a:p>
      </dgm:t>
    </dgm:pt>
    <dgm:pt modelId="{0007B948-52C2-4B75-A9C9-6B05C8871133}" type="parTrans" cxnId="{4AB0F396-9D9C-4FF3-9537-3E8A5255DC10}">
      <dgm:prSet/>
      <dgm:spPr/>
      <dgm:t>
        <a:bodyPr/>
        <a:lstStyle/>
        <a:p>
          <a:endParaRPr lang="en-US"/>
        </a:p>
      </dgm:t>
    </dgm:pt>
    <dgm:pt modelId="{42118926-A6AA-4FCD-BF48-EDEA33A014B1}" type="sibTrans" cxnId="{4AB0F396-9D9C-4FF3-9537-3E8A5255DC10}">
      <dgm:prSet/>
      <dgm:spPr/>
      <dgm:t>
        <a:bodyPr/>
        <a:lstStyle/>
        <a:p>
          <a:endParaRPr lang="en-US"/>
        </a:p>
      </dgm:t>
    </dgm:pt>
    <dgm:pt modelId="{9E9CF9A2-8DCF-449B-A420-034FA634985D}">
      <dgm:prSet/>
      <dgm:spPr/>
      <dgm:t>
        <a:bodyPr/>
        <a:lstStyle/>
        <a:p>
          <a:r>
            <a:rPr lang="pt-BR" dirty="0"/>
            <a:t>Gera 15.000 m</a:t>
          </a:r>
          <a:r>
            <a:rPr lang="pt-BR" baseline="30000" dirty="0"/>
            <a:t>3</a:t>
          </a:r>
          <a:r>
            <a:rPr lang="pt-BR" dirty="0"/>
            <a:t> de </a:t>
          </a:r>
          <a:r>
            <a:rPr lang="pt-BR" dirty="0" err="1"/>
            <a:t>biometano</a:t>
          </a:r>
          <a:endParaRPr lang="en-US" dirty="0"/>
        </a:p>
      </dgm:t>
    </dgm:pt>
    <dgm:pt modelId="{27EED0A8-F428-4CE2-A968-472E4C084DCF}" type="parTrans" cxnId="{D642CCA1-6AD7-4B37-93F3-FE4CF486E481}">
      <dgm:prSet/>
      <dgm:spPr/>
      <dgm:t>
        <a:bodyPr/>
        <a:lstStyle/>
        <a:p>
          <a:endParaRPr lang="en-US"/>
        </a:p>
      </dgm:t>
    </dgm:pt>
    <dgm:pt modelId="{A9D58B1A-5952-4082-956E-FE7A6919A241}" type="sibTrans" cxnId="{D642CCA1-6AD7-4B37-93F3-FE4CF486E481}">
      <dgm:prSet/>
      <dgm:spPr/>
      <dgm:t>
        <a:bodyPr/>
        <a:lstStyle/>
        <a:p>
          <a:endParaRPr lang="en-US"/>
        </a:p>
      </dgm:t>
    </dgm:pt>
    <dgm:pt modelId="{69212095-E13F-D64B-8511-2E2FDB7B7CB1}" type="pres">
      <dgm:prSet presAssocID="{E1723FAF-E182-4920-98FE-92241F3B44FB}" presName="linear" presStyleCnt="0">
        <dgm:presLayoutVars>
          <dgm:animLvl val="lvl"/>
          <dgm:resizeHandles val="exact"/>
        </dgm:presLayoutVars>
      </dgm:prSet>
      <dgm:spPr/>
    </dgm:pt>
    <dgm:pt modelId="{13A1B34C-A2BF-BF47-B295-116D6E1F04F7}" type="pres">
      <dgm:prSet presAssocID="{A8BC1614-37CD-4718-BE4E-01534341500B}" presName="parentText" presStyleLbl="node1" presStyleIdx="0" presStyleCnt="1" custLinFactNeighborX="910" custLinFactNeighborY="1165">
        <dgm:presLayoutVars>
          <dgm:chMax val="0"/>
          <dgm:bulletEnabled val="1"/>
        </dgm:presLayoutVars>
      </dgm:prSet>
      <dgm:spPr/>
    </dgm:pt>
    <dgm:pt modelId="{88BD00A9-5DAF-2D4A-9467-CE2C482AF7FF}" type="pres">
      <dgm:prSet presAssocID="{A8BC1614-37CD-4718-BE4E-01534341500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DDE773B-D6D0-FF4B-BF58-EEB79BE8E9AF}" type="presOf" srcId="{9E9CF9A2-8DCF-449B-A420-034FA634985D}" destId="{88BD00A9-5DAF-2D4A-9467-CE2C482AF7FF}" srcOrd="0" destOrd="2" presId="urn:microsoft.com/office/officeart/2005/8/layout/vList2"/>
    <dgm:cxn modelId="{CB7B9C45-E9EC-421D-9754-C3B42C0CF66E}" srcId="{A8BC1614-37CD-4718-BE4E-01534341500B}" destId="{18F108A6-1508-4292-ADB3-B04AE981FB57}" srcOrd="0" destOrd="0" parTransId="{652BAD59-5278-456C-B74E-7589BDBCF4E0}" sibTransId="{0424F955-87CE-44A8-9CE5-98B05308A7B4}"/>
    <dgm:cxn modelId="{3C9F6452-DA92-2B43-B8B3-E011F8B6B903}" type="presOf" srcId="{C2AF6EEC-4275-476D-AE8C-CD5FF586F39E}" destId="{88BD00A9-5DAF-2D4A-9467-CE2C482AF7FF}" srcOrd="0" destOrd="1" presId="urn:microsoft.com/office/officeart/2005/8/layout/vList2"/>
    <dgm:cxn modelId="{4AB0F396-9D9C-4FF3-9537-3E8A5255DC10}" srcId="{A8BC1614-37CD-4718-BE4E-01534341500B}" destId="{C2AF6EEC-4275-476D-AE8C-CD5FF586F39E}" srcOrd="1" destOrd="0" parTransId="{0007B948-52C2-4B75-A9C9-6B05C8871133}" sibTransId="{42118926-A6AA-4FCD-BF48-EDEA33A014B1}"/>
    <dgm:cxn modelId="{D5B02597-6C19-F440-BA49-80270BB0CE4A}" type="presOf" srcId="{A8BC1614-37CD-4718-BE4E-01534341500B}" destId="{13A1B34C-A2BF-BF47-B295-116D6E1F04F7}" srcOrd="0" destOrd="0" presId="urn:microsoft.com/office/officeart/2005/8/layout/vList2"/>
    <dgm:cxn modelId="{D642CCA1-6AD7-4B37-93F3-FE4CF486E481}" srcId="{A8BC1614-37CD-4718-BE4E-01534341500B}" destId="{9E9CF9A2-8DCF-449B-A420-034FA634985D}" srcOrd="2" destOrd="0" parTransId="{27EED0A8-F428-4CE2-A968-472E4C084DCF}" sibTransId="{A9D58B1A-5952-4082-956E-FE7A6919A241}"/>
    <dgm:cxn modelId="{CE4C2ECE-14A8-EF40-B996-F92C8C464EB8}" type="presOf" srcId="{E1723FAF-E182-4920-98FE-92241F3B44FB}" destId="{69212095-E13F-D64B-8511-2E2FDB7B7CB1}" srcOrd="0" destOrd="0" presId="urn:microsoft.com/office/officeart/2005/8/layout/vList2"/>
    <dgm:cxn modelId="{5A005ED1-EA22-420A-A8C6-D0C0D1357C51}" srcId="{E1723FAF-E182-4920-98FE-92241F3B44FB}" destId="{A8BC1614-37CD-4718-BE4E-01534341500B}" srcOrd="0" destOrd="0" parTransId="{3CA1F13B-0FF6-4D93-8019-626237E385D6}" sibTransId="{E5F4B4DE-62EF-42B5-BED2-271A6AF703A5}"/>
    <dgm:cxn modelId="{DAF41EDD-3DFE-634D-937B-5DCDC09D4C43}" type="presOf" srcId="{18F108A6-1508-4292-ADB3-B04AE981FB57}" destId="{88BD00A9-5DAF-2D4A-9467-CE2C482AF7FF}" srcOrd="0" destOrd="0" presId="urn:microsoft.com/office/officeart/2005/8/layout/vList2"/>
    <dgm:cxn modelId="{E2CEBEFA-536C-1742-877A-E77A17B13887}" type="presParOf" srcId="{69212095-E13F-D64B-8511-2E2FDB7B7CB1}" destId="{13A1B34C-A2BF-BF47-B295-116D6E1F04F7}" srcOrd="0" destOrd="0" presId="urn:microsoft.com/office/officeart/2005/8/layout/vList2"/>
    <dgm:cxn modelId="{60100501-0AF7-8C45-B249-05F30FC72E80}" type="presParOf" srcId="{69212095-E13F-D64B-8511-2E2FDB7B7CB1}" destId="{88BD00A9-5DAF-2D4A-9467-CE2C482AF7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723FAF-E182-4920-98FE-92241F3B44FB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8BC1614-37CD-4718-BE4E-01534341500B}">
      <dgm:prSet custT="1"/>
      <dgm:spPr>
        <a:solidFill>
          <a:schemeClr val="accent2"/>
        </a:solidFill>
      </dgm:spPr>
      <dgm:t>
        <a:bodyPr/>
        <a:lstStyle/>
        <a:p>
          <a:r>
            <a:rPr lang="pt-BR" sz="4000" b="1" dirty="0"/>
            <a:t>Caucaia (CE)</a:t>
          </a:r>
          <a:endParaRPr lang="en-US" sz="4000" dirty="0"/>
        </a:p>
      </dgm:t>
    </dgm:pt>
    <dgm:pt modelId="{3CA1F13B-0FF6-4D93-8019-626237E385D6}" type="parTrans" cxnId="{5A005ED1-EA22-420A-A8C6-D0C0D1357C51}">
      <dgm:prSet/>
      <dgm:spPr/>
      <dgm:t>
        <a:bodyPr/>
        <a:lstStyle/>
        <a:p>
          <a:endParaRPr lang="en-US"/>
        </a:p>
      </dgm:t>
    </dgm:pt>
    <dgm:pt modelId="{E5F4B4DE-62EF-42B5-BED2-271A6AF703A5}" type="sibTrans" cxnId="{5A005ED1-EA22-420A-A8C6-D0C0D1357C51}">
      <dgm:prSet/>
      <dgm:spPr/>
      <dgm:t>
        <a:bodyPr/>
        <a:lstStyle/>
        <a:p>
          <a:endParaRPr lang="en-US"/>
        </a:p>
      </dgm:t>
    </dgm:pt>
    <dgm:pt modelId="{18F108A6-1508-4292-ADB3-B04AE981FB57}">
      <dgm:prSet/>
      <dgm:spPr/>
      <dgm:t>
        <a:bodyPr/>
        <a:lstStyle/>
        <a:p>
          <a:r>
            <a:rPr lang="pt-BR" dirty="0"/>
            <a:t>Início de operação: 2018</a:t>
          </a:r>
          <a:endParaRPr lang="en-US" dirty="0"/>
        </a:p>
      </dgm:t>
    </dgm:pt>
    <dgm:pt modelId="{652BAD59-5278-456C-B74E-7589BDBCF4E0}" type="parTrans" cxnId="{CB7B9C45-E9EC-421D-9754-C3B42C0CF66E}">
      <dgm:prSet/>
      <dgm:spPr/>
      <dgm:t>
        <a:bodyPr/>
        <a:lstStyle/>
        <a:p>
          <a:endParaRPr lang="en-US"/>
        </a:p>
      </dgm:t>
    </dgm:pt>
    <dgm:pt modelId="{0424F955-87CE-44A8-9CE5-98B05308A7B4}" type="sibTrans" cxnId="{CB7B9C45-E9EC-421D-9754-C3B42C0CF66E}">
      <dgm:prSet/>
      <dgm:spPr/>
      <dgm:t>
        <a:bodyPr/>
        <a:lstStyle/>
        <a:p>
          <a:endParaRPr lang="en-US"/>
        </a:p>
      </dgm:t>
    </dgm:pt>
    <dgm:pt modelId="{C2AF6EEC-4275-476D-AE8C-CD5FF586F39E}">
      <dgm:prSet/>
      <dgm:spPr/>
      <dgm:t>
        <a:bodyPr/>
        <a:lstStyle/>
        <a:p>
          <a:r>
            <a:rPr lang="pt-BR" dirty="0"/>
            <a:t>Substrato: aterro sanitário</a:t>
          </a:r>
          <a:endParaRPr lang="en-US" dirty="0"/>
        </a:p>
      </dgm:t>
    </dgm:pt>
    <dgm:pt modelId="{0007B948-52C2-4B75-A9C9-6B05C8871133}" type="parTrans" cxnId="{4AB0F396-9D9C-4FF3-9537-3E8A5255DC10}">
      <dgm:prSet/>
      <dgm:spPr/>
      <dgm:t>
        <a:bodyPr/>
        <a:lstStyle/>
        <a:p>
          <a:endParaRPr lang="en-US"/>
        </a:p>
      </dgm:t>
    </dgm:pt>
    <dgm:pt modelId="{42118926-A6AA-4FCD-BF48-EDEA33A014B1}" type="sibTrans" cxnId="{4AB0F396-9D9C-4FF3-9537-3E8A5255DC10}">
      <dgm:prSet/>
      <dgm:spPr/>
      <dgm:t>
        <a:bodyPr/>
        <a:lstStyle/>
        <a:p>
          <a:endParaRPr lang="en-US"/>
        </a:p>
      </dgm:t>
    </dgm:pt>
    <dgm:pt modelId="{9E9CF9A2-8DCF-449B-A420-034FA634985D}">
      <dgm:prSet/>
      <dgm:spPr/>
      <dgm:t>
        <a:bodyPr/>
        <a:lstStyle/>
        <a:p>
          <a:r>
            <a:rPr lang="pt-BR" dirty="0"/>
            <a:t>Gera 80.000 m</a:t>
          </a:r>
          <a:r>
            <a:rPr lang="pt-BR" baseline="30000" dirty="0"/>
            <a:t>3</a:t>
          </a:r>
          <a:r>
            <a:rPr lang="pt-BR" dirty="0"/>
            <a:t> de </a:t>
          </a:r>
          <a:r>
            <a:rPr lang="pt-BR" dirty="0" err="1"/>
            <a:t>biometano</a:t>
          </a:r>
          <a:r>
            <a:rPr lang="pt-BR" dirty="0"/>
            <a:t>/dia</a:t>
          </a:r>
          <a:endParaRPr lang="en-US" dirty="0"/>
        </a:p>
      </dgm:t>
    </dgm:pt>
    <dgm:pt modelId="{27EED0A8-F428-4CE2-A968-472E4C084DCF}" type="parTrans" cxnId="{D642CCA1-6AD7-4B37-93F3-FE4CF486E481}">
      <dgm:prSet/>
      <dgm:spPr/>
      <dgm:t>
        <a:bodyPr/>
        <a:lstStyle/>
        <a:p>
          <a:endParaRPr lang="en-US"/>
        </a:p>
      </dgm:t>
    </dgm:pt>
    <dgm:pt modelId="{A9D58B1A-5952-4082-956E-FE7A6919A241}" type="sibTrans" cxnId="{D642CCA1-6AD7-4B37-93F3-FE4CF486E481}">
      <dgm:prSet/>
      <dgm:spPr/>
      <dgm:t>
        <a:bodyPr/>
        <a:lstStyle/>
        <a:p>
          <a:endParaRPr lang="en-US"/>
        </a:p>
      </dgm:t>
    </dgm:pt>
    <dgm:pt modelId="{69212095-E13F-D64B-8511-2E2FDB7B7CB1}" type="pres">
      <dgm:prSet presAssocID="{E1723FAF-E182-4920-98FE-92241F3B44FB}" presName="linear" presStyleCnt="0">
        <dgm:presLayoutVars>
          <dgm:animLvl val="lvl"/>
          <dgm:resizeHandles val="exact"/>
        </dgm:presLayoutVars>
      </dgm:prSet>
      <dgm:spPr/>
    </dgm:pt>
    <dgm:pt modelId="{13A1B34C-A2BF-BF47-B295-116D6E1F04F7}" type="pres">
      <dgm:prSet presAssocID="{A8BC1614-37CD-4718-BE4E-01534341500B}" presName="parentText" presStyleLbl="node1" presStyleIdx="0" presStyleCnt="1" custLinFactNeighborX="910" custLinFactNeighborY="1165">
        <dgm:presLayoutVars>
          <dgm:chMax val="0"/>
          <dgm:bulletEnabled val="1"/>
        </dgm:presLayoutVars>
      </dgm:prSet>
      <dgm:spPr/>
    </dgm:pt>
    <dgm:pt modelId="{88BD00A9-5DAF-2D4A-9467-CE2C482AF7FF}" type="pres">
      <dgm:prSet presAssocID="{A8BC1614-37CD-4718-BE4E-01534341500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DDE773B-D6D0-FF4B-BF58-EEB79BE8E9AF}" type="presOf" srcId="{9E9CF9A2-8DCF-449B-A420-034FA634985D}" destId="{88BD00A9-5DAF-2D4A-9467-CE2C482AF7FF}" srcOrd="0" destOrd="2" presId="urn:microsoft.com/office/officeart/2005/8/layout/vList2"/>
    <dgm:cxn modelId="{CB7B9C45-E9EC-421D-9754-C3B42C0CF66E}" srcId="{A8BC1614-37CD-4718-BE4E-01534341500B}" destId="{18F108A6-1508-4292-ADB3-B04AE981FB57}" srcOrd="0" destOrd="0" parTransId="{652BAD59-5278-456C-B74E-7589BDBCF4E0}" sibTransId="{0424F955-87CE-44A8-9CE5-98B05308A7B4}"/>
    <dgm:cxn modelId="{3C9F6452-DA92-2B43-B8B3-E011F8B6B903}" type="presOf" srcId="{C2AF6EEC-4275-476D-AE8C-CD5FF586F39E}" destId="{88BD00A9-5DAF-2D4A-9467-CE2C482AF7FF}" srcOrd="0" destOrd="1" presId="urn:microsoft.com/office/officeart/2005/8/layout/vList2"/>
    <dgm:cxn modelId="{4AB0F396-9D9C-4FF3-9537-3E8A5255DC10}" srcId="{A8BC1614-37CD-4718-BE4E-01534341500B}" destId="{C2AF6EEC-4275-476D-AE8C-CD5FF586F39E}" srcOrd="1" destOrd="0" parTransId="{0007B948-52C2-4B75-A9C9-6B05C8871133}" sibTransId="{42118926-A6AA-4FCD-BF48-EDEA33A014B1}"/>
    <dgm:cxn modelId="{D5B02597-6C19-F440-BA49-80270BB0CE4A}" type="presOf" srcId="{A8BC1614-37CD-4718-BE4E-01534341500B}" destId="{13A1B34C-A2BF-BF47-B295-116D6E1F04F7}" srcOrd="0" destOrd="0" presId="urn:microsoft.com/office/officeart/2005/8/layout/vList2"/>
    <dgm:cxn modelId="{D642CCA1-6AD7-4B37-93F3-FE4CF486E481}" srcId="{A8BC1614-37CD-4718-BE4E-01534341500B}" destId="{9E9CF9A2-8DCF-449B-A420-034FA634985D}" srcOrd="2" destOrd="0" parTransId="{27EED0A8-F428-4CE2-A968-472E4C084DCF}" sibTransId="{A9D58B1A-5952-4082-956E-FE7A6919A241}"/>
    <dgm:cxn modelId="{CE4C2ECE-14A8-EF40-B996-F92C8C464EB8}" type="presOf" srcId="{E1723FAF-E182-4920-98FE-92241F3B44FB}" destId="{69212095-E13F-D64B-8511-2E2FDB7B7CB1}" srcOrd="0" destOrd="0" presId="urn:microsoft.com/office/officeart/2005/8/layout/vList2"/>
    <dgm:cxn modelId="{5A005ED1-EA22-420A-A8C6-D0C0D1357C51}" srcId="{E1723FAF-E182-4920-98FE-92241F3B44FB}" destId="{A8BC1614-37CD-4718-BE4E-01534341500B}" srcOrd="0" destOrd="0" parTransId="{3CA1F13B-0FF6-4D93-8019-626237E385D6}" sibTransId="{E5F4B4DE-62EF-42B5-BED2-271A6AF703A5}"/>
    <dgm:cxn modelId="{DAF41EDD-3DFE-634D-937B-5DCDC09D4C43}" type="presOf" srcId="{18F108A6-1508-4292-ADB3-B04AE981FB57}" destId="{88BD00A9-5DAF-2D4A-9467-CE2C482AF7FF}" srcOrd="0" destOrd="0" presId="urn:microsoft.com/office/officeart/2005/8/layout/vList2"/>
    <dgm:cxn modelId="{E2CEBEFA-536C-1742-877A-E77A17B13887}" type="presParOf" srcId="{69212095-E13F-D64B-8511-2E2FDB7B7CB1}" destId="{13A1B34C-A2BF-BF47-B295-116D6E1F04F7}" srcOrd="0" destOrd="0" presId="urn:microsoft.com/office/officeart/2005/8/layout/vList2"/>
    <dgm:cxn modelId="{60100501-0AF7-8C45-B249-05F30FC72E80}" type="presParOf" srcId="{69212095-E13F-D64B-8511-2E2FDB7B7CB1}" destId="{88BD00A9-5DAF-2D4A-9467-CE2C482AF7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723FAF-E182-4920-98FE-92241F3B44FB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8BC1614-37CD-4718-BE4E-01534341500B}">
      <dgm:prSet custT="1"/>
      <dgm:spPr>
        <a:solidFill>
          <a:schemeClr val="accent2"/>
        </a:solidFill>
      </dgm:spPr>
      <dgm:t>
        <a:bodyPr/>
        <a:lstStyle/>
        <a:p>
          <a:r>
            <a:rPr lang="pt-BR" sz="4000" b="1" dirty="0"/>
            <a:t>Entre Rios do Oeste (PR)</a:t>
          </a:r>
          <a:endParaRPr lang="en-US" sz="4000" dirty="0"/>
        </a:p>
      </dgm:t>
    </dgm:pt>
    <dgm:pt modelId="{3CA1F13B-0FF6-4D93-8019-626237E385D6}" type="parTrans" cxnId="{5A005ED1-EA22-420A-A8C6-D0C0D1357C51}">
      <dgm:prSet/>
      <dgm:spPr/>
      <dgm:t>
        <a:bodyPr/>
        <a:lstStyle/>
        <a:p>
          <a:endParaRPr lang="en-US"/>
        </a:p>
      </dgm:t>
    </dgm:pt>
    <dgm:pt modelId="{E5F4B4DE-62EF-42B5-BED2-271A6AF703A5}" type="sibTrans" cxnId="{5A005ED1-EA22-420A-A8C6-D0C0D1357C51}">
      <dgm:prSet/>
      <dgm:spPr/>
      <dgm:t>
        <a:bodyPr/>
        <a:lstStyle/>
        <a:p>
          <a:endParaRPr lang="en-US"/>
        </a:p>
      </dgm:t>
    </dgm:pt>
    <dgm:pt modelId="{18F108A6-1508-4292-ADB3-B04AE981FB57}">
      <dgm:prSet/>
      <dgm:spPr/>
      <dgm:t>
        <a:bodyPr/>
        <a:lstStyle/>
        <a:p>
          <a:r>
            <a:rPr lang="pt-BR" dirty="0"/>
            <a:t>Início de operação: 2015</a:t>
          </a:r>
          <a:endParaRPr lang="en-US" dirty="0"/>
        </a:p>
      </dgm:t>
    </dgm:pt>
    <dgm:pt modelId="{652BAD59-5278-456C-B74E-7589BDBCF4E0}" type="parTrans" cxnId="{CB7B9C45-E9EC-421D-9754-C3B42C0CF66E}">
      <dgm:prSet/>
      <dgm:spPr/>
      <dgm:t>
        <a:bodyPr/>
        <a:lstStyle/>
        <a:p>
          <a:endParaRPr lang="en-US"/>
        </a:p>
      </dgm:t>
    </dgm:pt>
    <dgm:pt modelId="{0424F955-87CE-44A8-9CE5-98B05308A7B4}" type="sibTrans" cxnId="{CB7B9C45-E9EC-421D-9754-C3B42C0CF66E}">
      <dgm:prSet/>
      <dgm:spPr/>
      <dgm:t>
        <a:bodyPr/>
        <a:lstStyle/>
        <a:p>
          <a:endParaRPr lang="en-US"/>
        </a:p>
      </dgm:t>
    </dgm:pt>
    <dgm:pt modelId="{C2AF6EEC-4275-476D-AE8C-CD5FF586F39E}">
      <dgm:prSet/>
      <dgm:spPr/>
      <dgm:t>
        <a:bodyPr/>
        <a:lstStyle/>
        <a:p>
          <a:r>
            <a:rPr lang="pt-BR" dirty="0"/>
            <a:t>Substrato: Esterco de porco</a:t>
          </a:r>
          <a:endParaRPr lang="en-US" dirty="0"/>
        </a:p>
      </dgm:t>
    </dgm:pt>
    <dgm:pt modelId="{0007B948-52C2-4B75-A9C9-6B05C8871133}" type="parTrans" cxnId="{4AB0F396-9D9C-4FF3-9537-3E8A5255DC10}">
      <dgm:prSet/>
      <dgm:spPr/>
      <dgm:t>
        <a:bodyPr/>
        <a:lstStyle/>
        <a:p>
          <a:endParaRPr lang="en-US"/>
        </a:p>
      </dgm:t>
    </dgm:pt>
    <dgm:pt modelId="{42118926-A6AA-4FCD-BF48-EDEA33A014B1}" type="sibTrans" cxnId="{4AB0F396-9D9C-4FF3-9537-3E8A5255DC10}">
      <dgm:prSet/>
      <dgm:spPr/>
      <dgm:t>
        <a:bodyPr/>
        <a:lstStyle/>
        <a:p>
          <a:endParaRPr lang="en-US"/>
        </a:p>
      </dgm:t>
    </dgm:pt>
    <dgm:pt modelId="{9E9CF9A2-8DCF-449B-A420-034FA634985D}">
      <dgm:prSet/>
      <dgm:spPr/>
      <dgm:t>
        <a:bodyPr/>
        <a:lstStyle/>
        <a:p>
          <a:r>
            <a:rPr lang="pt-BR" dirty="0"/>
            <a:t>Gera 640 m</a:t>
          </a:r>
          <a:r>
            <a:rPr lang="pt-BR" baseline="30000" dirty="0"/>
            <a:t>3</a:t>
          </a:r>
          <a:r>
            <a:rPr lang="pt-BR" dirty="0"/>
            <a:t> de biogás/dia – 112 kW</a:t>
          </a:r>
          <a:endParaRPr lang="en-US" dirty="0"/>
        </a:p>
      </dgm:t>
    </dgm:pt>
    <dgm:pt modelId="{27EED0A8-F428-4CE2-A968-472E4C084DCF}" type="parTrans" cxnId="{D642CCA1-6AD7-4B37-93F3-FE4CF486E481}">
      <dgm:prSet/>
      <dgm:spPr/>
      <dgm:t>
        <a:bodyPr/>
        <a:lstStyle/>
        <a:p>
          <a:endParaRPr lang="en-US"/>
        </a:p>
      </dgm:t>
    </dgm:pt>
    <dgm:pt modelId="{A9D58B1A-5952-4082-956E-FE7A6919A241}" type="sibTrans" cxnId="{D642CCA1-6AD7-4B37-93F3-FE4CF486E481}">
      <dgm:prSet/>
      <dgm:spPr/>
      <dgm:t>
        <a:bodyPr/>
        <a:lstStyle/>
        <a:p>
          <a:endParaRPr lang="en-US"/>
        </a:p>
      </dgm:t>
    </dgm:pt>
    <dgm:pt modelId="{69212095-E13F-D64B-8511-2E2FDB7B7CB1}" type="pres">
      <dgm:prSet presAssocID="{E1723FAF-E182-4920-98FE-92241F3B44FB}" presName="linear" presStyleCnt="0">
        <dgm:presLayoutVars>
          <dgm:animLvl val="lvl"/>
          <dgm:resizeHandles val="exact"/>
        </dgm:presLayoutVars>
      </dgm:prSet>
      <dgm:spPr/>
    </dgm:pt>
    <dgm:pt modelId="{13A1B34C-A2BF-BF47-B295-116D6E1F04F7}" type="pres">
      <dgm:prSet presAssocID="{A8BC1614-37CD-4718-BE4E-01534341500B}" presName="parentText" presStyleLbl="node1" presStyleIdx="0" presStyleCnt="1" custLinFactNeighborX="910" custLinFactNeighborY="1165">
        <dgm:presLayoutVars>
          <dgm:chMax val="0"/>
          <dgm:bulletEnabled val="1"/>
        </dgm:presLayoutVars>
      </dgm:prSet>
      <dgm:spPr/>
    </dgm:pt>
    <dgm:pt modelId="{88BD00A9-5DAF-2D4A-9467-CE2C482AF7FF}" type="pres">
      <dgm:prSet presAssocID="{A8BC1614-37CD-4718-BE4E-01534341500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DDE773B-D6D0-FF4B-BF58-EEB79BE8E9AF}" type="presOf" srcId="{9E9CF9A2-8DCF-449B-A420-034FA634985D}" destId="{88BD00A9-5DAF-2D4A-9467-CE2C482AF7FF}" srcOrd="0" destOrd="2" presId="urn:microsoft.com/office/officeart/2005/8/layout/vList2"/>
    <dgm:cxn modelId="{CB7B9C45-E9EC-421D-9754-C3B42C0CF66E}" srcId="{A8BC1614-37CD-4718-BE4E-01534341500B}" destId="{18F108A6-1508-4292-ADB3-B04AE981FB57}" srcOrd="0" destOrd="0" parTransId="{652BAD59-5278-456C-B74E-7589BDBCF4E0}" sibTransId="{0424F955-87CE-44A8-9CE5-98B05308A7B4}"/>
    <dgm:cxn modelId="{3C9F6452-DA92-2B43-B8B3-E011F8B6B903}" type="presOf" srcId="{C2AF6EEC-4275-476D-AE8C-CD5FF586F39E}" destId="{88BD00A9-5DAF-2D4A-9467-CE2C482AF7FF}" srcOrd="0" destOrd="1" presId="urn:microsoft.com/office/officeart/2005/8/layout/vList2"/>
    <dgm:cxn modelId="{4AB0F396-9D9C-4FF3-9537-3E8A5255DC10}" srcId="{A8BC1614-37CD-4718-BE4E-01534341500B}" destId="{C2AF6EEC-4275-476D-AE8C-CD5FF586F39E}" srcOrd="1" destOrd="0" parTransId="{0007B948-52C2-4B75-A9C9-6B05C8871133}" sibTransId="{42118926-A6AA-4FCD-BF48-EDEA33A014B1}"/>
    <dgm:cxn modelId="{D5B02597-6C19-F440-BA49-80270BB0CE4A}" type="presOf" srcId="{A8BC1614-37CD-4718-BE4E-01534341500B}" destId="{13A1B34C-A2BF-BF47-B295-116D6E1F04F7}" srcOrd="0" destOrd="0" presId="urn:microsoft.com/office/officeart/2005/8/layout/vList2"/>
    <dgm:cxn modelId="{D642CCA1-6AD7-4B37-93F3-FE4CF486E481}" srcId="{A8BC1614-37CD-4718-BE4E-01534341500B}" destId="{9E9CF9A2-8DCF-449B-A420-034FA634985D}" srcOrd="2" destOrd="0" parTransId="{27EED0A8-F428-4CE2-A968-472E4C084DCF}" sibTransId="{A9D58B1A-5952-4082-956E-FE7A6919A241}"/>
    <dgm:cxn modelId="{CE4C2ECE-14A8-EF40-B996-F92C8C464EB8}" type="presOf" srcId="{E1723FAF-E182-4920-98FE-92241F3B44FB}" destId="{69212095-E13F-D64B-8511-2E2FDB7B7CB1}" srcOrd="0" destOrd="0" presId="urn:microsoft.com/office/officeart/2005/8/layout/vList2"/>
    <dgm:cxn modelId="{5A005ED1-EA22-420A-A8C6-D0C0D1357C51}" srcId="{E1723FAF-E182-4920-98FE-92241F3B44FB}" destId="{A8BC1614-37CD-4718-BE4E-01534341500B}" srcOrd="0" destOrd="0" parTransId="{3CA1F13B-0FF6-4D93-8019-626237E385D6}" sibTransId="{E5F4B4DE-62EF-42B5-BED2-271A6AF703A5}"/>
    <dgm:cxn modelId="{DAF41EDD-3DFE-634D-937B-5DCDC09D4C43}" type="presOf" srcId="{18F108A6-1508-4292-ADB3-B04AE981FB57}" destId="{88BD00A9-5DAF-2D4A-9467-CE2C482AF7FF}" srcOrd="0" destOrd="0" presId="urn:microsoft.com/office/officeart/2005/8/layout/vList2"/>
    <dgm:cxn modelId="{E2CEBEFA-536C-1742-877A-E77A17B13887}" type="presParOf" srcId="{69212095-E13F-D64B-8511-2E2FDB7B7CB1}" destId="{13A1B34C-A2BF-BF47-B295-116D6E1F04F7}" srcOrd="0" destOrd="0" presId="urn:microsoft.com/office/officeart/2005/8/layout/vList2"/>
    <dgm:cxn modelId="{60100501-0AF7-8C45-B249-05F30FC72E80}" type="presParOf" srcId="{69212095-E13F-D64B-8511-2E2FDB7B7CB1}" destId="{88BD00A9-5DAF-2D4A-9467-CE2C482AF7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723FAF-E182-4920-98FE-92241F3B44FB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8BC1614-37CD-4718-BE4E-01534341500B}">
      <dgm:prSet/>
      <dgm:spPr>
        <a:solidFill>
          <a:schemeClr val="accent2"/>
        </a:solidFill>
      </dgm:spPr>
      <dgm:t>
        <a:bodyPr/>
        <a:lstStyle/>
        <a:p>
          <a:r>
            <a:rPr lang="pt-BR" b="1"/>
            <a:t>Caieiras (SP)</a:t>
          </a:r>
          <a:endParaRPr lang="en-US"/>
        </a:p>
      </dgm:t>
    </dgm:pt>
    <dgm:pt modelId="{3CA1F13B-0FF6-4D93-8019-626237E385D6}" type="parTrans" cxnId="{5A005ED1-EA22-420A-A8C6-D0C0D1357C51}">
      <dgm:prSet/>
      <dgm:spPr/>
      <dgm:t>
        <a:bodyPr/>
        <a:lstStyle/>
        <a:p>
          <a:endParaRPr lang="en-US"/>
        </a:p>
      </dgm:t>
    </dgm:pt>
    <dgm:pt modelId="{E5F4B4DE-62EF-42B5-BED2-271A6AF703A5}" type="sibTrans" cxnId="{5A005ED1-EA22-420A-A8C6-D0C0D1357C51}">
      <dgm:prSet/>
      <dgm:spPr/>
      <dgm:t>
        <a:bodyPr/>
        <a:lstStyle/>
        <a:p>
          <a:endParaRPr lang="en-US"/>
        </a:p>
      </dgm:t>
    </dgm:pt>
    <dgm:pt modelId="{18F108A6-1508-4292-ADB3-B04AE981FB57}">
      <dgm:prSet/>
      <dgm:spPr/>
      <dgm:t>
        <a:bodyPr/>
        <a:lstStyle/>
        <a:p>
          <a:pPr algn="just"/>
          <a:r>
            <a:rPr lang="pt-BR" dirty="0"/>
            <a:t>Início de operação: 2016</a:t>
          </a:r>
          <a:endParaRPr lang="en-US" dirty="0"/>
        </a:p>
      </dgm:t>
    </dgm:pt>
    <dgm:pt modelId="{652BAD59-5278-456C-B74E-7589BDBCF4E0}" type="parTrans" cxnId="{CB7B9C45-E9EC-421D-9754-C3B42C0CF66E}">
      <dgm:prSet/>
      <dgm:spPr/>
      <dgm:t>
        <a:bodyPr/>
        <a:lstStyle/>
        <a:p>
          <a:endParaRPr lang="en-US"/>
        </a:p>
      </dgm:t>
    </dgm:pt>
    <dgm:pt modelId="{0424F955-87CE-44A8-9CE5-98B05308A7B4}" type="sibTrans" cxnId="{CB7B9C45-E9EC-421D-9754-C3B42C0CF66E}">
      <dgm:prSet/>
      <dgm:spPr/>
      <dgm:t>
        <a:bodyPr/>
        <a:lstStyle/>
        <a:p>
          <a:endParaRPr lang="en-US"/>
        </a:p>
      </dgm:t>
    </dgm:pt>
    <dgm:pt modelId="{C2AF6EEC-4275-476D-AE8C-CD5FF586F39E}">
      <dgm:prSet/>
      <dgm:spPr/>
      <dgm:t>
        <a:bodyPr/>
        <a:lstStyle/>
        <a:p>
          <a:pPr algn="just"/>
          <a:r>
            <a:rPr lang="pt-BR" dirty="0"/>
            <a:t>Substrato: Aterro sanitário </a:t>
          </a:r>
          <a:endParaRPr lang="en-US" dirty="0"/>
        </a:p>
      </dgm:t>
    </dgm:pt>
    <dgm:pt modelId="{0007B948-52C2-4B75-A9C9-6B05C8871133}" type="parTrans" cxnId="{4AB0F396-9D9C-4FF3-9537-3E8A5255DC10}">
      <dgm:prSet/>
      <dgm:spPr/>
      <dgm:t>
        <a:bodyPr/>
        <a:lstStyle/>
        <a:p>
          <a:endParaRPr lang="en-US"/>
        </a:p>
      </dgm:t>
    </dgm:pt>
    <dgm:pt modelId="{42118926-A6AA-4FCD-BF48-EDEA33A014B1}" type="sibTrans" cxnId="{4AB0F396-9D9C-4FF3-9537-3E8A5255DC10}">
      <dgm:prSet/>
      <dgm:spPr/>
      <dgm:t>
        <a:bodyPr/>
        <a:lstStyle/>
        <a:p>
          <a:endParaRPr lang="en-US"/>
        </a:p>
      </dgm:t>
    </dgm:pt>
    <dgm:pt modelId="{9E9CF9A2-8DCF-449B-A420-034FA634985D}">
      <dgm:prSet/>
      <dgm:spPr/>
      <dgm:t>
        <a:bodyPr/>
        <a:lstStyle/>
        <a:p>
          <a:pPr algn="just"/>
          <a:r>
            <a:rPr lang="pt-BR" dirty="0"/>
            <a:t>Gera 14.500 m</a:t>
          </a:r>
          <a:r>
            <a:rPr lang="pt-BR" baseline="30000" dirty="0"/>
            <a:t>3</a:t>
          </a:r>
          <a:r>
            <a:rPr lang="pt-BR" dirty="0"/>
            <a:t>/</a:t>
          </a:r>
          <a:r>
            <a:rPr lang="pt-BR" dirty="0" err="1"/>
            <a:t>h</a:t>
          </a:r>
          <a:r>
            <a:rPr lang="pt-BR" dirty="0"/>
            <a:t> de biogás com aprox. 50% metano -30MW</a:t>
          </a:r>
          <a:endParaRPr lang="en-US" dirty="0"/>
        </a:p>
      </dgm:t>
    </dgm:pt>
    <dgm:pt modelId="{27EED0A8-F428-4CE2-A968-472E4C084DCF}" type="parTrans" cxnId="{D642CCA1-6AD7-4B37-93F3-FE4CF486E481}">
      <dgm:prSet/>
      <dgm:spPr/>
      <dgm:t>
        <a:bodyPr/>
        <a:lstStyle/>
        <a:p>
          <a:endParaRPr lang="en-US"/>
        </a:p>
      </dgm:t>
    </dgm:pt>
    <dgm:pt modelId="{A9D58B1A-5952-4082-956E-FE7A6919A241}" type="sibTrans" cxnId="{D642CCA1-6AD7-4B37-93F3-FE4CF486E481}">
      <dgm:prSet/>
      <dgm:spPr/>
      <dgm:t>
        <a:bodyPr/>
        <a:lstStyle/>
        <a:p>
          <a:endParaRPr lang="en-US"/>
        </a:p>
      </dgm:t>
    </dgm:pt>
    <dgm:pt modelId="{69212095-E13F-D64B-8511-2E2FDB7B7CB1}" type="pres">
      <dgm:prSet presAssocID="{E1723FAF-E182-4920-98FE-92241F3B44FB}" presName="linear" presStyleCnt="0">
        <dgm:presLayoutVars>
          <dgm:animLvl val="lvl"/>
          <dgm:resizeHandles val="exact"/>
        </dgm:presLayoutVars>
      </dgm:prSet>
      <dgm:spPr/>
    </dgm:pt>
    <dgm:pt modelId="{13A1B34C-A2BF-BF47-B295-116D6E1F04F7}" type="pres">
      <dgm:prSet presAssocID="{A8BC1614-37CD-4718-BE4E-01534341500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8BD00A9-5DAF-2D4A-9467-CE2C482AF7FF}" type="pres">
      <dgm:prSet presAssocID="{A8BC1614-37CD-4718-BE4E-01534341500B}" presName="childText" presStyleLbl="revTx" presStyleIdx="0" presStyleCnt="1" custLinFactNeighborX="-2720" custLinFactNeighborY="27614">
        <dgm:presLayoutVars>
          <dgm:bulletEnabled val="1"/>
        </dgm:presLayoutVars>
      </dgm:prSet>
      <dgm:spPr/>
    </dgm:pt>
  </dgm:ptLst>
  <dgm:cxnLst>
    <dgm:cxn modelId="{5406DA2F-7644-C646-A304-784F60D48B99}" type="presOf" srcId="{C2AF6EEC-4275-476D-AE8C-CD5FF586F39E}" destId="{88BD00A9-5DAF-2D4A-9467-CE2C482AF7FF}" srcOrd="0" destOrd="1" presId="urn:microsoft.com/office/officeart/2005/8/layout/vList2"/>
    <dgm:cxn modelId="{CB7B9C45-E9EC-421D-9754-C3B42C0CF66E}" srcId="{A8BC1614-37CD-4718-BE4E-01534341500B}" destId="{18F108A6-1508-4292-ADB3-B04AE981FB57}" srcOrd="0" destOrd="0" parTransId="{652BAD59-5278-456C-B74E-7589BDBCF4E0}" sibTransId="{0424F955-87CE-44A8-9CE5-98B05308A7B4}"/>
    <dgm:cxn modelId="{4AB0F396-9D9C-4FF3-9537-3E8A5255DC10}" srcId="{A8BC1614-37CD-4718-BE4E-01534341500B}" destId="{C2AF6EEC-4275-476D-AE8C-CD5FF586F39E}" srcOrd="1" destOrd="0" parTransId="{0007B948-52C2-4B75-A9C9-6B05C8871133}" sibTransId="{42118926-A6AA-4FCD-BF48-EDEA33A014B1}"/>
    <dgm:cxn modelId="{D642CCA1-6AD7-4B37-93F3-FE4CF486E481}" srcId="{A8BC1614-37CD-4718-BE4E-01534341500B}" destId="{9E9CF9A2-8DCF-449B-A420-034FA634985D}" srcOrd="2" destOrd="0" parTransId="{27EED0A8-F428-4CE2-A968-472E4C084DCF}" sibTransId="{A9D58B1A-5952-4082-956E-FE7A6919A241}"/>
    <dgm:cxn modelId="{34734DA3-B26D-E64C-A14E-693F405B72F5}" type="presOf" srcId="{9E9CF9A2-8DCF-449B-A420-034FA634985D}" destId="{88BD00A9-5DAF-2D4A-9467-CE2C482AF7FF}" srcOrd="0" destOrd="2" presId="urn:microsoft.com/office/officeart/2005/8/layout/vList2"/>
    <dgm:cxn modelId="{4C65E0AF-D722-AA4B-9844-3462A9D4C94A}" type="presOf" srcId="{E1723FAF-E182-4920-98FE-92241F3B44FB}" destId="{69212095-E13F-D64B-8511-2E2FDB7B7CB1}" srcOrd="0" destOrd="0" presId="urn:microsoft.com/office/officeart/2005/8/layout/vList2"/>
    <dgm:cxn modelId="{9EEC99BF-F6B3-DF40-89B6-BCCA448B8FAB}" type="presOf" srcId="{18F108A6-1508-4292-ADB3-B04AE981FB57}" destId="{88BD00A9-5DAF-2D4A-9467-CE2C482AF7FF}" srcOrd="0" destOrd="0" presId="urn:microsoft.com/office/officeart/2005/8/layout/vList2"/>
    <dgm:cxn modelId="{C40825CA-802E-C449-B24B-C2F6AE829D2A}" type="presOf" srcId="{A8BC1614-37CD-4718-BE4E-01534341500B}" destId="{13A1B34C-A2BF-BF47-B295-116D6E1F04F7}" srcOrd="0" destOrd="0" presId="urn:microsoft.com/office/officeart/2005/8/layout/vList2"/>
    <dgm:cxn modelId="{5A005ED1-EA22-420A-A8C6-D0C0D1357C51}" srcId="{E1723FAF-E182-4920-98FE-92241F3B44FB}" destId="{A8BC1614-37CD-4718-BE4E-01534341500B}" srcOrd="0" destOrd="0" parTransId="{3CA1F13B-0FF6-4D93-8019-626237E385D6}" sibTransId="{E5F4B4DE-62EF-42B5-BED2-271A6AF703A5}"/>
    <dgm:cxn modelId="{625DBD57-D5AB-B947-93BB-C58DA8CE2E4F}" type="presParOf" srcId="{69212095-E13F-D64B-8511-2E2FDB7B7CB1}" destId="{13A1B34C-A2BF-BF47-B295-116D6E1F04F7}" srcOrd="0" destOrd="0" presId="urn:microsoft.com/office/officeart/2005/8/layout/vList2"/>
    <dgm:cxn modelId="{51A9D808-DDFF-B04D-B1D4-757779919B23}" type="presParOf" srcId="{69212095-E13F-D64B-8511-2E2FDB7B7CB1}" destId="{88BD00A9-5DAF-2D4A-9467-CE2C482AF7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723FAF-E182-4920-98FE-92241F3B44FB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8BC1614-37CD-4718-BE4E-01534341500B}">
      <dgm:prSet custT="1"/>
      <dgm:spPr>
        <a:solidFill>
          <a:schemeClr val="accent2"/>
        </a:solidFill>
      </dgm:spPr>
      <dgm:t>
        <a:bodyPr/>
        <a:lstStyle/>
        <a:p>
          <a:r>
            <a:rPr lang="pt-BR" sz="4000" b="1"/>
            <a:t>Guariba (SP)</a:t>
          </a:r>
          <a:endParaRPr lang="en-US" sz="4000" dirty="0"/>
        </a:p>
      </dgm:t>
    </dgm:pt>
    <dgm:pt modelId="{3CA1F13B-0FF6-4D93-8019-626237E385D6}" type="parTrans" cxnId="{5A005ED1-EA22-420A-A8C6-D0C0D1357C51}">
      <dgm:prSet/>
      <dgm:spPr/>
      <dgm:t>
        <a:bodyPr/>
        <a:lstStyle/>
        <a:p>
          <a:endParaRPr lang="en-US"/>
        </a:p>
      </dgm:t>
    </dgm:pt>
    <dgm:pt modelId="{E5F4B4DE-62EF-42B5-BED2-271A6AF703A5}" type="sibTrans" cxnId="{5A005ED1-EA22-420A-A8C6-D0C0D1357C51}">
      <dgm:prSet/>
      <dgm:spPr/>
      <dgm:t>
        <a:bodyPr/>
        <a:lstStyle/>
        <a:p>
          <a:endParaRPr lang="en-US"/>
        </a:p>
      </dgm:t>
    </dgm:pt>
    <dgm:pt modelId="{18F108A6-1508-4292-ADB3-B04AE981FB57}">
      <dgm:prSet/>
      <dgm:spPr/>
      <dgm:t>
        <a:bodyPr/>
        <a:lstStyle/>
        <a:p>
          <a:r>
            <a:rPr lang="pt-BR" dirty="0"/>
            <a:t>Início de operação: 2020</a:t>
          </a:r>
          <a:endParaRPr lang="en-US" dirty="0"/>
        </a:p>
      </dgm:t>
    </dgm:pt>
    <dgm:pt modelId="{652BAD59-5278-456C-B74E-7589BDBCF4E0}" type="parTrans" cxnId="{CB7B9C45-E9EC-421D-9754-C3B42C0CF66E}">
      <dgm:prSet/>
      <dgm:spPr/>
      <dgm:t>
        <a:bodyPr/>
        <a:lstStyle/>
        <a:p>
          <a:endParaRPr lang="en-US"/>
        </a:p>
      </dgm:t>
    </dgm:pt>
    <dgm:pt modelId="{0424F955-87CE-44A8-9CE5-98B05308A7B4}" type="sibTrans" cxnId="{CB7B9C45-E9EC-421D-9754-C3B42C0CF66E}">
      <dgm:prSet/>
      <dgm:spPr/>
      <dgm:t>
        <a:bodyPr/>
        <a:lstStyle/>
        <a:p>
          <a:endParaRPr lang="en-US"/>
        </a:p>
      </dgm:t>
    </dgm:pt>
    <dgm:pt modelId="{C2AF6EEC-4275-476D-AE8C-CD5FF586F39E}">
      <dgm:prSet/>
      <dgm:spPr/>
      <dgm:t>
        <a:bodyPr/>
        <a:lstStyle/>
        <a:p>
          <a:r>
            <a:rPr lang="pt-BR" dirty="0"/>
            <a:t>Substrato: vinhaça e torta de filtro</a:t>
          </a:r>
          <a:endParaRPr lang="en-US" dirty="0"/>
        </a:p>
      </dgm:t>
    </dgm:pt>
    <dgm:pt modelId="{0007B948-52C2-4B75-A9C9-6B05C8871133}" type="parTrans" cxnId="{4AB0F396-9D9C-4FF3-9537-3E8A5255DC10}">
      <dgm:prSet/>
      <dgm:spPr/>
      <dgm:t>
        <a:bodyPr/>
        <a:lstStyle/>
        <a:p>
          <a:endParaRPr lang="en-US"/>
        </a:p>
      </dgm:t>
    </dgm:pt>
    <dgm:pt modelId="{42118926-A6AA-4FCD-BF48-EDEA33A014B1}" type="sibTrans" cxnId="{4AB0F396-9D9C-4FF3-9537-3E8A5255DC10}">
      <dgm:prSet/>
      <dgm:spPr/>
      <dgm:t>
        <a:bodyPr/>
        <a:lstStyle/>
        <a:p>
          <a:endParaRPr lang="en-US"/>
        </a:p>
      </dgm:t>
    </dgm:pt>
    <dgm:pt modelId="{9E9CF9A2-8DCF-449B-A420-034FA634985D}">
      <dgm:prSet/>
      <dgm:spPr/>
      <dgm:t>
        <a:bodyPr/>
        <a:lstStyle/>
        <a:p>
          <a:r>
            <a:rPr lang="pt-BR" dirty="0"/>
            <a:t>Capacidade de 21MW (uma das maiores no mundo)</a:t>
          </a:r>
          <a:endParaRPr lang="en-US" dirty="0"/>
        </a:p>
      </dgm:t>
    </dgm:pt>
    <dgm:pt modelId="{27EED0A8-F428-4CE2-A968-472E4C084DCF}" type="parTrans" cxnId="{D642CCA1-6AD7-4B37-93F3-FE4CF486E481}">
      <dgm:prSet/>
      <dgm:spPr/>
      <dgm:t>
        <a:bodyPr/>
        <a:lstStyle/>
        <a:p>
          <a:endParaRPr lang="en-US"/>
        </a:p>
      </dgm:t>
    </dgm:pt>
    <dgm:pt modelId="{A9D58B1A-5952-4082-956E-FE7A6919A241}" type="sibTrans" cxnId="{D642CCA1-6AD7-4B37-93F3-FE4CF486E481}">
      <dgm:prSet/>
      <dgm:spPr/>
      <dgm:t>
        <a:bodyPr/>
        <a:lstStyle/>
        <a:p>
          <a:endParaRPr lang="en-US"/>
        </a:p>
      </dgm:t>
    </dgm:pt>
    <dgm:pt modelId="{A37E9217-908C-7B47-A2BB-C1DE82BF552C}">
      <dgm:prSet/>
      <dgm:spPr/>
      <dgm:t>
        <a:bodyPr/>
        <a:lstStyle/>
        <a:p>
          <a:r>
            <a:rPr lang="en-US" dirty="0" err="1"/>
            <a:t>Usina</a:t>
          </a:r>
          <a:r>
            <a:rPr lang="en-US" dirty="0"/>
            <a:t> </a:t>
          </a:r>
          <a:r>
            <a:rPr lang="en-US" dirty="0" err="1"/>
            <a:t>Bonfim</a:t>
          </a:r>
          <a:r>
            <a:rPr lang="en-US" dirty="0"/>
            <a:t> - </a:t>
          </a:r>
          <a:r>
            <a:rPr lang="en-US" dirty="0" err="1"/>
            <a:t>Raízen</a:t>
          </a:r>
          <a:endParaRPr lang="en-US" dirty="0"/>
        </a:p>
      </dgm:t>
    </dgm:pt>
    <dgm:pt modelId="{BD139283-0F7D-1A43-A018-0EC89BDB648D}" type="parTrans" cxnId="{174DC60D-5520-684A-B96C-B9D6C6009EF4}">
      <dgm:prSet/>
      <dgm:spPr/>
      <dgm:t>
        <a:bodyPr/>
        <a:lstStyle/>
        <a:p>
          <a:endParaRPr lang="pt-BR"/>
        </a:p>
      </dgm:t>
    </dgm:pt>
    <dgm:pt modelId="{36916F83-6B5D-8749-B293-BA9990A42D29}" type="sibTrans" cxnId="{174DC60D-5520-684A-B96C-B9D6C6009EF4}">
      <dgm:prSet/>
      <dgm:spPr/>
      <dgm:t>
        <a:bodyPr/>
        <a:lstStyle/>
        <a:p>
          <a:endParaRPr lang="pt-BR"/>
        </a:p>
      </dgm:t>
    </dgm:pt>
    <dgm:pt modelId="{6557F38D-424D-2E46-B02B-9B7F3AE38CC8}">
      <dgm:prSet/>
      <dgm:spPr/>
      <dgm:t>
        <a:bodyPr/>
        <a:lstStyle/>
        <a:p>
          <a:r>
            <a:rPr lang="en-US" dirty="0" err="1"/>
            <a:t>Expectativa</a:t>
          </a:r>
          <a:r>
            <a:rPr lang="en-US" dirty="0"/>
            <a:t> de </a:t>
          </a:r>
          <a:r>
            <a:rPr lang="en-US" dirty="0" err="1"/>
            <a:t>produção</a:t>
          </a:r>
          <a:r>
            <a:rPr lang="en-US" dirty="0"/>
            <a:t> de 138.000 MWh</a:t>
          </a:r>
        </a:p>
      </dgm:t>
    </dgm:pt>
    <dgm:pt modelId="{A6265F2E-7801-FA40-97D4-DFE601DC6730}" type="parTrans" cxnId="{47928939-D194-B743-88C7-3DEF129CC160}">
      <dgm:prSet/>
      <dgm:spPr/>
      <dgm:t>
        <a:bodyPr/>
        <a:lstStyle/>
        <a:p>
          <a:endParaRPr lang="pt-BR"/>
        </a:p>
      </dgm:t>
    </dgm:pt>
    <dgm:pt modelId="{D2F9B0FB-37BB-FE40-934B-CF002516EEED}" type="sibTrans" cxnId="{47928939-D194-B743-88C7-3DEF129CC160}">
      <dgm:prSet/>
      <dgm:spPr/>
      <dgm:t>
        <a:bodyPr/>
        <a:lstStyle/>
        <a:p>
          <a:endParaRPr lang="pt-BR"/>
        </a:p>
      </dgm:t>
    </dgm:pt>
    <dgm:pt modelId="{69212095-E13F-D64B-8511-2E2FDB7B7CB1}" type="pres">
      <dgm:prSet presAssocID="{E1723FAF-E182-4920-98FE-92241F3B44FB}" presName="linear" presStyleCnt="0">
        <dgm:presLayoutVars>
          <dgm:animLvl val="lvl"/>
          <dgm:resizeHandles val="exact"/>
        </dgm:presLayoutVars>
      </dgm:prSet>
      <dgm:spPr/>
    </dgm:pt>
    <dgm:pt modelId="{13A1B34C-A2BF-BF47-B295-116D6E1F04F7}" type="pres">
      <dgm:prSet presAssocID="{A8BC1614-37CD-4718-BE4E-01534341500B}" presName="parentText" presStyleLbl="node1" presStyleIdx="0" presStyleCnt="1" custLinFactNeighborX="910" custLinFactNeighborY="1165">
        <dgm:presLayoutVars>
          <dgm:chMax val="0"/>
          <dgm:bulletEnabled val="1"/>
        </dgm:presLayoutVars>
      </dgm:prSet>
      <dgm:spPr/>
    </dgm:pt>
    <dgm:pt modelId="{88BD00A9-5DAF-2D4A-9467-CE2C482AF7FF}" type="pres">
      <dgm:prSet presAssocID="{A8BC1614-37CD-4718-BE4E-01534341500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74DC60D-5520-684A-B96C-B9D6C6009EF4}" srcId="{A8BC1614-37CD-4718-BE4E-01534341500B}" destId="{A37E9217-908C-7B47-A2BB-C1DE82BF552C}" srcOrd="0" destOrd="0" parTransId="{BD139283-0F7D-1A43-A018-0EC89BDB648D}" sibTransId="{36916F83-6B5D-8749-B293-BA9990A42D29}"/>
    <dgm:cxn modelId="{47928939-D194-B743-88C7-3DEF129CC160}" srcId="{A8BC1614-37CD-4718-BE4E-01534341500B}" destId="{6557F38D-424D-2E46-B02B-9B7F3AE38CC8}" srcOrd="4" destOrd="0" parTransId="{A6265F2E-7801-FA40-97D4-DFE601DC6730}" sibTransId="{D2F9B0FB-37BB-FE40-934B-CF002516EEED}"/>
    <dgm:cxn modelId="{CB7B9C45-E9EC-421D-9754-C3B42C0CF66E}" srcId="{A8BC1614-37CD-4718-BE4E-01534341500B}" destId="{18F108A6-1508-4292-ADB3-B04AE981FB57}" srcOrd="1" destOrd="0" parTransId="{652BAD59-5278-456C-B74E-7589BDBCF4E0}" sibTransId="{0424F955-87CE-44A8-9CE5-98B05308A7B4}"/>
    <dgm:cxn modelId="{3D88EF52-0583-1944-AD6E-19BF4D948425}" type="presOf" srcId="{A8BC1614-37CD-4718-BE4E-01534341500B}" destId="{13A1B34C-A2BF-BF47-B295-116D6E1F04F7}" srcOrd="0" destOrd="0" presId="urn:microsoft.com/office/officeart/2005/8/layout/vList2"/>
    <dgm:cxn modelId="{C7496459-1988-2A4F-8A33-54CF7E098511}" type="presOf" srcId="{C2AF6EEC-4275-476D-AE8C-CD5FF586F39E}" destId="{88BD00A9-5DAF-2D4A-9467-CE2C482AF7FF}" srcOrd="0" destOrd="2" presId="urn:microsoft.com/office/officeart/2005/8/layout/vList2"/>
    <dgm:cxn modelId="{B333CC70-AA5E-224A-BF12-3DFD189819B5}" type="presOf" srcId="{A37E9217-908C-7B47-A2BB-C1DE82BF552C}" destId="{88BD00A9-5DAF-2D4A-9467-CE2C482AF7FF}" srcOrd="0" destOrd="0" presId="urn:microsoft.com/office/officeart/2005/8/layout/vList2"/>
    <dgm:cxn modelId="{F8467979-F5AF-AC46-8A0A-81CBD72E4846}" type="presOf" srcId="{6557F38D-424D-2E46-B02B-9B7F3AE38CC8}" destId="{88BD00A9-5DAF-2D4A-9467-CE2C482AF7FF}" srcOrd="0" destOrd="4" presId="urn:microsoft.com/office/officeart/2005/8/layout/vList2"/>
    <dgm:cxn modelId="{8DBBFC90-E3E1-084F-9CD9-2CC929394253}" type="presOf" srcId="{E1723FAF-E182-4920-98FE-92241F3B44FB}" destId="{69212095-E13F-D64B-8511-2E2FDB7B7CB1}" srcOrd="0" destOrd="0" presId="urn:microsoft.com/office/officeart/2005/8/layout/vList2"/>
    <dgm:cxn modelId="{4AB0F396-9D9C-4FF3-9537-3E8A5255DC10}" srcId="{A8BC1614-37CD-4718-BE4E-01534341500B}" destId="{C2AF6EEC-4275-476D-AE8C-CD5FF586F39E}" srcOrd="2" destOrd="0" parTransId="{0007B948-52C2-4B75-A9C9-6B05C8871133}" sibTransId="{42118926-A6AA-4FCD-BF48-EDEA33A014B1}"/>
    <dgm:cxn modelId="{D642CCA1-6AD7-4B37-93F3-FE4CF486E481}" srcId="{A8BC1614-37CD-4718-BE4E-01534341500B}" destId="{9E9CF9A2-8DCF-449B-A420-034FA634985D}" srcOrd="3" destOrd="0" parTransId="{27EED0A8-F428-4CE2-A968-472E4C084DCF}" sibTransId="{A9D58B1A-5952-4082-956E-FE7A6919A241}"/>
    <dgm:cxn modelId="{5A005ED1-EA22-420A-A8C6-D0C0D1357C51}" srcId="{E1723FAF-E182-4920-98FE-92241F3B44FB}" destId="{A8BC1614-37CD-4718-BE4E-01534341500B}" srcOrd="0" destOrd="0" parTransId="{3CA1F13B-0FF6-4D93-8019-626237E385D6}" sibTransId="{E5F4B4DE-62EF-42B5-BED2-271A6AF703A5}"/>
    <dgm:cxn modelId="{BFD474F4-DD26-7842-B5BC-22A6FCD1C3A2}" type="presOf" srcId="{18F108A6-1508-4292-ADB3-B04AE981FB57}" destId="{88BD00A9-5DAF-2D4A-9467-CE2C482AF7FF}" srcOrd="0" destOrd="1" presId="urn:microsoft.com/office/officeart/2005/8/layout/vList2"/>
    <dgm:cxn modelId="{E3E7C6F7-24A2-254F-956A-FB1F0537EB08}" type="presOf" srcId="{9E9CF9A2-8DCF-449B-A420-034FA634985D}" destId="{88BD00A9-5DAF-2D4A-9467-CE2C482AF7FF}" srcOrd="0" destOrd="3" presId="urn:microsoft.com/office/officeart/2005/8/layout/vList2"/>
    <dgm:cxn modelId="{09E352D6-0903-EC40-A5EF-916C736FBABD}" type="presParOf" srcId="{69212095-E13F-D64B-8511-2E2FDB7B7CB1}" destId="{13A1B34C-A2BF-BF47-B295-116D6E1F04F7}" srcOrd="0" destOrd="0" presId="urn:microsoft.com/office/officeart/2005/8/layout/vList2"/>
    <dgm:cxn modelId="{6AD9C345-C08D-AC42-B54D-BE15BFC46191}" type="presParOf" srcId="{69212095-E13F-D64B-8511-2E2FDB7B7CB1}" destId="{88BD00A9-5DAF-2D4A-9467-CE2C482AF7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9BA1F-81DC-8B4F-BD15-FA474AE41735}">
      <dsp:nvSpPr>
        <dsp:cNvPr id="0" name=""/>
        <dsp:cNvSpPr/>
      </dsp:nvSpPr>
      <dsp:spPr>
        <a:xfrm>
          <a:off x="0" y="85362"/>
          <a:ext cx="6551212" cy="7354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 err="1"/>
            <a:t>Mono-digestão</a:t>
          </a:r>
          <a:r>
            <a:rPr lang="pt-BR" sz="3000" b="1" kern="1200" dirty="0"/>
            <a:t> anaeróbia</a:t>
          </a:r>
          <a:endParaRPr lang="en-US" sz="3000" kern="1200" dirty="0"/>
        </a:p>
      </dsp:txBody>
      <dsp:txXfrm>
        <a:off x="35904" y="121266"/>
        <a:ext cx="6479404" cy="663682"/>
      </dsp:txXfrm>
    </dsp:sp>
    <dsp:sp modelId="{E7649602-B3C4-6348-BB73-234FBB9AD870}">
      <dsp:nvSpPr>
        <dsp:cNvPr id="0" name=""/>
        <dsp:cNvSpPr/>
      </dsp:nvSpPr>
      <dsp:spPr>
        <a:xfrm>
          <a:off x="0" y="892096"/>
          <a:ext cx="6551212" cy="1225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00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400" kern="1200" dirty="0" err="1"/>
            <a:t>Ex</a:t>
          </a:r>
          <a:r>
            <a:rPr lang="pt-BR" sz="2400" kern="1200" dirty="0"/>
            <a:t>: lodo de esgoto, vinhaça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400" kern="1200" dirty="0"/>
            <a:t>Processo estável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400" kern="1200" dirty="0"/>
            <a:t>(pequenas variações, maior disponibilidade)</a:t>
          </a:r>
          <a:endParaRPr lang="en-US" sz="2400" kern="1200" dirty="0"/>
        </a:p>
      </dsp:txBody>
      <dsp:txXfrm>
        <a:off x="0" y="892096"/>
        <a:ext cx="6551212" cy="1225440"/>
      </dsp:txXfrm>
    </dsp:sp>
    <dsp:sp modelId="{822983AD-DEC6-3B4C-BC47-F6E572491F47}">
      <dsp:nvSpPr>
        <dsp:cNvPr id="0" name=""/>
        <dsp:cNvSpPr/>
      </dsp:nvSpPr>
      <dsp:spPr>
        <a:xfrm>
          <a:off x="0" y="2334964"/>
          <a:ext cx="6551212" cy="76273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 err="1"/>
            <a:t>Co-digestão</a:t>
          </a:r>
          <a:r>
            <a:rPr lang="pt-BR" sz="3000" b="1" kern="1200" dirty="0"/>
            <a:t> anaeróbia</a:t>
          </a:r>
          <a:r>
            <a:rPr lang="pt-BR" sz="3000" kern="1200" dirty="0"/>
            <a:t> </a:t>
          </a:r>
          <a:endParaRPr lang="en-US" sz="3000" kern="1200" dirty="0"/>
        </a:p>
      </dsp:txBody>
      <dsp:txXfrm>
        <a:off x="37234" y="2372198"/>
        <a:ext cx="6476744" cy="688264"/>
      </dsp:txXfrm>
    </dsp:sp>
    <dsp:sp modelId="{22830D37-0E04-4E4C-86D9-B00D7BA2A556}">
      <dsp:nvSpPr>
        <dsp:cNvPr id="0" name=""/>
        <dsp:cNvSpPr/>
      </dsp:nvSpPr>
      <dsp:spPr>
        <a:xfrm>
          <a:off x="0" y="3137636"/>
          <a:ext cx="6551212" cy="238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00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 err="1"/>
            <a:t>Dois</a:t>
          </a:r>
          <a:r>
            <a:rPr lang="en-US" sz="2400" kern="1200" dirty="0"/>
            <a:t> </a:t>
          </a:r>
          <a:r>
            <a:rPr lang="en-US" sz="2400" kern="1200" dirty="0" err="1"/>
            <a:t>ou</a:t>
          </a:r>
          <a:r>
            <a:rPr lang="en-US" sz="2400" kern="1200" dirty="0"/>
            <a:t> </a:t>
          </a:r>
          <a:r>
            <a:rPr lang="en-US" sz="2400" kern="1200" dirty="0" err="1"/>
            <a:t>mais</a:t>
          </a:r>
          <a:r>
            <a:rPr lang="en-US" sz="2400" kern="1200" dirty="0"/>
            <a:t> </a:t>
          </a:r>
          <a:r>
            <a:rPr lang="en-US" sz="2400" kern="1200" dirty="0" err="1"/>
            <a:t>substratos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400" kern="1200" dirty="0" err="1"/>
            <a:t>Ex</a:t>
          </a:r>
          <a:r>
            <a:rPr lang="pt-BR" sz="2400" kern="1200" dirty="0"/>
            <a:t>: esterco + restos de culturas agrícolas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400" kern="1200" dirty="0"/>
            <a:t>	   Restos de comida + resíduos de abatedouro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400" kern="1200" dirty="0"/>
            <a:t>      </a:t>
          </a:r>
          <a:r>
            <a:rPr lang="en-US" sz="2400" kern="1200" dirty="0" err="1"/>
            <a:t>Vinhaça</a:t>
          </a:r>
          <a:r>
            <a:rPr lang="en-US" sz="2400" kern="1200" dirty="0"/>
            <a:t> + torta de </a:t>
          </a:r>
          <a:r>
            <a:rPr lang="en-US" sz="2400" kern="1200" dirty="0" err="1"/>
            <a:t>filtro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400" kern="1200" dirty="0"/>
            <a:t>Balanço de nutrientes (reduz deficiência ou desbalanço de nutrientes, relação C:N)</a:t>
          </a:r>
          <a:endParaRPr lang="en-US" sz="2400" kern="1200" dirty="0"/>
        </a:p>
      </dsp:txBody>
      <dsp:txXfrm>
        <a:off x="0" y="3137636"/>
        <a:ext cx="6551212" cy="2384640"/>
      </dsp:txXfrm>
    </dsp:sp>
    <dsp:sp modelId="{F73B87F5-1436-0941-90BA-401257DBD0EA}">
      <dsp:nvSpPr>
        <dsp:cNvPr id="0" name=""/>
        <dsp:cNvSpPr/>
      </dsp:nvSpPr>
      <dsp:spPr>
        <a:xfrm>
          <a:off x="0" y="5521731"/>
          <a:ext cx="6551212" cy="8614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i="1" kern="1200" dirty="0" err="1"/>
            <a:t>Wet</a:t>
          </a:r>
          <a:r>
            <a:rPr lang="pt-BR" sz="3000" b="1" i="1" kern="1200" dirty="0"/>
            <a:t> </a:t>
          </a:r>
          <a:r>
            <a:rPr lang="pt-BR" sz="3000" b="1" i="1" kern="1200" dirty="0" err="1"/>
            <a:t>digestion</a:t>
          </a:r>
          <a:r>
            <a:rPr lang="pt-BR" sz="3000" b="1" kern="1200" dirty="0"/>
            <a:t> ou </a:t>
          </a:r>
          <a:r>
            <a:rPr lang="pt-BR" sz="3000" b="1" i="1" kern="1200" dirty="0" err="1"/>
            <a:t>dry</a:t>
          </a:r>
          <a:r>
            <a:rPr lang="pt-BR" sz="3000" b="1" i="1" kern="1200" dirty="0"/>
            <a:t> </a:t>
          </a:r>
          <a:r>
            <a:rPr lang="pt-BR" sz="3000" b="1" i="1" kern="1200" dirty="0" err="1"/>
            <a:t>digestion</a:t>
          </a:r>
          <a:endParaRPr lang="en-US" sz="3000" kern="1200" dirty="0"/>
        </a:p>
      </dsp:txBody>
      <dsp:txXfrm>
        <a:off x="42053" y="5563784"/>
        <a:ext cx="6467106" cy="777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7FEB9-B4DA-9A47-BC54-BB4DD9198B54}">
      <dsp:nvSpPr>
        <dsp:cNvPr id="0" name=""/>
        <dsp:cNvSpPr/>
      </dsp:nvSpPr>
      <dsp:spPr>
        <a:xfrm>
          <a:off x="0" y="101916"/>
          <a:ext cx="6364224" cy="1731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A tecnologia dominante para digestão anaeróbia e produção de biogás é chamada de </a:t>
          </a:r>
          <a:r>
            <a:rPr lang="pt-BR" sz="2000" b="1" i="1" kern="1200" dirty="0" err="1"/>
            <a:t>wet</a:t>
          </a:r>
          <a:r>
            <a:rPr lang="pt-BR" sz="2000" b="1" i="1" kern="1200" dirty="0"/>
            <a:t> </a:t>
          </a:r>
          <a:r>
            <a:rPr lang="pt-BR" sz="2000" b="1" i="1" kern="1200" dirty="0" err="1"/>
            <a:t>digestion</a:t>
          </a:r>
          <a:r>
            <a:rPr lang="pt-BR" sz="2000" b="1" kern="1200" dirty="0"/>
            <a:t> </a:t>
          </a:r>
          <a:r>
            <a:rPr lang="pt-BR" sz="2000" kern="1200" dirty="0"/>
            <a:t>em processos com alimentação contínua e relativamente baixa concentração de sólidos totais </a:t>
          </a:r>
          <a:r>
            <a:rPr lang="pt-BR" sz="2000" b="1" kern="1200" dirty="0"/>
            <a:t>(ST 2-15%)</a:t>
          </a:r>
          <a:r>
            <a:rPr lang="pt-BR" sz="2000" kern="1200" dirty="0"/>
            <a:t>, em que a massa é transportada por bombeamento.</a:t>
          </a:r>
          <a:endParaRPr lang="en-US" sz="2000" kern="1200" dirty="0"/>
        </a:p>
      </dsp:txBody>
      <dsp:txXfrm>
        <a:off x="84530" y="186446"/>
        <a:ext cx="6195164" cy="1562540"/>
      </dsp:txXfrm>
    </dsp:sp>
    <dsp:sp modelId="{8EC5CF7A-BC71-4B46-AFFE-AB777C80794F}">
      <dsp:nvSpPr>
        <dsp:cNvPr id="0" name=""/>
        <dsp:cNvSpPr/>
      </dsp:nvSpPr>
      <dsp:spPr>
        <a:xfrm>
          <a:off x="0" y="1891116"/>
          <a:ext cx="6364224" cy="17316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Para a possível realização de digestão anaeróbia de material com alta concentração de</a:t>
          </a:r>
          <a:r>
            <a:rPr lang="pt-BR" sz="2000" b="1" kern="1200" dirty="0"/>
            <a:t> ST (15-30%), </a:t>
          </a:r>
          <a:r>
            <a:rPr lang="pt-BR" sz="2000" kern="1200" dirty="0"/>
            <a:t>geralmente o material é diluído com água ou misturado com um substrato de menor contração (</a:t>
          </a:r>
          <a:r>
            <a:rPr lang="pt-BR" sz="2000" kern="1200" dirty="0" err="1"/>
            <a:t>ex</a:t>
          </a:r>
          <a:r>
            <a:rPr lang="pt-BR" sz="2000" kern="1200" dirty="0"/>
            <a:t>: águas residuárias)</a:t>
          </a:r>
          <a:endParaRPr lang="en-US" sz="2000" kern="1200" dirty="0"/>
        </a:p>
      </dsp:txBody>
      <dsp:txXfrm>
        <a:off x="84530" y="1975646"/>
        <a:ext cx="6195164" cy="1562540"/>
      </dsp:txXfrm>
    </dsp:sp>
    <dsp:sp modelId="{B94FC81A-7FB5-524B-AAC6-764F6D1310B0}">
      <dsp:nvSpPr>
        <dsp:cNvPr id="0" name=""/>
        <dsp:cNvSpPr/>
      </dsp:nvSpPr>
      <dsp:spPr>
        <a:xfrm>
          <a:off x="0" y="3680316"/>
          <a:ext cx="6364224" cy="17316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Uma alternativa para o tratamento de material com alta concentração de TS é a chamada </a:t>
          </a:r>
          <a:r>
            <a:rPr lang="pt-BR" sz="2000" b="1" i="1" kern="1200" dirty="0" err="1"/>
            <a:t>dry</a:t>
          </a:r>
          <a:r>
            <a:rPr lang="pt-BR" sz="2000" b="1" i="1" kern="1200" dirty="0"/>
            <a:t> </a:t>
          </a:r>
          <a:r>
            <a:rPr lang="pt-BR" sz="2000" b="1" i="1" kern="1200" dirty="0" err="1"/>
            <a:t>digestion</a:t>
          </a:r>
          <a:r>
            <a:rPr lang="pt-BR" sz="2000" i="1" kern="1200" dirty="0"/>
            <a:t>. </a:t>
          </a:r>
          <a:r>
            <a:rPr lang="pt-BR" sz="2000" kern="1200" dirty="0"/>
            <a:t>Esse processo pode ser realizado em forma contínua ou batelada, além de poder ser dividido em várias fases e tipos de reatores.</a:t>
          </a:r>
          <a:endParaRPr lang="en-US" sz="2000" kern="1200" dirty="0"/>
        </a:p>
      </dsp:txBody>
      <dsp:txXfrm>
        <a:off x="84530" y="3764846"/>
        <a:ext cx="6195164" cy="1562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1B34C-A2BF-BF47-B295-116D6E1F04F7}">
      <dsp:nvSpPr>
        <dsp:cNvPr id="0" name=""/>
        <dsp:cNvSpPr/>
      </dsp:nvSpPr>
      <dsp:spPr>
        <a:xfrm>
          <a:off x="0" y="137892"/>
          <a:ext cx="5337260" cy="1621619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 dirty="0"/>
            <a:t>São Pedro da Aldeia (RJ)</a:t>
          </a:r>
          <a:endParaRPr lang="en-US" sz="4000" kern="1200" dirty="0"/>
        </a:p>
      </dsp:txBody>
      <dsp:txXfrm>
        <a:off x="79161" y="217053"/>
        <a:ext cx="5178938" cy="1463297"/>
      </dsp:txXfrm>
    </dsp:sp>
    <dsp:sp modelId="{88BD00A9-5DAF-2D4A-9467-CE2C482AF7FF}">
      <dsp:nvSpPr>
        <dsp:cNvPr id="0" name=""/>
        <dsp:cNvSpPr/>
      </dsp:nvSpPr>
      <dsp:spPr>
        <a:xfrm>
          <a:off x="0" y="1734191"/>
          <a:ext cx="5337260" cy="217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458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300" kern="1200" dirty="0"/>
            <a:t>Início de operação: 2014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300" kern="1200" dirty="0"/>
            <a:t>Substrato: aterro sanitário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300" kern="1200" dirty="0"/>
            <a:t>Gera 15.000 m</a:t>
          </a:r>
          <a:r>
            <a:rPr lang="pt-BR" sz="3300" kern="1200" baseline="30000" dirty="0"/>
            <a:t>3</a:t>
          </a:r>
          <a:r>
            <a:rPr lang="pt-BR" sz="3300" kern="1200" dirty="0"/>
            <a:t> de </a:t>
          </a:r>
          <a:r>
            <a:rPr lang="pt-BR" sz="3300" kern="1200" dirty="0" err="1"/>
            <a:t>biometano</a:t>
          </a:r>
          <a:endParaRPr lang="en-US" sz="3300" kern="1200" dirty="0"/>
        </a:p>
      </dsp:txBody>
      <dsp:txXfrm>
        <a:off x="0" y="1734191"/>
        <a:ext cx="5337260" cy="2173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1B34C-A2BF-BF47-B295-116D6E1F04F7}">
      <dsp:nvSpPr>
        <dsp:cNvPr id="0" name=""/>
        <dsp:cNvSpPr/>
      </dsp:nvSpPr>
      <dsp:spPr>
        <a:xfrm>
          <a:off x="0" y="130730"/>
          <a:ext cx="5337260" cy="968760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 dirty="0"/>
            <a:t>Caucaia (CE)</a:t>
          </a:r>
          <a:endParaRPr lang="en-US" sz="4000" kern="1200" dirty="0"/>
        </a:p>
      </dsp:txBody>
      <dsp:txXfrm>
        <a:off x="47291" y="178021"/>
        <a:ext cx="5242678" cy="874178"/>
      </dsp:txXfrm>
    </dsp:sp>
    <dsp:sp modelId="{88BD00A9-5DAF-2D4A-9467-CE2C482AF7FF}">
      <dsp:nvSpPr>
        <dsp:cNvPr id="0" name=""/>
        <dsp:cNvSpPr/>
      </dsp:nvSpPr>
      <dsp:spPr>
        <a:xfrm>
          <a:off x="0" y="1066211"/>
          <a:ext cx="5337260" cy="2856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458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600" kern="1200" dirty="0"/>
            <a:t>Início de operação: 2018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600" kern="1200" dirty="0"/>
            <a:t>Substrato: aterro sanitário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600" kern="1200" dirty="0"/>
            <a:t>Gera 80.000 m</a:t>
          </a:r>
          <a:r>
            <a:rPr lang="pt-BR" sz="3600" kern="1200" baseline="30000" dirty="0"/>
            <a:t>3</a:t>
          </a:r>
          <a:r>
            <a:rPr lang="pt-BR" sz="3600" kern="1200" dirty="0"/>
            <a:t> de </a:t>
          </a:r>
          <a:r>
            <a:rPr lang="pt-BR" sz="3600" kern="1200" dirty="0" err="1"/>
            <a:t>biometano</a:t>
          </a:r>
          <a:r>
            <a:rPr lang="pt-BR" sz="3600" kern="1200" dirty="0"/>
            <a:t>/dia</a:t>
          </a:r>
          <a:endParaRPr lang="en-US" sz="3600" kern="1200" dirty="0"/>
        </a:p>
      </dsp:txBody>
      <dsp:txXfrm>
        <a:off x="0" y="1066211"/>
        <a:ext cx="5337260" cy="2856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1B34C-A2BF-BF47-B295-116D6E1F04F7}">
      <dsp:nvSpPr>
        <dsp:cNvPr id="0" name=""/>
        <dsp:cNvSpPr/>
      </dsp:nvSpPr>
      <dsp:spPr>
        <a:xfrm>
          <a:off x="0" y="182469"/>
          <a:ext cx="5337260" cy="1583009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 dirty="0"/>
            <a:t>Entre Rios do Oeste (PR)</a:t>
          </a:r>
          <a:endParaRPr lang="en-US" sz="4000" kern="1200" dirty="0"/>
        </a:p>
      </dsp:txBody>
      <dsp:txXfrm>
        <a:off x="77276" y="259745"/>
        <a:ext cx="5182708" cy="1428457"/>
      </dsp:txXfrm>
    </dsp:sp>
    <dsp:sp modelId="{88BD00A9-5DAF-2D4A-9467-CE2C482AF7FF}">
      <dsp:nvSpPr>
        <dsp:cNvPr id="0" name=""/>
        <dsp:cNvSpPr/>
      </dsp:nvSpPr>
      <dsp:spPr>
        <a:xfrm>
          <a:off x="0" y="1740761"/>
          <a:ext cx="5337260" cy="2121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458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Início de operação: 2015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Substrato: Esterco de porco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Gera 640 m</a:t>
          </a:r>
          <a:r>
            <a:rPr lang="pt-BR" sz="3200" kern="1200" baseline="30000" dirty="0"/>
            <a:t>3</a:t>
          </a:r>
          <a:r>
            <a:rPr lang="pt-BR" sz="3200" kern="1200" dirty="0"/>
            <a:t> de biogás/dia – 112 kW</a:t>
          </a:r>
          <a:endParaRPr lang="en-US" sz="3200" kern="1200" dirty="0"/>
        </a:p>
      </dsp:txBody>
      <dsp:txXfrm>
        <a:off x="0" y="1740761"/>
        <a:ext cx="5337260" cy="21217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1B34C-A2BF-BF47-B295-116D6E1F04F7}">
      <dsp:nvSpPr>
        <dsp:cNvPr id="0" name=""/>
        <dsp:cNvSpPr/>
      </dsp:nvSpPr>
      <dsp:spPr>
        <a:xfrm>
          <a:off x="0" y="26310"/>
          <a:ext cx="4035661" cy="887445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b="1" kern="1200"/>
            <a:t>Caieiras (SP)</a:t>
          </a:r>
          <a:endParaRPr lang="en-US" sz="3700" kern="1200"/>
        </a:p>
      </dsp:txBody>
      <dsp:txXfrm>
        <a:off x="43321" y="69631"/>
        <a:ext cx="3949019" cy="800803"/>
      </dsp:txXfrm>
    </dsp:sp>
    <dsp:sp modelId="{88BD00A9-5DAF-2D4A-9467-CE2C482AF7FF}">
      <dsp:nvSpPr>
        <dsp:cNvPr id="0" name=""/>
        <dsp:cNvSpPr/>
      </dsp:nvSpPr>
      <dsp:spPr>
        <a:xfrm>
          <a:off x="0" y="940065"/>
          <a:ext cx="4035661" cy="314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132" tIns="46990" rIns="263144" bIns="46990" numCol="1" spcCol="1270" anchor="t" anchorCtr="0">
          <a:noAutofit/>
        </a:bodyPr>
        <a:lstStyle/>
        <a:p>
          <a:pPr marL="285750" lvl="1" indent="-285750" algn="just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900" kern="1200" dirty="0"/>
            <a:t>Início de operação: 2016</a:t>
          </a:r>
          <a:endParaRPr lang="en-US" sz="2900" kern="1200" dirty="0"/>
        </a:p>
        <a:p>
          <a:pPr marL="285750" lvl="1" indent="-285750" algn="just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900" kern="1200" dirty="0"/>
            <a:t>Substrato: Aterro sanitário </a:t>
          </a:r>
          <a:endParaRPr lang="en-US" sz="2900" kern="1200" dirty="0"/>
        </a:p>
        <a:p>
          <a:pPr marL="285750" lvl="1" indent="-285750" algn="just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900" kern="1200" dirty="0"/>
            <a:t>Gera 14.500 m</a:t>
          </a:r>
          <a:r>
            <a:rPr lang="pt-BR" sz="2900" kern="1200" baseline="30000" dirty="0"/>
            <a:t>3</a:t>
          </a:r>
          <a:r>
            <a:rPr lang="pt-BR" sz="2900" kern="1200" dirty="0"/>
            <a:t>/</a:t>
          </a:r>
          <a:r>
            <a:rPr lang="pt-BR" sz="2900" kern="1200" dirty="0" err="1"/>
            <a:t>h</a:t>
          </a:r>
          <a:r>
            <a:rPr lang="pt-BR" sz="2900" kern="1200" dirty="0"/>
            <a:t> de biogás com aprox. 50% metano -30MW</a:t>
          </a:r>
          <a:endParaRPr lang="en-US" sz="2900" kern="1200" dirty="0"/>
        </a:p>
      </dsp:txBody>
      <dsp:txXfrm>
        <a:off x="0" y="940065"/>
        <a:ext cx="4035661" cy="31401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1B34C-A2BF-BF47-B295-116D6E1F04F7}">
      <dsp:nvSpPr>
        <dsp:cNvPr id="0" name=""/>
        <dsp:cNvSpPr/>
      </dsp:nvSpPr>
      <dsp:spPr>
        <a:xfrm>
          <a:off x="0" y="59702"/>
          <a:ext cx="5337260" cy="965250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/>
            <a:t>Guariba (SP)</a:t>
          </a:r>
          <a:endParaRPr lang="en-US" sz="4000" kern="1200" dirty="0"/>
        </a:p>
      </dsp:txBody>
      <dsp:txXfrm>
        <a:off x="47120" y="106822"/>
        <a:ext cx="5243020" cy="871010"/>
      </dsp:txXfrm>
    </dsp:sp>
    <dsp:sp modelId="{88BD00A9-5DAF-2D4A-9467-CE2C482AF7FF}">
      <dsp:nvSpPr>
        <dsp:cNvPr id="0" name=""/>
        <dsp:cNvSpPr/>
      </dsp:nvSpPr>
      <dsp:spPr>
        <a:xfrm>
          <a:off x="0" y="989936"/>
          <a:ext cx="5337260" cy="300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458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Usina</a:t>
          </a:r>
          <a:r>
            <a:rPr lang="en-US" sz="2600" kern="1200" dirty="0"/>
            <a:t> </a:t>
          </a:r>
          <a:r>
            <a:rPr lang="en-US" sz="2600" kern="1200" dirty="0" err="1"/>
            <a:t>Bonfim</a:t>
          </a:r>
          <a:r>
            <a:rPr lang="en-US" sz="2600" kern="1200" dirty="0"/>
            <a:t> - </a:t>
          </a:r>
          <a:r>
            <a:rPr lang="en-US" sz="2600" kern="1200" dirty="0" err="1"/>
            <a:t>Raízen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600" kern="1200" dirty="0"/>
            <a:t>Início de operação: 2020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600" kern="1200" dirty="0"/>
            <a:t>Substrato: vinhaça e torta de filtro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600" kern="1200" dirty="0"/>
            <a:t>Capacidade de 21MW (uma das maiores no mundo)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Expectativa</a:t>
          </a:r>
          <a:r>
            <a:rPr lang="en-US" sz="2600" kern="1200" dirty="0"/>
            <a:t> de </a:t>
          </a:r>
          <a:r>
            <a:rPr lang="en-US" sz="2600" kern="1200" dirty="0" err="1"/>
            <a:t>produção</a:t>
          </a:r>
          <a:r>
            <a:rPr lang="en-US" sz="2600" kern="1200" dirty="0"/>
            <a:t> de 138.000 MWh</a:t>
          </a:r>
        </a:p>
      </dsp:txBody>
      <dsp:txXfrm>
        <a:off x="0" y="989936"/>
        <a:ext cx="5337260" cy="3005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0.02528</cdr:x>
      <cdr:y>0.13625</cdr:y>
    </cdr:from>
    <cdr:to>
      <cdr:x>0.11229</cdr:x>
      <cdr:y>0.36755</cdr:y>
    </cdr:to>
    <cdr:sp macro="" textlink="">
      <cdr:nvSpPr>
        <cdr:cNvPr id="3" name="CaixaDeTexto 2">
          <a:extLst xmlns:a="http://schemas.openxmlformats.org/drawingml/2006/main">
            <a:ext uri="{FF2B5EF4-FFF2-40B4-BE49-F238E27FC236}">
              <a16:creationId xmlns:a16="http://schemas.microsoft.com/office/drawing/2014/main" id="{EE1DADAB-1819-6F4B-ACE1-6E9FCDFB7191}"/>
            </a:ext>
          </a:extLst>
        </cdr:cNvPr>
        <cdr:cNvSpPr txBox="1"/>
      </cdr:nvSpPr>
      <cdr:spPr>
        <a:xfrm xmlns:a="http://schemas.openxmlformats.org/drawingml/2006/main">
          <a:off x="265783" y="576107"/>
          <a:ext cx="914963" cy="9779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400" b="1" dirty="0"/>
            <a:t>Torta </a:t>
          </a:r>
          <a:br>
            <a:rPr lang="pt-BR" sz="1400" b="1" dirty="0"/>
          </a:br>
          <a:r>
            <a:rPr lang="pt-BR" sz="1400" b="1" dirty="0"/>
            <a:t>de filtro</a:t>
          </a:r>
        </a:p>
      </cdr:txBody>
    </cdr:sp>
  </cdr:relSizeAnchor>
  <cdr:relSizeAnchor xmlns:cdr="http://schemas.openxmlformats.org/drawingml/2006/chartDrawing">
    <cdr:from>
      <cdr:x>0.36145</cdr:x>
      <cdr:y>0.30464</cdr:y>
    </cdr:from>
    <cdr:to>
      <cdr:x>0.49565</cdr:x>
      <cdr:y>0.39103</cdr:y>
    </cdr:to>
    <cdr:sp macro="" textlink="">
      <cdr:nvSpPr>
        <cdr:cNvPr id="4" name="CaixaDeTexto 1">
          <a:extLst xmlns:a="http://schemas.openxmlformats.org/drawingml/2006/main">
            <a:ext uri="{FF2B5EF4-FFF2-40B4-BE49-F238E27FC236}">
              <a16:creationId xmlns:a16="http://schemas.microsoft.com/office/drawing/2014/main" id="{5388F097-C178-E142-A8A7-BED5C9E1944C}"/>
            </a:ext>
          </a:extLst>
        </cdr:cNvPr>
        <cdr:cNvSpPr txBox="1"/>
      </cdr:nvSpPr>
      <cdr:spPr>
        <a:xfrm xmlns:a="http://schemas.openxmlformats.org/drawingml/2006/main">
          <a:off x="3800886" y="1288064"/>
          <a:ext cx="1411194" cy="36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/>
            <a:t>Bagaço</a:t>
          </a:r>
        </a:p>
      </cdr:txBody>
    </cdr:sp>
  </cdr:relSizeAnchor>
  <cdr:relSizeAnchor xmlns:cdr="http://schemas.openxmlformats.org/drawingml/2006/chartDrawing">
    <cdr:from>
      <cdr:x>0.37593</cdr:x>
      <cdr:y>0.41362</cdr:y>
    </cdr:from>
    <cdr:to>
      <cdr:x>0.51012</cdr:x>
      <cdr:y>0.5</cdr:y>
    </cdr:to>
    <cdr:sp macro="" textlink="">
      <cdr:nvSpPr>
        <cdr:cNvPr id="5" name="CaixaDeTexto 1">
          <a:extLst xmlns:a="http://schemas.openxmlformats.org/drawingml/2006/main">
            <a:ext uri="{FF2B5EF4-FFF2-40B4-BE49-F238E27FC236}">
              <a16:creationId xmlns:a16="http://schemas.microsoft.com/office/drawing/2014/main" id="{DA76938B-893B-8345-96C4-053959C1DA32}"/>
            </a:ext>
          </a:extLst>
        </cdr:cNvPr>
        <cdr:cNvSpPr txBox="1"/>
      </cdr:nvSpPr>
      <cdr:spPr>
        <a:xfrm xmlns:a="http://schemas.openxmlformats.org/drawingml/2006/main">
          <a:off x="3953125" y="1748873"/>
          <a:ext cx="1411088" cy="365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/>
            <a:t>palha</a:t>
          </a:r>
        </a:p>
      </cdr:txBody>
    </cdr:sp>
  </cdr:relSizeAnchor>
  <cdr:relSizeAnchor xmlns:cdr="http://schemas.openxmlformats.org/drawingml/2006/chartDrawing">
    <cdr:from>
      <cdr:x>0.09124</cdr:x>
      <cdr:y>0.56665</cdr:y>
    </cdr:from>
    <cdr:to>
      <cdr:x>0.22544</cdr:x>
      <cdr:y>0.65303</cdr:y>
    </cdr:to>
    <cdr:sp macro="" textlink="">
      <cdr:nvSpPr>
        <cdr:cNvPr id="6" name="CaixaDeTexto 1">
          <a:extLst xmlns:a="http://schemas.openxmlformats.org/drawingml/2006/main">
            <a:ext uri="{FF2B5EF4-FFF2-40B4-BE49-F238E27FC236}">
              <a16:creationId xmlns:a16="http://schemas.microsoft.com/office/drawing/2014/main" id="{DA76938B-893B-8345-96C4-053959C1DA32}"/>
            </a:ext>
          </a:extLst>
        </cdr:cNvPr>
        <cdr:cNvSpPr txBox="1"/>
      </cdr:nvSpPr>
      <cdr:spPr>
        <a:xfrm xmlns:a="http://schemas.openxmlformats.org/drawingml/2006/main">
          <a:off x="959490" y="2395916"/>
          <a:ext cx="1411193" cy="365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/>
            <a:t>vinhaça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ED7B5-E539-9C4A-B504-853CF5895555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3938D-FD5E-5349-807E-5EEA297FC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50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3938D-FD5E-5349-807E-5EEA297FCE2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815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31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625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25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9ECEC-48B4-FCF8-B4E6-8559EFA3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CCCD8F-0701-91D3-9FEF-D7353915F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EF4AD8-E141-53BA-B54D-EA6E1F950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1757-4D7B-E94F-9974-85E5E39415FE}" type="datetime1">
              <a:rPr lang="pt-BR" smtClean="0"/>
              <a:t>05/07/2022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6B8CE9-C037-1BDB-8FA0-A2A7F884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D0EC42-37C2-8F28-DFD7-6429486A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3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37FDB-190D-0D77-449A-44097945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3E7E2-97BA-0F7A-8A8C-934140583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7516D0-3635-AA76-F67A-DF48EAB4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AB615-2100-DC41-B089-D2D80DEC4AAD}" type="datetime1">
              <a:rPr lang="pt-BR" smtClean="0"/>
              <a:t>05/07/2022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072C56-3D71-1E73-2B52-BF182F94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863CAD-B2F6-C521-4FE6-26989508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651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C9A82B-B99A-FC94-294A-A92C7F6BA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6513F0-7519-3E44-284E-F7E8CB73A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CE57B4-AE26-9EF4-2942-EBF996B5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3D1A6-7226-BE48-B764-682BF4CE8FB7}" type="datetime1">
              <a:rPr lang="pt-BR" smtClean="0"/>
              <a:t>05/07/2022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83A8A4-6C98-7405-C1C4-281B55B4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A66673-E64F-0866-2660-963ABE06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99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7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360C9-413D-5252-FCA0-8B17DBC4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313803-C43D-35A2-D0ED-17C4802BA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E5038A-9368-6970-6B4F-3845A28A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54C-CF9A-9A44-97E8-920496CB52EA}" type="datetime1">
              <a:rPr lang="pt-BR" smtClean="0"/>
              <a:t>05/07/2022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DD7F2A-0517-0235-BB73-74A738C2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562DEC-503B-0492-697C-02E32950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39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74134-E42F-871B-44FD-A14F8E4E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46292F-0490-3FF2-086A-D24CA63D8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B1338E-ACFA-D9AF-97FD-1BC5B587B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D2E69-98CF-8F47-99E1-269908C9C393}" type="datetime1">
              <a:rPr lang="pt-BR" smtClean="0"/>
              <a:t>05/07/2022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195FED-55AC-596D-F0DC-14E698AF4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D227FC-A6D1-7735-7D53-B78B2C40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95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5F788-BEC2-6231-F4AF-1781FF7CA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6A3EA2-737F-73FF-B438-7881067BA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8AC5DE-C7BD-3A4F-C234-3444DB29A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08C6A3-61BE-0C60-5E7B-D10AB748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F7E0-93FD-C743-A9E5-2EF19C7AEBED}" type="datetime1">
              <a:rPr lang="pt-BR" smtClean="0"/>
              <a:t>05/07/2022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F38F52-7022-56B2-5BDD-643A6C3BF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2ECF21-2028-CCF9-AC2E-BD15852E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99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AE3F7-5E48-CF46-D5EA-684E2751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310BB4-3431-FC25-B57D-E5DA83BF5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B783D98-5375-9F44-4E14-F16AC7FDD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11F335B-DA7A-2390-8114-498152E7F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6BCB350-AAF2-07D2-5CDD-FE3C8A6D4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4A445BF-BA61-DB53-6FFC-DF5CCEC0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550E-21F7-744D-A0E7-BD3C4C676BBD}" type="datetime1">
              <a:rPr lang="pt-BR" smtClean="0"/>
              <a:t>05/07/2022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EAB9B55-EFAE-32DD-F638-99514574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E8D9396-42BA-141F-ECB6-AE116C0C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2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24BFE-D61B-F87E-690E-CC2067C6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863526-F990-3FDA-27EB-AE568B29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3D4D-F5C9-9547-8F00-97BF9A03B722}" type="datetime1">
              <a:rPr lang="pt-BR" smtClean="0"/>
              <a:t>05/07/2022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A9308B6-6663-97F2-67B6-E59E29D0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8FC0E2-E0D0-25ED-C155-27382E40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39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6F46043-F219-324B-0DD5-C12C1595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41DC-702D-6D4D-A03B-0E2BEAC5E566}" type="datetime1">
              <a:rPr lang="pt-BR" smtClean="0"/>
              <a:t>05/07/2022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73660BB-A9A5-A52F-FA6E-1CD9EB87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DE8B53-8968-AF3A-270B-88E62503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40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2D3193-0356-88D7-1A3B-3D5FF5F8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AE68C5-90A3-3A94-4494-13449B80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D3DA4E-97D7-F937-B836-EEF8F9913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9FDA38-2AAA-AC16-39ED-7F379C620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184A-AF9C-7D4D-A3B8-996FC11076A4}" type="datetime1">
              <a:rPr lang="pt-BR" smtClean="0"/>
              <a:t>05/07/2022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D79A11-11A5-7C66-07FF-D75D1041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023E12-35C2-8191-1136-03090A8D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28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E8FD7-F9E1-3C8F-2CBB-F1E304D2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D4C68C3-51C3-CA30-5A75-63BF5C6A2B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C483649-BDFA-04F5-15B1-5FCDF7FE0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D587AD-9E50-EAA8-19FF-9D418BA9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2E0C-33DC-1B43-B8FD-14E10BDB1CDD}" type="datetime1">
              <a:rPr lang="pt-BR" smtClean="0"/>
              <a:t>05/07/2022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768777-B78F-8D80-DE8C-4C5356147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A2F186-0777-27F6-AAC7-A16A25D3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20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473760F-37F8-3439-0C55-ED35C4BE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15EE40-53C7-8C78-84CA-C67A85838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6DD9D7-FA93-19CE-B3B5-59080EFE3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26C-F7B6-3E44-85F5-EFC7F99BABD8}" type="datetime1">
              <a:rPr lang="pt-BR" smtClean="0"/>
              <a:t>05/07/2022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66FBE8-59DA-6F4A-DC97-714779E3D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21B225-3E9C-9BE9-79E4-AFFD91F6B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F1976-8E0F-0649-BC13-82FDB7ECA1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6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1.png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5.png"/><Relationship Id="rId9" Type="http://schemas.microsoft.com/office/2007/relationships/diagramDrawing" Target="../diagrams/drawing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6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57.jpg"/><Relationship Id="rId9" Type="http://schemas.microsoft.com/office/2007/relationships/diagramDrawing" Target="../diagrams/drawing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72DF9-F68E-A822-4A7C-EF0A762C1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9557"/>
            <a:ext cx="9144000" cy="2387600"/>
          </a:xfrm>
        </p:spPr>
        <p:txBody>
          <a:bodyPr/>
          <a:lstStyle/>
          <a:p>
            <a:r>
              <a:rPr lang="pt-BR" dirty="0"/>
              <a:t>AULA 14: PRODUÇÃO DE BIOGÁS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F7A2B2-A347-31CB-9BD1-F8CC2B21C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5038"/>
            <a:ext cx="9144000" cy="1655762"/>
          </a:xfrm>
        </p:spPr>
        <p:txBody>
          <a:bodyPr/>
          <a:lstStyle/>
          <a:p>
            <a:r>
              <a:rPr lang="pt-BR" dirty="0"/>
              <a:t>Dr. Rubens Perez Calegari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7B92A28-5330-5347-2283-2A88AD6C7437}"/>
              </a:ext>
            </a:extLst>
          </p:cNvPr>
          <p:cNvSpPr txBox="1"/>
          <p:nvPr/>
        </p:nvSpPr>
        <p:spPr>
          <a:xfrm>
            <a:off x="4515407" y="6400800"/>
            <a:ext cx="316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Piracicaba, 06 de julho de 2022.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8C839734-A022-9AD8-51A6-2CCBD0C31896}"/>
              </a:ext>
            </a:extLst>
          </p:cNvPr>
          <p:cNvSpPr txBox="1">
            <a:spLocks/>
          </p:cNvSpPr>
          <p:nvPr/>
        </p:nvSpPr>
        <p:spPr bwMode="auto">
          <a:xfrm>
            <a:off x="1750712" y="300661"/>
            <a:ext cx="8369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algn="ctr" defTabSz="914400" eaLnBrk="1" hangingPunct="1"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pt-BR" altLang="pt-BR" b="1" dirty="0">
                <a:latin typeface="Arial" panose="020B0604020202020204" pitchFamily="34" charset="0"/>
              </a:rPr>
              <a:t>UNIVERSIDADE DE SÃO PAULO - USP</a:t>
            </a:r>
          </a:p>
          <a:p>
            <a:pPr algn="ctr" defTabSz="914400" eaLnBrk="1" hangingPunct="1"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pt-BR" altLang="pt-BR" b="1" dirty="0">
                <a:latin typeface="Arial" panose="020B0604020202020204" pitchFamily="34" charset="0"/>
              </a:rPr>
              <a:t>ESCOLA SUPERIOR DE AGRICULTURA “LUIZ DE QUEIROZ”</a:t>
            </a:r>
            <a:br>
              <a:rPr lang="pt-BR" altLang="pt-BR" b="1" dirty="0">
                <a:latin typeface="Arial" panose="020B0604020202020204" pitchFamily="34" charset="0"/>
              </a:rPr>
            </a:br>
            <a:r>
              <a:rPr lang="pt-BR" altLang="pt-BR" b="1" dirty="0">
                <a:latin typeface="Arial" panose="020B0604020202020204" pitchFamily="34" charset="0"/>
              </a:rPr>
              <a:t>	DISCIPLINA DE TECNOLOGIA DO ÁLCOOL – LAN-685</a:t>
            </a:r>
          </a:p>
          <a:p>
            <a:pPr algn="ctr" defTabSz="914400" eaLnBrk="1" hangingPunct="1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pt-BR" altLang="pt-BR" sz="200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8" descr="C:\Users\Outros\Desktop\logo-esalq-simbolo.png">
            <a:extLst>
              <a:ext uri="{FF2B5EF4-FFF2-40B4-BE49-F238E27FC236}">
                <a16:creationId xmlns:a16="http://schemas.microsoft.com/office/drawing/2014/main" id="{934D6F5B-BABA-6287-2616-1347DD12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8263"/>
            <a:ext cx="1425167" cy="209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458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B32B56-AFCF-D3E8-5D1E-B8420843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32054"/>
            <a:ext cx="5019587" cy="16016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Potencial de produção de biogás de diferentes materiais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D02195-3F20-8DCE-B591-4AFD2494E060}"/>
              </a:ext>
            </a:extLst>
          </p:cNvPr>
          <p:cNvSpPr txBox="1"/>
          <p:nvPr/>
        </p:nvSpPr>
        <p:spPr>
          <a:xfrm>
            <a:off x="630936" y="3310128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 </a:t>
            </a:r>
            <a:r>
              <a:rPr lang="en-US" sz="2200" dirty="0" err="1"/>
              <a:t>composição</a:t>
            </a:r>
            <a:r>
              <a:rPr lang="en-US" sz="2200" dirty="0"/>
              <a:t> do </a:t>
            </a:r>
            <a:r>
              <a:rPr lang="en-US" sz="2200" dirty="0" err="1"/>
              <a:t>biogás</a:t>
            </a:r>
            <a:r>
              <a:rPr lang="en-US" sz="2200" dirty="0"/>
              <a:t> </a:t>
            </a:r>
            <a:r>
              <a:rPr lang="en-US" sz="2200" dirty="0" err="1"/>
              <a:t>diferente</a:t>
            </a:r>
            <a:r>
              <a:rPr lang="en-US" sz="2200" dirty="0"/>
              <a:t> de </a:t>
            </a:r>
            <a:r>
              <a:rPr lang="en-US" sz="2200" dirty="0" err="1"/>
              <a:t>acordo</a:t>
            </a:r>
            <a:r>
              <a:rPr lang="en-US" sz="2200" dirty="0"/>
              <a:t> com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substratos</a:t>
            </a:r>
            <a:r>
              <a:rPr lang="en-US" sz="2200" dirty="0"/>
              <a:t> </a:t>
            </a:r>
            <a:r>
              <a:rPr lang="en-US" sz="2200" dirty="0" err="1"/>
              <a:t>utilizados</a:t>
            </a:r>
            <a:r>
              <a:rPr lang="en-US" sz="2200" dirty="0"/>
              <a:t>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B42E81A-6AB8-F25C-C921-D03F4AC7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4EF1976-8E0F-0649-BC13-82FDB7ECA1B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51680E1A-DF95-4A74-6CE0-FBEED8AEB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287440"/>
              </p:ext>
            </p:extLst>
          </p:nvPr>
        </p:nvGraphicFramePr>
        <p:xfrm>
          <a:off x="6099048" y="2088591"/>
          <a:ext cx="5458969" cy="2680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928">
                  <a:extLst>
                    <a:ext uri="{9D8B030D-6E8A-4147-A177-3AD203B41FA5}">
                      <a16:colId xmlns:a16="http://schemas.microsoft.com/office/drawing/2014/main" val="1292802426"/>
                    </a:ext>
                  </a:extLst>
                </a:gridCol>
                <a:gridCol w="1442350">
                  <a:extLst>
                    <a:ext uri="{9D8B030D-6E8A-4147-A177-3AD203B41FA5}">
                      <a16:colId xmlns:a16="http://schemas.microsoft.com/office/drawing/2014/main" val="2854653066"/>
                    </a:ext>
                  </a:extLst>
                </a:gridCol>
                <a:gridCol w="1706691">
                  <a:extLst>
                    <a:ext uri="{9D8B030D-6E8A-4147-A177-3AD203B41FA5}">
                      <a16:colId xmlns:a16="http://schemas.microsoft.com/office/drawing/2014/main" val="3847692841"/>
                    </a:ext>
                  </a:extLst>
                </a:gridCol>
              </a:tblGrid>
              <a:tr h="963013">
                <a:tc>
                  <a:txBody>
                    <a:bodyPr/>
                    <a:lstStyle/>
                    <a:p>
                      <a:endParaRPr lang="pt-BR" sz="2600"/>
                    </a:p>
                  </a:txBody>
                  <a:tcPr marL="130137" marR="130137" marT="65068" marB="65068"/>
                </a:tc>
                <a:tc>
                  <a:txBody>
                    <a:bodyPr/>
                    <a:lstStyle/>
                    <a:p>
                      <a:r>
                        <a:rPr lang="pt-BR" sz="2600"/>
                        <a:t>Biogás (L/kg)</a:t>
                      </a:r>
                    </a:p>
                  </a:txBody>
                  <a:tcPr marL="130137" marR="130137" marT="65068" marB="65068"/>
                </a:tc>
                <a:tc>
                  <a:txBody>
                    <a:bodyPr/>
                    <a:lstStyle/>
                    <a:p>
                      <a:r>
                        <a:rPr lang="pt-BR" sz="2600"/>
                        <a:t>CH</a:t>
                      </a:r>
                      <a:r>
                        <a:rPr lang="pt-BR" sz="2600" baseline="-25000"/>
                        <a:t>4</a:t>
                      </a:r>
                      <a:r>
                        <a:rPr lang="pt-BR" sz="2600"/>
                        <a:t>:CO</a:t>
                      </a:r>
                      <a:r>
                        <a:rPr lang="pt-BR" sz="2600" baseline="-25000"/>
                        <a:t>2</a:t>
                      </a:r>
                    </a:p>
                  </a:txBody>
                  <a:tcPr marL="130137" marR="130137" marT="65068" marB="65068"/>
                </a:tc>
                <a:extLst>
                  <a:ext uri="{0D108BD9-81ED-4DB2-BD59-A6C34878D82A}">
                    <a16:rowId xmlns:a16="http://schemas.microsoft.com/office/drawing/2014/main" val="4254534336"/>
                  </a:ext>
                </a:extLst>
              </a:tr>
              <a:tr h="572602">
                <a:tc>
                  <a:txBody>
                    <a:bodyPr/>
                    <a:lstStyle/>
                    <a:p>
                      <a:r>
                        <a:rPr lang="pt-BR" sz="2600"/>
                        <a:t>Carboidratos</a:t>
                      </a:r>
                    </a:p>
                  </a:txBody>
                  <a:tcPr marL="130137" marR="130137" marT="65068" marB="65068"/>
                </a:tc>
                <a:tc>
                  <a:txBody>
                    <a:bodyPr/>
                    <a:lstStyle/>
                    <a:p>
                      <a:r>
                        <a:rPr lang="pt-BR" sz="2600"/>
                        <a:t>420</a:t>
                      </a:r>
                    </a:p>
                  </a:txBody>
                  <a:tcPr marL="130137" marR="130137" marT="65068" marB="65068"/>
                </a:tc>
                <a:tc>
                  <a:txBody>
                    <a:bodyPr/>
                    <a:lstStyle/>
                    <a:p>
                      <a:r>
                        <a:rPr lang="pt-BR" sz="2600"/>
                        <a:t>50:50</a:t>
                      </a:r>
                    </a:p>
                  </a:txBody>
                  <a:tcPr marL="130137" marR="130137" marT="65068" marB="65068"/>
                </a:tc>
                <a:extLst>
                  <a:ext uri="{0D108BD9-81ED-4DB2-BD59-A6C34878D82A}">
                    <a16:rowId xmlns:a16="http://schemas.microsoft.com/office/drawing/2014/main" val="1054976691"/>
                  </a:ext>
                </a:extLst>
              </a:tr>
              <a:tr h="572602">
                <a:tc>
                  <a:txBody>
                    <a:bodyPr/>
                    <a:lstStyle/>
                    <a:p>
                      <a:r>
                        <a:rPr lang="pt-BR" sz="2600"/>
                        <a:t>Lipídeos</a:t>
                      </a:r>
                    </a:p>
                  </a:txBody>
                  <a:tcPr marL="130137" marR="130137" marT="65068" marB="65068"/>
                </a:tc>
                <a:tc>
                  <a:txBody>
                    <a:bodyPr/>
                    <a:lstStyle/>
                    <a:p>
                      <a:r>
                        <a:rPr lang="pt-BR" sz="2600"/>
                        <a:t>1000</a:t>
                      </a:r>
                    </a:p>
                  </a:txBody>
                  <a:tcPr marL="130137" marR="130137" marT="65068" marB="65068"/>
                </a:tc>
                <a:tc>
                  <a:txBody>
                    <a:bodyPr/>
                    <a:lstStyle/>
                    <a:p>
                      <a:r>
                        <a:rPr lang="pt-BR" sz="2600"/>
                        <a:t>60:40</a:t>
                      </a:r>
                    </a:p>
                  </a:txBody>
                  <a:tcPr marL="130137" marR="130137" marT="65068" marB="65068"/>
                </a:tc>
                <a:extLst>
                  <a:ext uri="{0D108BD9-81ED-4DB2-BD59-A6C34878D82A}">
                    <a16:rowId xmlns:a16="http://schemas.microsoft.com/office/drawing/2014/main" val="1974615659"/>
                  </a:ext>
                </a:extLst>
              </a:tr>
              <a:tr h="572602">
                <a:tc>
                  <a:txBody>
                    <a:bodyPr/>
                    <a:lstStyle/>
                    <a:p>
                      <a:r>
                        <a:rPr lang="pt-BR" sz="2600"/>
                        <a:t>Proteínas</a:t>
                      </a:r>
                    </a:p>
                  </a:txBody>
                  <a:tcPr marL="130137" marR="130137" marT="65068" marB="65068"/>
                </a:tc>
                <a:tc>
                  <a:txBody>
                    <a:bodyPr/>
                    <a:lstStyle/>
                    <a:p>
                      <a:r>
                        <a:rPr lang="pt-BR" sz="2600"/>
                        <a:t>530</a:t>
                      </a:r>
                    </a:p>
                  </a:txBody>
                  <a:tcPr marL="130137" marR="130137" marT="65068" marB="65068"/>
                </a:tc>
                <a:tc>
                  <a:txBody>
                    <a:bodyPr/>
                    <a:lstStyle/>
                    <a:p>
                      <a:r>
                        <a:rPr lang="pt-BR" sz="2600"/>
                        <a:t>70:30</a:t>
                      </a:r>
                    </a:p>
                  </a:txBody>
                  <a:tcPr marL="130137" marR="130137" marT="65068" marB="65068"/>
                </a:tc>
                <a:extLst>
                  <a:ext uri="{0D108BD9-81ED-4DB2-BD59-A6C34878D82A}">
                    <a16:rowId xmlns:a16="http://schemas.microsoft.com/office/drawing/2014/main" val="582459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39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B32B56-AFCF-D3E8-5D1E-B8420843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Potencial de produção de biogás de diferentes materiais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D02195-3F20-8DCE-B591-4AFD2494E060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 </a:t>
            </a:r>
            <a:r>
              <a:rPr lang="en-US" sz="2200" dirty="0" err="1"/>
              <a:t>composição</a:t>
            </a:r>
            <a:r>
              <a:rPr lang="en-US" sz="2200" dirty="0"/>
              <a:t> do </a:t>
            </a:r>
            <a:r>
              <a:rPr lang="en-US" sz="2200" dirty="0" err="1"/>
              <a:t>biogás</a:t>
            </a:r>
            <a:r>
              <a:rPr lang="en-US" sz="2200" dirty="0"/>
              <a:t> </a:t>
            </a:r>
            <a:r>
              <a:rPr lang="en-US" sz="2200" dirty="0" err="1"/>
              <a:t>diferente</a:t>
            </a:r>
            <a:r>
              <a:rPr lang="en-US" sz="2200" dirty="0"/>
              <a:t> de </a:t>
            </a:r>
            <a:r>
              <a:rPr lang="en-US" sz="2200" dirty="0" err="1"/>
              <a:t>acordo</a:t>
            </a:r>
            <a:r>
              <a:rPr lang="en-US" sz="2200" dirty="0"/>
              <a:t> com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substratos</a:t>
            </a:r>
            <a:r>
              <a:rPr lang="en-US" sz="2200" dirty="0"/>
              <a:t> </a:t>
            </a:r>
            <a:r>
              <a:rPr lang="en-US" sz="2200" dirty="0" err="1"/>
              <a:t>utilizados</a:t>
            </a:r>
            <a:r>
              <a:rPr lang="en-US" sz="2200" dirty="0"/>
              <a:t>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B42E81A-6AB8-F25C-C921-D03F4AC7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4EF1976-8E0F-0649-BC13-82FDB7ECA1B3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51680E1A-DF95-4A74-6CE0-FBEED8AEB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260742"/>
              </p:ext>
            </p:extLst>
          </p:nvPr>
        </p:nvGraphicFramePr>
        <p:xfrm>
          <a:off x="6099048" y="1005749"/>
          <a:ext cx="5458970" cy="484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272">
                  <a:extLst>
                    <a:ext uri="{9D8B030D-6E8A-4147-A177-3AD203B41FA5}">
                      <a16:colId xmlns:a16="http://schemas.microsoft.com/office/drawing/2014/main" val="1292802426"/>
                    </a:ext>
                  </a:extLst>
                </a:gridCol>
                <a:gridCol w="1469958">
                  <a:extLst>
                    <a:ext uri="{9D8B030D-6E8A-4147-A177-3AD203B41FA5}">
                      <a16:colId xmlns:a16="http://schemas.microsoft.com/office/drawing/2014/main" val="2854653066"/>
                    </a:ext>
                  </a:extLst>
                </a:gridCol>
                <a:gridCol w="1666740">
                  <a:extLst>
                    <a:ext uri="{9D8B030D-6E8A-4147-A177-3AD203B41FA5}">
                      <a16:colId xmlns:a16="http://schemas.microsoft.com/office/drawing/2014/main" val="3847692841"/>
                    </a:ext>
                  </a:extLst>
                </a:gridCol>
              </a:tblGrid>
              <a:tr h="936739">
                <a:tc>
                  <a:txBody>
                    <a:bodyPr/>
                    <a:lstStyle/>
                    <a:p>
                      <a:r>
                        <a:rPr lang="pt-BR" sz="2500"/>
                        <a:t>Substrato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Metano (L/g SV)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 baseline="0"/>
                        <a:t>Metano (L/kg)</a:t>
                      </a:r>
                    </a:p>
                  </a:txBody>
                  <a:tcPr marL="127091" marR="127091" marT="63545" marB="63545"/>
                </a:tc>
                <a:extLst>
                  <a:ext uri="{0D108BD9-81ED-4DB2-BD59-A6C34878D82A}">
                    <a16:rowId xmlns:a16="http://schemas.microsoft.com/office/drawing/2014/main" val="4254534336"/>
                  </a:ext>
                </a:extLst>
              </a:tr>
              <a:tr h="936739">
                <a:tc>
                  <a:txBody>
                    <a:bodyPr/>
                    <a:lstStyle/>
                    <a:p>
                      <a:r>
                        <a:rPr lang="pt-BR" sz="2500"/>
                        <a:t>Esterco bovino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100-300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14-18</a:t>
                      </a:r>
                    </a:p>
                  </a:txBody>
                  <a:tcPr marL="127091" marR="127091" marT="63545" marB="63545"/>
                </a:tc>
                <a:extLst>
                  <a:ext uri="{0D108BD9-81ED-4DB2-BD59-A6C34878D82A}">
                    <a16:rowId xmlns:a16="http://schemas.microsoft.com/office/drawing/2014/main" val="1054976691"/>
                  </a:ext>
                </a:extLst>
              </a:tr>
              <a:tr h="549774">
                <a:tc>
                  <a:txBody>
                    <a:bodyPr/>
                    <a:lstStyle/>
                    <a:p>
                      <a:r>
                        <a:rPr lang="pt-BR" sz="2500" dirty="0"/>
                        <a:t>palha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100-320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100-300</a:t>
                      </a:r>
                    </a:p>
                  </a:txBody>
                  <a:tcPr marL="127091" marR="127091" marT="63545" marB="63545"/>
                </a:tc>
                <a:extLst>
                  <a:ext uri="{0D108BD9-81ED-4DB2-BD59-A6C34878D82A}">
                    <a16:rowId xmlns:a16="http://schemas.microsoft.com/office/drawing/2014/main" val="1974615659"/>
                  </a:ext>
                </a:extLst>
              </a:tr>
              <a:tr h="936739">
                <a:tc>
                  <a:txBody>
                    <a:bodyPr/>
                    <a:lstStyle/>
                    <a:p>
                      <a:r>
                        <a:rPr lang="pt-BR" sz="2500"/>
                        <a:t>Resíduo de abatedouro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700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60-130</a:t>
                      </a:r>
                    </a:p>
                  </a:txBody>
                  <a:tcPr marL="127091" marR="127091" marT="63545" marB="63545"/>
                </a:tc>
                <a:extLst>
                  <a:ext uri="{0D108BD9-81ED-4DB2-BD59-A6C34878D82A}">
                    <a16:rowId xmlns:a16="http://schemas.microsoft.com/office/drawing/2014/main" val="582459686"/>
                  </a:ext>
                </a:extLst>
              </a:tr>
              <a:tr h="549774">
                <a:tc>
                  <a:txBody>
                    <a:bodyPr/>
                    <a:lstStyle/>
                    <a:p>
                      <a:r>
                        <a:rPr lang="pt-BR" sz="2500"/>
                        <a:t>cereais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300-400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/>
                        <a:t>300</a:t>
                      </a:r>
                    </a:p>
                  </a:txBody>
                  <a:tcPr marL="127091" marR="127091" marT="63545" marB="63545"/>
                </a:tc>
                <a:extLst>
                  <a:ext uri="{0D108BD9-81ED-4DB2-BD59-A6C34878D82A}">
                    <a16:rowId xmlns:a16="http://schemas.microsoft.com/office/drawing/2014/main" val="473649769"/>
                  </a:ext>
                </a:extLst>
              </a:tr>
              <a:tr h="936739">
                <a:tc>
                  <a:txBody>
                    <a:bodyPr/>
                    <a:lstStyle/>
                    <a:p>
                      <a:r>
                        <a:rPr lang="pt-BR" sz="2500"/>
                        <a:t>Resíduos alimentares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 dirty="0"/>
                        <a:t>400-600</a:t>
                      </a:r>
                    </a:p>
                  </a:txBody>
                  <a:tcPr marL="127091" marR="127091" marT="63545" marB="63545"/>
                </a:tc>
                <a:tc>
                  <a:txBody>
                    <a:bodyPr/>
                    <a:lstStyle/>
                    <a:p>
                      <a:r>
                        <a:rPr lang="pt-BR" sz="2500" dirty="0"/>
                        <a:t>60-130</a:t>
                      </a:r>
                    </a:p>
                  </a:txBody>
                  <a:tcPr marL="127091" marR="127091" marT="63545" marB="63545"/>
                </a:tc>
                <a:extLst>
                  <a:ext uri="{0D108BD9-81ED-4DB2-BD59-A6C34878D82A}">
                    <a16:rowId xmlns:a16="http://schemas.microsoft.com/office/drawing/2014/main" val="2601816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37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34BC78-0196-F1C4-FEDB-7BEEBB2A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pt-BR" sz="4800" b="1" dirty="0"/>
              <a:t>Diferentes estratégias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F2979A8-43A6-1347-6E5E-99B62BB521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104233"/>
              </p:ext>
            </p:extLst>
          </p:nvPr>
        </p:nvGraphicFramePr>
        <p:xfrm>
          <a:off x="5229837" y="213756"/>
          <a:ext cx="6551213" cy="664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C09493-C385-575E-D954-EB6FDC4C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43242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12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89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B99857-BFEB-EC69-0F78-C1803594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pt-BR" sz="4000" b="1" i="1" dirty="0" err="1"/>
              <a:t>Wet</a:t>
            </a:r>
            <a:r>
              <a:rPr lang="pt-BR" sz="4000" b="1" i="1" dirty="0"/>
              <a:t> </a:t>
            </a:r>
            <a:r>
              <a:rPr lang="pt-BR" sz="4000" b="1" i="1" dirty="0" err="1"/>
              <a:t>digestion</a:t>
            </a:r>
            <a:r>
              <a:rPr lang="pt-BR" sz="4000" b="1" dirty="0"/>
              <a:t> ou </a:t>
            </a:r>
            <a:r>
              <a:rPr lang="pt-BR" sz="4000" b="1" i="1" dirty="0" err="1"/>
              <a:t>Dry</a:t>
            </a:r>
            <a:r>
              <a:rPr lang="pt-BR" sz="4000" b="1" i="1" dirty="0"/>
              <a:t> </a:t>
            </a:r>
            <a:r>
              <a:rPr lang="pt-BR" sz="4000" b="1" i="1" dirty="0" err="1"/>
              <a:t>digestion</a:t>
            </a:r>
            <a:r>
              <a:rPr lang="pt-BR" sz="4000" b="1" i="1" dirty="0"/>
              <a:t>?</a:t>
            </a: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35311D4-B12C-7B3F-88F6-11037BAFE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13408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94BA72-1236-62E4-54E5-352A7619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13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5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C6513-8F57-03AC-B179-26C06CF6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Continuously</a:t>
            </a:r>
            <a:r>
              <a:rPr lang="pt-BR" b="1" dirty="0"/>
              <a:t> </a:t>
            </a:r>
            <a:r>
              <a:rPr lang="pt-BR" b="1" dirty="0" err="1"/>
              <a:t>Stirred</a:t>
            </a:r>
            <a:r>
              <a:rPr lang="pt-BR" b="1" dirty="0"/>
              <a:t> Tank </a:t>
            </a:r>
            <a:r>
              <a:rPr lang="pt-BR" b="1" dirty="0" err="1"/>
              <a:t>Reactor</a:t>
            </a:r>
            <a:r>
              <a:rPr lang="pt-BR" b="1" dirty="0"/>
              <a:t> (CSTR)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C941F4-0F87-5DDC-5151-9BC68EDC2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920"/>
            <a:ext cx="10515600" cy="4351338"/>
          </a:xfrm>
        </p:spPr>
        <p:txBody>
          <a:bodyPr/>
          <a:lstStyle/>
          <a:p>
            <a:r>
              <a:rPr lang="pt-BR" dirty="0"/>
              <a:t>Processo geralmente conduzido em um reator fechado, em que o material é mantido sob agitação, geralmente por uma hélice central.</a:t>
            </a:r>
          </a:p>
          <a:p>
            <a:r>
              <a:rPr lang="pt-BR" dirty="0"/>
              <a:t>TDH= 15-45 dias</a:t>
            </a:r>
          </a:p>
        </p:txBody>
      </p:sp>
      <p:pic>
        <p:nvPicPr>
          <p:cNvPr id="5" name="Imagem 4" descr="Uma imagem contendo neve, edifício, ao ar livre, foto&#10;&#10;Descrição gerada automaticamente">
            <a:extLst>
              <a:ext uri="{FF2B5EF4-FFF2-40B4-BE49-F238E27FC236}">
                <a16:creationId xmlns:a16="http://schemas.microsoft.com/office/drawing/2014/main" id="{C0295F83-8B86-444E-EF53-82F7E93B1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1" t="14546" r="4007"/>
          <a:stretch/>
        </p:blipFill>
        <p:spPr>
          <a:xfrm>
            <a:off x="6793592" y="3083790"/>
            <a:ext cx="4560208" cy="35329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2E22DC2-BCD0-F681-D3A0-5F6DB84EE33F}"/>
              </a:ext>
            </a:extLst>
          </p:cNvPr>
          <p:cNvSpPr txBox="1"/>
          <p:nvPr/>
        </p:nvSpPr>
        <p:spPr>
          <a:xfrm>
            <a:off x="6793592" y="6481761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Hagelsrums</a:t>
            </a:r>
            <a:r>
              <a:rPr lang="pt-BR" dirty="0"/>
              <a:t> </a:t>
            </a:r>
            <a:r>
              <a:rPr lang="pt-BR" dirty="0" err="1"/>
              <a:t>Biogas</a:t>
            </a:r>
            <a:r>
              <a:rPr lang="pt-BR" dirty="0"/>
              <a:t>, Suécia</a:t>
            </a:r>
          </a:p>
        </p:txBody>
      </p:sp>
      <p:pic>
        <p:nvPicPr>
          <p:cNvPr id="10" name="Imagem 9" descr="Mouse de computador&#10;&#10;Descrição gerada automaticamente com confiança média">
            <a:extLst>
              <a:ext uri="{FF2B5EF4-FFF2-40B4-BE49-F238E27FC236}">
                <a16:creationId xmlns:a16="http://schemas.microsoft.com/office/drawing/2014/main" id="{C3671664-CBFE-D7E0-5401-4E6F1E3BC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9"/>
          <a:stretch/>
        </p:blipFill>
        <p:spPr>
          <a:xfrm>
            <a:off x="838200" y="3097459"/>
            <a:ext cx="5112124" cy="339797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F332A2-929E-8864-FC8D-B8623B5407D9}"/>
              </a:ext>
            </a:extLst>
          </p:cNvPr>
          <p:cNvSpPr txBox="1"/>
          <p:nvPr/>
        </p:nvSpPr>
        <p:spPr>
          <a:xfrm>
            <a:off x="838200" y="6495430"/>
            <a:ext cx="503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Instituto de Energia e Ambiente – USP, São </a:t>
            </a:r>
            <a:r>
              <a:rPr lang="pt-BR" dirty="0" err="1"/>
              <a:t>Paulo-SP</a:t>
            </a:r>
            <a:endParaRPr lang="pt-BR" dirty="0"/>
          </a:p>
        </p:txBody>
      </p:sp>
      <p:sp>
        <p:nvSpPr>
          <p:cNvPr id="13" name="Espaço Reservado para Número de Slide 12">
            <a:extLst>
              <a:ext uri="{FF2B5EF4-FFF2-40B4-BE49-F238E27FC236}">
                <a16:creationId xmlns:a16="http://schemas.microsoft.com/office/drawing/2014/main" id="{FC64C4C4-F449-5784-C8F2-1B6CD707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7075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14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4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E51F537C-FEBC-7F83-A833-9B5D4B6E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69"/>
          <a:stretch/>
        </p:blipFill>
        <p:spPr>
          <a:xfrm>
            <a:off x="2430779" y="2996656"/>
            <a:ext cx="4538470" cy="3861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28530F-487A-AE20-AD2D-14FF4AB9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Upward-flow</a:t>
            </a:r>
            <a:r>
              <a:rPr lang="pt-BR" b="1" dirty="0"/>
              <a:t> </a:t>
            </a:r>
            <a:r>
              <a:rPr lang="pt-BR" b="1" dirty="0" err="1"/>
              <a:t>anaerobic</a:t>
            </a:r>
            <a:r>
              <a:rPr lang="pt-BR" b="1" dirty="0"/>
              <a:t> </a:t>
            </a:r>
            <a:r>
              <a:rPr lang="pt-BR" b="1" dirty="0" err="1"/>
              <a:t>sludge</a:t>
            </a:r>
            <a:r>
              <a:rPr lang="pt-BR" b="1" dirty="0"/>
              <a:t> </a:t>
            </a:r>
            <a:r>
              <a:rPr lang="pt-BR" b="1" dirty="0" err="1"/>
              <a:t>blanket</a:t>
            </a:r>
            <a:r>
              <a:rPr lang="pt-BR" b="1" dirty="0"/>
              <a:t> (UASB)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B45307-B09E-67D9-34DB-8F8C3EA02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Baixo TDH, horas (8-60h)</a:t>
            </a:r>
          </a:p>
          <a:p>
            <a:r>
              <a:rPr lang="pt-BR" dirty="0"/>
              <a:t>Sensível a partículas, assim, é mais indicado para matéria orgânica dissolvida</a:t>
            </a:r>
          </a:p>
        </p:txBody>
      </p:sp>
      <p:pic>
        <p:nvPicPr>
          <p:cNvPr id="7" name="Imagem 6" descr="Uma imagem contendo no interior, comida, bolo, chocolate&#10;&#10;Descrição gerada automaticamente">
            <a:extLst>
              <a:ext uri="{FF2B5EF4-FFF2-40B4-BE49-F238E27FC236}">
                <a16:creationId xmlns:a16="http://schemas.microsoft.com/office/drawing/2014/main" id="{B4E1DE0C-37F9-EFA1-641F-023A67B30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01" y="3109637"/>
            <a:ext cx="4653215" cy="3180307"/>
          </a:xfrm>
          <a:prstGeom prst="rect">
            <a:avLst/>
          </a:prstGeom>
        </p:spPr>
      </p:pic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69713C8-E717-9436-7E41-397B257F7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15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8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3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06B288-C548-3EDF-69D8-471FFE969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36" y="345810"/>
            <a:ext cx="4795164" cy="1325563"/>
          </a:xfrm>
        </p:spPr>
        <p:txBody>
          <a:bodyPr>
            <a:normAutofit/>
          </a:bodyPr>
          <a:lstStyle/>
          <a:p>
            <a:r>
              <a:rPr lang="pt-BR" b="1" dirty="0"/>
              <a:t>Substratos para a produção de biogás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4B66C3-7C20-ED35-ABD4-02AE0814C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95165" cy="4351338"/>
          </a:xfrm>
        </p:spPr>
        <p:txBody>
          <a:bodyPr>
            <a:normAutofit/>
          </a:bodyPr>
          <a:lstStyle/>
          <a:p>
            <a:r>
              <a:rPr lang="pt-BR" sz="2400" dirty="0"/>
              <a:t>Lodo de esgoto</a:t>
            </a:r>
          </a:p>
          <a:p>
            <a:r>
              <a:rPr lang="pt-BR" sz="2400" dirty="0"/>
              <a:t>Resíduos de indústrias de alimentos (abatedouros, laticínios, etc.)</a:t>
            </a:r>
          </a:p>
          <a:p>
            <a:r>
              <a:rPr lang="pt-BR" sz="2400" dirty="0"/>
              <a:t>Esterco (bovino, suíno, cama de aviário)</a:t>
            </a:r>
          </a:p>
          <a:p>
            <a:r>
              <a:rPr lang="pt-BR" sz="2400" dirty="0"/>
              <a:t>Resíduos agrícolas</a:t>
            </a:r>
          </a:p>
          <a:p>
            <a:r>
              <a:rPr lang="pt-BR" sz="2400" dirty="0"/>
              <a:t>Algas</a:t>
            </a:r>
          </a:p>
          <a:p>
            <a:r>
              <a:rPr lang="pt-BR" sz="2400" dirty="0"/>
              <a:t>Efluentes industriais</a:t>
            </a:r>
          </a:p>
          <a:p>
            <a:r>
              <a:rPr lang="pt-BR" sz="2400" dirty="0"/>
              <a:t>.......</a:t>
            </a:r>
          </a:p>
        </p:txBody>
      </p:sp>
      <p:pic>
        <p:nvPicPr>
          <p:cNvPr id="7" name="Imagem 6" descr="Uma imagem contendo ao ar livre, grama, rocha, caminhão&#10;&#10;Descrição gerada automaticamente">
            <a:extLst>
              <a:ext uri="{FF2B5EF4-FFF2-40B4-BE49-F238E27FC236}">
                <a16:creationId xmlns:a16="http://schemas.microsoft.com/office/drawing/2014/main" id="{B76C29C9-074F-DE5C-9DC5-0D49CD968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18" r="11022" b="4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9" name="Imagem 8" descr="Gramado em frente a montanha&#10;&#10;Descrição gerada automaticamente">
            <a:extLst>
              <a:ext uri="{FF2B5EF4-FFF2-40B4-BE49-F238E27FC236}">
                <a16:creationId xmlns:a16="http://schemas.microsoft.com/office/drawing/2014/main" id="{264479B5-018E-6133-A920-415AB526F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0" r="12716" b="-3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5" name="Imagem 4" descr="Uma imagem contendo montanha, neve, velho, grande&#10;&#10;Descrição gerada automaticamente">
            <a:extLst>
              <a:ext uri="{FF2B5EF4-FFF2-40B4-BE49-F238E27FC236}">
                <a16:creationId xmlns:a16="http://schemas.microsoft.com/office/drawing/2014/main" id="{045C79F6-D4F6-D7B9-B086-9E35E9692D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4" r="41520" b="-1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11" name="Imagem 10" descr="Uma imagem contendo mesa&#10;&#10;Descrição gerada automaticamente">
            <a:extLst>
              <a:ext uri="{FF2B5EF4-FFF2-40B4-BE49-F238E27FC236}">
                <a16:creationId xmlns:a16="http://schemas.microsoft.com/office/drawing/2014/main" id="{B97D0841-B60E-DDA6-CE23-F41A0236F7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07" r="28616" b="-2"/>
          <a:stretch/>
        </p:blipFill>
        <p:spPr>
          <a:xfrm>
            <a:off x="10404209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sp>
        <p:nvSpPr>
          <p:cNvPr id="13" name="Espaço Reservado para Número de Slide 12">
            <a:extLst>
              <a:ext uri="{FF2B5EF4-FFF2-40B4-BE49-F238E27FC236}">
                <a16:creationId xmlns:a16="http://schemas.microsoft.com/office/drawing/2014/main" id="{5008567E-8ABD-D8B2-F72C-252DAECC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752" y="649286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16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0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31DFC5-4411-9B15-3FD7-876C1C1D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07" y="-21396"/>
            <a:ext cx="10515600" cy="1325563"/>
          </a:xfrm>
        </p:spPr>
        <p:txBody>
          <a:bodyPr/>
          <a:lstStyle/>
          <a:p>
            <a:r>
              <a:rPr lang="pt-BR" b="1" dirty="0"/>
              <a:t>BIOGÁS INTERNACIONALMENTE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9DC7B0-DCD9-F21D-F0DD-220062A88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779" y="1479853"/>
            <a:ext cx="10515600" cy="513833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pt-BR" dirty="0"/>
              <a:t>Diferentes países possuem foco em diferentes sistemas de produção de biogás – dependente da diversidade ambiental e estratégias de geração de energia</a:t>
            </a:r>
          </a:p>
          <a:p>
            <a:pPr algn="just">
              <a:lnSpc>
                <a:spcPct val="170000"/>
              </a:lnSpc>
            </a:pPr>
            <a:r>
              <a:rPr lang="pt-BR" dirty="0"/>
              <a:t>Grã Bretanha e Coréia do Sul, por exemplo, extraem maior parte do seu biogás a partir de aterros sanitários</a:t>
            </a:r>
          </a:p>
          <a:p>
            <a:pPr algn="just">
              <a:lnSpc>
                <a:spcPct val="170000"/>
              </a:lnSpc>
            </a:pPr>
            <a:r>
              <a:rPr lang="pt-BR" dirty="0"/>
              <a:t>Suíça e Suécia desenvolveram sistemas de produção de biogás em estações de tratamento de esgotos</a:t>
            </a:r>
          </a:p>
          <a:p>
            <a:pPr algn="just">
              <a:lnSpc>
                <a:spcPct val="170000"/>
              </a:lnSpc>
            </a:pPr>
            <a:r>
              <a:rPr lang="pt-BR" dirty="0"/>
              <a:t>Dinamarca processa grandes quantidades de esterco. O que tem sido um método para reduzir a eutrofização aquática do país</a:t>
            </a:r>
          </a:p>
          <a:p>
            <a:pPr algn="just">
              <a:lnSpc>
                <a:spcPct val="170000"/>
              </a:lnSpc>
            </a:pPr>
            <a:r>
              <a:rPr lang="pt-BR" dirty="0"/>
              <a:t>Alemanha e China são os líderes em produção de biogás a partir de culturas agrícolas (</a:t>
            </a:r>
            <a:r>
              <a:rPr lang="pt-BR" i="1" dirty="0"/>
              <a:t>Energy </a:t>
            </a:r>
            <a:r>
              <a:rPr lang="pt-BR" i="1" dirty="0" err="1"/>
              <a:t>Crop</a:t>
            </a:r>
            <a:r>
              <a:rPr lang="pt-BR" dirty="0"/>
              <a:t>).</a:t>
            </a: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E25D7DAD-7A6B-35EA-FF1E-00B4DB2B1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" y="2810741"/>
            <a:ext cx="540575" cy="324345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0A10E7E5-1DF5-B27D-97E3-5CAC63CB4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2389" y="2782539"/>
            <a:ext cx="540574" cy="380091"/>
          </a:xfrm>
          <a:prstGeom prst="rect">
            <a:avLst/>
          </a:prstGeom>
        </p:spPr>
      </p:pic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114692A0-B262-9492-57B9-623CAFF92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3516" y="5682545"/>
            <a:ext cx="570137" cy="380091"/>
          </a:xfrm>
          <a:prstGeom prst="rect">
            <a:avLst/>
          </a:prstGeom>
        </p:spPr>
      </p:pic>
      <p:pic>
        <p:nvPicPr>
          <p:cNvPr id="11" name="Imagem 10" descr="Forma, Padrão do plano de fundo, Retângulo&#10;&#10;Descrição gerada automaticamente">
            <a:extLst>
              <a:ext uri="{FF2B5EF4-FFF2-40B4-BE49-F238E27FC236}">
                <a16:creationId xmlns:a16="http://schemas.microsoft.com/office/drawing/2014/main" id="{46BE3DE1-4DC2-C6FD-61E0-7568B3AE7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329" y="5682544"/>
            <a:ext cx="633485" cy="380091"/>
          </a:xfrm>
          <a:prstGeom prst="rect">
            <a:avLst/>
          </a:prstGeom>
        </p:spPr>
      </p:pic>
      <p:pic>
        <p:nvPicPr>
          <p:cNvPr id="15" name="Imagem 14" descr="Desenho de bandeira&#10;&#10;Descrição gerada automaticamente com confiança média">
            <a:extLst>
              <a:ext uri="{FF2B5EF4-FFF2-40B4-BE49-F238E27FC236}">
                <a16:creationId xmlns:a16="http://schemas.microsoft.com/office/drawing/2014/main" id="{183F29CF-A091-A134-8D91-2DEAA89C5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81" y="4661566"/>
            <a:ext cx="540574" cy="408434"/>
          </a:xfrm>
          <a:prstGeom prst="rect">
            <a:avLst/>
          </a:prstGeom>
        </p:spPr>
      </p:pic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4D503343-F727-1362-1B3A-8296FF137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366" y="3541814"/>
            <a:ext cx="507207" cy="507207"/>
          </a:xfrm>
          <a:prstGeom prst="rect">
            <a:avLst/>
          </a:prstGeom>
        </p:spPr>
      </p:pic>
      <p:pic>
        <p:nvPicPr>
          <p:cNvPr id="19" name="Imagem 18" descr="Forma, Logotipo, Quadrado&#10;&#10;Descrição gerada automaticamente">
            <a:extLst>
              <a:ext uri="{FF2B5EF4-FFF2-40B4-BE49-F238E27FC236}">
                <a16:creationId xmlns:a16="http://schemas.microsoft.com/office/drawing/2014/main" id="{1BD59816-8988-7B8D-D68D-3E991736B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89" y="3597175"/>
            <a:ext cx="655132" cy="408434"/>
          </a:xfrm>
          <a:prstGeom prst="rect">
            <a:avLst/>
          </a:prstGeom>
        </p:spPr>
      </p:pic>
      <p:sp>
        <p:nvSpPr>
          <p:cNvPr id="21" name="Espaço Reservado para Número de Slide 20">
            <a:extLst>
              <a:ext uri="{FF2B5EF4-FFF2-40B4-BE49-F238E27FC236}">
                <a16:creationId xmlns:a16="http://schemas.microsoft.com/office/drawing/2014/main" id="{7AB864E4-C22F-5DFF-9BC8-731EB3C72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17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40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2739DF-C10F-91A2-6F2F-56C588A8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34" y="661975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economia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circular</a:t>
            </a:r>
            <a:b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786EB3C8-485A-CCC7-CF13-EB71D257E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"/>
          <a:stretch/>
        </p:blipFill>
        <p:spPr>
          <a:xfrm>
            <a:off x="4654296" y="849269"/>
            <a:ext cx="7214616" cy="5132030"/>
          </a:xfrm>
          <a:prstGeom prst="rect">
            <a:avLst/>
          </a:prstGeom>
        </p:spPr>
      </p:pic>
      <p:sp>
        <p:nvSpPr>
          <p:cNvPr id="20" name="Seta em U 19">
            <a:extLst>
              <a:ext uri="{FF2B5EF4-FFF2-40B4-BE49-F238E27FC236}">
                <a16:creationId xmlns:a16="http://schemas.microsoft.com/office/drawing/2014/main" id="{E0DA1730-394B-BA72-E1EA-B80CED3A7F01}"/>
              </a:ext>
            </a:extLst>
          </p:cNvPr>
          <p:cNvSpPr/>
          <p:nvPr/>
        </p:nvSpPr>
        <p:spPr>
          <a:xfrm rot="16200000">
            <a:off x="2169927" y="3258645"/>
            <a:ext cx="4406989" cy="590429"/>
          </a:xfrm>
          <a:prstGeom prst="uturnArrow">
            <a:avLst>
              <a:gd name="adj1" fmla="val 18090"/>
              <a:gd name="adj2" fmla="val 24999"/>
              <a:gd name="adj3" fmla="val 25000"/>
              <a:gd name="adj4" fmla="val 43750"/>
              <a:gd name="adj5" fmla="val 100000"/>
            </a:avLst>
          </a:prstGeom>
          <a:solidFill>
            <a:srgbClr val="509C34"/>
          </a:solidFill>
          <a:ln>
            <a:solidFill>
              <a:srgbClr val="509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3F214E7C-D61D-B21A-E287-A4B0C4AA311D}"/>
              </a:ext>
            </a:extLst>
          </p:cNvPr>
          <p:cNvCxnSpPr/>
          <p:nvPr/>
        </p:nvCxnSpPr>
        <p:spPr>
          <a:xfrm flipV="1">
            <a:off x="11094469" y="1587062"/>
            <a:ext cx="0" cy="1966798"/>
          </a:xfrm>
          <a:prstGeom prst="line">
            <a:avLst/>
          </a:prstGeom>
          <a:ln w="38100">
            <a:solidFill>
              <a:srgbClr val="FAC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17A7F82E-262D-F338-1074-B3120217F5D0}"/>
              </a:ext>
            </a:extLst>
          </p:cNvPr>
          <p:cNvCxnSpPr/>
          <p:nvPr/>
        </p:nvCxnSpPr>
        <p:spPr>
          <a:xfrm flipH="1">
            <a:off x="9355947" y="1593605"/>
            <a:ext cx="1738522" cy="0"/>
          </a:xfrm>
          <a:prstGeom prst="straightConnector1">
            <a:avLst/>
          </a:prstGeom>
          <a:ln w="38100">
            <a:solidFill>
              <a:srgbClr val="FACE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ço Reservado para Número de Slide 26">
            <a:extLst>
              <a:ext uri="{FF2B5EF4-FFF2-40B4-BE49-F238E27FC236}">
                <a16:creationId xmlns:a16="http://schemas.microsoft.com/office/drawing/2014/main" id="{8AB7CA40-9C02-B706-CDF0-89F38252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13738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18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5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3222A-3F89-A8FC-DE42-ECE04AB4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9" y="0"/>
            <a:ext cx="10515600" cy="1325563"/>
          </a:xfrm>
        </p:spPr>
        <p:txBody>
          <a:bodyPr/>
          <a:lstStyle/>
          <a:p>
            <a:r>
              <a:rPr lang="pt-BR" b="1" dirty="0"/>
              <a:t>Modelo Sueco de produção de biogás</a:t>
            </a:r>
          </a:p>
        </p:txBody>
      </p:sp>
      <p:pic>
        <p:nvPicPr>
          <p:cNvPr id="5" name="Espaço Reservado para Conteúdo 4" descr="Tela de computador com jogo&#10;&#10;Descrição gerada automaticamente com confiança média">
            <a:extLst>
              <a:ext uri="{FF2B5EF4-FFF2-40B4-BE49-F238E27FC236}">
                <a16:creationId xmlns:a16="http://schemas.microsoft.com/office/drawing/2014/main" id="{F8D9B9DD-B3DA-3527-5411-37F1051A8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6779"/>
            <a:ext cx="12192000" cy="5551556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92E1621-A045-DDFE-DE93-8696B2017E1E}"/>
              </a:ext>
            </a:extLst>
          </p:cNvPr>
          <p:cNvSpPr/>
          <p:nvPr/>
        </p:nvSpPr>
        <p:spPr>
          <a:xfrm>
            <a:off x="10086486" y="5959942"/>
            <a:ext cx="1947839" cy="770735"/>
          </a:xfrm>
          <a:prstGeom prst="rect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D528C8-D92B-14FB-A096-00A774DE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486" y="95142"/>
            <a:ext cx="1947839" cy="1175338"/>
          </a:xfrm>
          <a:prstGeom prst="rect">
            <a:avLst/>
          </a:prstGeom>
        </p:spPr>
      </p:pic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BED80EEB-852B-F7DB-F3D4-53819CD0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4381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19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6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Uma imagem contendo grama, ao ar livre, campo, avião&#10;&#10;Descrição gerada automaticamente">
            <a:extLst>
              <a:ext uri="{FF2B5EF4-FFF2-40B4-BE49-F238E27FC236}">
                <a16:creationId xmlns:a16="http://schemas.microsoft.com/office/drawing/2014/main" id="{6B523EF3-39D9-1C76-711A-AE5D296E6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83" r="-2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Imagem 5" descr="Tel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AD8FB2A2-065B-F49B-2B1D-AEA080136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8" r="2014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6E93AC-A188-2C20-C1D9-971C55AFD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7" y="969264"/>
            <a:ext cx="4832802" cy="1243584"/>
          </a:xfrm>
        </p:spPr>
        <p:txBody>
          <a:bodyPr>
            <a:normAutofit/>
          </a:bodyPr>
          <a:lstStyle/>
          <a:p>
            <a:r>
              <a:rPr lang="pt-BR" sz="3400" b="1" dirty="0"/>
              <a:t>ÍNDICE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C487B6-E301-5232-C270-09EEB3832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20" y="2310585"/>
            <a:ext cx="4892040" cy="404732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400" dirty="0"/>
              <a:t>Biogás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Digestão anaeróbia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Estratégias de produção de biogás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Reatores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Substratos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Biogás e economia circular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Produção de biogás no Brasil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Biogás no setor sucroenergético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Oportunidades e desafios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DCF9F1E7-5AD2-60EE-978E-C7B1914E8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262" y="6390043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z="1400" smtClean="0">
                <a:solidFill>
                  <a:schemeClr val="tx1"/>
                </a:solidFill>
              </a:rPr>
              <a:t>2</a:t>
            </a:fld>
            <a:endParaRPr lang="pt-B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75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88DF33-E82E-C429-074E-76AD5C51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11" y="121018"/>
            <a:ext cx="4253581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Consórcio de </a:t>
            </a:r>
            <a:r>
              <a:rPr lang="pt-BR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agricultores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8501460B-0812-2689-20B6-E5BE8747C938}"/>
              </a:ext>
            </a:extLst>
          </p:cNvPr>
          <p:cNvSpPr txBox="1">
            <a:spLocks/>
          </p:cNvSpPr>
          <p:nvPr/>
        </p:nvSpPr>
        <p:spPr>
          <a:xfrm>
            <a:off x="203225" y="2807208"/>
            <a:ext cx="5734588" cy="4032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/>
              <a:t>12 agricultores (</a:t>
            </a:r>
            <a:r>
              <a:rPr lang="pt-BR" sz="2400" dirty="0" err="1"/>
              <a:t>Alvesta</a:t>
            </a:r>
            <a:r>
              <a:rPr lang="pt-BR" sz="2400" dirty="0"/>
              <a:t> </a:t>
            </a:r>
            <a:r>
              <a:rPr lang="pt-BR" sz="2400" dirty="0" err="1"/>
              <a:t>Biogas</a:t>
            </a:r>
            <a:r>
              <a:rPr lang="pt-BR" sz="2400" dirty="0"/>
              <a:t>, </a:t>
            </a:r>
            <a:r>
              <a:rPr lang="pt-BR" sz="2400" dirty="0" err="1"/>
              <a:t>Sverige</a:t>
            </a:r>
            <a:r>
              <a:rPr lang="pt-BR" sz="2400" dirty="0"/>
              <a:t>)</a:t>
            </a:r>
          </a:p>
          <a:p>
            <a:pPr algn="just"/>
            <a:r>
              <a:rPr lang="pt-BR" sz="2400" dirty="0"/>
              <a:t>150 toneladas de substrato/ano</a:t>
            </a:r>
          </a:p>
          <a:p>
            <a:pPr algn="just"/>
            <a:r>
              <a:rPr lang="pt-BR" sz="2400" dirty="0"/>
              <a:t>1,5 milhões de litros de biogás/ano – substitui 2,2 milhões de litros de petróleo</a:t>
            </a:r>
          </a:p>
          <a:p>
            <a:pPr algn="just"/>
            <a:r>
              <a:rPr lang="pt-BR" sz="2400" dirty="0"/>
              <a:t>Biogás é utilizado nas máquinas (colheitadeira, tratores, automóveis)</a:t>
            </a:r>
          </a:p>
          <a:p>
            <a:pPr algn="just"/>
            <a:r>
              <a:rPr lang="pt-BR" sz="2400" dirty="0"/>
              <a:t>Biofertilizante é distribuído entre os agricultores e o restante é vendido (15000 m</a:t>
            </a:r>
            <a:r>
              <a:rPr lang="pt-BR" sz="2400" baseline="30000" dirty="0"/>
              <a:t>3</a:t>
            </a:r>
            <a:r>
              <a:rPr lang="pt-BR" sz="2400" dirty="0"/>
              <a:t>)</a:t>
            </a:r>
          </a:p>
          <a:p>
            <a:pPr algn="just"/>
            <a:r>
              <a:rPr lang="pt-BR" sz="2400" dirty="0"/>
              <a:t>Produção orgânica e certificada</a:t>
            </a: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E3684201-71E6-D8A5-3BD6-3C93884C5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54" t="19597" r="3851" b="5416"/>
          <a:stretch/>
        </p:blipFill>
        <p:spPr>
          <a:xfrm>
            <a:off x="5502064" y="121018"/>
            <a:ext cx="6486711" cy="3498564"/>
          </a:xfrm>
          <a:prstGeom prst="rect">
            <a:avLst/>
          </a:prstGeom>
        </p:spPr>
      </p:pic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2680E238-7933-A105-7BBA-8DFBB4FE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587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20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73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170D49-8F75-1FF2-C4E0-3669C83D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4" y="-218927"/>
            <a:ext cx="6894576" cy="1233739"/>
          </a:xfrm>
        </p:spPr>
        <p:txBody>
          <a:bodyPr anchor="b">
            <a:normAutofit/>
          </a:bodyPr>
          <a:lstStyle/>
          <a:p>
            <a:r>
              <a:rPr lang="pt-BR" sz="5400" dirty="0"/>
              <a:t>DIGESTATO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CB5FD6-EF61-D43C-1CE8-42CAA0BC3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" y="1279404"/>
            <a:ext cx="7379208" cy="348386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pt-BR" sz="2400" b="1" dirty="0"/>
              <a:t>Subproduto da digestão anaeróbia</a:t>
            </a:r>
          </a:p>
          <a:p>
            <a:pPr lvl="1" algn="just"/>
            <a:r>
              <a:rPr lang="pt-BR" dirty="0"/>
              <a:t>Matéria orgânica decomposta. Contém água, nutrientes minerais (NPK), metais, matéria orgânica recalcitrante, micro-organismos.</a:t>
            </a:r>
            <a:endParaRPr lang="pt-BR" sz="2400" dirty="0"/>
          </a:p>
          <a:p>
            <a:pPr algn="just"/>
            <a:r>
              <a:rPr lang="pt-BR" sz="2400" b="1" dirty="0"/>
              <a:t>Pode ser utilizado:</a:t>
            </a:r>
          </a:p>
          <a:p>
            <a:pPr lvl="1" algn="just"/>
            <a:r>
              <a:rPr lang="pt-BR" dirty="0"/>
              <a:t>Na construção de estradas;</a:t>
            </a:r>
          </a:p>
          <a:p>
            <a:pPr lvl="1" algn="just"/>
            <a:r>
              <a:rPr lang="pt-BR" dirty="0"/>
              <a:t>Campos de </a:t>
            </a:r>
            <a:r>
              <a:rPr lang="pt-BR" dirty="0" err="1"/>
              <a:t>golf</a:t>
            </a:r>
            <a:r>
              <a:rPr lang="pt-BR" dirty="0"/>
              <a:t> (Europa);</a:t>
            </a:r>
          </a:p>
          <a:p>
            <a:pPr lvl="1" algn="just"/>
            <a:r>
              <a:rPr lang="pt-BR" dirty="0"/>
              <a:t>Combustível sólido (pellet);</a:t>
            </a:r>
            <a:endParaRPr lang="pt-BR" sz="2400" dirty="0"/>
          </a:p>
          <a:p>
            <a:pPr algn="just"/>
            <a:r>
              <a:rPr lang="pt-BR" sz="2400" b="1" dirty="0"/>
              <a:t>Biofertilizante</a:t>
            </a:r>
          </a:p>
          <a:p>
            <a:pPr lvl="1" algn="just"/>
            <a:r>
              <a:rPr lang="pt-BR" dirty="0"/>
              <a:t>Não deve conter contaminantes (patógenos, plástico, metais pesados, resíduos de medicamentos, etc.)</a:t>
            </a:r>
          </a:p>
          <a:p>
            <a:pPr lvl="1" algn="just"/>
            <a:r>
              <a:rPr lang="pt-BR" dirty="0"/>
              <a:t>Alguns países já possuem legislações e certificações para o uso de digestato na agricultura.</a:t>
            </a:r>
          </a:p>
        </p:txBody>
      </p:sp>
      <p:pic>
        <p:nvPicPr>
          <p:cNvPr id="6" name="Imagem 5" descr="Uma imagem contendo ao ar livre, barco, edifício, montanha&#10;&#10;Descrição gerada automaticamente">
            <a:extLst>
              <a:ext uri="{FF2B5EF4-FFF2-40B4-BE49-F238E27FC236}">
                <a16:creationId xmlns:a16="http://schemas.microsoft.com/office/drawing/2014/main" id="{9B20FBCC-8661-3EC3-22E7-6FC93FB27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541491"/>
            <a:ext cx="4014216" cy="3005352"/>
          </a:xfrm>
          <a:prstGeom prst="rect">
            <a:avLst/>
          </a:prstGeom>
        </p:spPr>
      </p:pic>
      <p:pic>
        <p:nvPicPr>
          <p:cNvPr id="8" name="Imagem 7" descr="Caminhão verde na grama&#10;&#10;Descrição gerada automaticamente">
            <a:extLst>
              <a:ext uri="{FF2B5EF4-FFF2-40B4-BE49-F238E27FC236}">
                <a16:creationId xmlns:a16="http://schemas.microsoft.com/office/drawing/2014/main" id="{B5AE3C81-69C3-0DE0-7879-F2BF6BC6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4081949"/>
            <a:ext cx="3995928" cy="21707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165F283-D079-5709-9FB8-B73720EC0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65" y="840077"/>
            <a:ext cx="5194300" cy="495300"/>
          </a:xfrm>
          <a:prstGeom prst="rect">
            <a:avLst/>
          </a:prstGeom>
        </p:spPr>
      </p:pic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7E4C72A3-59E4-6565-0D07-1F9EBC7C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636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21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14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FB1637-D41D-1539-4DAD-19EA4736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94" y="638587"/>
            <a:ext cx="4015414" cy="36202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Aplicação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digestato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líquido</a:t>
            </a: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grama, cerca, ao ar livre, ovelha&#10;&#10;Descrição gerada automaticamente">
            <a:extLst>
              <a:ext uri="{FF2B5EF4-FFF2-40B4-BE49-F238E27FC236}">
                <a16:creationId xmlns:a16="http://schemas.microsoft.com/office/drawing/2014/main" id="{6BCE0E1F-635C-A5EF-14BD-737C86353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" t="2929" r="1666" b="1493"/>
          <a:stretch/>
        </p:blipFill>
        <p:spPr>
          <a:xfrm>
            <a:off x="4654296" y="1180947"/>
            <a:ext cx="7214616" cy="4468673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E6C73E-5E99-0E04-66EF-0C17BC61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5442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22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52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FB1637-D41D-1539-4DAD-19EA4736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000"/>
              <a:t>Aplicação de digestato sólido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Espaço Reservado para Conteúdo 5" descr="Caminhão de terra com árvores ao fundo&#10;&#10;Descrição gerada automaticamente">
            <a:extLst>
              <a:ext uri="{FF2B5EF4-FFF2-40B4-BE49-F238E27FC236}">
                <a16:creationId xmlns:a16="http://schemas.microsoft.com/office/drawing/2014/main" id="{C8CB57F2-BD9A-4198-75E3-46ABD10EC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23"/>
          <a:stretch/>
        </p:blipFill>
        <p:spPr>
          <a:xfrm>
            <a:off x="2465487" y="2830074"/>
            <a:ext cx="7666643" cy="3480062"/>
          </a:xfrm>
          <a:prstGeom prst="rect">
            <a:avLst/>
          </a:prstGeom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BE6EA4-06B3-718B-EB9F-76BEF291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23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7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8C772-90D6-FA6E-5231-09DDEE32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/>
              <a:t>PRODUÇÃO DE BIOGÁS NO BRASIL</a:t>
            </a:r>
            <a:endParaRPr lang="pt-BR" b="1" dirty="0"/>
          </a:p>
        </p:txBody>
      </p:sp>
      <p:pic>
        <p:nvPicPr>
          <p:cNvPr id="4" name="Google Shape;60;p1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8244CB16-641E-D2D5-E638-4B3099811B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4250" y="1585732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7325D6-79D6-F827-F9BF-091A3E30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24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68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0B58C932-959B-633E-583E-F1E5D1BEBFD2}"/>
              </a:ext>
            </a:extLst>
          </p:cNvPr>
          <p:cNvGrpSpPr/>
          <p:nvPr/>
        </p:nvGrpSpPr>
        <p:grpSpPr>
          <a:xfrm>
            <a:off x="6561401" y="902675"/>
            <a:ext cx="4110456" cy="4795926"/>
            <a:chOff x="4778900" y="-182225"/>
            <a:chExt cx="4110456" cy="4795926"/>
          </a:xfrm>
        </p:grpSpPr>
        <p:pic>
          <p:nvPicPr>
            <p:cNvPr id="5" name="Google Shape;90;p7">
              <a:extLst>
                <a:ext uri="{FF2B5EF4-FFF2-40B4-BE49-F238E27FC236}">
                  <a16:creationId xmlns:a16="http://schemas.microsoft.com/office/drawing/2014/main" id="{AEDC3654-68B9-8280-CC92-FAFD3B5CF91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778900" y="757675"/>
              <a:ext cx="3992901" cy="385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91;p7">
              <a:extLst>
                <a:ext uri="{FF2B5EF4-FFF2-40B4-BE49-F238E27FC236}">
                  <a16:creationId xmlns:a16="http://schemas.microsoft.com/office/drawing/2014/main" id="{9BA0E1F5-8B17-FD62-8F0A-D1AB877ED4AE}"/>
                </a:ext>
              </a:extLst>
            </p:cNvPr>
            <p:cNvSpPr txBox="1"/>
            <p:nvPr/>
          </p:nvSpPr>
          <p:spPr>
            <a:xfrm>
              <a:off x="5006481" y="-182225"/>
              <a:ext cx="3882875" cy="565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2000" b="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Matriz elétrica brasileira (2017)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" name="Google Shape;89;p7">
            <a:extLst>
              <a:ext uri="{FF2B5EF4-FFF2-40B4-BE49-F238E27FC236}">
                <a16:creationId xmlns:a16="http://schemas.microsoft.com/office/drawing/2014/main" id="{43643D78-E093-F863-4CA7-A361C72570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2905" y="1803125"/>
            <a:ext cx="3796649" cy="385602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6;g623913e33a_0_0">
            <a:extLst>
              <a:ext uri="{FF2B5EF4-FFF2-40B4-BE49-F238E27FC236}">
                <a16:creationId xmlns:a16="http://schemas.microsoft.com/office/drawing/2014/main" id="{CFFFA64F-3831-D53A-DA2B-49E23C85D61A}"/>
              </a:ext>
            </a:extLst>
          </p:cNvPr>
          <p:cNvSpPr/>
          <p:nvPr/>
        </p:nvSpPr>
        <p:spPr>
          <a:xfrm>
            <a:off x="2405149" y="5659151"/>
            <a:ext cx="2143701" cy="93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43,5% fontes renováveis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17;g623913e33a_0_0">
            <a:extLst>
              <a:ext uri="{FF2B5EF4-FFF2-40B4-BE49-F238E27FC236}">
                <a16:creationId xmlns:a16="http://schemas.microsoft.com/office/drawing/2014/main" id="{81A7D287-C010-6462-818E-1AF13DFBC2DF}"/>
              </a:ext>
            </a:extLst>
          </p:cNvPr>
          <p:cNvSpPr/>
          <p:nvPr/>
        </p:nvSpPr>
        <p:spPr>
          <a:xfrm>
            <a:off x="7408717" y="5698601"/>
            <a:ext cx="1799400" cy="93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82% fontes renováveis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1;p7">
            <a:extLst>
              <a:ext uri="{FF2B5EF4-FFF2-40B4-BE49-F238E27FC236}">
                <a16:creationId xmlns:a16="http://schemas.microsoft.com/office/drawing/2014/main" id="{2962B09E-A337-1928-38F2-A1887A636773}"/>
              </a:ext>
            </a:extLst>
          </p:cNvPr>
          <p:cNvSpPr txBox="1"/>
          <p:nvPr/>
        </p:nvSpPr>
        <p:spPr>
          <a:xfrm>
            <a:off x="1094009" y="902674"/>
            <a:ext cx="4560425" cy="9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b="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Matriz energética brasileira (2017)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Espaço Reservado para Número de Slide 24">
            <a:extLst>
              <a:ext uri="{FF2B5EF4-FFF2-40B4-BE49-F238E27FC236}">
                <a16:creationId xmlns:a16="http://schemas.microsoft.com/office/drawing/2014/main" id="{8A9E267A-DDAF-417F-A486-6CF2F3F1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25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0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66" y="3161130"/>
            <a:ext cx="6581668" cy="232063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 txBox="1"/>
          <p:nvPr/>
        </p:nvSpPr>
        <p:spPr>
          <a:xfrm>
            <a:off x="22105" y="1316139"/>
            <a:ext cx="7870785" cy="195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Clr>
                <a:srgbClr val="000000"/>
              </a:buClr>
              <a:buSzPts val="2500"/>
            </a:pPr>
            <a:r>
              <a:rPr lang="pt-BR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Incentivar o aumento da produção e participação de biocombustíveis na matriz energética do país</a:t>
            </a:r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B7FBD81-8288-5C2C-5D25-489015A4F1D9}"/>
              </a:ext>
            </a:extLst>
          </p:cNvPr>
          <p:cNvGrpSpPr/>
          <p:nvPr/>
        </p:nvGrpSpPr>
        <p:grpSpPr>
          <a:xfrm>
            <a:off x="8360017" y="252837"/>
            <a:ext cx="3263303" cy="5456421"/>
            <a:chOff x="7896167" y="115577"/>
            <a:chExt cx="4132044" cy="6339206"/>
          </a:xfrm>
        </p:grpSpPr>
        <p:pic>
          <p:nvPicPr>
            <p:cNvPr id="172" name="Google Shape;172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63000" y="1930400"/>
              <a:ext cx="2427403" cy="2427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9"/>
            <p:cNvSpPr/>
            <p:nvPr/>
          </p:nvSpPr>
          <p:spPr>
            <a:xfrm>
              <a:off x="7896167" y="1014400"/>
              <a:ext cx="1647600" cy="2172800"/>
            </a:xfrm>
            <a:prstGeom prst="curvedRightArrow">
              <a:avLst>
                <a:gd name="adj1" fmla="val 13012"/>
                <a:gd name="adj2" fmla="val 45054"/>
                <a:gd name="adj3" fmla="val 18065"/>
              </a:avLst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lin ang="5400012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9079133" y="115577"/>
              <a:ext cx="2949078" cy="162112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pt-BR" sz="20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Redução da emissão de gases de efeito estufa</a:t>
              </a:r>
              <a:endParaRPr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 rot="-9686513">
              <a:off x="10334539" y="3249431"/>
              <a:ext cx="1647677" cy="2172996"/>
            </a:xfrm>
            <a:prstGeom prst="curvedRightArrow">
              <a:avLst>
                <a:gd name="adj1" fmla="val 13012"/>
                <a:gd name="adj2" fmla="val 45054"/>
                <a:gd name="adj3" fmla="val 18065"/>
              </a:avLst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lin ang="5400012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921978" y="4879050"/>
              <a:ext cx="3268426" cy="157573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CECD5"/>
                </a:gs>
                <a:gs pos="100000">
                  <a:srgbClr val="93BC8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pt-BR" sz="20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Desenvolvimento sustentável e econômico</a:t>
              </a:r>
              <a:endParaRPr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9"/>
          <p:cNvSpPr txBox="1"/>
          <p:nvPr/>
        </p:nvSpPr>
        <p:spPr>
          <a:xfrm>
            <a:off x="128526" y="5438632"/>
            <a:ext cx="9647867" cy="135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3733" b="1" dirty="0"/>
              <a:t>Emissão de </a:t>
            </a:r>
            <a:r>
              <a:rPr lang="pt-BR" sz="3733" b="1" dirty="0" err="1"/>
              <a:t>CBios</a:t>
            </a:r>
            <a:r>
              <a:rPr lang="pt-BR" sz="3733" b="1" dirty="0"/>
              <a:t> (créditos de descarbonização) para o setor produtivo</a:t>
            </a:r>
            <a:endParaRPr sz="3733" b="1" dirty="0"/>
          </a:p>
        </p:txBody>
      </p:sp>
      <p:sp>
        <p:nvSpPr>
          <p:cNvPr id="179" name="Google Shape;179;p9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pt-BR" b="1" dirty="0"/>
              <a:t>Novas políticas públicas</a:t>
            </a:r>
            <a:endParaRPr b="1" dirty="0"/>
          </a:p>
        </p:txBody>
      </p:sp>
      <p:sp>
        <p:nvSpPr>
          <p:cNvPr id="14" name="Espaço Reservado para Número de Slide 24">
            <a:extLst>
              <a:ext uri="{FF2B5EF4-FFF2-40B4-BE49-F238E27FC236}">
                <a16:creationId xmlns:a16="http://schemas.microsoft.com/office/drawing/2014/main" id="{7EB20426-D1EB-4A36-8316-62BF457F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26</a:t>
            </a:fld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9;p9">
            <a:extLst>
              <a:ext uri="{FF2B5EF4-FFF2-40B4-BE49-F238E27FC236}">
                <a16:creationId xmlns:a16="http://schemas.microsoft.com/office/drawing/2014/main" id="{E1C013E5-7A1D-B841-B897-794B42466E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98356" cy="99695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PRODUÇÃO ATUAL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BD495E-8DF6-8864-C437-73F7301D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8" y="734876"/>
            <a:ext cx="4051300" cy="50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808CDF-B1CE-9A38-B808-6EBE99B67C86}"/>
              </a:ext>
            </a:extLst>
          </p:cNvPr>
          <p:cNvSpPr txBox="1"/>
          <p:nvPr/>
        </p:nvSpPr>
        <p:spPr>
          <a:xfrm>
            <a:off x="0" y="6573623"/>
            <a:ext cx="4626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Fonte: </a:t>
            </a:r>
            <a:r>
              <a:rPr lang="pt-BR" sz="1600" dirty="0" err="1"/>
              <a:t>CiBiogas</a:t>
            </a:r>
            <a:r>
              <a:rPr lang="pt-BR" sz="1600" dirty="0"/>
              <a:t> – Panorama do Biogás no Brasil -2021</a:t>
            </a:r>
          </a:p>
        </p:txBody>
      </p:sp>
      <p:pic>
        <p:nvPicPr>
          <p:cNvPr id="8" name="Imagem 7" descr="Gráfico, Gráfico de barras&#10;&#10;Descrição gerada automaticamente">
            <a:extLst>
              <a:ext uri="{FF2B5EF4-FFF2-40B4-BE49-F238E27FC236}">
                <a16:creationId xmlns:a16="http://schemas.microsoft.com/office/drawing/2014/main" id="{927425E1-A2A1-6323-822C-81219664A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737" y="110691"/>
            <a:ext cx="6895263" cy="4169229"/>
          </a:xfrm>
          <a:prstGeom prst="rect">
            <a:avLst/>
          </a:prstGeom>
        </p:spPr>
      </p:pic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7FE814E4-2D16-7B6D-E79C-F610710A7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98" y="1086328"/>
            <a:ext cx="4863146" cy="3518789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065E9CD-AF0A-9EE2-C15F-C5DACB5FC90C}"/>
              </a:ext>
            </a:extLst>
          </p:cNvPr>
          <p:cNvGrpSpPr/>
          <p:nvPr/>
        </p:nvGrpSpPr>
        <p:grpSpPr>
          <a:xfrm>
            <a:off x="3512356" y="4291588"/>
            <a:ext cx="5798356" cy="2244609"/>
            <a:chOff x="3512356" y="4490567"/>
            <a:chExt cx="5798356" cy="2244609"/>
          </a:xfrm>
        </p:grpSpPr>
        <p:pic>
          <p:nvPicPr>
            <p:cNvPr id="14" name="Imagem 13" descr="Uma imagem contendo Logotipo&#10;&#10;Descrição gerada automaticamente">
              <a:extLst>
                <a:ext uri="{FF2B5EF4-FFF2-40B4-BE49-F238E27FC236}">
                  <a16:creationId xmlns:a16="http://schemas.microsoft.com/office/drawing/2014/main" id="{B8F9AA32-A237-8286-155D-92FE180A0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1534" y="6147078"/>
              <a:ext cx="1627340" cy="588098"/>
            </a:xfrm>
            <a:prstGeom prst="rect">
              <a:avLst/>
            </a:prstGeom>
          </p:spPr>
        </p:pic>
        <p:pic>
          <p:nvPicPr>
            <p:cNvPr id="12" name="Imagem 11" descr="Diagrama&#10;&#10;Descrição gerada automaticamente">
              <a:extLst>
                <a:ext uri="{FF2B5EF4-FFF2-40B4-BE49-F238E27FC236}">
                  <a16:creationId xmlns:a16="http://schemas.microsoft.com/office/drawing/2014/main" id="{F5814941-ED7B-16A9-437C-5E3EDBF9E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2356" y="4490567"/>
              <a:ext cx="5798356" cy="1890768"/>
            </a:xfrm>
            <a:prstGeom prst="rect">
              <a:avLst/>
            </a:prstGeom>
          </p:spPr>
        </p:pic>
      </p:grpSp>
      <p:sp>
        <p:nvSpPr>
          <p:cNvPr id="17" name="Espaço Reservado para Número de Slide 24">
            <a:extLst>
              <a:ext uri="{FF2B5EF4-FFF2-40B4-BE49-F238E27FC236}">
                <a16:creationId xmlns:a16="http://schemas.microsoft.com/office/drawing/2014/main" id="{BEB7E1D1-CB1E-426F-E042-B9431317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27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9;p9">
            <a:extLst>
              <a:ext uri="{FF2B5EF4-FFF2-40B4-BE49-F238E27FC236}">
                <a16:creationId xmlns:a16="http://schemas.microsoft.com/office/drawing/2014/main" id="{E1C013E5-7A1D-B841-B897-794B42466EA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0527323" cy="90267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PRODUÇÃO ATUAL – DISTRIBUIÇÃO GEOGRÁFICA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BD495E-8DF6-8864-C437-73F7301D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952"/>
            <a:ext cx="5184245" cy="50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808CDF-B1CE-9A38-B808-6EBE99B67C86}"/>
              </a:ext>
            </a:extLst>
          </p:cNvPr>
          <p:cNvSpPr txBox="1"/>
          <p:nvPr/>
        </p:nvSpPr>
        <p:spPr>
          <a:xfrm>
            <a:off x="0" y="6573623"/>
            <a:ext cx="4626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Fonte: </a:t>
            </a:r>
            <a:r>
              <a:rPr lang="pt-BR" sz="1600" dirty="0" err="1"/>
              <a:t>CiBiogas</a:t>
            </a:r>
            <a:r>
              <a:rPr lang="pt-BR" sz="1600" dirty="0"/>
              <a:t> – Panorama do Biogás no Brasil -2021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0080933-065D-99D6-FB2C-A2270974B35B}"/>
              </a:ext>
            </a:extLst>
          </p:cNvPr>
          <p:cNvGrpSpPr/>
          <p:nvPr/>
        </p:nvGrpSpPr>
        <p:grpSpPr>
          <a:xfrm>
            <a:off x="2203768" y="1090246"/>
            <a:ext cx="7221264" cy="5412954"/>
            <a:chOff x="2203768" y="1090246"/>
            <a:chExt cx="7221264" cy="5412954"/>
          </a:xfrm>
        </p:grpSpPr>
        <p:pic>
          <p:nvPicPr>
            <p:cNvPr id="13" name="Imagem 12" descr="Mapa&#10;&#10;Descrição gerada automaticamente">
              <a:extLst>
                <a:ext uri="{FF2B5EF4-FFF2-40B4-BE49-F238E27FC236}">
                  <a16:creationId xmlns:a16="http://schemas.microsoft.com/office/drawing/2014/main" id="{A6C5B40C-31F9-B804-0F9F-B76A66ECC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3768" y="1090246"/>
              <a:ext cx="7221264" cy="5412954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89E3BCD-2138-1457-8166-AB4C240FCF6D}"/>
                </a:ext>
              </a:extLst>
            </p:cNvPr>
            <p:cNvSpPr/>
            <p:nvPr/>
          </p:nvSpPr>
          <p:spPr>
            <a:xfrm>
              <a:off x="8288215" y="1090246"/>
              <a:ext cx="1031631" cy="422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Espaço Reservado para Número de Slide 24">
            <a:extLst>
              <a:ext uri="{FF2B5EF4-FFF2-40B4-BE49-F238E27FC236}">
                <a16:creationId xmlns:a16="http://schemas.microsoft.com/office/drawing/2014/main" id="{2AB12639-903A-9416-0302-2D4E6027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28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9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8B22F-B69E-3470-D909-C3217AA9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634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POTENCIAL DE PRODUÇÃO DE BIOGÁS DO NO BRASIL POR FONTE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5A5FC29-40E7-69B4-6F94-6C7DB5859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96" y="6314259"/>
            <a:ext cx="20810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</a:br>
            <a: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Fonte: </a:t>
            </a:r>
            <a:r>
              <a:rPr lang="en-US" altLang="pt-BR" sz="1600" dirty="0">
                <a:solidFill>
                  <a:srgbClr val="000000"/>
                </a:solidFill>
                <a:ea typeface="Arial Unicode MS" panose="020B0604020202020204" pitchFamily="34" charset="-128"/>
              </a:rPr>
              <a:t>EPE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 (2020)</a:t>
            </a:r>
            <a:endParaRPr kumimoji="0" lang="en-US" altLang="pt-B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B07317B3-141A-0CAC-3E50-B52EA71C7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002347"/>
              </p:ext>
            </p:extLst>
          </p:nvPr>
        </p:nvGraphicFramePr>
        <p:xfrm>
          <a:off x="2229724" y="2033281"/>
          <a:ext cx="6293790" cy="412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171B15B4-341D-5841-9430-7AEC761F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961"/>
            <a:ext cx="12192000" cy="388203"/>
          </a:xfrm>
          <a:prstGeom prst="rect">
            <a:avLst/>
          </a:prstGeom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AE8C757F-8F3E-56F9-6C38-3F0F444B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0571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29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141;p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44A5795-BFF0-ACC0-80C7-6AB20BD73A8F}"/>
              </a:ext>
            </a:extLst>
          </p:cNvPr>
          <p:cNvPicPr preferRelativeResize="0"/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4F4AE3-D668-CD0C-F90E-8882FF594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43" y="903613"/>
            <a:ext cx="11004561" cy="624101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/>
              <a:t>É formado durante a </a:t>
            </a:r>
            <a:r>
              <a:rPr lang="pt-BR" sz="2400" b="1"/>
              <a:t>degradação anaeróbia </a:t>
            </a:r>
            <a:r>
              <a:rPr lang="pt-BR" sz="2400"/>
              <a:t>de matéria orgânica por diferentes micro-organismos (processo biológico);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A presença de micro-organismos metanogênicos é necessária;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Majoritariamente é uma mistura de </a:t>
            </a:r>
            <a:r>
              <a:rPr lang="pt-BR" sz="2400" b="1"/>
              <a:t>metano</a:t>
            </a:r>
            <a:r>
              <a:rPr lang="pt-BR" sz="2400"/>
              <a:t> (CH</a:t>
            </a:r>
            <a:r>
              <a:rPr lang="pt-BR" sz="2400" baseline="-25000"/>
              <a:t>4</a:t>
            </a:r>
            <a:r>
              <a:rPr lang="pt-BR" sz="2400"/>
              <a:t>) e dióxido de carbono (</a:t>
            </a:r>
            <a:r>
              <a:rPr lang="pt-BR" sz="2400" b="1"/>
              <a:t>CO</a:t>
            </a:r>
            <a:r>
              <a:rPr lang="pt-BR" sz="2400" b="1" baseline="-25000"/>
              <a:t>2</a:t>
            </a:r>
            <a:r>
              <a:rPr lang="pt-BR" sz="2400"/>
              <a:t>);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Também apresenta outros gases em pequenas proporções, como sulfeto de hidrogênio </a:t>
            </a:r>
            <a:r>
              <a:rPr lang="pt-BR" sz="2400" b="1"/>
              <a:t>H</a:t>
            </a:r>
            <a:r>
              <a:rPr lang="pt-BR" sz="2400" b="1" baseline="-25000"/>
              <a:t>2</a:t>
            </a:r>
            <a:r>
              <a:rPr lang="pt-BR" sz="2400" b="1"/>
              <a:t>S</a:t>
            </a:r>
            <a:r>
              <a:rPr lang="pt-BR" sz="2400"/>
              <a:t> e Hidrogênio</a:t>
            </a:r>
            <a:r>
              <a:rPr lang="pt-BR" sz="2400" b="1"/>
              <a:t> H</a:t>
            </a:r>
            <a:r>
              <a:rPr lang="pt-BR" sz="2400" b="1" baseline="-25000"/>
              <a:t>2</a:t>
            </a:r>
            <a:r>
              <a:rPr lang="pt-BR" sz="2400"/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Contribui para a </a:t>
            </a:r>
            <a:r>
              <a:rPr lang="pt-BR" sz="2400" b="1"/>
              <a:t>redução</a:t>
            </a:r>
            <a:r>
              <a:rPr lang="pt-BR" sz="2400"/>
              <a:t> de gases de efeito estufa;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Contribui para a </a:t>
            </a:r>
            <a:r>
              <a:rPr lang="pt-BR" sz="2400" b="1"/>
              <a:t>ciclagem</a:t>
            </a:r>
            <a:r>
              <a:rPr lang="pt-BR" sz="2400"/>
              <a:t> de nutrientes;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É uma </a:t>
            </a:r>
            <a:r>
              <a:rPr lang="pt-BR" sz="2400" b="1"/>
              <a:t>fonte descentralizada </a:t>
            </a:r>
            <a:r>
              <a:rPr lang="pt-BR" sz="2400"/>
              <a:t>de energia.</a:t>
            </a:r>
          </a:p>
          <a:p>
            <a:pPr algn="just"/>
            <a:endParaRPr lang="pt-BR" sz="2400" baseline="-250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9C2DCA4-F352-638B-922B-1D4D0E43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25" y="-135324"/>
            <a:ext cx="10515600" cy="1325563"/>
          </a:xfrm>
        </p:spPr>
        <p:txBody>
          <a:bodyPr/>
          <a:lstStyle/>
          <a:p>
            <a:r>
              <a:rPr lang="pt-BR" b="1"/>
              <a:t>BIOGÁS</a:t>
            </a:r>
            <a:endParaRPr lang="pt-BR" b="1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826637-AF25-B481-0C9F-0924E86B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751" y="6453626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3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58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8B22F-B69E-3470-D909-C3217AA9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634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POTENCIAL DE PRODUÇÃO DE BIOGÁS DO SETOR SUCROENERGÉTICO BRASILEIRO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5A5FC29-40E7-69B4-6F94-6C7DB5859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96" y="6314259"/>
            <a:ext cx="20810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</a:br>
            <a: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Fonte: </a:t>
            </a:r>
            <a:r>
              <a:rPr lang="en-US" altLang="pt-BR" sz="1600" dirty="0">
                <a:solidFill>
                  <a:srgbClr val="000000"/>
                </a:solidFill>
                <a:ea typeface="Arial Unicode MS" panose="020B0604020202020204" pitchFamily="34" charset="-128"/>
              </a:rPr>
              <a:t>EPE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 (2020)</a:t>
            </a:r>
            <a:endParaRPr kumimoji="0" lang="en-US" altLang="pt-B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B07317B3-141A-0CAC-3E50-B52EA71C7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341794"/>
              </p:ext>
            </p:extLst>
          </p:nvPr>
        </p:nvGraphicFramePr>
        <p:xfrm>
          <a:off x="194095" y="1873062"/>
          <a:ext cx="5292305" cy="4021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171B15B4-341D-5841-9430-7AEC761F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961"/>
            <a:ext cx="12192000" cy="388203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7D3C5C9-869C-52F0-4FD7-7FF34D1732B0}"/>
              </a:ext>
            </a:extLst>
          </p:cNvPr>
          <p:cNvGrpSpPr/>
          <p:nvPr/>
        </p:nvGrpSpPr>
        <p:grpSpPr>
          <a:xfrm>
            <a:off x="5892982" y="1969404"/>
            <a:ext cx="5892436" cy="4297706"/>
            <a:chOff x="6299564" y="1710208"/>
            <a:chExt cx="5892436" cy="4297706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741C5FD-8A21-E37B-6EB0-B8B06D1C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4005" y="5466694"/>
              <a:ext cx="2717995" cy="541220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425659D3-E6D7-7426-D62F-62E02939DDB5}"/>
                </a:ext>
              </a:extLst>
            </p:cNvPr>
            <p:cNvGrpSpPr/>
            <p:nvPr/>
          </p:nvGrpSpPr>
          <p:grpSpPr>
            <a:xfrm>
              <a:off x="6299564" y="1710208"/>
              <a:ext cx="5892436" cy="3808849"/>
              <a:chOff x="6299564" y="1710208"/>
              <a:chExt cx="5892436" cy="3808849"/>
            </a:xfrm>
          </p:grpSpPr>
          <p:pic>
            <p:nvPicPr>
              <p:cNvPr id="5" name="Imagem 4" descr="Gráfico, Gráfico de linhas&#10;&#10;Descrição gerada automaticamente">
                <a:extLst>
                  <a:ext uri="{FF2B5EF4-FFF2-40B4-BE49-F238E27FC236}">
                    <a16:creationId xmlns:a16="http://schemas.microsoft.com/office/drawing/2014/main" id="{8E63784F-70B9-8265-950C-E0D0B8B09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564" y="1710208"/>
                <a:ext cx="5892436" cy="3808849"/>
              </a:xfrm>
              <a:prstGeom prst="rect">
                <a:avLst/>
              </a:prstGeom>
            </p:spPr>
          </p:pic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FB74B34-AD81-931A-E336-0422B5A36B3F}"/>
                  </a:ext>
                </a:extLst>
              </p:cNvPr>
              <p:cNvSpPr/>
              <p:nvPr/>
            </p:nvSpPr>
            <p:spPr>
              <a:xfrm>
                <a:off x="11204343" y="4782013"/>
                <a:ext cx="987657" cy="391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0BD89994-DF8A-E670-4878-0F722529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0571" y="6424083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30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3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B8B22F-B69E-3470-D909-C3217AA9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POTENCIAL DE PRODUÇÃO DE BIOGÁS DO SETOR SUCROENERGÉTICO NO BRASIL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Gráfico 5">
            <a:extLst>
              <a:ext uri="{FF2B5EF4-FFF2-40B4-BE49-F238E27FC236}">
                <a16:creationId xmlns:a16="http://schemas.microsoft.com/office/drawing/2014/main" id="{604568F4-0FD8-22EE-565D-9AA225E1A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936600"/>
              </p:ext>
            </p:extLst>
          </p:nvPr>
        </p:nvGraphicFramePr>
        <p:xfrm>
          <a:off x="838200" y="2228087"/>
          <a:ext cx="10515600" cy="422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45A5FC29-40E7-69B4-6F94-6C7DB5859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96" y="6314259"/>
            <a:ext cx="20810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</a:br>
            <a: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Fonte: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ABiogás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 (2020)</a:t>
            </a:r>
            <a:endParaRPr kumimoji="0" lang="en-US" altLang="pt-B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FE2F398E-9F98-E43F-60D5-67C730D6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6299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31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59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634451"/>
            <a:ext cx="4803493" cy="32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"/>
            <a:ext cx="4803493" cy="36344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224;p15">
            <a:extLst>
              <a:ext uri="{FF2B5EF4-FFF2-40B4-BE49-F238E27FC236}">
                <a16:creationId xmlns:a16="http://schemas.microsoft.com/office/drawing/2014/main" id="{5EF9A14A-A689-3C83-B9A6-6B090AA30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3386209"/>
              </p:ext>
            </p:extLst>
          </p:nvPr>
        </p:nvGraphicFramePr>
        <p:xfrm>
          <a:off x="6325151" y="115577"/>
          <a:ext cx="5337260" cy="402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Espaço Reservado para Número de Slide 24">
            <a:extLst>
              <a:ext uri="{FF2B5EF4-FFF2-40B4-BE49-F238E27FC236}">
                <a16:creationId xmlns:a16="http://schemas.microsoft.com/office/drawing/2014/main" id="{97CC1526-43EB-C1B6-7E83-15D7A7DC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32</a:t>
            </a:fld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789" y="2480028"/>
            <a:ext cx="6445355" cy="373759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 txBox="1"/>
          <p:nvPr/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pt-BR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graphicFrame>
        <p:nvGraphicFramePr>
          <p:cNvPr id="17" name="Google Shape;224;p15">
            <a:extLst>
              <a:ext uri="{FF2B5EF4-FFF2-40B4-BE49-F238E27FC236}">
                <a16:creationId xmlns:a16="http://schemas.microsoft.com/office/drawing/2014/main" id="{881F4EC9-6BBA-5EAD-791F-F9F689AC1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8814869"/>
              </p:ext>
            </p:extLst>
          </p:nvPr>
        </p:nvGraphicFramePr>
        <p:xfrm>
          <a:off x="6854740" y="115577"/>
          <a:ext cx="5337260" cy="402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Espaço Reservado para Número de Slide 24">
            <a:extLst>
              <a:ext uri="{FF2B5EF4-FFF2-40B4-BE49-F238E27FC236}">
                <a16:creationId xmlns:a16="http://schemas.microsoft.com/office/drawing/2014/main" id="{73CE51A1-C477-92A6-1D8B-9142BE45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33</a:t>
            </a:fld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6226" y="794805"/>
            <a:ext cx="6096000" cy="43694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Google Shape;224;p15">
            <a:extLst>
              <a:ext uri="{FF2B5EF4-FFF2-40B4-BE49-F238E27FC236}">
                <a16:creationId xmlns:a16="http://schemas.microsoft.com/office/drawing/2014/main" id="{5AA8178A-F73E-5151-5D51-A3F3E3716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519251"/>
              </p:ext>
            </p:extLst>
          </p:nvPr>
        </p:nvGraphicFramePr>
        <p:xfrm>
          <a:off x="109774" y="1037873"/>
          <a:ext cx="5337260" cy="402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Espaço Reservado para Número de Slide 24">
            <a:extLst>
              <a:ext uri="{FF2B5EF4-FFF2-40B4-BE49-F238E27FC236}">
                <a16:creationId xmlns:a16="http://schemas.microsoft.com/office/drawing/2014/main" id="{FF0D9674-1D76-428A-9647-326582F1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34</a:t>
            </a:fld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9" name="Rectangle 23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Google Shape;225;p15" descr="Trem passando em trilho perto de montanha&#10;&#10;Descrição gerada automaticamente com confiança média"/>
          <p:cNvPicPr preferRelativeResize="0"/>
          <p:nvPr/>
        </p:nvPicPr>
        <p:blipFill rotWithShape="1">
          <a:blip r:embed="rId3"/>
          <a:srcRect t="3249" r="-1" b="662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</p:spPr>
      </p:pic>
      <p:pic>
        <p:nvPicPr>
          <p:cNvPr id="223" name="Google Shape;223;p15" descr="Trem verde e azul&#10;&#10;Descrição gerada automaticamente"/>
          <p:cNvPicPr preferRelativeResize="0"/>
          <p:nvPr/>
        </p:nvPicPr>
        <p:blipFill rotWithShape="1">
          <a:blip r:embed="rId4"/>
          <a:srcRect t="17388" b="844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  <p:graphicFrame>
        <p:nvGraphicFramePr>
          <p:cNvPr id="228" name="Google Shape;224;p15">
            <a:extLst>
              <a:ext uri="{FF2B5EF4-FFF2-40B4-BE49-F238E27FC236}">
                <a16:creationId xmlns:a16="http://schemas.microsoft.com/office/drawing/2014/main" id="{28B4F608-9304-61AB-8787-1D6F510C5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585863"/>
              </p:ext>
            </p:extLst>
          </p:nvPr>
        </p:nvGraphicFramePr>
        <p:xfrm>
          <a:off x="455315" y="700088"/>
          <a:ext cx="4035661" cy="408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Espaço Reservado para Número de Slide 24">
            <a:extLst>
              <a:ext uri="{FF2B5EF4-FFF2-40B4-BE49-F238E27FC236}">
                <a16:creationId xmlns:a16="http://schemas.microsoft.com/office/drawing/2014/main" id="{235B3E96-CBE2-1259-9C3B-EEBE35B0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bg1"/>
                </a:solidFill>
              </a:rPr>
              <a:t>35</a:t>
            </a:fld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Cidade vista de cima&#10;&#10;Descrição gerada automaticamente">
            <a:extLst>
              <a:ext uri="{FF2B5EF4-FFF2-40B4-BE49-F238E27FC236}">
                <a16:creationId xmlns:a16="http://schemas.microsoft.com/office/drawing/2014/main" id="{CD3541CC-D8DB-CF14-CC16-EB6265608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7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5" name="Imagem 4" descr="Tel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637C534E-71D7-55FF-CCE5-EAC054D69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99" r="2" b="20325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25" name="Freeform: Shape 22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6" name="Google Shape;224;p15">
            <a:extLst>
              <a:ext uri="{FF2B5EF4-FFF2-40B4-BE49-F238E27FC236}">
                <a16:creationId xmlns:a16="http://schemas.microsoft.com/office/drawing/2014/main" id="{5AA8178A-F73E-5151-5D51-A3F3E3716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7596595"/>
              </p:ext>
            </p:extLst>
          </p:nvPr>
        </p:nvGraphicFramePr>
        <p:xfrm>
          <a:off x="0" y="444749"/>
          <a:ext cx="5337260" cy="402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Espaço Reservado para Número de Slide 24">
            <a:extLst>
              <a:ext uri="{FF2B5EF4-FFF2-40B4-BE49-F238E27FC236}">
                <a16:creationId xmlns:a16="http://schemas.microsoft.com/office/drawing/2014/main" id="{8661D4F3-98F0-0405-F278-C41C3B43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36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7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title"/>
          </p:nvPr>
        </p:nvSpPr>
        <p:spPr>
          <a:xfrm>
            <a:off x="-4" y="8175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pt-BR" b="1" dirty="0"/>
              <a:t>Uso potencial do biogás (</a:t>
            </a:r>
            <a:r>
              <a:rPr lang="pt-BR" b="1" dirty="0" err="1"/>
              <a:t>biometano</a:t>
            </a:r>
            <a:r>
              <a:rPr lang="pt-BR" b="1" dirty="0"/>
              <a:t>)</a:t>
            </a:r>
            <a:br>
              <a:rPr lang="pt-BR" b="1" dirty="0"/>
            </a:br>
            <a:endParaRPr b="1" dirty="0"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4146" y="1549238"/>
            <a:ext cx="2465601" cy="226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1550118"/>
            <a:ext cx="2939974" cy="225795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221717" y="3714692"/>
            <a:ext cx="3464925" cy="80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2400" dirty="0"/>
              <a:t>Trator New </a:t>
            </a:r>
            <a:r>
              <a:rPr lang="pt-BR" sz="2400" dirty="0" err="1"/>
              <a:t>Holland</a:t>
            </a:r>
            <a:br>
              <a:rPr lang="pt-BR" sz="2400" dirty="0"/>
            </a:br>
            <a:r>
              <a:rPr lang="pt-BR" sz="2400" dirty="0"/>
              <a:t>Lançado em 2021</a:t>
            </a:r>
            <a:endParaRPr sz="2400" dirty="0"/>
          </a:p>
        </p:txBody>
      </p:sp>
      <p:sp>
        <p:nvSpPr>
          <p:cNvPr id="238" name="Google Shape;238;p31"/>
          <p:cNvSpPr txBox="1"/>
          <p:nvPr/>
        </p:nvSpPr>
        <p:spPr>
          <a:xfrm>
            <a:off x="6686642" y="3714692"/>
            <a:ext cx="2364762" cy="159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pt-BR" sz="2400" dirty="0"/>
              <a:t>Ônibus Scania operando com biogás em Franca/SP  desde 2018</a:t>
            </a:r>
            <a:endParaRPr sz="2400" dirty="0"/>
          </a:p>
        </p:txBody>
      </p:sp>
      <p:sp>
        <p:nvSpPr>
          <p:cNvPr id="239" name="Google Shape;239;p31"/>
          <p:cNvSpPr txBox="1"/>
          <p:nvPr/>
        </p:nvSpPr>
        <p:spPr>
          <a:xfrm>
            <a:off x="93911" y="3928163"/>
            <a:ext cx="2939975" cy="199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pt-BR" sz="2400" dirty="0"/>
              <a:t>Caminhão Euro 6 Scania (</a:t>
            </a:r>
            <a:r>
              <a:rPr lang="pt-BR" sz="2400" dirty="0">
                <a:solidFill>
                  <a:schemeClr val="dk1"/>
                </a:solidFill>
              </a:rPr>
              <a:t>gás)</a:t>
            </a:r>
            <a:br>
              <a:rPr lang="pt-BR" sz="2400" dirty="0">
                <a:solidFill>
                  <a:schemeClr val="dk1"/>
                </a:solidFill>
              </a:rPr>
            </a:br>
            <a:r>
              <a:rPr lang="pt-BR" sz="2400" dirty="0">
                <a:solidFill>
                  <a:schemeClr val="dk1"/>
                </a:solidFill>
              </a:rPr>
              <a:t> lançado em outubro, 2019 </a:t>
            </a:r>
            <a:endParaRPr sz="2400" dirty="0"/>
          </a:p>
        </p:txBody>
      </p:sp>
      <p:pic>
        <p:nvPicPr>
          <p:cNvPr id="3" name="Imagem 2" descr="Caminhão de brinquedo&#10;&#10;Descrição gerada automaticamente com confiança baixa">
            <a:extLst>
              <a:ext uri="{FF2B5EF4-FFF2-40B4-BE49-F238E27FC236}">
                <a16:creationId xmlns:a16="http://schemas.microsoft.com/office/drawing/2014/main" id="{C7CDC71A-E1E7-52AC-524F-20272D335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886" y="1549237"/>
            <a:ext cx="3410281" cy="2269968"/>
          </a:xfrm>
          <a:prstGeom prst="rect">
            <a:avLst/>
          </a:prstGeom>
        </p:spPr>
      </p:pic>
      <p:pic>
        <p:nvPicPr>
          <p:cNvPr id="5" name="Imagem 4" descr="Caminhão parado na rua&#10;&#10;Descrição gerada automaticamente com confiança baixa">
            <a:extLst>
              <a:ext uri="{FF2B5EF4-FFF2-40B4-BE49-F238E27FC236}">
                <a16:creationId xmlns:a16="http://schemas.microsoft.com/office/drawing/2014/main" id="{A5DBBB9F-E06F-6EC8-48F0-2FF73BDF9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4265" y="1520578"/>
            <a:ext cx="1698146" cy="2270470"/>
          </a:xfrm>
          <a:prstGeom prst="rect">
            <a:avLst/>
          </a:prstGeom>
        </p:spPr>
      </p:pic>
      <p:sp>
        <p:nvSpPr>
          <p:cNvPr id="15" name="Google Shape;238;p31">
            <a:extLst>
              <a:ext uri="{FF2B5EF4-FFF2-40B4-BE49-F238E27FC236}">
                <a16:creationId xmlns:a16="http://schemas.microsoft.com/office/drawing/2014/main" id="{C3D1FC96-F5E1-D378-649E-5ABF40285250}"/>
              </a:ext>
            </a:extLst>
          </p:cNvPr>
          <p:cNvSpPr txBox="1"/>
          <p:nvPr/>
        </p:nvSpPr>
        <p:spPr>
          <a:xfrm>
            <a:off x="9733327" y="3791048"/>
            <a:ext cx="2364762" cy="159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pt-BR" sz="2400" dirty="0"/>
              <a:t>Biometano na usina Itaipu - alimenta uma frota de 40 veículos</a:t>
            </a:r>
            <a:endParaRPr sz="240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12F9F8-066D-0406-585B-2C526183F0F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fld id="{00000000-1234-1234-1234-123412341234}" type="slidenum">
              <a:rPr lang="pt-BR" smtClean="0">
                <a:solidFill>
                  <a:schemeClr val="tx1"/>
                </a:solidFill>
              </a:rPr>
              <a:pPr/>
              <a:t>37</a:t>
            </a:fld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  <p:bldP spid="239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31;p31">
            <a:extLst>
              <a:ext uri="{FF2B5EF4-FFF2-40B4-BE49-F238E27FC236}">
                <a16:creationId xmlns:a16="http://schemas.microsoft.com/office/drawing/2014/main" id="{BF103482-C918-B7A8-023D-895AD4D7BD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200" b="1" dirty="0" err="1"/>
              <a:t>Uso</a:t>
            </a:r>
            <a:r>
              <a:rPr lang="en-US" sz="4200" b="1" dirty="0"/>
              <a:t> </a:t>
            </a:r>
            <a:r>
              <a:rPr lang="en-US" sz="4200" b="1" dirty="0" err="1"/>
              <a:t>potencial</a:t>
            </a:r>
            <a:r>
              <a:rPr lang="en-US" sz="4200" b="1" dirty="0"/>
              <a:t> do </a:t>
            </a:r>
            <a:r>
              <a:rPr lang="en-US" sz="4200" b="1" dirty="0" err="1"/>
              <a:t>biogás</a:t>
            </a:r>
            <a:r>
              <a:rPr lang="en-US" sz="4200" b="1" dirty="0"/>
              <a:t> (</a:t>
            </a:r>
            <a:r>
              <a:rPr lang="en-US" sz="4200" b="1" dirty="0" err="1"/>
              <a:t>biometano</a:t>
            </a:r>
            <a:r>
              <a:rPr lang="en-US" sz="4200" b="1" dirty="0"/>
              <a:t>)</a:t>
            </a:r>
            <a:br>
              <a:rPr lang="en-US" sz="4200" b="1" dirty="0"/>
            </a:br>
            <a:endParaRPr lang="en-US" sz="4200" b="1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2E316C-F915-0848-9582-A9FA2241D16D}"/>
              </a:ext>
            </a:extLst>
          </p:cNvPr>
          <p:cNvSpPr txBox="1"/>
          <p:nvPr/>
        </p:nvSpPr>
        <p:spPr>
          <a:xfrm>
            <a:off x="-1525" y="2793147"/>
            <a:ext cx="5612439" cy="3218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8099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Injeção na rede de gás natural,  Estado de São Paulo;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8099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Política estadual: obrigatória a injeção de pelo menos 2% de biogás (2020);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8099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66 indústrias sucroenergéticas próximas  da rede (menos de 20km) – Potencial para 3,0 milhões m</a:t>
            </a:r>
            <a:r>
              <a:rPr lang="pt-BR" sz="2400" baseline="30000" dirty="0"/>
              <a:t>3</a:t>
            </a:r>
            <a:r>
              <a:rPr lang="pt-BR" sz="2400" dirty="0"/>
              <a:t>/dia. Equivalente a 20% do consumo de gás natural em SP.</a:t>
            </a:r>
            <a:br>
              <a:rPr lang="pt-BR" sz="2400" dirty="0"/>
            </a:br>
            <a:endParaRPr lang="pt-BR" sz="2400" dirty="0"/>
          </a:p>
        </p:txBody>
      </p:sp>
      <p:pic>
        <p:nvPicPr>
          <p:cNvPr id="6" name="Imagem 5" descr="Mapa de jogo&#10;&#10;Descrição gerada automaticamente">
            <a:extLst>
              <a:ext uri="{FF2B5EF4-FFF2-40B4-BE49-F238E27FC236}">
                <a16:creationId xmlns:a16="http://schemas.microsoft.com/office/drawing/2014/main" id="{F41C4399-5D99-BA40-8227-DC6B235E2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1" r="2540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360F6D8-FBA7-3951-7D15-22A2B301064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57352" y="6333200"/>
            <a:ext cx="731600" cy="524800"/>
          </a:xfrm>
        </p:spPr>
        <p:txBody>
          <a:bodyPr/>
          <a:lstStyle/>
          <a:p>
            <a:fld id="{00000000-1234-1234-1234-123412341234}" type="slidenum">
              <a:rPr lang="pt-BR" smtClean="0">
                <a:solidFill>
                  <a:schemeClr val="bg1"/>
                </a:solidFill>
              </a:rPr>
              <a:pPr/>
              <a:t>38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46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2" name="Rectangle 25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5400" b="1"/>
              <a:t>DIGESTATO</a:t>
            </a:r>
          </a:p>
        </p:txBody>
      </p:sp>
      <p:sp>
        <p:nvSpPr>
          <p:cNvPr id="25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Google Shape;245;p32"/>
          <p:cNvSpPr txBox="1"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200"/>
              <a:t>Brasil é o 4˚ maior consumidor Mundial de fertilizantes;</a:t>
            </a:r>
          </a:p>
          <a:p>
            <a:pPr marL="152396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pt-BR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200"/>
              <a:t>91% dos fertilizantes são importados;</a:t>
            </a:r>
          </a:p>
          <a:p>
            <a:pPr marL="152396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pt-BR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200"/>
              <a:t>O digestado pode suprir parcialmente a demanda de fertilizantes do país.</a:t>
            </a:r>
          </a:p>
        </p:txBody>
      </p:sp>
      <p:pic>
        <p:nvPicPr>
          <p:cNvPr id="247" name="Google Shape;247;p32" descr="Uma imagem contendo pessoa, no interior, mão, pedaço&#10;&#10;Descrição gerada automaticamente"/>
          <p:cNvPicPr preferRelativeResize="0"/>
          <p:nvPr/>
        </p:nvPicPr>
        <p:blipFill rotWithShape="1">
          <a:blip r:embed="rId3"/>
          <a:srcRect l="24528" r="22562" b="-1"/>
          <a:stretch/>
        </p:blipFill>
        <p:spPr>
          <a:xfrm flipH="1"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E0BC822-D38C-EE68-EAEC-16562DDBB1A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57352" y="6333200"/>
            <a:ext cx="731600" cy="524800"/>
          </a:xfrm>
        </p:spPr>
        <p:txBody>
          <a:bodyPr/>
          <a:lstStyle/>
          <a:p>
            <a:fld id="{00000000-1234-1234-1234-123412341234}" type="slidenum">
              <a:rPr lang="pt-BR" smtClean="0">
                <a:solidFill>
                  <a:schemeClr val="tx1"/>
                </a:solidFill>
              </a:rPr>
              <a:pPr/>
              <a:t>39</a:t>
            </a:fld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8E124-F1DA-DA86-98B8-A7EEB9D38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pt-BR" b="1" dirty="0"/>
              <a:t>Necessário para uma eficiente produção de biogás: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D05DA5-C2E4-D35C-6B7B-280191E31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Material orgânico (substrato)</a:t>
            </a:r>
          </a:p>
          <a:p>
            <a:r>
              <a:rPr lang="pt-BR" dirty="0"/>
              <a:t>Temperatura e tempo para crescimento</a:t>
            </a:r>
          </a:p>
          <a:p>
            <a:pPr lvl="1"/>
            <a:r>
              <a:rPr lang="pt-BR" b="1" dirty="0" err="1">
                <a:solidFill>
                  <a:schemeClr val="accent2"/>
                </a:solidFill>
              </a:rPr>
              <a:t>Mesofílico</a:t>
            </a:r>
            <a:r>
              <a:rPr lang="pt-BR" dirty="0"/>
              <a:t>: 33-38 ˚C, tipicamente 16-25 dias de tempo de retenção hidráulica</a:t>
            </a:r>
          </a:p>
          <a:p>
            <a:pPr lvl="1"/>
            <a:r>
              <a:rPr lang="pt-BR" b="1" dirty="0" err="1">
                <a:solidFill>
                  <a:srgbClr val="C00000"/>
                </a:solidFill>
              </a:rPr>
              <a:t>Termofílico</a:t>
            </a:r>
            <a:r>
              <a:rPr lang="pt-BR" dirty="0"/>
              <a:t>: 48-55 ˚C, tipicamente 12-18 dias de tempo de retenção hidráulica</a:t>
            </a:r>
          </a:p>
          <a:p>
            <a:r>
              <a:rPr lang="pt-BR" dirty="0"/>
              <a:t>Carga orgânica</a:t>
            </a:r>
          </a:p>
          <a:p>
            <a:pPr lvl="1"/>
            <a:r>
              <a:rPr lang="pt-BR" dirty="0"/>
              <a:t>Normalmente 2-6 kg SV/m</a:t>
            </a:r>
            <a:r>
              <a:rPr lang="pt-BR" baseline="30000" dirty="0"/>
              <a:t>3</a:t>
            </a:r>
            <a:r>
              <a:rPr lang="pt-BR" dirty="0"/>
              <a:t> dia</a:t>
            </a:r>
            <a:r>
              <a:rPr lang="pt-BR" baseline="30000" dirty="0"/>
              <a:t>-1</a:t>
            </a:r>
            <a:endParaRPr lang="pt-BR" dirty="0"/>
          </a:p>
          <a:p>
            <a:r>
              <a:rPr lang="pt-BR" dirty="0"/>
              <a:t>pH entre 7-8 (não abaixo de 6,5)</a:t>
            </a:r>
          </a:p>
          <a:p>
            <a:r>
              <a:rPr lang="pt-BR" dirty="0"/>
              <a:t>Macronutrientes: N,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K</a:t>
            </a:r>
            <a:r>
              <a:rPr lang="pt-BR" dirty="0"/>
              <a:t>, S...</a:t>
            </a:r>
          </a:p>
          <a:p>
            <a:r>
              <a:rPr lang="pt-BR" dirty="0"/>
              <a:t>Micronutrientes: Cu, Zn, Fe, </a:t>
            </a:r>
            <a:r>
              <a:rPr lang="pt-BR" dirty="0" err="1"/>
              <a:t>Mo</a:t>
            </a:r>
            <a:r>
              <a:rPr lang="pt-BR" dirty="0"/>
              <a:t>, Co, Ni, Se, W....</a:t>
            </a:r>
          </a:p>
          <a:p>
            <a:pPr lvl="1"/>
            <a:endParaRPr lang="pt-BR" dirty="0"/>
          </a:p>
        </p:txBody>
      </p:sp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A52DCD85-371D-AB24-76B1-0EF1DA258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938" y="3642378"/>
            <a:ext cx="2532062" cy="3215622"/>
          </a:xfrm>
          <a:prstGeom prst="rect">
            <a:avLst/>
          </a:prstGeom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60FEA5-4DE1-6930-6982-E6AA5652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4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86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5FF5BD-00E4-6EFB-2238-13291A7D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9" y="1198418"/>
            <a:ext cx="3873591" cy="44611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FFFFFF"/>
                </a:solidFill>
              </a:rPr>
              <a:t>Desenvolvimento e tendências?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D7D1A5-B7F6-4F3C-4FEC-219719E68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t-BR" sz="2200" dirty="0"/>
              <a:t>Larga escala</a:t>
            </a:r>
          </a:p>
          <a:p>
            <a:r>
              <a:rPr lang="pt-BR" sz="2200" i="1" dirty="0" err="1"/>
              <a:t>Dry</a:t>
            </a:r>
            <a:r>
              <a:rPr lang="pt-BR" sz="2200" i="1" dirty="0"/>
              <a:t> </a:t>
            </a:r>
            <a:r>
              <a:rPr lang="pt-BR" sz="2200" i="1" dirty="0" err="1"/>
              <a:t>digestion</a:t>
            </a:r>
            <a:r>
              <a:rPr lang="pt-BR" sz="2200" i="1" dirty="0"/>
              <a:t> </a:t>
            </a:r>
            <a:r>
              <a:rPr lang="pt-BR" sz="2200" dirty="0"/>
              <a:t>de resíduos alimentares</a:t>
            </a:r>
          </a:p>
          <a:p>
            <a:r>
              <a:rPr lang="pt-BR" sz="2200" dirty="0"/>
              <a:t>Aumento do uso de matérias-primas adicionais</a:t>
            </a:r>
          </a:p>
          <a:p>
            <a:r>
              <a:rPr lang="pt-BR" sz="2200" dirty="0"/>
              <a:t>Pré-tratamentos</a:t>
            </a:r>
          </a:p>
          <a:p>
            <a:r>
              <a:rPr lang="pt-BR" sz="2200" dirty="0"/>
              <a:t>Pós-tratamentos</a:t>
            </a:r>
          </a:p>
          <a:p>
            <a:r>
              <a:rPr lang="pt-BR" sz="2200" dirty="0"/>
              <a:t>Novos mercados para subprodutos</a:t>
            </a:r>
          </a:p>
          <a:p>
            <a:r>
              <a:rPr lang="pt-BR" sz="2200" dirty="0"/>
              <a:t>Aumento do uso do biogás como combustível veicular</a:t>
            </a:r>
          </a:p>
          <a:p>
            <a:r>
              <a:rPr lang="pt-BR" sz="2200" dirty="0"/>
              <a:t>Novos modelos de negócios</a:t>
            </a:r>
          </a:p>
          <a:p>
            <a:r>
              <a:rPr lang="pt-BR" sz="2200" dirty="0"/>
              <a:t>Abordagem multissetorial (Conceito de cooperação, </a:t>
            </a:r>
            <a:r>
              <a:rPr lang="pt-BR" sz="2200" dirty="0" err="1"/>
              <a:t>biorrefinaria</a:t>
            </a:r>
            <a:r>
              <a:rPr lang="pt-BR" sz="2200" dirty="0"/>
              <a:t>)</a:t>
            </a:r>
          </a:p>
          <a:p>
            <a:r>
              <a:rPr lang="pt-BR" sz="2200" dirty="0"/>
              <a:t>Injeção de biogás na rede de gás natural</a:t>
            </a:r>
          </a:p>
          <a:p>
            <a:r>
              <a:rPr lang="pt-BR" sz="2200" dirty="0"/>
              <a:t>Certificação de metano (diferentes purezas?)</a:t>
            </a:r>
          </a:p>
          <a:p>
            <a:endParaRPr lang="pt-BR" sz="2200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699A21-17DC-612E-4DD7-E8437D5D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752" y="6469857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40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68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D5931-5CA9-1292-F0F7-C5C1E1A5A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860" y="111"/>
            <a:ext cx="10515600" cy="1325563"/>
          </a:xfrm>
        </p:spPr>
        <p:txBody>
          <a:bodyPr/>
          <a:lstStyle/>
          <a:p>
            <a:r>
              <a:rPr lang="pt-BR" b="1" dirty="0"/>
              <a:t>Oportunidades e desafios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4CB2DB-E127-F76F-F9C9-7AA789E0E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52" y="1552465"/>
            <a:ext cx="5502348" cy="4926049"/>
          </a:xfrm>
        </p:spPr>
        <p:txBody>
          <a:bodyPr>
            <a:normAutofit/>
          </a:bodyPr>
          <a:lstStyle/>
          <a:p>
            <a:r>
              <a:rPr lang="pt-BR" dirty="0"/>
              <a:t>Tratamento de resíduos</a:t>
            </a:r>
          </a:p>
          <a:p>
            <a:r>
              <a:rPr lang="pt-BR" dirty="0"/>
              <a:t>Produção de energia</a:t>
            </a:r>
          </a:p>
          <a:p>
            <a:r>
              <a:rPr lang="pt-BR" dirty="0"/>
              <a:t>Potencial  não utilizado de biogás</a:t>
            </a:r>
          </a:p>
          <a:p>
            <a:r>
              <a:rPr lang="pt-BR" dirty="0"/>
              <a:t>Priorizar a longo prazo o transporte independente de combustíveis fósseis até 2030</a:t>
            </a:r>
          </a:p>
          <a:p>
            <a:r>
              <a:rPr lang="pt-BR" dirty="0"/>
              <a:t>Redução das emissões de gases de efeito estufa</a:t>
            </a:r>
          </a:p>
          <a:p>
            <a:r>
              <a:rPr lang="pt-BR" dirty="0"/>
              <a:t>Desenvolvimento de negócios</a:t>
            </a:r>
          </a:p>
          <a:p>
            <a:r>
              <a:rPr lang="pt-BR" dirty="0"/>
              <a:t>Sinergia industrial</a:t>
            </a:r>
          </a:p>
          <a:p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ED2E564-37CF-5783-F001-5C70740C0D9D}"/>
              </a:ext>
            </a:extLst>
          </p:cNvPr>
          <p:cNvSpPr txBox="1">
            <a:spLocks/>
          </p:cNvSpPr>
          <p:nvPr/>
        </p:nvSpPr>
        <p:spPr>
          <a:xfrm>
            <a:off x="7199822" y="1657091"/>
            <a:ext cx="4127205" cy="4926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Distúrbios de processo</a:t>
            </a:r>
          </a:p>
          <a:p>
            <a:r>
              <a:rPr lang="pt-BR" dirty="0"/>
              <a:t>Dificuldades técnicas</a:t>
            </a:r>
          </a:p>
          <a:p>
            <a:r>
              <a:rPr lang="pt-BR" dirty="0"/>
              <a:t>Falta de infraestrutura e políticas públicas</a:t>
            </a:r>
          </a:p>
          <a:p>
            <a:r>
              <a:rPr lang="pt-BR" dirty="0"/>
              <a:t>Soluções competitivas</a:t>
            </a:r>
          </a:p>
          <a:p>
            <a:r>
              <a:rPr lang="pt-BR" dirty="0"/>
              <a:t>Sistemas existentes</a:t>
            </a:r>
          </a:p>
          <a:p>
            <a:r>
              <a:rPr lang="pt-BR" dirty="0"/>
              <a:t>Falta de conhecimento</a:t>
            </a:r>
          </a:p>
          <a:p>
            <a:r>
              <a:rPr lang="pt-BR" dirty="0"/>
              <a:t>Baixa lucratividade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8F6C13EC-904A-0726-35AA-2D36BD5F8B01}"/>
              </a:ext>
            </a:extLst>
          </p:cNvPr>
          <p:cNvCxnSpPr>
            <a:cxnSpLocks/>
          </p:cNvCxnSpPr>
          <p:nvPr/>
        </p:nvCxnSpPr>
        <p:spPr>
          <a:xfrm flipH="1">
            <a:off x="4540102" y="988828"/>
            <a:ext cx="861238" cy="5636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835C289-944A-12D1-3F6D-0C697DAE639B}"/>
              </a:ext>
            </a:extLst>
          </p:cNvPr>
          <p:cNvCxnSpPr>
            <a:cxnSpLocks/>
          </p:cNvCxnSpPr>
          <p:nvPr/>
        </p:nvCxnSpPr>
        <p:spPr>
          <a:xfrm>
            <a:off x="6479658" y="988828"/>
            <a:ext cx="1073002" cy="5636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Número de Slide 12">
            <a:extLst>
              <a:ext uri="{FF2B5EF4-FFF2-40B4-BE49-F238E27FC236}">
                <a16:creationId xmlns:a16="http://schemas.microsoft.com/office/drawing/2014/main" id="{95282001-788E-6F17-5352-196C5D00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8514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41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3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31991-4E39-9613-47AA-2F63587D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Exercício</a:t>
            </a:r>
            <a:r>
              <a:rPr lang="pt-BR" dirty="0"/>
              <a:t>	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5C3E3B-C6B5-7046-4234-A4579BB58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Criar e detalhar um fluxograma/proposta de economia circular, envolvendo os conceitos de simbiose industrial e produção de biogás no setor sucroenergético.</a:t>
            </a:r>
          </a:p>
          <a:p>
            <a:pPr algn="just"/>
            <a:endParaRPr lang="pt-BR" dirty="0"/>
          </a:p>
          <a:p>
            <a:pPr lvl="1" algn="just"/>
            <a:r>
              <a:rPr lang="pt-BR" dirty="0"/>
              <a:t>Grupo 1: Indústria de etanol de milho + cana-de-açúcar localizada no interior de um município (região rural)</a:t>
            </a:r>
          </a:p>
          <a:p>
            <a:pPr lvl="1" algn="just"/>
            <a:r>
              <a:rPr lang="pt-BR" dirty="0"/>
              <a:t>Grupo 2: Indústria de etanol de cana-de-açúcar localizada próxima a um centro metropolitano</a:t>
            </a:r>
          </a:p>
          <a:p>
            <a:pPr lvl="1" algn="just"/>
            <a:r>
              <a:rPr lang="pt-BR" dirty="0"/>
              <a:t>Grupo 3: Indústria de etanol de cana-de-açúcar próxima a uma indústria de biodiesel</a:t>
            </a:r>
          </a:p>
          <a:p>
            <a:pPr lvl="1" algn="just"/>
            <a:r>
              <a:rPr lang="pt-BR" dirty="0"/>
              <a:t>Grupo 4: Indústria de etanol de milho próxima de um abatedouro de aves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CDE472A-D254-82B3-5110-42BCA99C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42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23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Roedor em cima de uma superfície branca&#10;&#10;Descrição gerada automaticamente com confiança média">
            <a:extLst>
              <a:ext uri="{FF2B5EF4-FFF2-40B4-BE49-F238E27FC236}">
                <a16:creationId xmlns:a16="http://schemas.microsoft.com/office/drawing/2014/main" id="{F68ECC65-EC0D-695F-B1D2-6FD6EB0D4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63" y="2412498"/>
            <a:ext cx="2269628" cy="1510334"/>
          </a:xfrm>
          <a:ln w="38100">
            <a:solidFill>
              <a:schemeClr val="tx1"/>
            </a:solidFill>
          </a:ln>
        </p:spPr>
      </p:pic>
      <p:pic>
        <p:nvPicPr>
          <p:cNvPr id="10" name="Imagem 9" descr="Campo verde com árvores ao fundo&#10;&#10;Descrição gerada automaticamente">
            <a:extLst>
              <a:ext uri="{FF2B5EF4-FFF2-40B4-BE49-F238E27FC236}">
                <a16:creationId xmlns:a16="http://schemas.microsoft.com/office/drawing/2014/main" id="{8BB56EF1-3A89-3495-1194-F0391AC7C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28"/>
          <a:stretch/>
        </p:blipFill>
        <p:spPr>
          <a:xfrm>
            <a:off x="4347912" y="416446"/>
            <a:ext cx="2699063" cy="14113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agem 11" descr="Jardim com flores&#10;&#10;Descrição gerada automaticamente">
            <a:extLst>
              <a:ext uri="{FF2B5EF4-FFF2-40B4-BE49-F238E27FC236}">
                <a16:creationId xmlns:a16="http://schemas.microsoft.com/office/drawing/2014/main" id="{FCB6464C-7FA2-B724-C86C-D87BCCCA5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759" y="2183418"/>
            <a:ext cx="2024723" cy="15185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Imagem 13" descr="Uma imagem contendo ao ar livre, estrada, edifício, rua&#10;&#10;Descrição gerada automaticamente">
            <a:extLst>
              <a:ext uri="{FF2B5EF4-FFF2-40B4-BE49-F238E27FC236}">
                <a16:creationId xmlns:a16="http://schemas.microsoft.com/office/drawing/2014/main" id="{38C0FA58-29BB-B086-FEB5-1C643CC00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082" y="5215834"/>
            <a:ext cx="2024722" cy="15185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Imagem 15" descr="Edifício de tijolos&#10;&#10;Descrição gerada automaticamente com confiança média">
            <a:extLst>
              <a:ext uri="{FF2B5EF4-FFF2-40B4-BE49-F238E27FC236}">
                <a16:creationId xmlns:a16="http://schemas.microsoft.com/office/drawing/2014/main" id="{4CBE9FB3-EF9A-D483-D862-50E2CB976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241" y="2604822"/>
            <a:ext cx="2176404" cy="16323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00A1DB7B-91BA-068E-61A6-D02D482BF312}"/>
              </a:ext>
            </a:extLst>
          </p:cNvPr>
          <p:cNvCxnSpPr>
            <a:cxnSpLocks/>
          </p:cNvCxnSpPr>
          <p:nvPr/>
        </p:nvCxnSpPr>
        <p:spPr>
          <a:xfrm>
            <a:off x="2529291" y="3527888"/>
            <a:ext cx="20799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CA117205-1507-8FA1-7E76-165736900E58}"/>
              </a:ext>
            </a:extLst>
          </p:cNvPr>
          <p:cNvCxnSpPr>
            <a:cxnSpLocks/>
          </p:cNvCxnSpPr>
          <p:nvPr/>
        </p:nvCxnSpPr>
        <p:spPr>
          <a:xfrm>
            <a:off x="1516037" y="1601967"/>
            <a:ext cx="0" cy="8105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4E38776D-3C18-5BD9-2AD4-B4D7346C7B2A}"/>
              </a:ext>
            </a:extLst>
          </p:cNvPr>
          <p:cNvCxnSpPr>
            <a:cxnSpLocks/>
          </p:cNvCxnSpPr>
          <p:nvPr/>
        </p:nvCxnSpPr>
        <p:spPr>
          <a:xfrm>
            <a:off x="1480868" y="1601967"/>
            <a:ext cx="286704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76138CB7-A570-C614-618C-C2B21C7E6DB1}"/>
              </a:ext>
            </a:extLst>
          </p:cNvPr>
          <p:cNvCxnSpPr>
            <a:cxnSpLocks/>
          </p:cNvCxnSpPr>
          <p:nvPr/>
        </p:nvCxnSpPr>
        <p:spPr>
          <a:xfrm flipV="1">
            <a:off x="1480868" y="3922832"/>
            <a:ext cx="0" cy="20522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F98DF8A1-E49F-9BF3-1BAB-EF377B537C79}"/>
              </a:ext>
            </a:extLst>
          </p:cNvPr>
          <p:cNvCxnSpPr>
            <a:cxnSpLocks/>
          </p:cNvCxnSpPr>
          <p:nvPr/>
        </p:nvCxnSpPr>
        <p:spPr>
          <a:xfrm>
            <a:off x="1449092" y="5975105"/>
            <a:ext cx="323599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0CD8DCAB-2006-0629-8648-3EDB8D1DD0A8}"/>
              </a:ext>
            </a:extLst>
          </p:cNvPr>
          <p:cNvCxnSpPr>
            <a:cxnSpLocks/>
          </p:cNvCxnSpPr>
          <p:nvPr/>
        </p:nvCxnSpPr>
        <p:spPr>
          <a:xfrm>
            <a:off x="5685361" y="4246345"/>
            <a:ext cx="0" cy="9694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8B922C61-7DF2-32BD-DA2D-CDB056DD1189}"/>
              </a:ext>
            </a:extLst>
          </p:cNvPr>
          <p:cNvCxnSpPr>
            <a:cxnSpLocks/>
          </p:cNvCxnSpPr>
          <p:nvPr/>
        </p:nvCxnSpPr>
        <p:spPr>
          <a:xfrm>
            <a:off x="6746209" y="5956072"/>
            <a:ext cx="33239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B815CB36-4A76-A7C8-57FE-B2216AA477FB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10070121" y="3701960"/>
            <a:ext cx="891" cy="227314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434EB6F6-A15A-E1C5-5120-154B89BF767C}"/>
              </a:ext>
            </a:extLst>
          </p:cNvPr>
          <p:cNvCxnSpPr>
            <a:cxnSpLocks/>
          </p:cNvCxnSpPr>
          <p:nvPr/>
        </p:nvCxnSpPr>
        <p:spPr>
          <a:xfrm flipV="1">
            <a:off x="10687698" y="3751407"/>
            <a:ext cx="0" cy="27500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597CB2D-64F5-DEB4-C4E8-4C15955B35F2}"/>
              </a:ext>
            </a:extLst>
          </p:cNvPr>
          <p:cNvCxnSpPr>
            <a:cxnSpLocks/>
          </p:cNvCxnSpPr>
          <p:nvPr/>
        </p:nvCxnSpPr>
        <p:spPr>
          <a:xfrm flipV="1">
            <a:off x="9203415" y="3751407"/>
            <a:ext cx="0" cy="4857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3372AE40-DCB5-FB29-A8C7-E9AA3AA1BA70}"/>
              </a:ext>
            </a:extLst>
          </p:cNvPr>
          <p:cNvCxnSpPr>
            <a:cxnSpLocks/>
          </p:cNvCxnSpPr>
          <p:nvPr/>
        </p:nvCxnSpPr>
        <p:spPr>
          <a:xfrm>
            <a:off x="6785645" y="4237125"/>
            <a:ext cx="241777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4ABB91C0-6073-50C6-981B-A7870A86E1FA}"/>
              </a:ext>
            </a:extLst>
          </p:cNvPr>
          <p:cNvCxnSpPr>
            <a:cxnSpLocks/>
          </p:cNvCxnSpPr>
          <p:nvPr/>
        </p:nvCxnSpPr>
        <p:spPr>
          <a:xfrm flipH="1">
            <a:off x="7046975" y="1365003"/>
            <a:ext cx="8678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590F39D9-E3A0-6F91-028C-0A760895EEB4}"/>
              </a:ext>
            </a:extLst>
          </p:cNvPr>
          <p:cNvCxnSpPr>
            <a:cxnSpLocks/>
          </p:cNvCxnSpPr>
          <p:nvPr/>
        </p:nvCxnSpPr>
        <p:spPr>
          <a:xfrm flipV="1">
            <a:off x="7879386" y="1365003"/>
            <a:ext cx="0" cy="28813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ângulo Arredondado 78">
            <a:extLst>
              <a:ext uri="{FF2B5EF4-FFF2-40B4-BE49-F238E27FC236}">
                <a16:creationId xmlns:a16="http://schemas.microsoft.com/office/drawing/2014/main" id="{85DD1DE8-9B17-252D-521D-B97AAF354638}"/>
              </a:ext>
            </a:extLst>
          </p:cNvPr>
          <p:cNvSpPr/>
          <p:nvPr/>
        </p:nvSpPr>
        <p:spPr>
          <a:xfrm>
            <a:off x="2759514" y="3139551"/>
            <a:ext cx="1433522" cy="5628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esterco</a:t>
            </a:r>
          </a:p>
        </p:txBody>
      </p:sp>
      <p:sp>
        <p:nvSpPr>
          <p:cNvPr id="81" name="Retângulo Arredondado 80">
            <a:extLst>
              <a:ext uri="{FF2B5EF4-FFF2-40B4-BE49-F238E27FC236}">
                <a16:creationId xmlns:a16="http://schemas.microsoft.com/office/drawing/2014/main" id="{5F1B2E40-8E0F-7942-F40F-5D9AF1BC4F55}"/>
              </a:ext>
            </a:extLst>
          </p:cNvPr>
          <p:cNvSpPr/>
          <p:nvPr/>
        </p:nvSpPr>
        <p:spPr>
          <a:xfrm>
            <a:off x="5276520" y="4374996"/>
            <a:ext cx="841845" cy="5739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biogás</a:t>
            </a:r>
          </a:p>
        </p:txBody>
      </p:sp>
      <p:sp>
        <p:nvSpPr>
          <p:cNvPr id="82" name="Retângulo Arredondado 81">
            <a:extLst>
              <a:ext uri="{FF2B5EF4-FFF2-40B4-BE49-F238E27FC236}">
                <a16:creationId xmlns:a16="http://schemas.microsoft.com/office/drawing/2014/main" id="{346C203E-4A38-128D-E4D3-071DAB2F7739}"/>
              </a:ext>
            </a:extLst>
          </p:cNvPr>
          <p:cNvSpPr/>
          <p:nvPr/>
        </p:nvSpPr>
        <p:spPr>
          <a:xfrm>
            <a:off x="7437923" y="5635809"/>
            <a:ext cx="1462615" cy="48567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eletricidade</a:t>
            </a:r>
          </a:p>
        </p:txBody>
      </p:sp>
      <p:sp>
        <p:nvSpPr>
          <p:cNvPr id="83" name="Retângulo Arredondado 82">
            <a:extLst>
              <a:ext uri="{FF2B5EF4-FFF2-40B4-BE49-F238E27FC236}">
                <a16:creationId xmlns:a16="http://schemas.microsoft.com/office/drawing/2014/main" id="{5FA3F787-8C14-C130-DA0B-187AC41DD24C}"/>
              </a:ext>
            </a:extLst>
          </p:cNvPr>
          <p:cNvSpPr/>
          <p:nvPr/>
        </p:nvSpPr>
        <p:spPr>
          <a:xfrm>
            <a:off x="2636733" y="5678437"/>
            <a:ext cx="1462615" cy="48567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eletricidade</a:t>
            </a:r>
          </a:p>
        </p:txBody>
      </p:sp>
      <p:cxnSp>
        <p:nvCxnSpPr>
          <p:cNvPr id="86" name="Conector Reto 85">
            <a:extLst>
              <a:ext uri="{FF2B5EF4-FFF2-40B4-BE49-F238E27FC236}">
                <a16:creationId xmlns:a16="http://schemas.microsoft.com/office/drawing/2014/main" id="{C6329128-D0DC-5BED-320C-0D8CBC5370E6}"/>
              </a:ext>
            </a:extLst>
          </p:cNvPr>
          <p:cNvCxnSpPr>
            <a:cxnSpLocks/>
          </p:cNvCxnSpPr>
          <p:nvPr/>
        </p:nvCxnSpPr>
        <p:spPr>
          <a:xfrm>
            <a:off x="6709804" y="6495283"/>
            <a:ext cx="40099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tângulo Arredondado 89">
            <a:extLst>
              <a:ext uri="{FF2B5EF4-FFF2-40B4-BE49-F238E27FC236}">
                <a16:creationId xmlns:a16="http://schemas.microsoft.com/office/drawing/2014/main" id="{D10E712A-6AE1-BF88-2651-A184CFCC001C}"/>
              </a:ext>
            </a:extLst>
          </p:cNvPr>
          <p:cNvSpPr/>
          <p:nvPr/>
        </p:nvSpPr>
        <p:spPr>
          <a:xfrm>
            <a:off x="7914807" y="6160404"/>
            <a:ext cx="841845" cy="5739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</a:t>
            </a:r>
            <a:r>
              <a:rPr lang="pt-BR" baseline="-25000" dirty="0"/>
              <a:t>2</a:t>
            </a:r>
          </a:p>
        </p:txBody>
      </p:sp>
      <p:sp>
        <p:nvSpPr>
          <p:cNvPr id="91" name="Retângulo Arredondado 90">
            <a:extLst>
              <a:ext uri="{FF2B5EF4-FFF2-40B4-BE49-F238E27FC236}">
                <a16:creationId xmlns:a16="http://schemas.microsoft.com/office/drawing/2014/main" id="{D1CA65BF-6918-14A4-36F8-91A46F7D657B}"/>
              </a:ext>
            </a:extLst>
          </p:cNvPr>
          <p:cNvSpPr/>
          <p:nvPr/>
        </p:nvSpPr>
        <p:spPr>
          <a:xfrm>
            <a:off x="7472522" y="3871341"/>
            <a:ext cx="841845" cy="5739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NPK</a:t>
            </a:r>
          </a:p>
        </p:txBody>
      </p:sp>
      <p:sp>
        <p:nvSpPr>
          <p:cNvPr id="92" name="Retângulo Arredondado 91">
            <a:extLst>
              <a:ext uri="{FF2B5EF4-FFF2-40B4-BE49-F238E27FC236}">
                <a16:creationId xmlns:a16="http://schemas.microsoft.com/office/drawing/2014/main" id="{3B29D45F-B00C-5AEB-C3D2-CC75E50F0B42}"/>
              </a:ext>
            </a:extLst>
          </p:cNvPr>
          <p:cNvSpPr/>
          <p:nvPr/>
        </p:nvSpPr>
        <p:spPr>
          <a:xfrm>
            <a:off x="1990104" y="1332327"/>
            <a:ext cx="1433522" cy="5628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Nutrição animal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C3EDF61B-9BEC-414E-4EBC-B7E5BF896229}"/>
              </a:ext>
            </a:extLst>
          </p:cNvPr>
          <p:cNvSpPr txBox="1"/>
          <p:nvPr/>
        </p:nvSpPr>
        <p:spPr>
          <a:xfrm>
            <a:off x="600968" y="3443732"/>
            <a:ext cx="154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Suínos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7EFA2CB8-1D28-2DBA-8F70-F636F2370FAD}"/>
              </a:ext>
            </a:extLst>
          </p:cNvPr>
          <p:cNvSpPr txBox="1"/>
          <p:nvPr/>
        </p:nvSpPr>
        <p:spPr>
          <a:xfrm>
            <a:off x="5174644" y="3715744"/>
            <a:ext cx="154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reator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0F80AE83-AB3D-5B33-CAB9-B7D16A106F94}"/>
              </a:ext>
            </a:extLst>
          </p:cNvPr>
          <p:cNvSpPr txBox="1"/>
          <p:nvPr/>
        </p:nvSpPr>
        <p:spPr>
          <a:xfrm>
            <a:off x="4517366" y="1317675"/>
            <a:ext cx="188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agricultura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1762FDB8-8C81-0300-DB73-A619479A25EC}"/>
              </a:ext>
            </a:extLst>
          </p:cNvPr>
          <p:cNvSpPr txBox="1"/>
          <p:nvPr/>
        </p:nvSpPr>
        <p:spPr>
          <a:xfrm>
            <a:off x="9430729" y="2942689"/>
            <a:ext cx="154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Estufa agrícola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27619F77-C03F-3530-FE9D-1A01911140B6}"/>
              </a:ext>
            </a:extLst>
          </p:cNvPr>
          <p:cNvSpPr txBox="1"/>
          <p:nvPr/>
        </p:nvSpPr>
        <p:spPr>
          <a:xfrm>
            <a:off x="5132393" y="6272711"/>
            <a:ext cx="154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gerador</a:t>
            </a:r>
          </a:p>
        </p:txBody>
      </p:sp>
      <p:sp>
        <p:nvSpPr>
          <p:cNvPr id="98" name="Espaço Reservado para Número de Slide 97">
            <a:extLst>
              <a:ext uri="{FF2B5EF4-FFF2-40B4-BE49-F238E27FC236}">
                <a16:creationId xmlns:a16="http://schemas.microsoft.com/office/drawing/2014/main" id="{C75255C4-1ACD-C3EE-30FE-9B5699CE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0729" y="6469732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43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419222-3462-7B7D-C78A-ABCF7340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rgbClr val="FFFFFF"/>
                </a:solidFill>
              </a:rPr>
              <a:t>Conteúdo energético do biogás em comparação com outros combustíveis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FDE812-EDB3-49EB-1053-72574D843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t-BR" dirty="0"/>
              <a:t>1 Nm</a:t>
            </a:r>
            <a:r>
              <a:rPr lang="pt-BR" baseline="30000" dirty="0"/>
              <a:t>3</a:t>
            </a:r>
            <a:r>
              <a:rPr lang="pt-BR" dirty="0"/>
              <a:t> biogás (97% metano)              9,67kWh</a:t>
            </a:r>
          </a:p>
          <a:p>
            <a:r>
              <a:rPr lang="pt-BR" dirty="0"/>
              <a:t>1 Nm</a:t>
            </a:r>
            <a:r>
              <a:rPr lang="pt-BR" baseline="30000" dirty="0"/>
              <a:t>3</a:t>
            </a:r>
            <a:r>
              <a:rPr lang="pt-BR" dirty="0"/>
              <a:t> gás natural 	                    11,0 kWh</a:t>
            </a:r>
          </a:p>
          <a:p>
            <a:r>
              <a:rPr lang="pt-BR" dirty="0"/>
              <a:t>1 litro de gasolina		         9,06 kWh</a:t>
            </a:r>
          </a:p>
          <a:p>
            <a:r>
              <a:rPr lang="pt-BR" dirty="0"/>
              <a:t>1 litro de diesel				9,8 kWh</a:t>
            </a:r>
          </a:p>
          <a:p>
            <a:r>
              <a:rPr lang="pt-BR" dirty="0"/>
              <a:t>1 litro de etanol 			         8,49 KWh</a:t>
            </a:r>
          </a:p>
          <a:p>
            <a:endParaRPr lang="pt-BR" dirty="0"/>
          </a:p>
          <a:p>
            <a:r>
              <a:rPr lang="pt-BR" dirty="0"/>
              <a:t>Conteúdo energético de 1 Nm</a:t>
            </a:r>
            <a:r>
              <a:rPr lang="pt-BR" baseline="30000" dirty="0"/>
              <a:t>3</a:t>
            </a:r>
            <a:r>
              <a:rPr lang="pt-BR" dirty="0"/>
              <a:t> de biogás = 1,1 litro de gasolina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E34017-F2E3-677E-7695-D28CE562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2088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5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98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34581-2CFA-14A4-0B6C-18622F45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55" y="-216019"/>
            <a:ext cx="10515600" cy="1325563"/>
          </a:xfrm>
        </p:spPr>
        <p:txBody>
          <a:bodyPr/>
          <a:lstStyle/>
          <a:p>
            <a:r>
              <a:rPr lang="pt-BR" b="1" dirty="0"/>
              <a:t>Degradação anaeróbia em cadeia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9F1B2B7-56EF-93A0-1294-FF5754F12302}"/>
              </a:ext>
            </a:extLst>
          </p:cNvPr>
          <p:cNvSpPr txBox="1"/>
          <p:nvPr/>
        </p:nvSpPr>
        <p:spPr>
          <a:xfrm>
            <a:off x="1630790" y="6447601"/>
            <a:ext cx="234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36A4E3E-ED0A-B095-BB2E-6EBB9FF68B0B}"/>
              </a:ext>
            </a:extLst>
          </p:cNvPr>
          <p:cNvSpPr txBox="1"/>
          <p:nvPr/>
        </p:nvSpPr>
        <p:spPr>
          <a:xfrm>
            <a:off x="5983655" y="918876"/>
            <a:ext cx="4221198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Compostos orgânicos complexos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(Carboidratos, proteínas,  lipídeos)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75DA0AC-B036-B6BC-E9D1-98D00F8EE222}"/>
              </a:ext>
            </a:extLst>
          </p:cNvPr>
          <p:cNvSpPr txBox="1"/>
          <p:nvPr/>
        </p:nvSpPr>
        <p:spPr>
          <a:xfrm>
            <a:off x="5976995" y="2156406"/>
            <a:ext cx="3931755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Compostos orgânicos simples</a:t>
            </a:r>
            <a:br>
              <a:rPr lang="pt-BR" b="1" dirty="0"/>
            </a:br>
            <a:r>
              <a:rPr lang="pt-BR" b="1" dirty="0"/>
              <a:t>(açúcares, aminoácidos, ácido graxos)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A658402-5FB8-1CF9-841F-3FA54C7E2987}"/>
              </a:ext>
            </a:extLst>
          </p:cNvPr>
          <p:cNvSpPr txBox="1"/>
          <p:nvPr/>
        </p:nvSpPr>
        <p:spPr>
          <a:xfrm>
            <a:off x="6357192" y="3580508"/>
            <a:ext cx="3143924" cy="36933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Ácidos orgânicos voláteis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054713A-D9A0-B81D-5060-649CAF9760B5}"/>
              </a:ext>
            </a:extLst>
          </p:cNvPr>
          <p:cNvSpPr txBox="1"/>
          <p:nvPr/>
        </p:nvSpPr>
        <p:spPr>
          <a:xfrm>
            <a:off x="4554961" y="5106461"/>
            <a:ext cx="881741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H</a:t>
            </a:r>
            <a:r>
              <a:rPr lang="pt-BR" b="1" baseline="-25000" dirty="0"/>
              <a:t>2</a:t>
            </a:r>
            <a:r>
              <a:rPr lang="pt-BR" b="1" dirty="0"/>
              <a:t>, CO</a:t>
            </a:r>
            <a:r>
              <a:rPr lang="pt-BR" b="1" baseline="-25000" dirty="0"/>
              <a:t>2</a:t>
            </a:r>
            <a:endParaRPr lang="pt-BR" b="1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EAD5FB6-00A8-0FA3-39B6-379FBA448C67}"/>
              </a:ext>
            </a:extLst>
          </p:cNvPr>
          <p:cNvSpPr txBox="1"/>
          <p:nvPr/>
        </p:nvSpPr>
        <p:spPr>
          <a:xfrm>
            <a:off x="10140883" y="5123751"/>
            <a:ext cx="1103709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Acetato</a:t>
            </a:r>
          </a:p>
          <a:p>
            <a:pPr algn="ctr"/>
            <a:endParaRPr lang="pt-BR" b="1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C7B7E3C-2775-7D97-A11B-81C780D2FD07}"/>
              </a:ext>
            </a:extLst>
          </p:cNvPr>
          <p:cNvSpPr txBox="1"/>
          <p:nvPr/>
        </p:nvSpPr>
        <p:spPr>
          <a:xfrm>
            <a:off x="7258970" y="5861608"/>
            <a:ext cx="1439894" cy="36933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CH</a:t>
            </a:r>
            <a:r>
              <a:rPr lang="pt-BR" b="1" baseline="-25000" dirty="0"/>
              <a:t>4</a:t>
            </a:r>
            <a:r>
              <a:rPr lang="pt-BR" b="1" dirty="0"/>
              <a:t>, CO</a:t>
            </a:r>
            <a:r>
              <a:rPr lang="pt-BR" b="1" baseline="-25000" dirty="0"/>
              <a:t>2</a:t>
            </a:r>
            <a:endParaRPr lang="pt-BR" b="1" dirty="0"/>
          </a:p>
        </p:txBody>
      </p:sp>
      <p:cxnSp>
        <p:nvCxnSpPr>
          <p:cNvPr id="34" name="Conector de seta reta 17">
            <a:extLst>
              <a:ext uri="{FF2B5EF4-FFF2-40B4-BE49-F238E27FC236}">
                <a16:creationId xmlns:a16="http://schemas.microsoft.com/office/drawing/2014/main" id="{FFCBD0B0-DCAB-3F90-F49E-D2924CEBB5AF}"/>
              </a:ext>
            </a:extLst>
          </p:cNvPr>
          <p:cNvCxnSpPr>
            <a:endCxn id="29" idx="0"/>
          </p:cNvCxnSpPr>
          <p:nvPr/>
        </p:nvCxnSpPr>
        <p:spPr>
          <a:xfrm>
            <a:off x="7929154" y="1648767"/>
            <a:ext cx="13719" cy="5076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18">
            <a:extLst>
              <a:ext uri="{FF2B5EF4-FFF2-40B4-BE49-F238E27FC236}">
                <a16:creationId xmlns:a16="http://schemas.microsoft.com/office/drawing/2014/main" id="{69022D08-F088-4DAC-EF1E-F831249CE9CC}"/>
              </a:ext>
            </a:extLst>
          </p:cNvPr>
          <p:cNvCxnSpPr/>
          <p:nvPr/>
        </p:nvCxnSpPr>
        <p:spPr>
          <a:xfrm>
            <a:off x="7942082" y="3074064"/>
            <a:ext cx="0" cy="5076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20">
            <a:extLst>
              <a:ext uri="{FF2B5EF4-FFF2-40B4-BE49-F238E27FC236}">
                <a16:creationId xmlns:a16="http://schemas.microsoft.com/office/drawing/2014/main" id="{56D8571B-ECB2-172C-A712-FA6012061488}"/>
              </a:ext>
            </a:extLst>
          </p:cNvPr>
          <p:cNvCxnSpPr/>
          <p:nvPr/>
        </p:nvCxnSpPr>
        <p:spPr>
          <a:xfrm>
            <a:off x="7958886" y="3965711"/>
            <a:ext cx="0" cy="4195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25">
            <a:extLst>
              <a:ext uri="{FF2B5EF4-FFF2-40B4-BE49-F238E27FC236}">
                <a16:creationId xmlns:a16="http://schemas.microsoft.com/office/drawing/2014/main" id="{DD191AA5-36A3-8602-2D09-EBCC7689EB90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414989" y="5446917"/>
            <a:ext cx="4725894" cy="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0">
            <a:extLst>
              <a:ext uri="{FF2B5EF4-FFF2-40B4-BE49-F238E27FC236}">
                <a16:creationId xmlns:a16="http://schemas.microsoft.com/office/drawing/2014/main" id="{4C20254E-7D1E-9A95-18D3-7E53EE074FD9}"/>
              </a:ext>
            </a:extLst>
          </p:cNvPr>
          <p:cNvCxnSpPr/>
          <p:nvPr/>
        </p:nvCxnSpPr>
        <p:spPr>
          <a:xfrm flipH="1">
            <a:off x="5414989" y="4385235"/>
            <a:ext cx="2534791" cy="7394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2">
            <a:extLst>
              <a:ext uri="{FF2B5EF4-FFF2-40B4-BE49-F238E27FC236}">
                <a16:creationId xmlns:a16="http://schemas.microsoft.com/office/drawing/2014/main" id="{0F988DB8-76E7-6F81-6CFD-C4F3B2D8B268}"/>
              </a:ext>
            </a:extLst>
          </p:cNvPr>
          <p:cNvCxnSpPr/>
          <p:nvPr/>
        </p:nvCxnSpPr>
        <p:spPr>
          <a:xfrm>
            <a:off x="7958886" y="4385236"/>
            <a:ext cx="2181997" cy="7544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4">
            <a:extLst>
              <a:ext uri="{FF2B5EF4-FFF2-40B4-BE49-F238E27FC236}">
                <a16:creationId xmlns:a16="http://schemas.microsoft.com/office/drawing/2014/main" id="{F80BBD17-76FB-59CC-CC96-6714737992DF}"/>
              </a:ext>
            </a:extLst>
          </p:cNvPr>
          <p:cNvCxnSpPr>
            <a:endCxn id="33" idx="1"/>
          </p:cNvCxnSpPr>
          <p:nvPr/>
        </p:nvCxnSpPr>
        <p:spPr>
          <a:xfrm>
            <a:off x="5445808" y="5752792"/>
            <a:ext cx="1813162" cy="2934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36">
            <a:extLst>
              <a:ext uri="{FF2B5EF4-FFF2-40B4-BE49-F238E27FC236}">
                <a16:creationId xmlns:a16="http://schemas.microsoft.com/office/drawing/2014/main" id="{5242F23E-F4B0-3A3B-2DB9-F73E3AC396E5}"/>
              </a:ext>
            </a:extLst>
          </p:cNvPr>
          <p:cNvCxnSpPr>
            <a:endCxn id="33" idx="3"/>
          </p:cNvCxnSpPr>
          <p:nvPr/>
        </p:nvCxnSpPr>
        <p:spPr>
          <a:xfrm flipH="1">
            <a:off x="8698864" y="5774772"/>
            <a:ext cx="1442020" cy="2585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C0567EF-F2C9-5857-F8DD-3E9C42E008BA}"/>
              </a:ext>
            </a:extLst>
          </p:cNvPr>
          <p:cNvSpPr txBox="1"/>
          <p:nvPr/>
        </p:nvSpPr>
        <p:spPr>
          <a:xfrm>
            <a:off x="8405527" y="1677745"/>
            <a:ext cx="64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6900DC7-F814-0553-418A-4090D1BA2C76}"/>
              </a:ext>
            </a:extLst>
          </p:cNvPr>
          <p:cNvSpPr txBox="1"/>
          <p:nvPr/>
        </p:nvSpPr>
        <p:spPr>
          <a:xfrm>
            <a:off x="8418935" y="3093226"/>
            <a:ext cx="64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B5C13A1-F42F-65A5-64C1-5036F5B0F2E3}"/>
              </a:ext>
            </a:extLst>
          </p:cNvPr>
          <p:cNvSpPr txBox="1"/>
          <p:nvPr/>
        </p:nvSpPr>
        <p:spPr>
          <a:xfrm>
            <a:off x="6500512" y="4775424"/>
            <a:ext cx="64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348FE447-4420-D275-3D20-A83F4204ABDE}"/>
              </a:ext>
            </a:extLst>
          </p:cNvPr>
          <p:cNvSpPr txBox="1"/>
          <p:nvPr/>
        </p:nvSpPr>
        <p:spPr>
          <a:xfrm>
            <a:off x="8895909" y="4762996"/>
            <a:ext cx="64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1C5D519-4560-64EE-27FE-69ACDD31A3C8}"/>
              </a:ext>
            </a:extLst>
          </p:cNvPr>
          <p:cNvSpPr txBox="1"/>
          <p:nvPr/>
        </p:nvSpPr>
        <p:spPr>
          <a:xfrm>
            <a:off x="6615824" y="5530990"/>
            <a:ext cx="64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181CCF1-D669-EA97-49A9-456E924A0487}"/>
              </a:ext>
            </a:extLst>
          </p:cNvPr>
          <p:cNvSpPr txBox="1"/>
          <p:nvPr/>
        </p:nvSpPr>
        <p:spPr>
          <a:xfrm>
            <a:off x="9185697" y="5580194"/>
            <a:ext cx="64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35E8DDC-2FF6-BEFC-7A44-6E5FB65D32A2}"/>
              </a:ext>
            </a:extLst>
          </p:cNvPr>
          <p:cNvSpPr txBox="1"/>
          <p:nvPr/>
        </p:nvSpPr>
        <p:spPr>
          <a:xfrm>
            <a:off x="9217482" y="1619947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1D009A"/>
                </a:solidFill>
              </a:rPr>
              <a:t>Hidrólise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C572662-BC33-75D0-DDF0-F9F71A67E121}"/>
              </a:ext>
            </a:extLst>
          </p:cNvPr>
          <p:cNvSpPr txBox="1"/>
          <p:nvPr/>
        </p:nvSpPr>
        <p:spPr>
          <a:xfrm>
            <a:off x="9501535" y="3127949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1D009A"/>
                </a:solidFill>
              </a:rPr>
              <a:t>Acidogênese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D1D7030-459E-E677-9F32-395B2F4EFBFA}"/>
              </a:ext>
            </a:extLst>
          </p:cNvPr>
          <p:cNvSpPr txBox="1"/>
          <p:nvPr/>
        </p:nvSpPr>
        <p:spPr>
          <a:xfrm>
            <a:off x="9334935" y="4117873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>
                <a:solidFill>
                  <a:srgbClr val="1D009A"/>
                </a:solidFill>
              </a:rPr>
              <a:t>Acetogênese</a:t>
            </a:r>
            <a:endParaRPr lang="pt-BR" sz="2400" b="1" dirty="0">
              <a:solidFill>
                <a:srgbClr val="1D009A"/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B379B1A5-3497-9C47-2468-319F85E8669D}"/>
              </a:ext>
            </a:extLst>
          </p:cNvPr>
          <p:cNvSpPr txBox="1"/>
          <p:nvPr/>
        </p:nvSpPr>
        <p:spPr>
          <a:xfrm>
            <a:off x="9332403" y="5892156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1D009A"/>
                </a:solidFill>
              </a:rPr>
              <a:t>Metanogênese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A94423B-E70E-D223-8852-E0D710512C95}"/>
              </a:ext>
            </a:extLst>
          </p:cNvPr>
          <p:cNvSpPr txBox="1"/>
          <p:nvPr/>
        </p:nvSpPr>
        <p:spPr>
          <a:xfrm>
            <a:off x="592942" y="1732900"/>
            <a:ext cx="48220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Bactérias:</a:t>
            </a:r>
            <a:br>
              <a:rPr lang="pt-BR" dirty="0"/>
            </a:br>
            <a:r>
              <a:rPr lang="pt-BR" dirty="0"/>
              <a:t>1e 2: </a:t>
            </a:r>
            <a:r>
              <a:rPr lang="pt-BR" dirty="0" err="1"/>
              <a:t>hidrolíticas</a:t>
            </a:r>
            <a:r>
              <a:rPr lang="pt-BR" dirty="0"/>
              <a:t> fermentativas</a:t>
            </a:r>
          </a:p>
          <a:p>
            <a:r>
              <a:rPr lang="pt-BR" dirty="0"/>
              <a:t>3: </a:t>
            </a:r>
            <a:r>
              <a:rPr lang="pt-BR" dirty="0" err="1"/>
              <a:t>acetogênicas</a:t>
            </a:r>
            <a:r>
              <a:rPr lang="pt-BR" dirty="0"/>
              <a:t> produtoras de hidrogênio</a:t>
            </a:r>
          </a:p>
          <a:p>
            <a:r>
              <a:rPr lang="pt-BR" dirty="0"/>
              <a:t>4: </a:t>
            </a:r>
            <a:r>
              <a:rPr lang="pt-BR" dirty="0" err="1"/>
              <a:t>acetogênicas</a:t>
            </a:r>
            <a:r>
              <a:rPr lang="pt-BR" dirty="0"/>
              <a:t> consumidoras de hidrogênio</a:t>
            </a:r>
          </a:p>
          <a:p>
            <a:endParaRPr lang="pt-BR" b="1" dirty="0"/>
          </a:p>
          <a:p>
            <a:r>
              <a:rPr lang="pt-BR" b="1" dirty="0" err="1"/>
              <a:t>Arquéias</a:t>
            </a:r>
            <a:r>
              <a:rPr lang="pt-BR" b="1" dirty="0"/>
              <a:t>:</a:t>
            </a:r>
            <a:br>
              <a:rPr lang="pt-BR" dirty="0"/>
            </a:br>
            <a:r>
              <a:rPr lang="pt-BR" dirty="0"/>
              <a:t>5: metanogênicas utilizadoras de hidrogênio</a:t>
            </a:r>
          </a:p>
          <a:p>
            <a:r>
              <a:rPr lang="pt-BR" dirty="0"/>
              <a:t>6: </a:t>
            </a:r>
            <a:r>
              <a:rPr lang="pt-BR" dirty="0" err="1"/>
              <a:t>metanogênicas</a:t>
            </a:r>
            <a:r>
              <a:rPr lang="pt-BR" dirty="0"/>
              <a:t> </a:t>
            </a:r>
            <a:r>
              <a:rPr lang="pt-BR" dirty="0" err="1"/>
              <a:t>acetoclásticas</a:t>
            </a:r>
            <a:endParaRPr lang="pt-BR" dirty="0"/>
          </a:p>
          <a:p>
            <a:endParaRPr lang="pt-BR" sz="2000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E8C2FA69-DC11-2DD1-6295-AC79B521EEAA}"/>
              </a:ext>
            </a:extLst>
          </p:cNvPr>
          <p:cNvSpPr/>
          <p:nvPr/>
        </p:nvSpPr>
        <p:spPr>
          <a:xfrm>
            <a:off x="4870504" y="6522801"/>
            <a:ext cx="65076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Fonte: Adaptado de Harper &amp; </a:t>
            </a:r>
            <a:r>
              <a:rPr lang="pt-BR" sz="1600" dirty="0" err="1"/>
              <a:t>Pohland</a:t>
            </a:r>
            <a:r>
              <a:rPr lang="pt-BR" sz="1600" dirty="0"/>
              <a:t>, 1986</a:t>
            </a:r>
            <a:endParaRPr lang="es-ES" altLang="pt-BR" sz="1600" dirty="0">
              <a:solidFill>
                <a:srgbClr val="292934"/>
              </a:solidFill>
            </a:endParaRPr>
          </a:p>
        </p:txBody>
      </p:sp>
      <p:pic>
        <p:nvPicPr>
          <p:cNvPr id="55" name="Imagem 54" descr="Prato azul com estrela no meio&#10;&#10;Descrição gerada automaticamente com confiança média">
            <a:extLst>
              <a:ext uri="{FF2B5EF4-FFF2-40B4-BE49-F238E27FC236}">
                <a16:creationId xmlns:a16="http://schemas.microsoft.com/office/drawing/2014/main" id="{BE0C5041-B301-3CA2-600D-0D638016223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22183" r="30593" b="12343"/>
          <a:stretch/>
        </p:blipFill>
        <p:spPr bwMode="auto">
          <a:xfrm rot="5400000">
            <a:off x="147573" y="4353990"/>
            <a:ext cx="1734914" cy="1940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Imagem 55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90328B13-B2C5-44C2-9317-29C26E69A0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92" y="4438094"/>
            <a:ext cx="1940945" cy="1772738"/>
          </a:xfrm>
          <a:prstGeom prst="rect">
            <a:avLst/>
          </a:prstGeom>
        </p:spPr>
      </p:pic>
      <p:sp>
        <p:nvSpPr>
          <p:cNvPr id="57" name="Espaço Reservado para Número de Slide 56">
            <a:extLst>
              <a:ext uri="{FF2B5EF4-FFF2-40B4-BE49-F238E27FC236}">
                <a16:creationId xmlns:a16="http://schemas.microsoft.com/office/drawing/2014/main" id="{1A06B665-28EF-DC7B-6F32-F5417466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874" y="6473314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6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EF709-C6A9-4B9C-B1A5-6DA5FEC9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3" y="-273293"/>
            <a:ext cx="10515600" cy="1325563"/>
          </a:xfrm>
        </p:spPr>
        <p:txBody>
          <a:bodyPr/>
          <a:lstStyle/>
          <a:p>
            <a:r>
              <a:rPr lang="pt-BR" b="1" dirty="0"/>
              <a:t>HIDRÓLISE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675B21-1033-8EDD-C0EC-8B0C10335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46" y="735681"/>
            <a:ext cx="6080672" cy="1097806"/>
          </a:xfrm>
          <a:solidFill>
            <a:schemeClr val="accent2"/>
          </a:solidFill>
        </p:spPr>
        <p:txBody>
          <a:bodyPr/>
          <a:lstStyle/>
          <a:p>
            <a:pPr marL="0" indent="0">
              <a:buNone/>
            </a:pPr>
            <a:r>
              <a:rPr lang="pt-BR" dirty="0"/>
              <a:t>Clivagem de material orgânico complexo pela ação de enzimas extracelulares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9AB8C1C-508F-AE8C-8893-FF63465B7D39}"/>
              </a:ext>
            </a:extLst>
          </p:cNvPr>
          <p:cNvSpPr txBox="1">
            <a:spLocks/>
          </p:cNvSpPr>
          <p:nvPr/>
        </p:nvSpPr>
        <p:spPr>
          <a:xfrm>
            <a:off x="111393" y="2757986"/>
            <a:ext cx="1914646" cy="28647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Lipase</a:t>
            </a:r>
          </a:p>
          <a:p>
            <a:r>
              <a:rPr lang="pt-BR" dirty="0"/>
              <a:t>Peptidase</a:t>
            </a:r>
          </a:p>
          <a:p>
            <a:r>
              <a:rPr lang="pt-BR" dirty="0"/>
              <a:t>Amilase</a:t>
            </a:r>
          </a:p>
          <a:p>
            <a:r>
              <a:rPr lang="pt-BR" dirty="0" err="1"/>
              <a:t>Glucanase</a:t>
            </a:r>
            <a:endParaRPr lang="pt-BR" dirty="0"/>
          </a:p>
          <a:p>
            <a:r>
              <a:rPr lang="pt-BR" dirty="0"/>
              <a:t>Protease</a:t>
            </a:r>
          </a:p>
          <a:p>
            <a:r>
              <a:rPr lang="pt-BR" dirty="0" err="1"/>
              <a:t>Pectidase</a:t>
            </a:r>
            <a:endParaRPr lang="pt-BR" dirty="0"/>
          </a:p>
          <a:p>
            <a:r>
              <a:rPr lang="pt-BR" dirty="0" err="1"/>
              <a:t>etc</a:t>
            </a:r>
            <a:endParaRPr lang="pt-BR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9A91355-CF59-05C6-2745-9BF17DFF2A55}"/>
              </a:ext>
            </a:extLst>
          </p:cNvPr>
          <p:cNvGrpSpPr/>
          <p:nvPr/>
        </p:nvGrpSpPr>
        <p:grpSpPr>
          <a:xfrm>
            <a:off x="1902697" y="2254668"/>
            <a:ext cx="5883154" cy="4292551"/>
            <a:chOff x="2878881" y="2785029"/>
            <a:chExt cx="5165951" cy="375301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7CC819B-08C3-ABD3-E5D0-18E9A6002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8881" y="2881621"/>
              <a:ext cx="5165951" cy="3656419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CC78843-F00E-216D-CA87-BC81323569FD}"/>
                </a:ext>
              </a:extLst>
            </p:cNvPr>
            <p:cNvSpPr/>
            <p:nvPr/>
          </p:nvSpPr>
          <p:spPr>
            <a:xfrm>
              <a:off x="6783192" y="2785029"/>
              <a:ext cx="1261640" cy="1238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E4F122BF-CA49-495B-5AD2-E067B2D12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851" y="0"/>
            <a:ext cx="4339319" cy="6595766"/>
          </a:xfrm>
          <a:prstGeom prst="rect">
            <a:avLst/>
          </a:prstGeom>
        </p:spPr>
      </p:pic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0BA38334-65B9-6AB2-6394-EDE7FC50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25111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7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FEBB9-668A-7FCA-64B2-D69AE57D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sz="3400" b="1"/>
              <a:t>Biodisponibilidade de Nutrientes</a:t>
            </a:r>
            <a:endParaRPr lang="pt-BR" sz="34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CA628A-CC45-7E85-9C3D-1D85992C4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 fontScale="92500" lnSpcReduction="10000"/>
          </a:bodyPr>
          <a:lstStyle/>
          <a:p>
            <a:r>
              <a:rPr lang="pt-BR" sz="2400" b="1" dirty="0"/>
              <a:t>NH</a:t>
            </a:r>
            <a:r>
              <a:rPr lang="pt-BR" sz="2400" b="1" baseline="-25000" dirty="0"/>
              <a:t>4</a:t>
            </a:r>
            <a:r>
              <a:rPr lang="pt-BR" sz="2400" b="1" baseline="30000" dirty="0"/>
              <a:t>+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Degradação de proteínas</a:t>
            </a:r>
          </a:p>
          <a:p>
            <a:endParaRPr lang="pt-BR" sz="2400" baseline="30000" dirty="0"/>
          </a:p>
          <a:p>
            <a:r>
              <a:rPr lang="pt-BR" sz="2400" b="1" dirty="0" err="1"/>
              <a:t>P</a:t>
            </a:r>
            <a:endParaRPr lang="pt-BR" sz="2400" b="1" dirty="0"/>
          </a:p>
          <a:p>
            <a:pPr lvl="1">
              <a:buFont typeface="Wingdings" pitchFamily="2" charset="2"/>
              <a:buChar char="Ø"/>
            </a:pPr>
            <a:r>
              <a:rPr lang="pt-BR" dirty="0"/>
              <a:t>Degradação de parede celular</a:t>
            </a:r>
          </a:p>
          <a:p>
            <a:r>
              <a:rPr lang="pt-BR" sz="2400" b="1" dirty="0" err="1"/>
              <a:t>S</a:t>
            </a:r>
            <a:endParaRPr lang="pt-BR" sz="2400" b="1" dirty="0"/>
          </a:p>
          <a:p>
            <a:pPr lvl="1">
              <a:buFont typeface="Wingdings" pitchFamily="2" charset="2"/>
              <a:buChar char="Ø"/>
            </a:pPr>
            <a:r>
              <a:rPr lang="pt-BR" dirty="0"/>
              <a:t>Pode ser prejudicado por precipitação química (</a:t>
            </a:r>
            <a:r>
              <a:rPr lang="pt-BR" dirty="0" err="1"/>
              <a:t>FeS</a:t>
            </a:r>
            <a:r>
              <a:rPr lang="pt-BR" dirty="0"/>
              <a:t>, </a:t>
            </a:r>
            <a:r>
              <a:rPr lang="pt-BR" dirty="0" err="1"/>
              <a:t>CoS</a:t>
            </a:r>
            <a:r>
              <a:rPr lang="pt-BR" dirty="0"/>
              <a:t>,....)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26419B6-B5F7-0602-FBBA-6517D9AE2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3" r="11040" b="1"/>
          <a:stretch/>
        </p:blipFill>
        <p:spPr>
          <a:xfrm>
            <a:off x="5405862" y="1121013"/>
            <a:ext cx="6019331" cy="4612727"/>
          </a:xfrm>
          <a:prstGeom prst="rect">
            <a:avLst/>
          </a:prstGeom>
          <a:effectLst/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AAFBC4-482F-3D17-36DA-B5265462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9630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8</a:t>
            </a:fld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07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B6DA9-65D2-1950-2614-8F1CD73C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830"/>
            <a:ext cx="10515600" cy="1325563"/>
          </a:xfrm>
          <a:solidFill>
            <a:schemeClr val="accent2"/>
          </a:solidFill>
        </p:spPr>
        <p:txBody>
          <a:bodyPr/>
          <a:lstStyle/>
          <a:p>
            <a:r>
              <a:rPr lang="pt-BR" dirty="0"/>
              <a:t>O “prato de alimento modelo” também é valido para o processo de biogás!</a:t>
            </a:r>
          </a:p>
        </p:txBody>
      </p:sp>
      <p:pic>
        <p:nvPicPr>
          <p:cNvPr id="6" name="Espaço Reservado para Conteúdo 5" descr="Prato com batatas fritas&#10;&#10;Descrição gerada automaticamente">
            <a:extLst>
              <a:ext uri="{FF2B5EF4-FFF2-40B4-BE49-F238E27FC236}">
                <a16:creationId xmlns:a16="http://schemas.microsoft.com/office/drawing/2014/main" id="{01829AD6-190A-B4CD-42E4-234B35ADA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460" y="2261732"/>
            <a:ext cx="5408140" cy="3288149"/>
          </a:xfr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62CABDB-7B0C-C8C4-21EC-2DDB9FA3BEA2}"/>
              </a:ext>
            </a:extLst>
          </p:cNvPr>
          <p:cNvSpPr txBox="1"/>
          <p:nvPr/>
        </p:nvSpPr>
        <p:spPr>
          <a:xfrm rot="1285865">
            <a:off x="8210088" y="2038343"/>
            <a:ext cx="3122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Metais/ micronutrientes</a:t>
            </a:r>
            <a:br>
              <a:rPr lang="pt-BR" sz="2000" b="1" dirty="0"/>
            </a:br>
            <a:r>
              <a:rPr lang="pt-BR" sz="2000" b="1" dirty="0"/>
              <a:t>para atividades enzimáticas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3A9B76C-E85F-11CD-4AD8-9A1E8B8F94DE}"/>
              </a:ext>
            </a:extLst>
          </p:cNvPr>
          <p:cNvSpPr txBox="1"/>
          <p:nvPr/>
        </p:nvSpPr>
        <p:spPr>
          <a:xfrm rot="20850446">
            <a:off x="1452857" y="1928342"/>
            <a:ext cx="195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macronutrientes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9C9959C-6BA8-9C7B-31C3-245584EB69E9}"/>
              </a:ext>
            </a:extLst>
          </p:cNvPr>
          <p:cNvSpPr txBox="1"/>
          <p:nvPr/>
        </p:nvSpPr>
        <p:spPr>
          <a:xfrm rot="1294289">
            <a:off x="535926" y="4691943"/>
            <a:ext cx="286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Capacidade tamponante para controle de pH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CF8D6E0-F2F0-242C-C46E-FE3E75BAF7ED}"/>
              </a:ext>
            </a:extLst>
          </p:cNvPr>
          <p:cNvSpPr txBox="1"/>
          <p:nvPr/>
        </p:nvSpPr>
        <p:spPr>
          <a:xfrm rot="20231483">
            <a:off x="8682182" y="4845832"/>
            <a:ext cx="2860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Agentes antiespumantes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C1B7CEF-CAF7-C36A-BF72-BF3A15CC038A}"/>
              </a:ext>
            </a:extLst>
          </p:cNvPr>
          <p:cNvSpPr txBox="1"/>
          <p:nvPr/>
        </p:nvSpPr>
        <p:spPr>
          <a:xfrm>
            <a:off x="513510" y="6229505"/>
            <a:ext cx="1116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Algumas vezes o processo precisa de alguns aditivos – estimulantes, estabilizadores, etc.</a:t>
            </a:r>
          </a:p>
        </p:txBody>
      </p:sp>
      <p:sp>
        <p:nvSpPr>
          <p:cNvPr id="19" name="Espaço Reservado para Número de Slide 18">
            <a:extLst>
              <a:ext uri="{FF2B5EF4-FFF2-40B4-BE49-F238E27FC236}">
                <a16:creationId xmlns:a16="http://schemas.microsoft.com/office/drawing/2014/main" id="{91CE677B-8605-8063-9768-EAF9EFC5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0337"/>
            <a:ext cx="2743200" cy="365125"/>
          </a:xfrm>
        </p:spPr>
        <p:txBody>
          <a:bodyPr/>
          <a:lstStyle/>
          <a:p>
            <a:fld id="{E4EF1976-8E0F-0649-BC13-82FDB7ECA1B3}" type="slidenum">
              <a:rPr lang="pt-BR" smtClean="0">
                <a:solidFill>
                  <a:schemeClr val="tx1"/>
                </a:solidFill>
              </a:rPr>
              <a:t>9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0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</TotalTime>
  <Words>1870</Words>
  <Application>Microsoft Macintosh PowerPoint</Application>
  <PresentationFormat>Widescreen</PresentationFormat>
  <Paragraphs>342</Paragraphs>
  <Slides>43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Tema do Office</vt:lpstr>
      <vt:lpstr>AULA 14: PRODUÇÃO DE BIOGÁS</vt:lpstr>
      <vt:lpstr>ÍNDICE</vt:lpstr>
      <vt:lpstr>BIOGÁS</vt:lpstr>
      <vt:lpstr>Necessário para uma eficiente produção de biogás:</vt:lpstr>
      <vt:lpstr>Conteúdo energético do biogás em comparação com outros combustíveis</vt:lpstr>
      <vt:lpstr>Degradação anaeróbia em cadeia</vt:lpstr>
      <vt:lpstr>HIDRÓLISE</vt:lpstr>
      <vt:lpstr>Biodisponibilidade de Nutrientes</vt:lpstr>
      <vt:lpstr>O “prato de alimento modelo” também é valido para o processo de biogás!</vt:lpstr>
      <vt:lpstr>Potencial de produção de biogás de diferentes materiais</vt:lpstr>
      <vt:lpstr>Potencial de produção de biogás de diferentes materiais</vt:lpstr>
      <vt:lpstr>Diferentes estratégias</vt:lpstr>
      <vt:lpstr>Wet digestion ou Dry digestion?</vt:lpstr>
      <vt:lpstr>Continuously Stirred Tank Reactor (CSTR)</vt:lpstr>
      <vt:lpstr>Upward-flow anaerobic sludge blanket (UASB)</vt:lpstr>
      <vt:lpstr>Substratos para a produção de biogás</vt:lpstr>
      <vt:lpstr>BIOGÁS INTERNACIONALMENTE</vt:lpstr>
      <vt:lpstr>Modelo de economia circular </vt:lpstr>
      <vt:lpstr>Modelo Sueco de produção de biogás</vt:lpstr>
      <vt:lpstr>Consórcio de agricultores</vt:lpstr>
      <vt:lpstr>DIGESTATO</vt:lpstr>
      <vt:lpstr>Aplicação de digestato líquido</vt:lpstr>
      <vt:lpstr>Aplicação de digestato sólido</vt:lpstr>
      <vt:lpstr>PRODUÇÃO DE BIOGÁS NO BRASIL</vt:lpstr>
      <vt:lpstr>Apresentação do PowerPoint</vt:lpstr>
      <vt:lpstr>Novas políticas públicas</vt:lpstr>
      <vt:lpstr>Apresentação do PowerPoint</vt:lpstr>
      <vt:lpstr>Apresentação do PowerPoint</vt:lpstr>
      <vt:lpstr>POTENCIAL DE PRODUÇÃO DE BIOGÁS DO NO BRASIL POR FONTE</vt:lpstr>
      <vt:lpstr>POTENCIAL DE PRODUÇÃO DE BIOGÁS DO SETOR SUCROENERGÉTICO BRASILEIRO</vt:lpstr>
      <vt:lpstr>POTENCIAL DE PRODUÇÃO DE BIOGÁS DO SETOR SUCROENERGÉTICO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Uso potencial do biogás (biometano) </vt:lpstr>
      <vt:lpstr>Uso potencial do biogás (biometano) </vt:lpstr>
      <vt:lpstr>DIGESTATO</vt:lpstr>
      <vt:lpstr>Desenvolvimento e tendências?</vt:lpstr>
      <vt:lpstr>Oportunidades e desafios</vt:lpstr>
      <vt:lpstr>Exercício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Rubens Calegari</dc:creator>
  <cp:lastModifiedBy>Rubens Calegari</cp:lastModifiedBy>
  <cp:revision>20</cp:revision>
  <dcterms:created xsi:type="dcterms:W3CDTF">2022-07-04T12:08:34Z</dcterms:created>
  <dcterms:modified xsi:type="dcterms:W3CDTF">2022-07-06T20:39:49Z</dcterms:modified>
</cp:coreProperties>
</file>