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4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AC14-389B-49C2-BAA6-20E663D92B9D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893-ED8D-4504-86FE-F7E775B281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7596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AC14-389B-49C2-BAA6-20E663D92B9D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893-ED8D-4504-86FE-F7E775B281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8222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AC14-389B-49C2-BAA6-20E663D92B9D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893-ED8D-4504-86FE-F7E775B281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857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AC14-389B-49C2-BAA6-20E663D92B9D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893-ED8D-4504-86FE-F7E775B281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30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AC14-389B-49C2-BAA6-20E663D92B9D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893-ED8D-4504-86FE-F7E775B281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112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AC14-389B-49C2-BAA6-20E663D92B9D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893-ED8D-4504-86FE-F7E775B281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617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AC14-389B-49C2-BAA6-20E663D92B9D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893-ED8D-4504-86FE-F7E775B281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041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AC14-389B-49C2-BAA6-20E663D92B9D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893-ED8D-4504-86FE-F7E775B281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6579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AC14-389B-49C2-BAA6-20E663D92B9D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893-ED8D-4504-86FE-F7E775B281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84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AC14-389B-49C2-BAA6-20E663D92B9D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893-ED8D-4504-86FE-F7E775B281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824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AC14-389B-49C2-BAA6-20E663D92B9D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9893-ED8D-4504-86FE-F7E775B281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789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CAC14-389B-49C2-BAA6-20E663D92B9D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D9893-ED8D-4504-86FE-F7E775B281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519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eAI7GDOef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NxQsVnbRbQ&amp;index=11&amp;list=PLA9qHoDitstqENOIYLdWy-r7JZbRXC_c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VS21_c7gD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dirty="0" smtClean="0">
                <a:solidFill>
                  <a:schemeClr val="bg2">
                    <a:lumMod val="90000"/>
                  </a:schemeClr>
                </a:solidFill>
              </a:rPr>
              <a:t>ENCONTRO PAPER 3</a:t>
            </a:r>
            <a:endParaRPr lang="pt-BR" sz="60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37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chemeClr val="bg2">
                    <a:lumMod val="90000"/>
                  </a:schemeClr>
                </a:solidFill>
              </a:rPr>
              <a:t>PARA ALÉM DO PENSAMENTO ABISSAL</a:t>
            </a:r>
            <a:br>
              <a:rPr lang="pt-BR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pt-BR" sz="2800" dirty="0" smtClean="0">
                <a:solidFill>
                  <a:schemeClr val="bg2">
                    <a:lumMod val="90000"/>
                  </a:schemeClr>
                </a:solidFill>
              </a:rPr>
              <a:t>Boaventura de Sousa Santos</a:t>
            </a:r>
            <a:endParaRPr lang="pt-BR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Concessão à ciência moderna do monopólio da distinção universal entre o verdadeiro e o falso → formas científicas e não-científicas de verdade. </a:t>
            </a:r>
          </a:p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Invisibilidade de formas de conhecimento (desaparecem como conhecimentos relevantes, compreensíveis ou comensuráveis por se encontrarem para além do universo do verdadeiro e do falso). Exclusão. </a:t>
            </a:r>
          </a:p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Não existe justiça social global sem justiça cognitiva global.</a:t>
            </a:r>
          </a:p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“Na ecologia de saberes a busca de credibilidade para os conhecimentos não-científicos não implica o descrédito do conhecimento científico” (todos os conhecimentos têm limites internos e externos – intervenção no real): </a:t>
            </a:r>
            <a:r>
              <a:rPr lang="pt-BR" sz="1600" dirty="0" smtClean="0">
                <a:solidFill>
                  <a:schemeClr val="bg2">
                    <a:lumMod val="75000"/>
                  </a:schemeClr>
                </a:solidFill>
              </a:rPr>
              <a:t>“A utopia do interconhecimento é aprender outros conhecimentos sem esquecer os próprios. É esta a tecnologia de prudência que subjaz à ecologia dos saberes. Ela convida a uma reflexão mais profunda sobre a diferença entre a ciência como conhecimento monopolista e a ciência como parte de uma ecologia dos saberes” (p.47).</a:t>
            </a:r>
            <a:endParaRPr lang="pt-BR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Todos os conhecimentos sustentam práticas e constituem sujeitos.</a:t>
            </a:r>
          </a:p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Tradução intercultural</a:t>
            </a:r>
            <a:r>
              <a:rPr lang="pt-BR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(possibilidades – impasses)</a:t>
            </a:r>
          </a:p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Incompletude</a:t>
            </a:r>
          </a:p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Proposta de um programa de pesquisa para a construção epistemológica de uma ecologia dos saberes (p. 55).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380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bg2">
                    <a:lumMod val="90000"/>
                  </a:schemeClr>
                </a:solidFill>
              </a:rPr>
              <a:t>DAVI KOPENAWA</a:t>
            </a:r>
            <a:endParaRPr lang="pt-BR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Estou sempre em busca de outras palavras; palavras que eles ainda não conhecem. Quero que se surpreendam e que prestem atenção. (...) São palavras que vêm do primeiro tempo, mas que, apesar disso, vou buscar no fundo de mim.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429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100" dirty="0" smtClean="0">
                <a:solidFill>
                  <a:schemeClr val="bg2">
                    <a:lumMod val="90000"/>
                  </a:schemeClr>
                </a:solidFill>
              </a:rPr>
              <a:t>Cultura com aspas</a:t>
            </a:r>
            <a:r>
              <a:rPr lang="pt-BR" dirty="0" smtClean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pt-BR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pt-BR" sz="3100" dirty="0" smtClean="0">
                <a:solidFill>
                  <a:schemeClr val="bg2">
                    <a:lumMod val="90000"/>
                  </a:schemeClr>
                </a:solidFill>
              </a:rPr>
              <a:t>Manuela Carneiro da Cunha</a:t>
            </a:r>
            <a:endParaRPr lang="pt-BR" sz="3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“O pensamento indigenista, ou seja, como os índios são pensados pelos que os regiam – políticos, administradores ou missionários -, é e sempre foi histórico. Sua historicidade significa que não intervêm na política indigenista apenas conveniências e expedientes, mas todo um debate de ideias renovado a cada época por novas razões ao mesmo tempo religiosas ou filosóficas, políticas, sociais, jurídicas, em suma, todo um universo de representações...” (p.10).</a:t>
            </a:r>
          </a:p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“Numa surpreendente mudança de rumo ideológico, as populações tradicionais da Amazônia, que até recentemente eram consideradas como entraves ao “desenvolvimento’, ou na melhor das hipóteses como candidatas a ele, foram promovidas à linha de frente da modernidade. Essa mudança ocorreu basicamente pela associação entre essas populações e os conhecimentos tradicionais e a conservação ambiental. Ao mesmo tempo, as comunidades indígenas, antes desprezadas ou perseguidas pelos vizinhos da fronteira, transformaram-se de repente em modelos para os demais povos amazônicos despossuídos” (p.277).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Conhecimentos tradicionais são conjuntos duradouros de formas particulares de gerar conhecimentos. O conhecimento tradicional, segundo essa visão, não é necessariamente antigo. Tradicionais são seus procedimentos – suas formas, não seus referentes” (p.365)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552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>
                <a:solidFill>
                  <a:schemeClr val="bg2">
                    <a:lumMod val="90000"/>
                  </a:schemeClr>
                </a:solidFill>
              </a:rPr>
              <a:t>Relações e dissensões entre saberes tradicionais e saber científico</a:t>
            </a:r>
            <a:br>
              <a:rPr lang="pt-BR" sz="2800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pt-BR" sz="2800" dirty="0">
                <a:solidFill>
                  <a:schemeClr val="bg2">
                    <a:lumMod val="90000"/>
                  </a:schemeClr>
                </a:solidFill>
              </a:rPr>
              <a:t>Manuela Carneiro da Cunha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Enorme diferença entre os conhecimentos tradicionais e o saber científico.</a:t>
            </a:r>
          </a:p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O 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conhecimento científico se afirma, por definição, como verdade absoluta, até que outro paradigma o venha a sobrepujar.</a:t>
            </a:r>
          </a:p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Universalidade do conhecimento científico não se aplica aos saberes tradicionais 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(que acolhem 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as diferenças).</a:t>
            </a:r>
          </a:p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Há pelo menos tantos regimes de conhecimento tradicional quanto existem povos.</a:t>
            </a:r>
          </a:p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Ambos são formas de procurar saber e agir sobre o mundo. E ambos são obras abertas, inacabadas, se fazendo constantemente.</a:t>
            </a:r>
          </a:p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Conhecimento tradicional consiste tanto ou mais em seus processos de investigação quanto nos acervos já prontos transmitidos pelas gerações anteriores. Processos. Modos de fazer. Outros protocolos.</a:t>
            </a:r>
          </a:p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Tempo de experimentação</a:t>
            </a:r>
          </a:p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Profundas diferenças quanto à definição e ao regime.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601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>
                <a:solidFill>
                  <a:schemeClr val="bg2">
                    <a:lumMod val="90000"/>
                  </a:schemeClr>
                </a:solidFill>
              </a:rPr>
              <a:t>Relações e dissensões entre saberes tradicionais e saber científico</a:t>
            </a:r>
            <a:br>
              <a:rPr lang="pt-BR" sz="2800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pt-BR" sz="2800" dirty="0">
                <a:solidFill>
                  <a:schemeClr val="bg2">
                    <a:lumMod val="90000"/>
                  </a:schemeClr>
                </a:solidFill>
              </a:rPr>
              <a:t>Manuela Carneiro da Cunha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O conhecimento científico é hegemônico.</a:t>
            </a:r>
          </a:p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É possível criar pontes entre eles?</a:t>
            </a:r>
          </a:p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Lógicas diferentes. Unidades conceituais/unidades perceptuais (qualidades sensíveis). Lévi-Strauss.</a:t>
            </a:r>
          </a:p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Lógica conceitual→ 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gerou grandes 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conquistas tecnológicas e científicas</a:t>
            </a:r>
          </a:p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Lógica perceptual → 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permite descobertas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, invenções e associações notáveis (fundamentado no peso das experiências visuais, auditivas e perceptivas).</a:t>
            </a:r>
          </a:p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O que as </a:t>
            </a:r>
            <a:r>
              <a:rPr lang="pt-BR" u="sng" dirty="0" smtClean="0">
                <a:solidFill>
                  <a:schemeClr val="bg2">
                    <a:lumMod val="75000"/>
                  </a:schemeClr>
                </a:solidFill>
              </a:rPr>
              <a:t>ciências tradicionais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 podem aportar à </a:t>
            </a:r>
            <a:r>
              <a:rPr lang="pt-BR" u="sng" dirty="0" smtClean="0">
                <a:solidFill>
                  <a:schemeClr val="bg2">
                    <a:lumMod val="75000"/>
                  </a:schemeClr>
                </a:solidFill>
              </a:rPr>
              <a:t>ciência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? Farmacologia, medicina tradicional, saber ecológico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___________________________________________________________________</a:t>
            </a:r>
          </a:p>
          <a:p>
            <a:pPr marL="0" indent="0">
              <a:buNone/>
            </a:pPr>
            <a:r>
              <a:rPr lang="pt-BR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Não </a:t>
            </a:r>
            <a:r>
              <a:rPr lang="pt-BR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é simples validação de conhecimentos tradicionais (condescendência), mas reconhecimento de que os paradigmas e práticas das ciências tradicionais são fontes potenciais de inovação da nossa ciência.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Um dos corolários dessa postura é que as ciências tradicionais devem continuar funcionando e pesquisando.</a:t>
            </a:r>
          </a:p>
        </p:txBody>
      </p:sp>
    </p:spTree>
    <p:extLst>
      <p:ext uri="{BB962C8B-B14F-4D97-AF65-F5344CB8AC3E}">
        <p14:creationId xmlns:p14="http://schemas.microsoft.com/office/powerpoint/2010/main" val="1655448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037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2800" dirty="0">
                <a:solidFill>
                  <a:schemeClr val="bg2">
                    <a:lumMod val="90000"/>
                  </a:schemeClr>
                </a:solidFill>
              </a:rPr>
              <a:t>Relações e dissensões entre saberes tradicionais e saber científico</a:t>
            </a:r>
            <a:br>
              <a:rPr lang="pt-BR" sz="2800" dirty="0">
                <a:solidFill>
                  <a:schemeClr val="bg2">
                    <a:lumMod val="90000"/>
                  </a:schemeClr>
                </a:solidFill>
              </a:rPr>
            </a:br>
            <a:r>
              <a:rPr lang="pt-BR" sz="2800" dirty="0">
                <a:solidFill>
                  <a:schemeClr val="bg2">
                    <a:lumMod val="90000"/>
                  </a:schemeClr>
                </a:solidFill>
              </a:rPr>
              <a:t>Manuela Carneiro da Cunha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Conhecimento tradicional considerado patrimônio da humanidade até 1992 – propriedade intelectual.</a:t>
            </a:r>
          </a:p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Patentes</a:t>
            </a:r>
            <a:endParaRPr lang="pt-BR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Biopirataria por estrangeiros e por brasileiros.</a:t>
            </a:r>
          </a:p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O Brasil “está perdendo uma oportunidade histórica, a de instaurar um regime de colaboração e intercâmbio respeitosos com suas populações tradicionais” (p.309).</a:t>
            </a:r>
          </a:p>
          <a:p>
            <a:r>
              <a:rPr lang="pt-BR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Desenvolver ciência e tecnologia para a floresta de pé – conhecimentos tradicionais e científicos lado a lado, em interação e colaboração, não fusão. Seu valor está na diferença.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Encontrar os meios institucionais adequados para preencher três condições:</a:t>
            </a:r>
          </a:p>
          <a:p>
            <a:pPr marL="514350" indent="-514350">
              <a:buAutoNum type="arabicPeriod"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Reconhecer e valorizar as contribuições dos saberes tradicionais para o conhecimento científico;</a:t>
            </a:r>
          </a:p>
          <a:p>
            <a:pPr marL="514350" indent="-514350">
              <a:buAutoNum type="arabicPeriod"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Fazer participar as populações que as originaram nos seus benefícios;</a:t>
            </a:r>
          </a:p>
          <a:p>
            <a:pPr marL="514350" indent="-514350">
              <a:buAutoNum type="arabicPeriod"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Preservar a vitalidade da produção do conhecimento tradicional.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111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bg2">
                    <a:lumMod val="90000"/>
                  </a:schemeClr>
                </a:solidFill>
              </a:rPr>
              <a:t>A serpente cósmica</a:t>
            </a:r>
            <a:br>
              <a:rPr lang="pt-BR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pt-BR" dirty="0" smtClean="0">
                <a:solidFill>
                  <a:schemeClr val="bg2">
                    <a:lumMod val="90000"/>
                  </a:schemeClr>
                </a:solidFill>
              </a:rPr>
              <a:t>Jeremy </a:t>
            </a:r>
            <a:r>
              <a:rPr lang="pt-BR" dirty="0" err="1" smtClean="0">
                <a:solidFill>
                  <a:schemeClr val="bg2">
                    <a:lumMod val="90000"/>
                  </a:schemeClr>
                </a:solidFill>
              </a:rPr>
              <a:t>Narby</a:t>
            </a:r>
            <a:r>
              <a:rPr lang="pt-BR" dirty="0" smtClean="0">
                <a:solidFill>
                  <a:schemeClr val="bg2">
                    <a:lumMod val="90000"/>
                  </a:schemeClr>
                </a:solidFill>
              </a:rPr>
              <a:t> (1995)</a:t>
            </a:r>
            <a:endParaRPr lang="pt-BR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>
                <a:solidFill>
                  <a:schemeClr val="bg2">
                    <a:lumMod val="90000"/>
                  </a:schemeClr>
                </a:solidFill>
              </a:rPr>
              <a:t>“Minha hipótese sugere que o DNA descrito pelos cientistas corresponde às essências animadas, comuns a todas as formas de vida, às quais os xamãs se referem e com as quais se comunicam em transe. No entanto, a biologia moderna se fundamenta na ideia de que a natureza não tem inteligência nem objetivo, ou seja, não está animada por espírito algum nem pode se comunicar”.</a:t>
            </a:r>
          </a:p>
          <a:p>
            <a:r>
              <a:rPr lang="pt-BR" dirty="0" smtClean="0">
                <a:solidFill>
                  <a:schemeClr val="bg2">
                    <a:lumMod val="90000"/>
                  </a:schemeClr>
                </a:solidFill>
              </a:rPr>
              <a:t>Os xamãs levam a consciência até o nível molecular, recebendo, a partir daí, informação biomolecular.</a:t>
            </a:r>
          </a:p>
          <a:p>
            <a:r>
              <a:rPr lang="pt-BR" dirty="0">
                <a:solidFill>
                  <a:schemeClr val="bg2">
                    <a:lumMod val="90000"/>
                  </a:schemeClr>
                </a:solidFill>
              </a:rPr>
              <a:t>Possibilidade de se estabelecer uma conexão entre a rede formada pelo conjunto dos seres vivos à base de DNA e uma consciência humana, só perceptível em estado de consciência alterada</a:t>
            </a:r>
            <a:r>
              <a:rPr lang="pt-BR" dirty="0" smtClean="0">
                <a:solidFill>
                  <a:schemeClr val="bg2">
                    <a:lumMod val="90000"/>
                  </a:schemeClr>
                </a:solidFill>
              </a:rPr>
              <a:t>.</a:t>
            </a:r>
          </a:p>
          <a:p>
            <a:r>
              <a:rPr lang="pt-BR" dirty="0">
                <a:solidFill>
                  <a:schemeClr val="bg2">
                    <a:lumMod val="90000"/>
                  </a:schemeClr>
                </a:solidFill>
              </a:rPr>
              <a:t>O</a:t>
            </a:r>
            <a:r>
              <a:rPr lang="pt-BR" dirty="0" smtClean="0">
                <a:solidFill>
                  <a:schemeClr val="bg2">
                    <a:lumMod val="90000"/>
                  </a:schemeClr>
                </a:solidFill>
              </a:rPr>
              <a:t> acaso é a única verdadeira fonte de inovação - natureza desprovida de intenção → “postulado da objetividade” impede que seus seguidores enxerguem qualquer intenção na natureza → a abordagem racional tende a minimizar aquilo que ela não entende.</a:t>
            </a:r>
          </a:p>
          <a:p>
            <a:r>
              <a:rPr lang="pt-BR" dirty="0" smtClean="0">
                <a:solidFill>
                  <a:schemeClr val="bg2">
                    <a:lumMod val="90000"/>
                  </a:schemeClr>
                </a:solidFill>
              </a:rPr>
              <a:t>Ângulo cego do olhar racional e fragmentado da biologia contemporânea, explicando por que razão minha hipótese está previamente condenada.</a:t>
            </a:r>
          </a:p>
          <a:p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747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bg2">
                    <a:lumMod val="90000"/>
                  </a:schemeClr>
                </a:solidFill>
              </a:rPr>
              <a:t>A serpente cósmica</a:t>
            </a:r>
            <a:br>
              <a:rPr lang="pt-BR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pt-BR" dirty="0" smtClean="0">
                <a:solidFill>
                  <a:schemeClr val="bg2">
                    <a:lumMod val="90000"/>
                  </a:schemeClr>
                </a:solidFill>
              </a:rPr>
              <a:t>Jeremy </a:t>
            </a:r>
            <a:r>
              <a:rPr lang="pt-BR" dirty="0" err="1" smtClean="0">
                <a:solidFill>
                  <a:schemeClr val="bg2">
                    <a:lumMod val="90000"/>
                  </a:schemeClr>
                </a:solidFill>
              </a:rPr>
              <a:t>Narby</a:t>
            </a:r>
            <a:endParaRPr lang="pt-BR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bg2">
                    <a:lumMod val="90000"/>
                  </a:schemeClr>
                </a:solidFill>
              </a:rPr>
              <a:t>“Os acordos da ECO 92, assinados pelos governos do mundo, reconhecem o valor dos conhecimentos dos povos indígenas em matéria de botânica e biodiversidade, além de afirmar a importância de remunerá-los “equitativamente”. Apesar disso, como creio ter mostrado neste livro, o mundo ocidental não está pronto para se envolver num diálogo verdadeiro com esses povos, dado o bloqueio epistemológico que impede a ciência biológica de receber aquele saber.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bg2">
                    <a:lumMod val="90000"/>
                  </a:schemeClr>
                </a:solidFill>
              </a:rPr>
              <a:t>A meu ver, tal incapacidade para o diálogo paradoxalmente constitui uma vantagem para os povos indígenas, dando-lhes algum tempo para que se preparem. De fato, se a hipótese aqui elaborada estiver correta (mesmo não coincidindo com os pressupostos atuais da biologia), isso significa que eles dispõem não só de preciosos conhecimentos sobre plantas e remédios específicos como também de uma verdadeira fonte insuspeitada de saber biomolecular, de valor financeiro inestimável, relevante principalmente para a ciência do futuro”. (p.150)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bg2">
                    <a:lumMod val="90000"/>
                  </a:schemeClr>
                </a:solidFill>
              </a:rPr>
              <a:t>“O xamanismo do qual os povos da Amazônia são os guardiões representa um acúmulo milenar de saber, no ponto mais biologicamente diversificado da Terra”.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endParaRPr lang="pt-BR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599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bg2">
                    <a:lumMod val="90000"/>
                  </a:schemeClr>
                </a:solidFill>
              </a:rPr>
              <a:t>A serpente cósmica</a:t>
            </a:r>
            <a:br>
              <a:rPr lang="pt-BR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pt-BR" dirty="0" smtClean="0">
                <a:solidFill>
                  <a:schemeClr val="bg2">
                    <a:lumMod val="90000"/>
                  </a:schemeClr>
                </a:solidFill>
              </a:rPr>
              <a:t>Jeremy </a:t>
            </a:r>
            <a:r>
              <a:rPr lang="pt-BR" dirty="0" err="1" smtClean="0">
                <a:solidFill>
                  <a:schemeClr val="bg2">
                    <a:lumMod val="90000"/>
                  </a:schemeClr>
                </a:solidFill>
              </a:rPr>
              <a:t>Narby</a:t>
            </a:r>
            <a:endParaRPr lang="pt-BR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bg2">
                    <a:lumMod val="90000"/>
                  </a:schemeClr>
                </a:solidFill>
              </a:rPr>
              <a:t> “O racionalismo separa as coisas para compreendê-las. Mas as suas disciplinas fragmentárias têm perspectivas limitadas e ângulos cegos (...) Para chegar a uma compreensão mais completa da realidade, a ciência terá que mudar a sua observação. Poderá o xamanismo ajudar a ciência a se desfocar? Minha experiência indica que a abordagem do saber </a:t>
            </a:r>
            <a:r>
              <a:rPr lang="pt-BR" dirty="0" err="1" smtClean="0">
                <a:solidFill>
                  <a:schemeClr val="bg2">
                    <a:lumMod val="90000"/>
                  </a:schemeClr>
                </a:solidFill>
              </a:rPr>
              <a:t>xamânico</a:t>
            </a:r>
            <a:r>
              <a:rPr lang="pt-BR" dirty="0" smtClean="0">
                <a:solidFill>
                  <a:schemeClr val="bg2">
                    <a:lumMod val="90000"/>
                  </a:schemeClr>
                </a:solidFill>
              </a:rPr>
              <a:t> requer a consideração de um grande número de disciplinas e a reflexão sobre a forma como elas se encaixam entre si”. (p.163)</a:t>
            </a:r>
            <a:endParaRPr lang="pt-BR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22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chemeClr val="bg2">
                    <a:lumMod val="75000"/>
                  </a:schemeClr>
                </a:solidFill>
              </a:rPr>
              <a:t>Conversa SELVAGEM 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pt-BR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Ailton </a:t>
            </a:r>
            <a:r>
              <a:rPr lang="pt-BR" dirty="0" err="1">
                <a:solidFill>
                  <a:schemeClr val="bg2">
                    <a:lumMod val="75000"/>
                  </a:schemeClr>
                </a:solidFill>
              </a:rPr>
              <a:t>Krenak</a:t>
            </a:r>
            <a:r>
              <a:rPr lang="pt-BR" dirty="0">
                <a:solidFill>
                  <a:schemeClr val="bg2">
                    <a:lumMod val="75000"/>
                  </a:schemeClr>
                </a:solidFill>
              </a:rPr>
              <a:t> e Marcelo </a:t>
            </a:r>
            <a:r>
              <a:rPr lang="pt-BR" dirty="0" err="1" smtClean="0">
                <a:solidFill>
                  <a:schemeClr val="bg2">
                    <a:lumMod val="75000"/>
                  </a:schemeClr>
                </a:solidFill>
              </a:rPr>
              <a:t>Gleiser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 – 17/04/2020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www.youtube.com/watch?v=xeAI7GDOefg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Caetano Veloso – Um Índio: </a:t>
            </a:r>
          </a:p>
          <a:p>
            <a:pPr marL="0" indent="0">
              <a:buNone/>
            </a:pPr>
            <a:r>
              <a:rPr lang="pt-BR" dirty="0" smtClean="0"/>
              <a:t>E </a:t>
            </a:r>
            <a:r>
              <a:rPr lang="pt-BR" dirty="0"/>
              <a:t>aquilo que nesse momento se revelará aos povos</a:t>
            </a:r>
            <a:br>
              <a:rPr lang="pt-BR" dirty="0"/>
            </a:br>
            <a:r>
              <a:rPr lang="pt-BR" dirty="0"/>
              <a:t>Surpreenderá a todos não por ser exótico</a:t>
            </a:r>
            <a:br>
              <a:rPr lang="pt-BR" dirty="0"/>
            </a:br>
            <a:r>
              <a:rPr lang="pt-BR" dirty="0"/>
              <a:t>Mas pelo fato de poder ter sempre estado oculto</a:t>
            </a:r>
            <a:br>
              <a:rPr lang="pt-BR" dirty="0"/>
            </a:br>
            <a:r>
              <a:rPr lang="pt-BR" dirty="0"/>
              <a:t>Quando terá sido o </a:t>
            </a:r>
            <a:r>
              <a:rPr lang="pt-BR" dirty="0" smtClean="0"/>
              <a:t>óbvio...</a:t>
            </a:r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31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bg2">
                    <a:lumMod val="90000"/>
                  </a:schemeClr>
                </a:solidFill>
              </a:rPr>
              <a:t>Ecologia do Saber</a:t>
            </a:r>
            <a:br>
              <a:rPr lang="pt-BR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pt-BR" sz="3200" dirty="0" smtClean="0">
                <a:solidFill>
                  <a:schemeClr val="bg2">
                    <a:lumMod val="90000"/>
                  </a:schemeClr>
                </a:solidFill>
              </a:rPr>
              <a:t>Vagner do Nascimento</a:t>
            </a:r>
            <a:endParaRPr lang="pt-BR" sz="32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>
                <a:hlinkClick r:id="rId2"/>
              </a:rPr>
              <a:t>https://www.youtube.com/watch?v=hNxQsVnbRbQ&amp;index=11&amp;list=PLA9qHoDitstqENOIYLdWy-r7JZbRXC_c2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sz="1200" dirty="0" smtClean="0"/>
              <a:t>[2:19‘]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599465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err="1" smtClean="0">
                <a:solidFill>
                  <a:schemeClr val="bg1">
                    <a:lumMod val="85000"/>
                  </a:schemeClr>
                </a:solidFill>
              </a:rPr>
              <a:t>Felwine</a:t>
            </a:r>
            <a:r>
              <a:rPr lang="pt-BR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pt-BR" b="1" dirty="0" err="1" smtClean="0">
                <a:solidFill>
                  <a:schemeClr val="bg1">
                    <a:lumMod val="85000"/>
                  </a:schemeClr>
                </a:solidFill>
              </a:rPr>
              <a:t>Sarr</a:t>
            </a:r>
            <a:endParaRPr lang="pt-BR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>
                <a:hlinkClick r:id="rId2"/>
              </a:rPr>
              <a:t>https://www.youtube.com/watch?v=eVS21_c7gDY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497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 smtClean="0">
                <a:solidFill>
                  <a:schemeClr val="bg2">
                    <a:lumMod val="90000"/>
                  </a:schemeClr>
                </a:solidFill>
              </a:rPr>
              <a:t>É possível pensar um mundo de igualdade na diferença sem pensar outras epistemologias?</a:t>
            </a:r>
            <a:endParaRPr lang="pt-BR" sz="36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098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bg2">
                    <a:lumMod val="90000"/>
                  </a:schemeClr>
                </a:solidFill>
              </a:rPr>
              <a:t>Sílvia </a:t>
            </a:r>
            <a:r>
              <a:rPr lang="pt-BR" dirty="0" err="1" smtClean="0">
                <a:solidFill>
                  <a:schemeClr val="bg2">
                    <a:lumMod val="90000"/>
                  </a:schemeClr>
                </a:solidFill>
              </a:rPr>
              <a:t>Cusicanqui</a:t>
            </a:r>
            <a:endParaRPr lang="pt-BR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solidFill>
                  <a:schemeClr val="bg2">
                    <a:lumMod val="90000"/>
                  </a:schemeClr>
                </a:solidFill>
              </a:rPr>
              <a:t>Não </a:t>
            </a:r>
            <a:r>
              <a:rPr lang="pt-BR" dirty="0">
                <a:solidFill>
                  <a:schemeClr val="bg2">
                    <a:lumMod val="90000"/>
                  </a:schemeClr>
                </a:solidFill>
              </a:rPr>
              <a:t>se trata de ignorar os clássicos do </a:t>
            </a:r>
            <a:r>
              <a:rPr lang="pt-BR" dirty="0" smtClean="0">
                <a:solidFill>
                  <a:schemeClr val="bg2">
                    <a:lumMod val="90000"/>
                  </a:schemeClr>
                </a:solidFill>
              </a:rPr>
              <a:t>Norte</a:t>
            </a:r>
            <a:r>
              <a:rPr lang="pt-BR" dirty="0">
                <a:solidFill>
                  <a:schemeClr val="bg2">
                    <a:lumMod val="90000"/>
                  </a:schemeClr>
                </a:solidFill>
              </a:rPr>
              <a:t>, mas de estabelecer uma relação crítica eu-tu, e não privilegiá-los em detrimento de outros saberes que desafiam a lógica dada; desenvolver a “mirada periférica”, perceber que há uma gramática de ação na realidade. Valorizar a vagância, a </a:t>
            </a:r>
            <a:r>
              <a:rPr lang="pt-BR" dirty="0" err="1">
                <a:solidFill>
                  <a:schemeClr val="bg2">
                    <a:lumMod val="90000"/>
                  </a:schemeClr>
                </a:solidFill>
              </a:rPr>
              <a:t>itinerância</a:t>
            </a:r>
            <a:r>
              <a:rPr lang="pt-BR" dirty="0">
                <a:solidFill>
                  <a:schemeClr val="bg2">
                    <a:lumMod val="90000"/>
                  </a:schemeClr>
                </a:solidFill>
              </a:rPr>
              <a:t>, olhar as coisas “sem importância”, sem olhar nada em particular, conjugada com os outros sentidos.</a:t>
            </a:r>
          </a:p>
          <a:p>
            <a:pPr lvl="0" algn="just"/>
            <a:r>
              <a:rPr lang="pt-BR" dirty="0">
                <a:solidFill>
                  <a:schemeClr val="bg2">
                    <a:lumMod val="90000"/>
                  </a:schemeClr>
                </a:solidFill>
              </a:rPr>
              <a:t>Epistemologia como ética, como um “conhecer com o corpo”, como uma autoconstrução a partir do diálogo. Uma ética que se transforma em estética, um pensar em comum que é também um fazer em </a:t>
            </a:r>
            <a:r>
              <a:rPr lang="pt-BR" dirty="0" smtClean="0">
                <a:solidFill>
                  <a:schemeClr val="bg2">
                    <a:lumMod val="90000"/>
                  </a:schemeClr>
                </a:solidFill>
              </a:rPr>
              <a:t>comum.</a:t>
            </a:r>
          </a:p>
          <a:p>
            <a:pPr lvl="0" algn="just"/>
            <a:r>
              <a:rPr lang="pt-BR" dirty="0" smtClean="0">
                <a:solidFill>
                  <a:schemeClr val="bg2">
                    <a:lumMod val="90000"/>
                  </a:schemeClr>
                </a:solidFill>
              </a:rPr>
              <a:t>[Paulo Freire: a cabeça pensa onde os pés pisam]</a:t>
            </a:r>
            <a:endParaRPr lang="pt-BR" dirty="0">
              <a:solidFill>
                <a:schemeClr val="bg2">
                  <a:lumMod val="90000"/>
                </a:schemeClr>
              </a:solidFill>
            </a:endParaRPr>
          </a:p>
          <a:p>
            <a:pPr marL="0" indent="0">
              <a:buNone/>
            </a:pPr>
            <a:endParaRPr lang="pt-BR" dirty="0"/>
          </a:p>
          <a:p>
            <a:endParaRPr lang="pt-BR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657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chemeClr val="bg2">
                    <a:lumMod val="90000"/>
                  </a:schemeClr>
                </a:solidFill>
              </a:rPr>
              <a:t>EPISTEMOLOGIAS DO SUL</a:t>
            </a:r>
            <a:br>
              <a:rPr lang="pt-BR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pt-BR" sz="3100" dirty="0" smtClean="0">
                <a:solidFill>
                  <a:schemeClr val="bg2">
                    <a:lumMod val="90000"/>
                  </a:schemeClr>
                </a:solidFill>
              </a:rPr>
              <a:t>B</a:t>
            </a:r>
            <a:r>
              <a:rPr lang="pt-BR" sz="2800" dirty="0" smtClean="0">
                <a:solidFill>
                  <a:schemeClr val="bg2">
                    <a:lumMod val="90000"/>
                  </a:schemeClr>
                </a:solidFill>
              </a:rPr>
              <a:t>oaventura de Sousa Santos e Maria Paula Meneses</a:t>
            </a:r>
            <a:endParaRPr lang="pt-BR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Nos últimos dois séculos dominou uma epistemologia que eliminou da reflexão epistemológica o contexto cultural e político da produção e reprodução do conhecimento.</a:t>
            </a:r>
          </a:p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Quais as consequências de tal </a:t>
            </a:r>
            <a:r>
              <a:rPr lang="pt-BR" dirty="0" err="1" smtClean="0">
                <a:solidFill>
                  <a:schemeClr val="bg2">
                    <a:lumMod val="75000"/>
                  </a:schemeClr>
                </a:solidFill>
              </a:rPr>
              <a:t>descontextualização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? São possíveis outras epistemologias?</a:t>
            </a:r>
          </a:p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Impacto do capitalismo e do colonialismo modernos na construção das epistemologias dominantes.</a:t>
            </a:r>
          </a:p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Não há epistemologias neutras. Contextuais.</a:t>
            </a:r>
          </a:p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Toda a experiência social produz e reproduz conhecimentos.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_____________________________________________________________</a:t>
            </a:r>
          </a:p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Epistemologia = toda a noção ou ideia, refletida ou não, sobre as noções do que conta como conhecimento válido.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585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chemeClr val="bg2">
                    <a:lumMod val="90000"/>
                  </a:schemeClr>
                </a:solidFill>
              </a:rPr>
              <a:t>EPISTEMOLOGIAS DO SUL</a:t>
            </a:r>
            <a:br>
              <a:rPr lang="pt-BR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pt-BR" sz="3100" dirty="0" smtClean="0">
                <a:solidFill>
                  <a:schemeClr val="bg2">
                    <a:lumMod val="90000"/>
                  </a:schemeClr>
                </a:solidFill>
              </a:rPr>
              <a:t>Boaventura de Sousa Santos e Maria Paula Meneses</a:t>
            </a:r>
            <a:endParaRPr lang="pt-BR" sz="3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t-BR" sz="2400" dirty="0" smtClean="0">
                <a:solidFill>
                  <a:schemeClr val="bg2">
                    <a:lumMod val="75000"/>
                  </a:schemeClr>
                </a:solidFill>
              </a:rPr>
              <a:t>Ideias mestras compartilhadas pelos diferentes autores ao longo do livro:</a:t>
            </a:r>
          </a:p>
          <a:p>
            <a:pPr marL="514350" indent="-514350">
              <a:buAutoNum type="arabicPeriod"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Epistemologia dominante é uma epistemologia contextual assentada numa dupla diferença: a diferença cultural do mundo moderno cristão ocidental e a diferença política do colonialismo e capitalismo → pretensão de universalidade plasma a ciência moderna, resultado da intervenção epistemológica baseada na força com que a intervenção política, econômica e militar do colonialismo e do capitalismo modernos se impuseram aos povos e culturas não-ocidentais e não-cristãos;</a:t>
            </a:r>
          </a:p>
          <a:p>
            <a:pPr marL="514350" indent="-514350">
              <a:buAutoNum type="arabicPeriod"/>
            </a:pPr>
            <a:r>
              <a:rPr lang="pt-BR" dirty="0" err="1" smtClean="0">
                <a:solidFill>
                  <a:schemeClr val="bg2">
                    <a:lumMod val="75000"/>
                  </a:schemeClr>
                </a:solidFill>
              </a:rPr>
              <a:t>Epistemicídio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: supressão dos conhecimentos locais → homogeneização do mundo, obliterando as diferenças 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culturais.</a:t>
            </a:r>
            <a:endParaRPr lang="pt-BR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Ciência 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moderna não foi, nos últimos dois séculos, nem um mal incondicional nem um bem incondicional. Ela própria é diversa internamente, o que lhe permite intervenções contraditórias na sociedade → institucionalidade (legitimação).</a:t>
            </a:r>
          </a:p>
          <a:p>
            <a:pPr marL="514350" indent="-514350">
              <a:buAutoNum type="arabicPeriod"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Crítica desse regime epistemológico é possível devido a um conjunto de circunstâncias → revolução da informação e da comunicação. Visualização da diversidade cultural e epistemológica do mundo; 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visibilidade fruto dos movimentos sociais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, de novas dinâmicas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pt-BR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Reconhecimento da diversidade epistemológica tem lugar no interior assim como na relação entre ciência e outros conhecimentos.  Epistemologias do sul.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6182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chemeClr val="bg2">
                    <a:lumMod val="90000"/>
                  </a:schemeClr>
                </a:solidFill>
              </a:rPr>
              <a:t>EPISTEMOLOGIAS DO SUL</a:t>
            </a:r>
            <a:br>
              <a:rPr lang="pt-BR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pt-BR" sz="3100" dirty="0" smtClean="0">
                <a:solidFill>
                  <a:schemeClr val="bg2">
                    <a:lumMod val="90000"/>
                  </a:schemeClr>
                </a:solidFill>
              </a:rPr>
              <a:t>Boaventura de Sousa Santos e Maria Paula Meneses</a:t>
            </a:r>
            <a:endParaRPr lang="pt-BR" sz="3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“(...) o colonialismo, para além de todas as dominações por que é conhecido, foi também uma dominação epistemológica, uma relação extremamente desigual de saber-poder que conduziu à supressão de muitas formas de saber próprias dos povos e/ou nações colonizados. As epistemologias do sul são o conjunto de intervenções epistemológicas que denunciam essa supressão, valorizam os saberes que resistiram com êxito e investigam as condições de um diálogo horizontal entre conhecimentos. A esse diálogo entre saberes chamamos </a:t>
            </a:r>
            <a:r>
              <a:rPr lang="pt-BR" sz="3200" dirty="0" smtClean="0">
                <a:solidFill>
                  <a:schemeClr val="bg2">
                    <a:lumMod val="75000"/>
                  </a:schemeClr>
                </a:solidFill>
              </a:rPr>
              <a:t>ecologias dos saberes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” (p.13).</a:t>
            </a:r>
          </a:p>
          <a:p>
            <a:pPr marL="0" indent="0">
              <a:buNone/>
            </a:pPr>
            <a:r>
              <a:rPr lang="pt-BR" altLang="pt-BR" sz="2200" dirty="0" smtClean="0">
                <a:solidFill>
                  <a:schemeClr val="bg2">
                    <a:lumMod val="75000"/>
                  </a:schemeClr>
                </a:solidFill>
              </a:rPr>
              <a:t>[Epistemologias do Sul: </a:t>
            </a:r>
            <a:r>
              <a:rPr lang="pt-BR" altLang="pt-BR" sz="2200" dirty="0" err="1" smtClean="0">
                <a:solidFill>
                  <a:schemeClr val="bg2">
                    <a:lumMod val="75000"/>
                  </a:schemeClr>
                </a:solidFill>
              </a:rPr>
              <a:t>desmonumentalizar</a:t>
            </a:r>
            <a:r>
              <a:rPr lang="pt-BR" altLang="pt-BR" sz="2200" dirty="0" smtClean="0">
                <a:solidFill>
                  <a:schemeClr val="bg2">
                    <a:lumMod val="75000"/>
                  </a:schemeClr>
                </a:solidFill>
              </a:rPr>
              <a:t> o ocidente – aumentar a conversa do mundo – outras conversas, outros sujeitos que não cabem na concepção ocidental do mundo]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71209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1922</Words>
  <Application>Microsoft Office PowerPoint</Application>
  <PresentationFormat>Widescreen</PresentationFormat>
  <Paragraphs>95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do Office</vt:lpstr>
      <vt:lpstr>Apresentação do PowerPoint</vt:lpstr>
      <vt:lpstr>Conversa SELVAGEM  Ailton Krenak e Marcelo Gleiser – 17/04/2020</vt:lpstr>
      <vt:lpstr>Ecologia do Saber Vagner do Nascimento</vt:lpstr>
      <vt:lpstr>Felwine Sarr</vt:lpstr>
      <vt:lpstr>Apresentação do PowerPoint</vt:lpstr>
      <vt:lpstr>Sílvia Cusicanqui</vt:lpstr>
      <vt:lpstr>EPISTEMOLOGIAS DO SUL Boaventura de Sousa Santos e Maria Paula Meneses</vt:lpstr>
      <vt:lpstr>EPISTEMOLOGIAS DO SUL Boaventura de Sousa Santos e Maria Paula Meneses</vt:lpstr>
      <vt:lpstr>EPISTEMOLOGIAS DO SUL Boaventura de Sousa Santos e Maria Paula Meneses</vt:lpstr>
      <vt:lpstr>PARA ALÉM DO PENSAMENTO ABISSAL Boaventura de Sousa Santos</vt:lpstr>
      <vt:lpstr>DAVI KOPENAWA</vt:lpstr>
      <vt:lpstr>Cultura com aspas Manuela Carneiro da Cunha</vt:lpstr>
      <vt:lpstr>Relações e dissensões entre saberes tradicionais e saber científico Manuela Carneiro da Cunha</vt:lpstr>
      <vt:lpstr>Relações e dissensões entre saberes tradicionais e saber científico Manuela Carneiro da Cunha</vt:lpstr>
      <vt:lpstr>Relações e dissensões entre saberes tradicionais e saber científico Manuela Carneiro da Cunha</vt:lpstr>
      <vt:lpstr>A serpente cósmica Jeremy Narby (1995)</vt:lpstr>
      <vt:lpstr>A serpente cósmica Jeremy Narby</vt:lpstr>
      <vt:lpstr>A serpente cósmica Jeremy Narby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Conta da Microsoft</dc:creator>
  <cp:lastModifiedBy>Conta da Microsoft</cp:lastModifiedBy>
  <cp:revision>9</cp:revision>
  <dcterms:created xsi:type="dcterms:W3CDTF">2020-06-23T17:56:50Z</dcterms:created>
  <dcterms:modified xsi:type="dcterms:W3CDTF">2020-06-24T15:17:31Z</dcterms:modified>
</cp:coreProperties>
</file>