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797" r:id="rId2"/>
    <p:sldMasterId id="2147483809" r:id="rId3"/>
  </p:sldMasterIdLst>
  <p:notesMasterIdLst>
    <p:notesMasterId r:id="rId67"/>
  </p:notesMasterIdLst>
  <p:sldIdLst>
    <p:sldId id="313" r:id="rId4"/>
    <p:sldId id="368" r:id="rId5"/>
    <p:sldId id="314" r:id="rId6"/>
    <p:sldId id="409" r:id="rId7"/>
    <p:sldId id="410" r:id="rId8"/>
    <p:sldId id="321" r:id="rId9"/>
    <p:sldId id="278" r:id="rId10"/>
    <p:sldId id="346" r:id="rId11"/>
    <p:sldId id="276" r:id="rId12"/>
    <p:sldId id="347" r:id="rId13"/>
    <p:sldId id="348" r:id="rId14"/>
    <p:sldId id="338" r:id="rId15"/>
    <p:sldId id="442" r:id="rId16"/>
    <p:sldId id="441" r:id="rId17"/>
    <p:sldId id="443" r:id="rId18"/>
    <p:sldId id="317" r:id="rId19"/>
    <p:sldId id="322" r:id="rId20"/>
    <p:sldId id="323" r:id="rId21"/>
    <p:sldId id="337" r:id="rId22"/>
    <p:sldId id="379" r:id="rId23"/>
    <p:sldId id="380" r:id="rId24"/>
    <p:sldId id="378" r:id="rId25"/>
    <p:sldId id="318" r:id="rId26"/>
    <p:sldId id="324" r:id="rId27"/>
    <p:sldId id="339" r:id="rId28"/>
    <p:sldId id="398" r:id="rId29"/>
    <p:sldId id="435" r:id="rId30"/>
    <p:sldId id="436" r:id="rId31"/>
    <p:sldId id="437" r:id="rId32"/>
    <p:sldId id="438" r:id="rId33"/>
    <p:sldId id="439" r:id="rId34"/>
    <p:sldId id="440" r:id="rId35"/>
    <p:sldId id="340" r:id="rId36"/>
    <p:sldId id="396" r:id="rId37"/>
    <p:sldId id="319" r:id="rId38"/>
    <p:sldId id="468" r:id="rId39"/>
    <p:sldId id="463" r:id="rId40"/>
    <p:sldId id="397" r:id="rId41"/>
    <p:sldId id="465" r:id="rId42"/>
    <p:sldId id="432" r:id="rId43"/>
    <p:sldId id="433" r:id="rId44"/>
    <p:sldId id="434" r:id="rId45"/>
    <p:sldId id="469" r:id="rId46"/>
    <p:sldId id="342" r:id="rId47"/>
    <p:sldId id="462" r:id="rId48"/>
    <p:sldId id="466" r:id="rId49"/>
    <p:sldId id="336" r:id="rId50"/>
    <p:sldId id="470" r:id="rId51"/>
    <p:sldId id="467" r:id="rId52"/>
    <p:sldId id="472" r:id="rId53"/>
    <p:sldId id="471" r:id="rId54"/>
    <p:sldId id="473" r:id="rId55"/>
    <p:sldId id="474" r:id="rId56"/>
    <p:sldId id="475" r:id="rId57"/>
    <p:sldId id="476" r:id="rId58"/>
    <p:sldId id="479" r:id="rId59"/>
    <p:sldId id="371" r:id="rId60"/>
    <p:sldId id="308" r:id="rId61"/>
    <p:sldId id="450" r:id="rId62"/>
    <p:sldId id="451" r:id="rId63"/>
    <p:sldId id="452" r:id="rId64"/>
    <p:sldId id="453" r:id="rId65"/>
    <p:sldId id="454" r:id="rId6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2128" y="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NUSSIO\Desktop\Nutripura%20Silo%20ID%20base%20de%20c&#225;lculo%20Nussio%20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i="0" baseline="0" dirty="0" err="1" smtClean="0">
                <a:effectLst/>
              </a:rPr>
              <a:t>Estimated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losses</a:t>
            </a:r>
            <a:r>
              <a:rPr lang="pt-BR" sz="2400" b="1" i="0" baseline="0" dirty="0" smtClean="0">
                <a:effectLst/>
              </a:rPr>
              <a:t> in tropical </a:t>
            </a:r>
            <a:r>
              <a:rPr lang="pt-BR" sz="2400" b="1" i="0" baseline="0" dirty="0" err="1" smtClean="0">
                <a:effectLst/>
              </a:rPr>
              <a:t>grass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silage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and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the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effect</a:t>
            </a:r>
            <a:r>
              <a:rPr lang="pt-BR" sz="2400" b="1" i="0" baseline="0" dirty="0" smtClean="0">
                <a:effectLst/>
              </a:rPr>
              <a:t> over </a:t>
            </a:r>
            <a:r>
              <a:rPr lang="pt-BR" sz="2400" b="1" i="0" baseline="0" dirty="0" err="1" smtClean="0">
                <a:effectLst/>
              </a:rPr>
              <a:t>beef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cattle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feed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cost</a:t>
            </a:r>
            <a:r>
              <a:rPr lang="pt-BR" sz="2400" b="1" i="0" baseline="0" dirty="0" smtClean="0">
                <a:effectLst/>
              </a:rPr>
              <a:t> </a:t>
            </a:r>
            <a:r>
              <a:rPr lang="pt-BR" sz="2400" b="1" i="0" baseline="0" dirty="0" err="1" smtClean="0">
                <a:effectLst/>
              </a:rPr>
              <a:t>and</a:t>
            </a:r>
            <a:r>
              <a:rPr lang="pt-BR" sz="2400" b="1" i="0" baseline="0" dirty="0" smtClean="0">
                <a:effectLst/>
              </a:rPr>
              <a:t> performance</a:t>
            </a:r>
            <a:endParaRPr lang="pt-BR" sz="2400" dirty="0">
              <a:effectLst/>
            </a:endParaRPr>
          </a:p>
        </c:rich>
      </c:tx>
      <c:layout>
        <c:manualLayout>
          <c:xMode val="edge"/>
          <c:yMode val="edge"/>
          <c:x val="0.12529943132108487"/>
          <c:y val="2.3076892578759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'Perdas vs Custo'!$B$1</c:f>
              <c:strCache>
                <c:ptCount val="1"/>
                <c:pt idx="0">
                  <c:v>Custo R$/TMS silagem</c:v>
                </c:pt>
              </c:strCache>
            </c:strRef>
          </c:tx>
          <c:spPr>
            <a:solidFill>
              <a:schemeClr val="accent1"/>
            </a:solidFill>
            <a:ln w="57150">
              <a:noFill/>
              <a:prstDash val="sysDash"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USD 195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51-4514-A351-62E22B448B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USD 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51-4514-A351-62E22B448B5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USD 174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51-4514-A351-62E22B448B5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USD 164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51-4514-A351-62E22B448B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USD 156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51-4514-A351-62E22B448B53}"/>
                </c:ext>
              </c:extLst>
            </c:dLbl>
            <c:numFmt formatCode="&quot;R$&quot;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'Perdas vs Custo'!$A$2:$A$6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</c:numCache>
            </c:numRef>
          </c:cat>
          <c:val>
            <c:numRef>
              <c:f>'Perdas vs Custo'!$B$2:$B$6</c:f>
              <c:numCache>
                <c:formatCode>"R$"\ #,##0.00</c:formatCode>
                <c:ptCount val="5"/>
                <c:pt idx="0">
                  <c:v>966.25</c:v>
                </c:pt>
                <c:pt idx="1">
                  <c:v>909.41</c:v>
                </c:pt>
                <c:pt idx="2">
                  <c:v>858.89</c:v>
                </c:pt>
                <c:pt idx="3">
                  <c:v>813.68</c:v>
                </c:pt>
                <c:pt idx="4">
                  <c:v>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51-4514-A351-62E22B448B53}"/>
            </c:ext>
          </c:extLst>
        </c:ser>
        <c:ser>
          <c:idx val="3"/>
          <c:order val="3"/>
          <c:tx>
            <c:strRef>
              <c:f>'Perdas vs Custo'!$E$1</c:f>
              <c:strCache>
                <c:ptCount val="1"/>
                <c:pt idx="0">
                  <c:v>Bois/ TMS silagem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'Perdas vs Custo'!$A$2:$A$6</c:f>
              <c:numCache>
                <c:formatCode>General</c:formatCode>
                <c:ptCount val="5"/>
                <c:pt idx="0">
                  <c:v>20</c:v>
                </c:pt>
                <c:pt idx="1">
                  <c:v>15</c:v>
                </c:pt>
                <c:pt idx="2">
                  <c:v>10</c:v>
                </c:pt>
                <c:pt idx="3">
                  <c:v>5</c:v>
                </c:pt>
                <c:pt idx="4">
                  <c:v>0</c:v>
                </c:pt>
              </c:numCache>
            </c:numRef>
          </c:cat>
          <c:val>
            <c:numRef>
              <c:f>'Perdas vs Custo'!$E$2:$E$6</c:f>
              <c:numCache>
                <c:formatCode>0</c:formatCode>
                <c:ptCount val="5"/>
                <c:pt idx="0">
                  <c:v>380.95238095238096</c:v>
                </c:pt>
                <c:pt idx="1">
                  <c:v>404.76190476190476</c:v>
                </c:pt>
                <c:pt idx="2">
                  <c:v>428.57142857142856</c:v>
                </c:pt>
                <c:pt idx="3">
                  <c:v>452.38095238095235</c:v>
                </c:pt>
                <c:pt idx="4">
                  <c:v>476.19047619047615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51-4514-A351-62E22B448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6751200"/>
        <c:axId val="36674924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'Perdas vs Custo'!$C$1</c15:sqref>
                        </c15:formulaRef>
                      </c:ext>
                    </c:extLst>
                    <c:strCache>
                      <c:ptCount val="1"/>
                      <c:pt idx="0">
                        <c:v>Base 100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'Perdas vs Custo'!$A$2:$A$6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</c:v>
                      </c:pt>
                      <c:pt idx="1">
                        <c:v>15</c:v>
                      </c:pt>
                      <c:pt idx="2">
                        <c:v>10</c:v>
                      </c:pt>
                      <c:pt idx="3">
                        <c:v>5</c:v>
                      </c:pt>
                      <c:pt idx="4">
                        <c:v>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'Perdas vs Custo'!$C$2:$C$5</c15:sqref>
                        </c15:formulaRef>
                      </c:ext>
                    </c:extLst>
                    <c:numCache>
                      <c:formatCode>0</c:formatCode>
                      <c:ptCount val="4"/>
                      <c:pt idx="0">
                        <c:v>100</c:v>
                      </c:pt>
                      <c:pt idx="1">
                        <c:v>94.117464424320829</c:v>
                      </c:pt>
                      <c:pt idx="2">
                        <c:v>88.889003880983182</c:v>
                      </c:pt>
                      <c:pt idx="3">
                        <c:v>84.210090556274253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0751-4514-A351-62E22B448B53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'Perdas vs Custo'!$C$1</c15:sqref>
                        </c15:formulaRef>
                      </c:ext>
                    </c:extLst>
                    <c:strCache>
                      <c:ptCount val="1"/>
                      <c:pt idx="0">
                        <c:v>Base 100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prstDash val="sysDash"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'Perdas vs Custo'!$A$2:$A$5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</c:v>
                      </c:pt>
                      <c:pt idx="1">
                        <c:v>15</c:v>
                      </c:pt>
                      <c:pt idx="2">
                        <c:v>10</c:v>
                      </c:pt>
                      <c:pt idx="3">
                        <c:v>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'Perdas vs Custo'!$C$2:$C$6</c15:sqref>
                        </c15:formulaRef>
                      </c:ext>
                    </c:extLst>
                    <c:numCache>
                      <c:formatCode>0</c:formatCode>
                      <c:ptCount val="5"/>
                      <c:pt idx="0">
                        <c:v>100</c:v>
                      </c:pt>
                      <c:pt idx="1">
                        <c:v>94.117464424320829</c:v>
                      </c:pt>
                      <c:pt idx="2">
                        <c:v>88.889003880983182</c:v>
                      </c:pt>
                      <c:pt idx="3">
                        <c:v>84.210090556274253</c:v>
                      </c:pt>
                      <c:pt idx="4">
                        <c:v>80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0751-4514-A351-62E22B448B53}"/>
                  </c:ext>
                </c:extLst>
              </c15:ser>
            </c15:filteredBarSeries>
          </c:ext>
        </c:extLst>
      </c:barChart>
      <c:catAx>
        <c:axId val="36675120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i="0" baseline="0" dirty="0" smtClean="0">
                    <a:effectLst/>
                  </a:rPr>
                  <a:t>DM losses on farm silo</a:t>
                </a:r>
                <a:endParaRPr lang="pt-BR" sz="24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6749240"/>
        <c:crosses val="autoZero"/>
        <c:auto val="1"/>
        <c:lblAlgn val="ctr"/>
        <c:lblOffset val="100"/>
        <c:noMultiLvlLbl val="0"/>
      </c:catAx>
      <c:valAx>
        <c:axId val="366749240"/>
        <c:scaling>
          <c:orientation val="maxMin"/>
        </c:scaling>
        <c:delete val="0"/>
        <c:axPos val="b"/>
        <c:numFmt formatCode="&quot;R$&quot;\ #,##0.00" sourceLinked="1"/>
        <c:majorTickMark val="none"/>
        <c:minorTickMark val="none"/>
        <c:tickLblPos val="none"/>
        <c:spPr>
          <a:noFill/>
          <a:ln>
            <a:solidFill>
              <a:srgbClr val="70AD47">
                <a:lumMod val="75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6751200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7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0.15031</cdr:x>
      <cdr:y>0.87585</cdr:y>
    </cdr:from>
    <cdr:to>
      <cdr:x>0.44971</cdr:x>
      <cdr:y>0.96634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04571" y="3502586"/>
          <a:ext cx="2399307" cy="3618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2000" b="1" dirty="0" err="1" smtClean="0"/>
            <a:t>Steers</a:t>
          </a:r>
          <a:r>
            <a:rPr lang="pt-BR" sz="2000" b="1" dirty="0" smtClean="0"/>
            <a:t>/DM </a:t>
          </a:r>
          <a:r>
            <a:rPr lang="pt-BR" sz="2000" b="1" dirty="0" err="1" smtClean="0"/>
            <a:t>silage</a:t>
          </a:r>
          <a:r>
            <a:rPr lang="pt-BR" sz="2000" b="1" dirty="0" smtClean="0"/>
            <a:t> </a:t>
          </a:r>
          <a:r>
            <a:rPr lang="pt-BR" sz="2000" b="1" dirty="0" err="1" smtClean="0"/>
            <a:t>ton</a:t>
          </a:r>
          <a:endParaRPr lang="pt-BR" sz="2000" b="1" dirty="0"/>
        </a:p>
      </cdr:txBody>
    </cdr:sp>
  </cdr:relSizeAnchor>
  <cdr:relSizeAnchor xmlns:cdr="http://schemas.openxmlformats.org/drawingml/2006/chartDrawing">
    <cdr:from>
      <cdr:x>0.53354</cdr:x>
      <cdr:y>0.87278</cdr:y>
    </cdr:from>
    <cdr:to>
      <cdr:x>0.9046</cdr:x>
      <cdr:y>0.96327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4275638" y="3490340"/>
          <a:ext cx="2973594" cy="36187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2000" b="1" dirty="0" err="1" smtClean="0"/>
            <a:t>Cost</a:t>
          </a:r>
          <a:r>
            <a:rPr lang="pt-BR" sz="2000" b="1" dirty="0" smtClean="0"/>
            <a:t> USD/DM </a:t>
          </a:r>
          <a:r>
            <a:rPr lang="pt-BR" sz="2000" b="1" dirty="0" err="1" smtClean="0"/>
            <a:t>silage</a:t>
          </a:r>
          <a:r>
            <a:rPr lang="pt-BR" sz="2000" b="1" dirty="0" smtClean="0"/>
            <a:t> </a:t>
          </a:r>
          <a:r>
            <a:rPr lang="pt-BR" sz="2000" b="1" dirty="0" err="1" smtClean="0"/>
            <a:t>ton</a:t>
          </a:r>
          <a:endParaRPr lang="pt-BR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CB1FF-3106-4B24-B0EE-98ABEAE9C638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62A0A-BF68-4C44-A079-54AC698D7B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83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683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993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5275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006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963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1750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50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64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70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2853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330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2063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2785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396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438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4411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808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8619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5095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5068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1204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174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1915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9057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9303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8213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070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8728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4792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6F6D0-30F9-4C90-8118-F998968945FC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779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3942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6852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633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6799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18988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8450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6F6D0-30F9-4C90-8118-F998968945FC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478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35318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43204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6F6D0-30F9-4C90-8118-F998968945FC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330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0054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64509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45887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86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95062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7987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505610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94878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6F6D0-30F9-4C90-8118-F998968945FC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62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0304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871385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3494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717726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333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6168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534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849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E5897-75F7-490D-982D-64435EB7F40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75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038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00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019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91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43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525713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53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161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22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45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6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193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02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091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6736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164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810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356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0366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466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7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336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063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8203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838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96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466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048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51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491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4583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789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574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04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61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B289B-5065-4F97-B94A-1DE3DD888551}" type="datetimeFigureOut">
              <a:rPr lang="pt-BR" smtClean="0"/>
              <a:t>22/01/2025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1E1B3-604E-480B-9F36-340221B20B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498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A8293-BE09-214E-B367-5F145B08DED9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02209-E4FF-5943-AB78-2DDB8D0BD4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95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64D4D-3216-487B-8E65-540BC160B17C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22/01/2025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1037C-7019-409C-BB08-7DA928A50C9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06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796" r:id="rId13"/>
    <p:sldLayoutId id="214748378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scival.com/benchmarking/analyse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scival.com/benchmarking/analyse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9.jpeg"/><Relationship Id="rId5" Type="http://schemas.openxmlformats.org/officeDocument/2006/relationships/image" Target="../media/image7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31.emf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jpeg"/><Relationship Id="rId5" Type="http://schemas.openxmlformats.org/officeDocument/2006/relationships/image" Target="../media/image7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5.emf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jpeg"/><Relationship Id="rId5" Type="http://schemas.openxmlformats.org/officeDocument/2006/relationships/image" Target="../media/image7.png"/><Relationship Id="rId10" Type="http://schemas.openxmlformats.org/officeDocument/2006/relationships/image" Target="../media/image9.jpeg"/><Relationship Id="rId4" Type="http://schemas.openxmlformats.org/officeDocument/2006/relationships/image" Target="../media/image28.png"/><Relationship Id="rId9" Type="http://schemas.openxmlformats.org/officeDocument/2006/relationships/image" Target="../media/image3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4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3.em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.em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7.png"/><Relationship Id="rId9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52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3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g"/><Relationship Id="rId9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emf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emf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scival.com/benchmarking/analyse" TargetMode="External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emf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emf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69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image" Target="../media/image5.emf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g"/><Relationship Id="rId3" Type="http://schemas.openxmlformats.org/officeDocument/2006/relationships/image" Target="../media/image5.emf"/><Relationship Id="rId7" Type="http://schemas.openxmlformats.org/officeDocument/2006/relationships/image" Target="../media/image7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2.jpg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5.emf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.png"/><Relationship Id="rId9" Type="http://schemas.openxmlformats.org/officeDocument/2006/relationships/image" Target="../media/image43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2.png"/><Relationship Id="rId11" Type="http://schemas.openxmlformats.org/officeDocument/2006/relationships/image" Target="../media/image9.jpeg"/><Relationship Id="rId5" Type="http://schemas.openxmlformats.org/officeDocument/2006/relationships/image" Target="../media/image81.png"/><Relationship Id="rId10" Type="http://schemas.openxmlformats.org/officeDocument/2006/relationships/image" Target="../media/image7.png"/><Relationship Id="rId4" Type="http://schemas.openxmlformats.org/officeDocument/2006/relationships/image" Target="../media/image80.png"/><Relationship Id="rId9" Type="http://schemas.openxmlformats.org/officeDocument/2006/relationships/image" Target="../media/image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89.png"/><Relationship Id="rId12" Type="http://schemas.openxmlformats.org/officeDocument/2006/relationships/image" Target="../media/image5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8.png"/><Relationship Id="rId11" Type="http://schemas.openxmlformats.org/officeDocument/2006/relationships/image" Target="../media/image43.emf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notesSlide" Target="../notesSlides/notesSlide37.xml"/><Relationship Id="rId9" Type="http://schemas.openxmlformats.org/officeDocument/2006/relationships/image" Target="../media/image9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6.png"/><Relationship Id="rId11" Type="http://schemas.openxmlformats.org/officeDocument/2006/relationships/image" Target="../media/image7.png"/><Relationship Id="rId5" Type="http://schemas.openxmlformats.org/officeDocument/2006/relationships/image" Target="../media/image95.png"/><Relationship Id="rId10" Type="http://schemas.openxmlformats.org/officeDocument/2006/relationships/image" Target="../media/image5.emf"/><Relationship Id="rId4" Type="http://schemas.openxmlformats.org/officeDocument/2006/relationships/image" Target="../media/image94.png"/><Relationship Id="rId9" Type="http://schemas.openxmlformats.org/officeDocument/2006/relationships/image" Target="../media/image43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5.emf"/><Relationship Id="rId7" Type="http://schemas.openxmlformats.org/officeDocument/2006/relationships/image" Target="../media/image102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7.png"/><Relationship Id="rId9" Type="http://schemas.openxmlformats.org/officeDocument/2006/relationships/image" Target="../media/image10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5.emf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43.emf"/><Relationship Id="rId4" Type="http://schemas.openxmlformats.org/officeDocument/2006/relationships/image" Target="../media/image7.png"/><Relationship Id="rId9" Type="http://schemas.openxmlformats.org/officeDocument/2006/relationships/image" Target="../media/image11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5.emf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emf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17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10" Type="http://schemas.openxmlformats.org/officeDocument/2006/relationships/image" Target="../media/image43.emf"/><Relationship Id="rId4" Type="http://schemas.openxmlformats.org/officeDocument/2006/relationships/image" Target="../media/image5.emf"/><Relationship Id="rId9" Type="http://schemas.openxmlformats.org/officeDocument/2006/relationships/image" Target="../media/image11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5.emf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7.png"/><Relationship Id="rId9" Type="http://schemas.openxmlformats.org/officeDocument/2006/relationships/image" Target="../media/image43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emf"/><Relationship Id="rId5" Type="http://schemas.openxmlformats.org/officeDocument/2006/relationships/chart" Target="../charts/chart1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5.emf"/><Relationship Id="rId7" Type="http://schemas.openxmlformats.org/officeDocument/2006/relationships/image" Target="../media/image12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10" Type="http://schemas.openxmlformats.org/officeDocument/2006/relationships/image" Target="../media/image43.emf"/><Relationship Id="rId4" Type="http://schemas.openxmlformats.org/officeDocument/2006/relationships/image" Target="../media/image7.png"/><Relationship Id="rId9" Type="http://schemas.openxmlformats.org/officeDocument/2006/relationships/image" Target="../media/image130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emf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4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8.png"/><Relationship Id="rId5" Type="http://schemas.openxmlformats.org/officeDocument/2006/relationships/image" Target="../media/image7.png"/><Relationship Id="rId4" Type="http://schemas.openxmlformats.org/officeDocument/2006/relationships/image" Target="../media/image137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5.emf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emf"/><Relationship Id="rId5" Type="http://schemas.openxmlformats.org/officeDocument/2006/relationships/image" Target="../media/image7.png"/><Relationship Id="rId4" Type="http://schemas.openxmlformats.org/officeDocument/2006/relationships/image" Target="../media/image142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43.emf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hyperlink" Target="https://www.scival.com/benchmarking/analyse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www.scival.com/benchmarking/analyse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openxmlformats.org/officeDocument/2006/relationships/image" Target="../media/image5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hyperlink" Target="https://www.scival.com/benchmarking/analyse" TargetMode="Externa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19353" y="2081075"/>
            <a:ext cx="61293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Silage </a:t>
            </a:r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Science: past achievements and looking towards the future</a:t>
            </a:r>
            <a:endParaRPr lang="pt-BR" sz="3200" dirty="0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2833530" y="4719887"/>
            <a:ext cx="619268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Luiz Gustavo Nussio, PhD,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Full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Professor</a:t>
            </a:r>
          </a:p>
          <a:p>
            <a:pPr lvl="0" algn="r">
              <a:defRPr/>
            </a:pP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QCF – Forage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Quality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and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Conservation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Lab</a:t>
            </a:r>
            <a:endParaRPr lang="pt-BR" sz="1600" b="1" i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lvl="0" algn="r">
              <a:defRPr/>
            </a:pP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Department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of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Animal </a:t>
            </a:r>
            <a:r>
              <a:rPr lang="pt-BR" sz="1600" b="1" i="1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Science</a:t>
            </a:r>
            <a:endParaRPr lang="pt-BR" sz="1600" b="1" i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lvl="0" algn="r">
              <a:defRPr/>
            </a:pP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Luiz de Queiroz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College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of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Agriculture</a:t>
            </a:r>
            <a:r>
              <a:rPr lang="pt-BR" sz="1600" b="1" i="1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 - </a:t>
            </a:r>
            <a:r>
              <a:rPr lang="pt-BR" sz="1600" b="1" i="1" dirty="0" err="1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Esalq</a:t>
            </a:r>
            <a:endParaRPr lang="pt-BR" sz="1600" b="1" i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lvl="0" algn="r">
              <a:defRPr/>
            </a:pP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University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of</a:t>
            </a: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 São  Paulo </a:t>
            </a:r>
          </a:p>
          <a:p>
            <a:pPr lvl="0" algn="r">
              <a:defRPr/>
            </a:pPr>
            <a:r>
              <a:rPr lang="pt-BR" sz="1600" b="1" i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Piracicaba - SP - </a:t>
            </a:r>
            <a:r>
              <a:rPr lang="pt-BR" sz="1600" b="1" i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Brazil</a:t>
            </a:r>
            <a:endParaRPr lang="pt-BR" sz="1600" b="1" i="1" dirty="0">
              <a:solidFill>
                <a:prstClr val="black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692" y="1729787"/>
            <a:ext cx="2104819" cy="2806425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796016" y="417361"/>
            <a:ext cx="7548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8243625" y="872449"/>
            <a:ext cx="9003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pt-BR" sz="1200" b="1" dirty="0">
                <a:solidFill>
                  <a:srgbClr val="000000"/>
                </a:solidFill>
              </a:rPr>
              <a:t>Belém </a:t>
            </a:r>
            <a:r>
              <a:rPr lang="pt-BR" sz="1200" b="1" dirty="0" smtClean="0">
                <a:solidFill>
                  <a:srgbClr val="000000"/>
                </a:solidFill>
              </a:rPr>
              <a:t>– PA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4623405"/>
            <a:ext cx="2036536" cy="214027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040" y="4623405"/>
            <a:ext cx="2181927" cy="216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2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144148" y="4250361"/>
            <a:ext cx="2886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Outcomes</a:t>
            </a:r>
            <a:r>
              <a:rPr lang="en-US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Environmental and energy issues emphasized</a:t>
            </a:r>
            <a:endParaRPr lang="pt-BR" sz="1600" b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4" y="992589"/>
            <a:ext cx="6041874" cy="278883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572000" y="1323034"/>
            <a:ext cx="13335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1908 - 2022</a:t>
            </a:r>
            <a:endParaRPr lang="pt-BR" dirty="0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94" y="3925888"/>
            <a:ext cx="6041874" cy="2711051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4572000" y="4338438"/>
            <a:ext cx="13335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2013 - 2022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144148" y="984534"/>
            <a:ext cx="29728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r>
              <a:rPr lang="pt-BR" sz="1600" b="1" dirty="0" smtClean="0">
                <a:hlinkClick r:id="rId6"/>
              </a:rPr>
              <a:t>https</a:t>
            </a:r>
            <a:r>
              <a:rPr lang="pt-BR" sz="1600" b="1" dirty="0">
                <a:hlinkClick r:id="rId6"/>
              </a:rPr>
              <a:t>://</a:t>
            </a:r>
            <a:r>
              <a:rPr lang="pt-BR" sz="1600" b="1" dirty="0" smtClean="0">
                <a:hlinkClick r:id="rId6"/>
              </a:rPr>
              <a:t>www.scival.com/benchmarking/analyse</a:t>
            </a:r>
            <a:endParaRPr lang="pt-BR" sz="1600" b="1" dirty="0" smtClean="0"/>
          </a:p>
          <a:p>
            <a:r>
              <a:rPr lang="pt-BR" sz="1600" b="1" dirty="0" err="1" smtClean="0"/>
              <a:t>Subject</a:t>
            </a:r>
            <a:r>
              <a:rPr lang="pt-BR" sz="1600" b="1" dirty="0" smtClean="0"/>
              <a:t>: </a:t>
            </a:r>
            <a:r>
              <a:rPr lang="pt-BR" sz="1600" b="1" dirty="0" err="1" smtClean="0"/>
              <a:t>silage</a:t>
            </a:r>
            <a:endParaRPr lang="pt-BR" sz="1600" b="1" dirty="0" smtClean="0"/>
          </a:p>
          <a:p>
            <a:r>
              <a:rPr lang="pt-BR" sz="1600" b="1" dirty="0" err="1"/>
              <a:t>Search</a:t>
            </a:r>
            <a:r>
              <a:rPr lang="pt-BR" sz="1600" b="1" dirty="0"/>
              <a:t>: </a:t>
            </a:r>
            <a:r>
              <a:rPr lang="pt-BR" sz="1600" b="1" dirty="0" err="1"/>
              <a:t>article</a:t>
            </a:r>
            <a:r>
              <a:rPr lang="pt-BR" sz="1600" b="1" dirty="0"/>
              <a:t> </a:t>
            </a:r>
            <a:r>
              <a:rPr lang="pt-BR" sz="1600" b="1" dirty="0" err="1"/>
              <a:t>title</a:t>
            </a:r>
            <a:r>
              <a:rPr lang="pt-BR" sz="1600" b="1" dirty="0"/>
              <a:t>, </a:t>
            </a:r>
            <a:r>
              <a:rPr lang="pt-BR" sz="1600" b="1" dirty="0" err="1"/>
              <a:t>keywords</a:t>
            </a:r>
            <a:r>
              <a:rPr lang="pt-BR" sz="1600" b="1" dirty="0"/>
              <a:t> </a:t>
            </a:r>
            <a:r>
              <a:rPr lang="pt-BR" sz="1600" b="1" dirty="0" err="1"/>
              <a:t>and</a:t>
            </a:r>
            <a:r>
              <a:rPr lang="pt-BR" sz="1600" b="1" dirty="0"/>
              <a:t> abstracts – (22083)</a:t>
            </a:r>
          </a:p>
          <a:p>
            <a:r>
              <a:rPr lang="pt-BR" sz="1600" b="1" dirty="0" smtClean="0"/>
              <a:t>Date</a:t>
            </a:r>
            <a:r>
              <a:rPr lang="pt-BR" sz="1600" b="1" dirty="0"/>
              <a:t>: </a:t>
            </a:r>
            <a:r>
              <a:rPr lang="pt-BR" sz="1600" b="1" dirty="0" err="1"/>
              <a:t>April</a:t>
            </a:r>
            <a:r>
              <a:rPr lang="pt-BR" sz="1600" b="1" dirty="0"/>
              <a:t> 2023</a:t>
            </a:r>
          </a:p>
          <a:p>
            <a:endParaRPr lang="pt-BR" sz="1600" b="1" dirty="0" smtClean="0"/>
          </a:p>
        </p:txBody>
      </p:sp>
      <p:sp>
        <p:nvSpPr>
          <p:cNvPr id="3" name="Elipse 2"/>
          <p:cNvSpPr/>
          <p:nvPr/>
        </p:nvSpPr>
        <p:spPr>
          <a:xfrm>
            <a:off x="2333625" y="5305426"/>
            <a:ext cx="1133475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2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5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257925" y="3577679"/>
            <a:ext cx="28860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Outcomes</a:t>
            </a:r>
            <a:r>
              <a:rPr lang="en-US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Increasing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Frontiers Microbiology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An. Feed </a:t>
            </a:r>
            <a:r>
              <a:rPr lang="en-US" sz="1600" b="1" dirty="0" err="1"/>
              <a:t>Sci</a:t>
            </a:r>
            <a:r>
              <a:rPr lang="en-US" sz="1600" b="1" dirty="0"/>
              <a:t> &amp; Tech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Bioresource</a:t>
            </a:r>
            <a:r>
              <a:rPr lang="en-US" sz="1600" b="1" dirty="0"/>
              <a:t> Technol.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err="1"/>
              <a:t>Acta</a:t>
            </a:r>
            <a:r>
              <a:rPr lang="en-US" sz="1600" b="1" dirty="0"/>
              <a:t> </a:t>
            </a:r>
            <a:r>
              <a:rPr lang="en-US" sz="1600" b="1" dirty="0" err="1"/>
              <a:t>Pratacult</a:t>
            </a:r>
            <a:r>
              <a:rPr lang="en-US" sz="1600" b="1" dirty="0"/>
              <a:t>. </a:t>
            </a:r>
            <a:r>
              <a:rPr lang="en-US" sz="1600" b="1" dirty="0" err="1"/>
              <a:t>Sinica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Decreasing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J. Dairy Science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J . Animal Science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Animal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Livestock Science</a:t>
            </a:r>
            <a:endParaRPr lang="en-US" sz="16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b="1" dirty="0" smtClean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98" y="3707372"/>
            <a:ext cx="6118150" cy="2787603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4457700" y="4063043"/>
            <a:ext cx="1591198" cy="3756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2013 - 2022</a:t>
            </a:r>
            <a:endParaRPr lang="pt-BR" dirty="0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3" y="984533"/>
            <a:ext cx="6129125" cy="261148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810648" y="1286256"/>
            <a:ext cx="13335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1908 - 2022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144148" y="984534"/>
            <a:ext cx="29728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r>
              <a:rPr lang="pt-BR" sz="1600" b="1" dirty="0" smtClean="0">
                <a:hlinkClick r:id="rId6"/>
              </a:rPr>
              <a:t>https</a:t>
            </a:r>
            <a:r>
              <a:rPr lang="pt-BR" sz="1600" b="1" dirty="0">
                <a:hlinkClick r:id="rId6"/>
              </a:rPr>
              <a:t>://</a:t>
            </a:r>
            <a:r>
              <a:rPr lang="pt-BR" sz="1600" b="1" dirty="0" smtClean="0">
                <a:hlinkClick r:id="rId6"/>
              </a:rPr>
              <a:t>www.scival.com/benchmarking/analyse</a:t>
            </a:r>
            <a:endParaRPr lang="pt-BR" sz="1600" b="1" dirty="0" smtClean="0"/>
          </a:p>
          <a:p>
            <a:r>
              <a:rPr lang="pt-BR" sz="1600" b="1" dirty="0" err="1" smtClean="0"/>
              <a:t>Subject</a:t>
            </a:r>
            <a:r>
              <a:rPr lang="pt-BR" sz="1600" b="1" dirty="0" smtClean="0"/>
              <a:t>: </a:t>
            </a:r>
            <a:r>
              <a:rPr lang="pt-BR" sz="1600" b="1" dirty="0" err="1" smtClean="0"/>
              <a:t>silage</a:t>
            </a:r>
            <a:endParaRPr lang="pt-BR" sz="1600" b="1" dirty="0" smtClean="0"/>
          </a:p>
          <a:p>
            <a:r>
              <a:rPr lang="pt-BR" sz="1600" b="1" dirty="0" err="1"/>
              <a:t>Search</a:t>
            </a:r>
            <a:r>
              <a:rPr lang="pt-BR" sz="1600" b="1" dirty="0"/>
              <a:t>: </a:t>
            </a:r>
            <a:r>
              <a:rPr lang="pt-BR" sz="1600" b="1" dirty="0" err="1"/>
              <a:t>article</a:t>
            </a:r>
            <a:r>
              <a:rPr lang="pt-BR" sz="1600" b="1" dirty="0"/>
              <a:t> </a:t>
            </a:r>
            <a:r>
              <a:rPr lang="pt-BR" sz="1600" b="1" dirty="0" err="1"/>
              <a:t>title</a:t>
            </a:r>
            <a:r>
              <a:rPr lang="pt-BR" sz="1600" b="1" dirty="0"/>
              <a:t>, </a:t>
            </a:r>
            <a:r>
              <a:rPr lang="pt-BR" sz="1600" b="1" dirty="0" err="1"/>
              <a:t>keywords</a:t>
            </a:r>
            <a:r>
              <a:rPr lang="pt-BR" sz="1600" b="1" dirty="0"/>
              <a:t> </a:t>
            </a:r>
            <a:r>
              <a:rPr lang="pt-BR" sz="1600" b="1" dirty="0" err="1"/>
              <a:t>and</a:t>
            </a:r>
            <a:r>
              <a:rPr lang="pt-BR" sz="1600" b="1" dirty="0"/>
              <a:t> abstracts – (22083)</a:t>
            </a:r>
          </a:p>
          <a:p>
            <a:r>
              <a:rPr lang="pt-BR" sz="1600" b="1" dirty="0" smtClean="0"/>
              <a:t>Date</a:t>
            </a:r>
            <a:r>
              <a:rPr lang="pt-BR" sz="1600" b="1" dirty="0"/>
              <a:t>: </a:t>
            </a:r>
            <a:r>
              <a:rPr lang="pt-BR" sz="1600" b="1" dirty="0" err="1"/>
              <a:t>April</a:t>
            </a:r>
            <a:r>
              <a:rPr lang="pt-BR" sz="1600" b="1" dirty="0"/>
              <a:t> 2023</a:t>
            </a:r>
          </a:p>
          <a:p>
            <a:endParaRPr lang="pt-BR" sz="1600" b="1" dirty="0" smtClean="0"/>
          </a:p>
        </p:txBody>
      </p:sp>
      <p:sp>
        <p:nvSpPr>
          <p:cNvPr id="15" name="Retângulo 14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2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6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7961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42924" y="848124"/>
            <a:ext cx="8005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/>
              <a:t>Laboratory and research tools: assessment </a:t>
            </a:r>
            <a:r>
              <a:rPr lang="en-US" sz="2400" b="1" dirty="0"/>
              <a:t>and improvement 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2924" y="1780047"/>
            <a:ext cx="847407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Electronic</a:t>
            </a:r>
            <a:r>
              <a:rPr lang="pt-BR" sz="2000" dirty="0" smtClean="0"/>
              <a:t> </a:t>
            </a:r>
            <a:r>
              <a:rPr lang="pt-BR" sz="2000" dirty="0" err="1" smtClean="0"/>
              <a:t>devices</a:t>
            </a:r>
            <a:r>
              <a:rPr lang="pt-BR" sz="2000" dirty="0" smtClean="0"/>
              <a:t> </a:t>
            </a:r>
            <a:r>
              <a:rPr lang="pt-BR" sz="2000" dirty="0" err="1" smtClean="0"/>
              <a:t>technology</a:t>
            </a:r>
            <a:r>
              <a:rPr lang="pt-BR" sz="2000" dirty="0" smtClean="0"/>
              <a:t> - </a:t>
            </a:r>
            <a:r>
              <a:rPr lang="en-US" sz="2000" dirty="0" smtClean="0"/>
              <a:t>sensors </a:t>
            </a:r>
            <a:r>
              <a:rPr lang="en-US" sz="2000" dirty="0"/>
              <a:t>to detect and analyze gases and volatile organic compounds (</a:t>
            </a:r>
            <a:r>
              <a:rPr lang="en-US" sz="2000" dirty="0" smtClean="0"/>
              <a:t>VOC) and predict  aerobic instability</a:t>
            </a:r>
          </a:p>
          <a:p>
            <a:endParaRPr lang="en-US" sz="2000" dirty="0" smtClean="0"/>
          </a:p>
          <a:p>
            <a:pPr lvl="1"/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9" y="3428994"/>
            <a:ext cx="22" cy="11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055600"/>
            <a:ext cx="4031940" cy="26879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827" y="3055600"/>
            <a:ext cx="4758521" cy="2675362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2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27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7961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42924" y="848124"/>
            <a:ext cx="8005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/>
              <a:t>Laboratory and research tools: assessment </a:t>
            </a:r>
            <a:r>
              <a:rPr lang="en-US" sz="2400" b="1" dirty="0"/>
              <a:t>and improvement 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2924" y="1780047"/>
            <a:ext cx="847407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Near-infrared </a:t>
            </a:r>
            <a:r>
              <a:rPr lang="en-US" sz="2000" dirty="0"/>
              <a:t>spectroscopy (NIRS): </a:t>
            </a:r>
            <a:r>
              <a:rPr lang="en-US" sz="2000" dirty="0" smtClean="0"/>
              <a:t>predict </a:t>
            </a:r>
            <a:r>
              <a:rPr lang="en-US" sz="2000" dirty="0"/>
              <a:t>the aerobic stability of </a:t>
            </a:r>
            <a:r>
              <a:rPr lang="en-US" sz="2000" dirty="0" smtClean="0"/>
              <a:t>silage based on compounds associated </a:t>
            </a:r>
            <a:r>
              <a:rPr lang="en-US" sz="2000" dirty="0"/>
              <a:t>with spoilage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r>
              <a:rPr lang="pt-BR" sz="1600" dirty="0" smtClean="0"/>
              <a:t>Nuclear </a:t>
            </a:r>
            <a:r>
              <a:rPr lang="pt-BR" sz="1600" dirty="0" err="1" smtClean="0"/>
              <a:t>magnetic</a:t>
            </a:r>
            <a:r>
              <a:rPr lang="pt-BR" sz="1600" dirty="0" smtClean="0"/>
              <a:t> </a:t>
            </a:r>
            <a:r>
              <a:rPr lang="en-US" sz="1600" dirty="0" smtClean="0"/>
              <a:t>resonance </a:t>
            </a:r>
            <a:r>
              <a:rPr lang="en-US" sz="1600" dirty="0"/>
              <a:t>(NMR), </a:t>
            </a:r>
            <a:endParaRPr lang="en-US" sz="1600" dirty="0" smtClean="0"/>
          </a:p>
          <a:p>
            <a:r>
              <a:rPr lang="en-US" sz="1600" dirty="0" smtClean="0"/>
              <a:t>mass </a:t>
            </a:r>
            <a:r>
              <a:rPr lang="en-US" sz="1600" dirty="0"/>
              <a:t>spectrometry (MS) or infrared (IR) </a:t>
            </a:r>
            <a:endParaRPr lang="en-US" sz="1600" dirty="0" smtClean="0"/>
          </a:p>
          <a:p>
            <a:r>
              <a:rPr lang="en-US" sz="1600" dirty="0" smtClean="0"/>
              <a:t>spectroscopy related to the metabolome</a:t>
            </a:r>
          </a:p>
          <a:p>
            <a:pPr lvl="1"/>
            <a:endParaRPr lang="en-US" sz="1600" dirty="0" smtClean="0"/>
          </a:p>
          <a:p>
            <a:r>
              <a:rPr lang="en-US" sz="1600" i="1" dirty="0" smtClean="0"/>
              <a:t>Seeing </a:t>
            </a:r>
            <a:r>
              <a:rPr lang="en-US" sz="1600" i="1" dirty="0"/>
              <a:t>plants as never before</a:t>
            </a:r>
            <a:endParaRPr lang="en-US" sz="1600" i="1" dirty="0" smtClean="0"/>
          </a:p>
          <a:p>
            <a:r>
              <a:rPr lang="en-US" sz="1600" dirty="0" smtClean="0"/>
              <a:t>New </a:t>
            </a:r>
            <a:r>
              <a:rPr lang="en-US" sz="1600" dirty="0" err="1"/>
              <a:t>Phytologist</a:t>
            </a:r>
            <a:r>
              <a:rPr lang="en-US" sz="1600" dirty="0"/>
              <a:t> </a:t>
            </a:r>
            <a:r>
              <a:rPr lang="en-US" sz="1600" dirty="0">
                <a:latin typeface="AdvGARAD-R"/>
              </a:rPr>
              <a:t>(2023) </a:t>
            </a:r>
            <a:r>
              <a:rPr lang="en-US" sz="1600" dirty="0">
                <a:latin typeface="AdvGARAD-SB"/>
              </a:rPr>
              <a:t>238: </a:t>
            </a:r>
            <a:r>
              <a:rPr lang="en-US" sz="1600" dirty="0">
                <a:latin typeface="AdvGARAD-R"/>
              </a:rPr>
              <a:t>1775–1794</a:t>
            </a:r>
          </a:p>
          <a:p>
            <a:r>
              <a:rPr lang="pt-BR" sz="1600" dirty="0">
                <a:latin typeface="AdvPSSXR"/>
              </a:rPr>
              <a:t>www.newphytologist.com</a:t>
            </a:r>
            <a:endParaRPr lang="en-US" sz="1600" dirty="0"/>
          </a:p>
          <a:p>
            <a:pPr lvl="1"/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9" y="3428994"/>
            <a:ext cx="22" cy="1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401" y="3042395"/>
            <a:ext cx="4952979" cy="2419263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0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36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7961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42924" y="848124"/>
            <a:ext cx="8005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/>
              <a:t>Laboratory and research tools: assessment </a:t>
            </a:r>
            <a:r>
              <a:rPr lang="en-US" sz="2400" b="1" dirty="0"/>
              <a:t>and improvement 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2924" y="1780047"/>
            <a:ext cx="84740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Metabolomics</a:t>
            </a:r>
            <a:r>
              <a:rPr lang="en-US" sz="2000" b="1" dirty="0"/>
              <a:t>: </a:t>
            </a:r>
            <a:r>
              <a:rPr lang="en-US" sz="2000" b="1" dirty="0" smtClean="0"/>
              <a:t>the </a:t>
            </a:r>
            <a:r>
              <a:rPr lang="en-US" sz="2000" b="1" dirty="0"/>
              <a:t>metabolic profile over time, it may be possible to predict the likelihood of aerobic instability 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9" y="3428994"/>
            <a:ext cx="22" cy="11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2903999"/>
            <a:ext cx="4116891" cy="308766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9" y="2903999"/>
            <a:ext cx="4116891" cy="3087668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2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1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7961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42924" y="848124"/>
            <a:ext cx="80053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/>
              <a:t>Laboratory and research tools: assessment </a:t>
            </a:r>
            <a:r>
              <a:rPr lang="en-US" sz="2400" b="1" dirty="0"/>
              <a:t>and improvement 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2924" y="1780047"/>
            <a:ext cx="84740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Metabolomics &amp; </a:t>
            </a:r>
            <a:r>
              <a:rPr lang="en-US" sz="2000" b="1" dirty="0" err="1" smtClean="0"/>
              <a:t>Culturomics</a:t>
            </a:r>
            <a:r>
              <a:rPr lang="en-US" sz="2000" b="1" dirty="0" smtClean="0"/>
              <a:t>: the </a:t>
            </a:r>
            <a:r>
              <a:rPr lang="en-US" sz="2000" b="1" dirty="0"/>
              <a:t>metabolic profile over time, it may be possible to predict the likelihood of aerobic instability 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9" y="3428994"/>
            <a:ext cx="22" cy="11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008539"/>
            <a:ext cx="1948671" cy="2588079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" t="36555" r="10521" b="41856"/>
          <a:stretch/>
        </p:blipFill>
        <p:spPr>
          <a:xfrm>
            <a:off x="2303778" y="2601176"/>
            <a:ext cx="3940755" cy="1280941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1" b="27143"/>
          <a:stretch/>
        </p:blipFill>
        <p:spPr>
          <a:xfrm>
            <a:off x="2303778" y="4091733"/>
            <a:ext cx="3942447" cy="225026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5" b="40000"/>
          <a:stretch/>
        </p:blipFill>
        <p:spPr>
          <a:xfrm>
            <a:off x="6304167" y="3436422"/>
            <a:ext cx="2767272" cy="1583872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96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98948" y="631589"/>
            <a:ext cx="908642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Integrating omics and silage research – deep learning tools 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4" y="1635198"/>
            <a:ext cx="3129575" cy="389008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9950" y="1647125"/>
            <a:ext cx="3161768" cy="388458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719" y="1635198"/>
            <a:ext cx="1763632" cy="389351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644473" y="5665111"/>
            <a:ext cx="7870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Figure 3. Bacterial community succession in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Italian ryegrass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silage at the phylum level (left) and genus level (right) (Yin et al., 2023) 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295400" y="2038350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>
                <a:solidFill>
                  <a:schemeClr val="bg1"/>
                </a:solidFill>
              </a:rPr>
              <a:t>Filling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Stage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234587" y="3905250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err="1" smtClean="0">
                <a:solidFill>
                  <a:schemeClr val="bg1"/>
                </a:solidFill>
              </a:rPr>
              <a:t>Dough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Stage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9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248" y="896149"/>
            <a:ext cx="5448300" cy="495971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1185" y="5800882"/>
            <a:ext cx="8988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Figure 4.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analysis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bacterial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community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metabolome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ryegrass</a:t>
            </a:r>
            <a:r>
              <a:rPr lang="pt-BR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silage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. The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specific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carbohydrate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(a)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amino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acid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(b)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metabolites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. The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metabolites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names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red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highlight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upregulated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metabolism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after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ensiling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. The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metabolites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names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in blue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highlight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downregulated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metabolism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after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ensiling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. * P &lt; 0.05; ** P&lt;0.01; *** P &lt; 0.001 (Yin et al., 2023) </a:t>
            </a:r>
            <a:endParaRPr lang="pt-BR" sz="14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1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7937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2624"/>
            <a:ext cx="9078541" cy="321637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-27037" y="515907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Figure 5. Spearman correlation analysis of bacteria and metabolites in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alfalfa silage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with low (A) and high (B) dry matter content. Blue color indicates a negative correlation, whereas red color indicates positive correlation. * P &lt; 0.05; ** P&lt;0.01; *** P &lt; 0.001 (Su et al., 2023). </a:t>
            </a:r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0375" y="1508227"/>
            <a:ext cx="847407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Alternative  uses for silage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err="1" smtClean="0"/>
              <a:t>Biofuel</a:t>
            </a:r>
            <a:r>
              <a:rPr lang="pt-BR" sz="2000" dirty="0" smtClean="0"/>
              <a:t>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chemical</a:t>
            </a:r>
            <a:r>
              <a:rPr lang="pt-BR" sz="2000" dirty="0" smtClean="0"/>
              <a:t> </a:t>
            </a:r>
            <a:r>
              <a:rPr lang="pt-BR" sz="2000" dirty="0" err="1" smtClean="0"/>
              <a:t>industry</a:t>
            </a:r>
            <a:r>
              <a:rPr lang="pt-BR" sz="2000" dirty="0" smtClean="0"/>
              <a:t> </a:t>
            </a: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Gaseous: methane and C0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  <a:p>
            <a:pPr marL="447675">
              <a:buFont typeface="Arial" panose="020B0604020202020204" pitchFamily="34" charset="0"/>
              <a:buChar char="•"/>
            </a:pPr>
            <a:r>
              <a:rPr lang="pt-BR" sz="2000" dirty="0" smtClean="0"/>
              <a:t>    </a:t>
            </a:r>
            <a:r>
              <a:rPr lang="pt-BR" sz="2000" dirty="0" err="1" smtClean="0"/>
              <a:t>Liquid</a:t>
            </a:r>
            <a:r>
              <a:rPr lang="pt-BR" sz="2000" dirty="0" smtClean="0"/>
              <a:t>: </a:t>
            </a:r>
            <a:r>
              <a:rPr lang="pt-BR" sz="2000" b="1" dirty="0" err="1" smtClean="0"/>
              <a:t>acetate</a:t>
            </a:r>
            <a:r>
              <a:rPr lang="pt-BR" sz="2000" dirty="0" smtClean="0"/>
              <a:t>, </a:t>
            </a:r>
            <a:r>
              <a:rPr lang="pt-BR" sz="2000" dirty="0" err="1" smtClean="0"/>
              <a:t>ethanol</a:t>
            </a:r>
            <a:r>
              <a:rPr lang="pt-BR" sz="2000" dirty="0"/>
              <a:t>, </a:t>
            </a:r>
            <a:r>
              <a:rPr lang="pt-BR" sz="2000" dirty="0" smtClean="0"/>
              <a:t>butanol, </a:t>
            </a:r>
            <a:r>
              <a:rPr lang="pt-BR" sz="2000" dirty="0" err="1" smtClean="0"/>
              <a:t>isopropanol</a:t>
            </a:r>
            <a:r>
              <a:rPr lang="pt-BR" sz="2000" dirty="0" smtClean="0"/>
              <a:t>  </a:t>
            </a:r>
            <a:r>
              <a:rPr lang="pt-BR" sz="2000" dirty="0" err="1" smtClean="0"/>
              <a:t>and</a:t>
            </a:r>
            <a:r>
              <a:rPr lang="pt-BR" sz="2000" dirty="0" smtClean="0"/>
              <a:t> </a:t>
            </a:r>
            <a:r>
              <a:rPr lang="pt-BR" sz="2000" dirty="0" err="1" smtClean="0"/>
              <a:t>others</a:t>
            </a:r>
            <a:endParaRPr lang="pt-BR" sz="2000" dirty="0" smtClean="0"/>
          </a:p>
          <a:p>
            <a:pPr marL="447675">
              <a:buFont typeface="Arial" panose="020B0604020202020204" pitchFamily="34" charset="0"/>
              <a:buChar char="•"/>
            </a:pPr>
            <a:r>
              <a:rPr lang="pt-BR" sz="2000" b="1" dirty="0"/>
              <a:t> </a:t>
            </a:r>
            <a:r>
              <a:rPr lang="pt-BR" sz="2000" b="1" dirty="0" smtClean="0"/>
              <a:t>   New </a:t>
            </a:r>
            <a:r>
              <a:rPr lang="pt-BR" sz="2000" b="1" dirty="0" err="1" smtClean="0"/>
              <a:t>biochemical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pathways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and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innovative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strategies</a:t>
            </a:r>
            <a:endParaRPr lang="pt-BR" sz="2000" b="1" dirty="0"/>
          </a:p>
        </p:txBody>
      </p:sp>
      <p:sp>
        <p:nvSpPr>
          <p:cNvPr id="8" name="Retângulo 7"/>
          <p:cNvSpPr/>
          <p:nvPr/>
        </p:nvSpPr>
        <p:spPr>
          <a:xfrm>
            <a:off x="1854286" y="615675"/>
            <a:ext cx="572222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77" y="8046"/>
            <a:ext cx="656402" cy="61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44" y="5949280"/>
            <a:ext cx="940635" cy="79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Espaço Reservado para Conteúd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2" y="332656"/>
            <a:ext cx="8113348" cy="60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4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328" y="881787"/>
            <a:ext cx="4645672" cy="165844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29041" y="1030882"/>
            <a:ext cx="25742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707070"/>
                </a:solidFill>
              </a:rPr>
              <a:t>Microbial Ecology</a:t>
            </a:r>
          </a:p>
          <a:p>
            <a:r>
              <a:rPr lang="en-GB" b="1" dirty="0">
                <a:solidFill>
                  <a:srgbClr val="707070"/>
                </a:solidFill>
              </a:rPr>
              <a:t>Research Article</a:t>
            </a:r>
          </a:p>
          <a:p>
            <a:r>
              <a:rPr lang="en-GB" b="1" dirty="0">
                <a:solidFill>
                  <a:srgbClr val="707070"/>
                </a:solidFill>
              </a:rPr>
              <a:t>23 October 2024</a:t>
            </a:r>
            <a:endParaRPr lang="en-GB" b="1" i="0" dirty="0">
              <a:solidFill>
                <a:srgbClr val="707070"/>
              </a:solidFill>
              <a:effectLst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182615" y="1307881"/>
            <a:ext cx="3160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211D1E"/>
                </a:solidFill>
              </a:rPr>
              <a:t>10.1128/msystems.00682-24 </a:t>
            </a:r>
            <a:endParaRPr lang="en-GB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00364"/>
            <a:ext cx="5772261" cy="445763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772260" y="1881247"/>
            <a:ext cx="34714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200" dirty="0">
              <a:solidFill>
                <a:srgbClr val="000000"/>
              </a:solidFill>
              <a:latin typeface="Myriad Pro"/>
            </a:endParaRPr>
          </a:p>
          <a:p>
            <a:r>
              <a:rPr lang="en-GB" sz="3200" dirty="0">
                <a:solidFill>
                  <a:srgbClr val="000000"/>
                </a:solidFill>
                <a:latin typeface="Myriad Pro"/>
              </a:rPr>
              <a:t> </a:t>
            </a:r>
          </a:p>
          <a:p>
            <a:r>
              <a:rPr lang="en-GB" dirty="0" smtClean="0">
                <a:solidFill>
                  <a:srgbClr val="211D1E"/>
                </a:solidFill>
                <a:latin typeface="Myriad Pro"/>
              </a:rPr>
              <a:t>Large-scale </a:t>
            </a:r>
            <a:r>
              <a:rPr lang="en-GB" dirty="0">
                <a:solidFill>
                  <a:srgbClr val="211D1E"/>
                </a:solidFill>
                <a:latin typeface="Myriad Pro"/>
              </a:rPr>
              <a:t>culturing approach recovered a considerable number of unique microbes undetectable by high-throughput sequencing. Predominant </a:t>
            </a:r>
            <a:r>
              <a:rPr lang="en-GB" dirty="0" smtClean="0">
                <a:solidFill>
                  <a:srgbClr val="211D1E"/>
                </a:solidFill>
                <a:latin typeface="Myriad Pro"/>
              </a:rPr>
              <a:t>genera: </a:t>
            </a:r>
            <a:r>
              <a:rPr lang="en-GB" b="1" i="1" dirty="0" err="1" smtClean="0">
                <a:solidFill>
                  <a:srgbClr val="211D1E"/>
                </a:solidFill>
                <a:latin typeface="Myriad Pro"/>
              </a:rPr>
              <a:t>Lactiplantibacillus</a:t>
            </a:r>
            <a:r>
              <a:rPr lang="en-GB" b="1" dirty="0">
                <a:solidFill>
                  <a:srgbClr val="211D1E"/>
                </a:solidFill>
                <a:latin typeface="Myriad Pro"/>
              </a:rPr>
              <a:t>, </a:t>
            </a:r>
            <a:r>
              <a:rPr lang="en-GB" b="1" i="1" dirty="0" err="1">
                <a:solidFill>
                  <a:srgbClr val="211D1E"/>
                </a:solidFill>
                <a:latin typeface="Myriad Pro"/>
              </a:rPr>
              <a:t>Leuconostoc</a:t>
            </a:r>
            <a:r>
              <a:rPr lang="en-GB" b="1" dirty="0">
                <a:solidFill>
                  <a:srgbClr val="211D1E"/>
                </a:solidFill>
                <a:latin typeface="Myriad Pro"/>
              </a:rPr>
              <a:t>, </a:t>
            </a:r>
            <a:r>
              <a:rPr lang="en-GB" b="1" i="1" dirty="0" err="1">
                <a:solidFill>
                  <a:srgbClr val="211D1E"/>
                </a:solidFill>
                <a:latin typeface="Myriad Pro"/>
              </a:rPr>
              <a:t>Lentilactobacillus</a:t>
            </a:r>
            <a:r>
              <a:rPr lang="en-GB" b="1" dirty="0">
                <a:solidFill>
                  <a:srgbClr val="211D1E"/>
                </a:solidFill>
                <a:latin typeface="Myriad Pro"/>
              </a:rPr>
              <a:t>, </a:t>
            </a:r>
            <a:r>
              <a:rPr lang="en-GB" b="1" i="1" dirty="0" err="1">
                <a:solidFill>
                  <a:srgbClr val="211D1E"/>
                </a:solidFill>
                <a:latin typeface="Myriad Pro"/>
              </a:rPr>
              <a:t>Weissella</a:t>
            </a:r>
            <a:r>
              <a:rPr lang="en-GB" b="1" dirty="0">
                <a:solidFill>
                  <a:srgbClr val="211D1E"/>
                </a:solidFill>
                <a:latin typeface="Myriad Pro"/>
              </a:rPr>
              <a:t>, and </a:t>
            </a:r>
            <a:r>
              <a:rPr lang="en-GB" b="1" i="1" dirty="0" err="1" smtClean="0">
                <a:solidFill>
                  <a:srgbClr val="211D1E"/>
                </a:solidFill>
                <a:latin typeface="Myriad Pro"/>
              </a:rPr>
              <a:t>Liquorilactobacillus</a:t>
            </a:r>
            <a:r>
              <a:rPr lang="en-GB" b="1" dirty="0" smtClean="0">
                <a:solidFill>
                  <a:srgbClr val="211D1E"/>
                </a:solidFill>
                <a:latin typeface="Myriad Pro"/>
              </a:rPr>
              <a:t> </a:t>
            </a:r>
          </a:p>
          <a:p>
            <a:r>
              <a:rPr lang="en-GB" dirty="0" smtClean="0">
                <a:solidFill>
                  <a:srgbClr val="211D1E"/>
                </a:solidFill>
                <a:latin typeface="Myriad Pro"/>
              </a:rPr>
              <a:t>Minor gene expression revealed </a:t>
            </a:r>
            <a:r>
              <a:rPr lang="en-GB" b="1" i="1" dirty="0" err="1" smtClean="0">
                <a:solidFill>
                  <a:srgbClr val="211D1E"/>
                </a:solidFill>
                <a:latin typeface="Myriad Pro"/>
              </a:rPr>
              <a:t>Enterobacteriaceae</a:t>
            </a:r>
            <a:r>
              <a:rPr lang="en-GB" i="1" dirty="0" smtClean="0">
                <a:solidFill>
                  <a:srgbClr val="211D1E"/>
                </a:solidFill>
                <a:latin typeface="Myriad Pro"/>
              </a:rPr>
              <a:t> </a:t>
            </a:r>
            <a:r>
              <a:rPr lang="en-GB" dirty="0" smtClean="0">
                <a:solidFill>
                  <a:srgbClr val="211D1E"/>
                </a:solidFill>
                <a:latin typeface="Myriad Pro"/>
              </a:rPr>
              <a:t>might </a:t>
            </a:r>
            <a:r>
              <a:rPr lang="en-GB" dirty="0">
                <a:solidFill>
                  <a:srgbClr val="211D1E"/>
                </a:solidFill>
                <a:latin typeface="Myriad Pro"/>
              </a:rPr>
              <a:t>be involved in pathways leading to the production of ammonia-N and butyric acid </a:t>
            </a:r>
            <a:endParaRPr lang="en-GB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8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992589"/>
            <a:ext cx="5385197" cy="3546562"/>
          </a:xfrm>
          <a:prstGeom prst="rect">
            <a:avLst/>
          </a:prstGeom>
        </p:spPr>
      </p:pic>
      <p:sp>
        <p:nvSpPr>
          <p:cNvPr id="5" name="Retângulo Arredondado 4"/>
          <p:cNvSpPr/>
          <p:nvPr/>
        </p:nvSpPr>
        <p:spPr>
          <a:xfrm>
            <a:off x="2526846" y="2371725"/>
            <a:ext cx="1098097" cy="2000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tângulo Arredondado 14"/>
          <p:cNvSpPr/>
          <p:nvPr/>
        </p:nvSpPr>
        <p:spPr>
          <a:xfrm>
            <a:off x="1834145" y="3873469"/>
            <a:ext cx="612321" cy="34338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tângulo Arredondado 15"/>
          <p:cNvSpPr/>
          <p:nvPr/>
        </p:nvSpPr>
        <p:spPr>
          <a:xfrm>
            <a:off x="853123" y="3239861"/>
            <a:ext cx="1098097" cy="2000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tângulo Arredondado 18"/>
          <p:cNvSpPr/>
          <p:nvPr/>
        </p:nvSpPr>
        <p:spPr>
          <a:xfrm>
            <a:off x="2590799" y="3407813"/>
            <a:ext cx="1098097" cy="2000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0" y="4650437"/>
            <a:ext cx="5392604" cy="184963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7880" y="1369486"/>
            <a:ext cx="3522650" cy="249356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4304" y="4012779"/>
            <a:ext cx="3536226" cy="2303599"/>
          </a:xfrm>
          <a:prstGeom prst="rect">
            <a:avLst/>
          </a:prstGeom>
        </p:spPr>
      </p:pic>
      <p:cxnSp>
        <p:nvCxnSpPr>
          <p:cNvPr id="22" name="Conector de Seta Reta 21"/>
          <p:cNvCxnSpPr/>
          <p:nvPr/>
        </p:nvCxnSpPr>
        <p:spPr>
          <a:xfrm flipH="1">
            <a:off x="3624943" y="2471737"/>
            <a:ext cx="424543" cy="86813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3652158" y="2628512"/>
            <a:ext cx="27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+</a:t>
            </a:r>
            <a:endParaRPr lang="en-GB" b="1" dirty="0">
              <a:solidFill>
                <a:srgbClr val="FF0000"/>
              </a:solidFill>
            </a:endParaRPr>
          </a:p>
        </p:txBody>
      </p:sp>
      <p:cxnSp>
        <p:nvCxnSpPr>
          <p:cNvPr id="26" name="Conector de Seta Reta 25"/>
          <p:cNvCxnSpPr/>
          <p:nvPr/>
        </p:nvCxnSpPr>
        <p:spPr>
          <a:xfrm flipH="1" flipV="1">
            <a:off x="3731079" y="3544224"/>
            <a:ext cx="291192" cy="67978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3789589" y="3299671"/>
            <a:ext cx="27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+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8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6678" y="992589"/>
            <a:ext cx="5667428" cy="4469783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 flipV="1">
            <a:off x="3967843" y="3596368"/>
            <a:ext cx="759278" cy="1383848"/>
          </a:xfrm>
          <a:prstGeom prst="straightConnector1">
            <a:avLst/>
          </a:prstGeom>
          <a:ln w="19050">
            <a:solidFill>
              <a:schemeClr val="accent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4210049" y="3917914"/>
            <a:ext cx="274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1"/>
                </a:solidFill>
              </a:rPr>
              <a:t>+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4484914" y="3034130"/>
            <a:ext cx="1289959" cy="176756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tângulo 18"/>
          <p:cNvSpPr/>
          <p:nvPr/>
        </p:nvSpPr>
        <p:spPr>
          <a:xfrm>
            <a:off x="116794" y="989370"/>
            <a:ext cx="3524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 err="1" smtClean="0">
                <a:solidFill>
                  <a:srgbClr val="707070"/>
                </a:solidFill>
              </a:rPr>
              <a:t>Lactobacillaceae</a:t>
            </a:r>
            <a:r>
              <a:rPr lang="en-GB" b="1" i="1" dirty="0" smtClean="0">
                <a:solidFill>
                  <a:srgbClr val="707070"/>
                </a:solidFill>
              </a:rPr>
              <a:t> promotes serine synthesis and does not degrade glycine into ammonia-N</a:t>
            </a:r>
            <a:endParaRPr lang="en-GB" b="1" i="1" dirty="0">
              <a:solidFill>
                <a:srgbClr val="707070"/>
              </a:solidFill>
              <a:effectLst/>
            </a:endParaRPr>
          </a:p>
        </p:txBody>
      </p:sp>
      <p:sp>
        <p:nvSpPr>
          <p:cNvPr id="20" name="Retângulo Arredondado 19"/>
          <p:cNvSpPr/>
          <p:nvPr/>
        </p:nvSpPr>
        <p:spPr>
          <a:xfrm>
            <a:off x="4313464" y="2637116"/>
            <a:ext cx="752476" cy="2000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tângulo Arredondado 21"/>
          <p:cNvSpPr/>
          <p:nvPr/>
        </p:nvSpPr>
        <p:spPr>
          <a:xfrm>
            <a:off x="5107687" y="3496355"/>
            <a:ext cx="619559" cy="20002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95" y="2040155"/>
            <a:ext cx="3295256" cy="237464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456811"/>
            <a:ext cx="3853543" cy="1375664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-59743" y="5123383"/>
            <a:ext cx="30428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211D1E"/>
                </a:solidFill>
              </a:rPr>
              <a:t>10.1128/msystems.00682-24 </a:t>
            </a:r>
            <a:endParaRPr lang="en-GB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66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42924" y="1446672"/>
            <a:ext cx="8474075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Alternative  uses for silage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Organic</a:t>
            </a:r>
            <a:r>
              <a:rPr lang="pt-BR" dirty="0" smtClean="0"/>
              <a:t> </a:t>
            </a:r>
            <a:r>
              <a:rPr lang="pt-BR" dirty="0" err="1" smtClean="0"/>
              <a:t>molecules</a:t>
            </a:r>
            <a:r>
              <a:rPr lang="pt-BR" dirty="0" smtClean="0"/>
              <a:t> as </a:t>
            </a:r>
            <a:r>
              <a:rPr lang="pt-BR" dirty="0" err="1" smtClean="0"/>
              <a:t>building</a:t>
            </a:r>
            <a:r>
              <a:rPr lang="pt-BR" dirty="0" smtClean="0"/>
              <a:t> </a:t>
            </a:r>
            <a:r>
              <a:rPr lang="pt-BR" dirty="0" err="1" smtClean="0"/>
              <a:t>blocks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Organic  acids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</a:t>
            </a:r>
            <a:r>
              <a:rPr lang="en-US" dirty="0" smtClean="0"/>
              <a:t>arious </a:t>
            </a:r>
            <a:r>
              <a:rPr lang="en-US" dirty="0"/>
              <a:t>chemicals, </a:t>
            </a:r>
            <a:r>
              <a:rPr lang="en-US" dirty="0" smtClean="0"/>
              <a:t>bioplastics</a:t>
            </a:r>
            <a:r>
              <a:rPr lang="en-US" dirty="0"/>
              <a:t>, </a:t>
            </a:r>
            <a:r>
              <a:rPr lang="en-US" dirty="0" smtClean="0"/>
              <a:t>solvents </a:t>
            </a:r>
            <a:r>
              <a:rPr lang="en-US" dirty="0"/>
              <a:t>and food </a:t>
            </a:r>
            <a:r>
              <a:rPr lang="en-US" dirty="0" smtClean="0"/>
              <a:t>additives</a:t>
            </a:r>
          </a:p>
          <a:p>
            <a:pPr lvl="1"/>
            <a:r>
              <a:rPr lang="en-US" dirty="0" smtClean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/>
              <a:t>Pharmaceutical</a:t>
            </a:r>
            <a:r>
              <a:rPr lang="pt-BR" b="1" dirty="0" smtClean="0"/>
              <a:t> </a:t>
            </a:r>
            <a:r>
              <a:rPr lang="pt-BR" b="1" dirty="0" err="1" smtClean="0"/>
              <a:t>matrix</a:t>
            </a:r>
            <a:endParaRPr lang="pt-B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Organic compounds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Fermented-based  molecules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Alkaloids and flavonoids</a:t>
            </a:r>
          </a:p>
          <a:p>
            <a:pPr lvl="1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Enzymes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smtClean="0"/>
              <a:t>Proteases</a:t>
            </a:r>
            <a:r>
              <a:rPr lang="pt-BR" dirty="0"/>
              <a:t>, </a:t>
            </a:r>
            <a:r>
              <a:rPr lang="pt-BR" dirty="0" err="1"/>
              <a:t>cellulases</a:t>
            </a:r>
            <a:r>
              <a:rPr lang="pt-BR" dirty="0"/>
              <a:t>,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 smtClean="0"/>
              <a:t>xylanases</a:t>
            </a:r>
            <a:endParaRPr lang="pt-BR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Antibiotics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anti-cancer</a:t>
            </a:r>
            <a:r>
              <a:rPr lang="pt-BR" dirty="0" smtClean="0"/>
              <a:t> </a:t>
            </a:r>
            <a:r>
              <a:rPr lang="pt-BR" dirty="0" err="1" smtClean="0"/>
              <a:t>drugs</a:t>
            </a:r>
            <a:endParaRPr lang="pt-BR" dirty="0" smtClean="0"/>
          </a:p>
          <a:p>
            <a:pPr lvl="1"/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Volatilome</a:t>
            </a:r>
            <a:r>
              <a:rPr lang="pt-BR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Microbiome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metabolome</a:t>
            </a:r>
            <a:r>
              <a:rPr lang="pt-BR" dirty="0" smtClean="0"/>
              <a:t> </a:t>
            </a:r>
            <a:r>
              <a:rPr lang="pt-BR" dirty="0" err="1" smtClean="0"/>
              <a:t>interactions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Eco-friendly</a:t>
            </a:r>
            <a:r>
              <a:rPr lang="pt-BR" dirty="0" smtClean="0"/>
              <a:t> </a:t>
            </a:r>
            <a:r>
              <a:rPr lang="pt-BR" dirty="0" err="1"/>
              <a:t>chemical</a:t>
            </a:r>
            <a:r>
              <a:rPr lang="pt-BR" dirty="0"/>
              <a:t> </a:t>
            </a:r>
            <a:r>
              <a:rPr lang="pt-BR" dirty="0" err="1" smtClean="0"/>
              <a:t>resources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 err="1" smtClean="0"/>
              <a:t>Potential</a:t>
            </a:r>
            <a:r>
              <a:rPr lang="pt-BR" dirty="0" smtClean="0"/>
              <a:t> </a:t>
            </a:r>
            <a:r>
              <a:rPr lang="pt-BR" dirty="0" err="1"/>
              <a:t>biocontrol</a:t>
            </a:r>
            <a:r>
              <a:rPr lang="pt-BR" dirty="0"/>
              <a:t> </a:t>
            </a:r>
            <a:r>
              <a:rPr lang="pt-BR" dirty="0" err="1"/>
              <a:t>strategies</a:t>
            </a:r>
            <a:r>
              <a:rPr lang="pt-BR" dirty="0"/>
              <a:t> </a:t>
            </a:r>
          </a:p>
          <a:p>
            <a:pPr lvl="1"/>
            <a:r>
              <a:rPr lang="pt-BR" dirty="0" smtClean="0"/>
              <a:t> 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sp>
        <p:nvSpPr>
          <p:cNvPr id="8" name="Retângulo 7"/>
          <p:cNvSpPr/>
          <p:nvPr/>
        </p:nvSpPr>
        <p:spPr>
          <a:xfrm>
            <a:off x="1854286" y="615675"/>
            <a:ext cx="572222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6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222668" y="546313"/>
            <a:ext cx="298545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Silage additives</a:t>
            </a:r>
            <a:endParaRPr lang="pt-BR" sz="28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42924" y="1446672"/>
            <a:ext cx="8474075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Microbial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Bacterial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inoculants</a:t>
            </a:r>
            <a:r>
              <a:rPr lang="pt-BR" sz="2000" b="1" dirty="0"/>
              <a:t> </a:t>
            </a:r>
            <a:r>
              <a:rPr lang="pt-BR" sz="2000" dirty="0" smtClean="0"/>
              <a:t>- </a:t>
            </a:r>
            <a:r>
              <a:rPr lang="pt-BR" sz="2000" dirty="0" err="1" smtClean="0"/>
              <a:t>efficient</a:t>
            </a:r>
            <a:r>
              <a:rPr lang="pt-BR" sz="2000" dirty="0" smtClean="0"/>
              <a:t> </a:t>
            </a:r>
            <a:r>
              <a:rPr lang="pt-BR" sz="2000" dirty="0" err="1"/>
              <a:t>fermentation</a:t>
            </a:r>
            <a:r>
              <a:rPr lang="pt-BR" sz="2000" dirty="0"/>
              <a:t>, </a:t>
            </a:r>
            <a:r>
              <a:rPr lang="pt-BR" sz="2000" dirty="0" err="1"/>
              <a:t>aerobic</a:t>
            </a:r>
            <a:r>
              <a:rPr lang="pt-BR" sz="2000" dirty="0"/>
              <a:t> </a:t>
            </a:r>
            <a:r>
              <a:rPr lang="pt-BR" sz="2000" dirty="0" err="1"/>
              <a:t>stability</a:t>
            </a:r>
            <a:r>
              <a:rPr lang="pt-BR" sz="2000" dirty="0"/>
              <a:t>, </a:t>
            </a:r>
            <a:r>
              <a:rPr lang="pt-BR" sz="2000" dirty="0" err="1"/>
              <a:t>and</a:t>
            </a:r>
            <a:r>
              <a:rPr lang="pt-BR" sz="2000" dirty="0"/>
              <a:t> </a:t>
            </a:r>
            <a:r>
              <a:rPr lang="pt-BR" sz="2000" b="1" dirty="0"/>
              <a:t>animal performance </a:t>
            </a: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Yeast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cultures</a:t>
            </a:r>
            <a:r>
              <a:rPr lang="pt-BR" sz="2000" b="1" dirty="0" smtClean="0"/>
              <a:t> </a:t>
            </a:r>
            <a:r>
              <a:rPr lang="pt-BR" sz="2000" dirty="0" smtClean="0"/>
              <a:t>- </a:t>
            </a:r>
            <a:r>
              <a:rPr lang="pt-BR" sz="2000" i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Saccharomyces</a:t>
            </a:r>
            <a:r>
              <a:rPr lang="pt-BR" sz="2000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cerevisiae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Candida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milleri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Kluyveromyces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marxianus</a:t>
            </a:r>
            <a:r>
              <a:rPr lang="pt-BR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Enzymes</a:t>
            </a:r>
            <a:r>
              <a:rPr lang="pt-BR" sz="2000" dirty="0" smtClean="0"/>
              <a:t> - </a:t>
            </a:r>
            <a:r>
              <a:rPr lang="pt-BR" sz="2000" dirty="0" err="1" smtClean="0"/>
              <a:t>cellulases</a:t>
            </a:r>
            <a:r>
              <a:rPr lang="pt-BR" sz="2000" dirty="0"/>
              <a:t>, </a:t>
            </a:r>
            <a:r>
              <a:rPr lang="pt-BR" sz="2000" dirty="0" err="1"/>
              <a:t>xylanases</a:t>
            </a:r>
            <a:r>
              <a:rPr lang="pt-BR" sz="2000" dirty="0"/>
              <a:t>, </a:t>
            </a:r>
            <a:r>
              <a:rPr lang="pt-BR" sz="2000" dirty="0" smtClean="0"/>
              <a:t>pectinases </a:t>
            </a:r>
            <a:r>
              <a:rPr lang="pt-BR" sz="2000" dirty="0" err="1"/>
              <a:t>and</a:t>
            </a:r>
            <a:r>
              <a:rPr lang="pt-BR" sz="2000" dirty="0"/>
              <a:t> proteases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Bacteriophages</a:t>
            </a:r>
            <a:r>
              <a:rPr lang="pt-BR" sz="2000" dirty="0"/>
              <a:t> </a:t>
            </a:r>
            <a:r>
              <a:rPr lang="pt-BR" sz="2000" dirty="0" smtClean="0"/>
              <a:t>-  </a:t>
            </a:r>
            <a:r>
              <a:rPr lang="pt-BR" sz="2000" dirty="0" err="1" smtClean="0"/>
              <a:t>virus</a:t>
            </a:r>
            <a:r>
              <a:rPr lang="pt-BR" sz="2000" dirty="0" smtClean="0"/>
              <a:t> </a:t>
            </a:r>
            <a:r>
              <a:rPr lang="pt-BR" sz="2000" dirty="0" err="1" smtClean="0"/>
              <a:t>mediated</a:t>
            </a:r>
            <a:r>
              <a:rPr lang="pt-BR" sz="2000" dirty="0" smtClean="0"/>
              <a:t> </a:t>
            </a:r>
            <a:r>
              <a:rPr lang="pt-BR" sz="2000" dirty="0" err="1" smtClean="0"/>
              <a:t>bacteria</a:t>
            </a:r>
            <a:r>
              <a:rPr lang="pt-BR" sz="2000" dirty="0" smtClean="0"/>
              <a:t> </a:t>
            </a:r>
            <a:r>
              <a:rPr lang="pt-BR" sz="2000" dirty="0" err="1" smtClean="0"/>
              <a:t>control</a:t>
            </a:r>
            <a:endParaRPr lang="pt-BR" sz="2000" dirty="0" smtClean="0"/>
          </a:p>
          <a:p>
            <a:pPr lvl="1"/>
            <a:r>
              <a:rPr lang="pt-BR" sz="2000" dirty="0" smtClean="0"/>
              <a:t> </a:t>
            </a: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Chemical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Phytogenics</a:t>
            </a:r>
            <a:r>
              <a:rPr lang="pt-BR" sz="2000" dirty="0" smtClean="0"/>
              <a:t> - </a:t>
            </a:r>
            <a:r>
              <a:rPr lang="en-US" sz="2000" dirty="0" smtClean="0"/>
              <a:t>Extracts </a:t>
            </a:r>
            <a:r>
              <a:rPr lang="en-US" sz="2000" dirty="0"/>
              <a:t>from various plants </a:t>
            </a:r>
            <a:r>
              <a:rPr lang="en-US" sz="2000" dirty="0" smtClean="0"/>
              <a:t>(e.g</a:t>
            </a:r>
            <a:r>
              <a:rPr lang="en-US" sz="2000" dirty="0"/>
              <a:t>., thyme, clove, oregano, rosemary, cinnamon, lemon grass, tea, grape, </a:t>
            </a:r>
            <a:r>
              <a:rPr lang="en-US" sz="2000" dirty="0" err="1"/>
              <a:t>quebracho</a:t>
            </a:r>
            <a:r>
              <a:rPr lang="en-US" sz="2000" dirty="0"/>
              <a:t> </a:t>
            </a:r>
            <a:r>
              <a:rPr lang="en-US" sz="2000" dirty="0" smtClean="0"/>
              <a:t>) </a:t>
            </a: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/>
              <a:t>E</a:t>
            </a:r>
            <a:r>
              <a:rPr lang="pt-BR" sz="2000" b="1" dirty="0" err="1" smtClean="0"/>
              <a:t>ssential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oil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and</a:t>
            </a:r>
            <a:r>
              <a:rPr lang="pt-BR" sz="2000" b="1" dirty="0" smtClean="0"/>
              <a:t> </a:t>
            </a:r>
            <a:r>
              <a:rPr lang="pt-BR" sz="2000" b="1" dirty="0" err="1"/>
              <a:t>tannins</a:t>
            </a:r>
            <a:r>
              <a:rPr lang="pt-BR" sz="2000" b="1" dirty="0"/>
              <a:t> </a:t>
            </a:r>
            <a:endParaRPr lang="en-US" sz="20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err="1" smtClean="0"/>
              <a:t>Recent</a:t>
            </a:r>
            <a:r>
              <a:rPr lang="pt-BR" sz="2000" dirty="0" smtClean="0"/>
              <a:t> </a:t>
            </a:r>
            <a:r>
              <a:rPr lang="pt-BR" sz="2000" dirty="0" err="1" smtClean="0"/>
              <a:t>isolation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</a:t>
            </a:r>
            <a:r>
              <a:rPr lang="pt-BR" sz="2000" b="1" dirty="0" err="1" smtClean="0"/>
              <a:t>active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molecules</a:t>
            </a:r>
            <a:r>
              <a:rPr lang="pt-BR" sz="2000" b="1" dirty="0" smtClean="0"/>
              <a:t> </a:t>
            </a:r>
            <a:r>
              <a:rPr lang="pt-BR" sz="2000" dirty="0" err="1" smtClean="0"/>
              <a:t>towards</a:t>
            </a:r>
            <a:r>
              <a:rPr lang="pt-BR" sz="2000" dirty="0" smtClean="0"/>
              <a:t> </a:t>
            </a:r>
            <a:r>
              <a:rPr lang="pt-BR" sz="2000" dirty="0" err="1" smtClean="0"/>
              <a:t>antimicrobial</a:t>
            </a:r>
            <a:r>
              <a:rPr lang="pt-BR" sz="2000" dirty="0" smtClean="0"/>
              <a:t> </a:t>
            </a:r>
            <a:r>
              <a:rPr lang="pt-BR" sz="2000" dirty="0" err="1" smtClean="0"/>
              <a:t>properties</a:t>
            </a: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Antioxidants</a:t>
            </a:r>
            <a:r>
              <a:rPr lang="pt-BR" sz="2000" dirty="0" smtClean="0"/>
              <a:t> - </a:t>
            </a:r>
            <a:r>
              <a:rPr lang="pt-BR" sz="2000" dirty="0" err="1" smtClean="0"/>
              <a:t>vit</a:t>
            </a:r>
            <a:r>
              <a:rPr lang="pt-BR" sz="2000" dirty="0" smtClean="0"/>
              <a:t> E </a:t>
            </a:r>
            <a:r>
              <a:rPr lang="pt-BR" sz="2000" dirty="0" err="1" smtClean="0"/>
              <a:t>and</a:t>
            </a:r>
            <a:r>
              <a:rPr lang="pt-BR" sz="2000" dirty="0" smtClean="0"/>
              <a:t> Se </a:t>
            </a:r>
            <a:r>
              <a:rPr lang="pt-BR" sz="2000" dirty="0" err="1" smtClean="0"/>
              <a:t>inhibition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</a:t>
            </a:r>
            <a:r>
              <a:rPr lang="pt-BR" sz="2000" dirty="0" err="1" smtClean="0"/>
              <a:t>oxidation</a:t>
            </a:r>
            <a:r>
              <a:rPr lang="pt-BR" sz="2000" dirty="0" smtClean="0"/>
              <a:t> </a:t>
            </a:r>
            <a:r>
              <a:rPr lang="pt-BR" sz="2000" dirty="0" err="1" smtClean="0"/>
              <a:t>of</a:t>
            </a:r>
            <a:r>
              <a:rPr lang="pt-BR" sz="2000" dirty="0" smtClean="0"/>
              <a:t> </a:t>
            </a:r>
            <a:r>
              <a:rPr lang="pt-BR" sz="2000" dirty="0" err="1" smtClean="0"/>
              <a:t>unsaturated</a:t>
            </a:r>
            <a:r>
              <a:rPr lang="pt-BR" sz="2000" dirty="0" smtClean="0"/>
              <a:t> </a:t>
            </a:r>
            <a:r>
              <a:rPr lang="pt-BR" sz="2000" dirty="0" err="1" smtClean="0"/>
              <a:t>fatty</a:t>
            </a:r>
            <a:r>
              <a:rPr lang="pt-BR" sz="2000" dirty="0" smtClean="0"/>
              <a:t> </a:t>
            </a:r>
            <a:r>
              <a:rPr lang="pt-BR" sz="2000" dirty="0" err="1" smtClean="0"/>
              <a:t>acids</a:t>
            </a:r>
            <a:r>
              <a:rPr lang="pt-BR" sz="2000" dirty="0" smtClean="0"/>
              <a:t> in </a:t>
            </a:r>
            <a:r>
              <a:rPr lang="pt-BR" sz="2000" dirty="0" err="1" smtClean="0"/>
              <a:t>silages</a:t>
            </a:r>
            <a:endParaRPr lang="pt-BR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endParaRPr lang="en-US" sz="2000" dirty="0" smtClean="0"/>
          </a:p>
          <a:p>
            <a:pPr lvl="1"/>
            <a:r>
              <a:rPr lang="pt-BR" dirty="0" smtClean="0"/>
              <a:t> </a:t>
            </a:r>
            <a:endParaRPr lang="pt-B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2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795752" y="577090"/>
            <a:ext cx="7552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Big data applied to Silage Science - modelling</a:t>
            </a:r>
          </a:p>
          <a:p>
            <a:pPr algn="ctr"/>
            <a:r>
              <a:rPr lang="en-US" sz="2400" b="1" dirty="0" smtClean="0"/>
              <a:t>Aerobic </a:t>
            </a:r>
            <a:r>
              <a:rPr lang="en-US" sz="2400" b="1" dirty="0"/>
              <a:t>stability assessment and improvement </a:t>
            </a:r>
            <a:endParaRPr lang="pt-BR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348" y="1777419"/>
            <a:ext cx="5741365" cy="361871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5216" y="5471903"/>
            <a:ext cx="8973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Figure 6.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Segmented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regression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aerobic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stability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over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benzoate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equivalents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corn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grain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silage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untreated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</a:rPr>
              <a:t>■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),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treated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with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sole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active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ingredients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(•,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sodium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benzoate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potassium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sorbate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sodium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propionate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or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their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mixture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</a:rPr>
              <a:t>Δ,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sodium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benzoate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potassium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sorbate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plus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sodium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dirty="0" err="1">
                <a:solidFill>
                  <a:srgbClr val="000000"/>
                </a:solidFill>
                <a:latin typeface="Calibri" panose="020F0502020204030204" pitchFamily="34" charset="0"/>
              </a:rPr>
              <a:t>propionate</a:t>
            </a:r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) (Daniel et al., 2022) 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65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pt-B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ítulo 3"/>
          <p:cNvSpPr>
            <a:spLocks noGrp="1"/>
          </p:cNvSpPr>
          <p:nvPr>
            <p:ph type="title"/>
          </p:nvPr>
        </p:nvSpPr>
        <p:spPr>
          <a:xfrm>
            <a:off x="628649" y="39699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err="1"/>
              <a:t>Silopharma</a:t>
            </a:r>
            <a:r>
              <a:rPr lang="pt-BR" sz="2400" b="1" dirty="0"/>
              <a:t> </a:t>
            </a:r>
            <a:r>
              <a:rPr lang="pt-BR" sz="2400" b="1" dirty="0" err="1"/>
              <a:t>vs</a:t>
            </a:r>
            <a:r>
              <a:rPr lang="pt-BR" sz="2400" b="1" dirty="0"/>
              <a:t> </a:t>
            </a:r>
            <a:r>
              <a:rPr lang="pt-BR" sz="2400" b="1" dirty="0" err="1"/>
              <a:t>Pharmalage</a:t>
            </a:r>
            <a:r>
              <a:rPr lang="pt-BR" sz="2400" b="1" dirty="0"/>
              <a:t> </a:t>
            </a:r>
            <a:r>
              <a:rPr lang="pt-BR" sz="2100" b="1" dirty="0" err="1"/>
              <a:t>vs</a:t>
            </a:r>
            <a:r>
              <a:rPr lang="pt-BR" sz="2100" b="1" dirty="0"/>
              <a:t> </a:t>
            </a:r>
            <a:r>
              <a:rPr lang="pt-BR" sz="2100" b="1" dirty="0" err="1"/>
              <a:t>Nutraceuticals</a:t>
            </a:r>
            <a:r>
              <a:rPr lang="pt-BR" sz="2100" b="1" dirty="0"/>
              <a:t>? </a:t>
            </a:r>
            <a:r>
              <a:rPr lang="pt-BR" sz="2100" b="1" dirty="0" err="1"/>
              <a:t>What</a:t>
            </a:r>
            <a:r>
              <a:rPr lang="pt-BR" sz="2100" b="1" dirty="0"/>
              <a:t> </a:t>
            </a:r>
            <a:r>
              <a:rPr lang="pt-BR" sz="2100" b="1" dirty="0" err="1"/>
              <a:t>is</a:t>
            </a:r>
            <a:r>
              <a:rPr lang="pt-BR" sz="2100" b="1" dirty="0"/>
              <a:t> </a:t>
            </a:r>
            <a:r>
              <a:rPr lang="pt-BR" sz="2100" b="1" dirty="0" err="1"/>
              <a:t>next</a:t>
            </a:r>
            <a:r>
              <a:rPr lang="pt-BR" sz="2100" b="1" dirty="0"/>
              <a:t>?</a:t>
            </a:r>
            <a:endParaRPr lang="pt-BR" sz="2025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3097"/>
            <a:ext cx="5867518" cy="312077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" t="16034" r="4596" b="7981"/>
          <a:stretch/>
        </p:blipFill>
        <p:spPr>
          <a:xfrm rot="848709">
            <a:off x="297840" y="3287289"/>
            <a:ext cx="3323039" cy="1188998"/>
          </a:xfrm>
          <a:prstGeom prst="ellipse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" t="16034" r="4596" b="7981"/>
          <a:stretch/>
        </p:blipFill>
        <p:spPr>
          <a:xfrm rot="541057">
            <a:off x="4601535" y="2516030"/>
            <a:ext cx="1203290" cy="430543"/>
          </a:xfrm>
          <a:prstGeom prst="ellipse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" t="16034" r="4596" b="7981"/>
          <a:stretch/>
        </p:blipFill>
        <p:spPr>
          <a:xfrm rot="569294">
            <a:off x="3768289" y="2727938"/>
            <a:ext cx="1607420" cy="575143"/>
          </a:xfrm>
          <a:prstGeom prst="ellipse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" t="16034" r="4596" b="7981"/>
          <a:stretch/>
        </p:blipFill>
        <p:spPr>
          <a:xfrm rot="723214">
            <a:off x="2274443" y="2902432"/>
            <a:ext cx="2663483" cy="953006"/>
          </a:xfrm>
          <a:prstGeom prst="ellipse">
            <a:avLst/>
          </a:prstGeom>
        </p:spPr>
      </p:pic>
      <p:pic>
        <p:nvPicPr>
          <p:cNvPr id="19" name="Imagem 1" descr="cof guimaVII (15)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31129" y="1233097"/>
            <a:ext cx="3280092" cy="2460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3420" y="3523031"/>
            <a:ext cx="810870" cy="717516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3" name="Retângulo 2"/>
          <p:cNvSpPr/>
          <p:nvPr/>
        </p:nvSpPr>
        <p:spPr>
          <a:xfrm>
            <a:off x="26639" y="4650576"/>
            <a:ext cx="91364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/>
              <a:t>Improving Animal Performance Traits</a:t>
            </a:r>
          </a:p>
          <a:p>
            <a:r>
              <a:rPr lang="en-US" sz="1400" dirty="0"/>
              <a:t>Improvements in animal performance from </a:t>
            </a:r>
            <a:r>
              <a:rPr lang="en-US" sz="1400" dirty="0" smtClean="0"/>
              <a:t>feeding inoculated </a:t>
            </a:r>
            <a:r>
              <a:rPr lang="en-US" sz="1400" dirty="0"/>
              <a:t>silage are difficult to explain. </a:t>
            </a:r>
          </a:p>
          <a:p>
            <a:r>
              <a:rPr lang="en-US" sz="1400" dirty="0"/>
              <a:t>In some studies, </a:t>
            </a:r>
            <a:r>
              <a:rPr lang="en-US" sz="1400" dirty="0">
                <a:solidFill>
                  <a:schemeClr val="accent1"/>
                </a:solidFill>
              </a:rPr>
              <a:t>changes in common silage characteristics due to silage inoculant use cannot explain the magnitude of </a:t>
            </a:r>
            <a:r>
              <a:rPr lang="pt-BR" sz="1400" dirty="0" err="1">
                <a:solidFill>
                  <a:schemeClr val="accent1"/>
                </a:solidFill>
              </a:rPr>
              <a:t>improvements</a:t>
            </a:r>
            <a:r>
              <a:rPr lang="pt-BR" sz="1400" dirty="0">
                <a:solidFill>
                  <a:schemeClr val="accent1"/>
                </a:solidFill>
              </a:rPr>
              <a:t> in </a:t>
            </a:r>
            <a:r>
              <a:rPr lang="pt-BR" sz="1400" dirty="0" err="1">
                <a:solidFill>
                  <a:schemeClr val="accent1"/>
                </a:solidFill>
              </a:rPr>
              <a:t>milk</a:t>
            </a:r>
            <a:r>
              <a:rPr lang="pt-BR" sz="1400" dirty="0">
                <a:solidFill>
                  <a:schemeClr val="accent1"/>
                </a:solidFill>
              </a:rPr>
              <a:t> </a:t>
            </a:r>
            <a:r>
              <a:rPr lang="pt-BR" sz="1400" dirty="0" err="1">
                <a:solidFill>
                  <a:schemeClr val="accent1"/>
                </a:solidFill>
              </a:rPr>
              <a:t>production</a:t>
            </a:r>
            <a:r>
              <a:rPr lang="pt-BR" sz="1400" dirty="0">
                <a:solidFill>
                  <a:schemeClr val="accent1"/>
                </a:solidFill>
              </a:rPr>
              <a:t> </a:t>
            </a:r>
            <a:r>
              <a:rPr lang="pt-BR" sz="1400" dirty="0" err="1">
                <a:solidFill>
                  <a:schemeClr val="accent1"/>
                </a:solidFill>
              </a:rPr>
              <a:t>observed</a:t>
            </a:r>
            <a:r>
              <a:rPr lang="pt-BR" sz="1400" dirty="0"/>
              <a:t> (</a:t>
            </a:r>
            <a:r>
              <a:rPr lang="pt-BR" sz="1400" dirty="0" err="1"/>
              <a:t>Muck</a:t>
            </a:r>
            <a:r>
              <a:rPr lang="pt-BR" sz="1400" dirty="0"/>
              <a:t> </a:t>
            </a:r>
            <a:r>
              <a:rPr lang="pt-BR" sz="1400" dirty="0" smtClean="0"/>
              <a:t>et </a:t>
            </a:r>
            <a:r>
              <a:rPr lang="en-US" sz="1400" dirty="0" smtClean="0"/>
              <a:t>al</a:t>
            </a:r>
            <a:r>
              <a:rPr lang="en-US" sz="1400" dirty="0"/>
              <a:t>., 2013). </a:t>
            </a:r>
          </a:p>
          <a:p>
            <a:r>
              <a:rPr lang="en-US" sz="1400" dirty="0"/>
              <a:t>In other cases, there are experiments where the inoculant </a:t>
            </a:r>
            <a:r>
              <a:rPr lang="en-US" sz="1400" dirty="0">
                <a:solidFill>
                  <a:schemeClr val="accent1"/>
                </a:solidFill>
              </a:rPr>
              <a:t>did not affect silage fermentation </a:t>
            </a:r>
            <a:r>
              <a:rPr lang="en-US" sz="1400" dirty="0" smtClean="0"/>
              <a:t>compared with </a:t>
            </a:r>
            <a:r>
              <a:rPr lang="en-US" sz="1400" dirty="0"/>
              <a:t>untreated silage, even though </a:t>
            </a:r>
            <a:r>
              <a:rPr lang="en-US" sz="1400" dirty="0" smtClean="0"/>
              <a:t>inoculation increased </a:t>
            </a:r>
            <a:r>
              <a:rPr lang="en-US" sz="1400" dirty="0"/>
              <a:t>animal productivity (Kung and Muck, 2015).</a:t>
            </a:r>
          </a:p>
          <a:p>
            <a:r>
              <a:rPr lang="en-US" sz="1400" dirty="0"/>
              <a:t>Several hypotheses exist on the cause of </a:t>
            </a:r>
            <a:r>
              <a:rPr lang="en-US" sz="1400" dirty="0" smtClean="0">
                <a:solidFill>
                  <a:schemeClr val="accent1"/>
                </a:solidFill>
              </a:rPr>
              <a:t>improved animal </a:t>
            </a:r>
            <a:r>
              <a:rPr lang="en-US" sz="1400" dirty="0">
                <a:solidFill>
                  <a:schemeClr val="accent1"/>
                </a:solidFill>
              </a:rPr>
              <a:t>performance, including inhibition of </a:t>
            </a:r>
            <a:r>
              <a:rPr lang="en-US" sz="1400" dirty="0" smtClean="0">
                <a:solidFill>
                  <a:schemeClr val="accent1"/>
                </a:solidFill>
              </a:rPr>
              <a:t>detrimental </a:t>
            </a:r>
            <a:r>
              <a:rPr lang="fr-FR" sz="1400" dirty="0" smtClean="0">
                <a:solidFill>
                  <a:schemeClr val="accent1"/>
                </a:solidFill>
              </a:rPr>
              <a:t>microbes </a:t>
            </a:r>
            <a:r>
              <a:rPr lang="fr-FR" sz="1400" dirty="0">
                <a:solidFill>
                  <a:schemeClr val="accent1"/>
                </a:solidFill>
              </a:rPr>
              <a:t>and toxin production </a:t>
            </a:r>
            <a:r>
              <a:rPr lang="fr-FR" sz="1400" dirty="0"/>
              <a:t>(Ellis et al., 2016b), interaction </a:t>
            </a:r>
            <a:r>
              <a:rPr lang="en-US" sz="1400" dirty="0"/>
              <a:t>of LAB with rumen microbes, and alteration </a:t>
            </a:r>
            <a:r>
              <a:rPr lang="pt-BR" sz="1400" dirty="0" err="1"/>
              <a:t>of</a:t>
            </a:r>
            <a:r>
              <a:rPr lang="pt-BR" sz="1400" dirty="0"/>
              <a:t> </a:t>
            </a:r>
            <a:r>
              <a:rPr lang="pt-BR" sz="1400" dirty="0" err="1"/>
              <a:t>rumen</a:t>
            </a:r>
            <a:r>
              <a:rPr lang="pt-BR" sz="1400" dirty="0"/>
              <a:t> </a:t>
            </a:r>
            <a:r>
              <a:rPr lang="pt-BR" sz="1400" dirty="0" err="1"/>
              <a:t>fermentation</a:t>
            </a:r>
            <a:r>
              <a:rPr lang="pt-BR" sz="1400" dirty="0"/>
              <a:t> (Weinberg et al., 2003)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6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0" y="977980"/>
            <a:ext cx="8731359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i="1" dirty="0" err="1"/>
              <a:t>Flavonoid</a:t>
            </a:r>
            <a:r>
              <a:rPr lang="pt-BR" sz="2100" b="1" i="1" dirty="0"/>
              <a:t> (</a:t>
            </a:r>
            <a:r>
              <a:rPr lang="pt-BR" sz="2100" b="1" i="1" dirty="0" err="1"/>
              <a:t>antioxidant</a:t>
            </a:r>
            <a:r>
              <a:rPr lang="pt-BR" sz="2100" b="1" i="1" dirty="0"/>
              <a:t>)</a:t>
            </a:r>
            <a:br>
              <a:rPr lang="pt-BR" sz="2100" b="1" i="1" dirty="0"/>
            </a:b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580" y="1941210"/>
            <a:ext cx="286711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i="1" dirty="0" err="1"/>
              <a:t>Treatment</a:t>
            </a:r>
            <a:r>
              <a:rPr lang="pt-BR" sz="1350" b="1" dirty="0"/>
              <a:t>: </a:t>
            </a:r>
            <a:r>
              <a:rPr lang="pt-BR" sz="1350" b="1" dirty="0" err="1"/>
              <a:t>alfala</a:t>
            </a:r>
            <a:r>
              <a:rPr lang="pt-BR" sz="1350" b="1" dirty="0"/>
              <a:t> </a:t>
            </a:r>
            <a:r>
              <a:rPr lang="pt-BR" sz="1350" b="1" dirty="0" err="1"/>
              <a:t>silage</a:t>
            </a:r>
            <a:r>
              <a:rPr lang="pt-BR" sz="1350" b="1" dirty="0"/>
              <a:t> </a:t>
            </a:r>
            <a:r>
              <a:rPr lang="pt-BR" sz="1350" b="1" dirty="0" err="1"/>
              <a:t>treated</a:t>
            </a:r>
            <a:r>
              <a:rPr lang="pt-BR" sz="1350" b="1" dirty="0"/>
              <a:t>  </a:t>
            </a:r>
            <a:r>
              <a:rPr lang="pt-BR" sz="1350" b="1" dirty="0" err="1"/>
              <a:t>with</a:t>
            </a:r>
            <a:r>
              <a:rPr lang="pt-BR" sz="1350" b="1" dirty="0"/>
              <a:t> </a:t>
            </a:r>
            <a:r>
              <a:rPr lang="pt-BR" sz="1350" b="1" i="1" dirty="0"/>
              <a:t>L. </a:t>
            </a:r>
            <a:r>
              <a:rPr lang="pt-BR" sz="1350" b="1" i="1" dirty="0" err="1"/>
              <a:t>plantarum</a:t>
            </a:r>
            <a:r>
              <a:rPr lang="pt-BR" sz="1350" b="1" i="1" dirty="0"/>
              <a:t> </a:t>
            </a:r>
            <a:r>
              <a:rPr lang="pt-BR" sz="1350" b="1" dirty="0" err="1"/>
              <a:t>or</a:t>
            </a:r>
            <a:r>
              <a:rPr lang="pt-BR" sz="1350" b="1" dirty="0"/>
              <a:t> </a:t>
            </a:r>
            <a:r>
              <a:rPr lang="pt-BR" sz="1350" b="1" i="1" dirty="0"/>
              <a:t>P. </a:t>
            </a:r>
            <a:r>
              <a:rPr lang="pt-BR" sz="1350" b="1" i="1" dirty="0" err="1"/>
              <a:t>pentosaceus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 err="1"/>
              <a:t>Compound</a:t>
            </a:r>
            <a:r>
              <a:rPr lang="pt-BR" sz="1350" b="1" dirty="0"/>
              <a:t>: </a:t>
            </a:r>
            <a:r>
              <a:rPr lang="pt-BR" sz="1350" b="1" dirty="0" err="1"/>
              <a:t>Flavonoids</a:t>
            </a:r>
            <a:r>
              <a:rPr lang="pt-BR" sz="1350" b="1" dirty="0"/>
              <a:t> </a:t>
            </a:r>
            <a:r>
              <a:rPr lang="pt-BR" sz="1350" b="1" dirty="0" err="1"/>
              <a:t>derived</a:t>
            </a:r>
            <a:r>
              <a:rPr lang="pt-BR" sz="1350" b="1" dirty="0"/>
              <a:t> (22)</a:t>
            </a:r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 err="1"/>
              <a:t>Claimed</a:t>
            </a:r>
            <a:r>
              <a:rPr lang="pt-BR" sz="1350" b="1" i="1" dirty="0"/>
              <a:t> </a:t>
            </a:r>
            <a:r>
              <a:rPr lang="pt-BR" sz="1350" b="1" i="1" dirty="0" err="1"/>
              <a:t>benefit</a:t>
            </a:r>
            <a:r>
              <a:rPr lang="pt-BR" sz="1350" b="1" dirty="0"/>
              <a:t>: </a:t>
            </a:r>
            <a:r>
              <a:rPr lang="en-US" sz="1350" b="1" dirty="0"/>
              <a:t>antioxidant, antimicrobial and antitumor activity</a:t>
            </a:r>
            <a:endParaRPr lang="pt-BR" sz="135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" y="4218281"/>
            <a:ext cx="4341020" cy="169087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012" y="1941025"/>
            <a:ext cx="5856396" cy="2070906"/>
          </a:xfrm>
          <a:prstGeom prst="rect">
            <a:avLst/>
          </a:prstGeom>
        </p:spPr>
      </p:pic>
      <p:sp>
        <p:nvSpPr>
          <p:cNvPr id="5" name="Retângulo Arredondado 4"/>
          <p:cNvSpPr/>
          <p:nvPr/>
        </p:nvSpPr>
        <p:spPr>
          <a:xfrm>
            <a:off x="6134519" y="2557692"/>
            <a:ext cx="2717819" cy="79891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" name="Retângulo Arredondado 10"/>
          <p:cNvSpPr/>
          <p:nvPr/>
        </p:nvSpPr>
        <p:spPr>
          <a:xfrm>
            <a:off x="3193012" y="2557693"/>
            <a:ext cx="2880779" cy="7989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2953" y="4224519"/>
            <a:ext cx="3295269" cy="1776231"/>
          </a:xfrm>
          <a:prstGeom prst="rect">
            <a:avLst/>
          </a:prstGeom>
        </p:spPr>
      </p:pic>
      <p:sp>
        <p:nvSpPr>
          <p:cNvPr id="12" name="Seta para Cima 11"/>
          <p:cNvSpPr/>
          <p:nvPr/>
        </p:nvSpPr>
        <p:spPr>
          <a:xfrm rot="10800000">
            <a:off x="5877198" y="2657524"/>
            <a:ext cx="184349" cy="6457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4" name="Seta para Cima 13"/>
          <p:cNvSpPr/>
          <p:nvPr/>
        </p:nvSpPr>
        <p:spPr>
          <a:xfrm rot="10800000">
            <a:off x="8857858" y="2628327"/>
            <a:ext cx="184349" cy="6457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9" name="Retângulo 18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3" name="Retângulo 2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1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0" y="977980"/>
            <a:ext cx="8731359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i="1" dirty="0" err="1"/>
              <a:t>Flavonoid</a:t>
            </a:r>
            <a:r>
              <a:rPr lang="pt-BR" sz="2100" b="1" i="1" dirty="0"/>
              <a:t> (</a:t>
            </a:r>
            <a:r>
              <a:rPr lang="pt-BR" sz="2100" b="1" i="1" dirty="0" err="1"/>
              <a:t>antioxidant</a:t>
            </a:r>
            <a:r>
              <a:rPr lang="pt-BR" sz="2100" b="1" i="1" dirty="0"/>
              <a:t>)</a:t>
            </a:r>
            <a:br>
              <a:rPr lang="pt-BR" sz="2100" b="1" i="1" dirty="0"/>
            </a:b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" y="4694196"/>
            <a:ext cx="3119192" cy="121495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573" y="1519000"/>
            <a:ext cx="5944750" cy="363817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8" y="1543548"/>
            <a:ext cx="2280319" cy="309028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8147" y="1873892"/>
            <a:ext cx="180121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350" dirty="0" err="1">
                <a:latin typeface="MyriadPro-Light"/>
              </a:rPr>
              <a:t>Heatmap</a:t>
            </a:r>
            <a:r>
              <a:rPr lang="pt-BR" sz="1350" dirty="0">
                <a:latin typeface="MyriadPro-Light"/>
              </a:rPr>
              <a:t> </a:t>
            </a:r>
            <a:r>
              <a:rPr lang="pt-BR" sz="1350" dirty="0" err="1">
                <a:latin typeface="MyriadPro-Light"/>
              </a:rPr>
              <a:t>analysis</a:t>
            </a:r>
            <a:endParaRPr lang="pt-BR" sz="1350" dirty="0">
              <a:latin typeface="MyriadPro-Light"/>
            </a:endParaRPr>
          </a:p>
          <a:p>
            <a:r>
              <a:rPr lang="en-US" sz="1350" dirty="0">
                <a:latin typeface="MyriadPro-Light"/>
              </a:rPr>
              <a:t>of the composition and content of flavonoids. In the heat map, different colors represent the degree of accumulation of each metabolite, with red</a:t>
            </a:r>
          </a:p>
          <a:p>
            <a:r>
              <a:rPr lang="en-US" sz="1350" dirty="0">
                <a:latin typeface="MyriadPro-Light"/>
              </a:rPr>
              <a:t>to blue indicating high to low.</a:t>
            </a:r>
            <a:endParaRPr lang="pt-BR" sz="1350" dirty="0"/>
          </a:p>
        </p:txBody>
      </p:sp>
      <p:sp>
        <p:nvSpPr>
          <p:cNvPr id="14" name="Retângulo 13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2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8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" y="4375589"/>
            <a:ext cx="3937160" cy="153356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3762" y="1525100"/>
            <a:ext cx="4497107" cy="4286248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381" y="3080676"/>
            <a:ext cx="45513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="1" dirty="0">
                <a:latin typeface="MyriadPro-Bold"/>
              </a:rPr>
              <a:t>Fig. 4 </a:t>
            </a:r>
            <a:r>
              <a:rPr lang="en-US" sz="1050" dirty="0">
                <a:latin typeface="MyriadPro-Light"/>
              </a:rPr>
              <a:t>Degradation process of flavonoids compounds in fermentation. The model diagram is based on the flavonoids-related pathway in the KEGG database. Dashed lines and arrows indicate the predicted flavonoids degradation pathways. Each solid square in the corresponding metabolites represented a sample, the color bar in the diagram indicated the range of log2, and the order from left to right represents fresh alfalfa, Control </a:t>
            </a:r>
            <a:r>
              <a:rPr lang="pt-BR" sz="1050" dirty="0" err="1">
                <a:latin typeface="MyriadPro-Light"/>
              </a:rPr>
              <a:t>group</a:t>
            </a:r>
            <a:r>
              <a:rPr lang="pt-BR" sz="1050" dirty="0">
                <a:latin typeface="MyriadPro-Light"/>
              </a:rPr>
              <a:t>, LP </a:t>
            </a:r>
            <a:r>
              <a:rPr lang="pt-BR" sz="1050" dirty="0" err="1">
                <a:latin typeface="MyriadPro-Light"/>
              </a:rPr>
              <a:t>group</a:t>
            </a:r>
            <a:r>
              <a:rPr lang="pt-BR" sz="1050" dirty="0">
                <a:latin typeface="MyriadPro-Light"/>
              </a:rPr>
              <a:t>, PP </a:t>
            </a:r>
            <a:r>
              <a:rPr lang="pt-BR" sz="1050" dirty="0" err="1">
                <a:latin typeface="MyriadPro-Light"/>
              </a:rPr>
              <a:t>group</a:t>
            </a:r>
            <a:r>
              <a:rPr lang="pt-BR" sz="1050" dirty="0">
                <a:latin typeface="MyriadPro-Light"/>
              </a:rPr>
              <a:t> </a:t>
            </a:r>
            <a:r>
              <a:rPr lang="pt-BR" sz="1050" dirty="0" err="1">
                <a:latin typeface="MyriadPro-Light"/>
              </a:rPr>
              <a:t>and</a:t>
            </a:r>
            <a:r>
              <a:rPr lang="pt-BR" sz="1050" dirty="0">
                <a:latin typeface="MyriadPro-Light"/>
              </a:rPr>
              <a:t> </a:t>
            </a:r>
            <a:r>
              <a:rPr lang="pt-BR" sz="1050" dirty="0" err="1">
                <a:latin typeface="MyriadPro-Light"/>
              </a:rPr>
              <a:t>LPl</a:t>
            </a:r>
            <a:r>
              <a:rPr lang="pt-BR" sz="1050" dirty="0">
                <a:latin typeface="MyriadPro-Light"/>
              </a:rPr>
              <a:t> </a:t>
            </a:r>
            <a:r>
              <a:rPr lang="pt-BR" sz="1050" dirty="0" err="1">
                <a:latin typeface="MyriadPro-Light"/>
              </a:rPr>
              <a:t>group</a:t>
            </a:r>
            <a:r>
              <a:rPr lang="pt-BR" sz="1050" dirty="0">
                <a:latin typeface="MyriadPro-Light"/>
              </a:rPr>
              <a:t>, </a:t>
            </a:r>
            <a:r>
              <a:rPr lang="pt-BR" sz="1050" dirty="0" err="1">
                <a:latin typeface="MyriadPro-Light"/>
              </a:rPr>
              <a:t>respectively</a:t>
            </a:r>
            <a:r>
              <a:rPr lang="pt-BR" sz="1050" dirty="0">
                <a:latin typeface="MyriadPro-Light"/>
              </a:rPr>
              <a:t>. </a:t>
            </a:r>
            <a:r>
              <a:rPr lang="pt-BR" sz="1050" dirty="0" err="1">
                <a:latin typeface="MyriadPro-Light"/>
              </a:rPr>
              <a:t>LPe</a:t>
            </a:r>
            <a:r>
              <a:rPr lang="pt-BR" sz="1050" dirty="0">
                <a:latin typeface="MyriadPro-Light"/>
              </a:rPr>
              <a:t>, </a:t>
            </a:r>
            <a:r>
              <a:rPr lang="pt-BR" sz="1050" i="1" dirty="0" err="1">
                <a:latin typeface="MyriadPro-LightIt"/>
              </a:rPr>
              <a:t>Lactiplantibacillus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i="1" dirty="0" err="1">
                <a:latin typeface="MyriadPro-LightIt"/>
              </a:rPr>
              <a:t>pentosus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dirty="0" err="1">
                <a:latin typeface="MyriadPro-Light"/>
              </a:rPr>
              <a:t>addition</a:t>
            </a:r>
            <a:r>
              <a:rPr lang="pt-BR" sz="1050" dirty="0">
                <a:latin typeface="MyriadPro-Light"/>
              </a:rPr>
              <a:t>; PP, </a:t>
            </a:r>
            <a:r>
              <a:rPr lang="pt-BR" sz="1050" i="1" dirty="0" err="1">
                <a:latin typeface="MyriadPro-LightIt"/>
              </a:rPr>
              <a:t>Pediococcus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i="1" dirty="0" err="1">
                <a:latin typeface="MyriadPro-LightIt"/>
              </a:rPr>
              <a:t>pentosaceus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dirty="0" err="1">
                <a:latin typeface="MyriadPro-Light"/>
              </a:rPr>
              <a:t>addition</a:t>
            </a:r>
            <a:r>
              <a:rPr lang="pt-BR" sz="1050" dirty="0">
                <a:latin typeface="MyriadPro-Light"/>
              </a:rPr>
              <a:t>; </a:t>
            </a:r>
            <a:r>
              <a:rPr lang="pt-BR" sz="1050" dirty="0" err="1">
                <a:latin typeface="MyriadPro-Light"/>
              </a:rPr>
              <a:t>LPl</a:t>
            </a:r>
            <a:r>
              <a:rPr lang="pt-BR" sz="1050" dirty="0">
                <a:latin typeface="MyriadPro-Light"/>
              </a:rPr>
              <a:t>, </a:t>
            </a:r>
            <a:r>
              <a:rPr lang="pt-BR" sz="1050" i="1" dirty="0" err="1">
                <a:latin typeface="MyriadPro-LightIt"/>
              </a:rPr>
              <a:t>Lactiplantibacillus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i="1" dirty="0" err="1">
                <a:latin typeface="MyriadPro-LightIt"/>
              </a:rPr>
              <a:t>plantarum</a:t>
            </a:r>
            <a:r>
              <a:rPr lang="pt-BR" sz="1050" i="1" dirty="0">
                <a:latin typeface="MyriadPro-LightIt"/>
              </a:rPr>
              <a:t> </a:t>
            </a:r>
            <a:r>
              <a:rPr lang="pt-BR" sz="1050" dirty="0" err="1">
                <a:latin typeface="MyriadPro-Light"/>
              </a:rPr>
              <a:t>addition</a:t>
            </a:r>
            <a:endParaRPr lang="pt-BR" sz="105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381" y="1519577"/>
            <a:ext cx="4381713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i="1" dirty="0" err="1"/>
              <a:t>Conclusion</a:t>
            </a:r>
            <a:r>
              <a:rPr lang="pt-BR" sz="1350" b="1" dirty="0"/>
              <a:t>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dirty="0" err="1"/>
              <a:t>alfalfa</a:t>
            </a:r>
            <a:r>
              <a:rPr lang="pt-BR" sz="1350" b="1" dirty="0"/>
              <a:t> </a:t>
            </a:r>
            <a:r>
              <a:rPr lang="pt-BR" sz="1350" b="1" dirty="0" err="1"/>
              <a:t>silage</a:t>
            </a:r>
            <a:r>
              <a:rPr lang="pt-BR" sz="1350" b="1" dirty="0"/>
              <a:t> </a:t>
            </a:r>
            <a:r>
              <a:rPr lang="pt-BR" sz="1350" b="1" dirty="0" err="1"/>
              <a:t>treated</a:t>
            </a:r>
            <a:r>
              <a:rPr lang="pt-BR" sz="1350" b="1" dirty="0"/>
              <a:t> </a:t>
            </a:r>
            <a:r>
              <a:rPr lang="pt-BR" sz="1350" b="1" dirty="0" err="1"/>
              <a:t>either</a:t>
            </a:r>
            <a:r>
              <a:rPr lang="pt-BR" sz="1350" b="1" dirty="0"/>
              <a:t> </a:t>
            </a:r>
            <a:r>
              <a:rPr lang="pt-BR" sz="1350" b="1" dirty="0" err="1"/>
              <a:t>with</a:t>
            </a:r>
            <a:r>
              <a:rPr lang="pt-BR" sz="1350" b="1" dirty="0"/>
              <a:t> </a:t>
            </a:r>
            <a:r>
              <a:rPr lang="pt-BR" sz="1350" b="1" i="1" dirty="0"/>
              <a:t>L. </a:t>
            </a:r>
            <a:r>
              <a:rPr lang="pt-BR" sz="1350" b="1" i="1" dirty="0" err="1"/>
              <a:t>plantarum</a:t>
            </a:r>
            <a:r>
              <a:rPr lang="pt-BR" sz="1350" b="1" i="1" dirty="0"/>
              <a:t> </a:t>
            </a:r>
            <a:r>
              <a:rPr lang="pt-BR" sz="1350" b="1" dirty="0" err="1"/>
              <a:t>or</a:t>
            </a:r>
            <a:r>
              <a:rPr lang="pt-BR" sz="1350" b="1" dirty="0"/>
              <a:t> </a:t>
            </a:r>
            <a:r>
              <a:rPr lang="pt-BR" sz="1350" b="1" i="1" dirty="0"/>
              <a:t>P. </a:t>
            </a:r>
            <a:r>
              <a:rPr lang="pt-BR" sz="1350" b="1" i="1" dirty="0" err="1"/>
              <a:t>pentosaceus</a:t>
            </a:r>
            <a:r>
              <a:rPr lang="pt-BR" sz="1350" b="1" i="1" dirty="0"/>
              <a:t>, </a:t>
            </a:r>
            <a:r>
              <a:rPr lang="pt-BR" sz="1350" b="1" i="1" dirty="0" err="1"/>
              <a:t>increased</a:t>
            </a:r>
            <a:r>
              <a:rPr lang="pt-BR" sz="1350" b="1" i="1" dirty="0"/>
              <a:t> </a:t>
            </a:r>
            <a:r>
              <a:rPr lang="pt-BR" sz="1350" b="1" i="1" dirty="0" err="1"/>
              <a:t>flavonoids</a:t>
            </a:r>
            <a:r>
              <a:rPr lang="pt-BR" sz="1350" b="1" i="1" dirty="0"/>
              <a:t> </a:t>
            </a:r>
            <a:r>
              <a:rPr lang="pt-BR" sz="1350" b="1" i="1" dirty="0" err="1"/>
              <a:t>content</a:t>
            </a:r>
            <a:r>
              <a:rPr lang="pt-BR" sz="1350" b="1" i="1" dirty="0"/>
              <a:t> in </a:t>
            </a:r>
            <a:r>
              <a:rPr lang="pt-BR" sz="1350" b="1" i="1" dirty="0">
                <a:solidFill>
                  <a:schemeClr val="accent1"/>
                </a:solidFill>
              </a:rPr>
              <a:t>17.9% </a:t>
            </a:r>
            <a:r>
              <a:rPr lang="pt-BR" sz="1350" b="1" i="1" dirty="0" err="1">
                <a:solidFill>
                  <a:schemeClr val="accent1"/>
                </a:solidFill>
              </a:rPr>
              <a:t>and</a:t>
            </a:r>
            <a:r>
              <a:rPr lang="pt-BR" sz="1350" b="1" i="1" dirty="0">
                <a:solidFill>
                  <a:schemeClr val="accent1"/>
                </a:solidFill>
              </a:rPr>
              <a:t> 16.3%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i="1" dirty="0" err="1"/>
              <a:t>Enhanced</a:t>
            </a:r>
            <a:r>
              <a:rPr lang="pt-BR" sz="1350" b="1" i="1" dirty="0"/>
              <a:t> </a:t>
            </a:r>
            <a:r>
              <a:rPr lang="pt-BR" sz="1350" b="1" i="1" dirty="0" err="1"/>
              <a:t>antioxidant</a:t>
            </a:r>
            <a:r>
              <a:rPr lang="pt-BR" sz="1350" b="1" i="1" dirty="0"/>
              <a:t> </a:t>
            </a:r>
            <a:r>
              <a:rPr lang="pt-BR" sz="1350" b="1" i="1" dirty="0" err="1"/>
              <a:t>capacity</a:t>
            </a:r>
            <a:r>
              <a:rPr lang="pt-BR" sz="1350" b="1" i="1" dirty="0"/>
              <a:t> </a:t>
            </a:r>
            <a:r>
              <a:rPr lang="pt-BR" sz="1350" b="1" i="1" dirty="0" err="1"/>
              <a:t>during</a:t>
            </a:r>
            <a:r>
              <a:rPr lang="pt-BR" sz="1350" b="1" i="1" dirty="0"/>
              <a:t> </a:t>
            </a:r>
            <a:r>
              <a:rPr lang="pt-BR" sz="1350" b="1" i="1" dirty="0" err="1"/>
              <a:t>the</a:t>
            </a:r>
            <a:r>
              <a:rPr lang="pt-BR" sz="1350" b="1" i="1" dirty="0"/>
              <a:t> </a:t>
            </a:r>
            <a:r>
              <a:rPr lang="pt-BR" sz="1350" b="1" i="1" dirty="0" err="1"/>
              <a:t>fermentation</a:t>
            </a:r>
            <a:endParaRPr lang="pt-BR" sz="1350" b="1" i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350" b="1" i="1" dirty="0" err="1"/>
              <a:t>Consistent</a:t>
            </a:r>
            <a:r>
              <a:rPr lang="pt-BR" sz="1350" b="1" i="1" dirty="0"/>
              <a:t> </a:t>
            </a:r>
            <a:r>
              <a:rPr lang="pt-BR" sz="1350" b="1" i="1" dirty="0" err="1"/>
              <a:t>correlation</a:t>
            </a:r>
            <a:r>
              <a:rPr lang="pt-BR" sz="1350" b="1" i="1" dirty="0"/>
              <a:t> </a:t>
            </a:r>
            <a:r>
              <a:rPr lang="pt-BR" sz="1350" b="1" i="1" dirty="0" err="1"/>
              <a:t>between</a:t>
            </a:r>
            <a:r>
              <a:rPr lang="pt-BR" sz="1350" b="1" i="1" dirty="0"/>
              <a:t>  </a:t>
            </a:r>
            <a:r>
              <a:rPr lang="pt-BR" sz="1350" b="1" i="1" dirty="0" err="1"/>
              <a:t>flavonoids</a:t>
            </a:r>
            <a:r>
              <a:rPr lang="pt-BR" sz="1350" b="1" i="1" dirty="0"/>
              <a:t> </a:t>
            </a:r>
            <a:r>
              <a:rPr lang="pt-BR" sz="1350" b="1" i="1" dirty="0" err="1"/>
              <a:t>content</a:t>
            </a:r>
            <a:r>
              <a:rPr lang="pt-BR" sz="1350" b="1" i="1" dirty="0"/>
              <a:t> </a:t>
            </a:r>
            <a:r>
              <a:rPr lang="pt-BR" sz="1350" b="1" i="1" dirty="0" err="1"/>
              <a:t>and</a:t>
            </a:r>
            <a:r>
              <a:rPr lang="pt-BR" sz="1350" b="1" i="1" dirty="0"/>
              <a:t> </a:t>
            </a:r>
            <a:r>
              <a:rPr lang="pt-BR" sz="1350" b="1" i="1" dirty="0" err="1"/>
              <a:t>antioxidant</a:t>
            </a:r>
            <a:r>
              <a:rPr lang="pt-BR" sz="1350" b="1" i="1" dirty="0"/>
              <a:t> </a:t>
            </a:r>
            <a:r>
              <a:rPr lang="pt-BR" sz="1350" b="1" i="1" dirty="0" err="1"/>
              <a:t>capacity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endParaRPr lang="pt-BR" sz="1350" dirty="0"/>
          </a:p>
        </p:txBody>
      </p:sp>
      <p:sp>
        <p:nvSpPr>
          <p:cNvPr id="10" name="Título 3"/>
          <p:cNvSpPr txBox="1">
            <a:spLocks/>
          </p:cNvSpPr>
          <p:nvPr/>
        </p:nvSpPr>
        <p:spPr>
          <a:xfrm>
            <a:off x="-119028" y="959077"/>
            <a:ext cx="8731359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i="1" dirty="0" err="1"/>
              <a:t>Flavonoid</a:t>
            </a:r>
            <a:r>
              <a:rPr lang="pt-BR" sz="2100" b="1" i="1" dirty="0"/>
              <a:t> (</a:t>
            </a:r>
            <a:r>
              <a:rPr lang="pt-BR" sz="2100" b="1" i="1" dirty="0" err="1"/>
              <a:t>antioxidant</a:t>
            </a:r>
            <a:r>
              <a:rPr lang="pt-BR" sz="2100" b="1" i="1" dirty="0"/>
              <a:t>)</a:t>
            </a:r>
            <a:br>
              <a:rPr lang="pt-BR" sz="2100" b="1" i="1" dirty="0"/>
            </a:b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sp>
        <p:nvSpPr>
          <p:cNvPr id="9" name="Retângulo 8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0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41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2106267"/>
            <a:ext cx="4305300" cy="280035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106267"/>
            <a:ext cx="4391458" cy="280035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171804" y="905939"/>
            <a:ext cx="430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Silage</a:t>
            </a:r>
            <a:r>
              <a:rPr lang="pt-BR" b="1" dirty="0" smtClean="0"/>
              <a:t> </a:t>
            </a:r>
            <a:r>
              <a:rPr lang="pt-BR" b="1" dirty="0" err="1" smtClean="0"/>
              <a:t>history</a:t>
            </a:r>
            <a:r>
              <a:rPr lang="pt-BR" b="1" dirty="0" smtClean="0"/>
              <a:t>:</a:t>
            </a:r>
          </a:p>
          <a:p>
            <a:r>
              <a:rPr lang="pt-BR" b="1" dirty="0"/>
              <a:t>	</a:t>
            </a:r>
            <a:r>
              <a:rPr lang="pt-BR" b="1" dirty="0" smtClean="0"/>
              <a:t>Wilkinson, </a:t>
            </a:r>
            <a:r>
              <a:rPr lang="pt-BR" b="1" dirty="0" err="1" smtClean="0"/>
              <a:t>Bolsen</a:t>
            </a:r>
            <a:r>
              <a:rPr lang="pt-BR" b="1" dirty="0" smtClean="0"/>
              <a:t> &amp; </a:t>
            </a:r>
            <a:r>
              <a:rPr lang="pt-BR" b="1" dirty="0" err="1" smtClean="0"/>
              <a:t>Lin</a:t>
            </a:r>
            <a:r>
              <a:rPr lang="pt-BR" b="1" dirty="0" smtClean="0"/>
              <a:t>, 2003</a:t>
            </a:r>
          </a:p>
          <a:p>
            <a:r>
              <a:rPr lang="pt-BR" b="1" dirty="0"/>
              <a:t>	</a:t>
            </a:r>
            <a:r>
              <a:rPr lang="pt-BR" b="1" dirty="0" smtClean="0"/>
              <a:t>Wilkins </a:t>
            </a:r>
            <a:r>
              <a:rPr lang="pt-BR" b="1" dirty="0" err="1" smtClean="0"/>
              <a:t>and</a:t>
            </a:r>
            <a:r>
              <a:rPr lang="pt-BR" b="1" dirty="0" smtClean="0"/>
              <a:t> Wilkinson, 2015</a:t>
            </a:r>
          </a:p>
          <a:p>
            <a:r>
              <a:rPr lang="pt-BR" b="1" dirty="0"/>
              <a:t>	</a:t>
            </a:r>
            <a:r>
              <a:rPr lang="pt-BR" b="1" dirty="0" err="1" smtClean="0"/>
              <a:t>Feng</a:t>
            </a:r>
            <a:r>
              <a:rPr lang="pt-BR" b="1" dirty="0" smtClean="0"/>
              <a:t>, </a:t>
            </a:r>
            <a:r>
              <a:rPr lang="pt-BR" b="1" dirty="0" err="1" smtClean="0"/>
              <a:t>Ya</a:t>
            </a:r>
            <a:r>
              <a:rPr lang="pt-BR" b="1" dirty="0" smtClean="0"/>
              <a:t>, </a:t>
            </a:r>
            <a:r>
              <a:rPr lang="pt-BR" b="1" dirty="0" err="1" smtClean="0"/>
              <a:t>Yukun</a:t>
            </a:r>
            <a:r>
              <a:rPr lang="pt-BR" b="1" dirty="0" smtClean="0"/>
              <a:t>, 2021</a:t>
            </a:r>
            <a:endParaRPr lang="pt-BR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572000" y="905938"/>
            <a:ext cx="4305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Silage</a:t>
            </a:r>
            <a:r>
              <a:rPr lang="pt-BR" b="1" dirty="0" smtClean="0"/>
              <a:t> </a:t>
            </a:r>
            <a:r>
              <a:rPr lang="pt-BR" b="1" dirty="0" err="1" smtClean="0"/>
              <a:t>research</a:t>
            </a:r>
            <a:r>
              <a:rPr lang="pt-BR" b="1" dirty="0" smtClean="0"/>
              <a:t>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opportunities</a:t>
            </a:r>
            <a:r>
              <a:rPr lang="pt-BR" b="1" dirty="0" smtClean="0"/>
              <a:t>:</a:t>
            </a:r>
          </a:p>
          <a:p>
            <a:r>
              <a:rPr lang="pt-BR" b="1" dirty="0"/>
              <a:t>	</a:t>
            </a:r>
            <a:r>
              <a:rPr lang="pt-BR" b="1" dirty="0" smtClean="0"/>
              <a:t>Wilkinson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Rinne</a:t>
            </a:r>
            <a:r>
              <a:rPr lang="pt-BR" b="1" dirty="0" smtClean="0"/>
              <a:t>, 2017</a:t>
            </a:r>
          </a:p>
          <a:p>
            <a:r>
              <a:rPr lang="pt-BR" b="1" dirty="0"/>
              <a:t>	</a:t>
            </a:r>
            <a:r>
              <a:rPr lang="pt-BR" b="1" dirty="0" smtClean="0"/>
              <a:t>Wilkinson </a:t>
            </a:r>
            <a:r>
              <a:rPr lang="pt-BR" b="1" dirty="0" err="1" smtClean="0"/>
              <a:t>and</a:t>
            </a:r>
            <a:r>
              <a:rPr lang="pt-BR" b="1" dirty="0" smtClean="0"/>
              <a:t> </a:t>
            </a:r>
            <a:r>
              <a:rPr lang="pt-BR" b="1" dirty="0" err="1" smtClean="0"/>
              <a:t>Muck</a:t>
            </a:r>
            <a:r>
              <a:rPr lang="pt-BR" b="1" dirty="0" smtClean="0"/>
              <a:t>, 2019</a:t>
            </a:r>
          </a:p>
          <a:p>
            <a:r>
              <a:rPr lang="pt-BR" dirty="0"/>
              <a:t>	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171804" y="5009138"/>
            <a:ext cx="43053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r>
              <a:rPr lang="pt-BR" sz="1600" b="1" dirty="0" smtClean="0">
                <a:hlinkClick r:id="rId6"/>
              </a:rPr>
              <a:t>https</a:t>
            </a:r>
            <a:r>
              <a:rPr lang="pt-BR" sz="1600" b="1" dirty="0">
                <a:hlinkClick r:id="rId6"/>
              </a:rPr>
              <a:t>://</a:t>
            </a:r>
            <a:r>
              <a:rPr lang="pt-BR" sz="1600" b="1" dirty="0" smtClean="0">
                <a:hlinkClick r:id="rId6"/>
              </a:rPr>
              <a:t>www.scival.com/benchmarking/analyse</a:t>
            </a:r>
            <a:endParaRPr lang="pt-BR" sz="1600" b="1" dirty="0" smtClean="0"/>
          </a:p>
          <a:p>
            <a:r>
              <a:rPr lang="pt-BR" sz="1600" b="1" dirty="0" err="1" smtClean="0"/>
              <a:t>Subject</a:t>
            </a:r>
            <a:r>
              <a:rPr lang="pt-BR" sz="1600" b="1" dirty="0" smtClean="0"/>
              <a:t>: </a:t>
            </a:r>
            <a:r>
              <a:rPr lang="pt-BR" sz="1600" b="1" dirty="0" err="1" smtClean="0"/>
              <a:t>silage</a:t>
            </a:r>
            <a:endParaRPr lang="pt-BR" sz="1600" b="1" dirty="0" smtClean="0"/>
          </a:p>
          <a:p>
            <a:r>
              <a:rPr lang="pt-BR" sz="1400" b="1" dirty="0" err="1" smtClean="0"/>
              <a:t>Search</a:t>
            </a:r>
            <a:r>
              <a:rPr lang="pt-BR" sz="1400" b="1" dirty="0" smtClean="0"/>
              <a:t>: </a:t>
            </a:r>
            <a:r>
              <a:rPr lang="pt-BR" sz="1400" b="1" dirty="0" err="1" smtClean="0"/>
              <a:t>article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title</a:t>
            </a:r>
            <a:r>
              <a:rPr lang="pt-BR" sz="1400" b="1" dirty="0" smtClean="0"/>
              <a:t>, </a:t>
            </a:r>
            <a:r>
              <a:rPr lang="pt-BR" sz="1400" b="1" dirty="0" err="1" smtClean="0"/>
              <a:t>keywords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and</a:t>
            </a:r>
            <a:r>
              <a:rPr lang="pt-BR" sz="1400" b="1" dirty="0" smtClean="0"/>
              <a:t> abstracts – (22083)</a:t>
            </a:r>
          </a:p>
          <a:p>
            <a:r>
              <a:rPr lang="pt-BR" sz="1400" b="1" dirty="0" err="1" smtClean="0"/>
              <a:t>Search</a:t>
            </a:r>
            <a:r>
              <a:rPr lang="pt-BR" sz="1400" b="1" dirty="0" smtClean="0"/>
              <a:t>: </a:t>
            </a:r>
            <a:r>
              <a:rPr lang="pt-BR" sz="1400" b="1" dirty="0" err="1" smtClean="0"/>
              <a:t>all</a:t>
            </a:r>
            <a:r>
              <a:rPr lang="pt-BR" sz="1400" b="1" dirty="0" smtClean="0"/>
              <a:t> </a:t>
            </a:r>
            <a:r>
              <a:rPr lang="pt-BR" sz="1400" b="1" dirty="0" err="1" smtClean="0"/>
              <a:t>fields</a:t>
            </a:r>
            <a:r>
              <a:rPr lang="pt-BR" sz="1400" b="1" dirty="0" smtClean="0"/>
              <a:t> – (72572)</a:t>
            </a:r>
          </a:p>
          <a:p>
            <a:r>
              <a:rPr lang="pt-BR" sz="1400" b="1" dirty="0" smtClean="0"/>
              <a:t>Date: </a:t>
            </a:r>
            <a:r>
              <a:rPr lang="pt-BR" sz="1400" b="1" dirty="0" err="1" smtClean="0"/>
              <a:t>April</a:t>
            </a:r>
            <a:r>
              <a:rPr lang="pt-BR" sz="1400" b="1" dirty="0" smtClean="0"/>
              <a:t> 2023</a:t>
            </a:r>
            <a:endParaRPr lang="pt-BR" sz="1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571999" y="5009138"/>
            <a:ext cx="44672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1908 – 2023: 22083 </a:t>
            </a:r>
            <a:r>
              <a:rPr lang="pt-BR" b="1" dirty="0" err="1" smtClean="0"/>
              <a:t>published</a:t>
            </a:r>
            <a:r>
              <a:rPr lang="pt-BR" b="1" dirty="0" smtClean="0"/>
              <a:t> </a:t>
            </a:r>
            <a:r>
              <a:rPr lang="pt-BR" b="1" dirty="0" err="1" smtClean="0"/>
              <a:t>docs</a:t>
            </a: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2013 - 2022 (10 </a:t>
            </a:r>
            <a:r>
              <a:rPr lang="pt-BR" b="1" dirty="0" err="1" smtClean="0"/>
              <a:t>years</a:t>
            </a:r>
            <a:r>
              <a:rPr lang="pt-BR" b="1" dirty="0" smtClean="0"/>
              <a:t>): 9.423 </a:t>
            </a:r>
            <a:r>
              <a:rPr lang="pt-BR" b="1" dirty="0" err="1" smtClean="0"/>
              <a:t>docs</a:t>
            </a:r>
            <a:r>
              <a:rPr lang="pt-BR" b="1" dirty="0" smtClean="0"/>
              <a:t> (42.7%)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/>
              <a:t>After</a:t>
            </a:r>
            <a:r>
              <a:rPr lang="pt-BR" b="1" dirty="0" smtClean="0"/>
              <a:t> 2019: more </a:t>
            </a:r>
            <a:r>
              <a:rPr lang="pt-BR" b="1" dirty="0" err="1" smtClean="0"/>
              <a:t>than</a:t>
            </a:r>
            <a:r>
              <a:rPr lang="pt-BR" b="1" dirty="0" smtClean="0"/>
              <a:t> 1000 </a:t>
            </a:r>
            <a:r>
              <a:rPr lang="pt-BR" b="1" dirty="0" err="1" smtClean="0"/>
              <a:t>docs</a:t>
            </a:r>
            <a:r>
              <a:rPr lang="pt-BR" b="1" dirty="0" smtClean="0"/>
              <a:t>/</a:t>
            </a:r>
            <a:r>
              <a:rPr lang="pt-BR" b="1" dirty="0" err="1" smtClean="0"/>
              <a:t>year</a:t>
            </a:r>
            <a:endParaRPr lang="pt-B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2023: catch </a:t>
            </a:r>
            <a:r>
              <a:rPr lang="pt-BR" b="1" dirty="0" err="1" smtClean="0"/>
              <a:t>up</a:t>
            </a:r>
            <a:r>
              <a:rPr lang="pt-BR" b="1" dirty="0" smtClean="0"/>
              <a:t> 1200 </a:t>
            </a:r>
            <a:r>
              <a:rPr lang="pt-BR" b="1" dirty="0" err="1" smtClean="0"/>
              <a:t>docs</a:t>
            </a:r>
            <a:r>
              <a:rPr lang="pt-BR" b="1" dirty="0" smtClean="0"/>
              <a:t>/</a:t>
            </a:r>
            <a:r>
              <a:rPr lang="pt-BR" b="1" dirty="0" err="1" smtClean="0"/>
              <a:t>year</a:t>
            </a:r>
            <a:endParaRPr lang="pt-BR" b="1" dirty="0" smtClean="0"/>
          </a:p>
        </p:txBody>
      </p:sp>
      <p:sp>
        <p:nvSpPr>
          <p:cNvPr id="26" name="Retângulo 2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2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25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0" y="977980"/>
            <a:ext cx="8731359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i="1" dirty="0" err="1"/>
              <a:t>antioxidant</a:t>
            </a:r>
            <a:r>
              <a:rPr lang="pt-BR" sz="2100" b="1" i="1" dirty="0"/>
              <a:t> in </a:t>
            </a:r>
            <a:r>
              <a:rPr lang="pt-BR" sz="2100" b="1" i="1" dirty="0" err="1"/>
              <a:t>dairy</a:t>
            </a:r>
            <a:r>
              <a:rPr lang="pt-BR" sz="2100" b="1" i="1" dirty="0"/>
              <a:t> </a:t>
            </a:r>
            <a:r>
              <a:rPr lang="pt-BR" sz="2100" b="1" i="1" dirty="0" err="1"/>
              <a:t>animals</a:t>
            </a:r>
            <a:r>
              <a:rPr lang="pt-BR" sz="2100" b="1" i="1" dirty="0"/>
              <a:t/>
            </a:r>
            <a:br>
              <a:rPr lang="pt-BR" sz="2100" b="1" i="1" dirty="0"/>
            </a:b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580" y="1941210"/>
            <a:ext cx="286711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i="1" dirty="0" err="1"/>
              <a:t>Treatment</a:t>
            </a:r>
            <a:r>
              <a:rPr lang="pt-BR" sz="1350" b="1" dirty="0"/>
              <a:t>: </a:t>
            </a:r>
            <a:r>
              <a:rPr lang="pt-BR" sz="1350" b="1" dirty="0" err="1"/>
              <a:t>alfala</a:t>
            </a:r>
            <a:r>
              <a:rPr lang="pt-BR" sz="1350" b="1" dirty="0"/>
              <a:t> </a:t>
            </a:r>
            <a:r>
              <a:rPr lang="pt-BR" sz="1350" b="1" dirty="0" err="1"/>
              <a:t>silage</a:t>
            </a:r>
            <a:r>
              <a:rPr lang="pt-BR" sz="1350" b="1" dirty="0"/>
              <a:t> </a:t>
            </a:r>
            <a:r>
              <a:rPr lang="pt-BR" sz="1350" b="1" dirty="0" err="1"/>
              <a:t>treated</a:t>
            </a:r>
            <a:r>
              <a:rPr lang="pt-BR" sz="1350" b="1" dirty="0"/>
              <a:t>  </a:t>
            </a:r>
            <a:r>
              <a:rPr lang="pt-BR" sz="1350" b="1" dirty="0" err="1"/>
              <a:t>with</a:t>
            </a:r>
            <a:r>
              <a:rPr lang="pt-BR" sz="1350" b="1" dirty="0"/>
              <a:t> ES24-7 </a:t>
            </a:r>
            <a:r>
              <a:rPr lang="pt-BR" sz="1350" b="1" i="1" dirty="0"/>
              <a:t>L. </a:t>
            </a:r>
            <a:r>
              <a:rPr lang="pt-BR" sz="1350" b="1" i="1" dirty="0" err="1"/>
              <a:t>plantarum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/>
              <a:t>Animal </a:t>
            </a:r>
            <a:r>
              <a:rPr lang="pt-BR" sz="1350" b="1" i="1" dirty="0" err="1"/>
              <a:t>model</a:t>
            </a:r>
            <a:r>
              <a:rPr lang="pt-BR" sz="1350" b="1" i="1" dirty="0"/>
              <a:t>: </a:t>
            </a:r>
            <a:r>
              <a:rPr lang="pt-BR" sz="1350" b="1" i="1" dirty="0" err="1"/>
              <a:t>dairy</a:t>
            </a:r>
            <a:r>
              <a:rPr lang="pt-BR" sz="1350" b="1" i="1" dirty="0"/>
              <a:t> </a:t>
            </a:r>
            <a:r>
              <a:rPr lang="pt-BR" sz="1350" b="1" i="1" dirty="0" err="1"/>
              <a:t>goats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 err="1"/>
              <a:t>Claimed</a:t>
            </a:r>
            <a:r>
              <a:rPr lang="pt-BR" sz="1350" b="1" i="1" dirty="0"/>
              <a:t> </a:t>
            </a:r>
            <a:r>
              <a:rPr lang="pt-BR" sz="1350" b="1" i="1" dirty="0" err="1"/>
              <a:t>benefit</a:t>
            </a:r>
            <a:r>
              <a:rPr lang="pt-BR" sz="1350" b="1" dirty="0"/>
              <a:t>: </a:t>
            </a:r>
            <a:r>
              <a:rPr lang="en-US" sz="1350" b="1" dirty="0"/>
              <a:t>antioxidant, antimicrobial and antitumor activity</a:t>
            </a:r>
            <a:endParaRPr lang="pt-BR" sz="135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" y="4408873"/>
            <a:ext cx="3101341" cy="15898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146" y="1565910"/>
            <a:ext cx="2607564" cy="310001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1381" y="1565910"/>
            <a:ext cx="2692928" cy="4372674"/>
          </a:xfrm>
          <a:prstGeom prst="rect">
            <a:avLst/>
          </a:prstGeom>
        </p:spPr>
      </p:pic>
      <p:sp>
        <p:nvSpPr>
          <p:cNvPr id="14" name="Retângulo Arredondado 13"/>
          <p:cNvSpPr/>
          <p:nvPr/>
        </p:nvSpPr>
        <p:spPr>
          <a:xfrm>
            <a:off x="5848521" y="4030442"/>
            <a:ext cx="2731599" cy="9492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" name="Seta para Cima 10"/>
          <p:cNvSpPr/>
          <p:nvPr/>
        </p:nvSpPr>
        <p:spPr>
          <a:xfrm>
            <a:off x="7700771" y="4112626"/>
            <a:ext cx="151239" cy="78485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2" name="Retângulo 11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3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6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0" y="977980"/>
            <a:ext cx="8731359" cy="994172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dirty="0" err="1"/>
              <a:t>a</a:t>
            </a:r>
            <a:r>
              <a:rPr lang="pt-BR" sz="2100" b="1" i="1" dirty="0" err="1"/>
              <a:t>ntioxidant</a:t>
            </a:r>
            <a:r>
              <a:rPr lang="pt-BR" sz="2100" b="1" i="1" dirty="0"/>
              <a:t> in </a:t>
            </a:r>
            <a:r>
              <a:rPr lang="pt-BR" sz="2100" b="1" i="1" dirty="0" err="1"/>
              <a:t>dairy</a:t>
            </a:r>
            <a:r>
              <a:rPr lang="pt-BR" sz="2100" b="1" i="1" dirty="0"/>
              <a:t> </a:t>
            </a:r>
            <a:r>
              <a:rPr lang="pt-BR" sz="2100" b="1" i="1" dirty="0" err="1"/>
              <a:t>animals</a:t>
            </a: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580" y="1941210"/>
            <a:ext cx="286711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b="1" i="1" dirty="0" err="1"/>
              <a:t>Treatment</a:t>
            </a:r>
            <a:r>
              <a:rPr lang="pt-BR" sz="1350" b="1" dirty="0"/>
              <a:t>: </a:t>
            </a:r>
            <a:r>
              <a:rPr lang="pt-BR" sz="1350" b="1" dirty="0" err="1"/>
              <a:t>alfala</a:t>
            </a:r>
            <a:r>
              <a:rPr lang="pt-BR" sz="1350" b="1" dirty="0"/>
              <a:t> </a:t>
            </a:r>
            <a:r>
              <a:rPr lang="pt-BR" sz="1350" b="1" dirty="0" err="1"/>
              <a:t>silage</a:t>
            </a:r>
            <a:r>
              <a:rPr lang="pt-BR" sz="1350" b="1" dirty="0"/>
              <a:t> </a:t>
            </a:r>
            <a:r>
              <a:rPr lang="pt-BR" sz="1350" b="1" dirty="0" err="1"/>
              <a:t>treated</a:t>
            </a:r>
            <a:r>
              <a:rPr lang="pt-BR" sz="1350" b="1" dirty="0"/>
              <a:t>  </a:t>
            </a:r>
            <a:r>
              <a:rPr lang="pt-BR" sz="1350" b="1" dirty="0" err="1"/>
              <a:t>with</a:t>
            </a:r>
            <a:r>
              <a:rPr lang="pt-BR" sz="1350" b="1" dirty="0"/>
              <a:t> ES24-7 </a:t>
            </a:r>
            <a:r>
              <a:rPr lang="pt-BR" sz="1350" b="1" i="1" dirty="0"/>
              <a:t>L. </a:t>
            </a:r>
            <a:r>
              <a:rPr lang="pt-BR" sz="1350" b="1" i="1" dirty="0" err="1"/>
              <a:t>plantarum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/>
              <a:t>Animal </a:t>
            </a:r>
            <a:r>
              <a:rPr lang="pt-BR" sz="1350" b="1" i="1" dirty="0" err="1"/>
              <a:t>model</a:t>
            </a:r>
            <a:r>
              <a:rPr lang="pt-BR" sz="1350" b="1" i="1" dirty="0"/>
              <a:t>: </a:t>
            </a:r>
            <a:r>
              <a:rPr lang="pt-BR" sz="1350" b="1" i="1" dirty="0" err="1"/>
              <a:t>dairy</a:t>
            </a:r>
            <a:r>
              <a:rPr lang="pt-BR" sz="1350" b="1" i="1" dirty="0"/>
              <a:t> </a:t>
            </a:r>
            <a:r>
              <a:rPr lang="pt-BR" sz="1350" b="1" i="1" dirty="0" err="1"/>
              <a:t>goats</a:t>
            </a:r>
            <a:endParaRPr lang="pt-BR" sz="1350" b="1" i="1" dirty="0"/>
          </a:p>
          <a:p>
            <a:r>
              <a:rPr lang="pt-BR" sz="1350" b="1" dirty="0"/>
              <a:t/>
            </a:r>
            <a:br>
              <a:rPr lang="pt-BR" sz="1350" b="1" dirty="0"/>
            </a:br>
            <a:r>
              <a:rPr lang="pt-BR" sz="1350" b="1" i="1" dirty="0" err="1"/>
              <a:t>Claimed</a:t>
            </a:r>
            <a:r>
              <a:rPr lang="pt-BR" sz="1350" b="1" i="1" dirty="0"/>
              <a:t> </a:t>
            </a:r>
            <a:r>
              <a:rPr lang="pt-BR" sz="1350" b="1" i="1" dirty="0" err="1"/>
              <a:t>benefit</a:t>
            </a:r>
            <a:r>
              <a:rPr lang="pt-BR" sz="1350" b="1" dirty="0"/>
              <a:t>: </a:t>
            </a:r>
            <a:r>
              <a:rPr lang="en-US" sz="1350" b="1" dirty="0"/>
              <a:t>antioxidant, antimicrobial and antitumor activity</a:t>
            </a:r>
            <a:endParaRPr lang="pt-BR" sz="135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" y="4408873"/>
            <a:ext cx="3101341" cy="15898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907" y="1972152"/>
            <a:ext cx="5917886" cy="3304699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332220" y="3629590"/>
            <a:ext cx="2613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i="1" dirty="0" err="1">
                <a:solidFill>
                  <a:schemeClr val="accent1"/>
                </a:solidFill>
              </a:rPr>
              <a:t>Increased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serum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immunoglobulins</a:t>
            </a:r>
            <a:endParaRPr lang="pt-BR" sz="1350" i="1" dirty="0">
              <a:solidFill>
                <a:schemeClr val="accent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7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73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pt-BR" sz="1350"/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0" y="977980"/>
            <a:ext cx="8731359" cy="994172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2100" b="1" dirty="0" err="1"/>
              <a:t>Not</a:t>
            </a:r>
            <a:r>
              <a:rPr lang="pt-BR" sz="2100" b="1" dirty="0"/>
              <a:t> </a:t>
            </a:r>
            <a:r>
              <a:rPr lang="pt-BR" sz="2100" b="1" dirty="0" err="1"/>
              <a:t>labeled</a:t>
            </a:r>
            <a:r>
              <a:rPr lang="pt-BR" sz="2100" b="1" dirty="0"/>
              <a:t> as </a:t>
            </a:r>
            <a:r>
              <a:rPr lang="pt-BR" sz="2100" b="1" dirty="0" err="1"/>
              <a:t>probiotic</a:t>
            </a:r>
            <a:r>
              <a:rPr lang="pt-BR" sz="2100" b="1" dirty="0"/>
              <a:t> (DFM)- </a:t>
            </a:r>
            <a:r>
              <a:rPr lang="pt-BR" sz="2100" b="1" dirty="0" err="1"/>
              <a:t>a</a:t>
            </a:r>
            <a:r>
              <a:rPr lang="pt-BR" sz="2100" b="1" i="1" dirty="0" err="1"/>
              <a:t>ntioxidant</a:t>
            </a:r>
            <a:r>
              <a:rPr lang="pt-BR" sz="2100" b="1" i="1" dirty="0"/>
              <a:t> in </a:t>
            </a:r>
            <a:r>
              <a:rPr lang="pt-BR" sz="2100" b="1" i="1" dirty="0" err="1"/>
              <a:t>dairy</a:t>
            </a:r>
            <a:r>
              <a:rPr lang="pt-BR" sz="2100" b="1" i="1" dirty="0"/>
              <a:t> </a:t>
            </a:r>
            <a:r>
              <a:rPr lang="pt-BR" sz="2100" b="1" i="1" dirty="0" err="1"/>
              <a:t>animals</a:t>
            </a:r>
            <a:r>
              <a:rPr lang="pt-BR" sz="2100" b="1" dirty="0"/>
              <a:t/>
            </a:r>
            <a:br>
              <a:rPr lang="pt-BR" sz="2100" b="1" dirty="0"/>
            </a:br>
            <a:endParaRPr lang="pt-BR" sz="2025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579" y="1941210"/>
            <a:ext cx="2993561" cy="2516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i="1" dirty="0" err="1"/>
              <a:t>Treatment</a:t>
            </a:r>
            <a:r>
              <a:rPr lang="pt-BR" sz="1050" b="1" dirty="0"/>
              <a:t>: </a:t>
            </a:r>
            <a:r>
              <a:rPr lang="pt-BR" sz="1050" b="1" dirty="0" err="1"/>
              <a:t>alfala</a:t>
            </a:r>
            <a:r>
              <a:rPr lang="pt-BR" sz="1050" b="1" dirty="0"/>
              <a:t> </a:t>
            </a:r>
            <a:r>
              <a:rPr lang="pt-BR" sz="1050" b="1" dirty="0" err="1"/>
              <a:t>silage</a:t>
            </a:r>
            <a:r>
              <a:rPr lang="pt-BR" sz="1050" b="1" dirty="0"/>
              <a:t> </a:t>
            </a:r>
            <a:r>
              <a:rPr lang="pt-BR" sz="1050" b="1" dirty="0" err="1"/>
              <a:t>treated</a:t>
            </a:r>
            <a:r>
              <a:rPr lang="pt-BR" sz="1050" b="1" dirty="0"/>
              <a:t>  </a:t>
            </a:r>
            <a:r>
              <a:rPr lang="pt-BR" sz="1050" b="1" dirty="0" err="1"/>
              <a:t>with</a:t>
            </a:r>
            <a:r>
              <a:rPr lang="pt-BR" sz="1050" b="1" dirty="0"/>
              <a:t> ES24-7 </a:t>
            </a:r>
            <a:r>
              <a:rPr lang="pt-BR" sz="1050" b="1" i="1" dirty="0"/>
              <a:t>L. </a:t>
            </a:r>
            <a:r>
              <a:rPr lang="pt-BR" sz="1050" b="1" i="1" dirty="0" err="1"/>
              <a:t>plantarum</a:t>
            </a:r>
            <a:endParaRPr lang="pt-BR" sz="1050" b="1" i="1" dirty="0"/>
          </a:p>
          <a:p>
            <a:r>
              <a:rPr lang="pt-BR" sz="1050" b="1" dirty="0"/>
              <a:t/>
            </a:r>
            <a:br>
              <a:rPr lang="pt-BR" sz="1050" b="1" dirty="0"/>
            </a:br>
            <a:r>
              <a:rPr lang="pt-BR" sz="1050" b="1" i="1" dirty="0"/>
              <a:t>Animal </a:t>
            </a:r>
            <a:r>
              <a:rPr lang="pt-BR" sz="1050" b="1" i="1" dirty="0" err="1"/>
              <a:t>model</a:t>
            </a:r>
            <a:r>
              <a:rPr lang="pt-BR" sz="1050" b="1" i="1" dirty="0"/>
              <a:t>: </a:t>
            </a:r>
            <a:r>
              <a:rPr lang="pt-BR" sz="1050" b="1" i="1" dirty="0" err="1"/>
              <a:t>dairy</a:t>
            </a:r>
            <a:r>
              <a:rPr lang="pt-BR" sz="1050" b="1" i="1" dirty="0"/>
              <a:t> </a:t>
            </a:r>
            <a:r>
              <a:rPr lang="pt-BR" sz="1050" b="1" i="1" dirty="0" err="1"/>
              <a:t>goats</a:t>
            </a:r>
            <a:endParaRPr lang="pt-BR" sz="1050" b="1" i="1" dirty="0"/>
          </a:p>
          <a:p>
            <a:r>
              <a:rPr lang="pt-BR" sz="1050" b="1" dirty="0"/>
              <a:t/>
            </a:r>
            <a:br>
              <a:rPr lang="pt-BR" sz="1050" b="1" dirty="0"/>
            </a:br>
            <a:r>
              <a:rPr lang="pt-BR" sz="1050" b="1" i="1" dirty="0" err="1"/>
              <a:t>Claimed</a:t>
            </a:r>
            <a:r>
              <a:rPr lang="pt-BR" sz="1050" b="1" i="1" dirty="0"/>
              <a:t> </a:t>
            </a:r>
            <a:r>
              <a:rPr lang="pt-BR" sz="1050" b="1" i="1" dirty="0" err="1"/>
              <a:t>benefit</a:t>
            </a:r>
            <a:r>
              <a:rPr lang="pt-BR" sz="1050" b="1" dirty="0"/>
              <a:t>: </a:t>
            </a:r>
            <a:r>
              <a:rPr lang="en-US" sz="1050" b="1" dirty="0"/>
              <a:t>antioxidant, antimicrobial and antitumor activity</a:t>
            </a:r>
          </a:p>
          <a:p>
            <a:endParaRPr lang="en-US" sz="1050" b="1" dirty="0"/>
          </a:p>
          <a:p>
            <a:r>
              <a:rPr lang="en-US" sz="1050" b="1" dirty="0"/>
              <a:t>More ruminal acetate, higher milk quality, higher immunoglobulins and anti-inflammatory cytokines.</a:t>
            </a:r>
          </a:p>
          <a:p>
            <a:endParaRPr lang="en-US" sz="1050" b="1" dirty="0"/>
          </a:p>
          <a:p>
            <a:r>
              <a:rPr lang="en-US" sz="1050" b="1" dirty="0"/>
              <a:t>Mammary gland: up regulation of antioxidant-inducing genes and down regulation of genes related with oxidative stress</a:t>
            </a:r>
            <a:endParaRPr lang="pt-BR" sz="105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" y="4408873"/>
            <a:ext cx="3101341" cy="15898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600" y="1771180"/>
            <a:ext cx="3910400" cy="412289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9300" y="1771180"/>
            <a:ext cx="2307280" cy="3321626"/>
          </a:xfrm>
          <a:prstGeom prst="rect">
            <a:avLst/>
          </a:prstGeom>
        </p:spPr>
      </p:pic>
      <p:sp>
        <p:nvSpPr>
          <p:cNvPr id="10" name="Retângulo Arredondado 9"/>
          <p:cNvSpPr/>
          <p:nvPr/>
        </p:nvSpPr>
        <p:spPr>
          <a:xfrm>
            <a:off x="3112941" y="3768090"/>
            <a:ext cx="2393639" cy="59831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8" name="CaixaDeTexto 7"/>
          <p:cNvSpPr txBox="1"/>
          <p:nvPr/>
        </p:nvSpPr>
        <p:spPr>
          <a:xfrm>
            <a:off x="7033260" y="3603441"/>
            <a:ext cx="19735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i="1" dirty="0" err="1">
                <a:solidFill>
                  <a:schemeClr val="accent1"/>
                </a:solidFill>
              </a:rPr>
              <a:t>Decreased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Inflammatory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cytokines</a:t>
            </a:r>
            <a:endParaRPr lang="pt-BR" sz="1350" i="1" dirty="0">
              <a:solidFill>
                <a:schemeClr val="accent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728460" y="4272616"/>
            <a:ext cx="22783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i="1" dirty="0" err="1">
                <a:solidFill>
                  <a:schemeClr val="accent1"/>
                </a:solidFill>
              </a:rPr>
              <a:t>Increased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anti-Inflammatory</a:t>
            </a:r>
            <a:r>
              <a:rPr lang="pt-BR" sz="1350" i="1" dirty="0">
                <a:solidFill>
                  <a:schemeClr val="accent1"/>
                </a:solidFill>
              </a:rPr>
              <a:t> </a:t>
            </a:r>
            <a:r>
              <a:rPr lang="pt-BR" sz="1350" i="1" dirty="0" err="1">
                <a:solidFill>
                  <a:schemeClr val="accent1"/>
                </a:solidFill>
              </a:rPr>
              <a:t>cytokines</a:t>
            </a:r>
            <a:endParaRPr lang="pt-BR" sz="1350" i="1" dirty="0">
              <a:solidFill>
                <a:schemeClr val="accent1"/>
              </a:solidFill>
            </a:endParaRPr>
          </a:p>
        </p:txBody>
      </p:sp>
      <p:sp>
        <p:nvSpPr>
          <p:cNvPr id="14" name="Seta para Cima 13"/>
          <p:cNvSpPr/>
          <p:nvPr/>
        </p:nvSpPr>
        <p:spPr>
          <a:xfrm>
            <a:off x="4729611" y="3821430"/>
            <a:ext cx="151239" cy="5157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5" name="Retângulo 14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09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744303" y="577090"/>
            <a:ext cx="7552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400" b="1" dirty="0" err="1"/>
              <a:t>Biomolecules</a:t>
            </a:r>
            <a:r>
              <a:rPr lang="pt-BR" sz="2400" b="1" dirty="0"/>
              <a:t> </a:t>
            </a:r>
            <a:r>
              <a:rPr lang="pt-BR" sz="2400" b="1" dirty="0" err="1"/>
              <a:t>from</a:t>
            </a:r>
            <a:r>
              <a:rPr lang="pt-BR" sz="2400" b="1" dirty="0"/>
              <a:t> </a:t>
            </a:r>
            <a:r>
              <a:rPr lang="pt-BR" sz="2400" b="1" dirty="0" err="1" smtClean="0"/>
              <a:t>silages</a:t>
            </a:r>
            <a:r>
              <a:rPr lang="pt-BR" sz="2400" b="1" dirty="0" smtClean="0"/>
              <a:t> (</a:t>
            </a:r>
            <a:r>
              <a:rPr lang="pt-BR" sz="2400" b="1" i="1" dirty="0" err="1" smtClean="0"/>
              <a:t>looking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to</a:t>
            </a:r>
            <a:r>
              <a:rPr lang="pt-BR" sz="2400" b="1" i="1" dirty="0" smtClean="0"/>
              <a:t> new </a:t>
            </a:r>
            <a:r>
              <a:rPr lang="pt-BR" sz="2400" b="1" i="1" dirty="0" err="1" smtClean="0"/>
              <a:t>things</a:t>
            </a:r>
            <a:r>
              <a:rPr lang="pt-BR" sz="2400" b="1" dirty="0" smtClean="0"/>
              <a:t>) </a:t>
            </a:r>
            <a:endParaRPr lang="pt-BR" sz="2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33399" y="1425213"/>
            <a:ext cx="84740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 err="1"/>
              <a:t>Antimicrobial</a:t>
            </a:r>
            <a:r>
              <a:rPr lang="pt-BR" sz="2000" b="1" dirty="0"/>
              <a:t> </a:t>
            </a:r>
            <a:r>
              <a:rPr lang="pt-BR" sz="2000" b="1" dirty="0" err="1"/>
              <a:t>resistance</a:t>
            </a:r>
            <a:r>
              <a:rPr lang="pt-BR" sz="2000" b="1" dirty="0"/>
              <a:t> genes </a:t>
            </a:r>
            <a:r>
              <a:rPr lang="pt-BR" sz="2000" b="1" dirty="0" smtClean="0"/>
              <a:t> (ARG)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Silage</a:t>
            </a:r>
            <a:r>
              <a:rPr lang="pt-BR" sz="2000" dirty="0" smtClean="0"/>
              <a:t> host </a:t>
            </a:r>
            <a:r>
              <a:rPr lang="pt-BR" sz="2000" dirty="0" err="1" smtClean="0"/>
              <a:t>bacteria</a:t>
            </a:r>
            <a:r>
              <a:rPr lang="pt-BR" sz="2000" dirty="0" smtClean="0"/>
              <a:t> </a:t>
            </a:r>
            <a:r>
              <a:rPr lang="pt-BR" sz="2000" dirty="0" err="1" smtClean="0"/>
              <a:t>can</a:t>
            </a:r>
            <a:r>
              <a:rPr lang="pt-BR" sz="2000" dirty="0" smtClean="0"/>
              <a:t> </a:t>
            </a:r>
            <a:r>
              <a:rPr lang="pt-BR" sz="2000" dirty="0" err="1" smtClean="0"/>
              <a:t>carry</a:t>
            </a:r>
            <a:r>
              <a:rPr lang="pt-BR" sz="2000" dirty="0" smtClean="0"/>
              <a:t> ARG </a:t>
            </a:r>
            <a:r>
              <a:rPr lang="pt-BR" sz="2000" dirty="0" err="1" smtClean="0"/>
              <a:t>due</a:t>
            </a:r>
            <a:r>
              <a:rPr lang="pt-BR" sz="2000" dirty="0" smtClean="0"/>
              <a:t> </a:t>
            </a:r>
            <a:r>
              <a:rPr lang="pt-BR" sz="2000" dirty="0" err="1" smtClean="0"/>
              <a:t>to</a:t>
            </a:r>
            <a:r>
              <a:rPr lang="pt-BR" sz="2000" dirty="0" smtClean="0"/>
              <a:t> </a:t>
            </a:r>
            <a:r>
              <a:rPr lang="pt-BR" sz="2000" dirty="0" err="1" smtClean="0"/>
              <a:t>the</a:t>
            </a:r>
            <a:r>
              <a:rPr lang="pt-BR" sz="2000" dirty="0" smtClean="0"/>
              <a:t> </a:t>
            </a:r>
            <a:r>
              <a:rPr lang="pt-BR" sz="2000" dirty="0" err="1" smtClean="0"/>
              <a:t>cross</a:t>
            </a:r>
            <a:r>
              <a:rPr lang="pt-BR" sz="2000" dirty="0" smtClean="0"/>
              <a:t> </a:t>
            </a:r>
            <a:r>
              <a:rPr lang="pt-BR" sz="2000" dirty="0" err="1" smtClean="0"/>
              <a:t>contamination</a:t>
            </a:r>
            <a:r>
              <a:rPr lang="pt-BR" sz="2000" dirty="0" smtClean="0"/>
              <a:t> </a:t>
            </a:r>
            <a:r>
              <a:rPr lang="pt-BR" sz="2000" dirty="0" err="1" smtClean="0"/>
              <a:t>with</a:t>
            </a:r>
            <a:r>
              <a:rPr lang="pt-BR" sz="2000" dirty="0" smtClean="0"/>
              <a:t> animal </a:t>
            </a:r>
            <a:r>
              <a:rPr lang="pt-BR" sz="2000" dirty="0" err="1" smtClean="0"/>
              <a:t>digestive</a:t>
            </a:r>
            <a:r>
              <a:rPr lang="pt-BR" sz="2000" dirty="0" smtClean="0"/>
              <a:t> system </a:t>
            </a:r>
            <a:r>
              <a:rPr lang="pt-BR" sz="2000" dirty="0" err="1" smtClean="0"/>
              <a:t>bacteria</a:t>
            </a:r>
            <a:endParaRPr lang="pt-BR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 err="1" smtClean="0"/>
              <a:t>Good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silage</a:t>
            </a:r>
            <a:r>
              <a:rPr lang="pt-BR" sz="2000" b="1" dirty="0" smtClean="0"/>
              <a:t> management </a:t>
            </a:r>
            <a:r>
              <a:rPr lang="pt-BR" sz="2000" dirty="0" err="1" smtClean="0"/>
              <a:t>may</a:t>
            </a:r>
            <a:r>
              <a:rPr lang="pt-BR" sz="2000" dirty="0" smtClean="0"/>
              <a:t> </a:t>
            </a:r>
            <a:r>
              <a:rPr lang="pt-BR" sz="2000" dirty="0" err="1" smtClean="0"/>
              <a:t>result</a:t>
            </a:r>
            <a:r>
              <a:rPr lang="pt-BR" sz="2000" dirty="0" smtClean="0"/>
              <a:t> in </a:t>
            </a:r>
            <a:r>
              <a:rPr lang="pt-BR" sz="2000" b="1" dirty="0" err="1" smtClean="0"/>
              <a:t>reduce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the</a:t>
            </a:r>
            <a:r>
              <a:rPr lang="pt-BR" sz="2000" b="1" dirty="0" smtClean="0"/>
              <a:t> ARG </a:t>
            </a:r>
            <a:r>
              <a:rPr lang="pt-BR" sz="2000" dirty="0" err="1" smtClean="0"/>
              <a:t>relative</a:t>
            </a:r>
            <a:r>
              <a:rPr lang="pt-BR" sz="2000" dirty="0" smtClean="0"/>
              <a:t> </a:t>
            </a:r>
            <a:r>
              <a:rPr lang="pt-BR" sz="2000" dirty="0" err="1" smtClean="0"/>
              <a:t>abundance</a:t>
            </a:r>
            <a:r>
              <a:rPr lang="pt-BR" sz="2000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086" y="3092934"/>
            <a:ext cx="3585718" cy="361538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4653643" y="4755696"/>
            <a:ext cx="44504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Figure 7. Heat map of correlations between ARG (36 antibiotics classes) and fermentation parameters and between ARG and bacterial communities (top 35). 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P&lt; 0.05; 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</a:rPr>
              <a:t>**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P&lt;0.01; </a:t>
            </a:r>
            <a:r>
              <a:rPr lang="en-US" sz="800" dirty="0">
                <a:solidFill>
                  <a:srgbClr val="000000"/>
                </a:solidFill>
                <a:latin typeface="Calibri" panose="020F0502020204030204" pitchFamily="34" charset="0"/>
              </a:rPr>
              <a:t>***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P&lt;0.001 (Zhang et al., 2022) 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0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76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pt-B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628649" y="60138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1800" b="1" dirty="0" err="1"/>
              <a:t>Not</a:t>
            </a:r>
            <a:r>
              <a:rPr lang="pt-BR" sz="1800" b="1" dirty="0"/>
              <a:t> </a:t>
            </a:r>
            <a:r>
              <a:rPr lang="pt-BR" sz="1800" b="1" dirty="0" err="1"/>
              <a:t>labeled</a:t>
            </a:r>
            <a:r>
              <a:rPr lang="pt-BR" sz="1800" b="1" dirty="0"/>
              <a:t> as </a:t>
            </a:r>
            <a:r>
              <a:rPr lang="pt-BR" sz="1800" b="1" dirty="0" err="1"/>
              <a:t>probiotic</a:t>
            </a:r>
            <a:r>
              <a:rPr lang="pt-BR" sz="1800" b="1" dirty="0"/>
              <a:t> (DFM) – </a:t>
            </a:r>
            <a:r>
              <a:rPr lang="pt-BR" sz="1800" b="1" dirty="0" err="1"/>
              <a:t>maybe</a:t>
            </a:r>
            <a:r>
              <a:rPr lang="pt-BR" sz="1800" b="1" dirty="0"/>
              <a:t> </a:t>
            </a:r>
            <a:r>
              <a:rPr lang="pt-BR" sz="1800" b="1" dirty="0" err="1"/>
              <a:t>postbiotic</a:t>
            </a:r>
            <a:r>
              <a:rPr lang="pt-BR" sz="1800" b="1" dirty="0"/>
              <a:t>; ARG </a:t>
            </a:r>
            <a:r>
              <a:rPr lang="pt-BR" sz="1800" b="1" dirty="0" err="1"/>
              <a:t>expression</a:t>
            </a:r>
            <a:endParaRPr lang="pt-BR" sz="1800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96567" y="2571022"/>
            <a:ext cx="2971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Alfalfa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silage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treated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with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L.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plantarum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MTD/1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or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L.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buchneri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40788</a:t>
            </a:r>
          </a:p>
          <a:p>
            <a:pPr defTabSz="342900"/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Antibiotic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resistant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genes (ARG)</a:t>
            </a:r>
          </a:p>
          <a:p>
            <a:pPr defTabSz="342900"/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MGE (Mobile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genetic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pt-BR" sz="1350" b="1" i="1" dirty="0" err="1">
                <a:solidFill>
                  <a:prstClr val="black"/>
                </a:solidFill>
                <a:latin typeface="Calibri" panose="020F0502020204030204"/>
              </a:rPr>
              <a:t>elements</a:t>
            </a:r>
            <a:r>
              <a:rPr lang="pt-BR" sz="1350" b="1" i="1" dirty="0">
                <a:solidFill>
                  <a:prstClr val="black"/>
                </a:solidFill>
                <a:latin typeface="Calibri" panose="020F0502020204030204"/>
              </a:rPr>
              <a:t>)</a:t>
            </a:r>
            <a:endParaRPr lang="pt-BR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" y="4218489"/>
            <a:ext cx="3794168" cy="17109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365" y="1680210"/>
            <a:ext cx="6075635" cy="253827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880369" y="4218489"/>
            <a:ext cx="517981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Prolonged wilting increased ARG enrichment in fresh alfalfa;</a:t>
            </a:r>
          </a:p>
          <a:p>
            <a:pPr marL="214313" indent="-214313" defTabSz="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Alfalfa silage inoculated with 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L. </a:t>
            </a:r>
            <a:r>
              <a:rPr lang="en-US" sz="1200" i="1" dirty="0" err="1">
                <a:solidFill>
                  <a:prstClr val="black"/>
                </a:solidFill>
                <a:latin typeface="Calibri" panose="020F0502020204030204"/>
              </a:rPr>
              <a:t>plantarum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MTD/1 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or L. </a:t>
            </a:r>
            <a:r>
              <a:rPr lang="en-US" sz="1200" i="1" dirty="0" err="1">
                <a:solidFill>
                  <a:prstClr val="black"/>
                </a:solidFill>
                <a:latin typeface="Calibri" panose="020F0502020204030204"/>
              </a:rPr>
              <a:t>buchneri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40788 reduced the abundances of total ARG;</a:t>
            </a:r>
          </a:p>
          <a:p>
            <a:pPr marL="214313" indent="-214313" defTabSz="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The hosts of ARG in alfalfa silage were mainly derived from harmful bacteria or pathogens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, and some of the clinical ARGs were observed in alfalfa silage;</a:t>
            </a:r>
          </a:p>
          <a:p>
            <a:pPr marL="214313" indent="-214313" defTabSz="34290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The combined effect of microbes, MGEs, and fermentation quality was the major driver of ARG transfer and dissemination; </a:t>
            </a:r>
          </a:p>
          <a:p>
            <a:pPr marL="214313" indent="-214313" defTabSz="3429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prstClr val="black"/>
                </a:solidFill>
                <a:latin typeface="Calibri" panose="020F0502020204030204"/>
              </a:rPr>
              <a:t>Inoculation with the present lactic acid bacteria could reduce ARG abundance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in ensiled alfalfa, and a better effect was observed in 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L. </a:t>
            </a:r>
            <a:r>
              <a:rPr lang="en-US" sz="1200" i="1" dirty="0" err="1">
                <a:solidFill>
                  <a:prstClr val="black"/>
                </a:solidFill>
                <a:latin typeface="Calibri" panose="020F0502020204030204"/>
              </a:rPr>
              <a:t>plantarum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-treated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silage than in 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L. </a:t>
            </a:r>
            <a:r>
              <a:rPr lang="en-US" sz="1200" i="1" dirty="0" err="1">
                <a:solidFill>
                  <a:prstClr val="black"/>
                </a:solidFill>
                <a:latin typeface="Calibri" panose="020F0502020204030204"/>
              </a:rPr>
              <a:t>buchneri</a:t>
            </a: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treated silage.</a:t>
            </a:r>
            <a:endParaRPr lang="pt-BR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1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6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644473" y="1566913"/>
            <a:ext cx="84740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</a:t>
            </a:r>
            <a:r>
              <a:rPr lang="en-US" sz="2800" b="1" dirty="0" smtClean="0"/>
              <a:t>uture </a:t>
            </a:r>
            <a:r>
              <a:rPr lang="en-US" sz="2800" b="1" dirty="0"/>
              <a:t>of silage for </a:t>
            </a:r>
            <a:r>
              <a:rPr lang="en-US" sz="2800" b="1" dirty="0" smtClean="0"/>
              <a:t>animals</a:t>
            </a:r>
            <a:endParaRPr lang="en-US" sz="2800" dirty="0" smtClean="0"/>
          </a:p>
          <a:p>
            <a:endParaRPr lang="pt-B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Greater </a:t>
            </a:r>
            <a:r>
              <a:rPr lang="en-US" sz="2800" b="1" dirty="0"/>
              <a:t>awareness of silage quality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 smtClean="0"/>
              <a:t>Quality tests and process certification</a:t>
            </a:r>
            <a:endParaRPr lang="en-US" sz="28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b="1" dirty="0" smtClean="0"/>
              <a:t>PDCA (</a:t>
            </a:r>
            <a:r>
              <a:rPr lang="pt-BR" sz="2800" b="1" dirty="0" err="1" smtClean="0"/>
              <a:t>Plan</a:t>
            </a:r>
            <a:r>
              <a:rPr lang="pt-BR" sz="2800" b="1" dirty="0" smtClean="0"/>
              <a:t>, do, </a:t>
            </a:r>
            <a:r>
              <a:rPr lang="pt-BR" sz="2800" b="1" dirty="0" err="1" smtClean="0"/>
              <a:t>check</a:t>
            </a:r>
            <a:r>
              <a:rPr lang="pt-BR" sz="2800" b="1" dirty="0" smtClean="0"/>
              <a:t>, </a:t>
            </a:r>
            <a:r>
              <a:rPr lang="pt-BR" sz="2800" b="1" dirty="0" err="1" smtClean="0"/>
              <a:t>act</a:t>
            </a:r>
            <a:r>
              <a:rPr lang="pt-BR" sz="2800" b="1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800" b="1" dirty="0" err="1" smtClean="0"/>
              <a:t>Targeting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profitability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and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society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added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value</a:t>
            </a:r>
            <a:endParaRPr lang="pt-BR" sz="2800" b="1" dirty="0" smtClean="0"/>
          </a:p>
          <a:p>
            <a:pPr lvl="1"/>
            <a:endParaRPr lang="pt-BR" sz="2800" dirty="0" smtClean="0"/>
          </a:p>
        </p:txBody>
      </p:sp>
      <p:sp>
        <p:nvSpPr>
          <p:cNvPr id="8" name="Retângulo 7"/>
          <p:cNvSpPr/>
          <p:nvPr/>
        </p:nvSpPr>
        <p:spPr>
          <a:xfrm>
            <a:off x="41375" y="605314"/>
            <a:ext cx="92696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 – industry applications</a:t>
            </a:r>
            <a:endParaRPr lang="pt-BR" sz="28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09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-1870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814106" y="470269"/>
            <a:ext cx="57222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Quality traits considered as a supply chain concept</a:t>
            </a:r>
            <a:endParaRPr lang="pt-BR" sz="20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7" t="9542" b="40664"/>
          <a:stretch/>
        </p:blipFill>
        <p:spPr>
          <a:xfrm>
            <a:off x="4611188" y="1326735"/>
            <a:ext cx="3943436" cy="300303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" t="7457" b="3001"/>
          <a:stretch/>
        </p:blipFill>
        <p:spPr>
          <a:xfrm>
            <a:off x="251350" y="1615985"/>
            <a:ext cx="4116967" cy="509602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4" t="18831" r="2986" b="16841"/>
          <a:stretch/>
        </p:blipFill>
        <p:spPr>
          <a:xfrm>
            <a:off x="4619166" y="4183709"/>
            <a:ext cx="3935458" cy="227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0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772173" y="992589"/>
            <a:ext cx="58864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Mechanization and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artificial intelligence (AI) 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187324" y="794650"/>
            <a:ext cx="876934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Choppers: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Precision improve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the consistency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of cutting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the forage to a uniform length.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Ensure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packing density,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fermentation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process,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animal performance and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health. Further steps: </a:t>
            </a:r>
            <a:r>
              <a:rPr lang="en-U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milk and meat quality impacts.</a:t>
            </a:r>
          </a:p>
          <a:p>
            <a:endParaRPr lang="en-US" sz="1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Sensor </a:t>
            </a:r>
            <a:r>
              <a:rPr lang="en-US" sz="1400" b="1" dirty="0"/>
              <a:t>technology</a:t>
            </a:r>
            <a:r>
              <a:rPr lang="en-US" sz="1400" dirty="0"/>
              <a:t>: </a:t>
            </a:r>
            <a:r>
              <a:rPr lang="en-US" sz="1400" dirty="0" smtClean="0"/>
              <a:t>To monitor moisture </a:t>
            </a:r>
            <a:r>
              <a:rPr lang="en-US" sz="1400" dirty="0"/>
              <a:t>content, gases, temperature, pH, and fermentation progress. </a:t>
            </a:r>
            <a:r>
              <a:rPr lang="en-US" sz="1400" b="1" dirty="0" smtClean="0"/>
              <a:t>Real-time surveillance </a:t>
            </a:r>
            <a:r>
              <a:rPr lang="en-US" sz="1400" dirty="0" smtClean="0"/>
              <a:t>to </a:t>
            </a:r>
            <a:r>
              <a:rPr lang="en-US" sz="1400" dirty="0"/>
              <a:t>ensure optimal silage </a:t>
            </a:r>
            <a:r>
              <a:rPr lang="en-US" sz="1400" dirty="0" smtClean="0"/>
              <a:t>quality; </a:t>
            </a:r>
          </a:p>
          <a:p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4" y="5248140"/>
            <a:ext cx="3733953" cy="137188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3" y="6620022"/>
            <a:ext cx="3733953" cy="16427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33" y="2992936"/>
            <a:ext cx="3690593" cy="218398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4183" y="2992936"/>
            <a:ext cx="5259817" cy="3330801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1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pt-B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465365" y="6132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err="1"/>
              <a:t>Silage</a:t>
            </a:r>
            <a:r>
              <a:rPr lang="pt-BR" sz="2400" b="1" dirty="0"/>
              <a:t> </a:t>
            </a:r>
            <a:r>
              <a:rPr lang="pt-BR" sz="2400" b="1" dirty="0" err="1"/>
              <a:t>compounds</a:t>
            </a:r>
            <a:r>
              <a:rPr lang="pt-BR" sz="2400" b="1" dirty="0"/>
              <a:t> </a:t>
            </a:r>
            <a:r>
              <a:rPr lang="pt-BR" sz="2400" b="1" dirty="0" err="1"/>
              <a:t>potentially</a:t>
            </a:r>
            <a:r>
              <a:rPr lang="pt-BR" sz="2400" b="1" dirty="0"/>
              <a:t> beneficial </a:t>
            </a:r>
            <a:r>
              <a:rPr lang="pt-BR" sz="2400" b="1" dirty="0" err="1"/>
              <a:t>to</a:t>
            </a:r>
            <a:r>
              <a:rPr lang="pt-BR" sz="2400" b="1" dirty="0"/>
              <a:t> animal </a:t>
            </a:r>
            <a:r>
              <a:rPr lang="pt-BR" sz="2400" b="1" dirty="0" err="1"/>
              <a:t>health</a:t>
            </a:r>
            <a:r>
              <a:rPr lang="pt-BR" sz="2400" b="1" dirty="0"/>
              <a:t/>
            </a:r>
            <a:br>
              <a:rPr lang="pt-BR" sz="2400" b="1" dirty="0"/>
            </a:br>
            <a:r>
              <a:rPr lang="pt-BR" sz="1800" b="1" dirty="0" err="1"/>
              <a:t>Not</a:t>
            </a:r>
            <a:r>
              <a:rPr lang="pt-BR" sz="1800" b="1" dirty="0"/>
              <a:t> </a:t>
            </a:r>
            <a:r>
              <a:rPr lang="pt-BR" sz="1800" b="1" dirty="0" err="1"/>
              <a:t>labeled</a:t>
            </a:r>
            <a:r>
              <a:rPr lang="pt-BR" sz="1800" b="1" dirty="0"/>
              <a:t> as </a:t>
            </a:r>
            <a:r>
              <a:rPr lang="pt-BR" sz="1800" b="1" dirty="0" err="1"/>
              <a:t>probiotic</a:t>
            </a:r>
            <a:r>
              <a:rPr lang="pt-BR" sz="1800" b="1" dirty="0"/>
              <a:t> (DFM) – </a:t>
            </a:r>
            <a:r>
              <a:rPr lang="pt-BR" sz="1800" b="1" dirty="0" err="1"/>
              <a:t>maybe</a:t>
            </a:r>
            <a:r>
              <a:rPr lang="pt-BR" sz="1800" b="1" dirty="0"/>
              <a:t> </a:t>
            </a:r>
            <a:r>
              <a:rPr lang="pt-BR" sz="1800" b="1" dirty="0" err="1"/>
              <a:t>postbiotic</a:t>
            </a:r>
            <a:r>
              <a:rPr lang="pt-BR" sz="1800" b="1" dirty="0"/>
              <a:t>; </a:t>
            </a:r>
            <a:r>
              <a:rPr lang="pt-BR" sz="1800" b="1" dirty="0" err="1"/>
              <a:t>mycotoxin</a:t>
            </a:r>
            <a:r>
              <a:rPr lang="pt-BR" sz="1800" b="1" dirty="0"/>
              <a:t> </a:t>
            </a:r>
            <a:r>
              <a:rPr lang="pt-BR" sz="1800" b="1" dirty="0" err="1"/>
              <a:t>degradation</a:t>
            </a:r>
            <a:endParaRPr lang="pt-BR" sz="18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69" y="1938764"/>
            <a:ext cx="3152780" cy="151954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0" y="1810891"/>
            <a:ext cx="3597790" cy="1439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69" y="3471822"/>
            <a:ext cx="3314399" cy="2528929"/>
          </a:xfrm>
          <a:prstGeom prst="rect">
            <a:avLst/>
          </a:prstGeom>
        </p:spPr>
      </p:pic>
      <p:sp>
        <p:nvSpPr>
          <p:cNvPr id="7" name="Retângulo Arredondado 6"/>
          <p:cNvSpPr/>
          <p:nvPr/>
        </p:nvSpPr>
        <p:spPr>
          <a:xfrm>
            <a:off x="1028700" y="3608070"/>
            <a:ext cx="541020" cy="2324100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pt-BR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Title 4"/>
          <p:cNvSpPr txBox="1">
            <a:spLocks/>
          </p:cNvSpPr>
          <p:nvPr/>
        </p:nvSpPr>
        <p:spPr bwMode="auto">
          <a:xfrm>
            <a:off x="3969877" y="1647819"/>
            <a:ext cx="4559852" cy="142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>
              <a:defRPr/>
            </a:pPr>
            <a:r>
              <a:rPr lang="en-GB" altLang="pt-BR" sz="1200" b="1" dirty="0">
                <a:solidFill>
                  <a:prstClr val="black"/>
                </a:solidFill>
                <a:latin typeface="Calibri"/>
              </a:rPr>
              <a:t>Combination of L. </a:t>
            </a:r>
            <a:r>
              <a:rPr lang="en-GB" altLang="pt-BR" sz="1200" b="1" dirty="0" err="1">
                <a:solidFill>
                  <a:prstClr val="black"/>
                </a:solidFill>
                <a:latin typeface="Calibri"/>
              </a:rPr>
              <a:t>hilgardii</a:t>
            </a:r>
            <a:r>
              <a:rPr lang="en-GB" altLang="pt-BR" sz="1200" b="1" dirty="0">
                <a:solidFill>
                  <a:prstClr val="black"/>
                </a:solidFill>
                <a:latin typeface="Calibri"/>
              </a:rPr>
              <a:t> CNCM I-4785 and  L. </a:t>
            </a:r>
            <a:r>
              <a:rPr lang="en-GB" altLang="pt-BR" sz="1200" b="1" dirty="0" err="1">
                <a:solidFill>
                  <a:prstClr val="black"/>
                </a:solidFill>
                <a:latin typeface="Calibri"/>
              </a:rPr>
              <a:t>buchneri</a:t>
            </a:r>
            <a:r>
              <a:rPr lang="en-GB" altLang="pt-BR" sz="1200" b="1" dirty="0">
                <a:solidFill>
                  <a:prstClr val="black"/>
                </a:solidFill>
                <a:latin typeface="Calibri"/>
              </a:rPr>
              <a:t> NCIMB 40788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480" y="4636770"/>
            <a:ext cx="3560520" cy="136398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5351" y="4543791"/>
            <a:ext cx="1990946" cy="138838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2619" y="1843802"/>
            <a:ext cx="3871104" cy="2730693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1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12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0" name="Picture 2" descr="Unique chopping, baling and wrapping operation of round bales with AGRONIC  MultiBaler 1220!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6" y="1720499"/>
            <a:ext cx="9086064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2754" y="1745432"/>
            <a:ext cx="3796277" cy="2136661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92557" y="1024442"/>
            <a:ext cx="647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Innovative features focused on the cash crop and marketing silage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363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811" y="940965"/>
            <a:ext cx="8508093" cy="4434084"/>
          </a:xfrm>
          <a:prstGeom prst="rect">
            <a:avLst/>
          </a:prstGeom>
        </p:spPr>
      </p:pic>
      <p:sp>
        <p:nvSpPr>
          <p:cNvPr id="5" name="Estrela de 5 Pontas 4"/>
          <p:cNvSpPr/>
          <p:nvPr/>
        </p:nvSpPr>
        <p:spPr>
          <a:xfrm>
            <a:off x="7392760" y="3596369"/>
            <a:ext cx="200025" cy="2122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aixaDeTexto 5"/>
          <p:cNvSpPr txBox="1"/>
          <p:nvPr/>
        </p:nvSpPr>
        <p:spPr>
          <a:xfrm>
            <a:off x="7539718" y="3471671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b="1" dirty="0" smtClean="0"/>
              <a:t>1136</a:t>
            </a:r>
          </a:p>
          <a:p>
            <a:pPr algn="ctr"/>
            <a:r>
              <a:rPr lang="pt-BR" sz="1200" b="1" dirty="0" smtClean="0"/>
              <a:t>(2024)</a:t>
            </a:r>
            <a:endParaRPr lang="en-GB" sz="12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244927" y="5552063"/>
            <a:ext cx="8562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2020-2024: média de 1201 artigos/ano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2020-2024: média de 3.29 </a:t>
            </a:r>
            <a:r>
              <a:rPr lang="pt-BR" b="1" dirty="0" smtClean="0"/>
              <a:t>artigos/dia                          Você já leu seus artigos de hoje?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2460170" y="2420711"/>
            <a:ext cx="3932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(23.7%)24.589 (</a:t>
            </a:r>
            <a:r>
              <a:rPr lang="pt-BR" sz="1200" b="1" dirty="0" err="1" smtClean="0"/>
              <a:t>up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to</a:t>
            </a:r>
            <a:r>
              <a:rPr lang="pt-BR" sz="1200" b="1" dirty="0" smtClean="0"/>
              <a:t> 31st </a:t>
            </a:r>
            <a:r>
              <a:rPr lang="pt-BR" sz="1200" b="1" dirty="0" err="1" smtClean="0"/>
              <a:t>oct</a:t>
            </a:r>
            <a:r>
              <a:rPr lang="pt-BR" sz="1200" b="1" dirty="0" smtClean="0"/>
              <a:t> 2024)</a:t>
            </a:r>
            <a:endParaRPr lang="en-GB" sz="1200" b="1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1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5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1701" y="3914136"/>
            <a:ext cx="1836403" cy="244853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12" y="3929936"/>
            <a:ext cx="3287170" cy="246441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0233" y="3914136"/>
            <a:ext cx="3329320" cy="2496012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5359" y="1574711"/>
            <a:ext cx="1728192" cy="230425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0112" y="1574711"/>
            <a:ext cx="1727515" cy="2304256"/>
          </a:xfrm>
          <a:prstGeom prst="rect">
            <a:avLst/>
          </a:prstGeom>
        </p:spPr>
      </p:pic>
      <p:pic>
        <p:nvPicPr>
          <p:cNvPr id="3" name="WhatsApp Video 2023-10-15 at 17.03.3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5040" y="766702"/>
            <a:ext cx="5339462" cy="3022338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351762" y="602818"/>
            <a:ext cx="39117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PDCA on corn silage density</a:t>
            </a:r>
            <a:endParaRPr lang="pt-BR" sz="2400" dirty="0"/>
          </a:p>
        </p:txBody>
      </p:sp>
      <p:sp>
        <p:nvSpPr>
          <p:cNvPr id="22" name="Retângulo 21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</p:spTree>
    <p:extLst>
      <p:ext uri="{BB962C8B-B14F-4D97-AF65-F5344CB8AC3E}">
        <p14:creationId xmlns:p14="http://schemas.microsoft.com/office/powerpoint/2010/main" val="277898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021" y="1124744"/>
            <a:ext cx="1998225" cy="26643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94" y="1124744"/>
            <a:ext cx="1998224" cy="266429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2031" y="1124744"/>
            <a:ext cx="2006063" cy="26643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3793" y="1124744"/>
            <a:ext cx="2016224" cy="267779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3933056"/>
            <a:ext cx="3744416" cy="280721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088" y="3956725"/>
            <a:ext cx="2044598" cy="2726131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</p:spTree>
    <p:extLst>
      <p:ext uri="{BB962C8B-B14F-4D97-AF65-F5344CB8AC3E}">
        <p14:creationId xmlns:p14="http://schemas.microsoft.com/office/powerpoint/2010/main" val="23778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43" y="-6702"/>
            <a:ext cx="5163671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746902" y="820533"/>
            <a:ext cx="4561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Remote sense and AI to estimate silage density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2" name="Retângulo 11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</p:spTree>
    <p:extLst>
      <p:ext uri="{BB962C8B-B14F-4D97-AF65-F5344CB8AC3E}">
        <p14:creationId xmlns:p14="http://schemas.microsoft.com/office/powerpoint/2010/main" val="2048412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pt-BR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3358850" y="691553"/>
            <a:ext cx="7886700" cy="1325563"/>
          </a:xfrm>
        </p:spPr>
        <p:txBody>
          <a:bodyPr>
            <a:normAutofit/>
          </a:bodyPr>
          <a:lstStyle/>
          <a:p>
            <a:r>
              <a:rPr lang="pt-BR" sz="2400" b="1" dirty="0" err="1"/>
              <a:t>Silage</a:t>
            </a:r>
            <a:r>
              <a:rPr lang="pt-BR" sz="2400" b="1" dirty="0"/>
              <a:t> microbial </a:t>
            </a:r>
            <a:r>
              <a:rPr lang="pt-BR" sz="2400" b="1" dirty="0" err="1"/>
              <a:t>additive</a:t>
            </a:r>
            <a:r>
              <a:rPr lang="pt-BR" sz="2400" b="1" dirty="0"/>
              <a:t>: </a:t>
            </a:r>
            <a:r>
              <a:rPr lang="pt-BR" sz="2400" b="1" dirty="0" err="1"/>
              <a:t>fresh</a:t>
            </a:r>
            <a:r>
              <a:rPr lang="pt-BR" sz="2400" b="1" dirty="0"/>
              <a:t> forage </a:t>
            </a:r>
            <a:r>
              <a:rPr lang="pt-BR" sz="2400" b="1" dirty="0" err="1"/>
              <a:t>vs</a:t>
            </a:r>
            <a:r>
              <a:rPr lang="pt-BR" sz="2400" b="1" dirty="0"/>
              <a:t> </a:t>
            </a:r>
            <a:r>
              <a:rPr lang="pt-BR" sz="2400" b="1" dirty="0" err="1"/>
              <a:t>silage</a:t>
            </a:r>
            <a:r>
              <a:rPr lang="pt-BR" sz="2400" b="1" dirty="0"/>
              <a:t>; </a:t>
            </a:r>
            <a:br>
              <a:rPr lang="pt-BR" sz="2400" b="1" dirty="0"/>
            </a:br>
            <a:r>
              <a:rPr lang="pt-BR" sz="2400" b="1" i="1" dirty="0"/>
              <a:t>in situ </a:t>
            </a:r>
            <a:r>
              <a:rPr lang="pt-BR" sz="2400" b="1" i="1" dirty="0" err="1"/>
              <a:t>rumen</a:t>
            </a:r>
            <a:r>
              <a:rPr lang="pt-BR" sz="2400" b="1" i="1" dirty="0"/>
              <a:t> approach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0" name="Retângulo 29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32" name="Retângulo 31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835" y="4511671"/>
            <a:ext cx="3081331" cy="186923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18134"/>
            <a:ext cx="1840322" cy="439866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48125"/>
            <a:ext cx="3033662" cy="3611021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7496" y="1821290"/>
            <a:ext cx="2673869" cy="1875869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9682" y="1821289"/>
            <a:ext cx="2794424" cy="1875869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84206" y="3697159"/>
            <a:ext cx="1879081" cy="232122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5537" y="3697158"/>
            <a:ext cx="1914578" cy="236507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4430" y="4010320"/>
            <a:ext cx="3608474" cy="1002701"/>
          </a:xfrm>
          <a:prstGeom prst="rect">
            <a:avLst/>
          </a:prstGeom>
        </p:spPr>
      </p:pic>
      <p:sp>
        <p:nvSpPr>
          <p:cNvPr id="41" name="CaixaDeTexto 4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42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4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649834" y="868211"/>
            <a:ext cx="58864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ealing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and artificial intelligence (AI) </a:t>
            </a:r>
            <a:endParaRPr lang="en-US" sz="20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07975" y="681953"/>
            <a:ext cx="876934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400" b="1" dirty="0" err="1" smtClean="0"/>
              <a:t>Biodegradable</a:t>
            </a:r>
            <a:r>
              <a:rPr lang="pt-BR" sz="1400" b="1" dirty="0" smtClean="0"/>
              <a:t> </a:t>
            </a:r>
            <a:r>
              <a:rPr lang="pt-BR" sz="1400" b="1" dirty="0" err="1"/>
              <a:t>and</a:t>
            </a:r>
            <a:r>
              <a:rPr lang="pt-BR" sz="1400" b="1" dirty="0"/>
              <a:t> </a:t>
            </a:r>
            <a:r>
              <a:rPr lang="pt-BR" sz="1400" b="1" dirty="0" err="1"/>
              <a:t>edible</a:t>
            </a:r>
            <a:r>
              <a:rPr lang="pt-BR" sz="1400" b="1" dirty="0"/>
              <a:t> </a:t>
            </a:r>
            <a:r>
              <a:rPr lang="pt-BR" sz="1400" b="1" dirty="0" smtClean="0"/>
              <a:t>covers</a:t>
            </a:r>
            <a:r>
              <a:rPr lang="pt-BR" sz="1400" dirty="0" smtClean="0"/>
              <a:t>: natural </a:t>
            </a:r>
            <a:r>
              <a:rPr lang="pt-BR" sz="1400" dirty="0" err="1"/>
              <a:t>polymers</a:t>
            </a:r>
            <a:r>
              <a:rPr lang="pt-BR" sz="1400" dirty="0"/>
              <a:t> (e.g., </a:t>
            </a:r>
            <a:r>
              <a:rPr lang="pt-BR" sz="1400" dirty="0" err="1"/>
              <a:t>starch</a:t>
            </a:r>
            <a:r>
              <a:rPr lang="pt-BR" sz="1400" dirty="0"/>
              <a:t>, </a:t>
            </a:r>
            <a:r>
              <a:rPr lang="pt-BR" sz="1400" dirty="0" err="1"/>
              <a:t>cellulose</a:t>
            </a:r>
            <a:r>
              <a:rPr lang="pt-BR" sz="1400" dirty="0"/>
              <a:t>) are </a:t>
            </a:r>
            <a:r>
              <a:rPr lang="pt-BR" sz="1400" dirty="0" err="1" smtClean="0"/>
              <a:t>alternative</a:t>
            </a:r>
            <a:r>
              <a:rPr lang="pt-BR" sz="1400" dirty="0" smtClean="0"/>
              <a:t> </a:t>
            </a:r>
            <a:r>
              <a:rPr lang="pt-BR" sz="1400" dirty="0" err="1"/>
              <a:t>to</a:t>
            </a:r>
            <a:r>
              <a:rPr lang="pt-BR" sz="1400" dirty="0"/>
              <a:t> </a:t>
            </a:r>
            <a:r>
              <a:rPr lang="pt-BR" sz="1400" dirty="0" err="1"/>
              <a:t>traditional</a:t>
            </a:r>
            <a:r>
              <a:rPr lang="pt-BR" sz="1400" dirty="0"/>
              <a:t> </a:t>
            </a:r>
            <a:r>
              <a:rPr lang="pt-BR" sz="1400" dirty="0" err="1"/>
              <a:t>plastic</a:t>
            </a:r>
            <a:r>
              <a:rPr lang="pt-BR" sz="1400" dirty="0"/>
              <a:t> </a:t>
            </a:r>
            <a:r>
              <a:rPr lang="pt-BR" sz="1400" dirty="0" err="1" smtClean="0"/>
              <a:t>sheeting</a:t>
            </a:r>
            <a:r>
              <a:rPr lang="pt-BR" sz="1400" dirty="0"/>
              <a:t> </a:t>
            </a:r>
            <a:r>
              <a:rPr lang="pt-BR" sz="1400" dirty="0" err="1" smtClean="0"/>
              <a:t>and</a:t>
            </a:r>
            <a:r>
              <a:rPr lang="pt-BR" sz="1400" dirty="0" smtClean="0"/>
              <a:t> more </a:t>
            </a:r>
            <a:r>
              <a:rPr lang="pt-BR" sz="1400" dirty="0" err="1" smtClean="0"/>
              <a:t>environmental</a:t>
            </a:r>
            <a:r>
              <a:rPr lang="pt-BR" sz="1400" dirty="0" smtClean="0"/>
              <a:t> </a:t>
            </a:r>
            <a:r>
              <a:rPr lang="pt-BR" sz="1400" dirty="0" err="1" smtClean="0"/>
              <a:t>friendly</a:t>
            </a:r>
            <a:r>
              <a:rPr lang="pt-BR" sz="1400" dirty="0"/>
              <a:t>;</a:t>
            </a:r>
            <a:r>
              <a:rPr lang="pt-BR" sz="1400" dirty="0" smtClean="0"/>
              <a:t> </a:t>
            </a:r>
          </a:p>
          <a:p>
            <a:endParaRPr lang="pt-BR" sz="1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Coated </a:t>
            </a:r>
            <a:r>
              <a:rPr lang="en-US" sz="1400" dirty="0"/>
              <a:t>fabrics: </a:t>
            </a:r>
            <a:r>
              <a:rPr lang="en-US" sz="1400" dirty="0" smtClean="0"/>
              <a:t>waterproof </a:t>
            </a:r>
            <a:r>
              <a:rPr lang="en-US" sz="1400" dirty="0"/>
              <a:t>and airtight material to ensure optimal </a:t>
            </a:r>
            <a:r>
              <a:rPr lang="en-US" sz="1400" dirty="0" smtClean="0"/>
              <a:t>fermentation </a:t>
            </a:r>
            <a:r>
              <a:rPr lang="en-US" sz="1400" dirty="0"/>
              <a:t>and preservation of the </a:t>
            </a:r>
            <a:r>
              <a:rPr lang="en-US" sz="1400" dirty="0" smtClean="0"/>
              <a:t>forage; </a:t>
            </a:r>
          </a:p>
          <a:p>
            <a:endParaRPr lang="en-US" sz="1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Self-healing </a:t>
            </a:r>
            <a:r>
              <a:rPr lang="en-US" sz="1400" b="1" dirty="0"/>
              <a:t>films</a:t>
            </a:r>
            <a:r>
              <a:rPr lang="en-US" sz="1400" dirty="0"/>
              <a:t>: </a:t>
            </a:r>
            <a:r>
              <a:rPr lang="en-US" sz="1400" dirty="0" smtClean="0"/>
              <a:t>plastic </a:t>
            </a:r>
            <a:r>
              <a:rPr lang="en-US" sz="1400" dirty="0"/>
              <a:t>film that can repair small holes or tears on their </a:t>
            </a:r>
            <a:r>
              <a:rPr lang="en-US" sz="1400" dirty="0" smtClean="0"/>
              <a:t>own, to </a:t>
            </a:r>
            <a:r>
              <a:rPr lang="en-US" sz="1400" dirty="0"/>
              <a:t>prevent air and moisture from entering the silage, </a:t>
            </a:r>
            <a:r>
              <a:rPr lang="en-US" sz="1400" dirty="0" smtClean="0"/>
              <a:t>less spoilage</a:t>
            </a:r>
            <a:r>
              <a:rPr lang="en-US" sz="1400" dirty="0"/>
              <a:t>;</a:t>
            </a:r>
            <a:r>
              <a:rPr lang="en-US" sz="1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Nano-films</a:t>
            </a:r>
            <a:r>
              <a:rPr lang="en-US" sz="1400" dirty="0"/>
              <a:t>: </a:t>
            </a:r>
            <a:r>
              <a:rPr lang="en-US" sz="1400" dirty="0" smtClean="0"/>
              <a:t>ultra-thin </a:t>
            </a:r>
            <a:r>
              <a:rPr lang="en-US" sz="1400" dirty="0"/>
              <a:t>films </a:t>
            </a:r>
            <a:r>
              <a:rPr lang="en-US" sz="1400" dirty="0" smtClean="0"/>
              <a:t>with barrier </a:t>
            </a:r>
            <a:r>
              <a:rPr lang="en-US" sz="1400" dirty="0"/>
              <a:t>properties </a:t>
            </a:r>
            <a:r>
              <a:rPr lang="en-US" sz="1400" dirty="0" smtClean="0"/>
              <a:t>providing less waste </a:t>
            </a:r>
            <a:r>
              <a:rPr lang="en-US" sz="1400" dirty="0"/>
              <a:t>and </a:t>
            </a:r>
            <a:r>
              <a:rPr lang="en-US" sz="1400" b="1" dirty="0" smtClean="0"/>
              <a:t>potentially </a:t>
            </a:r>
            <a:r>
              <a:rPr lang="en-US" sz="1400" b="1" dirty="0"/>
              <a:t>selective for some microbial </a:t>
            </a:r>
            <a:r>
              <a:rPr lang="en-US" sz="1400" b="1" dirty="0" smtClean="0"/>
              <a:t>species</a:t>
            </a:r>
            <a:r>
              <a:rPr lang="en-US" sz="1400" dirty="0" smtClean="0"/>
              <a:t>;</a:t>
            </a:r>
          </a:p>
          <a:p>
            <a:r>
              <a:rPr lang="en-US" sz="1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Oxygen-scavenging </a:t>
            </a:r>
            <a:r>
              <a:rPr lang="en-US" sz="1400" b="1" dirty="0"/>
              <a:t>films</a:t>
            </a:r>
            <a:r>
              <a:rPr lang="en-US" sz="1400" dirty="0"/>
              <a:t>: </a:t>
            </a:r>
            <a:r>
              <a:rPr lang="en-US" sz="1400" dirty="0" smtClean="0"/>
              <a:t>plastic </a:t>
            </a:r>
            <a:r>
              <a:rPr lang="en-US" sz="1400" dirty="0"/>
              <a:t>film </a:t>
            </a:r>
            <a:r>
              <a:rPr lang="en-US" sz="1400" dirty="0" smtClean="0"/>
              <a:t>designed </a:t>
            </a:r>
            <a:r>
              <a:rPr lang="en-US" sz="1400" dirty="0"/>
              <a:t>to absorb oxygen and create an anaerobic </a:t>
            </a:r>
            <a:r>
              <a:rPr lang="en-US" sz="1400" dirty="0" smtClean="0"/>
              <a:t>environment</a:t>
            </a:r>
            <a:r>
              <a:rPr lang="en-US" sz="1400" dirty="0"/>
              <a:t>.</a:t>
            </a:r>
            <a:endParaRPr lang="en-US" sz="14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16954"/>
            <a:ext cx="4212556" cy="172514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496" y="3852052"/>
            <a:ext cx="4605536" cy="2117125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772173" y="992589"/>
            <a:ext cx="58864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Mechanization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and 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artificial intelligence (AI) </a:t>
            </a:r>
            <a:endParaRPr lang="pt-BR" sz="2000" dirty="0"/>
          </a:p>
        </p:txBody>
      </p:sp>
      <p:sp>
        <p:nvSpPr>
          <p:cNvPr id="4" name="Retângulo 3"/>
          <p:cNvSpPr/>
          <p:nvPr/>
        </p:nvSpPr>
        <p:spPr>
          <a:xfrm>
            <a:off x="307975" y="810771"/>
            <a:ext cx="876934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Choppers: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Precision improve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the consistency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of cutting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the forage to a uniform length.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Ensure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packing density,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fermentation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process, 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animal performance and </a:t>
            </a:r>
            <a:r>
              <a:rPr lang="en-US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health. Further steps: </a:t>
            </a:r>
            <a:r>
              <a:rPr lang="en-U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milk and meat quality impacts.</a:t>
            </a:r>
          </a:p>
          <a:p>
            <a:endParaRPr lang="en-US" sz="1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 smtClean="0"/>
              <a:t>Sensor </a:t>
            </a:r>
            <a:r>
              <a:rPr lang="en-US" sz="1400" b="1" dirty="0"/>
              <a:t>technology</a:t>
            </a:r>
            <a:r>
              <a:rPr lang="en-US" sz="1400" dirty="0"/>
              <a:t>: </a:t>
            </a:r>
            <a:r>
              <a:rPr lang="en-US" sz="1400" dirty="0" smtClean="0"/>
              <a:t>To monitor moisture </a:t>
            </a:r>
            <a:r>
              <a:rPr lang="en-US" sz="1400" dirty="0"/>
              <a:t>content, gases, temperature, pH, and fermentation progress. </a:t>
            </a:r>
            <a:r>
              <a:rPr lang="en-US" sz="1400" b="1" dirty="0" smtClean="0"/>
              <a:t>Real-time surveillance </a:t>
            </a:r>
            <a:r>
              <a:rPr lang="en-US" sz="1400" dirty="0" smtClean="0"/>
              <a:t>to </a:t>
            </a:r>
            <a:r>
              <a:rPr lang="en-US" sz="1400" dirty="0"/>
              <a:t>ensure optimal silage </a:t>
            </a:r>
            <a:r>
              <a:rPr lang="en-US" sz="1400" dirty="0" smtClean="0"/>
              <a:t>quality; </a:t>
            </a:r>
          </a:p>
          <a:p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5256394"/>
            <a:ext cx="4371421" cy="143484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74" y="6691242"/>
            <a:ext cx="4371421" cy="14765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161" y="2557658"/>
            <a:ext cx="5198712" cy="25903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86177" y="2269174"/>
            <a:ext cx="2917928" cy="24549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0522" y="4720257"/>
            <a:ext cx="2446275" cy="1747339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5" y="1925807"/>
            <a:ext cx="9119075" cy="493219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424" y="836640"/>
            <a:ext cx="3319575" cy="176398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6483" y="5425729"/>
            <a:ext cx="3232547" cy="1432271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79725" y="1198948"/>
            <a:ext cx="3767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Robotics and AI on silage </a:t>
            </a:r>
            <a:r>
              <a:rPr lang="en-US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mangement</a:t>
            </a:r>
            <a:endParaRPr lang="en-GB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6178405" y="5045562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1892" y="5070495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20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393019" y="865250"/>
            <a:ext cx="6357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Traceability</a:t>
            </a:r>
            <a:r>
              <a:rPr lang="pt-BR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– future </a:t>
            </a:r>
            <a:r>
              <a:rPr lang="pt-BR" sz="2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of</a:t>
            </a:r>
            <a:r>
              <a:rPr lang="pt-BR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silage</a:t>
            </a:r>
            <a:r>
              <a:rPr lang="pt-BR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certificaton</a:t>
            </a:r>
            <a:r>
              <a:rPr lang="pt-BR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pt-BR" sz="2800" dirty="0"/>
          </a:p>
        </p:txBody>
      </p:sp>
      <p:sp>
        <p:nvSpPr>
          <p:cNvPr id="4" name="Retângulo 3"/>
          <p:cNvSpPr/>
          <p:nvPr/>
        </p:nvSpPr>
        <p:spPr>
          <a:xfrm>
            <a:off x="214312" y="1567160"/>
            <a:ext cx="87153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New tools for traceability of silages have been recently developed by using the benefits of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metabolomics;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Selection of </a:t>
            </a:r>
            <a:r>
              <a:rPr lang="en-US" dirty="0"/>
              <a:t>some </a:t>
            </a:r>
            <a:r>
              <a:rPr lang="en-US" b="1" dirty="0"/>
              <a:t>biomarker compounds related to animal health</a:t>
            </a:r>
            <a:r>
              <a:rPr lang="en-US" dirty="0"/>
              <a:t>, production, authentication, and contributors to milk techno </a:t>
            </a:r>
            <a:r>
              <a:rPr lang="it-IT" dirty="0" smtClean="0"/>
              <a:t>functional </a:t>
            </a:r>
            <a:r>
              <a:rPr lang="it-IT" dirty="0"/>
              <a:t>properties (Rocchetti et al., 2022) </a:t>
            </a:r>
            <a:endParaRPr lang="it-IT" dirty="0" smtClean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1607666"/>
              </p:ext>
            </p:extLst>
          </p:nvPr>
        </p:nvGraphicFramePr>
        <p:xfrm>
          <a:off x="75314" y="3921479"/>
          <a:ext cx="4028665" cy="1430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Bitmap Image" r:id="rId6" imgW="7543800" imgH="2678040" progId="PBrush">
                  <p:embed/>
                </p:oleObj>
              </mc:Choice>
              <mc:Fallback>
                <p:oleObj name="Bitmap Image" r:id="rId6" imgW="7543800" imgH="2678040" progId="PBrush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314" y="3921479"/>
                        <a:ext cx="4028665" cy="14302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374" y="5553632"/>
            <a:ext cx="3436709" cy="26750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0114" y="3073836"/>
            <a:ext cx="4839148" cy="3763782"/>
          </a:xfrm>
          <a:prstGeom prst="rect">
            <a:avLst/>
          </a:prstGeom>
        </p:spPr>
      </p:pic>
      <p:cxnSp>
        <p:nvCxnSpPr>
          <p:cNvPr id="15" name="Conector de Seta Reta 14"/>
          <p:cNvCxnSpPr/>
          <p:nvPr/>
        </p:nvCxnSpPr>
        <p:spPr>
          <a:xfrm flipH="1">
            <a:off x="8116087" y="3004859"/>
            <a:ext cx="358441" cy="275949"/>
          </a:xfrm>
          <a:prstGeom prst="straightConnector1">
            <a:avLst/>
          </a:prstGeom>
          <a:ln w="3810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302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6651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1375" y="865250"/>
            <a:ext cx="9015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err="1" smtClean="0"/>
              <a:t>Silage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environmental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issues</a:t>
            </a:r>
            <a:r>
              <a:rPr lang="pt-BR" sz="2400" b="1" dirty="0" smtClean="0"/>
              <a:t> – CO</a:t>
            </a:r>
            <a:r>
              <a:rPr lang="pt-BR" sz="2400" b="1" baseline="-25000" dirty="0" smtClean="0"/>
              <a:t>2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equivalent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emissions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076" y="1371346"/>
            <a:ext cx="3533974" cy="144286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6066" y="2929547"/>
            <a:ext cx="1887934" cy="3890022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1388470"/>
            <a:ext cx="5577407" cy="3073265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0" y="4486496"/>
            <a:ext cx="5577407" cy="15286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t-BR" sz="1000" dirty="0">
                <a:latin typeface="Arial" panose="020B0604020202020204" pitchFamily="34" charset="0"/>
              </a:rPr>
              <a:t>Linear </a:t>
            </a:r>
            <a:r>
              <a:rPr lang="pt-BR" sz="1000" dirty="0" err="1">
                <a:latin typeface="Arial" panose="020B0604020202020204" pitchFamily="34" charset="0"/>
              </a:rPr>
              <a:t>model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equations</a:t>
            </a:r>
            <a:r>
              <a:rPr lang="pt-BR" sz="1000" dirty="0">
                <a:latin typeface="Arial" panose="020B0604020202020204" pitchFamily="34" charset="0"/>
              </a:rPr>
              <a:t> for GWP20 </a:t>
            </a:r>
            <a:r>
              <a:rPr lang="pt-BR" sz="1000" dirty="0" err="1">
                <a:latin typeface="Arial" panose="020B0604020202020204" pitchFamily="34" charset="0"/>
              </a:rPr>
              <a:t>and</a:t>
            </a:r>
            <a:r>
              <a:rPr lang="pt-BR" sz="1000" dirty="0">
                <a:latin typeface="Arial" panose="020B0604020202020204" pitchFamily="34" charset="0"/>
              </a:rPr>
              <a:t> GWP100 </a:t>
            </a:r>
            <a:r>
              <a:rPr lang="pt-BR" sz="1000" dirty="0" err="1">
                <a:latin typeface="Arial" panose="020B0604020202020204" pitchFamily="34" charset="0"/>
              </a:rPr>
              <a:t>with</a:t>
            </a:r>
            <a:r>
              <a:rPr lang="pt-BR" sz="1000" dirty="0">
                <a:latin typeface="Arial" panose="020B0604020202020204" pitchFamily="34" charset="0"/>
              </a:rPr>
              <a:t> inputs </a:t>
            </a:r>
            <a:r>
              <a:rPr lang="pt-BR" sz="1000" dirty="0" err="1">
                <a:latin typeface="Arial" panose="020B0604020202020204" pitchFamily="34" charset="0"/>
              </a:rPr>
              <a:t>and</a:t>
            </a:r>
            <a:r>
              <a:rPr lang="pt-BR" sz="1000" dirty="0">
                <a:latin typeface="Arial" panose="020B0604020202020204" pitchFamily="34" charset="0"/>
              </a:rPr>
              <a:t> outputs in mg kg</a:t>
            </a:r>
            <a:r>
              <a:rPr lang="pt-BR" sz="1000" dirty="0">
                <a:latin typeface="Times New Roman" panose="02020603050405020304" pitchFamily="18" charset="0"/>
              </a:rPr>
              <a:t>−</a:t>
            </a:r>
            <a:r>
              <a:rPr lang="pt-BR" sz="1000" dirty="0">
                <a:latin typeface="Arial" panose="020B0604020202020204" pitchFamily="34" charset="0"/>
              </a:rPr>
              <a:t>1 </a:t>
            </a:r>
            <a:r>
              <a:rPr lang="pt-BR" sz="1000" dirty="0" err="1">
                <a:latin typeface="Arial" panose="020B0604020202020204" pitchFamily="34" charset="0"/>
              </a:rPr>
              <a:t>silage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smtClean="0">
                <a:latin typeface="Arial" panose="020B0604020202020204" pitchFamily="34" charset="0"/>
              </a:rPr>
              <a:t>DM.</a:t>
            </a:r>
          </a:p>
          <a:p>
            <a:r>
              <a:rPr lang="pt-BR" sz="1000" dirty="0" err="1" smtClean="0">
                <a:latin typeface="Arial" panose="020B0604020202020204" pitchFamily="34" charset="0"/>
              </a:rPr>
              <a:t>Acetic</a:t>
            </a:r>
            <a:r>
              <a:rPr lang="pt-BR" sz="1000" dirty="0" smtClean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acid</a:t>
            </a:r>
            <a:r>
              <a:rPr lang="pt-BR" sz="1000" dirty="0">
                <a:latin typeface="Arial" panose="020B0604020202020204" pitchFamily="34" charset="0"/>
              </a:rPr>
              <a:t> (A), </a:t>
            </a:r>
            <a:r>
              <a:rPr lang="pt-BR" sz="1000" dirty="0" err="1">
                <a:latin typeface="Arial" panose="020B0604020202020204" pitchFamily="34" charset="0"/>
              </a:rPr>
              <a:t>ethanol</a:t>
            </a:r>
            <a:r>
              <a:rPr lang="pt-BR" sz="1000" dirty="0">
                <a:latin typeface="Arial" panose="020B0604020202020204" pitchFamily="34" charset="0"/>
              </a:rPr>
              <a:t> (E), </a:t>
            </a:r>
            <a:r>
              <a:rPr lang="pt-BR" sz="1000" dirty="0" err="1">
                <a:latin typeface="Arial" panose="020B0604020202020204" pitchFamily="34" charset="0"/>
              </a:rPr>
              <a:t>lactic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acid</a:t>
            </a:r>
            <a:r>
              <a:rPr lang="pt-BR" sz="1000" dirty="0">
                <a:latin typeface="Arial" panose="020B0604020202020204" pitchFamily="34" charset="0"/>
              </a:rPr>
              <a:t> (L), </a:t>
            </a:r>
            <a:r>
              <a:rPr lang="pt-BR" sz="1000" dirty="0" err="1">
                <a:latin typeface="Arial" panose="020B0604020202020204" pitchFamily="34" charset="0"/>
              </a:rPr>
              <a:t>and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volatile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corrected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dry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matter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loss</a:t>
            </a:r>
            <a:r>
              <a:rPr lang="pt-BR" sz="1000" dirty="0">
                <a:latin typeface="Arial" panose="020B0604020202020204" pitchFamily="34" charset="0"/>
              </a:rPr>
              <a:t> (</a:t>
            </a:r>
            <a:r>
              <a:rPr lang="pt-BR" sz="1000" dirty="0" err="1" smtClean="0">
                <a:latin typeface="Arial" panose="020B0604020202020204" pitchFamily="34" charset="0"/>
              </a:rPr>
              <a:t>D</a:t>
            </a:r>
            <a:r>
              <a:rPr lang="pt-BR" sz="1000" baseline="-25000" dirty="0" err="1" smtClean="0">
                <a:latin typeface="Arial" panose="020B0604020202020204" pitchFamily="34" charset="0"/>
              </a:rPr>
              <a:t>v</a:t>
            </a:r>
            <a:r>
              <a:rPr lang="pt-BR" sz="1000" dirty="0" smtClean="0">
                <a:latin typeface="Arial" panose="020B0604020202020204" pitchFamily="34" charset="0"/>
              </a:rPr>
              <a:t>). </a:t>
            </a:r>
          </a:p>
          <a:p>
            <a:endParaRPr lang="pt-BR" sz="1000" dirty="0">
              <a:latin typeface="Arial" panose="020B0604020202020204" pitchFamily="34" charset="0"/>
            </a:endParaRPr>
          </a:p>
          <a:p>
            <a:r>
              <a:rPr lang="pt-BR" sz="1000" b="1" dirty="0" smtClean="0">
                <a:latin typeface="Arial" panose="020B0604020202020204" pitchFamily="34" charset="0"/>
              </a:rPr>
              <a:t>GWP</a:t>
            </a:r>
            <a:r>
              <a:rPr lang="pt-BR" sz="1000" b="1" baseline="-25000" dirty="0" smtClean="0">
                <a:latin typeface="Arial" panose="020B0604020202020204" pitchFamily="34" charset="0"/>
              </a:rPr>
              <a:t>20 </a:t>
            </a:r>
            <a:r>
              <a:rPr lang="pt-BR" sz="1000" b="1" dirty="0" smtClean="0">
                <a:latin typeface="Arial" panose="020B0604020202020204" pitchFamily="34" charset="0"/>
              </a:rPr>
              <a:t>=  -3626.1- 0.04343(A)+0.8011(E)-0.03173 (L)+ 1.46573 </a:t>
            </a:r>
            <a:r>
              <a:rPr lang="pt-BR" sz="1000" b="1" dirty="0" err="1" smtClean="0">
                <a:latin typeface="Arial" panose="020B0604020202020204" pitchFamily="34" charset="0"/>
              </a:rPr>
              <a:t>D</a:t>
            </a:r>
            <a:r>
              <a:rPr lang="pt-BR" sz="1000" b="1" baseline="-25000" dirty="0" err="1" smtClean="0">
                <a:latin typeface="Arial" panose="020B0604020202020204" pitchFamily="34" charset="0"/>
              </a:rPr>
              <a:t>v</a:t>
            </a:r>
            <a:endParaRPr lang="pt-BR" sz="1000" b="1" baseline="-25000" dirty="0" smtClean="0">
              <a:latin typeface="Arial" panose="020B0604020202020204" pitchFamily="34" charset="0"/>
            </a:endParaRPr>
          </a:p>
          <a:p>
            <a:endParaRPr lang="pt-BR" sz="1000" b="1" baseline="-25000" dirty="0">
              <a:latin typeface="Arial" panose="020B0604020202020204" pitchFamily="34" charset="0"/>
            </a:endParaRPr>
          </a:p>
          <a:p>
            <a:r>
              <a:rPr lang="pt-BR" sz="1000" dirty="0" err="1" smtClean="0">
                <a:latin typeface="Arial" panose="020B0604020202020204" pitchFamily="34" charset="0"/>
              </a:rPr>
              <a:t>Estimated</a:t>
            </a:r>
            <a:r>
              <a:rPr lang="pt-BR" sz="1000" dirty="0" smtClean="0">
                <a:latin typeface="Arial" panose="020B0604020202020204" pitchFamily="34" charset="0"/>
              </a:rPr>
              <a:t> CO</a:t>
            </a:r>
            <a:r>
              <a:rPr lang="pt-BR" sz="1000" baseline="-25000" dirty="0" smtClean="0">
                <a:latin typeface="Arial" panose="020B0604020202020204" pitchFamily="34" charset="0"/>
              </a:rPr>
              <a:t>2 </a:t>
            </a:r>
            <a:r>
              <a:rPr lang="pt-BR" sz="1000" dirty="0" err="1" smtClean="0">
                <a:latin typeface="Arial" panose="020B0604020202020204" pitchFamily="34" charset="0"/>
              </a:rPr>
              <a:t>emission</a:t>
            </a:r>
            <a:r>
              <a:rPr lang="pt-BR" sz="1000" dirty="0" smtClean="0">
                <a:latin typeface="Arial" panose="020B0604020202020204" pitchFamily="34" charset="0"/>
              </a:rPr>
              <a:t> </a:t>
            </a:r>
            <a:r>
              <a:rPr lang="pt-BR" sz="1000" dirty="0" err="1" smtClean="0">
                <a:latin typeface="Arial" panose="020B0604020202020204" pitchFamily="34" charset="0"/>
              </a:rPr>
              <a:t>corn</a:t>
            </a:r>
            <a:r>
              <a:rPr lang="pt-BR" sz="1000" dirty="0" smtClean="0">
                <a:latin typeface="Arial" panose="020B0604020202020204" pitchFamily="34" charset="0"/>
              </a:rPr>
              <a:t> </a:t>
            </a:r>
            <a:r>
              <a:rPr lang="pt-BR" sz="1000" dirty="0" err="1" smtClean="0">
                <a:latin typeface="Arial" panose="020B0604020202020204" pitchFamily="34" charset="0"/>
              </a:rPr>
              <a:t>silage</a:t>
            </a:r>
            <a:r>
              <a:rPr lang="pt-BR" sz="1000" dirty="0" smtClean="0">
                <a:latin typeface="Arial" panose="020B0604020202020204" pitchFamily="34" charset="0"/>
              </a:rPr>
              <a:t> (GWP</a:t>
            </a:r>
            <a:r>
              <a:rPr lang="pt-BR" sz="1000" baseline="-25000" dirty="0" smtClean="0">
                <a:latin typeface="Arial" panose="020B0604020202020204" pitchFamily="34" charset="0"/>
              </a:rPr>
              <a:t>20</a:t>
            </a:r>
            <a:r>
              <a:rPr lang="pt-BR" sz="1000" dirty="0" smtClean="0">
                <a:latin typeface="Arial" panose="020B0604020202020204" pitchFamily="34" charset="0"/>
              </a:rPr>
              <a:t>) = 1.9+/- 5.6%</a:t>
            </a:r>
            <a:endParaRPr lang="pt-BR" sz="1000" baseline="-25000" dirty="0" smtClean="0">
              <a:latin typeface="Arial" panose="020B0604020202020204" pitchFamily="34" charset="0"/>
            </a:endParaRPr>
          </a:p>
          <a:p>
            <a:endParaRPr lang="pt-BR" sz="1000" b="1" baseline="-25000" dirty="0" smtClean="0">
              <a:latin typeface="Arial" panose="020B0604020202020204" pitchFamily="34" charset="0"/>
            </a:endParaRPr>
          </a:p>
          <a:p>
            <a:r>
              <a:rPr lang="pt-BR" sz="1000" b="1" dirty="0" smtClean="0">
                <a:latin typeface="Arial" panose="020B0604020202020204" pitchFamily="34" charset="0"/>
              </a:rPr>
              <a:t>GWP</a:t>
            </a:r>
            <a:r>
              <a:rPr lang="pt-BR" sz="1000" b="1" baseline="-25000" dirty="0" smtClean="0">
                <a:latin typeface="Arial" panose="020B0604020202020204" pitchFamily="34" charset="0"/>
              </a:rPr>
              <a:t>100 </a:t>
            </a:r>
            <a:r>
              <a:rPr lang="pt-BR" sz="1000" b="1" dirty="0">
                <a:latin typeface="Arial" panose="020B0604020202020204" pitchFamily="34" charset="0"/>
              </a:rPr>
              <a:t>=  </a:t>
            </a:r>
            <a:r>
              <a:rPr lang="pt-BR" sz="1000" b="1" dirty="0" smtClean="0">
                <a:latin typeface="Arial" panose="020B0604020202020204" pitchFamily="34" charset="0"/>
              </a:rPr>
              <a:t>-8526.10- 0.22403(A)-0.11963(E</a:t>
            </a:r>
            <a:r>
              <a:rPr lang="pt-BR" sz="1000" b="1" dirty="0">
                <a:latin typeface="Arial" panose="020B0604020202020204" pitchFamily="34" charset="0"/>
              </a:rPr>
              <a:t>)-0.03173 (L)+ 1.46573 </a:t>
            </a:r>
            <a:r>
              <a:rPr lang="pt-BR" sz="1000" b="1" dirty="0" err="1">
                <a:latin typeface="Arial" panose="020B0604020202020204" pitchFamily="34" charset="0"/>
              </a:rPr>
              <a:t>D</a:t>
            </a:r>
            <a:r>
              <a:rPr lang="pt-BR" sz="1000" b="1" baseline="-25000" dirty="0" err="1">
                <a:latin typeface="Arial" panose="020B0604020202020204" pitchFamily="34" charset="0"/>
              </a:rPr>
              <a:t>v</a:t>
            </a:r>
            <a:endParaRPr lang="pt-BR" sz="1000" b="1" dirty="0">
              <a:latin typeface="Arial" panose="020B0604020202020204" pitchFamily="34" charset="0"/>
            </a:endParaRPr>
          </a:p>
          <a:p>
            <a:endParaRPr lang="pt-BR" sz="1000" b="1" dirty="0" smtClean="0">
              <a:latin typeface="Arial" panose="020B0604020202020204" pitchFamily="34" charset="0"/>
            </a:endParaRPr>
          </a:p>
          <a:p>
            <a:r>
              <a:rPr lang="pt-BR" sz="1000" dirty="0" err="1">
                <a:latin typeface="Arial" panose="020B0604020202020204" pitchFamily="34" charset="0"/>
              </a:rPr>
              <a:t>Estimated</a:t>
            </a:r>
            <a:r>
              <a:rPr lang="pt-BR" sz="1000" dirty="0">
                <a:latin typeface="Arial" panose="020B0604020202020204" pitchFamily="34" charset="0"/>
              </a:rPr>
              <a:t> CO</a:t>
            </a:r>
            <a:r>
              <a:rPr lang="pt-BR" sz="1000" baseline="-25000" dirty="0">
                <a:latin typeface="Arial" panose="020B0604020202020204" pitchFamily="34" charset="0"/>
              </a:rPr>
              <a:t>2 </a:t>
            </a:r>
            <a:r>
              <a:rPr lang="pt-BR" sz="1000" dirty="0" err="1">
                <a:latin typeface="Arial" panose="020B0604020202020204" pitchFamily="34" charset="0"/>
              </a:rPr>
              <a:t>emission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corn</a:t>
            </a:r>
            <a:r>
              <a:rPr lang="pt-BR" sz="1000" dirty="0">
                <a:latin typeface="Arial" panose="020B0604020202020204" pitchFamily="34" charset="0"/>
              </a:rPr>
              <a:t> </a:t>
            </a:r>
            <a:r>
              <a:rPr lang="pt-BR" sz="1000" dirty="0" err="1">
                <a:latin typeface="Arial" panose="020B0604020202020204" pitchFamily="34" charset="0"/>
              </a:rPr>
              <a:t>silage</a:t>
            </a:r>
            <a:r>
              <a:rPr lang="pt-BR" sz="1000" dirty="0">
                <a:latin typeface="Arial" panose="020B0604020202020204" pitchFamily="34" charset="0"/>
              </a:rPr>
              <a:t> (</a:t>
            </a:r>
            <a:r>
              <a:rPr lang="pt-BR" sz="1000" dirty="0" smtClean="0">
                <a:latin typeface="Arial" panose="020B0604020202020204" pitchFamily="34" charset="0"/>
              </a:rPr>
              <a:t>GWP</a:t>
            </a:r>
            <a:r>
              <a:rPr lang="pt-BR" sz="1000" baseline="-25000" dirty="0" smtClean="0">
                <a:latin typeface="Arial" panose="020B0604020202020204" pitchFamily="34" charset="0"/>
              </a:rPr>
              <a:t>100</a:t>
            </a:r>
            <a:r>
              <a:rPr lang="pt-BR" sz="1000" dirty="0" smtClean="0">
                <a:latin typeface="Arial" panose="020B0604020202020204" pitchFamily="34" charset="0"/>
              </a:rPr>
              <a:t>) </a:t>
            </a:r>
            <a:r>
              <a:rPr lang="pt-BR" sz="1000" dirty="0">
                <a:latin typeface="Arial" panose="020B0604020202020204" pitchFamily="34" charset="0"/>
              </a:rPr>
              <a:t>= </a:t>
            </a:r>
            <a:r>
              <a:rPr lang="pt-BR" sz="1000" dirty="0" smtClean="0">
                <a:latin typeface="Arial" panose="020B0604020202020204" pitchFamily="34" charset="0"/>
              </a:rPr>
              <a:t>0.2+/- 5.5%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8179" y="4984955"/>
            <a:ext cx="1937887" cy="1834614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0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3487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6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3" name="Retângulo 2"/>
          <p:cNvSpPr/>
          <p:nvPr/>
        </p:nvSpPr>
        <p:spPr>
          <a:xfrm>
            <a:off x="3298104" y="1049761"/>
            <a:ext cx="5614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spc="25" dirty="0">
                <a:solidFill>
                  <a:srgbClr val="FF0000"/>
                </a:solidFill>
                <a:latin typeface="Montserrat"/>
              </a:rPr>
              <a:t>Submission Deadline: January 24, 2025</a:t>
            </a:r>
            <a:endParaRPr lang="en-GB" sz="2800" b="1" i="0" spc="25" dirty="0">
              <a:solidFill>
                <a:srgbClr val="FF0000"/>
              </a:solidFill>
              <a:effectLst/>
              <a:latin typeface="Montserra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732" y="1731646"/>
            <a:ext cx="7882268" cy="5126354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4152887" y="1546980"/>
            <a:ext cx="374980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GB" dirty="0"/>
              <a:t>https://conference.ifas.ufl.edu/silage/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" y="834720"/>
            <a:ext cx="1687671" cy="160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06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43" y="901156"/>
            <a:ext cx="8695112" cy="526420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778" y="4547061"/>
            <a:ext cx="237431" cy="143394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76367" y="6289055"/>
            <a:ext cx="5810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O Brasil aparece no topo da lista de publicações individuais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14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37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7975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216485" y="476714"/>
            <a:ext cx="70393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 - Brazil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31800" y="1239335"/>
            <a:ext cx="84740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</a:t>
            </a:r>
            <a:r>
              <a:rPr lang="en-US" sz="2000" b="1" dirty="0" smtClean="0"/>
              <a:t>uture </a:t>
            </a:r>
            <a:r>
              <a:rPr lang="en-US" sz="2000" b="1" dirty="0"/>
              <a:t>of silage for </a:t>
            </a:r>
            <a:r>
              <a:rPr lang="en-US" sz="2000" b="1" dirty="0" smtClean="0"/>
              <a:t>animals</a:t>
            </a: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 err="1"/>
              <a:t>Improved</a:t>
            </a:r>
            <a:r>
              <a:rPr lang="pt-BR" sz="2000" dirty="0"/>
              <a:t> </a:t>
            </a:r>
            <a:r>
              <a:rPr lang="pt-BR" sz="2000" dirty="0" err="1"/>
              <a:t>silage</a:t>
            </a:r>
            <a:r>
              <a:rPr lang="pt-BR" sz="2000" dirty="0"/>
              <a:t> </a:t>
            </a:r>
            <a:r>
              <a:rPr lang="pt-BR" sz="2000" dirty="0" err="1"/>
              <a:t>production</a:t>
            </a:r>
            <a:r>
              <a:rPr lang="pt-BR" sz="2000" dirty="0"/>
              <a:t> </a:t>
            </a:r>
            <a:r>
              <a:rPr lang="pt-BR" sz="2000" dirty="0" err="1" smtClean="0"/>
              <a:t>methods</a:t>
            </a:r>
            <a:r>
              <a:rPr lang="pt-BR" sz="2000" dirty="0" smtClean="0"/>
              <a:t> (</a:t>
            </a:r>
            <a:r>
              <a:rPr lang="pt-BR" sz="2000" dirty="0" err="1" smtClean="0"/>
              <a:t>i.e.precision</a:t>
            </a:r>
            <a:r>
              <a:rPr lang="pt-BR" sz="2000" dirty="0" smtClean="0"/>
              <a:t> </a:t>
            </a:r>
            <a:r>
              <a:rPr lang="pt-BR" sz="2000" dirty="0" err="1" smtClean="0"/>
              <a:t>agriculture</a:t>
            </a:r>
            <a:r>
              <a:rPr lang="pt-BR" sz="2000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Optimize </a:t>
            </a:r>
            <a:r>
              <a:rPr lang="en-US" sz="2000" dirty="0"/>
              <a:t>silage production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b="1" dirty="0" smtClean="0"/>
              <a:t>Minimize </a:t>
            </a:r>
            <a:r>
              <a:rPr lang="pt-BR" sz="2000" b="1" dirty="0" err="1" smtClean="0"/>
              <a:t>waste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and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environmental</a:t>
            </a:r>
            <a:r>
              <a:rPr lang="pt-BR" sz="2000" b="1" dirty="0" smtClean="0"/>
              <a:t> </a:t>
            </a:r>
            <a:r>
              <a:rPr lang="pt-BR" sz="2000" b="1" dirty="0" err="1" smtClean="0"/>
              <a:t>impacts</a:t>
            </a:r>
            <a:r>
              <a:rPr lang="pt-BR" sz="2000" b="1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0000000-0008-0000-04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8464355"/>
              </p:ext>
            </p:extLst>
          </p:nvPr>
        </p:nvGraphicFramePr>
        <p:xfrm>
          <a:off x="729280" y="2456575"/>
          <a:ext cx="8013752" cy="3999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2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96396" y="437459"/>
            <a:ext cx="688733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 - Brazil</a:t>
            </a:r>
            <a:endParaRPr lang="pt-BR" sz="28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479711" y="1174654"/>
            <a:ext cx="847407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</a:t>
            </a:r>
            <a:r>
              <a:rPr lang="en-US" sz="2000" b="1" dirty="0" smtClean="0"/>
              <a:t>uture </a:t>
            </a:r>
            <a:r>
              <a:rPr lang="en-US" sz="2000" b="1" dirty="0"/>
              <a:t>of silage for </a:t>
            </a:r>
            <a:r>
              <a:rPr lang="en-US" sz="2000" b="1" dirty="0" smtClean="0"/>
              <a:t>animals</a:t>
            </a:r>
            <a:endParaRPr lang="pt-B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err="1" smtClean="0"/>
              <a:t>Alternative</a:t>
            </a:r>
            <a:r>
              <a:rPr lang="pt-BR" sz="2000" dirty="0" smtClean="0"/>
              <a:t> </a:t>
            </a:r>
            <a:r>
              <a:rPr lang="pt-BR" sz="2000" dirty="0" err="1"/>
              <a:t>silage</a:t>
            </a:r>
            <a:r>
              <a:rPr lang="pt-BR" sz="2000" dirty="0"/>
              <a:t> </a:t>
            </a:r>
            <a:r>
              <a:rPr lang="pt-BR" sz="2000" dirty="0" err="1"/>
              <a:t>crops</a:t>
            </a: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Sorghum</a:t>
            </a:r>
            <a:r>
              <a:rPr lang="en-US" sz="2000" dirty="0"/>
              <a:t>, alfalfa, legumes, small grain crops, temperate and </a:t>
            </a:r>
            <a:endParaRPr lang="en-US" sz="2000" dirty="0" smtClean="0"/>
          </a:p>
          <a:p>
            <a:pPr lvl="1"/>
            <a:r>
              <a:rPr lang="en-US" sz="2000" b="1" dirty="0" smtClean="0"/>
              <a:t>     tropical grasses </a:t>
            </a:r>
            <a:r>
              <a:rPr lang="en-US" sz="2000" b="1" dirty="0"/>
              <a:t>and woody plants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</a:t>
            </a:r>
            <a:r>
              <a:rPr lang="en-US" sz="2000" b="1" dirty="0" smtClean="0"/>
              <a:t>rought-tolerant </a:t>
            </a:r>
            <a:r>
              <a:rPr lang="en-US" sz="2000" dirty="0"/>
              <a:t>and complementary to corn silage in the nutritional </a:t>
            </a:r>
            <a:r>
              <a:rPr lang="en-US" sz="2000" dirty="0" smtClean="0"/>
              <a:t>plan </a:t>
            </a:r>
          </a:p>
          <a:p>
            <a:pPr lvl="1"/>
            <a:endParaRPr lang="en-US" dirty="0"/>
          </a:p>
          <a:p>
            <a:pPr marL="0" lvl="1" indent="466725">
              <a:buFont typeface="Arial" panose="020B0604020202020204" pitchFamily="34" charset="0"/>
              <a:buChar char="•"/>
            </a:pPr>
            <a:endParaRPr lang="pt-BR" sz="2000" dirty="0" smtClean="0"/>
          </a:p>
        </p:txBody>
      </p:sp>
      <p:sp>
        <p:nvSpPr>
          <p:cNvPr id="9" name="Retângulo 8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4" name="Imagem 3" descr="DSC0031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98" y="3330691"/>
            <a:ext cx="4391366" cy="329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1603937" y="3417364"/>
            <a:ext cx="2735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Tropical Grass </a:t>
            </a:r>
            <a:r>
              <a:rPr lang="pt-BR" b="1" dirty="0" err="1" smtClean="0"/>
              <a:t>Silages</a:t>
            </a:r>
            <a:r>
              <a:rPr lang="pt-BR" b="1" dirty="0" smtClean="0"/>
              <a:t>: </a:t>
            </a:r>
            <a:r>
              <a:rPr lang="pt-BR" b="1" dirty="0" err="1" smtClean="0"/>
              <a:t>potential</a:t>
            </a:r>
            <a:r>
              <a:rPr lang="pt-BR" b="1" dirty="0" smtClean="0"/>
              <a:t> </a:t>
            </a:r>
            <a:r>
              <a:rPr lang="pt-BR" b="1" dirty="0" err="1" smtClean="0"/>
              <a:t>is</a:t>
            </a:r>
            <a:r>
              <a:rPr lang="pt-BR" b="1" dirty="0" smtClean="0"/>
              <a:t> still </a:t>
            </a:r>
            <a:r>
              <a:rPr lang="pt-BR" b="1" dirty="0" err="1" smtClean="0"/>
              <a:t>there</a:t>
            </a:r>
            <a:r>
              <a:rPr lang="pt-BR" b="1" dirty="0" smtClean="0"/>
              <a:t>!</a:t>
            </a:r>
            <a:endParaRPr lang="pt-BR" b="1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272" y="3378338"/>
            <a:ext cx="1793494" cy="1563523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530" y="3379381"/>
            <a:ext cx="2075168" cy="156248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453" y="4747865"/>
            <a:ext cx="2492029" cy="1876351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482" y="4747865"/>
            <a:ext cx="1423513" cy="1890603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6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18" y="1180293"/>
            <a:ext cx="4676774" cy="241256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9016" y="2545039"/>
            <a:ext cx="2375022" cy="371494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1" y="3686079"/>
            <a:ext cx="4908767" cy="304809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272284" y="2545039"/>
            <a:ext cx="264643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dirty="0"/>
              <a:t>https://isfqcbrazil.com.br/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046998" y="2123276"/>
            <a:ext cx="309700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dirty="0" err="1" smtClean="0"/>
              <a:t>Free</a:t>
            </a:r>
            <a:r>
              <a:rPr lang="pt-BR" dirty="0" smtClean="0"/>
              <a:t> </a:t>
            </a:r>
            <a:r>
              <a:rPr lang="pt-BR" dirty="0" err="1" smtClean="0"/>
              <a:t>acess</a:t>
            </a:r>
            <a:r>
              <a:rPr lang="pt-BR" dirty="0" smtClean="0"/>
              <a:t> on</a:t>
            </a:r>
            <a:r>
              <a:rPr lang="pt-BR" dirty="0"/>
              <a:t>-</a:t>
            </a:r>
            <a:r>
              <a:rPr lang="pt-BR" dirty="0" smtClean="0"/>
              <a:t>line </a:t>
            </a:r>
            <a:r>
              <a:rPr lang="pt-BR" dirty="0" err="1" smtClean="0"/>
              <a:t>proceedings</a:t>
            </a:r>
            <a:endParaRPr lang="pt-BR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8132" y="752801"/>
            <a:ext cx="1458882" cy="1427700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971550" y="1180293"/>
            <a:ext cx="4067175" cy="22940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9" y="38951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64045"/>
            <a:ext cx="5348914" cy="259395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69068"/>
            <a:ext cx="5348914" cy="342991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590799" y="34167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70" y="1222"/>
            <a:ext cx="720136" cy="756818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079725" y="407403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403662" y="567575"/>
            <a:ext cx="3591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 - Brazil</a:t>
            </a:r>
            <a:endParaRPr lang="pt-BR" sz="28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1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2" y="4812470"/>
            <a:ext cx="4426105" cy="204553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216485" y="476714"/>
            <a:ext cx="70393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Ongoing research and opportunities - Brazil</a:t>
            </a:r>
            <a:endParaRPr lang="pt-BR" sz="2800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59" y="1516820"/>
            <a:ext cx="8911263" cy="329565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571999" y="4848674"/>
            <a:ext cx="298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Days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regrowth</a:t>
            </a:r>
            <a:r>
              <a:rPr lang="pt-BR" dirty="0" smtClean="0"/>
              <a:t>: 105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7454968" y="2195239"/>
            <a:ext cx="733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B3, % CP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531168" y="2390969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9,59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531165" y="2611839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18,78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7531170" y="2832709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15,40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7531166" y="3046348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12.88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962362" y="2611839"/>
            <a:ext cx="2030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(</a:t>
            </a:r>
            <a:r>
              <a:rPr lang="pt-BR" sz="1100" dirty="0" err="1" smtClean="0"/>
              <a:t>Urochloa</a:t>
            </a:r>
            <a:r>
              <a:rPr lang="pt-BR" sz="1100" dirty="0" smtClean="0"/>
              <a:t> </a:t>
            </a:r>
            <a:r>
              <a:rPr lang="pt-BR" sz="1100" dirty="0" err="1" smtClean="0"/>
              <a:t>ruziziensis</a:t>
            </a:r>
            <a:r>
              <a:rPr lang="pt-BR" sz="1100" dirty="0" smtClean="0"/>
              <a:t>)</a:t>
            </a:r>
            <a:endParaRPr lang="pt-BR" sz="11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1525494" y="2840403"/>
            <a:ext cx="24884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(</a:t>
            </a:r>
            <a:r>
              <a:rPr lang="pt-BR" sz="1100" dirty="0" err="1" smtClean="0"/>
              <a:t>Urochloa</a:t>
            </a:r>
            <a:r>
              <a:rPr lang="pt-BR" sz="1100" dirty="0" smtClean="0"/>
              <a:t> </a:t>
            </a:r>
            <a:r>
              <a:rPr lang="pt-BR" sz="1100" dirty="0" err="1" smtClean="0"/>
              <a:t>briza</a:t>
            </a:r>
            <a:r>
              <a:rPr lang="pt-BR" sz="1100" dirty="0" smtClean="0"/>
              <a:t>. </a:t>
            </a:r>
            <a:r>
              <a:rPr lang="pt-BR" sz="1100" dirty="0" err="1" smtClean="0"/>
              <a:t>cv</a:t>
            </a:r>
            <a:r>
              <a:rPr lang="pt-BR" sz="1100" dirty="0" smtClean="0"/>
              <a:t> </a:t>
            </a:r>
            <a:r>
              <a:rPr lang="pt-BR" sz="1100" dirty="0" err="1" smtClean="0"/>
              <a:t>Xaraes</a:t>
            </a:r>
            <a:r>
              <a:rPr lang="pt-BR" sz="1100" dirty="0" smtClean="0"/>
              <a:t>)</a:t>
            </a:r>
            <a:endParaRPr lang="pt-BR" sz="11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616301" y="3033840"/>
            <a:ext cx="24884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(</a:t>
            </a:r>
            <a:r>
              <a:rPr lang="pt-BR" sz="1100" dirty="0" err="1" smtClean="0"/>
              <a:t>Urochloa</a:t>
            </a:r>
            <a:r>
              <a:rPr lang="pt-BR" sz="1100" dirty="0" smtClean="0"/>
              <a:t> </a:t>
            </a:r>
            <a:r>
              <a:rPr lang="pt-BR" sz="1100" dirty="0" err="1" smtClean="0"/>
              <a:t>briza</a:t>
            </a:r>
            <a:r>
              <a:rPr lang="pt-BR" sz="1100" dirty="0" smtClean="0"/>
              <a:t> cv. </a:t>
            </a:r>
            <a:r>
              <a:rPr lang="pt-BR" sz="1100" dirty="0" err="1" smtClean="0"/>
              <a:t>Paiaguas</a:t>
            </a:r>
            <a:r>
              <a:rPr lang="pt-BR" sz="1100" dirty="0" smtClean="0"/>
              <a:t>)</a:t>
            </a:r>
            <a:endParaRPr lang="pt-BR" sz="11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41375" y="2047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2743199" y="78890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0637" y="57855"/>
            <a:ext cx="720136" cy="756818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1232125" y="452126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89058"/>
            <a:ext cx="3868715" cy="156894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8715" y="6266107"/>
            <a:ext cx="1747694" cy="591893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75" y="995136"/>
            <a:ext cx="8852666" cy="4257675"/>
          </a:xfrm>
          <a:prstGeom prst="rect">
            <a:avLst/>
          </a:prstGeom>
        </p:spPr>
      </p:pic>
      <p:sp>
        <p:nvSpPr>
          <p:cNvPr id="40" name="CaixaDeTexto 39"/>
          <p:cNvSpPr txBox="1"/>
          <p:nvPr/>
        </p:nvSpPr>
        <p:spPr>
          <a:xfrm>
            <a:off x="7386066" y="1793205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23.34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7334354" y="1516206"/>
            <a:ext cx="733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B3, % CP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7410554" y="2002054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30.95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7410554" y="2220428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FF0000"/>
                </a:solidFill>
              </a:rPr>
              <a:t>28.99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7405789" y="2429277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5"/>
                </a:solidFill>
              </a:rPr>
              <a:t>28.55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7381301" y="2638126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5"/>
                </a:solidFill>
              </a:rPr>
              <a:t>26.74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381301" y="2846975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5"/>
                </a:solidFill>
              </a:rPr>
              <a:t>27.70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7381301" y="3040158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21.37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7381300" y="3264324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24.45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7381299" y="3455481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21.70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868715" y="5266927"/>
            <a:ext cx="495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Days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regrowth</a:t>
            </a:r>
            <a:r>
              <a:rPr lang="pt-BR" dirty="0" smtClean="0"/>
              <a:t>: 28-84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wilting</a:t>
            </a:r>
            <a:r>
              <a:rPr lang="pt-BR" dirty="0" smtClean="0"/>
              <a:t> </a:t>
            </a:r>
            <a:r>
              <a:rPr lang="pt-BR" dirty="0" err="1" smtClean="0"/>
              <a:t>during</a:t>
            </a:r>
            <a:r>
              <a:rPr lang="pt-BR" dirty="0" smtClean="0"/>
              <a:t> 4 hours</a:t>
            </a:r>
            <a:endParaRPr lang="pt-BR" dirty="0"/>
          </a:p>
        </p:txBody>
      </p:sp>
      <p:sp>
        <p:nvSpPr>
          <p:cNvPr id="51" name="CaixaDeTexto 5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52" name="Imagem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82" y="3477116"/>
            <a:ext cx="8963609" cy="291843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1376" y="6334780"/>
            <a:ext cx="5432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Figure 8.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Correlation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among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protein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molecular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structure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features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chemical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composition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and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ruminal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 err="1">
                <a:solidFill>
                  <a:srgbClr val="000000"/>
                </a:solidFill>
                <a:latin typeface="Calibri" panose="020F0502020204030204" pitchFamily="34" charset="0"/>
              </a:rPr>
              <a:t>degradability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r>
              <a:rPr lang="pt-B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pt-BR" sz="1400" dirty="0">
                <a:solidFill>
                  <a:srgbClr val="000000"/>
                </a:solidFill>
                <a:latin typeface="Calibri" panose="020F0502020204030204" pitchFamily="34" charset="0"/>
              </a:rPr>
              <a:t>Zhang et al., 2023b</a:t>
            </a:r>
            <a:r>
              <a:rPr lang="pt-BR" sz="1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endParaRPr lang="pt-BR" sz="1400" dirty="0"/>
          </a:p>
        </p:txBody>
      </p:sp>
      <p:sp>
        <p:nvSpPr>
          <p:cNvPr id="6" name="Retângulo 5"/>
          <p:cNvSpPr/>
          <p:nvPr/>
        </p:nvSpPr>
        <p:spPr>
          <a:xfrm>
            <a:off x="3169340" y="917212"/>
            <a:ext cx="31625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Protein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structures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pt-B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silages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pt-BR" sz="2000" b="1" dirty="0"/>
          </a:p>
        </p:txBody>
      </p:sp>
      <p:sp>
        <p:nvSpPr>
          <p:cNvPr id="7" name="Retângulo 6"/>
          <p:cNvSpPr/>
          <p:nvPr/>
        </p:nvSpPr>
        <p:spPr>
          <a:xfrm>
            <a:off x="34755" y="1245190"/>
            <a:ext cx="90744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Zhang et al. (2023b)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protein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primary and secondary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molecular structures (spectral  data);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Peak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height and area of protein amide I, amide II and their ratio, in conjunction with peak height of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α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-helix, </a:t>
            </a:r>
            <a:r>
              <a:rPr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β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-sheet and their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ratio;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Corn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silage cultivars,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internal protein molecular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altered across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environmental </a:t>
            </a:r>
            <a:r>
              <a:rPr lang="en-US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conditions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Same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cultivar, the protein nutritional values and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molecular structures significantly varied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between growing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regions;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 Nitrogen fractionation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(CNCPS model) and </a:t>
            </a:r>
            <a:r>
              <a:rPr lang="en-US" b="1" i="1" dirty="0">
                <a:solidFill>
                  <a:srgbClr val="000000"/>
                </a:solidFill>
                <a:latin typeface="Calibri" panose="020F0502020204030204" pitchFamily="34" charset="0"/>
              </a:rPr>
              <a:t>in situ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degradation parameters were strongly correlated with some protein molecular spectral parameters </a:t>
            </a:r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10268" y="750392"/>
            <a:ext cx="7678511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4000" b="1" i="1" dirty="0" smtClean="0">
                <a:solidFill>
                  <a:schemeClr val="accent6">
                    <a:lumMod val="75000"/>
                  </a:schemeClr>
                </a:solidFill>
              </a:rPr>
              <a:t>SAVE SILAGE SIGHT (3S)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i="1" dirty="0" err="1" smtClean="0"/>
              <a:t>Think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globally</a:t>
            </a:r>
            <a:endParaRPr lang="pt-BR" sz="24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1 </a:t>
            </a:r>
            <a:r>
              <a:rPr lang="pt-BR" dirty="0" err="1"/>
              <a:t>billion</a:t>
            </a:r>
            <a:r>
              <a:rPr lang="pt-BR" dirty="0"/>
              <a:t> </a:t>
            </a:r>
            <a:r>
              <a:rPr lang="pt-BR" dirty="0" smtClean="0"/>
              <a:t>t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silage</a:t>
            </a:r>
            <a:r>
              <a:rPr lang="pt-BR" dirty="0"/>
              <a:t> /</a:t>
            </a:r>
            <a:r>
              <a:rPr lang="pt-BR" dirty="0" err="1"/>
              <a:t>year</a:t>
            </a:r>
            <a:r>
              <a:rPr lang="pt-BR" dirty="0"/>
              <a:t> (FAO);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>
                <a:solidFill>
                  <a:schemeClr val="accent6">
                    <a:lumMod val="75000"/>
                  </a:schemeClr>
                </a:solidFill>
              </a:rPr>
              <a:t>Save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1%/</a:t>
            </a:r>
            <a:r>
              <a:rPr lang="pt-BR" b="1" dirty="0" err="1">
                <a:solidFill>
                  <a:schemeClr val="accent6">
                    <a:lumMod val="75000"/>
                  </a:schemeClr>
                </a:solidFill>
              </a:rPr>
              <a:t>year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dirty="0"/>
              <a:t>(</a:t>
            </a:r>
            <a:r>
              <a:rPr lang="pt-BR" dirty="0" err="1"/>
              <a:t>technology</a:t>
            </a:r>
            <a:r>
              <a:rPr lang="pt-BR" dirty="0"/>
              <a:t> </a:t>
            </a:r>
            <a:r>
              <a:rPr lang="pt-BR" dirty="0" err="1"/>
              <a:t>addoption</a:t>
            </a:r>
            <a:r>
              <a:rPr lang="pt-BR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10 </a:t>
            </a:r>
            <a:r>
              <a:rPr lang="pt-BR" b="1" dirty="0" err="1"/>
              <a:t>million</a:t>
            </a:r>
            <a:r>
              <a:rPr lang="pt-BR" b="1" dirty="0"/>
              <a:t> </a:t>
            </a:r>
            <a:r>
              <a:rPr lang="pt-BR" b="1" dirty="0" smtClean="0"/>
              <a:t>t/y (30 t FM/ha): 334.000 ha: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Beef</a:t>
            </a:r>
            <a:r>
              <a:rPr lang="pt-BR" dirty="0"/>
              <a:t> </a:t>
            </a:r>
            <a:r>
              <a:rPr lang="pt-BR" dirty="0" err="1"/>
              <a:t>cattle</a:t>
            </a:r>
            <a:r>
              <a:rPr lang="pt-BR" dirty="0"/>
              <a:t> </a:t>
            </a:r>
            <a:r>
              <a:rPr lang="pt-BR" dirty="0" err="1"/>
              <a:t>feedlot</a:t>
            </a:r>
            <a:r>
              <a:rPr lang="pt-BR" dirty="0"/>
              <a:t> (0.6 </a:t>
            </a:r>
            <a:r>
              <a:rPr lang="pt-BR" dirty="0" smtClean="0"/>
              <a:t>t/100d </a:t>
            </a:r>
            <a:r>
              <a:rPr lang="pt-BR" dirty="0" err="1"/>
              <a:t>period</a:t>
            </a:r>
            <a:r>
              <a:rPr lang="pt-BR" dirty="0"/>
              <a:t>/animal) </a:t>
            </a:r>
            <a:r>
              <a:rPr lang="pt-BR" dirty="0" err="1"/>
              <a:t>equals</a:t>
            </a:r>
            <a:r>
              <a:rPr lang="pt-BR" dirty="0"/>
              <a:t> </a:t>
            </a:r>
            <a:r>
              <a:rPr lang="pt-BR" dirty="0" smtClean="0"/>
              <a:t>16,7 </a:t>
            </a:r>
            <a:r>
              <a:rPr lang="pt-BR" dirty="0" err="1"/>
              <a:t>million</a:t>
            </a:r>
            <a:r>
              <a:rPr lang="pt-BR" dirty="0"/>
              <a:t> </a:t>
            </a:r>
            <a:r>
              <a:rPr lang="pt-BR" dirty="0" err="1"/>
              <a:t>bulls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Dairy</a:t>
            </a:r>
            <a:r>
              <a:rPr lang="pt-BR" dirty="0"/>
              <a:t> </a:t>
            </a:r>
            <a:r>
              <a:rPr lang="pt-BR" dirty="0" err="1"/>
              <a:t>cows</a:t>
            </a:r>
            <a:r>
              <a:rPr lang="pt-BR" dirty="0"/>
              <a:t> </a:t>
            </a:r>
            <a:r>
              <a:rPr lang="pt-BR" dirty="0" err="1"/>
              <a:t>free-stall</a:t>
            </a:r>
            <a:r>
              <a:rPr lang="pt-BR" dirty="0"/>
              <a:t> (14 </a:t>
            </a:r>
            <a:r>
              <a:rPr lang="pt-BR" dirty="0" smtClean="0"/>
              <a:t>t/365d </a:t>
            </a:r>
            <a:r>
              <a:rPr lang="pt-BR" dirty="0" err="1"/>
              <a:t>period</a:t>
            </a:r>
            <a:r>
              <a:rPr lang="pt-BR" dirty="0"/>
              <a:t>/animal) </a:t>
            </a:r>
            <a:r>
              <a:rPr lang="pt-BR" dirty="0" err="1"/>
              <a:t>equals</a:t>
            </a:r>
            <a:r>
              <a:rPr lang="pt-BR" dirty="0"/>
              <a:t> </a:t>
            </a:r>
            <a:r>
              <a:rPr lang="pt-BR" dirty="0" smtClean="0"/>
              <a:t>742 </a:t>
            </a:r>
            <a:r>
              <a:rPr lang="pt-BR" dirty="0" err="1"/>
              <a:t>thousand</a:t>
            </a:r>
            <a:r>
              <a:rPr lang="pt-BR" dirty="0"/>
              <a:t> </a:t>
            </a:r>
            <a:r>
              <a:rPr lang="pt-BR" dirty="0" err="1"/>
              <a:t>cows</a:t>
            </a:r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b="1" i="1" dirty="0" err="1" smtClean="0"/>
              <a:t>Act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locally</a:t>
            </a: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Brazil</a:t>
            </a:r>
            <a:r>
              <a:rPr lang="pt-BR" dirty="0"/>
              <a:t> (20% </a:t>
            </a:r>
            <a:r>
              <a:rPr lang="pt-BR" dirty="0" err="1"/>
              <a:t>of</a:t>
            </a:r>
            <a:r>
              <a:rPr lang="pt-BR" dirty="0"/>
              <a:t> total </a:t>
            </a:r>
            <a:r>
              <a:rPr lang="pt-BR" dirty="0" err="1"/>
              <a:t>area</a:t>
            </a:r>
            <a:r>
              <a:rPr lang="pt-BR" dirty="0"/>
              <a:t>): 4.5 </a:t>
            </a:r>
            <a:r>
              <a:rPr lang="pt-BR" dirty="0" err="1"/>
              <a:t>million</a:t>
            </a:r>
            <a:r>
              <a:rPr lang="pt-BR" dirty="0"/>
              <a:t> ha/y;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135 </a:t>
            </a:r>
            <a:r>
              <a:rPr lang="pt-BR" dirty="0" err="1"/>
              <a:t>million</a:t>
            </a:r>
            <a:r>
              <a:rPr lang="pt-BR" dirty="0"/>
              <a:t> </a:t>
            </a:r>
            <a:r>
              <a:rPr lang="pt-BR" dirty="0" smtClean="0"/>
              <a:t>t/y </a:t>
            </a:r>
            <a:r>
              <a:rPr lang="pt-BR" dirty="0"/>
              <a:t>(30t FM/ha);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>
                <a:solidFill>
                  <a:schemeClr val="accent6">
                    <a:lumMod val="75000"/>
                  </a:schemeClr>
                </a:solidFill>
              </a:rPr>
              <a:t>Save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1%/</a:t>
            </a:r>
            <a:r>
              <a:rPr lang="pt-BR" b="1" dirty="0" err="1">
                <a:solidFill>
                  <a:schemeClr val="accent6">
                    <a:lumMod val="75000"/>
                  </a:schemeClr>
                </a:solidFill>
              </a:rPr>
              <a:t>year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t-BR" dirty="0"/>
              <a:t>(</a:t>
            </a:r>
            <a:r>
              <a:rPr lang="pt-BR" dirty="0" err="1"/>
              <a:t>technology</a:t>
            </a:r>
            <a:r>
              <a:rPr lang="pt-BR" dirty="0"/>
              <a:t> </a:t>
            </a:r>
            <a:r>
              <a:rPr lang="pt-BR" dirty="0" err="1"/>
              <a:t>addoption</a:t>
            </a:r>
            <a:r>
              <a:rPr lang="pt-BR" dirty="0"/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1.35 </a:t>
            </a:r>
            <a:r>
              <a:rPr lang="pt-BR" b="1" dirty="0" err="1"/>
              <a:t>million</a:t>
            </a:r>
            <a:r>
              <a:rPr lang="pt-BR" b="1" dirty="0"/>
              <a:t> </a:t>
            </a:r>
            <a:r>
              <a:rPr lang="pt-BR" b="1" dirty="0" err="1" smtClean="0"/>
              <a:t>ton</a:t>
            </a:r>
            <a:r>
              <a:rPr lang="pt-BR" b="1" dirty="0" smtClean="0"/>
              <a:t>/y (30 t FM/ha): 45.000 ha;</a:t>
            </a: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Beef</a:t>
            </a:r>
            <a:r>
              <a:rPr lang="pt-BR" dirty="0"/>
              <a:t> </a:t>
            </a:r>
            <a:r>
              <a:rPr lang="pt-BR" dirty="0" err="1"/>
              <a:t>cattle</a:t>
            </a:r>
            <a:r>
              <a:rPr lang="pt-BR" dirty="0"/>
              <a:t> </a:t>
            </a:r>
            <a:r>
              <a:rPr lang="pt-BR" dirty="0" err="1"/>
              <a:t>feedlot</a:t>
            </a:r>
            <a:r>
              <a:rPr lang="pt-BR" dirty="0"/>
              <a:t> (0.6 </a:t>
            </a:r>
            <a:r>
              <a:rPr lang="pt-BR" dirty="0" err="1"/>
              <a:t>ton</a:t>
            </a:r>
            <a:r>
              <a:rPr lang="pt-BR" dirty="0"/>
              <a:t>/100d </a:t>
            </a:r>
            <a:r>
              <a:rPr lang="pt-BR" dirty="0" err="1"/>
              <a:t>period</a:t>
            </a:r>
            <a:r>
              <a:rPr lang="pt-BR" dirty="0"/>
              <a:t>/animal) </a:t>
            </a:r>
            <a:r>
              <a:rPr lang="pt-BR" dirty="0" err="1"/>
              <a:t>equals</a:t>
            </a:r>
            <a:r>
              <a:rPr lang="pt-BR" dirty="0"/>
              <a:t> 2.25 </a:t>
            </a:r>
            <a:r>
              <a:rPr lang="pt-BR" dirty="0" err="1"/>
              <a:t>million</a:t>
            </a:r>
            <a:r>
              <a:rPr lang="pt-BR" dirty="0"/>
              <a:t> </a:t>
            </a:r>
            <a:r>
              <a:rPr lang="pt-BR" dirty="0" err="1"/>
              <a:t>bulls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err="1"/>
              <a:t>Dairy</a:t>
            </a:r>
            <a:r>
              <a:rPr lang="pt-BR" dirty="0"/>
              <a:t> </a:t>
            </a:r>
            <a:r>
              <a:rPr lang="pt-BR" dirty="0" err="1"/>
              <a:t>cows</a:t>
            </a:r>
            <a:r>
              <a:rPr lang="pt-BR" dirty="0"/>
              <a:t> </a:t>
            </a:r>
            <a:r>
              <a:rPr lang="pt-BR" dirty="0" err="1"/>
              <a:t>free-stall</a:t>
            </a:r>
            <a:r>
              <a:rPr lang="pt-BR" dirty="0"/>
              <a:t> (14 </a:t>
            </a:r>
            <a:r>
              <a:rPr lang="pt-BR" dirty="0" err="1"/>
              <a:t>ton</a:t>
            </a:r>
            <a:r>
              <a:rPr lang="pt-BR" dirty="0"/>
              <a:t>/365d </a:t>
            </a:r>
            <a:r>
              <a:rPr lang="pt-BR" dirty="0" err="1"/>
              <a:t>period</a:t>
            </a:r>
            <a:r>
              <a:rPr lang="pt-BR" dirty="0"/>
              <a:t>/animal) </a:t>
            </a:r>
            <a:r>
              <a:rPr lang="pt-BR" dirty="0" err="1"/>
              <a:t>equals</a:t>
            </a:r>
            <a:r>
              <a:rPr lang="pt-BR" dirty="0"/>
              <a:t> 100 </a:t>
            </a:r>
            <a:r>
              <a:rPr lang="pt-BR" dirty="0" err="1"/>
              <a:t>thousand</a:t>
            </a:r>
            <a:r>
              <a:rPr lang="pt-BR" dirty="0"/>
              <a:t> </a:t>
            </a:r>
            <a:r>
              <a:rPr lang="pt-BR" dirty="0" err="1"/>
              <a:t>cows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en-GB" dirty="0"/>
          </a:p>
        </p:txBody>
      </p:sp>
      <p:sp>
        <p:nvSpPr>
          <p:cNvPr id="5" name="Retângulo 4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</a:t>
            </a:r>
            <a:r>
              <a:rPr lang="pt-BR" b="1" i="1" dirty="0" err="1" smtClean="0"/>
              <a:t>trends</a:t>
            </a:r>
            <a:endParaRPr lang="en-GB" b="1" i="1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3573" y="6513601"/>
            <a:ext cx="380427" cy="3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6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3200" i="1" dirty="0"/>
              <a:t>nussio@usp.br</a:t>
            </a:r>
          </a:p>
        </p:txBody>
      </p:sp>
    </p:spTree>
    <p:extLst>
      <p:ext uri="{BB962C8B-B14F-4D97-AF65-F5344CB8AC3E}">
        <p14:creationId xmlns:p14="http://schemas.microsoft.com/office/powerpoint/2010/main" val="422514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42" y="894927"/>
            <a:ext cx="8930682" cy="42816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550" y="5205090"/>
            <a:ext cx="6305874" cy="164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1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1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536777" y="865250"/>
            <a:ext cx="35496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We </a:t>
            </a:r>
            <a:r>
              <a:rPr lang="en-US" sz="1600" b="1" dirty="0"/>
              <a:t>are producing a lot of silage science, as we have never done before!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How </a:t>
            </a:r>
            <a:r>
              <a:rPr lang="en-US" sz="1600" b="1" dirty="0"/>
              <a:t>much of this can be considered as invention?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How </a:t>
            </a:r>
            <a:r>
              <a:rPr lang="en-US" sz="1600" b="1" dirty="0"/>
              <a:t>much of this scientific output means effective innovation?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How </a:t>
            </a:r>
            <a:r>
              <a:rPr lang="en-US" sz="1600" b="1" dirty="0"/>
              <a:t>recent research are changing our way of </a:t>
            </a:r>
            <a:r>
              <a:rPr lang="en-US" sz="1600" b="1" dirty="0" smtClean="0"/>
              <a:t>producing </a:t>
            </a:r>
            <a:r>
              <a:rPr lang="en-US" sz="1600" b="1" dirty="0"/>
              <a:t>and using silage?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Are </a:t>
            </a:r>
            <a:r>
              <a:rPr lang="en-US" sz="1600" b="1" dirty="0"/>
              <a:t>we in the right track? 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Are </a:t>
            </a:r>
            <a:r>
              <a:rPr lang="en-US" sz="1600" b="1" dirty="0"/>
              <a:t>we lacking entrepreneurship skills? </a:t>
            </a:r>
            <a:endParaRPr lang="pt-BR" sz="16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38646" y="3967006"/>
            <a:ext cx="8058151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Outcomes: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ynamic </a:t>
            </a:r>
            <a:r>
              <a:rPr lang="en-US" dirty="0"/>
              <a:t>evolution on silage research across the time over the </a:t>
            </a:r>
            <a:r>
              <a:rPr lang="en-US" dirty="0" smtClean="0"/>
              <a:t>world;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emerging groups </a:t>
            </a:r>
            <a:r>
              <a:rPr lang="en-US" dirty="0"/>
              <a:t>publishing in </a:t>
            </a:r>
            <a:r>
              <a:rPr lang="en-US" dirty="0" smtClean="0"/>
              <a:t>English;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New priorities </a:t>
            </a:r>
            <a:r>
              <a:rPr lang="en-US" dirty="0"/>
              <a:t>on </a:t>
            </a:r>
            <a:r>
              <a:rPr lang="en-US" dirty="0" smtClean="0"/>
              <a:t>silage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International collaboration (323 out of 1595)  from 2017-2022 (20,25%);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Knowledge integration and improved chances for new breakthrough;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Citation index vs innovation, poor correlation!</a:t>
            </a:r>
          </a:p>
          <a:p>
            <a:endParaRPr lang="pt-BR" sz="16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333875" y="5042118"/>
            <a:ext cx="4768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5" y="1290218"/>
            <a:ext cx="5495402" cy="2590855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9" name="Retângulo 18"/>
          <p:cNvSpPr/>
          <p:nvPr/>
        </p:nvSpPr>
        <p:spPr>
          <a:xfrm>
            <a:off x="796016" y="417361"/>
            <a:ext cx="7548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22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1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539966"/>
            <a:ext cx="9110195" cy="427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222" y="1052736"/>
            <a:ext cx="9144000" cy="259976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09120"/>
            <a:ext cx="9144000" cy="147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812" y="1124744"/>
            <a:ext cx="9198917" cy="367240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29201"/>
            <a:ext cx="9170105" cy="32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656" y="13191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9" y="980728"/>
            <a:ext cx="9019036" cy="374441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4" y="5085184"/>
            <a:ext cx="9016541" cy="51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8" y="1713204"/>
            <a:ext cx="9093462" cy="36480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8" y="5361279"/>
            <a:ext cx="7115175" cy="145602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1488" y="54320"/>
            <a:ext cx="613563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 </a:t>
            </a:r>
            <a:r>
              <a:rPr lang="pt-BR" b="1" dirty="0" err="1" smtClean="0"/>
              <a:t>Publication</a:t>
            </a:r>
            <a:r>
              <a:rPr lang="pt-BR" b="1" dirty="0" smtClean="0"/>
              <a:t> (2017-2022)</a:t>
            </a:r>
          </a:p>
          <a:p>
            <a:r>
              <a:rPr lang="pt-BR" b="1" dirty="0" smtClean="0">
                <a:hlinkClick r:id="rId4"/>
              </a:rPr>
              <a:t>https</a:t>
            </a:r>
            <a:r>
              <a:rPr lang="pt-BR" b="1" dirty="0">
                <a:hlinkClick r:id="rId4"/>
              </a:rPr>
              <a:t>://</a:t>
            </a:r>
            <a:r>
              <a:rPr lang="pt-BR" b="1" dirty="0" smtClean="0">
                <a:hlinkClick r:id="rId4"/>
              </a:rPr>
              <a:t>www.scival.com/benchmarking/analyse</a:t>
            </a:r>
            <a:endParaRPr lang="pt-BR" b="1" dirty="0" smtClean="0"/>
          </a:p>
          <a:p>
            <a:r>
              <a:rPr lang="pt-BR" b="1" dirty="0" err="1" smtClean="0"/>
              <a:t>Subject</a:t>
            </a:r>
            <a:r>
              <a:rPr lang="pt-BR" b="1" dirty="0" smtClean="0"/>
              <a:t>: </a:t>
            </a:r>
            <a:r>
              <a:rPr lang="pt-BR" b="1" dirty="0" err="1" smtClean="0"/>
              <a:t>silage</a:t>
            </a:r>
            <a:endParaRPr lang="pt-BR" b="1" dirty="0" smtClean="0"/>
          </a:p>
          <a:p>
            <a:r>
              <a:rPr lang="pt-BR" b="1" dirty="0" err="1"/>
              <a:t>Search</a:t>
            </a:r>
            <a:r>
              <a:rPr lang="pt-BR" b="1" dirty="0"/>
              <a:t>: </a:t>
            </a:r>
            <a:r>
              <a:rPr lang="pt-BR" b="1" dirty="0" err="1"/>
              <a:t>article</a:t>
            </a:r>
            <a:r>
              <a:rPr lang="pt-BR" b="1" dirty="0"/>
              <a:t> </a:t>
            </a:r>
            <a:r>
              <a:rPr lang="pt-BR" b="1" dirty="0" err="1"/>
              <a:t>title</a:t>
            </a:r>
            <a:r>
              <a:rPr lang="pt-BR" b="1" dirty="0"/>
              <a:t>, </a:t>
            </a:r>
            <a:r>
              <a:rPr lang="pt-BR" b="1" dirty="0" err="1"/>
              <a:t>keywords</a:t>
            </a:r>
            <a:r>
              <a:rPr lang="pt-BR" b="1" dirty="0"/>
              <a:t> </a:t>
            </a:r>
            <a:r>
              <a:rPr lang="pt-BR" b="1" dirty="0" err="1"/>
              <a:t>and</a:t>
            </a:r>
            <a:r>
              <a:rPr lang="pt-BR" b="1" dirty="0"/>
              <a:t> abstracts </a:t>
            </a:r>
          </a:p>
          <a:p>
            <a:r>
              <a:rPr lang="pt-BR" b="1" dirty="0" smtClean="0"/>
              <a:t>Date</a:t>
            </a:r>
            <a:r>
              <a:rPr lang="pt-BR" b="1" dirty="0"/>
              <a:t>: </a:t>
            </a:r>
            <a:r>
              <a:rPr lang="pt-BR" b="1" dirty="0" err="1"/>
              <a:t>April</a:t>
            </a:r>
            <a:r>
              <a:rPr lang="pt-BR" b="1" dirty="0"/>
              <a:t> 2023</a:t>
            </a:r>
          </a:p>
          <a:p>
            <a:endParaRPr lang="pt-BR" sz="1600" b="1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65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-18328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AutoShape 2" descr="Uso eficiente de silagem é estratégico para aumentar lucratividade – O  Presente Ru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5" y="989583"/>
            <a:ext cx="6078076" cy="282092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5" y="3951966"/>
            <a:ext cx="6073511" cy="2804286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187517" y="4569279"/>
            <a:ext cx="2886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Outcomes</a:t>
            </a:r>
            <a:r>
              <a:rPr lang="en-US" sz="1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</a:t>
            </a:r>
            <a:r>
              <a:rPr lang="en-US" sz="1600" dirty="0" smtClean="0"/>
              <a:t>ynamic </a:t>
            </a:r>
            <a:r>
              <a:rPr lang="en-US" sz="1600" dirty="0"/>
              <a:t>evolution on silage research across the time over the </a:t>
            </a:r>
            <a:r>
              <a:rPr lang="en-US" sz="1600" dirty="0" smtClean="0"/>
              <a:t>world;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New emerging groups </a:t>
            </a:r>
            <a:r>
              <a:rPr lang="en-US" sz="1600" dirty="0"/>
              <a:t>publishing in </a:t>
            </a:r>
            <a:r>
              <a:rPr lang="en-US" sz="1600" dirty="0" smtClean="0"/>
              <a:t>English;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715398" y="1304925"/>
            <a:ext cx="13335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1908 - 2022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781386" y="4301299"/>
            <a:ext cx="13335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2013 - 2022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144148" y="984534"/>
            <a:ext cx="297281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Scopus</a:t>
            </a:r>
            <a:r>
              <a:rPr lang="pt-BR" b="1" dirty="0" smtClean="0"/>
              <a:t>/</a:t>
            </a:r>
            <a:r>
              <a:rPr lang="pt-BR" b="1" dirty="0" err="1" smtClean="0"/>
              <a:t>Scival</a:t>
            </a:r>
            <a:r>
              <a:rPr lang="pt-BR" b="1" dirty="0" smtClean="0"/>
              <a:t>:</a:t>
            </a:r>
          </a:p>
          <a:p>
            <a:r>
              <a:rPr lang="pt-BR" sz="1600" b="1" dirty="0" smtClean="0">
                <a:hlinkClick r:id="rId6"/>
              </a:rPr>
              <a:t>https</a:t>
            </a:r>
            <a:r>
              <a:rPr lang="pt-BR" sz="1600" b="1" dirty="0">
                <a:hlinkClick r:id="rId6"/>
              </a:rPr>
              <a:t>://</a:t>
            </a:r>
            <a:r>
              <a:rPr lang="pt-BR" sz="1600" b="1" dirty="0" smtClean="0">
                <a:hlinkClick r:id="rId6"/>
              </a:rPr>
              <a:t>www.scival.com/benchmarking/analyse</a:t>
            </a:r>
            <a:endParaRPr lang="pt-BR" sz="1600" b="1" dirty="0" smtClean="0"/>
          </a:p>
          <a:p>
            <a:r>
              <a:rPr lang="pt-BR" sz="1600" b="1" dirty="0" err="1" smtClean="0"/>
              <a:t>Subject</a:t>
            </a:r>
            <a:r>
              <a:rPr lang="pt-BR" sz="1600" b="1" dirty="0" smtClean="0"/>
              <a:t>: </a:t>
            </a:r>
            <a:r>
              <a:rPr lang="pt-BR" sz="1600" b="1" dirty="0" err="1" smtClean="0"/>
              <a:t>silage</a:t>
            </a:r>
            <a:endParaRPr lang="pt-BR" sz="1600" b="1" dirty="0" smtClean="0"/>
          </a:p>
          <a:p>
            <a:r>
              <a:rPr lang="pt-BR" sz="1600" b="1" dirty="0" err="1"/>
              <a:t>Search</a:t>
            </a:r>
            <a:r>
              <a:rPr lang="pt-BR" sz="1600" b="1" dirty="0"/>
              <a:t>: </a:t>
            </a:r>
            <a:r>
              <a:rPr lang="pt-BR" sz="1600" b="1" dirty="0" err="1"/>
              <a:t>article</a:t>
            </a:r>
            <a:r>
              <a:rPr lang="pt-BR" sz="1600" b="1" dirty="0"/>
              <a:t> </a:t>
            </a:r>
            <a:r>
              <a:rPr lang="pt-BR" sz="1600" b="1" dirty="0" err="1"/>
              <a:t>title</a:t>
            </a:r>
            <a:r>
              <a:rPr lang="pt-BR" sz="1600" b="1" dirty="0"/>
              <a:t>, </a:t>
            </a:r>
            <a:r>
              <a:rPr lang="pt-BR" sz="1600" b="1" dirty="0" err="1"/>
              <a:t>keywords</a:t>
            </a:r>
            <a:r>
              <a:rPr lang="pt-BR" sz="1600" b="1" dirty="0"/>
              <a:t> </a:t>
            </a:r>
            <a:r>
              <a:rPr lang="pt-BR" sz="1600" b="1" dirty="0" err="1"/>
              <a:t>and</a:t>
            </a:r>
            <a:r>
              <a:rPr lang="pt-BR" sz="1600" b="1" dirty="0"/>
              <a:t> abstracts – (22083)</a:t>
            </a:r>
          </a:p>
          <a:p>
            <a:r>
              <a:rPr lang="pt-BR" sz="1600" b="1" dirty="0" smtClean="0"/>
              <a:t>Date</a:t>
            </a:r>
            <a:r>
              <a:rPr lang="pt-BR" sz="1600" b="1" dirty="0"/>
              <a:t>: </a:t>
            </a:r>
            <a:r>
              <a:rPr lang="pt-BR" sz="1600" b="1" dirty="0" err="1"/>
              <a:t>April</a:t>
            </a:r>
            <a:r>
              <a:rPr lang="pt-BR" sz="1600" b="1" dirty="0"/>
              <a:t> 2023</a:t>
            </a:r>
          </a:p>
          <a:p>
            <a:endParaRPr lang="pt-BR" sz="1600" b="1" dirty="0" smtClean="0"/>
          </a:p>
        </p:txBody>
      </p:sp>
      <p:sp>
        <p:nvSpPr>
          <p:cNvPr id="14" name="Retângulo 13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26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5" y="1691847"/>
            <a:ext cx="8939213" cy="46619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" y="586181"/>
            <a:ext cx="5403056" cy="110566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-1588297" y="6431488"/>
            <a:ext cx="772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INTERNATIONAL </a:t>
            </a:r>
            <a:r>
              <a:rPr lang="pt-BR" dirty="0" smtClean="0"/>
              <a:t>COLLABORATION (2017-2022)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525" y="5633061"/>
            <a:ext cx="2697953" cy="798427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392848" y="803694"/>
            <a:ext cx="3669507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err="1" smtClean="0"/>
              <a:t>Scopus</a:t>
            </a:r>
            <a:r>
              <a:rPr lang="pt-BR" sz="1200" b="1" dirty="0" smtClean="0"/>
              <a:t>/</a:t>
            </a:r>
            <a:r>
              <a:rPr lang="pt-BR" sz="1200" b="1" dirty="0" err="1" smtClean="0"/>
              <a:t>Scival</a:t>
            </a:r>
            <a:r>
              <a:rPr lang="pt-BR" sz="1200" b="1" dirty="0" smtClean="0"/>
              <a:t>:</a:t>
            </a:r>
          </a:p>
          <a:p>
            <a:r>
              <a:rPr lang="pt-BR" sz="1200" b="1" dirty="0" smtClean="0">
                <a:hlinkClick r:id="rId5"/>
              </a:rPr>
              <a:t>https</a:t>
            </a:r>
            <a:r>
              <a:rPr lang="pt-BR" sz="1200" b="1" dirty="0">
                <a:hlinkClick r:id="rId5"/>
              </a:rPr>
              <a:t>://</a:t>
            </a:r>
            <a:r>
              <a:rPr lang="pt-BR" sz="1200" b="1" dirty="0" smtClean="0">
                <a:hlinkClick r:id="rId5"/>
              </a:rPr>
              <a:t>www.scival.com/benchmarking/analyse</a:t>
            </a:r>
            <a:endParaRPr lang="pt-BR" sz="1200" b="1" dirty="0" smtClean="0"/>
          </a:p>
          <a:p>
            <a:r>
              <a:rPr lang="pt-BR" sz="1200" b="1" dirty="0" err="1" smtClean="0"/>
              <a:t>Subject</a:t>
            </a:r>
            <a:r>
              <a:rPr lang="pt-BR" sz="1200" b="1" dirty="0" smtClean="0"/>
              <a:t>: </a:t>
            </a:r>
            <a:r>
              <a:rPr lang="pt-BR" sz="1200" b="1" dirty="0" err="1" smtClean="0"/>
              <a:t>silage</a:t>
            </a:r>
            <a:endParaRPr lang="pt-BR" sz="1200" b="1" dirty="0" smtClean="0"/>
          </a:p>
          <a:p>
            <a:r>
              <a:rPr lang="pt-BR" sz="1200" b="1" dirty="0" err="1"/>
              <a:t>Search</a:t>
            </a:r>
            <a:r>
              <a:rPr lang="pt-BR" sz="1200" b="1" dirty="0"/>
              <a:t>: </a:t>
            </a:r>
            <a:r>
              <a:rPr lang="pt-BR" sz="1200" b="1" dirty="0" err="1"/>
              <a:t>article</a:t>
            </a:r>
            <a:r>
              <a:rPr lang="pt-BR" sz="1200" b="1" dirty="0"/>
              <a:t> </a:t>
            </a:r>
            <a:r>
              <a:rPr lang="pt-BR" sz="1200" b="1" dirty="0" err="1"/>
              <a:t>title</a:t>
            </a:r>
            <a:r>
              <a:rPr lang="pt-BR" sz="1200" b="1" dirty="0"/>
              <a:t>, </a:t>
            </a:r>
            <a:r>
              <a:rPr lang="pt-BR" sz="1200" b="1" dirty="0" err="1"/>
              <a:t>keywords</a:t>
            </a:r>
            <a:r>
              <a:rPr lang="pt-BR" sz="1200" b="1" dirty="0"/>
              <a:t> </a:t>
            </a:r>
            <a:r>
              <a:rPr lang="pt-BR" sz="1200" b="1" dirty="0" err="1"/>
              <a:t>and</a:t>
            </a:r>
            <a:r>
              <a:rPr lang="pt-BR" sz="1200" b="1" dirty="0"/>
              <a:t> abstracts </a:t>
            </a:r>
            <a:endParaRPr lang="pt-BR" sz="1200" b="1" dirty="0" smtClean="0"/>
          </a:p>
          <a:p>
            <a:r>
              <a:rPr lang="pt-BR" sz="1200" b="1" dirty="0" smtClean="0"/>
              <a:t>Date</a:t>
            </a:r>
            <a:r>
              <a:rPr lang="pt-BR" sz="1200" b="1" dirty="0"/>
              <a:t>: </a:t>
            </a:r>
            <a:r>
              <a:rPr lang="pt-BR" sz="1200" b="1" dirty="0" err="1"/>
              <a:t>April</a:t>
            </a:r>
            <a:r>
              <a:rPr lang="pt-BR" sz="1200" b="1" dirty="0"/>
              <a:t> 2023</a:t>
            </a:r>
          </a:p>
          <a:p>
            <a:endParaRPr lang="pt-BR" sz="1600" b="1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6200086" y="6488668"/>
            <a:ext cx="283716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Silage</a:t>
            </a:r>
            <a:r>
              <a:rPr lang="pt-BR" b="1" i="1" dirty="0" smtClean="0"/>
              <a:t> Science in </a:t>
            </a:r>
            <a:r>
              <a:rPr lang="pt-BR" b="1" i="1" dirty="0" err="1" smtClean="0"/>
              <a:t>numbers</a:t>
            </a:r>
            <a:endParaRPr lang="en-GB" b="1" i="1" dirty="0"/>
          </a:p>
        </p:txBody>
      </p:sp>
      <p:pic>
        <p:nvPicPr>
          <p:cNvPr id="8" name="Picture 6" descr="http://www.zootecnia.esalq.usp.br/sites/default/files/styles/noticia_largura_150/public/labnussiolog.jpg?itok=aF5hjhV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928" y="6486466"/>
            <a:ext cx="398071" cy="3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-14969" y="-6702"/>
            <a:ext cx="9144000" cy="84812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75" y="57816"/>
            <a:ext cx="603098" cy="71908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590799" y="53032"/>
            <a:ext cx="39324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ja-JP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III SICONFOR - 2024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3970" y="20087"/>
            <a:ext cx="720136" cy="756818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079725" y="426268"/>
            <a:ext cx="6984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b="1" dirty="0">
                <a:solidFill>
                  <a:srgbClr val="000000"/>
                </a:solidFill>
              </a:rPr>
              <a:t>III Simpósio de Conservação e Utilização de Forragens em Clima Tropical </a:t>
            </a:r>
          </a:p>
        </p:txBody>
      </p:sp>
    </p:spTree>
    <p:extLst>
      <p:ext uri="{BB962C8B-B14F-4D97-AF65-F5344CB8AC3E}">
        <p14:creationId xmlns:p14="http://schemas.microsoft.com/office/powerpoint/2010/main" val="7982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17224</TotalTime>
  <Words>3799</Words>
  <Application>Microsoft Office PowerPoint</Application>
  <PresentationFormat>Apresentação na tela (4:3)</PresentationFormat>
  <Paragraphs>626</Paragraphs>
  <Slides>63</Slides>
  <Notes>58</Notes>
  <HiddenSlides>0</HiddenSlides>
  <MMClips>1</MMClips>
  <ScaleCrop>false</ScaleCrop>
  <HeadingPairs>
    <vt:vector size="8" baseType="variant">
      <vt:variant>
        <vt:lpstr>Fontes usadas</vt:lpstr>
      </vt:variant>
      <vt:variant>
        <vt:i4>14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63</vt:i4>
      </vt:variant>
    </vt:vector>
  </HeadingPairs>
  <TitlesOfParts>
    <vt:vector size="81" baseType="lpstr">
      <vt:lpstr>MS PGothic</vt:lpstr>
      <vt:lpstr>AdvGARAD-R</vt:lpstr>
      <vt:lpstr>AdvGARAD-SB</vt:lpstr>
      <vt:lpstr>AdvPSSXR</vt:lpstr>
      <vt:lpstr>Arial</vt:lpstr>
      <vt:lpstr>Calibri</vt:lpstr>
      <vt:lpstr>Calibri Light</vt:lpstr>
      <vt:lpstr>Franklin Gothic Book</vt:lpstr>
      <vt:lpstr>Montserrat</vt:lpstr>
      <vt:lpstr>Myriad Pro</vt:lpstr>
      <vt:lpstr>MyriadPro-Bold</vt:lpstr>
      <vt:lpstr>MyriadPro-Light</vt:lpstr>
      <vt:lpstr>MyriadPro-LightIt</vt:lpstr>
      <vt:lpstr>Times New Roman</vt:lpstr>
      <vt:lpstr>Tema do Office</vt:lpstr>
      <vt:lpstr>4_Tema do Office</vt:lpstr>
      <vt:lpstr>Office Theme</vt:lpstr>
      <vt:lpstr>Bitmap Image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Silopharma vs Pharmalage vs Nutraceuticals? What is next?</vt:lpstr>
      <vt:lpstr>Silage compounds potentially beneficial to animal health Not labeled as probiotic (DFM)- Flavonoid (antioxidant)  </vt:lpstr>
      <vt:lpstr>Silage compounds potentially beneficial to animal health Not labeled as probiotic (DFM)- Flavonoid (antioxidant)  </vt:lpstr>
      <vt:lpstr>Apresentação do PowerPoint</vt:lpstr>
      <vt:lpstr>Silage compounds potentially beneficial to animal health Not labeled as probiotic (DFM)- antioxidant in dairy animals  </vt:lpstr>
      <vt:lpstr>Silage compounds potentially beneficial to animal health Not labeled as probiotic (DFM)- antioxidant in dairy animals </vt:lpstr>
      <vt:lpstr>Silage compounds potentially beneficial to animal health Not labeled as probiotic (DFM)- antioxidant in dairy animals </vt:lpstr>
      <vt:lpstr>Apresentação do PowerPoint</vt:lpstr>
      <vt:lpstr>Silage compounds potentially beneficial to animal health Not labeled as probiotic (DFM) – maybe postbiotic; ARG expression</vt:lpstr>
      <vt:lpstr>Apresentação do PowerPoint</vt:lpstr>
      <vt:lpstr>Apresentação do PowerPoint</vt:lpstr>
      <vt:lpstr>Apresentação do PowerPoint</vt:lpstr>
      <vt:lpstr>Silage compounds potentially beneficial to animal health Not labeled as probiotic (DFM) – maybe postbiotic; mycotoxin degradation</vt:lpstr>
      <vt:lpstr>Apresentação do PowerPoint</vt:lpstr>
      <vt:lpstr>Apresentação do PowerPoint</vt:lpstr>
      <vt:lpstr>Apresentação do PowerPoint</vt:lpstr>
      <vt:lpstr>Apresentação do PowerPoint</vt:lpstr>
      <vt:lpstr>Silage microbial additive: fresh forage vs silage;  in situ rumen approach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Gustavo Nussio</dc:creator>
  <cp:lastModifiedBy>Prof. Nussio</cp:lastModifiedBy>
  <cp:revision>256</cp:revision>
  <dcterms:created xsi:type="dcterms:W3CDTF">2023-04-24T10:51:27Z</dcterms:created>
  <dcterms:modified xsi:type="dcterms:W3CDTF">2025-01-22T21:59:53Z</dcterms:modified>
</cp:coreProperties>
</file>