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007F9-410E-42DD-BDC5-FD745C5C3815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C609E5B-5778-4ED4-9BA2-1EC537EA5DAA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Estágio 1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Processo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FE94EE-F237-4047-94A9-E7797AA74792}" type="parTrans" cxnId="{82404303-E17B-4E23-AC3B-07EE36986A8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DBEFFD-5A3E-4193-B22E-AA5C8C80992B}" type="sibTrans" cxnId="{82404303-E17B-4E23-AC3B-07EE36986A8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D09A0E-682F-43E2-9ED1-DE89EF69B7A7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Valores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Crenças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Interesses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26501A-CD24-4560-8D81-090C7FA91456}" type="parTrans" cxnId="{A10FDC3C-8676-485C-A4FE-E4737FAB6F5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9753CC-4F95-462C-A32D-B15933781591}" type="sibTrans" cxnId="{A10FDC3C-8676-485C-A4FE-E4737FAB6F5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C7325B-6210-4364-A7F3-236FB23A7875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Impossibilidade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informação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completa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DCB4DF-39C4-42BE-A7B6-F700446DB422}" type="parTrans" cxnId="{B5AF5BEE-613C-4BC8-B57F-D77B5E13C9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2B3689-CC88-4250-8CCC-367CF8C04D1E}" type="sibTrans" cxnId="{B5AF5BEE-613C-4BC8-B57F-D77B5E13C91B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2BEB6B-BFF1-4FCF-A113-C086AD12E9A2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Estágio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</a:p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Decisão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5CC049-7269-4F05-8DB9-628C6B203635}" type="parTrans" cxnId="{56A0A69C-E392-4D55-9E16-0FA0569FD18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3A165F-CBF2-4353-9217-F367A8391F59}" type="sibTrans" cxnId="{56A0A69C-E392-4D55-9E16-0FA0569FD18F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64F78B-DFE7-48F3-9307-B6B2437CAC87}">
      <dgm:prSet phldrT="[Texto]"/>
      <dgm:spPr/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Valor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esperado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Rational Choice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D89FE-D9A3-4805-B6F0-B291309CE4C7}" type="parTrans" cxnId="{DAB06196-01DF-4727-A47F-F759CC2EF18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20ADFB-BED9-4BA9-9E2A-0F438DA40688}" type="sibTrans" cxnId="{DAB06196-01DF-4727-A47F-F759CC2EF18A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361137-A9EE-46A0-B62F-DAE964D6B717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Estratégia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Lex: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Maximização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Utilidade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dimensão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mais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valiosa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40E2A5-8161-4599-B06F-4E2B03DE486F}" type="parTrans" cxnId="{6EAD9D60-0C1C-4ADB-9447-4EA333CA132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6E3C3B-F178-4E34-A4AA-EFA9CC2058D0}" type="sibTrans" cxnId="{6EAD9D60-0C1C-4ADB-9447-4EA333CA132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2F87B0-203F-41B5-848A-9ED7EF4DBD6F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Análise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Cognitiva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distintos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métodos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081AB7-6D92-4C7B-BF1D-6418DAB1D377}" type="parTrans" cxnId="{C152B5B3-0FDF-4595-AE87-15404D506035}">
      <dgm:prSet/>
      <dgm:spPr/>
      <dgm:t>
        <a:bodyPr/>
        <a:lstStyle/>
        <a:p>
          <a:endParaRPr lang="en-US"/>
        </a:p>
      </dgm:t>
    </dgm:pt>
    <dgm:pt modelId="{A1CDE71D-F2AA-421D-B66A-C51A51B22E80}" type="sibTrans" cxnId="{C152B5B3-0FDF-4595-AE87-15404D506035}">
      <dgm:prSet/>
      <dgm:spPr/>
      <dgm:t>
        <a:bodyPr/>
        <a:lstStyle/>
        <a:p>
          <a:endParaRPr lang="en-US"/>
        </a:p>
      </dgm:t>
    </dgm:pt>
    <dgm:pt modelId="{E004C0AA-80C3-47A7-96DE-C1D80B32E13D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Não-compensatório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custo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político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dimensão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91E141-4DD8-432D-9377-CA67EB7B2542}" type="parTrans" cxnId="{5395DCBD-0068-4BE0-B6B1-8BE13ABBD278}">
      <dgm:prSet/>
      <dgm:spPr/>
      <dgm:t>
        <a:bodyPr/>
        <a:lstStyle/>
        <a:p>
          <a:endParaRPr lang="en-US"/>
        </a:p>
      </dgm:t>
    </dgm:pt>
    <dgm:pt modelId="{F50157CC-02B3-4639-855C-7CDBE8183174}" type="sibTrans" cxnId="{5395DCBD-0068-4BE0-B6B1-8BE13ABBD278}">
      <dgm:prSet/>
      <dgm:spPr/>
      <dgm:t>
        <a:bodyPr/>
        <a:lstStyle/>
        <a:p>
          <a:endParaRPr lang="en-US"/>
        </a:p>
      </dgm:t>
    </dgm:pt>
    <dgm:pt modelId="{59E8CAD3-0111-4575-9030-B7F5A1AA02ED}">
      <dgm:prSet phldrT="[Texto]"/>
      <dgm:spPr/>
      <dgm:t>
        <a:bodyPr/>
        <a:lstStyle/>
        <a:p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utilidade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entre as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dimensões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políticas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FDF13E-DA29-43EF-BE5B-5164F7CD33FB}" type="parTrans" cxnId="{604B0268-BBCD-4F3F-86A3-E31AC1651716}">
      <dgm:prSet/>
      <dgm:spPr/>
      <dgm:t>
        <a:bodyPr/>
        <a:lstStyle/>
        <a:p>
          <a:endParaRPr lang="en-US"/>
        </a:p>
      </dgm:t>
    </dgm:pt>
    <dgm:pt modelId="{950FAFE7-34F3-4826-887E-0855748CE6D2}" type="sibTrans" cxnId="{604B0268-BBCD-4F3F-86A3-E31AC1651716}">
      <dgm:prSet/>
      <dgm:spPr/>
      <dgm:t>
        <a:bodyPr/>
        <a:lstStyle/>
        <a:p>
          <a:endParaRPr lang="en-US"/>
        </a:p>
      </dgm:t>
    </dgm:pt>
    <dgm:pt modelId="{BE77C790-216C-427A-995E-27A612424907}" type="pres">
      <dgm:prSet presAssocID="{5F1007F9-410E-42DD-BDC5-FD745C5C38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3E0CA03-0599-4E6D-95AB-AAA2217B6FA4}" type="pres">
      <dgm:prSet presAssocID="{6C609E5B-5778-4ED4-9BA2-1EC537EA5DAA}" presName="linNode" presStyleCnt="0"/>
      <dgm:spPr/>
    </dgm:pt>
    <dgm:pt modelId="{1E20D67A-29AD-4EB8-ACA3-6AE3C0A9C764}" type="pres">
      <dgm:prSet presAssocID="{6C609E5B-5778-4ED4-9BA2-1EC537EA5DAA}" presName="parentText" presStyleLbl="node1" presStyleIdx="0" presStyleCnt="2" custScaleY="735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AC773-1B1A-4C70-BA64-3174CF25B33D}" type="pres">
      <dgm:prSet presAssocID="{6C609E5B-5778-4ED4-9BA2-1EC537EA5DAA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AED1E-755E-42AD-A07C-80CDFA2F1CD4}" type="pres">
      <dgm:prSet presAssocID="{45DBEFFD-5A3E-4193-B22E-AA5C8C80992B}" presName="sp" presStyleCnt="0"/>
      <dgm:spPr/>
    </dgm:pt>
    <dgm:pt modelId="{FFC3EE86-73AB-489D-8165-CF9106C246CF}" type="pres">
      <dgm:prSet presAssocID="{1E2BEB6B-BFF1-4FCF-A113-C086AD12E9A2}" presName="linNode" presStyleCnt="0"/>
      <dgm:spPr/>
    </dgm:pt>
    <dgm:pt modelId="{4DD5A24A-38F4-4908-BA18-130421CEFB95}" type="pres">
      <dgm:prSet presAssocID="{1E2BEB6B-BFF1-4FCF-A113-C086AD12E9A2}" presName="parentText" presStyleLbl="node1" presStyleIdx="1" presStyleCnt="2" custScaleY="8065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A1E4DA2-A212-405C-A047-798C41165DE0}" type="pres">
      <dgm:prSet presAssocID="{1E2BEB6B-BFF1-4FCF-A113-C086AD12E9A2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BA4093-7C24-4155-A947-AC657A4E42B2}" type="presOf" srcId="{842F87B0-203F-41B5-848A-9ED7EF4DBD6F}" destId="{1C9AC773-1B1A-4C70-BA64-3174CF25B33D}" srcOrd="0" destOrd="3" presId="urn:microsoft.com/office/officeart/2005/8/layout/vList5"/>
    <dgm:cxn modelId="{2D9FB561-BB2B-435E-B47A-B80A7DF796A6}" type="presOf" srcId="{8A64F78B-DFE7-48F3-9307-B6B2437CAC87}" destId="{DA1E4DA2-A212-405C-A047-798C41165DE0}" srcOrd="0" destOrd="0" presId="urn:microsoft.com/office/officeart/2005/8/layout/vList5"/>
    <dgm:cxn modelId="{F48C1BD2-F446-4A95-853B-26BFE6B7ED38}" type="presOf" srcId="{6C609E5B-5778-4ED4-9BA2-1EC537EA5DAA}" destId="{1E20D67A-29AD-4EB8-ACA3-6AE3C0A9C764}" srcOrd="0" destOrd="0" presId="urn:microsoft.com/office/officeart/2005/8/layout/vList5"/>
    <dgm:cxn modelId="{70F8F718-4AC3-4545-9836-D8C321E7B9E4}" type="presOf" srcId="{59E8CAD3-0111-4575-9030-B7F5A1AA02ED}" destId="{DA1E4DA2-A212-405C-A047-798C41165DE0}" srcOrd="0" destOrd="2" presId="urn:microsoft.com/office/officeart/2005/8/layout/vList5"/>
    <dgm:cxn modelId="{604B0268-BBCD-4F3F-86A3-E31AC1651716}" srcId="{1E2BEB6B-BFF1-4FCF-A113-C086AD12E9A2}" destId="{59E8CAD3-0111-4575-9030-B7F5A1AA02ED}" srcOrd="2" destOrd="0" parTransId="{0DFDF13E-DA29-43EF-BE5B-5164F7CD33FB}" sibTransId="{950FAFE7-34F3-4826-887E-0855748CE6D2}"/>
    <dgm:cxn modelId="{C152B5B3-0FDF-4595-AE87-15404D506035}" srcId="{6C609E5B-5778-4ED4-9BA2-1EC537EA5DAA}" destId="{842F87B0-203F-41B5-848A-9ED7EF4DBD6F}" srcOrd="3" destOrd="0" parTransId="{C8081AB7-6D92-4C7B-BF1D-6418DAB1D377}" sibTransId="{A1CDE71D-F2AA-421D-B66A-C51A51B22E80}"/>
    <dgm:cxn modelId="{6EAD9D60-0C1C-4ADB-9447-4EA333CA1326}" srcId="{1E2BEB6B-BFF1-4FCF-A113-C086AD12E9A2}" destId="{5B361137-A9EE-46A0-B62F-DAE964D6B717}" srcOrd="1" destOrd="0" parTransId="{9C40E2A5-8161-4599-B06F-4E2B03DE486F}" sibTransId="{3A6E3C3B-F178-4E34-A4AA-EFA9CC2058D0}"/>
    <dgm:cxn modelId="{5395DCBD-0068-4BE0-B6B1-8BE13ABBD278}" srcId="{6C609E5B-5778-4ED4-9BA2-1EC537EA5DAA}" destId="{E004C0AA-80C3-47A7-96DE-C1D80B32E13D}" srcOrd="2" destOrd="0" parTransId="{3691E141-4DD8-432D-9377-CA67EB7B2542}" sibTransId="{F50157CC-02B3-4639-855C-7CDBE8183174}"/>
    <dgm:cxn modelId="{A10FDC3C-8676-485C-A4FE-E4737FAB6F5B}" srcId="{6C609E5B-5778-4ED4-9BA2-1EC537EA5DAA}" destId="{36D09A0E-682F-43E2-9ED1-DE89EF69B7A7}" srcOrd="0" destOrd="0" parTransId="{6E26501A-CD24-4560-8D81-090C7FA91456}" sibTransId="{149753CC-4F95-462C-A32D-B15933781591}"/>
    <dgm:cxn modelId="{15B6BA0B-6584-4FB0-AFDD-D105C45AF7C9}" type="presOf" srcId="{EFC7325B-6210-4364-A7F3-236FB23A7875}" destId="{1C9AC773-1B1A-4C70-BA64-3174CF25B33D}" srcOrd="0" destOrd="1" presId="urn:microsoft.com/office/officeart/2005/8/layout/vList5"/>
    <dgm:cxn modelId="{28F47D0A-EDF3-449B-92CB-7893262EFD00}" type="presOf" srcId="{5B361137-A9EE-46A0-B62F-DAE964D6B717}" destId="{DA1E4DA2-A212-405C-A047-798C41165DE0}" srcOrd="0" destOrd="1" presId="urn:microsoft.com/office/officeart/2005/8/layout/vList5"/>
    <dgm:cxn modelId="{95E0E7E4-DAB3-4CCB-8147-AC53F1114AAE}" type="presOf" srcId="{5F1007F9-410E-42DD-BDC5-FD745C5C3815}" destId="{BE77C790-216C-427A-995E-27A612424907}" srcOrd="0" destOrd="0" presId="urn:microsoft.com/office/officeart/2005/8/layout/vList5"/>
    <dgm:cxn modelId="{5995C748-D35F-45E8-93AD-2C37EC2D2EEE}" type="presOf" srcId="{1E2BEB6B-BFF1-4FCF-A113-C086AD12E9A2}" destId="{4DD5A24A-38F4-4908-BA18-130421CEFB95}" srcOrd="0" destOrd="0" presId="urn:microsoft.com/office/officeart/2005/8/layout/vList5"/>
    <dgm:cxn modelId="{82404303-E17B-4E23-AC3B-07EE36986A89}" srcId="{5F1007F9-410E-42DD-BDC5-FD745C5C3815}" destId="{6C609E5B-5778-4ED4-9BA2-1EC537EA5DAA}" srcOrd="0" destOrd="0" parTransId="{19FE94EE-F237-4047-94A9-E7797AA74792}" sibTransId="{45DBEFFD-5A3E-4193-B22E-AA5C8C80992B}"/>
    <dgm:cxn modelId="{56A0A69C-E392-4D55-9E16-0FA0569FD18F}" srcId="{5F1007F9-410E-42DD-BDC5-FD745C5C3815}" destId="{1E2BEB6B-BFF1-4FCF-A113-C086AD12E9A2}" srcOrd="1" destOrd="0" parTransId="{E05CC049-7269-4F05-8DB9-628C6B203635}" sibTransId="{273A165F-CBF2-4353-9217-F367A8391F59}"/>
    <dgm:cxn modelId="{DAB06196-01DF-4727-A47F-F759CC2EF18A}" srcId="{1E2BEB6B-BFF1-4FCF-A113-C086AD12E9A2}" destId="{8A64F78B-DFE7-48F3-9307-B6B2437CAC87}" srcOrd="0" destOrd="0" parTransId="{D57D89FE-D9A3-4805-B6F0-B291309CE4C7}" sibTransId="{CA20ADFB-BED9-4BA9-9E2A-0F438DA40688}"/>
    <dgm:cxn modelId="{7C6238BD-2B71-4FA1-9817-C45D346270F4}" type="presOf" srcId="{E004C0AA-80C3-47A7-96DE-C1D80B32E13D}" destId="{1C9AC773-1B1A-4C70-BA64-3174CF25B33D}" srcOrd="0" destOrd="2" presId="urn:microsoft.com/office/officeart/2005/8/layout/vList5"/>
    <dgm:cxn modelId="{B5AF5BEE-613C-4BC8-B57F-D77B5E13C91B}" srcId="{6C609E5B-5778-4ED4-9BA2-1EC537EA5DAA}" destId="{EFC7325B-6210-4364-A7F3-236FB23A7875}" srcOrd="1" destOrd="0" parTransId="{7CDCB4DF-39C4-42BE-A7B6-F700446DB422}" sibTransId="{2D2B3689-CC88-4250-8CCC-367CF8C04D1E}"/>
    <dgm:cxn modelId="{E747423C-BF33-456C-AF9D-FE24ADFE48C5}" type="presOf" srcId="{36D09A0E-682F-43E2-9ED1-DE89EF69B7A7}" destId="{1C9AC773-1B1A-4C70-BA64-3174CF25B33D}" srcOrd="0" destOrd="0" presId="urn:microsoft.com/office/officeart/2005/8/layout/vList5"/>
    <dgm:cxn modelId="{774AD5D9-3209-4C92-B4CB-0E1BD6A98700}" type="presParOf" srcId="{BE77C790-216C-427A-995E-27A612424907}" destId="{B3E0CA03-0599-4E6D-95AB-AAA2217B6FA4}" srcOrd="0" destOrd="0" presId="urn:microsoft.com/office/officeart/2005/8/layout/vList5"/>
    <dgm:cxn modelId="{CB8ECA2C-1E1A-4D22-BFA0-A992991C902F}" type="presParOf" srcId="{B3E0CA03-0599-4E6D-95AB-AAA2217B6FA4}" destId="{1E20D67A-29AD-4EB8-ACA3-6AE3C0A9C764}" srcOrd="0" destOrd="0" presId="urn:microsoft.com/office/officeart/2005/8/layout/vList5"/>
    <dgm:cxn modelId="{D05AB7D2-6178-48E8-B3AF-6279C103A0D4}" type="presParOf" srcId="{B3E0CA03-0599-4E6D-95AB-AAA2217B6FA4}" destId="{1C9AC773-1B1A-4C70-BA64-3174CF25B33D}" srcOrd="1" destOrd="0" presId="urn:microsoft.com/office/officeart/2005/8/layout/vList5"/>
    <dgm:cxn modelId="{1EB9A810-38C7-4372-BEC7-BDB1EBC0E6E9}" type="presParOf" srcId="{BE77C790-216C-427A-995E-27A612424907}" destId="{6D9AED1E-755E-42AD-A07C-80CDFA2F1CD4}" srcOrd="1" destOrd="0" presId="urn:microsoft.com/office/officeart/2005/8/layout/vList5"/>
    <dgm:cxn modelId="{D776F27F-BF0B-4A5E-B5AA-53702D584630}" type="presParOf" srcId="{BE77C790-216C-427A-995E-27A612424907}" destId="{FFC3EE86-73AB-489D-8165-CF9106C246CF}" srcOrd="2" destOrd="0" presId="urn:microsoft.com/office/officeart/2005/8/layout/vList5"/>
    <dgm:cxn modelId="{7BE31025-61B7-4159-8914-8F00D68430E1}" type="presParOf" srcId="{FFC3EE86-73AB-489D-8165-CF9106C246CF}" destId="{4DD5A24A-38F4-4908-BA18-130421CEFB95}" srcOrd="0" destOrd="0" presId="urn:microsoft.com/office/officeart/2005/8/layout/vList5"/>
    <dgm:cxn modelId="{ED3462EB-C4AA-4640-8D3E-2DC65A535551}" type="presParOf" srcId="{FFC3EE86-73AB-489D-8165-CF9106C246CF}" destId="{DA1E4DA2-A212-405C-A047-798C41165DE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AC773-1B1A-4C70-BA64-3174CF25B33D}">
      <dsp:nvSpPr>
        <dsp:cNvPr id="0" name=""/>
        <dsp:cNvSpPr/>
      </dsp:nvSpPr>
      <dsp:spPr>
        <a:xfrm rot="5400000">
          <a:off x="6829357" y="-2570432"/>
          <a:ext cx="2428160" cy="75702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Valores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Crenças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Interesses</a:t>
          </a:r>
          <a:endParaRPr lang="en-US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Impossibilidade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de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informação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completa</a:t>
          </a:r>
          <a:endParaRPr lang="en-US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Não-compensatório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custo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político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dimensão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Análise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Cognitiva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distintos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métodos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258291" y="119167"/>
        <a:ext cx="7451761" cy="2191094"/>
      </dsp:txXfrm>
    </dsp:sp>
    <dsp:sp modelId="{1E20D67A-29AD-4EB8-ACA3-6AE3C0A9C764}">
      <dsp:nvSpPr>
        <dsp:cNvPr id="0" name=""/>
        <dsp:cNvSpPr/>
      </dsp:nvSpPr>
      <dsp:spPr>
        <a:xfrm>
          <a:off x="0" y="98716"/>
          <a:ext cx="4258290" cy="22319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Estágio 1</a:t>
          </a:r>
        </a:p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Processo</a:t>
          </a:r>
          <a:endParaRPr lang="en-US" sz="5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957" y="207673"/>
        <a:ext cx="4040376" cy="2014081"/>
      </dsp:txXfrm>
    </dsp:sp>
    <dsp:sp modelId="{DA1E4DA2-A212-405C-A047-798C41165DE0}">
      <dsp:nvSpPr>
        <dsp:cNvPr id="0" name=""/>
        <dsp:cNvSpPr/>
      </dsp:nvSpPr>
      <dsp:spPr>
        <a:xfrm rot="5400000">
          <a:off x="6829357" y="19413"/>
          <a:ext cx="2428160" cy="757029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Valor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esperado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: Rational Choice</a:t>
          </a:r>
          <a:endParaRPr lang="en-US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Estratégia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Lex: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Maximização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Utilidade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da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dimensão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mais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valiosa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Maior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utilidade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entre as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dimensões</a:t>
          </a:r>
          <a:r>
            <a:rPr lang="en-US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políticas</a:t>
          </a:r>
          <a:endParaRPr lang="en-US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258291" y="2709013"/>
        <a:ext cx="7451761" cy="2191094"/>
      </dsp:txXfrm>
    </dsp:sp>
    <dsp:sp modelId="{4DD5A24A-38F4-4908-BA18-130421CEFB95}">
      <dsp:nvSpPr>
        <dsp:cNvPr id="0" name=""/>
        <dsp:cNvSpPr/>
      </dsp:nvSpPr>
      <dsp:spPr>
        <a:xfrm>
          <a:off x="0" y="2580554"/>
          <a:ext cx="4258290" cy="24480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Estágio</a:t>
          </a:r>
          <a:r>
            <a:rPr lang="en-US" sz="5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</a:p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Decisão</a:t>
          </a:r>
          <a:endParaRPr lang="en-US" sz="5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9502" y="2700056"/>
        <a:ext cx="4019286" cy="2209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78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792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11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143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20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82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389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68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76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70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35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F7FE-4766-4B7B-B275-84350CDD5689}" type="datetimeFigureOut">
              <a:rPr lang="pt-BR" smtClean="0"/>
              <a:t>06/05/2019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DFE01-B27E-4CDB-A966-AE0073260C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86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</a:t>
            </a:r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Novas Abordagens de APE</a:t>
            </a:r>
            <a:endParaRPr lang="pt-BR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 0016 – Análise de Política Externa</a:t>
            </a:r>
          </a:p>
          <a:p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Relações Internacionais – USP</a:t>
            </a:r>
          </a:p>
          <a:p>
            <a:r>
              <a:rPr lang="pt-BR" sz="28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Pedro </a:t>
            </a:r>
            <a:r>
              <a:rPr lang="pt-BR" sz="2800" dirty="0" err="1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Feliú</a:t>
            </a:r>
            <a:endParaRPr lang="pt-BR" sz="2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99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de Aula</a:t>
            </a:r>
            <a:endParaRPr lang="pt-BR" sz="4800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0"/>
              </a:spcAft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decisão do Indivíduo: genética, biologia, cultura e ambiente</a:t>
            </a:r>
          </a:p>
          <a:p>
            <a:pPr marL="0" indent="0">
              <a:spcAft>
                <a:spcPts val="3000"/>
              </a:spcAft>
              <a:buNone/>
            </a:pPr>
            <a:endParaRPr lang="pt-B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3000"/>
              </a:spcAft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Poliheurística e o caso chinês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7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524" y="74141"/>
            <a:ext cx="8127556" cy="6624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829972" y="3386141"/>
            <a:ext cx="352579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          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Legenda</a:t>
            </a:r>
          </a:p>
          <a:p>
            <a:endParaRPr lang="pt-BR" dirty="0" smtClean="0"/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Realismo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Construtivismo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APE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Híbrido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Psicologia/Biologia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  <p:cxnSp>
        <p:nvCxnSpPr>
          <p:cNvPr id="8" name="Conector reto 7"/>
          <p:cNvCxnSpPr/>
          <p:nvPr/>
        </p:nvCxnSpPr>
        <p:spPr>
          <a:xfrm>
            <a:off x="8937063" y="4160108"/>
            <a:ext cx="50250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8937063" y="4427837"/>
            <a:ext cx="502508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8937063" y="4670854"/>
            <a:ext cx="502508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8937063" y="4971190"/>
            <a:ext cx="50250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8937063" y="5263979"/>
            <a:ext cx="50250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7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59180"/>
            <a:ext cx="10515600" cy="1027070"/>
          </a:xfrm>
        </p:spPr>
        <p:txBody>
          <a:bodyPr/>
          <a:lstStyle/>
          <a:p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indivíduo enquanto unidade de análise</a:t>
            </a:r>
            <a:endParaRPr lang="pt-BR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477" y="1273691"/>
            <a:ext cx="8195044" cy="5400000"/>
          </a:xfrm>
        </p:spPr>
      </p:pic>
    </p:spTree>
    <p:extLst>
      <p:ext uri="{BB962C8B-B14F-4D97-AF65-F5344CB8AC3E}">
        <p14:creationId xmlns:p14="http://schemas.microsoft.com/office/powerpoint/2010/main" val="273477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199" y="249796"/>
            <a:ext cx="10515600" cy="1002356"/>
          </a:xfrm>
        </p:spPr>
        <p:txBody>
          <a:bodyPr/>
          <a:lstStyle/>
          <a:p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Genética, Ambiente e Violência Humana</a:t>
            </a:r>
            <a:endParaRPr lang="pt-BR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084" y="1623340"/>
            <a:ext cx="6615831" cy="5004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990701" y="1418764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ambiente não propenso ao conflito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E+ ambiente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propenso ao conflito</a:t>
            </a: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98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1724" y="93277"/>
            <a:ext cx="10515600" cy="59870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</a:t>
            </a:r>
            <a:endParaRPr lang="pt-BR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97" y="691979"/>
            <a:ext cx="7550787" cy="4860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830962" y="966092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MZ – gêmeos idênticos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 – Gêmeos não idênticos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921578" y="1754659"/>
            <a:ext cx="27831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calvinistas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genética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afeta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probabilidade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comportamento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violento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incentivar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constranger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tedencias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biológicasa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violência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Socialização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propensos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Abusos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Invasão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estrangeira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querido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alimentam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predisposições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genéticas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0197" y="5966015"/>
            <a:ext cx="840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Conclusão: Interação entre gens e ambiente explica o comportamento violento humano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066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8200" y="247894"/>
            <a:ext cx="10515600" cy="936137"/>
          </a:xfrm>
        </p:spPr>
        <p:txBody>
          <a:bodyPr/>
          <a:lstStyle/>
          <a:p>
            <a:pPr algn="ctr"/>
            <a:r>
              <a:rPr lang="pt-BR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Poliheuristic</a:t>
            </a:r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crise</a:t>
            </a:r>
            <a:endParaRPr lang="en-US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904412"/>
              </p:ext>
            </p:extLst>
          </p:nvPr>
        </p:nvGraphicFramePr>
        <p:xfrm>
          <a:off x="164123" y="1371600"/>
          <a:ext cx="11828585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262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1724" y="216844"/>
            <a:ext cx="10515600" cy="55751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</a:t>
            </a:r>
            <a:r>
              <a:rPr lang="en-US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Chinês</a:t>
            </a:r>
            <a:endParaRPr lang="en-US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24126" y="-2115000"/>
            <a:ext cx="6858000" cy="110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2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Análises</a:t>
            </a:r>
            <a:endParaRPr lang="pt-BR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8200" y="1268963"/>
            <a:ext cx="10515600" cy="5271796"/>
          </a:xfrm>
        </p:spPr>
        <p:txBody>
          <a:bodyPr>
            <a:noAutofit/>
          </a:bodyPr>
          <a:lstStyle/>
          <a:p>
            <a:pPr algn="just"/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Estágio Inicial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tempo, biologia, informação imperfeita, personalidade são constrangimentos que levam o tomador de decisão a usar atalhos cognitivos (ideologia, por exemplo) para reduzir a complexidade da questão e tomar uma decisão.</a:t>
            </a:r>
          </a:p>
          <a:p>
            <a:pPr algn="just"/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Confirmar a H1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dimensão política/doméstica possui relevância maior do que as demais dimensões (militar, diplomática e econômica)</a:t>
            </a:r>
          </a:p>
          <a:p>
            <a:pPr algn="just"/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Estágio 2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após eliminar alternativas que causam prejuízo político, as alternativas restantes são analisadas em função da maximização de utilidade</a:t>
            </a:r>
          </a:p>
          <a:p>
            <a:pPr algn="just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Relação hierárquica entre as dimensões</a:t>
            </a:r>
          </a:p>
          <a:p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756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289</Words>
  <Application>Microsoft Office PowerPoint</Application>
  <PresentationFormat>Personalizar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Aula 13. Novas Abordagens de APE</vt:lpstr>
      <vt:lpstr>Plano de Aula</vt:lpstr>
      <vt:lpstr>Apresentação do PowerPoint</vt:lpstr>
      <vt:lpstr>O indivíduo enquanto unidade de análise</vt:lpstr>
      <vt:lpstr>Genética, Ambiente e Violência Humana</vt:lpstr>
      <vt:lpstr>Exemplo</vt:lpstr>
      <vt:lpstr>Poliheuristic Theory – crise</vt:lpstr>
      <vt:lpstr>Exemplo Chinês</vt:lpstr>
      <vt:lpstr>Análises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12. Novas Abordagens de APE</dc:title>
  <dc:creator>Pedro Feliu</dc:creator>
  <cp:lastModifiedBy>Convidado</cp:lastModifiedBy>
  <cp:revision>28</cp:revision>
  <dcterms:created xsi:type="dcterms:W3CDTF">2016-11-21T20:27:10Z</dcterms:created>
  <dcterms:modified xsi:type="dcterms:W3CDTF">2019-05-06T19:02:56Z</dcterms:modified>
</cp:coreProperties>
</file>