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7" autoAdjust="0"/>
    <p:restoredTop sz="90929"/>
  </p:normalViewPr>
  <p:slideViewPr>
    <p:cSldViewPr>
      <p:cViewPr>
        <p:scale>
          <a:sx n="66" d="100"/>
          <a:sy n="66" d="100"/>
        </p:scale>
        <p:origin x="-94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62000" y="2366963"/>
            <a:ext cx="8636000" cy="1633537"/>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402C5E54-5240-4562-931E-B21B815C5F69}" type="slidenum">
              <a:rPr lang="en-US"/>
              <a:pPr/>
              <a:t>‹nº›</a:t>
            </a:fld>
            <a:endParaRPr lang="en-US"/>
          </a:p>
        </p:txBody>
      </p:sp>
    </p:spTree>
    <p:extLst>
      <p:ext uri="{BB962C8B-B14F-4D97-AF65-F5344CB8AC3E}">
        <p14:creationId xmlns:p14="http://schemas.microsoft.com/office/powerpoint/2010/main" val="393965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3561E581-76F3-4B76-827D-FECE018AFFC3}" type="slidenum">
              <a:rPr lang="en-US"/>
              <a:pPr/>
              <a:t>‹nº›</a:t>
            </a:fld>
            <a:endParaRPr lang="en-US"/>
          </a:p>
        </p:txBody>
      </p:sp>
    </p:spTree>
    <p:extLst>
      <p:ext uri="{BB962C8B-B14F-4D97-AF65-F5344CB8AC3E}">
        <p14:creationId xmlns:p14="http://schemas.microsoft.com/office/powerpoint/2010/main" val="199295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39000" y="676275"/>
            <a:ext cx="2159000" cy="609758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762000" y="676275"/>
            <a:ext cx="6324600" cy="609758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0A913A6F-E1BE-4C00-A5D2-26F0E96EFAF1}" type="slidenum">
              <a:rPr lang="en-US"/>
              <a:pPr/>
              <a:t>‹nº›</a:t>
            </a:fld>
            <a:endParaRPr lang="en-US"/>
          </a:p>
        </p:txBody>
      </p:sp>
    </p:spTree>
    <p:extLst>
      <p:ext uri="{BB962C8B-B14F-4D97-AF65-F5344CB8AC3E}">
        <p14:creationId xmlns:p14="http://schemas.microsoft.com/office/powerpoint/2010/main" val="388005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A4DF634F-60CA-4768-A187-3F52A7640BD0}" type="slidenum">
              <a:rPr lang="en-US"/>
              <a:pPr/>
              <a:t>‹nº›</a:t>
            </a:fld>
            <a:endParaRPr lang="en-US"/>
          </a:p>
        </p:txBody>
      </p:sp>
    </p:spTree>
    <p:extLst>
      <p:ext uri="{BB962C8B-B14F-4D97-AF65-F5344CB8AC3E}">
        <p14:creationId xmlns:p14="http://schemas.microsoft.com/office/powerpoint/2010/main" val="5759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03275" y="4895850"/>
            <a:ext cx="8636000" cy="15144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6AD4D8E4-CD0E-4DF2-A1DD-E913CD55E9F0}" type="slidenum">
              <a:rPr lang="en-US"/>
              <a:pPr/>
              <a:t>‹nº›</a:t>
            </a:fld>
            <a:endParaRPr lang="en-US"/>
          </a:p>
        </p:txBody>
      </p:sp>
    </p:spTree>
    <p:extLst>
      <p:ext uri="{BB962C8B-B14F-4D97-AF65-F5344CB8AC3E}">
        <p14:creationId xmlns:p14="http://schemas.microsoft.com/office/powerpoint/2010/main" val="217603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834237D9-37A1-43C0-A561-B3ADEAB96ED6}" type="slidenum">
              <a:rPr lang="en-US"/>
              <a:pPr/>
              <a:t>‹nº›</a:t>
            </a:fld>
            <a:endParaRPr lang="en-US"/>
          </a:p>
        </p:txBody>
      </p:sp>
    </p:spTree>
    <p:extLst>
      <p:ext uri="{BB962C8B-B14F-4D97-AF65-F5344CB8AC3E}">
        <p14:creationId xmlns:p14="http://schemas.microsoft.com/office/powerpoint/2010/main" val="11789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8000" y="304800"/>
            <a:ext cx="9144000" cy="1270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US"/>
          </a:p>
        </p:txBody>
      </p:sp>
      <p:sp>
        <p:nvSpPr>
          <p:cNvPr id="8" name="Espaço Reservado para Rodapé 7"/>
          <p:cNvSpPr>
            <a:spLocks noGrp="1"/>
          </p:cNvSpPr>
          <p:nvPr>
            <p:ph type="ftr" sz="quarter" idx="11"/>
          </p:nvPr>
        </p:nvSpPr>
        <p:spPr/>
        <p:txBody>
          <a:bodyPr/>
          <a:lstStyle>
            <a:lvl1pPr>
              <a:defRPr/>
            </a:lvl1pPr>
          </a:lstStyle>
          <a:p>
            <a:endParaRPr lang="en-US"/>
          </a:p>
        </p:txBody>
      </p:sp>
      <p:sp>
        <p:nvSpPr>
          <p:cNvPr id="9" name="Espaço Reservado para Número de Slide 8"/>
          <p:cNvSpPr>
            <a:spLocks noGrp="1"/>
          </p:cNvSpPr>
          <p:nvPr>
            <p:ph type="sldNum" sz="quarter" idx="12"/>
          </p:nvPr>
        </p:nvSpPr>
        <p:spPr/>
        <p:txBody>
          <a:bodyPr/>
          <a:lstStyle>
            <a:lvl1pPr>
              <a:defRPr/>
            </a:lvl1pPr>
          </a:lstStyle>
          <a:p>
            <a:fld id="{7D0A6966-9049-4222-90B1-E534C163CFD5}" type="slidenum">
              <a:rPr lang="en-US"/>
              <a:pPr/>
              <a:t>‹nº›</a:t>
            </a:fld>
            <a:endParaRPr lang="en-US"/>
          </a:p>
        </p:txBody>
      </p:sp>
    </p:spTree>
    <p:extLst>
      <p:ext uri="{BB962C8B-B14F-4D97-AF65-F5344CB8AC3E}">
        <p14:creationId xmlns:p14="http://schemas.microsoft.com/office/powerpoint/2010/main" val="268298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US"/>
          </a:p>
        </p:txBody>
      </p:sp>
      <p:sp>
        <p:nvSpPr>
          <p:cNvPr id="4" name="Espaço Reservado para Rodapé 3"/>
          <p:cNvSpPr>
            <a:spLocks noGrp="1"/>
          </p:cNvSpPr>
          <p:nvPr>
            <p:ph type="ftr" sz="quarter" idx="11"/>
          </p:nvPr>
        </p:nvSpPr>
        <p:spPr/>
        <p:txBody>
          <a:bodyPr/>
          <a:lstStyle>
            <a:lvl1pPr>
              <a:defRPr/>
            </a:lvl1pPr>
          </a:lstStyle>
          <a:p>
            <a:endParaRPr lang="en-US"/>
          </a:p>
        </p:txBody>
      </p:sp>
      <p:sp>
        <p:nvSpPr>
          <p:cNvPr id="5" name="Espaço Reservado para Número de Slide 4"/>
          <p:cNvSpPr>
            <a:spLocks noGrp="1"/>
          </p:cNvSpPr>
          <p:nvPr>
            <p:ph type="sldNum" sz="quarter" idx="12"/>
          </p:nvPr>
        </p:nvSpPr>
        <p:spPr/>
        <p:txBody>
          <a:bodyPr/>
          <a:lstStyle>
            <a:lvl1pPr>
              <a:defRPr/>
            </a:lvl1pPr>
          </a:lstStyle>
          <a:p>
            <a:fld id="{402F950A-DAF6-4CA4-B29A-5D55C887A757}" type="slidenum">
              <a:rPr lang="en-US"/>
              <a:pPr/>
              <a:t>‹nº›</a:t>
            </a:fld>
            <a:endParaRPr lang="en-US"/>
          </a:p>
        </p:txBody>
      </p:sp>
    </p:spTree>
    <p:extLst>
      <p:ext uri="{BB962C8B-B14F-4D97-AF65-F5344CB8AC3E}">
        <p14:creationId xmlns:p14="http://schemas.microsoft.com/office/powerpoint/2010/main" val="214867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US"/>
          </a:p>
        </p:txBody>
      </p:sp>
      <p:sp>
        <p:nvSpPr>
          <p:cNvPr id="3" name="Espaço Reservado para Rodapé 2"/>
          <p:cNvSpPr>
            <a:spLocks noGrp="1"/>
          </p:cNvSpPr>
          <p:nvPr>
            <p:ph type="ftr" sz="quarter" idx="11"/>
          </p:nvPr>
        </p:nvSpPr>
        <p:spPr/>
        <p:txBody>
          <a:bodyPr/>
          <a:lstStyle>
            <a:lvl1pPr>
              <a:defRPr/>
            </a:lvl1pPr>
          </a:lstStyle>
          <a:p>
            <a:endParaRPr lang="en-US"/>
          </a:p>
        </p:txBody>
      </p:sp>
      <p:sp>
        <p:nvSpPr>
          <p:cNvPr id="4" name="Espaço Reservado para Número de Slide 3"/>
          <p:cNvSpPr>
            <a:spLocks noGrp="1"/>
          </p:cNvSpPr>
          <p:nvPr>
            <p:ph type="sldNum" sz="quarter" idx="12"/>
          </p:nvPr>
        </p:nvSpPr>
        <p:spPr/>
        <p:txBody>
          <a:bodyPr/>
          <a:lstStyle>
            <a:lvl1pPr>
              <a:defRPr/>
            </a:lvl1pPr>
          </a:lstStyle>
          <a:p>
            <a:fld id="{871DC3CA-31EF-4F24-A28B-C20CB17D21A5}" type="slidenum">
              <a:rPr lang="en-US"/>
              <a:pPr/>
              <a:t>‹nº›</a:t>
            </a:fld>
            <a:endParaRPr lang="en-US"/>
          </a:p>
        </p:txBody>
      </p:sp>
    </p:spTree>
    <p:extLst>
      <p:ext uri="{BB962C8B-B14F-4D97-AF65-F5344CB8AC3E}">
        <p14:creationId xmlns:p14="http://schemas.microsoft.com/office/powerpoint/2010/main" val="42650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08000" y="303213"/>
            <a:ext cx="3343275" cy="1290637"/>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3303F6F9-21B2-46FD-9CFD-BF508B965D91}" type="slidenum">
              <a:rPr lang="en-US"/>
              <a:pPr/>
              <a:t>‹nº›</a:t>
            </a:fld>
            <a:endParaRPr lang="en-US"/>
          </a:p>
        </p:txBody>
      </p:sp>
    </p:spTree>
    <p:extLst>
      <p:ext uri="{BB962C8B-B14F-4D97-AF65-F5344CB8AC3E}">
        <p14:creationId xmlns:p14="http://schemas.microsoft.com/office/powerpoint/2010/main" val="6089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90725" y="5334000"/>
            <a:ext cx="6096000" cy="6302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3FD64C9F-7A29-4ACF-A818-BA5732BCD99E}" type="slidenum">
              <a:rPr lang="en-US"/>
              <a:pPr/>
              <a:t>‹nº›</a:t>
            </a:fld>
            <a:endParaRPr lang="en-US"/>
          </a:p>
        </p:txBody>
      </p:sp>
    </p:spTree>
    <p:extLst>
      <p:ext uri="{BB962C8B-B14F-4D97-AF65-F5344CB8AC3E}">
        <p14:creationId xmlns:p14="http://schemas.microsoft.com/office/powerpoint/2010/main" val="30021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FB26B48-8F7A-4B6F-9948-1B3967B40B10}"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 Id="rId5" Type="http://schemas.openxmlformats.org/officeDocument/2006/relationships/image" Target="../media/image109.png"/><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855663" y="3040063"/>
            <a:ext cx="8431212" cy="1422400"/>
          </a:xfrm>
        </p:spPr>
        <p:txBody>
          <a:bodyPr lIns="0" tIns="0" rIns="0" bIns="0" anchor="t"/>
          <a:lstStyle/>
          <a:p>
            <a:pPr>
              <a:lnSpc>
                <a:spcPct val="95000"/>
              </a:lnSpc>
            </a:pPr>
            <a:endParaRPr lang="en-US" sz="4800" dirty="0">
              <a:solidFill>
                <a:srgbClr val="000000"/>
              </a:solidFill>
              <a:latin typeface="Arial" pitchFamily="34" charset="0"/>
            </a:endParaRPr>
          </a:p>
        </p:txBody>
      </p:sp>
      <p:sp>
        <p:nvSpPr>
          <p:cNvPr id="2050" name="Rectangle 2"/>
          <p:cNvSpPr>
            <a:spLocks noGrp="1" noChangeArrowheads="1"/>
          </p:cNvSpPr>
          <p:nvPr>
            <p:ph type="subTitle" idx="1"/>
          </p:nvPr>
        </p:nvSpPr>
        <p:spPr>
          <a:xfrm>
            <a:off x="1771650" y="4572000"/>
            <a:ext cx="6616700" cy="914400"/>
          </a:xfrm>
        </p:spPr>
        <p:txBody>
          <a:bodyPr lIns="0" tIns="0" rIns="0" bIns="0"/>
          <a:lstStyle/>
          <a:p>
            <a:pPr>
              <a:lnSpc>
                <a:spcPct val="95000"/>
              </a:lnSpc>
              <a:spcBef>
                <a:spcPct val="0"/>
              </a:spcBef>
            </a:pPr>
            <a:r>
              <a:rPr lang="en-US">
                <a:solidFill>
                  <a:srgbClr val="000000"/>
                </a:solidFill>
                <a:latin typeface="Arial" pitchFamily="34" charset="0"/>
              </a:rPr>
              <a:t>metodologia da pesquisa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1284288" y="350838"/>
            <a:ext cx="8470900" cy="1168400"/>
          </a:xfrm>
        </p:spPr>
        <p:txBody>
          <a:bodyPr lIns="0" tIns="0" rIns="0" bIns="0" anchor="b"/>
          <a:lstStyle/>
          <a:p>
            <a:pPr algn="l">
              <a:lnSpc>
                <a:spcPct val="95000"/>
              </a:lnSpc>
            </a:pPr>
            <a:r>
              <a:rPr lang="en-US" sz="3100">
                <a:solidFill>
                  <a:srgbClr val="006666"/>
                </a:solidFill>
                <a:latin typeface="Arial" pitchFamily="34" charset="0"/>
              </a:rPr>
              <a:t>Para compreender a comunicação na contemporaneidade (globalização, pós-modernidade)</a:t>
            </a:r>
          </a:p>
        </p:txBody>
      </p:sp>
      <p:sp>
        <p:nvSpPr>
          <p:cNvPr id="11266" name="Rectangle 2"/>
          <p:cNvSpPr>
            <a:spLocks noGrp="1" noChangeArrowheads="1"/>
          </p:cNvSpPr>
          <p:nvPr>
            <p:ph type="subTitle" idx="1"/>
          </p:nvPr>
        </p:nvSpPr>
        <p:spPr>
          <a:xfrm>
            <a:off x="1123950" y="1860550"/>
            <a:ext cx="9432925" cy="5627688"/>
          </a:xfrm>
        </p:spPr>
        <p:txBody>
          <a:bodyPr lIns="0" tIns="0" rIns="0" bIns="0"/>
          <a:lstStyle/>
          <a:p>
            <a:pPr algn="l">
              <a:lnSpc>
                <a:spcPct val="95000"/>
              </a:lnSpc>
              <a:spcBef>
                <a:spcPct val="0"/>
              </a:spcBef>
            </a:pPr>
            <a:r>
              <a:rPr lang="en-US" sz="2200" b="1" dirty="0" err="1">
                <a:solidFill>
                  <a:srgbClr val="003399"/>
                </a:solidFill>
                <a:latin typeface="Arial" pitchFamily="34" charset="0"/>
              </a:rPr>
              <a:t>Autores</a:t>
            </a:r>
            <a:r>
              <a:rPr lang="en-US" sz="2200" b="1" dirty="0">
                <a:solidFill>
                  <a:srgbClr val="003399"/>
                </a:solidFill>
                <a:latin typeface="Arial" pitchFamily="34" charset="0"/>
              </a:rPr>
              <a:t> e </a:t>
            </a:r>
            <a:r>
              <a:rPr lang="en-US" sz="2200" b="1" dirty="0" err="1">
                <a:solidFill>
                  <a:srgbClr val="003399"/>
                </a:solidFill>
                <a:latin typeface="Arial" pitchFamily="34" charset="0"/>
              </a:rPr>
              <a:t>conceitos</a:t>
            </a:r>
            <a:endParaRPr lang="en-US" sz="2200" b="1" dirty="0">
              <a:solidFill>
                <a:srgbClr val="003399"/>
              </a:solidFill>
              <a:latin typeface="Arial" pitchFamily="34" charset="0"/>
            </a:endParaRPr>
          </a:p>
          <a:p>
            <a:pPr algn="l">
              <a:lnSpc>
                <a:spcPct val="95000"/>
              </a:lnSpc>
              <a:spcBef>
                <a:spcPct val="0"/>
              </a:spcBef>
            </a:pPr>
            <a:endParaRPr lang="en-US" sz="800" b="1" dirty="0">
              <a:solidFill>
                <a:srgbClr val="003399"/>
              </a:solidFill>
              <a:latin typeface="Arial" pitchFamily="34" charset="0"/>
            </a:endParaRPr>
          </a:p>
          <a:p>
            <a:pPr algn="l">
              <a:lnSpc>
                <a:spcPct val="95000"/>
              </a:lnSpc>
              <a:spcBef>
                <a:spcPct val="0"/>
              </a:spcBef>
            </a:pPr>
            <a:r>
              <a:rPr lang="en-US" sz="2200" dirty="0">
                <a:solidFill>
                  <a:srgbClr val="000000"/>
                </a:solidFill>
                <a:latin typeface="Arial" pitchFamily="34" charset="0"/>
              </a:rPr>
              <a:t>E. Morin </a:t>
            </a:r>
            <a:r>
              <a:rPr lang="en-US" sz="2200" i="1" dirty="0" err="1">
                <a:solidFill>
                  <a:srgbClr val="000000"/>
                </a:solidFill>
                <a:latin typeface="Arial" pitchFamily="34" charset="0"/>
              </a:rPr>
              <a:t>paradigma</a:t>
            </a:r>
            <a:r>
              <a:rPr lang="en-US" sz="2200" i="1" dirty="0">
                <a:solidFill>
                  <a:srgbClr val="000000"/>
                </a:solidFill>
                <a:latin typeface="Arial" pitchFamily="34" charset="0"/>
              </a:rPr>
              <a:t> de </a:t>
            </a:r>
            <a:r>
              <a:rPr lang="en-US" sz="2200" i="1" dirty="0" err="1">
                <a:solidFill>
                  <a:srgbClr val="000000"/>
                </a:solidFill>
                <a:latin typeface="Arial" pitchFamily="34" charset="0"/>
              </a:rPr>
              <a:t>complexidade</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O. </a:t>
            </a:r>
            <a:r>
              <a:rPr lang="en-US" sz="2200" dirty="0" err="1">
                <a:solidFill>
                  <a:srgbClr val="000000"/>
                </a:solidFill>
                <a:latin typeface="Arial" pitchFamily="34" charset="0"/>
              </a:rPr>
              <a:t>Ianni</a:t>
            </a:r>
            <a:r>
              <a:rPr lang="en-US" sz="2200" dirty="0">
                <a:solidFill>
                  <a:srgbClr val="000000"/>
                </a:solidFill>
                <a:latin typeface="Arial" pitchFamily="34" charset="0"/>
              </a:rPr>
              <a:t> </a:t>
            </a:r>
            <a:r>
              <a:rPr lang="en-US" sz="2200" i="1" dirty="0" err="1">
                <a:solidFill>
                  <a:srgbClr val="000000"/>
                </a:solidFill>
                <a:latin typeface="Arial" pitchFamily="34" charset="0"/>
              </a:rPr>
              <a:t>paradigma</a:t>
            </a:r>
            <a:r>
              <a:rPr lang="en-US" sz="2200" i="1" dirty="0">
                <a:solidFill>
                  <a:srgbClr val="000000"/>
                </a:solidFill>
                <a:latin typeface="Arial" pitchFamily="34" charset="0"/>
              </a:rPr>
              <a:t> da </a:t>
            </a:r>
            <a:r>
              <a:rPr lang="en-US" sz="2200" i="1" dirty="0" err="1">
                <a:solidFill>
                  <a:srgbClr val="000000"/>
                </a:solidFill>
                <a:latin typeface="Arial" pitchFamily="34" charset="0"/>
              </a:rPr>
              <a:t>globalização</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I. </a:t>
            </a:r>
            <a:r>
              <a:rPr lang="en-US" sz="2200" dirty="0" err="1">
                <a:solidFill>
                  <a:srgbClr val="000000"/>
                </a:solidFill>
                <a:latin typeface="Arial" pitchFamily="34" charset="0"/>
              </a:rPr>
              <a:t>Wallerstein</a:t>
            </a:r>
            <a:r>
              <a:rPr lang="en-US" sz="2200" dirty="0">
                <a:solidFill>
                  <a:srgbClr val="000000"/>
                </a:solidFill>
                <a:latin typeface="Arial" pitchFamily="34" charset="0"/>
              </a:rPr>
              <a:t> </a:t>
            </a:r>
            <a:r>
              <a:rPr lang="en-US" sz="2200" i="1" dirty="0" err="1" smtClean="0">
                <a:solidFill>
                  <a:srgbClr val="000000"/>
                </a:solidFill>
                <a:latin typeface="Arial" pitchFamily="34" charset="0"/>
              </a:rPr>
              <a:t>transdisciplinaridade</a:t>
            </a:r>
            <a:r>
              <a:rPr lang="en-US" sz="2200" i="1" smtClean="0">
                <a:solidFill>
                  <a:srgbClr val="000000"/>
                </a:solidFill>
                <a:latin typeface="Arial" pitchFamily="34" charset="0"/>
              </a:rPr>
              <a:t>; pós-disciplinaridade</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A. </a:t>
            </a:r>
            <a:r>
              <a:rPr lang="en-US" sz="2200" dirty="0" err="1">
                <a:solidFill>
                  <a:srgbClr val="000000"/>
                </a:solidFill>
                <a:latin typeface="Arial" pitchFamily="34" charset="0"/>
              </a:rPr>
              <a:t>Giddens</a:t>
            </a:r>
            <a:r>
              <a:rPr lang="en-US" sz="2200" dirty="0">
                <a:solidFill>
                  <a:srgbClr val="000000"/>
                </a:solidFill>
                <a:latin typeface="Arial" pitchFamily="34" charset="0"/>
              </a:rPr>
              <a:t> </a:t>
            </a:r>
            <a:r>
              <a:rPr lang="en-US" sz="2200" i="1" dirty="0" err="1">
                <a:solidFill>
                  <a:srgbClr val="000000"/>
                </a:solidFill>
                <a:latin typeface="Arial" pitchFamily="34" charset="0"/>
              </a:rPr>
              <a:t>ação</a:t>
            </a:r>
            <a:r>
              <a:rPr lang="en-US" sz="2200" i="1" dirty="0">
                <a:solidFill>
                  <a:srgbClr val="000000"/>
                </a:solidFill>
                <a:latin typeface="Arial" pitchFamily="34" charset="0"/>
              </a:rPr>
              <a:t> </a:t>
            </a:r>
            <a:r>
              <a:rPr lang="en-US" sz="2200" i="1" dirty="0" err="1">
                <a:solidFill>
                  <a:srgbClr val="000000"/>
                </a:solidFill>
                <a:latin typeface="Arial" pitchFamily="34" charset="0"/>
              </a:rPr>
              <a:t>reflexiva</a:t>
            </a:r>
            <a:r>
              <a:rPr lang="en-US" sz="2200" i="1" dirty="0">
                <a:solidFill>
                  <a:srgbClr val="000000"/>
                </a:solidFill>
                <a:latin typeface="Arial" pitchFamily="34" charset="0"/>
              </a:rPr>
              <a:t>, </a:t>
            </a:r>
            <a:r>
              <a:rPr lang="en-US" sz="2200" i="1" dirty="0" err="1">
                <a:solidFill>
                  <a:srgbClr val="000000"/>
                </a:solidFill>
                <a:latin typeface="Arial" pitchFamily="34" charset="0"/>
              </a:rPr>
              <a:t>risco</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Z. Bauman </a:t>
            </a:r>
            <a:r>
              <a:rPr lang="en-US" sz="2200" i="1" dirty="0" err="1">
                <a:solidFill>
                  <a:srgbClr val="000000"/>
                </a:solidFill>
                <a:latin typeface="Arial" pitchFamily="34" charset="0"/>
              </a:rPr>
              <a:t>modernidade</a:t>
            </a:r>
            <a:r>
              <a:rPr lang="en-US" sz="2200" i="1" dirty="0">
                <a:solidFill>
                  <a:srgbClr val="000000"/>
                </a:solidFill>
                <a:latin typeface="Arial" pitchFamily="34" charset="0"/>
              </a:rPr>
              <a:t> </a:t>
            </a:r>
            <a:r>
              <a:rPr lang="en-US" sz="2200" i="1" dirty="0" err="1">
                <a:solidFill>
                  <a:srgbClr val="000000"/>
                </a:solidFill>
                <a:latin typeface="Arial" pitchFamily="34" charset="0"/>
              </a:rPr>
              <a:t>como</a:t>
            </a:r>
            <a:r>
              <a:rPr lang="en-US" sz="2200" i="1" dirty="0">
                <a:solidFill>
                  <a:srgbClr val="000000"/>
                </a:solidFill>
                <a:latin typeface="Arial" pitchFamily="34" charset="0"/>
              </a:rPr>
              <a:t> </a:t>
            </a:r>
            <a:r>
              <a:rPr lang="en-US" sz="2200" i="1" dirty="0" err="1">
                <a:solidFill>
                  <a:srgbClr val="000000"/>
                </a:solidFill>
                <a:latin typeface="Arial" pitchFamily="34" charset="0"/>
              </a:rPr>
              <a:t>ambivalência</a:t>
            </a:r>
            <a:r>
              <a:rPr lang="en-US" sz="2200" i="1" dirty="0">
                <a:solidFill>
                  <a:srgbClr val="000000"/>
                </a:solidFill>
                <a:latin typeface="Arial" pitchFamily="34" charset="0"/>
              </a:rPr>
              <a:t> </a:t>
            </a:r>
            <a:r>
              <a:rPr lang="en-US" sz="2200" i="1" dirty="0" err="1">
                <a:solidFill>
                  <a:srgbClr val="000000"/>
                </a:solidFill>
                <a:latin typeface="Arial" pitchFamily="34" charset="0"/>
              </a:rPr>
              <a:t>incerteza</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D. Harvey </a:t>
            </a:r>
            <a:r>
              <a:rPr lang="en-US" sz="2200" i="1" dirty="0" err="1">
                <a:solidFill>
                  <a:srgbClr val="000000"/>
                </a:solidFill>
                <a:latin typeface="Arial" pitchFamily="34" charset="0"/>
              </a:rPr>
              <a:t>compressão</a:t>
            </a:r>
            <a:r>
              <a:rPr lang="en-US" sz="2200" i="1" dirty="0">
                <a:solidFill>
                  <a:srgbClr val="000000"/>
                </a:solidFill>
                <a:latin typeface="Arial" pitchFamily="34" charset="0"/>
              </a:rPr>
              <a:t> tempo/</a:t>
            </a:r>
            <a:r>
              <a:rPr lang="en-US" sz="2200" i="1" dirty="0" err="1">
                <a:solidFill>
                  <a:srgbClr val="000000"/>
                </a:solidFill>
                <a:latin typeface="Arial" pitchFamily="34" charset="0"/>
              </a:rPr>
              <a:t>espaço</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F. Jameson </a:t>
            </a:r>
            <a:r>
              <a:rPr lang="en-US" sz="2200" i="1" dirty="0" err="1">
                <a:solidFill>
                  <a:srgbClr val="000000"/>
                </a:solidFill>
                <a:latin typeface="Arial" pitchFamily="34" charset="0"/>
              </a:rPr>
              <a:t>desigualdade</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M. Castells </a:t>
            </a:r>
            <a:r>
              <a:rPr lang="en-US" sz="2200" i="1" dirty="0" err="1">
                <a:solidFill>
                  <a:srgbClr val="000000"/>
                </a:solidFill>
                <a:latin typeface="Arial" pitchFamily="34" charset="0"/>
              </a:rPr>
              <a:t>sociedade</a:t>
            </a:r>
            <a:r>
              <a:rPr lang="en-US" sz="2200" i="1" dirty="0">
                <a:solidFill>
                  <a:srgbClr val="000000"/>
                </a:solidFill>
                <a:latin typeface="Arial" pitchFamily="34" charset="0"/>
              </a:rPr>
              <a:t> de </a:t>
            </a:r>
            <a:r>
              <a:rPr lang="en-US" sz="2200" i="1" dirty="0" err="1">
                <a:solidFill>
                  <a:srgbClr val="000000"/>
                </a:solidFill>
                <a:latin typeface="Arial" pitchFamily="34" charset="0"/>
              </a:rPr>
              <a:t>rede</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G. </a:t>
            </a:r>
            <a:r>
              <a:rPr lang="en-US" sz="2200" dirty="0" err="1">
                <a:solidFill>
                  <a:srgbClr val="000000"/>
                </a:solidFill>
                <a:latin typeface="Arial" pitchFamily="34" charset="0"/>
              </a:rPr>
              <a:t>Vattimo</a:t>
            </a:r>
            <a:r>
              <a:rPr lang="en-US" sz="2200" dirty="0">
                <a:solidFill>
                  <a:srgbClr val="000000"/>
                </a:solidFill>
                <a:latin typeface="Arial" pitchFamily="34" charset="0"/>
              </a:rPr>
              <a:t> </a:t>
            </a:r>
            <a:r>
              <a:rPr lang="en-US" sz="2200" i="1" dirty="0" err="1">
                <a:solidFill>
                  <a:srgbClr val="000000"/>
                </a:solidFill>
                <a:latin typeface="Arial" pitchFamily="34" charset="0"/>
              </a:rPr>
              <a:t>sociedade</a:t>
            </a:r>
            <a:r>
              <a:rPr lang="en-US" sz="2200" i="1" dirty="0">
                <a:solidFill>
                  <a:srgbClr val="000000"/>
                </a:solidFill>
                <a:latin typeface="Arial" pitchFamily="34" charset="0"/>
              </a:rPr>
              <a:t> de </a:t>
            </a:r>
            <a:r>
              <a:rPr lang="en-US" sz="2200" i="1" dirty="0" err="1">
                <a:solidFill>
                  <a:srgbClr val="000000"/>
                </a:solidFill>
                <a:latin typeface="Arial" pitchFamily="34" charset="0"/>
              </a:rPr>
              <a:t>comunicação</a:t>
            </a:r>
            <a:r>
              <a:rPr lang="en-US" sz="2200" i="1" dirty="0">
                <a:solidFill>
                  <a:srgbClr val="000000"/>
                </a:solidFill>
                <a:latin typeface="Arial" pitchFamily="34" charset="0"/>
              </a:rPr>
              <a:t> </a:t>
            </a:r>
            <a:r>
              <a:rPr lang="en-US" sz="2200" i="1" dirty="0" err="1">
                <a:solidFill>
                  <a:srgbClr val="000000"/>
                </a:solidFill>
                <a:latin typeface="Arial" pitchFamily="34" charset="0"/>
              </a:rPr>
              <a:t>generalizada</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S. Hall </a:t>
            </a:r>
            <a:r>
              <a:rPr lang="en-US" sz="2200" i="1" dirty="0" err="1">
                <a:solidFill>
                  <a:srgbClr val="000000"/>
                </a:solidFill>
                <a:latin typeface="Arial" pitchFamily="34" charset="0"/>
              </a:rPr>
              <a:t>identidade</a:t>
            </a:r>
            <a:r>
              <a:rPr lang="en-US" sz="2200" i="1" dirty="0">
                <a:solidFill>
                  <a:srgbClr val="000000"/>
                </a:solidFill>
                <a:latin typeface="Arial" pitchFamily="34" charset="0"/>
              </a:rPr>
              <a:t> cultural plural</a:t>
            </a:r>
          </a:p>
          <a:p>
            <a:pPr algn="l">
              <a:lnSpc>
                <a:spcPct val="95000"/>
              </a:lnSpc>
              <a:spcBef>
                <a:spcPct val="0"/>
              </a:spcBef>
            </a:pPr>
            <a:r>
              <a:rPr lang="en-US" sz="2200" dirty="0">
                <a:solidFill>
                  <a:srgbClr val="000000"/>
                </a:solidFill>
                <a:latin typeface="Arial" pitchFamily="34" charset="0"/>
              </a:rPr>
              <a:t>N. </a:t>
            </a:r>
            <a:r>
              <a:rPr lang="en-US" sz="2200" dirty="0" err="1">
                <a:solidFill>
                  <a:srgbClr val="000000"/>
                </a:solidFill>
                <a:latin typeface="Arial" pitchFamily="34" charset="0"/>
              </a:rPr>
              <a:t>García</a:t>
            </a:r>
            <a:r>
              <a:rPr lang="en-US" sz="2200" dirty="0">
                <a:solidFill>
                  <a:srgbClr val="000000"/>
                </a:solidFill>
                <a:latin typeface="Arial" pitchFamily="34" charset="0"/>
              </a:rPr>
              <a:t> </a:t>
            </a:r>
            <a:r>
              <a:rPr lang="en-US" sz="2200" dirty="0" err="1">
                <a:solidFill>
                  <a:srgbClr val="000000"/>
                </a:solidFill>
                <a:latin typeface="Arial" pitchFamily="34" charset="0"/>
              </a:rPr>
              <a:t>Canclini</a:t>
            </a:r>
            <a:r>
              <a:rPr lang="en-US" sz="2200" dirty="0">
                <a:solidFill>
                  <a:srgbClr val="000000"/>
                </a:solidFill>
                <a:latin typeface="Arial" pitchFamily="34" charset="0"/>
              </a:rPr>
              <a:t> </a:t>
            </a:r>
            <a:r>
              <a:rPr lang="en-US" sz="2200" i="1" dirty="0" err="1">
                <a:solidFill>
                  <a:srgbClr val="000000"/>
                </a:solidFill>
                <a:latin typeface="Arial" pitchFamily="34" charset="0"/>
              </a:rPr>
              <a:t>culturas</a:t>
            </a:r>
            <a:r>
              <a:rPr lang="en-US" sz="2200" i="1" dirty="0">
                <a:solidFill>
                  <a:srgbClr val="000000"/>
                </a:solidFill>
                <a:latin typeface="Arial" pitchFamily="34" charset="0"/>
              </a:rPr>
              <a:t> </a:t>
            </a:r>
            <a:r>
              <a:rPr lang="en-US" sz="2200" i="1" dirty="0" err="1">
                <a:solidFill>
                  <a:srgbClr val="000000"/>
                </a:solidFill>
                <a:latin typeface="Arial" pitchFamily="34" charset="0"/>
              </a:rPr>
              <a:t>híbridas</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J. Martín-</a:t>
            </a:r>
            <a:r>
              <a:rPr lang="en-US" sz="2200" dirty="0" err="1">
                <a:solidFill>
                  <a:srgbClr val="000000"/>
                </a:solidFill>
                <a:latin typeface="Arial" pitchFamily="34" charset="0"/>
              </a:rPr>
              <a:t>Barbero</a:t>
            </a:r>
            <a:r>
              <a:rPr lang="en-US" sz="2200" dirty="0">
                <a:solidFill>
                  <a:srgbClr val="000000"/>
                </a:solidFill>
                <a:latin typeface="Arial" pitchFamily="34" charset="0"/>
              </a:rPr>
              <a:t> </a:t>
            </a:r>
            <a:r>
              <a:rPr lang="en-US" sz="2200" i="1" dirty="0" err="1">
                <a:solidFill>
                  <a:srgbClr val="000000"/>
                </a:solidFill>
                <a:latin typeface="Arial" pitchFamily="34" charset="0"/>
              </a:rPr>
              <a:t>mediações</a:t>
            </a:r>
            <a:r>
              <a:rPr lang="en-US" sz="2200" i="1" dirty="0">
                <a:solidFill>
                  <a:srgbClr val="000000"/>
                </a:solidFill>
                <a:latin typeface="Arial" pitchFamily="34" charset="0"/>
              </a:rPr>
              <a:t>, </a:t>
            </a:r>
            <a:r>
              <a:rPr lang="en-US" sz="2200" i="1" dirty="0" err="1">
                <a:solidFill>
                  <a:srgbClr val="000000"/>
                </a:solidFill>
                <a:latin typeface="Arial" pitchFamily="34" charset="0"/>
              </a:rPr>
              <a:t>experiência</a:t>
            </a:r>
            <a:r>
              <a:rPr lang="en-US" sz="2200" i="1" dirty="0">
                <a:solidFill>
                  <a:srgbClr val="000000"/>
                </a:solidFill>
                <a:latin typeface="Arial" pitchFamily="34" charset="0"/>
              </a:rPr>
              <a:t> </a:t>
            </a:r>
            <a:r>
              <a:rPr lang="en-US" sz="2200" i="1" dirty="0" err="1">
                <a:solidFill>
                  <a:srgbClr val="000000"/>
                </a:solidFill>
                <a:latin typeface="Arial" pitchFamily="34" charset="0"/>
              </a:rPr>
              <a:t>mediática</a:t>
            </a:r>
            <a:endParaRPr lang="en-US" sz="2200" i="1" dirty="0">
              <a:solidFill>
                <a:srgbClr val="000000"/>
              </a:solidFill>
              <a:latin typeface="Arial" pitchFamily="34" charset="0"/>
            </a:endParaRPr>
          </a:p>
          <a:p>
            <a:pPr algn="l">
              <a:lnSpc>
                <a:spcPct val="95000"/>
              </a:lnSpc>
              <a:spcBef>
                <a:spcPct val="0"/>
              </a:spcBef>
            </a:pPr>
            <a:r>
              <a:rPr lang="en-US" sz="2200" dirty="0">
                <a:solidFill>
                  <a:srgbClr val="000000"/>
                </a:solidFill>
                <a:latin typeface="Arial" pitchFamily="34" charset="0"/>
              </a:rPr>
              <a:t>H. K. </a:t>
            </a:r>
            <a:r>
              <a:rPr lang="en-US" sz="2200" dirty="0" err="1">
                <a:solidFill>
                  <a:srgbClr val="000000"/>
                </a:solidFill>
                <a:latin typeface="Arial" pitchFamily="34" charset="0"/>
              </a:rPr>
              <a:t>Bhabha</a:t>
            </a:r>
            <a:r>
              <a:rPr lang="en-US" sz="2200" dirty="0">
                <a:solidFill>
                  <a:srgbClr val="000000"/>
                </a:solidFill>
                <a:latin typeface="Arial" pitchFamily="34" charset="0"/>
              </a:rPr>
              <a:t> </a:t>
            </a:r>
            <a:r>
              <a:rPr lang="en-US" sz="2200" i="1" dirty="0" err="1">
                <a:solidFill>
                  <a:srgbClr val="000000"/>
                </a:solidFill>
                <a:latin typeface="Arial" pitchFamily="34" charset="0"/>
              </a:rPr>
              <a:t>cultura</a:t>
            </a:r>
            <a:r>
              <a:rPr lang="en-US" sz="2200" i="1" dirty="0">
                <a:solidFill>
                  <a:srgbClr val="000000"/>
                </a:solidFill>
                <a:latin typeface="Arial" pitchFamily="34" charset="0"/>
              </a:rPr>
              <a:t> local / </a:t>
            </a:r>
            <a:r>
              <a:rPr lang="en-US" sz="2200" i="1" dirty="0" err="1">
                <a:solidFill>
                  <a:srgbClr val="000000"/>
                </a:solidFill>
                <a:latin typeface="Arial" pitchFamily="34" charset="0"/>
              </a:rPr>
              <a:t>cultura</a:t>
            </a:r>
            <a:r>
              <a:rPr lang="en-US" sz="2200" i="1" dirty="0">
                <a:solidFill>
                  <a:srgbClr val="000000"/>
                </a:solidFill>
                <a:latin typeface="Arial" pitchFamily="34" charset="0"/>
              </a:rPr>
              <a:t> global</a:t>
            </a:r>
          </a:p>
          <a:p>
            <a:pPr algn="l">
              <a:lnSpc>
                <a:spcPct val="95000"/>
              </a:lnSpc>
              <a:spcBef>
                <a:spcPct val="0"/>
              </a:spcBef>
            </a:pPr>
            <a:endParaRPr lang="en-US" sz="2200" i="1" dirty="0">
              <a:solidFill>
                <a:srgbClr val="000000"/>
              </a:solidFill>
              <a:latin typeface="Arial" pitchFamily="34" charset="0"/>
            </a:endParaRPr>
          </a:p>
          <a:p>
            <a:pPr algn="l">
              <a:lnSpc>
                <a:spcPct val="95000"/>
              </a:lnSpc>
              <a:spcBef>
                <a:spcPct val="0"/>
              </a:spcBef>
            </a:pPr>
            <a:endParaRPr lang="en-US" sz="2000" dirty="0">
              <a:solidFill>
                <a:srgbClr val="000000"/>
              </a:solidFill>
              <a:latin typeface="Arial" pitchFamily="34" charset="0"/>
            </a:endParaRP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6783388"/>
            <a:ext cx="446088" cy="39370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6546850" y="7010400"/>
            <a:ext cx="36703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1044575" y="385763"/>
            <a:ext cx="8240713" cy="1168400"/>
          </a:xfrm>
        </p:spPr>
        <p:txBody>
          <a:bodyPr lIns="0" tIns="0" rIns="0" bIns="0" anchor="b"/>
          <a:lstStyle/>
          <a:p>
            <a:pPr algn="l">
              <a:lnSpc>
                <a:spcPct val="95000"/>
              </a:lnSpc>
            </a:pPr>
            <a:r>
              <a:rPr lang="en-US" sz="4000">
                <a:solidFill>
                  <a:srgbClr val="006666"/>
                </a:solidFill>
                <a:latin typeface="Arial" pitchFamily="34" charset="0"/>
              </a:rPr>
              <a:t>Redes de Comunicação Científica</a:t>
            </a:r>
          </a:p>
        </p:txBody>
      </p:sp>
      <p:sp>
        <p:nvSpPr>
          <p:cNvPr id="12290" name="Rectangle 2"/>
          <p:cNvSpPr>
            <a:spLocks noGrp="1" noChangeArrowheads="1"/>
          </p:cNvSpPr>
          <p:nvPr>
            <p:ph type="subTitle" idx="1"/>
          </p:nvPr>
        </p:nvSpPr>
        <p:spPr>
          <a:xfrm>
            <a:off x="1044575" y="1781175"/>
            <a:ext cx="4191000" cy="3019425"/>
          </a:xfrm>
        </p:spPr>
        <p:txBody>
          <a:bodyPr lIns="0" tIns="0" rIns="0" bIns="0"/>
          <a:lstStyle/>
          <a:p>
            <a:pPr algn="l">
              <a:lnSpc>
                <a:spcPct val="95000"/>
              </a:lnSpc>
              <a:spcBef>
                <a:spcPct val="0"/>
              </a:spcBef>
            </a:pPr>
            <a:r>
              <a:rPr lang="en-US" b="1">
                <a:solidFill>
                  <a:srgbClr val="000000"/>
                </a:solidFill>
                <a:latin typeface="Arial" pitchFamily="34" charset="0"/>
              </a:rPr>
              <a:t>Canais Formais*</a:t>
            </a:r>
          </a:p>
          <a:p>
            <a:pPr algn="l">
              <a:lnSpc>
                <a:spcPct val="95000"/>
              </a:lnSpc>
              <a:spcBef>
                <a:spcPct val="0"/>
              </a:spcBef>
            </a:pPr>
            <a:r>
              <a:rPr lang="en-US" sz="2400">
                <a:solidFill>
                  <a:srgbClr val="000000"/>
                </a:solidFill>
                <a:latin typeface="Arial" pitchFamily="34" charset="0"/>
              </a:rPr>
              <a:t>Periódicos científicos</a:t>
            </a:r>
          </a:p>
          <a:p>
            <a:pPr algn="l">
              <a:lnSpc>
                <a:spcPct val="95000"/>
              </a:lnSpc>
              <a:spcBef>
                <a:spcPct val="0"/>
              </a:spcBef>
            </a:pPr>
            <a:r>
              <a:rPr lang="en-US" sz="2400">
                <a:solidFill>
                  <a:srgbClr val="000000"/>
                </a:solidFill>
                <a:latin typeface="Arial" pitchFamily="34" charset="0"/>
              </a:rPr>
              <a:t>Livros</a:t>
            </a:r>
          </a:p>
          <a:p>
            <a:pPr algn="l">
              <a:lnSpc>
                <a:spcPct val="95000"/>
              </a:lnSpc>
              <a:spcBef>
                <a:spcPct val="0"/>
              </a:spcBef>
            </a:pPr>
            <a:r>
              <a:rPr lang="en-US" sz="2400">
                <a:solidFill>
                  <a:srgbClr val="000000"/>
                </a:solidFill>
                <a:latin typeface="Arial" pitchFamily="34" charset="0"/>
              </a:rPr>
              <a:t>Anais de Congressos</a:t>
            </a:r>
          </a:p>
          <a:p>
            <a:pPr algn="l">
              <a:lnSpc>
                <a:spcPct val="95000"/>
              </a:lnSpc>
              <a:spcBef>
                <a:spcPct val="0"/>
              </a:spcBef>
            </a:pPr>
            <a:r>
              <a:rPr lang="en-US" sz="2400">
                <a:solidFill>
                  <a:srgbClr val="000000"/>
                </a:solidFill>
                <a:latin typeface="Arial" pitchFamily="34" charset="0"/>
              </a:rPr>
              <a:t>Teses e Dissertações</a:t>
            </a:r>
          </a:p>
          <a:p>
            <a:pPr algn="l">
              <a:lnSpc>
                <a:spcPct val="95000"/>
              </a:lnSpc>
              <a:spcBef>
                <a:spcPct val="0"/>
              </a:spcBef>
            </a:pPr>
            <a:r>
              <a:rPr lang="en-US" sz="2400">
                <a:solidFill>
                  <a:srgbClr val="000000"/>
                </a:solidFill>
                <a:latin typeface="Arial" pitchFamily="34" charset="0"/>
              </a:rPr>
              <a:t>Relatórios de pesquisa</a:t>
            </a:r>
          </a:p>
          <a:p>
            <a:pPr algn="l">
              <a:lnSpc>
                <a:spcPct val="95000"/>
              </a:lnSpc>
              <a:spcBef>
                <a:spcPct val="0"/>
              </a:spcBef>
            </a:pPr>
            <a:r>
              <a:rPr lang="en-US" sz="2400">
                <a:solidFill>
                  <a:srgbClr val="000000"/>
                </a:solidFill>
                <a:latin typeface="Arial" pitchFamily="34" charset="0"/>
              </a:rPr>
              <a:t>Bases de dados</a:t>
            </a:r>
          </a:p>
          <a:p>
            <a:pPr algn="l">
              <a:lnSpc>
                <a:spcPct val="95000"/>
              </a:lnSpc>
              <a:spcBef>
                <a:spcPct val="0"/>
              </a:spcBef>
            </a:pPr>
            <a:r>
              <a:rPr lang="en-US" sz="2400" i="1">
                <a:solidFill>
                  <a:srgbClr val="000000"/>
                </a:solidFill>
                <a:latin typeface="Arial" pitchFamily="34" charset="0"/>
              </a:rPr>
              <a:t>Papers</a:t>
            </a:r>
          </a:p>
        </p:txBody>
      </p:sp>
      <p:sp>
        <p:nvSpPr>
          <p:cNvPr id="12292" name="Text Box 4"/>
          <p:cNvSpPr txBox="1">
            <a:spLocks noChangeArrowheads="1"/>
          </p:cNvSpPr>
          <p:nvPr/>
        </p:nvSpPr>
        <p:spPr bwMode="auto">
          <a:xfrm>
            <a:off x="2082800" y="5059363"/>
            <a:ext cx="66325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100" b="1">
                <a:solidFill>
                  <a:srgbClr val="000000"/>
                </a:solidFill>
                <a:latin typeface="Arial" pitchFamily="34" charset="0"/>
              </a:rPr>
              <a:t>Canais formais ou informais</a:t>
            </a:r>
          </a:p>
          <a:p>
            <a:pPr>
              <a:lnSpc>
                <a:spcPct val="95000"/>
              </a:lnSpc>
            </a:pPr>
            <a:r>
              <a:rPr lang="en-US">
                <a:solidFill>
                  <a:srgbClr val="000000"/>
                </a:solidFill>
                <a:latin typeface="Arial" pitchFamily="34" charset="0"/>
              </a:rPr>
              <a:t>E-mails</a:t>
            </a:r>
          </a:p>
          <a:p>
            <a:pPr>
              <a:lnSpc>
                <a:spcPct val="95000"/>
              </a:lnSpc>
            </a:pPr>
            <a:r>
              <a:rPr lang="en-US">
                <a:solidFill>
                  <a:srgbClr val="000000"/>
                </a:solidFill>
                <a:latin typeface="Arial" pitchFamily="34" charset="0"/>
              </a:rPr>
              <a:t>Foros de discussão (Internet)</a:t>
            </a:r>
          </a:p>
        </p:txBody>
      </p:sp>
      <p:sp>
        <p:nvSpPr>
          <p:cNvPr id="12293" name="Text Box 5"/>
          <p:cNvSpPr txBox="1">
            <a:spLocks noChangeArrowheads="1"/>
          </p:cNvSpPr>
          <p:nvPr/>
        </p:nvSpPr>
        <p:spPr bwMode="auto">
          <a:xfrm>
            <a:off x="6724650" y="6661150"/>
            <a:ext cx="271145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400">
                <a:solidFill>
                  <a:srgbClr val="000000"/>
                </a:solidFill>
                <a:latin typeface="Arial" pitchFamily="34" charset="0"/>
              </a:rPr>
              <a:t>*Impressos ou digitais</a:t>
            </a:r>
          </a:p>
        </p:txBody>
      </p:sp>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6688138"/>
            <a:ext cx="403225" cy="403225"/>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 Box 7"/>
          <p:cNvSpPr txBox="1">
            <a:spLocks noChangeArrowheads="1"/>
          </p:cNvSpPr>
          <p:nvPr/>
        </p:nvSpPr>
        <p:spPr bwMode="auto">
          <a:xfrm>
            <a:off x="5364163" y="1781175"/>
            <a:ext cx="4471987"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200" b="1">
                <a:solidFill>
                  <a:srgbClr val="000000"/>
                </a:solidFill>
                <a:latin typeface="Arial" pitchFamily="34" charset="0"/>
              </a:rPr>
              <a:t>Canais Informais*</a:t>
            </a:r>
          </a:p>
          <a:p>
            <a:pPr>
              <a:lnSpc>
                <a:spcPct val="95000"/>
              </a:lnSpc>
            </a:pPr>
            <a:r>
              <a:rPr lang="en-US">
                <a:solidFill>
                  <a:srgbClr val="000000"/>
                </a:solidFill>
                <a:latin typeface="Arial" pitchFamily="34" charset="0"/>
              </a:rPr>
              <a:t>Comunicação oral (em reuniões, conferências e congressos científicos)</a:t>
            </a:r>
          </a:p>
          <a:p>
            <a:pPr>
              <a:lnSpc>
                <a:spcPct val="95000"/>
              </a:lnSpc>
            </a:pPr>
            <a:endParaRPr lang="en-US" sz="900">
              <a:solidFill>
                <a:srgbClr val="000000"/>
              </a:solidFill>
              <a:latin typeface="Arial" pitchFamily="34" charset="0"/>
            </a:endParaRPr>
          </a:p>
          <a:p>
            <a:pPr>
              <a:lnSpc>
                <a:spcPct val="95000"/>
              </a:lnSpc>
            </a:pPr>
            <a:r>
              <a:rPr lang="en-US">
                <a:solidFill>
                  <a:srgbClr val="000000"/>
                </a:solidFill>
                <a:latin typeface="Arial" pitchFamily="34" charset="0"/>
              </a:rPr>
              <a:t>Cartas</a:t>
            </a:r>
          </a:p>
        </p:txBody>
      </p:sp>
      <p:sp>
        <p:nvSpPr>
          <p:cNvPr id="12296" name="Text Box 8"/>
          <p:cNvSpPr txBox="1">
            <a:spLocks noChangeArrowheads="1"/>
          </p:cNvSpPr>
          <p:nvPr/>
        </p:nvSpPr>
        <p:spPr bwMode="auto">
          <a:xfrm>
            <a:off x="6445250" y="7112000"/>
            <a:ext cx="37496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ctrTitle"/>
          </p:nvPr>
        </p:nvSpPr>
        <p:spPr>
          <a:xfrm>
            <a:off x="1284288" y="179388"/>
            <a:ext cx="8831262" cy="1179512"/>
          </a:xfrm>
        </p:spPr>
        <p:txBody>
          <a:bodyPr lIns="0" tIns="0" rIns="0" bIns="0" anchor="b"/>
          <a:lstStyle/>
          <a:p>
            <a:pPr algn="l">
              <a:lnSpc>
                <a:spcPct val="95000"/>
              </a:lnSpc>
            </a:pPr>
            <a:r>
              <a:rPr lang="en-US" sz="4000">
                <a:solidFill>
                  <a:srgbClr val="006666"/>
                </a:solidFill>
                <a:latin typeface="Arial" pitchFamily="34" charset="0"/>
              </a:rPr>
              <a:t>Campo Científico (P. Bourdieu)</a:t>
            </a:r>
          </a:p>
        </p:txBody>
      </p:sp>
      <p:sp>
        <p:nvSpPr>
          <p:cNvPr id="13314" name="Rectangle 2"/>
          <p:cNvSpPr>
            <a:spLocks noGrp="1" noChangeArrowheads="1"/>
          </p:cNvSpPr>
          <p:nvPr>
            <p:ph type="subTitle" idx="1"/>
          </p:nvPr>
        </p:nvSpPr>
        <p:spPr>
          <a:xfrm>
            <a:off x="1284288" y="2260600"/>
            <a:ext cx="8310562" cy="2859088"/>
          </a:xfrm>
        </p:spPr>
        <p:txBody>
          <a:bodyPr lIns="0" tIns="0" rIns="0" bIns="0"/>
          <a:lstStyle/>
          <a:p>
            <a:pPr algn="l">
              <a:lnSpc>
                <a:spcPct val="95000"/>
              </a:lnSpc>
              <a:spcBef>
                <a:spcPct val="0"/>
              </a:spcBef>
            </a:pPr>
            <a:r>
              <a:rPr lang="en-US" sz="3600">
                <a:solidFill>
                  <a:srgbClr val="000000"/>
                </a:solidFill>
                <a:latin typeface="Arial" pitchFamily="34" charset="0"/>
              </a:rPr>
              <a:t>Espaço de luta concorrencial</a:t>
            </a:r>
          </a:p>
          <a:p>
            <a:pPr algn="l">
              <a:lnSpc>
                <a:spcPct val="95000"/>
              </a:lnSpc>
              <a:spcBef>
                <a:spcPct val="0"/>
              </a:spcBef>
            </a:pPr>
            <a:r>
              <a:rPr lang="en-US" sz="3600">
                <a:solidFill>
                  <a:srgbClr val="000000"/>
                </a:solidFill>
                <a:latin typeface="Arial" pitchFamily="34" charset="0"/>
              </a:rPr>
              <a:t>Capital científico</a:t>
            </a:r>
          </a:p>
          <a:p>
            <a:pPr algn="l">
              <a:lnSpc>
                <a:spcPct val="95000"/>
              </a:lnSpc>
              <a:spcBef>
                <a:spcPct val="0"/>
              </a:spcBef>
            </a:pPr>
            <a:r>
              <a:rPr lang="en-US" sz="3600">
                <a:solidFill>
                  <a:srgbClr val="000000"/>
                </a:solidFill>
                <a:latin typeface="Arial" pitchFamily="34" charset="0"/>
              </a:rPr>
              <a:t>Competência e legitimação</a:t>
            </a:r>
          </a:p>
          <a:p>
            <a:pPr algn="l">
              <a:lnSpc>
                <a:spcPct val="95000"/>
              </a:lnSpc>
              <a:spcBef>
                <a:spcPct val="0"/>
              </a:spcBef>
            </a:pPr>
            <a:endParaRPr lang="en-US">
              <a:solidFill>
                <a:srgbClr val="000000"/>
              </a:solidFill>
              <a:latin typeface="Arial" pitchFamily="34" charset="0"/>
            </a:endParaRPr>
          </a:p>
          <a:p>
            <a:pPr algn="l">
              <a:lnSpc>
                <a:spcPct val="95000"/>
              </a:lnSpc>
              <a:spcBef>
                <a:spcPct val="0"/>
              </a:spcBef>
            </a:pPr>
            <a:endParaRPr lang="en-US">
              <a:solidFill>
                <a:srgbClr val="000000"/>
              </a:solidFill>
              <a:latin typeface="Arial" pitchFamily="34" charset="0"/>
            </a:endParaRP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6042025"/>
            <a:ext cx="414337" cy="414338"/>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525" y="6604000"/>
            <a:ext cx="414338" cy="41275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8724900" y="7121525"/>
            <a:ext cx="15113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PPGs Brasil</a:t>
            </a:r>
          </a:p>
        </p:txBody>
      </p:sp>
      <p:sp>
        <p:nvSpPr>
          <p:cNvPr id="13319" name="Text Box 7"/>
          <p:cNvSpPr txBox="1">
            <a:spLocks noChangeArrowheads="1"/>
          </p:cNvSpPr>
          <p:nvPr/>
        </p:nvSpPr>
        <p:spPr bwMode="auto">
          <a:xfrm>
            <a:off x="723900" y="7270750"/>
            <a:ext cx="591343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1284288" y="260350"/>
            <a:ext cx="8037512" cy="1168400"/>
          </a:xfrm>
        </p:spPr>
        <p:txBody>
          <a:bodyPr lIns="0" tIns="0" rIns="0" bIns="0" anchor="b"/>
          <a:lstStyle/>
          <a:p>
            <a:pPr algn="l">
              <a:lnSpc>
                <a:spcPct val="95000"/>
              </a:lnSpc>
            </a:pPr>
            <a:r>
              <a:rPr lang="en-US">
                <a:solidFill>
                  <a:srgbClr val="006666"/>
                </a:solidFill>
                <a:latin typeface="Arial" pitchFamily="34" charset="0"/>
              </a:rPr>
              <a:t>Uso Social da Ciência</a:t>
            </a:r>
          </a:p>
        </p:txBody>
      </p:sp>
      <p:sp>
        <p:nvSpPr>
          <p:cNvPr id="14338" name="Rectangle 2"/>
          <p:cNvSpPr>
            <a:spLocks noGrp="1" noChangeArrowheads="1"/>
          </p:cNvSpPr>
          <p:nvPr>
            <p:ph type="subTitle" idx="1"/>
          </p:nvPr>
        </p:nvSpPr>
        <p:spPr>
          <a:xfrm>
            <a:off x="5524500" y="2100263"/>
            <a:ext cx="4391025" cy="4060825"/>
          </a:xfrm>
        </p:spPr>
        <p:txBody>
          <a:bodyPr lIns="0" tIns="0" rIns="0" bIns="0"/>
          <a:lstStyle/>
          <a:p>
            <a:pPr algn="l">
              <a:lnSpc>
                <a:spcPct val="95000"/>
              </a:lnSpc>
              <a:spcBef>
                <a:spcPct val="0"/>
              </a:spcBef>
            </a:pPr>
            <a:r>
              <a:rPr lang="en-US" sz="2900" b="1">
                <a:solidFill>
                  <a:srgbClr val="000000"/>
                </a:solidFill>
                <a:latin typeface="Arial" pitchFamily="34" charset="0"/>
              </a:rPr>
              <a:t>Aplicação do conhecimento (esfera econômica)</a:t>
            </a:r>
          </a:p>
          <a:p>
            <a:pPr algn="l">
              <a:lnSpc>
                <a:spcPct val="95000"/>
              </a:lnSpc>
              <a:spcBef>
                <a:spcPct val="0"/>
              </a:spcBef>
            </a:pPr>
            <a:endParaRPr lang="en-US" sz="1000" b="1">
              <a:solidFill>
                <a:srgbClr val="000000"/>
              </a:solidFill>
              <a:latin typeface="Arial" pitchFamily="34" charset="0"/>
            </a:endParaRPr>
          </a:p>
          <a:p>
            <a:pPr algn="l">
              <a:lnSpc>
                <a:spcPct val="95000"/>
              </a:lnSpc>
              <a:spcBef>
                <a:spcPct val="0"/>
              </a:spcBef>
            </a:pPr>
            <a:r>
              <a:rPr lang="en-US" sz="2700">
                <a:solidFill>
                  <a:srgbClr val="000000"/>
                </a:solidFill>
                <a:latin typeface="Arial" pitchFamily="34" charset="0"/>
              </a:rPr>
              <a:t>Patentes</a:t>
            </a:r>
          </a:p>
          <a:p>
            <a:pPr algn="l">
              <a:lnSpc>
                <a:spcPct val="95000"/>
              </a:lnSpc>
              <a:spcBef>
                <a:spcPct val="0"/>
              </a:spcBef>
            </a:pPr>
            <a:r>
              <a:rPr lang="en-US" sz="2700">
                <a:solidFill>
                  <a:srgbClr val="000000"/>
                </a:solidFill>
                <a:latin typeface="Arial" pitchFamily="34" charset="0"/>
              </a:rPr>
              <a:t>Tecnologias</a:t>
            </a:r>
          </a:p>
          <a:p>
            <a:pPr algn="l">
              <a:lnSpc>
                <a:spcPct val="95000"/>
              </a:lnSpc>
              <a:spcBef>
                <a:spcPct val="0"/>
              </a:spcBef>
            </a:pPr>
            <a:r>
              <a:rPr lang="en-US" sz="2700">
                <a:solidFill>
                  <a:srgbClr val="000000"/>
                </a:solidFill>
                <a:latin typeface="Arial" pitchFamily="34" charset="0"/>
              </a:rPr>
              <a:t>Técnicas</a:t>
            </a:r>
          </a:p>
          <a:p>
            <a:pPr algn="l">
              <a:lnSpc>
                <a:spcPct val="95000"/>
              </a:lnSpc>
              <a:spcBef>
                <a:spcPct val="0"/>
              </a:spcBef>
            </a:pPr>
            <a:r>
              <a:rPr lang="en-US" sz="2700" i="1">
                <a:solidFill>
                  <a:srgbClr val="000000"/>
                </a:solidFill>
                <a:latin typeface="Arial" pitchFamily="34" charset="0"/>
              </a:rPr>
              <a:t>Know-how</a:t>
            </a:r>
          </a:p>
          <a:p>
            <a:pPr algn="l">
              <a:lnSpc>
                <a:spcPct val="95000"/>
              </a:lnSpc>
              <a:spcBef>
                <a:spcPct val="0"/>
              </a:spcBef>
            </a:pPr>
            <a:r>
              <a:rPr lang="en-US" sz="2700">
                <a:solidFill>
                  <a:srgbClr val="000000"/>
                </a:solidFill>
                <a:latin typeface="Arial" pitchFamily="34" charset="0"/>
              </a:rPr>
              <a:t>Produtos</a:t>
            </a:r>
          </a:p>
        </p:txBody>
      </p:sp>
      <p:sp>
        <p:nvSpPr>
          <p:cNvPr id="14340" name="Text Box 4"/>
          <p:cNvSpPr txBox="1">
            <a:spLocks noChangeArrowheads="1"/>
          </p:cNvSpPr>
          <p:nvPr/>
        </p:nvSpPr>
        <p:spPr bwMode="auto">
          <a:xfrm>
            <a:off x="1123950" y="2020888"/>
            <a:ext cx="4513263" cy="4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900" b="1">
                <a:solidFill>
                  <a:srgbClr val="000000"/>
                </a:solidFill>
                <a:latin typeface="Arial" pitchFamily="34" charset="0"/>
              </a:rPr>
              <a:t>Aplicação do conhecimento</a:t>
            </a:r>
            <a:br>
              <a:rPr lang="en-US" sz="2900" b="1">
                <a:solidFill>
                  <a:srgbClr val="000000"/>
                </a:solidFill>
                <a:latin typeface="Arial" pitchFamily="34" charset="0"/>
              </a:rPr>
            </a:br>
            <a:r>
              <a:rPr lang="en-US" sz="2900" b="1">
                <a:solidFill>
                  <a:srgbClr val="000000"/>
                </a:solidFill>
                <a:latin typeface="Arial" pitchFamily="34" charset="0"/>
              </a:rPr>
              <a:t>(esfera social)</a:t>
            </a:r>
          </a:p>
          <a:p>
            <a:pPr>
              <a:lnSpc>
                <a:spcPct val="95000"/>
              </a:lnSpc>
            </a:pPr>
            <a:endParaRPr lang="en-US" sz="900" b="1">
              <a:solidFill>
                <a:srgbClr val="000000"/>
              </a:solidFill>
              <a:latin typeface="Arial" pitchFamily="34" charset="0"/>
            </a:endParaRPr>
          </a:p>
          <a:p>
            <a:pPr>
              <a:lnSpc>
                <a:spcPct val="95000"/>
              </a:lnSpc>
            </a:pPr>
            <a:r>
              <a:rPr lang="en-US" sz="2700">
                <a:solidFill>
                  <a:srgbClr val="000000"/>
                </a:solidFill>
                <a:latin typeface="Arial" pitchFamily="34" charset="0"/>
              </a:rPr>
              <a:t>Intervenção social</a:t>
            </a:r>
          </a:p>
          <a:p>
            <a:pPr>
              <a:lnSpc>
                <a:spcPct val="95000"/>
              </a:lnSpc>
            </a:pPr>
            <a:r>
              <a:rPr lang="en-US" sz="2700">
                <a:solidFill>
                  <a:srgbClr val="000000"/>
                </a:solidFill>
                <a:latin typeface="Arial" pitchFamily="34" charset="0"/>
              </a:rPr>
              <a:t>Socialização do conhecimento</a:t>
            </a:r>
          </a:p>
          <a:p>
            <a:pPr>
              <a:lnSpc>
                <a:spcPct val="95000"/>
              </a:lnSpc>
            </a:pPr>
            <a:r>
              <a:rPr lang="en-US" sz="2700">
                <a:solidFill>
                  <a:srgbClr val="000000"/>
                </a:solidFill>
                <a:latin typeface="Arial" pitchFamily="34" charset="0"/>
              </a:rPr>
              <a:t>Transformação social</a:t>
            </a:r>
          </a:p>
          <a:p>
            <a:pPr>
              <a:lnSpc>
                <a:spcPct val="95000"/>
              </a:lnSpc>
            </a:pPr>
            <a:r>
              <a:rPr lang="en-US" sz="2700">
                <a:solidFill>
                  <a:srgbClr val="000000"/>
                </a:solidFill>
                <a:latin typeface="Arial" pitchFamily="34" charset="0"/>
              </a:rPr>
              <a:t>Inclusão social</a:t>
            </a:r>
          </a:p>
        </p:txBody>
      </p:sp>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8" y="6688138"/>
            <a:ext cx="487362" cy="488950"/>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755650" y="6502400"/>
            <a:ext cx="83121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3100" b="1">
                <a:solidFill>
                  <a:srgbClr val="003399"/>
                </a:solidFill>
                <a:latin typeface="Arial" pitchFamily="34" charset="0"/>
              </a:rPr>
              <a:t>Desenvolvimento social e econômico</a:t>
            </a:r>
          </a:p>
        </p:txBody>
      </p:sp>
      <p:pic>
        <p:nvPicPr>
          <p:cNvPr id="143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6197600"/>
            <a:ext cx="895350" cy="40481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0" y="6096000"/>
            <a:ext cx="817563" cy="541338"/>
          </a:xfrm>
          <a:prstGeom prst="rect">
            <a:avLst/>
          </a:prstGeom>
          <a:noFill/>
          <a:extLst>
            <a:ext uri="{909E8E84-426E-40DD-AFC4-6F175D3DCCD1}">
              <a14:hiddenFill xmlns:a14="http://schemas.microsoft.com/office/drawing/2010/main">
                <a:solidFill>
                  <a:srgbClr val="FFFFFF"/>
                </a:solidFill>
              </a14:hiddenFill>
            </a:ext>
          </a:extLst>
        </p:spPr>
      </p:pic>
      <p:sp>
        <p:nvSpPr>
          <p:cNvPr id="14345" name="Text Box 9"/>
          <p:cNvSpPr txBox="1">
            <a:spLocks noChangeArrowheads="1"/>
          </p:cNvSpPr>
          <p:nvPr/>
        </p:nvSpPr>
        <p:spPr bwMode="auto">
          <a:xfrm>
            <a:off x="6546850" y="7112000"/>
            <a:ext cx="38290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171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398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369888"/>
            <a:ext cx="9578975" cy="681672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0" y="1247775"/>
            <a:ext cx="4403725" cy="6002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5" y="1163638"/>
            <a:ext cx="8331200" cy="6213475"/>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75" y="222250"/>
            <a:ext cx="8331200" cy="963613"/>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0" y="1004888"/>
            <a:ext cx="3768725" cy="624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ctrTitle"/>
          </p:nvPr>
        </p:nvSpPr>
        <p:spPr>
          <a:xfrm>
            <a:off x="192088" y="2260600"/>
            <a:ext cx="9923462" cy="1168400"/>
          </a:xfrm>
        </p:spPr>
        <p:txBody>
          <a:bodyPr lIns="0" tIns="0" rIns="0" bIns="0"/>
          <a:lstStyle/>
          <a:p>
            <a:pPr>
              <a:lnSpc>
                <a:spcPct val="95000"/>
              </a:lnSpc>
            </a:pPr>
            <a:r>
              <a:rPr lang="en-US" sz="4900" b="1">
                <a:solidFill>
                  <a:srgbClr val="000000"/>
                </a:solidFill>
                <a:latin typeface="Arial" pitchFamily="34" charset="0"/>
              </a:rPr>
              <a:t>Oficina de Elaboração de Projetos</a:t>
            </a:r>
          </a:p>
        </p:txBody>
      </p:sp>
      <p:sp>
        <p:nvSpPr>
          <p:cNvPr id="20482" name="Rectangle 2"/>
          <p:cNvSpPr>
            <a:spLocks noGrp="1" noChangeArrowheads="1"/>
          </p:cNvSpPr>
          <p:nvPr>
            <p:ph type="subTitle" idx="1"/>
          </p:nvPr>
        </p:nvSpPr>
        <p:spPr>
          <a:xfrm>
            <a:off x="552450" y="4260850"/>
            <a:ext cx="9055100" cy="2495550"/>
          </a:xfrm>
        </p:spPr>
        <p:txBody>
          <a:bodyPr lIns="0" tIns="0" rIns="0" bIns="0"/>
          <a:lstStyle/>
          <a:p>
            <a:pPr lvl="1" indent="-342900" algn="l">
              <a:lnSpc>
                <a:spcPct val="95000"/>
              </a:lnSpc>
              <a:spcBef>
                <a:spcPct val="0"/>
              </a:spcBef>
              <a:buClr>
                <a:srgbClr val="000000"/>
              </a:buClr>
              <a:buFontTx/>
              <a:buChar char="•"/>
            </a:pPr>
            <a:r>
              <a:rPr lang="en-US" sz="3600">
                <a:solidFill>
                  <a:srgbClr val="000000"/>
                </a:solidFill>
                <a:latin typeface="Arial" pitchFamily="34" charset="0"/>
              </a:rPr>
              <a:t>Profa. Dra. Maria Immacolata V. Lopes – ECA/USP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34950" y="293688"/>
            <a:ext cx="9655175" cy="900112"/>
          </a:xfrm>
        </p:spPr>
        <p:txBody>
          <a:bodyPr lIns="0" tIns="0" rIns="0" bIns="0" anchor="t"/>
          <a:lstStyle/>
          <a:p>
            <a:pPr algn="l">
              <a:lnSpc>
                <a:spcPct val="95000"/>
              </a:lnSpc>
            </a:pPr>
            <a:r>
              <a:rPr lang="en-US" sz="4300">
                <a:solidFill>
                  <a:srgbClr val="000000"/>
                </a:solidFill>
                <a:latin typeface="Arial" pitchFamily="34" charset="0"/>
              </a:rPr>
              <a:t>O que torna a ciência necessária? </a:t>
            </a:r>
          </a:p>
        </p:txBody>
      </p:sp>
      <p:sp>
        <p:nvSpPr>
          <p:cNvPr id="3076" name="Text Box 4"/>
          <p:cNvSpPr txBox="1">
            <a:spLocks noChangeArrowheads="1"/>
          </p:cNvSpPr>
          <p:nvPr/>
        </p:nvSpPr>
        <p:spPr bwMode="auto">
          <a:xfrm>
            <a:off x="2482850" y="1905000"/>
            <a:ext cx="519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a:solidFill>
                  <a:srgbClr val="000000"/>
                </a:solidFill>
                <a:latin typeface="Arial" pitchFamily="34" charset="0"/>
              </a:rPr>
              <a:t>A realidade não é transparente.</a:t>
            </a:r>
          </a:p>
        </p:txBody>
      </p:sp>
      <p:sp>
        <p:nvSpPr>
          <p:cNvPr id="3077" name="Text Box 5"/>
          <p:cNvSpPr txBox="1">
            <a:spLocks noChangeArrowheads="1"/>
          </p:cNvSpPr>
          <p:nvPr/>
        </p:nvSpPr>
        <p:spPr bwMode="auto">
          <a:xfrm>
            <a:off x="2381250" y="3454400"/>
            <a:ext cx="5186363"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700">
                <a:solidFill>
                  <a:srgbClr val="000000"/>
                </a:solidFill>
                <a:latin typeface="Arial" pitchFamily="34" charset="0"/>
              </a:rPr>
              <a:t>MÉTODO CIENTÍFICO </a:t>
            </a:r>
          </a:p>
          <a:p>
            <a:pPr>
              <a:lnSpc>
                <a:spcPct val="95000"/>
              </a:lnSpc>
            </a:pPr>
            <a:endParaRPr lang="en-US" sz="2700">
              <a:solidFill>
                <a:srgbClr val="000000"/>
              </a:solidFill>
              <a:latin typeface="Arial" pitchFamily="34" charset="0"/>
            </a:endParaRPr>
          </a:p>
          <a:p>
            <a:pPr>
              <a:lnSpc>
                <a:spcPct val="95000"/>
              </a:lnSpc>
            </a:pPr>
            <a:r>
              <a:rPr lang="en-US" sz="2700">
                <a:solidFill>
                  <a:srgbClr val="000000"/>
                </a:solidFill>
                <a:latin typeface="Arial" pitchFamily="34" charset="0"/>
              </a:rPr>
              <a:t>meio pelo qual se pode decifrar os fatos que não são transparentes.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53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ctrTitle"/>
          </p:nvPr>
        </p:nvSpPr>
        <p:spPr>
          <a:xfrm>
            <a:off x="552450" y="304800"/>
            <a:ext cx="9055100" cy="1168400"/>
          </a:xfrm>
        </p:spPr>
        <p:txBody>
          <a:bodyPr lIns="0" tIns="0" rIns="0" bIns="0"/>
          <a:lstStyle/>
          <a:p>
            <a:pPr>
              <a:lnSpc>
                <a:spcPct val="95000"/>
              </a:lnSpc>
            </a:pPr>
            <a:r>
              <a:rPr lang="en-US" sz="3100" b="1">
                <a:solidFill>
                  <a:srgbClr val="000000"/>
                </a:solidFill>
                <a:latin typeface="Arial" pitchFamily="34" charset="0"/>
              </a:rPr>
              <a:t>ETAPAS ORGANIZACIONAIS DA PESQUISA</a:t>
            </a:r>
          </a:p>
        </p:txBody>
      </p:sp>
      <p:sp>
        <p:nvSpPr>
          <p:cNvPr id="22530" name="Rectangle 2"/>
          <p:cNvSpPr>
            <a:spLocks noGrp="1" noChangeArrowheads="1"/>
          </p:cNvSpPr>
          <p:nvPr>
            <p:ph type="subTitle" idx="1"/>
          </p:nvPr>
        </p:nvSpPr>
        <p:spPr>
          <a:xfrm>
            <a:off x="349250" y="1727200"/>
            <a:ext cx="8643938" cy="5630863"/>
          </a:xfrm>
        </p:spPr>
        <p:txBody>
          <a:bodyPr lIns="0" tIns="0" rIns="0" bIns="0"/>
          <a:lstStyle/>
          <a:p>
            <a:pPr lvl="1" indent="-342900" algn="l">
              <a:lnSpc>
                <a:spcPct val="95000"/>
              </a:lnSpc>
              <a:spcBef>
                <a:spcPct val="0"/>
              </a:spcBef>
              <a:buClr>
                <a:srgbClr val="000000"/>
              </a:buClr>
              <a:buFontTx/>
              <a:buAutoNum type="arabicPeriod"/>
            </a:pPr>
            <a:r>
              <a:rPr lang="en-US" sz="4400">
                <a:solidFill>
                  <a:srgbClr val="000000"/>
                </a:solidFill>
                <a:latin typeface="Arial" pitchFamily="34" charset="0"/>
              </a:rPr>
              <a:t>Planejamento</a:t>
            </a:r>
            <a:br>
              <a:rPr lang="en-US" sz="4400">
                <a:solidFill>
                  <a:srgbClr val="000000"/>
                </a:solidFill>
                <a:latin typeface="Arial" pitchFamily="34" charset="0"/>
              </a:rPr>
            </a:br>
            <a:endParaRPr lang="en-US" sz="4400">
              <a:solidFill>
                <a:srgbClr val="000000"/>
              </a:solidFill>
              <a:latin typeface="Arial" pitchFamily="34" charset="0"/>
            </a:endParaRPr>
          </a:p>
          <a:p>
            <a:pPr lvl="1" indent="-342900" algn="l">
              <a:lnSpc>
                <a:spcPct val="95000"/>
              </a:lnSpc>
              <a:spcBef>
                <a:spcPct val="0"/>
              </a:spcBef>
              <a:buClr>
                <a:srgbClr val="000000"/>
              </a:buClr>
              <a:buFontTx/>
              <a:buAutoNum type="arabicPeriod"/>
            </a:pPr>
            <a:r>
              <a:rPr lang="en-US" sz="4400">
                <a:solidFill>
                  <a:srgbClr val="000000"/>
                </a:solidFill>
                <a:latin typeface="Arial" pitchFamily="34" charset="0"/>
              </a:rPr>
              <a:t>Execução</a:t>
            </a:r>
            <a:br>
              <a:rPr lang="en-US" sz="4400">
                <a:solidFill>
                  <a:srgbClr val="000000"/>
                </a:solidFill>
                <a:latin typeface="Arial" pitchFamily="34" charset="0"/>
              </a:rPr>
            </a:br>
            <a:endParaRPr lang="en-US" sz="4400">
              <a:solidFill>
                <a:srgbClr val="000000"/>
              </a:solidFill>
              <a:latin typeface="Arial" pitchFamily="34" charset="0"/>
            </a:endParaRPr>
          </a:p>
          <a:p>
            <a:pPr lvl="1" indent="-342900" algn="l">
              <a:lnSpc>
                <a:spcPct val="95000"/>
              </a:lnSpc>
              <a:spcBef>
                <a:spcPct val="0"/>
              </a:spcBef>
              <a:buClr>
                <a:srgbClr val="000000"/>
              </a:buClr>
              <a:buFontTx/>
              <a:buAutoNum type="arabicPeriod"/>
            </a:pPr>
            <a:r>
              <a:rPr lang="en-US" sz="4400">
                <a:solidFill>
                  <a:srgbClr val="000000"/>
                </a:solidFill>
                <a:latin typeface="Arial" pitchFamily="34" charset="0"/>
              </a:rPr>
              <a:t>Aplicação</a:t>
            </a:r>
          </a:p>
          <a:p>
            <a:pPr algn="l">
              <a:lnSpc>
                <a:spcPct val="95000"/>
              </a:lnSpc>
              <a:spcBef>
                <a:spcPct val="0"/>
              </a:spcBef>
            </a:pPr>
            <a:endParaRPr lang="en-US" sz="2700">
              <a:solidFill>
                <a:srgbClr val="000000"/>
              </a:solidFill>
              <a:latin typeface="Arial" pitchFamily="34" charset="0"/>
            </a:endParaRPr>
          </a:p>
          <a:p>
            <a:pPr algn="l">
              <a:lnSpc>
                <a:spcPct val="95000"/>
              </a:lnSpc>
              <a:spcBef>
                <a:spcPct val="0"/>
              </a:spcBef>
            </a:pPr>
            <a:endParaRPr lang="en-US" sz="2000">
              <a:solidFill>
                <a:srgbClr val="000000"/>
              </a:solidFill>
              <a:latin typeface="Arial" pitchFamily="34" charset="0"/>
            </a:endParaRPr>
          </a:p>
          <a:p>
            <a:pPr algn="l">
              <a:lnSpc>
                <a:spcPct val="95000"/>
              </a:lnSpc>
              <a:spcBef>
                <a:spcPct val="0"/>
              </a:spcBef>
            </a:pPr>
            <a:r>
              <a:rPr lang="en-US" sz="2000">
                <a:solidFill>
                  <a:srgbClr val="000000"/>
                </a:solidFill>
                <a:latin typeface="Arial" pitchFamily="34" charset="0"/>
              </a:rPr>
              <a:t>FONTE: Maria Immacolata V. Lopes</a:t>
            </a:r>
          </a:p>
          <a:p>
            <a:pPr algn="l">
              <a:lnSpc>
                <a:spcPct val="95000"/>
              </a:lnSpc>
              <a:spcBef>
                <a:spcPct val="0"/>
              </a:spcBef>
            </a:pPr>
            <a:endParaRPr lang="en-US" sz="2000">
              <a:solidFill>
                <a:srgbClr val="000000"/>
              </a:solidFill>
              <a:latin typeface="Arial" pitchFamily="34" charset="0"/>
            </a:endParaRPr>
          </a:p>
        </p:txBody>
      </p:sp>
      <p:sp>
        <p:nvSpPr>
          <p:cNvPr id="22532" name="Text Box 4"/>
          <p:cNvSpPr txBox="1">
            <a:spLocks noChangeArrowheads="1"/>
          </p:cNvSpPr>
          <p:nvPr/>
        </p:nvSpPr>
        <p:spPr bwMode="auto">
          <a:xfrm>
            <a:off x="4616450" y="1625600"/>
            <a:ext cx="5189538"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100">
                <a:solidFill>
                  <a:srgbClr val="000000"/>
                </a:solidFill>
                <a:latin typeface="Arial" pitchFamily="34" charset="0"/>
              </a:rPr>
              <a:t>1.1. Elaboração do projeto</a:t>
            </a:r>
          </a:p>
          <a:p>
            <a:pPr>
              <a:lnSpc>
                <a:spcPct val="95000"/>
              </a:lnSpc>
            </a:pPr>
            <a:r>
              <a:rPr lang="en-US" sz="3100">
                <a:solidFill>
                  <a:srgbClr val="000000"/>
                </a:solidFill>
                <a:latin typeface="Arial" pitchFamily="34" charset="0"/>
              </a:rPr>
              <a:t>1.2. Cronograma</a:t>
            </a:r>
          </a:p>
          <a:p>
            <a:pPr>
              <a:lnSpc>
                <a:spcPct val="95000"/>
              </a:lnSpc>
            </a:pPr>
            <a:endParaRPr lang="en-US" sz="3100">
              <a:solidFill>
                <a:srgbClr val="000000"/>
              </a:solidFill>
              <a:latin typeface="Arial" pitchFamily="34" charset="0"/>
            </a:endParaRPr>
          </a:p>
        </p:txBody>
      </p:sp>
      <p:sp>
        <p:nvSpPr>
          <p:cNvPr id="22533" name="Text Box 5"/>
          <p:cNvSpPr txBox="1">
            <a:spLocks noChangeArrowheads="1"/>
          </p:cNvSpPr>
          <p:nvPr/>
        </p:nvSpPr>
        <p:spPr bwMode="auto">
          <a:xfrm>
            <a:off x="4616450" y="3454400"/>
            <a:ext cx="31115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100">
                <a:solidFill>
                  <a:srgbClr val="000000"/>
                </a:solidFill>
                <a:latin typeface="Arial" pitchFamily="34" charset="0"/>
              </a:rPr>
              <a:t>2.1. Observação</a:t>
            </a:r>
          </a:p>
          <a:p>
            <a:pPr>
              <a:lnSpc>
                <a:spcPct val="95000"/>
              </a:lnSpc>
            </a:pPr>
            <a:r>
              <a:rPr lang="en-US" sz="3100">
                <a:solidFill>
                  <a:srgbClr val="000000"/>
                </a:solidFill>
                <a:latin typeface="Arial" pitchFamily="34" charset="0"/>
              </a:rPr>
              <a:t>2.2. Análise</a:t>
            </a:r>
          </a:p>
          <a:p>
            <a:pPr>
              <a:lnSpc>
                <a:spcPct val="95000"/>
              </a:lnSpc>
            </a:pPr>
            <a:endParaRPr lang="en-US" sz="3100">
              <a:solidFill>
                <a:srgbClr val="000000"/>
              </a:solidFill>
              <a:latin typeface="Arial" pitchFamily="34" charset="0"/>
            </a:endParaRPr>
          </a:p>
        </p:txBody>
      </p:sp>
      <p:sp>
        <p:nvSpPr>
          <p:cNvPr id="22534" name="Text Box 6"/>
          <p:cNvSpPr txBox="1">
            <a:spLocks noChangeArrowheads="1"/>
          </p:cNvSpPr>
          <p:nvPr/>
        </p:nvSpPr>
        <p:spPr bwMode="auto">
          <a:xfrm>
            <a:off x="4616450" y="5181600"/>
            <a:ext cx="5961063"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100">
                <a:solidFill>
                  <a:srgbClr val="000000"/>
                </a:solidFill>
                <a:latin typeface="Arial" pitchFamily="34" charset="0"/>
              </a:rPr>
              <a:t>3.1. Comunicação</a:t>
            </a:r>
          </a:p>
          <a:p>
            <a:pPr>
              <a:lnSpc>
                <a:spcPct val="95000"/>
              </a:lnSpc>
            </a:pPr>
            <a:r>
              <a:rPr lang="en-US" sz="3100">
                <a:solidFill>
                  <a:srgbClr val="000000"/>
                </a:solidFill>
                <a:latin typeface="Arial" pitchFamily="34" charset="0"/>
              </a:rPr>
              <a:t>3.2. Utilização dos resultados</a:t>
            </a:r>
          </a:p>
          <a:p>
            <a:pPr>
              <a:lnSpc>
                <a:spcPct val="95000"/>
              </a:lnSpc>
            </a:pPr>
            <a:endParaRPr lang="en-US" sz="3100">
              <a:solidFill>
                <a:srgbClr val="000000"/>
              </a:solidFill>
              <a:latin typeface="Arial" pitchFamily="34" charset="0"/>
            </a:endParaRPr>
          </a:p>
        </p:txBody>
      </p:sp>
      <p:pic>
        <p:nvPicPr>
          <p:cNvPr id="2253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25600"/>
            <a:ext cx="95250" cy="900113"/>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400" y="3454400"/>
            <a:ext cx="85725" cy="900113"/>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400" y="5181600"/>
            <a:ext cx="85725" cy="900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ctrTitle"/>
          </p:nvPr>
        </p:nvSpPr>
        <p:spPr>
          <a:xfrm>
            <a:off x="-158750" y="203200"/>
            <a:ext cx="10350500" cy="1168400"/>
          </a:xfrm>
        </p:spPr>
        <p:txBody>
          <a:bodyPr lIns="0" tIns="0" rIns="0" bIns="0"/>
          <a:lstStyle/>
          <a:p>
            <a:pPr>
              <a:lnSpc>
                <a:spcPct val="95000"/>
              </a:lnSpc>
            </a:pPr>
            <a:r>
              <a:rPr lang="en-US" sz="3000" b="1" i="1">
                <a:solidFill>
                  <a:srgbClr val="000000"/>
                </a:solidFill>
                <a:latin typeface="Arial" pitchFamily="34" charset="0"/>
              </a:rPr>
              <a:t>Etapas Organizacionais da Pesquisa: I. Planejamento</a:t>
            </a:r>
            <a:endParaRPr lang="en-US" sz="3000" i="1">
              <a:solidFill>
                <a:srgbClr val="000000"/>
              </a:solidFill>
              <a:latin typeface="Arial" pitchFamily="34" charset="0"/>
            </a:endParaRPr>
          </a:p>
        </p:txBody>
      </p:sp>
      <p:sp>
        <p:nvSpPr>
          <p:cNvPr id="23554" name="Rectangle 2"/>
          <p:cNvSpPr>
            <a:spLocks noGrp="1" noChangeArrowheads="1"/>
          </p:cNvSpPr>
          <p:nvPr>
            <p:ph type="subTitle" idx="1"/>
          </p:nvPr>
        </p:nvSpPr>
        <p:spPr>
          <a:xfrm>
            <a:off x="1843088" y="1428750"/>
            <a:ext cx="6003925" cy="649288"/>
          </a:xfrm>
        </p:spPr>
        <p:txBody>
          <a:bodyPr lIns="0" tIns="0" rIns="0" bIns="0"/>
          <a:lstStyle/>
          <a:p>
            <a:pPr>
              <a:lnSpc>
                <a:spcPct val="95000"/>
              </a:lnSpc>
              <a:spcBef>
                <a:spcPct val="0"/>
              </a:spcBef>
            </a:pPr>
            <a:r>
              <a:rPr lang="en-US" sz="2700" b="1">
                <a:solidFill>
                  <a:srgbClr val="000000"/>
                </a:solidFill>
                <a:latin typeface="Arial" pitchFamily="34" charset="0"/>
              </a:rPr>
              <a:t>1. ELABORAÇÃO DO PROJETO</a:t>
            </a:r>
          </a:p>
        </p:txBody>
      </p:sp>
      <p:sp>
        <p:nvSpPr>
          <p:cNvPr id="23556" name="Text Box 4"/>
          <p:cNvSpPr txBox="1">
            <a:spLocks noChangeArrowheads="1"/>
          </p:cNvSpPr>
          <p:nvPr/>
        </p:nvSpPr>
        <p:spPr bwMode="auto">
          <a:xfrm>
            <a:off x="2463800" y="1909763"/>
            <a:ext cx="6092825"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lvl="1">
              <a:lnSpc>
                <a:spcPct val="95000"/>
              </a:lnSpc>
              <a:buClr>
                <a:srgbClr val="000000"/>
              </a:buClr>
              <a:buSzPct val="100000"/>
              <a:buFontTx/>
              <a:buAutoNum type="arabicPeriod"/>
            </a:pPr>
            <a:r>
              <a:rPr lang="en-US" sz="2200">
                <a:solidFill>
                  <a:srgbClr val="000000"/>
                </a:solidFill>
                <a:latin typeface="Arial" pitchFamily="34" charset="0"/>
              </a:rPr>
              <a:t>Formulação do problema de pesquisa</a:t>
            </a:r>
          </a:p>
          <a:p>
            <a:pPr lvl="1">
              <a:lnSpc>
                <a:spcPct val="95000"/>
              </a:lnSpc>
              <a:buClr>
                <a:srgbClr val="000000"/>
              </a:buClr>
              <a:buSzPct val="100000"/>
              <a:buFontTx/>
              <a:buAutoNum type="arabicPeriod"/>
            </a:pPr>
            <a:r>
              <a:rPr lang="en-US" sz="2200">
                <a:solidFill>
                  <a:srgbClr val="000000"/>
                </a:solidFill>
                <a:latin typeface="Arial" pitchFamily="34" charset="0"/>
              </a:rPr>
              <a:t>Justificativas</a:t>
            </a:r>
          </a:p>
          <a:p>
            <a:pPr lvl="1">
              <a:lnSpc>
                <a:spcPct val="95000"/>
              </a:lnSpc>
              <a:buClr>
                <a:srgbClr val="000000"/>
              </a:buClr>
              <a:buSzPct val="100000"/>
              <a:buFontTx/>
              <a:buAutoNum type="arabicPeriod"/>
            </a:pPr>
            <a:r>
              <a:rPr lang="en-US" sz="2200">
                <a:solidFill>
                  <a:srgbClr val="000000"/>
                </a:solidFill>
                <a:latin typeface="Arial" pitchFamily="34" charset="0"/>
              </a:rPr>
              <a:t>Fixação de objetivos</a:t>
            </a:r>
          </a:p>
          <a:p>
            <a:pPr lvl="1">
              <a:lnSpc>
                <a:spcPct val="95000"/>
              </a:lnSpc>
              <a:buClr>
                <a:srgbClr val="000000"/>
              </a:buClr>
              <a:buSzPct val="100000"/>
              <a:buFontTx/>
              <a:buAutoNum type="arabicPeriod"/>
            </a:pPr>
            <a:r>
              <a:rPr lang="en-US" sz="2200">
                <a:solidFill>
                  <a:srgbClr val="000000"/>
                </a:solidFill>
                <a:latin typeface="Arial" pitchFamily="34" charset="0"/>
              </a:rPr>
              <a:t>Quadro Teórico de Referência</a:t>
            </a:r>
          </a:p>
          <a:p>
            <a:pPr lvl="1">
              <a:lnSpc>
                <a:spcPct val="95000"/>
              </a:lnSpc>
              <a:buClr>
                <a:srgbClr val="000000"/>
              </a:buClr>
              <a:buSzPct val="100000"/>
              <a:buFontTx/>
              <a:buAutoNum type="arabicPeriod"/>
            </a:pPr>
            <a:r>
              <a:rPr lang="en-US" sz="2200">
                <a:solidFill>
                  <a:srgbClr val="000000"/>
                </a:solidFill>
                <a:latin typeface="Arial" pitchFamily="34" charset="0"/>
              </a:rPr>
              <a:t>Formulação de Hipóteses</a:t>
            </a:r>
          </a:p>
          <a:p>
            <a:pPr lvl="1">
              <a:lnSpc>
                <a:spcPct val="95000"/>
              </a:lnSpc>
              <a:buClr>
                <a:srgbClr val="000000"/>
              </a:buClr>
              <a:buSzPct val="100000"/>
              <a:buFontTx/>
              <a:buAutoNum type="arabicPeriod"/>
            </a:pPr>
            <a:r>
              <a:rPr lang="en-US" sz="2200">
                <a:solidFill>
                  <a:srgbClr val="000000"/>
                </a:solidFill>
                <a:latin typeface="Arial" pitchFamily="34" charset="0"/>
              </a:rPr>
              <a:t>Delimitação do universo e amostra</a:t>
            </a:r>
          </a:p>
          <a:p>
            <a:pPr lvl="1">
              <a:lnSpc>
                <a:spcPct val="95000"/>
              </a:lnSpc>
              <a:buClr>
                <a:srgbClr val="000000"/>
              </a:buClr>
              <a:buSzPct val="100000"/>
              <a:buFontTx/>
              <a:buAutoNum type="arabicPeriod"/>
            </a:pPr>
            <a:r>
              <a:rPr lang="en-US" sz="2200">
                <a:solidFill>
                  <a:srgbClr val="000000"/>
                </a:solidFill>
                <a:latin typeface="Arial" pitchFamily="34" charset="0"/>
              </a:rPr>
              <a:t>Seleção de técnicas</a:t>
            </a:r>
          </a:p>
          <a:p>
            <a:pPr lvl="1">
              <a:lnSpc>
                <a:spcPct val="95000"/>
              </a:lnSpc>
              <a:buClr>
                <a:srgbClr val="000000"/>
              </a:buClr>
              <a:buSzPct val="100000"/>
              <a:buFontTx/>
              <a:buAutoNum type="arabicPeriod"/>
            </a:pPr>
            <a:r>
              <a:rPr lang="en-US" sz="2200">
                <a:solidFill>
                  <a:srgbClr val="000000"/>
                </a:solidFill>
                <a:latin typeface="Arial" pitchFamily="34" charset="0"/>
              </a:rPr>
              <a:t>Construção dos instrumentos de observação</a:t>
            </a:r>
          </a:p>
          <a:p>
            <a:pPr lvl="1">
              <a:lnSpc>
                <a:spcPct val="95000"/>
              </a:lnSpc>
              <a:buClr>
                <a:srgbClr val="000000"/>
              </a:buClr>
              <a:buSzPct val="100000"/>
              <a:buFontTx/>
              <a:buAutoNum type="arabicPeriod"/>
            </a:pPr>
            <a:r>
              <a:rPr lang="en-US" sz="2200">
                <a:solidFill>
                  <a:srgbClr val="000000"/>
                </a:solidFill>
                <a:latin typeface="Arial" pitchFamily="34" charset="0"/>
              </a:rPr>
              <a:t>Teste dos instrumentos de observação</a:t>
            </a:r>
          </a:p>
        </p:txBody>
      </p:sp>
      <p:sp>
        <p:nvSpPr>
          <p:cNvPr id="23557" name="Text Box 5"/>
          <p:cNvSpPr txBox="1">
            <a:spLocks noChangeArrowheads="1"/>
          </p:cNvSpPr>
          <p:nvPr/>
        </p:nvSpPr>
        <p:spPr bwMode="auto">
          <a:xfrm>
            <a:off x="1619250" y="5246688"/>
            <a:ext cx="65373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700" b="1">
                <a:solidFill>
                  <a:srgbClr val="000000"/>
                </a:solidFill>
                <a:latin typeface="Arial" pitchFamily="34" charset="0"/>
              </a:rPr>
              <a:t>2. CRONOGRAMA DA PESQUISA</a:t>
            </a:r>
          </a:p>
        </p:txBody>
      </p:sp>
      <p:sp>
        <p:nvSpPr>
          <p:cNvPr id="23558" name="Text Box 6"/>
          <p:cNvSpPr txBox="1">
            <a:spLocks noChangeArrowheads="1"/>
          </p:cNvSpPr>
          <p:nvPr/>
        </p:nvSpPr>
        <p:spPr bwMode="auto">
          <a:xfrm>
            <a:off x="2565400" y="5780088"/>
            <a:ext cx="647065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a:solidFill>
                  <a:srgbClr val="000000"/>
                </a:solidFill>
                <a:latin typeface="Arial" pitchFamily="34" charset="0"/>
              </a:rPr>
              <a:t>1. Tempo: noção realista</a:t>
            </a:r>
          </a:p>
          <a:p>
            <a:pPr>
              <a:lnSpc>
                <a:spcPct val="95000"/>
              </a:lnSpc>
            </a:pPr>
            <a:r>
              <a:rPr lang="en-US" sz="2200">
                <a:solidFill>
                  <a:srgbClr val="000000"/>
                </a:solidFill>
                <a:latin typeface="Arial" pitchFamily="34" charset="0"/>
              </a:rPr>
              <a:t>2. Recursos: materiais, financeiros</a:t>
            </a:r>
          </a:p>
          <a:p>
            <a:pPr>
              <a:lnSpc>
                <a:spcPct val="95000"/>
              </a:lnSpc>
            </a:pPr>
            <a:r>
              <a:rPr lang="en-US" sz="2200">
                <a:solidFill>
                  <a:srgbClr val="000000"/>
                </a:solidFill>
                <a:latin typeface="Arial" pitchFamily="34" charset="0"/>
              </a:rPr>
              <a:t>3. Pessoas: equipe de apoio</a:t>
            </a:r>
          </a:p>
          <a:p>
            <a:pPr>
              <a:lnSpc>
                <a:spcPct val="95000"/>
              </a:lnSpc>
            </a:pPr>
            <a:endParaRPr lang="en-US" sz="2200">
              <a:solidFill>
                <a:srgbClr val="000000"/>
              </a:solidFill>
              <a:latin typeface="Arial" pitchFamily="34" charset="0"/>
            </a:endParaRPr>
          </a:p>
          <a:p>
            <a:pPr>
              <a:lnSpc>
                <a:spcPct val="95000"/>
              </a:lnSpc>
            </a:pPr>
            <a:endParaRPr lang="en-US" sz="2000">
              <a:solidFill>
                <a:srgbClr val="000000"/>
              </a:solidFill>
              <a:latin typeface="Arial" pitchFamily="34" charset="0"/>
            </a:endParaRPr>
          </a:p>
        </p:txBody>
      </p:sp>
      <p:sp>
        <p:nvSpPr>
          <p:cNvPr id="23559" name="Text Box 7"/>
          <p:cNvSpPr txBox="1">
            <a:spLocks noChangeArrowheads="1"/>
          </p:cNvSpPr>
          <p:nvPr/>
        </p:nvSpPr>
        <p:spPr bwMode="auto">
          <a:xfrm>
            <a:off x="149225" y="7113588"/>
            <a:ext cx="42592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146050" y="-101600"/>
            <a:ext cx="9913938" cy="1417638"/>
          </a:xfrm>
        </p:spPr>
        <p:txBody>
          <a:bodyPr lIns="0" tIns="0" rIns="0" bIns="0"/>
          <a:lstStyle/>
          <a:p>
            <a:pPr>
              <a:lnSpc>
                <a:spcPct val="95000"/>
              </a:lnSpc>
            </a:pPr>
            <a:r>
              <a:rPr lang="en-US" sz="3100" b="1" i="1">
                <a:solidFill>
                  <a:srgbClr val="000000"/>
                </a:solidFill>
                <a:latin typeface="Arial" pitchFamily="34" charset="0"/>
              </a:rPr>
              <a:t>Etapas Organizacionais da Pesquisa: II. Execução</a:t>
            </a:r>
            <a:endParaRPr lang="en-US" sz="3100" i="1">
              <a:solidFill>
                <a:srgbClr val="000000"/>
              </a:solidFill>
              <a:latin typeface="Arial" pitchFamily="34" charset="0"/>
            </a:endParaRPr>
          </a:p>
        </p:txBody>
      </p:sp>
      <p:sp>
        <p:nvSpPr>
          <p:cNvPr id="24578" name="Rectangle 2"/>
          <p:cNvSpPr>
            <a:spLocks noGrp="1" noChangeArrowheads="1"/>
          </p:cNvSpPr>
          <p:nvPr>
            <p:ph type="subTitle" idx="1"/>
          </p:nvPr>
        </p:nvSpPr>
        <p:spPr>
          <a:xfrm>
            <a:off x="323850" y="1219200"/>
            <a:ext cx="9191625" cy="6432550"/>
          </a:xfrm>
        </p:spPr>
        <p:txBody>
          <a:bodyPr lIns="0" tIns="0" rIns="0" bIns="0"/>
          <a:lstStyle/>
          <a:p>
            <a:pPr>
              <a:lnSpc>
                <a:spcPct val="95000"/>
              </a:lnSpc>
              <a:spcBef>
                <a:spcPct val="0"/>
              </a:spcBef>
            </a:pPr>
            <a:r>
              <a:rPr lang="en-US" sz="3100" b="1">
                <a:solidFill>
                  <a:srgbClr val="000000"/>
                </a:solidFill>
                <a:latin typeface="Arial" pitchFamily="34" charset="0"/>
              </a:rPr>
              <a:t>1. OBSERVAÇÃO</a:t>
            </a:r>
          </a:p>
          <a:p>
            <a:pPr algn="l">
              <a:lnSpc>
                <a:spcPct val="95000"/>
              </a:lnSpc>
              <a:spcBef>
                <a:spcPct val="0"/>
              </a:spcBef>
            </a:pPr>
            <a:r>
              <a:rPr lang="en-US" sz="2700" b="1">
                <a:solidFill>
                  <a:srgbClr val="000000"/>
                </a:solidFill>
                <a:latin typeface="Arial" pitchFamily="34" charset="0"/>
              </a:rPr>
              <a:t>1. Coleta de Dados:</a:t>
            </a:r>
            <a:r>
              <a:rPr lang="en-US" sz="2700">
                <a:solidFill>
                  <a:srgbClr val="000000"/>
                </a:solidFill>
                <a:latin typeface="Arial" pitchFamily="34" charset="0"/>
              </a:rPr>
              <a:t> a experiência do “campo”</a:t>
            </a:r>
          </a:p>
          <a:p>
            <a:pPr algn="l">
              <a:lnSpc>
                <a:spcPct val="95000"/>
              </a:lnSpc>
              <a:spcBef>
                <a:spcPct val="0"/>
              </a:spcBef>
            </a:pPr>
            <a:endParaRPr lang="en-US" sz="2700" b="1">
              <a:solidFill>
                <a:srgbClr val="000000"/>
              </a:solidFill>
              <a:latin typeface="Arial" pitchFamily="34" charset="0"/>
            </a:endParaRPr>
          </a:p>
          <a:p>
            <a:pPr>
              <a:lnSpc>
                <a:spcPct val="95000"/>
              </a:lnSpc>
              <a:spcBef>
                <a:spcPct val="0"/>
              </a:spcBef>
            </a:pPr>
            <a:r>
              <a:rPr lang="en-US" sz="3100" b="1">
                <a:solidFill>
                  <a:srgbClr val="000000"/>
                </a:solidFill>
                <a:latin typeface="Arial" pitchFamily="34" charset="0"/>
              </a:rPr>
              <a:t>2. ANÁLISE</a:t>
            </a:r>
          </a:p>
          <a:p>
            <a:pPr algn="l">
              <a:lnSpc>
                <a:spcPct val="95000"/>
              </a:lnSpc>
              <a:spcBef>
                <a:spcPct val="0"/>
              </a:spcBef>
            </a:pPr>
            <a:r>
              <a:rPr lang="en-US" sz="2700" b="1">
                <a:solidFill>
                  <a:srgbClr val="000000"/>
                </a:solidFill>
                <a:latin typeface="Arial" pitchFamily="34" charset="0"/>
              </a:rPr>
              <a:t>1. Descrição:</a:t>
            </a:r>
          </a:p>
          <a:p>
            <a:pPr algn="l">
              <a:lnSpc>
                <a:spcPct val="95000"/>
              </a:lnSpc>
              <a:spcBef>
                <a:spcPct val="0"/>
              </a:spcBef>
            </a:pPr>
            <a:r>
              <a:rPr lang="en-US" sz="2000">
                <a:solidFill>
                  <a:srgbClr val="000000"/>
                </a:solidFill>
                <a:latin typeface="Arial" pitchFamily="34" charset="0"/>
              </a:rPr>
              <a:t>operações técnico-analíticas</a:t>
            </a:r>
          </a:p>
          <a:p>
            <a:pPr algn="l">
              <a:lnSpc>
                <a:spcPct val="95000"/>
              </a:lnSpc>
              <a:spcBef>
                <a:spcPct val="0"/>
              </a:spcBef>
            </a:pPr>
            <a:endParaRPr lang="en-US" sz="2000" b="1">
              <a:solidFill>
                <a:srgbClr val="000000"/>
              </a:solidFill>
              <a:latin typeface="Arial" pitchFamily="34" charset="0"/>
            </a:endParaRPr>
          </a:p>
          <a:p>
            <a:pPr algn="l">
              <a:lnSpc>
                <a:spcPct val="95000"/>
              </a:lnSpc>
              <a:spcBef>
                <a:spcPct val="0"/>
              </a:spcBef>
            </a:pPr>
            <a:endParaRPr lang="en-US" sz="2000" b="1">
              <a:solidFill>
                <a:srgbClr val="000000"/>
              </a:solidFill>
              <a:latin typeface="Arial" pitchFamily="34" charset="0"/>
            </a:endParaRPr>
          </a:p>
          <a:p>
            <a:pPr algn="l">
              <a:lnSpc>
                <a:spcPct val="95000"/>
              </a:lnSpc>
              <a:spcBef>
                <a:spcPct val="0"/>
              </a:spcBef>
            </a:pPr>
            <a:endParaRPr lang="en-US" sz="2000" b="1">
              <a:solidFill>
                <a:srgbClr val="000000"/>
              </a:solidFill>
              <a:latin typeface="Arial" pitchFamily="34" charset="0"/>
            </a:endParaRPr>
          </a:p>
          <a:p>
            <a:pPr algn="l">
              <a:lnSpc>
                <a:spcPct val="95000"/>
              </a:lnSpc>
              <a:spcBef>
                <a:spcPct val="0"/>
              </a:spcBef>
            </a:pPr>
            <a:r>
              <a:rPr lang="en-US" sz="2700" b="1">
                <a:solidFill>
                  <a:srgbClr val="000000"/>
                </a:solidFill>
                <a:latin typeface="Arial" pitchFamily="34" charset="0"/>
              </a:rPr>
              <a:t>2. Interpretação:</a:t>
            </a:r>
          </a:p>
          <a:p>
            <a:pPr algn="l">
              <a:lnSpc>
                <a:spcPct val="95000"/>
              </a:lnSpc>
              <a:spcBef>
                <a:spcPct val="0"/>
              </a:spcBef>
            </a:pPr>
            <a:r>
              <a:rPr lang="en-US" sz="2000">
                <a:solidFill>
                  <a:srgbClr val="000000"/>
                </a:solidFill>
                <a:latin typeface="Arial" pitchFamily="34" charset="0"/>
              </a:rPr>
              <a:t>operações lógico-sintéticas</a:t>
            </a:r>
          </a:p>
          <a:p>
            <a:pPr algn="l">
              <a:lnSpc>
                <a:spcPct val="95000"/>
              </a:lnSpc>
              <a:spcBef>
                <a:spcPct val="0"/>
              </a:spcBef>
            </a:pPr>
            <a:endParaRPr lang="en-US" sz="2700">
              <a:solidFill>
                <a:srgbClr val="000000"/>
              </a:solidFill>
              <a:latin typeface="Arial" pitchFamily="34" charset="0"/>
            </a:endParaRPr>
          </a:p>
          <a:p>
            <a:pPr algn="l">
              <a:lnSpc>
                <a:spcPct val="95000"/>
              </a:lnSpc>
              <a:spcBef>
                <a:spcPct val="0"/>
              </a:spcBef>
            </a:pPr>
            <a:r>
              <a:rPr lang="en-US" sz="2000">
                <a:solidFill>
                  <a:srgbClr val="000000"/>
                </a:solidFill>
                <a:latin typeface="Arial" pitchFamily="34" charset="0"/>
              </a:rPr>
              <a:t> </a:t>
            </a:r>
          </a:p>
          <a:p>
            <a:pPr algn="l">
              <a:lnSpc>
                <a:spcPct val="95000"/>
              </a:lnSpc>
              <a:spcBef>
                <a:spcPct val="0"/>
              </a:spcBef>
            </a:pPr>
            <a:r>
              <a:rPr lang="en-US" sz="2000">
                <a:solidFill>
                  <a:srgbClr val="000000"/>
                </a:solidFill>
                <a:latin typeface="Arial" pitchFamily="34" charset="0"/>
              </a:rPr>
              <a:t>FONTE: Maria Immacolata V. Lopes</a:t>
            </a:r>
          </a:p>
          <a:p>
            <a:pPr algn="l">
              <a:lnSpc>
                <a:spcPct val="95000"/>
              </a:lnSpc>
              <a:spcBef>
                <a:spcPct val="0"/>
              </a:spcBef>
            </a:pPr>
            <a:endParaRPr lang="en-US" sz="2000">
              <a:solidFill>
                <a:srgbClr val="000000"/>
              </a:solidFill>
              <a:latin typeface="Arial" pitchFamily="34" charset="0"/>
            </a:endParaRPr>
          </a:p>
        </p:txBody>
      </p:sp>
      <p:sp>
        <p:nvSpPr>
          <p:cNvPr id="24580" name="Text Box 4"/>
          <p:cNvSpPr txBox="1">
            <a:spLocks noChangeArrowheads="1"/>
          </p:cNvSpPr>
          <p:nvPr/>
        </p:nvSpPr>
        <p:spPr bwMode="auto">
          <a:xfrm>
            <a:off x="3843338" y="3460750"/>
            <a:ext cx="3032125"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a:solidFill>
                  <a:srgbClr val="000000"/>
                </a:solidFill>
                <a:latin typeface="Arial" pitchFamily="34" charset="0"/>
              </a:rPr>
              <a:t>1. tratamento dos dados</a:t>
            </a:r>
            <a:endParaRPr lang="en-US" sz="2700">
              <a:solidFill>
                <a:srgbClr val="000000"/>
              </a:solidFill>
              <a:latin typeface="Arial" pitchFamily="34" charset="0"/>
            </a:endParaRPr>
          </a:p>
          <a:p>
            <a:pPr>
              <a:lnSpc>
                <a:spcPct val="95000"/>
              </a:lnSpc>
            </a:pPr>
            <a:r>
              <a:rPr lang="en-US" sz="2000">
                <a:solidFill>
                  <a:srgbClr val="000000"/>
                </a:solidFill>
                <a:latin typeface="Arial" pitchFamily="34" charset="0"/>
              </a:rPr>
              <a:t>2. reconstrução empírica</a:t>
            </a:r>
          </a:p>
          <a:p>
            <a:pPr>
              <a:lnSpc>
                <a:spcPct val="95000"/>
              </a:lnSpc>
            </a:pPr>
            <a:r>
              <a:rPr lang="en-US" sz="2000">
                <a:solidFill>
                  <a:srgbClr val="000000"/>
                </a:solidFill>
                <a:latin typeface="Arial" pitchFamily="34" charset="0"/>
              </a:rPr>
              <a:t>3. elaboração de evidências empíricas</a:t>
            </a:r>
          </a:p>
          <a:p>
            <a:pPr>
              <a:lnSpc>
                <a:spcPct val="95000"/>
              </a:lnSpc>
            </a:pPr>
            <a:endParaRPr lang="en-US" sz="2000">
              <a:solidFill>
                <a:srgbClr val="000000"/>
              </a:solidFill>
              <a:latin typeface="Arial" pitchFamily="34" charset="0"/>
            </a:endParaRPr>
          </a:p>
        </p:txBody>
      </p:sp>
      <p:sp>
        <p:nvSpPr>
          <p:cNvPr id="24581" name="Text Box 5"/>
          <p:cNvSpPr txBox="1">
            <a:spLocks noChangeArrowheads="1"/>
          </p:cNvSpPr>
          <p:nvPr/>
        </p:nvSpPr>
        <p:spPr bwMode="auto">
          <a:xfrm>
            <a:off x="4999558" y="5322168"/>
            <a:ext cx="209666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dirty="0" err="1">
                <a:solidFill>
                  <a:srgbClr val="000000"/>
                </a:solidFill>
                <a:latin typeface="Arial" pitchFamily="34" charset="0"/>
              </a:rPr>
              <a:t>teorização</a:t>
            </a:r>
            <a:r>
              <a:rPr lang="en-US" sz="2000" dirty="0">
                <a:solidFill>
                  <a:srgbClr val="000000"/>
                </a:solidFill>
                <a:latin typeface="Arial" pitchFamily="34" charset="0"/>
              </a:rPr>
              <a:t> </a:t>
            </a:r>
            <a:endParaRPr lang="en-US" sz="2000" dirty="0" smtClean="0">
              <a:solidFill>
                <a:srgbClr val="000000"/>
              </a:solidFill>
              <a:latin typeface="Arial" pitchFamily="34" charset="0"/>
            </a:endParaRPr>
          </a:p>
          <a:p>
            <a:pPr>
              <a:lnSpc>
                <a:spcPct val="95000"/>
              </a:lnSpc>
            </a:pPr>
            <a:r>
              <a:rPr lang="en-US" sz="2000" dirty="0" smtClean="0">
                <a:solidFill>
                  <a:srgbClr val="000000"/>
                </a:solidFill>
                <a:latin typeface="Arial" pitchFamily="34" charset="0"/>
              </a:rPr>
              <a:t>dos </a:t>
            </a:r>
            <a:r>
              <a:rPr lang="en-US" sz="2000" dirty="0">
                <a:solidFill>
                  <a:srgbClr val="000000"/>
                </a:solidFill>
                <a:latin typeface="Arial" pitchFamily="34" charset="0"/>
              </a:rPr>
              <a:t>dados</a:t>
            </a:r>
          </a:p>
          <a:p>
            <a:pPr>
              <a:lnSpc>
                <a:spcPct val="95000"/>
              </a:lnSpc>
            </a:pPr>
            <a:r>
              <a:rPr lang="en-US" sz="2000" dirty="0" err="1">
                <a:solidFill>
                  <a:srgbClr val="000000"/>
                </a:solidFill>
                <a:latin typeface="Arial" pitchFamily="34" charset="0"/>
              </a:rPr>
              <a:t>empírico</a:t>
            </a:r>
            <a:endParaRPr lang="en-US" sz="2000" dirty="0">
              <a:solidFill>
                <a:srgbClr val="000000"/>
              </a:solidFill>
              <a:latin typeface="Arial" pitchFamily="34" charset="0"/>
            </a:endParaRPr>
          </a:p>
          <a:p>
            <a:pPr>
              <a:lnSpc>
                <a:spcPct val="95000"/>
              </a:lnSpc>
            </a:pPr>
            <a:endParaRPr lang="en-US" sz="2000" dirty="0">
              <a:solidFill>
                <a:srgbClr val="000000"/>
              </a:solidFill>
              <a:latin typeface="Arial" pitchFamily="34" charset="0"/>
            </a:endParaRPr>
          </a:p>
        </p:txBody>
      </p:sp>
      <p:sp>
        <p:nvSpPr>
          <p:cNvPr id="24582" name="Text Box 6"/>
          <p:cNvSpPr txBox="1">
            <a:spLocks noChangeArrowheads="1"/>
          </p:cNvSpPr>
          <p:nvPr/>
        </p:nvSpPr>
        <p:spPr bwMode="auto">
          <a:xfrm>
            <a:off x="7045325" y="5467350"/>
            <a:ext cx="35909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a:solidFill>
                  <a:srgbClr val="000000"/>
                </a:solidFill>
                <a:latin typeface="Arial" pitchFamily="34" charset="0"/>
              </a:rPr>
              <a:t>teorias sociais</a:t>
            </a:r>
          </a:p>
          <a:p>
            <a:pPr>
              <a:lnSpc>
                <a:spcPct val="95000"/>
              </a:lnSpc>
            </a:pPr>
            <a:r>
              <a:rPr lang="en-US" sz="2000">
                <a:solidFill>
                  <a:srgbClr val="000000"/>
                </a:solidFill>
                <a:latin typeface="Arial" pitchFamily="34" charset="0"/>
              </a:rPr>
              <a:t>teorias da comunicação</a:t>
            </a:r>
          </a:p>
        </p:txBody>
      </p:sp>
      <p:sp>
        <p:nvSpPr>
          <p:cNvPr id="24583" name="Text Box 7"/>
          <p:cNvSpPr txBox="1">
            <a:spLocks noChangeArrowheads="1"/>
          </p:cNvSpPr>
          <p:nvPr/>
        </p:nvSpPr>
        <p:spPr bwMode="auto">
          <a:xfrm>
            <a:off x="6965950" y="3221038"/>
            <a:ext cx="3421063"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a:solidFill>
                  <a:srgbClr val="000000"/>
                </a:solidFill>
                <a:latin typeface="Arial" pitchFamily="34" charset="0"/>
              </a:rPr>
              <a:t>1. crítica (expurgo)</a:t>
            </a:r>
          </a:p>
          <a:p>
            <a:pPr>
              <a:lnSpc>
                <a:spcPct val="95000"/>
              </a:lnSpc>
            </a:pPr>
            <a:r>
              <a:rPr lang="en-US" sz="2000">
                <a:solidFill>
                  <a:srgbClr val="000000"/>
                </a:solidFill>
                <a:latin typeface="Arial" pitchFamily="34" charset="0"/>
              </a:rPr>
              <a:t>2. classificação (tabulação, categorização)</a:t>
            </a:r>
          </a:p>
        </p:txBody>
      </p:sp>
      <p:pic>
        <p:nvPicPr>
          <p:cNvPr id="245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0" y="3481388"/>
            <a:ext cx="85725" cy="1376362"/>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638" y="5481638"/>
            <a:ext cx="171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0" y="5556250"/>
            <a:ext cx="169863" cy="582613"/>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6250" y="3322638"/>
            <a:ext cx="95250" cy="81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ctrTitle"/>
          </p:nvPr>
        </p:nvSpPr>
        <p:spPr>
          <a:xfrm>
            <a:off x="44450" y="274638"/>
            <a:ext cx="10071100" cy="1323975"/>
          </a:xfrm>
        </p:spPr>
        <p:txBody>
          <a:bodyPr lIns="0" tIns="0" rIns="0" bIns="0"/>
          <a:lstStyle/>
          <a:p>
            <a:pPr>
              <a:lnSpc>
                <a:spcPct val="95000"/>
              </a:lnSpc>
            </a:pPr>
            <a:r>
              <a:rPr lang="en-US" sz="3100" b="1" i="1">
                <a:solidFill>
                  <a:srgbClr val="000000"/>
                </a:solidFill>
                <a:latin typeface="Arial" pitchFamily="34" charset="0"/>
              </a:rPr>
              <a:t>Etapas Organizacionais da Pesquisa: III. Aplicação</a:t>
            </a:r>
            <a:endParaRPr lang="en-US" sz="2700" i="1">
              <a:solidFill>
                <a:srgbClr val="000000"/>
              </a:solidFill>
              <a:latin typeface="Arial" pitchFamily="34" charset="0"/>
            </a:endParaRPr>
          </a:p>
        </p:txBody>
      </p:sp>
      <p:sp>
        <p:nvSpPr>
          <p:cNvPr id="25602" name="Rectangle 2"/>
          <p:cNvSpPr>
            <a:spLocks noGrp="1" noChangeArrowheads="1"/>
          </p:cNvSpPr>
          <p:nvPr>
            <p:ph type="subTitle" idx="1"/>
          </p:nvPr>
        </p:nvSpPr>
        <p:spPr>
          <a:xfrm>
            <a:off x="450850" y="1422400"/>
            <a:ext cx="9793288" cy="6156325"/>
          </a:xfrm>
        </p:spPr>
        <p:txBody>
          <a:bodyPr lIns="0" tIns="0" rIns="0" bIns="0"/>
          <a:lstStyle/>
          <a:p>
            <a:pPr>
              <a:lnSpc>
                <a:spcPct val="95000"/>
              </a:lnSpc>
              <a:spcBef>
                <a:spcPct val="0"/>
              </a:spcBef>
            </a:pPr>
            <a:r>
              <a:rPr lang="en-US" sz="3600" b="1" dirty="0">
                <a:solidFill>
                  <a:srgbClr val="000000"/>
                </a:solidFill>
                <a:latin typeface="Arial" pitchFamily="34" charset="0"/>
              </a:rPr>
              <a:t>1. COMUNICAÇÃO</a:t>
            </a:r>
          </a:p>
          <a:p>
            <a:pPr algn="l">
              <a:lnSpc>
                <a:spcPct val="95000"/>
              </a:lnSpc>
              <a:spcBef>
                <a:spcPct val="0"/>
              </a:spcBef>
            </a:pPr>
            <a:r>
              <a:rPr lang="en-US" sz="3100" b="1" dirty="0">
                <a:solidFill>
                  <a:srgbClr val="000000"/>
                </a:solidFill>
                <a:latin typeface="Arial" pitchFamily="34" charset="0"/>
              </a:rPr>
              <a:t>1. </a:t>
            </a:r>
            <a:r>
              <a:rPr lang="en-US" sz="3100" b="1" dirty="0" err="1">
                <a:solidFill>
                  <a:srgbClr val="000000"/>
                </a:solidFill>
                <a:latin typeface="Arial" pitchFamily="34" charset="0"/>
              </a:rPr>
              <a:t>Público</a:t>
            </a:r>
            <a:r>
              <a:rPr lang="en-US" sz="3100" b="1" dirty="0">
                <a:solidFill>
                  <a:srgbClr val="000000"/>
                </a:solidFill>
                <a:latin typeface="Arial" pitchFamily="34" charset="0"/>
              </a:rPr>
              <a:t> </a:t>
            </a:r>
            <a:r>
              <a:rPr lang="en-US" sz="3100" dirty="0">
                <a:solidFill>
                  <a:srgbClr val="000000"/>
                </a:solidFill>
                <a:latin typeface="Arial" pitchFamily="34" charset="0"/>
              </a:rPr>
              <a:t>(</a:t>
            </a:r>
            <a:r>
              <a:rPr lang="en-US" sz="3100" dirty="0" err="1">
                <a:solidFill>
                  <a:srgbClr val="000000"/>
                </a:solidFill>
                <a:latin typeface="Arial" pitchFamily="34" charset="0"/>
              </a:rPr>
              <a:t>para</a:t>
            </a:r>
            <a:r>
              <a:rPr lang="en-US" sz="3100" dirty="0">
                <a:solidFill>
                  <a:srgbClr val="000000"/>
                </a:solidFill>
                <a:latin typeface="Arial" pitchFamily="34" charset="0"/>
              </a:rPr>
              <a:t> </a:t>
            </a:r>
            <a:r>
              <a:rPr lang="en-US" sz="3100" dirty="0" err="1">
                <a:solidFill>
                  <a:srgbClr val="000000"/>
                </a:solidFill>
                <a:latin typeface="Arial" pitchFamily="34" charset="0"/>
              </a:rPr>
              <a:t>quem</a:t>
            </a:r>
            <a:r>
              <a:rPr lang="en-US" sz="3100" dirty="0">
                <a:solidFill>
                  <a:srgbClr val="000000"/>
                </a:solidFill>
                <a:latin typeface="Arial" pitchFamily="34" charset="0"/>
              </a:rPr>
              <a:t>?)</a:t>
            </a:r>
          </a:p>
          <a:p>
            <a:pPr algn="l">
              <a:lnSpc>
                <a:spcPct val="95000"/>
              </a:lnSpc>
              <a:spcBef>
                <a:spcPct val="0"/>
              </a:spcBef>
            </a:pPr>
            <a:r>
              <a:rPr lang="en-US" sz="3100" b="1" dirty="0">
                <a:solidFill>
                  <a:srgbClr val="000000"/>
                </a:solidFill>
                <a:latin typeface="Arial" pitchFamily="34" charset="0"/>
              </a:rPr>
              <a:t>2. </a:t>
            </a:r>
            <a:r>
              <a:rPr lang="en-US" sz="3100" b="1" dirty="0" err="1">
                <a:solidFill>
                  <a:srgbClr val="000000"/>
                </a:solidFill>
                <a:latin typeface="Arial" pitchFamily="34" charset="0"/>
              </a:rPr>
              <a:t>Relatório</a:t>
            </a:r>
            <a:r>
              <a:rPr lang="en-US" sz="3100" b="1" dirty="0">
                <a:solidFill>
                  <a:srgbClr val="000000"/>
                </a:solidFill>
                <a:latin typeface="Arial" pitchFamily="34" charset="0"/>
              </a:rPr>
              <a:t> Final </a:t>
            </a:r>
            <a:r>
              <a:rPr lang="en-US" sz="3100" dirty="0">
                <a:solidFill>
                  <a:srgbClr val="000000"/>
                </a:solidFill>
                <a:latin typeface="Arial" pitchFamily="34" charset="0"/>
              </a:rPr>
              <a:t>(o </a:t>
            </a:r>
            <a:r>
              <a:rPr lang="en-US" sz="3100" dirty="0" err="1">
                <a:solidFill>
                  <a:srgbClr val="000000"/>
                </a:solidFill>
                <a:latin typeface="Arial" pitchFamily="34" charset="0"/>
              </a:rPr>
              <a:t>que</a:t>
            </a:r>
            <a:r>
              <a:rPr lang="en-US" sz="3100" dirty="0">
                <a:solidFill>
                  <a:srgbClr val="000000"/>
                </a:solidFill>
                <a:latin typeface="Arial" pitchFamily="34" charset="0"/>
              </a:rPr>
              <a:t>?)</a:t>
            </a:r>
          </a:p>
          <a:p>
            <a:pPr algn="l">
              <a:lnSpc>
                <a:spcPct val="95000"/>
              </a:lnSpc>
              <a:spcBef>
                <a:spcPct val="0"/>
              </a:spcBef>
            </a:pPr>
            <a:endParaRPr lang="en-US" sz="3100" b="1" dirty="0">
              <a:solidFill>
                <a:srgbClr val="000000"/>
              </a:solidFill>
              <a:latin typeface="Arial" pitchFamily="34" charset="0"/>
            </a:endParaRPr>
          </a:p>
          <a:p>
            <a:pPr>
              <a:lnSpc>
                <a:spcPct val="95000"/>
              </a:lnSpc>
              <a:spcBef>
                <a:spcPct val="0"/>
              </a:spcBef>
            </a:pPr>
            <a:r>
              <a:rPr lang="en-US" sz="3600" b="1" dirty="0">
                <a:solidFill>
                  <a:srgbClr val="000000"/>
                </a:solidFill>
                <a:latin typeface="Arial" pitchFamily="34" charset="0"/>
              </a:rPr>
              <a:t>2. UTILIZAÇÃO DOS RESULTADOS</a:t>
            </a:r>
          </a:p>
          <a:p>
            <a:pPr algn="l">
              <a:lnSpc>
                <a:spcPct val="95000"/>
              </a:lnSpc>
              <a:spcBef>
                <a:spcPct val="0"/>
              </a:spcBef>
            </a:pPr>
            <a:endParaRPr lang="en-US" sz="3100" b="1" dirty="0" smtClean="0">
              <a:solidFill>
                <a:srgbClr val="000000"/>
              </a:solidFill>
              <a:latin typeface="Arial" pitchFamily="34" charset="0"/>
            </a:endParaRPr>
          </a:p>
          <a:p>
            <a:pPr algn="l">
              <a:lnSpc>
                <a:spcPct val="95000"/>
              </a:lnSpc>
              <a:spcBef>
                <a:spcPct val="0"/>
              </a:spcBef>
            </a:pPr>
            <a:endParaRPr lang="en-US" sz="3100" b="1" dirty="0">
              <a:solidFill>
                <a:srgbClr val="000000"/>
              </a:solidFill>
              <a:latin typeface="Arial" pitchFamily="34" charset="0"/>
            </a:endParaRPr>
          </a:p>
          <a:p>
            <a:pPr algn="l">
              <a:lnSpc>
                <a:spcPct val="95000"/>
              </a:lnSpc>
              <a:spcBef>
                <a:spcPct val="0"/>
              </a:spcBef>
            </a:pPr>
            <a:r>
              <a:rPr lang="en-US" sz="3100" b="1" dirty="0" err="1" smtClean="0">
                <a:solidFill>
                  <a:srgbClr val="000000"/>
                </a:solidFill>
                <a:latin typeface="Arial" pitchFamily="34" charset="0"/>
              </a:rPr>
              <a:t>Elaboração</a:t>
            </a:r>
            <a:endParaRPr lang="en-US" sz="3100" b="1" dirty="0">
              <a:solidFill>
                <a:srgbClr val="000000"/>
              </a:solidFill>
              <a:latin typeface="Arial" pitchFamily="34" charset="0"/>
            </a:endParaRPr>
          </a:p>
          <a:p>
            <a:pPr algn="l">
              <a:lnSpc>
                <a:spcPct val="95000"/>
              </a:lnSpc>
              <a:spcBef>
                <a:spcPct val="0"/>
              </a:spcBef>
            </a:pPr>
            <a:r>
              <a:rPr lang="en-US" sz="3100" b="1" dirty="0" err="1">
                <a:solidFill>
                  <a:srgbClr val="000000"/>
                </a:solidFill>
                <a:latin typeface="Arial" pitchFamily="34" charset="0"/>
              </a:rPr>
              <a:t>Execução</a:t>
            </a:r>
            <a:r>
              <a:rPr lang="en-US" sz="3100" b="1" dirty="0">
                <a:solidFill>
                  <a:srgbClr val="000000"/>
                </a:solidFill>
                <a:latin typeface="Arial" pitchFamily="34" charset="0"/>
              </a:rPr>
              <a:t> </a:t>
            </a:r>
          </a:p>
          <a:p>
            <a:pPr algn="l">
              <a:lnSpc>
                <a:spcPct val="95000"/>
              </a:lnSpc>
              <a:spcBef>
                <a:spcPct val="0"/>
              </a:spcBef>
            </a:pPr>
            <a:r>
              <a:rPr lang="en-US" sz="3100" b="1" dirty="0" err="1">
                <a:solidFill>
                  <a:srgbClr val="000000"/>
                </a:solidFill>
                <a:latin typeface="Arial" pitchFamily="34" charset="0"/>
              </a:rPr>
              <a:t>Avaliação</a:t>
            </a:r>
            <a:endParaRPr lang="en-US" sz="3100" b="1" dirty="0">
              <a:solidFill>
                <a:srgbClr val="000000"/>
              </a:solidFill>
              <a:latin typeface="Arial" pitchFamily="34" charset="0"/>
            </a:endParaRPr>
          </a:p>
          <a:p>
            <a:pPr algn="l">
              <a:lnSpc>
                <a:spcPct val="95000"/>
              </a:lnSpc>
              <a:spcBef>
                <a:spcPct val="0"/>
              </a:spcBef>
            </a:pPr>
            <a:endParaRPr lang="en-US" sz="3100" b="1" dirty="0">
              <a:solidFill>
                <a:srgbClr val="000000"/>
              </a:solidFill>
              <a:latin typeface="Arial" pitchFamily="34" charset="0"/>
            </a:endParaRPr>
          </a:p>
          <a:p>
            <a:pPr algn="l">
              <a:lnSpc>
                <a:spcPct val="95000"/>
              </a:lnSpc>
              <a:spcBef>
                <a:spcPct val="0"/>
              </a:spcBef>
            </a:pPr>
            <a:endParaRPr lang="en-US" sz="2200" dirty="0" smtClean="0">
              <a:solidFill>
                <a:srgbClr val="000000"/>
              </a:solidFill>
              <a:latin typeface="Arial" pitchFamily="34" charset="0"/>
            </a:endParaRPr>
          </a:p>
          <a:p>
            <a:pPr algn="l">
              <a:lnSpc>
                <a:spcPct val="95000"/>
              </a:lnSpc>
              <a:spcBef>
                <a:spcPct val="0"/>
              </a:spcBef>
            </a:pPr>
            <a:endParaRPr lang="en-US" sz="2200" dirty="0">
              <a:solidFill>
                <a:srgbClr val="000000"/>
              </a:solidFill>
              <a:latin typeface="Arial" pitchFamily="34" charset="0"/>
            </a:endParaRPr>
          </a:p>
          <a:p>
            <a:pPr algn="l">
              <a:lnSpc>
                <a:spcPct val="95000"/>
              </a:lnSpc>
              <a:spcBef>
                <a:spcPct val="0"/>
              </a:spcBef>
            </a:pPr>
            <a:endParaRPr lang="en-US" sz="2200" dirty="0" smtClean="0">
              <a:solidFill>
                <a:srgbClr val="000000"/>
              </a:solidFill>
              <a:latin typeface="Arial" pitchFamily="34" charset="0"/>
            </a:endParaRPr>
          </a:p>
          <a:p>
            <a:pPr algn="l">
              <a:lnSpc>
                <a:spcPct val="95000"/>
              </a:lnSpc>
              <a:spcBef>
                <a:spcPct val="0"/>
              </a:spcBef>
            </a:pPr>
            <a:endParaRPr lang="en-US" sz="2200" dirty="0">
              <a:solidFill>
                <a:srgbClr val="000000"/>
              </a:solidFill>
              <a:latin typeface="Arial" pitchFamily="34" charset="0"/>
            </a:endParaRPr>
          </a:p>
          <a:p>
            <a:pPr algn="l">
              <a:lnSpc>
                <a:spcPct val="95000"/>
              </a:lnSpc>
              <a:spcBef>
                <a:spcPct val="0"/>
              </a:spcBef>
            </a:pPr>
            <a:r>
              <a:rPr lang="en-US" sz="2200" dirty="0" smtClean="0">
                <a:solidFill>
                  <a:srgbClr val="000000"/>
                </a:solidFill>
                <a:latin typeface="Arial" pitchFamily="34" charset="0"/>
              </a:rPr>
              <a:t>FONTE</a:t>
            </a:r>
            <a:r>
              <a:rPr lang="en-US" sz="2200" dirty="0">
                <a:solidFill>
                  <a:srgbClr val="000000"/>
                </a:solidFill>
                <a:latin typeface="Arial" pitchFamily="34" charset="0"/>
              </a:rPr>
              <a:t>: Maria </a:t>
            </a:r>
            <a:r>
              <a:rPr lang="en-US" sz="2200" dirty="0" err="1">
                <a:solidFill>
                  <a:srgbClr val="000000"/>
                </a:solidFill>
                <a:latin typeface="Arial" pitchFamily="34" charset="0"/>
              </a:rPr>
              <a:t>Immacolata</a:t>
            </a:r>
            <a:r>
              <a:rPr lang="en-US" sz="2200" dirty="0">
                <a:solidFill>
                  <a:srgbClr val="000000"/>
                </a:solidFill>
                <a:latin typeface="Arial" pitchFamily="34" charset="0"/>
              </a:rPr>
              <a:t> V. Lopes</a:t>
            </a:r>
          </a:p>
          <a:p>
            <a:pPr algn="l">
              <a:lnSpc>
                <a:spcPct val="95000"/>
              </a:lnSpc>
              <a:spcBef>
                <a:spcPct val="0"/>
              </a:spcBef>
            </a:pPr>
            <a:endParaRPr lang="en-US" sz="2200" dirty="0">
              <a:solidFill>
                <a:srgbClr val="000000"/>
              </a:solidFill>
              <a:latin typeface="Arial" pitchFamily="34" charset="0"/>
            </a:endParaRPr>
          </a:p>
        </p:txBody>
      </p:sp>
      <p:sp>
        <p:nvSpPr>
          <p:cNvPr id="25604" name="Text Box 4"/>
          <p:cNvSpPr txBox="1">
            <a:spLocks noChangeArrowheads="1"/>
          </p:cNvSpPr>
          <p:nvPr/>
        </p:nvSpPr>
        <p:spPr bwMode="auto">
          <a:xfrm>
            <a:off x="3684588" y="4979988"/>
            <a:ext cx="64309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100" b="1" i="1">
                <a:solidFill>
                  <a:srgbClr val="000000"/>
                </a:solidFill>
                <a:latin typeface="Arial" pitchFamily="34" charset="0"/>
              </a:rPr>
              <a:t>de planos de ação/ intervenção</a:t>
            </a:r>
          </a:p>
        </p:txBody>
      </p:sp>
      <p:pic>
        <p:nvPicPr>
          <p:cNvPr id="256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138" y="4835525"/>
            <a:ext cx="901700" cy="106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422400"/>
            <a:ext cx="4054475" cy="571500"/>
          </a:xfrm>
          <a:prstGeom prst="rect">
            <a:avLst/>
          </a:prstGeom>
          <a:noFill/>
          <a:extLst>
            <a:ext uri="{909E8E84-426E-40DD-AFC4-6F175D3DCCD1}">
              <a14:hiddenFill xmlns:a14="http://schemas.microsoft.com/office/drawing/2010/main">
                <a:solidFill>
                  <a:srgbClr val="FFFFFF"/>
                </a:solidFill>
              </a14:hiddenFill>
            </a:ext>
          </a:extLst>
        </p:spPr>
      </p:pic>
      <p:sp>
        <p:nvSpPr>
          <p:cNvPr id="26625" name="Rectangle 1"/>
          <p:cNvSpPr>
            <a:spLocks noGrp="1" noChangeArrowheads="1"/>
          </p:cNvSpPr>
          <p:nvPr>
            <p:ph type="ctrTitle"/>
          </p:nvPr>
        </p:nvSpPr>
        <p:spPr>
          <a:xfrm>
            <a:off x="146050" y="101600"/>
            <a:ext cx="9436100" cy="1192213"/>
          </a:xfrm>
        </p:spPr>
        <p:txBody>
          <a:bodyPr lIns="0" tIns="0" rIns="0" bIns="0"/>
          <a:lstStyle/>
          <a:p>
            <a:pPr>
              <a:lnSpc>
                <a:spcPct val="95000"/>
              </a:lnSpc>
            </a:pPr>
            <a:r>
              <a:rPr lang="en-US" sz="3600" b="1" i="1">
                <a:solidFill>
                  <a:srgbClr val="000000"/>
                </a:solidFill>
                <a:latin typeface="Arial" pitchFamily="34" charset="0"/>
              </a:rPr>
              <a:t>NÍVEIS METODOLÓGICOS DA PESQUISA</a:t>
            </a:r>
            <a:endParaRPr lang="en-US" sz="3600" b="1">
              <a:solidFill>
                <a:srgbClr val="000000"/>
              </a:solidFill>
              <a:latin typeface="Arial" pitchFamily="34" charset="0"/>
            </a:endParaRPr>
          </a:p>
        </p:txBody>
      </p:sp>
      <p:sp>
        <p:nvSpPr>
          <p:cNvPr id="26626" name="Rectangle 2"/>
          <p:cNvSpPr>
            <a:spLocks noGrp="1" noChangeArrowheads="1"/>
          </p:cNvSpPr>
          <p:nvPr>
            <p:ph type="subTitle" idx="1"/>
          </p:nvPr>
        </p:nvSpPr>
        <p:spPr>
          <a:xfrm>
            <a:off x="4594224" y="914400"/>
            <a:ext cx="5464175" cy="1422400"/>
          </a:xfrm>
        </p:spPr>
        <p:txBody>
          <a:bodyPr lIns="0" tIns="0" rIns="0" bIns="0"/>
          <a:lstStyle/>
          <a:p>
            <a:pPr algn="l">
              <a:lnSpc>
                <a:spcPct val="95000"/>
              </a:lnSpc>
              <a:spcBef>
                <a:spcPct val="0"/>
              </a:spcBef>
            </a:pPr>
            <a:r>
              <a:rPr lang="en-US" sz="2200" b="1" dirty="0">
                <a:solidFill>
                  <a:srgbClr val="000000"/>
                </a:solidFill>
                <a:latin typeface="Arial" pitchFamily="34" charset="0"/>
              </a:rPr>
              <a:t>- </a:t>
            </a:r>
            <a:r>
              <a:rPr lang="en-US" sz="2200" b="1" dirty="0" err="1">
                <a:solidFill>
                  <a:srgbClr val="000000"/>
                </a:solidFill>
                <a:latin typeface="Arial" pitchFamily="34" charset="0"/>
              </a:rPr>
              <a:t>Nível</a:t>
            </a:r>
            <a:r>
              <a:rPr lang="en-US" sz="2200" b="1" dirty="0">
                <a:solidFill>
                  <a:srgbClr val="000000"/>
                </a:solidFill>
                <a:latin typeface="Arial" pitchFamily="34" charset="0"/>
              </a:rPr>
              <a:t> do </a:t>
            </a:r>
            <a:r>
              <a:rPr lang="en-US" sz="2200" b="1" dirty="0" err="1">
                <a:solidFill>
                  <a:srgbClr val="000000"/>
                </a:solidFill>
                <a:latin typeface="Arial" pitchFamily="34" charset="0"/>
              </a:rPr>
              <a:t>paradigma</a:t>
            </a:r>
            <a:r>
              <a:rPr lang="en-US" sz="2200" b="1" dirty="0">
                <a:solidFill>
                  <a:srgbClr val="000000"/>
                </a:solidFill>
                <a:latin typeface="Arial" pitchFamily="34" charset="0"/>
              </a:rPr>
              <a:t> </a:t>
            </a:r>
            <a:r>
              <a:rPr lang="en-US" sz="2200" b="1" dirty="0" err="1">
                <a:solidFill>
                  <a:srgbClr val="000000"/>
                </a:solidFill>
                <a:latin typeface="Arial" pitchFamily="34" charset="0"/>
              </a:rPr>
              <a:t>científico</a:t>
            </a:r>
            <a:r>
              <a:rPr lang="en-US" sz="2200" b="1" dirty="0">
                <a:solidFill>
                  <a:srgbClr val="000000"/>
                </a:solidFill>
                <a:latin typeface="Arial" pitchFamily="34" charset="0"/>
              </a:rPr>
              <a:t> </a:t>
            </a:r>
          </a:p>
          <a:p>
            <a:pPr algn="l">
              <a:lnSpc>
                <a:spcPct val="95000"/>
              </a:lnSpc>
              <a:spcBef>
                <a:spcPct val="0"/>
              </a:spcBef>
            </a:pPr>
            <a:r>
              <a:rPr lang="en-US" sz="2200" b="1" dirty="0">
                <a:solidFill>
                  <a:srgbClr val="000000"/>
                </a:solidFill>
                <a:latin typeface="Arial" pitchFamily="34" charset="0"/>
              </a:rPr>
              <a:t>(</a:t>
            </a:r>
            <a:r>
              <a:rPr lang="en-US" sz="2200" b="1" dirty="0" err="1">
                <a:solidFill>
                  <a:srgbClr val="000000"/>
                </a:solidFill>
                <a:latin typeface="Arial" pitchFamily="34" charset="0"/>
              </a:rPr>
              <a:t>ajuste</a:t>
            </a:r>
            <a:r>
              <a:rPr lang="en-US" sz="2200" b="1" dirty="0">
                <a:solidFill>
                  <a:srgbClr val="000000"/>
                </a:solidFill>
                <a:latin typeface="Arial" pitchFamily="34" charset="0"/>
              </a:rPr>
              <a:t> S-O)</a:t>
            </a:r>
          </a:p>
          <a:p>
            <a:pPr algn="l">
              <a:lnSpc>
                <a:spcPct val="95000"/>
              </a:lnSpc>
              <a:spcBef>
                <a:spcPct val="0"/>
              </a:spcBef>
            </a:pPr>
            <a:r>
              <a:rPr lang="en-US" sz="2200" b="1" dirty="0">
                <a:solidFill>
                  <a:srgbClr val="000000"/>
                </a:solidFill>
                <a:latin typeface="Arial" pitchFamily="34" charset="0"/>
              </a:rPr>
              <a:t>- </a:t>
            </a:r>
            <a:r>
              <a:rPr lang="en-US" sz="2200" b="1" dirty="0" err="1">
                <a:solidFill>
                  <a:srgbClr val="000000"/>
                </a:solidFill>
                <a:latin typeface="Arial" pitchFamily="34" charset="0"/>
              </a:rPr>
              <a:t>Nível</a:t>
            </a:r>
            <a:r>
              <a:rPr lang="en-US" sz="2200" b="1" dirty="0">
                <a:solidFill>
                  <a:srgbClr val="000000"/>
                </a:solidFill>
                <a:latin typeface="Arial" pitchFamily="34" charset="0"/>
              </a:rPr>
              <a:t> da </a:t>
            </a:r>
            <a:r>
              <a:rPr lang="en-US" sz="2200" b="1" dirty="0" err="1">
                <a:solidFill>
                  <a:srgbClr val="000000"/>
                </a:solidFill>
                <a:latin typeface="Arial" pitchFamily="34" charset="0"/>
              </a:rPr>
              <a:t>vigilância</a:t>
            </a:r>
            <a:r>
              <a:rPr lang="en-US" sz="2200" b="1" dirty="0">
                <a:solidFill>
                  <a:srgbClr val="000000"/>
                </a:solidFill>
                <a:latin typeface="Arial" pitchFamily="34" charset="0"/>
              </a:rPr>
              <a:t> </a:t>
            </a:r>
            <a:r>
              <a:rPr lang="en-US" sz="2200" b="1" dirty="0" err="1">
                <a:solidFill>
                  <a:srgbClr val="000000"/>
                </a:solidFill>
                <a:latin typeface="Arial" pitchFamily="34" charset="0"/>
              </a:rPr>
              <a:t>epistemológica</a:t>
            </a:r>
            <a:r>
              <a:rPr lang="en-US" sz="2200" b="1" dirty="0">
                <a:solidFill>
                  <a:srgbClr val="000000"/>
                </a:solidFill>
                <a:latin typeface="Arial" pitchFamily="34" charset="0"/>
              </a:rPr>
              <a:t>   </a:t>
            </a:r>
            <a:br>
              <a:rPr lang="en-US" sz="2200" b="1" dirty="0">
                <a:solidFill>
                  <a:srgbClr val="000000"/>
                </a:solidFill>
                <a:latin typeface="Arial" pitchFamily="34" charset="0"/>
              </a:rPr>
            </a:br>
            <a:r>
              <a:rPr lang="en-US" sz="2200" b="1" dirty="0">
                <a:solidFill>
                  <a:srgbClr val="000000"/>
                </a:solidFill>
                <a:latin typeface="Arial" pitchFamily="34" charset="0"/>
              </a:rPr>
              <a:t>  (</a:t>
            </a:r>
            <a:r>
              <a:rPr lang="en-US" sz="2200" b="1" dirty="0" err="1">
                <a:solidFill>
                  <a:srgbClr val="000000"/>
                </a:solidFill>
                <a:latin typeface="Arial" pitchFamily="34" charset="0"/>
              </a:rPr>
              <a:t>autocrítica</a:t>
            </a:r>
            <a:r>
              <a:rPr lang="en-US" sz="2200" b="1" dirty="0">
                <a:solidFill>
                  <a:srgbClr val="000000"/>
                </a:solidFill>
                <a:latin typeface="Arial" pitchFamily="34" charset="0"/>
              </a:rPr>
              <a:t>)</a:t>
            </a:r>
          </a:p>
        </p:txBody>
      </p:sp>
      <p:sp>
        <p:nvSpPr>
          <p:cNvPr id="26629" name="Text Box 5"/>
          <p:cNvSpPr txBox="1">
            <a:spLocks noChangeArrowheads="1"/>
          </p:cNvSpPr>
          <p:nvPr/>
        </p:nvSpPr>
        <p:spPr bwMode="auto">
          <a:xfrm>
            <a:off x="168275" y="1457325"/>
            <a:ext cx="44259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I. NÍVEL EPISTEMOLÓGICO</a:t>
            </a:r>
          </a:p>
          <a:p>
            <a:pPr>
              <a:lnSpc>
                <a:spcPct val="95000"/>
              </a:lnSpc>
            </a:pPr>
            <a:endParaRPr lang="en-US" sz="2200" b="1">
              <a:solidFill>
                <a:srgbClr val="000000"/>
              </a:solidFill>
              <a:latin typeface="Arial" pitchFamily="34" charset="0"/>
            </a:endParaRPr>
          </a:p>
        </p:txBody>
      </p:sp>
      <p:sp>
        <p:nvSpPr>
          <p:cNvPr id="26630" name="Text Box 6"/>
          <p:cNvSpPr txBox="1">
            <a:spLocks noChangeArrowheads="1"/>
          </p:cNvSpPr>
          <p:nvPr/>
        </p:nvSpPr>
        <p:spPr bwMode="auto">
          <a:xfrm>
            <a:off x="552450" y="4020042"/>
            <a:ext cx="3627438"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dirty="0" err="1">
                <a:solidFill>
                  <a:srgbClr val="000000"/>
                </a:solidFill>
                <a:latin typeface="Arial" pitchFamily="34" charset="0"/>
              </a:rPr>
              <a:t>Operações</a:t>
            </a:r>
            <a:r>
              <a:rPr lang="en-US" sz="2200" b="1" dirty="0">
                <a:solidFill>
                  <a:srgbClr val="000000"/>
                </a:solidFill>
                <a:latin typeface="Arial" pitchFamily="34" charset="0"/>
              </a:rPr>
              <a:t> </a:t>
            </a:r>
            <a:endParaRPr lang="en-US" sz="2200" b="1" dirty="0" smtClean="0">
              <a:solidFill>
                <a:srgbClr val="000000"/>
              </a:solidFill>
              <a:latin typeface="Arial" pitchFamily="34" charset="0"/>
            </a:endParaRPr>
          </a:p>
          <a:p>
            <a:pPr>
              <a:lnSpc>
                <a:spcPct val="95000"/>
              </a:lnSpc>
            </a:pPr>
            <a:r>
              <a:rPr lang="en-US" sz="2200" b="1" dirty="0" err="1" smtClean="0">
                <a:solidFill>
                  <a:srgbClr val="000000"/>
                </a:solidFill>
                <a:latin typeface="Arial" pitchFamily="34" charset="0"/>
              </a:rPr>
              <a:t>Metodológicas</a:t>
            </a:r>
            <a:endParaRPr lang="en-US" sz="2200" b="1" dirty="0">
              <a:solidFill>
                <a:srgbClr val="000000"/>
              </a:solidFill>
              <a:latin typeface="Arial" pitchFamily="34" charset="0"/>
            </a:endParaRPr>
          </a:p>
          <a:p>
            <a:pPr>
              <a:lnSpc>
                <a:spcPct val="95000"/>
              </a:lnSpc>
            </a:pPr>
            <a:endParaRPr lang="en-US" sz="2000" dirty="0">
              <a:solidFill>
                <a:srgbClr val="000000"/>
              </a:solidFill>
              <a:latin typeface="Arial" pitchFamily="34" charset="0"/>
            </a:endParaRPr>
          </a:p>
        </p:txBody>
      </p:sp>
      <p:sp>
        <p:nvSpPr>
          <p:cNvPr id="26631" name="Text Box 7"/>
          <p:cNvSpPr txBox="1">
            <a:spLocks noChangeArrowheads="1"/>
          </p:cNvSpPr>
          <p:nvPr/>
        </p:nvSpPr>
        <p:spPr bwMode="auto">
          <a:xfrm>
            <a:off x="3702050" y="2551703"/>
            <a:ext cx="6189663" cy="42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dirty="0">
                <a:solidFill>
                  <a:srgbClr val="000000"/>
                </a:solidFill>
                <a:latin typeface="Arial" pitchFamily="34" charset="0"/>
              </a:rPr>
              <a:t>1. </a:t>
            </a:r>
            <a:r>
              <a:rPr lang="en-US" sz="2200" b="1" dirty="0" err="1">
                <a:solidFill>
                  <a:srgbClr val="000000"/>
                </a:solidFill>
                <a:latin typeface="Arial" pitchFamily="34" charset="0"/>
              </a:rPr>
              <a:t>Ruptura</a:t>
            </a:r>
            <a:r>
              <a:rPr lang="en-US" sz="2200" b="1" dirty="0">
                <a:solidFill>
                  <a:srgbClr val="000000"/>
                </a:solidFill>
                <a:latin typeface="Arial" pitchFamily="34" charset="0"/>
              </a:rPr>
              <a:t> </a:t>
            </a:r>
            <a:r>
              <a:rPr lang="en-US" sz="2200" b="1" dirty="0" err="1">
                <a:solidFill>
                  <a:srgbClr val="000000"/>
                </a:solidFill>
                <a:latin typeface="Arial" pitchFamily="34" charset="0"/>
              </a:rPr>
              <a:t>Epistemológica</a:t>
            </a:r>
            <a:endParaRPr lang="en-US" sz="2200" b="1" dirty="0">
              <a:solidFill>
                <a:srgbClr val="000000"/>
              </a:solidFill>
              <a:latin typeface="Arial" pitchFamily="34" charset="0"/>
            </a:endParaRPr>
          </a:p>
          <a:p>
            <a:pPr>
              <a:lnSpc>
                <a:spcPct val="95000"/>
              </a:lnSpc>
            </a:pPr>
            <a:r>
              <a:rPr lang="en-US" sz="1800" b="1" dirty="0" smtClean="0">
                <a:solidFill>
                  <a:srgbClr val="000000"/>
                </a:solidFill>
                <a:latin typeface="Arial" pitchFamily="34" charset="0"/>
              </a:rPr>
              <a:t>1.1 </a:t>
            </a:r>
            <a:r>
              <a:rPr lang="en-US" sz="1800" b="1" dirty="0" err="1">
                <a:solidFill>
                  <a:srgbClr val="000000"/>
                </a:solidFill>
                <a:latin typeface="Arial" pitchFamily="34" charset="0"/>
              </a:rPr>
              <a:t>Crítica</a:t>
            </a:r>
            <a:r>
              <a:rPr lang="en-US" sz="1800" b="1" dirty="0">
                <a:solidFill>
                  <a:srgbClr val="000000"/>
                </a:solidFill>
                <a:latin typeface="Arial" pitchFamily="34" charset="0"/>
              </a:rPr>
              <a:t> </a:t>
            </a:r>
            <a:r>
              <a:rPr lang="en-US" sz="1800" b="1" dirty="0" err="1">
                <a:solidFill>
                  <a:srgbClr val="000000"/>
                </a:solidFill>
                <a:latin typeface="Arial" pitchFamily="34" charset="0"/>
              </a:rPr>
              <a:t>ao</a:t>
            </a:r>
            <a:r>
              <a:rPr lang="en-US" sz="1800" b="1" dirty="0">
                <a:solidFill>
                  <a:srgbClr val="000000"/>
                </a:solidFill>
                <a:latin typeface="Arial" pitchFamily="34" charset="0"/>
              </a:rPr>
              <a:t> real </a:t>
            </a:r>
            <a:r>
              <a:rPr lang="en-US" sz="1800" b="1" dirty="0" err="1">
                <a:solidFill>
                  <a:srgbClr val="000000"/>
                </a:solidFill>
                <a:latin typeface="Arial" pitchFamily="34" charset="0"/>
              </a:rPr>
              <a:t>transparente</a:t>
            </a:r>
            <a:endParaRPr lang="en-US" sz="1800" b="1" dirty="0">
              <a:solidFill>
                <a:srgbClr val="000000"/>
              </a:solidFill>
              <a:latin typeface="Arial" pitchFamily="34" charset="0"/>
            </a:endParaRPr>
          </a:p>
          <a:p>
            <a:pPr>
              <a:lnSpc>
                <a:spcPct val="95000"/>
              </a:lnSpc>
            </a:pPr>
            <a:r>
              <a:rPr lang="en-US" sz="1800" b="1" dirty="0" smtClean="0">
                <a:solidFill>
                  <a:srgbClr val="000000"/>
                </a:solidFill>
                <a:latin typeface="Arial" pitchFamily="34" charset="0"/>
              </a:rPr>
              <a:t>1.2</a:t>
            </a:r>
            <a:r>
              <a:rPr lang="en-US" sz="1800" b="1" dirty="0">
                <a:solidFill>
                  <a:srgbClr val="000000"/>
                </a:solidFill>
                <a:latin typeface="Arial" pitchFamily="34" charset="0"/>
              </a:rPr>
              <a:t>. </a:t>
            </a:r>
            <a:r>
              <a:rPr lang="en-US" sz="1800" b="1" dirty="0" err="1">
                <a:solidFill>
                  <a:srgbClr val="000000"/>
                </a:solidFill>
                <a:latin typeface="Arial" pitchFamily="34" charset="0"/>
              </a:rPr>
              <a:t>Ruptura</a:t>
            </a:r>
            <a:r>
              <a:rPr lang="en-US" sz="1800" b="1" dirty="0">
                <a:solidFill>
                  <a:srgbClr val="000000"/>
                </a:solidFill>
                <a:latin typeface="Arial" pitchFamily="34" charset="0"/>
              </a:rPr>
              <a:t> com o </a:t>
            </a:r>
            <a:r>
              <a:rPr lang="en-US" sz="1800" b="1" dirty="0" err="1">
                <a:solidFill>
                  <a:srgbClr val="000000"/>
                </a:solidFill>
                <a:latin typeface="Arial" pitchFamily="34" charset="0"/>
              </a:rPr>
              <a:t>senso</a:t>
            </a:r>
            <a:r>
              <a:rPr lang="en-US" sz="1800" b="1" dirty="0">
                <a:solidFill>
                  <a:srgbClr val="000000"/>
                </a:solidFill>
                <a:latin typeface="Arial" pitchFamily="34" charset="0"/>
              </a:rPr>
              <a:t> </a:t>
            </a:r>
            <a:r>
              <a:rPr lang="en-US" sz="1800" b="1" dirty="0" err="1">
                <a:solidFill>
                  <a:srgbClr val="000000"/>
                </a:solidFill>
                <a:latin typeface="Arial" pitchFamily="34" charset="0"/>
              </a:rPr>
              <a:t>comum</a:t>
            </a:r>
            <a:endParaRPr lang="en-US" sz="1800" b="1" dirty="0">
              <a:solidFill>
                <a:srgbClr val="000000"/>
              </a:solidFill>
              <a:latin typeface="Arial" pitchFamily="34" charset="0"/>
            </a:endParaRPr>
          </a:p>
          <a:p>
            <a:pPr>
              <a:lnSpc>
                <a:spcPct val="95000"/>
              </a:lnSpc>
            </a:pPr>
            <a:r>
              <a:rPr lang="en-US" sz="1800" b="1" dirty="0" smtClean="0">
                <a:solidFill>
                  <a:srgbClr val="000000"/>
                </a:solidFill>
                <a:latin typeface="Arial" pitchFamily="34" charset="0"/>
              </a:rPr>
              <a:t>1.3</a:t>
            </a:r>
            <a:r>
              <a:rPr lang="en-US" sz="1800" b="1" dirty="0">
                <a:solidFill>
                  <a:srgbClr val="000000"/>
                </a:solidFill>
                <a:latin typeface="Arial" pitchFamily="34" charset="0"/>
              </a:rPr>
              <a:t>. </a:t>
            </a:r>
            <a:r>
              <a:rPr lang="en-US" sz="1800" b="1" dirty="0" err="1">
                <a:solidFill>
                  <a:srgbClr val="000000"/>
                </a:solidFill>
                <a:latin typeface="Arial" pitchFamily="34" charset="0"/>
              </a:rPr>
              <a:t>Linguagem</a:t>
            </a:r>
            <a:r>
              <a:rPr lang="en-US" sz="1800" b="1" dirty="0">
                <a:solidFill>
                  <a:srgbClr val="000000"/>
                </a:solidFill>
                <a:latin typeface="Arial" pitchFamily="34" charset="0"/>
              </a:rPr>
              <a:t> </a:t>
            </a:r>
            <a:r>
              <a:rPr lang="en-US" sz="1800" b="1" dirty="0" err="1">
                <a:solidFill>
                  <a:srgbClr val="000000"/>
                </a:solidFill>
                <a:latin typeface="Arial" pitchFamily="34" charset="0"/>
              </a:rPr>
              <a:t>científica</a:t>
            </a:r>
            <a:r>
              <a:rPr lang="en-US" sz="1800" b="1" dirty="0">
                <a:solidFill>
                  <a:srgbClr val="000000"/>
                </a:solidFill>
                <a:latin typeface="Arial" pitchFamily="34" charset="0"/>
              </a:rPr>
              <a:t> = conceptual</a:t>
            </a:r>
          </a:p>
          <a:p>
            <a:pPr>
              <a:lnSpc>
                <a:spcPct val="95000"/>
              </a:lnSpc>
            </a:pPr>
            <a:r>
              <a:rPr lang="en-US" sz="1800" b="1" dirty="0" smtClean="0">
                <a:solidFill>
                  <a:srgbClr val="000000"/>
                </a:solidFill>
                <a:latin typeface="Arial" pitchFamily="34" charset="0"/>
              </a:rPr>
              <a:t>1.4</a:t>
            </a:r>
            <a:r>
              <a:rPr lang="en-US" sz="1800" b="1" dirty="0">
                <a:solidFill>
                  <a:srgbClr val="000000"/>
                </a:solidFill>
                <a:latin typeface="Arial" pitchFamily="34" charset="0"/>
              </a:rPr>
              <a:t>. </a:t>
            </a:r>
            <a:r>
              <a:rPr lang="en-US" sz="1800" b="1" dirty="0" err="1">
                <a:solidFill>
                  <a:srgbClr val="000000"/>
                </a:solidFill>
                <a:latin typeface="Arial" pitchFamily="34" charset="0"/>
              </a:rPr>
              <a:t>Objeto</a:t>
            </a:r>
            <a:r>
              <a:rPr lang="en-US" sz="1800" b="1" dirty="0">
                <a:solidFill>
                  <a:srgbClr val="000000"/>
                </a:solidFill>
                <a:latin typeface="Arial" pitchFamily="34" charset="0"/>
              </a:rPr>
              <a:t> </a:t>
            </a:r>
            <a:r>
              <a:rPr lang="en-US" sz="1800" b="1" dirty="0" err="1">
                <a:solidFill>
                  <a:srgbClr val="000000"/>
                </a:solidFill>
                <a:latin typeface="Arial" pitchFamily="34" charset="0"/>
              </a:rPr>
              <a:t>científico</a:t>
            </a:r>
            <a:r>
              <a:rPr lang="en-US" sz="1800" b="1" dirty="0">
                <a:solidFill>
                  <a:srgbClr val="000000"/>
                </a:solidFill>
                <a:latin typeface="Arial" pitchFamily="34" charset="0"/>
              </a:rPr>
              <a:t> =/= </a:t>
            </a:r>
            <a:r>
              <a:rPr lang="en-US" sz="1800" b="1" dirty="0" err="1">
                <a:solidFill>
                  <a:srgbClr val="000000"/>
                </a:solidFill>
                <a:latin typeface="Arial" pitchFamily="34" charset="0"/>
              </a:rPr>
              <a:t>objeto</a:t>
            </a:r>
            <a:r>
              <a:rPr lang="en-US" sz="1800" b="1" dirty="0">
                <a:solidFill>
                  <a:srgbClr val="000000"/>
                </a:solidFill>
                <a:latin typeface="Arial" pitchFamily="34" charset="0"/>
              </a:rPr>
              <a:t> real</a:t>
            </a:r>
          </a:p>
          <a:p>
            <a:pPr>
              <a:lnSpc>
                <a:spcPct val="95000"/>
              </a:lnSpc>
            </a:pPr>
            <a:endParaRPr lang="en-US" sz="1100" b="1" dirty="0">
              <a:solidFill>
                <a:srgbClr val="000000"/>
              </a:solidFill>
              <a:latin typeface="Arial" pitchFamily="34" charset="0"/>
            </a:endParaRPr>
          </a:p>
          <a:p>
            <a:pPr>
              <a:lnSpc>
                <a:spcPct val="95000"/>
              </a:lnSpc>
            </a:pPr>
            <a:endParaRPr lang="en-US" sz="2200" b="1" dirty="0" smtClean="0">
              <a:solidFill>
                <a:srgbClr val="000000"/>
              </a:solidFill>
              <a:latin typeface="Arial" pitchFamily="34" charset="0"/>
            </a:endParaRPr>
          </a:p>
          <a:p>
            <a:pPr>
              <a:lnSpc>
                <a:spcPct val="95000"/>
              </a:lnSpc>
            </a:pPr>
            <a:r>
              <a:rPr lang="en-US" sz="2200" b="1" dirty="0" smtClean="0">
                <a:solidFill>
                  <a:srgbClr val="000000"/>
                </a:solidFill>
                <a:latin typeface="Arial" pitchFamily="34" charset="0"/>
              </a:rPr>
              <a:t>2</a:t>
            </a:r>
            <a:r>
              <a:rPr lang="en-US" sz="2200" b="1" dirty="0">
                <a:solidFill>
                  <a:srgbClr val="000000"/>
                </a:solidFill>
                <a:latin typeface="Arial" pitchFamily="34" charset="0"/>
              </a:rPr>
              <a:t>. </a:t>
            </a:r>
            <a:r>
              <a:rPr lang="en-US" sz="2200" b="1" dirty="0" err="1">
                <a:solidFill>
                  <a:srgbClr val="000000"/>
                </a:solidFill>
                <a:latin typeface="Arial" pitchFamily="34" charset="0"/>
              </a:rPr>
              <a:t>Construção</a:t>
            </a:r>
            <a:r>
              <a:rPr lang="en-US" sz="2200" b="1" dirty="0">
                <a:solidFill>
                  <a:srgbClr val="000000"/>
                </a:solidFill>
                <a:latin typeface="Arial" pitchFamily="34" charset="0"/>
              </a:rPr>
              <a:t> do </a:t>
            </a:r>
            <a:r>
              <a:rPr lang="en-US" sz="2200" b="1" dirty="0" err="1">
                <a:solidFill>
                  <a:srgbClr val="000000"/>
                </a:solidFill>
                <a:latin typeface="Arial" pitchFamily="34" charset="0"/>
              </a:rPr>
              <a:t>Objeto</a:t>
            </a:r>
            <a:r>
              <a:rPr lang="en-US" sz="2200" b="1" dirty="0">
                <a:solidFill>
                  <a:srgbClr val="000000"/>
                </a:solidFill>
                <a:latin typeface="Arial" pitchFamily="34" charset="0"/>
              </a:rPr>
              <a:t> </a:t>
            </a:r>
            <a:r>
              <a:rPr lang="en-US" sz="2200" b="1" dirty="0" err="1">
                <a:solidFill>
                  <a:srgbClr val="000000"/>
                </a:solidFill>
                <a:latin typeface="Arial" pitchFamily="34" charset="0"/>
              </a:rPr>
              <a:t>Científico</a:t>
            </a:r>
            <a:endParaRPr lang="en-US" sz="2200" b="1" dirty="0">
              <a:solidFill>
                <a:srgbClr val="000000"/>
              </a:solidFill>
              <a:latin typeface="Arial" pitchFamily="34" charset="0"/>
            </a:endParaRPr>
          </a:p>
          <a:p>
            <a:pPr>
              <a:lnSpc>
                <a:spcPct val="95000"/>
              </a:lnSpc>
            </a:pPr>
            <a:r>
              <a:rPr lang="en-US" sz="1800" b="1" dirty="0" smtClean="0">
                <a:solidFill>
                  <a:srgbClr val="000000"/>
                </a:solidFill>
                <a:latin typeface="Arial" pitchFamily="34" charset="0"/>
              </a:rPr>
              <a:t>2.1</a:t>
            </a:r>
            <a:r>
              <a:rPr lang="en-US" sz="1800" b="1" dirty="0">
                <a:solidFill>
                  <a:srgbClr val="000000"/>
                </a:solidFill>
                <a:latin typeface="Arial" pitchFamily="34" charset="0"/>
              </a:rPr>
              <a:t>. </a:t>
            </a:r>
            <a:r>
              <a:rPr lang="en-US" sz="1800" b="1" dirty="0" err="1">
                <a:solidFill>
                  <a:srgbClr val="000000"/>
                </a:solidFill>
                <a:latin typeface="Arial" pitchFamily="34" charset="0"/>
              </a:rPr>
              <a:t>Objeto</a:t>
            </a:r>
            <a:r>
              <a:rPr lang="en-US" sz="1800" b="1" dirty="0">
                <a:solidFill>
                  <a:srgbClr val="000000"/>
                </a:solidFill>
                <a:latin typeface="Arial" pitchFamily="34" charset="0"/>
              </a:rPr>
              <a:t> </a:t>
            </a:r>
            <a:r>
              <a:rPr lang="en-US" sz="1800" b="1" dirty="0" err="1">
                <a:solidFill>
                  <a:srgbClr val="000000"/>
                </a:solidFill>
                <a:latin typeface="Arial" pitchFamily="34" charset="0"/>
              </a:rPr>
              <a:t>não</a:t>
            </a:r>
            <a:r>
              <a:rPr lang="en-US" sz="1800" b="1" dirty="0">
                <a:solidFill>
                  <a:srgbClr val="000000"/>
                </a:solidFill>
                <a:latin typeface="Arial" pitchFamily="34" charset="0"/>
              </a:rPr>
              <a:t> é dado, mas </a:t>
            </a:r>
            <a:r>
              <a:rPr lang="en-US" sz="1800" b="1" dirty="0" err="1">
                <a:solidFill>
                  <a:srgbClr val="000000"/>
                </a:solidFill>
                <a:latin typeface="Arial" pitchFamily="34" charset="0"/>
              </a:rPr>
              <a:t>construído</a:t>
            </a:r>
            <a:endParaRPr lang="en-US" sz="1800" b="1" dirty="0">
              <a:solidFill>
                <a:srgbClr val="000000"/>
              </a:solidFill>
              <a:latin typeface="Arial" pitchFamily="34" charset="0"/>
            </a:endParaRPr>
          </a:p>
          <a:p>
            <a:pPr>
              <a:lnSpc>
                <a:spcPct val="95000"/>
              </a:lnSpc>
            </a:pPr>
            <a:r>
              <a:rPr lang="en-US" sz="1800" b="1" dirty="0" smtClean="0">
                <a:solidFill>
                  <a:srgbClr val="000000"/>
                </a:solidFill>
                <a:latin typeface="Arial" pitchFamily="34" charset="0"/>
              </a:rPr>
              <a:t>2.2</a:t>
            </a:r>
            <a:r>
              <a:rPr lang="en-US" sz="1800" b="1" dirty="0">
                <a:solidFill>
                  <a:srgbClr val="000000"/>
                </a:solidFill>
                <a:latin typeface="Arial" pitchFamily="34" charset="0"/>
              </a:rPr>
              <a:t>. </a:t>
            </a:r>
            <a:r>
              <a:rPr lang="en-US" sz="1800" b="1" dirty="0" err="1">
                <a:solidFill>
                  <a:srgbClr val="000000"/>
                </a:solidFill>
                <a:latin typeface="Arial" pitchFamily="34" charset="0"/>
              </a:rPr>
              <a:t>Problemática</a:t>
            </a:r>
            <a:r>
              <a:rPr lang="en-US" sz="1800" b="1" dirty="0">
                <a:solidFill>
                  <a:srgbClr val="000000"/>
                </a:solidFill>
                <a:latin typeface="Arial" pitchFamily="34" charset="0"/>
              </a:rPr>
              <a:t> da </a:t>
            </a:r>
            <a:r>
              <a:rPr lang="en-US" sz="1800" b="1" dirty="0" err="1">
                <a:solidFill>
                  <a:srgbClr val="000000"/>
                </a:solidFill>
                <a:latin typeface="Arial" pitchFamily="34" charset="0"/>
              </a:rPr>
              <a:t>investigação</a:t>
            </a:r>
            <a:r>
              <a:rPr lang="en-US" sz="1800" b="1" dirty="0">
                <a:solidFill>
                  <a:srgbClr val="000000"/>
                </a:solidFill>
                <a:latin typeface="Arial" pitchFamily="34" charset="0"/>
              </a:rPr>
              <a:t>: </a:t>
            </a:r>
            <a:r>
              <a:rPr lang="en-US" sz="1800" b="1" dirty="0" err="1">
                <a:solidFill>
                  <a:srgbClr val="000000"/>
                </a:solidFill>
                <a:latin typeface="Arial" pitchFamily="34" charset="0"/>
              </a:rPr>
              <a:t>sistema</a:t>
            </a:r>
            <a:r>
              <a:rPr lang="en-US" sz="1800" b="1" dirty="0">
                <a:solidFill>
                  <a:srgbClr val="000000"/>
                </a:solidFill>
                <a:latin typeface="Arial" pitchFamily="34" charset="0"/>
              </a:rPr>
              <a:t> de</a:t>
            </a:r>
            <a:br>
              <a:rPr lang="en-US" sz="1800" b="1" dirty="0">
                <a:solidFill>
                  <a:srgbClr val="000000"/>
                </a:solidFill>
                <a:latin typeface="Arial" pitchFamily="34" charset="0"/>
              </a:rPr>
            </a:br>
            <a:r>
              <a:rPr lang="en-US" sz="1800" b="1" dirty="0">
                <a:solidFill>
                  <a:srgbClr val="000000"/>
                </a:solidFill>
                <a:latin typeface="Arial" pitchFamily="34" charset="0"/>
              </a:rPr>
              <a:t>   </a:t>
            </a:r>
            <a:r>
              <a:rPr lang="en-US" sz="1800" b="1" dirty="0" err="1">
                <a:solidFill>
                  <a:srgbClr val="000000"/>
                </a:solidFill>
                <a:latin typeface="Arial" pitchFamily="34" charset="0"/>
              </a:rPr>
              <a:t>questões</a:t>
            </a:r>
            <a:r>
              <a:rPr lang="en-US" sz="1800" b="1" dirty="0">
                <a:solidFill>
                  <a:srgbClr val="000000"/>
                </a:solidFill>
                <a:latin typeface="Arial" pitchFamily="34" charset="0"/>
              </a:rPr>
              <a:t>/</a:t>
            </a:r>
            <a:r>
              <a:rPr lang="en-US" sz="1800" b="1" dirty="0" err="1">
                <a:solidFill>
                  <a:srgbClr val="000000"/>
                </a:solidFill>
                <a:latin typeface="Arial" pitchFamily="34" charset="0"/>
              </a:rPr>
              <a:t>relações</a:t>
            </a:r>
            <a:r>
              <a:rPr lang="en-US" sz="1800" b="1" dirty="0">
                <a:solidFill>
                  <a:srgbClr val="000000"/>
                </a:solidFill>
                <a:latin typeface="Arial" pitchFamily="34" charset="0"/>
              </a:rPr>
              <a:t> </a:t>
            </a:r>
            <a:r>
              <a:rPr lang="en-US" sz="1800" b="1" dirty="0" err="1">
                <a:solidFill>
                  <a:srgbClr val="000000"/>
                </a:solidFill>
                <a:latin typeface="Arial" pitchFamily="34" charset="0"/>
              </a:rPr>
              <a:t>expressamente</a:t>
            </a:r>
            <a:r>
              <a:rPr lang="en-US" sz="1800" b="1" dirty="0">
                <a:solidFill>
                  <a:srgbClr val="000000"/>
                </a:solidFill>
                <a:latin typeface="Arial" pitchFamily="34" charset="0"/>
              </a:rPr>
              <a:t> </a:t>
            </a:r>
            <a:r>
              <a:rPr lang="en-US" sz="1800" b="1" dirty="0" err="1">
                <a:solidFill>
                  <a:srgbClr val="000000"/>
                </a:solidFill>
                <a:latin typeface="Arial" pitchFamily="34" charset="0"/>
              </a:rPr>
              <a:t>construídas</a:t>
            </a:r>
            <a:endParaRPr lang="en-US" sz="1800" b="1" dirty="0">
              <a:solidFill>
                <a:srgbClr val="000000"/>
              </a:solidFill>
              <a:latin typeface="Arial" pitchFamily="34" charset="0"/>
            </a:endParaRPr>
          </a:p>
          <a:p>
            <a:pPr>
              <a:lnSpc>
                <a:spcPct val="95000"/>
              </a:lnSpc>
            </a:pPr>
            <a:r>
              <a:rPr lang="en-US" sz="1800" b="1" dirty="0" smtClean="0">
                <a:solidFill>
                  <a:srgbClr val="000000"/>
                </a:solidFill>
                <a:latin typeface="Arial" pitchFamily="34" charset="0"/>
              </a:rPr>
              <a:t>2.3</a:t>
            </a:r>
            <a:r>
              <a:rPr lang="en-US" sz="1800" b="1" dirty="0">
                <a:solidFill>
                  <a:srgbClr val="000000"/>
                </a:solidFill>
                <a:latin typeface="Arial" pitchFamily="34" charset="0"/>
              </a:rPr>
              <a:t>. </a:t>
            </a:r>
            <a:r>
              <a:rPr lang="en-US" sz="1800" b="1" dirty="0" err="1">
                <a:solidFill>
                  <a:srgbClr val="000000"/>
                </a:solidFill>
                <a:latin typeface="Arial" pitchFamily="34" charset="0"/>
              </a:rPr>
              <a:t>Elaboração</a:t>
            </a:r>
            <a:r>
              <a:rPr lang="en-US" sz="1800" b="1" dirty="0">
                <a:solidFill>
                  <a:srgbClr val="000000"/>
                </a:solidFill>
                <a:latin typeface="Arial" pitchFamily="34" charset="0"/>
              </a:rPr>
              <a:t> do </a:t>
            </a:r>
            <a:r>
              <a:rPr lang="en-US" sz="1800" b="1" dirty="0" err="1">
                <a:solidFill>
                  <a:srgbClr val="000000"/>
                </a:solidFill>
                <a:latin typeface="Arial" pitchFamily="34" charset="0"/>
              </a:rPr>
              <a:t>sistema</a:t>
            </a:r>
            <a:r>
              <a:rPr lang="en-US" sz="1800" b="1" dirty="0">
                <a:solidFill>
                  <a:srgbClr val="000000"/>
                </a:solidFill>
                <a:latin typeface="Arial" pitchFamily="34" charset="0"/>
              </a:rPr>
              <a:t> de </a:t>
            </a:r>
            <a:r>
              <a:rPr lang="en-US" sz="1800" b="1" dirty="0" err="1">
                <a:solidFill>
                  <a:srgbClr val="000000"/>
                </a:solidFill>
                <a:latin typeface="Arial" pitchFamily="34" charset="0"/>
              </a:rPr>
              <a:t>hipóteses</a:t>
            </a:r>
            <a:r>
              <a:rPr lang="en-US" sz="1800" b="1" dirty="0">
                <a:solidFill>
                  <a:srgbClr val="000000"/>
                </a:solidFill>
                <a:latin typeface="Arial" pitchFamily="34" charset="0"/>
              </a:rPr>
              <a:t> </a:t>
            </a:r>
            <a:br>
              <a:rPr lang="en-US" sz="1800" b="1" dirty="0">
                <a:solidFill>
                  <a:srgbClr val="000000"/>
                </a:solidFill>
                <a:latin typeface="Arial" pitchFamily="34" charset="0"/>
              </a:rPr>
            </a:br>
            <a:r>
              <a:rPr lang="en-US" sz="1800" b="1" dirty="0">
                <a:solidFill>
                  <a:srgbClr val="000000"/>
                </a:solidFill>
                <a:latin typeface="Arial" pitchFamily="34" charset="0"/>
              </a:rPr>
              <a:t>    (</a:t>
            </a:r>
            <a:r>
              <a:rPr lang="en-US" sz="1800" b="1" dirty="0" err="1">
                <a:solidFill>
                  <a:srgbClr val="000000"/>
                </a:solidFill>
                <a:latin typeface="Arial" pitchFamily="34" charset="0"/>
              </a:rPr>
              <a:t>teóricas</a:t>
            </a:r>
            <a:r>
              <a:rPr lang="en-US" sz="1800" b="1" dirty="0">
                <a:solidFill>
                  <a:srgbClr val="000000"/>
                </a:solidFill>
                <a:latin typeface="Arial" pitchFamily="34" charset="0"/>
              </a:rPr>
              <a:t>, </a:t>
            </a:r>
            <a:r>
              <a:rPr lang="en-US" sz="1800" b="1" dirty="0" err="1">
                <a:solidFill>
                  <a:srgbClr val="000000"/>
                </a:solidFill>
                <a:latin typeface="Arial" pitchFamily="34" charset="0"/>
              </a:rPr>
              <a:t>práticas</a:t>
            </a:r>
            <a:r>
              <a:rPr lang="en-US" sz="1800" b="1" dirty="0">
                <a:solidFill>
                  <a:srgbClr val="000000"/>
                </a:solidFill>
                <a:latin typeface="Arial" pitchFamily="34" charset="0"/>
              </a:rPr>
              <a:t>)</a:t>
            </a:r>
          </a:p>
          <a:p>
            <a:pPr>
              <a:lnSpc>
                <a:spcPct val="95000"/>
              </a:lnSpc>
            </a:pPr>
            <a:r>
              <a:rPr lang="en-US" sz="1800" b="1" dirty="0" smtClean="0">
                <a:solidFill>
                  <a:srgbClr val="000000"/>
                </a:solidFill>
                <a:latin typeface="Arial" pitchFamily="34" charset="0"/>
              </a:rPr>
              <a:t>2.4</a:t>
            </a:r>
            <a:r>
              <a:rPr lang="en-US" sz="1800" b="1" dirty="0">
                <a:solidFill>
                  <a:srgbClr val="000000"/>
                </a:solidFill>
                <a:latin typeface="Arial" pitchFamily="34" charset="0"/>
              </a:rPr>
              <a:t>. </a:t>
            </a:r>
            <a:r>
              <a:rPr lang="en-US" sz="1800" b="1" dirty="0" err="1">
                <a:solidFill>
                  <a:srgbClr val="000000"/>
                </a:solidFill>
                <a:latin typeface="Arial" pitchFamily="34" charset="0"/>
              </a:rPr>
              <a:t>Crítica</a:t>
            </a:r>
            <a:r>
              <a:rPr lang="en-US" sz="1800" b="1" dirty="0">
                <a:solidFill>
                  <a:srgbClr val="000000"/>
                </a:solidFill>
                <a:latin typeface="Arial" pitchFamily="34" charset="0"/>
              </a:rPr>
              <a:t> das </a:t>
            </a:r>
            <a:r>
              <a:rPr lang="en-US" sz="1800" b="1" dirty="0" err="1">
                <a:solidFill>
                  <a:srgbClr val="000000"/>
                </a:solidFill>
                <a:latin typeface="Arial" pitchFamily="34" charset="0"/>
              </a:rPr>
              <a:t>téc</a:t>
            </a:r>
            <a:r>
              <a:rPr lang="en-US" sz="1800" b="1" dirty="0">
                <a:solidFill>
                  <a:srgbClr val="000000"/>
                </a:solidFill>
                <a:latin typeface="Arial" pitchFamily="34" charset="0"/>
              </a:rPr>
              <a:t>. de </a:t>
            </a:r>
            <a:r>
              <a:rPr lang="en-US" sz="1800" b="1" dirty="0" err="1">
                <a:solidFill>
                  <a:srgbClr val="000000"/>
                </a:solidFill>
                <a:latin typeface="Arial" pitchFamily="34" charset="0"/>
              </a:rPr>
              <a:t>coleta</a:t>
            </a:r>
            <a:r>
              <a:rPr lang="en-US" sz="1800" b="1" dirty="0">
                <a:solidFill>
                  <a:srgbClr val="000000"/>
                </a:solidFill>
                <a:latin typeface="Arial" pitchFamily="34" charset="0"/>
              </a:rPr>
              <a:t>: “</a:t>
            </a:r>
            <a:r>
              <a:rPr lang="en-US" sz="1800" b="1" dirty="0" err="1">
                <a:solidFill>
                  <a:srgbClr val="000000"/>
                </a:solidFill>
                <a:latin typeface="Arial" pitchFamily="34" charset="0"/>
              </a:rPr>
              <a:t>teorias</a:t>
            </a:r>
            <a:r>
              <a:rPr lang="en-US" sz="1800" b="1" dirty="0">
                <a:solidFill>
                  <a:srgbClr val="000000"/>
                </a:solidFill>
                <a:latin typeface="Arial" pitchFamily="34" charset="0"/>
              </a:rPr>
              <a:t> </a:t>
            </a:r>
            <a:r>
              <a:rPr lang="en-US" sz="1800" b="1" dirty="0" err="1">
                <a:solidFill>
                  <a:srgbClr val="000000"/>
                </a:solidFill>
                <a:latin typeface="Arial" pitchFamily="34" charset="0"/>
              </a:rPr>
              <a:t>em</a:t>
            </a:r>
            <a:r>
              <a:rPr lang="en-US" sz="1800" b="1" dirty="0">
                <a:solidFill>
                  <a:srgbClr val="000000"/>
                </a:solidFill>
                <a:latin typeface="Arial" pitchFamily="34" charset="0"/>
              </a:rPr>
              <a:t> </a:t>
            </a:r>
            <a:r>
              <a:rPr lang="en-US" sz="1800" b="1" dirty="0" err="1">
                <a:solidFill>
                  <a:srgbClr val="000000"/>
                </a:solidFill>
                <a:latin typeface="Arial" pitchFamily="34" charset="0"/>
              </a:rPr>
              <a:t>ato</a:t>
            </a:r>
            <a:r>
              <a:rPr lang="en-US" sz="1800" b="1" dirty="0">
                <a:solidFill>
                  <a:srgbClr val="000000"/>
                </a:solidFill>
                <a:latin typeface="Arial" pitchFamily="34" charset="0"/>
              </a:rPr>
              <a:t>”</a:t>
            </a:r>
            <a:br>
              <a:rPr lang="en-US" sz="1800" b="1" dirty="0">
                <a:solidFill>
                  <a:srgbClr val="000000"/>
                </a:solidFill>
                <a:latin typeface="Arial" pitchFamily="34" charset="0"/>
              </a:rPr>
            </a:br>
            <a:r>
              <a:rPr lang="en-US" sz="1800" b="1" dirty="0" smtClean="0">
                <a:solidFill>
                  <a:srgbClr val="000000"/>
                </a:solidFill>
                <a:latin typeface="Arial" pitchFamily="34" charset="0"/>
              </a:rPr>
              <a:t>2.5</a:t>
            </a:r>
            <a:r>
              <a:rPr lang="en-US" sz="1800" b="1" dirty="0">
                <a:solidFill>
                  <a:srgbClr val="000000"/>
                </a:solidFill>
                <a:latin typeface="Arial" pitchFamily="34" charset="0"/>
              </a:rPr>
              <a:t>. </a:t>
            </a:r>
            <a:r>
              <a:rPr lang="en-US" sz="1800" b="1" dirty="0" err="1">
                <a:solidFill>
                  <a:srgbClr val="000000"/>
                </a:solidFill>
                <a:latin typeface="Arial" pitchFamily="34" charset="0"/>
              </a:rPr>
              <a:t>Procedimentos</a:t>
            </a:r>
            <a:r>
              <a:rPr lang="en-US" sz="1800" b="1" dirty="0">
                <a:solidFill>
                  <a:srgbClr val="000000"/>
                </a:solidFill>
                <a:latin typeface="Arial" pitchFamily="34" charset="0"/>
              </a:rPr>
              <a:t> </a:t>
            </a:r>
            <a:r>
              <a:rPr lang="en-US" sz="1800" b="1" dirty="0" err="1">
                <a:solidFill>
                  <a:srgbClr val="000000"/>
                </a:solidFill>
                <a:latin typeface="Arial" pitchFamily="34" charset="0"/>
              </a:rPr>
              <a:t>indutivos</a:t>
            </a:r>
            <a:r>
              <a:rPr lang="en-US" sz="1800" b="1" dirty="0">
                <a:solidFill>
                  <a:srgbClr val="000000"/>
                </a:solidFill>
                <a:latin typeface="Arial" pitchFamily="34" charset="0"/>
              </a:rPr>
              <a:t> e </a:t>
            </a:r>
            <a:r>
              <a:rPr lang="en-US" sz="1800" b="1" dirty="0" err="1">
                <a:solidFill>
                  <a:srgbClr val="000000"/>
                </a:solidFill>
                <a:latin typeface="Arial" pitchFamily="34" charset="0"/>
              </a:rPr>
              <a:t>dedutivos</a:t>
            </a:r>
            <a:r>
              <a:rPr lang="en-US" sz="1800" b="1" dirty="0">
                <a:solidFill>
                  <a:srgbClr val="000000"/>
                </a:solidFill>
                <a:latin typeface="Arial" pitchFamily="34" charset="0"/>
              </a:rPr>
              <a:t>:</a:t>
            </a:r>
            <a:br>
              <a:rPr lang="en-US" sz="1800" b="1" dirty="0">
                <a:solidFill>
                  <a:srgbClr val="000000"/>
                </a:solidFill>
                <a:latin typeface="Arial" pitchFamily="34" charset="0"/>
              </a:rPr>
            </a:br>
            <a:r>
              <a:rPr lang="en-US" sz="1800" b="1" dirty="0">
                <a:solidFill>
                  <a:srgbClr val="000000"/>
                </a:solidFill>
                <a:latin typeface="Arial" pitchFamily="34" charset="0"/>
              </a:rPr>
              <a:t>    </a:t>
            </a:r>
            <a:r>
              <a:rPr lang="en-US" sz="1800" b="1" dirty="0" err="1">
                <a:solidFill>
                  <a:srgbClr val="000000"/>
                </a:solidFill>
                <a:latin typeface="Arial" pitchFamily="34" charset="0"/>
              </a:rPr>
              <a:t>dialética</a:t>
            </a:r>
            <a:r>
              <a:rPr lang="en-US" sz="1800" b="1" dirty="0">
                <a:solidFill>
                  <a:srgbClr val="000000"/>
                </a:solidFill>
                <a:latin typeface="Arial" pitchFamily="34" charset="0"/>
              </a:rPr>
              <a:t> </a:t>
            </a:r>
            <a:r>
              <a:rPr lang="en-US" sz="1800" b="1" dirty="0" err="1">
                <a:solidFill>
                  <a:srgbClr val="000000"/>
                </a:solidFill>
                <a:latin typeface="Arial" pitchFamily="34" charset="0"/>
              </a:rPr>
              <a:t>concreção</a:t>
            </a:r>
            <a:r>
              <a:rPr lang="en-US" sz="1800" b="1" dirty="0">
                <a:solidFill>
                  <a:srgbClr val="000000"/>
                </a:solidFill>
                <a:latin typeface="Arial" pitchFamily="34" charset="0"/>
              </a:rPr>
              <a:t>/</a:t>
            </a:r>
            <a:r>
              <a:rPr lang="en-US" sz="1800" b="1" dirty="0" err="1">
                <a:solidFill>
                  <a:srgbClr val="000000"/>
                </a:solidFill>
                <a:latin typeface="Arial" pitchFamily="34" charset="0"/>
              </a:rPr>
              <a:t>abstração</a:t>
            </a:r>
            <a:endParaRPr lang="en-US" sz="1800" b="1" dirty="0">
              <a:solidFill>
                <a:srgbClr val="000000"/>
              </a:solidFill>
              <a:latin typeface="Arial" pitchFamily="34" charset="0"/>
            </a:endParaRPr>
          </a:p>
        </p:txBody>
      </p:sp>
      <p:pic>
        <p:nvPicPr>
          <p:cNvPr id="266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2336800"/>
            <a:ext cx="254000" cy="4900613"/>
          </a:xfrm>
          <a:prstGeom prst="rect">
            <a:avLst/>
          </a:prstGeom>
          <a:noFill/>
          <a:extLst>
            <a:ext uri="{909E8E84-426E-40DD-AFC4-6F175D3DCCD1}">
              <a14:hiddenFill xmlns:a14="http://schemas.microsoft.com/office/drawing/2010/main">
                <a:solidFill>
                  <a:srgbClr val="FFFFFF"/>
                </a:solidFill>
              </a14:hiddenFill>
            </a:ext>
          </a:extLst>
        </p:spPr>
      </p:pic>
      <p:sp>
        <p:nvSpPr>
          <p:cNvPr id="26633" name="Text Box 9"/>
          <p:cNvSpPr txBox="1">
            <a:spLocks noChangeArrowheads="1"/>
          </p:cNvSpPr>
          <p:nvPr/>
        </p:nvSpPr>
        <p:spPr bwMode="auto">
          <a:xfrm>
            <a:off x="149225" y="7113588"/>
            <a:ext cx="38941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pic>
        <p:nvPicPr>
          <p:cNvPr id="266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0" y="4165600"/>
            <a:ext cx="4816475" cy="423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320800"/>
            <a:ext cx="3222625" cy="628650"/>
          </a:xfrm>
          <a:prstGeom prst="rect">
            <a:avLst/>
          </a:prstGeom>
          <a:noFill/>
          <a:extLst>
            <a:ext uri="{909E8E84-426E-40DD-AFC4-6F175D3DCCD1}">
              <a14:hiddenFill xmlns:a14="http://schemas.microsoft.com/office/drawing/2010/main">
                <a:solidFill>
                  <a:srgbClr val="FFFFFF"/>
                </a:solidFill>
              </a14:hiddenFill>
            </a:ext>
          </a:extLst>
        </p:spPr>
      </p:pic>
      <p:sp>
        <p:nvSpPr>
          <p:cNvPr id="27649" name="Rectangle 1"/>
          <p:cNvSpPr>
            <a:spLocks noGrp="1" noChangeArrowheads="1"/>
          </p:cNvSpPr>
          <p:nvPr>
            <p:ph type="ctrTitle"/>
          </p:nvPr>
        </p:nvSpPr>
        <p:spPr>
          <a:xfrm>
            <a:off x="44450" y="-101600"/>
            <a:ext cx="9536113" cy="1192213"/>
          </a:xfrm>
        </p:spPr>
        <p:txBody>
          <a:bodyPr lIns="0" tIns="0" rIns="0" bIns="0"/>
          <a:lstStyle/>
          <a:p>
            <a:pPr>
              <a:lnSpc>
                <a:spcPct val="95000"/>
              </a:lnSpc>
            </a:pPr>
            <a:r>
              <a:rPr lang="en-US" sz="3600" b="1" i="1">
                <a:solidFill>
                  <a:srgbClr val="000000"/>
                </a:solidFill>
                <a:latin typeface="Arial" pitchFamily="34" charset="0"/>
              </a:rPr>
              <a:t>NÍVEIS METODOLÓGICOS DA PESQUISA</a:t>
            </a:r>
            <a:endParaRPr lang="en-US" sz="3600" b="1">
              <a:solidFill>
                <a:srgbClr val="000000"/>
              </a:solidFill>
              <a:latin typeface="Arial" pitchFamily="34" charset="0"/>
            </a:endParaRPr>
          </a:p>
        </p:txBody>
      </p:sp>
      <p:sp>
        <p:nvSpPr>
          <p:cNvPr id="27650" name="Rectangle 2"/>
          <p:cNvSpPr>
            <a:spLocks noGrp="1" noChangeArrowheads="1"/>
          </p:cNvSpPr>
          <p:nvPr>
            <p:ph type="subTitle" idx="1"/>
          </p:nvPr>
        </p:nvSpPr>
        <p:spPr>
          <a:xfrm>
            <a:off x="3498850" y="812800"/>
            <a:ext cx="6510338" cy="1978025"/>
          </a:xfrm>
        </p:spPr>
        <p:txBody>
          <a:bodyPr lIns="0" tIns="0" rIns="0" bIns="0"/>
          <a:lstStyle/>
          <a:p>
            <a:pPr algn="l">
              <a:lnSpc>
                <a:spcPct val="95000"/>
              </a:lnSpc>
              <a:spcBef>
                <a:spcPct val="0"/>
              </a:spcBef>
            </a:pPr>
            <a:r>
              <a:rPr lang="en-US" sz="2000" b="1">
                <a:solidFill>
                  <a:srgbClr val="000000"/>
                </a:solidFill>
                <a:latin typeface="Arial" pitchFamily="34" charset="0"/>
              </a:rPr>
              <a:t>- Nível da formulação da problemática teórica/Objeto </a:t>
            </a:r>
            <a:br>
              <a:rPr lang="en-US" sz="2000" b="1">
                <a:solidFill>
                  <a:srgbClr val="000000"/>
                </a:solidFill>
                <a:latin typeface="Arial" pitchFamily="34" charset="0"/>
              </a:rPr>
            </a:br>
            <a:r>
              <a:rPr lang="en-US" sz="2000" b="1">
                <a:solidFill>
                  <a:srgbClr val="000000"/>
                </a:solidFill>
                <a:latin typeface="Arial" pitchFamily="34" charset="0"/>
              </a:rPr>
              <a:t>  Teórico</a:t>
            </a:r>
          </a:p>
          <a:p>
            <a:pPr algn="l">
              <a:lnSpc>
                <a:spcPct val="95000"/>
              </a:lnSpc>
              <a:spcBef>
                <a:spcPct val="0"/>
              </a:spcBef>
            </a:pPr>
            <a:r>
              <a:rPr lang="en-US" sz="2000" b="1">
                <a:solidFill>
                  <a:srgbClr val="000000"/>
                </a:solidFill>
                <a:latin typeface="Arial" pitchFamily="34" charset="0"/>
              </a:rPr>
              <a:t>- Construção dos quadros teóricos de referência</a:t>
            </a:r>
          </a:p>
          <a:p>
            <a:pPr algn="l">
              <a:lnSpc>
                <a:spcPct val="95000"/>
              </a:lnSpc>
              <a:spcBef>
                <a:spcPct val="0"/>
              </a:spcBef>
            </a:pPr>
            <a:r>
              <a:rPr lang="en-US" sz="2000" b="1">
                <a:solidFill>
                  <a:srgbClr val="000000"/>
                </a:solidFill>
                <a:latin typeface="Arial" pitchFamily="34" charset="0"/>
              </a:rPr>
              <a:t>- A teoria dentro da invest: “meio” de ruptura</a:t>
            </a:r>
            <a:br>
              <a:rPr lang="en-US" sz="2000" b="1">
                <a:solidFill>
                  <a:srgbClr val="000000"/>
                </a:solidFill>
                <a:latin typeface="Arial" pitchFamily="34" charset="0"/>
              </a:rPr>
            </a:br>
            <a:r>
              <a:rPr lang="en-US" sz="2000" b="1">
                <a:solidFill>
                  <a:srgbClr val="000000"/>
                </a:solidFill>
                <a:latin typeface="Arial" pitchFamily="34" charset="0"/>
              </a:rPr>
              <a:t>  epistemológica</a:t>
            </a:r>
          </a:p>
        </p:txBody>
      </p:sp>
      <p:sp>
        <p:nvSpPr>
          <p:cNvPr id="27653" name="Text Box 5"/>
          <p:cNvSpPr txBox="1">
            <a:spLocks noChangeArrowheads="1"/>
          </p:cNvSpPr>
          <p:nvPr/>
        </p:nvSpPr>
        <p:spPr bwMode="auto">
          <a:xfrm>
            <a:off x="244475" y="1381125"/>
            <a:ext cx="34305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b="1">
                <a:solidFill>
                  <a:srgbClr val="000000"/>
                </a:solidFill>
                <a:latin typeface="Arial" pitchFamily="34" charset="0"/>
              </a:rPr>
              <a:t>II. NÍVEL TEÓRICO</a:t>
            </a:r>
          </a:p>
        </p:txBody>
      </p:sp>
      <p:pic>
        <p:nvPicPr>
          <p:cNvPr id="276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2438400"/>
            <a:ext cx="328613" cy="4625975"/>
          </a:xfrm>
          <a:prstGeom prst="rect">
            <a:avLst/>
          </a:prstGeom>
          <a:noFill/>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3175" y="4367213"/>
            <a:ext cx="143351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Operações Metodo-lógicas</a:t>
            </a:r>
          </a:p>
          <a:p>
            <a:pPr>
              <a:lnSpc>
                <a:spcPct val="95000"/>
              </a:lnSpc>
            </a:pPr>
            <a:endParaRPr lang="en-US" sz="2000">
              <a:solidFill>
                <a:srgbClr val="000000"/>
              </a:solidFill>
              <a:latin typeface="Arial" pitchFamily="34" charset="0"/>
            </a:endParaRPr>
          </a:p>
        </p:txBody>
      </p:sp>
      <p:sp>
        <p:nvSpPr>
          <p:cNvPr id="27656" name="Text Box 8"/>
          <p:cNvSpPr txBox="1">
            <a:spLocks noChangeArrowheads="1"/>
          </p:cNvSpPr>
          <p:nvPr/>
        </p:nvSpPr>
        <p:spPr bwMode="auto">
          <a:xfrm>
            <a:off x="7969250" y="4978400"/>
            <a:ext cx="180975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600" b="1">
                <a:solidFill>
                  <a:srgbClr val="000000"/>
                </a:solidFill>
                <a:latin typeface="Arial" pitchFamily="34" charset="0"/>
              </a:rPr>
              <a:t>a dicotomização é</a:t>
            </a:r>
          </a:p>
          <a:p>
            <a:pPr algn="ctr">
              <a:lnSpc>
                <a:spcPct val="95000"/>
              </a:lnSpc>
            </a:pPr>
            <a:r>
              <a:rPr lang="en-US" sz="1600" b="1">
                <a:solidFill>
                  <a:srgbClr val="000000"/>
                </a:solidFill>
                <a:latin typeface="Arial" pitchFamily="34" charset="0"/>
              </a:rPr>
              <a:t>um obstáculo</a:t>
            </a:r>
          </a:p>
          <a:p>
            <a:pPr algn="ctr">
              <a:lnSpc>
                <a:spcPct val="95000"/>
              </a:lnSpc>
            </a:pPr>
            <a:r>
              <a:rPr lang="en-US" sz="1600" b="1">
                <a:solidFill>
                  <a:srgbClr val="000000"/>
                </a:solidFill>
                <a:latin typeface="Arial" pitchFamily="34" charset="0"/>
              </a:rPr>
              <a:t>epistemológico</a:t>
            </a:r>
          </a:p>
        </p:txBody>
      </p:sp>
      <p:sp>
        <p:nvSpPr>
          <p:cNvPr id="27657" name="Text Box 9"/>
          <p:cNvSpPr txBox="1">
            <a:spLocks noChangeArrowheads="1"/>
          </p:cNvSpPr>
          <p:nvPr/>
        </p:nvSpPr>
        <p:spPr bwMode="auto">
          <a:xfrm>
            <a:off x="1503363" y="2235200"/>
            <a:ext cx="8524875"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1. Formulação Teórica do Objeto</a:t>
            </a:r>
          </a:p>
          <a:p>
            <a:pPr>
              <a:lnSpc>
                <a:spcPct val="95000"/>
              </a:lnSpc>
            </a:pPr>
            <a:endParaRPr lang="en-US" sz="1000" b="1">
              <a:solidFill>
                <a:srgbClr val="000000"/>
              </a:solidFill>
              <a:latin typeface="Arial" pitchFamily="34" charset="0"/>
            </a:endParaRPr>
          </a:p>
          <a:p>
            <a:pPr>
              <a:lnSpc>
                <a:spcPct val="95000"/>
              </a:lnSpc>
            </a:pPr>
            <a:r>
              <a:rPr lang="en-US" sz="2000" b="1">
                <a:solidFill>
                  <a:srgbClr val="000000"/>
                </a:solidFill>
                <a:latin typeface="Arial" pitchFamily="34" charset="0"/>
              </a:rPr>
              <a:t>1. Problemática teórica: 1. Teoria global/teorias parciais</a:t>
            </a:r>
          </a:p>
          <a:p>
            <a:pPr>
              <a:lnSpc>
                <a:spcPct val="95000"/>
              </a:lnSpc>
            </a:pPr>
            <a:r>
              <a:rPr lang="en-US" sz="2000" b="1">
                <a:solidFill>
                  <a:srgbClr val="000000"/>
                </a:solidFill>
                <a:latin typeface="Arial" pitchFamily="34" charset="0"/>
              </a:rPr>
              <a:t>2. Teorias disciplinares/setoriais/temáticas</a:t>
            </a:r>
          </a:p>
          <a:p>
            <a:pPr>
              <a:lnSpc>
                <a:spcPct val="95000"/>
              </a:lnSpc>
            </a:pPr>
            <a:r>
              <a:rPr lang="en-US" sz="2000" b="1">
                <a:solidFill>
                  <a:srgbClr val="000000"/>
                </a:solidFill>
                <a:latin typeface="Arial" pitchFamily="34" charset="0"/>
              </a:rPr>
              <a:t>3. Teorização de todas as etapas:</a:t>
            </a:r>
          </a:p>
          <a:p>
            <a:pPr>
              <a:lnSpc>
                <a:spcPct val="95000"/>
              </a:lnSpc>
            </a:pPr>
            <a:r>
              <a:rPr lang="en-US" sz="2000" b="1">
                <a:solidFill>
                  <a:srgbClr val="000000"/>
                </a:solidFill>
                <a:latin typeface="Arial" pitchFamily="34" charset="0"/>
              </a:rPr>
              <a:t>- problema – problemática</a:t>
            </a:r>
          </a:p>
          <a:p>
            <a:pPr>
              <a:lnSpc>
                <a:spcPct val="95000"/>
              </a:lnSpc>
            </a:pPr>
            <a:r>
              <a:rPr lang="en-US" sz="2000" b="1">
                <a:solidFill>
                  <a:srgbClr val="000000"/>
                </a:solidFill>
                <a:latin typeface="Arial" pitchFamily="34" charset="0"/>
              </a:rPr>
              <a:t>- hipóteses – teóricas/empíricas</a:t>
            </a:r>
          </a:p>
          <a:p>
            <a:pPr>
              <a:lnSpc>
                <a:spcPct val="95000"/>
              </a:lnSpc>
            </a:pPr>
            <a:r>
              <a:rPr lang="en-US" sz="2000" b="1">
                <a:solidFill>
                  <a:srgbClr val="000000"/>
                </a:solidFill>
                <a:latin typeface="Arial" pitchFamily="34" charset="0"/>
              </a:rPr>
              <a:t>- observação – teorias das técnicas e procedimentos</a:t>
            </a:r>
          </a:p>
          <a:p>
            <a:pPr>
              <a:lnSpc>
                <a:spcPct val="95000"/>
              </a:lnSpc>
            </a:pPr>
            <a:r>
              <a:rPr lang="en-US" sz="2000" b="1">
                <a:solidFill>
                  <a:srgbClr val="000000"/>
                </a:solidFill>
                <a:latin typeface="Arial" pitchFamily="34" charset="0"/>
              </a:rPr>
              <a:t>- interpretação – regras</a:t>
            </a:r>
          </a:p>
          <a:p>
            <a:pPr>
              <a:lnSpc>
                <a:spcPct val="95000"/>
              </a:lnSpc>
            </a:pPr>
            <a:r>
              <a:rPr lang="en-US" sz="2000" b="1">
                <a:solidFill>
                  <a:srgbClr val="000000"/>
                </a:solidFill>
                <a:latin typeface="Arial" pitchFamily="34" charset="0"/>
              </a:rPr>
              <a:t>4. Ligação entre contexto da descoberta </a:t>
            </a:r>
          </a:p>
          <a:p>
            <a:pPr>
              <a:lnSpc>
                <a:spcPct val="95000"/>
              </a:lnSpc>
            </a:pPr>
            <a:r>
              <a:rPr lang="en-US" sz="2000" b="1">
                <a:solidFill>
                  <a:srgbClr val="000000"/>
                </a:solidFill>
                <a:latin typeface="Arial" pitchFamily="34" charset="0"/>
              </a:rPr>
              <a:t>(“a teoria”) e contexto da prova (“a pesquisa”)</a:t>
            </a:r>
          </a:p>
          <a:p>
            <a:pPr>
              <a:lnSpc>
                <a:spcPct val="95000"/>
              </a:lnSpc>
            </a:pPr>
            <a:endParaRPr lang="en-US" sz="700" b="1">
              <a:solidFill>
                <a:srgbClr val="000000"/>
              </a:solidFill>
              <a:latin typeface="Arial" pitchFamily="34" charset="0"/>
            </a:endParaRPr>
          </a:p>
          <a:p>
            <a:pPr>
              <a:lnSpc>
                <a:spcPct val="95000"/>
              </a:lnSpc>
            </a:pPr>
            <a:r>
              <a:rPr lang="en-US" sz="2200" b="1">
                <a:solidFill>
                  <a:srgbClr val="000000"/>
                </a:solidFill>
                <a:latin typeface="Arial" pitchFamily="34" charset="0"/>
              </a:rPr>
              <a:t>2. Explicitação Conceitual</a:t>
            </a:r>
          </a:p>
          <a:p>
            <a:pPr>
              <a:lnSpc>
                <a:spcPct val="95000"/>
              </a:lnSpc>
            </a:pPr>
            <a:endParaRPr lang="en-US" sz="600" b="1">
              <a:solidFill>
                <a:srgbClr val="000000"/>
              </a:solidFill>
              <a:latin typeface="Arial" pitchFamily="34" charset="0"/>
            </a:endParaRPr>
          </a:p>
          <a:p>
            <a:pPr>
              <a:lnSpc>
                <a:spcPct val="95000"/>
              </a:lnSpc>
            </a:pPr>
            <a:r>
              <a:rPr lang="en-US" sz="2000" b="1">
                <a:solidFill>
                  <a:srgbClr val="000000"/>
                </a:solidFill>
                <a:latin typeface="Arial" pitchFamily="34" charset="0"/>
              </a:rPr>
              <a:t>1.Teoria como corpo de conceitos (uso da linguagem conceitual)</a:t>
            </a:r>
          </a:p>
          <a:p>
            <a:pPr>
              <a:lnSpc>
                <a:spcPct val="95000"/>
              </a:lnSpc>
            </a:pPr>
            <a:r>
              <a:rPr lang="en-US" sz="2000" b="1">
                <a:solidFill>
                  <a:srgbClr val="000000"/>
                </a:solidFill>
                <a:latin typeface="Arial" pitchFamily="34" charset="0"/>
              </a:rPr>
              <a:t>2. Preparação do teste de hipóteses</a:t>
            </a:r>
          </a:p>
          <a:p>
            <a:pPr>
              <a:lnSpc>
                <a:spcPct val="95000"/>
              </a:lnSpc>
            </a:pPr>
            <a:r>
              <a:rPr lang="en-US" sz="2000" b="1">
                <a:solidFill>
                  <a:srgbClr val="000000"/>
                </a:solidFill>
                <a:latin typeface="Arial" pitchFamily="34" charset="0"/>
              </a:rPr>
              <a:t>3. Preocupação com a operacionalização dos conceitos</a:t>
            </a:r>
          </a:p>
        </p:txBody>
      </p:sp>
      <p:pic>
        <p:nvPicPr>
          <p:cNvPr id="276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5588" y="2336800"/>
            <a:ext cx="5046662" cy="434975"/>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8113" y="5588000"/>
            <a:ext cx="4071937" cy="479425"/>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354013" y="7113588"/>
            <a:ext cx="41084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
        <p:nvSpPr>
          <p:cNvPr id="27661" name="Text Box 13"/>
          <p:cNvSpPr txBox="1">
            <a:spLocks noChangeArrowheads="1"/>
          </p:cNvSpPr>
          <p:nvPr/>
        </p:nvSpPr>
        <p:spPr bwMode="auto">
          <a:xfrm>
            <a:off x="7461250" y="4775200"/>
            <a:ext cx="873125"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6400">
                <a:solidFill>
                  <a:srgbClr val="000000"/>
                </a:solidFill>
                <a:latin typeface="Arial" pitchFamily="34" charset="0"/>
              </a:rPr>
              <a:t>&gt;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219200"/>
            <a:ext cx="3546475" cy="657225"/>
          </a:xfrm>
          <a:prstGeom prst="rect">
            <a:avLst/>
          </a:prstGeom>
          <a:noFill/>
          <a:extLst>
            <a:ext uri="{909E8E84-426E-40DD-AFC4-6F175D3DCCD1}">
              <a14:hiddenFill xmlns:a14="http://schemas.microsoft.com/office/drawing/2010/main">
                <a:solidFill>
                  <a:srgbClr val="FFFFFF"/>
                </a:solidFill>
              </a14:hiddenFill>
            </a:ext>
          </a:extLst>
        </p:spPr>
      </p:pic>
      <p:sp>
        <p:nvSpPr>
          <p:cNvPr id="28673" name="Rectangle 1"/>
          <p:cNvSpPr>
            <a:spLocks noGrp="1" noChangeArrowheads="1"/>
          </p:cNvSpPr>
          <p:nvPr>
            <p:ph type="ctrTitle"/>
          </p:nvPr>
        </p:nvSpPr>
        <p:spPr>
          <a:xfrm>
            <a:off x="247650" y="-203200"/>
            <a:ext cx="9334500" cy="1341438"/>
          </a:xfrm>
        </p:spPr>
        <p:txBody>
          <a:bodyPr lIns="0" tIns="0" rIns="0" bIns="0"/>
          <a:lstStyle/>
          <a:p>
            <a:pPr>
              <a:lnSpc>
                <a:spcPct val="95000"/>
              </a:lnSpc>
            </a:pPr>
            <a:r>
              <a:rPr lang="en-US" sz="3600" b="1" i="1">
                <a:solidFill>
                  <a:srgbClr val="000000"/>
                </a:solidFill>
                <a:latin typeface="Arial" pitchFamily="34" charset="0"/>
              </a:rPr>
              <a:t>NÍVEIS METODOLÓGICOS DA PESQUISA</a:t>
            </a:r>
            <a:endParaRPr lang="en-US" sz="3600" b="1">
              <a:solidFill>
                <a:srgbClr val="000000"/>
              </a:solidFill>
              <a:latin typeface="Arial" pitchFamily="34" charset="0"/>
            </a:endParaRPr>
          </a:p>
        </p:txBody>
      </p:sp>
      <p:sp>
        <p:nvSpPr>
          <p:cNvPr id="28677" name="Text Box 5"/>
          <p:cNvSpPr txBox="1">
            <a:spLocks noChangeArrowheads="1"/>
          </p:cNvSpPr>
          <p:nvPr/>
        </p:nvSpPr>
        <p:spPr bwMode="auto">
          <a:xfrm>
            <a:off x="82550" y="1381125"/>
            <a:ext cx="37528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b="1">
                <a:solidFill>
                  <a:srgbClr val="000000"/>
                </a:solidFill>
                <a:latin typeface="Arial" pitchFamily="34" charset="0"/>
              </a:rPr>
              <a:t>III. NÍVEL METÓDICO</a:t>
            </a:r>
          </a:p>
        </p:txBody>
      </p:sp>
      <p:sp>
        <p:nvSpPr>
          <p:cNvPr id="28678" name="Text Box 6"/>
          <p:cNvSpPr txBox="1">
            <a:spLocks noChangeArrowheads="1"/>
          </p:cNvSpPr>
          <p:nvPr/>
        </p:nvSpPr>
        <p:spPr bwMode="auto">
          <a:xfrm>
            <a:off x="3803650" y="812800"/>
            <a:ext cx="5935663"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 Nível do “método”: formal e teórico</a:t>
            </a:r>
          </a:p>
          <a:p>
            <a:pPr>
              <a:lnSpc>
                <a:spcPct val="95000"/>
              </a:lnSpc>
            </a:pPr>
            <a:endParaRPr lang="en-US" sz="200" b="1">
              <a:solidFill>
                <a:srgbClr val="000000"/>
              </a:solidFill>
              <a:latin typeface="Arial" pitchFamily="34" charset="0"/>
            </a:endParaRPr>
          </a:p>
          <a:p>
            <a:pPr>
              <a:lnSpc>
                <a:spcPct val="95000"/>
              </a:lnSpc>
            </a:pPr>
            <a:r>
              <a:rPr lang="en-US" sz="1800" b="1">
                <a:solidFill>
                  <a:srgbClr val="000000"/>
                </a:solidFill>
                <a:latin typeface="Arial" pitchFamily="34" charset="0"/>
              </a:rPr>
              <a:t>- Objetivação da teoria: estruturação do objeto </a:t>
            </a:r>
            <a:br>
              <a:rPr lang="en-US" sz="1800" b="1">
                <a:solidFill>
                  <a:srgbClr val="000000"/>
                </a:solidFill>
                <a:latin typeface="Arial" pitchFamily="34" charset="0"/>
              </a:rPr>
            </a:br>
            <a:r>
              <a:rPr lang="en-US" sz="1800" b="1">
                <a:solidFill>
                  <a:srgbClr val="000000"/>
                </a:solidFill>
                <a:latin typeface="Arial" pitchFamily="34" charset="0"/>
              </a:rPr>
              <a:t>através de determinados métodos</a:t>
            </a:r>
          </a:p>
          <a:p>
            <a:pPr>
              <a:lnSpc>
                <a:spcPct val="95000"/>
              </a:lnSpc>
            </a:pPr>
            <a:endParaRPr lang="en-US" sz="200" b="1">
              <a:solidFill>
                <a:srgbClr val="000000"/>
              </a:solidFill>
              <a:latin typeface="Arial" pitchFamily="34" charset="0"/>
            </a:endParaRPr>
          </a:p>
          <a:p>
            <a:pPr>
              <a:lnSpc>
                <a:spcPct val="95000"/>
              </a:lnSpc>
            </a:pPr>
            <a:r>
              <a:rPr lang="en-US" sz="1800" b="1">
                <a:solidFill>
                  <a:srgbClr val="000000"/>
                </a:solidFill>
                <a:latin typeface="Arial" pitchFamily="34" charset="0"/>
              </a:rPr>
              <a:t>- Quadros de análises: </a:t>
            </a:r>
            <a:br>
              <a:rPr lang="en-US" sz="1800" b="1">
                <a:solidFill>
                  <a:srgbClr val="000000"/>
                </a:solidFill>
                <a:latin typeface="Arial" pitchFamily="34" charset="0"/>
              </a:rPr>
            </a:br>
            <a:r>
              <a:rPr lang="en-US" sz="1800" b="1">
                <a:solidFill>
                  <a:srgbClr val="000000"/>
                </a:solidFill>
                <a:latin typeface="Arial" pitchFamily="34" charset="0"/>
              </a:rPr>
              <a:t>métodos  estrutural (estrutura): histórico,  </a:t>
            </a:r>
          </a:p>
          <a:p>
            <a:pPr>
              <a:lnSpc>
                <a:spcPct val="95000"/>
              </a:lnSpc>
            </a:pPr>
            <a:r>
              <a:rPr lang="en-US" sz="1800" b="1">
                <a:solidFill>
                  <a:srgbClr val="000000"/>
                </a:solidFill>
                <a:latin typeface="Arial" pitchFamily="34" charset="0"/>
              </a:rPr>
              <a:t>                                                        lingüístico,</a:t>
            </a:r>
          </a:p>
          <a:p>
            <a:pPr>
              <a:lnSpc>
                <a:spcPct val="95000"/>
              </a:lnSpc>
            </a:pPr>
            <a:r>
              <a:rPr lang="en-US" sz="1800" b="1">
                <a:solidFill>
                  <a:srgbClr val="000000"/>
                </a:solidFill>
                <a:latin typeface="Arial" pitchFamily="34" charset="0"/>
              </a:rPr>
              <a:t>                                                        antropológico.</a:t>
            </a:r>
            <a:r>
              <a:rPr lang="en-US" sz="1800">
                <a:solidFill>
                  <a:srgbClr val="000000"/>
                </a:solidFill>
                <a:latin typeface="Arial" pitchFamily="34" charset="0"/>
              </a:rPr>
              <a:t> </a:t>
            </a:r>
            <a:r>
              <a:rPr lang="en-US" sz="1800" b="1">
                <a:solidFill>
                  <a:srgbClr val="000000"/>
                </a:solidFill>
                <a:latin typeface="Arial" pitchFamily="34" charset="0"/>
              </a:rPr>
              <a:t> </a:t>
            </a:r>
          </a:p>
          <a:p>
            <a:pPr>
              <a:lnSpc>
                <a:spcPct val="95000"/>
              </a:lnSpc>
            </a:pPr>
            <a:r>
              <a:rPr lang="en-US" sz="1800" b="1">
                <a:solidFill>
                  <a:srgbClr val="000000"/>
                </a:solidFill>
                <a:latin typeface="Arial" pitchFamily="34" charset="0"/>
              </a:rPr>
              <a:t>                   tipológico (típico – ideal)</a:t>
            </a:r>
          </a:p>
        </p:txBody>
      </p:sp>
      <p:sp>
        <p:nvSpPr>
          <p:cNvPr id="28679" name="Text Box 7"/>
          <p:cNvSpPr txBox="1">
            <a:spLocks noChangeArrowheads="1"/>
          </p:cNvSpPr>
          <p:nvPr/>
        </p:nvSpPr>
        <p:spPr bwMode="auto">
          <a:xfrm>
            <a:off x="2889250" y="2946400"/>
            <a:ext cx="803116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1. Exposição</a:t>
            </a:r>
            <a:endParaRPr lang="en-US" sz="2700" b="1">
              <a:solidFill>
                <a:srgbClr val="000000"/>
              </a:solidFill>
              <a:latin typeface="Arial" pitchFamily="34" charset="0"/>
            </a:endParaRPr>
          </a:p>
          <a:p>
            <a:pPr>
              <a:lnSpc>
                <a:spcPct val="95000"/>
              </a:lnSpc>
            </a:pPr>
            <a:endParaRPr lang="en-US" sz="1000" b="1">
              <a:solidFill>
                <a:srgbClr val="000000"/>
              </a:solidFill>
              <a:latin typeface="Arial" pitchFamily="34" charset="0"/>
            </a:endParaRPr>
          </a:p>
          <a:p>
            <a:pPr>
              <a:lnSpc>
                <a:spcPct val="95000"/>
              </a:lnSpc>
            </a:pPr>
            <a:r>
              <a:rPr lang="en-US" sz="1800" b="1">
                <a:solidFill>
                  <a:srgbClr val="000000"/>
                </a:solidFill>
                <a:latin typeface="Arial" pitchFamily="34" charset="0"/>
              </a:rPr>
              <a:t>1. Formulação, estruturação, articulação</a:t>
            </a:r>
          </a:p>
          <a:p>
            <a:pPr>
              <a:lnSpc>
                <a:spcPct val="95000"/>
              </a:lnSpc>
            </a:pPr>
            <a:r>
              <a:rPr lang="en-US" sz="1800" b="1">
                <a:solidFill>
                  <a:srgbClr val="000000"/>
                </a:solidFill>
                <a:latin typeface="Arial" pitchFamily="34" charset="0"/>
              </a:rPr>
              <a:t>2. Coerência e rigor interno</a:t>
            </a:r>
          </a:p>
          <a:p>
            <a:pPr>
              <a:lnSpc>
                <a:spcPct val="95000"/>
              </a:lnSpc>
            </a:pPr>
            <a:r>
              <a:rPr lang="en-US" sz="1800" b="1">
                <a:solidFill>
                  <a:srgbClr val="000000"/>
                </a:solidFill>
                <a:latin typeface="Arial" pitchFamily="34" charset="0"/>
              </a:rPr>
              <a:t>3. Organização: tópicos / níveis</a:t>
            </a:r>
          </a:p>
          <a:p>
            <a:pPr>
              <a:lnSpc>
                <a:spcPct val="95000"/>
              </a:lnSpc>
            </a:pPr>
            <a:r>
              <a:rPr lang="en-US" sz="1800" b="1">
                <a:solidFill>
                  <a:srgbClr val="000000"/>
                </a:solidFill>
                <a:latin typeface="Arial" pitchFamily="34" charset="0"/>
              </a:rPr>
              <a:t>4. Estilo: limpidez, concisão, poética</a:t>
            </a:r>
          </a:p>
          <a:p>
            <a:pPr>
              <a:lnSpc>
                <a:spcPct val="95000"/>
              </a:lnSpc>
            </a:pPr>
            <a:endParaRPr lang="en-US" sz="1800" b="1">
              <a:solidFill>
                <a:srgbClr val="000000"/>
              </a:solidFill>
              <a:latin typeface="Arial" pitchFamily="34" charset="0"/>
            </a:endParaRPr>
          </a:p>
          <a:p>
            <a:pPr>
              <a:lnSpc>
                <a:spcPct val="95000"/>
              </a:lnSpc>
            </a:pPr>
            <a:r>
              <a:rPr lang="en-US" sz="2000" b="1">
                <a:solidFill>
                  <a:srgbClr val="000000"/>
                </a:solidFill>
                <a:latin typeface="Arial" pitchFamily="34" charset="0"/>
              </a:rPr>
              <a:t>2. Causação</a:t>
            </a:r>
          </a:p>
          <a:p>
            <a:pPr>
              <a:lnSpc>
                <a:spcPct val="95000"/>
              </a:lnSpc>
            </a:pPr>
            <a:r>
              <a:rPr lang="en-US" sz="1800" b="1">
                <a:solidFill>
                  <a:srgbClr val="000000"/>
                </a:solidFill>
                <a:latin typeface="Arial" pitchFamily="34" charset="0"/>
              </a:rPr>
              <a:t>1. Regras de causalidade: determinações complexas</a:t>
            </a:r>
          </a:p>
          <a:p>
            <a:pPr>
              <a:lnSpc>
                <a:spcPct val="95000"/>
              </a:lnSpc>
            </a:pPr>
            <a:r>
              <a:rPr lang="en-US" sz="1800" b="1">
                <a:solidFill>
                  <a:srgbClr val="000000"/>
                </a:solidFill>
                <a:latin typeface="Arial" pitchFamily="34" charset="0"/>
              </a:rPr>
              <a:t>causas    múltiplas</a:t>
            </a:r>
          </a:p>
          <a:p>
            <a:pPr>
              <a:lnSpc>
                <a:spcPct val="95000"/>
              </a:lnSpc>
            </a:pPr>
            <a:r>
              <a:rPr lang="en-US" sz="1800" b="1">
                <a:solidFill>
                  <a:srgbClr val="000000"/>
                </a:solidFill>
                <a:latin typeface="Arial" pitchFamily="34" charset="0"/>
              </a:rPr>
              <a:t>                significativas</a:t>
            </a:r>
          </a:p>
          <a:p>
            <a:pPr>
              <a:lnSpc>
                <a:spcPct val="95000"/>
              </a:lnSpc>
            </a:pPr>
            <a:r>
              <a:rPr lang="en-US" sz="1800" b="1">
                <a:solidFill>
                  <a:srgbClr val="000000"/>
                </a:solidFill>
                <a:latin typeface="Arial" pitchFamily="34" charset="0"/>
              </a:rPr>
              <a:t>                associativas</a:t>
            </a:r>
          </a:p>
          <a:p>
            <a:pPr>
              <a:lnSpc>
                <a:spcPct val="95000"/>
              </a:lnSpc>
            </a:pPr>
            <a:r>
              <a:rPr lang="en-US" sz="1800" b="1">
                <a:solidFill>
                  <a:srgbClr val="000000"/>
                </a:solidFill>
                <a:latin typeface="Arial" pitchFamily="34" charset="0"/>
              </a:rPr>
              <a:t>variáveis    independentes</a:t>
            </a:r>
          </a:p>
          <a:p>
            <a:pPr>
              <a:lnSpc>
                <a:spcPct val="95000"/>
              </a:lnSpc>
            </a:pPr>
            <a:r>
              <a:rPr lang="en-US" sz="1800" b="1">
                <a:solidFill>
                  <a:srgbClr val="000000"/>
                </a:solidFill>
                <a:latin typeface="Arial" pitchFamily="34" charset="0"/>
              </a:rPr>
              <a:t>                    dependentes</a:t>
            </a:r>
          </a:p>
          <a:p>
            <a:pPr>
              <a:lnSpc>
                <a:spcPct val="95000"/>
              </a:lnSpc>
            </a:pPr>
            <a:r>
              <a:rPr lang="en-US" sz="1800" b="1">
                <a:solidFill>
                  <a:srgbClr val="000000"/>
                </a:solidFill>
                <a:latin typeface="Arial" pitchFamily="34" charset="0"/>
              </a:rPr>
              <a:t>2. Causalidade: quantitativa</a:t>
            </a:r>
            <a:br>
              <a:rPr lang="en-US" sz="1800" b="1">
                <a:solidFill>
                  <a:srgbClr val="000000"/>
                </a:solidFill>
                <a:latin typeface="Arial" pitchFamily="34" charset="0"/>
              </a:rPr>
            </a:br>
            <a:r>
              <a:rPr lang="en-US" sz="1800" b="1">
                <a:solidFill>
                  <a:srgbClr val="000000"/>
                </a:solidFill>
                <a:latin typeface="Arial" pitchFamily="34" charset="0"/>
              </a:rPr>
              <a:t>                             expressiva</a:t>
            </a:r>
          </a:p>
          <a:p>
            <a:pPr>
              <a:lnSpc>
                <a:spcPct val="95000"/>
              </a:lnSpc>
            </a:pPr>
            <a:r>
              <a:rPr lang="en-US" sz="1800" b="1">
                <a:solidFill>
                  <a:srgbClr val="000000"/>
                </a:solidFill>
                <a:latin typeface="Arial" pitchFamily="34" charset="0"/>
              </a:rPr>
              <a:t>                             estrutural</a:t>
            </a:r>
          </a:p>
        </p:txBody>
      </p:sp>
      <p:sp>
        <p:nvSpPr>
          <p:cNvPr id="28680" name="Text Box 8"/>
          <p:cNvSpPr txBox="1">
            <a:spLocks noChangeArrowheads="1"/>
          </p:cNvSpPr>
          <p:nvPr/>
        </p:nvSpPr>
        <p:spPr bwMode="auto">
          <a:xfrm>
            <a:off x="8485188" y="3781425"/>
            <a:ext cx="11303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forma</a:t>
            </a:r>
          </a:p>
          <a:p>
            <a:pPr>
              <a:lnSpc>
                <a:spcPct val="95000"/>
              </a:lnSpc>
            </a:pPr>
            <a:r>
              <a:rPr lang="en-US" sz="1800" b="1">
                <a:solidFill>
                  <a:srgbClr val="000000"/>
                </a:solidFill>
                <a:latin typeface="Arial" pitchFamily="34" charset="0"/>
              </a:rPr>
              <a:t>conteúdo</a:t>
            </a:r>
          </a:p>
        </p:txBody>
      </p:sp>
      <p:pic>
        <p:nvPicPr>
          <p:cNvPr id="2868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2900363"/>
            <a:ext cx="285750" cy="4267200"/>
          </a:xfrm>
          <a:prstGeom prst="rect">
            <a:avLst/>
          </a:prstGeom>
          <a:noFill/>
          <a:extLst>
            <a:ext uri="{909E8E84-426E-40DD-AFC4-6F175D3DCCD1}">
              <a14:hiddenFill xmlns:a14="http://schemas.microsoft.com/office/drawing/2010/main">
                <a:solidFill>
                  <a:srgbClr val="FFFFFF"/>
                </a:solidFill>
              </a14:hiddenFill>
            </a:ext>
          </a:extLst>
        </p:spPr>
      </p:pic>
      <p:sp>
        <p:nvSpPr>
          <p:cNvPr id="28682" name="Text Box 10"/>
          <p:cNvSpPr txBox="1">
            <a:spLocks noChangeArrowheads="1"/>
          </p:cNvSpPr>
          <p:nvPr/>
        </p:nvSpPr>
        <p:spPr bwMode="auto">
          <a:xfrm>
            <a:off x="146050" y="7112000"/>
            <a:ext cx="354171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FONTE: Maria Immacolata V. Lopes</a:t>
            </a:r>
          </a:p>
        </p:txBody>
      </p:sp>
      <p:sp>
        <p:nvSpPr>
          <p:cNvPr id="28683" name="Text Box 11"/>
          <p:cNvSpPr txBox="1">
            <a:spLocks noChangeArrowheads="1"/>
          </p:cNvSpPr>
          <p:nvPr/>
        </p:nvSpPr>
        <p:spPr bwMode="auto">
          <a:xfrm>
            <a:off x="404813" y="4748213"/>
            <a:ext cx="2471737"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Operações Metodológicas</a:t>
            </a:r>
          </a:p>
          <a:p>
            <a:pPr>
              <a:lnSpc>
                <a:spcPct val="95000"/>
              </a:lnSpc>
            </a:pPr>
            <a:endParaRPr lang="en-US" sz="2000">
              <a:solidFill>
                <a:srgbClr val="000000"/>
              </a:solidFill>
              <a:latin typeface="Arial" pitchFamily="34" charset="0"/>
            </a:endParaRPr>
          </a:p>
        </p:txBody>
      </p:sp>
      <p:pic>
        <p:nvPicPr>
          <p:cNvPr id="2868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0" y="3724275"/>
            <a:ext cx="657225" cy="341313"/>
          </a:xfrm>
          <a:prstGeom prst="rect">
            <a:avLst/>
          </a:prstGeom>
          <a:noFill/>
          <a:extLst>
            <a:ext uri="{909E8E84-426E-40DD-AFC4-6F175D3DCCD1}">
              <a14:hiddenFill xmlns:a14="http://schemas.microsoft.com/office/drawing/2010/main">
                <a:solidFill>
                  <a:srgbClr val="FFFFFF"/>
                </a:solidFill>
              </a14:hiddenFill>
            </a:ext>
          </a:extLst>
        </p:spPr>
      </p:pic>
      <p:pic>
        <p:nvPicPr>
          <p:cNvPr id="2868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388" y="3883025"/>
            <a:ext cx="2097087" cy="180975"/>
          </a:xfrm>
          <a:prstGeom prst="rect">
            <a:avLst/>
          </a:prstGeom>
          <a:noFill/>
          <a:extLst>
            <a:ext uri="{909E8E84-426E-40DD-AFC4-6F175D3DCCD1}">
              <a14:hiddenFill xmlns:a14="http://schemas.microsoft.com/office/drawing/2010/main">
                <a:solidFill>
                  <a:srgbClr val="FFFFFF"/>
                </a:solidFill>
              </a14:hiddenFill>
            </a:ext>
          </a:extLst>
        </p:spPr>
      </p:pic>
      <p:pic>
        <p:nvPicPr>
          <p:cNvPr id="2868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1638" y="4041775"/>
            <a:ext cx="1620837" cy="96838"/>
          </a:xfrm>
          <a:prstGeom prst="rect">
            <a:avLst/>
          </a:prstGeom>
          <a:noFill/>
          <a:extLst>
            <a:ext uri="{909E8E84-426E-40DD-AFC4-6F175D3DCCD1}">
              <a14:hiddenFill xmlns:a14="http://schemas.microsoft.com/office/drawing/2010/main">
                <a:solidFill>
                  <a:srgbClr val="FFFFFF"/>
                </a:solidFill>
              </a14:hiddenFill>
            </a:ext>
          </a:extLst>
        </p:spPr>
      </p:pic>
      <p:pic>
        <p:nvPicPr>
          <p:cNvPr id="2868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2025" y="4041775"/>
            <a:ext cx="1060450" cy="414338"/>
          </a:xfrm>
          <a:prstGeom prst="rect">
            <a:avLst/>
          </a:prstGeom>
          <a:noFill/>
          <a:extLst>
            <a:ext uri="{909E8E84-426E-40DD-AFC4-6F175D3DCCD1}">
              <a14:hiddenFill xmlns:a14="http://schemas.microsoft.com/office/drawing/2010/main">
                <a:solidFill>
                  <a:srgbClr val="FFFFFF"/>
                </a:solidFill>
              </a14:hiddenFill>
            </a:ext>
          </a:extLst>
        </p:spPr>
      </p:pic>
      <p:pic>
        <p:nvPicPr>
          <p:cNvPr id="28688"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7813" y="2946400"/>
            <a:ext cx="2011362" cy="509588"/>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4800" y="4648200"/>
            <a:ext cx="1873250" cy="48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117600"/>
            <a:ext cx="3302000" cy="657225"/>
          </a:xfrm>
          <a:prstGeom prst="rect">
            <a:avLst/>
          </a:prstGeom>
          <a:noFill/>
          <a:extLst>
            <a:ext uri="{909E8E84-426E-40DD-AFC4-6F175D3DCCD1}">
              <a14:hiddenFill xmlns:a14="http://schemas.microsoft.com/office/drawing/2010/main">
                <a:solidFill>
                  <a:srgbClr val="FFFFFF"/>
                </a:solidFill>
              </a14:hiddenFill>
            </a:ext>
          </a:extLst>
        </p:spPr>
      </p:pic>
      <p:sp>
        <p:nvSpPr>
          <p:cNvPr id="29697" name="Rectangle 1"/>
          <p:cNvSpPr>
            <a:spLocks noGrp="1" noChangeArrowheads="1"/>
          </p:cNvSpPr>
          <p:nvPr>
            <p:ph type="ctrTitle"/>
          </p:nvPr>
        </p:nvSpPr>
        <p:spPr>
          <a:xfrm>
            <a:off x="44450" y="101600"/>
            <a:ext cx="9536113" cy="1192213"/>
          </a:xfrm>
        </p:spPr>
        <p:txBody>
          <a:bodyPr lIns="0" tIns="0" rIns="0" bIns="0"/>
          <a:lstStyle/>
          <a:p>
            <a:pPr>
              <a:lnSpc>
                <a:spcPct val="95000"/>
              </a:lnSpc>
            </a:pPr>
            <a:r>
              <a:rPr lang="en-US" sz="3600" b="1" i="1">
                <a:solidFill>
                  <a:srgbClr val="000000"/>
                </a:solidFill>
                <a:latin typeface="Arial" pitchFamily="34" charset="0"/>
              </a:rPr>
              <a:t>NÍVEIS METODOLÓGICOS DA PESQUISA</a:t>
            </a:r>
            <a:endParaRPr lang="en-US" sz="3600" b="1">
              <a:solidFill>
                <a:srgbClr val="000000"/>
              </a:solidFill>
              <a:latin typeface="Arial" pitchFamily="34" charset="0"/>
            </a:endParaRPr>
          </a:p>
        </p:txBody>
      </p:sp>
      <p:sp>
        <p:nvSpPr>
          <p:cNvPr id="29701" name="Text Box 5"/>
          <p:cNvSpPr txBox="1">
            <a:spLocks noChangeArrowheads="1"/>
          </p:cNvSpPr>
          <p:nvPr/>
        </p:nvSpPr>
        <p:spPr bwMode="auto">
          <a:xfrm>
            <a:off x="3498850" y="1016000"/>
            <a:ext cx="6597650"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 Nível de construção dos dados / Objeto Empírico</a:t>
            </a:r>
          </a:p>
          <a:p>
            <a:pPr>
              <a:lnSpc>
                <a:spcPct val="95000"/>
              </a:lnSpc>
            </a:pPr>
            <a:r>
              <a:rPr lang="en-US" sz="2000" b="1">
                <a:solidFill>
                  <a:srgbClr val="000000"/>
                </a:solidFill>
                <a:latin typeface="Arial" pitchFamily="34" charset="0"/>
              </a:rPr>
              <a:t>- Procedimentos de transformação</a:t>
            </a:r>
          </a:p>
          <a:p>
            <a:pPr>
              <a:lnSpc>
                <a:spcPct val="95000"/>
              </a:lnSpc>
            </a:pPr>
            <a:r>
              <a:rPr lang="en-US" sz="2000" b="1">
                <a:solidFill>
                  <a:srgbClr val="000000"/>
                </a:solidFill>
                <a:latin typeface="Arial" pitchFamily="34" charset="0"/>
              </a:rPr>
              <a:t>   dos fatos aos dados  </a:t>
            </a:r>
            <a:r>
              <a:rPr lang="en-US" sz="2000" b="1">
                <a:solidFill>
                  <a:srgbClr val="000000"/>
                </a:solidFill>
                <a:latin typeface="Symbol" pitchFamily="18" charset="2"/>
              </a:rPr>
              <a:t>® </a:t>
            </a:r>
            <a:r>
              <a:rPr lang="en-US" sz="2000" b="1">
                <a:solidFill>
                  <a:srgbClr val="000000"/>
                </a:solidFill>
                <a:latin typeface="Arial" pitchFamily="34" charset="0"/>
              </a:rPr>
              <a:t>indução</a:t>
            </a:r>
          </a:p>
          <a:p>
            <a:pPr>
              <a:lnSpc>
                <a:spcPct val="95000"/>
              </a:lnSpc>
            </a:pPr>
            <a:r>
              <a:rPr lang="en-US" sz="2000" b="1">
                <a:solidFill>
                  <a:srgbClr val="000000"/>
                </a:solidFill>
                <a:latin typeface="Arial" pitchFamily="34" charset="0"/>
              </a:rPr>
              <a:t>   dos dados aos fatos  </a:t>
            </a:r>
            <a:r>
              <a:rPr lang="en-US" sz="2000" b="1">
                <a:solidFill>
                  <a:srgbClr val="000000"/>
                </a:solidFill>
                <a:latin typeface="Symbol" pitchFamily="18" charset="2"/>
              </a:rPr>
              <a:t>® </a:t>
            </a:r>
            <a:r>
              <a:rPr lang="en-US" sz="2000" b="1">
                <a:solidFill>
                  <a:srgbClr val="000000"/>
                </a:solidFill>
                <a:latin typeface="Arial" pitchFamily="34" charset="0"/>
              </a:rPr>
              <a:t>dedução</a:t>
            </a:r>
          </a:p>
        </p:txBody>
      </p:sp>
      <p:sp>
        <p:nvSpPr>
          <p:cNvPr id="29702" name="Text Box 6"/>
          <p:cNvSpPr txBox="1">
            <a:spLocks noChangeArrowheads="1"/>
          </p:cNvSpPr>
          <p:nvPr/>
        </p:nvSpPr>
        <p:spPr bwMode="auto">
          <a:xfrm>
            <a:off x="120650" y="1219200"/>
            <a:ext cx="345757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b="1">
                <a:solidFill>
                  <a:srgbClr val="000000"/>
                </a:solidFill>
                <a:latin typeface="Arial" pitchFamily="34" charset="0"/>
              </a:rPr>
              <a:t>IV. NÍVEL TÉCNICO</a:t>
            </a:r>
          </a:p>
        </p:txBody>
      </p:sp>
      <p:sp>
        <p:nvSpPr>
          <p:cNvPr id="29703" name="Text Box 7"/>
          <p:cNvSpPr txBox="1">
            <a:spLocks noChangeArrowheads="1"/>
          </p:cNvSpPr>
          <p:nvPr/>
        </p:nvSpPr>
        <p:spPr bwMode="auto">
          <a:xfrm>
            <a:off x="1568450" y="2336800"/>
            <a:ext cx="8948738" cy="508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1. Técnicas de Observação</a:t>
            </a:r>
            <a:endParaRPr lang="en-US" sz="2700" b="1">
              <a:solidFill>
                <a:srgbClr val="000000"/>
              </a:solidFill>
              <a:latin typeface="Arial" pitchFamily="34" charset="0"/>
            </a:endParaRPr>
          </a:p>
          <a:p>
            <a:pPr>
              <a:lnSpc>
                <a:spcPct val="95000"/>
              </a:lnSpc>
            </a:pPr>
            <a:r>
              <a:rPr lang="en-US" sz="2000" b="1">
                <a:solidFill>
                  <a:srgbClr val="000000"/>
                </a:solidFill>
                <a:latin typeface="Arial" pitchFamily="34" charset="0"/>
              </a:rPr>
              <a:t>1. Situação de coleta: transformação das informações em dados</a:t>
            </a:r>
          </a:p>
          <a:p>
            <a:pPr>
              <a:lnSpc>
                <a:spcPct val="95000"/>
              </a:lnSpc>
            </a:pPr>
            <a:r>
              <a:rPr lang="en-US" sz="2000" b="1">
                <a:solidFill>
                  <a:srgbClr val="000000"/>
                </a:solidFill>
                <a:latin typeface="Arial" pitchFamily="34" charset="0"/>
              </a:rPr>
              <a:t>2. Teorização das técnicas de observação: crítica epistemológica</a:t>
            </a:r>
            <a:br>
              <a:rPr lang="en-US" sz="2000" b="1">
                <a:solidFill>
                  <a:srgbClr val="000000"/>
                </a:solidFill>
                <a:latin typeface="Arial" pitchFamily="34" charset="0"/>
              </a:rPr>
            </a:br>
            <a:r>
              <a:rPr lang="en-US" sz="2000" b="1">
                <a:solidFill>
                  <a:srgbClr val="000000"/>
                </a:solidFill>
                <a:latin typeface="Arial" pitchFamily="34" charset="0"/>
              </a:rPr>
              <a:t>    das técnicas como “teorias em ato”</a:t>
            </a:r>
          </a:p>
          <a:p>
            <a:pPr>
              <a:lnSpc>
                <a:spcPct val="95000"/>
              </a:lnSpc>
            </a:pPr>
            <a:endParaRPr lang="en-US" sz="1100" b="1">
              <a:solidFill>
                <a:srgbClr val="000000"/>
              </a:solidFill>
              <a:latin typeface="Arial" pitchFamily="34" charset="0"/>
            </a:endParaRPr>
          </a:p>
          <a:p>
            <a:pPr>
              <a:lnSpc>
                <a:spcPct val="95000"/>
              </a:lnSpc>
            </a:pPr>
            <a:r>
              <a:rPr lang="en-US" sz="2200" b="1">
                <a:solidFill>
                  <a:srgbClr val="000000"/>
                </a:solidFill>
                <a:latin typeface="Arial" pitchFamily="34" charset="0"/>
              </a:rPr>
              <a:t>2. Técnicas de Seleção</a:t>
            </a:r>
          </a:p>
          <a:p>
            <a:pPr>
              <a:lnSpc>
                <a:spcPct val="95000"/>
              </a:lnSpc>
            </a:pPr>
            <a:endParaRPr lang="en-US" sz="900" b="1">
              <a:solidFill>
                <a:srgbClr val="000000"/>
              </a:solidFill>
              <a:latin typeface="Arial" pitchFamily="34" charset="0"/>
            </a:endParaRPr>
          </a:p>
          <a:p>
            <a:pPr>
              <a:lnSpc>
                <a:spcPct val="95000"/>
              </a:lnSpc>
            </a:pPr>
            <a:r>
              <a:rPr lang="en-US" sz="2000" b="1">
                <a:solidFill>
                  <a:srgbClr val="000000"/>
                </a:solidFill>
                <a:latin typeface="Arial" pitchFamily="34" charset="0"/>
              </a:rPr>
              <a:t>1. Expurgo e classificação: redução a um obj. empír. verificável</a:t>
            </a:r>
          </a:p>
          <a:p>
            <a:pPr>
              <a:lnSpc>
                <a:spcPct val="95000"/>
              </a:lnSpc>
            </a:pPr>
            <a:r>
              <a:rPr lang="en-US" sz="2000" b="1">
                <a:solidFill>
                  <a:srgbClr val="000000"/>
                </a:solidFill>
                <a:latin typeface="Arial" pitchFamily="34" charset="0"/>
              </a:rPr>
              <a:t>2. Procedimentos técnicos de seleção: </a:t>
            </a:r>
          </a:p>
          <a:p>
            <a:pPr>
              <a:lnSpc>
                <a:spcPct val="95000"/>
              </a:lnSpc>
            </a:pPr>
            <a:r>
              <a:rPr lang="en-US" sz="2000" b="1">
                <a:solidFill>
                  <a:srgbClr val="000000"/>
                </a:solidFill>
                <a:latin typeface="Arial" pitchFamily="34" charset="0"/>
              </a:rPr>
              <a:t>   quantificação indicadores &gt; empíricos</a:t>
            </a:r>
          </a:p>
          <a:p>
            <a:pPr>
              <a:lnSpc>
                <a:spcPct val="95000"/>
              </a:lnSpc>
            </a:pPr>
            <a:r>
              <a:rPr lang="en-US" sz="2000" b="1">
                <a:solidFill>
                  <a:srgbClr val="000000"/>
                </a:solidFill>
                <a:latin typeface="Arial" pitchFamily="34" charset="0"/>
              </a:rPr>
              <a:t>                         codificação &gt; categorização</a:t>
            </a:r>
          </a:p>
          <a:p>
            <a:pPr>
              <a:lnSpc>
                <a:spcPct val="95000"/>
              </a:lnSpc>
            </a:pPr>
            <a:r>
              <a:rPr lang="en-US" sz="2000" b="1">
                <a:solidFill>
                  <a:srgbClr val="000000"/>
                </a:solidFill>
                <a:latin typeface="Arial" pitchFamily="34" charset="0"/>
              </a:rPr>
              <a:t>                            descrição &gt; tipos empíricos</a:t>
            </a:r>
          </a:p>
          <a:p>
            <a:pPr>
              <a:lnSpc>
                <a:spcPct val="95000"/>
              </a:lnSpc>
            </a:pPr>
            <a:endParaRPr lang="en-US" sz="900" b="1">
              <a:solidFill>
                <a:srgbClr val="000000"/>
              </a:solidFill>
              <a:latin typeface="Arial" pitchFamily="34" charset="0"/>
            </a:endParaRPr>
          </a:p>
          <a:p>
            <a:pPr>
              <a:lnSpc>
                <a:spcPct val="95000"/>
              </a:lnSpc>
            </a:pPr>
            <a:r>
              <a:rPr lang="en-US" sz="2200" b="1">
                <a:solidFill>
                  <a:srgbClr val="000000"/>
                </a:solidFill>
                <a:latin typeface="Arial" pitchFamily="34" charset="0"/>
              </a:rPr>
              <a:t>3. Técnicas de Operacionalização</a:t>
            </a:r>
          </a:p>
          <a:p>
            <a:pPr>
              <a:lnSpc>
                <a:spcPct val="95000"/>
              </a:lnSpc>
            </a:pPr>
            <a:endParaRPr lang="en-US" sz="1100" b="1">
              <a:solidFill>
                <a:srgbClr val="000000"/>
              </a:solidFill>
              <a:latin typeface="Arial" pitchFamily="34" charset="0"/>
            </a:endParaRPr>
          </a:p>
          <a:p>
            <a:pPr>
              <a:lnSpc>
                <a:spcPct val="95000"/>
              </a:lnSpc>
            </a:pPr>
            <a:r>
              <a:rPr lang="en-US" sz="2000" b="1">
                <a:solidFill>
                  <a:srgbClr val="000000"/>
                </a:solidFill>
                <a:latin typeface="Arial" pitchFamily="34" charset="0"/>
              </a:rPr>
              <a:t>1. Movimento dedutivo: decomposição do conceito em fatos </a:t>
            </a:r>
            <a:br>
              <a:rPr lang="en-US" sz="2000" b="1">
                <a:solidFill>
                  <a:srgbClr val="000000"/>
                </a:solidFill>
                <a:latin typeface="Arial" pitchFamily="34" charset="0"/>
              </a:rPr>
            </a:br>
            <a:r>
              <a:rPr lang="en-US" sz="2000" b="1">
                <a:solidFill>
                  <a:srgbClr val="000000"/>
                </a:solidFill>
                <a:latin typeface="Arial" pitchFamily="34" charset="0"/>
              </a:rPr>
              <a:t>    verificáveis (do conceito ao indicador / índice)</a:t>
            </a:r>
          </a:p>
        </p:txBody>
      </p:sp>
      <p:sp>
        <p:nvSpPr>
          <p:cNvPr id="29704" name="Text Box 8"/>
          <p:cNvSpPr txBox="1">
            <a:spLocks noChangeArrowheads="1"/>
          </p:cNvSpPr>
          <p:nvPr/>
        </p:nvSpPr>
        <p:spPr bwMode="auto">
          <a:xfrm>
            <a:off x="82550" y="4383088"/>
            <a:ext cx="15525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Operações Metodo-</a:t>
            </a:r>
            <a:br>
              <a:rPr lang="en-US" sz="1800" b="1">
                <a:solidFill>
                  <a:srgbClr val="000000"/>
                </a:solidFill>
                <a:latin typeface="Arial" pitchFamily="34" charset="0"/>
              </a:rPr>
            </a:br>
            <a:r>
              <a:rPr lang="en-US" sz="1800" b="1">
                <a:solidFill>
                  <a:srgbClr val="000000"/>
                </a:solidFill>
                <a:latin typeface="Arial" pitchFamily="34" charset="0"/>
              </a:rPr>
              <a:t>lógicas</a:t>
            </a:r>
          </a:p>
        </p:txBody>
      </p:sp>
      <p:pic>
        <p:nvPicPr>
          <p:cNvPr id="297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138" y="2444750"/>
            <a:ext cx="255587" cy="4730750"/>
          </a:xfrm>
          <a:prstGeom prst="rect">
            <a:avLst/>
          </a:prstGeom>
          <a:noFill/>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252413" y="7215188"/>
            <a:ext cx="41116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pic>
        <p:nvPicPr>
          <p:cNvPr id="297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1788" y="2452688"/>
            <a:ext cx="4275137" cy="501650"/>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5588" y="3862388"/>
            <a:ext cx="3532187" cy="454025"/>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5588" y="5994400"/>
            <a:ext cx="5176837" cy="44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ctrTitle"/>
          </p:nvPr>
        </p:nvSpPr>
        <p:spPr>
          <a:xfrm>
            <a:off x="44450" y="-166688"/>
            <a:ext cx="9536113" cy="1135063"/>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sp>
        <p:nvSpPr>
          <p:cNvPr id="30724" name="Text Box 4"/>
          <p:cNvSpPr txBox="1">
            <a:spLocks noChangeArrowheads="1"/>
          </p:cNvSpPr>
          <p:nvPr/>
        </p:nvSpPr>
        <p:spPr bwMode="auto">
          <a:xfrm>
            <a:off x="5330825" y="812800"/>
            <a:ext cx="465772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 Nível epistemológico e teórico</a:t>
            </a:r>
          </a:p>
          <a:p>
            <a:pPr>
              <a:lnSpc>
                <a:spcPct val="95000"/>
              </a:lnSpc>
            </a:pPr>
            <a:r>
              <a:rPr lang="en-US" sz="2000" b="1">
                <a:solidFill>
                  <a:srgbClr val="000000"/>
                </a:solidFill>
                <a:latin typeface="Arial" pitchFamily="34" charset="0"/>
              </a:rPr>
              <a:t>- Teorização da problemática</a:t>
            </a:r>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914400"/>
            <a:ext cx="4760913" cy="568325"/>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1568450" y="1727200"/>
            <a:ext cx="7669213"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1. Problema de investigação</a:t>
            </a:r>
          </a:p>
          <a:p>
            <a:pPr>
              <a:lnSpc>
                <a:spcPct val="95000"/>
              </a:lnSpc>
            </a:pPr>
            <a:r>
              <a:rPr lang="en-US" sz="1800" b="1">
                <a:solidFill>
                  <a:srgbClr val="000000"/>
                </a:solidFill>
                <a:latin typeface="Arial" pitchFamily="34" charset="0"/>
              </a:rPr>
              <a:t>1. Justificativa da opção do assunto</a:t>
            </a:r>
          </a:p>
          <a:p>
            <a:pPr>
              <a:lnSpc>
                <a:spcPct val="95000"/>
              </a:lnSpc>
            </a:pPr>
            <a:endParaRPr lang="en-US" sz="1800" b="1">
              <a:solidFill>
                <a:srgbClr val="000000"/>
              </a:solidFill>
              <a:latin typeface="Arial" pitchFamily="34" charset="0"/>
            </a:endParaRPr>
          </a:p>
          <a:p>
            <a:pPr>
              <a:lnSpc>
                <a:spcPct val="95000"/>
              </a:lnSpc>
            </a:pPr>
            <a:endParaRPr lang="en-US" sz="1800" b="1">
              <a:solidFill>
                <a:srgbClr val="000000"/>
              </a:solidFill>
              <a:latin typeface="Arial" pitchFamily="34" charset="0"/>
            </a:endParaRPr>
          </a:p>
          <a:p>
            <a:pPr>
              <a:lnSpc>
                <a:spcPct val="95000"/>
              </a:lnSpc>
            </a:pPr>
            <a:r>
              <a:rPr lang="en-US" sz="1800" b="1">
                <a:solidFill>
                  <a:srgbClr val="000000"/>
                </a:solidFill>
                <a:latin typeface="Arial" pitchFamily="34" charset="0"/>
              </a:rPr>
              <a:t>2. Formulação do problema</a:t>
            </a:r>
          </a:p>
          <a:p>
            <a:pPr>
              <a:lnSpc>
                <a:spcPct val="95000"/>
              </a:lnSpc>
            </a:pPr>
            <a:endParaRPr lang="en-US" sz="1800" b="1">
              <a:solidFill>
                <a:srgbClr val="000000"/>
              </a:solidFill>
              <a:latin typeface="Arial" pitchFamily="34" charset="0"/>
            </a:endParaRPr>
          </a:p>
          <a:p>
            <a:pPr>
              <a:lnSpc>
                <a:spcPct val="95000"/>
              </a:lnSpc>
            </a:pPr>
            <a:endParaRPr lang="en-US" sz="1800" b="1">
              <a:solidFill>
                <a:srgbClr val="000000"/>
              </a:solidFill>
              <a:latin typeface="Arial" pitchFamily="34" charset="0"/>
            </a:endParaRPr>
          </a:p>
          <a:p>
            <a:pPr>
              <a:lnSpc>
                <a:spcPct val="95000"/>
              </a:lnSpc>
            </a:pPr>
            <a:r>
              <a:rPr lang="en-US" sz="1800" b="1">
                <a:solidFill>
                  <a:srgbClr val="000000"/>
                </a:solidFill>
                <a:latin typeface="Arial" pitchFamily="34" charset="0"/>
              </a:rPr>
              <a:t>3. Objetivos</a:t>
            </a:r>
          </a:p>
          <a:p>
            <a:pPr>
              <a:lnSpc>
                <a:spcPct val="95000"/>
              </a:lnSpc>
            </a:pPr>
            <a:endParaRPr lang="en-US" sz="1800" b="1">
              <a:solidFill>
                <a:srgbClr val="000000"/>
              </a:solidFill>
              <a:latin typeface="Arial" pitchFamily="34" charset="0"/>
            </a:endParaRPr>
          </a:p>
          <a:p>
            <a:pPr>
              <a:lnSpc>
                <a:spcPct val="95000"/>
              </a:lnSpc>
            </a:pPr>
            <a:endParaRPr lang="en-US" sz="2000" b="1">
              <a:solidFill>
                <a:srgbClr val="000000"/>
              </a:solidFill>
              <a:latin typeface="Arial" pitchFamily="34" charset="0"/>
            </a:endParaRPr>
          </a:p>
          <a:p>
            <a:pPr>
              <a:lnSpc>
                <a:spcPct val="95000"/>
              </a:lnSpc>
            </a:pPr>
            <a:r>
              <a:rPr lang="en-US" sz="2000" b="1">
                <a:solidFill>
                  <a:srgbClr val="000000"/>
                </a:solidFill>
                <a:latin typeface="Arial" pitchFamily="34" charset="0"/>
              </a:rPr>
              <a:t>2. Quadro Teórico de Referência (QTR)</a:t>
            </a:r>
          </a:p>
          <a:p>
            <a:pPr>
              <a:lnSpc>
                <a:spcPct val="95000"/>
              </a:lnSpc>
            </a:pPr>
            <a:endParaRPr lang="en-US" sz="1000" b="1">
              <a:solidFill>
                <a:srgbClr val="000000"/>
              </a:solidFill>
              <a:latin typeface="Arial" pitchFamily="34" charset="0"/>
            </a:endParaRPr>
          </a:p>
          <a:p>
            <a:pPr>
              <a:lnSpc>
                <a:spcPct val="95000"/>
              </a:lnSpc>
            </a:pPr>
            <a:r>
              <a:rPr lang="en-US" sz="1800" b="1">
                <a:solidFill>
                  <a:srgbClr val="000000"/>
                </a:solidFill>
                <a:latin typeface="Arial" pitchFamily="34" charset="0"/>
              </a:rPr>
              <a:t>1. Problemática  =/= problema: ruptura epistemológica teórica</a:t>
            </a:r>
          </a:p>
          <a:p>
            <a:pPr>
              <a:lnSpc>
                <a:spcPct val="95000"/>
              </a:lnSpc>
            </a:pPr>
            <a:r>
              <a:rPr lang="en-US" sz="1800" b="1">
                <a:solidFill>
                  <a:srgbClr val="000000"/>
                </a:solidFill>
                <a:latin typeface="Arial" pitchFamily="34" charset="0"/>
              </a:rPr>
              <a:t>- objeto teórico =/= objeto empírico</a:t>
            </a:r>
          </a:p>
          <a:p>
            <a:pPr>
              <a:lnSpc>
                <a:spcPct val="95000"/>
              </a:lnSpc>
            </a:pPr>
            <a:r>
              <a:rPr lang="en-US" sz="1800" b="1">
                <a:solidFill>
                  <a:srgbClr val="000000"/>
                </a:solidFill>
                <a:latin typeface="Arial" pitchFamily="34" charset="0"/>
              </a:rPr>
              <a:t>- paradigma de base</a:t>
            </a:r>
          </a:p>
          <a:p>
            <a:pPr>
              <a:lnSpc>
                <a:spcPct val="95000"/>
              </a:lnSpc>
            </a:pPr>
            <a:r>
              <a:rPr lang="en-US" sz="1800" b="1">
                <a:solidFill>
                  <a:srgbClr val="000000"/>
                </a:solidFill>
                <a:latin typeface="Arial" pitchFamily="34" charset="0"/>
              </a:rPr>
              <a:t>2. Inserção do objeto dentro da perspectiva teórica:</a:t>
            </a:r>
          </a:p>
          <a:p>
            <a:pPr>
              <a:lnSpc>
                <a:spcPct val="95000"/>
              </a:lnSpc>
            </a:pPr>
            <a:r>
              <a:rPr lang="en-US" sz="1800" b="1">
                <a:solidFill>
                  <a:srgbClr val="000000"/>
                </a:solidFill>
                <a:latin typeface="Arial" pitchFamily="34" charset="0"/>
              </a:rPr>
              <a:t>- investigações existentes (correntes/áreas/linhas)</a:t>
            </a:r>
          </a:p>
          <a:p>
            <a:pPr>
              <a:lnSpc>
                <a:spcPct val="95000"/>
              </a:lnSpc>
            </a:pPr>
            <a:r>
              <a:rPr lang="en-US" sz="1800" b="1">
                <a:solidFill>
                  <a:srgbClr val="000000"/>
                </a:solidFill>
                <a:latin typeface="Arial" pitchFamily="34" charset="0"/>
              </a:rPr>
              <a:t>3. Pesquisa bibliográfica</a:t>
            </a:r>
          </a:p>
          <a:p>
            <a:pPr>
              <a:lnSpc>
                <a:spcPct val="95000"/>
              </a:lnSpc>
            </a:pPr>
            <a:r>
              <a:rPr lang="en-US" sz="1800" b="1">
                <a:solidFill>
                  <a:srgbClr val="000000"/>
                </a:solidFill>
                <a:latin typeface="Arial" pitchFamily="34" charset="0"/>
              </a:rPr>
              <a:t>- suporte teórico, metodológico e temático</a:t>
            </a:r>
          </a:p>
        </p:txBody>
      </p:sp>
      <p:sp>
        <p:nvSpPr>
          <p:cNvPr id="30727" name="Text Box 7"/>
          <p:cNvSpPr txBox="1">
            <a:spLocks noChangeArrowheads="1"/>
          </p:cNvSpPr>
          <p:nvPr/>
        </p:nvSpPr>
        <p:spPr bwMode="auto">
          <a:xfrm>
            <a:off x="5638800" y="2032000"/>
            <a:ext cx="40576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a:solidFill>
                  <a:srgbClr val="000000"/>
                </a:solidFill>
                <a:latin typeface="Arial" pitchFamily="34" charset="0"/>
              </a:rPr>
              <a:t>- </a:t>
            </a:r>
            <a:r>
              <a:rPr lang="en-US" sz="1800" b="1">
                <a:solidFill>
                  <a:srgbClr val="000000"/>
                </a:solidFill>
                <a:latin typeface="Arial" pitchFamily="34" charset="0"/>
              </a:rPr>
              <a:t>áreas/linhas de pesquisa</a:t>
            </a:r>
          </a:p>
          <a:p>
            <a:pPr>
              <a:lnSpc>
                <a:spcPct val="95000"/>
              </a:lnSpc>
            </a:pPr>
            <a:r>
              <a:rPr lang="en-US" sz="1800" b="1">
                <a:solidFill>
                  <a:srgbClr val="000000"/>
                </a:solidFill>
                <a:latin typeface="Arial" pitchFamily="34" charset="0"/>
              </a:rPr>
              <a:t>- relevância teórica e prática</a:t>
            </a:r>
          </a:p>
        </p:txBody>
      </p:sp>
      <p:sp>
        <p:nvSpPr>
          <p:cNvPr id="30728" name="Text Box 8"/>
          <p:cNvSpPr txBox="1">
            <a:spLocks noChangeArrowheads="1"/>
          </p:cNvSpPr>
          <p:nvPr/>
        </p:nvSpPr>
        <p:spPr bwMode="auto">
          <a:xfrm>
            <a:off x="4668838" y="2738438"/>
            <a:ext cx="5888037"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 objeto concreto</a:t>
            </a:r>
          </a:p>
          <a:p>
            <a:pPr>
              <a:lnSpc>
                <a:spcPct val="95000"/>
              </a:lnSpc>
            </a:pPr>
            <a:r>
              <a:rPr lang="en-US" sz="1800" b="1">
                <a:solidFill>
                  <a:srgbClr val="000000"/>
                </a:solidFill>
                <a:latin typeface="Arial" pitchFamily="34" charset="0"/>
              </a:rPr>
              <a:t>- perguntas              pergunta-chave</a:t>
            </a:r>
          </a:p>
          <a:p>
            <a:pPr>
              <a:lnSpc>
                <a:spcPct val="95000"/>
              </a:lnSpc>
            </a:pPr>
            <a:r>
              <a:rPr lang="en-US" sz="1800" b="1">
                <a:solidFill>
                  <a:srgbClr val="000000"/>
                </a:solidFill>
                <a:latin typeface="Arial" pitchFamily="34" charset="0"/>
              </a:rPr>
              <a:t>-conceitos envolvidos: </a:t>
            </a:r>
            <a:r>
              <a:rPr lang="en-US" sz="1600" b="1">
                <a:solidFill>
                  <a:srgbClr val="000000"/>
                </a:solidFill>
                <a:latin typeface="Arial" pitchFamily="34" charset="0"/>
              </a:rPr>
              <a:t>variáveis, aspectos, (recortes)</a:t>
            </a:r>
          </a:p>
          <a:p>
            <a:pPr>
              <a:lnSpc>
                <a:spcPct val="95000"/>
              </a:lnSpc>
            </a:pPr>
            <a:r>
              <a:rPr lang="en-US" sz="1800" b="1">
                <a:solidFill>
                  <a:srgbClr val="000000"/>
                </a:solidFill>
                <a:latin typeface="Arial" pitchFamily="34" charset="0"/>
              </a:rPr>
              <a:t>- descrição clara do problema</a:t>
            </a:r>
          </a:p>
        </p:txBody>
      </p:sp>
      <p:sp>
        <p:nvSpPr>
          <p:cNvPr id="30722" name="Rectangle 2"/>
          <p:cNvSpPr>
            <a:spLocks noGrp="1" noChangeArrowheads="1"/>
          </p:cNvSpPr>
          <p:nvPr>
            <p:ph type="subTitle" idx="1"/>
          </p:nvPr>
        </p:nvSpPr>
        <p:spPr>
          <a:xfrm>
            <a:off x="349250" y="1016000"/>
            <a:ext cx="4643438" cy="569913"/>
          </a:xfrm>
        </p:spPr>
        <p:txBody>
          <a:bodyPr lIns="0" tIns="0" rIns="0" bIns="0"/>
          <a:lstStyle/>
          <a:p>
            <a:pPr algn="l">
              <a:lnSpc>
                <a:spcPct val="95000"/>
              </a:lnSpc>
              <a:spcBef>
                <a:spcPct val="0"/>
              </a:spcBef>
            </a:pPr>
            <a:r>
              <a:rPr lang="en-US" sz="2200" b="1">
                <a:solidFill>
                  <a:srgbClr val="000000"/>
                </a:solidFill>
                <a:latin typeface="Arial" pitchFamily="34" charset="0"/>
              </a:rPr>
              <a:t>I FASE: DEFINIÇÃO DO OBJETO</a:t>
            </a:r>
          </a:p>
          <a:p>
            <a:pPr algn="l">
              <a:lnSpc>
                <a:spcPct val="95000"/>
              </a:lnSpc>
              <a:spcBef>
                <a:spcPct val="0"/>
              </a:spcBef>
            </a:pPr>
            <a:endParaRPr lang="en-US" sz="2000">
              <a:solidFill>
                <a:srgbClr val="000000"/>
              </a:solidFill>
              <a:latin typeface="Arial" pitchFamily="34" charset="0"/>
            </a:endParaRPr>
          </a:p>
        </p:txBody>
      </p:sp>
      <p:sp>
        <p:nvSpPr>
          <p:cNvPr id="30729" name="Text Box 9"/>
          <p:cNvSpPr txBox="1">
            <a:spLocks noChangeArrowheads="1"/>
          </p:cNvSpPr>
          <p:nvPr/>
        </p:nvSpPr>
        <p:spPr bwMode="auto">
          <a:xfrm>
            <a:off x="44450" y="3940175"/>
            <a:ext cx="1550988"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Operações Metodo-</a:t>
            </a:r>
            <a:br>
              <a:rPr lang="en-US" sz="1800" b="1">
                <a:solidFill>
                  <a:srgbClr val="000000"/>
                </a:solidFill>
                <a:latin typeface="Arial" pitchFamily="34" charset="0"/>
              </a:rPr>
            </a:br>
            <a:r>
              <a:rPr lang="en-US" sz="1800" b="1">
                <a:solidFill>
                  <a:srgbClr val="000000"/>
                </a:solidFill>
                <a:latin typeface="Arial" pitchFamily="34" charset="0"/>
              </a:rPr>
              <a:t>lógicas</a:t>
            </a:r>
          </a:p>
        </p:txBody>
      </p:sp>
      <p:pic>
        <p:nvPicPr>
          <p:cNvPr id="307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525" y="1555750"/>
            <a:ext cx="330200" cy="5546725"/>
          </a:xfrm>
          <a:prstGeom prst="rect">
            <a:avLst/>
          </a:prstGeom>
          <a:noFill/>
          <a:extLst>
            <a:ext uri="{909E8E84-426E-40DD-AFC4-6F175D3DCCD1}">
              <a14:hiddenFill xmlns:a14="http://schemas.microsoft.com/office/drawing/2010/main">
                <a:solidFill>
                  <a:srgbClr val="FFFFFF"/>
                </a:solidFill>
              </a14:hiddenFill>
            </a:ext>
          </a:extLst>
        </p:spPr>
      </p:pic>
      <p:pic>
        <p:nvPicPr>
          <p:cNvPr id="3073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000" y="2032000"/>
            <a:ext cx="85725" cy="582613"/>
          </a:xfrm>
          <a:prstGeom prst="rect">
            <a:avLst/>
          </a:prstGeom>
          <a:noFill/>
          <a:extLst>
            <a:ext uri="{909E8E84-426E-40DD-AFC4-6F175D3DCCD1}">
              <a14:hiddenFill xmlns:a14="http://schemas.microsoft.com/office/drawing/2010/main">
                <a:solidFill>
                  <a:srgbClr val="FFFFFF"/>
                </a:solidFill>
              </a14:hiddenFill>
            </a:ext>
          </a:extLst>
        </p:spPr>
      </p:pic>
      <p:pic>
        <p:nvPicPr>
          <p:cNvPr id="3073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8500" y="2762250"/>
            <a:ext cx="254000" cy="1058863"/>
          </a:xfrm>
          <a:prstGeom prst="rect">
            <a:avLst/>
          </a:prstGeom>
          <a:noFill/>
          <a:extLst>
            <a:ext uri="{909E8E84-426E-40DD-AFC4-6F175D3DCCD1}">
              <a14:hiddenFill xmlns:a14="http://schemas.microsoft.com/office/drawing/2010/main">
                <a:solidFill>
                  <a:srgbClr val="FFFFFF"/>
                </a:solidFill>
              </a14:hiddenFill>
            </a:ext>
          </a:extLst>
        </p:spPr>
      </p:pic>
      <p:sp>
        <p:nvSpPr>
          <p:cNvPr id="30733" name="Text Box 13"/>
          <p:cNvSpPr txBox="1">
            <a:spLocks noChangeArrowheads="1"/>
          </p:cNvSpPr>
          <p:nvPr/>
        </p:nvSpPr>
        <p:spPr bwMode="auto">
          <a:xfrm>
            <a:off x="2995613" y="3556000"/>
            <a:ext cx="1651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 teóricos</a:t>
            </a:r>
          </a:p>
          <a:p>
            <a:pPr>
              <a:lnSpc>
                <a:spcPct val="95000"/>
              </a:lnSpc>
            </a:pPr>
            <a:r>
              <a:rPr lang="en-US" sz="1800" b="1">
                <a:solidFill>
                  <a:srgbClr val="000000"/>
                </a:solidFill>
                <a:latin typeface="Arial" pitchFamily="34" charset="0"/>
              </a:rPr>
              <a:t>- empíricos</a:t>
            </a:r>
          </a:p>
          <a:p>
            <a:pPr>
              <a:lnSpc>
                <a:spcPct val="95000"/>
              </a:lnSpc>
            </a:pPr>
            <a:r>
              <a:rPr lang="en-US" sz="1800" b="1">
                <a:solidFill>
                  <a:srgbClr val="000000"/>
                </a:solidFill>
                <a:latin typeface="Arial" pitchFamily="34" charset="0"/>
              </a:rPr>
              <a:t>- práticos</a:t>
            </a:r>
          </a:p>
        </p:txBody>
      </p:sp>
      <p:sp>
        <p:nvSpPr>
          <p:cNvPr id="30734" name="Text Box 14"/>
          <p:cNvSpPr txBox="1">
            <a:spLocks noChangeArrowheads="1"/>
          </p:cNvSpPr>
          <p:nvPr/>
        </p:nvSpPr>
        <p:spPr bwMode="auto">
          <a:xfrm>
            <a:off x="4516438" y="3860800"/>
            <a:ext cx="1709737"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 central</a:t>
            </a:r>
          </a:p>
          <a:p>
            <a:pPr>
              <a:lnSpc>
                <a:spcPct val="95000"/>
              </a:lnSpc>
            </a:pPr>
            <a:r>
              <a:rPr lang="en-US" sz="1800" b="1">
                <a:solidFill>
                  <a:srgbClr val="000000"/>
                </a:solidFill>
                <a:latin typeface="Arial" pitchFamily="34" charset="0"/>
              </a:rPr>
              <a:t>- específicos</a:t>
            </a:r>
          </a:p>
        </p:txBody>
      </p:sp>
      <p:sp>
        <p:nvSpPr>
          <p:cNvPr id="30735" name="Text Box 15"/>
          <p:cNvSpPr txBox="1">
            <a:spLocks noChangeArrowheads="1"/>
          </p:cNvSpPr>
          <p:nvPr/>
        </p:nvSpPr>
        <p:spPr bwMode="auto">
          <a:xfrm>
            <a:off x="6140450" y="3860800"/>
            <a:ext cx="25368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 factíveis</a:t>
            </a:r>
          </a:p>
          <a:p>
            <a:pPr>
              <a:lnSpc>
                <a:spcPct val="95000"/>
              </a:lnSpc>
            </a:pPr>
            <a:r>
              <a:rPr lang="en-US" sz="1800" b="1">
                <a:solidFill>
                  <a:srgbClr val="000000"/>
                </a:solidFill>
                <a:latin typeface="Arial" pitchFamily="34" charset="0"/>
              </a:rPr>
              <a:t>- formulação clara</a:t>
            </a:r>
          </a:p>
        </p:txBody>
      </p:sp>
      <p:pic>
        <p:nvPicPr>
          <p:cNvPr id="3073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400" y="3657600"/>
            <a:ext cx="95250" cy="815975"/>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800" y="3860800"/>
            <a:ext cx="95250" cy="582613"/>
          </a:xfrm>
          <a:prstGeom prst="rect">
            <a:avLst/>
          </a:prstGeom>
          <a:noFill/>
          <a:extLst>
            <a:ext uri="{909E8E84-426E-40DD-AFC4-6F175D3DCCD1}">
              <a14:hiddenFill xmlns:a14="http://schemas.microsoft.com/office/drawing/2010/main">
                <a:solidFill>
                  <a:srgbClr val="FFFFFF"/>
                </a:solidFill>
              </a14:hiddenFill>
            </a:ext>
          </a:extLst>
        </p:spPr>
      </p:pic>
      <p:pic>
        <p:nvPicPr>
          <p:cNvPr id="30738"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4400" y="3860800"/>
            <a:ext cx="95250" cy="582613"/>
          </a:xfrm>
          <a:prstGeom prst="rect">
            <a:avLst/>
          </a:prstGeom>
          <a:noFill/>
          <a:extLst>
            <a:ext uri="{909E8E84-426E-40DD-AFC4-6F175D3DCCD1}">
              <a14:hiddenFill xmlns:a14="http://schemas.microsoft.com/office/drawing/2010/main">
                <a:solidFill>
                  <a:srgbClr val="FFFFFF"/>
                </a:solidFill>
              </a14:hiddenFill>
            </a:ext>
          </a:extLst>
        </p:spPr>
      </p:pic>
      <p:pic>
        <p:nvPicPr>
          <p:cNvPr id="30739"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0" y="1727200"/>
            <a:ext cx="3824288" cy="396875"/>
          </a:xfrm>
          <a:prstGeom prst="rect">
            <a:avLst/>
          </a:prstGeom>
          <a:noFill/>
          <a:extLst>
            <a:ext uri="{909E8E84-426E-40DD-AFC4-6F175D3DCCD1}">
              <a14:hiddenFill xmlns:a14="http://schemas.microsoft.com/office/drawing/2010/main">
                <a:solidFill>
                  <a:srgbClr val="FFFFFF"/>
                </a:solidFill>
              </a14:hiddenFill>
            </a:ext>
          </a:extLst>
        </p:spPr>
      </p:pic>
      <p:pic>
        <p:nvPicPr>
          <p:cNvPr id="30740"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4400" y="3149600"/>
            <a:ext cx="730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41"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22400" y="4470400"/>
            <a:ext cx="5408613" cy="479425"/>
          </a:xfrm>
          <a:prstGeom prst="rect">
            <a:avLst/>
          </a:prstGeom>
          <a:noFill/>
          <a:extLst>
            <a:ext uri="{909E8E84-426E-40DD-AFC4-6F175D3DCCD1}">
              <a14:hiddenFill xmlns:a14="http://schemas.microsoft.com/office/drawing/2010/main">
                <a:solidFill>
                  <a:srgbClr val="FFFFFF"/>
                </a:solidFill>
              </a14:hiddenFill>
            </a:ext>
          </a:extLst>
        </p:spPr>
      </p:pic>
      <p:sp>
        <p:nvSpPr>
          <p:cNvPr id="30742" name="Text Box 22"/>
          <p:cNvSpPr txBox="1">
            <a:spLocks noChangeArrowheads="1"/>
          </p:cNvSpPr>
          <p:nvPr/>
        </p:nvSpPr>
        <p:spPr bwMode="auto">
          <a:xfrm>
            <a:off x="149225" y="7113588"/>
            <a:ext cx="38147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34950" y="293688"/>
            <a:ext cx="9655175" cy="900112"/>
          </a:xfrm>
        </p:spPr>
        <p:txBody>
          <a:bodyPr lIns="0" tIns="0" rIns="0" bIns="0" anchor="t"/>
          <a:lstStyle/>
          <a:p>
            <a:pPr algn="l">
              <a:lnSpc>
                <a:spcPct val="95000"/>
              </a:lnSpc>
            </a:pPr>
            <a:r>
              <a:rPr lang="en-US" sz="4300">
                <a:solidFill>
                  <a:srgbClr val="000000"/>
                </a:solidFill>
                <a:latin typeface="Arial" pitchFamily="34" charset="0"/>
              </a:rPr>
              <a:t>Método </a:t>
            </a:r>
          </a:p>
        </p:txBody>
      </p:sp>
      <p:sp>
        <p:nvSpPr>
          <p:cNvPr id="4098" name="Rectangle 2"/>
          <p:cNvSpPr>
            <a:spLocks noGrp="1" noChangeArrowheads="1"/>
          </p:cNvSpPr>
          <p:nvPr>
            <p:ph type="body" idx="1"/>
          </p:nvPr>
        </p:nvSpPr>
        <p:spPr>
          <a:xfrm>
            <a:off x="438150" y="1965325"/>
            <a:ext cx="9655175" cy="9955213"/>
          </a:xfrm>
        </p:spPr>
        <p:txBody>
          <a:bodyPr lIns="0" tIns="0" rIns="0" bIns="0"/>
          <a:lstStyle/>
          <a:p>
            <a:pPr marL="0" indent="0">
              <a:lnSpc>
                <a:spcPct val="95000"/>
              </a:lnSpc>
              <a:spcBef>
                <a:spcPct val="0"/>
              </a:spcBef>
              <a:buFontTx/>
              <a:buNone/>
            </a:pPr>
            <a:r>
              <a:rPr lang="en-US" sz="2700">
                <a:solidFill>
                  <a:srgbClr val="000000"/>
                </a:solidFill>
                <a:latin typeface="Arial" pitchFamily="34" charset="0"/>
              </a:rPr>
              <a:t>O método são regras precisas e fáceis, a partir da observação exata das se terá certeza de nunca tomar um erro por uma verdade, e, sem aí desperdiçar inutilmente as forças de sua mente, mas ampliando seu saber por meio de um contínuo progresso, chegar ao conhecimento verdadeiro de tudo do que se e capaz. (René Descartes)</a:t>
            </a:r>
          </a:p>
          <a:p>
            <a:pPr marL="0" indent="0">
              <a:lnSpc>
                <a:spcPct val="95000"/>
              </a:lnSpc>
              <a:spcBef>
                <a:spcPct val="0"/>
              </a:spcBef>
              <a:buFontTx/>
              <a:buNone/>
            </a:pPr>
            <a:endParaRPr lang="en-US" sz="2700">
              <a:solidFill>
                <a:srgbClr val="000000"/>
              </a:solidFill>
              <a:latin typeface="Arial" pitchFamily="34" charset="0"/>
            </a:endParaRPr>
          </a:p>
          <a:p>
            <a:pPr marL="0" indent="0">
              <a:lnSpc>
                <a:spcPct val="95000"/>
              </a:lnSpc>
              <a:spcBef>
                <a:spcPct val="0"/>
              </a:spcBef>
              <a:buFontTx/>
              <a:buNone/>
            </a:pPr>
            <a:endParaRPr lang="en-US" sz="270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ctrTitle"/>
          </p:nvPr>
        </p:nvSpPr>
        <p:spPr>
          <a:xfrm>
            <a:off x="-57150" y="101600"/>
            <a:ext cx="9637713" cy="1228725"/>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sp>
        <p:nvSpPr>
          <p:cNvPr id="31748" name="Text Box 4"/>
          <p:cNvSpPr txBox="1">
            <a:spLocks noChangeArrowheads="1"/>
          </p:cNvSpPr>
          <p:nvPr/>
        </p:nvSpPr>
        <p:spPr bwMode="auto">
          <a:xfrm>
            <a:off x="2787650" y="1930400"/>
            <a:ext cx="6926263"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b="1">
                <a:solidFill>
                  <a:srgbClr val="000000"/>
                </a:solidFill>
                <a:latin typeface="Arial" pitchFamily="34" charset="0"/>
              </a:rPr>
              <a:t>3. Hipóteses</a:t>
            </a:r>
          </a:p>
          <a:p>
            <a:pPr>
              <a:lnSpc>
                <a:spcPct val="95000"/>
              </a:lnSpc>
            </a:pPr>
            <a:r>
              <a:rPr lang="en-US" sz="2000" b="1">
                <a:solidFill>
                  <a:srgbClr val="000000"/>
                </a:solidFill>
                <a:latin typeface="Arial" pitchFamily="34" charset="0"/>
              </a:rPr>
              <a:t>1. Fontes: QTR / objetivos</a:t>
            </a:r>
          </a:p>
          <a:p>
            <a:pPr>
              <a:lnSpc>
                <a:spcPct val="95000"/>
              </a:lnSpc>
            </a:pPr>
            <a:endParaRPr lang="en-US" sz="2000" b="1">
              <a:solidFill>
                <a:srgbClr val="000000"/>
              </a:solidFill>
              <a:latin typeface="Arial" pitchFamily="34" charset="0"/>
            </a:endParaRPr>
          </a:p>
          <a:p>
            <a:pPr>
              <a:lnSpc>
                <a:spcPct val="95000"/>
              </a:lnSpc>
            </a:pPr>
            <a:r>
              <a:rPr lang="en-US" sz="2000" b="1">
                <a:solidFill>
                  <a:srgbClr val="000000"/>
                </a:solidFill>
                <a:latin typeface="Arial" pitchFamily="34" charset="0"/>
              </a:rPr>
              <a:t>2. Sistema de hipóteses</a:t>
            </a:r>
          </a:p>
          <a:p>
            <a:pPr>
              <a:lnSpc>
                <a:spcPct val="95000"/>
              </a:lnSpc>
            </a:pPr>
            <a:r>
              <a:rPr lang="en-US" sz="2000" b="1">
                <a:solidFill>
                  <a:srgbClr val="000000"/>
                </a:solidFill>
                <a:latin typeface="Arial" pitchFamily="34" charset="0"/>
              </a:rPr>
              <a:t>- teóricas (vinculadas ao QTR)</a:t>
            </a:r>
          </a:p>
          <a:p>
            <a:pPr>
              <a:lnSpc>
                <a:spcPct val="95000"/>
              </a:lnSpc>
            </a:pPr>
            <a:r>
              <a:rPr lang="en-US" sz="2000" b="1">
                <a:solidFill>
                  <a:srgbClr val="000000"/>
                </a:solidFill>
                <a:latin typeface="Arial" pitchFamily="34" charset="0"/>
              </a:rPr>
              <a:t>- empíricas (de trabalho)</a:t>
            </a:r>
          </a:p>
          <a:p>
            <a:pPr>
              <a:lnSpc>
                <a:spcPct val="95000"/>
              </a:lnSpc>
            </a:pPr>
            <a:r>
              <a:rPr lang="en-US" sz="2000" b="1">
                <a:solidFill>
                  <a:srgbClr val="000000"/>
                </a:solidFill>
                <a:latin typeface="Arial" pitchFamily="34" charset="0"/>
              </a:rPr>
              <a:t>- hipótese central</a:t>
            </a:r>
          </a:p>
          <a:p>
            <a:pPr>
              <a:lnSpc>
                <a:spcPct val="95000"/>
              </a:lnSpc>
            </a:pPr>
            <a:r>
              <a:rPr lang="en-US" sz="2000" b="1">
                <a:solidFill>
                  <a:srgbClr val="000000"/>
                </a:solidFill>
                <a:latin typeface="Arial" pitchFamily="34" charset="0"/>
              </a:rPr>
              <a:t>- hipóteses secundárias (para os aspectos)</a:t>
            </a:r>
          </a:p>
          <a:p>
            <a:pPr>
              <a:lnSpc>
                <a:spcPct val="95000"/>
              </a:lnSpc>
            </a:pPr>
            <a:r>
              <a:rPr lang="en-US" sz="2000" b="1">
                <a:solidFill>
                  <a:srgbClr val="000000"/>
                </a:solidFill>
                <a:latin typeface="Arial" pitchFamily="34" charset="0"/>
              </a:rPr>
              <a:t>- formulação explícita</a:t>
            </a:r>
          </a:p>
          <a:p>
            <a:pPr>
              <a:lnSpc>
                <a:spcPct val="95000"/>
              </a:lnSpc>
            </a:pPr>
            <a:r>
              <a:rPr lang="en-US" sz="2000" b="1">
                <a:solidFill>
                  <a:srgbClr val="000000"/>
                </a:solidFill>
                <a:latin typeface="Arial" pitchFamily="34" charset="0"/>
              </a:rPr>
              <a:t>- obrigatoriedade</a:t>
            </a:r>
          </a:p>
          <a:p>
            <a:pPr>
              <a:lnSpc>
                <a:spcPct val="95000"/>
              </a:lnSpc>
            </a:pPr>
            <a:endParaRPr lang="en-US" sz="2000" b="1">
              <a:solidFill>
                <a:srgbClr val="000000"/>
              </a:solidFill>
              <a:latin typeface="Arial" pitchFamily="34" charset="0"/>
            </a:endParaRPr>
          </a:p>
          <a:p>
            <a:pPr>
              <a:lnSpc>
                <a:spcPct val="95000"/>
              </a:lnSpc>
            </a:pPr>
            <a:r>
              <a:rPr lang="en-US" sz="2000" b="1">
                <a:solidFill>
                  <a:srgbClr val="000000"/>
                </a:solidFill>
                <a:latin typeface="Arial" pitchFamily="34" charset="0"/>
              </a:rPr>
              <a:t>3. Funções:</a:t>
            </a:r>
          </a:p>
          <a:p>
            <a:pPr>
              <a:lnSpc>
                <a:spcPct val="95000"/>
              </a:lnSpc>
            </a:pPr>
            <a:r>
              <a:rPr lang="en-US" sz="2000" b="1">
                <a:solidFill>
                  <a:srgbClr val="000000"/>
                </a:solidFill>
                <a:latin typeface="Arial" pitchFamily="34" charset="0"/>
              </a:rPr>
              <a:t>- ponte entre teoria e fatos</a:t>
            </a:r>
          </a:p>
          <a:p>
            <a:pPr>
              <a:lnSpc>
                <a:spcPct val="95000"/>
              </a:lnSpc>
            </a:pPr>
            <a:r>
              <a:rPr lang="en-US" sz="2000" b="1">
                <a:solidFill>
                  <a:srgbClr val="000000"/>
                </a:solidFill>
                <a:latin typeface="Arial" pitchFamily="34" charset="0"/>
              </a:rPr>
              <a:t>- orientar plano de observação</a:t>
            </a:r>
          </a:p>
          <a:p>
            <a:pPr>
              <a:lnSpc>
                <a:spcPct val="95000"/>
              </a:lnSpc>
            </a:pPr>
            <a:r>
              <a:rPr lang="en-US" sz="2000" b="1">
                <a:solidFill>
                  <a:srgbClr val="000000"/>
                </a:solidFill>
                <a:latin typeface="Arial" pitchFamily="34" charset="0"/>
              </a:rPr>
              <a:t>  plano de análise</a:t>
            </a:r>
          </a:p>
        </p:txBody>
      </p:sp>
      <p:pic>
        <p:nvPicPr>
          <p:cNvPr id="317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13" y="1117600"/>
            <a:ext cx="5145087" cy="688975"/>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subTitle" idx="1"/>
          </p:nvPr>
        </p:nvSpPr>
        <p:spPr>
          <a:xfrm>
            <a:off x="654050" y="1320800"/>
            <a:ext cx="4643438" cy="569913"/>
          </a:xfrm>
        </p:spPr>
        <p:txBody>
          <a:bodyPr lIns="0" tIns="0" rIns="0" bIns="0"/>
          <a:lstStyle/>
          <a:p>
            <a:pPr algn="l">
              <a:lnSpc>
                <a:spcPct val="95000"/>
              </a:lnSpc>
              <a:spcBef>
                <a:spcPct val="0"/>
              </a:spcBef>
            </a:pPr>
            <a:r>
              <a:rPr lang="en-US" sz="2200" b="1">
                <a:solidFill>
                  <a:srgbClr val="000000"/>
                </a:solidFill>
                <a:latin typeface="Arial" pitchFamily="34" charset="0"/>
              </a:rPr>
              <a:t>I FASE: DEFINIÇÃO DO OBJETO</a:t>
            </a:r>
          </a:p>
          <a:p>
            <a:pPr algn="l">
              <a:lnSpc>
                <a:spcPct val="95000"/>
              </a:lnSpc>
              <a:spcBef>
                <a:spcPct val="0"/>
              </a:spcBef>
            </a:pPr>
            <a:endParaRPr lang="en-US" sz="2000">
              <a:solidFill>
                <a:srgbClr val="000000"/>
              </a:solidFill>
              <a:latin typeface="Arial" pitchFamily="34" charset="0"/>
            </a:endParaRPr>
          </a:p>
        </p:txBody>
      </p:sp>
      <p:pic>
        <p:nvPicPr>
          <p:cNvPr id="317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775" y="2041525"/>
            <a:ext cx="339725" cy="5060950"/>
          </a:xfrm>
          <a:prstGeom prst="rect">
            <a:avLst/>
          </a:prstGeom>
          <a:noFill/>
          <a:extLst>
            <a:ext uri="{909E8E84-426E-40DD-AFC4-6F175D3DCCD1}">
              <a14:hiddenFill xmlns:a14="http://schemas.microsoft.com/office/drawing/2010/main">
                <a:solidFill>
                  <a:srgbClr val="FFFFFF"/>
                </a:solidFill>
              </a14:hiddenFill>
            </a:ext>
          </a:extLst>
        </p:spPr>
      </p:pic>
      <p:sp>
        <p:nvSpPr>
          <p:cNvPr id="31751" name="Text Box 7"/>
          <p:cNvSpPr txBox="1">
            <a:spLocks noChangeArrowheads="1"/>
          </p:cNvSpPr>
          <p:nvPr/>
        </p:nvSpPr>
        <p:spPr bwMode="auto">
          <a:xfrm>
            <a:off x="204788" y="4279900"/>
            <a:ext cx="21907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Operações</a:t>
            </a:r>
          </a:p>
          <a:p>
            <a:pPr>
              <a:lnSpc>
                <a:spcPct val="95000"/>
              </a:lnSpc>
            </a:pPr>
            <a:r>
              <a:rPr lang="en-US" sz="2200" b="1">
                <a:solidFill>
                  <a:srgbClr val="000000"/>
                </a:solidFill>
                <a:latin typeface="Arial" pitchFamily="34" charset="0"/>
              </a:rPr>
              <a:t>Metodológicas</a:t>
            </a:r>
          </a:p>
        </p:txBody>
      </p:sp>
      <p:pic>
        <p:nvPicPr>
          <p:cNvPr id="317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138" y="2043113"/>
            <a:ext cx="2363787" cy="511175"/>
          </a:xfrm>
          <a:prstGeom prst="rect">
            <a:avLst/>
          </a:prstGeom>
          <a:noFill/>
          <a:extLst>
            <a:ext uri="{909E8E84-426E-40DD-AFC4-6F175D3DCCD1}">
              <a14:hiddenFill xmlns:a14="http://schemas.microsoft.com/office/drawing/2010/main">
                <a:solidFill>
                  <a:srgbClr val="FFFFFF"/>
                </a:solidFill>
              </a14:hiddenFill>
            </a:ext>
          </a:extLst>
        </p:spPr>
      </p:pic>
      <p:sp>
        <p:nvSpPr>
          <p:cNvPr id="31753" name="Text Box 9"/>
          <p:cNvSpPr txBox="1">
            <a:spLocks noChangeArrowheads="1"/>
          </p:cNvSpPr>
          <p:nvPr/>
        </p:nvSpPr>
        <p:spPr bwMode="auto">
          <a:xfrm>
            <a:off x="150813" y="7113588"/>
            <a:ext cx="40147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ctrTitle"/>
          </p:nvPr>
        </p:nvSpPr>
        <p:spPr>
          <a:xfrm>
            <a:off x="44450" y="-74613"/>
            <a:ext cx="9536113" cy="1238251"/>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sp>
        <p:nvSpPr>
          <p:cNvPr id="32772" name="Text Box 4"/>
          <p:cNvSpPr txBox="1">
            <a:spLocks noChangeArrowheads="1"/>
          </p:cNvSpPr>
          <p:nvPr/>
        </p:nvSpPr>
        <p:spPr bwMode="auto">
          <a:xfrm>
            <a:off x="2990850" y="812800"/>
            <a:ext cx="72675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  - nível técnico e metódico</a:t>
            </a:r>
          </a:p>
          <a:p>
            <a:pPr lvl="1">
              <a:lnSpc>
                <a:spcPct val="95000"/>
              </a:lnSpc>
              <a:buClr>
                <a:srgbClr val="000000"/>
              </a:buClr>
              <a:buSzPct val="100000"/>
              <a:buFontTx/>
              <a:buChar char="•"/>
            </a:pPr>
            <a:r>
              <a:rPr lang="en-US" sz="2000" b="1">
                <a:solidFill>
                  <a:srgbClr val="000000"/>
                </a:solidFill>
                <a:latin typeface="Arial" pitchFamily="34" charset="0"/>
              </a:rPr>
              <a:t>fase de construção dos dados: coleta e seleção de </a:t>
            </a:r>
            <a:br>
              <a:rPr lang="en-US" sz="2000" b="1">
                <a:solidFill>
                  <a:srgbClr val="000000"/>
                </a:solidFill>
                <a:latin typeface="Arial" pitchFamily="34" charset="0"/>
              </a:rPr>
            </a:br>
            <a:r>
              <a:rPr lang="en-US" sz="2000" b="1">
                <a:solidFill>
                  <a:srgbClr val="000000"/>
                </a:solidFill>
                <a:latin typeface="Arial" pitchFamily="34" charset="0"/>
              </a:rPr>
              <a:t>evidências empíricas</a:t>
            </a:r>
          </a:p>
          <a:p>
            <a:pPr>
              <a:lnSpc>
                <a:spcPct val="95000"/>
              </a:lnSpc>
            </a:pPr>
            <a:endParaRPr lang="en-US" sz="1000" b="1">
              <a:solidFill>
                <a:srgbClr val="000000"/>
              </a:solidFill>
              <a:latin typeface="Arial" pitchFamily="34" charset="0"/>
            </a:endParaRPr>
          </a:p>
          <a:p>
            <a:pPr lvl="1">
              <a:lnSpc>
                <a:spcPct val="95000"/>
              </a:lnSpc>
              <a:buClr>
                <a:srgbClr val="000000"/>
              </a:buClr>
              <a:buSzPct val="100000"/>
              <a:buFontTx/>
              <a:buChar char="•"/>
            </a:pPr>
            <a:r>
              <a:rPr lang="en-US" sz="2000" b="1">
                <a:solidFill>
                  <a:srgbClr val="000000"/>
                </a:solidFill>
                <a:latin typeface="Arial" pitchFamily="34" charset="0"/>
              </a:rPr>
              <a:t>integração metodológica</a:t>
            </a:r>
          </a:p>
          <a:p>
            <a:pPr>
              <a:lnSpc>
                <a:spcPct val="95000"/>
              </a:lnSpc>
            </a:pPr>
            <a:endParaRPr lang="en-US" sz="1000" b="1">
              <a:solidFill>
                <a:srgbClr val="000000"/>
              </a:solidFill>
              <a:latin typeface="Arial" pitchFamily="34" charset="0"/>
            </a:endParaRPr>
          </a:p>
          <a:p>
            <a:pPr>
              <a:lnSpc>
                <a:spcPct val="95000"/>
              </a:lnSpc>
            </a:pPr>
            <a:r>
              <a:rPr lang="en-US" sz="2000" b="1">
                <a:solidFill>
                  <a:srgbClr val="000000"/>
                </a:solidFill>
                <a:latin typeface="Arial" pitchFamily="34" charset="0"/>
              </a:rPr>
              <a:t>  - crítica epistemológica da observação: “ver com </a:t>
            </a:r>
            <a:br>
              <a:rPr lang="en-US" sz="2000" b="1">
                <a:solidFill>
                  <a:srgbClr val="000000"/>
                </a:solidFill>
                <a:latin typeface="Arial" pitchFamily="34" charset="0"/>
              </a:rPr>
            </a:br>
            <a:r>
              <a:rPr lang="en-US" sz="2000" b="1">
                <a:solidFill>
                  <a:srgbClr val="000000"/>
                </a:solidFill>
                <a:latin typeface="Arial" pitchFamily="34" charset="0"/>
              </a:rPr>
              <a:t>    método”</a:t>
            </a:r>
          </a:p>
          <a:p>
            <a:pPr>
              <a:lnSpc>
                <a:spcPct val="95000"/>
              </a:lnSpc>
            </a:pPr>
            <a:r>
              <a:rPr lang="en-US" sz="2000" b="1">
                <a:solidFill>
                  <a:srgbClr val="000000"/>
                </a:solidFill>
                <a:latin typeface="Arial" pitchFamily="34" charset="0"/>
              </a:rPr>
              <a:t>  - ruptura epistemológica prática</a:t>
            </a:r>
          </a:p>
        </p:txBody>
      </p:sp>
      <p:sp>
        <p:nvSpPr>
          <p:cNvPr id="32773" name="Text Box 5"/>
          <p:cNvSpPr txBox="1">
            <a:spLocks noChangeArrowheads="1"/>
          </p:cNvSpPr>
          <p:nvPr/>
        </p:nvSpPr>
        <p:spPr bwMode="auto">
          <a:xfrm>
            <a:off x="2924175" y="3873500"/>
            <a:ext cx="7472363"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1. AMOSTRA</a:t>
            </a:r>
          </a:p>
          <a:p>
            <a:pPr>
              <a:lnSpc>
                <a:spcPct val="95000"/>
              </a:lnSpc>
            </a:pPr>
            <a:r>
              <a:rPr lang="en-US" sz="2000" b="1">
                <a:solidFill>
                  <a:srgbClr val="000000"/>
                </a:solidFill>
                <a:latin typeface="Arial" pitchFamily="34" charset="0"/>
              </a:rPr>
              <a:t>1. Universo de pesquisa</a:t>
            </a:r>
          </a:p>
          <a:p>
            <a:pPr>
              <a:lnSpc>
                <a:spcPct val="95000"/>
              </a:lnSpc>
            </a:pPr>
            <a:endParaRPr lang="en-US" sz="1000" b="1">
              <a:solidFill>
                <a:srgbClr val="000000"/>
              </a:solidFill>
              <a:latin typeface="Arial" pitchFamily="34" charset="0"/>
            </a:endParaRPr>
          </a:p>
          <a:p>
            <a:pPr>
              <a:lnSpc>
                <a:spcPct val="95000"/>
              </a:lnSpc>
            </a:pPr>
            <a:r>
              <a:rPr lang="en-US" sz="2000" b="1">
                <a:solidFill>
                  <a:srgbClr val="000000"/>
                </a:solidFill>
                <a:latin typeface="Arial" pitchFamily="34" charset="0"/>
              </a:rPr>
              <a:t>2. Objeto determina a natureza da amostra</a:t>
            </a:r>
          </a:p>
          <a:p>
            <a:pPr>
              <a:lnSpc>
                <a:spcPct val="95000"/>
              </a:lnSpc>
            </a:pPr>
            <a:r>
              <a:rPr lang="en-US" sz="2000" b="1">
                <a:solidFill>
                  <a:srgbClr val="000000"/>
                </a:solidFill>
                <a:latin typeface="Arial" pitchFamily="34" charset="0"/>
              </a:rPr>
              <a:t>3. Descrição da amostra/corpus</a:t>
            </a:r>
          </a:p>
          <a:p>
            <a:pPr>
              <a:lnSpc>
                <a:spcPct val="95000"/>
              </a:lnSpc>
            </a:pPr>
            <a:r>
              <a:rPr lang="en-US" sz="2000" b="1">
                <a:solidFill>
                  <a:srgbClr val="000000"/>
                </a:solidFill>
                <a:latin typeface="Arial" pitchFamily="34" charset="0"/>
              </a:rPr>
              <a:t>    Critérios: - dimensão</a:t>
            </a:r>
          </a:p>
          <a:p>
            <a:pPr>
              <a:lnSpc>
                <a:spcPct val="95000"/>
              </a:lnSpc>
            </a:pPr>
            <a:r>
              <a:rPr lang="en-US" sz="2000" b="1">
                <a:solidFill>
                  <a:srgbClr val="000000"/>
                </a:solidFill>
                <a:latin typeface="Arial" pitchFamily="34" charset="0"/>
              </a:rPr>
              <a:t>                    - seleção</a:t>
            </a:r>
          </a:p>
          <a:p>
            <a:pPr>
              <a:lnSpc>
                <a:spcPct val="95000"/>
              </a:lnSpc>
            </a:pPr>
            <a:r>
              <a:rPr lang="en-US" sz="2000" b="1">
                <a:solidFill>
                  <a:srgbClr val="000000"/>
                </a:solidFill>
                <a:latin typeface="Arial" pitchFamily="34" charset="0"/>
              </a:rPr>
              <a:t>                    - composição</a:t>
            </a:r>
          </a:p>
          <a:p>
            <a:pPr>
              <a:lnSpc>
                <a:spcPct val="95000"/>
              </a:lnSpc>
            </a:pPr>
            <a:r>
              <a:rPr lang="en-US" sz="2000" b="1">
                <a:solidFill>
                  <a:srgbClr val="000000"/>
                </a:solidFill>
                <a:latin typeface="Arial" pitchFamily="34" charset="0"/>
              </a:rPr>
              <a:t>4. Representatividade estatística e não-estatística </a:t>
            </a:r>
            <a:br>
              <a:rPr lang="en-US" sz="2000" b="1">
                <a:solidFill>
                  <a:srgbClr val="000000"/>
                </a:solidFill>
                <a:latin typeface="Arial" pitchFamily="34" charset="0"/>
              </a:rPr>
            </a:br>
            <a:r>
              <a:rPr lang="en-US" sz="2000" b="1">
                <a:solidFill>
                  <a:srgbClr val="000000"/>
                </a:solidFill>
                <a:latin typeface="Arial" pitchFamily="34" charset="0"/>
              </a:rPr>
              <a:t>   (representatividade social)</a:t>
            </a:r>
          </a:p>
          <a:p>
            <a:pPr>
              <a:lnSpc>
                <a:spcPct val="95000"/>
              </a:lnSpc>
            </a:pPr>
            <a:r>
              <a:rPr lang="en-US" sz="2000" b="1">
                <a:solidFill>
                  <a:srgbClr val="000000"/>
                </a:solidFill>
                <a:latin typeface="Arial" pitchFamily="34" charset="0"/>
              </a:rPr>
              <a:t>5. Combinação amostra probabilística/não probabilística</a:t>
            </a:r>
          </a:p>
        </p:txBody>
      </p:sp>
      <p:sp>
        <p:nvSpPr>
          <p:cNvPr id="32774" name="Text Box 6"/>
          <p:cNvSpPr txBox="1">
            <a:spLocks noChangeArrowheads="1"/>
          </p:cNvSpPr>
          <p:nvPr/>
        </p:nvSpPr>
        <p:spPr bwMode="auto">
          <a:xfrm>
            <a:off x="6546850" y="4064000"/>
            <a:ext cx="356235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unidade de pesquisa</a:t>
            </a:r>
          </a:p>
          <a:p>
            <a:pPr>
              <a:lnSpc>
                <a:spcPct val="95000"/>
              </a:lnSpc>
            </a:pPr>
            <a:r>
              <a:rPr lang="en-US" sz="2000" b="1">
                <a:solidFill>
                  <a:srgbClr val="000000"/>
                </a:solidFill>
                <a:latin typeface="Arial" pitchFamily="34" charset="0"/>
              </a:rPr>
              <a:t>técnicas de observação</a:t>
            </a:r>
          </a:p>
        </p:txBody>
      </p:sp>
      <p:pic>
        <p:nvPicPr>
          <p:cNvPr id="3277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3" y="1219200"/>
            <a:ext cx="3148012" cy="725488"/>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subTitle" idx="1"/>
          </p:nvPr>
        </p:nvSpPr>
        <p:spPr>
          <a:xfrm>
            <a:off x="46038" y="1422400"/>
            <a:ext cx="3452812" cy="569913"/>
          </a:xfrm>
        </p:spPr>
        <p:txBody>
          <a:bodyPr lIns="0" tIns="0" rIns="0" bIns="0"/>
          <a:lstStyle/>
          <a:p>
            <a:pPr algn="l">
              <a:lnSpc>
                <a:spcPct val="95000"/>
              </a:lnSpc>
              <a:spcBef>
                <a:spcPct val="0"/>
              </a:spcBef>
            </a:pPr>
            <a:r>
              <a:rPr lang="en-US" sz="2100" b="1">
                <a:solidFill>
                  <a:srgbClr val="000000"/>
                </a:solidFill>
                <a:latin typeface="Arial" pitchFamily="34" charset="0"/>
              </a:rPr>
              <a:t>II FASE: OBSERVAÇÃ</a:t>
            </a:r>
            <a:r>
              <a:rPr lang="en-US" sz="2200" b="1">
                <a:solidFill>
                  <a:srgbClr val="000000"/>
                </a:solidFill>
                <a:latin typeface="Arial" pitchFamily="34" charset="0"/>
              </a:rPr>
              <a:t>O</a:t>
            </a:r>
          </a:p>
          <a:p>
            <a:pPr algn="l">
              <a:lnSpc>
                <a:spcPct val="95000"/>
              </a:lnSpc>
              <a:spcBef>
                <a:spcPct val="0"/>
              </a:spcBef>
            </a:pPr>
            <a:endParaRPr lang="en-US" sz="2000">
              <a:solidFill>
                <a:srgbClr val="000000"/>
              </a:solidFill>
              <a:latin typeface="Arial" pitchFamily="34" charset="0"/>
            </a:endParaRPr>
          </a:p>
        </p:txBody>
      </p:sp>
      <p:pic>
        <p:nvPicPr>
          <p:cNvPr id="327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500" y="3724275"/>
            <a:ext cx="339725" cy="3452813"/>
          </a:xfrm>
          <a:prstGeom prst="rect">
            <a:avLst/>
          </a:prstGeom>
          <a:noFill/>
          <a:extLst>
            <a:ext uri="{909E8E84-426E-40DD-AFC4-6F175D3DCCD1}">
              <a14:hiddenFill xmlns:a14="http://schemas.microsoft.com/office/drawing/2010/main">
                <a:solidFill>
                  <a:srgbClr val="FFFFFF"/>
                </a:solidFill>
              </a14:hiddenFill>
            </a:ext>
          </a:extLst>
        </p:spPr>
      </p:pic>
      <p:sp>
        <p:nvSpPr>
          <p:cNvPr id="32777" name="Text Box 9"/>
          <p:cNvSpPr txBox="1">
            <a:spLocks noChangeArrowheads="1"/>
          </p:cNvSpPr>
          <p:nvPr/>
        </p:nvSpPr>
        <p:spPr bwMode="auto">
          <a:xfrm>
            <a:off x="244475" y="5002213"/>
            <a:ext cx="21891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Operações</a:t>
            </a:r>
          </a:p>
          <a:p>
            <a:pPr>
              <a:lnSpc>
                <a:spcPct val="95000"/>
              </a:lnSpc>
            </a:pPr>
            <a:r>
              <a:rPr lang="en-US" sz="2200" b="1">
                <a:solidFill>
                  <a:srgbClr val="000000"/>
                </a:solidFill>
                <a:latin typeface="Arial" pitchFamily="34" charset="0"/>
              </a:rPr>
              <a:t>Metodológicas</a:t>
            </a:r>
          </a:p>
        </p:txBody>
      </p:sp>
      <p:pic>
        <p:nvPicPr>
          <p:cNvPr id="3277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1475" y="3797300"/>
            <a:ext cx="2020888" cy="485775"/>
          </a:xfrm>
          <a:prstGeom prst="rect">
            <a:avLst/>
          </a:prstGeom>
          <a:noFill/>
          <a:extLst>
            <a:ext uri="{909E8E84-426E-40DD-AFC4-6F175D3DCCD1}">
              <a14:hiddenFill xmlns:a14="http://schemas.microsoft.com/office/drawing/2010/main">
                <a:solidFill>
                  <a:srgbClr val="FFFFFF"/>
                </a:solidFill>
              </a14:hiddenFill>
            </a:ext>
          </a:extLst>
        </p:spPr>
      </p:pic>
      <p:sp>
        <p:nvSpPr>
          <p:cNvPr id="32779" name="Text Box 11"/>
          <p:cNvSpPr txBox="1">
            <a:spLocks noChangeArrowheads="1"/>
          </p:cNvSpPr>
          <p:nvPr/>
        </p:nvSpPr>
        <p:spPr bwMode="auto">
          <a:xfrm>
            <a:off x="150813" y="7215188"/>
            <a:ext cx="39131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sp>
        <p:nvSpPr>
          <p:cNvPr id="32780" name="Text Box 12"/>
          <p:cNvSpPr txBox="1">
            <a:spLocks noChangeArrowheads="1"/>
          </p:cNvSpPr>
          <p:nvPr/>
        </p:nvSpPr>
        <p:spPr bwMode="auto">
          <a:xfrm>
            <a:off x="6953250" y="1625600"/>
            <a:ext cx="33893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700" b="1">
                <a:solidFill>
                  <a:srgbClr val="000000"/>
                </a:solidFill>
                <a:latin typeface="Arial" pitchFamily="34" charset="0"/>
              </a:rPr>
              <a:t>observação: operações técnicas</a:t>
            </a:r>
          </a:p>
          <a:p>
            <a:pPr>
              <a:lnSpc>
                <a:spcPct val="95000"/>
              </a:lnSpc>
            </a:pPr>
            <a:r>
              <a:rPr lang="en-US" sz="1700" b="1">
                <a:solidFill>
                  <a:srgbClr val="000000"/>
                </a:solidFill>
                <a:latin typeface="Arial" pitchFamily="34" charset="0"/>
              </a:rPr>
              <a:t>análise: operações lógicas</a:t>
            </a:r>
          </a:p>
          <a:p>
            <a:pPr>
              <a:lnSpc>
                <a:spcPct val="95000"/>
              </a:lnSpc>
            </a:pPr>
            <a:endParaRPr lang="en-US" sz="1700" b="1">
              <a:solidFill>
                <a:srgbClr val="000000"/>
              </a:solidFill>
              <a:latin typeface="Arial" pitchFamily="34" charset="0"/>
            </a:endParaRPr>
          </a:p>
        </p:txBody>
      </p:sp>
      <p:pic>
        <p:nvPicPr>
          <p:cNvPr id="3278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7600" y="4267200"/>
            <a:ext cx="2540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7600" y="4470400"/>
            <a:ext cx="2540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18288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1930400"/>
            <a:ext cx="95250" cy="106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46050" y="0"/>
            <a:ext cx="9536113" cy="1287463"/>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pic>
        <p:nvPicPr>
          <p:cNvPr id="337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3616325" cy="7112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subTitle" idx="1"/>
          </p:nvPr>
        </p:nvSpPr>
        <p:spPr>
          <a:xfrm>
            <a:off x="450850" y="1422400"/>
            <a:ext cx="4643438" cy="606425"/>
          </a:xfrm>
        </p:spPr>
        <p:txBody>
          <a:bodyPr lIns="0" tIns="0" rIns="0" bIns="0"/>
          <a:lstStyle/>
          <a:p>
            <a:pPr algn="l">
              <a:lnSpc>
                <a:spcPct val="95000"/>
              </a:lnSpc>
              <a:spcBef>
                <a:spcPct val="0"/>
              </a:spcBef>
            </a:pPr>
            <a:r>
              <a:rPr lang="en-US" sz="2200" b="1">
                <a:solidFill>
                  <a:srgbClr val="000000"/>
                </a:solidFill>
                <a:latin typeface="Arial" pitchFamily="34" charset="0"/>
              </a:rPr>
              <a:t>II FASE: OBSERVAÇÃO</a:t>
            </a:r>
          </a:p>
          <a:p>
            <a:pPr algn="l">
              <a:lnSpc>
                <a:spcPct val="95000"/>
              </a:lnSpc>
              <a:spcBef>
                <a:spcPct val="0"/>
              </a:spcBef>
            </a:pPr>
            <a:endParaRPr lang="en-US" sz="2200">
              <a:solidFill>
                <a:srgbClr val="000000"/>
              </a:solidFill>
              <a:latin typeface="Arial" pitchFamily="34" charset="0"/>
            </a:endParaRPr>
          </a:p>
        </p:txBody>
      </p:sp>
      <p:sp>
        <p:nvSpPr>
          <p:cNvPr id="33797" name="Text Box 5"/>
          <p:cNvSpPr txBox="1">
            <a:spLocks noChangeArrowheads="1"/>
          </p:cNvSpPr>
          <p:nvPr/>
        </p:nvSpPr>
        <p:spPr bwMode="auto">
          <a:xfrm>
            <a:off x="2889250" y="2336800"/>
            <a:ext cx="723582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   2. TÉCNICAS DE COLETA</a:t>
            </a:r>
          </a:p>
          <a:p>
            <a:pPr>
              <a:lnSpc>
                <a:spcPct val="95000"/>
              </a:lnSpc>
            </a:pPr>
            <a:endParaRPr lang="en-US" sz="1100" b="1">
              <a:solidFill>
                <a:srgbClr val="000000"/>
              </a:solidFill>
              <a:latin typeface="Arial" pitchFamily="34" charset="0"/>
            </a:endParaRPr>
          </a:p>
          <a:p>
            <a:pPr>
              <a:lnSpc>
                <a:spcPct val="95000"/>
              </a:lnSpc>
            </a:pPr>
            <a:r>
              <a:rPr lang="en-US" sz="1800" b="1">
                <a:solidFill>
                  <a:srgbClr val="000000"/>
                </a:solidFill>
                <a:latin typeface="Arial" pitchFamily="34" charset="0"/>
              </a:rPr>
              <a:t>1. Opção por técnicas: questão metodológica e epistemológica</a:t>
            </a:r>
          </a:p>
          <a:p>
            <a:pPr>
              <a:lnSpc>
                <a:spcPct val="95000"/>
              </a:lnSpc>
            </a:pPr>
            <a:r>
              <a:rPr lang="en-US" sz="1800" b="1">
                <a:solidFill>
                  <a:srgbClr val="000000"/>
                </a:solidFill>
                <a:latin typeface="Arial" pitchFamily="34" charset="0"/>
              </a:rPr>
              <a:t>2. Observação comum/observação participante</a:t>
            </a:r>
          </a:p>
          <a:p>
            <a:pPr>
              <a:lnSpc>
                <a:spcPct val="95000"/>
              </a:lnSpc>
            </a:pPr>
            <a:r>
              <a:rPr lang="en-US" sz="1800" b="1">
                <a:solidFill>
                  <a:srgbClr val="000000"/>
                </a:solidFill>
                <a:latin typeface="Arial" pitchFamily="34" charset="0"/>
              </a:rPr>
              <a:t>3. Técnicas de observação direta              investigador</a:t>
            </a:r>
          </a:p>
          <a:p>
            <a:pPr>
              <a:lnSpc>
                <a:spcPct val="95000"/>
              </a:lnSpc>
            </a:pPr>
            <a:r>
              <a:rPr lang="en-US" sz="1800" b="1">
                <a:solidFill>
                  <a:srgbClr val="000000"/>
                </a:solidFill>
                <a:latin typeface="Arial" pitchFamily="34" charset="0"/>
              </a:rPr>
              <a:t>                                              indireta             mediadas por informante</a:t>
            </a:r>
          </a:p>
          <a:p>
            <a:pPr>
              <a:lnSpc>
                <a:spcPct val="95000"/>
              </a:lnSpc>
            </a:pPr>
            <a:r>
              <a:rPr lang="en-US" sz="1800" b="1">
                <a:solidFill>
                  <a:srgbClr val="000000"/>
                </a:solidFill>
                <a:latin typeface="Arial" pitchFamily="34" charset="0"/>
              </a:rPr>
              <a:t>4. Técnicas quantitativas: questionário</a:t>
            </a:r>
          </a:p>
          <a:p>
            <a:pPr>
              <a:lnSpc>
                <a:spcPct val="95000"/>
              </a:lnSpc>
            </a:pPr>
            <a:r>
              <a:rPr lang="en-US" sz="1800" b="1">
                <a:solidFill>
                  <a:srgbClr val="000000"/>
                </a:solidFill>
                <a:latin typeface="Arial" pitchFamily="34" charset="0"/>
              </a:rPr>
              <a:t>                                                formulário</a:t>
            </a:r>
          </a:p>
          <a:p>
            <a:pPr>
              <a:lnSpc>
                <a:spcPct val="95000"/>
              </a:lnSpc>
            </a:pPr>
            <a:r>
              <a:rPr lang="en-US" sz="1800" b="1">
                <a:solidFill>
                  <a:srgbClr val="000000"/>
                </a:solidFill>
                <a:latin typeface="Arial" pitchFamily="34" charset="0"/>
              </a:rPr>
              <a:t>                       qualitativas:  entrevista (diretiva, sem, não-diretiva)</a:t>
            </a:r>
          </a:p>
          <a:p>
            <a:pPr>
              <a:lnSpc>
                <a:spcPct val="95000"/>
              </a:lnSpc>
            </a:pPr>
            <a:r>
              <a:rPr lang="en-US" sz="1800" b="1">
                <a:solidFill>
                  <a:srgbClr val="000000"/>
                </a:solidFill>
                <a:latin typeface="Arial" pitchFamily="34" charset="0"/>
              </a:rPr>
              <a:t>                                               historia de vida/de família</a:t>
            </a:r>
          </a:p>
          <a:p>
            <a:pPr>
              <a:lnSpc>
                <a:spcPct val="95000"/>
              </a:lnSpc>
            </a:pPr>
            <a:r>
              <a:rPr lang="en-US" sz="1800" b="1">
                <a:solidFill>
                  <a:srgbClr val="000000"/>
                </a:solidFill>
                <a:latin typeface="Arial" pitchFamily="34" charset="0"/>
              </a:rPr>
              <a:t>                                               combinação: depoimentos</a:t>
            </a:r>
          </a:p>
          <a:p>
            <a:pPr>
              <a:lnSpc>
                <a:spcPct val="95000"/>
              </a:lnSpc>
            </a:pPr>
            <a:r>
              <a:rPr lang="en-US" sz="1800" b="1">
                <a:solidFill>
                  <a:srgbClr val="000000"/>
                </a:solidFill>
                <a:latin typeface="Arial" pitchFamily="34" charset="0"/>
              </a:rPr>
              <a:t>5. Dados primários: 1ª mão</a:t>
            </a:r>
          </a:p>
          <a:p>
            <a:pPr>
              <a:lnSpc>
                <a:spcPct val="95000"/>
              </a:lnSpc>
            </a:pPr>
            <a:r>
              <a:rPr lang="en-US" sz="1800" b="1">
                <a:solidFill>
                  <a:srgbClr val="000000"/>
                </a:solidFill>
                <a:latin typeface="Arial" pitchFamily="34" charset="0"/>
              </a:rPr>
              <a:t>Dados secundários: já existentes</a:t>
            </a:r>
          </a:p>
          <a:p>
            <a:pPr>
              <a:lnSpc>
                <a:spcPct val="95000"/>
              </a:lnSpc>
            </a:pPr>
            <a:r>
              <a:rPr lang="en-US" sz="1800" b="1">
                <a:solidFill>
                  <a:srgbClr val="000000"/>
                </a:solidFill>
                <a:latin typeface="Arial" pitchFamily="34" charset="0"/>
              </a:rPr>
              <a:t>6. Bibliografia: itinerário intelectual</a:t>
            </a:r>
          </a:p>
          <a:p>
            <a:pPr>
              <a:lnSpc>
                <a:spcPct val="95000"/>
              </a:lnSpc>
            </a:pPr>
            <a:r>
              <a:rPr lang="en-US" sz="1800" b="1">
                <a:solidFill>
                  <a:srgbClr val="000000"/>
                </a:solidFill>
                <a:latin typeface="Arial" pitchFamily="34" charset="0"/>
              </a:rPr>
              <a:t>apoio a questões: epistemológicas</a:t>
            </a:r>
          </a:p>
          <a:p>
            <a:pPr>
              <a:lnSpc>
                <a:spcPct val="95000"/>
              </a:lnSpc>
            </a:pPr>
            <a:r>
              <a:rPr lang="en-US" sz="1800" b="1">
                <a:solidFill>
                  <a:srgbClr val="000000"/>
                </a:solidFill>
                <a:latin typeface="Arial" pitchFamily="34" charset="0"/>
              </a:rPr>
              <a:t>                                 teóricas</a:t>
            </a:r>
          </a:p>
          <a:p>
            <a:pPr>
              <a:lnSpc>
                <a:spcPct val="95000"/>
              </a:lnSpc>
            </a:pPr>
            <a:r>
              <a:rPr lang="en-US" sz="1800" b="1">
                <a:solidFill>
                  <a:srgbClr val="000000"/>
                </a:solidFill>
                <a:latin typeface="Arial" pitchFamily="34" charset="0"/>
              </a:rPr>
              <a:t>                                 metodológicas</a:t>
            </a:r>
          </a:p>
          <a:p>
            <a:pPr>
              <a:lnSpc>
                <a:spcPct val="95000"/>
              </a:lnSpc>
            </a:pPr>
            <a:r>
              <a:rPr lang="en-US" sz="1800" b="1">
                <a:solidFill>
                  <a:srgbClr val="000000"/>
                </a:solidFill>
                <a:latin typeface="Arial" pitchFamily="34" charset="0"/>
              </a:rPr>
              <a:t>                                 técnicas</a:t>
            </a:r>
          </a:p>
        </p:txBody>
      </p:sp>
      <p:sp>
        <p:nvSpPr>
          <p:cNvPr id="33798" name="Text Box 6"/>
          <p:cNvSpPr txBox="1">
            <a:spLocks noChangeArrowheads="1"/>
          </p:cNvSpPr>
          <p:nvPr/>
        </p:nvSpPr>
        <p:spPr bwMode="auto">
          <a:xfrm>
            <a:off x="150813" y="7113588"/>
            <a:ext cx="39131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pic>
        <p:nvPicPr>
          <p:cNvPr id="337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0" y="2200275"/>
            <a:ext cx="254000" cy="4816475"/>
          </a:xfrm>
          <a:prstGeom prst="rect">
            <a:avLst/>
          </a:prstGeom>
          <a:noFill/>
          <a:extLst>
            <a:ext uri="{909E8E84-426E-40DD-AFC4-6F175D3DCCD1}">
              <a14:hiddenFill xmlns:a14="http://schemas.microsoft.com/office/drawing/2010/main">
                <a:solidFill>
                  <a:srgbClr val="FFFFFF"/>
                </a:solidFill>
              </a14:hiddenFill>
            </a:ext>
          </a:extLst>
        </p:spPr>
      </p:pic>
      <p:sp>
        <p:nvSpPr>
          <p:cNvPr id="33800" name="Text Box 8"/>
          <p:cNvSpPr txBox="1">
            <a:spLocks noChangeArrowheads="1"/>
          </p:cNvSpPr>
          <p:nvPr/>
        </p:nvSpPr>
        <p:spPr bwMode="auto">
          <a:xfrm>
            <a:off x="323850" y="4179888"/>
            <a:ext cx="21891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Operações</a:t>
            </a:r>
          </a:p>
          <a:p>
            <a:pPr>
              <a:lnSpc>
                <a:spcPct val="95000"/>
              </a:lnSpc>
            </a:pPr>
            <a:r>
              <a:rPr lang="en-US" sz="2200" b="1">
                <a:solidFill>
                  <a:srgbClr val="000000"/>
                </a:solidFill>
                <a:latin typeface="Arial" pitchFamily="34" charset="0"/>
              </a:rPr>
              <a:t>Metodológicas</a:t>
            </a:r>
          </a:p>
        </p:txBody>
      </p:sp>
      <p:pic>
        <p:nvPicPr>
          <p:cNvPr id="338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400" y="2212975"/>
            <a:ext cx="3624263" cy="579438"/>
          </a:xfrm>
          <a:prstGeom prst="rect">
            <a:avLst/>
          </a:prstGeom>
          <a:noFill/>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721600" y="5381625"/>
            <a:ext cx="2159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fontes da pesquisa</a:t>
            </a:r>
          </a:p>
        </p:txBody>
      </p:sp>
      <p:pic>
        <p:nvPicPr>
          <p:cNvPr id="3380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0388" y="5481638"/>
            <a:ext cx="742950" cy="96837"/>
          </a:xfrm>
          <a:prstGeom prst="rect">
            <a:avLst/>
          </a:prstGeom>
          <a:noFill/>
          <a:extLst>
            <a:ext uri="{909E8E84-426E-40DD-AFC4-6F175D3DCCD1}">
              <a14:hiddenFill xmlns:a14="http://schemas.microsoft.com/office/drawing/2010/main">
                <a:solidFill>
                  <a:srgbClr val="FFFFFF"/>
                </a:solidFill>
              </a14:hiddenFill>
            </a:ext>
          </a:extLst>
        </p:spPr>
      </p:pic>
      <p:pic>
        <p:nvPicPr>
          <p:cNvPr id="33804"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6638" y="5556250"/>
            <a:ext cx="2667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3380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1638" y="3524250"/>
            <a:ext cx="330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33806"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775" y="3767138"/>
            <a:ext cx="244475" cy="8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ctrTitle"/>
          </p:nvPr>
        </p:nvSpPr>
        <p:spPr>
          <a:xfrm>
            <a:off x="146050" y="165100"/>
            <a:ext cx="9436100" cy="1109663"/>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pic>
        <p:nvPicPr>
          <p:cNvPr id="348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17600"/>
            <a:ext cx="3582988" cy="687388"/>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subTitle" idx="1"/>
          </p:nvPr>
        </p:nvSpPr>
        <p:spPr>
          <a:xfrm>
            <a:off x="450850" y="1320800"/>
            <a:ext cx="4643438" cy="606425"/>
          </a:xfrm>
        </p:spPr>
        <p:txBody>
          <a:bodyPr lIns="0" tIns="0" rIns="0" bIns="0"/>
          <a:lstStyle/>
          <a:p>
            <a:pPr algn="l">
              <a:lnSpc>
                <a:spcPct val="95000"/>
              </a:lnSpc>
              <a:spcBef>
                <a:spcPct val="0"/>
              </a:spcBef>
            </a:pPr>
            <a:r>
              <a:rPr lang="en-US" sz="2200" b="1">
                <a:solidFill>
                  <a:srgbClr val="000000"/>
                </a:solidFill>
                <a:latin typeface="Arial" pitchFamily="34" charset="0"/>
              </a:rPr>
              <a:t>II FASE: OBSERVAÇÃO</a:t>
            </a:r>
          </a:p>
          <a:p>
            <a:pPr algn="l">
              <a:lnSpc>
                <a:spcPct val="95000"/>
              </a:lnSpc>
              <a:spcBef>
                <a:spcPct val="0"/>
              </a:spcBef>
            </a:pPr>
            <a:endParaRPr lang="en-US" sz="2200">
              <a:solidFill>
                <a:srgbClr val="000000"/>
              </a:solidFill>
              <a:latin typeface="Arial" pitchFamily="34" charset="0"/>
            </a:endParaRPr>
          </a:p>
        </p:txBody>
      </p:sp>
      <p:sp>
        <p:nvSpPr>
          <p:cNvPr id="34821" name="Text Box 5"/>
          <p:cNvSpPr txBox="1">
            <a:spLocks noChangeArrowheads="1"/>
          </p:cNvSpPr>
          <p:nvPr/>
        </p:nvSpPr>
        <p:spPr bwMode="auto">
          <a:xfrm>
            <a:off x="1974850" y="1828800"/>
            <a:ext cx="8231188"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b="1">
                <a:solidFill>
                  <a:srgbClr val="000000"/>
                </a:solidFill>
                <a:latin typeface="Arial" pitchFamily="34" charset="0"/>
              </a:rPr>
              <a:t> 2. TÉCNICAS DE COLETA</a:t>
            </a:r>
          </a:p>
          <a:p>
            <a:pPr>
              <a:lnSpc>
                <a:spcPct val="95000"/>
              </a:lnSpc>
            </a:pPr>
            <a:endParaRPr lang="en-US" sz="1600" b="1">
              <a:solidFill>
                <a:srgbClr val="000000"/>
              </a:solidFill>
              <a:latin typeface="Arial" pitchFamily="34" charset="0"/>
            </a:endParaRPr>
          </a:p>
          <a:p>
            <a:pPr>
              <a:lnSpc>
                <a:spcPct val="95000"/>
              </a:lnSpc>
            </a:pPr>
            <a:r>
              <a:rPr lang="en-US" sz="2200" b="1">
                <a:solidFill>
                  <a:srgbClr val="000000"/>
                </a:solidFill>
                <a:latin typeface="Arial" pitchFamily="34" charset="0"/>
              </a:rPr>
              <a:t>7. Pré-teste: Elaboração dos instrumentos de observação</a:t>
            </a:r>
          </a:p>
          <a:p>
            <a:pPr>
              <a:lnSpc>
                <a:spcPct val="95000"/>
              </a:lnSpc>
            </a:pPr>
            <a:endParaRPr lang="en-US" sz="2200" b="1">
              <a:solidFill>
                <a:srgbClr val="000000"/>
              </a:solidFill>
              <a:latin typeface="Arial" pitchFamily="34" charset="0"/>
            </a:endParaRPr>
          </a:p>
          <a:p>
            <a:pPr>
              <a:lnSpc>
                <a:spcPct val="95000"/>
              </a:lnSpc>
            </a:pPr>
            <a:r>
              <a:rPr lang="en-US" sz="2200" b="1">
                <a:solidFill>
                  <a:srgbClr val="000000"/>
                </a:solidFill>
                <a:latin typeface="Arial" pitchFamily="34" charset="0"/>
              </a:rPr>
              <a:t>                                        objetivos</a:t>
            </a:r>
          </a:p>
          <a:p>
            <a:pPr>
              <a:lnSpc>
                <a:spcPct val="95000"/>
              </a:lnSpc>
            </a:pPr>
            <a:r>
              <a:rPr lang="en-US" sz="2200" b="1">
                <a:solidFill>
                  <a:srgbClr val="000000"/>
                </a:solidFill>
                <a:latin typeface="Arial" pitchFamily="34" charset="0"/>
              </a:rPr>
              <a:t>1. tipo de dados           opinativos</a:t>
            </a:r>
          </a:p>
          <a:p>
            <a:pPr>
              <a:lnSpc>
                <a:spcPct val="95000"/>
              </a:lnSpc>
            </a:pPr>
            <a:r>
              <a:rPr lang="en-US" sz="2200" b="1">
                <a:solidFill>
                  <a:srgbClr val="000000"/>
                </a:solidFill>
                <a:latin typeface="Arial" pitchFamily="34" charset="0"/>
              </a:rPr>
              <a:t>                                        avaliativos</a:t>
            </a:r>
          </a:p>
          <a:p>
            <a:pPr>
              <a:lnSpc>
                <a:spcPct val="95000"/>
              </a:lnSpc>
            </a:pPr>
            <a:endParaRPr lang="en-US" sz="2200" b="1">
              <a:solidFill>
                <a:srgbClr val="000000"/>
              </a:solidFill>
              <a:latin typeface="Arial" pitchFamily="34" charset="0"/>
            </a:endParaRPr>
          </a:p>
          <a:p>
            <a:pPr>
              <a:lnSpc>
                <a:spcPct val="95000"/>
              </a:lnSpc>
            </a:pPr>
            <a:r>
              <a:rPr lang="en-US" sz="2200" b="1">
                <a:solidFill>
                  <a:srgbClr val="000000"/>
                </a:solidFill>
                <a:latin typeface="Arial" pitchFamily="34" charset="0"/>
              </a:rPr>
              <a:t>                                        fechadas</a:t>
            </a:r>
          </a:p>
          <a:p>
            <a:pPr>
              <a:lnSpc>
                <a:spcPct val="95000"/>
              </a:lnSpc>
            </a:pPr>
            <a:r>
              <a:rPr lang="en-US" sz="2200" b="1">
                <a:solidFill>
                  <a:srgbClr val="000000"/>
                </a:solidFill>
                <a:latin typeface="Arial" pitchFamily="34" charset="0"/>
              </a:rPr>
              <a:t>2. questões                   abertas</a:t>
            </a:r>
          </a:p>
          <a:p>
            <a:pPr>
              <a:lnSpc>
                <a:spcPct val="95000"/>
              </a:lnSpc>
            </a:pPr>
            <a:r>
              <a:rPr lang="en-US" sz="2200" b="1">
                <a:solidFill>
                  <a:srgbClr val="000000"/>
                </a:solidFill>
                <a:latin typeface="Arial" pitchFamily="34" charset="0"/>
              </a:rPr>
              <a:t>                                        de escala</a:t>
            </a:r>
          </a:p>
          <a:p>
            <a:pPr>
              <a:lnSpc>
                <a:spcPct val="95000"/>
              </a:lnSpc>
            </a:pPr>
            <a:r>
              <a:rPr lang="en-US" sz="2200" b="1">
                <a:solidFill>
                  <a:srgbClr val="000000"/>
                </a:solidFill>
                <a:latin typeface="Arial" pitchFamily="34" charset="0"/>
              </a:rPr>
              <a:t>                                        questionário/formulário: módulos</a:t>
            </a:r>
          </a:p>
          <a:p>
            <a:pPr>
              <a:lnSpc>
                <a:spcPct val="95000"/>
              </a:lnSpc>
            </a:pPr>
            <a:endParaRPr lang="en-US" sz="2200" b="1">
              <a:solidFill>
                <a:srgbClr val="000000"/>
              </a:solidFill>
              <a:latin typeface="Arial" pitchFamily="34" charset="0"/>
            </a:endParaRPr>
          </a:p>
          <a:p>
            <a:pPr>
              <a:lnSpc>
                <a:spcPct val="95000"/>
              </a:lnSpc>
            </a:pPr>
            <a:r>
              <a:rPr lang="en-US" sz="2200" b="1">
                <a:solidFill>
                  <a:srgbClr val="000000"/>
                </a:solidFill>
                <a:latin typeface="Arial" pitchFamily="34" charset="0"/>
              </a:rPr>
              <a:t>3. estrutura                   entrevista: roteiro</a:t>
            </a:r>
          </a:p>
          <a:p>
            <a:pPr>
              <a:lnSpc>
                <a:spcPct val="95000"/>
              </a:lnSpc>
            </a:pPr>
            <a:r>
              <a:rPr lang="en-US" sz="2200" b="1">
                <a:solidFill>
                  <a:srgbClr val="000000"/>
                </a:solidFill>
                <a:latin typeface="Arial" pitchFamily="34" charset="0"/>
              </a:rPr>
              <a:t>                                        anexos da investigação</a:t>
            </a:r>
          </a:p>
        </p:txBody>
      </p:sp>
      <p:sp>
        <p:nvSpPr>
          <p:cNvPr id="34822" name="Text Box 6"/>
          <p:cNvSpPr txBox="1">
            <a:spLocks noChangeArrowheads="1"/>
          </p:cNvSpPr>
          <p:nvPr/>
        </p:nvSpPr>
        <p:spPr bwMode="auto">
          <a:xfrm>
            <a:off x="150813" y="7113588"/>
            <a:ext cx="39131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a:t>
            </a:r>
          </a:p>
        </p:txBody>
      </p:sp>
      <p:pic>
        <p:nvPicPr>
          <p:cNvPr id="348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0" y="2133600"/>
            <a:ext cx="180975" cy="4816475"/>
          </a:xfrm>
          <a:prstGeom prst="rect">
            <a:avLst/>
          </a:prstGeom>
          <a:noFill/>
          <a:extLst>
            <a:ext uri="{909E8E84-426E-40DD-AFC4-6F175D3DCCD1}">
              <a14:hiddenFill xmlns:a14="http://schemas.microsoft.com/office/drawing/2010/main">
                <a:solidFill>
                  <a:srgbClr val="FFFFFF"/>
                </a:solidFill>
              </a14:hiddenFill>
            </a:ext>
          </a:extLst>
        </p:spPr>
      </p:pic>
      <p:sp>
        <p:nvSpPr>
          <p:cNvPr id="34824" name="Text Box 8"/>
          <p:cNvSpPr txBox="1">
            <a:spLocks noChangeArrowheads="1"/>
          </p:cNvSpPr>
          <p:nvPr/>
        </p:nvSpPr>
        <p:spPr bwMode="auto">
          <a:xfrm>
            <a:off x="44450" y="4440238"/>
            <a:ext cx="2190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Operações</a:t>
            </a:r>
          </a:p>
          <a:p>
            <a:pPr>
              <a:lnSpc>
                <a:spcPct val="95000"/>
              </a:lnSpc>
            </a:pPr>
            <a:r>
              <a:rPr lang="en-US" sz="2000" b="1">
                <a:solidFill>
                  <a:srgbClr val="000000"/>
                </a:solidFill>
                <a:latin typeface="Arial" pitchFamily="34" charset="0"/>
              </a:rPr>
              <a:t>Metodológicas</a:t>
            </a:r>
          </a:p>
        </p:txBody>
      </p:sp>
      <p:pic>
        <p:nvPicPr>
          <p:cNvPr id="348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0" y="1930400"/>
            <a:ext cx="4510088" cy="584200"/>
          </a:xfrm>
          <a:prstGeom prst="rect">
            <a:avLst/>
          </a:prstGeom>
          <a:noFill/>
          <a:extLst>
            <a:ext uri="{909E8E84-426E-40DD-AFC4-6F175D3DCCD1}">
              <a14:hiddenFill xmlns:a14="http://schemas.microsoft.com/office/drawing/2010/main">
                <a:solidFill>
                  <a:srgbClr val="FFFFFF"/>
                </a:solidFill>
              </a14:hiddenFill>
            </a:ext>
          </a:extLst>
        </p:spPr>
      </p:pic>
      <p:pic>
        <p:nvPicPr>
          <p:cNvPr id="3482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352800"/>
            <a:ext cx="412750" cy="1058863"/>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633913"/>
            <a:ext cx="376238" cy="1344612"/>
          </a:xfrm>
          <a:prstGeom prst="rect">
            <a:avLst/>
          </a:prstGeom>
          <a:noFill/>
          <a:extLst>
            <a:ext uri="{909E8E84-426E-40DD-AFC4-6F175D3DCCD1}">
              <a14:hiddenFill xmlns:a14="http://schemas.microsoft.com/office/drawing/2010/main">
                <a:solidFill>
                  <a:srgbClr val="FFFFFF"/>
                </a:solidFill>
              </a14:hiddenFill>
            </a:ext>
          </a:extLst>
        </p:spPr>
      </p:pic>
      <p:pic>
        <p:nvPicPr>
          <p:cNvPr id="348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6096000"/>
            <a:ext cx="412750" cy="1058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11200"/>
            <a:ext cx="3863975" cy="582613"/>
          </a:xfrm>
          <a:prstGeom prst="rect">
            <a:avLst/>
          </a:prstGeom>
          <a:noFill/>
          <a:extLst>
            <a:ext uri="{909E8E84-426E-40DD-AFC4-6F175D3DCCD1}">
              <a14:hiddenFill xmlns:a14="http://schemas.microsoft.com/office/drawing/2010/main">
                <a:solidFill>
                  <a:srgbClr val="FFFFFF"/>
                </a:solidFill>
              </a14:hiddenFill>
            </a:ext>
          </a:extLst>
        </p:spPr>
      </p:pic>
      <p:sp>
        <p:nvSpPr>
          <p:cNvPr id="35841" name="Rectangle 1"/>
          <p:cNvSpPr>
            <a:spLocks noGrp="1" noChangeArrowheads="1"/>
          </p:cNvSpPr>
          <p:nvPr>
            <p:ph type="ctrTitle"/>
          </p:nvPr>
        </p:nvSpPr>
        <p:spPr>
          <a:xfrm>
            <a:off x="-57150" y="-203200"/>
            <a:ext cx="9637713" cy="1211263"/>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sp>
        <p:nvSpPr>
          <p:cNvPr id="35842" name="Rectangle 2"/>
          <p:cNvSpPr>
            <a:spLocks noGrp="1" noChangeArrowheads="1"/>
          </p:cNvSpPr>
          <p:nvPr>
            <p:ph type="subTitle" idx="1"/>
          </p:nvPr>
        </p:nvSpPr>
        <p:spPr>
          <a:xfrm>
            <a:off x="450850" y="812800"/>
            <a:ext cx="4357688" cy="304800"/>
          </a:xfrm>
        </p:spPr>
        <p:txBody>
          <a:bodyPr lIns="0" tIns="0" rIns="0" bIns="0"/>
          <a:lstStyle/>
          <a:p>
            <a:pPr algn="l">
              <a:lnSpc>
                <a:spcPct val="95000"/>
              </a:lnSpc>
              <a:spcBef>
                <a:spcPct val="0"/>
              </a:spcBef>
            </a:pPr>
            <a:r>
              <a:rPr lang="en-US" sz="2700" b="1">
                <a:solidFill>
                  <a:srgbClr val="000000"/>
                </a:solidFill>
                <a:latin typeface="Arial" pitchFamily="34" charset="0"/>
              </a:rPr>
              <a:t>III FASE: DESCRIÇÃO</a:t>
            </a:r>
          </a:p>
          <a:p>
            <a:pPr algn="l">
              <a:lnSpc>
                <a:spcPct val="95000"/>
              </a:lnSpc>
              <a:spcBef>
                <a:spcPct val="0"/>
              </a:spcBef>
            </a:pPr>
            <a:endParaRPr lang="en-US" sz="2700">
              <a:solidFill>
                <a:srgbClr val="000000"/>
              </a:solidFill>
              <a:latin typeface="Arial" pitchFamily="34" charset="0"/>
            </a:endParaRPr>
          </a:p>
        </p:txBody>
      </p:sp>
      <p:sp>
        <p:nvSpPr>
          <p:cNvPr id="35845" name="Text Box 5"/>
          <p:cNvSpPr txBox="1">
            <a:spLocks noChangeArrowheads="1"/>
          </p:cNvSpPr>
          <p:nvPr/>
        </p:nvSpPr>
        <p:spPr bwMode="auto">
          <a:xfrm>
            <a:off x="349250" y="2032000"/>
            <a:ext cx="974883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200" b="1">
                <a:solidFill>
                  <a:srgbClr val="000000"/>
                </a:solidFill>
                <a:latin typeface="Arial" pitchFamily="34" charset="0"/>
              </a:rPr>
              <a:t>1. ORGANIZAÇÃO, CRÍTICA E CLASSIFICAÇÃO DOS DADOS</a:t>
            </a:r>
            <a:endParaRPr lang="en-US" sz="600" b="1">
              <a:solidFill>
                <a:srgbClr val="000000"/>
              </a:solidFill>
              <a:latin typeface="Arial" pitchFamily="34" charset="0"/>
            </a:endParaRPr>
          </a:p>
          <a:p>
            <a:pPr algn="ctr">
              <a:lnSpc>
                <a:spcPct val="95000"/>
              </a:lnSpc>
            </a:pPr>
            <a:endParaRPr lang="en-US" sz="700" b="1">
              <a:solidFill>
                <a:srgbClr val="000000"/>
              </a:solidFill>
              <a:latin typeface="Arial" pitchFamily="34" charset="0"/>
            </a:endParaRPr>
          </a:p>
          <a:p>
            <a:pPr>
              <a:lnSpc>
                <a:spcPct val="95000"/>
              </a:lnSpc>
            </a:pPr>
            <a:r>
              <a:rPr lang="en-US" sz="2000" b="1">
                <a:solidFill>
                  <a:srgbClr val="000000"/>
                </a:solidFill>
                <a:latin typeface="Arial" pitchFamily="34" charset="0"/>
              </a:rPr>
              <a:t>1. Tratamento quantitativo: tabulação/gráficos</a:t>
            </a:r>
          </a:p>
          <a:p>
            <a:pPr>
              <a:lnSpc>
                <a:spcPct val="95000"/>
              </a:lnSpc>
            </a:pPr>
            <a:r>
              <a:rPr lang="en-US" sz="2000" b="1">
                <a:solidFill>
                  <a:srgbClr val="000000"/>
                </a:solidFill>
                <a:latin typeface="Arial" pitchFamily="34" charset="0"/>
              </a:rPr>
              <a:t>2. Análise multivariada: cruzamentos</a:t>
            </a:r>
          </a:p>
          <a:p>
            <a:pPr>
              <a:lnSpc>
                <a:spcPct val="95000"/>
              </a:lnSpc>
            </a:pPr>
            <a:r>
              <a:rPr lang="en-US" sz="2000" b="1">
                <a:solidFill>
                  <a:srgbClr val="000000"/>
                </a:solidFill>
                <a:latin typeface="Arial" pitchFamily="34" charset="0"/>
              </a:rPr>
              <a:t>3. Tratamento qualitativo: categorização</a:t>
            </a:r>
          </a:p>
          <a:p>
            <a:pPr>
              <a:lnSpc>
                <a:spcPct val="95000"/>
              </a:lnSpc>
            </a:pPr>
            <a:r>
              <a:rPr lang="en-US" sz="2000" b="1">
                <a:solidFill>
                  <a:srgbClr val="000000"/>
                </a:solidFill>
                <a:latin typeface="Arial" pitchFamily="34" charset="0"/>
              </a:rPr>
              <a:t>Domínio dos dados e seleção para ulterior tratamento interpretativo</a:t>
            </a:r>
          </a:p>
          <a:p>
            <a:pPr>
              <a:lnSpc>
                <a:spcPct val="95000"/>
              </a:lnSpc>
            </a:pPr>
            <a:endParaRPr lang="en-US" sz="1300" b="1">
              <a:solidFill>
                <a:srgbClr val="000000"/>
              </a:solidFill>
              <a:latin typeface="Arial" pitchFamily="34" charset="0"/>
            </a:endParaRPr>
          </a:p>
          <a:p>
            <a:pPr algn="ctr">
              <a:lnSpc>
                <a:spcPct val="95000"/>
              </a:lnSpc>
            </a:pPr>
            <a:r>
              <a:rPr lang="en-US" sz="2200" b="1">
                <a:solidFill>
                  <a:srgbClr val="000000"/>
                </a:solidFill>
                <a:latin typeface="Arial" pitchFamily="34" charset="0"/>
              </a:rPr>
              <a:t>2. ANÁLISE DESCRITIVA</a:t>
            </a:r>
          </a:p>
          <a:p>
            <a:pPr>
              <a:lnSpc>
                <a:spcPct val="95000"/>
              </a:lnSpc>
            </a:pPr>
            <a:endParaRPr lang="en-US" sz="700" b="1">
              <a:solidFill>
                <a:srgbClr val="000000"/>
              </a:solidFill>
              <a:latin typeface="Arial" pitchFamily="34" charset="0"/>
            </a:endParaRPr>
          </a:p>
          <a:p>
            <a:pPr>
              <a:lnSpc>
                <a:spcPct val="95000"/>
              </a:lnSpc>
            </a:pPr>
            <a:r>
              <a:rPr lang="en-US" sz="2000" b="1">
                <a:solidFill>
                  <a:srgbClr val="000000"/>
                </a:solidFill>
                <a:latin typeface="Arial" pitchFamily="34" charset="0"/>
              </a:rPr>
              <a:t>1. Construção de “tipos empíricos”: reprodução de fenômenos empíricos nos    </a:t>
            </a:r>
            <a:br>
              <a:rPr lang="en-US" sz="2000" b="1">
                <a:solidFill>
                  <a:srgbClr val="000000"/>
                </a:solidFill>
                <a:latin typeface="Arial" pitchFamily="34" charset="0"/>
              </a:rPr>
            </a:br>
            <a:r>
              <a:rPr lang="en-US" sz="2000" b="1">
                <a:solidFill>
                  <a:srgbClr val="000000"/>
                </a:solidFill>
                <a:latin typeface="Arial" pitchFamily="34" charset="0"/>
              </a:rPr>
              <a:t>    seus caracteres essenciais</a:t>
            </a:r>
          </a:p>
          <a:p>
            <a:pPr>
              <a:lnSpc>
                <a:spcPct val="95000"/>
              </a:lnSpc>
            </a:pPr>
            <a:r>
              <a:rPr lang="en-US" sz="2000" b="1">
                <a:solidFill>
                  <a:srgbClr val="000000"/>
                </a:solidFill>
                <a:latin typeface="Arial" pitchFamily="34" charset="0"/>
              </a:rPr>
              <a:t>2. Métodos descritivos</a:t>
            </a:r>
          </a:p>
          <a:p>
            <a:pPr>
              <a:lnSpc>
                <a:spcPct val="95000"/>
              </a:lnSpc>
            </a:pPr>
            <a:endParaRPr lang="en-US" sz="400" b="1">
              <a:solidFill>
                <a:srgbClr val="000000"/>
              </a:solidFill>
              <a:latin typeface="Arial" pitchFamily="34" charset="0"/>
            </a:endParaRPr>
          </a:p>
          <a:p>
            <a:pPr>
              <a:lnSpc>
                <a:spcPct val="95000"/>
              </a:lnSpc>
            </a:pPr>
            <a:r>
              <a:rPr lang="en-US" sz="2000" b="1">
                <a:solidFill>
                  <a:srgbClr val="000000"/>
                </a:solidFill>
                <a:latin typeface="Arial" pitchFamily="34" charset="0"/>
              </a:rPr>
              <a:t>Estudo monográfico                                    estatístico</a:t>
            </a:r>
          </a:p>
          <a:p>
            <a:pPr>
              <a:lnSpc>
                <a:spcPct val="95000"/>
              </a:lnSpc>
            </a:pPr>
            <a:r>
              <a:rPr lang="en-US" sz="2000" b="1">
                <a:solidFill>
                  <a:srgbClr val="000000"/>
                </a:solidFill>
                <a:latin typeface="Arial" pitchFamily="34" charset="0"/>
              </a:rPr>
              <a:t>Estudo de caso                                            etnográfico</a:t>
            </a:r>
          </a:p>
          <a:p>
            <a:pPr>
              <a:lnSpc>
                <a:spcPct val="95000"/>
              </a:lnSpc>
            </a:pPr>
            <a:r>
              <a:rPr lang="en-US" sz="2000" b="1">
                <a:solidFill>
                  <a:srgbClr val="000000"/>
                </a:solidFill>
                <a:latin typeface="Arial" pitchFamily="34" charset="0"/>
              </a:rPr>
              <a:t>Estudo de comunidade                                análise de discurso (conteúdo)</a:t>
            </a:r>
          </a:p>
          <a:p>
            <a:pPr>
              <a:lnSpc>
                <a:spcPct val="95000"/>
              </a:lnSpc>
            </a:pPr>
            <a:r>
              <a:rPr lang="en-US" sz="2000" b="1">
                <a:solidFill>
                  <a:srgbClr val="000000"/>
                </a:solidFill>
                <a:latin typeface="Arial" pitchFamily="34" charset="0"/>
              </a:rPr>
              <a:t>                                                                    historiográfico</a:t>
            </a:r>
          </a:p>
          <a:p>
            <a:pPr>
              <a:lnSpc>
                <a:spcPct val="95000"/>
              </a:lnSpc>
            </a:pPr>
            <a:r>
              <a:rPr lang="en-US" sz="2000" b="1">
                <a:solidFill>
                  <a:srgbClr val="000000"/>
                </a:solidFill>
                <a:latin typeface="Arial" pitchFamily="34" charset="0"/>
              </a:rPr>
              <a:t>3. Seleção e combinação: Métodos e técnicas</a:t>
            </a:r>
          </a:p>
          <a:p>
            <a:pPr>
              <a:lnSpc>
                <a:spcPct val="95000"/>
              </a:lnSpc>
            </a:pPr>
            <a:r>
              <a:rPr lang="en-US" sz="2000" b="1">
                <a:solidFill>
                  <a:srgbClr val="000000"/>
                </a:solidFill>
                <a:latin typeface="Arial" pitchFamily="34" charset="0"/>
              </a:rPr>
              <a:t>    quantitativa / qualitativa</a:t>
            </a:r>
          </a:p>
        </p:txBody>
      </p:sp>
      <p:sp>
        <p:nvSpPr>
          <p:cNvPr id="35846" name="Text Box 6"/>
          <p:cNvSpPr txBox="1">
            <a:spLocks noChangeArrowheads="1"/>
          </p:cNvSpPr>
          <p:nvPr/>
        </p:nvSpPr>
        <p:spPr bwMode="auto">
          <a:xfrm>
            <a:off x="755650" y="1219200"/>
            <a:ext cx="9310688"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1ª etapa da análise</a:t>
            </a:r>
          </a:p>
          <a:p>
            <a:pPr>
              <a:lnSpc>
                <a:spcPct val="95000"/>
              </a:lnSpc>
            </a:pPr>
            <a:r>
              <a:rPr lang="en-US" sz="2200" b="1">
                <a:solidFill>
                  <a:srgbClr val="000000"/>
                </a:solidFill>
                <a:latin typeface="Arial" pitchFamily="34" charset="0"/>
              </a:rPr>
              <a:t>       técnicas e métodos de análise                    “métodos técnicos”</a:t>
            </a:r>
          </a:p>
        </p:txBody>
      </p:sp>
      <p:sp>
        <p:nvSpPr>
          <p:cNvPr id="35847" name="Text Box 7"/>
          <p:cNvSpPr txBox="1">
            <a:spLocks noChangeArrowheads="1"/>
          </p:cNvSpPr>
          <p:nvPr/>
        </p:nvSpPr>
        <p:spPr bwMode="auto">
          <a:xfrm>
            <a:off x="6343650" y="6908800"/>
            <a:ext cx="37909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b="1">
                <a:solidFill>
                  <a:srgbClr val="000000"/>
                </a:solidFill>
                <a:latin typeface="Arial" pitchFamily="34" charset="0"/>
              </a:rPr>
              <a:t>FONTE: Maria Immacolata V. Lopes</a:t>
            </a:r>
          </a:p>
          <a:p>
            <a:pPr>
              <a:lnSpc>
                <a:spcPct val="95000"/>
              </a:lnSpc>
            </a:pPr>
            <a:endParaRPr lang="en-US" sz="1800">
              <a:solidFill>
                <a:srgbClr val="000000"/>
              </a:solidFill>
              <a:latin typeface="Arial" pitchFamily="34" charset="0"/>
            </a:endParaRPr>
          </a:p>
        </p:txBody>
      </p:sp>
      <p:pic>
        <p:nvPicPr>
          <p:cNvPr id="358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600" y="1727200"/>
            <a:ext cx="9747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032000"/>
            <a:ext cx="8628063" cy="395288"/>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6925" y="3770313"/>
            <a:ext cx="3868738" cy="482600"/>
          </a:xfrm>
          <a:prstGeom prst="rect">
            <a:avLst/>
          </a:prstGeom>
          <a:noFill/>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3600450" y="5689600"/>
            <a:ext cx="14906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Métodos</a:t>
            </a:r>
          </a:p>
        </p:txBody>
      </p:sp>
      <p:pic>
        <p:nvPicPr>
          <p:cNvPr id="35852"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8400" y="5283200"/>
            <a:ext cx="2540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13" y="760413"/>
            <a:ext cx="4995862" cy="541337"/>
          </a:xfrm>
          <a:prstGeom prst="rect">
            <a:avLst/>
          </a:prstGeom>
          <a:noFill/>
          <a:extLst>
            <a:ext uri="{909E8E84-426E-40DD-AFC4-6F175D3DCCD1}">
              <a14:hiddenFill xmlns:a14="http://schemas.microsoft.com/office/drawing/2010/main">
                <a:solidFill>
                  <a:srgbClr val="FFFFFF"/>
                </a:solidFill>
              </a14:hiddenFill>
            </a:ext>
          </a:extLst>
        </p:spPr>
      </p:pic>
      <p:sp>
        <p:nvSpPr>
          <p:cNvPr id="36865" name="Rectangle 1"/>
          <p:cNvSpPr>
            <a:spLocks noGrp="1" noChangeArrowheads="1"/>
          </p:cNvSpPr>
          <p:nvPr>
            <p:ph type="ctrTitle"/>
          </p:nvPr>
        </p:nvSpPr>
        <p:spPr>
          <a:xfrm>
            <a:off x="-57150" y="-101600"/>
            <a:ext cx="10140950" cy="989013"/>
          </a:xfrm>
        </p:spPr>
        <p:txBody>
          <a:bodyPr lIns="0" tIns="0" rIns="0" bIns="0"/>
          <a:lstStyle/>
          <a:p>
            <a:pPr>
              <a:lnSpc>
                <a:spcPct val="95000"/>
              </a:lnSpc>
            </a:pPr>
            <a:r>
              <a:rPr lang="en-US" sz="3600" b="1" i="1">
                <a:solidFill>
                  <a:srgbClr val="000000"/>
                </a:solidFill>
                <a:latin typeface="Arial" pitchFamily="34" charset="0"/>
              </a:rPr>
              <a:t>FASES METODOLÓGICAS DA PESQUISA</a:t>
            </a:r>
          </a:p>
        </p:txBody>
      </p:sp>
      <p:sp>
        <p:nvSpPr>
          <p:cNvPr id="36866" name="Rectangle 2"/>
          <p:cNvSpPr>
            <a:spLocks noGrp="1" noChangeArrowheads="1"/>
          </p:cNvSpPr>
          <p:nvPr>
            <p:ph type="subTitle" idx="1"/>
          </p:nvPr>
        </p:nvSpPr>
        <p:spPr>
          <a:xfrm>
            <a:off x="842963" y="1381125"/>
            <a:ext cx="9272587" cy="6188075"/>
          </a:xfrm>
        </p:spPr>
        <p:txBody>
          <a:bodyPr lIns="0" tIns="0" rIns="0" bIns="0"/>
          <a:lstStyle/>
          <a:p>
            <a:pPr algn="l">
              <a:lnSpc>
                <a:spcPct val="95000"/>
              </a:lnSpc>
              <a:spcBef>
                <a:spcPct val="0"/>
              </a:spcBef>
            </a:pPr>
            <a:r>
              <a:rPr lang="en-US" sz="2200" b="1">
                <a:solidFill>
                  <a:srgbClr val="000000"/>
                </a:solidFill>
                <a:latin typeface="Arial" pitchFamily="34" charset="0"/>
              </a:rPr>
              <a:t>2ª etapa da análise                       critério de cientificidade</a:t>
            </a:r>
          </a:p>
          <a:p>
            <a:pPr algn="l">
              <a:lnSpc>
                <a:spcPct val="95000"/>
              </a:lnSpc>
              <a:spcBef>
                <a:spcPct val="0"/>
              </a:spcBef>
            </a:pPr>
            <a:r>
              <a:rPr lang="en-US" sz="2200" b="1">
                <a:solidFill>
                  <a:srgbClr val="000000"/>
                </a:solidFill>
                <a:latin typeface="Arial" pitchFamily="34" charset="0"/>
              </a:rPr>
              <a:t>Modelos de análise                    “métodos lógicos”</a:t>
            </a:r>
          </a:p>
          <a:p>
            <a:pPr algn="l">
              <a:lnSpc>
                <a:spcPct val="95000"/>
              </a:lnSpc>
              <a:spcBef>
                <a:spcPct val="0"/>
              </a:spcBef>
            </a:pPr>
            <a:r>
              <a:rPr lang="en-US" sz="2200" b="1">
                <a:solidFill>
                  <a:srgbClr val="000000"/>
                </a:solidFill>
                <a:latin typeface="Arial" pitchFamily="34" charset="0"/>
              </a:rPr>
              <a:t>Análise dos dados conforme QTR</a:t>
            </a:r>
          </a:p>
          <a:p>
            <a:pPr algn="l">
              <a:lnSpc>
                <a:spcPct val="95000"/>
              </a:lnSpc>
              <a:spcBef>
                <a:spcPct val="0"/>
              </a:spcBef>
            </a:pPr>
            <a:endParaRPr lang="en-US" sz="700" b="1">
              <a:solidFill>
                <a:srgbClr val="000000"/>
              </a:solidFill>
              <a:latin typeface="Arial" pitchFamily="34" charset="0"/>
            </a:endParaRPr>
          </a:p>
          <a:p>
            <a:pPr algn="l">
              <a:lnSpc>
                <a:spcPct val="95000"/>
              </a:lnSpc>
              <a:spcBef>
                <a:spcPct val="0"/>
              </a:spcBef>
            </a:pPr>
            <a:r>
              <a:rPr lang="en-US" sz="2200" b="1">
                <a:solidFill>
                  <a:srgbClr val="000000"/>
                </a:solidFill>
                <a:latin typeface="Arial" pitchFamily="34" charset="0"/>
              </a:rPr>
              <a:t>1. Métodos interpretativos</a:t>
            </a:r>
          </a:p>
          <a:p>
            <a:pPr algn="l">
              <a:lnSpc>
                <a:spcPct val="95000"/>
              </a:lnSpc>
              <a:spcBef>
                <a:spcPct val="0"/>
              </a:spcBef>
            </a:pPr>
            <a:r>
              <a:rPr lang="en-US" sz="2000" b="1">
                <a:solidFill>
                  <a:srgbClr val="000000"/>
                </a:solidFill>
                <a:latin typeface="Arial" pitchFamily="34" charset="0"/>
              </a:rPr>
              <a:t>- dialético teorias marxistas da Comunicação</a:t>
            </a:r>
          </a:p>
          <a:p>
            <a:pPr algn="l">
              <a:lnSpc>
                <a:spcPct val="95000"/>
              </a:lnSpc>
              <a:spcBef>
                <a:spcPct val="0"/>
              </a:spcBef>
            </a:pPr>
            <a:r>
              <a:rPr lang="en-US" sz="2000" b="1">
                <a:solidFill>
                  <a:srgbClr val="000000"/>
                </a:solidFill>
                <a:latin typeface="Arial" pitchFamily="34" charset="0"/>
              </a:rPr>
              <a:t>- funcionalista teorias funcionalistas da Comunicação</a:t>
            </a:r>
          </a:p>
          <a:p>
            <a:pPr algn="l">
              <a:lnSpc>
                <a:spcPct val="95000"/>
              </a:lnSpc>
              <a:spcBef>
                <a:spcPct val="0"/>
              </a:spcBef>
            </a:pPr>
            <a:r>
              <a:rPr lang="en-US" sz="2000" b="1">
                <a:solidFill>
                  <a:srgbClr val="000000"/>
                </a:solidFill>
                <a:latin typeface="Arial" pitchFamily="34" charset="0"/>
              </a:rPr>
              <a:t>- estruturalista teorias psicanalíticas da Comunicação</a:t>
            </a:r>
          </a:p>
          <a:p>
            <a:pPr algn="l">
              <a:lnSpc>
                <a:spcPct val="95000"/>
              </a:lnSpc>
              <a:spcBef>
                <a:spcPct val="0"/>
              </a:spcBef>
            </a:pPr>
            <a:endParaRPr lang="en-US" sz="900" b="1">
              <a:solidFill>
                <a:srgbClr val="000000"/>
              </a:solidFill>
              <a:latin typeface="Arial" pitchFamily="34" charset="0"/>
            </a:endParaRPr>
          </a:p>
          <a:p>
            <a:pPr algn="l">
              <a:lnSpc>
                <a:spcPct val="95000"/>
              </a:lnSpc>
              <a:spcBef>
                <a:spcPct val="0"/>
              </a:spcBef>
            </a:pPr>
            <a:r>
              <a:rPr lang="en-US" sz="2200" b="1">
                <a:solidFill>
                  <a:srgbClr val="000000"/>
                </a:solidFill>
                <a:latin typeface="Arial" pitchFamily="34" charset="0"/>
              </a:rPr>
              <a:t>2. Combinação de métodos: apropriações / diálogos / complementaridade, a partir de um paradigma de base</a:t>
            </a:r>
          </a:p>
          <a:p>
            <a:pPr algn="l">
              <a:lnSpc>
                <a:spcPct val="95000"/>
              </a:lnSpc>
              <a:spcBef>
                <a:spcPct val="0"/>
              </a:spcBef>
            </a:pPr>
            <a:endParaRPr lang="en-US" sz="1300" b="1">
              <a:solidFill>
                <a:srgbClr val="000000"/>
              </a:solidFill>
              <a:latin typeface="Arial" pitchFamily="34" charset="0"/>
            </a:endParaRPr>
          </a:p>
          <a:p>
            <a:pPr algn="l">
              <a:lnSpc>
                <a:spcPct val="95000"/>
              </a:lnSpc>
              <a:spcBef>
                <a:spcPct val="0"/>
              </a:spcBef>
            </a:pPr>
            <a:endParaRPr lang="en-US" sz="400" b="1">
              <a:solidFill>
                <a:srgbClr val="000000"/>
              </a:solidFill>
              <a:latin typeface="Arial" pitchFamily="34" charset="0"/>
            </a:endParaRPr>
          </a:p>
          <a:p>
            <a:pPr algn="l">
              <a:lnSpc>
                <a:spcPct val="95000"/>
              </a:lnSpc>
              <a:spcBef>
                <a:spcPct val="0"/>
              </a:spcBef>
            </a:pPr>
            <a:endParaRPr lang="en-US" sz="1100" b="1">
              <a:solidFill>
                <a:srgbClr val="000000"/>
              </a:solidFill>
              <a:latin typeface="Arial" pitchFamily="34" charset="0"/>
            </a:endParaRPr>
          </a:p>
          <a:p>
            <a:pPr algn="l">
              <a:lnSpc>
                <a:spcPct val="95000"/>
              </a:lnSpc>
              <a:spcBef>
                <a:spcPct val="0"/>
              </a:spcBef>
            </a:pPr>
            <a:r>
              <a:rPr lang="en-US" sz="2200" b="1">
                <a:solidFill>
                  <a:srgbClr val="000000"/>
                </a:solidFill>
                <a:latin typeface="Arial" pitchFamily="34" charset="0"/>
              </a:rPr>
              <a:t>1. Resumo dos resultados alcançados nos planos: </a:t>
            </a:r>
            <a:r>
              <a:rPr lang="en-US" sz="1800" b="1">
                <a:solidFill>
                  <a:srgbClr val="000000"/>
                </a:solidFill>
                <a:latin typeface="Arial" pitchFamily="34" charset="0"/>
              </a:rPr>
              <a:t>teórico</a:t>
            </a:r>
          </a:p>
          <a:p>
            <a:pPr algn="l">
              <a:lnSpc>
                <a:spcPct val="95000"/>
              </a:lnSpc>
              <a:spcBef>
                <a:spcPct val="0"/>
              </a:spcBef>
            </a:pPr>
            <a:r>
              <a:rPr lang="en-US" sz="1800" b="1">
                <a:solidFill>
                  <a:srgbClr val="000000"/>
                </a:solidFill>
                <a:latin typeface="Arial" pitchFamily="34" charset="0"/>
              </a:rPr>
              <a:t>                                                                                                                      metodológico</a:t>
            </a:r>
          </a:p>
          <a:p>
            <a:pPr algn="l">
              <a:lnSpc>
                <a:spcPct val="95000"/>
              </a:lnSpc>
              <a:spcBef>
                <a:spcPct val="0"/>
              </a:spcBef>
            </a:pPr>
            <a:r>
              <a:rPr lang="en-US" sz="1800" b="1">
                <a:solidFill>
                  <a:srgbClr val="000000"/>
                </a:solidFill>
                <a:latin typeface="Arial" pitchFamily="34" charset="0"/>
              </a:rPr>
              <a:t>                                                                                                                      temático</a:t>
            </a:r>
          </a:p>
          <a:p>
            <a:pPr algn="l">
              <a:lnSpc>
                <a:spcPct val="95000"/>
              </a:lnSpc>
              <a:spcBef>
                <a:spcPct val="0"/>
              </a:spcBef>
            </a:pPr>
            <a:r>
              <a:rPr lang="en-US" sz="1800" b="1">
                <a:solidFill>
                  <a:srgbClr val="000000"/>
                </a:solidFill>
                <a:latin typeface="Arial" pitchFamily="34" charset="0"/>
              </a:rPr>
              <a:t>                                                                                                                      prático</a:t>
            </a:r>
          </a:p>
          <a:p>
            <a:pPr algn="l">
              <a:lnSpc>
                <a:spcPct val="95000"/>
              </a:lnSpc>
              <a:spcBef>
                <a:spcPct val="0"/>
              </a:spcBef>
            </a:pPr>
            <a:r>
              <a:rPr lang="en-US" sz="2200" b="1">
                <a:solidFill>
                  <a:srgbClr val="000000"/>
                </a:solidFill>
                <a:latin typeface="Arial" pitchFamily="34" charset="0"/>
              </a:rPr>
              <a:t>2. Forma de tópicos ou não </a:t>
            </a:r>
          </a:p>
        </p:txBody>
      </p:sp>
      <p:sp>
        <p:nvSpPr>
          <p:cNvPr id="36869" name="Text Box 5"/>
          <p:cNvSpPr txBox="1">
            <a:spLocks noChangeArrowheads="1"/>
          </p:cNvSpPr>
          <p:nvPr/>
        </p:nvSpPr>
        <p:spPr bwMode="auto">
          <a:xfrm>
            <a:off x="484188" y="819150"/>
            <a:ext cx="503078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700" b="1">
                <a:solidFill>
                  <a:srgbClr val="000000"/>
                </a:solidFill>
                <a:latin typeface="Arial" pitchFamily="34" charset="0"/>
              </a:rPr>
              <a:t>IV FASE: INTERPRETAÇÃO</a:t>
            </a:r>
          </a:p>
        </p:txBody>
      </p:sp>
      <p:sp>
        <p:nvSpPr>
          <p:cNvPr id="36870" name="Text Box 6"/>
          <p:cNvSpPr txBox="1">
            <a:spLocks noChangeArrowheads="1"/>
          </p:cNvSpPr>
          <p:nvPr/>
        </p:nvSpPr>
        <p:spPr bwMode="auto">
          <a:xfrm>
            <a:off x="247650" y="5080000"/>
            <a:ext cx="45513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0000"/>
                </a:solidFill>
                <a:latin typeface="Arial" pitchFamily="34" charset="0"/>
              </a:rPr>
              <a:t>CONCLUSÕES</a:t>
            </a:r>
          </a:p>
        </p:txBody>
      </p:sp>
      <p:sp>
        <p:nvSpPr>
          <p:cNvPr id="36871" name="Text Box 7"/>
          <p:cNvSpPr txBox="1">
            <a:spLocks noChangeArrowheads="1"/>
          </p:cNvSpPr>
          <p:nvPr/>
        </p:nvSpPr>
        <p:spPr bwMode="auto">
          <a:xfrm>
            <a:off x="5632450" y="7112000"/>
            <a:ext cx="43068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FONTE: Maria Immacolata V. Lopes</a:t>
            </a:r>
          </a:p>
        </p:txBody>
      </p:sp>
      <p:pic>
        <p:nvPicPr>
          <p:cNvPr id="3687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38" y="1524000"/>
            <a:ext cx="646112" cy="95250"/>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500" y="1914525"/>
            <a:ext cx="646113" cy="87313"/>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0" y="5080000"/>
            <a:ext cx="2246313" cy="433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ctrTitle"/>
          </p:nvPr>
        </p:nvSpPr>
        <p:spPr>
          <a:xfrm>
            <a:off x="552450" y="260350"/>
            <a:ext cx="9055100" cy="1168400"/>
          </a:xfrm>
        </p:spPr>
        <p:txBody>
          <a:bodyPr lIns="0" tIns="0" rIns="0" bIns="0"/>
          <a:lstStyle/>
          <a:p>
            <a:pPr>
              <a:lnSpc>
                <a:spcPct val="95000"/>
              </a:lnSpc>
            </a:pPr>
            <a:r>
              <a:rPr lang="en-US" sz="3600" b="1">
                <a:solidFill>
                  <a:srgbClr val="000000"/>
                </a:solidFill>
                <a:latin typeface="Arial" pitchFamily="34" charset="0"/>
              </a:rPr>
              <a:t>Cronograma</a:t>
            </a:r>
            <a:r>
              <a:rPr lang="en-US" sz="4900">
                <a:solidFill>
                  <a:srgbClr val="000000"/>
                </a:solidFill>
                <a:latin typeface="Arial" pitchFamily="34" charset="0"/>
              </a:rPr>
              <a:t> </a:t>
            </a:r>
          </a:p>
        </p:txBody>
      </p:sp>
      <p:pic>
        <p:nvPicPr>
          <p:cNvPr id="378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450975"/>
            <a:ext cx="10050463" cy="5510213"/>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9469438" y="6686550"/>
            <a:ext cx="404812"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894" name="Text Box 6"/>
          <p:cNvSpPr txBox="1">
            <a:spLocks noChangeArrowheads="1"/>
          </p:cNvSpPr>
          <p:nvPr/>
        </p:nvSpPr>
        <p:spPr bwMode="auto">
          <a:xfrm>
            <a:off x="8890000" y="6686550"/>
            <a:ext cx="49212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895" name="Text Box 7"/>
          <p:cNvSpPr txBox="1">
            <a:spLocks noChangeArrowheads="1"/>
          </p:cNvSpPr>
          <p:nvPr/>
        </p:nvSpPr>
        <p:spPr bwMode="auto">
          <a:xfrm>
            <a:off x="323850" y="6686550"/>
            <a:ext cx="2208213"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Relatório Final</a:t>
            </a:r>
          </a:p>
        </p:txBody>
      </p:sp>
      <p:sp>
        <p:nvSpPr>
          <p:cNvPr id="37896" name="Text Box 8"/>
          <p:cNvSpPr txBox="1">
            <a:spLocks noChangeArrowheads="1"/>
          </p:cNvSpPr>
          <p:nvPr/>
        </p:nvSpPr>
        <p:spPr bwMode="auto">
          <a:xfrm>
            <a:off x="8890000" y="6415088"/>
            <a:ext cx="492125"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897" name="Text Box 9"/>
          <p:cNvSpPr txBox="1">
            <a:spLocks noChangeArrowheads="1"/>
          </p:cNvSpPr>
          <p:nvPr/>
        </p:nvSpPr>
        <p:spPr bwMode="auto">
          <a:xfrm>
            <a:off x="323850" y="6415088"/>
            <a:ext cx="2208213"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Conclusões</a:t>
            </a:r>
          </a:p>
        </p:txBody>
      </p:sp>
      <p:sp>
        <p:nvSpPr>
          <p:cNvPr id="37898" name="Text Box 10"/>
          <p:cNvSpPr txBox="1">
            <a:spLocks noChangeArrowheads="1"/>
          </p:cNvSpPr>
          <p:nvPr/>
        </p:nvSpPr>
        <p:spPr bwMode="auto">
          <a:xfrm>
            <a:off x="8890000" y="6143625"/>
            <a:ext cx="49212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899" name="Text Box 11"/>
          <p:cNvSpPr txBox="1">
            <a:spLocks noChangeArrowheads="1"/>
          </p:cNvSpPr>
          <p:nvPr/>
        </p:nvSpPr>
        <p:spPr bwMode="auto">
          <a:xfrm>
            <a:off x="8312150" y="6143625"/>
            <a:ext cx="490538"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00" name="Text Box 12"/>
          <p:cNvSpPr txBox="1">
            <a:spLocks noChangeArrowheads="1"/>
          </p:cNvSpPr>
          <p:nvPr/>
        </p:nvSpPr>
        <p:spPr bwMode="auto">
          <a:xfrm>
            <a:off x="323850" y="6143625"/>
            <a:ext cx="2208213"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Análise Interpretativa</a:t>
            </a:r>
          </a:p>
        </p:txBody>
      </p:sp>
      <p:sp>
        <p:nvSpPr>
          <p:cNvPr id="37901" name="Text Box 13"/>
          <p:cNvSpPr txBox="1">
            <a:spLocks noChangeArrowheads="1"/>
          </p:cNvSpPr>
          <p:nvPr/>
        </p:nvSpPr>
        <p:spPr bwMode="auto">
          <a:xfrm>
            <a:off x="323850" y="5922963"/>
            <a:ext cx="2208213"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Interpretação</a:t>
            </a:r>
          </a:p>
        </p:txBody>
      </p:sp>
      <p:sp>
        <p:nvSpPr>
          <p:cNvPr id="37902" name="Text Box 14"/>
          <p:cNvSpPr txBox="1">
            <a:spLocks noChangeArrowheads="1"/>
          </p:cNvSpPr>
          <p:nvPr/>
        </p:nvSpPr>
        <p:spPr bwMode="auto">
          <a:xfrm>
            <a:off x="7805738" y="5651500"/>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03" name="Text Box 15"/>
          <p:cNvSpPr txBox="1">
            <a:spLocks noChangeArrowheads="1"/>
          </p:cNvSpPr>
          <p:nvPr/>
        </p:nvSpPr>
        <p:spPr bwMode="auto">
          <a:xfrm>
            <a:off x="323850" y="5651500"/>
            <a:ext cx="2208213"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Descrição Análise</a:t>
            </a:r>
          </a:p>
        </p:txBody>
      </p:sp>
      <p:sp>
        <p:nvSpPr>
          <p:cNvPr id="37904" name="Text Box 16"/>
          <p:cNvSpPr txBox="1">
            <a:spLocks noChangeArrowheads="1"/>
          </p:cNvSpPr>
          <p:nvPr/>
        </p:nvSpPr>
        <p:spPr bwMode="auto">
          <a:xfrm>
            <a:off x="7805738" y="5378450"/>
            <a:ext cx="419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05" name="Text Box 17"/>
          <p:cNvSpPr txBox="1">
            <a:spLocks noChangeArrowheads="1"/>
          </p:cNvSpPr>
          <p:nvPr/>
        </p:nvSpPr>
        <p:spPr bwMode="auto">
          <a:xfrm>
            <a:off x="7372350" y="5378450"/>
            <a:ext cx="3460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06" name="Text Box 18"/>
          <p:cNvSpPr txBox="1">
            <a:spLocks noChangeArrowheads="1"/>
          </p:cNvSpPr>
          <p:nvPr/>
        </p:nvSpPr>
        <p:spPr bwMode="auto">
          <a:xfrm>
            <a:off x="323850" y="5378450"/>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Descrição/Tabulação/Tratamento</a:t>
            </a:r>
          </a:p>
        </p:txBody>
      </p:sp>
      <p:sp>
        <p:nvSpPr>
          <p:cNvPr id="37907" name="Text Box 19"/>
          <p:cNvSpPr txBox="1">
            <a:spLocks noChangeArrowheads="1"/>
          </p:cNvSpPr>
          <p:nvPr/>
        </p:nvSpPr>
        <p:spPr bwMode="auto">
          <a:xfrm>
            <a:off x="323850" y="5159375"/>
            <a:ext cx="2208213"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Descrição</a:t>
            </a:r>
          </a:p>
        </p:txBody>
      </p:sp>
      <p:sp>
        <p:nvSpPr>
          <p:cNvPr id="37908" name="Text Box 20"/>
          <p:cNvSpPr txBox="1">
            <a:spLocks noChangeArrowheads="1"/>
          </p:cNvSpPr>
          <p:nvPr/>
        </p:nvSpPr>
        <p:spPr bwMode="auto">
          <a:xfrm>
            <a:off x="6865938" y="4886325"/>
            <a:ext cx="419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09" name="Text Box 21"/>
          <p:cNvSpPr txBox="1">
            <a:spLocks noChangeArrowheads="1"/>
          </p:cNvSpPr>
          <p:nvPr/>
        </p:nvSpPr>
        <p:spPr bwMode="auto">
          <a:xfrm>
            <a:off x="6288088" y="4886325"/>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10" name="Text Box 22"/>
          <p:cNvSpPr txBox="1">
            <a:spLocks noChangeArrowheads="1"/>
          </p:cNvSpPr>
          <p:nvPr/>
        </p:nvSpPr>
        <p:spPr bwMode="auto">
          <a:xfrm>
            <a:off x="5710238" y="4886325"/>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11" name="Text Box 23"/>
          <p:cNvSpPr txBox="1">
            <a:spLocks noChangeArrowheads="1"/>
          </p:cNvSpPr>
          <p:nvPr/>
        </p:nvSpPr>
        <p:spPr bwMode="auto">
          <a:xfrm>
            <a:off x="323850" y="4886325"/>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Coleta dos Dados</a:t>
            </a:r>
          </a:p>
        </p:txBody>
      </p:sp>
      <p:sp>
        <p:nvSpPr>
          <p:cNvPr id="37912" name="Text Box 24"/>
          <p:cNvSpPr txBox="1">
            <a:spLocks noChangeArrowheads="1"/>
          </p:cNvSpPr>
          <p:nvPr/>
        </p:nvSpPr>
        <p:spPr bwMode="auto">
          <a:xfrm>
            <a:off x="5710238" y="4614863"/>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13" name="Text Box 25"/>
          <p:cNvSpPr txBox="1">
            <a:spLocks noChangeArrowheads="1"/>
          </p:cNvSpPr>
          <p:nvPr/>
        </p:nvSpPr>
        <p:spPr bwMode="auto">
          <a:xfrm>
            <a:off x="323850" y="4614863"/>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Pré-teste</a:t>
            </a:r>
          </a:p>
        </p:txBody>
      </p:sp>
      <p:sp>
        <p:nvSpPr>
          <p:cNvPr id="37914" name="Text Box 26"/>
          <p:cNvSpPr txBox="1">
            <a:spLocks noChangeArrowheads="1"/>
          </p:cNvSpPr>
          <p:nvPr/>
        </p:nvSpPr>
        <p:spPr bwMode="auto">
          <a:xfrm>
            <a:off x="323850" y="4394200"/>
            <a:ext cx="2208213"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Observação</a:t>
            </a:r>
          </a:p>
        </p:txBody>
      </p:sp>
      <p:sp>
        <p:nvSpPr>
          <p:cNvPr id="37915" name="Text Box 27"/>
          <p:cNvSpPr txBox="1">
            <a:spLocks noChangeArrowheads="1"/>
          </p:cNvSpPr>
          <p:nvPr/>
        </p:nvSpPr>
        <p:spPr bwMode="auto">
          <a:xfrm>
            <a:off x="5710238" y="4122738"/>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16" name="Text Box 28"/>
          <p:cNvSpPr txBox="1">
            <a:spLocks noChangeArrowheads="1"/>
          </p:cNvSpPr>
          <p:nvPr/>
        </p:nvSpPr>
        <p:spPr bwMode="auto">
          <a:xfrm>
            <a:off x="5203825" y="4122738"/>
            <a:ext cx="419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17" name="Text Box 29"/>
          <p:cNvSpPr txBox="1">
            <a:spLocks noChangeArrowheads="1"/>
          </p:cNvSpPr>
          <p:nvPr/>
        </p:nvSpPr>
        <p:spPr bwMode="auto">
          <a:xfrm>
            <a:off x="323850" y="4122738"/>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Construção das Técnicas</a:t>
            </a:r>
          </a:p>
        </p:txBody>
      </p:sp>
      <p:sp>
        <p:nvSpPr>
          <p:cNvPr id="37918" name="Text Box 30"/>
          <p:cNvSpPr txBox="1">
            <a:spLocks noChangeArrowheads="1"/>
          </p:cNvSpPr>
          <p:nvPr/>
        </p:nvSpPr>
        <p:spPr bwMode="auto">
          <a:xfrm>
            <a:off x="5710238" y="3851275"/>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19" name="Text Box 31"/>
          <p:cNvSpPr txBox="1">
            <a:spLocks noChangeArrowheads="1"/>
          </p:cNvSpPr>
          <p:nvPr/>
        </p:nvSpPr>
        <p:spPr bwMode="auto">
          <a:xfrm>
            <a:off x="5203825" y="3851275"/>
            <a:ext cx="419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20" name="Text Box 32"/>
          <p:cNvSpPr txBox="1">
            <a:spLocks noChangeArrowheads="1"/>
          </p:cNvSpPr>
          <p:nvPr/>
        </p:nvSpPr>
        <p:spPr bwMode="auto">
          <a:xfrm>
            <a:off x="323850" y="3851275"/>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Construção da Amostra</a:t>
            </a:r>
          </a:p>
        </p:txBody>
      </p:sp>
      <p:sp>
        <p:nvSpPr>
          <p:cNvPr id="37921" name="Text Box 33"/>
          <p:cNvSpPr txBox="1">
            <a:spLocks noChangeArrowheads="1"/>
          </p:cNvSpPr>
          <p:nvPr/>
        </p:nvSpPr>
        <p:spPr bwMode="auto">
          <a:xfrm>
            <a:off x="146050" y="3570288"/>
            <a:ext cx="236855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endParaRPr lang="en-US" sz="1100" b="1">
              <a:solidFill>
                <a:srgbClr val="000000"/>
              </a:solidFill>
              <a:latin typeface="Arial" pitchFamily="34" charset="0"/>
            </a:endParaRPr>
          </a:p>
          <a:p>
            <a:pPr>
              <a:lnSpc>
                <a:spcPct val="95000"/>
              </a:lnSpc>
            </a:pPr>
            <a:endParaRPr lang="en-US" sz="1100" b="1">
              <a:solidFill>
                <a:srgbClr val="000000"/>
              </a:solidFill>
              <a:latin typeface="Arial" pitchFamily="34" charset="0"/>
            </a:endParaRPr>
          </a:p>
          <a:p>
            <a:pPr>
              <a:lnSpc>
                <a:spcPct val="95000"/>
              </a:lnSpc>
            </a:pPr>
            <a:r>
              <a:rPr lang="en-US" sz="1100" b="1">
                <a:solidFill>
                  <a:srgbClr val="000000"/>
                </a:solidFill>
                <a:latin typeface="Arial" pitchFamily="34" charset="0"/>
              </a:rPr>
              <a:t>Planejamento da Observação</a:t>
            </a:r>
          </a:p>
        </p:txBody>
      </p:sp>
      <p:sp>
        <p:nvSpPr>
          <p:cNvPr id="37922" name="Text Box 34"/>
          <p:cNvSpPr txBox="1">
            <a:spLocks noChangeArrowheads="1"/>
          </p:cNvSpPr>
          <p:nvPr/>
        </p:nvSpPr>
        <p:spPr bwMode="auto">
          <a:xfrm>
            <a:off x="5203825" y="3359150"/>
            <a:ext cx="419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23" name="Text Box 35"/>
          <p:cNvSpPr txBox="1">
            <a:spLocks noChangeArrowheads="1"/>
          </p:cNvSpPr>
          <p:nvPr/>
        </p:nvSpPr>
        <p:spPr bwMode="auto">
          <a:xfrm>
            <a:off x="323850" y="3359150"/>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Entrega do Projeto</a:t>
            </a:r>
          </a:p>
        </p:txBody>
      </p:sp>
      <p:sp>
        <p:nvSpPr>
          <p:cNvPr id="37924" name="Text Box 36"/>
          <p:cNvSpPr txBox="1">
            <a:spLocks noChangeArrowheads="1"/>
          </p:cNvSpPr>
          <p:nvPr/>
        </p:nvSpPr>
        <p:spPr bwMode="auto">
          <a:xfrm>
            <a:off x="4697413" y="3087688"/>
            <a:ext cx="419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x</a:t>
            </a:r>
          </a:p>
        </p:txBody>
      </p:sp>
      <p:sp>
        <p:nvSpPr>
          <p:cNvPr id="37925" name="Text Box 37"/>
          <p:cNvSpPr txBox="1">
            <a:spLocks noChangeArrowheads="1"/>
          </p:cNvSpPr>
          <p:nvPr/>
        </p:nvSpPr>
        <p:spPr bwMode="auto">
          <a:xfrm>
            <a:off x="4119563" y="3087688"/>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x</a:t>
            </a:r>
          </a:p>
        </p:txBody>
      </p:sp>
      <p:sp>
        <p:nvSpPr>
          <p:cNvPr id="37926" name="Text Box 38"/>
          <p:cNvSpPr txBox="1">
            <a:spLocks noChangeArrowheads="1"/>
          </p:cNvSpPr>
          <p:nvPr/>
        </p:nvSpPr>
        <p:spPr bwMode="auto">
          <a:xfrm>
            <a:off x="3541713" y="3087688"/>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27" name="Text Box 39"/>
          <p:cNvSpPr txBox="1">
            <a:spLocks noChangeArrowheads="1"/>
          </p:cNvSpPr>
          <p:nvPr/>
        </p:nvSpPr>
        <p:spPr bwMode="auto">
          <a:xfrm>
            <a:off x="323850" y="3087688"/>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Elab. do Proj. – Técnicas</a:t>
            </a:r>
          </a:p>
        </p:txBody>
      </p:sp>
      <p:sp>
        <p:nvSpPr>
          <p:cNvPr id="37928" name="Text Box 40"/>
          <p:cNvSpPr txBox="1">
            <a:spLocks noChangeArrowheads="1"/>
          </p:cNvSpPr>
          <p:nvPr/>
        </p:nvSpPr>
        <p:spPr bwMode="auto">
          <a:xfrm>
            <a:off x="4119563" y="2816225"/>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x</a:t>
            </a:r>
          </a:p>
        </p:txBody>
      </p:sp>
      <p:sp>
        <p:nvSpPr>
          <p:cNvPr id="37929" name="Text Box 41"/>
          <p:cNvSpPr txBox="1">
            <a:spLocks noChangeArrowheads="1"/>
          </p:cNvSpPr>
          <p:nvPr/>
        </p:nvSpPr>
        <p:spPr bwMode="auto">
          <a:xfrm>
            <a:off x="3541713" y="2816225"/>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30" name="Text Box 42"/>
          <p:cNvSpPr txBox="1">
            <a:spLocks noChangeArrowheads="1"/>
          </p:cNvSpPr>
          <p:nvPr/>
        </p:nvSpPr>
        <p:spPr bwMode="auto">
          <a:xfrm>
            <a:off x="323850" y="2816225"/>
            <a:ext cx="22082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Elab. do Proj. – Amostra</a:t>
            </a:r>
          </a:p>
        </p:txBody>
      </p:sp>
      <p:sp>
        <p:nvSpPr>
          <p:cNvPr id="37931" name="Text Box 43"/>
          <p:cNvSpPr txBox="1">
            <a:spLocks noChangeArrowheads="1"/>
          </p:cNvSpPr>
          <p:nvPr/>
        </p:nvSpPr>
        <p:spPr bwMode="auto">
          <a:xfrm>
            <a:off x="3541713" y="2544763"/>
            <a:ext cx="4905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32" name="Text Box 44"/>
          <p:cNvSpPr txBox="1">
            <a:spLocks noChangeArrowheads="1"/>
          </p:cNvSpPr>
          <p:nvPr/>
        </p:nvSpPr>
        <p:spPr bwMode="auto">
          <a:xfrm>
            <a:off x="3035300" y="2544763"/>
            <a:ext cx="420688"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33" name="Text Box 45"/>
          <p:cNvSpPr txBox="1">
            <a:spLocks noChangeArrowheads="1"/>
          </p:cNvSpPr>
          <p:nvPr/>
        </p:nvSpPr>
        <p:spPr bwMode="auto">
          <a:xfrm>
            <a:off x="2619375" y="2544763"/>
            <a:ext cx="3302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34" name="Text Box 46"/>
          <p:cNvSpPr txBox="1">
            <a:spLocks noChangeArrowheads="1"/>
          </p:cNvSpPr>
          <p:nvPr/>
        </p:nvSpPr>
        <p:spPr bwMode="auto">
          <a:xfrm>
            <a:off x="44450" y="2540000"/>
            <a:ext cx="238442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Elaboração do Projeto – Objeto</a:t>
            </a:r>
          </a:p>
        </p:txBody>
      </p:sp>
      <p:sp>
        <p:nvSpPr>
          <p:cNvPr id="37935" name="Text Box 47"/>
          <p:cNvSpPr txBox="1">
            <a:spLocks noChangeArrowheads="1"/>
          </p:cNvSpPr>
          <p:nvPr/>
        </p:nvSpPr>
        <p:spPr bwMode="auto">
          <a:xfrm>
            <a:off x="5710238" y="2273300"/>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36" name="Text Box 48"/>
          <p:cNvSpPr txBox="1">
            <a:spLocks noChangeArrowheads="1"/>
          </p:cNvSpPr>
          <p:nvPr/>
        </p:nvSpPr>
        <p:spPr bwMode="auto">
          <a:xfrm>
            <a:off x="5203825" y="2273300"/>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37" name="Text Box 49"/>
          <p:cNvSpPr txBox="1">
            <a:spLocks noChangeArrowheads="1"/>
          </p:cNvSpPr>
          <p:nvPr/>
        </p:nvSpPr>
        <p:spPr bwMode="auto">
          <a:xfrm>
            <a:off x="4697413" y="2273300"/>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x</a:t>
            </a:r>
          </a:p>
        </p:txBody>
      </p:sp>
      <p:sp>
        <p:nvSpPr>
          <p:cNvPr id="37938" name="Text Box 50"/>
          <p:cNvSpPr txBox="1">
            <a:spLocks noChangeArrowheads="1"/>
          </p:cNvSpPr>
          <p:nvPr/>
        </p:nvSpPr>
        <p:spPr bwMode="auto">
          <a:xfrm>
            <a:off x="4119563" y="2273300"/>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x</a:t>
            </a:r>
          </a:p>
        </p:txBody>
      </p:sp>
      <p:sp>
        <p:nvSpPr>
          <p:cNvPr id="37939" name="Text Box 51"/>
          <p:cNvSpPr txBox="1">
            <a:spLocks noChangeArrowheads="1"/>
          </p:cNvSpPr>
          <p:nvPr/>
        </p:nvSpPr>
        <p:spPr bwMode="auto">
          <a:xfrm>
            <a:off x="3541713" y="2273300"/>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40" name="Text Box 52"/>
          <p:cNvSpPr txBox="1">
            <a:spLocks noChangeArrowheads="1"/>
          </p:cNvSpPr>
          <p:nvPr/>
        </p:nvSpPr>
        <p:spPr bwMode="auto">
          <a:xfrm>
            <a:off x="3035300" y="2273300"/>
            <a:ext cx="420688"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41" name="Text Box 53"/>
          <p:cNvSpPr txBox="1">
            <a:spLocks noChangeArrowheads="1"/>
          </p:cNvSpPr>
          <p:nvPr/>
        </p:nvSpPr>
        <p:spPr bwMode="auto">
          <a:xfrm>
            <a:off x="2619375" y="2273300"/>
            <a:ext cx="3302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100" b="1">
                <a:solidFill>
                  <a:srgbClr val="000000"/>
                </a:solidFill>
                <a:latin typeface="Arial" pitchFamily="34" charset="0"/>
              </a:rPr>
              <a:t>x</a:t>
            </a:r>
          </a:p>
        </p:txBody>
      </p:sp>
      <p:sp>
        <p:nvSpPr>
          <p:cNvPr id="37942" name="Text Box 54"/>
          <p:cNvSpPr txBox="1">
            <a:spLocks noChangeArrowheads="1"/>
          </p:cNvSpPr>
          <p:nvPr/>
        </p:nvSpPr>
        <p:spPr bwMode="auto">
          <a:xfrm>
            <a:off x="323850" y="2273300"/>
            <a:ext cx="2208213"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a:solidFill>
                  <a:srgbClr val="000000"/>
                </a:solidFill>
                <a:latin typeface="Arial" pitchFamily="34" charset="0"/>
              </a:rPr>
              <a:t>Pesquisa Bibliográfica</a:t>
            </a:r>
          </a:p>
        </p:txBody>
      </p:sp>
      <p:sp>
        <p:nvSpPr>
          <p:cNvPr id="37943" name="Text Box 55"/>
          <p:cNvSpPr txBox="1">
            <a:spLocks noChangeArrowheads="1"/>
          </p:cNvSpPr>
          <p:nvPr/>
        </p:nvSpPr>
        <p:spPr bwMode="auto">
          <a:xfrm>
            <a:off x="323850" y="2052638"/>
            <a:ext cx="2208213"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100" b="1">
                <a:solidFill>
                  <a:srgbClr val="000000"/>
                </a:solidFill>
                <a:latin typeface="Arial" pitchFamily="34" charset="0"/>
              </a:rPr>
              <a:t>Projeto de Pesquisa</a:t>
            </a:r>
          </a:p>
        </p:txBody>
      </p:sp>
      <p:sp>
        <p:nvSpPr>
          <p:cNvPr id="37944" name="Text Box 56"/>
          <p:cNvSpPr txBox="1">
            <a:spLocks noChangeArrowheads="1"/>
          </p:cNvSpPr>
          <p:nvPr/>
        </p:nvSpPr>
        <p:spPr bwMode="auto">
          <a:xfrm>
            <a:off x="9469438" y="1781175"/>
            <a:ext cx="404812"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30</a:t>
            </a:r>
          </a:p>
        </p:txBody>
      </p:sp>
      <p:sp>
        <p:nvSpPr>
          <p:cNvPr id="37945" name="Text Box 57"/>
          <p:cNvSpPr txBox="1">
            <a:spLocks noChangeArrowheads="1"/>
          </p:cNvSpPr>
          <p:nvPr/>
        </p:nvSpPr>
        <p:spPr bwMode="auto">
          <a:xfrm>
            <a:off x="8890000" y="1781175"/>
            <a:ext cx="49212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23 - 29</a:t>
            </a:r>
          </a:p>
        </p:txBody>
      </p:sp>
      <p:sp>
        <p:nvSpPr>
          <p:cNvPr id="37946" name="Text Box 58"/>
          <p:cNvSpPr txBox="1">
            <a:spLocks noChangeArrowheads="1"/>
          </p:cNvSpPr>
          <p:nvPr/>
        </p:nvSpPr>
        <p:spPr bwMode="auto">
          <a:xfrm>
            <a:off x="8312150" y="1781175"/>
            <a:ext cx="490538"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16 - 22</a:t>
            </a:r>
          </a:p>
        </p:txBody>
      </p:sp>
      <p:sp>
        <p:nvSpPr>
          <p:cNvPr id="37947" name="Text Box 59"/>
          <p:cNvSpPr txBox="1">
            <a:spLocks noChangeArrowheads="1"/>
          </p:cNvSpPr>
          <p:nvPr/>
        </p:nvSpPr>
        <p:spPr bwMode="auto">
          <a:xfrm>
            <a:off x="7805738" y="1781175"/>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9 - 15</a:t>
            </a:r>
          </a:p>
        </p:txBody>
      </p:sp>
      <p:sp>
        <p:nvSpPr>
          <p:cNvPr id="37948" name="Text Box 60"/>
          <p:cNvSpPr txBox="1">
            <a:spLocks noChangeArrowheads="1"/>
          </p:cNvSpPr>
          <p:nvPr/>
        </p:nvSpPr>
        <p:spPr bwMode="auto">
          <a:xfrm>
            <a:off x="7372350" y="1781175"/>
            <a:ext cx="34607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2 - 8</a:t>
            </a:r>
          </a:p>
        </p:txBody>
      </p:sp>
      <p:sp>
        <p:nvSpPr>
          <p:cNvPr id="37949" name="Text Box 61"/>
          <p:cNvSpPr txBox="1">
            <a:spLocks noChangeArrowheads="1"/>
          </p:cNvSpPr>
          <p:nvPr/>
        </p:nvSpPr>
        <p:spPr bwMode="auto">
          <a:xfrm>
            <a:off x="6865938" y="1781175"/>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26 - 1</a:t>
            </a:r>
          </a:p>
        </p:txBody>
      </p:sp>
      <p:sp>
        <p:nvSpPr>
          <p:cNvPr id="37950" name="Text Box 62"/>
          <p:cNvSpPr txBox="1">
            <a:spLocks noChangeArrowheads="1"/>
          </p:cNvSpPr>
          <p:nvPr/>
        </p:nvSpPr>
        <p:spPr bwMode="auto">
          <a:xfrm>
            <a:off x="6288088" y="1781175"/>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19 - 25</a:t>
            </a:r>
          </a:p>
        </p:txBody>
      </p:sp>
      <p:sp>
        <p:nvSpPr>
          <p:cNvPr id="37951" name="Text Box 63"/>
          <p:cNvSpPr txBox="1">
            <a:spLocks noChangeArrowheads="1"/>
          </p:cNvSpPr>
          <p:nvPr/>
        </p:nvSpPr>
        <p:spPr bwMode="auto">
          <a:xfrm>
            <a:off x="5710238" y="1781175"/>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12 - 18</a:t>
            </a:r>
          </a:p>
        </p:txBody>
      </p:sp>
      <p:sp>
        <p:nvSpPr>
          <p:cNvPr id="37952" name="Text Box 64"/>
          <p:cNvSpPr txBox="1">
            <a:spLocks noChangeArrowheads="1"/>
          </p:cNvSpPr>
          <p:nvPr/>
        </p:nvSpPr>
        <p:spPr bwMode="auto">
          <a:xfrm>
            <a:off x="5203825" y="1781175"/>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5 - 11</a:t>
            </a:r>
          </a:p>
        </p:txBody>
      </p:sp>
      <p:sp>
        <p:nvSpPr>
          <p:cNvPr id="37953" name="Text Box 65"/>
          <p:cNvSpPr txBox="1">
            <a:spLocks noChangeArrowheads="1"/>
          </p:cNvSpPr>
          <p:nvPr/>
        </p:nvSpPr>
        <p:spPr bwMode="auto">
          <a:xfrm>
            <a:off x="4697413" y="1781175"/>
            <a:ext cx="4191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28 - 4</a:t>
            </a:r>
          </a:p>
        </p:txBody>
      </p:sp>
      <p:sp>
        <p:nvSpPr>
          <p:cNvPr id="37954" name="Text Box 66"/>
          <p:cNvSpPr txBox="1">
            <a:spLocks noChangeArrowheads="1"/>
          </p:cNvSpPr>
          <p:nvPr/>
        </p:nvSpPr>
        <p:spPr bwMode="auto">
          <a:xfrm>
            <a:off x="4119563" y="1781175"/>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21 - 27</a:t>
            </a:r>
          </a:p>
        </p:txBody>
      </p:sp>
      <p:sp>
        <p:nvSpPr>
          <p:cNvPr id="37955" name="Text Box 67"/>
          <p:cNvSpPr txBox="1">
            <a:spLocks noChangeArrowheads="1"/>
          </p:cNvSpPr>
          <p:nvPr/>
        </p:nvSpPr>
        <p:spPr bwMode="auto">
          <a:xfrm>
            <a:off x="3541713" y="1781175"/>
            <a:ext cx="49053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14 - 20</a:t>
            </a:r>
          </a:p>
        </p:txBody>
      </p:sp>
      <p:sp>
        <p:nvSpPr>
          <p:cNvPr id="37956" name="Text Box 68"/>
          <p:cNvSpPr txBox="1">
            <a:spLocks noChangeArrowheads="1"/>
          </p:cNvSpPr>
          <p:nvPr/>
        </p:nvSpPr>
        <p:spPr bwMode="auto">
          <a:xfrm>
            <a:off x="3035300" y="1781175"/>
            <a:ext cx="420688"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4 - 13</a:t>
            </a:r>
          </a:p>
        </p:txBody>
      </p:sp>
      <p:sp>
        <p:nvSpPr>
          <p:cNvPr id="37957" name="Text Box 69"/>
          <p:cNvSpPr txBox="1">
            <a:spLocks noChangeArrowheads="1"/>
          </p:cNvSpPr>
          <p:nvPr/>
        </p:nvSpPr>
        <p:spPr bwMode="auto">
          <a:xfrm>
            <a:off x="2619375" y="1781175"/>
            <a:ext cx="3302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700">
                <a:solidFill>
                  <a:srgbClr val="000000"/>
                </a:solidFill>
                <a:latin typeface="Arial" pitchFamily="34" charset="0"/>
              </a:rPr>
              <a:t>1 - 6</a:t>
            </a:r>
          </a:p>
        </p:txBody>
      </p:sp>
      <p:sp>
        <p:nvSpPr>
          <p:cNvPr id="37958" name="Text Box 70"/>
          <p:cNvSpPr txBox="1">
            <a:spLocks noChangeArrowheads="1"/>
          </p:cNvSpPr>
          <p:nvPr/>
        </p:nvSpPr>
        <p:spPr bwMode="auto">
          <a:xfrm>
            <a:off x="323850" y="1781175"/>
            <a:ext cx="2208213"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b="1">
                <a:solidFill>
                  <a:srgbClr val="000000"/>
                </a:solidFill>
                <a:latin typeface="Arial" pitchFamily="34" charset="0"/>
              </a:rPr>
              <a:t>Atividades</a:t>
            </a:r>
          </a:p>
        </p:txBody>
      </p:sp>
      <p:sp>
        <p:nvSpPr>
          <p:cNvPr id="37959" name="Text Box 71"/>
          <p:cNvSpPr txBox="1">
            <a:spLocks noChangeArrowheads="1"/>
          </p:cNvSpPr>
          <p:nvPr/>
        </p:nvSpPr>
        <p:spPr bwMode="auto">
          <a:xfrm>
            <a:off x="7372350" y="1541463"/>
            <a:ext cx="25019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600" b="1">
                <a:solidFill>
                  <a:srgbClr val="000000"/>
                </a:solidFill>
                <a:latin typeface="Arial" pitchFamily="34" charset="0"/>
              </a:rPr>
              <a:t>Junho</a:t>
            </a:r>
          </a:p>
        </p:txBody>
      </p:sp>
      <p:sp>
        <p:nvSpPr>
          <p:cNvPr id="37960" name="Text Box 72"/>
          <p:cNvSpPr txBox="1">
            <a:spLocks noChangeArrowheads="1"/>
          </p:cNvSpPr>
          <p:nvPr/>
        </p:nvSpPr>
        <p:spPr bwMode="auto">
          <a:xfrm>
            <a:off x="5203825" y="1541463"/>
            <a:ext cx="2081213"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600" b="1">
                <a:solidFill>
                  <a:srgbClr val="000000"/>
                </a:solidFill>
                <a:latin typeface="Arial" pitchFamily="34" charset="0"/>
              </a:rPr>
              <a:t>Maio</a:t>
            </a:r>
          </a:p>
        </p:txBody>
      </p:sp>
      <p:sp>
        <p:nvSpPr>
          <p:cNvPr id="37961" name="Text Box 73"/>
          <p:cNvSpPr txBox="1">
            <a:spLocks noChangeArrowheads="1"/>
          </p:cNvSpPr>
          <p:nvPr/>
        </p:nvSpPr>
        <p:spPr bwMode="auto">
          <a:xfrm>
            <a:off x="2619375" y="1541463"/>
            <a:ext cx="2497138"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600" b="1">
                <a:solidFill>
                  <a:srgbClr val="000000"/>
                </a:solidFill>
                <a:latin typeface="Arial" pitchFamily="34" charset="0"/>
              </a:rPr>
              <a:t>Abril</a:t>
            </a:r>
          </a:p>
        </p:txBody>
      </p:sp>
      <p:sp>
        <p:nvSpPr>
          <p:cNvPr id="37962" name="Text Box 74"/>
          <p:cNvSpPr txBox="1">
            <a:spLocks noChangeArrowheads="1"/>
          </p:cNvSpPr>
          <p:nvPr/>
        </p:nvSpPr>
        <p:spPr bwMode="auto">
          <a:xfrm>
            <a:off x="247650" y="7213600"/>
            <a:ext cx="4443413"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ctrTitle"/>
          </p:nvPr>
        </p:nvSpPr>
        <p:spPr>
          <a:xfrm>
            <a:off x="552450" y="355600"/>
            <a:ext cx="9055100" cy="1168400"/>
          </a:xfrm>
        </p:spPr>
        <p:txBody>
          <a:bodyPr lIns="0" tIns="0" rIns="0" bIns="0"/>
          <a:lstStyle/>
          <a:p>
            <a:pPr>
              <a:lnSpc>
                <a:spcPct val="95000"/>
              </a:lnSpc>
            </a:pPr>
            <a:r>
              <a:rPr lang="en-US" sz="4000" b="1">
                <a:solidFill>
                  <a:srgbClr val="000000"/>
                </a:solidFill>
                <a:latin typeface="Arial" pitchFamily="34" charset="0"/>
              </a:rPr>
              <a:t>Cronograma</a:t>
            </a:r>
          </a:p>
        </p:txBody>
      </p:sp>
      <p:pic>
        <p:nvPicPr>
          <p:cNvPr id="389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 y="1905000"/>
            <a:ext cx="9410700" cy="4699000"/>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9499600" y="6229350"/>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18" name="Text Box 6"/>
          <p:cNvSpPr txBox="1">
            <a:spLocks noChangeArrowheads="1"/>
          </p:cNvSpPr>
          <p:nvPr/>
        </p:nvSpPr>
        <p:spPr bwMode="auto">
          <a:xfrm>
            <a:off x="482600" y="6229350"/>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Relatório final</a:t>
            </a:r>
          </a:p>
        </p:txBody>
      </p:sp>
      <p:sp>
        <p:nvSpPr>
          <p:cNvPr id="38919" name="Text Box 7"/>
          <p:cNvSpPr txBox="1">
            <a:spLocks noChangeArrowheads="1"/>
          </p:cNvSpPr>
          <p:nvPr/>
        </p:nvSpPr>
        <p:spPr bwMode="auto">
          <a:xfrm>
            <a:off x="9142413" y="5859463"/>
            <a:ext cx="2714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0" name="Text Box 8"/>
          <p:cNvSpPr txBox="1">
            <a:spLocks noChangeArrowheads="1"/>
          </p:cNvSpPr>
          <p:nvPr/>
        </p:nvSpPr>
        <p:spPr bwMode="auto">
          <a:xfrm>
            <a:off x="482600" y="5859463"/>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Conclusão</a:t>
            </a:r>
          </a:p>
        </p:txBody>
      </p:sp>
      <p:sp>
        <p:nvSpPr>
          <p:cNvPr id="38921" name="Text Box 9"/>
          <p:cNvSpPr txBox="1">
            <a:spLocks noChangeArrowheads="1"/>
          </p:cNvSpPr>
          <p:nvPr/>
        </p:nvSpPr>
        <p:spPr bwMode="auto">
          <a:xfrm>
            <a:off x="8786813" y="5489575"/>
            <a:ext cx="2698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2" name="Text Box 10"/>
          <p:cNvSpPr txBox="1">
            <a:spLocks noChangeArrowheads="1"/>
          </p:cNvSpPr>
          <p:nvPr/>
        </p:nvSpPr>
        <p:spPr bwMode="auto">
          <a:xfrm>
            <a:off x="8428038" y="5489575"/>
            <a:ext cx="2730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3" name="Text Box 11"/>
          <p:cNvSpPr txBox="1">
            <a:spLocks noChangeArrowheads="1"/>
          </p:cNvSpPr>
          <p:nvPr/>
        </p:nvSpPr>
        <p:spPr bwMode="auto">
          <a:xfrm>
            <a:off x="482600" y="5489575"/>
            <a:ext cx="287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Análise interpretativa</a:t>
            </a:r>
          </a:p>
        </p:txBody>
      </p:sp>
      <p:sp>
        <p:nvSpPr>
          <p:cNvPr id="38924" name="Text Box 12"/>
          <p:cNvSpPr txBox="1">
            <a:spLocks noChangeArrowheads="1"/>
          </p:cNvSpPr>
          <p:nvPr/>
        </p:nvSpPr>
        <p:spPr bwMode="auto">
          <a:xfrm>
            <a:off x="8072438" y="5119688"/>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5" name="Text Box 13"/>
          <p:cNvSpPr txBox="1">
            <a:spLocks noChangeArrowheads="1"/>
          </p:cNvSpPr>
          <p:nvPr/>
        </p:nvSpPr>
        <p:spPr bwMode="auto">
          <a:xfrm>
            <a:off x="7715250" y="5119688"/>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6" name="Text Box 14"/>
          <p:cNvSpPr txBox="1">
            <a:spLocks noChangeArrowheads="1"/>
          </p:cNvSpPr>
          <p:nvPr/>
        </p:nvSpPr>
        <p:spPr bwMode="auto">
          <a:xfrm>
            <a:off x="482600" y="5119688"/>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Descrição: análise</a:t>
            </a:r>
          </a:p>
        </p:txBody>
      </p:sp>
      <p:sp>
        <p:nvSpPr>
          <p:cNvPr id="38927" name="Text Box 15"/>
          <p:cNvSpPr txBox="1">
            <a:spLocks noChangeArrowheads="1"/>
          </p:cNvSpPr>
          <p:nvPr/>
        </p:nvSpPr>
        <p:spPr bwMode="auto">
          <a:xfrm>
            <a:off x="8072438" y="4749800"/>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8" name="Text Box 16"/>
          <p:cNvSpPr txBox="1">
            <a:spLocks noChangeArrowheads="1"/>
          </p:cNvSpPr>
          <p:nvPr/>
        </p:nvSpPr>
        <p:spPr bwMode="auto">
          <a:xfrm>
            <a:off x="7715250" y="4749800"/>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29" name="Text Box 17"/>
          <p:cNvSpPr txBox="1">
            <a:spLocks noChangeArrowheads="1"/>
          </p:cNvSpPr>
          <p:nvPr/>
        </p:nvSpPr>
        <p:spPr bwMode="auto">
          <a:xfrm>
            <a:off x="482600" y="4749800"/>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Descrição: tabulação/tratamento</a:t>
            </a:r>
          </a:p>
        </p:txBody>
      </p:sp>
      <p:sp>
        <p:nvSpPr>
          <p:cNvPr id="38930" name="Text Box 18"/>
          <p:cNvSpPr txBox="1">
            <a:spLocks noChangeArrowheads="1"/>
          </p:cNvSpPr>
          <p:nvPr/>
        </p:nvSpPr>
        <p:spPr bwMode="auto">
          <a:xfrm>
            <a:off x="7359650" y="4378325"/>
            <a:ext cx="2698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31" name="Text Box 19"/>
          <p:cNvSpPr txBox="1">
            <a:spLocks noChangeArrowheads="1"/>
          </p:cNvSpPr>
          <p:nvPr/>
        </p:nvSpPr>
        <p:spPr bwMode="auto">
          <a:xfrm>
            <a:off x="7002463" y="4378325"/>
            <a:ext cx="271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32" name="Text Box 20"/>
          <p:cNvSpPr txBox="1">
            <a:spLocks noChangeArrowheads="1"/>
          </p:cNvSpPr>
          <p:nvPr/>
        </p:nvSpPr>
        <p:spPr bwMode="auto">
          <a:xfrm>
            <a:off x="6646863" y="4378325"/>
            <a:ext cx="271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33" name="Text Box 21"/>
          <p:cNvSpPr txBox="1">
            <a:spLocks noChangeArrowheads="1"/>
          </p:cNvSpPr>
          <p:nvPr/>
        </p:nvSpPr>
        <p:spPr bwMode="auto">
          <a:xfrm>
            <a:off x="482600" y="4378325"/>
            <a:ext cx="2870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Coleta dos dados</a:t>
            </a:r>
          </a:p>
        </p:txBody>
      </p:sp>
      <p:sp>
        <p:nvSpPr>
          <p:cNvPr id="38934" name="Text Box 22"/>
          <p:cNvSpPr txBox="1">
            <a:spLocks noChangeArrowheads="1"/>
          </p:cNvSpPr>
          <p:nvPr/>
        </p:nvSpPr>
        <p:spPr bwMode="auto">
          <a:xfrm>
            <a:off x="6289675" y="4010025"/>
            <a:ext cx="271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35" name="Text Box 23"/>
          <p:cNvSpPr txBox="1">
            <a:spLocks noChangeArrowheads="1"/>
          </p:cNvSpPr>
          <p:nvPr/>
        </p:nvSpPr>
        <p:spPr bwMode="auto">
          <a:xfrm>
            <a:off x="482600" y="4010025"/>
            <a:ext cx="287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Pré-teste</a:t>
            </a:r>
          </a:p>
        </p:txBody>
      </p:sp>
      <p:sp>
        <p:nvSpPr>
          <p:cNvPr id="38936" name="Text Box 24"/>
          <p:cNvSpPr txBox="1">
            <a:spLocks noChangeArrowheads="1"/>
          </p:cNvSpPr>
          <p:nvPr/>
        </p:nvSpPr>
        <p:spPr bwMode="auto">
          <a:xfrm>
            <a:off x="5934075" y="3640138"/>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37" name="Text Box 25"/>
          <p:cNvSpPr txBox="1">
            <a:spLocks noChangeArrowheads="1"/>
          </p:cNvSpPr>
          <p:nvPr/>
        </p:nvSpPr>
        <p:spPr bwMode="auto">
          <a:xfrm>
            <a:off x="5575300" y="3640138"/>
            <a:ext cx="2730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38" name="Text Box 26"/>
          <p:cNvSpPr txBox="1">
            <a:spLocks noChangeArrowheads="1"/>
          </p:cNvSpPr>
          <p:nvPr/>
        </p:nvSpPr>
        <p:spPr bwMode="auto">
          <a:xfrm>
            <a:off x="482600" y="3640138"/>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Construção das técnicas</a:t>
            </a:r>
          </a:p>
        </p:txBody>
      </p:sp>
      <p:sp>
        <p:nvSpPr>
          <p:cNvPr id="38939" name="Text Box 27"/>
          <p:cNvSpPr txBox="1">
            <a:spLocks noChangeArrowheads="1"/>
          </p:cNvSpPr>
          <p:nvPr/>
        </p:nvSpPr>
        <p:spPr bwMode="auto">
          <a:xfrm>
            <a:off x="7359650" y="3270250"/>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0" name="Text Box 28"/>
          <p:cNvSpPr txBox="1">
            <a:spLocks noChangeArrowheads="1"/>
          </p:cNvSpPr>
          <p:nvPr/>
        </p:nvSpPr>
        <p:spPr bwMode="auto">
          <a:xfrm>
            <a:off x="7002463" y="3270250"/>
            <a:ext cx="2714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1" name="Text Box 29"/>
          <p:cNvSpPr txBox="1">
            <a:spLocks noChangeArrowheads="1"/>
          </p:cNvSpPr>
          <p:nvPr/>
        </p:nvSpPr>
        <p:spPr bwMode="auto">
          <a:xfrm>
            <a:off x="6646863" y="3270250"/>
            <a:ext cx="2714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2" name="Text Box 30"/>
          <p:cNvSpPr txBox="1">
            <a:spLocks noChangeArrowheads="1"/>
          </p:cNvSpPr>
          <p:nvPr/>
        </p:nvSpPr>
        <p:spPr bwMode="auto">
          <a:xfrm>
            <a:off x="6289675" y="3270250"/>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3" name="Text Box 31"/>
          <p:cNvSpPr txBox="1">
            <a:spLocks noChangeArrowheads="1"/>
          </p:cNvSpPr>
          <p:nvPr/>
        </p:nvSpPr>
        <p:spPr bwMode="auto">
          <a:xfrm>
            <a:off x="5934075" y="3270250"/>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4" name="Text Box 32"/>
          <p:cNvSpPr txBox="1">
            <a:spLocks noChangeArrowheads="1"/>
          </p:cNvSpPr>
          <p:nvPr/>
        </p:nvSpPr>
        <p:spPr bwMode="auto">
          <a:xfrm>
            <a:off x="5575300" y="3270250"/>
            <a:ext cx="2730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5" name="Text Box 33"/>
          <p:cNvSpPr txBox="1">
            <a:spLocks noChangeArrowheads="1"/>
          </p:cNvSpPr>
          <p:nvPr/>
        </p:nvSpPr>
        <p:spPr bwMode="auto">
          <a:xfrm>
            <a:off x="5219700" y="3270250"/>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6" name="Text Box 34"/>
          <p:cNvSpPr txBox="1">
            <a:spLocks noChangeArrowheads="1"/>
          </p:cNvSpPr>
          <p:nvPr/>
        </p:nvSpPr>
        <p:spPr bwMode="auto">
          <a:xfrm>
            <a:off x="4864100" y="3270250"/>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7" name="Text Box 35"/>
          <p:cNvSpPr txBox="1">
            <a:spLocks noChangeArrowheads="1"/>
          </p:cNvSpPr>
          <p:nvPr/>
        </p:nvSpPr>
        <p:spPr bwMode="auto">
          <a:xfrm>
            <a:off x="4506913" y="3270250"/>
            <a:ext cx="2714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8" name="Text Box 36"/>
          <p:cNvSpPr txBox="1">
            <a:spLocks noChangeArrowheads="1"/>
          </p:cNvSpPr>
          <p:nvPr/>
        </p:nvSpPr>
        <p:spPr bwMode="auto">
          <a:xfrm>
            <a:off x="4151313" y="3270250"/>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49" name="Text Box 37"/>
          <p:cNvSpPr txBox="1">
            <a:spLocks noChangeArrowheads="1"/>
          </p:cNvSpPr>
          <p:nvPr/>
        </p:nvSpPr>
        <p:spPr bwMode="auto">
          <a:xfrm>
            <a:off x="3794125" y="3270250"/>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0" name="Text Box 38"/>
          <p:cNvSpPr txBox="1">
            <a:spLocks noChangeArrowheads="1"/>
          </p:cNvSpPr>
          <p:nvPr/>
        </p:nvSpPr>
        <p:spPr bwMode="auto">
          <a:xfrm>
            <a:off x="3438525" y="3270250"/>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1" name="Text Box 39"/>
          <p:cNvSpPr txBox="1">
            <a:spLocks noChangeArrowheads="1"/>
          </p:cNvSpPr>
          <p:nvPr/>
        </p:nvSpPr>
        <p:spPr bwMode="auto">
          <a:xfrm>
            <a:off x="482600" y="3270250"/>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Pesquisa bibliográfica</a:t>
            </a:r>
          </a:p>
        </p:txBody>
      </p:sp>
      <p:sp>
        <p:nvSpPr>
          <p:cNvPr id="38952" name="Text Box 40"/>
          <p:cNvSpPr txBox="1">
            <a:spLocks noChangeArrowheads="1"/>
          </p:cNvSpPr>
          <p:nvPr/>
        </p:nvSpPr>
        <p:spPr bwMode="auto">
          <a:xfrm>
            <a:off x="5219700" y="2898775"/>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3" name="Text Box 41"/>
          <p:cNvSpPr txBox="1">
            <a:spLocks noChangeArrowheads="1"/>
          </p:cNvSpPr>
          <p:nvPr/>
        </p:nvSpPr>
        <p:spPr bwMode="auto">
          <a:xfrm>
            <a:off x="4864100" y="2898775"/>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4" name="Text Box 42"/>
          <p:cNvSpPr txBox="1">
            <a:spLocks noChangeArrowheads="1"/>
          </p:cNvSpPr>
          <p:nvPr/>
        </p:nvSpPr>
        <p:spPr bwMode="auto">
          <a:xfrm>
            <a:off x="4506913" y="2898775"/>
            <a:ext cx="2714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5" name="Text Box 43"/>
          <p:cNvSpPr txBox="1">
            <a:spLocks noChangeArrowheads="1"/>
          </p:cNvSpPr>
          <p:nvPr/>
        </p:nvSpPr>
        <p:spPr bwMode="auto">
          <a:xfrm>
            <a:off x="4151313" y="2898775"/>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6" name="Text Box 44"/>
          <p:cNvSpPr txBox="1">
            <a:spLocks noChangeArrowheads="1"/>
          </p:cNvSpPr>
          <p:nvPr/>
        </p:nvSpPr>
        <p:spPr bwMode="auto">
          <a:xfrm>
            <a:off x="3794125" y="2898775"/>
            <a:ext cx="2714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7" name="Text Box 45"/>
          <p:cNvSpPr txBox="1">
            <a:spLocks noChangeArrowheads="1"/>
          </p:cNvSpPr>
          <p:nvPr/>
        </p:nvSpPr>
        <p:spPr bwMode="auto">
          <a:xfrm>
            <a:off x="3438525" y="2898775"/>
            <a:ext cx="269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X</a:t>
            </a:r>
          </a:p>
        </p:txBody>
      </p:sp>
      <p:sp>
        <p:nvSpPr>
          <p:cNvPr id="38958" name="Text Box 46"/>
          <p:cNvSpPr txBox="1">
            <a:spLocks noChangeArrowheads="1"/>
          </p:cNvSpPr>
          <p:nvPr/>
        </p:nvSpPr>
        <p:spPr bwMode="auto">
          <a:xfrm>
            <a:off x="482600" y="2898775"/>
            <a:ext cx="287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a:solidFill>
                  <a:srgbClr val="000000"/>
                </a:solidFill>
                <a:latin typeface="Arial" pitchFamily="34" charset="0"/>
              </a:rPr>
              <a:t>Elaboração do projeto</a:t>
            </a:r>
          </a:p>
        </p:txBody>
      </p:sp>
      <p:sp>
        <p:nvSpPr>
          <p:cNvPr id="38959" name="Text Box 47"/>
          <p:cNvSpPr txBox="1">
            <a:spLocks noChangeArrowheads="1"/>
          </p:cNvSpPr>
          <p:nvPr/>
        </p:nvSpPr>
        <p:spPr bwMode="auto">
          <a:xfrm>
            <a:off x="9499600"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18</a:t>
            </a:r>
          </a:p>
        </p:txBody>
      </p:sp>
      <p:sp>
        <p:nvSpPr>
          <p:cNvPr id="38960" name="Text Box 48"/>
          <p:cNvSpPr txBox="1">
            <a:spLocks noChangeArrowheads="1"/>
          </p:cNvSpPr>
          <p:nvPr/>
        </p:nvSpPr>
        <p:spPr bwMode="auto">
          <a:xfrm>
            <a:off x="9142413" y="2525713"/>
            <a:ext cx="27146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17</a:t>
            </a:r>
          </a:p>
        </p:txBody>
      </p:sp>
      <p:sp>
        <p:nvSpPr>
          <p:cNvPr id="38961" name="Text Box 49"/>
          <p:cNvSpPr txBox="1">
            <a:spLocks noChangeArrowheads="1"/>
          </p:cNvSpPr>
          <p:nvPr/>
        </p:nvSpPr>
        <p:spPr bwMode="auto">
          <a:xfrm>
            <a:off x="8786813"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16</a:t>
            </a:r>
          </a:p>
        </p:txBody>
      </p:sp>
      <p:sp>
        <p:nvSpPr>
          <p:cNvPr id="38962" name="Text Box 50"/>
          <p:cNvSpPr txBox="1">
            <a:spLocks noChangeArrowheads="1"/>
          </p:cNvSpPr>
          <p:nvPr/>
        </p:nvSpPr>
        <p:spPr bwMode="auto">
          <a:xfrm>
            <a:off x="8428038" y="2525713"/>
            <a:ext cx="2730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15</a:t>
            </a:r>
          </a:p>
        </p:txBody>
      </p:sp>
      <p:sp>
        <p:nvSpPr>
          <p:cNvPr id="38963" name="Text Box 51"/>
          <p:cNvSpPr txBox="1">
            <a:spLocks noChangeArrowheads="1"/>
          </p:cNvSpPr>
          <p:nvPr/>
        </p:nvSpPr>
        <p:spPr bwMode="auto">
          <a:xfrm>
            <a:off x="8072438"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14</a:t>
            </a:r>
          </a:p>
        </p:txBody>
      </p:sp>
      <p:sp>
        <p:nvSpPr>
          <p:cNvPr id="38964" name="Text Box 52"/>
          <p:cNvSpPr txBox="1">
            <a:spLocks noChangeArrowheads="1"/>
          </p:cNvSpPr>
          <p:nvPr/>
        </p:nvSpPr>
        <p:spPr bwMode="auto">
          <a:xfrm>
            <a:off x="7715250" y="2525713"/>
            <a:ext cx="2714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13</a:t>
            </a:r>
          </a:p>
        </p:txBody>
      </p:sp>
      <p:sp>
        <p:nvSpPr>
          <p:cNvPr id="38965" name="Text Box 53"/>
          <p:cNvSpPr txBox="1">
            <a:spLocks noChangeArrowheads="1"/>
          </p:cNvSpPr>
          <p:nvPr/>
        </p:nvSpPr>
        <p:spPr bwMode="auto">
          <a:xfrm>
            <a:off x="7359650"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12</a:t>
            </a:r>
          </a:p>
        </p:txBody>
      </p:sp>
      <p:sp>
        <p:nvSpPr>
          <p:cNvPr id="38966" name="Text Box 54"/>
          <p:cNvSpPr txBox="1">
            <a:spLocks noChangeArrowheads="1"/>
          </p:cNvSpPr>
          <p:nvPr/>
        </p:nvSpPr>
        <p:spPr bwMode="auto">
          <a:xfrm>
            <a:off x="7002463" y="2525713"/>
            <a:ext cx="27146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11</a:t>
            </a:r>
          </a:p>
        </p:txBody>
      </p:sp>
      <p:sp>
        <p:nvSpPr>
          <p:cNvPr id="38967" name="Text Box 55"/>
          <p:cNvSpPr txBox="1">
            <a:spLocks noChangeArrowheads="1"/>
          </p:cNvSpPr>
          <p:nvPr/>
        </p:nvSpPr>
        <p:spPr bwMode="auto">
          <a:xfrm>
            <a:off x="6646863" y="2525713"/>
            <a:ext cx="27146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10</a:t>
            </a:r>
          </a:p>
        </p:txBody>
      </p:sp>
      <p:sp>
        <p:nvSpPr>
          <p:cNvPr id="38968" name="Text Box 56"/>
          <p:cNvSpPr txBox="1">
            <a:spLocks noChangeArrowheads="1"/>
          </p:cNvSpPr>
          <p:nvPr/>
        </p:nvSpPr>
        <p:spPr bwMode="auto">
          <a:xfrm>
            <a:off x="6289675" y="2525713"/>
            <a:ext cx="2714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9</a:t>
            </a:r>
          </a:p>
        </p:txBody>
      </p:sp>
      <p:sp>
        <p:nvSpPr>
          <p:cNvPr id="38969" name="Text Box 57"/>
          <p:cNvSpPr txBox="1">
            <a:spLocks noChangeArrowheads="1"/>
          </p:cNvSpPr>
          <p:nvPr/>
        </p:nvSpPr>
        <p:spPr bwMode="auto">
          <a:xfrm>
            <a:off x="5934075" y="2525713"/>
            <a:ext cx="2714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8</a:t>
            </a:r>
          </a:p>
        </p:txBody>
      </p:sp>
      <p:sp>
        <p:nvSpPr>
          <p:cNvPr id="38970" name="Text Box 58"/>
          <p:cNvSpPr txBox="1">
            <a:spLocks noChangeArrowheads="1"/>
          </p:cNvSpPr>
          <p:nvPr/>
        </p:nvSpPr>
        <p:spPr bwMode="auto">
          <a:xfrm>
            <a:off x="5575300" y="2525713"/>
            <a:ext cx="2730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7</a:t>
            </a:r>
          </a:p>
        </p:txBody>
      </p:sp>
      <p:sp>
        <p:nvSpPr>
          <p:cNvPr id="38971" name="Text Box 59"/>
          <p:cNvSpPr txBox="1">
            <a:spLocks noChangeArrowheads="1"/>
          </p:cNvSpPr>
          <p:nvPr/>
        </p:nvSpPr>
        <p:spPr bwMode="auto">
          <a:xfrm>
            <a:off x="5219700" y="2525713"/>
            <a:ext cx="2714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6</a:t>
            </a:r>
          </a:p>
        </p:txBody>
      </p:sp>
      <p:sp>
        <p:nvSpPr>
          <p:cNvPr id="38972" name="Text Box 60"/>
          <p:cNvSpPr txBox="1">
            <a:spLocks noChangeArrowheads="1"/>
          </p:cNvSpPr>
          <p:nvPr/>
        </p:nvSpPr>
        <p:spPr bwMode="auto">
          <a:xfrm>
            <a:off x="4864100"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5</a:t>
            </a:r>
          </a:p>
        </p:txBody>
      </p:sp>
      <p:sp>
        <p:nvSpPr>
          <p:cNvPr id="38973" name="Text Box 61"/>
          <p:cNvSpPr txBox="1">
            <a:spLocks noChangeArrowheads="1"/>
          </p:cNvSpPr>
          <p:nvPr/>
        </p:nvSpPr>
        <p:spPr bwMode="auto">
          <a:xfrm>
            <a:off x="4506913" y="2525713"/>
            <a:ext cx="27146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4</a:t>
            </a:r>
          </a:p>
        </p:txBody>
      </p:sp>
      <p:sp>
        <p:nvSpPr>
          <p:cNvPr id="38974" name="Text Box 62"/>
          <p:cNvSpPr txBox="1">
            <a:spLocks noChangeArrowheads="1"/>
          </p:cNvSpPr>
          <p:nvPr/>
        </p:nvSpPr>
        <p:spPr bwMode="auto">
          <a:xfrm>
            <a:off x="4151313"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3</a:t>
            </a:r>
          </a:p>
        </p:txBody>
      </p:sp>
      <p:sp>
        <p:nvSpPr>
          <p:cNvPr id="38975" name="Text Box 63"/>
          <p:cNvSpPr txBox="1">
            <a:spLocks noChangeArrowheads="1"/>
          </p:cNvSpPr>
          <p:nvPr/>
        </p:nvSpPr>
        <p:spPr bwMode="auto">
          <a:xfrm>
            <a:off x="3794125" y="2525713"/>
            <a:ext cx="2714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2</a:t>
            </a:r>
          </a:p>
        </p:txBody>
      </p:sp>
      <p:sp>
        <p:nvSpPr>
          <p:cNvPr id="38976" name="Text Box 64"/>
          <p:cNvSpPr txBox="1">
            <a:spLocks noChangeArrowheads="1"/>
          </p:cNvSpPr>
          <p:nvPr/>
        </p:nvSpPr>
        <p:spPr bwMode="auto">
          <a:xfrm>
            <a:off x="3438525" y="2525713"/>
            <a:ext cx="2698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900">
                <a:solidFill>
                  <a:srgbClr val="000000"/>
                </a:solidFill>
                <a:latin typeface="Arial" pitchFamily="34" charset="0"/>
              </a:rPr>
              <a:t>1</a:t>
            </a:r>
          </a:p>
        </p:txBody>
      </p:sp>
      <p:sp>
        <p:nvSpPr>
          <p:cNvPr id="38977" name="Text Box 65"/>
          <p:cNvSpPr txBox="1">
            <a:spLocks noChangeArrowheads="1"/>
          </p:cNvSpPr>
          <p:nvPr/>
        </p:nvSpPr>
        <p:spPr bwMode="auto">
          <a:xfrm>
            <a:off x="9499600"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J</a:t>
            </a:r>
          </a:p>
        </p:txBody>
      </p:sp>
      <p:sp>
        <p:nvSpPr>
          <p:cNvPr id="38978" name="Text Box 66"/>
          <p:cNvSpPr txBox="1">
            <a:spLocks noChangeArrowheads="1"/>
          </p:cNvSpPr>
          <p:nvPr/>
        </p:nvSpPr>
        <p:spPr bwMode="auto">
          <a:xfrm>
            <a:off x="9142413" y="2233613"/>
            <a:ext cx="2714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M</a:t>
            </a:r>
          </a:p>
        </p:txBody>
      </p:sp>
      <p:sp>
        <p:nvSpPr>
          <p:cNvPr id="38979" name="Text Box 67"/>
          <p:cNvSpPr txBox="1">
            <a:spLocks noChangeArrowheads="1"/>
          </p:cNvSpPr>
          <p:nvPr/>
        </p:nvSpPr>
        <p:spPr bwMode="auto">
          <a:xfrm>
            <a:off x="8786813"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A</a:t>
            </a:r>
          </a:p>
        </p:txBody>
      </p:sp>
      <p:sp>
        <p:nvSpPr>
          <p:cNvPr id="38980" name="Text Box 68"/>
          <p:cNvSpPr txBox="1">
            <a:spLocks noChangeArrowheads="1"/>
          </p:cNvSpPr>
          <p:nvPr/>
        </p:nvSpPr>
        <p:spPr bwMode="auto">
          <a:xfrm>
            <a:off x="8428038" y="223361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M</a:t>
            </a:r>
          </a:p>
        </p:txBody>
      </p:sp>
      <p:sp>
        <p:nvSpPr>
          <p:cNvPr id="38981" name="Text Box 69"/>
          <p:cNvSpPr txBox="1">
            <a:spLocks noChangeArrowheads="1"/>
          </p:cNvSpPr>
          <p:nvPr/>
        </p:nvSpPr>
        <p:spPr bwMode="auto">
          <a:xfrm>
            <a:off x="8072438"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F</a:t>
            </a:r>
          </a:p>
        </p:txBody>
      </p:sp>
      <p:sp>
        <p:nvSpPr>
          <p:cNvPr id="38982" name="Text Box 70"/>
          <p:cNvSpPr txBox="1">
            <a:spLocks noChangeArrowheads="1"/>
          </p:cNvSpPr>
          <p:nvPr/>
        </p:nvSpPr>
        <p:spPr bwMode="auto">
          <a:xfrm>
            <a:off x="7715250" y="223361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E</a:t>
            </a:r>
          </a:p>
        </p:txBody>
      </p:sp>
      <p:sp>
        <p:nvSpPr>
          <p:cNvPr id="38983" name="Text Box 71"/>
          <p:cNvSpPr txBox="1">
            <a:spLocks noChangeArrowheads="1"/>
          </p:cNvSpPr>
          <p:nvPr/>
        </p:nvSpPr>
        <p:spPr bwMode="auto">
          <a:xfrm>
            <a:off x="7359650"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D</a:t>
            </a:r>
          </a:p>
        </p:txBody>
      </p:sp>
      <p:sp>
        <p:nvSpPr>
          <p:cNvPr id="38984" name="Text Box 72"/>
          <p:cNvSpPr txBox="1">
            <a:spLocks noChangeArrowheads="1"/>
          </p:cNvSpPr>
          <p:nvPr/>
        </p:nvSpPr>
        <p:spPr bwMode="auto">
          <a:xfrm>
            <a:off x="7002463" y="2233613"/>
            <a:ext cx="2714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N</a:t>
            </a:r>
          </a:p>
        </p:txBody>
      </p:sp>
      <p:sp>
        <p:nvSpPr>
          <p:cNvPr id="38985" name="Text Box 73"/>
          <p:cNvSpPr txBox="1">
            <a:spLocks noChangeArrowheads="1"/>
          </p:cNvSpPr>
          <p:nvPr/>
        </p:nvSpPr>
        <p:spPr bwMode="auto">
          <a:xfrm>
            <a:off x="6646863" y="2233613"/>
            <a:ext cx="2714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O</a:t>
            </a:r>
          </a:p>
        </p:txBody>
      </p:sp>
      <p:sp>
        <p:nvSpPr>
          <p:cNvPr id="38986" name="Text Box 74"/>
          <p:cNvSpPr txBox="1">
            <a:spLocks noChangeArrowheads="1"/>
          </p:cNvSpPr>
          <p:nvPr/>
        </p:nvSpPr>
        <p:spPr bwMode="auto">
          <a:xfrm>
            <a:off x="6289675" y="223361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S</a:t>
            </a:r>
          </a:p>
        </p:txBody>
      </p:sp>
      <p:sp>
        <p:nvSpPr>
          <p:cNvPr id="38987" name="Text Box 75"/>
          <p:cNvSpPr txBox="1">
            <a:spLocks noChangeArrowheads="1"/>
          </p:cNvSpPr>
          <p:nvPr/>
        </p:nvSpPr>
        <p:spPr bwMode="auto">
          <a:xfrm>
            <a:off x="5934075" y="223361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A</a:t>
            </a:r>
          </a:p>
        </p:txBody>
      </p:sp>
      <p:sp>
        <p:nvSpPr>
          <p:cNvPr id="38988" name="Text Box 76"/>
          <p:cNvSpPr txBox="1">
            <a:spLocks noChangeArrowheads="1"/>
          </p:cNvSpPr>
          <p:nvPr/>
        </p:nvSpPr>
        <p:spPr bwMode="auto">
          <a:xfrm>
            <a:off x="5575300" y="223361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J</a:t>
            </a:r>
          </a:p>
        </p:txBody>
      </p:sp>
      <p:sp>
        <p:nvSpPr>
          <p:cNvPr id="38989" name="Text Box 77"/>
          <p:cNvSpPr txBox="1">
            <a:spLocks noChangeArrowheads="1"/>
          </p:cNvSpPr>
          <p:nvPr/>
        </p:nvSpPr>
        <p:spPr bwMode="auto">
          <a:xfrm>
            <a:off x="5219700" y="223361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J</a:t>
            </a:r>
          </a:p>
        </p:txBody>
      </p:sp>
      <p:sp>
        <p:nvSpPr>
          <p:cNvPr id="38990" name="Text Box 78"/>
          <p:cNvSpPr txBox="1">
            <a:spLocks noChangeArrowheads="1"/>
          </p:cNvSpPr>
          <p:nvPr/>
        </p:nvSpPr>
        <p:spPr bwMode="auto">
          <a:xfrm>
            <a:off x="4864100"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M</a:t>
            </a:r>
          </a:p>
        </p:txBody>
      </p:sp>
      <p:sp>
        <p:nvSpPr>
          <p:cNvPr id="38991" name="Text Box 79"/>
          <p:cNvSpPr txBox="1">
            <a:spLocks noChangeArrowheads="1"/>
          </p:cNvSpPr>
          <p:nvPr/>
        </p:nvSpPr>
        <p:spPr bwMode="auto">
          <a:xfrm>
            <a:off x="4506913" y="2233613"/>
            <a:ext cx="2714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A</a:t>
            </a:r>
          </a:p>
        </p:txBody>
      </p:sp>
      <p:sp>
        <p:nvSpPr>
          <p:cNvPr id="38992" name="Text Box 80"/>
          <p:cNvSpPr txBox="1">
            <a:spLocks noChangeArrowheads="1"/>
          </p:cNvSpPr>
          <p:nvPr/>
        </p:nvSpPr>
        <p:spPr bwMode="auto">
          <a:xfrm>
            <a:off x="4151313"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M</a:t>
            </a:r>
          </a:p>
        </p:txBody>
      </p:sp>
      <p:sp>
        <p:nvSpPr>
          <p:cNvPr id="38993" name="Text Box 81"/>
          <p:cNvSpPr txBox="1">
            <a:spLocks noChangeArrowheads="1"/>
          </p:cNvSpPr>
          <p:nvPr/>
        </p:nvSpPr>
        <p:spPr bwMode="auto">
          <a:xfrm>
            <a:off x="3794125" y="223361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F</a:t>
            </a:r>
          </a:p>
        </p:txBody>
      </p:sp>
      <p:sp>
        <p:nvSpPr>
          <p:cNvPr id="38994" name="Text Box 82"/>
          <p:cNvSpPr txBox="1">
            <a:spLocks noChangeArrowheads="1"/>
          </p:cNvSpPr>
          <p:nvPr/>
        </p:nvSpPr>
        <p:spPr bwMode="auto">
          <a:xfrm>
            <a:off x="3438525" y="2233613"/>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E</a:t>
            </a:r>
          </a:p>
        </p:txBody>
      </p:sp>
      <p:sp>
        <p:nvSpPr>
          <p:cNvPr id="38995" name="Text Box 83"/>
          <p:cNvSpPr txBox="1">
            <a:spLocks noChangeArrowheads="1"/>
          </p:cNvSpPr>
          <p:nvPr/>
        </p:nvSpPr>
        <p:spPr bwMode="auto">
          <a:xfrm>
            <a:off x="7715250" y="1943100"/>
            <a:ext cx="20542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1997</a:t>
            </a:r>
          </a:p>
        </p:txBody>
      </p:sp>
      <p:sp>
        <p:nvSpPr>
          <p:cNvPr id="38996" name="Text Box 84"/>
          <p:cNvSpPr txBox="1">
            <a:spLocks noChangeArrowheads="1"/>
          </p:cNvSpPr>
          <p:nvPr/>
        </p:nvSpPr>
        <p:spPr bwMode="auto">
          <a:xfrm>
            <a:off x="3438525" y="1943100"/>
            <a:ext cx="4191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a:solidFill>
                  <a:srgbClr val="000000"/>
                </a:solidFill>
                <a:latin typeface="Arial" pitchFamily="34" charset="0"/>
              </a:rPr>
              <a:t>1996</a:t>
            </a:r>
          </a:p>
        </p:txBody>
      </p:sp>
      <p:sp>
        <p:nvSpPr>
          <p:cNvPr id="38997" name="Text Box 85"/>
          <p:cNvSpPr txBox="1">
            <a:spLocks noChangeArrowheads="1"/>
          </p:cNvSpPr>
          <p:nvPr/>
        </p:nvSpPr>
        <p:spPr bwMode="auto">
          <a:xfrm>
            <a:off x="482600" y="1943100"/>
            <a:ext cx="28702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700">
                <a:solidFill>
                  <a:srgbClr val="000000"/>
                </a:solidFill>
                <a:latin typeface="Arial" pitchFamily="34" charset="0"/>
              </a:rPr>
              <a:t>Atividade/Meses</a:t>
            </a:r>
          </a:p>
        </p:txBody>
      </p:sp>
      <p:sp>
        <p:nvSpPr>
          <p:cNvPr id="38998" name="Text Box 86"/>
          <p:cNvSpPr txBox="1">
            <a:spLocks noChangeArrowheads="1"/>
          </p:cNvSpPr>
          <p:nvPr/>
        </p:nvSpPr>
        <p:spPr bwMode="auto">
          <a:xfrm>
            <a:off x="250825" y="7002463"/>
            <a:ext cx="46450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ctrTitle"/>
          </p:nvPr>
        </p:nvSpPr>
        <p:spPr>
          <a:xfrm>
            <a:off x="552450" y="355600"/>
            <a:ext cx="9055100" cy="603250"/>
          </a:xfrm>
        </p:spPr>
        <p:txBody>
          <a:bodyPr lIns="0" tIns="0" rIns="0" bIns="0"/>
          <a:lstStyle/>
          <a:p>
            <a:pPr>
              <a:lnSpc>
                <a:spcPct val="95000"/>
              </a:lnSpc>
            </a:pPr>
            <a:r>
              <a:rPr lang="en-US" sz="3600" b="1">
                <a:solidFill>
                  <a:srgbClr val="000000"/>
                </a:solidFill>
                <a:latin typeface="Arial" pitchFamily="34" charset="0"/>
              </a:rPr>
              <a:t>BIBLIOGRAFIA</a:t>
            </a:r>
          </a:p>
        </p:txBody>
      </p:sp>
      <p:sp>
        <p:nvSpPr>
          <p:cNvPr id="39938" name="Rectangle 2"/>
          <p:cNvSpPr>
            <a:spLocks noGrp="1" noChangeArrowheads="1"/>
          </p:cNvSpPr>
          <p:nvPr>
            <p:ph type="subTitle" idx="1"/>
          </p:nvPr>
        </p:nvSpPr>
        <p:spPr>
          <a:xfrm>
            <a:off x="323850" y="1219200"/>
            <a:ext cx="9431338" cy="6350000"/>
          </a:xfrm>
        </p:spPr>
        <p:txBody>
          <a:bodyPr lIns="0" tIns="0" rIns="0" bIns="0"/>
          <a:lstStyle/>
          <a:p>
            <a:pPr lvl="1" indent="-342900" algn="l">
              <a:lnSpc>
                <a:spcPct val="95000"/>
              </a:lnSpc>
              <a:spcBef>
                <a:spcPct val="0"/>
              </a:spcBef>
              <a:buClr>
                <a:srgbClr val="000000"/>
              </a:buClr>
              <a:buFontTx/>
              <a:buChar char="•"/>
            </a:pPr>
            <a:r>
              <a:rPr lang="en-US" sz="2700" b="1">
                <a:solidFill>
                  <a:srgbClr val="000000"/>
                </a:solidFill>
                <a:latin typeface="Arial" pitchFamily="34" charset="0"/>
              </a:rPr>
              <a:t>Regras de citação bibliográfica conforme ABNT (Associação Brasileira de Normas Técnicas)</a:t>
            </a:r>
          </a:p>
          <a:p>
            <a:pPr lvl="1" indent="-342900" algn="l">
              <a:lnSpc>
                <a:spcPct val="95000"/>
              </a:lnSpc>
              <a:spcBef>
                <a:spcPct val="0"/>
              </a:spcBef>
              <a:buClr>
                <a:srgbClr val="000000"/>
              </a:buClr>
              <a:buFontTx/>
              <a:buChar char="•"/>
            </a:pPr>
            <a:r>
              <a:rPr lang="en-US" sz="2700" b="1">
                <a:solidFill>
                  <a:srgbClr val="000000"/>
                </a:solidFill>
                <a:latin typeface="Arial" pitchFamily="34" charset="0"/>
              </a:rPr>
              <a:t>Ordem Alfabética</a:t>
            </a:r>
          </a:p>
          <a:p>
            <a:pPr lvl="1" indent="-342900" algn="l">
              <a:lnSpc>
                <a:spcPct val="95000"/>
              </a:lnSpc>
              <a:spcBef>
                <a:spcPct val="0"/>
              </a:spcBef>
              <a:buClr>
                <a:srgbClr val="000000"/>
              </a:buClr>
              <a:buFontTx/>
              <a:buChar char="•"/>
            </a:pPr>
            <a:r>
              <a:rPr lang="en-US" sz="2700" b="1">
                <a:solidFill>
                  <a:srgbClr val="000000"/>
                </a:solidFill>
                <a:latin typeface="Arial" pitchFamily="34" charset="0"/>
              </a:rPr>
              <a:t>Separar bibliografia utilizada de bibliografia – corpus</a:t>
            </a:r>
          </a:p>
          <a:p>
            <a:pPr lvl="1" indent="-342900" algn="l">
              <a:lnSpc>
                <a:spcPct val="95000"/>
              </a:lnSpc>
              <a:spcBef>
                <a:spcPct val="0"/>
              </a:spcBef>
              <a:buClr>
                <a:srgbClr val="000000"/>
              </a:buClr>
              <a:buFontTx/>
              <a:buChar char="•"/>
            </a:pPr>
            <a:r>
              <a:rPr lang="en-US" sz="2700" b="1">
                <a:solidFill>
                  <a:srgbClr val="000000"/>
                </a:solidFill>
                <a:latin typeface="Arial" pitchFamily="34" charset="0"/>
              </a:rPr>
              <a:t>Bibliografia efetivamente utilizada na pesquisa</a:t>
            </a:r>
          </a:p>
          <a:p>
            <a:pPr lvl="1" indent="-342900" algn="l">
              <a:lnSpc>
                <a:spcPct val="95000"/>
              </a:lnSpc>
              <a:spcBef>
                <a:spcPct val="0"/>
              </a:spcBef>
              <a:buClr>
                <a:srgbClr val="000000"/>
              </a:buClr>
              <a:buFontTx/>
              <a:buChar char="•"/>
            </a:pPr>
            <a:r>
              <a:rPr lang="en-US" sz="2700" b="1">
                <a:solidFill>
                  <a:srgbClr val="000000"/>
                </a:solidFill>
                <a:latin typeface="Arial" pitchFamily="34" charset="0"/>
              </a:rPr>
              <a:t>Citações bibliográficas: em notas de rodapé</a:t>
            </a:r>
          </a:p>
          <a:p>
            <a:pPr algn="l">
              <a:lnSpc>
                <a:spcPct val="95000"/>
              </a:lnSpc>
              <a:spcBef>
                <a:spcPct val="0"/>
              </a:spcBef>
            </a:pPr>
            <a:r>
              <a:rPr lang="en-US" sz="2700" b="1">
                <a:solidFill>
                  <a:srgbClr val="000000"/>
                </a:solidFill>
                <a:latin typeface="Arial" pitchFamily="34" charset="0"/>
              </a:rPr>
              <a:t>     ou diretamente na bibliografia</a:t>
            </a:r>
          </a:p>
          <a:p>
            <a:pPr algn="l">
              <a:lnSpc>
                <a:spcPct val="95000"/>
              </a:lnSpc>
              <a:spcBef>
                <a:spcPct val="0"/>
              </a:spcBef>
            </a:pPr>
            <a:endParaRPr lang="en-US" sz="2700" b="1">
              <a:solidFill>
                <a:srgbClr val="000000"/>
              </a:solidFill>
              <a:latin typeface="Arial" pitchFamily="34" charset="0"/>
            </a:endParaRPr>
          </a:p>
          <a:p>
            <a:pPr algn="l">
              <a:lnSpc>
                <a:spcPct val="95000"/>
              </a:lnSpc>
              <a:spcBef>
                <a:spcPct val="0"/>
              </a:spcBef>
            </a:pPr>
            <a:endParaRPr lang="en-US" sz="1100" b="1">
              <a:solidFill>
                <a:srgbClr val="000000"/>
              </a:solidFill>
              <a:latin typeface="Arial" pitchFamily="34" charset="0"/>
            </a:endParaRPr>
          </a:p>
          <a:p>
            <a:pPr lvl="1" indent="-342900" algn="l">
              <a:lnSpc>
                <a:spcPct val="95000"/>
              </a:lnSpc>
              <a:spcBef>
                <a:spcPct val="0"/>
              </a:spcBef>
              <a:buClr>
                <a:srgbClr val="000000"/>
              </a:buClr>
              <a:buFontTx/>
              <a:buChar char="•"/>
            </a:pPr>
            <a:r>
              <a:rPr lang="en-US" sz="2700" b="1">
                <a:solidFill>
                  <a:srgbClr val="000000"/>
                </a:solidFill>
                <a:latin typeface="Arial" pitchFamily="34" charset="0"/>
              </a:rPr>
              <a:t>Notas: 1) observações complementares que não se </a:t>
            </a:r>
            <a:br>
              <a:rPr lang="en-US" sz="2700" b="1">
                <a:solidFill>
                  <a:srgbClr val="000000"/>
                </a:solidFill>
                <a:latin typeface="Arial" pitchFamily="34" charset="0"/>
              </a:rPr>
            </a:br>
            <a:r>
              <a:rPr lang="en-US" sz="2700" b="1">
                <a:solidFill>
                  <a:srgbClr val="000000"/>
                </a:solidFill>
                <a:latin typeface="Arial" pitchFamily="34" charset="0"/>
              </a:rPr>
              <a:t>                  encaixam no corpo do texto </a:t>
            </a:r>
            <a:br>
              <a:rPr lang="en-US" sz="2700" b="1">
                <a:solidFill>
                  <a:srgbClr val="000000"/>
                </a:solidFill>
                <a:latin typeface="Arial" pitchFamily="34" charset="0"/>
              </a:rPr>
            </a:br>
            <a:r>
              <a:rPr lang="en-US" sz="2700" b="1">
                <a:solidFill>
                  <a:srgbClr val="000000"/>
                </a:solidFill>
                <a:latin typeface="Arial" pitchFamily="34" charset="0"/>
              </a:rPr>
              <a:t>             2) em rodapé (para facilitar a leitura)</a:t>
            </a:r>
          </a:p>
          <a:p>
            <a:pPr algn="l">
              <a:lnSpc>
                <a:spcPct val="95000"/>
              </a:lnSpc>
              <a:spcBef>
                <a:spcPct val="0"/>
              </a:spcBef>
            </a:pPr>
            <a:endParaRPr lang="en-US" sz="2000" b="1">
              <a:solidFill>
                <a:srgbClr val="000000"/>
              </a:solidFill>
              <a:latin typeface="Arial" pitchFamily="34" charset="0"/>
            </a:endParaRPr>
          </a:p>
          <a:p>
            <a:pPr algn="l">
              <a:lnSpc>
                <a:spcPct val="95000"/>
              </a:lnSpc>
              <a:spcBef>
                <a:spcPct val="0"/>
              </a:spcBef>
            </a:pPr>
            <a:r>
              <a:rPr lang="en-US" sz="2000">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ctrTitle"/>
          </p:nvPr>
        </p:nvSpPr>
        <p:spPr>
          <a:xfrm>
            <a:off x="552450" y="203200"/>
            <a:ext cx="9055100" cy="1168400"/>
          </a:xfrm>
        </p:spPr>
        <p:txBody>
          <a:bodyPr lIns="0" tIns="0" rIns="0" bIns="0"/>
          <a:lstStyle/>
          <a:p>
            <a:pPr>
              <a:lnSpc>
                <a:spcPct val="95000"/>
              </a:lnSpc>
            </a:pPr>
            <a:r>
              <a:rPr lang="en-US" sz="3100" b="1">
                <a:solidFill>
                  <a:srgbClr val="000000"/>
                </a:solidFill>
                <a:latin typeface="Arial" pitchFamily="34" charset="0"/>
              </a:rPr>
              <a:t>RELATÓRIO FINAL</a:t>
            </a:r>
          </a:p>
        </p:txBody>
      </p:sp>
      <p:sp>
        <p:nvSpPr>
          <p:cNvPr id="40962" name="Rectangle 2"/>
          <p:cNvSpPr>
            <a:spLocks noGrp="1" noChangeArrowheads="1"/>
          </p:cNvSpPr>
          <p:nvPr>
            <p:ph type="subTitle" idx="1"/>
          </p:nvPr>
        </p:nvSpPr>
        <p:spPr>
          <a:xfrm>
            <a:off x="552450" y="1219200"/>
            <a:ext cx="9563100" cy="6267450"/>
          </a:xfrm>
        </p:spPr>
        <p:txBody>
          <a:bodyPr lIns="0" tIns="0" rIns="0" bIns="0"/>
          <a:lstStyle/>
          <a:p>
            <a:pPr algn="l">
              <a:lnSpc>
                <a:spcPct val="95000"/>
              </a:lnSpc>
              <a:spcBef>
                <a:spcPct val="0"/>
              </a:spcBef>
            </a:pPr>
            <a:r>
              <a:rPr lang="en-US" sz="2000" b="1">
                <a:solidFill>
                  <a:srgbClr val="000000"/>
                </a:solidFill>
                <a:latin typeface="Arial" pitchFamily="34" charset="0"/>
              </a:rPr>
              <a:t>Forma Título: Metafórico e Explicativo (objeto/abordagem)</a:t>
            </a:r>
          </a:p>
          <a:p>
            <a:pPr algn="l">
              <a:lnSpc>
                <a:spcPct val="95000"/>
              </a:lnSpc>
              <a:spcBef>
                <a:spcPct val="0"/>
              </a:spcBef>
            </a:pPr>
            <a:r>
              <a:rPr lang="en-US" sz="2000" b="1">
                <a:solidFill>
                  <a:srgbClr val="000000"/>
                </a:solidFill>
                <a:latin typeface="Arial" pitchFamily="34" charset="0"/>
              </a:rPr>
              <a:t>Índice</a:t>
            </a:r>
          </a:p>
          <a:p>
            <a:pPr algn="l">
              <a:lnSpc>
                <a:spcPct val="95000"/>
              </a:lnSpc>
              <a:spcBef>
                <a:spcPct val="0"/>
              </a:spcBef>
            </a:pPr>
            <a:r>
              <a:rPr lang="en-US" sz="2000" b="1">
                <a:solidFill>
                  <a:srgbClr val="000000"/>
                </a:solidFill>
                <a:latin typeface="Arial" pitchFamily="34" charset="0"/>
              </a:rPr>
              <a:t>Agradecimentos</a:t>
            </a:r>
          </a:p>
          <a:p>
            <a:pPr algn="l">
              <a:lnSpc>
                <a:spcPct val="95000"/>
              </a:lnSpc>
              <a:spcBef>
                <a:spcPct val="0"/>
              </a:spcBef>
            </a:pPr>
            <a:r>
              <a:rPr lang="en-US" sz="2000" b="1">
                <a:solidFill>
                  <a:srgbClr val="000000"/>
                </a:solidFill>
                <a:latin typeface="Arial" pitchFamily="34" charset="0"/>
              </a:rPr>
              <a:t>Introdução</a:t>
            </a:r>
          </a:p>
          <a:p>
            <a:pPr algn="l">
              <a:lnSpc>
                <a:spcPct val="95000"/>
              </a:lnSpc>
              <a:spcBef>
                <a:spcPct val="0"/>
              </a:spcBef>
            </a:pPr>
            <a:r>
              <a:rPr lang="en-US" sz="2000" b="1">
                <a:solidFill>
                  <a:srgbClr val="000000"/>
                </a:solidFill>
                <a:latin typeface="Arial" pitchFamily="34" charset="0"/>
              </a:rPr>
              <a:t>Capítulos / Partes – capítulos </a:t>
            </a:r>
          </a:p>
          <a:p>
            <a:pPr algn="l">
              <a:lnSpc>
                <a:spcPct val="95000"/>
              </a:lnSpc>
              <a:spcBef>
                <a:spcPct val="0"/>
              </a:spcBef>
            </a:pPr>
            <a:r>
              <a:rPr lang="en-US" sz="2000" b="1">
                <a:solidFill>
                  <a:srgbClr val="000000"/>
                </a:solidFill>
                <a:latin typeface="Arial" pitchFamily="34" charset="0"/>
              </a:rPr>
              <a:t>Conclusões</a:t>
            </a:r>
          </a:p>
          <a:p>
            <a:pPr algn="l">
              <a:lnSpc>
                <a:spcPct val="95000"/>
              </a:lnSpc>
              <a:spcBef>
                <a:spcPct val="0"/>
              </a:spcBef>
            </a:pPr>
            <a:r>
              <a:rPr lang="en-US" sz="2000" b="1">
                <a:solidFill>
                  <a:srgbClr val="000000"/>
                </a:solidFill>
                <a:latin typeface="Arial" pitchFamily="34" charset="0"/>
              </a:rPr>
              <a:t>Bibliografia</a:t>
            </a:r>
          </a:p>
          <a:p>
            <a:pPr algn="l">
              <a:lnSpc>
                <a:spcPct val="95000"/>
              </a:lnSpc>
              <a:spcBef>
                <a:spcPct val="0"/>
              </a:spcBef>
            </a:pPr>
            <a:r>
              <a:rPr lang="en-US" sz="2000" b="1">
                <a:solidFill>
                  <a:srgbClr val="000000"/>
                </a:solidFill>
                <a:latin typeface="Arial" pitchFamily="34" charset="0"/>
              </a:rPr>
              <a:t>Anexos</a:t>
            </a:r>
          </a:p>
          <a:p>
            <a:pPr algn="l">
              <a:lnSpc>
                <a:spcPct val="95000"/>
              </a:lnSpc>
              <a:spcBef>
                <a:spcPct val="0"/>
              </a:spcBef>
            </a:pPr>
            <a:r>
              <a:rPr lang="en-US" sz="2000" b="1">
                <a:solidFill>
                  <a:srgbClr val="000000"/>
                </a:solidFill>
                <a:latin typeface="Arial" pitchFamily="34" charset="0"/>
              </a:rPr>
              <a:t>[Revisão técnica obrigatória]</a:t>
            </a:r>
          </a:p>
          <a:p>
            <a:pPr algn="l">
              <a:lnSpc>
                <a:spcPct val="95000"/>
              </a:lnSpc>
              <a:spcBef>
                <a:spcPct val="0"/>
              </a:spcBef>
            </a:pPr>
            <a:endParaRPr lang="en-US" sz="2000" b="1">
              <a:solidFill>
                <a:srgbClr val="000000"/>
              </a:solidFill>
              <a:latin typeface="Arial" pitchFamily="34" charset="0"/>
            </a:endParaRPr>
          </a:p>
          <a:p>
            <a:pPr algn="l">
              <a:lnSpc>
                <a:spcPct val="95000"/>
              </a:lnSpc>
              <a:spcBef>
                <a:spcPct val="0"/>
              </a:spcBef>
            </a:pPr>
            <a:r>
              <a:rPr lang="en-US" sz="2000" b="1">
                <a:solidFill>
                  <a:srgbClr val="000000"/>
                </a:solidFill>
                <a:latin typeface="Arial" pitchFamily="34" charset="0"/>
              </a:rPr>
              <a:t>Conteúdo 1. Arcabouço teórico</a:t>
            </a:r>
          </a:p>
          <a:p>
            <a:pPr algn="l">
              <a:lnSpc>
                <a:spcPct val="95000"/>
              </a:lnSpc>
              <a:spcBef>
                <a:spcPct val="0"/>
              </a:spcBef>
            </a:pPr>
            <a:r>
              <a:rPr lang="en-US" sz="2000" b="1">
                <a:solidFill>
                  <a:srgbClr val="000000"/>
                </a:solidFill>
                <a:latin typeface="Arial" pitchFamily="34" charset="0"/>
              </a:rPr>
              <a:t>2. Procedimentos metodológicos</a:t>
            </a:r>
          </a:p>
          <a:p>
            <a:pPr algn="l">
              <a:lnSpc>
                <a:spcPct val="95000"/>
              </a:lnSpc>
              <a:spcBef>
                <a:spcPct val="0"/>
              </a:spcBef>
            </a:pPr>
            <a:r>
              <a:rPr lang="en-US" sz="2000" b="1">
                <a:solidFill>
                  <a:srgbClr val="000000"/>
                </a:solidFill>
                <a:latin typeface="Arial" pitchFamily="34" charset="0"/>
              </a:rPr>
              <a:t>3. Descrição dos dados</a:t>
            </a:r>
          </a:p>
          <a:p>
            <a:pPr algn="l">
              <a:lnSpc>
                <a:spcPct val="95000"/>
              </a:lnSpc>
              <a:spcBef>
                <a:spcPct val="0"/>
              </a:spcBef>
            </a:pPr>
            <a:r>
              <a:rPr lang="en-US" sz="2000" b="1">
                <a:solidFill>
                  <a:srgbClr val="000000"/>
                </a:solidFill>
                <a:latin typeface="Arial" pitchFamily="34" charset="0"/>
              </a:rPr>
              <a:t>4. Interpretação dos dados</a:t>
            </a:r>
          </a:p>
          <a:p>
            <a:pPr algn="l">
              <a:lnSpc>
                <a:spcPct val="95000"/>
              </a:lnSpc>
              <a:spcBef>
                <a:spcPct val="0"/>
              </a:spcBef>
            </a:pPr>
            <a:r>
              <a:rPr lang="en-US" sz="2000" b="1">
                <a:solidFill>
                  <a:srgbClr val="000000"/>
                </a:solidFill>
                <a:latin typeface="Arial" pitchFamily="34" charset="0"/>
              </a:rPr>
              <a:t>5. Conclusões</a:t>
            </a:r>
          </a:p>
          <a:p>
            <a:pPr algn="l">
              <a:lnSpc>
                <a:spcPct val="95000"/>
              </a:lnSpc>
              <a:spcBef>
                <a:spcPct val="0"/>
              </a:spcBef>
            </a:pPr>
            <a:r>
              <a:rPr lang="en-US" sz="2000" b="1">
                <a:solidFill>
                  <a:srgbClr val="000000"/>
                </a:solidFill>
                <a:latin typeface="Arial" pitchFamily="34" charset="0"/>
              </a:rPr>
              <a:t>6. Bibliografia utilizada</a:t>
            </a:r>
          </a:p>
          <a:p>
            <a:pPr algn="l">
              <a:lnSpc>
                <a:spcPct val="95000"/>
              </a:lnSpc>
              <a:spcBef>
                <a:spcPct val="0"/>
              </a:spcBef>
            </a:pPr>
            <a:r>
              <a:rPr lang="en-US" sz="2000" b="1">
                <a:solidFill>
                  <a:srgbClr val="000000"/>
                </a:solidFill>
                <a:latin typeface="Arial" pitchFamily="34" charset="0"/>
              </a:rPr>
              <a:t>7. Anexos: materiais metodológicos (instrumentos de</a:t>
            </a:r>
            <a:br>
              <a:rPr lang="en-US" sz="2000" b="1">
                <a:solidFill>
                  <a:srgbClr val="000000"/>
                </a:solidFill>
                <a:latin typeface="Arial" pitchFamily="34" charset="0"/>
              </a:rPr>
            </a:br>
            <a:r>
              <a:rPr lang="en-US" sz="2000" b="1">
                <a:solidFill>
                  <a:srgbClr val="000000"/>
                </a:solidFill>
                <a:latin typeface="Arial" pitchFamily="34" charset="0"/>
              </a:rPr>
              <a:t>coleta, gravações) </a:t>
            </a:r>
          </a:p>
          <a:p>
            <a:pPr algn="l">
              <a:lnSpc>
                <a:spcPct val="95000"/>
              </a:lnSpc>
              <a:spcBef>
                <a:spcPct val="0"/>
              </a:spcBef>
            </a:pPr>
            <a:r>
              <a:rPr lang="en-US" sz="2000" b="1">
                <a:solidFill>
                  <a:srgbClr val="000000"/>
                </a:solidFill>
                <a:latin typeface="Arial" pitchFamily="34" charset="0"/>
              </a:rPr>
              <a:t>documentos: fac-símiles</a:t>
            </a:r>
          </a:p>
          <a:p>
            <a:pPr algn="l">
              <a:lnSpc>
                <a:spcPct val="95000"/>
              </a:lnSpc>
              <a:spcBef>
                <a:spcPct val="0"/>
              </a:spcBef>
            </a:pPr>
            <a:endParaRPr lang="en-US" sz="400" b="1">
              <a:solidFill>
                <a:srgbClr val="000000"/>
              </a:solidFill>
              <a:latin typeface="Arial" pitchFamily="34" charset="0"/>
            </a:endParaRPr>
          </a:p>
          <a:p>
            <a:pPr algn="l">
              <a:lnSpc>
                <a:spcPct val="95000"/>
              </a:lnSpc>
              <a:spcBef>
                <a:spcPct val="0"/>
              </a:spcBef>
            </a:pPr>
            <a:r>
              <a:rPr lang="en-US" sz="1800" b="1">
                <a:solidFill>
                  <a:srgbClr val="000000"/>
                </a:solidFill>
                <a:latin typeface="Arial" pitchFamily="34" charset="0"/>
              </a:rPr>
              <a:t> </a:t>
            </a:r>
          </a:p>
          <a:p>
            <a:pPr algn="l">
              <a:lnSpc>
                <a:spcPct val="95000"/>
              </a:lnSpc>
              <a:spcBef>
                <a:spcPct val="0"/>
              </a:spcBef>
            </a:pPr>
            <a:r>
              <a:rPr lang="en-US" sz="1800" b="1">
                <a:solidFill>
                  <a:srgbClr val="000000"/>
                </a:solidFill>
                <a:latin typeface="Arial" pitchFamily="34" charset="0"/>
              </a:rPr>
              <a:t>Fonte: Maria Immacolata V. Lopes</a:t>
            </a:r>
          </a:p>
        </p:txBody>
      </p:sp>
      <p:sp>
        <p:nvSpPr>
          <p:cNvPr id="40964" name="Text Box 4"/>
          <p:cNvSpPr txBox="1">
            <a:spLocks noChangeArrowheads="1"/>
          </p:cNvSpPr>
          <p:nvPr/>
        </p:nvSpPr>
        <p:spPr bwMode="auto">
          <a:xfrm>
            <a:off x="5603875" y="2179638"/>
            <a:ext cx="39116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Epígrafes</a:t>
            </a:r>
          </a:p>
          <a:p>
            <a:pPr>
              <a:lnSpc>
                <a:spcPct val="95000"/>
              </a:lnSpc>
            </a:pPr>
            <a:r>
              <a:rPr lang="en-US" sz="2000" b="1">
                <a:solidFill>
                  <a:srgbClr val="000000"/>
                </a:solidFill>
                <a:latin typeface="Arial" pitchFamily="34" charset="0"/>
              </a:rPr>
              <a:t>Tabelas / Gráficos</a:t>
            </a:r>
          </a:p>
          <a:p>
            <a:pPr>
              <a:lnSpc>
                <a:spcPct val="95000"/>
              </a:lnSpc>
            </a:pPr>
            <a:r>
              <a:rPr lang="en-US" sz="2000" b="1">
                <a:solidFill>
                  <a:srgbClr val="000000"/>
                </a:solidFill>
                <a:latin typeface="Arial" pitchFamily="34" charset="0"/>
              </a:rPr>
              <a:t>Ilustrações</a:t>
            </a:r>
          </a:p>
          <a:p>
            <a:pPr>
              <a:lnSpc>
                <a:spcPct val="95000"/>
              </a:lnSpc>
            </a:pPr>
            <a:endParaRPr lang="en-US" sz="2000" b="1">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1443038" y="820738"/>
            <a:ext cx="8551862" cy="2619375"/>
          </a:xfrm>
        </p:spPr>
        <p:txBody>
          <a:bodyPr lIns="0" tIns="0" rIns="0" bIns="0" anchor="b"/>
          <a:lstStyle/>
          <a:p>
            <a:pPr algn="l">
              <a:lnSpc>
                <a:spcPct val="95000"/>
              </a:lnSpc>
            </a:pPr>
            <a:r>
              <a:rPr lang="en-US" b="1">
                <a:solidFill>
                  <a:srgbClr val="006666"/>
                </a:solidFill>
                <a:latin typeface="Arial" pitchFamily="34" charset="0"/>
              </a:rPr>
              <a:t>Modelo Metodológico para Pesquisa em Comunicação</a:t>
            </a:r>
          </a:p>
        </p:txBody>
      </p:sp>
      <p:sp>
        <p:nvSpPr>
          <p:cNvPr id="5122" name="Rectangle 2"/>
          <p:cNvSpPr>
            <a:spLocks noGrp="1" noChangeArrowheads="1"/>
          </p:cNvSpPr>
          <p:nvPr>
            <p:ph type="subTitle" idx="1"/>
          </p:nvPr>
        </p:nvSpPr>
        <p:spPr>
          <a:xfrm>
            <a:off x="1443038" y="4340225"/>
            <a:ext cx="7023100" cy="1846263"/>
          </a:xfrm>
        </p:spPr>
        <p:txBody>
          <a:bodyPr lIns="0" tIns="0" rIns="0" bIns="0"/>
          <a:lstStyle/>
          <a:p>
            <a:pPr algn="l">
              <a:lnSpc>
                <a:spcPct val="95000"/>
              </a:lnSpc>
              <a:spcBef>
                <a:spcPct val="0"/>
              </a:spcBef>
            </a:pPr>
            <a:r>
              <a:rPr lang="en-US">
                <a:solidFill>
                  <a:srgbClr val="000000"/>
                </a:solidFill>
                <a:latin typeface="Arial" pitchFamily="34" charset="0"/>
              </a:rPr>
              <a:t>Profa. Dra. Maria Immacolata Vassallo de Lopes – ECA/USP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ctrTitle"/>
          </p:nvPr>
        </p:nvSpPr>
        <p:spPr>
          <a:xfrm>
            <a:off x="44450" y="101600"/>
            <a:ext cx="9536113" cy="1512888"/>
          </a:xfrm>
        </p:spPr>
        <p:txBody>
          <a:bodyPr lIns="0" tIns="0" rIns="0" bIns="0"/>
          <a:lstStyle/>
          <a:p>
            <a:pPr>
              <a:lnSpc>
                <a:spcPct val="95000"/>
              </a:lnSpc>
            </a:pPr>
            <a:r>
              <a:rPr lang="en-US" sz="3100" b="1">
                <a:solidFill>
                  <a:srgbClr val="000000"/>
                </a:solidFill>
                <a:latin typeface="Arial" pitchFamily="34" charset="0"/>
              </a:rPr>
              <a:t>PRINCIPAIS OBSTÁCULOS METODOLÓGICOS NA INVESTIGAÇÃO DE COMUNICAÇÃO</a:t>
            </a:r>
          </a:p>
        </p:txBody>
      </p:sp>
      <p:sp>
        <p:nvSpPr>
          <p:cNvPr id="41986" name="Rectangle 2"/>
          <p:cNvSpPr>
            <a:spLocks noGrp="1" noChangeArrowheads="1"/>
          </p:cNvSpPr>
          <p:nvPr>
            <p:ph type="subTitle" idx="1"/>
          </p:nvPr>
        </p:nvSpPr>
        <p:spPr>
          <a:xfrm>
            <a:off x="247650" y="1357313"/>
            <a:ext cx="10201275" cy="4722812"/>
          </a:xfrm>
        </p:spPr>
        <p:txBody>
          <a:bodyPr lIns="0" tIns="0" rIns="0" bIns="0"/>
          <a:lstStyle/>
          <a:p>
            <a:pPr algn="l">
              <a:lnSpc>
                <a:spcPct val="95000"/>
              </a:lnSpc>
              <a:spcBef>
                <a:spcPct val="0"/>
              </a:spcBef>
            </a:pPr>
            <a:r>
              <a:rPr lang="en-US" sz="2000" b="1">
                <a:solidFill>
                  <a:srgbClr val="000000"/>
                </a:solidFill>
                <a:latin typeface="Arial" pitchFamily="34" charset="0"/>
              </a:rPr>
              <a:t>Ausência de reflexão</a:t>
            </a:r>
            <a:br>
              <a:rPr lang="en-US" sz="2000" b="1">
                <a:solidFill>
                  <a:srgbClr val="000000"/>
                </a:solidFill>
                <a:latin typeface="Arial" pitchFamily="34" charset="0"/>
              </a:rPr>
            </a:br>
            <a:r>
              <a:rPr lang="en-US" sz="2000" b="1">
                <a:solidFill>
                  <a:srgbClr val="000000"/>
                </a:solidFill>
                <a:latin typeface="Arial" pitchFamily="34" charset="0"/>
              </a:rPr>
              <a:t>epistemológica - história do Campo</a:t>
            </a:r>
          </a:p>
          <a:p>
            <a:pPr algn="l">
              <a:lnSpc>
                <a:spcPct val="95000"/>
              </a:lnSpc>
              <a:spcBef>
                <a:spcPct val="0"/>
              </a:spcBef>
            </a:pPr>
            <a:r>
              <a:rPr lang="en-US" sz="2000" b="1">
                <a:solidFill>
                  <a:srgbClr val="000000"/>
                </a:solidFill>
                <a:latin typeface="Arial" pitchFamily="34" charset="0"/>
              </a:rPr>
              <a:t>                           - campo interdisciplinar: concepção objeto-método</a:t>
            </a:r>
          </a:p>
          <a:p>
            <a:pPr algn="l">
              <a:lnSpc>
                <a:spcPct val="95000"/>
              </a:lnSpc>
              <a:spcBef>
                <a:spcPct val="0"/>
              </a:spcBef>
            </a:pPr>
            <a:r>
              <a:rPr lang="en-US" sz="2000" b="1">
                <a:solidFill>
                  <a:srgbClr val="000000"/>
                </a:solidFill>
                <a:latin typeface="Arial" pitchFamily="34" charset="0"/>
              </a:rPr>
              <a:t>                           - reflexividade e crítica das operações de investigação</a:t>
            </a:r>
          </a:p>
          <a:p>
            <a:pPr algn="l">
              <a:lnSpc>
                <a:spcPct val="95000"/>
              </a:lnSpc>
              <a:spcBef>
                <a:spcPct val="0"/>
              </a:spcBef>
            </a:pPr>
            <a:r>
              <a:rPr lang="en-US" sz="2000" b="1">
                <a:solidFill>
                  <a:srgbClr val="000000"/>
                </a:solidFill>
                <a:latin typeface="Arial" pitchFamily="34" charset="0"/>
              </a:rPr>
              <a:t>2. Fraqueza teórica - insuficiente domínio de teorias</a:t>
            </a:r>
          </a:p>
          <a:p>
            <a:pPr algn="l">
              <a:lnSpc>
                <a:spcPct val="95000"/>
              </a:lnSpc>
              <a:spcBef>
                <a:spcPct val="0"/>
              </a:spcBef>
            </a:pPr>
            <a:r>
              <a:rPr lang="en-US" sz="2000" b="1">
                <a:solidFill>
                  <a:srgbClr val="000000"/>
                </a:solidFill>
                <a:latin typeface="Arial" pitchFamily="34" charset="0"/>
              </a:rPr>
              <a:t>                                  - imprecisão conceitual</a:t>
            </a:r>
          </a:p>
          <a:p>
            <a:pPr algn="l">
              <a:lnSpc>
                <a:spcPct val="95000"/>
              </a:lnSpc>
              <a:spcBef>
                <a:spcPct val="0"/>
              </a:spcBef>
            </a:pPr>
            <a:r>
              <a:rPr lang="en-US" sz="2000" b="1">
                <a:solidFill>
                  <a:srgbClr val="000000"/>
                </a:solidFill>
                <a:latin typeface="Arial" pitchFamily="34" charset="0"/>
              </a:rPr>
              <a:t>                                  - problemática teórica - problema empírico</a:t>
            </a:r>
          </a:p>
          <a:p>
            <a:pPr algn="l">
              <a:lnSpc>
                <a:spcPct val="95000"/>
              </a:lnSpc>
              <a:spcBef>
                <a:spcPct val="0"/>
              </a:spcBef>
            </a:pPr>
            <a:r>
              <a:rPr lang="en-US" sz="2000" b="1">
                <a:solidFill>
                  <a:srgbClr val="000000"/>
                </a:solidFill>
                <a:latin typeface="Arial" pitchFamily="34" charset="0"/>
              </a:rPr>
              <a:t>3. Falta de visão metodológica integrada - níveis / fases</a:t>
            </a:r>
          </a:p>
          <a:p>
            <a:pPr algn="l">
              <a:lnSpc>
                <a:spcPct val="95000"/>
              </a:lnSpc>
              <a:spcBef>
                <a:spcPct val="0"/>
              </a:spcBef>
            </a:pPr>
            <a:r>
              <a:rPr lang="en-US" sz="2000" b="1">
                <a:solidFill>
                  <a:srgbClr val="000000"/>
                </a:solidFill>
                <a:latin typeface="Arial" pitchFamily="34" charset="0"/>
              </a:rPr>
              <a:t>                                                                        - nível teórico - nível técnico</a:t>
            </a:r>
          </a:p>
          <a:p>
            <a:pPr algn="l">
              <a:lnSpc>
                <a:spcPct val="95000"/>
              </a:lnSpc>
              <a:spcBef>
                <a:spcPct val="0"/>
              </a:spcBef>
            </a:pPr>
            <a:r>
              <a:rPr lang="en-US" sz="2000" b="1">
                <a:solidFill>
                  <a:srgbClr val="000000"/>
                </a:solidFill>
                <a:latin typeface="Arial" pitchFamily="34" charset="0"/>
              </a:rPr>
              <a:t>                                                                        - objeto – observação - análise</a:t>
            </a:r>
          </a:p>
          <a:p>
            <a:pPr algn="l">
              <a:lnSpc>
                <a:spcPct val="95000"/>
              </a:lnSpc>
              <a:spcBef>
                <a:spcPct val="0"/>
              </a:spcBef>
            </a:pPr>
            <a:r>
              <a:rPr lang="en-US" sz="2000" b="1">
                <a:solidFill>
                  <a:srgbClr val="000000"/>
                </a:solidFill>
                <a:latin typeface="Arial" pitchFamily="34" charset="0"/>
              </a:rPr>
              <a:t>4. Deficiente combinação métodos / técnicas – exigência de estratégia </a:t>
            </a:r>
            <a:br>
              <a:rPr lang="en-US" sz="2000" b="1">
                <a:solidFill>
                  <a:srgbClr val="000000"/>
                </a:solidFill>
                <a:latin typeface="Arial" pitchFamily="34" charset="0"/>
              </a:rPr>
            </a:br>
            <a:r>
              <a:rPr lang="en-US" sz="2000" b="1">
                <a:solidFill>
                  <a:srgbClr val="000000"/>
                </a:solidFill>
                <a:latin typeface="Arial" pitchFamily="34" charset="0"/>
              </a:rPr>
              <a:t>multimetodológica</a:t>
            </a:r>
          </a:p>
          <a:p>
            <a:pPr algn="l">
              <a:lnSpc>
                <a:spcPct val="95000"/>
              </a:lnSpc>
              <a:spcBef>
                <a:spcPct val="0"/>
              </a:spcBef>
            </a:pPr>
            <a:r>
              <a:rPr lang="en-US" sz="2000" b="1">
                <a:solidFill>
                  <a:srgbClr val="000000"/>
                </a:solidFill>
                <a:latin typeface="Arial" pitchFamily="34" charset="0"/>
              </a:rPr>
              <a:t>5. Investigação descritiva - inquérito social</a:t>
            </a:r>
          </a:p>
          <a:p>
            <a:pPr algn="l">
              <a:lnSpc>
                <a:spcPct val="95000"/>
              </a:lnSpc>
              <a:spcBef>
                <a:spcPct val="0"/>
              </a:spcBef>
            </a:pPr>
            <a:r>
              <a:rPr lang="en-US" sz="2000" b="1">
                <a:solidFill>
                  <a:srgbClr val="000000"/>
                </a:solidFill>
                <a:latin typeface="Arial" pitchFamily="34" charset="0"/>
              </a:rPr>
              <a:t>6. Dicotomia investigação quantitativa - investigação qualitativa</a:t>
            </a:r>
          </a:p>
        </p:txBody>
      </p:sp>
      <p:sp>
        <p:nvSpPr>
          <p:cNvPr id="41988" name="Text Box 4"/>
          <p:cNvSpPr txBox="1">
            <a:spLocks noChangeArrowheads="1"/>
          </p:cNvSpPr>
          <p:nvPr/>
        </p:nvSpPr>
        <p:spPr bwMode="auto">
          <a:xfrm>
            <a:off x="5937250" y="6096000"/>
            <a:ext cx="49911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OBJETO MULTIDISCIPLINAR</a:t>
            </a:r>
          </a:p>
          <a:p>
            <a:pPr>
              <a:lnSpc>
                <a:spcPct val="95000"/>
              </a:lnSpc>
            </a:pPr>
            <a:r>
              <a:rPr lang="en-US" sz="2000" b="1">
                <a:solidFill>
                  <a:srgbClr val="000000"/>
                </a:solidFill>
                <a:latin typeface="Arial" pitchFamily="34" charset="0"/>
              </a:rPr>
              <a:t>MULTIMETODOLOGÍA</a:t>
            </a:r>
          </a:p>
        </p:txBody>
      </p:sp>
      <p:sp>
        <p:nvSpPr>
          <p:cNvPr id="41989" name="Text Box 5"/>
          <p:cNvSpPr txBox="1">
            <a:spLocks noChangeArrowheads="1"/>
          </p:cNvSpPr>
          <p:nvPr/>
        </p:nvSpPr>
        <p:spPr bwMode="auto">
          <a:xfrm>
            <a:off x="349250" y="6197600"/>
            <a:ext cx="53213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POR UM PARADIGMA DA COMPLEXIDADE</a:t>
            </a:r>
          </a:p>
        </p:txBody>
      </p:sp>
      <p:pic>
        <p:nvPicPr>
          <p:cNvPr id="4199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967413"/>
            <a:ext cx="9486900" cy="860425"/>
          </a:xfrm>
          <a:prstGeom prst="rect">
            <a:avLst/>
          </a:prstGeom>
          <a:noFill/>
          <a:extLst>
            <a:ext uri="{909E8E84-426E-40DD-AFC4-6F175D3DCCD1}">
              <a14:hiddenFill xmlns:a14="http://schemas.microsoft.com/office/drawing/2010/main">
                <a:solidFill>
                  <a:srgbClr val="FFFFFF"/>
                </a:solidFill>
              </a14:hiddenFill>
            </a:ext>
          </a:extLst>
        </p:spPr>
      </p:pic>
      <p:sp>
        <p:nvSpPr>
          <p:cNvPr id="41991" name="Text Box 7"/>
          <p:cNvSpPr txBox="1">
            <a:spLocks noChangeArrowheads="1"/>
          </p:cNvSpPr>
          <p:nvPr/>
        </p:nvSpPr>
        <p:spPr bwMode="auto">
          <a:xfrm>
            <a:off x="247650" y="7010400"/>
            <a:ext cx="3919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800" b="1">
                <a:solidFill>
                  <a:srgbClr val="000000"/>
                </a:solidFill>
                <a:latin typeface="Arial" pitchFamily="34" charset="0"/>
              </a:rPr>
              <a:t>FONTE: Maria Immacolata V. Lopes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1123950" y="-60325"/>
            <a:ext cx="8037513" cy="1503363"/>
          </a:xfrm>
        </p:spPr>
        <p:txBody>
          <a:bodyPr lIns="0" tIns="0" rIns="0" bIns="0" anchor="b"/>
          <a:lstStyle/>
          <a:p>
            <a:pPr algn="l">
              <a:lnSpc>
                <a:spcPct val="95000"/>
              </a:lnSpc>
            </a:pPr>
            <a:r>
              <a:rPr lang="en-US" sz="4000" b="1">
                <a:solidFill>
                  <a:srgbClr val="006666"/>
                </a:solidFill>
                <a:latin typeface="Arial" pitchFamily="34" charset="0"/>
              </a:rPr>
              <a:t>Modelo Metodológico: Ciência e Contexto</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75" y="2994025"/>
            <a:ext cx="2500313" cy="1092200"/>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1049338" y="3065463"/>
            <a:ext cx="2379662"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Condições de Produção</a:t>
            </a:r>
          </a:p>
          <a:p>
            <a:pPr algn="ctr">
              <a:lnSpc>
                <a:spcPct val="95000"/>
              </a:lnSpc>
            </a:pPr>
            <a:endParaRPr lang="en-US" sz="100" b="1">
              <a:solidFill>
                <a:srgbClr val="000000"/>
              </a:solidFill>
              <a:latin typeface="Arial" pitchFamily="34" charset="0"/>
            </a:endParaRPr>
          </a:p>
        </p:txBody>
      </p:sp>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7888" y="3048000"/>
            <a:ext cx="2498725" cy="1090613"/>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7289800" y="3117850"/>
            <a:ext cx="238125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Condições de Recepção</a:t>
            </a:r>
          </a:p>
          <a:p>
            <a:pPr algn="ctr">
              <a:lnSpc>
                <a:spcPct val="95000"/>
              </a:lnSpc>
            </a:pPr>
            <a:endParaRPr lang="en-US" sz="100" b="1">
              <a:solidFill>
                <a:srgbClr val="000000"/>
              </a:solidFill>
              <a:latin typeface="Arial" pitchFamily="34" charset="0"/>
            </a:endParaRPr>
          </a:p>
        </p:txBody>
      </p:sp>
      <p:pic>
        <p:nvPicPr>
          <p:cNvPr id="615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6000" y="3524250"/>
            <a:ext cx="730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138" y="3524250"/>
            <a:ext cx="731837" cy="952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0250" y="4179888"/>
            <a:ext cx="4371975" cy="1609725"/>
          </a:xfrm>
          <a:prstGeom prst="rect">
            <a:avLst/>
          </a:prstGeom>
          <a:noFill/>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4324350" y="2117725"/>
            <a:ext cx="2232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3100" b="1" u="sng">
                <a:solidFill>
                  <a:srgbClr val="CC3300"/>
                </a:solidFill>
                <a:latin typeface="Arial" pitchFamily="34" charset="0"/>
              </a:rPr>
              <a:t>CIÊNCIA</a:t>
            </a:r>
          </a:p>
        </p:txBody>
      </p:sp>
      <p:sp>
        <p:nvSpPr>
          <p:cNvPr id="6156" name="Text Box 12"/>
          <p:cNvSpPr txBox="1">
            <a:spLocks noChangeArrowheads="1"/>
          </p:cNvSpPr>
          <p:nvPr/>
        </p:nvSpPr>
        <p:spPr bwMode="auto">
          <a:xfrm>
            <a:off x="823913" y="2100263"/>
            <a:ext cx="3252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000" b="1">
                <a:solidFill>
                  <a:srgbClr val="CC3300"/>
                </a:solidFill>
                <a:latin typeface="Arial" pitchFamily="34" charset="0"/>
              </a:rPr>
              <a:t>Sociologia da Ciência</a:t>
            </a:r>
          </a:p>
          <a:p>
            <a:pPr algn="ctr">
              <a:lnSpc>
                <a:spcPct val="95000"/>
              </a:lnSpc>
            </a:pPr>
            <a:r>
              <a:rPr lang="en-US" sz="2000" b="1">
                <a:solidFill>
                  <a:srgbClr val="CC3300"/>
                </a:solidFill>
                <a:latin typeface="Arial" pitchFamily="34" charset="0"/>
              </a:rPr>
              <a:t>Epistemologia</a:t>
            </a:r>
          </a:p>
        </p:txBody>
      </p:sp>
      <p:sp>
        <p:nvSpPr>
          <p:cNvPr id="6157" name="Text Box 13"/>
          <p:cNvSpPr txBox="1">
            <a:spLocks noChangeArrowheads="1"/>
          </p:cNvSpPr>
          <p:nvPr/>
        </p:nvSpPr>
        <p:spPr bwMode="auto">
          <a:xfrm>
            <a:off x="6364288" y="2090738"/>
            <a:ext cx="3551237"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r">
              <a:lnSpc>
                <a:spcPct val="95000"/>
              </a:lnSpc>
            </a:pPr>
            <a:r>
              <a:rPr lang="en-US" sz="1800" b="1">
                <a:solidFill>
                  <a:srgbClr val="CC3300"/>
                </a:solidFill>
                <a:latin typeface="Arial" pitchFamily="34" charset="0"/>
              </a:rPr>
              <a:t>Prática: condições sociais</a:t>
            </a:r>
          </a:p>
          <a:p>
            <a:pPr algn="r">
              <a:lnSpc>
                <a:spcPct val="95000"/>
              </a:lnSpc>
            </a:pPr>
            <a:r>
              <a:rPr lang="en-US" sz="1800" b="1">
                <a:solidFill>
                  <a:srgbClr val="CC3300"/>
                </a:solidFill>
                <a:latin typeface="Arial" pitchFamily="34" charset="0"/>
              </a:rPr>
              <a:t>Discurso: processo de produção</a:t>
            </a:r>
          </a:p>
        </p:txBody>
      </p:sp>
      <p:sp>
        <p:nvSpPr>
          <p:cNvPr id="6158" name="Text Box 14"/>
          <p:cNvSpPr txBox="1">
            <a:spLocks noChangeArrowheads="1"/>
          </p:cNvSpPr>
          <p:nvPr/>
        </p:nvSpPr>
        <p:spPr bwMode="auto">
          <a:xfrm>
            <a:off x="3684588" y="4467225"/>
            <a:ext cx="36703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a:solidFill>
                  <a:srgbClr val="000000"/>
                </a:solidFill>
                <a:latin typeface="Arial" pitchFamily="34" charset="0"/>
              </a:rPr>
              <a:t>Campo epistemológico, teórico, metódico e técnico</a:t>
            </a:r>
          </a:p>
        </p:txBody>
      </p:sp>
      <p:pic>
        <p:nvPicPr>
          <p:cNvPr id="615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9250" y="5005388"/>
            <a:ext cx="95250" cy="646112"/>
          </a:xfrm>
          <a:prstGeom prst="rect">
            <a:avLst/>
          </a:prstGeom>
          <a:noFill/>
          <a:extLst>
            <a:ext uri="{909E8E84-426E-40DD-AFC4-6F175D3DCCD1}">
              <a14:hiddenFill xmlns:a14="http://schemas.microsoft.com/office/drawing/2010/main">
                <a:solidFill>
                  <a:srgbClr val="FFFFFF"/>
                </a:solidFill>
              </a14:hiddenFill>
            </a:ext>
          </a:extLst>
        </p:spPr>
      </p:pic>
      <p:sp>
        <p:nvSpPr>
          <p:cNvPr id="6160" name="Text Box 16"/>
          <p:cNvSpPr txBox="1">
            <a:spLocks noChangeArrowheads="1"/>
          </p:cNvSpPr>
          <p:nvPr/>
        </p:nvSpPr>
        <p:spPr bwMode="auto">
          <a:xfrm>
            <a:off x="4162425" y="6021388"/>
            <a:ext cx="271303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Circulação</a:t>
            </a:r>
          </a:p>
          <a:p>
            <a:pPr algn="ctr">
              <a:lnSpc>
                <a:spcPct val="95000"/>
              </a:lnSpc>
            </a:pPr>
            <a:r>
              <a:rPr lang="en-US" sz="1800" b="1">
                <a:solidFill>
                  <a:srgbClr val="000000"/>
                </a:solidFill>
                <a:latin typeface="Arial" pitchFamily="34" charset="0"/>
              </a:rPr>
              <a:t>Redes de comunicação científica</a:t>
            </a:r>
          </a:p>
          <a:p>
            <a:pPr algn="ctr">
              <a:lnSpc>
                <a:spcPct val="95000"/>
              </a:lnSpc>
            </a:pPr>
            <a:endParaRPr lang="en-US" sz="100" b="1">
              <a:solidFill>
                <a:srgbClr val="000000"/>
              </a:solidFill>
              <a:latin typeface="Arial" pitchFamily="34" charset="0"/>
            </a:endParaRPr>
          </a:p>
        </p:txBody>
      </p:sp>
      <p:pic>
        <p:nvPicPr>
          <p:cNvPr id="6161"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6000" y="4200525"/>
            <a:ext cx="95250" cy="1473200"/>
          </a:xfrm>
          <a:prstGeom prst="rect">
            <a:avLst/>
          </a:prstGeom>
          <a:noFill/>
          <a:extLst>
            <a:ext uri="{909E8E84-426E-40DD-AFC4-6F175D3DCCD1}">
              <a14:hiddenFill xmlns:a14="http://schemas.microsoft.com/office/drawing/2010/main">
                <a:solidFill>
                  <a:srgbClr val="FFFFFF"/>
                </a:solidFill>
              </a14:hiddenFill>
            </a:ext>
          </a:extLst>
        </p:spPr>
      </p:pic>
      <p:sp>
        <p:nvSpPr>
          <p:cNvPr id="6162" name="Text Box 18"/>
          <p:cNvSpPr txBox="1">
            <a:spLocks noChangeArrowheads="1"/>
          </p:cNvSpPr>
          <p:nvPr/>
        </p:nvSpPr>
        <p:spPr bwMode="auto">
          <a:xfrm>
            <a:off x="7604125" y="5861050"/>
            <a:ext cx="200342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200" b="1">
                <a:solidFill>
                  <a:srgbClr val="003399"/>
                </a:solidFill>
                <a:latin typeface="Arial" pitchFamily="34" charset="0"/>
              </a:rPr>
              <a:t>Aplicação e Uso social da Ciência</a:t>
            </a:r>
          </a:p>
        </p:txBody>
      </p:sp>
      <p:sp>
        <p:nvSpPr>
          <p:cNvPr id="6163" name="Text Box 19"/>
          <p:cNvSpPr txBox="1">
            <a:spLocks noChangeArrowheads="1"/>
          </p:cNvSpPr>
          <p:nvPr/>
        </p:nvSpPr>
        <p:spPr bwMode="auto">
          <a:xfrm>
            <a:off x="885825" y="5513388"/>
            <a:ext cx="36703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3399"/>
                </a:solidFill>
                <a:latin typeface="Arial" pitchFamily="34" charset="0"/>
              </a:rPr>
              <a:t>Condições </a:t>
            </a:r>
            <a:br>
              <a:rPr lang="en-US" sz="2000" b="1">
                <a:solidFill>
                  <a:srgbClr val="003399"/>
                </a:solidFill>
                <a:latin typeface="Arial" pitchFamily="34" charset="0"/>
              </a:rPr>
            </a:br>
            <a:r>
              <a:rPr lang="en-US" sz="2000" b="1">
                <a:solidFill>
                  <a:srgbClr val="003399"/>
                </a:solidFill>
                <a:latin typeface="Arial" pitchFamily="34" charset="0"/>
              </a:rPr>
              <a:t>histórico-sociais</a:t>
            </a:r>
          </a:p>
          <a:p>
            <a:pPr>
              <a:lnSpc>
                <a:spcPct val="95000"/>
              </a:lnSpc>
            </a:pPr>
            <a:r>
              <a:rPr lang="en-US" sz="1700" b="1">
                <a:solidFill>
                  <a:srgbClr val="000000"/>
                </a:solidFill>
                <a:latin typeface="Arial" pitchFamily="34" charset="0"/>
              </a:rPr>
              <a:t>Sociedade global</a:t>
            </a:r>
          </a:p>
          <a:p>
            <a:pPr>
              <a:lnSpc>
                <a:spcPct val="95000"/>
              </a:lnSpc>
            </a:pPr>
            <a:r>
              <a:rPr lang="en-US" sz="2000" b="1">
                <a:solidFill>
                  <a:srgbClr val="003399"/>
                </a:solidFill>
                <a:latin typeface="Arial" pitchFamily="34" charset="0"/>
              </a:rPr>
              <a:t>Condições institucionais</a:t>
            </a:r>
          </a:p>
          <a:p>
            <a:pPr>
              <a:lnSpc>
                <a:spcPct val="95000"/>
              </a:lnSpc>
            </a:pPr>
            <a:r>
              <a:rPr lang="en-US" sz="1700" b="1">
                <a:solidFill>
                  <a:srgbClr val="000000"/>
                </a:solidFill>
                <a:latin typeface="Arial" pitchFamily="34" charset="0"/>
              </a:rPr>
              <a:t>Campo científico</a:t>
            </a:r>
          </a:p>
        </p:txBody>
      </p:sp>
      <p:pic>
        <p:nvPicPr>
          <p:cNvPr id="6164"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9138" y="4243388"/>
            <a:ext cx="96837" cy="1176337"/>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9750" y="3079750"/>
            <a:ext cx="2074863" cy="1090613"/>
          </a:xfrm>
          <a:prstGeom prst="rect">
            <a:avLst/>
          </a:prstGeom>
          <a:noFill/>
          <a:extLst>
            <a:ext uri="{909E8E84-426E-40DD-AFC4-6F175D3DCCD1}">
              <a14:hiddenFill xmlns:a14="http://schemas.microsoft.com/office/drawing/2010/main">
                <a:solidFill>
                  <a:srgbClr val="FFFFFF"/>
                </a:solidFill>
              </a14:hiddenFill>
            </a:ext>
          </a:extLst>
        </p:spPr>
      </p:pic>
      <p:sp>
        <p:nvSpPr>
          <p:cNvPr id="6166" name="Text Box 22"/>
          <p:cNvSpPr txBox="1">
            <a:spLocks noChangeArrowheads="1"/>
          </p:cNvSpPr>
          <p:nvPr/>
        </p:nvSpPr>
        <p:spPr bwMode="auto">
          <a:xfrm>
            <a:off x="4410075" y="3146425"/>
            <a:ext cx="1957388"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Discurso Científico</a:t>
            </a:r>
          </a:p>
          <a:p>
            <a:pPr algn="ctr">
              <a:lnSpc>
                <a:spcPct val="95000"/>
              </a:lnSpc>
            </a:pPr>
            <a:endParaRPr lang="en-US" sz="100" b="1">
              <a:solidFill>
                <a:srgbClr val="000000"/>
              </a:solidFill>
              <a:latin typeface="Arial" pitchFamily="34" charset="0"/>
            </a:endParaRPr>
          </a:p>
        </p:txBody>
      </p:sp>
      <p:pic>
        <p:nvPicPr>
          <p:cNvPr id="6167"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52775" y="6127750"/>
            <a:ext cx="330200" cy="328613"/>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50413" y="6196013"/>
            <a:ext cx="330200" cy="328612"/>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2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07213" y="6704013"/>
            <a:ext cx="330200" cy="330200"/>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9138" y="5005388"/>
            <a:ext cx="328612" cy="328612"/>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52775" y="6867525"/>
            <a:ext cx="330200" cy="330200"/>
          </a:xfrm>
          <a:prstGeom prst="rect">
            <a:avLst/>
          </a:prstGeom>
          <a:noFill/>
          <a:extLst>
            <a:ext uri="{909E8E84-426E-40DD-AFC4-6F175D3DCCD1}">
              <a14:hiddenFill xmlns:a14="http://schemas.microsoft.com/office/drawing/2010/main">
                <a:solidFill>
                  <a:srgbClr val="FFFFFF"/>
                </a:solidFill>
              </a14:hiddenFill>
            </a:ext>
          </a:extLst>
        </p:spPr>
      </p:pic>
      <p:sp>
        <p:nvSpPr>
          <p:cNvPr id="6172" name="Text Box 28"/>
          <p:cNvSpPr txBox="1">
            <a:spLocks noChangeArrowheads="1"/>
          </p:cNvSpPr>
          <p:nvPr/>
        </p:nvSpPr>
        <p:spPr bwMode="auto">
          <a:xfrm>
            <a:off x="5764213" y="7299325"/>
            <a:ext cx="59118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 (1990)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1203325" y="190500"/>
            <a:ext cx="8037513" cy="1168400"/>
          </a:xfrm>
        </p:spPr>
        <p:txBody>
          <a:bodyPr lIns="0" tIns="0" rIns="0" bIns="0" anchor="b"/>
          <a:lstStyle/>
          <a:p>
            <a:pPr algn="l">
              <a:lnSpc>
                <a:spcPct val="95000"/>
              </a:lnSpc>
            </a:pPr>
            <a:r>
              <a:rPr lang="en-US" sz="4000" b="1">
                <a:solidFill>
                  <a:srgbClr val="006666"/>
                </a:solidFill>
                <a:latin typeface="Arial" pitchFamily="34" charset="0"/>
              </a:rPr>
              <a:t>Campo de Pesquisa</a:t>
            </a:r>
          </a:p>
        </p:txBody>
      </p:sp>
      <p:sp>
        <p:nvSpPr>
          <p:cNvPr id="7170" name="Rectangle 2"/>
          <p:cNvSpPr>
            <a:spLocks noGrp="1" noChangeArrowheads="1"/>
          </p:cNvSpPr>
          <p:nvPr>
            <p:ph type="subTitle" idx="1"/>
          </p:nvPr>
        </p:nvSpPr>
        <p:spPr>
          <a:xfrm>
            <a:off x="7664450" y="5994400"/>
            <a:ext cx="1949450" cy="622300"/>
          </a:xfrm>
        </p:spPr>
        <p:txBody>
          <a:bodyPr lIns="0" tIns="0" rIns="0" bIns="0"/>
          <a:lstStyle/>
          <a:p>
            <a:pPr>
              <a:lnSpc>
                <a:spcPct val="95000"/>
              </a:lnSpc>
              <a:spcBef>
                <a:spcPct val="0"/>
              </a:spcBef>
            </a:pPr>
            <a:r>
              <a:rPr lang="en-US" sz="2000" b="1">
                <a:solidFill>
                  <a:srgbClr val="00CC00"/>
                </a:solidFill>
                <a:latin typeface="Arial" pitchFamily="34" charset="0"/>
              </a:rPr>
              <a:t>SINTAGMA</a:t>
            </a:r>
          </a:p>
        </p:txBody>
      </p:sp>
      <p:sp>
        <p:nvSpPr>
          <p:cNvPr id="7172" name="Text Box 4"/>
          <p:cNvSpPr txBox="1">
            <a:spLocks noChangeArrowheads="1"/>
          </p:cNvSpPr>
          <p:nvPr/>
        </p:nvSpPr>
        <p:spPr bwMode="auto">
          <a:xfrm>
            <a:off x="654050" y="3860800"/>
            <a:ext cx="2471738"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3600" b="1">
                <a:solidFill>
                  <a:srgbClr val="003399"/>
                </a:solidFill>
                <a:latin typeface="Arial" pitchFamily="34" charset="0"/>
              </a:rPr>
              <a:t>NÍVEIS</a:t>
            </a:r>
          </a:p>
          <a:p>
            <a:pPr algn="ctr">
              <a:lnSpc>
                <a:spcPct val="95000"/>
              </a:lnSpc>
            </a:pPr>
            <a:r>
              <a:rPr lang="en-US" sz="2200" b="1">
                <a:solidFill>
                  <a:srgbClr val="CC3300"/>
                </a:solidFill>
                <a:latin typeface="Arial" pitchFamily="34" charset="0"/>
              </a:rPr>
              <a:t>DISCURSO</a:t>
            </a:r>
          </a:p>
          <a:p>
            <a:pPr algn="ctr">
              <a:lnSpc>
                <a:spcPct val="95000"/>
              </a:lnSpc>
            </a:pPr>
            <a:endParaRPr lang="en-US" sz="2200" b="1">
              <a:solidFill>
                <a:srgbClr val="003399"/>
              </a:solidFill>
              <a:latin typeface="Arial" pitchFamily="34" charset="0"/>
            </a:endParaRPr>
          </a:p>
        </p:txBody>
      </p:sp>
      <p:sp>
        <p:nvSpPr>
          <p:cNvPr id="7173" name="Text Box 5"/>
          <p:cNvSpPr txBox="1">
            <a:spLocks noChangeArrowheads="1"/>
          </p:cNvSpPr>
          <p:nvPr/>
        </p:nvSpPr>
        <p:spPr bwMode="auto">
          <a:xfrm>
            <a:off x="3092450" y="6096000"/>
            <a:ext cx="28543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200" b="1">
                <a:solidFill>
                  <a:srgbClr val="CC3300"/>
                </a:solidFill>
                <a:latin typeface="Arial" pitchFamily="34" charset="0"/>
              </a:rPr>
              <a:t>PRÁTICA</a:t>
            </a:r>
          </a:p>
          <a:p>
            <a:pPr algn="ctr">
              <a:lnSpc>
                <a:spcPct val="95000"/>
              </a:lnSpc>
            </a:pPr>
            <a:r>
              <a:rPr lang="en-US" sz="3600" b="1">
                <a:solidFill>
                  <a:srgbClr val="003399"/>
                </a:solidFill>
                <a:latin typeface="Arial" pitchFamily="34" charset="0"/>
              </a:rPr>
              <a:t>FASES</a:t>
            </a:r>
          </a:p>
          <a:p>
            <a:pPr algn="ctr">
              <a:lnSpc>
                <a:spcPct val="95000"/>
              </a:lnSpc>
            </a:pPr>
            <a:endParaRPr lang="en-US" sz="2200" b="1">
              <a:solidFill>
                <a:srgbClr val="CC3300"/>
              </a:solidFill>
              <a:latin typeface="Arial" pitchFamily="34" charset="0"/>
            </a:endParaRPr>
          </a:p>
        </p:txBody>
      </p:sp>
      <p:sp>
        <p:nvSpPr>
          <p:cNvPr id="7174" name="Text Box 6"/>
          <p:cNvSpPr txBox="1">
            <a:spLocks noChangeArrowheads="1"/>
          </p:cNvSpPr>
          <p:nvPr/>
        </p:nvSpPr>
        <p:spPr bwMode="auto">
          <a:xfrm>
            <a:off x="6138863" y="7108825"/>
            <a:ext cx="59118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 (1990)</a:t>
            </a:r>
          </a:p>
        </p:txBody>
      </p:sp>
      <p:pic>
        <p:nvPicPr>
          <p:cNvPr id="717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800" y="1828800"/>
            <a:ext cx="227013" cy="451643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0" y="5689600"/>
            <a:ext cx="6675438" cy="2127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800" y="2032000"/>
            <a:ext cx="227013" cy="15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1109663" y="-139700"/>
            <a:ext cx="8885237" cy="1489075"/>
          </a:xfrm>
        </p:spPr>
        <p:txBody>
          <a:bodyPr lIns="0" tIns="0" rIns="0" bIns="0" anchor="b"/>
          <a:lstStyle/>
          <a:p>
            <a:pPr algn="l">
              <a:lnSpc>
                <a:spcPct val="95000"/>
              </a:lnSpc>
            </a:pPr>
            <a:r>
              <a:rPr lang="en-US" sz="3600" b="1">
                <a:solidFill>
                  <a:srgbClr val="006666"/>
                </a:solidFill>
                <a:latin typeface="Arial" pitchFamily="34" charset="0"/>
              </a:rPr>
              <a:t>Componentes Paradigmáticos do Modelo Metodológico</a:t>
            </a:r>
          </a:p>
        </p:txBody>
      </p:sp>
      <p:sp>
        <p:nvSpPr>
          <p:cNvPr id="8194" name="Rectangle 2"/>
          <p:cNvSpPr>
            <a:spLocks noGrp="1" noChangeArrowheads="1"/>
          </p:cNvSpPr>
          <p:nvPr>
            <p:ph type="subTitle" idx="1"/>
          </p:nvPr>
        </p:nvSpPr>
        <p:spPr>
          <a:xfrm>
            <a:off x="3203575" y="1860550"/>
            <a:ext cx="6151563" cy="1019175"/>
          </a:xfrm>
        </p:spPr>
        <p:txBody>
          <a:bodyPr lIns="0" tIns="0" rIns="0" bIns="0"/>
          <a:lstStyle/>
          <a:p>
            <a:pPr>
              <a:lnSpc>
                <a:spcPct val="95000"/>
              </a:lnSpc>
              <a:spcBef>
                <a:spcPct val="0"/>
              </a:spcBef>
            </a:pPr>
            <a:r>
              <a:rPr lang="en-US" sz="2300" b="1">
                <a:solidFill>
                  <a:srgbClr val="003399"/>
                </a:solidFill>
                <a:latin typeface="Arial" pitchFamily="34" charset="0"/>
              </a:rPr>
              <a:t>NÍVEL EPISTEMOLÓGICO</a:t>
            </a:r>
          </a:p>
          <a:p>
            <a:pPr>
              <a:lnSpc>
                <a:spcPct val="95000"/>
              </a:lnSpc>
              <a:spcBef>
                <a:spcPct val="0"/>
              </a:spcBef>
            </a:pPr>
            <a:r>
              <a:rPr lang="en-US" sz="1700">
                <a:solidFill>
                  <a:srgbClr val="000000"/>
                </a:solidFill>
                <a:latin typeface="Arial" pitchFamily="34" charset="0"/>
              </a:rPr>
              <a:t>Ruptura Epistemológica</a:t>
            </a:r>
          </a:p>
          <a:p>
            <a:pPr>
              <a:lnSpc>
                <a:spcPct val="95000"/>
              </a:lnSpc>
              <a:spcBef>
                <a:spcPct val="0"/>
              </a:spcBef>
            </a:pPr>
            <a:r>
              <a:rPr lang="en-US" sz="1700">
                <a:solidFill>
                  <a:srgbClr val="000000"/>
                </a:solidFill>
                <a:latin typeface="Arial" pitchFamily="34" charset="0"/>
              </a:rPr>
              <a:t>Construção do Objeto Científico</a:t>
            </a:r>
          </a:p>
        </p:txBody>
      </p:sp>
      <p:sp>
        <p:nvSpPr>
          <p:cNvPr id="8196" name="Text Box 4"/>
          <p:cNvSpPr txBox="1">
            <a:spLocks noChangeArrowheads="1"/>
          </p:cNvSpPr>
          <p:nvPr/>
        </p:nvSpPr>
        <p:spPr bwMode="auto">
          <a:xfrm>
            <a:off x="3194050" y="3149600"/>
            <a:ext cx="6151563"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NÍVEL TEÓRICO</a:t>
            </a:r>
          </a:p>
          <a:p>
            <a:pPr algn="ctr">
              <a:lnSpc>
                <a:spcPct val="95000"/>
              </a:lnSpc>
            </a:pPr>
            <a:r>
              <a:rPr lang="en-US" sz="1700">
                <a:solidFill>
                  <a:srgbClr val="000000"/>
                </a:solidFill>
                <a:latin typeface="Arial" pitchFamily="34" charset="0"/>
              </a:rPr>
              <a:t>Formulação Teórica do Objeto</a:t>
            </a:r>
          </a:p>
          <a:p>
            <a:pPr algn="ctr">
              <a:lnSpc>
                <a:spcPct val="95000"/>
              </a:lnSpc>
            </a:pPr>
            <a:r>
              <a:rPr lang="en-US" sz="1700">
                <a:solidFill>
                  <a:srgbClr val="000000"/>
                </a:solidFill>
                <a:latin typeface="Arial" pitchFamily="34" charset="0"/>
              </a:rPr>
              <a:t>Explicitação Conceitual</a:t>
            </a: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138" y="2921000"/>
            <a:ext cx="7451725" cy="222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138" y="4200525"/>
            <a:ext cx="7451725" cy="23813"/>
          </a:xfrm>
          <a:prstGeom prst="rect">
            <a:avLst/>
          </a:prstGeom>
          <a:noFill/>
          <a:extLst>
            <a:ext uri="{909E8E84-426E-40DD-AFC4-6F175D3DCCD1}">
              <a14:hiddenFill xmlns:a14="http://schemas.microsoft.com/office/drawing/2010/main">
                <a:solidFill>
                  <a:srgbClr val="FFFFFF"/>
                </a:solidFill>
              </a14:hiddenFill>
            </a:ext>
          </a:extLst>
        </p:spPr>
      </p:pic>
      <p:sp>
        <p:nvSpPr>
          <p:cNvPr id="8199" name="Text Box 7"/>
          <p:cNvSpPr txBox="1">
            <a:spLocks noChangeArrowheads="1"/>
          </p:cNvSpPr>
          <p:nvPr/>
        </p:nvSpPr>
        <p:spPr bwMode="auto">
          <a:xfrm>
            <a:off x="3092450" y="4368800"/>
            <a:ext cx="6151563"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NÍVEL METÓDICO</a:t>
            </a:r>
          </a:p>
          <a:p>
            <a:pPr algn="ctr">
              <a:lnSpc>
                <a:spcPct val="95000"/>
              </a:lnSpc>
            </a:pPr>
            <a:r>
              <a:rPr lang="en-US" sz="1700">
                <a:solidFill>
                  <a:srgbClr val="000000"/>
                </a:solidFill>
                <a:latin typeface="Arial" pitchFamily="34" charset="0"/>
              </a:rPr>
              <a:t>Exposição</a:t>
            </a:r>
          </a:p>
          <a:p>
            <a:pPr algn="ctr">
              <a:lnSpc>
                <a:spcPct val="95000"/>
              </a:lnSpc>
            </a:pPr>
            <a:r>
              <a:rPr lang="en-US" sz="1700">
                <a:solidFill>
                  <a:srgbClr val="000000"/>
                </a:solidFill>
                <a:latin typeface="Arial" pitchFamily="34" charset="0"/>
              </a:rPr>
              <a:t>Causação</a:t>
            </a:r>
          </a:p>
        </p:txBody>
      </p:sp>
      <p:pic>
        <p:nvPicPr>
          <p:cNvPr id="82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138" y="5481638"/>
            <a:ext cx="7451725" cy="22225"/>
          </a:xfrm>
          <a:prstGeom prst="rect">
            <a:avLst/>
          </a:prstGeom>
          <a:noFill/>
          <a:extLst>
            <a:ext uri="{909E8E84-426E-40DD-AFC4-6F175D3DCCD1}">
              <a14:hiddenFill xmlns:a14="http://schemas.microsoft.com/office/drawing/2010/main">
                <a:solidFill>
                  <a:srgbClr val="FFFFFF"/>
                </a:solidFill>
              </a14:hiddenFill>
            </a:ext>
          </a:extLst>
        </p:spPr>
      </p:pic>
      <p:sp>
        <p:nvSpPr>
          <p:cNvPr id="8201" name="Text Box 9"/>
          <p:cNvSpPr txBox="1">
            <a:spLocks noChangeArrowheads="1"/>
          </p:cNvSpPr>
          <p:nvPr/>
        </p:nvSpPr>
        <p:spPr bwMode="auto">
          <a:xfrm>
            <a:off x="3092450" y="5588000"/>
            <a:ext cx="615156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003399"/>
                </a:solidFill>
                <a:latin typeface="Arial" pitchFamily="34" charset="0"/>
              </a:rPr>
              <a:t>NÍVEL TÉCNICO</a:t>
            </a:r>
          </a:p>
          <a:p>
            <a:pPr algn="ctr">
              <a:lnSpc>
                <a:spcPct val="95000"/>
              </a:lnSpc>
            </a:pPr>
            <a:r>
              <a:rPr lang="en-US" sz="1700">
                <a:solidFill>
                  <a:srgbClr val="000000"/>
                </a:solidFill>
                <a:latin typeface="Arial" pitchFamily="34" charset="0"/>
              </a:rPr>
              <a:t>Observação</a:t>
            </a:r>
          </a:p>
          <a:p>
            <a:pPr algn="ctr">
              <a:lnSpc>
                <a:spcPct val="95000"/>
              </a:lnSpc>
            </a:pPr>
            <a:r>
              <a:rPr lang="en-US" sz="1700">
                <a:solidFill>
                  <a:srgbClr val="000000"/>
                </a:solidFill>
                <a:latin typeface="Arial" pitchFamily="34" charset="0"/>
              </a:rPr>
              <a:t>Seleção</a:t>
            </a:r>
          </a:p>
          <a:p>
            <a:pPr algn="ctr">
              <a:lnSpc>
                <a:spcPct val="95000"/>
              </a:lnSpc>
            </a:pPr>
            <a:r>
              <a:rPr lang="en-US" sz="1700">
                <a:solidFill>
                  <a:srgbClr val="000000"/>
                </a:solidFill>
                <a:latin typeface="Arial" pitchFamily="34" charset="0"/>
              </a:rPr>
              <a:t>Operacionalização</a:t>
            </a:r>
          </a:p>
          <a:p>
            <a:pPr algn="ctr">
              <a:lnSpc>
                <a:spcPct val="95000"/>
              </a:lnSpc>
            </a:pPr>
            <a:endParaRPr lang="en-US" sz="1700">
              <a:solidFill>
                <a:srgbClr val="000000"/>
              </a:solidFill>
              <a:latin typeface="Arial" pitchFamily="34" charset="0"/>
            </a:endParaRPr>
          </a:p>
        </p:txBody>
      </p:sp>
      <p:sp>
        <p:nvSpPr>
          <p:cNvPr id="8202" name="Text Box 10"/>
          <p:cNvSpPr txBox="1">
            <a:spLocks noChangeArrowheads="1"/>
          </p:cNvSpPr>
          <p:nvPr/>
        </p:nvSpPr>
        <p:spPr bwMode="auto">
          <a:xfrm>
            <a:off x="5835650" y="7010400"/>
            <a:ext cx="59118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 (1990)</a:t>
            </a:r>
          </a:p>
        </p:txBody>
      </p:sp>
      <p:pic>
        <p:nvPicPr>
          <p:cNvPr id="820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400" y="1727200"/>
            <a:ext cx="284163" cy="57531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6705600"/>
            <a:ext cx="8366125" cy="269875"/>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075" y="1962150"/>
            <a:ext cx="414338" cy="424497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3352800"/>
            <a:ext cx="279400" cy="183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1930400"/>
            <a:ext cx="8797925" cy="4114800"/>
          </a:xfrm>
          <a:prstGeom prst="rect">
            <a:avLst/>
          </a:prstGeom>
          <a:noFill/>
          <a:extLst>
            <a:ext uri="{909E8E84-426E-40DD-AFC4-6F175D3DCCD1}">
              <a14:hiddenFill xmlns:a14="http://schemas.microsoft.com/office/drawing/2010/main">
                <a:solidFill>
                  <a:srgbClr val="FFFFFF"/>
                </a:solidFill>
              </a14:hiddenFill>
            </a:ext>
          </a:extLst>
        </p:spPr>
      </p:pic>
      <p:sp>
        <p:nvSpPr>
          <p:cNvPr id="9217" name="Rectangle 1"/>
          <p:cNvSpPr>
            <a:spLocks noGrp="1" noChangeArrowheads="1"/>
          </p:cNvSpPr>
          <p:nvPr>
            <p:ph type="ctrTitle"/>
          </p:nvPr>
        </p:nvSpPr>
        <p:spPr>
          <a:xfrm>
            <a:off x="1203325" y="179388"/>
            <a:ext cx="8232775" cy="1300162"/>
          </a:xfrm>
        </p:spPr>
        <p:txBody>
          <a:bodyPr lIns="0" tIns="0" rIns="0" bIns="0" anchor="b"/>
          <a:lstStyle/>
          <a:p>
            <a:pPr algn="l">
              <a:lnSpc>
                <a:spcPct val="95000"/>
              </a:lnSpc>
            </a:pPr>
            <a:r>
              <a:rPr lang="en-US" sz="3600" b="1" i="1">
                <a:solidFill>
                  <a:srgbClr val="006666"/>
                </a:solidFill>
                <a:latin typeface="Arial" pitchFamily="34" charset="0"/>
              </a:rPr>
              <a:t>MODELO METODOLÓGICO DE PESQUISA</a:t>
            </a:r>
          </a:p>
        </p:txBody>
      </p:sp>
      <p:sp>
        <p:nvSpPr>
          <p:cNvPr id="9221" name="Text Box 5"/>
          <p:cNvSpPr txBox="1">
            <a:spLocks noChangeArrowheads="1"/>
          </p:cNvSpPr>
          <p:nvPr/>
        </p:nvSpPr>
        <p:spPr bwMode="auto">
          <a:xfrm>
            <a:off x="-57150" y="3860800"/>
            <a:ext cx="1682750"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3600" b="1">
                <a:solidFill>
                  <a:srgbClr val="003399"/>
                </a:solidFill>
                <a:latin typeface="Arial" pitchFamily="34" charset="0"/>
              </a:rPr>
              <a:t>NÍVEIS</a:t>
            </a:r>
          </a:p>
          <a:p>
            <a:pPr algn="ctr">
              <a:lnSpc>
                <a:spcPct val="95000"/>
              </a:lnSpc>
            </a:pPr>
            <a:r>
              <a:rPr lang="en-US" sz="1600" b="1">
                <a:solidFill>
                  <a:srgbClr val="CC3300"/>
                </a:solidFill>
                <a:latin typeface="Arial" pitchFamily="34" charset="0"/>
              </a:rPr>
              <a:t>DISCURSO</a:t>
            </a:r>
          </a:p>
          <a:p>
            <a:pPr algn="ctr">
              <a:lnSpc>
                <a:spcPct val="95000"/>
              </a:lnSpc>
            </a:pPr>
            <a:endParaRPr lang="en-US" sz="2300">
              <a:solidFill>
                <a:srgbClr val="000000"/>
              </a:solidFill>
              <a:latin typeface="Arial" pitchFamily="34" charset="0"/>
            </a:endParaRPr>
          </a:p>
        </p:txBody>
      </p:sp>
      <p:pic>
        <p:nvPicPr>
          <p:cNvPr id="92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600" y="2743200"/>
            <a:ext cx="8329613" cy="2222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3759200"/>
            <a:ext cx="8329613" cy="1111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5600" y="4673600"/>
            <a:ext cx="8329613" cy="22225"/>
          </a:xfrm>
          <a:prstGeom prst="rect">
            <a:avLst/>
          </a:prstGeom>
          <a:noFill/>
          <a:extLst>
            <a:ext uri="{909E8E84-426E-40DD-AFC4-6F175D3DCCD1}">
              <a14:hiddenFill xmlns:a14="http://schemas.microsoft.com/office/drawing/2010/main">
                <a:solidFill>
                  <a:srgbClr val="FFFFFF"/>
                </a:solidFill>
              </a14:hiddenFill>
            </a:ext>
          </a:extLst>
        </p:spPr>
      </p:pic>
      <p:sp>
        <p:nvSpPr>
          <p:cNvPr id="9225" name="Text Box 9"/>
          <p:cNvSpPr txBox="1">
            <a:spLocks noChangeArrowheads="1"/>
          </p:cNvSpPr>
          <p:nvPr/>
        </p:nvSpPr>
        <p:spPr bwMode="auto">
          <a:xfrm>
            <a:off x="2887663" y="6296025"/>
            <a:ext cx="4151312"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3600" b="1">
                <a:solidFill>
                  <a:srgbClr val="003399"/>
                </a:solidFill>
                <a:latin typeface="Arial" pitchFamily="34" charset="0"/>
              </a:rPr>
              <a:t>FASES </a:t>
            </a:r>
          </a:p>
          <a:p>
            <a:pPr algn="ctr">
              <a:lnSpc>
                <a:spcPct val="95000"/>
              </a:lnSpc>
            </a:pPr>
            <a:r>
              <a:rPr lang="en-US" sz="1600" b="1">
                <a:solidFill>
                  <a:srgbClr val="CC3300"/>
                </a:solidFill>
                <a:latin typeface="Arial" pitchFamily="34" charset="0"/>
              </a:rPr>
              <a:t>PRÁTICA</a:t>
            </a:r>
          </a:p>
          <a:p>
            <a:pPr algn="ctr">
              <a:lnSpc>
                <a:spcPct val="95000"/>
              </a:lnSpc>
            </a:pPr>
            <a:endParaRPr lang="en-US" b="1">
              <a:solidFill>
                <a:srgbClr val="003399"/>
              </a:solidFill>
              <a:latin typeface="Arial" pitchFamily="34" charset="0"/>
            </a:endParaRPr>
          </a:p>
        </p:txBody>
      </p:sp>
      <p:sp>
        <p:nvSpPr>
          <p:cNvPr id="9226" name="Text Box 10"/>
          <p:cNvSpPr txBox="1">
            <a:spLocks noChangeArrowheads="1"/>
          </p:cNvSpPr>
          <p:nvPr/>
        </p:nvSpPr>
        <p:spPr bwMode="auto">
          <a:xfrm>
            <a:off x="1568450" y="5892800"/>
            <a:ext cx="163671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700" b="1">
                <a:solidFill>
                  <a:srgbClr val="003399"/>
                </a:solidFill>
                <a:latin typeface="Arial" pitchFamily="34" charset="0"/>
              </a:rPr>
              <a:t>DEFINIÇÃO DO OBJETO</a:t>
            </a:r>
          </a:p>
          <a:p>
            <a:pPr algn="ctr">
              <a:lnSpc>
                <a:spcPct val="95000"/>
              </a:lnSpc>
            </a:pPr>
            <a:endParaRPr lang="en-US" sz="1700" b="1">
              <a:solidFill>
                <a:srgbClr val="003399"/>
              </a:solidFill>
              <a:latin typeface="Arial" pitchFamily="34" charset="0"/>
            </a:endParaRPr>
          </a:p>
        </p:txBody>
      </p:sp>
      <p:sp>
        <p:nvSpPr>
          <p:cNvPr id="9227" name="Text Box 11"/>
          <p:cNvSpPr txBox="1">
            <a:spLocks noChangeArrowheads="1"/>
          </p:cNvSpPr>
          <p:nvPr/>
        </p:nvSpPr>
        <p:spPr bwMode="auto">
          <a:xfrm>
            <a:off x="3089275" y="5883275"/>
            <a:ext cx="16414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700" b="1">
                <a:solidFill>
                  <a:srgbClr val="003399"/>
                </a:solidFill>
                <a:latin typeface="Arial" pitchFamily="34" charset="0"/>
              </a:rPr>
              <a:t>OBSERVAÇÃO</a:t>
            </a:r>
          </a:p>
          <a:p>
            <a:pPr algn="ctr">
              <a:lnSpc>
                <a:spcPct val="95000"/>
              </a:lnSpc>
            </a:pPr>
            <a:endParaRPr lang="en-US" sz="1700" b="1">
              <a:solidFill>
                <a:srgbClr val="003399"/>
              </a:solidFill>
              <a:latin typeface="Arial" pitchFamily="34" charset="0"/>
            </a:endParaRPr>
          </a:p>
        </p:txBody>
      </p:sp>
      <p:sp>
        <p:nvSpPr>
          <p:cNvPr id="9228" name="Text Box 12"/>
          <p:cNvSpPr txBox="1">
            <a:spLocks noChangeArrowheads="1"/>
          </p:cNvSpPr>
          <p:nvPr/>
        </p:nvSpPr>
        <p:spPr bwMode="auto">
          <a:xfrm>
            <a:off x="4514850" y="5892800"/>
            <a:ext cx="1670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700" b="1">
                <a:solidFill>
                  <a:srgbClr val="003399"/>
                </a:solidFill>
                <a:latin typeface="Arial" pitchFamily="34" charset="0"/>
              </a:rPr>
              <a:t>DESCRIÇÃO</a:t>
            </a:r>
          </a:p>
          <a:p>
            <a:pPr algn="ctr">
              <a:lnSpc>
                <a:spcPct val="95000"/>
              </a:lnSpc>
            </a:pPr>
            <a:endParaRPr lang="en-US" sz="1700" b="1">
              <a:solidFill>
                <a:srgbClr val="003399"/>
              </a:solidFill>
              <a:latin typeface="Arial" pitchFamily="34" charset="0"/>
            </a:endParaRPr>
          </a:p>
        </p:txBody>
      </p:sp>
      <p:sp>
        <p:nvSpPr>
          <p:cNvPr id="9229" name="Text Box 13"/>
          <p:cNvSpPr txBox="1">
            <a:spLocks noChangeArrowheads="1"/>
          </p:cNvSpPr>
          <p:nvPr/>
        </p:nvSpPr>
        <p:spPr bwMode="auto">
          <a:xfrm>
            <a:off x="6140450" y="5892800"/>
            <a:ext cx="223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700" b="1">
                <a:solidFill>
                  <a:srgbClr val="003399"/>
                </a:solidFill>
                <a:latin typeface="Arial" pitchFamily="34" charset="0"/>
              </a:rPr>
              <a:t>INTERPRETAÇÃO</a:t>
            </a:r>
          </a:p>
          <a:p>
            <a:pPr algn="ctr">
              <a:lnSpc>
                <a:spcPct val="95000"/>
              </a:lnSpc>
            </a:pPr>
            <a:endParaRPr lang="en-US" sz="1700">
              <a:solidFill>
                <a:srgbClr val="000000"/>
              </a:solidFill>
              <a:latin typeface="Arial" pitchFamily="34" charset="0"/>
            </a:endParaRPr>
          </a:p>
        </p:txBody>
      </p:sp>
      <p:sp>
        <p:nvSpPr>
          <p:cNvPr id="9230" name="Text Box 14"/>
          <p:cNvSpPr txBox="1">
            <a:spLocks noChangeArrowheads="1"/>
          </p:cNvSpPr>
          <p:nvPr/>
        </p:nvSpPr>
        <p:spPr bwMode="auto">
          <a:xfrm>
            <a:off x="8166100" y="5861050"/>
            <a:ext cx="12684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300" b="1">
                <a:solidFill>
                  <a:srgbClr val="003399"/>
                </a:solidFill>
                <a:latin typeface="Arial" pitchFamily="34" charset="0"/>
              </a:rPr>
              <a:t>CONCL</a:t>
            </a:r>
            <a:r>
              <a:rPr lang="en-US" sz="1700" b="1">
                <a:solidFill>
                  <a:srgbClr val="003399"/>
                </a:solidFill>
                <a:latin typeface="Arial" pitchFamily="34" charset="0"/>
              </a:rPr>
              <a:t>.</a:t>
            </a:r>
          </a:p>
        </p:txBody>
      </p:sp>
      <p:sp>
        <p:nvSpPr>
          <p:cNvPr id="9231" name="Text Box 15"/>
          <p:cNvSpPr txBox="1">
            <a:spLocks noChangeArrowheads="1"/>
          </p:cNvSpPr>
          <p:nvPr/>
        </p:nvSpPr>
        <p:spPr bwMode="auto">
          <a:xfrm>
            <a:off x="9045575" y="5861050"/>
            <a:ext cx="13509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300" b="1">
                <a:solidFill>
                  <a:srgbClr val="003399"/>
                </a:solidFill>
                <a:latin typeface="Arial" pitchFamily="34" charset="0"/>
              </a:rPr>
              <a:t>BIBLIO</a:t>
            </a:r>
            <a:r>
              <a:rPr lang="en-US" sz="1700" b="1">
                <a:solidFill>
                  <a:srgbClr val="003399"/>
                </a:solidFill>
                <a:latin typeface="Arial" pitchFamily="34" charset="0"/>
              </a:rPr>
              <a:t>.</a:t>
            </a:r>
          </a:p>
          <a:p>
            <a:pPr algn="ctr">
              <a:lnSpc>
                <a:spcPct val="95000"/>
              </a:lnSpc>
            </a:pPr>
            <a:endParaRPr lang="en-US" sz="1700">
              <a:solidFill>
                <a:srgbClr val="000000"/>
              </a:solidFill>
              <a:latin typeface="Arial" pitchFamily="34" charset="0"/>
            </a:endParaRPr>
          </a:p>
        </p:txBody>
      </p:sp>
      <p:pic>
        <p:nvPicPr>
          <p:cNvPr id="9232"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9600" y="2032000"/>
            <a:ext cx="11113" cy="4170363"/>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3600" y="2032000"/>
            <a:ext cx="22225" cy="4170363"/>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250" y="2041525"/>
            <a:ext cx="22225" cy="4171950"/>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0250" y="2041525"/>
            <a:ext cx="22225" cy="4171950"/>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8138" y="2041525"/>
            <a:ext cx="22225" cy="41719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3092450" y="2247900"/>
            <a:ext cx="5224463" cy="631825"/>
          </a:xfrm>
        </p:spPr>
        <p:txBody>
          <a:bodyPr lIns="0" tIns="0" rIns="0" bIns="0"/>
          <a:lstStyle/>
          <a:p>
            <a:pPr>
              <a:lnSpc>
                <a:spcPct val="95000"/>
              </a:lnSpc>
              <a:spcBef>
                <a:spcPct val="0"/>
              </a:spcBef>
            </a:pPr>
            <a:r>
              <a:rPr lang="en-US" sz="2300" b="1">
                <a:solidFill>
                  <a:srgbClr val="CC3300"/>
                </a:solidFill>
                <a:latin typeface="Arial" pitchFamily="34" charset="0"/>
              </a:rPr>
              <a:t>NÍVEL EPISTEMOLÓGICO</a:t>
            </a:r>
          </a:p>
        </p:txBody>
      </p:sp>
      <p:sp>
        <p:nvSpPr>
          <p:cNvPr id="9237" name="Text Box 21"/>
          <p:cNvSpPr txBox="1">
            <a:spLocks noChangeArrowheads="1"/>
          </p:cNvSpPr>
          <p:nvPr/>
        </p:nvSpPr>
        <p:spPr bwMode="auto">
          <a:xfrm>
            <a:off x="3124200" y="3059113"/>
            <a:ext cx="5192713"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CC3300"/>
                </a:solidFill>
                <a:latin typeface="Arial" pitchFamily="34" charset="0"/>
              </a:rPr>
              <a:t>NÍVEL TEÓRICO</a:t>
            </a:r>
          </a:p>
        </p:txBody>
      </p:sp>
      <p:sp>
        <p:nvSpPr>
          <p:cNvPr id="9238" name="Text Box 22"/>
          <p:cNvSpPr txBox="1">
            <a:spLocks noChangeArrowheads="1"/>
          </p:cNvSpPr>
          <p:nvPr/>
        </p:nvSpPr>
        <p:spPr bwMode="auto">
          <a:xfrm>
            <a:off x="3044825" y="4021138"/>
            <a:ext cx="52720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CC3300"/>
                </a:solidFill>
                <a:latin typeface="Arial" pitchFamily="34" charset="0"/>
              </a:rPr>
              <a:t>NÍVEL METÓDICO</a:t>
            </a:r>
          </a:p>
        </p:txBody>
      </p:sp>
      <p:sp>
        <p:nvSpPr>
          <p:cNvPr id="9239" name="Text Box 23"/>
          <p:cNvSpPr txBox="1">
            <a:spLocks noChangeArrowheads="1"/>
          </p:cNvSpPr>
          <p:nvPr/>
        </p:nvSpPr>
        <p:spPr bwMode="auto">
          <a:xfrm>
            <a:off x="3044825" y="4979988"/>
            <a:ext cx="5272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300" b="1">
                <a:solidFill>
                  <a:srgbClr val="CC3300"/>
                </a:solidFill>
                <a:latin typeface="Arial" pitchFamily="34" charset="0"/>
              </a:rPr>
              <a:t>NÍVEL TÉCNICO</a:t>
            </a:r>
          </a:p>
          <a:p>
            <a:pPr algn="ctr">
              <a:lnSpc>
                <a:spcPct val="95000"/>
              </a:lnSpc>
            </a:pPr>
            <a:endParaRPr lang="en-US" sz="2300" b="1">
              <a:solidFill>
                <a:srgbClr val="CC3300"/>
              </a:solidFill>
              <a:latin typeface="Arial" pitchFamily="34" charset="0"/>
            </a:endParaRPr>
          </a:p>
        </p:txBody>
      </p:sp>
      <p:sp>
        <p:nvSpPr>
          <p:cNvPr id="9240" name="Text Box 24"/>
          <p:cNvSpPr txBox="1">
            <a:spLocks noChangeArrowheads="1"/>
          </p:cNvSpPr>
          <p:nvPr/>
        </p:nvSpPr>
        <p:spPr bwMode="auto">
          <a:xfrm>
            <a:off x="6037263" y="7108825"/>
            <a:ext cx="43910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 (1990)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963613" y="260350"/>
            <a:ext cx="9124950" cy="1168400"/>
          </a:xfrm>
        </p:spPr>
        <p:txBody>
          <a:bodyPr lIns="0" tIns="0" rIns="0" bIns="0" anchor="b"/>
          <a:lstStyle/>
          <a:p>
            <a:pPr algn="l">
              <a:lnSpc>
                <a:spcPct val="95000"/>
              </a:lnSpc>
            </a:pPr>
            <a:r>
              <a:rPr lang="en-US" sz="3200" b="1">
                <a:solidFill>
                  <a:srgbClr val="006666"/>
                </a:solidFill>
                <a:latin typeface="Arial" pitchFamily="34" charset="0"/>
              </a:rPr>
              <a:t>Contribuições do Modelo Metodológico à Pesquisa de Comunicação</a:t>
            </a:r>
            <a:r>
              <a:rPr lang="en-US" sz="3600" b="1">
                <a:solidFill>
                  <a:srgbClr val="006666"/>
                </a:solidFill>
                <a:latin typeface="Arial" pitchFamily="34" charset="0"/>
              </a:rPr>
              <a:t> </a:t>
            </a:r>
          </a:p>
        </p:txBody>
      </p:sp>
      <p:sp>
        <p:nvSpPr>
          <p:cNvPr id="10242" name="Rectangle 2"/>
          <p:cNvSpPr>
            <a:spLocks noGrp="1" noChangeArrowheads="1"/>
          </p:cNvSpPr>
          <p:nvPr>
            <p:ph type="subTitle" idx="1"/>
          </p:nvPr>
        </p:nvSpPr>
        <p:spPr>
          <a:xfrm>
            <a:off x="4645025" y="1798638"/>
            <a:ext cx="5432425" cy="1658937"/>
          </a:xfrm>
        </p:spPr>
        <p:txBody>
          <a:bodyPr lIns="0" tIns="0" rIns="0" bIns="0"/>
          <a:lstStyle/>
          <a:p>
            <a:pPr lvl="1" indent="-342900" algn="l">
              <a:lnSpc>
                <a:spcPct val="95000"/>
              </a:lnSpc>
              <a:spcBef>
                <a:spcPct val="0"/>
              </a:spcBef>
              <a:buClr>
                <a:srgbClr val="000000"/>
              </a:buClr>
              <a:buFontTx/>
              <a:buChar char="•"/>
            </a:pPr>
            <a:r>
              <a:rPr lang="en-US" sz="1600" b="1">
                <a:solidFill>
                  <a:srgbClr val="000000"/>
                </a:solidFill>
                <a:latin typeface="Arial" pitchFamily="34" charset="0"/>
              </a:rPr>
              <a:t>história do Campo</a:t>
            </a:r>
          </a:p>
          <a:p>
            <a:pPr lvl="1" indent="-342900" algn="l">
              <a:lnSpc>
                <a:spcPct val="95000"/>
              </a:lnSpc>
              <a:spcBef>
                <a:spcPct val="0"/>
              </a:spcBef>
              <a:buClr>
                <a:srgbClr val="000000"/>
              </a:buClr>
              <a:buFontTx/>
              <a:buChar char="•"/>
            </a:pPr>
            <a:r>
              <a:rPr lang="en-US" sz="1600" b="1">
                <a:solidFill>
                  <a:srgbClr val="000000"/>
                </a:solidFill>
                <a:latin typeface="Arial" pitchFamily="34" charset="0"/>
              </a:rPr>
              <a:t>Campo interdisciplinar: concepção objeto-método</a:t>
            </a:r>
          </a:p>
          <a:p>
            <a:pPr lvl="1" indent="-342900" algn="l">
              <a:lnSpc>
                <a:spcPct val="95000"/>
              </a:lnSpc>
              <a:spcBef>
                <a:spcPct val="0"/>
              </a:spcBef>
              <a:buClr>
                <a:srgbClr val="000000"/>
              </a:buClr>
              <a:buFontTx/>
              <a:buChar char="•"/>
            </a:pPr>
            <a:r>
              <a:rPr lang="en-US" sz="1600" b="1">
                <a:solidFill>
                  <a:srgbClr val="000000"/>
                </a:solidFill>
                <a:latin typeface="Arial" pitchFamily="34" charset="0"/>
              </a:rPr>
              <a:t>reflexividade e crítica das operações de pesquisa</a:t>
            </a:r>
          </a:p>
        </p:txBody>
      </p:sp>
      <p:sp>
        <p:nvSpPr>
          <p:cNvPr id="10244" name="Text Box 4"/>
          <p:cNvSpPr txBox="1">
            <a:spLocks noChangeArrowheads="1"/>
          </p:cNvSpPr>
          <p:nvPr/>
        </p:nvSpPr>
        <p:spPr bwMode="auto">
          <a:xfrm>
            <a:off x="892175" y="1800225"/>
            <a:ext cx="31496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3399"/>
                </a:solidFill>
                <a:latin typeface="Arial" pitchFamily="34" charset="0"/>
              </a:rPr>
              <a:t>1. Reflexão teórica</a:t>
            </a:r>
          </a:p>
        </p:txBody>
      </p:sp>
      <p:sp>
        <p:nvSpPr>
          <p:cNvPr id="10245" name="Text Box 5"/>
          <p:cNvSpPr txBox="1">
            <a:spLocks noChangeArrowheads="1"/>
          </p:cNvSpPr>
          <p:nvPr/>
        </p:nvSpPr>
        <p:spPr bwMode="auto">
          <a:xfrm>
            <a:off x="4645025" y="3159125"/>
            <a:ext cx="518953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lvl="1">
              <a:lnSpc>
                <a:spcPct val="95000"/>
              </a:lnSpc>
              <a:buClr>
                <a:srgbClr val="000000"/>
              </a:buClr>
              <a:buSzPct val="100000"/>
              <a:buFontTx/>
              <a:buChar char="•"/>
            </a:pPr>
            <a:r>
              <a:rPr lang="en-US" sz="1600" b="1">
                <a:solidFill>
                  <a:srgbClr val="000000"/>
                </a:solidFill>
                <a:latin typeface="Arial" pitchFamily="34" charset="0"/>
              </a:rPr>
              <a:t>visão das Teorias de Comunicação </a:t>
            </a:r>
          </a:p>
          <a:p>
            <a:pPr lvl="1">
              <a:lnSpc>
                <a:spcPct val="95000"/>
              </a:lnSpc>
              <a:buClr>
                <a:srgbClr val="000000"/>
              </a:buClr>
              <a:buSzPct val="100000"/>
              <a:buFontTx/>
              <a:buChar char="•"/>
            </a:pPr>
            <a:r>
              <a:rPr lang="en-US" sz="1600" b="1">
                <a:solidFill>
                  <a:srgbClr val="000000"/>
                </a:solidFill>
                <a:latin typeface="Arial" pitchFamily="34" charset="0"/>
              </a:rPr>
              <a:t>busca de precisão conceitual</a:t>
            </a:r>
          </a:p>
          <a:p>
            <a:pPr lvl="1">
              <a:lnSpc>
                <a:spcPct val="95000"/>
              </a:lnSpc>
              <a:buClr>
                <a:srgbClr val="000000"/>
              </a:buClr>
              <a:buSzPct val="100000"/>
              <a:buFontTx/>
              <a:buChar char="•"/>
            </a:pPr>
            <a:r>
              <a:rPr lang="en-US" sz="1600" b="1">
                <a:solidFill>
                  <a:srgbClr val="000000"/>
                </a:solidFill>
                <a:latin typeface="Arial" pitchFamily="34" charset="0"/>
              </a:rPr>
              <a:t>problemática teórica / problema empírico</a:t>
            </a:r>
          </a:p>
        </p:txBody>
      </p:sp>
      <p:sp>
        <p:nvSpPr>
          <p:cNvPr id="10246" name="Text Box 6"/>
          <p:cNvSpPr txBox="1">
            <a:spLocks noChangeArrowheads="1"/>
          </p:cNvSpPr>
          <p:nvPr/>
        </p:nvSpPr>
        <p:spPr bwMode="auto">
          <a:xfrm>
            <a:off x="892175" y="3160713"/>
            <a:ext cx="31496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3399"/>
                </a:solidFill>
                <a:latin typeface="Arial" pitchFamily="34" charset="0"/>
              </a:rPr>
              <a:t>2. Domínio teórico</a:t>
            </a:r>
          </a:p>
        </p:txBody>
      </p:sp>
      <p:sp>
        <p:nvSpPr>
          <p:cNvPr id="10247" name="Text Box 7"/>
          <p:cNvSpPr txBox="1">
            <a:spLocks noChangeArrowheads="1"/>
          </p:cNvSpPr>
          <p:nvPr/>
        </p:nvSpPr>
        <p:spPr bwMode="auto">
          <a:xfrm>
            <a:off x="4645025" y="4038600"/>
            <a:ext cx="5189538"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lvl="1">
              <a:lnSpc>
                <a:spcPct val="95000"/>
              </a:lnSpc>
              <a:buClr>
                <a:srgbClr val="000000"/>
              </a:buClr>
              <a:buSzPct val="100000"/>
              <a:buFontTx/>
              <a:buChar char="•"/>
            </a:pPr>
            <a:r>
              <a:rPr lang="en-US" sz="1600" b="1">
                <a:solidFill>
                  <a:srgbClr val="000000"/>
                </a:solidFill>
                <a:latin typeface="Arial" pitchFamily="34" charset="0"/>
              </a:rPr>
              <a:t>níveis / fases</a:t>
            </a:r>
          </a:p>
          <a:p>
            <a:pPr lvl="1">
              <a:lnSpc>
                <a:spcPct val="95000"/>
              </a:lnSpc>
              <a:buClr>
                <a:srgbClr val="000000"/>
              </a:buClr>
              <a:buSzPct val="100000"/>
              <a:buFontTx/>
              <a:buChar char="•"/>
            </a:pPr>
            <a:r>
              <a:rPr lang="en-US" sz="1600" b="1">
                <a:solidFill>
                  <a:srgbClr val="000000"/>
                </a:solidFill>
                <a:latin typeface="Arial" pitchFamily="34" charset="0"/>
              </a:rPr>
              <a:t>nível teórico / nível técnico</a:t>
            </a:r>
          </a:p>
          <a:p>
            <a:pPr lvl="1">
              <a:lnSpc>
                <a:spcPct val="95000"/>
              </a:lnSpc>
              <a:buClr>
                <a:srgbClr val="000000"/>
              </a:buClr>
              <a:buSzPct val="100000"/>
              <a:buFontTx/>
              <a:buChar char="•"/>
            </a:pPr>
            <a:r>
              <a:rPr lang="en-US" sz="1600" b="1">
                <a:solidFill>
                  <a:srgbClr val="000000"/>
                </a:solidFill>
                <a:latin typeface="Arial" pitchFamily="34" charset="0"/>
              </a:rPr>
              <a:t>objeto / observação / análise</a:t>
            </a:r>
          </a:p>
        </p:txBody>
      </p:sp>
      <p:sp>
        <p:nvSpPr>
          <p:cNvPr id="10248" name="Text Box 8"/>
          <p:cNvSpPr txBox="1">
            <a:spLocks noChangeArrowheads="1"/>
          </p:cNvSpPr>
          <p:nvPr/>
        </p:nvSpPr>
        <p:spPr bwMode="auto">
          <a:xfrm>
            <a:off x="857250" y="4064000"/>
            <a:ext cx="367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3399"/>
                </a:solidFill>
                <a:latin typeface="Arial" pitchFamily="34" charset="0"/>
              </a:rPr>
              <a:t>3. Visão metodológica integrada</a:t>
            </a:r>
          </a:p>
        </p:txBody>
      </p:sp>
      <p:sp>
        <p:nvSpPr>
          <p:cNvPr id="10249" name="Text Box 9"/>
          <p:cNvSpPr txBox="1">
            <a:spLocks noChangeArrowheads="1"/>
          </p:cNvSpPr>
          <p:nvPr/>
        </p:nvSpPr>
        <p:spPr bwMode="auto">
          <a:xfrm>
            <a:off x="4646613" y="4979988"/>
            <a:ext cx="51895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lvl="1">
              <a:lnSpc>
                <a:spcPct val="95000"/>
              </a:lnSpc>
              <a:buClr>
                <a:srgbClr val="000000"/>
              </a:buClr>
              <a:buSzPct val="100000"/>
              <a:buFontTx/>
              <a:buChar char="•"/>
            </a:pPr>
            <a:r>
              <a:rPr lang="en-US" sz="1600" b="1">
                <a:solidFill>
                  <a:srgbClr val="000000"/>
                </a:solidFill>
                <a:latin typeface="Arial" pitchFamily="34" charset="0"/>
              </a:rPr>
              <a:t>exigência de estratégia multimetodológica</a:t>
            </a:r>
          </a:p>
        </p:txBody>
      </p:sp>
      <p:sp>
        <p:nvSpPr>
          <p:cNvPr id="10250" name="Text Box 10"/>
          <p:cNvSpPr txBox="1">
            <a:spLocks noChangeArrowheads="1"/>
          </p:cNvSpPr>
          <p:nvPr/>
        </p:nvSpPr>
        <p:spPr bwMode="auto">
          <a:xfrm>
            <a:off x="804863" y="4881563"/>
            <a:ext cx="3671887"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3399"/>
                </a:solidFill>
                <a:latin typeface="Arial" pitchFamily="34" charset="0"/>
              </a:rPr>
              <a:t>4. Combinação métodos / técnicas</a:t>
            </a:r>
          </a:p>
        </p:txBody>
      </p:sp>
      <p:sp>
        <p:nvSpPr>
          <p:cNvPr id="10251" name="Text Box 11"/>
          <p:cNvSpPr txBox="1">
            <a:spLocks noChangeArrowheads="1"/>
          </p:cNvSpPr>
          <p:nvPr/>
        </p:nvSpPr>
        <p:spPr bwMode="auto">
          <a:xfrm>
            <a:off x="4605338" y="5621338"/>
            <a:ext cx="571182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lvl="1">
              <a:lnSpc>
                <a:spcPct val="95000"/>
              </a:lnSpc>
              <a:buClr>
                <a:srgbClr val="000000"/>
              </a:buClr>
              <a:buSzPct val="100000"/>
              <a:buFontTx/>
              <a:buChar char="•"/>
            </a:pPr>
            <a:r>
              <a:rPr lang="en-US" sz="1600" b="1">
                <a:solidFill>
                  <a:srgbClr val="000000"/>
                </a:solidFill>
                <a:latin typeface="Arial" pitchFamily="34" charset="0"/>
              </a:rPr>
              <a:t>pesquisa descritiva </a:t>
            </a:r>
            <a:r>
              <a:rPr lang="en-US" sz="1600" b="1" i="1">
                <a:solidFill>
                  <a:srgbClr val="000000"/>
                </a:solidFill>
                <a:latin typeface="Arial" pitchFamily="34" charset="0"/>
              </a:rPr>
              <a:t>x</a:t>
            </a:r>
            <a:r>
              <a:rPr lang="en-US" sz="1600" b="1">
                <a:solidFill>
                  <a:srgbClr val="000000"/>
                </a:solidFill>
                <a:latin typeface="Arial" pitchFamily="34" charset="0"/>
              </a:rPr>
              <a:t> pesquisa interpretativa</a:t>
            </a:r>
          </a:p>
          <a:p>
            <a:pPr lvl="1">
              <a:lnSpc>
                <a:spcPct val="95000"/>
              </a:lnSpc>
              <a:buClr>
                <a:srgbClr val="000000"/>
              </a:buClr>
              <a:buSzPct val="100000"/>
              <a:buFontTx/>
              <a:buChar char="•"/>
            </a:pPr>
            <a:r>
              <a:rPr lang="en-US" sz="1600" b="1">
                <a:solidFill>
                  <a:srgbClr val="000000"/>
                </a:solidFill>
                <a:latin typeface="Arial" pitchFamily="34" charset="0"/>
              </a:rPr>
              <a:t>pesquisa quantitativa </a:t>
            </a:r>
            <a:r>
              <a:rPr lang="en-US" sz="1600" b="1" i="1">
                <a:solidFill>
                  <a:srgbClr val="000000"/>
                </a:solidFill>
                <a:latin typeface="Arial" pitchFamily="34" charset="0"/>
              </a:rPr>
              <a:t>x</a:t>
            </a:r>
            <a:r>
              <a:rPr lang="en-US" sz="1600" b="1">
                <a:solidFill>
                  <a:srgbClr val="000000"/>
                </a:solidFill>
                <a:latin typeface="Arial" pitchFamily="34" charset="0"/>
              </a:rPr>
              <a:t> pesquisa qualitativa</a:t>
            </a:r>
          </a:p>
        </p:txBody>
      </p:sp>
      <p:sp>
        <p:nvSpPr>
          <p:cNvPr id="10252" name="Text Box 12"/>
          <p:cNvSpPr txBox="1">
            <a:spLocks noChangeArrowheads="1"/>
          </p:cNvSpPr>
          <p:nvPr/>
        </p:nvSpPr>
        <p:spPr bwMode="auto">
          <a:xfrm>
            <a:off x="804863" y="5621338"/>
            <a:ext cx="351155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200" b="1">
                <a:solidFill>
                  <a:srgbClr val="003399"/>
                </a:solidFill>
                <a:latin typeface="Arial" pitchFamily="34" charset="0"/>
              </a:rPr>
              <a:t>5. Crítica às dicotomias</a:t>
            </a:r>
          </a:p>
        </p:txBody>
      </p:sp>
      <p:sp>
        <p:nvSpPr>
          <p:cNvPr id="10253" name="Text Box 13"/>
          <p:cNvSpPr txBox="1">
            <a:spLocks noChangeArrowheads="1"/>
          </p:cNvSpPr>
          <p:nvPr/>
        </p:nvSpPr>
        <p:spPr bwMode="auto">
          <a:xfrm>
            <a:off x="565150" y="6481763"/>
            <a:ext cx="511333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2000" b="1">
                <a:solidFill>
                  <a:srgbClr val="003399"/>
                </a:solidFill>
                <a:latin typeface="Arial" pitchFamily="34" charset="0"/>
              </a:rPr>
              <a:t>PARADIGMA DA COMPLEXIDADE NA PESQUISA DE COMUNICAÇÃO</a:t>
            </a:r>
            <a:r>
              <a:rPr lang="en-US" sz="2200" b="1">
                <a:solidFill>
                  <a:srgbClr val="003399"/>
                </a:solidFill>
                <a:latin typeface="Arial" pitchFamily="34" charset="0"/>
              </a:rPr>
              <a:t> </a:t>
            </a:r>
          </a:p>
        </p:txBody>
      </p:sp>
      <p:sp>
        <p:nvSpPr>
          <p:cNvPr id="10254" name="Text Box 14"/>
          <p:cNvSpPr txBox="1">
            <a:spLocks noChangeArrowheads="1"/>
          </p:cNvSpPr>
          <p:nvPr/>
        </p:nvSpPr>
        <p:spPr bwMode="auto">
          <a:xfrm>
            <a:off x="6045200" y="6400800"/>
            <a:ext cx="37909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a:solidFill>
                  <a:srgbClr val="000000"/>
                </a:solidFill>
                <a:latin typeface="Arial" pitchFamily="34" charset="0"/>
              </a:rPr>
              <a:t>OBJETO MULTIDISCIPLINAR</a:t>
            </a:r>
          </a:p>
        </p:txBody>
      </p:sp>
      <p:sp>
        <p:nvSpPr>
          <p:cNvPr id="10255" name="Text Box 15"/>
          <p:cNvSpPr txBox="1">
            <a:spLocks noChangeArrowheads="1"/>
          </p:cNvSpPr>
          <p:nvPr/>
        </p:nvSpPr>
        <p:spPr bwMode="auto">
          <a:xfrm>
            <a:off x="6003925" y="6880225"/>
            <a:ext cx="303212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a:solidFill>
                  <a:srgbClr val="000000"/>
                </a:solidFill>
                <a:latin typeface="Arial" pitchFamily="34" charset="0"/>
              </a:rPr>
              <a:t>MULTIMETODOLOGIA</a:t>
            </a:r>
          </a:p>
        </p:txBody>
      </p:sp>
      <p:pic>
        <p:nvPicPr>
          <p:cNvPr id="1025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38" y="6275388"/>
            <a:ext cx="9304337" cy="985837"/>
          </a:xfrm>
          <a:prstGeom prst="rect">
            <a:avLst/>
          </a:prstGeom>
          <a:noFill/>
          <a:extLst>
            <a:ext uri="{909E8E84-426E-40DD-AFC4-6F175D3DCCD1}">
              <a14:hiddenFill xmlns:a14="http://schemas.microsoft.com/office/drawing/2010/main">
                <a:solidFill>
                  <a:srgbClr val="FFFFFF"/>
                </a:solidFill>
              </a14:hiddenFill>
            </a:ext>
          </a:extLst>
        </p:spPr>
      </p:pic>
      <p:sp>
        <p:nvSpPr>
          <p:cNvPr id="10257" name="Text Box 17"/>
          <p:cNvSpPr txBox="1">
            <a:spLocks noChangeArrowheads="1"/>
          </p:cNvSpPr>
          <p:nvPr/>
        </p:nvSpPr>
        <p:spPr bwMode="auto">
          <a:xfrm>
            <a:off x="244475" y="7299325"/>
            <a:ext cx="5913438"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600">
                <a:solidFill>
                  <a:srgbClr val="000000"/>
                </a:solidFill>
                <a:latin typeface="Arial" pitchFamily="34" charset="0"/>
              </a:rPr>
              <a:t>Fonte: Maria Immacolata V. Lopes (1990)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627</TotalTime>
  <Words>1772</Words>
  <Application>Microsoft Office PowerPoint</Application>
  <PresentationFormat>Personalizar</PresentationFormat>
  <Paragraphs>704</Paragraphs>
  <Slides>41</Slides>
  <Notes>0</Notes>
  <HiddenSlides>0</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Default Design</vt:lpstr>
      <vt:lpstr>Apresentação do PowerPoint</vt:lpstr>
      <vt:lpstr>O que torna a ciência necessária? </vt:lpstr>
      <vt:lpstr>Método </vt:lpstr>
      <vt:lpstr>Modelo Metodológico para Pesquisa em Comunicação</vt:lpstr>
      <vt:lpstr>Modelo Metodológico: Ciência e Contexto</vt:lpstr>
      <vt:lpstr>Campo de Pesquisa</vt:lpstr>
      <vt:lpstr>Componentes Paradigmáticos do Modelo Metodológico</vt:lpstr>
      <vt:lpstr>MODELO METODOLÓGICO DE PESQUISA</vt:lpstr>
      <vt:lpstr>Contribuições do Modelo Metodológico à Pesquisa de Comunicação </vt:lpstr>
      <vt:lpstr>Para compreender a comunicação na contemporaneidade (globalização, pós-modernidade)</vt:lpstr>
      <vt:lpstr>Redes de Comunicação Científica</vt:lpstr>
      <vt:lpstr>Campo Científico (P. Bourdieu)</vt:lpstr>
      <vt:lpstr>Uso Social da Ciência</vt:lpstr>
      <vt:lpstr>Apresentação do PowerPoint</vt:lpstr>
      <vt:lpstr>Apresentação do PowerPoint</vt:lpstr>
      <vt:lpstr>Apresentação do PowerPoint</vt:lpstr>
      <vt:lpstr>Apresentação do PowerPoint</vt:lpstr>
      <vt:lpstr>Apresentação do PowerPoint</vt:lpstr>
      <vt:lpstr>Oficina de Elaboração de Projetos</vt:lpstr>
      <vt:lpstr>Apresentação do PowerPoint</vt:lpstr>
      <vt:lpstr>ETAPAS ORGANIZACIONAIS DA PESQUISA</vt:lpstr>
      <vt:lpstr>Etapas Organizacionais da Pesquisa: I. Planejamento</vt:lpstr>
      <vt:lpstr>Etapas Organizacionais da Pesquisa: II. Execução</vt:lpstr>
      <vt:lpstr>Etapas Organizacionais da Pesquisa: III. Aplicação</vt:lpstr>
      <vt:lpstr>NÍVEIS METODOLÓGICOS DA PESQUISA</vt:lpstr>
      <vt:lpstr>NÍVEIS METODOLÓGICOS DA PESQUISA</vt:lpstr>
      <vt:lpstr>NÍVEIS METODOLÓGICOS DA PESQUISA</vt:lpstr>
      <vt:lpstr>NÍVEIS METODOLÓGICOS DA PESQUISA</vt:lpstr>
      <vt:lpstr>FASES METODOLÓGICAS DA PESQUISA</vt:lpstr>
      <vt:lpstr>FASES METODOLÓGICAS DA PESQUISA</vt:lpstr>
      <vt:lpstr>FASES METODOLÓGICAS DA PESQUISA</vt:lpstr>
      <vt:lpstr>FASES METODOLÓGICAS DA PESQUISA</vt:lpstr>
      <vt:lpstr>FASES METODOLÓGICAS DA PESQUISA</vt:lpstr>
      <vt:lpstr>FASES METODOLÓGICAS DA PESQUISA</vt:lpstr>
      <vt:lpstr>FASES METODOLÓGICAS DA PESQUISA</vt:lpstr>
      <vt:lpstr>Cronograma </vt:lpstr>
      <vt:lpstr>Cronograma</vt:lpstr>
      <vt:lpstr>BIBLIOGRAFIA</vt:lpstr>
      <vt:lpstr>RELATÓRIO FINAL</vt:lpstr>
      <vt:lpstr>PRINCIPAIS OBSTÁCULOS METODOLÓGICOS NA INVESTIGAÇÃO DE COMUNICAÇÃO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usuario samsung</cp:lastModifiedBy>
  <cp:revision>4</cp:revision>
  <dcterms:created xsi:type="dcterms:W3CDTF">2004-05-06T09:28:21Z</dcterms:created>
  <dcterms:modified xsi:type="dcterms:W3CDTF">2016-09-27T19:05:52Z</dcterms:modified>
</cp:coreProperties>
</file>