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3" r:id="rId4"/>
    <p:sldId id="278" r:id="rId5"/>
    <p:sldId id="277" r:id="rId6"/>
    <p:sldId id="301" r:id="rId7"/>
    <p:sldId id="279" r:id="rId8"/>
    <p:sldId id="299" r:id="rId9"/>
    <p:sldId id="268" r:id="rId10"/>
    <p:sldId id="300" r:id="rId11"/>
    <p:sldId id="272" r:id="rId12"/>
    <p:sldId id="258" r:id="rId13"/>
    <p:sldId id="259" r:id="rId14"/>
    <p:sldId id="260" r:id="rId15"/>
    <p:sldId id="302" r:id="rId16"/>
    <p:sldId id="261" r:id="rId17"/>
    <p:sldId id="262" r:id="rId18"/>
    <p:sldId id="263" r:id="rId19"/>
    <p:sldId id="264" r:id="rId20"/>
    <p:sldId id="265" r:id="rId21"/>
    <p:sldId id="266" r:id="rId22"/>
    <p:sldId id="267" r:id="rId23"/>
    <p:sldId id="303" r:id="rId24"/>
    <p:sldId id="274" r:id="rId25"/>
    <p:sldId id="275" r:id="rId26"/>
    <p:sldId id="276" r:id="rId27"/>
    <p:sldId id="304" r:id="rId28"/>
    <p:sldId id="280" r:id="rId29"/>
    <p:sldId id="281" r:id="rId30"/>
    <p:sldId id="290" r:id="rId31"/>
    <p:sldId id="282" r:id="rId32"/>
    <p:sldId id="285" r:id="rId33"/>
    <p:sldId id="289" r:id="rId34"/>
    <p:sldId id="287" r:id="rId35"/>
    <p:sldId id="286" r:id="rId36"/>
    <p:sldId id="288" r:id="rId37"/>
    <p:sldId id="291" r:id="rId38"/>
    <p:sldId id="292" r:id="rId39"/>
    <p:sldId id="293" r:id="rId40"/>
    <p:sldId id="294" r:id="rId41"/>
    <p:sldId id="295" r:id="rId42"/>
    <p:sldId id="296" r:id="rId43"/>
    <p:sldId id="298" r:id="rId44"/>
    <p:sldId id="297" r:id="rId45"/>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8" autoAdjust="0"/>
    <p:restoredTop sz="94660"/>
  </p:normalViewPr>
  <p:slideViewPr>
    <p:cSldViewPr snapToGrid="0">
      <p:cViewPr varScale="1">
        <p:scale>
          <a:sx n="63" d="100"/>
          <a:sy n="63" d="100"/>
        </p:scale>
        <p:origin x="84" y="5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36265109-4FE7-459A-87B6-7D63EE981E77}" type="datetimeFigureOut">
              <a:rPr lang="pt-BR" smtClean="0"/>
              <a:t>10/05/2019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A50D525-4D8E-4AB9-8018-1A844C10092C}" type="slidenum">
              <a:rPr lang="pt-BR" smtClean="0"/>
              <a:t>‹nº›</a:t>
            </a:fld>
            <a:endParaRPr lang="pt-BR"/>
          </a:p>
        </p:txBody>
      </p:sp>
    </p:spTree>
    <p:extLst>
      <p:ext uri="{BB962C8B-B14F-4D97-AF65-F5344CB8AC3E}">
        <p14:creationId xmlns:p14="http://schemas.microsoft.com/office/powerpoint/2010/main" val="1446634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6265109-4FE7-459A-87B6-7D63EE981E77}" type="datetimeFigureOut">
              <a:rPr lang="pt-BR" smtClean="0"/>
              <a:t>10/05/2019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A50D525-4D8E-4AB9-8018-1A844C10092C}" type="slidenum">
              <a:rPr lang="pt-BR" smtClean="0"/>
              <a:t>‹nº›</a:t>
            </a:fld>
            <a:endParaRPr lang="pt-BR"/>
          </a:p>
        </p:txBody>
      </p:sp>
    </p:spTree>
    <p:extLst>
      <p:ext uri="{BB962C8B-B14F-4D97-AF65-F5344CB8AC3E}">
        <p14:creationId xmlns:p14="http://schemas.microsoft.com/office/powerpoint/2010/main" val="327119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6265109-4FE7-459A-87B6-7D63EE981E77}" type="datetimeFigureOut">
              <a:rPr lang="pt-BR" smtClean="0"/>
              <a:t>10/05/2019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A50D525-4D8E-4AB9-8018-1A844C10092C}" type="slidenum">
              <a:rPr lang="pt-BR" smtClean="0"/>
              <a:t>‹nº›</a:t>
            </a:fld>
            <a:endParaRPr lang="pt-BR"/>
          </a:p>
        </p:txBody>
      </p:sp>
    </p:spTree>
    <p:extLst>
      <p:ext uri="{BB962C8B-B14F-4D97-AF65-F5344CB8AC3E}">
        <p14:creationId xmlns:p14="http://schemas.microsoft.com/office/powerpoint/2010/main" val="27932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6265109-4FE7-459A-87B6-7D63EE981E77}" type="datetimeFigureOut">
              <a:rPr lang="pt-BR" smtClean="0"/>
              <a:t>10/05/2019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A50D525-4D8E-4AB9-8018-1A844C10092C}" type="slidenum">
              <a:rPr lang="pt-BR" smtClean="0"/>
              <a:t>‹nº›</a:t>
            </a:fld>
            <a:endParaRPr lang="pt-BR"/>
          </a:p>
        </p:txBody>
      </p:sp>
    </p:spTree>
    <p:extLst>
      <p:ext uri="{BB962C8B-B14F-4D97-AF65-F5344CB8AC3E}">
        <p14:creationId xmlns:p14="http://schemas.microsoft.com/office/powerpoint/2010/main" val="2713565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Editar estilos de texto Mestre</a:t>
            </a:r>
          </a:p>
        </p:txBody>
      </p:sp>
      <p:sp>
        <p:nvSpPr>
          <p:cNvPr id="4" name="Espaço Reservado para Data 3"/>
          <p:cNvSpPr>
            <a:spLocks noGrp="1"/>
          </p:cNvSpPr>
          <p:nvPr>
            <p:ph type="dt" sz="half" idx="10"/>
          </p:nvPr>
        </p:nvSpPr>
        <p:spPr/>
        <p:txBody>
          <a:bodyPr/>
          <a:lstStyle/>
          <a:p>
            <a:fld id="{36265109-4FE7-459A-87B6-7D63EE981E77}" type="datetimeFigureOut">
              <a:rPr lang="pt-BR" smtClean="0"/>
              <a:t>10/05/2019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A50D525-4D8E-4AB9-8018-1A844C10092C}" type="slidenum">
              <a:rPr lang="pt-BR" smtClean="0"/>
              <a:t>‹nº›</a:t>
            </a:fld>
            <a:endParaRPr lang="pt-BR"/>
          </a:p>
        </p:txBody>
      </p:sp>
    </p:spTree>
    <p:extLst>
      <p:ext uri="{BB962C8B-B14F-4D97-AF65-F5344CB8AC3E}">
        <p14:creationId xmlns:p14="http://schemas.microsoft.com/office/powerpoint/2010/main" val="3425486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36265109-4FE7-459A-87B6-7D63EE981E77}" type="datetimeFigureOut">
              <a:rPr lang="pt-BR" smtClean="0"/>
              <a:t>10/05/2019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A50D525-4D8E-4AB9-8018-1A844C10092C}" type="slidenum">
              <a:rPr lang="pt-BR" smtClean="0"/>
              <a:t>‹nº›</a:t>
            </a:fld>
            <a:endParaRPr lang="pt-BR"/>
          </a:p>
        </p:txBody>
      </p:sp>
    </p:spTree>
    <p:extLst>
      <p:ext uri="{BB962C8B-B14F-4D97-AF65-F5344CB8AC3E}">
        <p14:creationId xmlns:p14="http://schemas.microsoft.com/office/powerpoint/2010/main" val="2119314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36265109-4FE7-459A-87B6-7D63EE981E77}" type="datetimeFigureOut">
              <a:rPr lang="pt-BR" smtClean="0"/>
              <a:t>10/05/2019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EA50D525-4D8E-4AB9-8018-1A844C10092C}" type="slidenum">
              <a:rPr lang="pt-BR" smtClean="0"/>
              <a:t>‹nº›</a:t>
            </a:fld>
            <a:endParaRPr lang="pt-BR"/>
          </a:p>
        </p:txBody>
      </p:sp>
    </p:spTree>
    <p:extLst>
      <p:ext uri="{BB962C8B-B14F-4D97-AF65-F5344CB8AC3E}">
        <p14:creationId xmlns:p14="http://schemas.microsoft.com/office/powerpoint/2010/main" val="1516944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36265109-4FE7-459A-87B6-7D63EE981E77}" type="datetimeFigureOut">
              <a:rPr lang="pt-BR" smtClean="0"/>
              <a:t>10/05/2019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EA50D525-4D8E-4AB9-8018-1A844C10092C}" type="slidenum">
              <a:rPr lang="pt-BR" smtClean="0"/>
              <a:t>‹nº›</a:t>
            </a:fld>
            <a:endParaRPr lang="pt-BR"/>
          </a:p>
        </p:txBody>
      </p:sp>
    </p:spTree>
    <p:extLst>
      <p:ext uri="{BB962C8B-B14F-4D97-AF65-F5344CB8AC3E}">
        <p14:creationId xmlns:p14="http://schemas.microsoft.com/office/powerpoint/2010/main" val="235781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36265109-4FE7-459A-87B6-7D63EE981E77}" type="datetimeFigureOut">
              <a:rPr lang="pt-BR" smtClean="0"/>
              <a:t>10/05/2019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EA50D525-4D8E-4AB9-8018-1A844C10092C}" type="slidenum">
              <a:rPr lang="pt-BR" smtClean="0"/>
              <a:t>‹nº›</a:t>
            </a:fld>
            <a:endParaRPr lang="pt-BR"/>
          </a:p>
        </p:txBody>
      </p:sp>
    </p:spTree>
    <p:extLst>
      <p:ext uri="{BB962C8B-B14F-4D97-AF65-F5344CB8AC3E}">
        <p14:creationId xmlns:p14="http://schemas.microsoft.com/office/powerpoint/2010/main" val="895927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Espaço Reservado para Data 4"/>
          <p:cNvSpPr>
            <a:spLocks noGrp="1"/>
          </p:cNvSpPr>
          <p:nvPr>
            <p:ph type="dt" sz="half" idx="10"/>
          </p:nvPr>
        </p:nvSpPr>
        <p:spPr/>
        <p:txBody>
          <a:bodyPr/>
          <a:lstStyle/>
          <a:p>
            <a:fld id="{36265109-4FE7-459A-87B6-7D63EE981E77}" type="datetimeFigureOut">
              <a:rPr lang="pt-BR" smtClean="0"/>
              <a:t>10/05/2019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A50D525-4D8E-4AB9-8018-1A844C10092C}" type="slidenum">
              <a:rPr lang="pt-BR" smtClean="0"/>
              <a:t>‹nº›</a:t>
            </a:fld>
            <a:endParaRPr lang="pt-BR"/>
          </a:p>
        </p:txBody>
      </p:sp>
    </p:spTree>
    <p:extLst>
      <p:ext uri="{BB962C8B-B14F-4D97-AF65-F5344CB8AC3E}">
        <p14:creationId xmlns:p14="http://schemas.microsoft.com/office/powerpoint/2010/main" val="2234027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Espaço Reservado para Data 4"/>
          <p:cNvSpPr>
            <a:spLocks noGrp="1"/>
          </p:cNvSpPr>
          <p:nvPr>
            <p:ph type="dt" sz="half" idx="10"/>
          </p:nvPr>
        </p:nvSpPr>
        <p:spPr/>
        <p:txBody>
          <a:bodyPr/>
          <a:lstStyle/>
          <a:p>
            <a:fld id="{36265109-4FE7-459A-87B6-7D63EE981E77}" type="datetimeFigureOut">
              <a:rPr lang="pt-BR" smtClean="0"/>
              <a:t>10/05/2019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A50D525-4D8E-4AB9-8018-1A844C10092C}" type="slidenum">
              <a:rPr lang="pt-BR" smtClean="0"/>
              <a:t>‹nº›</a:t>
            </a:fld>
            <a:endParaRPr lang="pt-BR"/>
          </a:p>
        </p:txBody>
      </p:sp>
    </p:spTree>
    <p:extLst>
      <p:ext uri="{BB962C8B-B14F-4D97-AF65-F5344CB8AC3E}">
        <p14:creationId xmlns:p14="http://schemas.microsoft.com/office/powerpoint/2010/main" val="3699574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265109-4FE7-459A-87B6-7D63EE981E77}" type="datetimeFigureOut">
              <a:rPr lang="pt-BR" smtClean="0"/>
              <a:t>10/05/2019</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50D525-4D8E-4AB9-8018-1A844C10092C}" type="slidenum">
              <a:rPr lang="pt-BR" smtClean="0"/>
              <a:t>‹nº›</a:t>
            </a:fld>
            <a:endParaRPr lang="pt-BR"/>
          </a:p>
        </p:txBody>
      </p:sp>
    </p:spTree>
    <p:extLst>
      <p:ext uri="{BB962C8B-B14F-4D97-AF65-F5344CB8AC3E}">
        <p14:creationId xmlns:p14="http://schemas.microsoft.com/office/powerpoint/2010/main" val="2943399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VNTfNYmGf8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laymert.com.br/amazonia-teatro-musica-em-tres-partes-segunda-part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itaucultural.org.br/da-pintura-corporal-ao-video-formas-indigenas-de-lidar-com-a-memoria" TargetMode="External"/><Relationship Id="rId2" Type="http://schemas.openxmlformats.org/officeDocument/2006/relationships/hyperlink" Target="http://d3nv1jy4u7zmsc.cloudfront.net/wp-content/uploads/2014/09/Lugar_publico_FINAL.pdf" TargetMode="External"/><Relationship Id="rId1" Type="http://schemas.openxmlformats.org/officeDocument/2006/relationships/slideLayout" Target="../slideLayouts/slideLayout2.xml"/><Relationship Id="rId5" Type="http://schemas.openxmlformats.org/officeDocument/2006/relationships/hyperlink" Target="http://www.itaucultural.org.br/cultura-negra-e-politicas-culturais-no-brasil-marcio-farias" TargetMode="External"/><Relationship Id="rId4" Type="http://schemas.openxmlformats.org/officeDocument/2006/relationships/hyperlink" Target="http://d3nv1jy4u7zmsc.cloudfront.net/wp-content/uploads/2017/08/OBS22_BOOK_ISSUU.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vimeo.com/30371390"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itaucultural.org.br/cultura-negra-e-politicas-culturais-no-brasil-marcio-farias"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blogfundacaocasagrande.wordpress.com/" TargetMode="External"/><Relationship Id="rId2" Type="http://schemas.openxmlformats.org/officeDocument/2006/relationships/hyperlink" Target="http://www.fundacaocasagrande.org.br/"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7.jpg"/></Relationships>
</file>

<file path=ppt/slides/_rels/slide3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goethe.de/ins/br/en/kul/sup/echoes/eds/21259827.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agenciadenoticias.ibge.gov.br/agencia-noticias/2012-agencia-de-noticias/noticias/18282-pnad-c-moradores.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3787840"/>
          </a:xfrm>
        </p:spPr>
        <p:txBody>
          <a:bodyPr>
            <a:normAutofit fontScale="90000"/>
          </a:bodyPr>
          <a:lstStyle/>
          <a:p>
            <a:r>
              <a:rPr lang="pt-BR" b="1" dirty="0" smtClean="0">
                <a:solidFill>
                  <a:schemeClr val="tx1">
                    <a:lumMod val="50000"/>
                    <a:lumOff val="50000"/>
                  </a:schemeClr>
                </a:solidFill>
              </a:rPr>
              <a:t/>
            </a:r>
            <a:br>
              <a:rPr lang="pt-BR" b="1" dirty="0" smtClean="0">
                <a:solidFill>
                  <a:schemeClr val="tx1">
                    <a:lumMod val="50000"/>
                    <a:lumOff val="50000"/>
                  </a:schemeClr>
                </a:solidFill>
              </a:rPr>
            </a:br>
            <a:r>
              <a:rPr lang="pt-BR" b="1" dirty="0">
                <a:solidFill>
                  <a:schemeClr val="tx1">
                    <a:lumMod val="50000"/>
                    <a:lumOff val="50000"/>
                  </a:schemeClr>
                </a:solidFill>
              </a:rPr>
              <a:t/>
            </a:r>
            <a:br>
              <a:rPr lang="pt-BR" b="1" dirty="0">
                <a:solidFill>
                  <a:schemeClr val="tx1">
                    <a:lumMod val="50000"/>
                    <a:lumOff val="50000"/>
                  </a:schemeClr>
                </a:solidFill>
              </a:rPr>
            </a:br>
            <a:r>
              <a:rPr lang="pt-BR" b="1" dirty="0" smtClean="0">
                <a:solidFill>
                  <a:schemeClr val="tx1">
                    <a:lumMod val="50000"/>
                    <a:lumOff val="50000"/>
                  </a:schemeClr>
                </a:solidFill>
              </a:rPr>
              <a:t/>
            </a:r>
            <a:br>
              <a:rPr lang="pt-BR" b="1" dirty="0" smtClean="0">
                <a:solidFill>
                  <a:schemeClr val="tx1">
                    <a:lumMod val="50000"/>
                    <a:lumOff val="50000"/>
                  </a:schemeClr>
                </a:solidFill>
              </a:rPr>
            </a:br>
            <a:r>
              <a:rPr lang="pt-BR" b="1" dirty="0" smtClean="0">
                <a:solidFill>
                  <a:schemeClr val="bg2">
                    <a:lumMod val="50000"/>
                  </a:schemeClr>
                </a:solidFill>
              </a:rPr>
              <a:t>Agenciamentos e interlocuções: memória, cultura e</a:t>
            </a:r>
            <a:br>
              <a:rPr lang="pt-BR" b="1" dirty="0" smtClean="0">
                <a:solidFill>
                  <a:schemeClr val="bg2">
                    <a:lumMod val="50000"/>
                  </a:schemeClr>
                </a:solidFill>
              </a:rPr>
            </a:br>
            <a:r>
              <a:rPr lang="pt-BR" b="1" dirty="0" smtClean="0">
                <a:solidFill>
                  <a:schemeClr val="bg2">
                    <a:lumMod val="50000"/>
                  </a:schemeClr>
                </a:solidFill>
              </a:rPr>
              <a:t> informação II</a:t>
            </a:r>
            <a:endParaRPr lang="pt-BR" dirty="0">
              <a:solidFill>
                <a:schemeClr val="bg2">
                  <a:lumMod val="50000"/>
                </a:schemeClr>
              </a:solidFill>
            </a:endParaRPr>
          </a:p>
        </p:txBody>
      </p:sp>
      <p:sp>
        <p:nvSpPr>
          <p:cNvPr id="3" name="Subtítulo 2"/>
          <p:cNvSpPr>
            <a:spLocks noGrp="1"/>
          </p:cNvSpPr>
          <p:nvPr>
            <p:ph type="subTitle" idx="1"/>
          </p:nvPr>
        </p:nvSpPr>
        <p:spPr>
          <a:xfrm>
            <a:off x="851770" y="3602037"/>
            <a:ext cx="11060482" cy="3149491"/>
          </a:xfrm>
        </p:spPr>
        <p:txBody>
          <a:bodyPr>
            <a:normAutofit lnSpcReduction="10000"/>
          </a:bodyPr>
          <a:lstStyle/>
          <a:p>
            <a:endParaRPr lang="pt-BR" dirty="0"/>
          </a:p>
          <a:p>
            <a:endParaRPr lang="pt-BR" dirty="0" smtClean="0"/>
          </a:p>
          <a:p>
            <a:endParaRPr lang="pt-BR" dirty="0"/>
          </a:p>
          <a:p>
            <a:endParaRPr lang="pt-BR" dirty="0" smtClean="0"/>
          </a:p>
          <a:p>
            <a:pPr algn="r"/>
            <a:r>
              <a:rPr lang="pt-BR" dirty="0" smtClean="0">
                <a:solidFill>
                  <a:schemeClr val="bg2">
                    <a:lumMod val="75000"/>
                  </a:schemeClr>
                </a:solidFill>
              </a:rPr>
              <a:t>AULA 10</a:t>
            </a:r>
          </a:p>
          <a:p>
            <a:pPr algn="r"/>
            <a:endParaRPr lang="pt-BR" dirty="0">
              <a:solidFill>
                <a:schemeClr val="bg2">
                  <a:lumMod val="75000"/>
                </a:schemeClr>
              </a:solidFill>
            </a:endParaRPr>
          </a:p>
          <a:p>
            <a:pPr algn="l"/>
            <a:r>
              <a:rPr lang="pt-BR" dirty="0" smtClean="0">
                <a:solidFill>
                  <a:schemeClr val="tx1">
                    <a:lumMod val="65000"/>
                    <a:lumOff val="35000"/>
                  </a:schemeClr>
                </a:solidFill>
              </a:rPr>
              <a:t>MUSEU AFROBRASIL</a:t>
            </a:r>
            <a:endParaRPr lang="pt-BR" dirty="0">
              <a:solidFill>
                <a:schemeClr val="tx1">
                  <a:lumMod val="65000"/>
                  <a:lumOff val="35000"/>
                </a:schemeClr>
              </a:solidFill>
            </a:endParaRPr>
          </a:p>
        </p:txBody>
      </p:sp>
    </p:spTree>
    <p:extLst>
      <p:ext uri="{BB962C8B-B14F-4D97-AF65-F5344CB8AC3E}">
        <p14:creationId xmlns:p14="http://schemas.microsoft.com/office/powerpoint/2010/main" val="40573407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3600" b="1" dirty="0"/>
              <a:t>Amazônia Transcultural</a:t>
            </a:r>
            <a:r>
              <a:rPr lang="pt-BR" sz="3600" dirty="0"/>
              <a:t>: xamanismo  </a:t>
            </a:r>
            <a:r>
              <a:rPr lang="pt-BR" sz="3600" dirty="0" err="1"/>
              <a:t>tecnociência</a:t>
            </a:r>
            <a:r>
              <a:rPr lang="pt-BR" sz="3600" dirty="0"/>
              <a:t> na ópera</a:t>
            </a:r>
            <a:r>
              <a:rPr lang="pt-BR" dirty="0"/>
              <a:t/>
            </a:r>
            <a:br>
              <a:rPr lang="pt-BR" dirty="0"/>
            </a:br>
            <a:r>
              <a:rPr lang="pt-BR" sz="4000" dirty="0" err="1">
                <a:solidFill>
                  <a:srgbClr val="C00000"/>
                </a:solidFill>
              </a:rPr>
              <a:t>Laymert</a:t>
            </a:r>
            <a:r>
              <a:rPr lang="pt-BR" sz="4000" dirty="0">
                <a:solidFill>
                  <a:srgbClr val="C00000"/>
                </a:solidFill>
              </a:rPr>
              <a:t> Garcia dos Santos</a:t>
            </a:r>
            <a:endParaRPr lang="pt-BR" dirty="0"/>
          </a:p>
        </p:txBody>
      </p:sp>
      <p:sp>
        <p:nvSpPr>
          <p:cNvPr id="4" name="Rectangle 1"/>
          <p:cNvSpPr>
            <a:spLocks noGrp="1" noChangeArrowheads="1"/>
          </p:cNvSpPr>
          <p:nvPr>
            <p:ph idx="1"/>
          </p:nvPr>
        </p:nvSpPr>
        <p:spPr bwMode="auto">
          <a:xfrm>
            <a:off x="838200" y="2500883"/>
            <a:ext cx="5902834" cy="300082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rgbClr val="1155CC"/>
                </a:solidFill>
                <a:effectLst/>
                <a:latin typeface="Arial" panose="020B0604020202020204" pitchFamily="34" charset="0"/>
                <a:cs typeface="Arial" panose="020B0604020202020204" pitchFamily="34" charset="0"/>
                <a:hlinkClick r:id="rId2"/>
              </a:rPr>
              <a:t/>
            </a:r>
            <a:br>
              <a:rPr kumimoji="0" lang="pt-BR" altLang="pt-BR" sz="900" b="0" i="0" u="none" strike="noStrike" cap="none" normalizeH="0" baseline="0" dirty="0" smtClean="0">
                <a:ln>
                  <a:noFill/>
                </a:ln>
                <a:solidFill>
                  <a:srgbClr val="1155CC"/>
                </a:solidFill>
                <a:effectLst/>
                <a:latin typeface="Arial" panose="020B0604020202020204" pitchFamily="34" charset="0"/>
                <a:cs typeface="Arial" panose="020B0604020202020204" pitchFamily="34" charset="0"/>
                <a:hlinkClick r:id="rId2"/>
              </a:rPr>
            </a:br>
            <a:r>
              <a:rPr kumimoji="0" lang="pt-BR" altLang="pt-BR" sz="2000" b="0" i="0" u="none" strike="noStrike" cap="none" normalizeH="0" baseline="0" dirty="0" smtClean="0">
                <a:ln>
                  <a:noFill/>
                </a:ln>
                <a:solidFill>
                  <a:srgbClr val="1155CC"/>
                </a:solidFill>
                <a:effectLst/>
                <a:cs typeface="Arial" panose="020B0604020202020204" pitchFamily="34" charset="0"/>
                <a:hlinkClick r:id="rId2"/>
              </a:rPr>
              <a:t>https://www.youtube.com/watch?v=VNTfNYmGf8g</a:t>
            </a:r>
            <a:endParaRPr kumimoji="0" lang="pt-BR" altLang="pt-BR" sz="2000" b="0" i="0" u="none" strike="noStrike" cap="none" normalizeH="0" baseline="0" dirty="0" smtClean="0">
              <a:ln>
                <a:noFill/>
              </a:ln>
              <a:solidFill>
                <a:srgbClr val="1155CC"/>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2000" b="0" i="0" u="none" strike="noStrike" cap="none" normalizeH="0" baseline="0" dirty="0" smtClean="0">
                <a:ln>
                  <a:noFill/>
                </a:ln>
                <a:solidFill>
                  <a:srgbClr val="222222"/>
                </a:solidFill>
                <a:effectLst/>
                <a:cs typeface="Arial" panose="020B0604020202020204" pitchFamily="34" charset="0"/>
              </a:rPr>
              <a:t/>
            </a:r>
            <a:br>
              <a:rPr kumimoji="0" lang="pt-BR" altLang="pt-BR" sz="2000" b="0" i="0" u="none" strike="noStrike" cap="none" normalizeH="0" baseline="0" dirty="0" smtClean="0">
                <a:ln>
                  <a:noFill/>
                </a:ln>
                <a:solidFill>
                  <a:srgbClr val="222222"/>
                </a:solidFill>
                <a:effectLst/>
                <a:cs typeface="Arial" panose="020B0604020202020204" pitchFamily="34" charset="0"/>
              </a:rPr>
            </a:br>
            <a:endParaRPr kumimoji="0" lang="pt-BR" altLang="pt-BR"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2000" b="0" i="0" u="none" strike="noStrike" cap="none" normalizeH="0" baseline="0" dirty="0" smtClean="0">
                <a:ln>
                  <a:noFill/>
                </a:ln>
                <a:solidFill>
                  <a:srgbClr val="222222"/>
                </a:solidFill>
                <a:effectLst/>
                <a:cs typeface="Arial" panose="020B0604020202020204" pitchFamily="34" charset="0"/>
              </a:rPr>
              <a:t>TILT: 0:00 - 1:36</a:t>
            </a:r>
            <a:endParaRPr kumimoji="0" lang="pt-BR" altLang="pt-BR"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2000" b="0" i="0" u="none" strike="noStrike" cap="none" normalizeH="0" baseline="0" dirty="0" smtClean="0">
                <a:ln>
                  <a:noFill/>
                </a:ln>
                <a:solidFill>
                  <a:srgbClr val="222222"/>
                </a:solidFill>
                <a:effectLst/>
                <a:cs typeface="Arial" panose="020B0604020202020204" pitchFamily="34" charset="0"/>
              </a:rPr>
              <a:t>A queda do céu: 1:37 - 5:07</a:t>
            </a:r>
            <a:endParaRPr kumimoji="0" lang="pt-BR" altLang="pt-BR"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2000" b="0" i="0" u="none" strike="noStrike" cap="none" normalizeH="0" baseline="0" dirty="0" smtClean="0">
                <a:ln>
                  <a:noFill/>
                </a:ln>
                <a:solidFill>
                  <a:srgbClr val="222222"/>
                </a:solidFill>
                <a:effectLst/>
                <a:cs typeface="Arial" panose="020B0604020202020204" pitchFamily="34" charset="0"/>
              </a:rPr>
              <a:t>Trecho Davi </a:t>
            </a:r>
            <a:r>
              <a:rPr kumimoji="0" lang="pt-BR" altLang="pt-BR" sz="2000" b="0" i="0" u="none" strike="noStrike" cap="none" normalizeH="0" baseline="0" dirty="0" err="1" smtClean="0">
                <a:ln>
                  <a:noFill/>
                </a:ln>
                <a:solidFill>
                  <a:srgbClr val="222222"/>
                </a:solidFill>
                <a:effectLst/>
                <a:cs typeface="Arial" panose="020B0604020202020204" pitchFamily="34" charset="0"/>
              </a:rPr>
              <a:t>Kopenawa</a:t>
            </a:r>
            <a:r>
              <a:rPr kumimoji="0" lang="pt-BR" altLang="pt-BR" sz="2000" b="0" i="0" u="none" strike="noStrike" cap="none" normalizeH="0" baseline="0" dirty="0" smtClean="0">
                <a:ln>
                  <a:noFill/>
                </a:ln>
                <a:solidFill>
                  <a:srgbClr val="222222"/>
                </a:solidFill>
                <a:effectLst/>
                <a:cs typeface="Arial" panose="020B0604020202020204" pitchFamily="34" charset="0"/>
              </a:rPr>
              <a:t>: 5:08 - 5:22</a:t>
            </a:r>
            <a:endParaRPr kumimoji="0" lang="pt-BR" altLang="pt-BR"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2000" b="0" i="0" u="none" strike="noStrike" cap="none" normalizeH="0" baseline="0" dirty="0" smtClean="0">
                <a:ln>
                  <a:noFill/>
                </a:ln>
                <a:solidFill>
                  <a:srgbClr val="222222"/>
                </a:solidFill>
                <a:effectLst/>
                <a:cs typeface="Arial" panose="020B0604020202020204" pitchFamily="34" charset="0"/>
              </a:rPr>
              <a:t>Conferência Amazônia: 5:23 </a:t>
            </a:r>
            <a:endParaRPr kumimoji="0" lang="pt-BR" altLang="pt-BR"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2000" b="0" i="0" u="none" strike="noStrike" cap="none" normalizeH="0" baseline="0" dirty="0" smtClean="0">
                <a:ln>
                  <a:noFill/>
                </a:ln>
                <a:solidFill>
                  <a:schemeClr val="tx1"/>
                </a:solidFill>
                <a:effectLst/>
              </a:rPr>
              <a:t/>
            </a:r>
            <a:br>
              <a:rPr kumimoji="0" lang="pt-BR" altLang="pt-BR" sz="2000" b="0" i="0" u="none" strike="noStrike" cap="none" normalizeH="0" baseline="0" dirty="0" smtClean="0">
                <a:ln>
                  <a:noFill/>
                </a:ln>
                <a:solidFill>
                  <a:schemeClr val="tx1"/>
                </a:solidFill>
                <a:effectLst/>
              </a:rPr>
            </a:br>
            <a:endParaRPr kumimoji="0" lang="pt-BR" altLang="pt-BR" sz="20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05894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marL="0" indent="0">
              <a:buNone/>
            </a:pPr>
            <a:endParaRPr lang="pt-BR" dirty="0" smtClean="0"/>
          </a:p>
          <a:p>
            <a:endParaRPr lang="pt-BR" dirty="0" smtClean="0"/>
          </a:p>
          <a:p>
            <a:pPr marL="0" indent="0">
              <a:buNone/>
            </a:pPr>
            <a:r>
              <a:rPr lang="pt-BR" dirty="0" smtClean="0">
                <a:hlinkClick r:id="rId2"/>
              </a:rPr>
              <a:t>http://www.laymert.com.br/amazonia-teatro-musica-em-tres-partes-segunda-parte/</a:t>
            </a:r>
            <a:endParaRPr lang="pt-BR" dirty="0" smtClean="0"/>
          </a:p>
          <a:p>
            <a:pPr marL="0" indent="0">
              <a:buNone/>
            </a:pPr>
            <a:endParaRPr lang="pt-BR" dirty="0" smtClean="0"/>
          </a:p>
          <a:p>
            <a:pPr marL="0" indent="0">
              <a:buNone/>
            </a:pPr>
            <a:endParaRPr lang="pt-BR" dirty="0" smtClean="0"/>
          </a:p>
          <a:p>
            <a:pPr marL="0" indent="0">
              <a:buNone/>
            </a:pPr>
            <a:endParaRPr lang="pt-BR" dirty="0" smtClean="0"/>
          </a:p>
          <a:p>
            <a:pPr marL="0" indent="0">
              <a:buNone/>
            </a:pPr>
            <a:endParaRPr lang="pt-BR" dirty="0"/>
          </a:p>
        </p:txBody>
      </p:sp>
    </p:spTree>
    <p:extLst>
      <p:ext uri="{BB962C8B-B14F-4D97-AF65-F5344CB8AC3E}">
        <p14:creationId xmlns:p14="http://schemas.microsoft.com/office/powerpoint/2010/main" val="14646859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3600" b="1" dirty="0" smtClean="0"/>
              <a:t>Amazônia Transcultural</a:t>
            </a:r>
            <a:r>
              <a:rPr lang="pt-BR" sz="3600" dirty="0" smtClean="0"/>
              <a:t>: xamanismo  </a:t>
            </a:r>
            <a:r>
              <a:rPr lang="pt-BR" sz="3600" dirty="0" err="1" smtClean="0"/>
              <a:t>tecnociência</a:t>
            </a:r>
            <a:r>
              <a:rPr lang="pt-BR" sz="3600" dirty="0" smtClean="0"/>
              <a:t> na ópera</a:t>
            </a:r>
            <a:br>
              <a:rPr lang="pt-BR" sz="3600" dirty="0" smtClean="0"/>
            </a:br>
            <a:r>
              <a:rPr lang="pt-BR" sz="3100" dirty="0" err="1" smtClean="0">
                <a:solidFill>
                  <a:srgbClr val="C00000"/>
                </a:solidFill>
              </a:rPr>
              <a:t>Laymert</a:t>
            </a:r>
            <a:r>
              <a:rPr lang="pt-BR" sz="3100" dirty="0" smtClean="0">
                <a:solidFill>
                  <a:srgbClr val="C00000"/>
                </a:solidFill>
              </a:rPr>
              <a:t> Garcia dos Santos</a:t>
            </a:r>
            <a:endParaRPr lang="pt-BR" sz="3100" dirty="0">
              <a:solidFill>
                <a:srgbClr val="C00000"/>
              </a:solidFill>
            </a:endParaRPr>
          </a:p>
        </p:txBody>
      </p:sp>
      <p:sp>
        <p:nvSpPr>
          <p:cNvPr id="3" name="Espaço Reservado para Conteúdo 2"/>
          <p:cNvSpPr>
            <a:spLocks noGrp="1"/>
          </p:cNvSpPr>
          <p:nvPr>
            <p:ph idx="1"/>
          </p:nvPr>
        </p:nvSpPr>
        <p:spPr/>
        <p:txBody>
          <a:bodyPr>
            <a:normAutofit fontScale="85000" lnSpcReduction="20000"/>
          </a:bodyPr>
          <a:lstStyle/>
          <a:p>
            <a:r>
              <a:rPr lang="pt-BR" dirty="0" smtClean="0"/>
              <a:t>Maio 2010 – 12ª Bienal de Teatro Música Contemporânea de Munique - estreia de uma série de cinco apresentações da</a:t>
            </a:r>
            <a:r>
              <a:rPr lang="pt-BR" dirty="0" smtClean="0">
                <a:solidFill>
                  <a:srgbClr val="C00000"/>
                </a:solidFill>
              </a:rPr>
              <a:t> ópera Amazônia – Teatro Música em Três Partes </a:t>
            </a:r>
            <a:r>
              <a:rPr lang="pt-BR" dirty="0" smtClean="0"/>
              <a:t>(depois em SP – SESC): inaugura um tipo de cooperação internacional e de experimentação transcultural. Ópera multimídia contemporânea.</a:t>
            </a:r>
          </a:p>
          <a:p>
            <a:r>
              <a:rPr lang="pt-BR" dirty="0" smtClean="0">
                <a:solidFill>
                  <a:srgbClr val="C00000"/>
                </a:solidFill>
              </a:rPr>
              <a:t>Projeto de criação coletiva </a:t>
            </a:r>
            <a:r>
              <a:rPr lang="pt-BR" dirty="0" smtClean="0"/>
              <a:t>iniciado em 2006, envolvendo profissionais brasileiros, europeus, assim como a comunidade da aldeia </a:t>
            </a:r>
            <a:r>
              <a:rPr lang="pt-BR" dirty="0" err="1" smtClean="0"/>
              <a:t>yanomami</a:t>
            </a:r>
            <a:r>
              <a:rPr lang="pt-BR" dirty="0" smtClean="0"/>
              <a:t> de </a:t>
            </a:r>
            <a:r>
              <a:rPr lang="pt-BR" dirty="0" err="1" smtClean="0"/>
              <a:t>Watoriki</a:t>
            </a:r>
            <a:r>
              <a:rPr lang="pt-BR" dirty="0"/>
              <a:t> </a:t>
            </a:r>
            <a:r>
              <a:rPr lang="pt-BR" dirty="0" smtClean="0"/>
              <a:t>– reconfiguração da relação entre culturas.</a:t>
            </a:r>
            <a:endParaRPr lang="pt-BR" dirty="0"/>
          </a:p>
          <a:p>
            <a:r>
              <a:rPr lang="pt-BR" dirty="0" smtClean="0">
                <a:solidFill>
                  <a:srgbClr val="C00000"/>
                </a:solidFill>
              </a:rPr>
              <a:t>**</a:t>
            </a:r>
            <a:r>
              <a:rPr lang="pt-BR" dirty="0" smtClean="0"/>
              <a:t>Possibilidade de abertura de um </a:t>
            </a:r>
            <a:r>
              <a:rPr lang="pt-BR" dirty="0" smtClean="0">
                <a:solidFill>
                  <a:srgbClr val="C00000"/>
                </a:solidFill>
              </a:rPr>
              <a:t>diálogo transcultural </a:t>
            </a:r>
            <a:r>
              <a:rPr lang="pt-BR" dirty="0" smtClean="0"/>
              <a:t>(nem intercultural nem multicultural): “apostar na construção de um solo comum no qual as diferenças culturais sobre a questão fossem postas e contrapostas, não para encontrar um denominador comum, uma síntese, ou um acordo, mas sim para que o próprio compartilhamento de saberes e práticas fosse estabelecendo parâmetros para lidarmos com as diversas visões da floresta de um modo produtivo. Como observou certa vez o antropólogo Bruce Albert: transformando o mal-entendidos em mal-entendidos produtivos”.</a:t>
            </a:r>
            <a:endParaRPr lang="pt-BR" dirty="0"/>
          </a:p>
        </p:txBody>
      </p:sp>
    </p:spTree>
    <p:extLst>
      <p:ext uri="{BB962C8B-B14F-4D97-AF65-F5344CB8AC3E}">
        <p14:creationId xmlns:p14="http://schemas.microsoft.com/office/powerpoint/2010/main" val="29231439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3600" b="1" dirty="0" smtClean="0"/>
              <a:t>Amazônia Transcultural</a:t>
            </a:r>
            <a:r>
              <a:rPr lang="pt-BR" sz="3600" dirty="0" smtClean="0"/>
              <a:t>: xamanismo  </a:t>
            </a:r>
            <a:r>
              <a:rPr lang="pt-BR" sz="3600" dirty="0" err="1" smtClean="0"/>
              <a:t>tecnociência</a:t>
            </a:r>
            <a:r>
              <a:rPr lang="pt-BR" sz="3600" dirty="0" smtClean="0"/>
              <a:t> na ópera</a:t>
            </a:r>
            <a:br>
              <a:rPr lang="pt-BR" sz="3600" dirty="0" smtClean="0"/>
            </a:br>
            <a:r>
              <a:rPr lang="pt-BR" sz="3100" dirty="0" err="1" smtClean="0">
                <a:solidFill>
                  <a:srgbClr val="C00000"/>
                </a:solidFill>
              </a:rPr>
              <a:t>Laymert</a:t>
            </a:r>
            <a:r>
              <a:rPr lang="pt-BR" sz="3100" dirty="0" smtClean="0">
                <a:solidFill>
                  <a:srgbClr val="C00000"/>
                </a:solidFill>
              </a:rPr>
              <a:t> Garcia dos Santos</a:t>
            </a:r>
            <a:endParaRPr lang="pt-BR" sz="3100" dirty="0">
              <a:solidFill>
                <a:srgbClr val="C00000"/>
              </a:solidFill>
            </a:endParaRPr>
          </a:p>
        </p:txBody>
      </p:sp>
      <p:sp>
        <p:nvSpPr>
          <p:cNvPr id="3" name="Espaço Reservado para Conteúdo 2"/>
          <p:cNvSpPr>
            <a:spLocks noGrp="1"/>
          </p:cNvSpPr>
          <p:nvPr>
            <p:ph idx="1"/>
          </p:nvPr>
        </p:nvSpPr>
        <p:spPr/>
        <p:txBody>
          <a:bodyPr>
            <a:normAutofit fontScale="70000" lnSpcReduction="20000"/>
          </a:bodyPr>
          <a:lstStyle/>
          <a:p>
            <a:r>
              <a:rPr lang="pt-BR" dirty="0" smtClean="0"/>
              <a:t>Pôr em comum, compartilhar, tem como pré-requisito o reconhecimento de que a relação entre as diferentes culturas do experimento transcultural não pode ser assimétrica, de que não se aceite sujeições.</a:t>
            </a:r>
          </a:p>
          <a:p>
            <a:r>
              <a:rPr lang="pt-BR" i="1" dirty="0" smtClean="0">
                <a:solidFill>
                  <a:srgbClr val="C00000"/>
                </a:solidFill>
              </a:rPr>
              <a:t>FAZER COM </a:t>
            </a:r>
            <a:r>
              <a:rPr lang="pt-BR" dirty="0" smtClean="0"/>
              <a:t>exige atenção constante para com a qualidade da cooperação, precisa tornar-se o próprio motor o experimento.</a:t>
            </a:r>
          </a:p>
          <a:p>
            <a:r>
              <a:rPr lang="pt-BR" dirty="0" smtClean="0">
                <a:solidFill>
                  <a:srgbClr val="C00000"/>
                </a:solidFill>
              </a:rPr>
              <a:t>Pergunta inicial</a:t>
            </a:r>
            <a:r>
              <a:rPr lang="pt-BR" dirty="0" smtClean="0"/>
              <a:t>: dada a diferença instransponível entre a cosmologia dos povos da floresta e a cosmologia moderna dos brancos, há condições de que o diálogo se estabeleça? Frente à sistemática desqualificação da cosmologia dos povos indígenas no Brasil e o estabelecimento de relações coloniais e neocoloniais, como acreditar que o experimento da ópera escaparia dessa determinação?</a:t>
            </a:r>
          </a:p>
          <a:p>
            <a:r>
              <a:rPr lang="pt-BR" dirty="0" smtClean="0"/>
              <a:t>Tentar construir um </a:t>
            </a:r>
            <a:r>
              <a:rPr lang="pt-BR" dirty="0" smtClean="0">
                <a:solidFill>
                  <a:srgbClr val="C00000"/>
                </a:solidFill>
              </a:rPr>
              <a:t>terreno de entendimento</a:t>
            </a:r>
            <a:r>
              <a:rPr lang="pt-BR" dirty="0" smtClean="0"/>
              <a:t>, perguntar como eles veem o destino da floresta e de sua destruição, a partir da </a:t>
            </a:r>
            <a:r>
              <a:rPr lang="pt-BR" dirty="0" smtClean="0">
                <a:solidFill>
                  <a:srgbClr val="C00000"/>
                </a:solidFill>
              </a:rPr>
              <a:t>escuta,</a:t>
            </a:r>
            <a:r>
              <a:rPr lang="pt-BR" dirty="0" smtClean="0"/>
              <a:t> do respeito ao discurso indígena e de sua forma de conceber o mundo.</a:t>
            </a:r>
          </a:p>
          <a:p>
            <a:r>
              <a:rPr lang="pt-BR" dirty="0" smtClean="0"/>
              <a:t>Em outras palavras, “seria preciso que as duas cosmologias e as duas culturas, mesmo guardando suas diferenças, fossem </a:t>
            </a:r>
            <a:r>
              <a:rPr lang="pt-BR" dirty="0" smtClean="0">
                <a:solidFill>
                  <a:srgbClr val="C00000"/>
                </a:solidFill>
              </a:rPr>
              <a:t>tomadas em pé de igualdade</a:t>
            </a:r>
            <a:r>
              <a:rPr lang="pt-BR" dirty="0" smtClean="0"/>
              <a:t>, fossem respeitadas em seu modo próprio de enunciação” (p.14).</a:t>
            </a:r>
            <a:endParaRPr lang="pt-BR" dirty="0"/>
          </a:p>
        </p:txBody>
      </p:sp>
    </p:spTree>
    <p:extLst>
      <p:ext uri="{BB962C8B-B14F-4D97-AF65-F5344CB8AC3E}">
        <p14:creationId xmlns:p14="http://schemas.microsoft.com/office/powerpoint/2010/main" val="40108083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3600" b="1" dirty="0" smtClean="0"/>
              <a:t>Amazônia Transcultural</a:t>
            </a:r>
            <a:r>
              <a:rPr lang="pt-BR" sz="3600" dirty="0" smtClean="0"/>
              <a:t>: xamanismo  </a:t>
            </a:r>
            <a:r>
              <a:rPr lang="pt-BR" sz="3600" dirty="0" err="1" smtClean="0"/>
              <a:t>tecnociência</a:t>
            </a:r>
            <a:r>
              <a:rPr lang="pt-BR" sz="3600" dirty="0" smtClean="0"/>
              <a:t> na ópera</a:t>
            </a:r>
            <a:br>
              <a:rPr lang="pt-BR" sz="3600" dirty="0" smtClean="0"/>
            </a:br>
            <a:r>
              <a:rPr lang="pt-BR" sz="3100" dirty="0" err="1" smtClean="0">
                <a:solidFill>
                  <a:srgbClr val="C00000"/>
                </a:solidFill>
              </a:rPr>
              <a:t>Laymert</a:t>
            </a:r>
            <a:r>
              <a:rPr lang="pt-BR" sz="3100" dirty="0" smtClean="0">
                <a:solidFill>
                  <a:srgbClr val="C00000"/>
                </a:solidFill>
              </a:rPr>
              <a:t> Garcia dos Santos</a:t>
            </a:r>
            <a:endParaRPr lang="pt-BR" sz="3100" dirty="0">
              <a:solidFill>
                <a:srgbClr val="C00000"/>
              </a:solidFill>
            </a:endParaRPr>
          </a:p>
        </p:txBody>
      </p:sp>
      <p:sp>
        <p:nvSpPr>
          <p:cNvPr id="3" name="Espaço Reservado para Conteúdo 2"/>
          <p:cNvSpPr>
            <a:spLocks noGrp="1"/>
          </p:cNvSpPr>
          <p:nvPr>
            <p:ph idx="1"/>
          </p:nvPr>
        </p:nvSpPr>
        <p:spPr/>
        <p:txBody>
          <a:bodyPr>
            <a:normAutofit/>
          </a:bodyPr>
          <a:lstStyle/>
          <a:p>
            <a:pPr marL="0" indent="0">
              <a:buNone/>
            </a:pPr>
            <a:r>
              <a:rPr lang="pt-BR" dirty="0" smtClean="0"/>
              <a:t>“Por </a:t>
            </a:r>
            <a:r>
              <a:rPr lang="pt-BR" dirty="0"/>
              <a:t>todas essas razões, creio não ser exagerado afirmar que a realização da </a:t>
            </a:r>
            <a:r>
              <a:rPr lang="pt-BR" dirty="0">
                <a:solidFill>
                  <a:srgbClr val="C00000"/>
                </a:solidFill>
              </a:rPr>
              <a:t>ópera </a:t>
            </a:r>
            <a:r>
              <a:rPr lang="pt-BR" i="1" dirty="0">
                <a:solidFill>
                  <a:srgbClr val="C00000"/>
                </a:solidFill>
              </a:rPr>
              <a:t>Amazônia </a:t>
            </a:r>
            <a:r>
              <a:rPr lang="pt-BR" dirty="0">
                <a:solidFill>
                  <a:srgbClr val="C00000"/>
                </a:solidFill>
              </a:rPr>
              <a:t>deve ser encarada como uma experiência transcultural paradigmática para futuros projetos de cooperação cultural internacional. </a:t>
            </a:r>
            <a:r>
              <a:rPr lang="pt-BR" dirty="0"/>
              <a:t>Seus pressupostos, passos, procedimentos e resultados deveriam ser observados, analisados e avaliados porque foram continuamente nutridos pela convicção de que nenhuma cultura deve ser abstratamente considerada como superior a outra, sobretudo quando se trata de Amazônia, e pela certeza de que </a:t>
            </a:r>
            <a:r>
              <a:rPr lang="pt-BR" dirty="0">
                <a:solidFill>
                  <a:srgbClr val="C00000"/>
                </a:solidFill>
              </a:rPr>
              <a:t>todas as culturas vivas são contemporâneas</a:t>
            </a:r>
            <a:r>
              <a:rPr lang="pt-BR" dirty="0"/>
              <a:t>, cada uma a seu modo, pois expressam temporalidades próprias que coexistem no espaço e no tempo e atestam que </a:t>
            </a:r>
            <a:r>
              <a:rPr lang="pt-BR" dirty="0">
                <a:solidFill>
                  <a:srgbClr val="C00000"/>
                </a:solidFill>
              </a:rPr>
              <a:t>o mundo é feito de vários </a:t>
            </a:r>
            <a:r>
              <a:rPr lang="pt-BR" dirty="0" smtClean="0">
                <a:solidFill>
                  <a:srgbClr val="C00000"/>
                </a:solidFill>
              </a:rPr>
              <a:t>mundos</a:t>
            </a:r>
            <a:r>
              <a:rPr lang="pt-BR" dirty="0" smtClean="0"/>
              <a:t>” (p.15).</a:t>
            </a:r>
            <a:endParaRPr lang="pt-BR" dirty="0"/>
          </a:p>
        </p:txBody>
      </p:sp>
    </p:spTree>
    <p:extLst>
      <p:ext uri="{BB962C8B-B14F-4D97-AF65-F5344CB8AC3E}">
        <p14:creationId xmlns:p14="http://schemas.microsoft.com/office/powerpoint/2010/main" val="42694026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smtClean="0"/>
              <a:t>Imagens </a:t>
            </a:r>
            <a:r>
              <a:rPr lang="pt-BR" dirty="0" err="1" smtClean="0"/>
              <a:t>Yanomami</a:t>
            </a:r>
            <a:r>
              <a:rPr lang="pt-BR" dirty="0" smtClean="0"/>
              <a:t>: não se trata de representação, mas de </a:t>
            </a:r>
            <a:r>
              <a:rPr lang="pt-BR" dirty="0" err="1" smtClean="0"/>
              <a:t>presentificação</a:t>
            </a:r>
            <a:r>
              <a:rPr lang="pt-BR" dirty="0" smtClean="0"/>
              <a:t> do invisível (Bruce Albert).</a:t>
            </a:r>
          </a:p>
          <a:p>
            <a:r>
              <a:rPr lang="pt-BR" dirty="0" smtClean="0"/>
              <a:t>Sobre inclusão digital (</a:t>
            </a:r>
            <a:r>
              <a:rPr lang="pt-BR" dirty="0" err="1" smtClean="0"/>
              <a:t>Albagli</a:t>
            </a:r>
            <a:r>
              <a:rPr lang="pt-BR" dirty="0" smtClean="0"/>
              <a:t>): “Trata-se sempre de incluir um outro num jogo cujas regras básicas ele não comanda, em que ele(a) é percebido(a) como faltante”.</a:t>
            </a:r>
          </a:p>
          <a:p>
            <a:r>
              <a:rPr lang="pt-BR" dirty="0" smtClean="0"/>
              <a:t>Viveiros de Castro: “Devastamos mais da metade de nosso país pensando que era preciso deixar a natureza para entrar na história; mas eis que esta última, com sua costumeira predileção pela ironia, exige-nos agora como passaporte justamente a natureza”.</a:t>
            </a:r>
            <a:endParaRPr lang="pt-BR" dirty="0"/>
          </a:p>
        </p:txBody>
      </p:sp>
    </p:spTree>
    <p:extLst>
      <p:ext uri="{BB962C8B-B14F-4D97-AF65-F5344CB8AC3E}">
        <p14:creationId xmlns:p14="http://schemas.microsoft.com/office/powerpoint/2010/main" val="19445492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3600" b="1" dirty="0" smtClean="0"/>
              <a:t>Amazônia Transcultural</a:t>
            </a:r>
            <a:r>
              <a:rPr lang="pt-BR" sz="3600" dirty="0" smtClean="0"/>
              <a:t>: xamanismo  </a:t>
            </a:r>
            <a:r>
              <a:rPr lang="pt-BR" sz="3600" dirty="0" err="1" smtClean="0"/>
              <a:t>tecnociência</a:t>
            </a:r>
            <a:r>
              <a:rPr lang="pt-BR" sz="3600" dirty="0" smtClean="0"/>
              <a:t> na ópera</a:t>
            </a:r>
            <a:br>
              <a:rPr lang="pt-BR" sz="3600" dirty="0" smtClean="0"/>
            </a:br>
            <a:r>
              <a:rPr lang="pt-BR" sz="3100" dirty="0" err="1" smtClean="0">
                <a:solidFill>
                  <a:srgbClr val="C00000"/>
                </a:solidFill>
              </a:rPr>
              <a:t>Laymert</a:t>
            </a:r>
            <a:r>
              <a:rPr lang="pt-BR" sz="3100" dirty="0" smtClean="0">
                <a:solidFill>
                  <a:srgbClr val="C00000"/>
                </a:solidFill>
              </a:rPr>
              <a:t> Garcia dos Santos</a:t>
            </a:r>
            <a:endParaRPr lang="pt-BR" sz="3100" dirty="0">
              <a:solidFill>
                <a:srgbClr val="C00000"/>
              </a:solidFill>
            </a:endParaRPr>
          </a:p>
        </p:txBody>
      </p:sp>
      <p:sp>
        <p:nvSpPr>
          <p:cNvPr id="3" name="Espaço Reservado para Conteúdo 2"/>
          <p:cNvSpPr>
            <a:spLocks noGrp="1"/>
          </p:cNvSpPr>
          <p:nvPr>
            <p:ph idx="1"/>
          </p:nvPr>
        </p:nvSpPr>
        <p:spPr/>
        <p:txBody>
          <a:bodyPr>
            <a:normAutofit fontScale="92500" lnSpcReduction="20000"/>
          </a:bodyPr>
          <a:lstStyle/>
          <a:p>
            <a:pPr marL="0" indent="0">
              <a:buNone/>
            </a:pPr>
            <a:r>
              <a:rPr lang="pt-BR" dirty="0" smtClean="0"/>
              <a:t>Por que uma ópera sobre a floresta amazônica e as implicações de sua destruição?</a:t>
            </a:r>
          </a:p>
          <a:p>
            <a:r>
              <a:rPr lang="pt-BR" dirty="0" smtClean="0"/>
              <a:t>“Parece-nos que isso se deve à dificuldade contemporânea de formular e de apreender o que está em jogo na Amazônia e que precisa ser encenado” – converter o desencontro entre duas concepções das relações entre natureza e cultura num diálogo crucial para o futuro da espécie humana e, também, das outras espécies”.</a:t>
            </a:r>
          </a:p>
          <a:p>
            <a:r>
              <a:rPr lang="pt-BR" dirty="0" smtClean="0"/>
              <a:t>“Não seria o momento de tornar audível e visível a perda do </a:t>
            </a:r>
            <a:r>
              <a:rPr lang="pt-BR" dirty="0" smtClean="0">
                <a:solidFill>
                  <a:srgbClr val="C00000"/>
                </a:solidFill>
              </a:rPr>
              <a:t>substrato</a:t>
            </a:r>
            <a:r>
              <a:rPr lang="pt-BR" dirty="0" smtClean="0"/>
              <a:t> </a:t>
            </a:r>
            <a:r>
              <a:rPr lang="pt-BR" dirty="0" smtClean="0">
                <a:solidFill>
                  <a:srgbClr val="C00000"/>
                </a:solidFill>
              </a:rPr>
              <a:t>comum </a:t>
            </a:r>
            <a:r>
              <a:rPr lang="pt-BR" dirty="0" smtClean="0"/>
              <a:t>aos dois mundos, mundo branco e mundo indígena, perda que atinge cada um deles à sua maneira?” (p.28) – desmatamento desenfreado, mudanças climáticas, erosão da </a:t>
            </a:r>
            <a:r>
              <a:rPr lang="pt-BR" dirty="0" err="1" smtClean="0"/>
              <a:t>bio</a:t>
            </a:r>
            <a:r>
              <a:rPr lang="pt-BR" dirty="0" smtClean="0"/>
              <a:t> e da </a:t>
            </a:r>
            <a:r>
              <a:rPr lang="pt-BR" dirty="0" err="1" smtClean="0"/>
              <a:t>sociodiversidade</a:t>
            </a:r>
            <a:r>
              <a:rPr lang="pt-BR" dirty="0" smtClean="0"/>
              <a:t>.</a:t>
            </a:r>
          </a:p>
          <a:p>
            <a:r>
              <a:rPr lang="pt-BR" dirty="0" smtClean="0"/>
              <a:t>Floresta como grande personagem da ópera: impossibilidade de ouvir como o nó do problema inteiro (ver p.43).</a:t>
            </a:r>
          </a:p>
          <a:p>
            <a:pPr marL="0" indent="0">
              <a:buNone/>
            </a:pPr>
            <a:endParaRPr lang="pt-BR" dirty="0" smtClean="0"/>
          </a:p>
          <a:p>
            <a:pPr marL="0" indent="0">
              <a:buNone/>
            </a:pPr>
            <a:endParaRPr lang="pt-BR" dirty="0"/>
          </a:p>
        </p:txBody>
      </p:sp>
    </p:spTree>
    <p:extLst>
      <p:ext uri="{BB962C8B-B14F-4D97-AF65-F5344CB8AC3E}">
        <p14:creationId xmlns:p14="http://schemas.microsoft.com/office/powerpoint/2010/main" val="16753748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3600" b="1" dirty="0" smtClean="0"/>
              <a:t>Amazônia Transcultural</a:t>
            </a:r>
            <a:r>
              <a:rPr lang="pt-BR" sz="3600" dirty="0" smtClean="0"/>
              <a:t>: xamanismo  </a:t>
            </a:r>
            <a:r>
              <a:rPr lang="pt-BR" sz="3600" dirty="0" err="1" smtClean="0"/>
              <a:t>tecnociência</a:t>
            </a:r>
            <a:r>
              <a:rPr lang="pt-BR" sz="3600" dirty="0" smtClean="0"/>
              <a:t> na ópera</a:t>
            </a:r>
            <a:br>
              <a:rPr lang="pt-BR" sz="3600" dirty="0" smtClean="0"/>
            </a:br>
            <a:r>
              <a:rPr lang="pt-BR" sz="3100" dirty="0" err="1" smtClean="0">
                <a:solidFill>
                  <a:srgbClr val="C00000"/>
                </a:solidFill>
              </a:rPr>
              <a:t>Laymert</a:t>
            </a:r>
            <a:r>
              <a:rPr lang="pt-BR" sz="3100" dirty="0" smtClean="0">
                <a:solidFill>
                  <a:srgbClr val="C00000"/>
                </a:solidFill>
              </a:rPr>
              <a:t> Garcia dos Santos</a:t>
            </a:r>
            <a:endParaRPr lang="pt-BR" sz="3100" dirty="0">
              <a:solidFill>
                <a:srgbClr val="C00000"/>
              </a:solidFill>
            </a:endParaRPr>
          </a:p>
        </p:txBody>
      </p:sp>
      <p:sp>
        <p:nvSpPr>
          <p:cNvPr id="3" name="Espaço Reservado para Conteúdo 2"/>
          <p:cNvSpPr>
            <a:spLocks noGrp="1"/>
          </p:cNvSpPr>
          <p:nvPr>
            <p:ph idx="1"/>
          </p:nvPr>
        </p:nvSpPr>
        <p:spPr/>
        <p:txBody>
          <a:bodyPr>
            <a:normAutofit fontScale="92500" lnSpcReduction="10000"/>
          </a:bodyPr>
          <a:lstStyle/>
          <a:p>
            <a:pPr marL="0" indent="0">
              <a:buNone/>
            </a:pPr>
            <a:r>
              <a:rPr lang="pt-BR" dirty="0" smtClean="0"/>
              <a:t>Estrutura em três atos (três linhas de força):</a:t>
            </a:r>
          </a:p>
          <a:p>
            <a:pPr marL="514350" indent="-514350">
              <a:buAutoNum type="arabicParenR"/>
            </a:pPr>
            <a:r>
              <a:rPr lang="pt-BR" dirty="0" smtClean="0">
                <a:solidFill>
                  <a:srgbClr val="C00000"/>
                </a:solidFill>
              </a:rPr>
              <a:t>O</a:t>
            </a:r>
            <a:r>
              <a:rPr lang="pt-BR" dirty="0" smtClean="0"/>
              <a:t> </a:t>
            </a:r>
            <a:r>
              <a:rPr lang="pt-BR" dirty="0" smtClean="0">
                <a:solidFill>
                  <a:srgbClr val="C00000"/>
                </a:solidFill>
              </a:rPr>
              <a:t>olhar à distância</a:t>
            </a:r>
            <a:r>
              <a:rPr lang="pt-BR" dirty="0" smtClean="0"/>
              <a:t>: Perspectiva ocidental: </a:t>
            </a:r>
            <a:r>
              <a:rPr lang="pt-BR" dirty="0" err="1" smtClean="0">
                <a:solidFill>
                  <a:srgbClr val="C00000"/>
                </a:solidFill>
              </a:rPr>
              <a:t>tecnociência</a:t>
            </a:r>
            <a:r>
              <a:rPr lang="pt-BR" dirty="0" smtClean="0">
                <a:solidFill>
                  <a:srgbClr val="C00000"/>
                </a:solidFill>
              </a:rPr>
              <a:t> entende e explora a floresta como informação </a:t>
            </a:r>
            <a:r>
              <a:rPr lang="pt-BR" dirty="0" smtClean="0"/>
              <a:t>– biodiversidade, biotecnologia, exploração, devastação, desenvolvimento predatório, inserção subordinada do Brasil (uma natureza, múltiplas culturas).</a:t>
            </a:r>
          </a:p>
          <a:p>
            <a:pPr marL="514350" indent="-514350">
              <a:buAutoNum type="arabicParenR"/>
            </a:pPr>
            <a:r>
              <a:rPr lang="pt-BR" dirty="0" smtClean="0">
                <a:solidFill>
                  <a:srgbClr val="C00000"/>
                </a:solidFill>
              </a:rPr>
              <a:t>O olhar de perto</a:t>
            </a:r>
            <a:r>
              <a:rPr lang="pt-BR" dirty="0" smtClean="0"/>
              <a:t>: Perspectiva do xamã (perspectiva ameríndia): uma cultura (a cultura humana), muitas naturezas (espectador assumir o ponto de vista do outro X exotismo) – força do mito e a criação das múltiplas naturezas).</a:t>
            </a:r>
          </a:p>
          <a:p>
            <a:pPr marL="514350" indent="-514350">
              <a:buAutoNum type="arabicParenR"/>
            </a:pPr>
            <a:r>
              <a:rPr lang="pt-BR" dirty="0" smtClean="0">
                <a:solidFill>
                  <a:srgbClr val="C00000"/>
                </a:solidFill>
              </a:rPr>
              <a:t>O olhar para o futuro</a:t>
            </a:r>
            <a:r>
              <a:rPr lang="pt-BR" dirty="0" smtClean="0"/>
              <a:t>: Possibilidade de conversão do conflito de perspectivas num diálogo aberto, a partir das potências do virtual, da invenção e da individuação.</a:t>
            </a:r>
          </a:p>
          <a:p>
            <a:pPr marL="0" indent="0">
              <a:buNone/>
            </a:pPr>
            <a:endParaRPr lang="pt-BR" dirty="0"/>
          </a:p>
        </p:txBody>
      </p:sp>
    </p:spTree>
    <p:extLst>
      <p:ext uri="{BB962C8B-B14F-4D97-AF65-F5344CB8AC3E}">
        <p14:creationId xmlns:p14="http://schemas.microsoft.com/office/powerpoint/2010/main" val="17792109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3600" b="1" dirty="0" smtClean="0"/>
              <a:t>Amazônia Transcultural</a:t>
            </a:r>
            <a:r>
              <a:rPr lang="pt-BR" sz="3600" dirty="0" smtClean="0"/>
              <a:t>: xamanismo  </a:t>
            </a:r>
            <a:r>
              <a:rPr lang="pt-BR" sz="3600" dirty="0" err="1" smtClean="0"/>
              <a:t>tecnociência</a:t>
            </a:r>
            <a:r>
              <a:rPr lang="pt-BR" sz="3600" dirty="0" smtClean="0"/>
              <a:t> na ópera</a:t>
            </a:r>
            <a:br>
              <a:rPr lang="pt-BR" sz="3600" dirty="0" smtClean="0"/>
            </a:br>
            <a:r>
              <a:rPr lang="pt-BR" sz="3100" dirty="0" err="1" smtClean="0">
                <a:solidFill>
                  <a:srgbClr val="C00000"/>
                </a:solidFill>
              </a:rPr>
              <a:t>Laymert</a:t>
            </a:r>
            <a:r>
              <a:rPr lang="pt-BR" sz="3100" dirty="0" smtClean="0">
                <a:solidFill>
                  <a:srgbClr val="C00000"/>
                </a:solidFill>
              </a:rPr>
              <a:t> Garcia dos Santos</a:t>
            </a:r>
            <a:endParaRPr lang="pt-BR" sz="3100" dirty="0">
              <a:solidFill>
                <a:srgbClr val="C00000"/>
              </a:solidFill>
            </a:endParaRPr>
          </a:p>
        </p:txBody>
      </p:sp>
      <p:sp>
        <p:nvSpPr>
          <p:cNvPr id="3" name="Espaço Reservado para Conteúdo 2"/>
          <p:cNvSpPr>
            <a:spLocks noGrp="1"/>
          </p:cNvSpPr>
          <p:nvPr>
            <p:ph idx="1"/>
          </p:nvPr>
        </p:nvSpPr>
        <p:spPr/>
        <p:txBody>
          <a:bodyPr>
            <a:normAutofit fontScale="70000" lnSpcReduction="20000"/>
          </a:bodyPr>
          <a:lstStyle/>
          <a:p>
            <a:pPr marL="0" indent="0">
              <a:buNone/>
            </a:pPr>
            <a:r>
              <a:rPr lang="pt-BR" dirty="0" smtClean="0"/>
              <a:t>Antecedentes:</a:t>
            </a:r>
          </a:p>
          <a:p>
            <a:r>
              <a:rPr lang="pt-BR" dirty="0" smtClean="0">
                <a:solidFill>
                  <a:srgbClr val="C00000"/>
                </a:solidFill>
              </a:rPr>
              <a:t>27ª Bienal de São Paulo </a:t>
            </a:r>
            <a:r>
              <a:rPr lang="pt-BR" dirty="0" smtClean="0"/>
              <a:t>– 2006 – “Como viver junto?” – Amazônia entrava na Bienal como espaço, como tempo, como conhecimento e como arte em sua diferença com o que estamos acostumados a ver no circuito internacional - resultado trabalhos desiguais.</a:t>
            </a:r>
          </a:p>
          <a:p>
            <a:r>
              <a:rPr lang="pt-BR" dirty="0" smtClean="0">
                <a:solidFill>
                  <a:srgbClr val="C00000"/>
                </a:solidFill>
              </a:rPr>
              <a:t>Documenta Kassel </a:t>
            </a:r>
            <a:r>
              <a:rPr lang="pt-BR" dirty="0" smtClean="0"/>
              <a:t>– 2007 – “A modernidade é  nossa Antiguidade?” – em que medida a Amazônia tem uma contribuição singular para a discussão e a sensibilidade contemporâneas?</a:t>
            </a:r>
          </a:p>
          <a:p>
            <a:r>
              <a:rPr lang="pt-BR" dirty="0" smtClean="0"/>
              <a:t>Primeiro encontro em </a:t>
            </a:r>
            <a:r>
              <a:rPr lang="pt-BR" dirty="0" err="1" smtClean="0">
                <a:solidFill>
                  <a:srgbClr val="C00000"/>
                </a:solidFill>
              </a:rPr>
              <a:t>Karlsruche</a:t>
            </a:r>
            <a:r>
              <a:rPr lang="pt-BR" dirty="0">
                <a:solidFill>
                  <a:srgbClr val="C00000"/>
                </a:solidFill>
              </a:rPr>
              <a:t> </a:t>
            </a:r>
            <a:r>
              <a:rPr lang="pt-BR" dirty="0" smtClean="0"/>
              <a:t>com parceiros alemães: Peter </a:t>
            </a:r>
            <a:r>
              <a:rPr lang="pt-BR" dirty="0" err="1" smtClean="0"/>
              <a:t>Weibel</a:t>
            </a:r>
            <a:r>
              <a:rPr lang="pt-BR" dirty="0" smtClean="0"/>
              <a:t> (artista e </a:t>
            </a:r>
            <a:r>
              <a:rPr lang="pt-BR" dirty="0" err="1" smtClean="0"/>
              <a:t>direitor</a:t>
            </a:r>
            <a:r>
              <a:rPr lang="pt-BR" dirty="0" smtClean="0"/>
              <a:t> da ZKM), </a:t>
            </a:r>
            <a:r>
              <a:rPr lang="pt-BR" dirty="0" err="1" smtClean="0"/>
              <a:t>Siegfried</a:t>
            </a:r>
            <a:r>
              <a:rPr lang="pt-BR" dirty="0" smtClean="0"/>
              <a:t> </a:t>
            </a:r>
            <a:r>
              <a:rPr lang="pt-BR" dirty="0" err="1" smtClean="0"/>
              <a:t>Mause</a:t>
            </a:r>
            <a:r>
              <a:rPr lang="pt-BR" dirty="0" smtClean="0"/>
              <a:t> (</a:t>
            </a:r>
            <a:r>
              <a:rPr lang="pt-BR" dirty="0" err="1" smtClean="0"/>
              <a:t>Münchener</a:t>
            </a:r>
            <a:r>
              <a:rPr lang="pt-BR" dirty="0" smtClean="0"/>
              <a:t> </a:t>
            </a:r>
            <a:r>
              <a:rPr lang="pt-BR" dirty="0" err="1" smtClean="0"/>
              <a:t>Bienalle</a:t>
            </a:r>
            <a:r>
              <a:rPr lang="pt-BR" dirty="0" smtClean="0"/>
              <a:t>) e Peter </a:t>
            </a:r>
            <a:r>
              <a:rPr lang="pt-BR" dirty="0" err="1" smtClean="0"/>
              <a:t>Sloterdjik</a:t>
            </a:r>
            <a:r>
              <a:rPr lang="pt-BR" dirty="0" smtClean="0"/>
              <a:t> (filósofo) =  manifesto de uma “dor amazônica”, dor de uma perda ou da iminência de uma perda – sujeito amazônico como suporte do experimento, cantando a perda da floresta.</a:t>
            </a:r>
          </a:p>
          <a:p>
            <a:r>
              <a:rPr lang="pt-BR" dirty="0" smtClean="0">
                <a:solidFill>
                  <a:srgbClr val="C00000"/>
                </a:solidFill>
              </a:rPr>
              <a:t>Seminário Ensaios Amazônicos </a:t>
            </a:r>
            <a:r>
              <a:rPr lang="pt-BR" dirty="0" smtClean="0"/>
              <a:t>– 2006 – seminário científico-cultural de preparação para a produção de uma ópera multimídia sobre a Amazônica – Eduardo Viveiros de Castro e </a:t>
            </a:r>
            <a:r>
              <a:rPr lang="pt-BR" dirty="0" err="1" smtClean="0"/>
              <a:t>Laymert</a:t>
            </a:r>
            <a:r>
              <a:rPr lang="pt-BR" dirty="0" smtClean="0"/>
              <a:t> Garcia dos Santos – Goethe e Sesc SP. Responder à pergunta: “tendo em vista o fato de pretendermos fazer uma ópera, o que, da Amazônia, se constitui como matéria de expressão? </a:t>
            </a:r>
            <a:r>
              <a:rPr lang="pt-BR" dirty="0" smtClean="0">
                <a:solidFill>
                  <a:srgbClr val="C00000"/>
                </a:solidFill>
              </a:rPr>
              <a:t>O que está em jogo ali que precisa ser encenado? </a:t>
            </a:r>
            <a:r>
              <a:rPr lang="pt-BR" dirty="0" smtClean="0"/>
              <a:t>Organizado em torno de três eixos: vista de longe; vista de perto; vista de frente (ver p.29).</a:t>
            </a:r>
            <a:endParaRPr lang="pt-BR" dirty="0"/>
          </a:p>
        </p:txBody>
      </p:sp>
    </p:spTree>
    <p:extLst>
      <p:ext uri="{BB962C8B-B14F-4D97-AF65-F5344CB8AC3E}">
        <p14:creationId xmlns:p14="http://schemas.microsoft.com/office/powerpoint/2010/main" val="12282985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3600" b="1" dirty="0" smtClean="0"/>
              <a:t>Amazônia Transcultural</a:t>
            </a:r>
            <a:r>
              <a:rPr lang="pt-BR" sz="3600" dirty="0" smtClean="0"/>
              <a:t>: xamanismo  </a:t>
            </a:r>
            <a:r>
              <a:rPr lang="pt-BR" sz="3600" dirty="0" err="1" smtClean="0"/>
              <a:t>tecnociência</a:t>
            </a:r>
            <a:r>
              <a:rPr lang="pt-BR" sz="3600" dirty="0" smtClean="0"/>
              <a:t> na ópera</a:t>
            </a:r>
            <a:br>
              <a:rPr lang="pt-BR" sz="3600" dirty="0" smtClean="0"/>
            </a:br>
            <a:r>
              <a:rPr lang="pt-BR" sz="3100" dirty="0" err="1" smtClean="0">
                <a:solidFill>
                  <a:srgbClr val="C00000"/>
                </a:solidFill>
              </a:rPr>
              <a:t>Laymert</a:t>
            </a:r>
            <a:r>
              <a:rPr lang="pt-BR" sz="3100" dirty="0" smtClean="0">
                <a:solidFill>
                  <a:srgbClr val="C00000"/>
                </a:solidFill>
              </a:rPr>
              <a:t> Garcia dos Santos</a:t>
            </a:r>
            <a:endParaRPr lang="pt-BR" sz="3100" dirty="0">
              <a:solidFill>
                <a:srgbClr val="C00000"/>
              </a:solidFill>
            </a:endParaRPr>
          </a:p>
        </p:txBody>
      </p:sp>
      <p:sp>
        <p:nvSpPr>
          <p:cNvPr id="3" name="Espaço Reservado para Conteúdo 2"/>
          <p:cNvSpPr>
            <a:spLocks noGrp="1"/>
          </p:cNvSpPr>
          <p:nvPr>
            <p:ph idx="1"/>
          </p:nvPr>
        </p:nvSpPr>
        <p:spPr/>
        <p:txBody>
          <a:bodyPr>
            <a:normAutofit lnSpcReduction="10000"/>
          </a:bodyPr>
          <a:lstStyle/>
          <a:p>
            <a:r>
              <a:rPr lang="pt-BR" dirty="0" smtClean="0"/>
              <a:t>Intervenção de </a:t>
            </a:r>
            <a:r>
              <a:rPr lang="pt-BR" dirty="0" smtClean="0">
                <a:solidFill>
                  <a:srgbClr val="C00000"/>
                </a:solidFill>
              </a:rPr>
              <a:t>Philip </a:t>
            </a:r>
            <a:r>
              <a:rPr lang="pt-BR" dirty="0" err="1" smtClean="0">
                <a:solidFill>
                  <a:srgbClr val="C00000"/>
                </a:solidFill>
              </a:rPr>
              <a:t>Fearnside</a:t>
            </a:r>
            <a:r>
              <a:rPr lang="pt-BR" dirty="0" smtClean="0"/>
              <a:t>, cientista do INPA: papel da floresta amazônica como “máquina de fazer chuva” e como “máquina de absorver CO2” – interação rio/floresta ainda positiva, mas com sérios riscos de colapso – sentido da perda.</a:t>
            </a:r>
          </a:p>
          <a:p>
            <a:r>
              <a:rPr lang="pt-BR" dirty="0" smtClean="0">
                <a:solidFill>
                  <a:srgbClr val="C00000"/>
                </a:solidFill>
              </a:rPr>
              <a:t>Peter </a:t>
            </a:r>
            <a:r>
              <a:rPr lang="pt-BR" dirty="0" err="1" smtClean="0">
                <a:solidFill>
                  <a:srgbClr val="C00000"/>
                </a:solidFill>
              </a:rPr>
              <a:t>Weibel</a:t>
            </a:r>
            <a:r>
              <a:rPr lang="pt-BR" dirty="0" smtClean="0"/>
              <a:t>: descobrir a própria música que o mundo produz – tornar audível a sonoridade imanente da floresta.</a:t>
            </a:r>
          </a:p>
          <a:p>
            <a:r>
              <a:rPr lang="pt-BR" dirty="0" smtClean="0"/>
              <a:t>Referência a dois outros espetáculos (2007), parceria Goethe-SESC SP, criados pelo artista alemão </a:t>
            </a:r>
            <a:r>
              <a:rPr lang="pt-BR" dirty="0" err="1" smtClean="0">
                <a:solidFill>
                  <a:srgbClr val="C00000"/>
                </a:solidFill>
              </a:rPr>
              <a:t>Christoph</a:t>
            </a:r>
            <a:r>
              <a:rPr lang="pt-BR" dirty="0" smtClean="0">
                <a:solidFill>
                  <a:srgbClr val="C00000"/>
                </a:solidFill>
              </a:rPr>
              <a:t> </a:t>
            </a:r>
            <a:r>
              <a:rPr lang="pt-BR" dirty="0" err="1" smtClean="0">
                <a:solidFill>
                  <a:srgbClr val="C00000"/>
                </a:solidFill>
              </a:rPr>
              <a:t>Schlingensief</a:t>
            </a:r>
            <a:r>
              <a:rPr lang="pt-BR" dirty="0" smtClean="0"/>
              <a:t>: O Navio Fantasma, de Richard Wagner, Teatro Amazonas e Trem Fantasma, Sesc Belenzinho, São Paulo – recursos multimídia, problematização radical da ópera.</a:t>
            </a:r>
            <a:endParaRPr lang="pt-BR" dirty="0"/>
          </a:p>
        </p:txBody>
      </p:sp>
    </p:spTree>
    <p:extLst>
      <p:ext uri="{BB962C8B-B14F-4D97-AF65-F5344CB8AC3E}">
        <p14:creationId xmlns:p14="http://schemas.microsoft.com/office/powerpoint/2010/main" val="36986144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Textos indicados</a:t>
            </a:r>
            <a:endParaRPr lang="pt-BR" dirty="0"/>
          </a:p>
        </p:txBody>
      </p:sp>
      <p:sp>
        <p:nvSpPr>
          <p:cNvPr id="3" name="Espaço Reservado para Conteúdo 2"/>
          <p:cNvSpPr>
            <a:spLocks noGrp="1"/>
          </p:cNvSpPr>
          <p:nvPr>
            <p:ph idx="1"/>
          </p:nvPr>
        </p:nvSpPr>
        <p:spPr/>
        <p:txBody>
          <a:bodyPr>
            <a:normAutofit fontScale="70000" lnSpcReduction="20000"/>
          </a:bodyPr>
          <a:lstStyle/>
          <a:p>
            <a:pPr lvl="0"/>
            <a:r>
              <a:rPr lang="pt-BR" dirty="0" smtClean="0"/>
              <a:t>SANTOS, L.G. Prolegômenos da obra: considerações conceituais sobre um experimento estético-político transcultural. IN: </a:t>
            </a:r>
            <a:r>
              <a:rPr lang="pt-BR" b="1" dirty="0" smtClean="0"/>
              <a:t>Amazônia Transcultural: </a:t>
            </a:r>
            <a:r>
              <a:rPr lang="pt-BR" dirty="0" smtClean="0"/>
              <a:t>xamanismo e </a:t>
            </a:r>
            <a:r>
              <a:rPr lang="pt-BR" dirty="0" err="1" smtClean="0"/>
              <a:t>tecnociência</a:t>
            </a:r>
            <a:r>
              <a:rPr lang="pt-BR" dirty="0" smtClean="0"/>
              <a:t> na ópera. São Paulo: N-1 Edições, 2013, p.13-98. (Exibição de trecho da obra)</a:t>
            </a:r>
          </a:p>
          <a:p>
            <a:pPr lvl="0"/>
            <a:r>
              <a:rPr lang="pt-BR" dirty="0" smtClean="0"/>
              <a:t>CHAUMIER, S. O público, ator na produção da exposição? Um modelo dividido entre entusiasmo e hesitação. In: EDELMAN, J. et alii. </a:t>
            </a:r>
            <a:r>
              <a:rPr lang="pt-BR" b="1" dirty="0" smtClean="0"/>
              <a:t>O lugar do público</a:t>
            </a:r>
            <a:r>
              <a:rPr lang="pt-BR" dirty="0" smtClean="0"/>
              <a:t>. São Paulo: Iluminuras, 2014, p.138-144. </a:t>
            </a:r>
            <a:r>
              <a:rPr lang="pt-BR" u="sng" dirty="0" smtClean="0">
                <a:hlinkClick r:id="rId2"/>
              </a:rPr>
              <a:t>http://d3nv1jy4u7zmsc.cloudfront.net/wp-content/uploads/2014/09/Lugar_publico_FINAL.pdf</a:t>
            </a:r>
            <a:endParaRPr lang="pt-BR" dirty="0" smtClean="0"/>
          </a:p>
          <a:p>
            <a:pPr lvl="0"/>
            <a:r>
              <a:rPr lang="pt-BR" dirty="0" smtClean="0"/>
              <a:t>GOLDSTEIN, I. </a:t>
            </a:r>
            <a:r>
              <a:rPr lang="pt-BR" b="1" dirty="0" smtClean="0"/>
              <a:t>Da pintura corporal ao vídeo</a:t>
            </a:r>
            <a:r>
              <a:rPr lang="pt-BR" dirty="0" smtClean="0"/>
              <a:t>: formas indígenas de lidar com a memória. Itaú Cultural, </a:t>
            </a:r>
            <a:r>
              <a:rPr lang="pt-BR" u="sng" dirty="0" smtClean="0">
                <a:hlinkClick r:id="rId3"/>
              </a:rPr>
              <a:t>http://www.itaucultural.org.br/da-pintura-corporal-ao-video-formas-indigenas-de-lidar-com-a-memoria</a:t>
            </a:r>
            <a:endParaRPr lang="pt-BR" dirty="0" smtClean="0"/>
          </a:p>
          <a:p>
            <a:pPr lvl="0"/>
            <a:r>
              <a:rPr lang="pt-BR" dirty="0" smtClean="0"/>
              <a:t>SOUZA, P.D.C. Patrimônio cultural, políticas culturais e protagonismo social: experiências no Peru, no México e no Brasil. IN: </a:t>
            </a:r>
            <a:r>
              <a:rPr lang="pt-BR" b="1" dirty="0" smtClean="0"/>
              <a:t>Revista Observatório Itaú Cultural</a:t>
            </a:r>
            <a:r>
              <a:rPr lang="pt-BR" dirty="0" smtClean="0"/>
              <a:t>. N. 22, maio/nov.2017 p. 208-233. </a:t>
            </a:r>
            <a:r>
              <a:rPr lang="pt-BR" u="sng" dirty="0" smtClean="0">
                <a:hlinkClick r:id="rId4"/>
              </a:rPr>
              <a:t>http://d3nv1jy4u7zmsc.cloudfront.net/wp-content/uploads/2017/08/OBS22_BOOK_ISSUU.pdf</a:t>
            </a:r>
            <a:endParaRPr lang="pt-BR" dirty="0" smtClean="0"/>
          </a:p>
          <a:p>
            <a:pPr marL="0" lvl="0" indent="0">
              <a:buNone/>
            </a:pPr>
            <a:endParaRPr lang="pt-BR" dirty="0" smtClean="0"/>
          </a:p>
          <a:p>
            <a:pPr lvl="0"/>
            <a:r>
              <a:rPr lang="pt-BR" dirty="0" smtClean="0"/>
              <a:t>FARIAS, Márcio. </a:t>
            </a:r>
            <a:r>
              <a:rPr lang="pt-BR" b="1" dirty="0" smtClean="0"/>
              <a:t>Cultura negra e políticas culturais no Brasil</a:t>
            </a:r>
            <a:r>
              <a:rPr lang="pt-BR" dirty="0" smtClean="0"/>
              <a:t>. Entrevista, 2017, Itaú Cultural. </a:t>
            </a:r>
            <a:r>
              <a:rPr lang="pt-BR" u="sng" dirty="0" smtClean="0">
                <a:hlinkClick r:id="rId5"/>
              </a:rPr>
              <a:t>http://www.itaucultural.org.br/cultura-negra-e-politicas-culturais-no-brasil-marcio-farias</a:t>
            </a:r>
            <a:endParaRPr lang="pt-BR" dirty="0" smtClean="0"/>
          </a:p>
          <a:p>
            <a:pPr marL="0" indent="0">
              <a:buNone/>
            </a:pPr>
            <a:endParaRPr lang="pt-BR" dirty="0" smtClean="0"/>
          </a:p>
          <a:p>
            <a:endParaRPr lang="pt-BR" dirty="0"/>
          </a:p>
        </p:txBody>
      </p:sp>
    </p:spTree>
    <p:extLst>
      <p:ext uri="{BB962C8B-B14F-4D97-AF65-F5344CB8AC3E}">
        <p14:creationId xmlns:p14="http://schemas.microsoft.com/office/powerpoint/2010/main" val="5564377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3600" b="1" dirty="0" smtClean="0"/>
              <a:t>Amazônia Transcultural</a:t>
            </a:r>
            <a:r>
              <a:rPr lang="pt-BR" sz="3600" dirty="0" smtClean="0"/>
              <a:t>: xamanismo  </a:t>
            </a:r>
            <a:r>
              <a:rPr lang="pt-BR" sz="3600" dirty="0" err="1" smtClean="0"/>
              <a:t>tecnociência</a:t>
            </a:r>
            <a:r>
              <a:rPr lang="pt-BR" sz="3600" dirty="0" smtClean="0"/>
              <a:t> na ópera</a:t>
            </a:r>
            <a:br>
              <a:rPr lang="pt-BR" sz="3600" dirty="0" smtClean="0"/>
            </a:br>
            <a:r>
              <a:rPr lang="pt-BR" sz="3100" dirty="0" err="1" smtClean="0">
                <a:solidFill>
                  <a:srgbClr val="C00000"/>
                </a:solidFill>
              </a:rPr>
              <a:t>Laymert</a:t>
            </a:r>
            <a:r>
              <a:rPr lang="pt-BR" sz="3100" dirty="0" smtClean="0">
                <a:solidFill>
                  <a:srgbClr val="C00000"/>
                </a:solidFill>
              </a:rPr>
              <a:t> Garcia dos Santos</a:t>
            </a:r>
            <a:endParaRPr lang="pt-BR" sz="3100" dirty="0">
              <a:solidFill>
                <a:srgbClr val="C00000"/>
              </a:solidFill>
            </a:endParaRPr>
          </a:p>
        </p:txBody>
      </p:sp>
      <p:sp>
        <p:nvSpPr>
          <p:cNvPr id="3" name="Espaço Reservado para Conteúdo 2"/>
          <p:cNvSpPr>
            <a:spLocks noGrp="1"/>
          </p:cNvSpPr>
          <p:nvPr>
            <p:ph idx="1"/>
          </p:nvPr>
        </p:nvSpPr>
        <p:spPr/>
        <p:txBody>
          <a:bodyPr>
            <a:normAutofit fontScale="70000" lnSpcReduction="20000"/>
          </a:bodyPr>
          <a:lstStyle/>
          <a:p>
            <a:r>
              <a:rPr lang="pt-BR" dirty="0" smtClean="0"/>
              <a:t>Saída de Viveiros de Castro – entrada de Davi </a:t>
            </a:r>
            <a:r>
              <a:rPr lang="pt-BR" dirty="0" err="1" smtClean="0"/>
              <a:t>Kopenawa</a:t>
            </a:r>
            <a:r>
              <a:rPr lang="pt-BR" dirty="0" smtClean="0"/>
              <a:t> (“não desconhecia o poder da arte como forte aliada no reconhecimento dos direitos à terra e à cultura”), da comunidade </a:t>
            </a:r>
            <a:r>
              <a:rPr lang="pt-BR" dirty="0" err="1" smtClean="0"/>
              <a:t>Watoriki</a:t>
            </a:r>
            <a:r>
              <a:rPr lang="pt-BR" dirty="0" smtClean="0"/>
              <a:t> e da </a:t>
            </a:r>
            <a:r>
              <a:rPr lang="pt-BR" dirty="0" err="1" smtClean="0"/>
              <a:t>Hutukara</a:t>
            </a:r>
            <a:r>
              <a:rPr lang="pt-BR" dirty="0" smtClean="0"/>
              <a:t> Associação </a:t>
            </a:r>
            <a:r>
              <a:rPr lang="pt-BR" dirty="0" err="1" smtClean="0"/>
              <a:t>Yanomami</a:t>
            </a:r>
            <a:r>
              <a:rPr lang="pt-BR" dirty="0" smtClean="0"/>
              <a:t>.</a:t>
            </a:r>
          </a:p>
          <a:p>
            <a:r>
              <a:rPr lang="pt-BR" dirty="0" smtClean="0"/>
              <a:t>Ida de um grupo de brasileiros, capitaneado por Carlo </a:t>
            </a:r>
            <a:r>
              <a:rPr lang="pt-BR" dirty="0" err="1" smtClean="0"/>
              <a:t>Zacquini</a:t>
            </a:r>
            <a:r>
              <a:rPr lang="pt-BR" dirty="0" smtClean="0"/>
              <a:t> e Joachim </a:t>
            </a:r>
            <a:r>
              <a:rPr lang="pt-BR" dirty="0" err="1" smtClean="0"/>
              <a:t>Bernauer</a:t>
            </a:r>
            <a:r>
              <a:rPr lang="pt-BR" dirty="0" smtClean="0"/>
              <a:t> à aldeia </a:t>
            </a:r>
            <a:r>
              <a:rPr lang="pt-BR" dirty="0" err="1" smtClean="0"/>
              <a:t>Watoriki</a:t>
            </a:r>
            <a:r>
              <a:rPr lang="pt-BR" dirty="0"/>
              <a:t> </a:t>
            </a:r>
            <a:r>
              <a:rPr lang="pt-BR" dirty="0" smtClean="0"/>
              <a:t>(2008): experiência radical.</a:t>
            </a:r>
          </a:p>
          <a:p>
            <a:r>
              <a:rPr lang="pt-BR" dirty="0" smtClean="0"/>
              <a:t>“</a:t>
            </a:r>
            <a:r>
              <a:rPr lang="pt-BR" dirty="0"/>
              <a:t>Ora, o </a:t>
            </a:r>
            <a:r>
              <a:rPr lang="pt-BR" dirty="0">
                <a:solidFill>
                  <a:srgbClr val="C00000"/>
                </a:solidFill>
              </a:rPr>
              <a:t>conhecimento </a:t>
            </a:r>
            <a:r>
              <a:rPr lang="pt-BR" dirty="0" err="1">
                <a:solidFill>
                  <a:srgbClr val="C00000"/>
                </a:solidFill>
              </a:rPr>
              <a:t>tecnocientífico</a:t>
            </a:r>
            <a:r>
              <a:rPr lang="pt-BR" dirty="0">
                <a:solidFill>
                  <a:srgbClr val="C00000"/>
                </a:solidFill>
              </a:rPr>
              <a:t> </a:t>
            </a:r>
            <a:r>
              <a:rPr lang="pt-BR" dirty="0"/>
              <a:t>contemporâneo não dá crédito, por princípio, ao que diz o conhecimento tradicional, pois a própria constituição do seu discurso se dá pela negação dos saberes que o precedem. Mas a </a:t>
            </a:r>
            <a:r>
              <a:rPr lang="pt-BR" dirty="0">
                <a:solidFill>
                  <a:srgbClr val="C00000"/>
                </a:solidFill>
              </a:rPr>
              <a:t>arte</a:t>
            </a:r>
            <a:r>
              <a:rPr lang="pt-BR" dirty="0"/>
              <a:t>, que parte de outros pressupostos, pode ser mais livre do que a ciência para arriscar-se a ouvir o que os povos indígenas estão dizendo. A arte não tem problema em relacionar-se com o mito, a estética não tem nada a perder ao se abrir para essa dimensão. E aqui entram os </a:t>
            </a:r>
            <a:r>
              <a:rPr lang="pt-BR" dirty="0" err="1"/>
              <a:t>Yanomami</a:t>
            </a:r>
            <a:r>
              <a:rPr lang="pt-BR" dirty="0"/>
              <a:t> na </a:t>
            </a:r>
            <a:r>
              <a:rPr lang="pt-BR" dirty="0" smtClean="0"/>
              <a:t>ópera” (p.44).</a:t>
            </a:r>
          </a:p>
          <a:p>
            <a:r>
              <a:rPr lang="pt-BR" dirty="0" smtClean="0"/>
              <a:t>Dor amazônica: “Ora, ouvir o que os </a:t>
            </a:r>
            <a:r>
              <a:rPr lang="pt-BR" dirty="0" err="1" smtClean="0"/>
              <a:t>Yanomami</a:t>
            </a:r>
            <a:r>
              <a:rPr lang="pt-BR" dirty="0" smtClean="0"/>
              <a:t> têm a dizer é ouvir o que têm a dizer sobre a floresta, como um meio de ouvir o que a própria floresta tem a dizer” (p.45).</a:t>
            </a:r>
          </a:p>
          <a:p>
            <a:r>
              <a:rPr lang="pt-BR" dirty="0" smtClean="0"/>
              <a:t>O sentido da floresta para os </a:t>
            </a:r>
            <a:r>
              <a:rPr lang="pt-BR" dirty="0" err="1" smtClean="0"/>
              <a:t>Yanomami</a:t>
            </a:r>
            <a:r>
              <a:rPr lang="pt-BR" dirty="0" smtClean="0"/>
              <a:t> não é unidirecional: “terra-floresta”, entidade viva, dotada de uma imagem-espírito </a:t>
            </a:r>
            <a:r>
              <a:rPr lang="pt-BR" dirty="0" err="1" smtClean="0"/>
              <a:t>xamânica</a:t>
            </a:r>
            <a:r>
              <a:rPr lang="pt-BR" dirty="0" smtClean="0"/>
              <a:t>, de um sopro vital e de um poder de crescimento imanente.</a:t>
            </a:r>
            <a:endParaRPr lang="pt-BR" dirty="0"/>
          </a:p>
        </p:txBody>
      </p:sp>
    </p:spTree>
    <p:extLst>
      <p:ext uri="{BB962C8B-B14F-4D97-AF65-F5344CB8AC3E}">
        <p14:creationId xmlns:p14="http://schemas.microsoft.com/office/powerpoint/2010/main" val="41891189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3600" b="1" dirty="0" smtClean="0"/>
              <a:t>Amazônia Transcultural</a:t>
            </a:r>
            <a:r>
              <a:rPr lang="pt-BR" sz="3600" dirty="0" smtClean="0"/>
              <a:t>: xamanismo  </a:t>
            </a:r>
            <a:r>
              <a:rPr lang="pt-BR" sz="3600" dirty="0" err="1" smtClean="0"/>
              <a:t>tecnociência</a:t>
            </a:r>
            <a:r>
              <a:rPr lang="pt-BR" sz="3600" dirty="0" smtClean="0"/>
              <a:t> na ópera</a:t>
            </a:r>
            <a:br>
              <a:rPr lang="pt-BR" sz="3600" dirty="0" smtClean="0"/>
            </a:br>
            <a:r>
              <a:rPr lang="pt-BR" sz="3100" dirty="0" err="1" smtClean="0">
                <a:solidFill>
                  <a:srgbClr val="C00000"/>
                </a:solidFill>
              </a:rPr>
              <a:t>Laymert</a:t>
            </a:r>
            <a:r>
              <a:rPr lang="pt-BR" sz="3100" dirty="0" smtClean="0">
                <a:solidFill>
                  <a:srgbClr val="C00000"/>
                </a:solidFill>
              </a:rPr>
              <a:t> Garcia dos Santos</a:t>
            </a:r>
            <a:endParaRPr lang="pt-BR" sz="3100" dirty="0">
              <a:solidFill>
                <a:srgbClr val="C00000"/>
              </a:solidFill>
            </a:endParaRPr>
          </a:p>
        </p:txBody>
      </p:sp>
      <p:sp>
        <p:nvSpPr>
          <p:cNvPr id="3" name="Espaço Reservado para Conteúdo 2"/>
          <p:cNvSpPr>
            <a:spLocks noGrp="1"/>
          </p:cNvSpPr>
          <p:nvPr>
            <p:ph idx="1"/>
          </p:nvPr>
        </p:nvSpPr>
        <p:spPr/>
        <p:txBody>
          <a:bodyPr>
            <a:normAutofit fontScale="92500" lnSpcReduction="20000"/>
          </a:bodyPr>
          <a:lstStyle/>
          <a:p>
            <a:pPr fontAlgn="base"/>
            <a:r>
              <a:rPr lang="pt-BR" dirty="0" smtClean="0"/>
              <a:t>“O </a:t>
            </a:r>
            <a:r>
              <a:rPr lang="pt-BR" dirty="0"/>
              <a:t>canto procede portanto, de uma floresta mítica. Mais ainda: o conhecimento que os </a:t>
            </a:r>
            <a:r>
              <a:rPr lang="pt-BR" dirty="0" err="1"/>
              <a:t>Yanomami</a:t>
            </a:r>
            <a:r>
              <a:rPr lang="pt-BR" dirty="0"/>
              <a:t> e seus xamãs adquirem parece ter sua matriz sonora no canto de árvores míticas. A natureza viva é preciosa, ao mesmo tempo, como terra-floresta e como imagem visual e sonora. Vale dizer: como </a:t>
            </a:r>
            <a:r>
              <a:rPr lang="pt-BR" i="1" dirty="0"/>
              <a:t>ópera </a:t>
            </a:r>
            <a:r>
              <a:rPr lang="pt-BR" dirty="0"/>
              <a:t>de não humanos e de humanos numa economia de metamorfoses. É isso que os xamãs querem dizer e que ninguém parece querer ouvir. Se a personagem central da ópera é a floresta da Amazônia, os </a:t>
            </a:r>
            <a:r>
              <a:rPr lang="pt-BR" dirty="0" err="1"/>
              <a:t>Yanomami</a:t>
            </a:r>
            <a:r>
              <a:rPr lang="pt-BR" dirty="0"/>
              <a:t> são o vetor que pode nos fazer aceder ao espírito da floresta; por isso mesmo, são eles que alertam para o perigo do fim. A ameaça da perda irreparável para índios e brancos suscita a agonia dos </a:t>
            </a:r>
            <a:r>
              <a:rPr lang="pt-BR" dirty="0" err="1"/>
              <a:t>Yanomami</a:t>
            </a:r>
            <a:r>
              <a:rPr lang="pt-BR" dirty="0"/>
              <a:t> que tudo fazem para salvar a floresta; mas o que eles dizem é que a agonia da floresta é também a nossa própria </a:t>
            </a:r>
            <a:r>
              <a:rPr lang="pt-BR" dirty="0" smtClean="0"/>
              <a:t>agonia” (p.49).</a:t>
            </a:r>
            <a:endParaRPr lang="pt-BR" dirty="0"/>
          </a:p>
          <a:p>
            <a:pPr marL="0" indent="0">
              <a:buNone/>
            </a:pPr>
            <a:r>
              <a:rPr lang="pt-BR" dirty="0" smtClean="0"/>
              <a:t/>
            </a:r>
            <a:br>
              <a:rPr lang="pt-BR" dirty="0" smtClean="0"/>
            </a:br>
            <a:endParaRPr lang="pt-BR" dirty="0"/>
          </a:p>
        </p:txBody>
      </p:sp>
    </p:spTree>
    <p:extLst>
      <p:ext uri="{BB962C8B-B14F-4D97-AF65-F5344CB8AC3E}">
        <p14:creationId xmlns:p14="http://schemas.microsoft.com/office/powerpoint/2010/main" val="14942824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3600" b="1" dirty="0" smtClean="0"/>
              <a:t>Amazônia Transcultural</a:t>
            </a:r>
            <a:r>
              <a:rPr lang="pt-BR" sz="3600" dirty="0" smtClean="0"/>
              <a:t>: xamanismo  </a:t>
            </a:r>
            <a:r>
              <a:rPr lang="pt-BR" sz="3600" dirty="0" err="1" smtClean="0"/>
              <a:t>tecnociência</a:t>
            </a:r>
            <a:r>
              <a:rPr lang="pt-BR" sz="3600" dirty="0" smtClean="0"/>
              <a:t> na ópera</a:t>
            </a:r>
            <a:br>
              <a:rPr lang="pt-BR" sz="3600" dirty="0" smtClean="0"/>
            </a:br>
            <a:r>
              <a:rPr lang="pt-BR" sz="3100" dirty="0" err="1" smtClean="0">
                <a:solidFill>
                  <a:srgbClr val="C00000"/>
                </a:solidFill>
              </a:rPr>
              <a:t>Laymert</a:t>
            </a:r>
            <a:r>
              <a:rPr lang="pt-BR" sz="3100" dirty="0" smtClean="0">
                <a:solidFill>
                  <a:srgbClr val="C00000"/>
                </a:solidFill>
              </a:rPr>
              <a:t> Garcia dos Santos</a:t>
            </a:r>
            <a:endParaRPr lang="pt-BR" sz="3100" dirty="0">
              <a:solidFill>
                <a:srgbClr val="C00000"/>
              </a:solidFill>
            </a:endParaRPr>
          </a:p>
        </p:txBody>
      </p:sp>
      <p:sp>
        <p:nvSpPr>
          <p:cNvPr id="3" name="Espaço Reservado para Conteúdo 2"/>
          <p:cNvSpPr>
            <a:spLocks noGrp="1"/>
          </p:cNvSpPr>
          <p:nvPr>
            <p:ph idx="1"/>
          </p:nvPr>
        </p:nvSpPr>
        <p:spPr/>
        <p:txBody>
          <a:bodyPr/>
          <a:lstStyle/>
          <a:p>
            <a:r>
              <a:rPr lang="pt-BR" dirty="0" smtClean="0"/>
              <a:t>1º de maio de 2008: apresentação do projeto para o público de Munique – brasileiros, alemães e </a:t>
            </a:r>
            <a:r>
              <a:rPr lang="pt-BR" dirty="0" err="1" smtClean="0"/>
              <a:t>yanomami</a:t>
            </a:r>
            <a:r>
              <a:rPr lang="pt-BR" dirty="0" smtClean="0"/>
              <a:t>.</a:t>
            </a:r>
          </a:p>
          <a:p>
            <a:r>
              <a:rPr lang="pt-BR" dirty="0" smtClean="0"/>
              <a:t>Xamanismo – </a:t>
            </a:r>
            <a:r>
              <a:rPr lang="pt-BR" dirty="0" err="1" smtClean="0"/>
              <a:t>tecnociência</a:t>
            </a:r>
            <a:r>
              <a:rPr lang="pt-BR" dirty="0" smtClean="0"/>
              <a:t>: tipos de virtualidades: como cientificidades operatórias distintas lidam com o virtual.</a:t>
            </a:r>
          </a:p>
          <a:p>
            <a:r>
              <a:rPr lang="pt-BR" dirty="0" smtClean="0"/>
              <a:t>“Assim, tentamos construir, a partir de dentro, um diálogo entre o mundo virtual da técnica e o mundo espiritual dos xamãs” (p.58).</a:t>
            </a:r>
          </a:p>
          <a:p>
            <a:endParaRPr lang="pt-BR" dirty="0"/>
          </a:p>
          <a:p>
            <a:r>
              <a:rPr lang="pt-BR" dirty="0" smtClean="0">
                <a:hlinkClick r:id="rId2"/>
              </a:rPr>
              <a:t>https://vimeo.com/30371390</a:t>
            </a:r>
            <a:endParaRPr lang="pt-BR" dirty="0" smtClean="0"/>
          </a:p>
          <a:p>
            <a:endParaRPr lang="pt-BR" dirty="0" smtClean="0"/>
          </a:p>
          <a:p>
            <a:pPr marL="0" indent="0">
              <a:buNone/>
            </a:pPr>
            <a:endParaRPr lang="pt-BR" dirty="0" smtClean="0"/>
          </a:p>
          <a:p>
            <a:endParaRPr lang="pt-BR" dirty="0" smtClean="0"/>
          </a:p>
          <a:p>
            <a:endParaRPr lang="pt-BR" dirty="0"/>
          </a:p>
        </p:txBody>
      </p:sp>
    </p:spTree>
    <p:extLst>
      <p:ext uri="{BB962C8B-B14F-4D97-AF65-F5344CB8AC3E}">
        <p14:creationId xmlns:p14="http://schemas.microsoft.com/office/powerpoint/2010/main" val="32597864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4" name="Espaço Reservado para Conteú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28144" y="1825625"/>
            <a:ext cx="7735712" cy="4351338"/>
          </a:xfrm>
        </p:spPr>
      </p:pic>
    </p:spTree>
    <p:extLst>
      <p:ext uri="{BB962C8B-B14F-4D97-AF65-F5344CB8AC3E}">
        <p14:creationId xmlns:p14="http://schemas.microsoft.com/office/powerpoint/2010/main" val="18001127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lgn="ctr"/>
            <a:r>
              <a:rPr lang="pt-BR" sz="3100" b="1" dirty="0" smtClean="0"/>
              <a:t/>
            </a:r>
            <a:br>
              <a:rPr lang="pt-BR" sz="3100" b="1" dirty="0" smtClean="0"/>
            </a:br>
            <a:r>
              <a:rPr lang="pt-BR" sz="3100" b="1" dirty="0" smtClean="0"/>
              <a:t>Da pintura corporal ao vídeo</a:t>
            </a:r>
            <a:r>
              <a:rPr lang="pt-BR" sz="3100" dirty="0" smtClean="0"/>
              <a:t>: formas indígenas de lidar com a memória</a:t>
            </a:r>
            <a:r>
              <a:rPr lang="pt-BR" dirty="0" smtClean="0"/>
              <a:t/>
            </a:r>
            <a:br>
              <a:rPr lang="pt-BR" dirty="0" smtClean="0"/>
            </a:br>
            <a:r>
              <a:rPr lang="pt-BR" sz="3600" dirty="0" err="1" smtClean="0">
                <a:solidFill>
                  <a:srgbClr val="C00000"/>
                </a:solidFill>
              </a:rPr>
              <a:t>Ilana</a:t>
            </a:r>
            <a:r>
              <a:rPr lang="pt-BR" sz="3600" dirty="0" smtClean="0">
                <a:solidFill>
                  <a:srgbClr val="C00000"/>
                </a:solidFill>
              </a:rPr>
              <a:t> Goldstein</a:t>
            </a:r>
            <a:r>
              <a:rPr lang="pt-BR" dirty="0" smtClean="0"/>
              <a:t/>
            </a:r>
            <a:br>
              <a:rPr lang="pt-BR" dirty="0" smtClean="0"/>
            </a:br>
            <a:endParaRPr lang="pt-BR" dirty="0"/>
          </a:p>
        </p:txBody>
      </p:sp>
      <p:sp>
        <p:nvSpPr>
          <p:cNvPr id="3" name="Espaço Reservado para Conteúdo 2"/>
          <p:cNvSpPr>
            <a:spLocks noGrp="1"/>
          </p:cNvSpPr>
          <p:nvPr>
            <p:ph idx="1"/>
          </p:nvPr>
        </p:nvSpPr>
        <p:spPr/>
        <p:txBody>
          <a:bodyPr>
            <a:normAutofit fontScale="77500" lnSpcReduction="20000"/>
          </a:bodyPr>
          <a:lstStyle/>
          <a:p>
            <a:r>
              <a:rPr lang="pt-BR" dirty="0" smtClean="0"/>
              <a:t>“Proponho</a:t>
            </a:r>
            <a:r>
              <a:rPr lang="pt-BR" dirty="0"/>
              <a:t>, aqui, </a:t>
            </a:r>
            <a:r>
              <a:rPr lang="pt-BR" dirty="0">
                <a:solidFill>
                  <a:srgbClr val="C00000"/>
                </a:solidFill>
              </a:rPr>
              <a:t>pensar sobre memória e transmissão de saberes a partir do caso dos povos indígenas</a:t>
            </a:r>
            <a:r>
              <a:rPr lang="pt-BR" dirty="0"/>
              <a:t>. Não se pode ignorar o avanço das fronteiras agrícolas e hidrelétricas na Amazônia, o risco atual de retrocesso na demarcação de terras nem o assassinato recorrente de indígenas. </a:t>
            </a:r>
            <a:r>
              <a:rPr lang="pt-BR" dirty="0">
                <a:solidFill>
                  <a:srgbClr val="C00000"/>
                </a:solidFill>
              </a:rPr>
              <a:t>Paradoxalmente – ou talvez por isso mesmo –, cada vez mais surgem projetos voltados para o registro da memória e a valorização de expressões culturais </a:t>
            </a:r>
            <a:r>
              <a:rPr lang="pt-BR" dirty="0" smtClean="0">
                <a:solidFill>
                  <a:srgbClr val="C00000"/>
                </a:solidFill>
              </a:rPr>
              <a:t>indígenas</a:t>
            </a:r>
            <a:r>
              <a:rPr lang="pt-BR" dirty="0" smtClean="0"/>
              <a:t>”.</a:t>
            </a:r>
          </a:p>
          <a:p>
            <a:r>
              <a:rPr lang="pt-BR" dirty="0" smtClean="0"/>
              <a:t>A queda do céu, de </a:t>
            </a:r>
            <a:r>
              <a:rPr lang="pt-BR" dirty="0" err="1" smtClean="0"/>
              <a:t>Kopenawa</a:t>
            </a:r>
            <a:r>
              <a:rPr lang="pt-BR" dirty="0" smtClean="0"/>
              <a:t> e Albert: “Nossos </a:t>
            </a:r>
            <a:r>
              <a:rPr lang="pt-BR" dirty="0"/>
              <a:t>pensamentos se expandem em todas as direções e nossas palavras são antigas e muitas. Elas vêm de nossos antepassados. Porém, </a:t>
            </a:r>
            <a:r>
              <a:rPr lang="pt-BR" dirty="0">
                <a:solidFill>
                  <a:srgbClr val="C00000"/>
                </a:solidFill>
              </a:rPr>
              <a:t>não precisamos, como os brancos, de peles de imagens para impedi-las de fugir </a:t>
            </a:r>
            <a:r>
              <a:rPr lang="pt-BR" dirty="0"/>
              <a:t>de nossa mente. Não temos de desenhá-las, como eles fazem com as suas. Nem por isso elas irão desaparecer, pois ficam gravadas dentro de nós. Por isso nossa memória é longa e </a:t>
            </a:r>
            <a:r>
              <a:rPr lang="pt-BR" dirty="0" smtClean="0"/>
              <a:t>forte”. </a:t>
            </a:r>
            <a:endParaRPr lang="pt-BR" dirty="0"/>
          </a:p>
          <a:p>
            <a:r>
              <a:rPr lang="pt-BR" dirty="0" smtClean="0"/>
              <a:t>De </a:t>
            </a:r>
            <a:r>
              <a:rPr lang="pt-BR" dirty="0"/>
              <a:t>acordo com </a:t>
            </a:r>
            <a:r>
              <a:rPr lang="pt-BR" dirty="0" smtClean="0"/>
              <a:t>Bruna </a:t>
            </a:r>
            <a:r>
              <a:rPr lang="pt-BR" dirty="0" err="1" smtClean="0"/>
              <a:t>Francheto</a:t>
            </a:r>
            <a:r>
              <a:rPr lang="pt-BR" dirty="0" smtClean="0"/>
              <a:t>, </a:t>
            </a:r>
            <a:r>
              <a:rPr lang="pt-BR" dirty="0"/>
              <a:t>a </a:t>
            </a:r>
            <a:r>
              <a:rPr lang="pt-BR" dirty="0">
                <a:solidFill>
                  <a:srgbClr val="C00000"/>
                </a:solidFill>
              </a:rPr>
              <a:t>narrativa oral dos </a:t>
            </a:r>
            <a:r>
              <a:rPr lang="pt-BR" dirty="0" err="1">
                <a:solidFill>
                  <a:srgbClr val="C00000"/>
                </a:solidFill>
              </a:rPr>
              <a:t>Cuicuro</a:t>
            </a:r>
            <a:r>
              <a:rPr lang="pt-BR" dirty="0">
                <a:solidFill>
                  <a:srgbClr val="C00000"/>
                </a:solidFill>
              </a:rPr>
              <a:t> é seu principal mecanismo de transmissão de conhecimentos</a:t>
            </a:r>
            <a:r>
              <a:rPr lang="pt-BR" dirty="0"/>
              <a:t>, seja nos relatos de eventos testemunhados pelo narrador, nas histórias baseadas na cosmologia ou nas "histórias feias", com temas obscenos. Contudo, Bruna teme que a introdução do português pelas escolas e pelos missionários leve ao desaparecimento das artes verbais entre os ameríndios.</a:t>
            </a:r>
          </a:p>
        </p:txBody>
      </p:sp>
    </p:spTree>
    <p:extLst>
      <p:ext uri="{BB962C8B-B14F-4D97-AF65-F5344CB8AC3E}">
        <p14:creationId xmlns:p14="http://schemas.microsoft.com/office/powerpoint/2010/main" val="24303829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lgn="ctr"/>
            <a:r>
              <a:rPr lang="pt-BR" sz="3100" b="1" dirty="0" smtClean="0"/>
              <a:t/>
            </a:r>
            <a:br>
              <a:rPr lang="pt-BR" sz="3100" b="1" dirty="0" smtClean="0"/>
            </a:br>
            <a:r>
              <a:rPr lang="pt-BR" sz="3100" b="1" dirty="0" smtClean="0"/>
              <a:t>Da pintura corporal ao vídeo</a:t>
            </a:r>
            <a:r>
              <a:rPr lang="pt-BR" sz="3100" dirty="0" smtClean="0"/>
              <a:t>: formas indígenas de lidar com a memória</a:t>
            </a:r>
            <a:r>
              <a:rPr lang="pt-BR" dirty="0" smtClean="0"/>
              <a:t/>
            </a:r>
            <a:br>
              <a:rPr lang="pt-BR" dirty="0" smtClean="0"/>
            </a:br>
            <a:r>
              <a:rPr lang="pt-BR" sz="3600" dirty="0" err="1" smtClean="0">
                <a:solidFill>
                  <a:srgbClr val="C00000"/>
                </a:solidFill>
              </a:rPr>
              <a:t>Ilana</a:t>
            </a:r>
            <a:r>
              <a:rPr lang="pt-BR" sz="3600" dirty="0" smtClean="0">
                <a:solidFill>
                  <a:srgbClr val="C00000"/>
                </a:solidFill>
              </a:rPr>
              <a:t> Goldstein</a:t>
            </a:r>
            <a:r>
              <a:rPr lang="pt-BR" dirty="0" smtClean="0"/>
              <a:t/>
            </a:r>
            <a:br>
              <a:rPr lang="pt-BR" dirty="0" smtClean="0"/>
            </a:br>
            <a:endParaRPr lang="pt-BR" dirty="0"/>
          </a:p>
        </p:txBody>
      </p:sp>
      <p:sp>
        <p:nvSpPr>
          <p:cNvPr id="3" name="Espaço Reservado para Conteúdo 2"/>
          <p:cNvSpPr>
            <a:spLocks noGrp="1"/>
          </p:cNvSpPr>
          <p:nvPr>
            <p:ph idx="1"/>
          </p:nvPr>
        </p:nvSpPr>
        <p:spPr/>
        <p:txBody>
          <a:bodyPr>
            <a:normAutofit fontScale="85000" lnSpcReduction="20000"/>
          </a:bodyPr>
          <a:lstStyle/>
          <a:p>
            <a:r>
              <a:rPr lang="pt-BR" dirty="0" smtClean="0"/>
              <a:t>“</a:t>
            </a:r>
            <a:r>
              <a:rPr lang="pt-BR" dirty="0" smtClean="0">
                <a:solidFill>
                  <a:srgbClr val="C00000"/>
                </a:solidFill>
              </a:rPr>
              <a:t>O </a:t>
            </a:r>
            <a:r>
              <a:rPr lang="pt-BR" dirty="0">
                <a:solidFill>
                  <a:srgbClr val="C00000"/>
                </a:solidFill>
              </a:rPr>
              <a:t>corpo é outro veículo tradicional de ensino e aprendizagem</a:t>
            </a:r>
            <a:r>
              <a:rPr lang="pt-BR" dirty="0"/>
              <a:t>. Entre numerosos povos indígenas, os ritos iniciatórios são centrados nos corpos dos iniciados. O antropólogo Pierre </a:t>
            </a:r>
            <a:r>
              <a:rPr lang="pt-BR" dirty="0" err="1"/>
              <a:t>Clastres</a:t>
            </a:r>
            <a:r>
              <a:rPr lang="pt-BR" dirty="0"/>
              <a:t> conta que os jovens </a:t>
            </a:r>
            <a:r>
              <a:rPr lang="pt-BR" dirty="0" err="1"/>
              <a:t>Guaiaqui</a:t>
            </a:r>
            <a:r>
              <a:rPr lang="pt-BR" dirty="0"/>
              <a:t> (hoje conhecidos como Aché) são feridos com pedras, facas e ossos, mas aguentam em silêncio. Assim, provam sua valentia, como futuros caçadores, e igualam-se aos outros homens, que possuem as mesmas cicatrizes. A sociedade, com suas normas e seus princípios, é </a:t>
            </a:r>
            <a:r>
              <a:rPr lang="pt-BR" dirty="0">
                <a:solidFill>
                  <a:srgbClr val="C00000"/>
                </a:solidFill>
              </a:rPr>
              <a:t>literalmente inscrita na pele </a:t>
            </a:r>
            <a:r>
              <a:rPr lang="pt-BR" dirty="0"/>
              <a:t>dos </a:t>
            </a:r>
            <a:r>
              <a:rPr lang="pt-BR" dirty="0" smtClean="0"/>
              <a:t>iniciados”.</a:t>
            </a:r>
          </a:p>
          <a:p>
            <a:r>
              <a:rPr lang="pt-BR" dirty="0" smtClean="0"/>
              <a:t>“Nas </a:t>
            </a:r>
            <a:r>
              <a:rPr lang="pt-BR" dirty="0"/>
              <a:t>tensas e complexas situações de contato com a sociedade nacional, alguns </a:t>
            </a:r>
            <a:r>
              <a:rPr lang="pt-BR" dirty="0">
                <a:solidFill>
                  <a:srgbClr val="C00000"/>
                </a:solidFill>
              </a:rPr>
              <a:t>povos têm se apropriado </a:t>
            </a:r>
            <a:r>
              <a:rPr lang="pt-BR" dirty="0"/>
              <a:t>de modalidades de registro de conhecimento dos brancos. Produzir filmes, por exemplo, revelou-se um caminho </a:t>
            </a:r>
            <a:r>
              <a:rPr lang="pt-BR" dirty="0" smtClean="0"/>
              <a:t>interessante” – </a:t>
            </a:r>
            <a:r>
              <a:rPr lang="pt-BR" dirty="0" smtClean="0">
                <a:solidFill>
                  <a:srgbClr val="C00000"/>
                </a:solidFill>
              </a:rPr>
              <a:t>Vídeo nas aldeias </a:t>
            </a:r>
          </a:p>
          <a:p>
            <a:r>
              <a:rPr lang="pt-BR" dirty="0" smtClean="0"/>
              <a:t>“</a:t>
            </a:r>
            <a:r>
              <a:rPr lang="pt-BR" dirty="0" smtClean="0">
                <a:solidFill>
                  <a:srgbClr val="C00000"/>
                </a:solidFill>
              </a:rPr>
              <a:t>A </a:t>
            </a:r>
            <a:r>
              <a:rPr lang="pt-BR" dirty="0" err="1">
                <a:solidFill>
                  <a:srgbClr val="C00000"/>
                </a:solidFill>
              </a:rPr>
              <a:t>patrimonialização</a:t>
            </a:r>
            <a:r>
              <a:rPr lang="pt-BR" dirty="0">
                <a:solidFill>
                  <a:srgbClr val="C00000"/>
                </a:solidFill>
              </a:rPr>
              <a:t> estatal é outra estratégia</a:t>
            </a:r>
            <a:r>
              <a:rPr lang="pt-BR" dirty="0"/>
              <a:t>. Em 2001, o Programa Nacional do Patrimônio Imaterial, do Instituto do Patrimônio Histórico e Artístico Nacional (Iphan), instituiu a identificação e a salvaguarda de bens culturais de natureza processual e </a:t>
            </a:r>
            <a:r>
              <a:rPr lang="pt-BR" dirty="0" smtClean="0"/>
              <a:t>dinâmica”.</a:t>
            </a:r>
            <a:r>
              <a:rPr lang="pt-BR" dirty="0"/>
              <a:t> </a:t>
            </a:r>
            <a:endParaRPr lang="pt-BR" dirty="0" smtClean="0">
              <a:solidFill>
                <a:srgbClr val="C00000"/>
              </a:solidFill>
            </a:endParaRPr>
          </a:p>
          <a:p>
            <a:endParaRPr lang="pt-BR" dirty="0">
              <a:solidFill>
                <a:srgbClr val="C00000"/>
              </a:solidFill>
            </a:endParaRPr>
          </a:p>
        </p:txBody>
      </p:sp>
    </p:spTree>
    <p:extLst>
      <p:ext uri="{BB962C8B-B14F-4D97-AF65-F5344CB8AC3E}">
        <p14:creationId xmlns:p14="http://schemas.microsoft.com/office/powerpoint/2010/main" val="17268122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lgn="ctr"/>
            <a:r>
              <a:rPr lang="pt-BR" sz="3100" b="1" dirty="0" smtClean="0"/>
              <a:t/>
            </a:r>
            <a:br>
              <a:rPr lang="pt-BR" sz="3100" b="1" dirty="0" smtClean="0"/>
            </a:br>
            <a:r>
              <a:rPr lang="pt-BR" sz="3100" b="1" dirty="0" smtClean="0"/>
              <a:t>Da pintura corporal ao vídeo</a:t>
            </a:r>
            <a:r>
              <a:rPr lang="pt-BR" sz="3100" dirty="0" smtClean="0"/>
              <a:t>: formas indígenas de lidar com a memória</a:t>
            </a:r>
            <a:r>
              <a:rPr lang="pt-BR" dirty="0" smtClean="0"/>
              <a:t/>
            </a:r>
            <a:br>
              <a:rPr lang="pt-BR" dirty="0" smtClean="0"/>
            </a:br>
            <a:r>
              <a:rPr lang="pt-BR" sz="3600" dirty="0" err="1" smtClean="0">
                <a:solidFill>
                  <a:srgbClr val="C00000"/>
                </a:solidFill>
              </a:rPr>
              <a:t>Ilana</a:t>
            </a:r>
            <a:r>
              <a:rPr lang="pt-BR" sz="3600" dirty="0" smtClean="0">
                <a:solidFill>
                  <a:srgbClr val="C00000"/>
                </a:solidFill>
              </a:rPr>
              <a:t> Goldstein</a:t>
            </a:r>
            <a:r>
              <a:rPr lang="pt-BR" dirty="0" smtClean="0"/>
              <a:t/>
            </a:r>
            <a:br>
              <a:rPr lang="pt-BR" dirty="0" smtClean="0"/>
            </a:br>
            <a:endParaRPr lang="pt-BR" dirty="0"/>
          </a:p>
        </p:txBody>
      </p:sp>
      <p:sp>
        <p:nvSpPr>
          <p:cNvPr id="3" name="Espaço Reservado para Conteúdo 2"/>
          <p:cNvSpPr>
            <a:spLocks noGrp="1"/>
          </p:cNvSpPr>
          <p:nvPr>
            <p:ph idx="1"/>
          </p:nvPr>
        </p:nvSpPr>
        <p:spPr/>
        <p:txBody>
          <a:bodyPr>
            <a:normAutofit fontScale="85000" lnSpcReduction="10000"/>
          </a:bodyPr>
          <a:lstStyle/>
          <a:p>
            <a:r>
              <a:rPr lang="pt-BR" dirty="0" smtClean="0"/>
              <a:t>“Quanto </a:t>
            </a:r>
            <a:r>
              <a:rPr lang="pt-BR" dirty="0"/>
              <a:t>aos </a:t>
            </a:r>
            <a:r>
              <a:rPr lang="pt-BR" dirty="0">
                <a:solidFill>
                  <a:srgbClr val="C00000"/>
                </a:solidFill>
              </a:rPr>
              <a:t>museus indígenas</a:t>
            </a:r>
            <a:r>
              <a:rPr lang="pt-BR" dirty="0"/>
              <a:t>, o </a:t>
            </a:r>
            <a:r>
              <a:rPr lang="pt-BR" dirty="0" err="1"/>
              <a:t>Maguta</a:t>
            </a:r>
            <a:r>
              <a:rPr lang="pt-BR" dirty="0"/>
              <a:t>, dos </a:t>
            </a:r>
            <a:r>
              <a:rPr lang="pt-BR" dirty="0" err="1"/>
              <a:t>Ticuna</a:t>
            </a:r>
            <a:r>
              <a:rPr lang="pt-BR" dirty="0"/>
              <a:t>, é provavelmente o mais antigo. Criado em 1990, no Amazonas, reúne máscaras, colares, cestos, redes, fotos históricas, mapas de áreas indígenas e desenhos de mitos. Por fortalecer a identidade </a:t>
            </a:r>
            <a:r>
              <a:rPr lang="pt-BR" dirty="0" err="1"/>
              <a:t>ticuna</a:t>
            </a:r>
            <a:r>
              <a:rPr lang="pt-BR" dirty="0"/>
              <a:t>, o museu incomodou madeireiros, políticos e latifundiários, que lhe fizeram ameaças já no dia da inauguração. </a:t>
            </a:r>
            <a:r>
              <a:rPr lang="pt-BR" dirty="0" smtClean="0"/>
              <a:t>(...) Iniciativas </a:t>
            </a:r>
            <a:r>
              <a:rPr lang="pt-BR" dirty="0"/>
              <a:t>de </a:t>
            </a:r>
            <a:r>
              <a:rPr lang="pt-BR" dirty="0">
                <a:solidFill>
                  <a:srgbClr val="C00000"/>
                </a:solidFill>
              </a:rPr>
              <a:t>colaboração com museus estaduais e federais </a:t>
            </a:r>
            <a:r>
              <a:rPr lang="pt-BR" dirty="0"/>
              <a:t>também têm sido </a:t>
            </a:r>
            <a:r>
              <a:rPr lang="pt-BR" dirty="0" smtClean="0"/>
              <a:t>experimentadas”.</a:t>
            </a:r>
          </a:p>
          <a:p>
            <a:r>
              <a:rPr lang="pt-BR" dirty="0" smtClean="0"/>
              <a:t>“</a:t>
            </a:r>
            <a:r>
              <a:rPr lang="pt-BR" dirty="0" smtClean="0">
                <a:solidFill>
                  <a:srgbClr val="C00000"/>
                </a:solidFill>
              </a:rPr>
              <a:t>Empreitadas </a:t>
            </a:r>
            <a:r>
              <a:rPr lang="pt-BR" dirty="0">
                <a:solidFill>
                  <a:srgbClr val="C00000"/>
                </a:solidFill>
              </a:rPr>
              <a:t>editoriais </a:t>
            </a:r>
            <a:r>
              <a:rPr lang="pt-BR" dirty="0"/>
              <a:t>também vêm florescendo. No romance </a:t>
            </a:r>
            <a:r>
              <a:rPr lang="pt-BR" i="1" dirty="0"/>
              <a:t>O </a:t>
            </a:r>
            <a:r>
              <a:rPr lang="pt-BR" i="1" dirty="0" err="1"/>
              <a:t>Karaíba</a:t>
            </a:r>
            <a:r>
              <a:rPr lang="pt-BR" i="1" dirty="0"/>
              <a:t>. Uma História do </a:t>
            </a:r>
            <a:r>
              <a:rPr lang="pt-BR" i="1" dirty="0" err="1"/>
              <a:t>Pré</a:t>
            </a:r>
            <a:r>
              <a:rPr lang="pt-BR" i="1" dirty="0"/>
              <a:t>-Brasil </a:t>
            </a:r>
            <a:r>
              <a:rPr lang="pt-BR" dirty="0"/>
              <a:t>(2010), Daniel </a:t>
            </a:r>
            <a:r>
              <a:rPr lang="pt-BR" dirty="0" err="1"/>
              <a:t>Munduruku</a:t>
            </a:r>
            <a:r>
              <a:rPr lang="pt-BR" i="1" dirty="0"/>
              <a:t> </a:t>
            </a:r>
            <a:r>
              <a:rPr lang="pt-BR" dirty="0"/>
              <a:t>– autor de mais de 50 títulos – relata como viviam os povos indígenas antes da invasão portuguesa. No campo da não ficção, </a:t>
            </a:r>
            <a:r>
              <a:rPr lang="pt-BR" i="1" dirty="0"/>
              <a:t>Una </a:t>
            </a:r>
            <a:r>
              <a:rPr lang="pt-BR" i="1" dirty="0" err="1"/>
              <a:t>Isi</a:t>
            </a:r>
            <a:r>
              <a:rPr lang="pt-BR" i="1" dirty="0"/>
              <a:t> </a:t>
            </a:r>
            <a:r>
              <a:rPr lang="pt-BR" i="1" dirty="0" err="1"/>
              <a:t>Kayawa</a:t>
            </a:r>
            <a:r>
              <a:rPr lang="pt-BR" i="1" dirty="0"/>
              <a:t> – Livro da Cura</a:t>
            </a:r>
            <a:r>
              <a:rPr lang="pt-BR" dirty="0"/>
              <a:t>, selecionado pelo edital Rumos, registrou espécies vegetais com suas respectivas aplicações medicinais pelo povo </a:t>
            </a:r>
            <a:r>
              <a:rPr lang="pt-BR" dirty="0" err="1"/>
              <a:t>Huni</a:t>
            </a:r>
            <a:r>
              <a:rPr lang="pt-BR" dirty="0"/>
              <a:t> </a:t>
            </a:r>
            <a:r>
              <a:rPr lang="pt-BR" dirty="0" err="1"/>
              <a:t>Kuĩ</a:t>
            </a:r>
            <a:r>
              <a:rPr lang="pt-BR" dirty="0"/>
              <a:t>. O livro é bilíngue e foi transcrito a partir de explicações orais. A obra foi impressa em papel com plástico PET, que resiste à umidade da </a:t>
            </a:r>
            <a:r>
              <a:rPr lang="pt-BR" dirty="0" smtClean="0"/>
              <a:t>floresta”.</a:t>
            </a:r>
            <a:endParaRPr lang="pt-BR" dirty="0"/>
          </a:p>
        </p:txBody>
      </p:sp>
    </p:spTree>
    <p:extLst>
      <p:ext uri="{BB962C8B-B14F-4D97-AF65-F5344CB8AC3E}">
        <p14:creationId xmlns:p14="http://schemas.microsoft.com/office/powerpoint/2010/main" val="19987826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6" name="Espaço Reservado para Conteúdo 5"/>
          <p:cNvSpPr>
            <a:spLocks noGrp="1"/>
          </p:cNvSpPr>
          <p:nvPr>
            <p:ph idx="1"/>
          </p:nvPr>
        </p:nvSpPr>
        <p:spPr/>
        <p:txBody>
          <a:bodyPr/>
          <a:lstStyle/>
          <a:p>
            <a:endParaRPr lang="pt-BR"/>
          </a:p>
        </p:txBody>
      </p:sp>
    </p:spTree>
    <p:extLst>
      <p:ext uri="{BB962C8B-B14F-4D97-AF65-F5344CB8AC3E}">
        <p14:creationId xmlns:p14="http://schemas.microsoft.com/office/powerpoint/2010/main" val="34641738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lgn="ctr"/>
            <a:r>
              <a:rPr lang="pt-BR" sz="3100" dirty="0" smtClean="0"/>
              <a:t>Patrimônio cultural, políticas culturais e protagonismo social: experiências no Peru, no México e no Brasil. </a:t>
            </a:r>
            <a:r>
              <a:rPr lang="pt-BR" dirty="0" smtClean="0"/>
              <a:t/>
            </a:r>
            <a:br>
              <a:rPr lang="pt-BR" dirty="0" smtClean="0"/>
            </a:br>
            <a:r>
              <a:rPr lang="pt-BR" sz="3600" dirty="0">
                <a:solidFill>
                  <a:srgbClr val="C00000"/>
                </a:solidFill>
              </a:rPr>
              <a:t>P</a:t>
            </a:r>
            <a:r>
              <a:rPr lang="pt-BR" sz="3600" dirty="0" smtClean="0">
                <a:solidFill>
                  <a:srgbClr val="C00000"/>
                </a:solidFill>
              </a:rPr>
              <a:t>edro Diniz Coelho de Souza</a:t>
            </a:r>
            <a:endParaRPr lang="pt-BR" sz="3600" dirty="0">
              <a:solidFill>
                <a:srgbClr val="C00000"/>
              </a:solidFill>
            </a:endParaRPr>
          </a:p>
        </p:txBody>
      </p:sp>
      <p:sp>
        <p:nvSpPr>
          <p:cNvPr id="3" name="Espaço Reservado para Conteúdo 2"/>
          <p:cNvSpPr>
            <a:spLocks noGrp="1"/>
          </p:cNvSpPr>
          <p:nvPr>
            <p:ph idx="1"/>
          </p:nvPr>
        </p:nvSpPr>
        <p:spPr/>
        <p:txBody>
          <a:bodyPr>
            <a:normAutofit fontScale="85000" lnSpcReduction="20000"/>
          </a:bodyPr>
          <a:lstStyle/>
          <a:p>
            <a:r>
              <a:rPr lang="pt-BR" dirty="0" smtClean="0"/>
              <a:t>Definição do que deve ser considerado patrimônio cultural não é unanimidade em nenhuma sociedade. </a:t>
            </a:r>
          </a:p>
          <a:p>
            <a:r>
              <a:rPr lang="pt-BR" dirty="0" smtClean="0"/>
              <a:t>Campo de tensão</a:t>
            </a:r>
          </a:p>
          <a:p>
            <a:r>
              <a:rPr lang="pt-BR" dirty="0" smtClean="0"/>
              <a:t>Papel fundamental do Estado (status de patrimônio).</a:t>
            </a:r>
          </a:p>
          <a:p>
            <a:r>
              <a:rPr lang="pt-BR" dirty="0" smtClean="0"/>
              <a:t>Processo de </a:t>
            </a:r>
            <a:r>
              <a:rPr lang="pt-BR" dirty="0" err="1" smtClean="0"/>
              <a:t>patrimonialização</a:t>
            </a:r>
            <a:r>
              <a:rPr lang="pt-BR" dirty="0" smtClean="0"/>
              <a:t> (Estado ou comunidade) envolve diversas variáveis – na América Latina ainda carecemos de dinâmicas participativas.</a:t>
            </a:r>
          </a:p>
          <a:p>
            <a:r>
              <a:rPr lang="pt-BR" dirty="0" smtClean="0"/>
              <a:t>Tensão entre o que é considerado patrimônio cultural pelas diversas culturas, mesmo dentro de um mesmo país.</a:t>
            </a:r>
          </a:p>
          <a:p>
            <a:r>
              <a:rPr lang="pt-BR" dirty="0" smtClean="0"/>
              <a:t>Políticas públicas muitas vezes são desastrosas, na tentativa de classificação de determinadas manifestações culturais.</a:t>
            </a:r>
          </a:p>
          <a:p>
            <a:pPr marL="0" indent="0">
              <a:buNone/>
            </a:pPr>
            <a:endParaRPr lang="pt-BR" dirty="0" smtClean="0"/>
          </a:p>
          <a:p>
            <a:pPr marL="0" indent="0">
              <a:buNone/>
            </a:pPr>
            <a:r>
              <a:rPr lang="pt-BR" dirty="0" smtClean="0"/>
              <a:t>Casos que envolvem políticas públicas, patrimônio cultural e protagonismo social:</a:t>
            </a:r>
            <a:br>
              <a:rPr lang="pt-BR" dirty="0" smtClean="0"/>
            </a:br>
            <a:endParaRPr lang="pt-BR" dirty="0"/>
          </a:p>
        </p:txBody>
      </p:sp>
    </p:spTree>
    <p:extLst>
      <p:ext uri="{BB962C8B-B14F-4D97-AF65-F5344CB8AC3E}">
        <p14:creationId xmlns:p14="http://schemas.microsoft.com/office/powerpoint/2010/main" val="27424218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lgn="ctr"/>
            <a:r>
              <a:rPr lang="pt-BR" sz="3100" dirty="0" smtClean="0"/>
              <a:t>Patrimônio cultural, políticas culturais e protagonismo social: experiências no Peru, no México e no Brasil. </a:t>
            </a:r>
            <a:r>
              <a:rPr lang="pt-BR" dirty="0" smtClean="0"/>
              <a:t/>
            </a:r>
            <a:br>
              <a:rPr lang="pt-BR" dirty="0" smtClean="0"/>
            </a:br>
            <a:r>
              <a:rPr lang="pt-BR" sz="3600" dirty="0">
                <a:solidFill>
                  <a:srgbClr val="C00000"/>
                </a:solidFill>
              </a:rPr>
              <a:t>P</a:t>
            </a:r>
            <a:r>
              <a:rPr lang="pt-BR" sz="3600" dirty="0" smtClean="0">
                <a:solidFill>
                  <a:srgbClr val="C00000"/>
                </a:solidFill>
              </a:rPr>
              <a:t>edro Diniz Coelho de Souza</a:t>
            </a:r>
            <a:endParaRPr lang="pt-BR" sz="3600" dirty="0">
              <a:solidFill>
                <a:srgbClr val="C00000"/>
              </a:solidFill>
            </a:endParaRPr>
          </a:p>
        </p:txBody>
      </p:sp>
      <p:sp>
        <p:nvSpPr>
          <p:cNvPr id="3" name="Espaço Reservado para Conteúdo 2"/>
          <p:cNvSpPr>
            <a:spLocks noGrp="1"/>
          </p:cNvSpPr>
          <p:nvPr>
            <p:ph idx="1"/>
          </p:nvPr>
        </p:nvSpPr>
        <p:spPr/>
        <p:txBody>
          <a:bodyPr>
            <a:normAutofit fontScale="47500" lnSpcReduction="20000"/>
          </a:bodyPr>
          <a:lstStyle/>
          <a:p>
            <a:pPr marL="0" indent="0">
              <a:buNone/>
            </a:pPr>
            <a:r>
              <a:rPr lang="pt-BR" dirty="0" smtClean="0">
                <a:solidFill>
                  <a:srgbClr val="C00000"/>
                </a:solidFill>
              </a:rPr>
              <a:t>PERU</a:t>
            </a:r>
          </a:p>
          <a:p>
            <a:r>
              <a:rPr lang="pt-BR" dirty="0" smtClean="0"/>
              <a:t>Riquíssimo passado pré-colonial e grau de preservação de manifestações culturais tradicionais – ancestralidade.</a:t>
            </a:r>
          </a:p>
          <a:p>
            <a:r>
              <a:rPr lang="pt-BR" dirty="0" smtClean="0">
                <a:solidFill>
                  <a:srgbClr val="C00000"/>
                </a:solidFill>
              </a:rPr>
              <a:t>Museu Comunitário de </a:t>
            </a:r>
            <a:r>
              <a:rPr lang="pt-BR" dirty="0" err="1" smtClean="0">
                <a:solidFill>
                  <a:srgbClr val="C00000"/>
                </a:solidFill>
              </a:rPr>
              <a:t>Chacas</a:t>
            </a:r>
            <a:r>
              <a:rPr lang="pt-BR" dirty="0" smtClean="0">
                <a:solidFill>
                  <a:srgbClr val="C00000"/>
                </a:solidFill>
              </a:rPr>
              <a:t> (2008)</a:t>
            </a:r>
            <a:r>
              <a:rPr lang="pt-BR" dirty="0" smtClean="0"/>
              <a:t>: região de </a:t>
            </a:r>
            <a:r>
              <a:rPr lang="pt-BR" dirty="0" err="1" smtClean="0"/>
              <a:t>Ancash</a:t>
            </a:r>
            <a:r>
              <a:rPr lang="pt-BR" dirty="0" smtClean="0"/>
              <a:t> – patrimônio natural e cultural – registros arqueológicos da cultura </a:t>
            </a:r>
            <a:r>
              <a:rPr lang="pt-BR" dirty="0" err="1" smtClean="0"/>
              <a:t>chavin</a:t>
            </a:r>
            <a:r>
              <a:rPr lang="pt-BR" dirty="0" smtClean="0"/>
              <a:t> (3500 anos), como o Templo de </a:t>
            </a:r>
            <a:r>
              <a:rPr lang="pt-BR" dirty="0" err="1" smtClean="0"/>
              <a:t>Chavin</a:t>
            </a:r>
            <a:r>
              <a:rPr lang="pt-BR" dirty="0" smtClean="0"/>
              <a:t>, patrimônio cultural da humanidade pela Unesco – região de extrema pobreza.</a:t>
            </a:r>
          </a:p>
          <a:p>
            <a:r>
              <a:rPr lang="pt-BR" dirty="0" smtClean="0"/>
              <a:t>Projeto participativo de valorização do patrimônio cultural: Paróquia de </a:t>
            </a:r>
            <a:r>
              <a:rPr lang="pt-BR" dirty="0" err="1" smtClean="0"/>
              <a:t>Chacas</a:t>
            </a:r>
            <a:r>
              <a:rPr lang="pt-BR" dirty="0" smtClean="0"/>
              <a:t> </a:t>
            </a:r>
            <a:r>
              <a:rPr lang="pt-BR" dirty="0" smtClean="0">
                <a:solidFill>
                  <a:srgbClr val="C00000"/>
                </a:solidFill>
              </a:rPr>
              <a:t>+</a:t>
            </a:r>
            <a:r>
              <a:rPr lang="pt-BR" dirty="0" smtClean="0"/>
              <a:t> Instituto de Educação Superior Particular Dom Bosco (IESPDB) </a:t>
            </a:r>
            <a:r>
              <a:rPr lang="pt-BR" dirty="0" smtClean="0">
                <a:solidFill>
                  <a:srgbClr val="C00000"/>
                </a:solidFill>
              </a:rPr>
              <a:t>+</a:t>
            </a:r>
            <a:r>
              <a:rPr lang="pt-BR" dirty="0" smtClean="0"/>
              <a:t> Projeto Arqueológico </a:t>
            </a:r>
            <a:r>
              <a:rPr lang="pt-BR" dirty="0" err="1" smtClean="0"/>
              <a:t>Huacramarca</a:t>
            </a:r>
            <a:r>
              <a:rPr lang="pt-BR" dirty="0" smtClean="0">
                <a:solidFill>
                  <a:srgbClr val="C00000"/>
                </a:solidFill>
              </a:rPr>
              <a:t> + </a:t>
            </a:r>
            <a:r>
              <a:rPr lang="pt-BR" dirty="0" smtClean="0"/>
              <a:t>Programa Arqueológico Sociedades e Assentamentos da Bacia Sul do Rio </a:t>
            </a:r>
            <a:r>
              <a:rPr lang="pt-BR" dirty="0" err="1" smtClean="0"/>
              <a:t>Yanamayo</a:t>
            </a:r>
            <a:r>
              <a:rPr lang="pt-BR" dirty="0" smtClean="0">
                <a:solidFill>
                  <a:srgbClr val="C00000"/>
                </a:solidFill>
              </a:rPr>
              <a:t> + </a:t>
            </a:r>
            <a:r>
              <a:rPr lang="pt-BR" dirty="0" smtClean="0"/>
              <a:t>Comunidade – </a:t>
            </a:r>
            <a:r>
              <a:rPr lang="pt-BR" dirty="0" smtClean="0">
                <a:solidFill>
                  <a:srgbClr val="C00000"/>
                </a:solidFill>
              </a:rPr>
              <a:t>2006</a:t>
            </a:r>
            <a:r>
              <a:rPr lang="pt-BR" dirty="0" smtClean="0"/>
              <a:t> – formação de jovens no </a:t>
            </a:r>
            <a:r>
              <a:rPr lang="pt-BR" dirty="0" smtClean="0">
                <a:solidFill>
                  <a:srgbClr val="C00000"/>
                </a:solidFill>
              </a:rPr>
              <a:t>curso de conservação de bens arqueológicos </a:t>
            </a:r>
            <a:r>
              <a:rPr lang="pt-BR" dirty="0" smtClean="0"/>
              <a:t>da IESPDB comprometidos com a posterior atuação na região: trabalhos de escavação, conservação, restauração de monumentos e bens móveis.</a:t>
            </a:r>
          </a:p>
          <a:p>
            <a:r>
              <a:rPr lang="pt-BR" dirty="0" smtClean="0"/>
              <a:t>Formulação do </a:t>
            </a:r>
            <a:r>
              <a:rPr lang="pt-BR" dirty="0" smtClean="0">
                <a:solidFill>
                  <a:srgbClr val="C00000"/>
                </a:solidFill>
              </a:rPr>
              <a:t>Plano de Valoração do Patrimônio Cultural da Bacia Sul do Rio </a:t>
            </a:r>
            <a:r>
              <a:rPr lang="pt-BR" dirty="0" err="1" smtClean="0">
                <a:solidFill>
                  <a:srgbClr val="C00000"/>
                </a:solidFill>
              </a:rPr>
              <a:t>Yanamayo</a:t>
            </a:r>
            <a:r>
              <a:rPr lang="pt-BR" dirty="0" smtClean="0"/>
              <a:t>: apropriação e tomada de decisões da comunidade sobre seu patrimônio local, natural e cultural .</a:t>
            </a:r>
          </a:p>
          <a:p>
            <a:r>
              <a:rPr lang="pt-BR" dirty="0" smtClean="0"/>
              <a:t>“Um </a:t>
            </a:r>
            <a:r>
              <a:rPr lang="pt-BR" dirty="0" smtClean="0">
                <a:solidFill>
                  <a:srgbClr val="C00000"/>
                </a:solidFill>
              </a:rPr>
              <a:t>museu comunitário</a:t>
            </a:r>
            <a:r>
              <a:rPr lang="pt-BR" dirty="0" smtClean="0"/>
              <a:t>, além de exercer todas as funções de um museus de patrimônio comum – como pesquisar, conservar, exibir e difundir o patrimônio -, possui uma </a:t>
            </a:r>
            <a:r>
              <a:rPr lang="pt-BR" dirty="0" smtClean="0">
                <a:solidFill>
                  <a:srgbClr val="C00000"/>
                </a:solidFill>
              </a:rPr>
              <a:t>função social</a:t>
            </a:r>
            <a:r>
              <a:rPr lang="pt-BR" dirty="0" smtClean="0"/>
              <a:t>. Ele deve ser idealizado e desenvolvido por membros da comunidade na qual está inserido, com seus próprios recursos e com objetivo de se comunicar com o público empregando a própria linguagem escolhida pela própria comunidade” (p.211).</a:t>
            </a:r>
          </a:p>
          <a:p>
            <a:r>
              <a:rPr lang="pt-BR" dirty="0" smtClean="0"/>
              <a:t>Políticas públicas – Turismo – Exploração – comunidade não se beneficia da renda advinda do turismo: criação do Turismo Rural Comunitário (governo federal) – Exemplo: região de Puno (Lago Titicaca): patrimônio material e imaterial dos povos andinos como objeto de interesse turístico a ser valorizado por visitantes interessados em conhecer a cultura local (papel fundamental das </a:t>
            </a:r>
            <a:r>
              <a:rPr lang="pt-BR" dirty="0" smtClean="0">
                <a:solidFill>
                  <a:srgbClr val="C00000"/>
                </a:solidFill>
              </a:rPr>
              <a:t>mulheres</a:t>
            </a:r>
            <a:r>
              <a:rPr lang="pt-BR" dirty="0" smtClean="0"/>
              <a:t>) – Agência de Turismo Rural Solidário (</a:t>
            </a:r>
            <a:r>
              <a:rPr lang="pt-BR" dirty="0" err="1" smtClean="0"/>
              <a:t>Asturs</a:t>
            </a:r>
            <a:r>
              <a:rPr lang="pt-BR" dirty="0" smtClean="0"/>
              <a:t> - 2010) – ver p.214 – valorização da cultura, renda.</a:t>
            </a:r>
          </a:p>
          <a:p>
            <a:r>
              <a:rPr lang="pt-BR" dirty="0" smtClean="0"/>
              <a:t>Apesar da iniciativa e apoio das diferentes esferas de governo, há a percepção de membros da comunidade de que as agências ficam com a maior parte da arrecadação – falta espaço para auto-organização.</a:t>
            </a:r>
          </a:p>
          <a:p>
            <a:pPr marL="0" indent="0">
              <a:buNone/>
            </a:pPr>
            <a:r>
              <a:rPr lang="pt-BR" dirty="0" smtClean="0"/>
              <a:t>______________________________________________________________________________________________________________________</a:t>
            </a:r>
          </a:p>
          <a:p>
            <a:pPr marL="0" indent="0">
              <a:buNone/>
            </a:pPr>
            <a:r>
              <a:rPr lang="pt-BR" dirty="0" err="1">
                <a:solidFill>
                  <a:srgbClr val="C00000"/>
                </a:solidFill>
              </a:rPr>
              <a:t>Canclini</a:t>
            </a:r>
            <a:r>
              <a:rPr lang="pt-BR" dirty="0" smtClean="0">
                <a:solidFill>
                  <a:srgbClr val="C00000"/>
                </a:solidFill>
              </a:rPr>
              <a:t>: </a:t>
            </a:r>
            <a:r>
              <a:rPr lang="pt-BR" dirty="0" smtClean="0"/>
              <a:t>“Os </a:t>
            </a:r>
            <a:r>
              <a:rPr lang="pt-BR" dirty="0"/>
              <a:t>museus comunitários raras vezes </a:t>
            </a:r>
            <a:r>
              <a:rPr lang="pt-BR" dirty="0" smtClean="0"/>
              <a:t>problematizam o </a:t>
            </a:r>
            <a:r>
              <a:rPr lang="pt-BR" dirty="0"/>
              <a:t>rigor científico da </a:t>
            </a:r>
            <a:r>
              <a:rPr lang="pt-BR" dirty="0" err="1"/>
              <a:t>autorepresentação</a:t>
            </a:r>
            <a:r>
              <a:rPr lang="pt-BR" dirty="0"/>
              <a:t>, sua parcialidade ou seus </a:t>
            </a:r>
            <a:r>
              <a:rPr lang="pt-BR" dirty="0" smtClean="0"/>
              <a:t>esquecimentos”.</a:t>
            </a:r>
            <a:endParaRPr lang="pt-BR" dirty="0"/>
          </a:p>
          <a:p>
            <a:pPr marL="0" indent="0">
              <a:buNone/>
            </a:pPr>
            <a:endParaRPr lang="pt-BR" dirty="0"/>
          </a:p>
        </p:txBody>
      </p:sp>
    </p:spTree>
    <p:extLst>
      <p:ext uri="{BB962C8B-B14F-4D97-AF65-F5344CB8AC3E}">
        <p14:creationId xmlns:p14="http://schemas.microsoft.com/office/powerpoint/2010/main" val="18090462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lvl="0"/>
            <a:r>
              <a:rPr lang="pt-BR" dirty="0" smtClean="0"/>
              <a:t>FARIAS, Márcio. </a:t>
            </a:r>
            <a:r>
              <a:rPr lang="pt-BR" b="1" dirty="0" smtClean="0"/>
              <a:t>Cultura negra e políticas culturais no Brasil</a:t>
            </a:r>
            <a:r>
              <a:rPr lang="pt-BR" dirty="0" smtClean="0"/>
              <a:t>. Entrevista, 2017, Itaú Cultural. </a:t>
            </a:r>
            <a:r>
              <a:rPr lang="pt-BR" u="sng" dirty="0" smtClean="0">
                <a:hlinkClick r:id="rId2"/>
              </a:rPr>
              <a:t>http://www.itaucultural.org.br/cultura-negra-e-politicas-culturais-no-brasil-marcio-farias</a:t>
            </a:r>
            <a:endParaRPr lang="pt-BR" u="sng" dirty="0" smtClean="0"/>
          </a:p>
          <a:p>
            <a:pPr marL="0" lvl="0" indent="0">
              <a:buNone/>
            </a:pPr>
            <a:endParaRPr lang="pt-BR" dirty="0" smtClean="0"/>
          </a:p>
          <a:p>
            <a:pPr marL="0" indent="0">
              <a:buNone/>
            </a:pPr>
            <a:endParaRPr lang="pt-BR" dirty="0"/>
          </a:p>
        </p:txBody>
      </p:sp>
    </p:spTree>
    <p:extLst>
      <p:ext uri="{BB962C8B-B14F-4D97-AF65-F5344CB8AC3E}">
        <p14:creationId xmlns:p14="http://schemas.microsoft.com/office/powerpoint/2010/main" val="3324163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3600" dirty="0" smtClean="0">
                <a:solidFill>
                  <a:srgbClr val="C00000"/>
                </a:solidFill>
              </a:rPr>
              <a:t>Fundação Casa Grande – Memorial do Homem </a:t>
            </a:r>
            <a:r>
              <a:rPr lang="pt-BR" sz="3600" dirty="0" err="1" smtClean="0">
                <a:solidFill>
                  <a:srgbClr val="C00000"/>
                </a:solidFill>
              </a:rPr>
              <a:t>Kariri</a:t>
            </a:r>
            <a:r>
              <a:rPr lang="pt-BR" sz="3600" dirty="0" smtClean="0">
                <a:solidFill>
                  <a:srgbClr val="C00000"/>
                </a:solidFill>
              </a:rPr>
              <a:t/>
            </a:r>
            <a:br>
              <a:rPr lang="pt-BR" sz="3600" dirty="0" smtClean="0">
                <a:solidFill>
                  <a:srgbClr val="C00000"/>
                </a:solidFill>
              </a:rPr>
            </a:br>
            <a:r>
              <a:rPr lang="pt-BR" sz="3600" dirty="0" smtClean="0"/>
              <a:t>Nova Olinda - Ceará</a:t>
            </a:r>
            <a:endParaRPr lang="pt-BR" sz="3600" dirty="0"/>
          </a:p>
        </p:txBody>
      </p:sp>
      <p:sp>
        <p:nvSpPr>
          <p:cNvPr id="3" name="Espaço Reservado para Conteúdo 2"/>
          <p:cNvSpPr>
            <a:spLocks noGrp="1"/>
          </p:cNvSpPr>
          <p:nvPr>
            <p:ph idx="1"/>
          </p:nvPr>
        </p:nvSpPr>
        <p:spPr/>
        <p:txBody>
          <a:bodyPr/>
          <a:lstStyle/>
          <a:p>
            <a:pPr marL="0" indent="0">
              <a:buNone/>
            </a:pPr>
            <a:r>
              <a:rPr lang="pt-BR" dirty="0">
                <a:hlinkClick r:id="rId2"/>
              </a:rPr>
              <a:t>http://www.fundacaocasagrande.org.br</a:t>
            </a:r>
            <a:r>
              <a:rPr lang="pt-BR" dirty="0" smtClean="0">
                <a:hlinkClick r:id="rId2"/>
              </a:rPr>
              <a:t>/</a:t>
            </a:r>
            <a:endParaRPr lang="pt-BR" dirty="0" smtClean="0"/>
          </a:p>
          <a:p>
            <a:endParaRPr lang="pt-BR" dirty="0" smtClean="0"/>
          </a:p>
          <a:p>
            <a:endParaRPr lang="pt-BR" dirty="0" smtClean="0"/>
          </a:p>
          <a:p>
            <a:pPr marL="0" indent="0">
              <a:buNone/>
            </a:pPr>
            <a:r>
              <a:rPr lang="pt-BR" dirty="0" smtClean="0">
                <a:hlinkClick r:id="rId3"/>
              </a:rPr>
              <a:t>https</a:t>
            </a:r>
            <a:r>
              <a:rPr lang="pt-BR" dirty="0">
                <a:hlinkClick r:id="rId3"/>
              </a:rPr>
              <a:t>://blogfundacaocasagrande.wordpress.com</a:t>
            </a:r>
            <a:r>
              <a:rPr lang="pt-BR" dirty="0" smtClean="0">
                <a:hlinkClick r:id="rId3"/>
              </a:rPr>
              <a:t>/</a:t>
            </a:r>
            <a:endParaRPr lang="pt-BR" dirty="0" smtClean="0"/>
          </a:p>
          <a:p>
            <a:pPr marL="0" indent="0">
              <a:buNone/>
            </a:pPr>
            <a:endParaRPr lang="pt-BR" dirty="0"/>
          </a:p>
        </p:txBody>
      </p:sp>
    </p:spTree>
    <p:extLst>
      <p:ext uri="{BB962C8B-B14F-4D97-AF65-F5344CB8AC3E}">
        <p14:creationId xmlns:p14="http://schemas.microsoft.com/office/powerpoint/2010/main" val="28792478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lgn="ctr"/>
            <a:r>
              <a:rPr lang="pt-BR" sz="3100" dirty="0" smtClean="0"/>
              <a:t>Patrimônio cultural, políticas culturais e protagonismo social: experiências no Peru, no México e no Brasil. </a:t>
            </a:r>
            <a:r>
              <a:rPr lang="pt-BR" dirty="0" smtClean="0"/>
              <a:t/>
            </a:r>
            <a:br>
              <a:rPr lang="pt-BR" dirty="0" smtClean="0"/>
            </a:br>
            <a:r>
              <a:rPr lang="pt-BR" sz="3600" dirty="0">
                <a:solidFill>
                  <a:srgbClr val="C00000"/>
                </a:solidFill>
              </a:rPr>
              <a:t>P</a:t>
            </a:r>
            <a:r>
              <a:rPr lang="pt-BR" sz="3600" dirty="0" smtClean="0">
                <a:solidFill>
                  <a:srgbClr val="C00000"/>
                </a:solidFill>
              </a:rPr>
              <a:t>edro Diniz Coelho de Souza</a:t>
            </a:r>
            <a:endParaRPr lang="pt-BR" sz="3600" dirty="0">
              <a:solidFill>
                <a:srgbClr val="C00000"/>
              </a:solidFill>
            </a:endParaRPr>
          </a:p>
        </p:txBody>
      </p:sp>
      <p:sp>
        <p:nvSpPr>
          <p:cNvPr id="3" name="Espaço Reservado para Conteúdo 2"/>
          <p:cNvSpPr>
            <a:spLocks noGrp="1"/>
          </p:cNvSpPr>
          <p:nvPr>
            <p:ph idx="1"/>
          </p:nvPr>
        </p:nvSpPr>
        <p:spPr/>
        <p:txBody>
          <a:bodyPr>
            <a:normAutofit fontScale="55000" lnSpcReduction="20000"/>
          </a:bodyPr>
          <a:lstStyle/>
          <a:p>
            <a:pPr marL="0" indent="0">
              <a:buNone/>
            </a:pPr>
            <a:r>
              <a:rPr lang="pt-BR" dirty="0" smtClean="0">
                <a:solidFill>
                  <a:srgbClr val="C00000"/>
                </a:solidFill>
              </a:rPr>
              <a:t>MÉXICO</a:t>
            </a:r>
          </a:p>
          <a:p>
            <a:r>
              <a:rPr lang="pt-BR" dirty="0" smtClean="0"/>
              <a:t>Reconhecimento do território sagrado dos </a:t>
            </a:r>
            <a:r>
              <a:rPr lang="pt-BR" dirty="0" err="1" smtClean="0">
                <a:solidFill>
                  <a:srgbClr val="C00000"/>
                </a:solidFill>
              </a:rPr>
              <a:t>Wixárika</a:t>
            </a:r>
            <a:r>
              <a:rPr lang="pt-BR" dirty="0" smtClean="0">
                <a:solidFill>
                  <a:srgbClr val="C00000"/>
                </a:solidFill>
              </a:rPr>
              <a:t> </a:t>
            </a:r>
            <a:r>
              <a:rPr lang="pt-BR" dirty="0" smtClean="0"/>
              <a:t>como patrimônio cultural (</a:t>
            </a:r>
            <a:r>
              <a:rPr lang="pt-BR" dirty="0" err="1" smtClean="0"/>
              <a:t>Wirikuta</a:t>
            </a:r>
            <a:r>
              <a:rPr lang="pt-BR" dirty="0" smtClean="0"/>
              <a:t>) – “ali se tece e se sustenta a essência da vida”; ali no deserto cresce o </a:t>
            </a:r>
            <a:r>
              <a:rPr lang="pt-BR" dirty="0" err="1" smtClean="0"/>
              <a:t>peiote</a:t>
            </a:r>
            <a:r>
              <a:rPr lang="pt-BR" dirty="0" smtClean="0"/>
              <a:t> - território ameaçado por um projeto de mineração (empresa canadense). Parte da população apoia o projeto por conta dos empregos, apesar da exploração e da pobreza, apesar da recusa incondicional do povo </a:t>
            </a:r>
            <a:r>
              <a:rPr lang="pt-BR" dirty="0" err="1"/>
              <a:t>w</a:t>
            </a:r>
            <a:r>
              <a:rPr lang="pt-BR" dirty="0" err="1" smtClean="0"/>
              <a:t>ixárika</a:t>
            </a:r>
            <a:r>
              <a:rPr lang="pt-BR" dirty="0" smtClean="0"/>
              <a:t>.</a:t>
            </a:r>
          </a:p>
          <a:p>
            <a:r>
              <a:rPr lang="pt-BR" dirty="0" smtClean="0"/>
              <a:t>Lançada a Frente em </a:t>
            </a:r>
            <a:r>
              <a:rPr lang="pt-BR" dirty="0"/>
              <a:t>D</a:t>
            </a:r>
            <a:r>
              <a:rPr lang="pt-BR" dirty="0" smtClean="0"/>
              <a:t>efesa de </a:t>
            </a:r>
            <a:r>
              <a:rPr lang="pt-BR" dirty="0" err="1" smtClean="0">
                <a:solidFill>
                  <a:srgbClr val="C00000"/>
                </a:solidFill>
              </a:rPr>
              <a:t>Wirikuta</a:t>
            </a:r>
            <a:r>
              <a:rPr lang="pt-BR" dirty="0" smtClean="0"/>
              <a:t> </a:t>
            </a:r>
            <a:r>
              <a:rPr lang="pt-BR" dirty="0" err="1" smtClean="0"/>
              <a:t>Tamatsima</a:t>
            </a:r>
            <a:r>
              <a:rPr lang="pt-BR" dirty="0" smtClean="0"/>
              <a:t> </a:t>
            </a:r>
            <a:r>
              <a:rPr lang="pt-BR" dirty="0" err="1" smtClean="0"/>
              <a:t>Wahaa</a:t>
            </a:r>
            <a:r>
              <a:rPr lang="pt-BR" dirty="0" smtClean="0"/>
              <a:t> – defesa do patrimônio natural e cultural – denúncias ao redor do mundo (ONU). Jornadas nacionais em 2011, manifestações, mobilizações na UNAM. Em 2012, o governo federal anunciou a criação de uma Reserva Nacional de Mineração. Devolução das terras pela empresa canadense e atividades de mineração suspensas (ver p.220). Em 2013, os tribunais federais do México outorgaram a suspensão de 40 concessões para mineração.</a:t>
            </a:r>
          </a:p>
          <a:p>
            <a:r>
              <a:rPr lang="pt-BR" dirty="0" smtClean="0"/>
              <a:t>Fala ampliada – </a:t>
            </a:r>
            <a:r>
              <a:rPr lang="pt-BR" dirty="0" err="1" smtClean="0"/>
              <a:t>TICs</a:t>
            </a:r>
            <a:r>
              <a:rPr lang="pt-BR" dirty="0" smtClean="0"/>
              <a:t> – comunidade internacional e seu regime de proteção do patrimônio (neste caso, a UNESCO não aceitou o registro do território </a:t>
            </a:r>
            <a:r>
              <a:rPr lang="pt-BR" dirty="0" err="1" smtClean="0"/>
              <a:t>Wirikuta</a:t>
            </a:r>
            <a:r>
              <a:rPr lang="pt-BR" dirty="0" smtClean="0"/>
              <a:t> como patrimônio universal).</a:t>
            </a:r>
          </a:p>
          <a:p>
            <a:r>
              <a:rPr lang="pt-BR" dirty="0" err="1" smtClean="0">
                <a:solidFill>
                  <a:srgbClr val="C00000"/>
                </a:solidFill>
              </a:rPr>
              <a:t>Pirekua</a:t>
            </a:r>
            <a:r>
              <a:rPr lang="pt-BR" dirty="0" smtClean="0"/>
              <a:t>: forma de canto tradicional das comunidades indígenas de </a:t>
            </a:r>
            <a:r>
              <a:rPr lang="pt-BR" dirty="0" err="1" smtClean="0"/>
              <a:t>p’urhépechas</a:t>
            </a:r>
            <a:r>
              <a:rPr lang="pt-BR" dirty="0" smtClean="0"/>
              <a:t>, estado de </a:t>
            </a:r>
            <a:r>
              <a:rPr lang="pt-BR" dirty="0" err="1" smtClean="0"/>
              <a:t>Michoacán</a:t>
            </a:r>
            <a:r>
              <a:rPr lang="pt-BR" dirty="0"/>
              <a:t> </a:t>
            </a:r>
            <a:r>
              <a:rPr lang="pt-BR" dirty="0" smtClean="0"/>
              <a:t>– por iniciativa do governo foi declarada patrimônio imaterial da humanidade.</a:t>
            </a:r>
          </a:p>
          <a:p>
            <a:r>
              <a:rPr lang="pt-BR" dirty="0" smtClean="0"/>
              <a:t>Estilo cantado por homens e mulheres que mistura influências indígenas, africanas e europeias (30 variações em 165 comunidades </a:t>
            </a:r>
            <a:r>
              <a:rPr lang="pt-BR" dirty="0" err="1" smtClean="0"/>
              <a:t>p’urhépechas</a:t>
            </a:r>
            <a:r>
              <a:rPr lang="pt-BR" dirty="0" smtClean="0"/>
              <a:t>) – transmissão oral – instrumento de transmissão de uma prática cultural – identidade mexicana – interesse turístico do governo federal – discurso da propaganda turística - estereotipagem - cristalização: </a:t>
            </a:r>
          </a:p>
          <a:p>
            <a:pPr marL="0" indent="0">
              <a:buNone/>
            </a:pPr>
            <a:r>
              <a:rPr lang="pt-BR" sz="2200" dirty="0" smtClean="0"/>
              <a:t>“Um estudo da pesquisadora Georgina Mercado (2015) faz uma análise bastante crítica de como esse processo pode ser apropriado por políticas públicas que, desde sua idealização, levam pouco em consideração a autonomia do próprio povo detentor da manifestação cultural em questão quanto à decisão final sobre a </a:t>
            </a:r>
            <a:r>
              <a:rPr lang="pt-BR" sz="2200" dirty="0" err="1" smtClean="0"/>
              <a:t>patrimonialização</a:t>
            </a:r>
            <a:r>
              <a:rPr lang="pt-BR" sz="2200" dirty="0" smtClean="0"/>
              <a:t>” (p.221).</a:t>
            </a:r>
            <a:r>
              <a:rPr lang="pt-BR" dirty="0" smtClean="0"/>
              <a:t/>
            </a:r>
            <a:br>
              <a:rPr lang="pt-BR" dirty="0" smtClean="0"/>
            </a:br>
            <a:endParaRPr lang="pt-BR" dirty="0" smtClean="0"/>
          </a:p>
          <a:p>
            <a:r>
              <a:rPr lang="pt-BR" dirty="0" smtClean="0"/>
              <a:t>Discussão e distribuição real dos benefícios decorrentes da política governamental.</a:t>
            </a:r>
            <a:endParaRPr lang="pt-BR" dirty="0"/>
          </a:p>
        </p:txBody>
      </p:sp>
    </p:spTree>
    <p:extLst>
      <p:ext uri="{BB962C8B-B14F-4D97-AF65-F5344CB8AC3E}">
        <p14:creationId xmlns:p14="http://schemas.microsoft.com/office/powerpoint/2010/main" val="33072256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lgn="ctr"/>
            <a:r>
              <a:rPr lang="pt-BR" sz="3100" dirty="0" smtClean="0"/>
              <a:t>Patrimônio cultural, políticas culturais e protagonismo social: experiências no Peru, no México e no Brasil. </a:t>
            </a:r>
            <a:r>
              <a:rPr lang="pt-BR" dirty="0" smtClean="0"/>
              <a:t/>
            </a:r>
            <a:br>
              <a:rPr lang="pt-BR" dirty="0" smtClean="0"/>
            </a:br>
            <a:r>
              <a:rPr lang="pt-BR" sz="3600" dirty="0">
                <a:solidFill>
                  <a:srgbClr val="C00000"/>
                </a:solidFill>
              </a:rPr>
              <a:t>P</a:t>
            </a:r>
            <a:r>
              <a:rPr lang="pt-BR" sz="3600" dirty="0" smtClean="0">
                <a:solidFill>
                  <a:srgbClr val="C00000"/>
                </a:solidFill>
              </a:rPr>
              <a:t>edro Diniz Coelho de Souza</a:t>
            </a:r>
            <a:endParaRPr lang="pt-BR" sz="3600" dirty="0">
              <a:solidFill>
                <a:srgbClr val="C00000"/>
              </a:solidFill>
            </a:endParaRPr>
          </a:p>
        </p:txBody>
      </p:sp>
      <p:sp>
        <p:nvSpPr>
          <p:cNvPr id="3" name="Espaço Reservado para Conteúdo 2"/>
          <p:cNvSpPr>
            <a:spLocks noGrp="1"/>
          </p:cNvSpPr>
          <p:nvPr>
            <p:ph idx="1"/>
          </p:nvPr>
        </p:nvSpPr>
        <p:spPr/>
        <p:txBody>
          <a:bodyPr>
            <a:normAutofit fontScale="55000" lnSpcReduction="20000"/>
          </a:bodyPr>
          <a:lstStyle/>
          <a:p>
            <a:pPr marL="0" indent="0">
              <a:buNone/>
            </a:pPr>
            <a:r>
              <a:rPr lang="pt-BR" dirty="0" smtClean="0">
                <a:solidFill>
                  <a:srgbClr val="C00000"/>
                </a:solidFill>
              </a:rPr>
              <a:t>BRASIL</a:t>
            </a:r>
          </a:p>
          <a:p>
            <a:r>
              <a:rPr lang="pt-BR" dirty="0" smtClean="0"/>
              <a:t>Monumentos históricos e manifestações culturais passaram pelo processo de </a:t>
            </a:r>
            <a:r>
              <a:rPr lang="pt-BR" dirty="0" err="1" smtClean="0"/>
              <a:t>patrimonialização</a:t>
            </a:r>
            <a:r>
              <a:rPr lang="pt-BR" dirty="0" smtClean="0"/>
              <a:t> – 20 bens patrimoniais reconhecidos pela Unesco como patrimônio da humanidade (naturais e culturais).</a:t>
            </a:r>
          </a:p>
          <a:p>
            <a:r>
              <a:rPr lang="pt-BR" dirty="0" smtClean="0"/>
              <a:t>Parque Nacional da Serra da Capivara (Piauí): maior concentração de sítios arqueológicos das Américas – novas teorias sobre a ocupação das Américas (colonização via estreito de Bering (12 a 15mil anos) X presença humana na região há 60mil anos) – </a:t>
            </a:r>
            <a:r>
              <a:rPr lang="pt-BR" dirty="0" err="1" smtClean="0"/>
              <a:t>Niède</a:t>
            </a:r>
            <a:r>
              <a:rPr lang="pt-BR" dirty="0" smtClean="0"/>
              <a:t> </a:t>
            </a:r>
            <a:r>
              <a:rPr lang="pt-BR" dirty="0" err="1" smtClean="0"/>
              <a:t>Guidon</a:t>
            </a:r>
            <a:r>
              <a:rPr lang="pt-BR" dirty="0" smtClean="0"/>
              <a:t>.</a:t>
            </a:r>
          </a:p>
          <a:p>
            <a:r>
              <a:rPr lang="pt-BR" dirty="0" smtClean="0"/>
              <a:t>Criado em 1979 com o caráter de Área de Preservação Permanente. 1994, criação do plano de manejo, que define as formas de utilização de cada área por meio de diferentes zoneamentos e os circuitos turísticos a ser abertos ao público (</a:t>
            </a:r>
            <a:r>
              <a:rPr lang="pt-BR" dirty="0" err="1" smtClean="0"/>
              <a:t>Fumdham</a:t>
            </a:r>
            <a:r>
              <a:rPr lang="pt-BR" dirty="0" smtClean="0"/>
              <a:t>). </a:t>
            </a:r>
            <a:r>
              <a:rPr lang="pt-BR" dirty="0" smtClean="0">
                <a:solidFill>
                  <a:srgbClr val="C00000"/>
                </a:solidFill>
              </a:rPr>
              <a:t>Não inclusão de zonas-histórico-culturais que gerou a retirada da população residente naquele território </a:t>
            </a:r>
            <a:r>
              <a:rPr lang="pt-BR" dirty="0" smtClean="0"/>
              <a:t>– população à margem do processo decisório com  relação aos limites territoriais do parque e do legado histórico cultural – proteção apenas ao patrimônio pré-histórico e ambiental potencialidade do patrimônio histórico-cultural.</a:t>
            </a:r>
          </a:p>
          <a:p>
            <a:r>
              <a:rPr lang="pt-BR" dirty="0" smtClean="0"/>
              <a:t>Questionamentos sobre a distribuição dos benefícios à população local, a despeito da importância da preservação: “parque nacional foi destinado e criado para proteção do patrimônio cultural histórico e pré-histórico, desconsiderando aspectos culturais da sociedade local” (p.223) – demandas comunitárias não levadas em conta.</a:t>
            </a:r>
          </a:p>
          <a:p>
            <a:r>
              <a:rPr lang="pt-BR" dirty="0" smtClean="0"/>
              <a:t>População continua em situação vulnerável economicamente.</a:t>
            </a:r>
          </a:p>
          <a:p>
            <a:r>
              <a:rPr lang="pt-BR" dirty="0" smtClean="0"/>
              <a:t>1990: </a:t>
            </a:r>
            <a:r>
              <a:rPr lang="pt-BR" dirty="0" err="1" smtClean="0"/>
              <a:t>Fumham</a:t>
            </a:r>
            <a:r>
              <a:rPr lang="pt-BR" dirty="0" smtClean="0"/>
              <a:t> criou projetos voltados à comunidade: capacitação para pesquisas, guias turísticos e outras atividades no parque; cerâmica artesanal, horticultura e apicultura; escola.</a:t>
            </a:r>
          </a:p>
          <a:p>
            <a:r>
              <a:rPr lang="pt-BR" dirty="0" smtClean="0"/>
              <a:t>Projeto De volta às origens – Instituto Olho D’água: fundado por profissionais de arqueologia da própria comunidade: estudo e documentação das tradições locais e seus modos de vida, para promover a cultura local. Projeto de turismo de base comunitária.</a:t>
            </a:r>
            <a:br>
              <a:rPr lang="pt-BR" dirty="0" smtClean="0"/>
            </a:br>
            <a:endParaRPr lang="pt-BR" dirty="0"/>
          </a:p>
        </p:txBody>
      </p:sp>
    </p:spTree>
    <p:extLst>
      <p:ext uri="{BB962C8B-B14F-4D97-AF65-F5344CB8AC3E}">
        <p14:creationId xmlns:p14="http://schemas.microsoft.com/office/powerpoint/2010/main" val="37460929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Serra da Capivara</a:t>
            </a:r>
            <a:endParaRPr lang="pt-BR" dirty="0"/>
          </a:p>
        </p:txBody>
      </p:sp>
      <p:pic>
        <p:nvPicPr>
          <p:cNvPr id="4" name="Espaço Reservado para Conteú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7426" y="2849326"/>
            <a:ext cx="2619375" cy="1743075"/>
          </a:xfrm>
        </p:spPr>
      </p:pic>
      <p:pic>
        <p:nvPicPr>
          <p:cNvPr id="5" name="Image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7600" y="1304925"/>
            <a:ext cx="2619375" cy="1743075"/>
          </a:xfrm>
          <a:prstGeom prst="rect">
            <a:avLst/>
          </a:prstGeom>
        </p:spPr>
      </p:pic>
      <p:pic>
        <p:nvPicPr>
          <p:cNvPr id="6" name="Imagem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77000" y="3048000"/>
            <a:ext cx="5715000" cy="3810000"/>
          </a:xfrm>
          <a:prstGeom prst="rect">
            <a:avLst/>
          </a:prstGeom>
        </p:spPr>
      </p:pic>
      <p:pic>
        <p:nvPicPr>
          <p:cNvPr id="7" name="Imagem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23063" y="4993801"/>
            <a:ext cx="3028950" cy="1514475"/>
          </a:xfrm>
          <a:prstGeom prst="rect">
            <a:avLst/>
          </a:prstGeom>
        </p:spPr>
      </p:pic>
    </p:spTree>
    <p:extLst>
      <p:ext uri="{BB962C8B-B14F-4D97-AF65-F5344CB8AC3E}">
        <p14:creationId xmlns:p14="http://schemas.microsoft.com/office/powerpoint/2010/main" val="13183734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2700" dirty="0"/>
              <a:t/>
            </a:r>
            <a:br>
              <a:rPr lang="pt-BR" sz="2700" dirty="0"/>
            </a:br>
            <a:r>
              <a:rPr lang="pt-BR" sz="2700" dirty="0"/>
              <a:t/>
            </a:r>
            <a:br>
              <a:rPr lang="pt-BR" sz="2700" dirty="0"/>
            </a:br>
            <a:r>
              <a:rPr lang="pt-BR" sz="2700" dirty="0"/>
              <a:t/>
            </a:r>
            <a:br>
              <a:rPr lang="pt-BR" sz="2700" dirty="0"/>
            </a:br>
            <a:r>
              <a:rPr lang="pt-BR" sz="2200" dirty="0">
                <a:solidFill>
                  <a:srgbClr val="FF0000"/>
                </a:solidFill>
              </a:rPr>
              <a:t>Em 2011, escavações do projeto de requalificação urbana Porto Maravilha encontraram partes do calçamento original do Cais do </a:t>
            </a:r>
            <a:r>
              <a:rPr lang="pt-BR" sz="2200" dirty="0" err="1">
                <a:solidFill>
                  <a:srgbClr val="FF0000"/>
                </a:solidFill>
              </a:rPr>
              <a:t>Valongo</a:t>
            </a:r>
            <a:r>
              <a:rPr lang="pt-BR" sz="2200" dirty="0">
                <a:solidFill>
                  <a:srgbClr val="FF0000"/>
                </a:solidFill>
              </a:rPr>
              <a:t>.</a:t>
            </a:r>
            <a:br>
              <a:rPr lang="pt-BR" sz="2200" dirty="0">
                <a:solidFill>
                  <a:srgbClr val="FF0000"/>
                </a:solidFill>
              </a:rPr>
            </a:br>
            <a:r>
              <a:rPr lang="pt-BR" dirty="0" smtClean="0"/>
              <a:t/>
            </a:r>
            <a:br>
              <a:rPr lang="pt-BR" dirty="0" smtClean="0"/>
            </a:br>
            <a:endParaRPr lang="pt-BR" dirty="0"/>
          </a:p>
        </p:txBody>
      </p:sp>
      <p:pic>
        <p:nvPicPr>
          <p:cNvPr id="4" name="Espaço Reservado para Conteúdo 3" descr="Cais do Valongo.jpg"/>
          <p:cNvPicPr>
            <a:picLocks noGrp="1" noChangeAspect="1"/>
          </p:cNvPicPr>
          <p:nvPr>
            <p:ph idx="1"/>
          </p:nvPr>
        </p:nvPicPr>
        <p:blipFill>
          <a:blip r:embed="rId2"/>
          <a:stretch>
            <a:fillRect/>
          </a:stretch>
        </p:blipFill>
        <p:spPr>
          <a:xfrm>
            <a:off x="3048000" y="1962945"/>
            <a:ext cx="6096000" cy="3800475"/>
          </a:xfrm>
        </p:spPr>
      </p:pic>
    </p:spTree>
    <p:extLst>
      <p:ext uri="{BB962C8B-B14F-4D97-AF65-F5344CB8AC3E}">
        <p14:creationId xmlns:p14="http://schemas.microsoft.com/office/powerpoint/2010/main" val="41615219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smtClean="0">
                <a:solidFill>
                  <a:srgbClr val="FF0000"/>
                </a:solidFill>
              </a:rPr>
              <a:t>Cais do </a:t>
            </a:r>
            <a:r>
              <a:rPr lang="pt-BR" b="1" dirty="0" err="1" smtClean="0">
                <a:solidFill>
                  <a:srgbClr val="FF0000"/>
                </a:solidFill>
              </a:rPr>
              <a:t>Valongo</a:t>
            </a:r>
            <a:r>
              <a:rPr lang="pt-BR" b="1" dirty="0" smtClean="0">
                <a:solidFill>
                  <a:srgbClr val="FF0000"/>
                </a:solidFill>
              </a:rPr>
              <a:t> (RJ)</a:t>
            </a:r>
            <a:r>
              <a:rPr lang="pt-BR" dirty="0" smtClean="0"/>
              <a:t/>
            </a:r>
            <a:br>
              <a:rPr lang="pt-BR" dirty="0" smtClean="0"/>
            </a:br>
            <a:r>
              <a:rPr lang="pt-BR" sz="3600" dirty="0"/>
              <a:t>Patrimônio Mundial 2017</a:t>
            </a:r>
          </a:p>
        </p:txBody>
      </p:sp>
      <p:sp>
        <p:nvSpPr>
          <p:cNvPr id="3" name="Espaço Reservado para Conteúdo 2"/>
          <p:cNvSpPr>
            <a:spLocks noGrp="1"/>
          </p:cNvSpPr>
          <p:nvPr>
            <p:ph idx="1"/>
          </p:nvPr>
        </p:nvSpPr>
        <p:spPr/>
        <p:txBody>
          <a:bodyPr>
            <a:normAutofit fontScale="55000" lnSpcReduction="20000"/>
          </a:bodyPr>
          <a:lstStyle/>
          <a:p>
            <a:pPr>
              <a:buNone/>
            </a:pPr>
            <a:r>
              <a:rPr lang="pt-BR" dirty="0" smtClean="0"/>
              <a:t>“O Rio de Janeiro foi uma das principais portas de entrada de escravos nas Américas. Cerca de 1 milhão de pessoas chegaram ao país através do Cais do </a:t>
            </a:r>
            <a:r>
              <a:rPr lang="pt-BR" dirty="0" err="1" smtClean="0"/>
              <a:t>Valongo</a:t>
            </a:r>
            <a:r>
              <a:rPr lang="pt-BR" dirty="0" smtClean="0"/>
              <a:t>, que se estendia até o que é hoje a Praça da República. Isso significa que essa porta de entrada pode ter recebido 25% de todos os escravos que aportaram no país, e passaram a integrar uma parcela relevante da população brasileira. O local foi reconhecido no domingo (9/07/17) como Patrimônio Mundial pela </a:t>
            </a:r>
            <a:r>
              <a:rPr lang="pt-BR" dirty="0" err="1" smtClean="0"/>
              <a:t>Unesco</a:t>
            </a:r>
            <a:r>
              <a:rPr lang="pt-BR" dirty="0" smtClean="0"/>
              <a:t> que o definiu como “o traço físico mais importante da chegada de escravos africanos ao continente americano”. Apresentada em janeiro de 2016 pelo </a:t>
            </a:r>
            <a:r>
              <a:rPr lang="pt-BR" dirty="0" err="1" smtClean="0"/>
              <a:t>Iphan</a:t>
            </a:r>
            <a:r>
              <a:rPr lang="pt-BR" dirty="0" smtClean="0"/>
              <a:t> e prefeitura do Rio à </a:t>
            </a:r>
            <a:r>
              <a:rPr lang="pt-BR" dirty="0" err="1" smtClean="0"/>
              <a:t>Unesco</a:t>
            </a:r>
            <a:r>
              <a:rPr lang="pt-BR" dirty="0" smtClean="0"/>
              <a:t>, a candidatura do Cais do </a:t>
            </a:r>
            <a:r>
              <a:rPr lang="pt-BR" dirty="0" err="1" smtClean="0"/>
              <a:t>Valongo</a:t>
            </a:r>
            <a:r>
              <a:rPr lang="pt-BR" dirty="0" smtClean="0"/>
              <a:t> a Patrimônio Mundial comparava o local ao campo de concentração de </a:t>
            </a:r>
            <a:r>
              <a:rPr lang="pt-BR" dirty="0" err="1" smtClean="0"/>
              <a:t>Auschwitz</a:t>
            </a:r>
            <a:r>
              <a:rPr lang="pt-BR" dirty="0" smtClean="0"/>
              <a:t>. Segundo o documento, a importância do cais “reside no valor simbólico que sintetiza toda a tragédia do tráfico de africanos cativos para as Américas”. Por isso, deveria ser reconhecido como "sítio de memória" da escravidão. </a:t>
            </a:r>
          </a:p>
          <a:p>
            <a:pPr>
              <a:buNone/>
            </a:pPr>
            <a:r>
              <a:rPr lang="pt-BR" dirty="0" smtClean="0"/>
              <a:t>O Cais do </a:t>
            </a:r>
            <a:r>
              <a:rPr lang="pt-BR" dirty="0" err="1" smtClean="0"/>
              <a:t>Valongo</a:t>
            </a:r>
            <a:r>
              <a:rPr lang="pt-BR" dirty="0" smtClean="0"/>
              <a:t> é o 21º ponto brasileiro a integrar a lista do Patrimônio Mundial da </a:t>
            </a:r>
            <a:r>
              <a:rPr lang="pt-BR" dirty="0" err="1" smtClean="0"/>
              <a:t>Unesco</a:t>
            </a:r>
            <a:r>
              <a:rPr lang="pt-BR" dirty="0" smtClean="0"/>
              <a:t>, ao lado da Cidade Histórica de Ouro Preto, em Minas Gerais, ou do Centro Histórico de Olinda, em Pernambuco, por exemplo.</a:t>
            </a:r>
          </a:p>
          <a:p>
            <a:pPr>
              <a:buNone/>
            </a:pPr>
            <a:r>
              <a:rPr lang="pt-BR" dirty="0" smtClean="0"/>
              <a:t>A região do cais se estabeleceu como espaço não só de tráfico de escravos, mas de comércio, moradia, cultos e manifestações negras, como samba e capoeira. No início do século 20, a área era conhecida como Pequena África.</a:t>
            </a:r>
          </a:p>
          <a:p>
            <a:pPr>
              <a:buNone/>
            </a:pPr>
            <a:r>
              <a:rPr lang="pt-BR" dirty="0"/>
              <a:t>Em 1911 o Cais do </a:t>
            </a:r>
            <a:r>
              <a:rPr lang="pt-BR" dirty="0" err="1"/>
              <a:t>Valongo</a:t>
            </a:r>
            <a:r>
              <a:rPr lang="pt-BR" dirty="0"/>
              <a:t> foi aterrado, da mesma maneira como se procurou esconder e esquecer “os males e as lembranças dos tempos da escravidão”. Esse era o discurso civilizatório da Primeira República, que procurava jogar para o Império a conta da escravidão.</a:t>
            </a:r>
            <a:r>
              <a:rPr lang="pt-BR" dirty="0" smtClean="0"/>
              <a:t/>
            </a:r>
            <a:br>
              <a:rPr lang="pt-BR" dirty="0" smtClean="0"/>
            </a:br>
            <a:r>
              <a:rPr lang="pt-BR" dirty="0" smtClean="0"/>
              <a:t/>
            </a:r>
            <a:br>
              <a:rPr lang="pt-BR" dirty="0" smtClean="0"/>
            </a:br>
            <a:r>
              <a:rPr lang="pt-BR" dirty="0" smtClean="0"/>
              <a:t/>
            </a:r>
            <a:br>
              <a:rPr lang="pt-BR" dirty="0" smtClean="0"/>
            </a:br>
            <a:r>
              <a:rPr lang="pt-BR" dirty="0" smtClean="0"/>
              <a:t/>
            </a:r>
            <a:br>
              <a:rPr lang="pt-BR" dirty="0" smtClean="0"/>
            </a:br>
            <a:r>
              <a:rPr lang="pt-BR" dirty="0" smtClean="0"/>
              <a:t>https://www.nexojornal.com.br/expresso/2017/07/10/O-que-significa-o-Cais-do-Valongo-se-tornar-Patrim%C3%B4nio-Mundial</a:t>
            </a:r>
            <a:endParaRPr lang="pt-BR" dirty="0"/>
          </a:p>
        </p:txBody>
      </p:sp>
    </p:spTree>
    <p:extLst>
      <p:ext uri="{BB962C8B-B14F-4D97-AF65-F5344CB8AC3E}">
        <p14:creationId xmlns:p14="http://schemas.microsoft.com/office/powerpoint/2010/main" val="19768371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3100" dirty="0"/>
              <a:t/>
            </a:r>
            <a:br>
              <a:rPr lang="pt-BR" sz="3100" dirty="0"/>
            </a:br>
            <a:r>
              <a:rPr lang="pt-BR" sz="3100" dirty="0"/>
              <a:t/>
            </a:r>
            <a:br>
              <a:rPr lang="pt-BR" sz="3100" dirty="0"/>
            </a:br>
            <a:r>
              <a:rPr lang="pt-BR" sz="3100" dirty="0"/>
              <a:t/>
            </a:r>
            <a:br>
              <a:rPr lang="pt-BR" sz="3100" dirty="0"/>
            </a:br>
            <a:r>
              <a:rPr lang="pt-BR" sz="3100" dirty="0"/>
              <a:t>MERCADO DA RUA DO VALONGO</a:t>
            </a:r>
            <a:br>
              <a:rPr lang="pt-BR" sz="3100" dirty="0"/>
            </a:br>
            <a:r>
              <a:rPr lang="pt-BR" sz="3100" dirty="0"/>
              <a:t>JEAN-BAPTISTE DEBRET, c1821</a:t>
            </a:r>
            <a:r>
              <a:rPr lang="pt-BR" dirty="0" smtClean="0"/>
              <a:t/>
            </a:r>
            <a:br>
              <a:rPr lang="pt-BR" dirty="0" smtClean="0"/>
            </a:br>
            <a:r>
              <a:rPr lang="pt-BR" dirty="0" smtClean="0"/>
              <a:t/>
            </a:r>
            <a:br>
              <a:rPr lang="pt-BR" dirty="0" smtClean="0"/>
            </a:br>
            <a:r>
              <a:rPr lang="pt-BR" dirty="0" smtClean="0"/>
              <a:t>.</a:t>
            </a:r>
            <a:endParaRPr lang="pt-BR" dirty="0"/>
          </a:p>
        </p:txBody>
      </p:sp>
      <p:pic>
        <p:nvPicPr>
          <p:cNvPr id="4" name="Espaço Reservado para Conteúdo 3" descr="mercado-da-rua-do-valongo_jean-baptiste--Debret_1816-1831_6455448938217472 (1).jpg"/>
          <p:cNvPicPr>
            <a:picLocks noGrp="1" noChangeAspect="1"/>
          </p:cNvPicPr>
          <p:nvPr>
            <p:ph idx="1"/>
          </p:nvPr>
        </p:nvPicPr>
        <p:blipFill>
          <a:blip r:embed="rId2"/>
          <a:stretch>
            <a:fillRect/>
          </a:stretch>
        </p:blipFill>
        <p:spPr>
          <a:xfrm>
            <a:off x="2809852" y="1527021"/>
            <a:ext cx="6096000" cy="3800475"/>
          </a:xfrm>
        </p:spPr>
      </p:pic>
      <p:sp>
        <p:nvSpPr>
          <p:cNvPr id="5" name="Retângulo 4"/>
          <p:cNvSpPr/>
          <p:nvPr/>
        </p:nvSpPr>
        <p:spPr>
          <a:xfrm>
            <a:off x="3810000" y="4952493"/>
            <a:ext cx="4572000" cy="2031325"/>
          </a:xfrm>
          <a:prstGeom prst="rect">
            <a:avLst/>
          </a:prstGeom>
        </p:spPr>
        <p:txBody>
          <a:bodyPr wrap="square">
            <a:spAutoFit/>
          </a:bodyPr>
          <a:lstStyle/>
          <a:p>
            <a:endParaRPr lang="pt-BR" dirty="0"/>
          </a:p>
          <a:p>
            <a:r>
              <a:rPr lang="pt-BR" dirty="0"/>
              <a:t>“Essa sala de vendas, silenciosa a mais das vezes, está infectada pelos miasmas de óleo de rícino que se exalam dos poros enrugados de esqueletos ambulantes…”.</a:t>
            </a:r>
            <a:br>
              <a:rPr lang="pt-BR" dirty="0"/>
            </a:br>
            <a:r>
              <a:rPr lang="pt-BR" dirty="0"/>
              <a:t/>
            </a:r>
            <a:br>
              <a:rPr lang="pt-BR" dirty="0"/>
            </a:br>
            <a:endParaRPr lang="pt-BR" dirty="0"/>
          </a:p>
        </p:txBody>
      </p:sp>
    </p:spTree>
    <p:extLst>
      <p:ext uri="{BB962C8B-B14F-4D97-AF65-F5344CB8AC3E}">
        <p14:creationId xmlns:p14="http://schemas.microsoft.com/office/powerpoint/2010/main" val="30349940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3200" dirty="0"/>
              <a:t>O público, ator na produção da exposição? Um modelo dividido entre entusiasmo e </a:t>
            </a:r>
            <a:r>
              <a:rPr lang="pt-BR" sz="3200" dirty="0" smtClean="0"/>
              <a:t>hesitação</a:t>
            </a:r>
            <a:br>
              <a:rPr lang="pt-BR" sz="3200" dirty="0" smtClean="0"/>
            </a:br>
            <a:r>
              <a:rPr lang="pt-BR" sz="3200" dirty="0" smtClean="0">
                <a:solidFill>
                  <a:srgbClr val="C00000"/>
                </a:solidFill>
              </a:rPr>
              <a:t>Serge </a:t>
            </a:r>
            <a:r>
              <a:rPr lang="pt-BR" sz="3200" dirty="0" err="1" smtClean="0">
                <a:solidFill>
                  <a:srgbClr val="C00000"/>
                </a:solidFill>
              </a:rPr>
              <a:t>Chaumier</a:t>
            </a:r>
            <a:endParaRPr lang="pt-BR" sz="3200" dirty="0">
              <a:solidFill>
                <a:srgbClr val="C00000"/>
              </a:solidFill>
            </a:endParaRPr>
          </a:p>
        </p:txBody>
      </p:sp>
      <p:sp>
        <p:nvSpPr>
          <p:cNvPr id="3" name="Espaço Reservado para Conteúdo 2"/>
          <p:cNvSpPr>
            <a:spLocks noGrp="1"/>
          </p:cNvSpPr>
          <p:nvPr>
            <p:ph idx="1"/>
          </p:nvPr>
        </p:nvSpPr>
        <p:spPr/>
        <p:txBody>
          <a:bodyPr>
            <a:normAutofit fontScale="62500" lnSpcReduction="20000"/>
          </a:bodyPr>
          <a:lstStyle/>
          <a:p>
            <a:r>
              <a:rPr lang="pt-BR" dirty="0" smtClean="0"/>
              <a:t>Museologia participativa</a:t>
            </a:r>
          </a:p>
          <a:p>
            <a:r>
              <a:rPr lang="pt-BR" dirty="0" smtClean="0"/>
              <a:t>Associar o público à concepção das exposições, para quê?</a:t>
            </a:r>
          </a:p>
          <a:p>
            <a:r>
              <a:rPr lang="pt-BR" dirty="0" smtClean="0"/>
              <a:t>O público continuando a ser uma das principais preocupações dos profissionais dos museus, será pertinente dar a palavra aos usuários e aos defensores das culturas, próximas ou distantes, que são expostas?</a:t>
            </a:r>
          </a:p>
          <a:p>
            <a:pPr marL="0" indent="0">
              <a:buNone/>
            </a:pPr>
            <a:r>
              <a:rPr lang="pt-BR" dirty="0" smtClean="0"/>
              <a:t>_________________________________________________________</a:t>
            </a:r>
          </a:p>
          <a:p>
            <a:r>
              <a:rPr lang="pt-BR" dirty="0" smtClean="0"/>
              <a:t>Tom irônico do texto – dificuldades (concepção e ação) da abertura dos museus à participação</a:t>
            </a:r>
          </a:p>
          <a:p>
            <a:r>
              <a:rPr lang="pt-BR" dirty="0" smtClean="0"/>
              <a:t>Histórico, desde o final do século XIX, da abertura à participação popular na cultura francesa, desde a educação popular. Na área dos museus tal perspectiva não aparece até os anos 1970, com o desenvolvimento dos </a:t>
            </a:r>
            <a:r>
              <a:rPr lang="pt-BR" dirty="0" err="1" smtClean="0"/>
              <a:t>ecomuseus</a:t>
            </a:r>
            <a:r>
              <a:rPr lang="pt-BR" dirty="0" smtClean="0"/>
              <a:t>. Prevalece a ideia de que a função do museu é unir o corpo social através da comunidade reunida em torno de tesouros em comum.</a:t>
            </a:r>
          </a:p>
          <a:p>
            <a:r>
              <a:rPr lang="pt-BR" dirty="0" smtClean="0"/>
              <a:t>Políticas culturais e suas diferentes concepções a partir de 1959 – diferentes formas de participação</a:t>
            </a:r>
          </a:p>
          <a:p>
            <a:r>
              <a:rPr lang="pt-BR" dirty="0" err="1" smtClean="0"/>
              <a:t>Ecomuseus</a:t>
            </a:r>
            <a:r>
              <a:rPr lang="pt-BR" dirty="0" smtClean="0"/>
              <a:t> ecoam Maio de 1968, que provoca uma reviravolta na universidade e na sociedade = </a:t>
            </a:r>
            <a:r>
              <a:rPr lang="pt-BR" dirty="0"/>
              <a:t>instituição que preserva, apresenta e valoriza bens naturais e culturais e modos de vida de um determinado território.</a:t>
            </a:r>
            <a:endParaRPr lang="pt-BR" dirty="0" smtClean="0"/>
          </a:p>
          <a:p>
            <a:endParaRPr lang="pt-BR" dirty="0"/>
          </a:p>
        </p:txBody>
      </p:sp>
    </p:spTree>
    <p:extLst>
      <p:ext uri="{BB962C8B-B14F-4D97-AF65-F5344CB8AC3E}">
        <p14:creationId xmlns:p14="http://schemas.microsoft.com/office/powerpoint/2010/main" val="154582042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3200" dirty="0"/>
              <a:t>O público, ator na produção da exposição? Um modelo dividido entre entusiasmo e </a:t>
            </a:r>
            <a:r>
              <a:rPr lang="pt-BR" sz="3200" dirty="0" smtClean="0"/>
              <a:t>hesitação</a:t>
            </a:r>
            <a:br>
              <a:rPr lang="pt-BR" sz="3200" dirty="0" smtClean="0"/>
            </a:br>
            <a:r>
              <a:rPr lang="pt-BR" sz="3200" dirty="0" smtClean="0">
                <a:solidFill>
                  <a:srgbClr val="C00000"/>
                </a:solidFill>
              </a:rPr>
              <a:t>Serge </a:t>
            </a:r>
            <a:r>
              <a:rPr lang="pt-BR" sz="3200" dirty="0" err="1" smtClean="0">
                <a:solidFill>
                  <a:srgbClr val="C00000"/>
                </a:solidFill>
              </a:rPr>
              <a:t>Chaumier</a:t>
            </a:r>
            <a:endParaRPr lang="pt-BR" sz="3200" dirty="0">
              <a:solidFill>
                <a:srgbClr val="C00000"/>
              </a:solidFill>
            </a:endParaRPr>
          </a:p>
        </p:txBody>
      </p:sp>
      <p:sp>
        <p:nvSpPr>
          <p:cNvPr id="3" name="Espaço Reservado para Conteúdo 2"/>
          <p:cNvSpPr>
            <a:spLocks noGrp="1"/>
          </p:cNvSpPr>
          <p:nvPr>
            <p:ph idx="1"/>
          </p:nvPr>
        </p:nvSpPr>
        <p:spPr>
          <a:xfrm>
            <a:off x="838200" y="1690688"/>
            <a:ext cx="10173956" cy="4044148"/>
          </a:xfrm>
        </p:spPr>
        <p:txBody>
          <a:bodyPr>
            <a:normAutofit fontScale="55000" lnSpcReduction="20000"/>
          </a:bodyPr>
          <a:lstStyle/>
          <a:p>
            <a:r>
              <a:rPr lang="pt-BR" dirty="0" smtClean="0"/>
              <a:t>Democracia cultural: entendida “ora como o acesso da maior quantidade de pessoas às formas legítimas de cultura, ora como o ‘direito’ de cada um de considerar sua cultura como legítima”.</a:t>
            </a:r>
          </a:p>
          <a:p>
            <a:r>
              <a:rPr lang="pt-BR" dirty="0" smtClean="0"/>
              <a:t>Francis </a:t>
            </a:r>
            <a:r>
              <a:rPr lang="pt-BR" dirty="0" err="1" smtClean="0"/>
              <a:t>Jeanson</a:t>
            </a:r>
            <a:r>
              <a:rPr lang="pt-BR" dirty="0" smtClean="0"/>
              <a:t> – ação cultural: não se pode fazer cultura sem os interessados – pauta a política cultural.</a:t>
            </a:r>
          </a:p>
          <a:p>
            <a:r>
              <a:rPr lang="pt-BR" dirty="0" smtClean="0"/>
              <a:t>Museu “torna-se um instrumento de desenvolvimento do indivíduo e de sua comunidade colocando-se a serviço de projetos de autores locais”.</a:t>
            </a:r>
          </a:p>
          <a:p>
            <a:r>
              <a:rPr lang="pt-BR" dirty="0" smtClean="0"/>
              <a:t>Na realidade, o museu é menos poroso às discussões sobre participação.</a:t>
            </a:r>
          </a:p>
          <a:p>
            <a:r>
              <a:rPr lang="pt-BR" dirty="0" smtClean="0"/>
              <a:t>Demanda pelo pluralismo cultural.</a:t>
            </a:r>
          </a:p>
          <a:p>
            <a:r>
              <a:rPr lang="pt-BR" dirty="0" smtClean="0"/>
              <a:t>Indecisão quanto à definição de cultura que pauta a ação do Ministério gera ambiguidades e problemas nas ações.</a:t>
            </a:r>
          </a:p>
          <a:p>
            <a:r>
              <a:rPr lang="pt-BR" dirty="0" smtClean="0"/>
              <a:t>“A concepção relativista </a:t>
            </a:r>
            <a:r>
              <a:rPr lang="pt-BR" dirty="0" err="1" smtClean="0"/>
              <a:t>lévi-straussiana</a:t>
            </a:r>
            <a:r>
              <a:rPr lang="pt-BR" dirty="0" smtClean="0"/>
              <a:t> se vê consagrada nos discursos, mesmo que não seja sem demagogia e sem conservar as divisões orçamentárias estruturalmente idênticas” (p.278).</a:t>
            </a:r>
          </a:p>
          <a:p>
            <a:r>
              <a:rPr lang="pt-BR" dirty="0" smtClean="0"/>
              <a:t>Dessacralização </a:t>
            </a:r>
            <a:r>
              <a:rPr lang="pt-BR" dirty="0"/>
              <a:t>e </a:t>
            </a:r>
            <a:r>
              <a:rPr lang="pt-BR" dirty="0" err="1"/>
              <a:t>desierarquização</a:t>
            </a:r>
            <a:r>
              <a:rPr lang="pt-BR" dirty="0"/>
              <a:t> da cultura erudita</a:t>
            </a:r>
            <a:r>
              <a:rPr lang="pt-BR" dirty="0" smtClean="0"/>
              <a:t>.</a:t>
            </a:r>
          </a:p>
          <a:p>
            <a:r>
              <a:rPr lang="pt-BR" dirty="0" smtClean="0"/>
              <a:t>“O museu deve então tornar-se um instrumento de desenvolvimento do indivíduo e de sua comunidade, colocando-se a serviço de projetos dos agentes locais” = “um </a:t>
            </a:r>
            <a:r>
              <a:rPr lang="pt-BR" dirty="0" err="1" smtClean="0"/>
              <a:t>ecomuseu</a:t>
            </a:r>
            <a:r>
              <a:rPr lang="pt-BR" dirty="0" smtClean="0"/>
              <a:t> não tem visitantes, tem habitantes”, concepção que apresenta divergências com outra que enfatiza o papel dos especialistas e cientistas.</a:t>
            </a:r>
            <a:endParaRPr lang="pt-BR" dirty="0"/>
          </a:p>
          <a:p>
            <a:endParaRPr lang="pt-BR" dirty="0"/>
          </a:p>
        </p:txBody>
      </p:sp>
    </p:spTree>
    <p:extLst>
      <p:ext uri="{BB962C8B-B14F-4D97-AF65-F5344CB8AC3E}">
        <p14:creationId xmlns:p14="http://schemas.microsoft.com/office/powerpoint/2010/main" val="286036397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3200" dirty="0"/>
              <a:t>O público, ator na produção da exposição? Um modelo dividido entre entusiasmo e </a:t>
            </a:r>
            <a:r>
              <a:rPr lang="pt-BR" sz="3200" dirty="0" smtClean="0"/>
              <a:t>hesitação</a:t>
            </a:r>
            <a:br>
              <a:rPr lang="pt-BR" sz="3200" dirty="0" smtClean="0"/>
            </a:br>
            <a:r>
              <a:rPr lang="pt-BR" sz="3200" dirty="0" smtClean="0">
                <a:solidFill>
                  <a:srgbClr val="C00000"/>
                </a:solidFill>
              </a:rPr>
              <a:t>Serge </a:t>
            </a:r>
            <a:r>
              <a:rPr lang="pt-BR" sz="3200" dirty="0" err="1" smtClean="0">
                <a:solidFill>
                  <a:srgbClr val="C00000"/>
                </a:solidFill>
              </a:rPr>
              <a:t>Chaumier</a:t>
            </a:r>
            <a:endParaRPr lang="pt-BR" sz="3200" dirty="0">
              <a:solidFill>
                <a:srgbClr val="C00000"/>
              </a:solidFill>
            </a:endParaRPr>
          </a:p>
        </p:txBody>
      </p:sp>
      <p:sp>
        <p:nvSpPr>
          <p:cNvPr id="3" name="Espaço Reservado para Conteúdo 2"/>
          <p:cNvSpPr>
            <a:spLocks noGrp="1"/>
          </p:cNvSpPr>
          <p:nvPr>
            <p:ph idx="1"/>
          </p:nvPr>
        </p:nvSpPr>
        <p:spPr>
          <a:xfrm>
            <a:off x="838200" y="1690688"/>
            <a:ext cx="10173956" cy="4044148"/>
          </a:xfrm>
        </p:spPr>
        <p:txBody>
          <a:bodyPr>
            <a:normAutofit fontScale="62500" lnSpcReduction="20000"/>
          </a:bodyPr>
          <a:lstStyle/>
          <a:p>
            <a:pPr marL="0" indent="0" algn="just">
              <a:buNone/>
            </a:pPr>
            <a:r>
              <a:rPr lang="pt-BR" dirty="0" smtClean="0"/>
              <a:t>“A </a:t>
            </a:r>
            <a:r>
              <a:rPr lang="pt-BR" dirty="0"/>
              <a:t>utopia é generosa. Ela pressupõe a manifestação democrática e uma comunidade constituída por agentes esclarecidos que pretendam destacar a análise do passado a serviço de um desenvolvimento inteligente para o futuro. Não há dúvida para </a:t>
            </a:r>
            <a:r>
              <a:rPr lang="pt-BR" dirty="0" err="1"/>
              <a:t>Hugues</a:t>
            </a:r>
            <a:r>
              <a:rPr lang="pt-BR" dirty="0"/>
              <a:t> de </a:t>
            </a:r>
            <a:r>
              <a:rPr lang="pt-BR" dirty="0" err="1"/>
              <a:t>Varine</a:t>
            </a:r>
            <a:r>
              <a:rPr lang="pt-BR" dirty="0"/>
              <a:t>, e nisso transparece sua fé no Homem, de que a iniciativa popular irá tender para o melhor. Mas a manifestação popular pode ser diferente, ainda mais que a ideologia da época enaltece a revalorização das origens. O folclore vai ver-se cristalizado em uma glorificação da identidade que se imobiliza em um </a:t>
            </a:r>
            <a:r>
              <a:rPr lang="pt-BR" dirty="0" err="1"/>
              <a:t>identitarismo</a:t>
            </a:r>
            <a:r>
              <a:rPr lang="pt-BR" dirty="0"/>
              <a:t>, isto é, uma identidade concebida como um dado, estável e </a:t>
            </a:r>
            <a:r>
              <a:rPr lang="pt-BR" dirty="0" smtClean="0"/>
              <a:t>rígido</a:t>
            </a:r>
            <a:r>
              <a:rPr lang="pt-BR" dirty="0"/>
              <a:t>.</a:t>
            </a:r>
            <a:r>
              <a:rPr lang="pt-BR" dirty="0" smtClean="0"/>
              <a:t> </a:t>
            </a:r>
            <a:r>
              <a:rPr lang="pt-BR" dirty="0"/>
              <a:t>A imobilização em uma visão passadista e nostálgica pode a seguir desenvolver-se com a consciência tranquila, legitimada pela idealização das culturas populares, consideradas como tendo a mesma dignidade que a cultura emancipadora, a partir de então tachada de burguesa. Não é inócuo constatar que as concepções trazidas por essa nova esquerda dos anos 1970 vão, sem sabê-lo, ao encontro dos elementos mais reacionários da direita de outrora, que </a:t>
            </a:r>
            <a:r>
              <a:rPr lang="pt-BR" dirty="0" err="1"/>
              <a:t>Barrès</a:t>
            </a:r>
            <a:r>
              <a:rPr lang="pt-BR" dirty="0"/>
              <a:t> encarnou tão </a:t>
            </a:r>
            <a:r>
              <a:rPr lang="pt-BR" dirty="0" smtClean="0"/>
              <a:t>bem. </a:t>
            </a:r>
            <a:r>
              <a:rPr lang="pt-BR" dirty="0" smtClean="0">
                <a:solidFill>
                  <a:srgbClr val="C00000"/>
                </a:solidFill>
              </a:rPr>
              <a:t>A </a:t>
            </a:r>
            <a:r>
              <a:rPr lang="pt-BR" dirty="0">
                <a:solidFill>
                  <a:srgbClr val="C00000"/>
                </a:solidFill>
              </a:rPr>
              <a:t>emancipação pela cultura é trocada pela diferença cultural</a:t>
            </a:r>
            <a:r>
              <a:rPr lang="pt-BR" dirty="0"/>
              <a:t>. Os investimentos associativos da expressão de uma identidade regionalista vão manifestar-se, para o bem ou para o mal. Verdadeiras paixões levam partes da população a serem realmente agentes de sua cultura e a inaugurarem museus e exposições. </a:t>
            </a:r>
            <a:r>
              <a:rPr lang="pt-BR" dirty="0" smtClean="0"/>
              <a:t>Os </a:t>
            </a:r>
            <a:r>
              <a:rPr lang="pt-BR" dirty="0"/>
              <a:t>anos 1980 comprovam que o museu é popular através dos múltiplos exemplos de </a:t>
            </a:r>
            <a:r>
              <a:rPr lang="pt-BR" dirty="0" err="1"/>
              <a:t>autorrealização</a:t>
            </a:r>
            <a:r>
              <a:rPr lang="pt-BR" dirty="0"/>
              <a:t>. Os museus d’</a:t>
            </a:r>
            <a:r>
              <a:rPr lang="pt-BR" dirty="0" err="1"/>
              <a:t>identité</a:t>
            </a:r>
            <a:r>
              <a:rPr lang="pt-BR" dirty="0" smtClean="0"/>
              <a:t>, </a:t>
            </a:r>
            <a:r>
              <a:rPr lang="pt-BR" dirty="0"/>
              <a:t>realizados pelas associações beneficentes, tornam-se de longe os mais numerosos, mesmo que muitas vezes eles não sejam reconhecidos pela </a:t>
            </a:r>
            <a:r>
              <a:rPr lang="pt-BR" dirty="0" err="1" smtClean="0"/>
              <a:t>dmf</a:t>
            </a:r>
            <a:r>
              <a:rPr lang="pt-BR" dirty="0" smtClean="0"/>
              <a:t>” (p.279).</a:t>
            </a:r>
            <a:endParaRPr lang="pt-BR" dirty="0"/>
          </a:p>
        </p:txBody>
      </p:sp>
    </p:spTree>
    <p:extLst>
      <p:ext uri="{BB962C8B-B14F-4D97-AF65-F5344CB8AC3E}">
        <p14:creationId xmlns:p14="http://schemas.microsoft.com/office/powerpoint/2010/main" val="359165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4000" b="-14000"/>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1400" b="1" dirty="0" smtClean="0"/>
              <a:t>Jean-Baptiste Debret (Um jantar brasileiro, 1827)</a:t>
            </a:r>
            <a:endParaRPr lang="pt-BR" sz="1400" b="1" dirty="0"/>
          </a:p>
        </p:txBody>
      </p:sp>
      <p:pic>
        <p:nvPicPr>
          <p:cNvPr id="4" name="Espaço Reservado para Conteú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75548" y="1825625"/>
            <a:ext cx="6040903" cy="4351338"/>
          </a:xfrm>
        </p:spPr>
      </p:pic>
    </p:spTree>
    <p:extLst>
      <p:ext uri="{BB962C8B-B14F-4D97-AF65-F5344CB8AC3E}">
        <p14:creationId xmlns:p14="http://schemas.microsoft.com/office/powerpoint/2010/main" val="401547727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3200" dirty="0"/>
              <a:t>O público, ator na produção da exposição? Um modelo dividido entre entusiasmo e </a:t>
            </a:r>
            <a:r>
              <a:rPr lang="pt-BR" sz="3200" dirty="0" smtClean="0"/>
              <a:t>hesitação</a:t>
            </a:r>
            <a:br>
              <a:rPr lang="pt-BR" sz="3200" dirty="0" smtClean="0"/>
            </a:br>
            <a:r>
              <a:rPr lang="pt-BR" sz="3200" dirty="0" smtClean="0">
                <a:solidFill>
                  <a:srgbClr val="C00000"/>
                </a:solidFill>
              </a:rPr>
              <a:t>Serge </a:t>
            </a:r>
            <a:r>
              <a:rPr lang="pt-BR" sz="3200" dirty="0" err="1" smtClean="0">
                <a:solidFill>
                  <a:srgbClr val="C00000"/>
                </a:solidFill>
              </a:rPr>
              <a:t>Chaumier</a:t>
            </a:r>
            <a:endParaRPr lang="pt-BR" sz="3200" dirty="0">
              <a:solidFill>
                <a:srgbClr val="C00000"/>
              </a:solidFill>
            </a:endParaRPr>
          </a:p>
        </p:txBody>
      </p:sp>
      <p:sp>
        <p:nvSpPr>
          <p:cNvPr id="3" name="Espaço Reservado para Conteúdo 2"/>
          <p:cNvSpPr>
            <a:spLocks noGrp="1"/>
          </p:cNvSpPr>
          <p:nvPr>
            <p:ph idx="1"/>
          </p:nvPr>
        </p:nvSpPr>
        <p:spPr>
          <a:xfrm>
            <a:off x="838200" y="1690688"/>
            <a:ext cx="10173956" cy="4044148"/>
          </a:xfrm>
        </p:spPr>
        <p:txBody>
          <a:bodyPr>
            <a:normAutofit fontScale="70000" lnSpcReduction="20000"/>
          </a:bodyPr>
          <a:lstStyle/>
          <a:p>
            <a:pPr marL="0" indent="0" algn="just">
              <a:buNone/>
            </a:pPr>
            <a:r>
              <a:rPr lang="pt-BR" dirty="0" smtClean="0"/>
              <a:t>“Se </a:t>
            </a:r>
            <a:r>
              <a:rPr lang="pt-BR" dirty="0"/>
              <a:t>a realização de exposições por coletivos de não profissionais, em uma lógica de expressão </a:t>
            </a:r>
            <a:r>
              <a:rPr lang="pt-BR" dirty="0" err="1"/>
              <a:t>identitária</a:t>
            </a:r>
            <a:r>
              <a:rPr lang="pt-BR" dirty="0"/>
              <a:t>, parece estar se esgotando um pouco depois de dez anos na França, problemáticas semelhantes se manifestam em outros horizontes. Assim, os povos autóctones da América do Norte reivindicam o direito de realizar e gerenciar as apresentações das culturas a que pertencem. Uma mesma lógica </a:t>
            </a:r>
            <a:r>
              <a:rPr lang="pt-BR" dirty="0" err="1"/>
              <a:t>comunitarista</a:t>
            </a:r>
            <a:r>
              <a:rPr lang="pt-BR" dirty="0"/>
              <a:t> é uma ameaça, com os mesmos riscos de construção de um discurso mais mitológico do que científico. A legitimidade atribuída a uma palavra sob o pretexto de que ela se origina de uma ascendência ancestral ou que ela traz junto o legado de um mundo é sempre arriscada politicamente, se não suspeita. Ela é suscetível de todos os desvios e de todas as regressões. A ascendência pode ser uma justificativa, em última instância? Mesmo que ela seja “politicamente correta”, não se pode deixar de ter uma certa circunspeção em relação ao empreendimento da Unesco que, sob o </a:t>
            </a:r>
            <a:r>
              <a:rPr lang="pt-BR" dirty="0" smtClean="0"/>
              <a:t>pretexto </a:t>
            </a:r>
            <a:r>
              <a:rPr lang="pt-BR" dirty="0"/>
              <a:t>do reconhecimento e da diversidade cultural, pretende ajudar a preservar os costumes como patrimônios imateriais, renunciando antecipadamente a qualquer juízo de valor a priori. Se os interessados têm a última palavra sobre o valor e o caráter cultural, portanto patrimonial, de suas crenças e de suas práticas, é possível prever a reabilitação e a justificação de tudo que até então era considerado como obscurantismo pelo </a:t>
            </a:r>
            <a:r>
              <a:rPr lang="pt-BR" dirty="0" smtClean="0"/>
              <a:t>Iluminismo” (p.280)</a:t>
            </a:r>
            <a:endParaRPr lang="pt-BR" dirty="0"/>
          </a:p>
        </p:txBody>
      </p:sp>
    </p:spTree>
    <p:extLst>
      <p:ext uri="{BB962C8B-B14F-4D97-AF65-F5344CB8AC3E}">
        <p14:creationId xmlns:p14="http://schemas.microsoft.com/office/powerpoint/2010/main" val="15837604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3200" dirty="0"/>
              <a:t>O público, ator na produção da exposição? Um modelo dividido entre entusiasmo e </a:t>
            </a:r>
            <a:r>
              <a:rPr lang="pt-BR" sz="3200" dirty="0" smtClean="0"/>
              <a:t>hesitação</a:t>
            </a:r>
            <a:br>
              <a:rPr lang="pt-BR" sz="3200" dirty="0" smtClean="0"/>
            </a:br>
            <a:r>
              <a:rPr lang="pt-BR" sz="3200" dirty="0" smtClean="0">
                <a:solidFill>
                  <a:srgbClr val="C00000"/>
                </a:solidFill>
              </a:rPr>
              <a:t>Serge </a:t>
            </a:r>
            <a:r>
              <a:rPr lang="pt-BR" sz="3200" dirty="0" err="1" smtClean="0">
                <a:solidFill>
                  <a:srgbClr val="C00000"/>
                </a:solidFill>
              </a:rPr>
              <a:t>Chaumier</a:t>
            </a:r>
            <a:endParaRPr lang="pt-BR" sz="3200" dirty="0">
              <a:solidFill>
                <a:srgbClr val="C00000"/>
              </a:solidFill>
            </a:endParaRPr>
          </a:p>
        </p:txBody>
      </p:sp>
      <p:sp>
        <p:nvSpPr>
          <p:cNvPr id="3" name="Espaço Reservado para Conteúdo 2"/>
          <p:cNvSpPr>
            <a:spLocks noGrp="1"/>
          </p:cNvSpPr>
          <p:nvPr>
            <p:ph idx="1"/>
          </p:nvPr>
        </p:nvSpPr>
        <p:spPr>
          <a:xfrm>
            <a:off x="838200" y="1690688"/>
            <a:ext cx="10173956" cy="4044148"/>
          </a:xfrm>
        </p:spPr>
        <p:txBody>
          <a:bodyPr>
            <a:normAutofit fontScale="77500" lnSpcReduction="20000"/>
          </a:bodyPr>
          <a:lstStyle/>
          <a:p>
            <a:r>
              <a:rPr lang="pt-BR" dirty="0" smtClean="0">
                <a:solidFill>
                  <a:srgbClr val="C00000"/>
                </a:solidFill>
              </a:rPr>
              <a:t>Dar de novo a palavra aos interessados não quer dizer dar-lhes todas as palavras</a:t>
            </a:r>
            <a:r>
              <a:rPr lang="pt-BR" dirty="0" smtClean="0"/>
              <a:t>.</a:t>
            </a:r>
          </a:p>
          <a:p>
            <a:r>
              <a:rPr lang="pt-BR" dirty="0" smtClean="0"/>
              <a:t>“Trabalhar para a população, para ela e não por ela, pressupõe conseguir fazê-lo encontrando um terreno comum” (p.281).</a:t>
            </a:r>
          </a:p>
          <a:p>
            <a:r>
              <a:rPr lang="pt-BR" dirty="0"/>
              <a:t>“As diferenças entre a cultura dos profissionais e a da população envolvida muitas vezes levam a uma desistência e a uma ação isolada. Então ela se revela pouco envolvida e pouco presente entre o público que frequenta o lugar. Como consequência, o museu profissional trabalha para os outros e especialmente para aqueles que aparecem como novos alvos de clientela, a saber, o público de passagem, os </a:t>
            </a:r>
            <a:r>
              <a:rPr lang="pt-BR" dirty="0" smtClean="0"/>
              <a:t>turistas” (p.281).</a:t>
            </a:r>
          </a:p>
          <a:p>
            <a:r>
              <a:rPr lang="pt-BR" dirty="0" smtClean="0"/>
              <a:t>“Quando </a:t>
            </a:r>
            <a:r>
              <a:rPr lang="pt-BR" dirty="0"/>
              <a:t>os limites das responsabilidades de cada um são claramente traçados e a instituição não deixa acreditar que ela será o instrumento de expressão de um grupo, as colaborações são possíveis. Elas não revelam ser, nem fáceis nem concludentes para todos. Os interessados podem sentir-se traídos quando eles não se reconhecem inteiramente no </a:t>
            </a:r>
            <a:r>
              <a:rPr lang="pt-BR" dirty="0" smtClean="0"/>
              <a:t>resultado” (p.282).</a:t>
            </a:r>
            <a:endParaRPr lang="pt-BR" dirty="0"/>
          </a:p>
          <a:p>
            <a:endParaRPr lang="pt-BR" dirty="0"/>
          </a:p>
        </p:txBody>
      </p:sp>
    </p:spTree>
    <p:extLst>
      <p:ext uri="{BB962C8B-B14F-4D97-AF65-F5344CB8AC3E}">
        <p14:creationId xmlns:p14="http://schemas.microsoft.com/office/powerpoint/2010/main" val="370900359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3200" dirty="0"/>
              <a:t>O público, ator na produção da exposição? Um modelo dividido entre entusiasmo e </a:t>
            </a:r>
            <a:r>
              <a:rPr lang="pt-BR" sz="3200" dirty="0" smtClean="0"/>
              <a:t>hesitação</a:t>
            </a:r>
            <a:br>
              <a:rPr lang="pt-BR" sz="3200" dirty="0" smtClean="0"/>
            </a:br>
            <a:r>
              <a:rPr lang="pt-BR" sz="3200" dirty="0" smtClean="0">
                <a:solidFill>
                  <a:srgbClr val="C00000"/>
                </a:solidFill>
              </a:rPr>
              <a:t>Serge </a:t>
            </a:r>
            <a:r>
              <a:rPr lang="pt-BR" sz="3200" dirty="0" err="1" smtClean="0">
                <a:solidFill>
                  <a:srgbClr val="C00000"/>
                </a:solidFill>
              </a:rPr>
              <a:t>Chaumier</a:t>
            </a:r>
            <a:endParaRPr lang="pt-BR" sz="3200" dirty="0">
              <a:solidFill>
                <a:srgbClr val="C00000"/>
              </a:solidFill>
            </a:endParaRPr>
          </a:p>
        </p:txBody>
      </p:sp>
      <p:sp>
        <p:nvSpPr>
          <p:cNvPr id="3" name="Espaço Reservado para Conteúdo 2"/>
          <p:cNvSpPr>
            <a:spLocks noGrp="1"/>
          </p:cNvSpPr>
          <p:nvPr>
            <p:ph idx="1"/>
          </p:nvPr>
        </p:nvSpPr>
        <p:spPr>
          <a:xfrm>
            <a:off x="838200" y="1690688"/>
            <a:ext cx="10173956" cy="4044148"/>
          </a:xfrm>
        </p:spPr>
        <p:txBody>
          <a:bodyPr>
            <a:normAutofit fontScale="85000" lnSpcReduction="20000"/>
          </a:bodyPr>
          <a:lstStyle/>
          <a:p>
            <a:r>
              <a:rPr lang="pt-BR" dirty="0" smtClean="0">
                <a:solidFill>
                  <a:srgbClr val="C00000"/>
                </a:solidFill>
              </a:rPr>
              <a:t>Avaliação como forma de participação</a:t>
            </a:r>
            <a:r>
              <a:rPr lang="pt-BR" dirty="0" smtClean="0"/>
              <a:t>: “ajudar a ir ao encontro do público, agregando-o, para envolve-lo e compreendê-lo melhor”. Não é partícipe, mas é levado em conta no projeto.</a:t>
            </a:r>
          </a:p>
          <a:p>
            <a:r>
              <a:rPr lang="pt-BR" dirty="0" smtClean="0"/>
              <a:t>Acolhimento, mediações, compreensão da heterogeneidade dos públicos: “a avaliação </a:t>
            </a:r>
            <a:r>
              <a:rPr lang="pt-BR" dirty="0" err="1" smtClean="0"/>
              <a:t>museal</a:t>
            </a:r>
            <a:r>
              <a:rPr lang="pt-BR" dirty="0" smtClean="0"/>
              <a:t> vai se deslocar para levar em conta a diversidade das situações e permitir uma maior eficácia da instituição e das mensagens que ela pretende enviar. O público é convidado a ouvir sua voz, a participar de uma certa maneira, para que o criador da exposição possa apreender melhor seus interlocutores” (p.282).</a:t>
            </a:r>
          </a:p>
          <a:p>
            <a:r>
              <a:rPr lang="pt-BR" dirty="0" smtClean="0"/>
              <a:t>Realização da avaliação pode trazer dimensões qualitativas subjetivas – público sente-se levado em conta pela instituição</a:t>
            </a:r>
          </a:p>
          <a:p>
            <a:r>
              <a:rPr lang="pt-BR" dirty="0" smtClean="0"/>
              <a:t>Comitê de público: olhar sobre as ações previstas ou empreendidas pelo museu: “é possível que ali se inventem novas práticas </a:t>
            </a:r>
            <a:r>
              <a:rPr lang="pt-BR" dirty="0" err="1" smtClean="0"/>
              <a:t>museais</a:t>
            </a:r>
            <a:r>
              <a:rPr lang="pt-BR" dirty="0" smtClean="0"/>
              <a:t>” (p.284).</a:t>
            </a:r>
            <a:endParaRPr lang="pt-BR" dirty="0"/>
          </a:p>
        </p:txBody>
      </p:sp>
    </p:spTree>
    <p:extLst>
      <p:ext uri="{BB962C8B-B14F-4D97-AF65-F5344CB8AC3E}">
        <p14:creationId xmlns:p14="http://schemas.microsoft.com/office/powerpoint/2010/main" val="263312020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3200" dirty="0"/>
              <a:t>O público, ator na produção da exposição? Um modelo dividido entre entusiasmo e </a:t>
            </a:r>
            <a:r>
              <a:rPr lang="pt-BR" sz="3200" dirty="0" smtClean="0"/>
              <a:t>hesitação</a:t>
            </a:r>
            <a:br>
              <a:rPr lang="pt-BR" sz="3200" dirty="0" smtClean="0"/>
            </a:br>
            <a:r>
              <a:rPr lang="pt-BR" sz="3200" dirty="0" smtClean="0">
                <a:solidFill>
                  <a:srgbClr val="C00000"/>
                </a:solidFill>
              </a:rPr>
              <a:t>Serge </a:t>
            </a:r>
            <a:r>
              <a:rPr lang="pt-BR" sz="3200" dirty="0" err="1" smtClean="0">
                <a:solidFill>
                  <a:srgbClr val="C00000"/>
                </a:solidFill>
              </a:rPr>
              <a:t>Chaumier</a:t>
            </a:r>
            <a:endParaRPr lang="pt-BR" sz="3200" dirty="0">
              <a:solidFill>
                <a:srgbClr val="C00000"/>
              </a:solidFill>
            </a:endParaRPr>
          </a:p>
        </p:txBody>
      </p:sp>
      <p:sp>
        <p:nvSpPr>
          <p:cNvPr id="3" name="Espaço Reservado para Conteúdo 2"/>
          <p:cNvSpPr>
            <a:spLocks noGrp="1"/>
          </p:cNvSpPr>
          <p:nvPr>
            <p:ph idx="1"/>
          </p:nvPr>
        </p:nvSpPr>
        <p:spPr>
          <a:xfrm>
            <a:off x="838200" y="1690688"/>
            <a:ext cx="10173956" cy="4044148"/>
          </a:xfrm>
        </p:spPr>
        <p:txBody>
          <a:bodyPr>
            <a:normAutofit/>
          </a:bodyPr>
          <a:lstStyle/>
          <a:p>
            <a:r>
              <a:rPr lang="pt-BR" smtClean="0"/>
              <a:t>Thomas </a:t>
            </a:r>
            <a:r>
              <a:rPr lang="pt-BR" dirty="0" err="1" smtClean="0"/>
              <a:t>Hirschhorn</a:t>
            </a:r>
            <a:r>
              <a:rPr lang="pt-BR" dirty="0" smtClean="0"/>
              <a:t>: Museu precário de </a:t>
            </a:r>
            <a:r>
              <a:rPr lang="pt-BR" dirty="0" err="1" smtClean="0"/>
              <a:t>Albinet</a:t>
            </a:r>
            <a:r>
              <a:rPr lang="pt-BR" dirty="0" smtClean="0"/>
              <a:t> (2004)</a:t>
            </a:r>
          </a:p>
          <a:p>
            <a:r>
              <a:rPr lang="pt-BR" dirty="0" smtClean="0">
                <a:solidFill>
                  <a:srgbClr val="C00000"/>
                </a:solidFill>
              </a:rPr>
              <a:t>Novas tecnologias</a:t>
            </a:r>
            <a:r>
              <a:rPr lang="pt-BR" dirty="0" smtClean="0"/>
              <a:t>: maneira inovadora de envolver uma comunidade de visitantes reais ou potenciais – fóruns de discussões, elementos interativos nas exposições, prolongamento das visitas – “museu fórum”.</a:t>
            </a:r>
            <a:endParaRPr lang="pt-BR" dirty="0"/>
          </a:p>
        </p:txBody>
      </p:sp>
    </p:spTree>
    <p:extLst>
      <p:ext uri="{BB962C8B-B14F-4D97-AF65-F5344CB8AC3E}">
        <p14:creationId xmlns:p14="http://schemas.microsoft.com/office/powerpoint/2010/main" val="173441767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3200" dirty="0"/>
              <a:t>O público, ator na produção da exposição? Um modelo dividido entre entusiasmo e </a:t>
            </a:r>
            <a:r>
              <a:rPr lang="pt-BR" sz="3200" dirty="0" smtClean="0"/>
              <a:t>hesitação</a:t>
            </a:r>
            <a:r>
              <a:rPr lang="pt-BR" sz="3200" smtClean="0"/>
              <a:t/>
            </a:r>
            <a:br>
              <a:rPr lang="pt-BR" sz="3200" smtClean="0"/>
            </a:br>
            <a:r>
              <a:rPr lang="pt-BR" sz="3200" smtClean="0">
                <a:solidFill>
                  <a:srgbClr val="C00000"/>
                </a:solidFill>
              </a:rPr>
              <a:t>Serge </a:t>
            </a:r>
            <a:r>
              <a:rPr lang="pt-BR" sz="3200" dirty="0" err="1" smtClean="0">
                <a:solidFill>
                  <a:srgbClr val="C00000"/>
                </a:solidFill>
              </a:rPr>
              <a:t>Chaumier</a:t>
            </a:r>
            <a:endParaRPr lang="pt-BR" sz="3200" dirty="0">
              <a:solidFill>
                <a:srgbClr val="C00000"/>
              </a:solidFill>
            </a:endParaRPr>
          </a:p>
        </p:txBody>
      </p:sp>
      <p:sp>
        <p:nvSpPr>
          <p:cNvPr id="3" name="Espaço Reservado para Conteúdo 2"/>
          <p:cNvSpPr>
            <a:spLocks noGrp="1"/>
          </p:cNvSpPr>
          <p:nvPr>
            <p:ph idx="1"/>
          </p:nvPr>
        </p:nvSpPr>
        <p:spPr>
          <a:xfrm>
            <a:off x="838200" y="1690688"/>
            <a:ext cx="10173956" cy="4044148"/>
          </a:xfrm>
        </p:spPr>
        <p:txBody>
          <a:bodyPr>
            <a:normAutofit fontScale="77500" lnSpcReduction="20000"/>
          </a:bodyPr>
          <a:lstStyle/>
          <a:p>
            <a:pPr marL="0" indent="0">
              <a:buNone/>
            </a:pPr>
            <a:r>
              <a:rPr lang="pt-BR" dirty="0" smtClean="0">
                <a:solidFill>
                  <a:srgbClr val="C00000"/>
                </a:solidFill>
              </a:rPr>
              <a:t>Participação, renovação da ação cultural</a:t>
            </a:r>
          </a:p>
          <a:p>
            <a:pPr marL="0" indent="0">
              <a:buNone/>
            </a:pPr>
            <a:r>
              <a:rPr lang="pt-BR" dirty="0" smtClean="0"/>
              <a:t>“Não </a:t>
            </a:r>
            <a:r>
              <a:rPr lang="pt-BR" dirty="0"/>
              <a:t>ao lhe dar, de maneira demagógica, a última palavra, mas considerando-o como um </a:t>
            </a:r>
            <a:r>
              <a:rPr lang="pt-BR" dirty="0">
                <a:solidFill>
                  <a:srgbClr val="C00000"/>
                </a:solidFill>
              </a:rPr>
              <a:t>parceiro integral e como um recurso para imaginar com ele soluções inovadoras</a:t>
            </a:r>
            <a:r>
              <a:rPr lang="pt-BR" dirty="0"/>
              <a:t>. Assim, a concepção da exposição pode explorar uma das formas da ação cultural, a de </a:t>
            </a:r>
            <a:r>
              <a:rPr lang="pt-BR" dirty="0">
                <a:solidFill>
                  <a:srgbClr val="C00000"/>
                </a:solidFill>
              </a:rPr>
              <a:t>agir junto </a:t>
            </a:r>
            <a:r>
              <a:rPr lang="pt-BR" dirty="0"/>
              <a:t>com os interessados e não apenas para eles, caução certamente muito mais eficaz para sensibilizar para o tema. Ainda são raras as experiências que associam os futuros usuários, e mais amplamente a população, ao </a:t>
            </a:r>
            <a:r>
              <a:rPr lang="pt-BR" dirty="0">
                <a:solidFill>
                  <a:srgbClr val="C00000"/>
                </a:solidFill>
              </a:rPr>
              <a:t>empreendimento da concepção</a:t>
            </a:r>
            <a:r>
              <a:rPr lang="pt-BR" dirty="0"/>
              <a:t>, mas é preciso </a:t>
            </a:r>
            <a:r>
              <a:rPr lang="pt-BR" dirty="0" smtClean="0"/>
              <a:t>não </a:t>
            </a:r>
            <a:r>
              <a:rPr lang="pt-BR" dirty="0"/>
              <a:t>esquecer que o público, seja como for, é sempre ativo e jamais passivo na apropriação das formas que lhe são apresentadas. </a:t>
            </a:r>
            <a:r>
              <a:rPr lang="pt-BR" dirty="0" smtClean="0"/>
              <a:t>(...) </a:t>
            </a:r>
            <a:r>
              <a:rPr lang="pt-BR" dirty="0" smtClean="0">
                <a:solidFill>
                  <a:srgbClr val="C00000"/>
                </a:solidFill>
              </a:rPr>
              <a:t>Estar </a:t>
            </a:r>
            <a:r>
              <a:rPr lang="pt-BR" dirty="0">
                <a:solidFill>
                  <a:srgbClr val="C00000"/>
                </a:solidFill>
              </a:rPr>
              <a:t>ciente e saber escutar já é a marca de uma forma de museologia participativa, pois cada visitante é nela reconhecido em sua subjetividade</a:t>
            </a:r>
            <a:r>
              <a:rPr lang="pt-BR" dirty="0"/>
              <a:t>. É sempre o visitante que conclui a exposição pela leitura que ele faz dela e pelas maneiras como ele se apropria dela. Compreender que o visitante é sempre ator em algum lugar já é reconhecer nele uma existência de autor. O empreendimento do criador já </a:t>
            </a:r>
            <a:r>
              <a:rPr lang="pt-BR"/>
              <a:t>é </a:t>
            </a:r>
            <a:r>
              <a:rPr lang="pt-BR" smtClean="0"/>
              <a:t>diferente” (p.287). </a:t>
            </a:r>
            <a:endParaRPr lang="pt-BR" dirty="0"/>
          </a:p>
        </p:txBody>
      </p:sp>
    </p:spTree>
    <p:extLst>
      <p:ext uri="{BB962C8B-B14F-4D97-AF65-F5344CB8AC3E}">
        <p14:creationId xmlns:p14="http://schemas.microsoft.com/office/powerpoint/2010/main" val="3224043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n-US" cap="all" dirty="0" smtClean="0"/>
              <a:t/>
            </a:r>
            <a:br>
              <a:rPr lang="en-US" cap="all" dirty="0" smtClean="0"/>
            </a:br>
            <a:r>
              <a:rPr lang="en-US" sz="2700" cap="all" dirty="0" smtClean="0"/>
              <a:t>SEVEN </a:t>
            </a:r>
            <a:r>
              <a:rPr lang="en-US" sz="2700" cap="all" dirty="0"/>
              <a:t>THINGS YOU NEED TO KNOW ABOUT IMAGES OF SLAVERY IN </a:t>
            </a:r>
            <a:r>
              <a:rPr lang="en-US" sz="2700" cap="all" dirty="0" smtClean="0"/>
              <a:t>BRAZIL</a:t>
            </a:r>
            <a:br>
              <a:rPr lang="en-US" sz="2700" cap="all" dirty="0" smtClean="0"/>
            </a:br>
            <a:r>
              <a:rPr lang="en-US" sz="2700" cap="all" dirty="0" smtClean="0">
                <a:solidFill>
                  <a:srgbClr val="C00000"/>
                </a:solidFill>
              </a:rPr>
              <a:t>Lilia </a:t>
            </a:r>
            <a:r>
              <a:rPr lang="en-US" sz="2700" cap="all" dirty="0" err="1" smtClean="0">
                <a:solidFill>
                  <a:srgbClr val="C00000"/>
                </a:solidFill>
              </a:rPr>
              <a:t>Schwarcz</a:t>
            </a:r>
            <a:r>
              <a:rPr lang="en-US" cap="all" dirty="0"/>
              <a:t/>
            </a:r>
            <a:br>
              <a:rPr lang="en-US" cap="all" dirty="0"/>
            </a:br>
            <a:endParaRPr lang="pt-BR" dirty="0"/>
          </a:p>
        </p:txBody>
      </p:sp>
      <p:sp>
        <p:nvSpPr>
          <p:cNvPr id="3" name="Espaço Reservado para Conteúdo 2"/>
          <p:cNvSpPr>
            <a:spLocks noGrp="1"/>
          </p:cNvSpPr>
          <p:nvPr>
            <p:ph idx="1"/>
          </p:nvPr>
        </p:nvSpPr>
        <p:spPr/>
        <p:txBody>
          <a:bodyPr>
            <a:normAutofit fontScale="47500" lnSpcReduction="20000"/>
          </a:bodyPr>
          <a:lstStyle/>
          <a:p>
            <a:pPr marL="0" indent="0">
              <a:buNone/>
            </a:pPr>
            <a:r>
              <a:rPr lang="pt-BR" dirty="0" smtClean="0">
                <a:hlinkClick r:id="rId2"/>
              </a:rPr>
              <a:t>https://www.goethe.de/ins/br/en/kul/sup/echoes/eds/21259827.html</a:t>
            </a:r>
            <a:endParaRPr lang="pt-BR" dirty="0" smtClean="0"/>
          </a:p>
          <a:p>
            <a:pPr marL="0" indent="0">
              <a:buNone/>
            </a:pPr>
            <a:r>
              <a:rPr lang="pt-BR" cap="all" dirty="0"/>
              <a:t>1. A IMAGEM QUE TEMOS DA ESCRAVIDÃO É CONSTRUÍDA</a:t>
            </a:r>
          </a:p>
          <a:p>
            <a:r>
              <a:rPr lang="pt-BR" dirty="0"/>
              <a:t>O Brasil foi a última nação a abolir a escravidão na América, permitindo que artistas e estrangeiros documentassem a história africana no país com desenhos, gravuras, pinturas e fotos. Esses registros foram difundidos em todo o mundo como retratos da trajetória das nações africanas que foram trazidas para o continente. “São elementos que carregam intenções visuais europeias em que artistas reproduzem uma visão colonial propensa a se adaptar a qualquer </a:t>
            </a:r>
            <a:r>
              <a:rPr lang="pt-BR" dirty="0" smtClean="0"/>
              <a:t>lugar.</a:t>
            </a:r>
            <a:r>
              <a:rPr lang="pt-BR" dirty="0"/>
              <a:t> Repetidas, copiadas e aplicadas a novos contextos, essas imagens revelam uma política de dominação </a:t>
            </a:r>
            <a:r>
              <a:rPr lang="pt-BR" dirty="0" smtClean="0"/>
              <a:t>ao </a:t>
            </a:r>
            <a:r>
              <a:rPr lang="pt-BR" dirty="0"/>
              <a:t>retratar as pessoas escravizadas: africanos fortes, sem sapatos, com pouca roupa, sendo disciplinados, carregando cargas pesadas, seguindo e servindo seus mestres bem </a:t>
            </a:r>
            <a:r>
              <a:rPr lang="pt-BR" dirty="0" smtClean="0"/>
              <a:t>vestidos.</a:t>
            </a:r>
            <a:endParaRPr lang="pt-BR" dirty="0"/>
          </a:p>
          <a:p>
            <a:pPr marL="0" indent="0">
              <a:buNone/>
            </a:pPr>
            <a:r>
              <a:rPr lang="pt-BR" cap="all" dirty="0" smtClean="0"/>
              <a:t>2</a:t>
            </a:r>
            <a:r>
              <a:rPr lang="pt-BR" cap="all" dirty="0"/>
              <a:t>. A HISTÓRIA FOI RETRATADA DE MANEIRA A ANIQUILAR A INDIVIDUALIDADE DOS ESCRAVOS</a:t>
            </a:r>
          </a:p>
          <a:p>
            <a:r>
              <a:rPr lang="pt-BR" dirty="0"/>
              <a:t> Essas obras de arte - muitas das quais criadas por nomes notórios, como Debret e </a:t>
            </a:r>
            <a:r>
              <a:rPr lang="pt-BR" dirty="0" err="1"/>
              <a:t>Rugendas</a:t>
            </a:r>
            <a:r>
              <a:rPr lang="pt-BR" dirty="0"/>
              <a:t> - guardam detalhes que mal são comentados, mas fundamentais no entendimento do Brasil. “Não havia espaço para a individualidade, a rebelião, as fugas, os quilombos - raramente eram retratados</a:t>
            </a:r>
            <a:r>
              <a:rPr lang="pt-BR" dirty="0" smtClean="0"/>
              <a:t>”. São </a:t>
            </a:r>
            <a:r>
              <a:rPr lang="pt-BR" dirty="0"/>
              <a:t>imagens que retratam a invisibilidade e o </a:t>
            </a:r>
            <a:r>
              <a:rPr lang="pt-BR" dirty="0" smtClean="0"/>
              <a:t>anonimato.</a:t>
            </a:r>
          </a:p>
          <a:p>
            <a:pPr marL="0" indent="0">
              <a:buNone/>
            </a:pPr>
            <a:r>
              <a:rPr lang="pt-BR" cap="all" dirty="0" smtClean="0"/>
              <a:t>3. AS INTERPRETAÇÕES ARTÍSTICAS DA ESCRAVIDÃO PERPETUAM A DOMINAÇÃO</a:t>
            </a:r>
          </a:p>
          <a:p>
            <a:r>
              <a:rPr lang="pt-BR" dirty="0" smtClean="0"/>
              <a:t>Houve um papel didático que compôs o espetáculo da escravidão. Havia declarações de que a hierarquia existia e poderia ser mantida. Como tal, essas imagens são e foram responsáveis ​​por ilustrar uma visão que os brasileiros tiveram e têm sobre o País e sobre a escravidão.</a:t>
            </a:r>
          </a:p>
          <a:p>
            <a:pPr marL="0" indent="0">
              <a:buNone/>
            </a:pPr>
            <a:r>
              <a:rPr lang="pt-BR" cap="all" dirty="0" smtClean="0"/>
              <a:t>4</a:t>
            </a:r>
            <a:r>
              <a:rPr lang="pt-BR" cap="all" dirty="0"/>
              <a:t>. A FOTOGRAFIA DEIXA ESCAPAR A INDIVIDUALIDADE </a:t>
            </a:r>
            <a:r>
              <a:rPr lang="pt-BR" cap="all" dirty="0" smtClean="0"/>
              <a:t>SUFOCADA</a:t>
            </a:r>
          </a:p>
          <a:p>
            <a:r>
              <a:rPr lang="pt-BR" dirty="0"/>
              <a:t>Com o advento da fotografia, cópias mais fiéis </a:t>
            </a:r>
            <a:r>
              <a:rPr lang="pt-BR" dirty="0" smtClean="0"/>
              <a:t>da </a:t>
            </a:r>
            <a:r>
              <a:rPr lang="pt-BR" dirty="0"/>
              <a:t>história começaram a ser difundidas. Essas imagens retratam a prosperidade de famílias de nome e sobrenome, crianças brancas interagindo com pessoas escravizadas, tratadas como indivíduos sem identidade, fantasmas desumanizados. Mesmo sendo controlada pela elite e pelo fotógrafo, as imagens ofereciam uma convenção visual em que emergiam detalhes reais da cena idealizada pelos colonizadores. Tornou-se então possível ver outras expressões dessas pessoas, a maneira como elas se vestiam e se comportavam. São manifestações que trouxeram uma ampla revisão do comportamento e padrão de trabalho, de diligência e submissão. Neles, o desconforto é notável e a restrição é visível.</a:t>
            </a:r>
            <a:endParaRPr lang="pt-BR" cap="all" dirty="0"/>
          </a:p>
          <a:p>
            <a:pPr marL="0" indent="0">
              <a:buNone/>
            </a:pPr>
            <a:endParaRPr lang="pt-BR" cap="all" dirty="0"/>
          </a:p>
        </p:txBody>
      </p:sp>
    </p:spTree>
    <p:extLst>
      <p:ext uri="{BB962C8B-B14F-4D97-AF65-F5344CB8AC3E}">
        <p14:creationId xmlns:p14="http://schemas.microsoft.com/office/powerpoint/2010/main" val="28616684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4" name="Espaço Reservado para Conteú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365125"/>
            <a:ext cx="3263503" cy="4351338"/>
          </a:xfrm>
        </p:spPr>
      </p:pic>
      <p:pic>
        <p:nvPicPr>
          <p:cNvPr id="5" name="Image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0887" y="811037"/>
            <a:ext cx="7620001" cy="6046963"/>
          </a:xfrm>
          <a:prstGeom prst="rect">
            <a:avLst/>
          </a:prstGeom>
        </p:spPr>
      </p:pic>
    </p:spTree>
    <p:extLst>
      <p:ext uri="{BB962C8B-B14F-4D97-AF65-F5344CB8AC3E}">
        <p14:creationId xmlns:p14="http://schemas.microsoft.com/office/powerpoint/2010/main" val="13043103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n-US" cap="all" dirty="0" smtClean="0"/>
              <a:t/>
            </a:r>
            <a:br>
              <a:rPr lang="en-US" cap="all" dirty="0" smtClean="0"/>
            </a:br>
            <a:r>
              <a:rPr lang="en-US" sz="2700" cap="all" dirty="0" smtClean="0"/>
              <a:t>SEVEN </a:t>
            </a:r>
            <a:r>
              <a:rPr lang="en-US" sz="2700" cap="all" dirty="0"/>
              <a:t>THINGS YOU NEED TO KNOW ABOUT IMAGES OF SLAVERY IN </a:t>
            </a:r>
            <a:r>
              <a:rPr lang="en-US" sz="2700" cap="all" dirty="0" smtClean="0"/>
              <a:t>BRAZIL</a:t>
            </a:r>
            <a:br>
              <a:rPr lang="en-US" sz="2700" cap="all" dirty="0" smtClean="0"/>
            </a:br>
            <a:r>
              <a:rPr lang="en-US" sz="2700" cap="all" dirty="0" smtClean="0">
                <a:solidFill>
                  <a:srgbClr val="C00000"/>
                </a:solidFill>
              </a:rPr>
              <a:t>Lilia </a:t>
            </a:r>
            <a:r>
              <a:rPr lang="en-US" sz="2700" cap="all" dirty="0" err="1" smtClean="0">
                <a:solidFill>
                  <a:srgbClr val="C00000"/>
                </a:solidFill>
              </a:rPr>
              <a:t>Schwarcz</a:t>
            </a:r>
            <a:r>
              <a:rPr lang="en-US" cap="all" dirty="0"/>
              <a:t/>
            </a:r>
            <a:br>
              <a:rPr lang="en-US" cap="all" dirty="0"/>
            </a:br>
            <a:endParaRPr lang="pt-BR" dirty="0"/>
          </a:p>
        </p:txBody>
      </p:sp>
      <p:sp>
        <p:nvSpPr>
          <p:cNvPr id="3" name="Espaço Reservado para Conteúdo 2"/>
          <p:cNvSpPr>
            <a:spLocks noGrp="1"/>
          </p:cNvSpPr>
          <p:nvPr>
            <p:ph idx="1"/>
          </p:nvPr>
        </p:nvSpPr>
        <p:spPr/>
        <p:txBody>
          <a:bodyPr>
            <a:normAutofit fontScale="55000" lnSpcReduction="20000"/>
          </a:bodyPr>
          <a:lstStyle/>
          <a:p>
            <a:pPr marL="0" indent="0">
              <a:buNone/>
            </a:pPr>
            <a:endParaRPr lang="pt-BR" dirty="0" smtClean="0"/>
          </a:p>
          <a:p>
            <a:pPr marL="0" indent="0">
              <a:buNone/>
            </a:pPr>
            <a:r>
              <a:rPr lang="pt-BR" cap="all" dirty="0" smtClean="0"/>
              <a:t>5</a:t>
            </a:r>
            <a:r>
              <a:rPr lang="pt-BR" cap="all" dirty="0"/>
              <a:t>. A RECONCILIAÇÃO CRIADA COM A ABOLIÇÃO DA ESCRAVATURA É UMA FARSA</a:t>
            </a:r>
          </a:p>
          <a:p>
            <a:r>
              <a:rPr lang="pt-BR" dirty="0" smtClean="0"/>
              <a:t>Com </a:t>
            </a:r>
            <a:r>
              <a:rPr lang="pt-BR" dirty="0"/>
              <a:t>a abolição da escravidão, surgem novos padrões de imagem, retratando a reconciliação, formando o ponto de vista europeu branco: “os escravos mostravam gratidão, como se liberdade não fosse um </a:t>
            </a:r>
            <a:r>
              <a:rPr lang="pt-BR" dirty="0" smtClean="0"/>
              <a:t>direito”. Também </a:t>
            </a:r>
            <a:r>
              <a:rPr lang="pt-BR" dirty="0"/>
              <a:t>começou a denúncia do sistema de escravidão, de pessoas sendo comercializadas. Por outro lado, uma abordagem condescendente persistiu, com os negros dando graças pela liberdade. Esse processo nega a história, mesmo no movimento de emancipação, criando uma “amnésia nacional da escravidão</a:t>
            </a:r>
            <a:r>
              <a:rPr lang="pt-BR" dirty="0" smtClean="0"/>
              <a:t>”.</a:t>
            </a:r>
            <a:br>
              <a:rPr lang="pt-BR" dirty="0" smtClean="0"/>
            </a:br>
            <a:endParaRPr lang="pt-BR" dirty="0" smtClean="0"/>
          </a:p>
          <a:p>
            <a:pPr marL="0" indent="0">
              <a:buNone/>
            </a:pPr>
            <a:r>
              <a:rPr lang="pt-BR" dirty="0"/>
              <a:t> </a:t>
            </a:r>
            <a:r>
              <a:rPr lang="pt-BR" cap="all" dirty="0"/>
              <a:t>6. AS IMAGENS DA ESCRAVIDÃO SE REPETEM EM EVENTOS ATUAIS</a:t>
            </a:r>
          </a:p>
          <a:p>
            <a:r>
              <a:rPr lang="pt-BR" dirty="0"/>
              <a:t>Durante a palestra de Lilia </a:t>
            </a:r>
            <a:r>
              <a:rPr lang="pt-BR" dirty="0" err="1"/>
              <a:t>Schwarcz</a:t>
            </a:r>
            <a:r>
              <a:rPr lang="pt-BR" dirty="0"/>
              <a:t>, algumas das obras mostradas foram </a:t>
            </a:r>
            <a:r>
              <a:rPr lang="pt-BR" dirty="0">
                <a:solidFill>
                  <a:srgbClr val="C00000"/>
                </a:solidFill>
              </a:rPr>
              <a:t>associadas a fatos contemporâneos</a:t>
            </a:r>
            <a:r>
              <a:rPr lang="pt-BR" dirty="0"/>
              <a:t>: a história de um adolescente afrodescendente (o nome que não foi revelado, por ser menor de idade) acorrentado a um poste e açoitado, em 2014, no Rio de Janeiro, como costumava ser feito no pelourinho; uma cena do programa de TV “Roots” (de Alex </a:t>
            </a:r>
            <a:r>
              <a:rPr lang="pt-BR" dirty="0" err="1"/>
              <a:t>Haley</a:t>
            </a:r>
            <a:r>
              <a:rPr lang="pt-BR" dirty="0"/>
              <a:t>, William </a:t>
            </a:r>
            <a:r>
              <a:rPr lang="pt-BR" dirty="0" err="1"/>
              <a:t>Blinn</a:t>
            </a:r>
            <a:r>
              <a:rPr lang="pt-BR" dirty="0"/>
              <a:t>, Ernest </a:t>
            </a:r>
            <a:r>
              <a:rPr lang="pt-BR" dirty="0" err="1"/>
              <a:t>Kinoy</a:t>
            </a:r>
            <a:r>
              <a:rPr lang="pt-BR" dirty="0"/>
              <a:t>, M. Charles Cohen, James Lee, 2016), que mostra policiais amarrando um grupo de afro-brasileiros a uma corda em sequência, como usado ser feito com escravos; uma cena do desenho animado “Os Mestres e os Escravos” (Casa Grande e Senzala, adaptação da TV Cultura do livro de Gilberto Freyre, dos anos 1980), que mostra uma babá carregando uma menina nas costas, como se ela fosse uma cavalo, em um jogo que ensina às crianças a possibilidade de mutilar outras pessoas; o adolescente que, em 2018, fez sua festa de debutante em Recife, com o tema “escravidão”; e o assassinato da vereadora </a:t>
            </a:r>
            <a:r>
              <a:rPr lang="pt-BR" dirty="0" err="1"/>
              <a:t>Marielle</a:t>
            </a:r>
            <a:r>
              <a:rPr lang="pt-BR" dirty="0"/>
              <a:t> Franco, também em 2018. Residente da comunidade da Maré, no Rio de Janeiro, </a:t>
            </a:r>
            <a:r>
              <a:rPr lang="pt-BR" dirty="0" err="1"/>
              <a:t>Marielle</a:t>
            </a:r>
            <a:r>
              <a:rPr lang="pt-BR" dirty="0"/>
              <a:t> teve acesso à universidade por meio do sistema de cotas e foi assassinada em um crime que ainda não foi solucionado</a:t>
            </a:r>
            <a:r>
              <a:rPr lang="pt-BR" dirty="0" smtClean="0"/>
              <a:t>.</a:t>
            </a:r>
            <a:endParaRPr lang="pt-BR" dirty="0"/>
          </a:p>
          <a:p>
            <a:pPr marL="0" indent="0">
              <a:buNone/>
            </a:pPr>
            <a:r>
              <a:rPr lang="pt-BR" dirty="0"/>
              <a:t> </a:t>
            </a:r>
            <a:r>
              <a:rPr lang="pt-BR" cap="all" dirty="0"/>
              <a:t>7. É NECESSÁRIO POLITIZAR AS IMAGENS DA </a:t>
            </a:r>
            <a:r>
              <a:rPr lang="pt-BR" cap="all" dirty="0" smtClean="0"/>
              <a:t>ESCRAVIDÃO</a:t>
            </a:r>
            <a:endParaRPr lang="pt-BR" cap="all" dirty="0"/>
          </a:p>
        </p:txBody>
      </p:sp>
    </p:spTree>
    <p:extLst>
      <p:ext uri="{BB962C8B-B14F-4D97-AF65-F5344CB8AC3E}">
        <p14:creationId xmlns:p14="http://schemas.microsoft.com/office/powerpoint/2010/main" val="15833576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b="1" dirty="0" smtClean="0"/>
              <a:t/>
            </a:r>
            <a:br>
              <a:rPr lang="pt-BR" b="1" dirty="0" smtClean="0"/>
            </a:br>
            <a:r>
              <a:rPr lang="pt-BR" sz="2700" dirty="0" smtClean="0"/>
              <a:t>População </a:t>
            </a:r>
            <a:r>
              <a:rPr lang="pt-BR" sz="2700" dirty="0"/>
              <a:t>chega a 205,5 milhões, com menos brancos e mais pardos e </a:t>
            </a:r>
            <a:r>
              <a:rPr lang="pt-BR" sz="2700" dirty="0" smtClean="0"/>
              <a:t>pretos </a:t>
            </a:r>
            <a:r>
              <a:rPr lang="pt-BR" sz="3600" dirty="0" smtClean="0"/>
              <a:t/>
            </a:r>
            <a:br>
              <a:rPr lang="pt-BR" sz="3600" dirty="0" smtClean="0"/>
            </a:br>
            <a:r>
              <a:rPr lang="pt-BR" sz="3600" dirty="0" smtClean="0">
                <a:solidFill>
                  <a:srgbClr val="C00000"/>
                </a:solidFill>
              </a:rPr>
              <a:t>PNAD 2016 -IBGE</a:t>
            </a:r>
            <a:r>
              <a:rPr lang="pt-BR" sz="3600" b="1" dirty="0"/>
              <a:t/>
            </a:r>
            <a:br>
              <a:rPr lang="pt-BR" sz="3600" b="1" dirty="0"/>
            </a:br>
            <a:endParaRPr lang="pt-BR" sz="3600" dirty="0"/>
          </a:p>
        </p:txBody>
      </p:sp>
      <p:sp>
        <p:nvSpPr>
          <p:cNvPr id="3" name="Espaço Reservado para Conteúdo 2"/>
          <p:cNvSpPr>
            <a:spLocks noGrp="1"/>
          </p:cNvSpPr>
          <p:nvPr>
            <p:ph idx="1"/>
          </p:nvPr>
        </p:nvSpPr>
        <p:spPr/>
        <p:txBody>
          <a:bodyPr>
            <a:normAutofit fontScale="85000" lnSpcReduction="20000"/>
          </a:bodyPr>
          <a:lstStyle/>
          <a:p>
            <a:pPr marL="0" indent="0">
              <a:buNone/>
            </a:pPr>
            <a:r>
              <a:rPr lang="pt-BR" dirty="0">
                <a:hlinkClick r:id="rId2"/>
              </a:rPr>
              <a:t>https://</a:t>
            </a:r>
            <a:r>
              <a:rPr lang="pt-BR" dirty="0" smtClean="0">
                <a:hlinkClick r:id="rId2"/>
              </a:rPr>
              <a:t>agenciadenoticias.ibge.gov.br/agencia-noticias/2012-agencia-de-noticias/noticias/18282-pnad-c-moradores.html</a:t>
            </a:r>
            <a:endParaRPr lang="pt-BR" dirty="0" smtClean="0"/>
          </a:p>
          <a:p>
            <a:pPr fontAlgn="t"/>
            <a:r>
              <a:rPr lang="pt-BR" dirty="0"/>
              <a:t>Entre 2012 e 2016, </a:t>
            </a:r>
            <a:r>
              <a:rPr lang="pt-BR" dirty="0" smtClean="0"/>
              <a:t>população </a:t>
            </a:r>
            <a:r>
              <a:rPr lang="pt-BR" dirty="0"/>
              <a:t>brasileira cresceu 3,4%, chegando a 205,5 </a:t>
            </a:r>
            <a:r>
              <a:rPr lang="pt-BR" dirty="0" smtClean="0"/>
              <a:t>milhões.</a:t>
            </a:r>
          </a:p>
          <a:p>
            <a:pPr fontAlgn="t"/>
            <a:r>
              <a:rPr lang="pt-BR" dirty="0" smtClean="0"/>
              <a:t> Nas </a:t>
            </a:r>
            <a:r>
              <a:rPr lang="pt-BR" dirty="0"/>
              <a:t>pesquisas domiciliares do IBGE, a cor dos moradores é definida por </a:t>
            </a:r>
            <a:r>
              <a:rPr lang="pt-BR" dirty="0" err="1"/>
              <a:t>autodeclaração</a:t>
            </a:r>
            <a:r>
              <a:rPr lang="pt-BR" dirty="0"/>
              <a:t>, ou seja, o próprio entrevistado escolhe uma das cinco opções do questionário: branco, pardo, preto, amarelo ou indígena.</a:t>
            </a:r>
          </a:p>
          <a:p>
            <a:pPr fontAlgn="t"/>
            <a:r>
              <a:rPr lang="pt-BR" dirty="0"/>
              <a:t> A </a:t>
            </a:r>
            <a:r>
              <a:rPr lang="pt-BR" dirty="0" smtClean="0"/>
              <a:t>participação </a:t>
            </a:r>
            <a:r>
              <a:rPr lang="pt-BR" dirty="0"/>
              <a:t>percentual dos brancos na população do país caiu de </a:t>
            </a:r>
            <a:r>
              <a:rPr lang="pt-BR" dirty="0">
                <a:solidFill>
                  <a:srgbClr val="C00000"/>
                </a:solidFill>
              </a:rPr>
              <a:t>46,6% para 44,2%, </a:t>
            </a:r>
            <a:r>
              <a:rPr lang="pt-BR" dirty="0"/>
              <a:t>enquanto a participação dos pardos aumentou de </a:t>
            </a:r>
            <a:r>
              <a:rPr lang="pt-BR" dirty="0">
                <a:solidFill>
                  <a:srgbClr val="C00000"/>
                </a:solidFill>
              </a:rPr>
              <a:t>45,3% para 46,7</a:t>
            </a:r>
            <a:r>
              <a:rPr lang="pt-BR" dirty="0"/>
              <a:t>% e a dos pretos, de </a:t>
            </a:r>
            <a:r>
              <a:rPr lang="pt-BR" dirty="0">
                <a:solidFill>
                  <a:srgbClr val="C00000"/>
                </a:solidFill>
              </a:rPr>
              <a:t>7,4% para 8,2</a:t>
            </a:r>
            <a:r>
              <a:rPr lang="pt-BR" dirty="0" smtClean="0">
                <a:solidFill>
                  <a:srgbClr val="C00000"/>
                </a:solidFill>
              </a:rPr>
              <a:t>%.</a:t>
            </a:r>
          </a:p>
          <a:p>
            <a:pPr fontAlgn="t"/>
            <a:r>
              <a:rPr lang="pt-BR" dirty="0"/>
              <a:t> “Há a tendência da miscigenação, ou seja, que a população se misture e o grupo pardo cresça. E, no caso do aumento da </a:t>
            </a:r>
            <a:r>
              <a:rPr lang="pt-BR" dirty="0" err="1"/>
              <a:t>autodeclaração</a:t>
            </a:r>
            <a:r>
              <a:rPr lang="pt-BR" dirty="0"/>
              <a:t> de pretos, tem um fator a mais: o reconhecimento da população negra em relação à própria cor, que faz mais pessoas se identificarem como pretas”.</a:t>
            </a:r>
          </a:p>
          <a:p>
            <a:pPr marL="0" indent="0">
              <a:buNone/>
            </a:pPr>
            <a:endParaRPr lang="pt-BR" dirty="0"/>
          </a:p>
        </p:txBody>
      </p:sp>
    </p:spTree>
    <p:extLst>
      <p:ext uri="{BB962C8B-B14F-4D97-AF65-F5344CB8AC3E}">
        <p14:creationId xmlns:p14="http://schemas.microsoft.com/office/powerpoint/2010/main" val="870801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http://www.laymert.com.br/amazonia-teatro-musica-em-tres-partes/</a:t>
            </a:r>
            <a:endParaRPr lang="pt-BR" dirty="0"/>
          </a:p>
        </p:txBody>
      </p:sp>
      <p:sp>
        <p:nvSpPr>
          <p:cNvPr id="3" name="Espaço Reservado para Conteúdo 2"/>
          <p:cNvSpPr>
            <a:spLocks noGrp="1"/>
          </p:cNvSpPr>
          <p:nvPr>
            <p:ph idx="1"/>
          </p:nvPr>
        </p:nvSpPr>
        <p:spPr/>
        <p:txBody>
          <a:bodyPr/>
          <a:lstStyle/>
          <a:p>
            <a:pPr marL="0" indent="0">
              <a:buNone/>
            </a:pPr>
            <a:endParaRPr lang="pt-BR" dirty="0"/>
          </a:p>
        </p:txBody>
      </p:sp>
    </p:spTree>
    <p:extLst>
      <p:ext uri="{BB962C8B-B14F-4D97-AF65-F5344CB8AC3E}">
        <p14:creationId xmlns:p14="http://schemas.microsoft.com/office/powerpoint/2010/main" val="120967753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1094</TotalTime>
  <Words>5515</Words>
  <Application>Microsoft Office PowerPoint</Application>
  <PresentationFormat>Widescreen</PresentationFormat>
  <Paragraphs>209</Paragraphs>
  <Slides>44</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44</vt:i4>
      </vt:variant>
    </vt:vector>
  </HeadingPairs>
  <TitlesOfParts>
    <vt:vector size="48" baseType="lpstr">
      <vt:lpstr>Arial</vt:lpstr>
      <vt:lpstr>Calibri</vt:lpstr>
      <vt:lpstr>Calibri Light</vt:lpstr>
      <vt:lpstr>Tema do Office</vt:lpstr>
      <vt:lpstr>   Agenciamentos e interlocuções: memória, cultura e  informação II</vt:lpstr>
      <vt:lpstr>Textos indicados</vt:lpstr>
      <vt:lpstr>Apresentação do PowerPoint</vt:lpstr>
      <vt:lpstr>Jean-Baptiste Debret (Um jantar brasileiro, 1827)</vt:lpstr>
      <vt:lpstr> SEVEN THINGS YOU NEED TO KNOW ABOUT IMAGES OF SLAVERY IN BRAZIL Lilia Schwarcz </vt:lpstr>
      <vt:lpstr>Apresentação do PowerPoint</vt:lpstr>
      <vt:lpstr> SEVEN THINGS YOU NEED TO KNOW ABOUT IMAGES OF SLAVERY IN BRAZIL Lilia Schwarcz </vt:lpstr>
      <vt:lpstr> População chega a 205,5 milhões, com menos brancos e mais pardos e pretos  PNAD 2016 -IBGE </vt:lpstr>
      <vt:lpstr>http://www.laymert.com.br/amazonia-teatro-musica-em-tres-partes/</vt:lpstr>
      <vt:lpstr>Amazônia Transcultural: xamanismo  tecnociência na ópera Laymert Garcia dos Santos</vt:lpstr>
      <vt:lpstr>Apresentação do PowerPoint</vt:lpstr>
      <vt:lpstr>Amazônia Transcultural: xamanismo  tecnociência na ópera Laymert Garcia dos Santos</vt:lpstr>
      <vt:lpstr>Amazônia Transcultural: xamanismo  tecnociência na ópera Laymert Garcia dos Santos</vt:lpstr>
      <vt:lpstr>Amazônia Transcultural: xamanismo  tecnociência na ópera Laymert Garcia dos Santos</vt:lpstr>
      <vt:lpstr>Apresentação do PowerPoint</vt:lpstr>
      <vt:lpstr>Amazônia Transcultural: xamanismo  tecnociência na ópera Laymert Garcia dos Santos</vt:lpstr>
      <vt:lpstr>Amazônia Transcultural: xamanismo  tecnociência na ópera Laymert Garcia dos Santos</vt:lpstr>
      <vt:lpstr>Amazônia Transcultural: xamanismo  tecnociência na ópera Laymert Garcia dos Santos</vt:lpstr>
      <vt:lpstr>Amazônia Transcultural: xamanismo  tecnociência na ópera Laymert Garcia dos Santos</vt:lpstr>
      <vt:lpstr>Amazônia Transcultural: xamanismo  tecnociência na ópera Laymert Garcia dos Santos</vt:lpstr>
      <vt:lpstr>Amazônia Transcultural: xamanismo  tecnociência na ópera Laymert Garcia dos Santos</vt:lpstr>
      <vt:lpstr>Amazônia Transcultural: xamanismo  tecnociência na ópera Laymert Garcia dos Santos</vt:lpstr>
      <vt:lpstr>Apresentação do PowerPoint</vt:lpstr>
      <vt:lpstr> Da pintura corporal ao vídeo: formas indígenas de lidar com a memória Ilana Goldstein </vt:lpstr>
      <vt:lpstr> Da pintura corporal ao vídeo: formas indígenas de lidar com a memória Ilana Goldstein </vt:lpstr>
      <vt:lpstr> Da pintura corporal ao vídeo: formas indígenas de lidar com a memória Ilana Goldstein </vt:lpstr>
      <vt:lpstr>Apresentação do PowerPoint</vt:lpstr>
      <vt:lpstr>Patrimônio cultural, políticas culturais e protagonismo social: experiências no Peru, no México e no Brasil.  Pedro Diniz Coelho de Souza</vt:lpstr>
      <vt:lpstr>Patrimônio cultural, políticas culturais e protagonismo social: experiências no Peru, no México e no Brasil.  Pedro Diniz Coelho de Souza</vt:lpstr>
      <vt:lpstr>Fundação Casa Grande – Memorial do Homem Kariri Nova Olinda - Ceará</vt:lpstr>
      <vt:lpstr>Patrimônio cultural, políticas culturais e protagonismo social: experiências no Peru, no México e no Brasil.  Pedro Diniz Coelho de Souza</vt:lpstr>
      <vt:lpstr>Patrimônio cultural, políticas culturais e protagonismo social: experiências no Peru, no México e no Brasil.  Pedro Diniz Coelho de Souza</vt:lpstr>
      <vt:lpstr>Serra da Capivara</vt:lpstr>
      <vt:lpstr>   Em 2011, escavações do projeto de requalificação urbana Porto Maravilha encontraram partes do calçamento original do Cais do Valongo.  </vt:lpstr>
      <vt:lpstr>Cais do Valongo (RJ) Patrimônio Mundial 2017</vt:lpstr>
      <vt:lpstr>   MERCADO DA RUA DO VALONGO JEAN-BAPTISTE DEBRET, c1821  .</vt:lpstr>
      <vt:lpstr>O público, ator na produção da exposição? Um modelo dividido entre entusiasmo e hesitação Serge Chaumier</vt:lpstr>
      <vt:lpstr>O público, ator na produção da exposição? Um modelo dividido entre entusiasmo e hesitação Serge Chaumier</vt:lpstr>
      <vt:lpstr>O público, ator na produção da exposição? Um modelo dividido entre entusiasmo e hesitação Serge Chaumier</vt:lpstr>
      <vt:lpstr>O público, ator na produção da exposição? Um modelo dividido entre entusiasmo e hesitação Serge Chaumier</vt:lpstr>
      <vt:lpstr>O público, ator na produção da exposição? Um modelo dividido entre entusiasmo e hesitação Serge Chaumier</vt:lpstr>
      <vt:lpstr>O público, ator na produção da exposição? Um modelo dividido entre entusiasmo e hesitação Serge Chaumier</vt:lpstr>
      <vt:lpstr>O público, ator na produção da exposição? Um modelo dividido entre entusiasmo e hesitação Serge Chaumier</vt:lpstr>
      <vt:lpstr>O público, ator na produção da exposição? Um modelo dividido entre entusiasmo e hesitação Serge Chaumier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Agenciamentos e interlocuções: memória, cultura e  informação II</dc:title>
  <dc:creator>lucia</dc:creator>
  <cp:lastModifiedBy>admcbd</cp:lastModifiedBy>
  <cp:revision>78</cp:revision>
  <dcterms:created xsi:type="dcterms:W3CDTF">2018-05-02T13:27:31Z</dcterms:created>
  <dcterms:modified xsi:type="dcterms:W3CDTF">2019-05-10T14:14:22Z</dcterms:modified>
</cp:coreProperties>
</file>