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3" r:id="rId3"/>
  </p:sldMasterIdLst>
  <p:notesMasterIdLst>
    <p:notesMasterId r:id="rId117"/>
  </p:notesMasterIdLst>
  <p:handoutMasterIdLst>
    <p:handoutMasterId r:id="rId118"/>
  </p:handoutMasterIdLst>
  <p:sldIdLst>
    <p:sldId id="506" r:id="rId4"/>
    <p:sldId id="507" r:id="rId5"/>
    <p:sldId id="401" r:id="rId6"/>
    <p:sldId id="385" r:id="rId7"/>
    <p:sldId id="468" r:id="rId8"/>
    <p:sldId id="510" r:id="rId9"/>
    <p:sldId id="422" r:id="rId10"/>
    <p:sldId id="469" r:id="rId11"/>
    <p:sldId id="470" r:id="rId12"/>
    <p:sldId id="471" r:id="rId13"/>
    <p:sldId id="511" r:id="rId14"/>
    <p:sldId id="508" r:id="rId15"/>
    <p:sldId id="418" r:id="rId16"/>
    <p:sldId id="419" r:id="rId17"/>
    <p:sldId id="420" r:id="rId18"/>
    <p:sldId id="421" r:id="rId19"/>
    <p:sldId id="417" r:id="rId20"/>
    <p:sldId id="412" r:id="rId21"/>
    <p:sldId id="413" r:id="rId22"/>
    <p:sldId id="414" r:id="rId23"/>
    <p:sldId id="415" r:id="rId24"/>
    <p:sldId id="423" r:id="rId25"/>
    <p:sldId id="462" r:id="rId26"/>
    <p:sldId id="464" r:id="rId27"/>
    <p:sldId id="447" r:id="rId28"/>
    <p:sldId id="448" r:id="rId29"/>
    <p:sldId id="449" r:id="rId30"/>
    <p:sldId id="450" r:id="rId31"/>
    <p:sldId id="451" r:id="rId32"/>
    <p:sldId id="452" r:id="rId33"/>
    <p:sldId id="453" r:id="rId34"/>
    <p:sldId id="454" r:id="rId35"/>
    <p:sldId id="512" r:id="rId36"/>
    <p:sldId id="535" r:id="rId37"/>
    <p:sldId id="536" r:id="rId38"/>
    <p:sldId id="537" r:id="rId39"/>
    <p:sldId id="425" r:id="rId40"/>
    <p:sldId id="426" r:id="rId41"/>
    <p:sldId id="461" r:id="rId42"/>
    <p:sldId id="427" r:id="rId43"/>
    <p:sldId id="428" r:id="rId44"/>
    <p:sldId id="429" r:id="rId45"/>
    <p:sldId id="430" r:id="rId46"/>
    <p:sldId id="431" r:id="rId47"/>
    <p:sldId id="432" r:id="rId48"/>
    <p:sldId id="433" r:id="rId49"/>
    <p:sldId id="434" r:id="rId50"/>
    <p:sldId id="435" r:id="rId51"/>
    <p:sldId id="436" r:id="rId52"/>
    <p:sldId id="438" r:id="rId53"/>
    <p:sldId id="439" r:id="rId54"/>
    <p:sldId id="515" r:id="rId55"/>
    <p:sldId id="389" r:id="rId56"/>
    <p:sldId id="440" r:id="rId57"/>
    <p:sldId id="441" r:id="rId58"/>
    <p:sldId id="424" r:id="rId59"/>
    <p:sldId id="516" r:id="rId60"/>
    <p:sldId id="530" r:id="rId61"/>
    <p:sldId id="517" r:id="rId62"/>
    <p:sldId id="518" r:id="rId63"/>
    <p:sldId id="528" r:id="rId64"/>
    <p:sldId id="519" r:id="rId65"/>
    <p:sldId id="520" r:id="rId66"/>
    <p:sldId id="523" r:id="rId67"/>
    <p:sldId id="386" r:id="rId68"/>
    <p:sldId id="388" r:id="rId69"/>
    <p:sldId id="532" r:id="rId70"/>
    <p:sldId id="513" r:id="rId71"/>
    <p:sldId id="442" r:id="rId72"/>
    <p:sldId id="443" r:id="rId73"/>
    <p:sldId id="444" r:id="rId74"/>
    <p:sldId id="445" r:id="rId75"/>
    <p:sldId id="446" r:id="rId76"/>
    <p:sldId id="384" r:id="rId77"/>
    <p:sldId id="465" r:id="rId78"/>
    <p:sldId id="466" r:id="rId79"/>
    <p:sldId id="526" r:id="rId80"/>
    <p:sldId id="509" r:id="rId81"/>
    <p:sldId id="514" r:id="rId82"/>
    <p:sldId id="408" r:id="rId83"/>
    <p:sldId id="383" r:id="rId84"/>
    <p:sldId id="402" r:id="rId85"/>
    <p:sldId id="405" r:id="rId86"/>
    <p:sldId id="404" r:id="rId87"/>
    <p:sldId id="504" r:id="rId88"/>
    <p:sldId id="505" r:id="rId89"/>
    <p:sldId id="390" r:id="rId90"/>
    <p:sldId id="527" r:id="rId91"/>
    <p:sldId id="525" r:id="rId92"/>
    <p:sldId id="529" r:id="rId93"/>
    <p:sldId id="531" r:id="rId94"/>
    <p:sldId id="392" r:id="rId95"/>
    <p:sldId id="394" r:id="rId96"/>
    <p:sldId id="395" r:id="rId97"/>
    <p:sldId id="396" r:id="rId98"/>
    <p:sldId id="397" r:id="rId99"/>
    <p:sldId id="398" r:id="rId100"/>
    <p:sldId id="533" r:id="rId101"/>
    <p:sldId id="400" r:id="rId102"/>
    <p:sldId id="534" r:id="rId103"/>
    <p:sldId id="382" r:id="rId104"/>
    <p:sldId id="463" r:id="rId105"/>
    <p:sldId id="365" r:id="rId106"/>
    <p:sldId id="472" r:id="rId107"/>
    <p:sldId id="475" r:id="rId108"/>
    <p:sldId id="473" r:id="rId109"/>
    <p:sldId id="484" r:id="rId110"/>
    <p:sldId id="485" r:id="rId111"/>
    <p:sldId id="486" r:id="rId112"/>
    <p:sldId id="503" r:id="rId113"/>
    <p:sldId id="460" r:id="rId114"/>
    <p:sldId id="502" r:id="rId115"/>
    <p:sldId id="406" r:id="rId116"/>
  </p:sldIdLst>
  <p:sldSz cx="9144000" cy="6858000" type="screen4x3"/>
  <p:notesSz cx="6735763" cy="98663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3" clrIdx="0"/>
  <p:cmAuthor id="1" name="Diretoria" initials="D" lastIdx="10" clrIdx="1">
    <p:extLst>
      <p:ext uri="{19B8F6BF-5375-455C-9EA6-DF929625EA0E}">
        <p15:presenceInfo xmlns:p15="http://schemas.microsoft.com/office/powerpoint/2012/main" userId="Direto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003300"/>
    <a:srgbClr val="663300"/>
    <a:srgbClr val="006600"/>
    <a:srgbClr val="339933"/>
    <a:srgbClr val="008000"/>
    <a:srgbClr val="99CC00"/>
    <a:srgbClr val="CFCFCF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2094" y="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5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commentAuthors" Target="commentAuthor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fld id="{7B018FAC-C9EB-4297-BE6E-74577699B7B6}" type="datetimeFigureOut">
              <a:rPr lang="pt-BR" smtClean="0"/>
              <a:pPr/>
              <a:t>30/10/2021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372059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15373" y="9372059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fld id="{8C9FE7F2-7A12-48E3-AC19-7FCA3771AB4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9086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/>
          <a:lstStyle>
            <a:lvl1pPr algn="r">
              <a:defRPr sz="1200"/>
            </a:lvl1pPr>
          </a:lstStyle>
          <a:p>
            <a:fld id="{C8DDDE6B-7AF4-4240-8EFB-76DF23A6D15D}" type="datetimeFigureOut">
              <a:rPr lang="pt-BR" smtClean="0"/>
              <a:pPr/>
              <a:t>30/10/2021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9977" tIns="44988" rIns="89977" bIns="4498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3577" y="4686030"/>
            <a:ext cx="5388610" cy="4440467"/>
          </a:xfrm>
          <a:prstGeom prst="rect">
            <a:avLst/>
          </a:prstGeom>
        </p:spPr>
        <p:txBody>
          <a:bodyPr vert="horz" lIns="89977" tIns="44988" rIns="89977" bIns="44988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372059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15373" y="9372059"/>
            <a:ext cx="2918831" cy="492691"/>
          </a:xfrm>
          <a:prstGeom prst="rect">
            <a:avLst/>
          </a:prstGeom>
        </p:spPr>
        <p:txBody>
          <a:bodyPr vert="horz" lIns="89977" tIns="44988" rIns="89977" bIns="44988" rtlCol="0" anchor="b"/>
          <a:lstStyle>
            <a:lvl1pPr algn="r">
              <a:defRPr sz="1200"/>
            </a:lvl1pPr>
          </a:lstStyle>
          <a:p>
            <a:fld id="{CCC22B9B-01B3-47C5-B795-9D0D8C4571E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136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8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9459" name="Espaço Reservado para Número de Slid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D564768-7E00-4E58-B980-E8CA78296C9F}" type="slidenum">
              <a:rPr lang="pt-BR" sz="1200"/>
              <a:pPr algn="r"/>
              <a:t>19</a:t>
            </a:fld>
            <a:endParaRPr lang="pt-BR" sz="1200"/>
          </a:p>
        </p:txBody>
      </p:sp>
    </p:spTree>
    <p:extLst>
      <p:ext uri="{BB962C8B-B14F-4D97-AF65-F5344CB8AC3E}">
        <p14:creationId xmlns:p14="http://schemas.microsoft.com/office/powerpoint/2010/main" val="3419536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C713-99A4-4022-B9C5-2C94224C7D02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257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95F49-F81B-48C1-AA4A-39238B275AAA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96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18AA0-A8CB-41F5-B0C5-BB0C24055E1B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7209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DFDB7096-87A7-6343-843B-D08F21FF80A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>
              <a:solidFill>
                <a:prstClr val="white"/>
              </a:solidFill>
            </a:endParaRPr>
          </a:p>
        </p:txBody>
      </p:sp>
      <p:sp>
        <p:nvSpPr>
          <p:cNvPr id="17" name="AutoShape 2" descr="GRADUAÇÃO &amp;nbsp;&amp;nbsp;&amp;nbsp;&amp;nbsp;&amp;nbsp; | SERVIÇO DE">
            <a:extLst>
              <a:ext uri="{FF2B5EF4-FFF2-40B4-BE49-F238E27FC236}">
                <a16:creationId xmlns:a16="http://schemas.microsoft.com/office/drawing/2014/main" xmlns="" id="{F034F6A3-6358-614D-AF72-501C872DEAE7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defTabSz="380985"/>
            <a:endParaRPr lang="pt-BR" sz="1500">
              <a:solidFill>
                <a:prstClr val="black"/>
              </a:solidFill>
            </a:endParaRPr>
          </a:p>
        </p:txBody>
      </p:sp>
      <p:pic>
        <p:nvPicPr>
          <p:cNvPr id="18" name="Imagem 17" descr="Foto em preto e branco de banco de praça&#10;&#10;Descrição gerada automaticamente">
            <a:extLst>
              <a:ext uri="{FF2B5EF4-FFF2-40B4-BE49-F238E27FC236}">
                <a16:creationId xmlns:a16="http://schemas.microsoft.com/office/drawing/2014/main" xmlns="" id="{6CFF4D54-792C-674A-867D-C0CAA69F7D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"/>
          <a:stretch/>
        </p:blipFill>
        <p:spPr>
          <a:xfrm>
            <a:off x="0" y="2637888"/>
            <a:ext cx="8204924" cy="4220112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933C108B-2156-D24C-89F7-0049DFA4CADD}"/>
              </a:ext>
            </a:extLst>
          </p:cNvPr>
          <p:cNvSpPr/>
          <p:nvPr userDrawn="1"/>
        </p:nvSpPr>
        <p:spPr>
          <a:xfrm>
            <a:off x="1621243" y="0"/>
            <a:ext cx="7522757" cy="3429000"/>
          </a:xfrm>
          <a:prstGeom prst="rect">
            <a:avLst/>
          </a:prstGeom>
          <a:solidFill>
            <a:srgbClr val="5073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>
              <a:solidFill>
                <a:prstClr val="white"/>
              </a:solidFill>
            </a:endParaRPr>
          </a:p>
        </p:txBody>
      </p:sp>
      <p:pic>
        <p:nvPicPr>
          <p:cNvPr id="23" name="Imagem 22" descr="Desenho de pessoa em pé&#10;&#10;Descrição gerada automaticamente com confiança média">
            <a:extLst>
              <a:ext uri="{FF2B5EF4-FFF2-40B4-BE49-F238E27FC236}">
                <a16:creationId xmlns:a16="http://schemas.microsoft.com/office/drawing/2014/main" xmlns="" id="{21AB8142-5C66-4E43-86F7-855AA17EF3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7" y="220460"/>
            <a:ext cx="1129730" cy="954107"/>
          </a:xfrm>
          <a:prstGeom prst="rect">
            <a:avLst/>
          </a:prstGeom>
        </p:spPr>
      </p:pic>
      <p:pic>
        <p:nvPicPr>
          <p:cNvPr id="24" name="Imagem 23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4D5B7721-6CF8-DB42-B50C-621D1C89101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38" y="6406357"/>
            <a:ext cx="664648" cy="26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1244" y="10321"/>
            <a:ext cx="7108871" cy="184735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1243" y="1927134"/>
            <a:ext cx="7122082" cy="710754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xmlns="" id="{3E53702D-0A69-B64B-ABF8-561F175B3E36}"/>
              </a:ext>
            </a:extLst>
          </p:cNvPr>
          <p:cNvCxnSpPr>
            <a:cxnSpLocks/>
          </p:cNvCxnSpPr>
          <p:nvPr userDrawn="1"/>
        </p:nvCxnSpPr>
        <p:spPr>
          <a:xfrm>
            <a:off x="1621243" y="1896176"/>
            <a:ext cx="7122082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61325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B6B9A66-FBA5-BD4E-B757-909FD84383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132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1E98E14E-43E3-3246-812A-62F5ECC7837E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>
              <a:solidFill>
                <a:prstClr val="white"/>
              </a:solidFill>
            </a:endParaRPr>
          </a:p>
        </p:txBody>
      </p:sp>
      <p:sp>
        <p:nvSpPr>
          <p:cNvPr id="8" name="AutoShape 2" descr="GRADUAÇÃO &amp;nbsp;&amp;nbsp;&amp;nbsp;&amp;nbsp;&amp;nbsp; | SERVIÇO DE">
            <a:extLst>
              <a:ext uri="{FF2B5EF4-FFF2-40B4-BE49-F238E27FC236}">
                <a16:creationId xmlns:a16="http://schemas.microsoft.com/office/drawing/2014/main" xmlns="" id="{B577E5E0-61A7-1A40-94FD-C2E6F03349E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pPr defTabSz="380985"/>
            <a:endParaRPr lang="pt-BR" sz="1500">
              <a:solidFill>
                <a:prstClr val="black"/>
              </a:solidFill>
            </a:endParaRPr>
          </a:p>
        </p:txBody>
      </p:sp>
      <p:pic>
        <p:nvPicPr>
          <p:cNvPr id="9" name="Imagem 8" descr="Foto em preto e branco de torre de relógio ao fundo&#10;&#10;Descrição gerada automaticamente">
            <a:extLst>
              <a:ext uri="{FF2B5EF4-FFF2-40B4-BE49-F238E27FC236}">
                <a16:creationId xmlns:a16="http://schemas.microsoft.com/office/drawing/2014/main" xmlns="" id="{F5F7888D-0FF1-ED4E-BC9A-6FB9CE031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9428" b="17928"/>
          <a:stretch/>
        </p:blipFill>
        <p:spPr>
          <a:xfrm>
            <a:off x="0" y="2873532"/>
            <a:ext cx="9144000" cy="409302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D0742374-63B9-D947-9005-08EA026EB31D}"/>
              </a:ext>
            </a:extLst>
          </p:cNvPr>
          <p:cNvSpPr/>
          <p:nvPr userDrawn="1"/>
        </p:nvSpPr>
        <p:spPr>
          <a:xfrm>
            <a:off x="2101636" y="0"/>
            <a:ext cx="5992570" cy="3581400"/>
          </a:xfrm>
          <a:prstGeom prst="rect">
            <a:avLst/>
          </a:prstGeom>
          <a:solidFill>
            <a:srgbClr val="5073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D45F023F-D8AA-7C43-8C7E-2E1179047E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979" y="472462"/>
            <a:ext cx="824251" cy="322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1636" y="878763"/>
            <a:ext cx="5992570" cy="1519835"/>
          </a:xfrm>
        </p:spPr>
        <p:txBody>
          <a:bodyPr anchor="b">
            <a:noAutofit/>
          </a:bodyPr>
          <a:lstStyle>
            <a:lvl1pPr>
              <a:defRPr sz="3333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1636" y="2416563"/>
            <a:ext cx="5992570" cy="439002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pic>
        <p:nvPicPr>
          <p:cNvPr id="15" name="Imagem 14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BE235B00-2454-D64A-8319-16C9DCDA06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0" y="294603"/>
            <a:ext cx="1937856" cy="678248"/>
          </a:xfrm>
          <a:prstGeom prst="rect">
            <a:avLst/>
          </a:prstGeom>
        </p:spPr>
      </p:pic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xmlns="" id="{C1F076F3-938A-C44E-B9F0-A47B81714E92}"/>
              </a:ext>
            </a:extLst>
          </p:cNvPr>
          <p:cNvCxnSpPr>
            <a:cxnSpLocks/>
          </p:cNvCxnSpPr>
          <p:nvPr userDrawn="1"/>
        </p:nvCxnSpPr>
        <p:spPr>
          <a:xfrm>
            <a:off x="2101636" y="2416563"/>
            <a:ext cx="5992570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993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4F930531-58C1-004D-A7BD-A9A4EA49DF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49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000" b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E160ED0-FD2C-B94B-A8CA-3753902E0E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76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pic>
        <p:nvPicPr>
          <p:cNvPr id="6" name="Imagem 5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F574C23D-6E28-F248-B9F2-12308D29BE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08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A64DC118-38FE-E44D-B7CA-37DF6B5D93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930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667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667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333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67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67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9BF02923-00B8-C746-A64B-193FA2C622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4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E381-8347-4A4B-9C83-5EBCFB2158AA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8467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667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667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A1423A6-2DF5-BA40-9A6A-73F13CA836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D6434589-B00F-CE43-9F35-767A9E4CFD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69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CFD0CFD9-CA5D-A44C-8D6D-DC67F91B7D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639" y="6350958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83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to em preto e branco de torre de relógio ao fundo&#10;&#10;Descrição gerada automaticamente">
            <a:extLst>
              <a:ext uri="{FF2B5EF4-FFF2-40B4-BE49-F238E27FC236}">
                <a16:creationId xmlns:a16="http://schemas.microsoft.com/office/drawing/2014/main" xmlns="" id="{A0806123-2BF2-184C-9D63-65E551E53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/>
          <a:stretch/>
        </p:blipFill>
        <p:spPr>
          <a:xfrm>
            <a:off x="0" y="0"/>
            <a:ext cx="9144000" cy="5634362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558E9E91-910C-CB48-9900-DD44200EF26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5E682E"/>
              </a:gs>
              <a:gs pos="36000">
                <a:srgbClr val="D0D8A8">
                  <a:alpha val="43000"/>
                </a:srgbClr>
              </a:gs>
              <a:gs pos="83000">
                <a:srgbClr val="DEE4C2"/>
              </a:gs>
              <a:gs pos="100000">
                <a:srgbClr val="EDF0DC"/>
              </a:gs>
            </a:gsLst>
            <a:lin ang="5400000" scaled="1"/>
          </a:gradFill>
          <a:ln>
            <a:solidFill>
              <a:schemeClr val="accent1">
                <a:shade val="50000"/>
                <a:alpha val="2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>
              <a:solidFill>
                <a:prstClr val="white"/>
              </a:solidFill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5A261DFD-7FB0-C749-87FF-F58AFE8D4CD1}"/>
              </a:ext>
            </a:extLst>
          </p:cNvPr>
          <p:cNvSpPr/>
          <p:nvPr userDrawn="1"/>
        </p:nvSpPr>
        <p:spPr>
          <a:xfrm>
            <a:off x="0" y="4013737"/>
            <a:ext cx="9144000" cy="2364435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>
              <a:solidFill>
                <a:prstClr val="white"/>
              </a:solidFill>
            </a:endParaRPr>
          </a:p>
        </p:txBody>
      </p:sp>
      <p:cxnSp>
        <p:nvCxnSpPr>
          <p:cNvPr id="18" name="Conector reto 15">
            <a:extLst>
              <a:ext uri="{FF2B5EF4-FFF2-40B4-BE49-F238E27FC236}">
                <a16:creationId xmlns:a16="http://schemas.microsoft.com/office/drawing/2014/main" xmlns="" id="{FC32FB52-7103-034F-B15D-577235B648AF}"/>
              </a:ext>
            </a:extLst>
          </p:cNvPr>
          <p:cNvCxnSpPr>
            <a:cxnSpLocks/>
          </p:cNvCxnSpPr>
          <p:nvPr userDrawn="1"/>
        </p:nvCxnSpPr>
        <p:spPr>
          <a:xfrm>
            <a:off x="0" y="5473128"/>
            <a:ext cx="6061166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m 2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C6C0CE4D-E8D1-4E4C-9259-A3C4514504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6" y="265768"/>
            <a:ext cx="1800596" cy="630207"/>
          </a:xfrm>
          <a:prstGeom prst="rect">
            <a:avLst/>
          </a:prstGeom>
        </p:spPr>
      </p:pic>
      <p:pic>
        <p:nvPicPr>
          <p:cNvPr id="22" name="Imagem 21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BBC80D0-6384-9446-BFA9-79630CB33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043" y="426625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997" y="4081117"/>
            <a:ext cx="8361003" cy="1343168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997" y="5508178"/>
            <a:ext cx="8361004" cy="670854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>
                    <a:lumMod val="65000"/>
                  </a:schemeClr>
                </a:solidFill>
              </a:defRPr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pt-BR" dirty="0"/>
              <a:t>Clique para editar o estilo do subtítulo 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946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DA6A952C-6E5A-BD42-ABDD-E2C2B3911FFD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ABDA2B7-405B-3948-A1FC-DA23094C06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92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56696D59-8676-1449-A77E-8D4E36E55E8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B6C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21" name="Imagem 20" descr="Foto em preto e branco de torre de relógio ao fundo&#10;&#10;Descrição gerada automaticamente">
            <a:extLst>
              <a:ext uri="{FF2B5EF4-FFF2-40B4-BE49-F238E27FC236}">
                <a16:creationId xmlns:a16="http://schemas.microsoft.com/office/drawing/2014/main" xmlns="" id="{A9B38B03-F2A6-8D47-A853-053B765EF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b="13426"/>
          <a:stretch/>
        </p:blipFill>
        <p:spPr>
          <a:xfrm>
            <a:off x="5070012" y="2126660"/>
            <a:ext cx="4073988" cy="2425422"/>
          </a:xfrm>
          <a:prstGeom prst="rect">
            <a:avLst/>
          </a:pr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xmlns="" id="{97F48504-4BC3-5A4C-AE71-0990AF046B41}"/>
              </a:ext>
            </a:extLst>
          </p:cNvPr>
          <p:cNvSpPr/>
          <p:nvPr userDrawn="1"/>
        </p:nvSpPr>
        <p:spPr>
          <a:xfrm>
            <a:off x="0" y="2126660"/>
            <a:ext cx="5070012" cy="2435816"/>
          </a:xfrm>
          <a:prstGeom prst="rect">
            <a:avLst/>
          </a:prstGeom>
          <a:solidFill>
            <a:srgbClr val="3246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>
              <a:solidFill>
                <a:prstClr val="white"/>
              </a:solidFill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xmlns="" id="{28B893E8-ACD2-E74C-B98A-2D58D5A09D71}"/>
              </a:ext>
            </a:extLst>
          </p:cNvPr>
          <p:cNvSpPr/>
          <p:nvPr userDrawn="1"/>
        </p:nvSpPr>
        <p:spPr>
          <a:xfrm>
            <a:off x="490888" y="730969"/>
            <a:ext cx="8192651" cy="5396064"/>
          </a:xfrm>
          <a:prstGeom prst="rect">
            <a:avLst/>
          </a:prstGeom>
          <a:noFill/>
          <a:ln w="28575">
            <a:solidFill>
              <a:srgbClr val="426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>
              <a:solidFill>
                <a:prstClr val="white"/>
              </a:solidFill>
            </a:endParaRPr>
          </a:p>
        </p:txBody>
      </p:sp>
      <p:pic>
        <p:nvPicPr>
          <p:cNvPr id="25" name="Imagem 24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22A7B13C-3D59-9746-AC9D-560416825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3" y="934350"/>
            <a:ext cx="1800596" cy="630207"/>
          </a:xfrm>
          <a:prstGeom prst="rect">
            <a:avLst/>
          </a:prstGeom>
        </p:spPr>
      </p:pic>
      <p:pic>
        <p:nvPicPr>
          <p:cNvPr id="26" name="Imagem 25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D302B40A-6AF0-C94A-B287-C8EA94F45F5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0" y="5682989"/>
            <a:ext cx="785958" cy="3084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92" y="2126660"/>
            <a:ext cx="4463620" cy="2435816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6393" y="4589466"/>
            <a:ext cx="7904196" cy="703981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898132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79B04903-38D0-9848-BEF1-AABDAFE7E346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B2481946-2FBC-9C41-84B3-AD64B6A592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72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CF81FE3-FDA1-2941-A2B1-28CEC2405C9C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4" name="Imagem 13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1A55DF4-BB04-A746-831C-839A41698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30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440F3295-9CAC-CE49-9D56-1DEA59F17FC0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9" name="Imagem 8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4B72A893-D1A8-0E4C-959B-43C2ACB71A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22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63DDFD88-6C0E-4140-A4D1-E11C2E43A250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801C8ECA-FCEB-3947-8CE9-8700301CBA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52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1BD1B-FD5A-4F0E-A0A2-D3ED74D0E892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10024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667">
                <a:solidFill>
                  <a:schemeClr val="accent6">
                    <a:lumMod val="50000"/>
                  </a:schemeClr>
                </a:solidFill>
              </a:defRPr>
            </a:lvl1pPr>
            <a:lvl2pPr>
              <a:defRPr sz="2333">
                <a:solidFill>
                  <a:schemeClr val="accent6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6">
                    <a:lumMod val="50000"/>
                  </a:schemeClr>
                </a:solidFill>
              </a:defRPr>
            </a:lvl3pPr>
            <a:lvl4pPr>
              <a:defRPr sz="1667">
                <a:solidFill>
                  <a:schemeClr val="accent6">
                    <a:lumMod val="50000"/>
                  </a:schemeClr>
                </a:solidFill>
              </a:defRPr>
            </a:lvl4pPr>
            <a:lvl5pPr>
              <a:defRPr sz="1667">
                <a:solidFill>
                  <a:schemeClr val="accent6">
                    <a:lumMod val="50000"/>
                  </a:schemeClr>
                </a:solidFill>
              </a:defRPr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C762C275-7E88-6D43-B954-A4EFE2EC062C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2AF5C101-768C-DE44-BFC1-E57712EBB5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90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667">
                <a:solidFill>
                  <a:schemeClr val="accent6">
                    <a:lumMod val="50000"/>
                  </a:schemeClr>
                </a:solidFill>
              </a:defRPr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3F807A27-0CC2-2242-AC01-EDBC55A494DD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758AC8DA-83BF-8943-8511-E652A33B1C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27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3C1B8380-680D-5C4D-9111-5AC8F14208F6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BCE2D093-2526-1C45-9484-2E7AFB0DA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041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539FA1AA-5448-914B-840E-6F97439C157D}"/>
              </a:ext>
            </a:extLst>
          </p:cNvPr>
          <p:cNvSpPr/>
          <p:nvPr userDrawn="1"/>
        </p:nvSpPr>
        <p:spPr>
          <a:xfrm>
            <a:off x="0" y="6311901"/>
            <a:ext cx="9144000" cy="310281"/>
          </a:xfrm>
          <a:prstGeom prst="rect">
            <a:avLst/>
          </a:prstGeom>
          <a:solidFill>
            <a:srgbClr val="517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85"/>
            <a:endParaRPr lang="pt-BR" sz="1500" dirty="0">
              <a:solidFill>
                <a:prstClr val="white"/>
              </a:solidFill>
            </a:endParaRPr>
          </a:p>
        </p:txBody>
      </p:sp>
      <p:pic>
        <p:nvPicPr>
          <p:cNvPr id="10" name="Imagem 9" descr="Forma&#10;&#10;Descrição gerada automaticamente com confiança média">
            <a:extLst>
              <a:ext uri="{FF2B5EF4-FFF2-40B4-BE49-F238E27FC236}">
                <a16:creationId xmlns:a16="http://schemas.microsoft.com/office/drawing/2014/main" xmlns="" id="{F859C4CA-0880-1E4D-BF00-8AB7014CE6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536" y="6357377"/>
            <a:ext cx="1608815" cy="21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13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D2F0C-7E95-48BC-8458-060AC2B3E330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935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32634-F58A-4EB8-9EDB-D23D36A1E1A5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82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36572-9150-4782-8988-211387E201EA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4233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56DBA-BB4B-466C-AE67-99EC871830E2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8871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C3350-50C1-45AC-AF56-9671C29C4A2E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0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FA52-0F47-4A30-8792-F69166F184A2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4166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657A2-1B09-4784-BE11-9902E62A6066}" type="datetime1">
              <a:rPr lang="pt-BR" smtClean="0"/>
              <a:pPr/>
              <a:t>30/10/2021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06131-F3A3-41D7-AFFE-BC98E4EE954B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805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0985"/>
            <a:fld id="{EFFA36C6-EB7F-4247-9DF3-D4B573EF501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380985"/>
              <a:t>30/10/2021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0985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80985"/>
            <a:fld id="{EB7E424C-1AE8-654B-95BF-483573C8EE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380985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26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80985"/>
            <a:fld id="{7B9A8293-BE09-214E-B367-5F145B08DED9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380985"/>
              <a:t>30/10/2021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380985"/>
            <a:fld id="{B1502209-E4FF-5943-AB78-2DDB8D0BD45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380985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82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667" kern="1200">
          <a:solidFill>
            <a:schemeClr val="accent6">
              <a:lumMod val="7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90492" indent="-190492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33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7147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52462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33447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71443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4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png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emf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ussio\Desktop\IGC%20China\MOV00321.MPG" TargetMode="Externa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20.jpeg"/><Relationship Id="rId5" Type="http://schemas.openxmlformats.org/officeDocument/2006/relationships/image" Target="../media/image88.jpeg"/><Relationship Id="rId10" Type="http://schemas.openxmlformats.org/officeDocument/2006/relationships/image" Target="../media/image19.gif"/><Relationship Id="rId4" Type="http://schemas.openxmlformats.org/officeDocument/2006/relationships/image" Target="../media/image87.jpeg"/><Relationship Id="rId9" Type="http://schemas.openxmlformats.org/officeDocument/2006/relationships/image" Target="../media/image9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8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1.png"/><Relationship Id="rId4" Type="http://schemas.openxmlformats.org/officeDocument/2006/relationships/image" Target="../media/image1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15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2384918-14F6-0043-8CC6-0270BE25E5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13037" y="506833"/>
            <a:ext cx="3466538" cy="1361617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China-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Brazil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  <a:t> Centre</a:t>
            </a:r>
            <a:br>
              <a:rPr lang="pt-BR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graduate</a:t>
            </a:r>
            <a:r>
              <a:rPr lang="pt-B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200" dirty="0" err="1">
                <a:latin typeface="Arial" panose="020B0604020202020204" pitchFamily="34" charset="0"/>
                <a:cs typeface="Arial" panose="020B0604020202020204" pitchFamily="34" charset="0"/>
              </a:rPr>
              <a:t>level</a:t>
            </a:r>
            <a:r>
              <a:rPr lang="pt-BR" sz="2667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B91F208-0B52-AE40-9E2B-901966FC5A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algn="r"/>
            <a:r>
              <a:rPr lang="pt-BR" i="1" dirty="0" smtClean="0"/>
              <a:t>Luiz Gustavo Nussio, Professor</a:t>
            </a:r>
          </a:p>
          <a:p>
            <a:pPr algn="r"/>
            <a:r>
              <a:rPr lang="pt-BR" i="1" dirty="0" err="1" smtClean="0"/>
              <a:t>Department</a:t>
            </a:r>
            <a:r>
              <a:rPr lang="pt-BR" i="1" dirty="0" smtClean="0"/>
              <a:t> </a:t>
            </a:r>
            <a:r>
              <a:rPr lang="pt-BR" i="1" dirty="0" err="1" smtClean="0"/>
              <a:t>of</a:t>
            </a:r>
            <a:r>
              <a:rPr lang="pt-BR" i="1" dirty="0" smtClean="0"/>
              <a:t> Animal </a:t>
            </a:r>
            <a:r>
              <a:rPr lang="pt-BR" i="1" dirty="0" err="1" smtClean="0"/>
              <a:t>Sciences</a:t>
            </a:r>
            <a:endParaRPr lang="pt-BR" i="1" dirty="0"/>
          </a:p>
        </p:txBody>
      </p:sp>
      <p:pic>
        <p:nvPicPr>
          <p:cNvPr id="1026" name="Picture 2" descr="Recruiting High-level Innovative Talents in Hainan University –  TropicalHainan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648" y="5454"/>
            <a:ext cx="3168352" cy="17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3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8" name="Picture 54" descr="Os pia da silagem - Home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875" y="4496580"/>
            <a:ext cx="1714962" cy="17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SILO PRESS - 74 fotos - Produto/serviço -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12" y="3681311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is da Silagem - Web Designer Freelancer Alexandre Carval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314" y="2183781"/>
            <a:ext cx="2733861" cy="209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2" name="Picture 48" descr="Professores e alunos desenvolvem aplicativo para ajudar no sistema de  produção de silagem em RO | Rondônia Rural | G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263" y="1245046"/>
            <a:ext cx="2609398" cy="146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PSA Silagem - Posts | Faceb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90" y="197836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União Silagem - Photos | Faceboo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730" y="1295984"/>
            <a:ext cx="1770041" cy="177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ítulo 2"/>
          <p:cNvSpPr txBox="1">
            <a:spLocks/>
          </p:cNvSpPr>
          <p:nvPr/>
        </p:nvSpPr>
        <p:spPr>
          <a:xfrm>
            <a:off x="6158467" y="9702939"/>
            <a:ext cx="4530894" cy="6447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1026" name="Picture 2" descr="Silagem na Prática - Doctor Silage - learn a new skill - Online Courses and  Subscription Services | Hotmar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624" y="110261"/>
            <a:ext cx="1496291" cy="149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gramação Científica – II Conferência Internacional Sobre Forragen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877" y="1458003"/>
            <a:ext cx="285750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ia da Silagem | Castro | Bouwman Tecnologia Agropecuári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38" y="2873592"/>
            <a:ext cx="1748577" cy="65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8290" y="3755867"/>
            <a:ext cx="1971675" cy="1047750"/>
          </a:xfrm>
          <a:prstGeom prst="rect">
            <a:avLst/>
          </a:prstGeom>
        </p:spPr>
      </p:pic>
      <p:pic>
        <p:nvPicPr>
          <p:cNvPr id="1042" name="Picture 18" descr="Silagem de Milho Prensada em Paranapanema SP à venda. Compre 18455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841" y="4496580"/>
            <a:ext cx="1206242" cy="120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Tracking Feed – Integrando ciência e prática na produção de silagens até o  desempenho animal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059" y="65577"/>
            <a:ext cx="2265507" cy="160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Tracking Feed – Integrando ciência e prática na produção de silagens até o  desempenho animal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651" y="134272"/>
            <a:ext cx="3366943" cy="133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racking Feed – Integrando ciência e prática na produção de silagens até o  desempenho anima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49" y="2599719"/>
            <a:ext cx="1743026" cy="163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ilo-bolsa: Silox - Garantia de armazenagem perfeita | Nortèn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47" y="1807466"/>
            <a:ext cx="1962268" cy="61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/>
          <p:cNvSpPr/>
          <p:nvPr/>
        </p:nvSpPr>
        <p:spPr>
          <a:xfrm>
            <a:off x="2878282" y="3553691"/>
            <a:ext cx="1143000" cy="255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39854" y="276569"/>
            <a:ext cx="1507450" cy="1126109"/>
          </a:xfrm>
          <a:prstGeom prst="rect">
            <a:avLst/>
          </a:prstGeom>
        </p:spPr>
      </p:pic>
      <p:pic>
        <p:nvPicPr>
          <p:cNvPr id="1070" name="Picture 46" descr="Desse Modelo... - J&amp;D Silagens Ltda.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533" y="5034927"/>
            <a:ext cx="1164070" cy="116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Uso estratégico de aditivos em silagens - Quando e como usa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620" y="3553691"/>
            <a:ext cx="1524324" cy="123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Produção e Conservação de Silagem Agromove Pecuári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0" y="5193340"/>
            <a:ext cx="2026516" cy="87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24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 smtClean="0"/>
              <a:t>Future????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38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348751"/>
            <a:ext cx="7776864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/>
              <a:t>Future </a:t>
            </a:r>
            <a:r>
              <a:rPr lang="pt-BR" sz="3200" dirty="0" err="1" smtClean="0"/>
              <a:t>challenges</a:t>
            </a:r>
            <a:endParaRPr lang="pt-BR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err="1" smtClean="0"/>
              <a:t>Skilled</a:t>
            </a:r>
            <a:r>
              <a:rPr lang="pt-BR" sz="3200" dirty="0" smtClean="0"/>
              <a:t> </a:t>
            </a:r>
            <a:r>
              <a:rPr lang="pt-BR" sz="3200" dirty="0" err="1" smtClean="0"/>
              <a:t>technical</a:t>
            </a:r>
            <a:r>
              <a:rPr lang="pt-BR" sz="3200" dirty="0" smtClean="0"/>
              <a:t> </a:t>
            </a:r>
            <a:r>
              <a:rPr lang="pt-BR" sz="3200" dirty="0" err="1" smtClean="0"/>
              <a:t>team</a:t>
            </a:r>
            <a:endParaRPr lang="pt-BR" sz="3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dirty="0" smtClean="0"/>
              <a:t>Improve </a:t>
            </a:r>
            <a:r>
              <a:rPr lang="pt-BR" sz="3200" dirty="0" err="1"/>
              <a:t>silage</a:t>
            </a:r>
            <a:r>
              <a:rPr lang="pt-BR" sz="3200" dirty="0"/>
              <a:t> management </a:t>
            </a:r>
            <a:r>
              <a:rPr lang="pt-BR" sz="3200" dirty="0" err="1"/>
              <a:t>precision</a:t>
            </a:r>
            <a:r>
              <a:rPr lang="pt-BR" sz="3200" dirty="0"/>
              <a:t> –</a:t>
            </a:r>
            <a:r>
              <a:rPr lang="pt-BR" sz="3200" dirty="0" err="1"/>
              <a:t>sensors</a:t>
            </a:r>
            <a:r>
              <a:rPr lang="pt-BR" sz="3200" dirty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decision</a:t>
            </a:r>
            <a:r>
              <a:rPr lang="pt-BR" sz="3200" dirty="0"/>
              <a:t> </a:t>
            </a:r>
            <a:r>
              <a:rPr lang="pt-BR" sz="3200" dirty="0" err="1"/>
              <a:t>support</a:t>
            </a:r>
            <a:r>
              <a:rPr lang="pt-BR" sz="3200" dirty="0"/>
              <a:t> </a:t>
            </a:r>
            <a:r>
              <a:rPr lang="pt-BR" sz="3200" dirty="0" err="1"/>
              <a:t>models</a:t>
            </a:r>
            <a:endParaRPr lang="pt-BR" sz="3200" dirty="0"/>
          </a:p>
          <a:p>
            <a:r>
              <a:rPr lang="pt-BR" sz="3200" dirty="0"/>
              <a:t>•</a:t>
            </a:r>
            <a:r>
              <a:rPr lang="pt-BR" sz="3200" dirty="0" err="1"/>
              <a:t>Effective</a:t>
            </a:r>
            <a:r>
              <a:rPr lang="pt-BR" sz="3200" dirty="0"/>
              <a:t> </a:t>
            </a:r>
            <a:r>
              <a:rPr lang="pt-BR" sz="3200" dirty="0" err="1"/>
              <a:t>edible</a:t>
            </a:r>
            <a:r>
              <a:rPr lang="pt-BR" sz="3200" dirty="0"/>
              <a:t> </a:t>
            </a:r>
            <a:r>
              <a:rPr lang="pt-BR" sz="3200" dirty="0" err="1"/>
              <a:t>sealants</a:t>
            </a:r>
            <a:endParaRPr lang="pt-BR" sz="3200" dirty="0"/>
          </a:p>
          <a:p>
            <a:r>
              <a:rPr lang="pt-BR" sz="3200" dirty="0"/>
              <a:t>•</a:t>
            </a:r>
            <a:r>
              <a:rPr lang="pt-BR" sz="3200" dirty="0" err="1"/>
              <a:t>Enhance</a:t>
            </a:r>
            <a:r>
              <a:rPr lang="pt-BR" sz="3200" dirty="0"/>
              <a:t> </a:t>
            </a:r>
            <a:r>
              <a:rPr lang="pt-BR" sz="3200" dirty="0" err="1"/>
              <a:t>digestibility</a:t>
            </a:r>
            <a:r>
              <a:rPr lang="pt-BR" sz="3200" dirty="0"/>
              <a:t> </a:t>
            </a:r>
            <a:r>
              <a:rPr lang="pt-BR" sz="3200" dirty="0" err="1"/>
              <a:t>during</a:t>
            </a:r>
            <a:r>
              <a:rPr lang="pt-BR" sz="3200" dirty="0"/>
              <a:t> </a:t>
            </a:r>
            <a:r>
              <a:rPr lang="pt-BR" sz="3200" dirty="0" err="1"/>
              <a:t>ensiling</a:t>
            </a:r>
            <a:endParaRPr lang="pt-BR" sz="3200" dirty="0"/>
          </a:p>
          <a:p>
            <a:r>
              <a:rPr lang="en-US" sz="3200" dirty="0"/>
              <a:t>•Incorporate protein protection in grasses and </a:t>
            </a:r>
            <a:r>
              <a:rPr lang="en-US" sz="3200" dirty="0" err="1"/>
              <a:t>lucerne</a:t>
            </a:r>
            <a:endParaRPr lang="en-US" sz="3200" dirty="0"/>
          </a:p>
          <a:p>
            <a:r>
              <a:rPr lang="pt-BR" sz="3200" dirty="0"/>
              <a:t>•</a:t>
            </a:r>
            <a:r>
              <a:rPr lang="pt-BR" sz="3200" dirty="0" err="1"/>
              <a:t>Control</a:t>
            </a:r>
            <a:r>
              <a:rPr lang="pt-BR" sz="3200" dirty="0"/>
              <a:t> </a:t>
            </a:r>
            <a:r>
              <a:rPr lang="pt-BR" sz="3200" dirty="0" err="1"/>
              <a:t>mycotoxins</a:t>
            </a:r>
            <a:endParaRPr lang="pt-BR" sz="3200" dirty="0"/>
          </a:p>
          <a:p>
            <a:r>
              <a:rPr lang="en-US" sz="3200" dirty="0"/>
              <a:t>•Ensure high hygienic quality and silo </a:t>
            </a:r>
            <a:r>
              <a:rPr lang="en-US" sz="3200" dirty="0" smtClean="0"/>
              <a:t>safety</a:t>
            </a:r>
          </a:p>
          <a:p>
            <a:endParaRPr lang="en-US" sz="2400" dirty="0"/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004048" y="5723964"/>
            <a:ext cx="400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Wilkins &amp;Wilkinson, </a:t>
            </a:r>
            <a:r>
              <a:rPr lang="en-US" dirty="0">
                <a:solidFill>
                  <a:prstClr val="black"/>
                </a:solidFill>
              </a:rPr>
              <a:t>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783079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5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reflection blurRad="6350" stA="50000" endA="300" endPos="55000" dir="5400000" sy="-100000" algn="bl" rotWithShape="0"/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400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246996" y="190128"/>
            <a:ext cx="9144000" cy="446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200" b="1" dirty="0" smtClean="0">
                <a:solidFill>
                  <a:srgbClr val="FFFFFF"/>
                </a:solidFill>
              </a:rPr>
              <a:t>Feed-out management</a:t>
            </a:r>
            <a:endParaRPr lang="en-US" sz="2200" b="1" dirty="0">
              <a:solidFill>
                <a:srgbClr val="FFFFFF"/>
              </a:solidFill>
            </a:endParaRP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USUARIO\Desktop\Meus documentos\PATRICK SCHMIDT\Fotos e Videos\Fotos projeto infravermelho - Castrro,PR\DSC006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b="4611"/>
          <a:stretch/>
        </p:blipFill>
        <p:spPr bwMode="auto">
          <a:xfrm>
            <a:off x="76204" y="990601"/>
            <a:ext cx="8991599" cy="5740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57118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192945" y="1296144"/>
            <a:ext cx="2848093" cy="5013176"/>
          </a:xfrm>
        </p:spPr>
        <p:txBody>
          <a:bodyPr>
            <a:normAutofit/>
          </a:bodyPr>
          <a:lstStyle/>
          <a:p>
            <a:pPr algn="ctr" eaLnBrk="0" hangingPunct="0">
              <a:buNone/>
            </a:pPr>
            <a:endParaRPr lang="pt-BR" altLang="pt-BR" sz="1800" dirty="0" smtClean="0">
              <a:latin typeface="+mj-lt"/>
            </a:endParaRPr>
          </a:p>
          <a:p>
            <a:pPr algn="ctr" eaLnBrk="0" hangingPunct="0">
              <a:buNone/>
            </a:pPr>
            <a:r>
              <a:rPr lang="pt-BR" altLang="pt-BR" sz="1800" dirty="0" smtClean="0">
                <a:latin typeface="+mj-lt"/>
              </a:rPr>
              <a:t> </a:t>
            </a:r>
          </a:p>
          <a:p>
            <a:pPr algn="r" eaLnBrk="0" hangingPunct="0">
              <a:buNone/>
            </a:pPr>
            <a:r>
              <a:rPr lang="en" sz="1800" b="1" i="0" dirty="0" smtClean="0">
                <a:solidFill>
                  <a:srgbClr val="000000"/>
                </a:solidFill>
              </a:rPr>
              <a:t>Luiz de Queiroz </a:t>
            </a:r>
          </a:p>
          <a:p>
            <a:pPr algn="r" eaLnBrk="0" hangingPunct="0">
              <a:buNone/>
            </a:pPr>
            <a:r>
              <a:rPr lang="en" sz="1800" b="1" i="0" dirty="0" smtClean="0">
                <a:solidFill>
                  <a:srgbClr val="000000"/>
                </a:solidFill>
              </a:rPr>
              <a:t>College of Agriculture</a:t>
            </a:r>
          </a:p>
          <a:p>
            <a:pPr algn="r" eaLnBrk="0" hangingPunct="0">
              <a:buNone/>
            </a:pPr>
            <a:r>
              <a:rPr lang="pt-BR" altLang="pt-BR" sz="1800" dirty="0" smtClean="0">
                <a:latin typeface="+mj-lt"/>
              </a:rPr>
              <a:t> </a:t>
            </a:r>
          </a:p>
          <a:p>
            <a:pPr algn="r" eaLnBrk="0" hangingPunct="0">
              <a:buNone/>
            </a:pPr>
            <a:endParaRPr lang="pt-BR" sz="1800" b="1" dirty="0" smtClean="0"/>
          </a:p>
          <a:p>
            <a:pPr algn="r" eaLnBrk="0" hangingPunct="0">
              <a:buNone/>
            </a:pPr>
            <a:endParaRPr lang="pt-BR" sz="1800" b="1" dirty="0"/>
          </a:p>
          <a:p>
            <a:pPr algn="r" eaLnBrk="0" hangingPunct="0">
              <a:buNone/>
            </a:pPr>
            <a:r>
              <a:rPr lang="pt-BR" sz="1800" b="1" dirty="0" err="1" smtClean="0"/>
              <a:t>Department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of</a:t>
            </a:r>
            <a:r>
              <a:rPr lang="pt-BR" sz="1800" b="1" dirty="0" smtClean="0"/>
              <a:t> </a:t>
            </a:r>
          </a:p>
          <a:p>
            <a:pPr algn="r" eaLnBrk="0" hangingPunct="0">
              <a:buNone/>
            </a:pPr>
            <a:r>
              <a:rPr lang="pt-BR" sz="1800" b="1" dirty="0" smtClean="0"/>
              <a:t>Animal </a:t>
            </a:r>
            <a:r>
              <a:rPr lang="pt-BR" sz="1800" b="1" dirty="0" err="1" smtClean="0"/>
              <a:t>Sciences</a:t>
            </a:r>
            <a:endParaRPr lang="pt-BR" sz="1800" b="1" dirty="0" smtClean="0"/>
          </a:p>
          <a:p>
            <a:pPr algn="r" eaLnBrk="0" hangingPunct="0">
              <a:buNone/>
            </a:pPr>
            <a:endParaRPr lang="pt-BR" sz="1800" b="1" dirty="0"/>
          </a:p>
          <a:p>
            <a:pPr algn="r" eaLnBrk="0" hangingPunct="0">
              <a:buNone/>
            </a:pPr>
            <a:endParaRPr lang="pt-BR" sz="1800" b="1" dirty="0" smtClean="0"/>
          </a:p>
          <a:p>
            <a:pPr algn="r" eaLnBrk="0" hangingPunct="0">
              <a:buNone/>
            </a:pPr>
            <a:r>
              <a:rPr lang="pt-BR" sz="1800" b="1" dirty="0" smtClean="0"/>
              <a:t>Forage </a:t>
            </a:r>
            <a:r>
              <a:rPr lang="pt-BR" sz="1800" b="1" dirty="0" err="1" smtClean="0"/>
              <a:t>Quality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and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Conservation</a:t>
            </a:r>
            <a:r>
              <a:rPr lang="pt-BR" sz="1800" b="1" dirty="0" smtClean="0"/>
              <a:t> Team</a:t>
            </a:r>
            <a:endParaRPr lang="en" sz="2400" b="1" i="0" dirty="0" smtClean="0">
              <a:solidFill>
                <a:srgbClr val="000000"/>
              </a:solidFill>
            </a:endParaRPr>
          </a:p>
          <a:p>
            <a:pPr algn="ctr" eaLnBrk="0" hangingPunct="0">
              <a:buNone/>
            </a:pPr>
            <a:endParaRPr lang="pt-BR" altLang="pt-BR" dirty="0" smtClean="0">
              <a:latin typeface="+mj-lt"/>
            </a:endParaRPr>
          </a:p>
          <a:p>
            <a:endParaRPr lang="pt-BR" dirty="0">
              <a:latin typeface="+mj-lt"/>
            </a:endParaRPr>
          </a:p>
        </p:txBody>
      </p:sp>
      <p:pic>
        <p:nvPicPr>
          <p:cNvPr id="4" name="Imagem 7" descr="logo esalq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44408" y="188640"/>
            <a:ext cx="700381" cy="1027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7" b="17034"/>
          <a:stretch/>
        </p:blipFill>
        <p:spPr>
          <a:xfrm>
            <a:off x="178437" y="1844823"/>
            <a:ext cx="6769827" cy="468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540089" y="828001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smtClean="0"/>
              <a:t>Global networking</a:t>
            </a:r>
            <a:endParaRPr lang="pt-BR" sz="4800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9" y="1699533"/>
            <a:ext cx="9151248" cy="3633939"/>
          </a:xfrm>
          <a:prstGeom prst="rect">
            <a:avLst/>
          </a:prstGeom>
        </p:spPr>
      </p:pic>
      <p:pic>
        <p:nvPicPr>
          <p:cNvPr id="5" name="Imagem 4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2966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8" y="1926038"/>
            <a:ext cx="8959899" cy="3629326"/>
          </a:xfrm>
          <a:prstGeom prst="rect">
            <a:avLst/>
          </a:prstGeom>
        </p:spPr>
      </p:pic>
      <p:pic>
        <p:nvPicPr>
          <p:cNvPr id="5" name="Imagem 4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9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02" y="0"/>
            <a:ext cx="9038697" cy="482575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70" y="4738687"/>
            <a:ext cx="737235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6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46" y="1340768"/>
            <a:ext cx="8943975" cy="5372100"/>
          </a:xfrm>
          <a:prstGeom prst="rect">
            <a:avLst/>
          </a:prstGeom>
        </p:spPr>
      </p:pic>
      <p:pic>
        <p:nvPicPr>
          <p:cNvPr id="5" name="Imagem 4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617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4" y="0"/>
            <a:ext cx="7252487" cy="6858000"/>
          </a:xfrm>
          <a:prstGeom prst="rect">
            <a:avLst/>
          </a:prstGeom>
        </p:spPr>
      </p:pic>
      <p:pic>
        <p:nvPicPr>
          <p:cNvPr id="6" name="Imagem 5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329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79636"/>
            <a:ext cx="7965382" cy="5590309"/>
          </a:xfrm>
          <a:prstGeom prst="rect">
            <a:avLst/>
          </a:prstGeom>
        </p:spPr>
      </p:pic>
      <p:pic>
        <p:nvPicPr>
          <p:cNvPr id="5" name="Imagem 4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92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 err="1" smtClean="0"/>
              <a:t>What</a:t>
            </a:r>
            <a:r>
              <a:rPr lang="pt-BR" sz="3200" b="1" i="1" dirty="0" smtClean="0"/>
              <a:t> must </a:t>
            </a:r>
            <a:r>
              <a:rPr lang="pt-BR" sz="3200" b="1" i="1" dirty="0" err="1" smtClean="0"/>
              <a:t>be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done</a:t>
            </a:r>
            <a:r>
              <a:rPr lang="pt-BR" sz="3200" b="1" i="1" dirty="0" smtClean="0"/>
              <a:t>?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374" y="0"/>
            <a:ext cx="4800533" cy="3600400"/>
          </a:xfrm>
          <a:prstGeom prst="rect">
            <a:avLst/>
          </a:prstGeom>
        </p:spPr>
      </p:pic>
      <p:pic>
        <p:nvPicPr>
          <p:cNvPr id="10244" name="Picture 4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" y="15232"/>
            <a:ext cx="4780224" cy="358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183" y="3615632"/>
            <a:ext cx="4692417" cy="264450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179512" y="3796445"/>
            <a:ext cx="3482821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Other species</a:t>
            </a:r>
            <a:endParaRPr lang="en-US" sz="2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233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1013" y="5842878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5616624" cy="687089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6052457" y="2996952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dirty="0" err="1" smtClean="0"/>
              <a:t>Extension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170431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2050" name="Picture 2" descr="https://images-production.bookshop.org/spree/images/attachments/10572450/original/9780863159138.jpg?16171533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7" y="-27105"/>
            <a:ext cx="2546639" cy="28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ey, Hey, Hay!: A Tale of Bales and the Machines That Make Th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71" y="786274"/>
            <a:ext cx="6363920" cy="532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ook Two My Green, Green Grass: Making H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59" y="2774200"/>
            <a:ext cx="2315114" cy="348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587335" y="40451"/>
            <a:ext cx="6452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 err="1" smtClean="0"/>
              <a:t>Urban</a:t>
            </a:r>
            <a:r>
              <a:rPr lang="pt-BR" sz="3600" i="1" dirty="0" smtClean="0"/>
              <a:t> communication!</a:t>
            </a:r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7721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redio.jpg"/>
          <p:cNvPicPr>
            <a:picLocks noChangeAspect="1"/>
          </p:cNvPicPr>
          <p:nvPr/>
        </p:nvPicPr>
        <p:blipFill>
          <a:blip r:embed="rId2" cstate="print"/>
          <a:srcRect l="14440" t="37888" r="8078"/>
          <a:stretch>
            <a:fillRect/>
          </a:stretch>
        </p:blipFill>
        <p:spPr>
          <a:xfrm>
            <a:off x="31532" y="15766"/>
            <a:ext cx="9074912" cy="557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-435568" y="5589240"/>
            <a:ext cx="10009112" cy="83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altLang="en-US" sz="2400" dirty="0" smtClean="0"/>
              <a:t>China-</a:t>
            </a:r>
            <a:r>
              <a:rPr lang="pt-BR" altLang="en-US" sz="2400" dirty="0" err="1" smtClean="0"/>
              <a:t>Brazil</a:t>
            </a:r>
            <a:r>
              <a:rPr lang="pt-BR" altLang="en-US" sz="2400" dirty="0" smtClean="0"/>
              <a:t> </a:t>
            </a:r>
            <a:r>
              <a:rPr lang="pt-BR" altLang="en-US" sz="2400" dirty="0" err="1" smtClean="0"/>
              <a:t>Agricultural</a:t>
            </a:r>
            <a:r>
              <a:rPr lang="pt-BR" altLang="en-US" sz="2400" dirty="0" smtClean="0"/>
              <a:t> </a:t>
            </a:r>
            <a:r>
              <a:rPr lang="pt-BR" altLang="en-US" sz="2400" dirty="0" err="1" smtClean="0"/>
              <a:t>Innovation</a:t>
            </a:r>
            <a:r>
              <a:rPr lang="pt-BR" altLang="en-US" sz="2400" dirty="0" smtClean="0"/>
              <a:t> </a:t>
            </a:r>
            <a:r>
              <a:rPr lang="pt-BR" altLang="en-US" sz="2400" dirty="0" smtClean="0"/>
              <a:t>Centre</a:t>
            </a:r>
          </a:p>
          <a:p>
            <a:pPr algn="ctr"/>
            <a:r>
              <a:rPr lang="pt-BR" altLang="en-US" sz="2400" dirty="0" smtClean="0"/>
              <a:t>OCT 2021 </a:t>
            </a:r>
            <a:endParaRPr lang="pt-B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7617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0717" y="5939988"/>
            <a:ext cx="749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dirty="0"/>
              <a:t>(Adapted from </a:t>
            </a:r>
            <a:r>
              <a:rPr lang="en-US" dirty="0" err="1"/>
              <a:t>Marketta</a:t>
            </a:r>
            <a:r>
              <a:rPr lang="en-US" dirty="0"/>
              <a:t> </a:t>
            </a:r>
            <a:r>
              <a:rPr lang="en-US" dirty="0" err="1"/>
              <a:t>Rinne</a:t>
            </a:r>
            <a:r>
              <a:rPr lang="en-US" dirty="0"/>
              <a:t>, 2015)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69550" y="105740"/>
            <a:ext cx="8712968" cy="6047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How to secure enough funding for </a:t>
            </a:r>
            <a:r>
              <a:rPr lang="en-US" sz="2800" dirty="0" smtClean="0">
                <a:latin typeface="+mj-lt"/>
              </a:rPr>
              <a:t>forage conservation </a:t>
            </a:r>
            <a:r>
              <a:rPr lang="en-US" sz="2800" dirty="0" smtClean="0">
                <a:latin typeface="+mj-lt"/>
              </a:rPr>
              <a:t>research in th</a:t>
            </a:r>
            <a:r>
              <a:rPr lang="en-US" sz="2800" dirty="0" smtClean="0">
                <a:latin typeface="+mj-lt"/>
              </a:rPr>
              <a:t>e tropics</a:t>
            </a:r>
            <a:r>
              <a:rPr lang="en-US" sz="2800" dirty="0" smtClean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• </a:t>
            </a:r>
            <a:r>
              <a:rPr lang="en-US" sz="2800" dirty="0" smtClean="0">
                <a:latin typeface="+mj-lt"/>
              </a:rPr>
              <a:t>Integration with overall agricultural systems</a:t>
            </a:r>
          </a:p>
          <a:p>
            <a:r>
              <a:rPr lang="en-US" sz="2800" dirty="0" smtClean="0">
                <a:latin typeface="+mj-lt"/>
              </a:rPr>
              <a:t>– Pasture integrated or exclusive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– Big influence on food security and </a:t>
            </a:r>
            <a:r>
              <a:rPr lang="en-US" sz="2800" dirty="0" smtClean="0">
                <a:latin typeface="+mj-lt"/>
              </a:rPr>
              <a:t>safety, </a:t>
            </a:r>
            <a:r>
              <a:rPr lang="pt-BR" sz="2800" dirty="0" err="1" smtClean="0">
                <a:latin typeface="+mj-lt"/>
              </a:rPr>
              <a:t>environment</a:t>
            </a:r>
            <a:r>
              <a:rPr lang="pt-BR" sz="2800" dirty="0">
                <a:latin typeface="+mj-lt"/>
              </a:rPr>
              <a:t>, </a:t>
            </a:r>
            <a:r>
              <a:rPr lang="pt-BR" sz="2800" dirty="0" err="1" smtClean="0">
                <a:latin typeface="+mj-lt"/>
              </a:rPr>
              <a:t>economy</a:t>
            </a:r>
            <a:endParaRPr lang="pt-BR" sz="2800" dirty="0">
              <a:latin typeface="+mj-lt"/>
            </a:endParaRPr>
          </a:p>
          <a:p>
            <a:r>
              <a:rPr lang="pt-BR" sz="2800" dirty="0">
                <a:latin typeface="+mj-lt"/>
              </a:rPr>
              <a:t>• Technology </a:t>
            </a:r>
            <a:r>
              <a:rPr lang="pt-BR" sz="2800" dirty="0" err="1">
                <a:latin typeface="+mj-lt"/>
              </a:rPr>
              <a:t>developments</a:t>
            </a:r>
            <a:endParaRPr lang="pt-BR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• Farm sizes keep </a:t>
            </a:r>
            <a:r>
              <a:rPr lang="en-US" sz="2800" dirty="0" smtClean="0">
                <a:latin typeface="+mj-lt"/>
              </a:rPr>
              <a:t>growing </a:t>
            </a:r>
            <a:r>
              <a:rPr lang="en-US" sz="2800" dirty="0">
                <a:latin typeface="+mj-lt"/>
              </a:rPr>
              <a:t>and </a:t>
            </a:r>
            <a:r>
              <a:rPr lang="en-US" sz="2800" dirty="0" smtClean="0">
                <a:latin typeface="+mj-lt"/>
              </a:rPr>
              <a:t>farms </a:t>
            </a:r>
            <a:r>
              <a:rPr lang="pt-BR" sz="2800" dirty="0" err="1" smtClean="0">
                <a:latin typeface="+mj-lt"/>
              </a:rPr>
              <a:t>become</a:t>
            </a:r>
            <a:r>
              <a:rPr lang="pt-BR" sz="2800" dirty="0" smtClean="0">
                <a:latin typeface="+mj-lt"/>
              </a:rPr>
              <a:t> </a:t>
            </a:r>
            <a:r>
              <a:rPr lang="pt-BR" sz="2800" dirty="0">
                <a:latin typeface="+mj-lt"/>
              </a:rPr>
              <a:t>more </a:t>
            </a:r>
            <a:r>
              <a:rPr lang="pt-BR" sz="2800" dirty="0" smtClean="0">
                <a:latin typeface="+mj-lt"/>
              </a:rPr>
              <a:t>professional</a:t>
            </a:r>
            <a:endParaRPr lang="pt-BR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• New hot topics can help develop silage science</a:t>
            </a:r>
          </a:p>
          <a:p>
            <a:r>
              <a:rPr lang="pt-BR" sz="2800" dirty="0">
                <a:latin typeface="+mj-lt"/>
              </a:rPr>
              <a:t>– </a:t>
            </a:r>
            <a:r>
              <a:rPr lang="pt-BR" sz="2800" dirty="0" err="1">
                <a:latin typeface="+mj-lt"/>
              </a:rPr>
              <a:t>Innovations</a:t>
            </a:r>
            <a:r>
              <a:rPr lang="pt-BR" sz="2800" dirty="0">
                <a:latin typeface="+mj-lt"/>
              </a:rPr>
              <a:t>, novel uses </a:t>
            </a:r>
            <a:r>
              <a:rPr lang="pt-BR" sz="2800" dirty="0" err="1">
                <a:latin typeface="+mj-lt"/>
              </a:rPr>
              <a:t>and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applications</a:t>
            </a:r>
            <a:endParaRPr lang="pt-BR" sz="2800" dirty="0">
              <a:latin typeface="+mj-lt"/>
            </a:endParaRPr>
          </a:p>
          <a:p>
            <a:r>
              <a:rPr lang="pt-BR" sz="2800" dirty="0">
                <a:latin typeface="+mj-lt"/>
              </a:rPr>
              <a:t>– </a:t>
            </a:r>
            <a:r>
              <a:rPr lang="pt-BR" sz="2800" dirty="0" err="1">
                <a:latin typeface="+mj-lt"/>
              </a:rPr>
              <a:t>Biorefineries</a:t>
            </a:r>
            <a:r>
              <a:rPr lang="pt-BR" sz="2800" dirty="0">
                <a:latin typeface="+mj-lt"/>
              </a:rPr>
              <a:t>, </a:t>
            </a:r>
            <a:r>
              <a:rPr lang="pt-BR" sz="2800" dirty="0" err="1">
                <a:latin typeface="+mj-lt"/>
              </a:rPr>
              <a:t>bioenergy</a:t>
            </a:r>
            <a:r>
              <a:rPr lang="pt-BR" sz="2800" dirty="0">
                <a:latin typeface="+mj-lt"/>
              </a:rPr>
              <a:t>, </a:t>
            </a:r>
            <a:r>
              <a:rPr lang="pt-BR" sz="2800" dirty="0" err="1">
                <a:latin typeface="+mj-lt"/>
              </a:rPr>
              <a:t>bioeconomy</a:t>
            </a:r>
            <a:endParaRPr lang="pt-BR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– </a:t>
            </a:r>
            <a:r>
              <a:rPr lang="en-US" sz="2800" dirty="0" smtClean="0">
                <a:latin typeface="+mj-lt"/>
              </a:rPr>
              <a:t>Silage for other animal species</a:t>
            </a:r>
            <a:endParaRPr lang="pt-BR" sz="2800" dirty="0">
              <a:latin typeface="+mj-lt"/>
            </a:endParaRPr>
          </a:p>
          <a:p>
            <a:endParaRPr lang="pt-BR" sz="23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62847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4" descr="Dsc00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CaixaDeTexto 7"/>
          <p:cNvSpPr txBox="1">
            <a:spLocks noChangeArrowheads="1"/>
          </p:cNvSpPr>
          <p:nvPr/>
        </p:nvSpPr>
        <p:spPr bwMode="auto">
          <a:xfrm>
            <a:off x="2500313" y="285750"/>
            <a:ext cx="65722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 dirty="0"/>
              <a:t> </a:t>
            </a:r>
            <a:r>
              <a:rPr lang="pt-BR" altLang="pt-BR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PASTURE FED BEEF CATTLE - BRAZIL </a:t>
            </a:r>
          </a:p>
          <a:p>
            <a:pPr eaLnBrk="1" hangingPunct="1"/>
            <a:endParaRPr lang="pt-BR" altLang="pt-BR" sz="24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                 </a:t>
            </a:r>
          </a:p>
          <a:p>
            <a:pPr eaLnBrk="1" hangingPunct="1"/>
            <a:r>
              <a:rPr lang="pt-BR" altLang="pt-BR" b="1" dirty="0">
                <a:solidFill>
                  <a:schemeClr val="bg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278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712" y="1388998"/>
            <a:ext cx="7164288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2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5" y="1416001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6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27" y="1470007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3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Rodrigo\Documents\DSC01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6136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Freeform 2"/>
          <p:cNvSpPr>
            <a:spLocks/>
          </p:cNvSpPr>
          <p:nvPr/>
        </p:nvSpPr>
        <p:spPr bwMode="auto">
          <a:xfrm>
            <a:off x="1557867" y="1532467"/>
            <a:ext cx="6366933" cy="419946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352"/>
              </a:cxn>
              <a:cxn ang="0">
                <a:pos x="4512" y="2352"/>
              </a:cxn>
            </a:cxnLst>
            <a:rect l="0" t="0" r="r" b="b"/>
            <a:pathLst>
              <a:path w="4512" h="2352">
                <a:moveTo>
                  <a:pt x="0" y="0"/>
                </a:moveTo>
                <a:lnTo>
                  <a:pt x="0" y="2352"/>
                </a:lnTo>
                <a:lnTo>
                  <a:pt x="4512" y="2352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 sz="1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27" name="Freeform 3"/>
          <p:cNvSpPr>
            <a:spLocks/>
          </p:cNvSpPr>
          <p:nvPr/>
        </p:nvSpPr>
        <p:spPr bwMode="auto">
          <a:xfrm>
            <a:off x="1693333" y="2604911"/>
            <a:ext cx="5825067" cy="2585156"/>
          </a:xfrm>
          <a:custGeom>
            <a:avLst/>
            <a:gdLst/>
            <a:ahLst/>
            <a:cxnLst>
              <a:cxn ang="0">
                <a:pos x="0" y="152"/>
              </a:cxn>
              <a:cxn ang="0">
                <a:pos x="144" y="56"/>
              </a:cxn>
              <a:cxn ang="0">
                <a:pos x="384" y="8"/>
              </a:cxn>
              <a:cxn ang="0">
                <a:pos x="624" y="104"/>
              </a:cxn>
              <a:cxn ang="0">
                <a:pos x="912" y="488"/>
              </a:cxn>
              <a:cxn ang="0">
                <a:pos x="1152" y="968"/>
              </a:cxn>
              <a:cxn ang="0">
                <a:pos x="1344" y="1400"/>
              </a:cxn>
              <a:cxn ang="0">
                <a:pos x="1584" y="1640"/>
              </a:cxn>
              <a:cxn ang="0">
                <a:pos x="1920" y="1784"/>
              </a:cxn>
              <a:cxn ang="0">
                <a:pos x="2160" y="1832"/>
              </a:cxn>
              <a:cxn ang="0">
                <a:pos x="2448" y="1784"/>
              </a:cxn>
              <a:cxn ang="0">
                <a:pos x="2784" y="1640"/>
              </a:cxn>
              <a:cxn ang="0">
                <a:pos x="2976" y="1448"/>
              </a:cxn>
              <a:cxn ang="0">
                <a:pos x="3216" y="1160"/>
              </a:cxn>
              <a:cxn ang="0">
                <a:pos x="3456" y="824"/>
              </a:cxn>
              <a:cxn ang="0">
                <a:pos x="3600" y="632"/>
              </a:cxn>
              <a:cxn ang="0">
                <a:pos x="3840" y="344"/>
              </a:cxn>
              <a:cxn ang="0">
                <a:pos x="4128" y="152"/>
              </a:cxn>
            </a:cxnLst>
            <a:rect l="0" t="0" r="r" b="b"/>
            <a:pathLst>
              <a:path w="4128" h="1832">
                <a:moveTo>
                  <a:pt x="0" y="152"/>
                </a:moveTo>
                <a:cubicBezTo>
                  <a:pt x="40" y="116"/>
                  <a:pt x="80" y="80"/>
                  <a:pt x="144" y="56"/>
                </a:cubicBezTo>
                <a:cubicBezTo>
                  <a:pt x="208" y="32"/>
                  <a:pt x="304" y="0"/>
                  <a:pt x="384" y="8"/>
                </a:cubicBezTo>
                <a:cubicBezTo>
                  <a:pt x="464" y="16"/>
                  <a:pt x="536" y="24"/>
                  <a:pt x="624" y="104"/>
                </a:cubicBezTo>
                <a:cubicBezTo>
                  <a:pt x="712" y="184"/>
                  <a:pt x="824" y="344"/>
                  <a:pt x="912" y="488"/>
                </a:cubicBezTo>
                <a:cubicBezTo>
                  <a:pt x="1000" y="632"/>
                  <a:pt x="1080" y="816"/>
                  <a:pt x="1152" y="968"/>
                </a:cubicBezTo>
                <a:cubicBezTo>
                  <a:pt x="1224" y="1120"/>
                  <a:pt x="1272" y="1288"/>
                  <a:pt x="1344" y="1400"/>
                </a:cubicBezTo>
                <a:cubicBezTo>
                  <a:pt x="1416" y="1512"/>
                  <a:pt x="1488" y="1576"/>
                  <a:pt x="1584" y="1640"/>
                </a:cubicBezTo>
                <a:cubicBezTo>
                  <a:pt x="1680" y="1704"/>
                  <a:pt x="1824" y="1752"/>
                  <a:pt x="1920" y="1784"/>
                </a:cubicBezTo>
                <a:cubicBezTo>
                  <a:pt x="2016" y="1816"/>
                  <a:pt x="2072" y="1832"/>
                  <a:pt x="2160" y="1832"/>
                </a:cubicBezTo>
                <a:cubicBezTo>
                  <a:pt x="2248" y="1832"/>
                  <a:pt x="2344" y="1816"/>
                  <a:pt x="2448" y="1784"/>
                </a:cubicBezTo>
                <a:cubicBezTo>
                  <a:pt x="2552" y="1752"/>
                  <a:pt x="2696" y="1696"/>
                  <a:pt x="2784" y="1640"/>
                </a:cubicBezTo>
                <a:cubicBezTo>
                  <a:pt x="2872" y="1584"/>
                  <a:pt x="2904" y="1528"/>
                  <a:pt x="2976" y="1448"/>
                </a:cubicBezTo>
                <a:cubicBezTo>
                  <a:pt x="3048" y="1368"/>
                  <a:pt x="3136" y="1264"/>
                  <a:pt x="3216" y="1160"/>
                </a:cubicBezTo>
                <a:cubicBezTo>
                  <a:pt x="3296" y="1056"/>
                  <a:pt x="3392" y="912"/>
                  <a:pt x="3456" y="824"/>
                </a:cubicBezTo>
                <a:cubicBezTo>
                  <a:pt x="3520" y="736"/>
                  <a:pt x="3536" y="712"/>
                  <a:pt x="3600" y="632"/>
                </a:cubicBezTo>
                <a:cubicBezTo>
                  <a:pt x="3664" y="552"/>
                  <a:pt x="3752" y="424"/>
                  <a:pt x="3840" y="344"/>
                </a:cubicBezTo>
                <a:cubicBezTo>
                  <a:pt x="3928" y="264"/>
                  <a:pt x="4080" y="184"/>
                  <a:pt x="4128" y="152"/>
                </a:cubicBezTo>
              </a:path>
            </a:pathLst>
          </a:custGeom>
          <a:noFill/>
          <a:ln w="57150" cmpd="sng">
            <a:solidFill>
              <a:srgbClr val="99FF66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 rot="16200000">
            <a:off x="-943580" y="3457700"/>
            <a:ext cx="3676456" cy="36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t-BR" sz="1778" dirty="0" err="1" smtClean="0">
                <a:solidFill>
                  <a:schemeClr val="tx2"/>
                </a:solidFill>
              </a:rPr>
              <a:t>Mean</a:t>
            </a:r>
            <a:r>
              <a:rPr lang="pt-BR" sz="1778" dirty="0" smtClean="0">
                <a:solidFill>
                  <a:schemeClr val="tx2"/>
                </a:solidFill>
              </a:rPr>
              <a:t> </a:t>
            </a:r>
            <a:r>
              <a:rPr lang="pt-BR" sz="1778" dirty="0" err="1" smtClean="0">
                <a:solidFill>
                  <a:schemeClr val="tx2"/>
                </a:solidFill>
              </a:rPr>
              <a:t>accumulation</a:t>
            </a:r>
            <a:r>
              <a:rPr lang="pt-BR" sz="1778" dirty="0" smtClean="0">
                <a:solidFill>
                  <a:schemeClr val="tx2"/>
                </a:solidFill>
              </a:rPr>
              <a:t> rate  (kg </a:t>
            </a:r>
            <a:r>
              <a:rPr lang="pt-BR" sz="1778" dirty="0" err="1" smtClean="0">
                <a:solidFill>
                  <a:schemeClr val="tx2"/>
                </a:solidFill>
              </a:rPr>
              <a:t>DM.day</a:t>
            </a:r>
            <a:r>
              <a:rPr lang="pt-BR" sz="1778" dirty="0" smtClean="0">
                <a:solidFill>
                  <a:schemeClr val="tx2"/>
                </a:solidFill>
              </a:rPr>
              <a:t>)</a:t>
            </a:r>
            <a:endParaRPr lang="pt-BR" sz="1778" dirty="0">
              <a:solidFill>
                <a:schemeClr val="tx2"/>
              </a:solidFill>
            </a:endParaRPr>
          </a:p>
        </p:txBody>
      </p:sp>
      <p:sp>
        <p:nvSpPr>
          <p:cNvPr id="103429" name="Text Box 5"/>
          <p:cNvSpPr txBox="1">
            <a:spLocks noChangeArrowheads="1"/>
          </p:cNvSpPr>
          <p:nvPr/>
        </p:nvSpPr>
        <p:spPr bwMode="auto">
          <a:xfrm>
            <a:off x="1625601" y="5935134"/>
            <a:ext cx="6679136" cy="39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956" dirty="0">
                <a:solidFill>
                  <a:schemeClr val="tx2"/>
                </a:solidFill>
              </a:rPr>
              <a:t>Jan   </a:t>
            </a:r>
            <a:r>
              <a:rPr lang="pt-BR" sz="1956" dirty="0" err="1" smtClean="0">
                <a:solidFill>
                  <a:schemeClr val="tx2"/>
                </a:solidFill>
              </a:rPr>
              <a:t>Feb</a:t>
            </a:r>
            <a:r>
              <a:rPr lang="pt-BR" sz="1956" dirty="0" smtClean="0">
                <a:solidFill>
                  <a:schemeClr val="tx2"/>
                </a:solidFill>
              </a:rPr>
              <a:t>   </a:t>
            </a:r>
            <a:r>
              <a:rPr lang="pt-BR" sz="1956" dirty="0">
                <a:solidFill>
                  <a:schemeClr val="tx2"/>
                </a:solidFill>
              </a:rPr>
              <a:t>Mar   </a:t>
            </a:r>
            <a:r>
              <a:rPr lang="pt-BR" sz="1956" dirty="0" err="1" smtClean="0">
                <a:solidFill>
                  <a:schemeClr val="tx2"/>
                </a:solidFill>
              </a:rPr>
              <a:t>Apr</a:t>
            </a:r>
            <a:r>
              <a:rPr lang="pt-BR" sz="1956" dirty="0" smtClean="0">
                <a:solidFill>
                  <a:schemeClr val="tx2"/>
                </a:solidFill>
              </a:rPr>
              <a:t>   May   </a:t>
            </a:r>
            <a:r>
              <a:rPr lang="pt-BR" sz="1956" dirty="0">
                <a:solidFill>
                  <a:schemeClr val="tx2"/>
                </a:solidFill>
              </a:rPr>
              <a:t>Jun   </a:t>
            </a:r>
            <a:r>
              <a:rPr lang="pt-BR" sz="1956" dirty="0" err="1">
                <a:solidFill>
                  <a:schemeClr val="tx2"/>
                </a:solidFill>
              </a:rPr>
              <a:t>Jul</a:t>
            </a:r>
            <a:r>
              <a:rPr lang="pt-BR" sz="1956" dirty="0">
                <a:solidFill>
                  <a:schemeClr val="tx2"/>
                </a:solidFill>
              </a:rPr>
              <a:t>   </a:t>
            </a:r>
            <a:r>
              <a:rPr lang="pt-BR" sz="1956" dirty="0" err="1" smtClean="0">
                <a:solidFill>
                  <a:schemeClr val="tx2"/>
                </a:solidFill>
              </a:rPr>
              <a:t>Aug</a:t>
            </a:r>
            <a:r>
              <a:rPr lang="pt-BR" sz="1956" dirty="0" smtClean="0">
                <a:solidFill>
                  <a:schemeClr val="tx2"/>
                </a:solidFill>
              </a:rPr>
              <a:t>   </a:t>
            </a:r>
            <a:r>
              <a:rPr lang="pt-BR" sz="1956" dirty="0" err="1" smtClean="0">
                <a:solidFill>
                  <a:schemeClr val="tx2"/>
                </a:solidFill>
              </a:rPr>
              <a:t>Sept</a:t>
            </a:r>
            <a:r>
              <a:rPr lang="pt-BR" sz="1956" dirty="0" smtClean="0">
                <a:solidFill>
                  <a:schemeClr val="tx2"/>
                </a:solidFill>
              </a:rPr>
              <a:t>   </a:t>
            </a:r>
            <a:r>
              <a:rPr lang="pt-BR" sz="1956" dirty="0" err="1" smtClean="0">
                <a:solidFill>
                  <a:schemeClr val="tx2"/>
                </a:solidFill>
              </a:rPr>
              <a:t>Oct</a:t>
            </a:r>
            <a:r>
              <a:rPr lang="pt-BR" sz="1956" dirty="0" smtClean="0">
                <a:solidFill>
                  <a:schemeClr val="tx2"/>
                </a:solidFill>
              </a:rPr>
              <a:t>   </a:t>
            </a:r>
            <a:r>
              <a:rPr lang="pt-BR" sz="1956" dirty="0" err="1">
                <a:solidFill>
                  <a:schemeClr val="tx2"/>
                </a:solidFill>
              </a:rPr>
              <a:t>Nov</a:t>
            </a:r>
            <a:r>
              <a:rPr lang="pt-BR" sz="1956" dirty="0">
                <a:solidFill>
                  <a:schemeClr val="tx2"/>
                </a:solidFill>
              </a:rPr>
              <a:t>   </a:t>
            </a:r>
            <a:r>
              <a:rPr lang="pt-BR" sz="1956" dirty="0" err="1" smtClean="0">
                <a:solidFill>
                  <a:schemeClr val="tx2"/>
                </a:solidFill>
              </a:rPr>
              <a:t>Dec</a:t>
            </a:r>
            <a:endParaRPr lang="pt-BR" sz="1956" dirty="0">
              <a:solidFill>
                <a:schemeClr val="tx2"/>
              </a:solidFill>
            </a:endParaRPr>
          </a:p>
        </p:txBody>
      </p:sp>
      <p:sp>
        <p:nvSpPr>
          <p:cNvPr id="103430" name="Freeform 6"/>
          <p:cNvSpPr>
            <a:spLocks/>
          </p:cNvSpPr>
          <p:nvPr/>
        </p:nvSpPr>
        <p:spPr bwMode="auto">
          <a:xfrm>
            <a:off x="1693333" y="1508479"/>
            <a:ext cx="5825067" cy="3692877"/>
          </a:xfrm>
          <a:custGeom>
            <a:avLst/>
            <a:gdLst/>
            <a:ahLst/>
            <a:cxnLst>
              <a:cxn ang="0">
                <a:pos x="0" y="152"/>
              </a:cxn>
              <a:cxn ang="0">
                <a:pos x="144" y="56"/>
              </a:cxn>
              <a:cxn ang="0">
                <a:pos x="384" y="8"/>
              </a:cxn>
              <a:cxn ang="0">
                <a:pos x="624" y="104"/>
              </a:cxn>
              <a:cxn ang="0">
                <a:pos x="912" y="488"/>
              </a:cxn>
              <a:cxn ang="0">
                <a:pos x="1152" y="968"/>
              </a:cxn>
              <a:cxn ang="0">
                <a:pos x="1344" y="1400"/>
              </a:cxn>
              <a:cxn ang="0">
                <a:pos x="1584" y="1640"/>
              </a:cxn>
              <a:cxn ang="0">
                <a:pos x="1920" y="1784"/>
              </a:cxn>
              <a:cxn ang="0">
                <a:pos x="2160" y="1832"/>
              </a:cxn>
              <a:cxn ang="0">
                <a:pos x="2448" y="1784"/>
              </a:cxn>
              <a:cxn ang="0">
                <a:pos x="2784" y="1640"/>
              </a:cxn>
              <a:cxn ang="0">
                <a:pos x="2976" y="1448"/>
              </a:cxn>
              <a:cxn ang="0">
                <a:pos x="3216" y="1160"/>
              </a:cxn>
              <a:cxn ang="0">
                <a:pos x="3456" y="824"/>
              </a:cxn>
              <a:cxn ang="0">
                <a:pos x="3600" y="632"/>
              </a:cxn>
              <a:cxn ang="0">
                <a:pos x="3840" y="344"/>
              </a:cxn>
              <a:cxn ang="0">
                <a:pos x="4128" y="152"/>
              </a:cxn>
            </a:cxnLst>
            <a:rect l="0" t="0" r="r" b="b"/>
            <a:pathLst>
              <a:path w="4128" h="1832">
                <a:moveTo>
                  <a:pt x="0" y="152"/>
                </a:moveTo>
                <a:cubicBezTo>
                  <a:pt x="40" y="116"/>
                  <a:pt x="80" y="80"/>
                  <a:pt x="144" y="56"/>
                </a:cubicBezTo>
                <a:cubicBezTo>
                  <a:pt x="208" y="32"/>
                  <a:pt x="304" y="0"/>
                  <a:pt x="384" y="8"/>
                </a:cubicBezTo>
                <a:cubicBezTo>
                  <a:pt x="464" y="16"/>
                  <a:pt x="536" y="24"/>
                  <a:pt x="624" y="104"/>
                </a:cubicBezTo>
                <a:cubicBezTo>
                  <a:pt x="712" y="184"/>
                  <a:pt x="824" y="344"/>
                  <a:pt x="912" y="488"/>
                </a:cubicBezTo>
                <a:cubicBezTo>
                  <a:pt x="1000" y="632"/>
                  <a:pt x="1080" y="816"/>
                  <a:pt x="1152" y="968"/>
                </a:cubicBezTo>
                <a:cubicBezTo>
                  <a:pt x="1224" y="1120"/>
                  <a:pt x="1272" y="1288"/>
                  <a:pt x="1344" y="1400"/>
                </a:cubicBezTo>
                <a:cubicBezTo>
                  <a:pt x="1416" y="1512"/>
                  <a:pt x="1488" y="1576"/>
                  <a:pt x="1584" y="1640"/>
                </a:cubicBezTo>
                <a:cubicBezTo>
                  <a:pt x="1680" y="1704"/>
                  <a:pt x="1824" y="1752"/>
                  <a:pt x="1920" y="1784"/>
                </a:cubicBezTo>
                <a:cubicBezTo>
                  <a:pt x="2016" y="1816"/>
                  <a:pt x="2072" y="1832"/>
                  <a:pt x="2160" y="1832"/>
                </a:cubicBezTo>
                <a:cubicBezTo>
                  <a:pt x="2248" y="1832"/>
                  <a:pt x="2344" y="1816"/>
                  <a:pt x="2448" y="1784"/>
                </a:cubicBezTo>
                <a:cubicBezTo>
                  <a:pt x="2552" y="1752"/>
                  <a:pt x="2696" y="1696"/>
                  <a:pt x="2784" y="1640"/>
                </a:cubicBezTo>
                <a:cubicBezTo>
                  <a:pt x="2872" y="1584"/>
                  <a:pt x="2904" y="1528"/>
                  <a:pt x="2976" y="1448"/>
                </a:cubicBezTo>
                <a:cubicBezTo>
                  <a:pt x="3048" y="1368"/>
                  <a:pt x="3136" y="1264"/>
                  <a:pt x="3216" y="1160"/>
                </a:cubicBezTo>
                <a:cubicBezTo>
                  <a:pt x="3296" y="1056"/>
                  <a:pt x="3392" y="912"/>
                  <a:pt x="3456" y="824"/>
                </a:cubicBezTo>
                <a:cubicBezTo>
                  <a:pt x="3520" y="736"/>
                  <a:pt x="3536" y="712"/>
                  <a:pt x="3600" y="632"/>
                </a:cubicBezTo>
                <a:cubicBezTo>
                  <a:pt x="3664" y="552"/>
                  <a:pt x="3752" y="424"/>
                  <a:pt x="3840" y="344"/>
                </a:cubicBezTo>
                <a:cubicBezTo>
                  <a:pt x="3928" y="264"/>
                  <a:pt x="4080" y="184"/>
                  <a:pt x="4128" y="152"/>
                </a:cubicBezTo>
              </a:path>
            </a:pathLst>
          </a:custGeom>
          <a:noFill/>
          <a:ln w="57150" cmpd="sng">
            <a:solidFill>
              <a:srgbClr val="66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431" name="Text Box 7"/>
          <p:cNvSpPr txBox="1">
            <a:spLocks noChangeArrowheads="1"/>
          </p:cNvSpPr>
          <p:nvPr/>
        </p:nvSpPr>
        <p:spPr bwMode="auto">
          <a:xfrm>
            <a:off x="7580489" y="1381478"/>
            <a:ext cx="466794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6699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600" dirty="0">
                <a:solidFill>
                  <a:srgbClr val="669900"/>
                </a:solidFill>
              </a:rPr>
              <a:t>+ N</a:t>
            </a:r>
          </a:p>
        </p:txBody>
      </p:sp>
      <p:sp>
        <p:nvSpPr>
          <p:cNvPr id="103432" name="Freeform 8"/>
          <p:cNvSpPr>
            <a:spLocks/>
          </p:cNvSpPr>
          <p:nvPr/>
        </p:nvSpPr>
        <p:spPr bwMode="auto">
          <a:xfrm>
            <a:off x="1761067" y="2616200"/>
            <a:ext cx="5825067" cy="1896533"/>
          </a:xfrm>
          <a:custGeom>
            <a:avLst/>
            <a:gdLst/>
            <a:ahLst/>
            <a:cxnLst>
              <a:cxn ang="0">
                <a:pos x="0" y="152"/>
              </a:cxn>
              <a:cxn ang="0">
                <a:pos x="144" y="56"/>
              </a:cxn>
              <a:cxn ang="0">
                <a:pos x="384" y="8"/>
              </a:cxn>
              <a:cxn ang="0">
                <a:pos x="624" y="104"/>
              </a:cxn>
              <a:cxn ang="0">
                <a:pos x="912" y="488"/>
              </a:cxn>
              <a:cxn ang="0">
                <a:pos x="1152" y="968"/>
              </a:cxn>
              <a:cxn ang="0">
                <a:pos x="1344" y="1400"/>
              </a:cxn>
              <a:cxn ang="0">
                <a:pos x="1584" y="1640"/>
              </a:cxn>
              <a:cxn ang="0">
                <a:pos x="1920" y="1784"/>
              </a:cxn>
              <a:cxn ang="0">
                <a:pos x="2160" y="1832"/>
              </a:cxn>
              <a:cxn ang="0">
                <a:pos x="2448" y="1784"/>
              </a:cxn>
              <a:cxn ang="0">
                <a:pos x="2784" y="1640"/>
              </a:cxn>
              <a:cxn ang="0">
                <a:pos x="2976" y="1448"/>
              </a:cxn>
              <a:cxn ang="0">
                <a:pos x="3216" y="1160"/>
              </a:cxn>
              <a:cxn ang="0">
                <a:pos x="3456" y="824"/>
              </a:cxn>
              <a:cxn ang="0">
                <a:pos x="3600" y="632"/>
              </a:cxn>
              <a:cxn ang="0">
                <a:pos x="3840" y="344"/>
              </a:cxn>
              <a:cxn ang="0">
                <a:pos x="4128" y="152"/>
              </a:cxn>
            </a:cxnLst>
            <a:rect l="0" t="0" r="r" b="b"/>
            <a:pathLst>
              <a:path w="4128" h="1832">
                <a:moveTo>
                  <a:pt x="0" y="152"/>
                </a:moveTo>
                <a:cubicBezTo>
                  <a:pt x="40" y="116"/>
                  <a:pt x="80" y="80"/>
                  <a:pt x="144" y="56"/>
                </a:cubicBezTo>
                <a:cubicBezTo>
                  <a:pt x="208" y="32"/>
                  <a:pt x="304" y="0"/>
                  <a:pt x="384" y="8"/>
                </a:cubicBezTo>
                <a:cubicBezTo>
                  <a:pt x="464" y="16"/>
                  <a:pt x="536" y="24"/>
                  <a:pt x="624" y="104"/>
                </a:cubicBezTo>
                <a:cubicBezTo>
                  <a:pt x="712" y="184"/>
                  <a:pt x="824" y="344"/>
                  <a:pt x="912" y="488"/>
                </a:cubicBezTo>
                <a:cubicBezTo>
                  <a:pt x="1000" y="632"/>
                  <a:pt x="1080" y="816"/>
                  <a:pt x="1152" y="968"/>
                </a:cubicBezTo>
                <a:cubicBezTo>
                  <a:pt x="1224" y="1120"/>
                  <a:pt x="1272" y="1288"/>
                  <a:pt x="1344" y="1400"/>
                </a:cubicBezTo>
                <a:cubicBezTo>
                  <a:pt x="1416" y="1512"/>
                  <a:pt x="1488" y="1576"/>
                  <a:pt x="1584" y="1640"/>
                </a:cubicBezTo>
                <a:cubicBezTo>
                  <a:pt x="1680" y="1704"/>
                  <a:pt x="1824" y="1752"/>
                  <a:pt x="1920" y="1784"/>
                </a:cubicBezTo>
                <a:cubicBezTo>
                  <a:pt x="2016" y="1816"/>
                  <a:pt x="2072" y="1832"/>
                  <a:pt x="2160" y="1832"/>
                </a:cubicBezTo>
                <a:cubicBezTo>
                  <a:pt x="2248" y="1832"/>
                  <a:pt x="2344" y="1816"/>
                  <a:pt x="2448" y="1784"/>
                </a:cubicBezTo>
                <a:cubicBezTo>
                  <a:pt x="2552" y="1752"/>
                  <a:pt x="2696" y="1696"/>
                  <a:pt x="2784" y="1640"/>
                </a:cubicBezTo>
                <a:cubicBezTo>
                  <a:pt x="2872" y="1584"/>
                  <a:pt x="2904" y="1528"/>
                  <a:pt x="2976" y="1448"/>
                </a:cubicBezTo>
                <a:cubicBezTo>
                  <a:pt x="3048" y="1368"/>
                  <a:pt x="3136" y="1264"/>
                  <a:pt x="3216" y="1160"/>
                </a:cubicBezTo>
                <a:cubicBezTo>
                  <a:pt x="3296" y="1056"/>
                  <a:pt x="3392" y="912"/>
                  <a:pt x="3456" y="824"/>
                </a:cubicBezTo>
                <a:cubicBezTo>
                  <a:pt x="3520" y="736"/>
                  <a:pt x="3536" y="712"/>
                  <a:pt x="3600" y="632"/>
                </a:cubicBezTo>
                <a:cubicBezTo>
                  <a:pt x="3664" y="552"/>
                  <a:pt x="3752" y="424"/>
                  <a:pt x="3840" y="344"/>
                </a:cubicBezTo>
                <a:cubicBezTo>
                  <a:pt x="3928" y="264"/>
                  <a:pt x="4080" y="184"/>
                  <a:pt x="4128" y="152"/>
                </a:cubicBezTo>
              </a:path>
            </a:pathLst>
          </a:custGeom>
          <a:noFill/>
          <a:ln w="57150" cmpd="sng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538131" y="2751667"/>
            <a:ext cx="1196225" cy="1509889"/>
            <a:chOff x="5105400" y="2667000"/>
            <a:chExt cx="1346475" cy="1698104"/>
          </a:xfrm>
        </p:grpSpPr>
        <p:sp>
          <p:nvSpPr>
            <p:cNvPr id="103433" name="Text Box 9"/>
            <p:cNvSpPr txBox="1">
              <a:spLocks noChangeArrowheads="1"/>
            </p:cNvSpPr>
            <p:nvPr/>
          </p:nvSpPr>
          <p:spPr bwMode="auto">
            <a:xfrm>
              <a:off x="5105400" y="2667000"/>
              <a:ext cx="1346475" cy="411549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778" dirty="0">
                  <a:solidFill>
                    <a:schemeClr val="accent2"/>
                  </a:solidFill>
                </a:rPr>
                <a:t>+ </a:t>
              </a:r>
              <a:r>
                <a:rPr lang="pt-BR" sz="1778" dirty="0" err="1" smtClean="0">
                  <a:solidFill>
                    <a:schemeClr val="accent2"/>
                  </a:solidFill>
                </a:rPr>
                <a:t>irrigation</a:t>
              </a:r>
              <a:endParaRPr lang="pt-BR" sz="1778" dirty="0">
                <a:solidFill>
                  <a:schemeClr val="accent2"/>
                </a:solidFill>
              </a:endParaRPr>
            </a:p>
          </p:txBody>
        </p:sp>
        <p:sp>
          <p:nvSpPr>
            <p:cNvPr id="103434" name="Line 10"/>
            <p:cNvSpPr>
              <a:spLocks noChangeShapeType="1"/>
            </p:cNvSpPr>
            <p:nvPr/>
          </p:nvSpPr>
          <p:spPr bwMode="auto">
            <a:xfrm>
              <a:off x="5791568" y="3068515"/>
              <a:ext cx="576572" cy="1296589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3435" name="Text Box 11"/>
          <p:cNvSpPr txBox="1">
            <a:spLocks noChangeArrowheads="1"/>
          </p:cNvSpPr>
          <p:nvPr/>
        </p:nvSpPr>
        <p:spPr bwMode="auto">
          <a:xfrm>
            <a:off x="392289" y="506589"/>
            <a:ext cx="7762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2400" dirty="0" err="1" smtClean="0">
                <a:solidFill>
                  <a:schemeClr val="tx2"/>
                </a:solidFill>
              </a:rPr>
              <a:t>Seasonal</a:t>
            </a:r>
            <a:r>
              <a:rPr lang="pt-BR" sz="2400" dirty="0" smtClean="0">
                <a:solidFill>
                  <a:schemeClr val="tx2"/>
                </a:solidFill>
              </a:rPr>
              <a:t> </a:t>
            </a:r>
            <a:r>
              <a:rPr lang="pt-BR" sz="2400" dirty="0" err="1" smtClean="0">
                <a:solidFill>
                  <a:schemeClr val="tx2"/>
                </a:solidFill>
              </a:rPr>
              <a:t>pattern</a:t>
            </a:r>
            <a:r>
              <a:rPr lang="pt-BR" sz="2400" dirty="0" smtClean="0">
                <a:solidFill>
                  <a:schemeClr val="tx2"/>
                </a:solidFill>
              </a:rPr>
              <a:t> </a:t>
            </a:r>
            <a:r>
              <a:rPr lang="pt-BR" sz="2400" dirty="0" err="1" smtClean="0">
                <a:solidFill>
                  <a:schemeClr val="tx2"/>
                </a:solidFill>
              </a:rPr>
              <a:t>of</a:t>
            </a:r>
            <a:r>
              <a:rPr lang="pt-BR" sz="2400" dirty="0" smtClean="0">
                <a:solidFill>
                  <a:schemeClr val="tx2"/>
                </a:solidFill>
              </a:rPr>
              <a:t> </a:t>
            </a:r>
            <a:r>
              <a:rPr lang="pt-BR" sz="2400" dirty="0" err="1" smtClean="0">
                <a:solidFill>
                  <a:schemeClr val="tx2"/>
                </a:solidFill>
              </a:rPr>
              <a:t>biomass</a:t>
            </a:r>
            <a:r>
              <a:rPr lang="pt-BR" sz="2400" dirty="0" smtClean="0">
                <a:solidFill>
                  <a:schemeClr val="tx2"/>
                </a:solidFill>
              </a:rPr>
              <a:t> </a:t>
            </a:r>
            <a:r>
              <a:rPr lang="pt-BR" sz="2400" dirty="0" err="1" smtClean="0">
                <a:solidFill>
                  <a:schemeClr val="tx2"/>
                </a:solidFill>
              </a:rPr>
              <a:t>accumulation</a:t>
            </a:r>
            <a:r>
              <a:rPr lang="pt-BR" sz="2400" dirty="0" smtClean="0">
                <a:solidFill>
                  <a:schemeClr val="tx2"/>
                </a:solidFill>
              </a:rPr>
              <a:t> in tropical forages</a:t>
            </a:r>
            <a:endParaRPr lang="pt-BR" sz="2400" dirty="0">
              <a:solidFill>
                <a:schemeClr val="tx2"/>
              </a:solidFill>
            </a:endParaRPr>
          </a:p>
        </p:txBody>
      </p:sp>
      <p:sp>
        <p:nvSpPr>
          <p:cNvPr id="103436" name="Freeform 12"/>
          <p:cNvSpPr>
            <a:spLocks/>
          </p:cNvSpPr>
          <p:nvPr/>
        </p:nvSpPr>
        <p:spPr bwMode="auto">
          <a:xfrm>
            <a:off x="1761067" y="1882422"/>
            <a:ext cx="5554133" cy="3036711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240" y="136"/>
              </a:cxn>
              <a:cxn ang="0">
                <a:pos x="480" y="40"/>
              </a:cxn>
              <a:cxn ang="0">
                <a:pos x="768" y="40"/>
              </a:cxn>
              <a:cxn ang="0">
                <a:pos x="1008" y="280"/>
              </a:cxn>
              <a:cxn ang="0">
                <a:pos x="1104" y="712"/>
              </a:cxn>
              <a:cxn ang="0">
                <a:pos x="1248" y="1432"/>
              </a:cxn>
              <a:cxn ang="0">
                <a:pos x="1440" y="1816"/>
              </a:cxn>
              <a:cxn ang="0">
                <a:pos x="1968" y="2104"/>
              </a:cxn>
              <a:cxn ang="0">
                <a:pos x="2448" y="2104"/>
              </a:cxn>
              <a:cxn ang="0">
                <a:pos x="2784" y="1864"/>
              </a:cxn>
              <a:cxn ang="0">
                <a:pos x="2976" y="1384"/>
              </a:cxn>
              <a:cxn ang="0">
                <a:pos x="3072" y="904"/>
              </a:cxn>
              <a:cxn ang="0">
                <a:pos x="3216" y="520"/>
              </a:cxn>
              <a:cxn ang="0">
                <a:pos x="3552" y="184"/>
              </a:cxn>
              <a:cxn ang="0">
                <a:pos x="3936" y="136"/>
              </a:cxn>
            </a:cxnLst>
            <a:rect l="0" t="0" r="r" b="b"/>
            <a:pathLst>
              <a:path w="3936" h="2152">
                <a:moveTo>
                  <a:pt x="0" y="328"/>
                </a:moveTo>
                <a:cubicBezTo>
                  <a:pt x="80" y="256"/>
                  <a:pt x="160" y="184"/>
                  <a:pt x="240" y="136"/>
                </a:cubicBezTo>
                <a:cubicBezTo>
                  <a:pt x="320" y="88"/>
                  <a:pt x="392" y="56"/>
                  <a:pt x="480" y="40"/>
                </a:cubicBezTo>
                <a:cubicBezTo>
                  <a:pt x="568" y="24"/>
                  <a:pt x="680" y="0"/>
                  <a:pt x="768" y="40"/>
                </a:cubicBezTo>
                <a:cubicBezTo>
                  <a:pt x="856" y="80"/>
                  <a:pt x="952" y="168"/>
                  <a:pt x="1008" y="280"/>
                </a:cubicBezTo>
                <a:cubicBezTo>
                  <a:pt x="1064" y="392"/>
                  <a:pt x="1064" y="520"/>
                  <a:pt x="1104" y="712"/>
                </a:cubicBezTo>
                <a:cubicBezTo>
                  <a:pt x="1144" y="904"/>
                  <a:pt x="1192" y="1248"/>
                  <a:pt x="1248" y="1432"/>
                </a:cubicBezTo>
                <a:cubicBezTo>
                  <a:pt x="1304" y="1616"/>
                  <a:pt x="1320" y="1704"/>
                  <a:pt x="1440" y="1816"/>
                </a:cubicBezTo>
                <a:cubicBezTo>
                  <a:pt x="1560" y="1928"/>
                  <a:pt x="1800" y="2056"/>
                  <a:pt x="1968" y="2104"/>
                </a:cubicBezTo>
                <a:cubicBezTo>
                  <a:pt x="2136" y="2152"/>
                  <a:pt x="2312" y="2144"/>
                  <a:pt x="2448" y="2104"/>
                </a:cubicBezTo>
                <a:cubicBezTo>
                  <a:pt x="2584" y="2064"/>
                  <a:pt x="2696" y="1984"/>
                  <a:pt x="2784" y="1864"/>
                </a:cubicBezTo>
                <a:cubicBezTo>
                  <a:pt x="2872" y="1744"/>
                  <a:pt x="2928" y="1544"/>
                  <a:pt x="2976" y="1384"/>
                </a:cubicBezTo>
                <a:cubicBezTo>
                  <a:pt x="3024" y="1224"/>
                  <a:pt x="3032" y="1048"/>
                  <a:pt x="3072" y="904"/>
                </a:cubicBezTo>
                <a:cubicBezTo>
                  <a:pt x="3112" y="760"/>
                  <a:pt x="3136" y="640"/>
                  <a:pt x="3216" y="520"/>
                </a:cubicBezTo>
                <a:cubicBezTo>
                  <a:pt x="3296" y="400"/>
                  <a:pt x="3432" y="248"/>
                  <a:pt x="3552" y="184"/>
                </a:cubicBezTo>
                <a:cubicBezTo>
                  <a:pt x="3672" y="120"/>
                  <a:pt x="3804" y="128"/>
                  <a:pt x="3936" y="136"/>
                </a:cubicBezTo>
              </a:path>
            </a:pathLst>
          </a:custGeom>
          <a:noFill/>
          <a:ln w="57150" cmpd="sng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6299194" y="990600"/>
            <a:ext cx="1035861" cy="1093612"/>
            <a:chOff x="7086600" y="685800"/>
            <a:chExt cx="1165779" cy="1231032"/>
          </a:xfrm>
        </p:grpSpPr>
        <p:sp>
          <p:nvSpPr>
            <p:cNvPr id="103437" name="Text Box 13"/>
            <p:cNvSpPr txBox="1">
              <a:spLocks noChangeArrowheads="1"/>
            </p:cNvSpPr>
            <p:nvPr/>
          </p:nvSpPr>
          <p:spPr bwMode="auto">
            <a:xfrm>
              <a:off x="7086600" y="685800"/>
              <a:ext cx="1165779" cy="411916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778" dirty="0" err="1" smtClean="0">
                  <a:solidFill>
                    <a:schemeClr val="accent1"/>
                  </a:solidFill>
                </a:rPr>
                <a:t>especie</a:t>
              </a:r>
              <a:r>
                <a:rPr lang="pt-BR" sz="1778" dirty="0" smtClean="0">
                  <a:solidFill>
                    <a:schemeClr val="accent1"/>
                  </a:solidFill>
                </a:rPr>
                <a:t> </a:t>
              </a:r>
              <a:r>
                <a:rPr lang="pt-BR" sz="1778" dirty="0">
                  <a:solidFill>
                    <a:schemeClr val="accent1"/>
                  </a:solidFill>
                </a:rPr>
                <a:t>x</a:t>
              </a:r>
            </a:p>
          </p:txBody>
        </p:sp>
        <p:sp>
          <p:nvSpPr>
            <p:cNvPr id="103438" name="Line 14"/>
            <p:cNvSpPr>
              <a:spLocks noChangeShapeType="1"/>
            </p:cNvSpPr>
            <p:nvPr/>
          </p:nvSpPr>
          <p:spPr bwMode="auto">
            <a:xfrm flipH="1">
              <a:off x="7591613" y="1124206"/>
              <a:ext cx="71465" cy="79262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3439" name="Freeform 15"/>
          <p:cNvSpPr>
            <a:spLocks/>
          </p:cNvSpPr>
          <p:nvPr/>
        </p:nvSpPr>
        <p:spPr bwMode="auto">
          <a:xfrm>
            <a:off x="1693333" y="2480733"/>
            <a:ext cx="6028267" cy="19304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4" y="48"/>
              </a:cxn>
              <a:cxn ang="0">
                <a:pos x="960" y="240"/>
              </a:cxn>
              <a:cxn ang="0">
                <a:pos x="1344" y="672"/>
              </a:cxn>
              <a:cxn ang="0">
                <a:pos x="1728" y="1104"/>
              </a:cxn>
              <a:cxn ang="0">
                <a:pos x="2064" y="1248"/>
              </a:cxn>
              <a:cxn ang="0">
                <a:pos x="2544" y="1344"/>
              </a:cxn>
              <a:cxn ang="0">
                <a:pos x="3072" y="1344"/>
              </a:cxn>
              <a:cxn ang="0">
                <a:pos x="3648" y="1200"/>
              </a:cxn>
              <a:cxn ang="0">
                <a:pos x="3984" y="768"/>
              </a:cxn>
              <a:cxn ang="0">
                <a:pos x="4128" y="336"/>
              </a:cxn>
              <a:cxn ang="0">
                <a:pos x="4272" y="144"/>
              </a:cxn>
            </a:cxnLst>
            <a:rect l="0" t="0" r="r" b="b"/>
            <a:pathLst>
              <a:path w="4272" h="1368">
                <a:moveTo>
                  <a:pt x="0" y="0"/>
                </a:moveTo>
                <a:cubicBezTo>
                  <a:pt x="232" y="4"/>
                  <a:pt x="464" y="8"/>
                  <a:pt x="624" y="48"/>
                </a:cubicBezTo>
                <a:cubicBezTo>
                  <a:pt x="784" y="88"/>
                  <a:pt x="840" y="136"/>
                  <a:pt x="960" y="240"/>
                </a:cubicBezTo>
                <a:cubicBezTo>
                  <a:pt x="1080" y="344"/>
                  <a:pt x="1216" y="528"/>
                  <a:pt x="1344" y="672"/>
                </a:cubicBezTo>
                <a:cubicBezTo>
                  <a:pt x="1472" y="816"/>
                  <a:pt x="1608" y="1008"/>
                  <a:pt x="1728" y="1104"/>
                </a:cubicBezTo>
                <a:cubicBezTo>
                  <a:pt x="1848" y="1200"/>
                  <a:pt x="1928" y="1208"/>
                  <a:pt x="2064" y="1248"/>
                </a:cubicBezTo>
                <a:cubicBezTo>
                  <a:pt x="2200" y="1288"/>
                  <a:pt x="2376" y="1328"/>
                  <a:pt x="2544" y="1344"/>
                </a:cubicBezTo>
                <a:cubicBezTo>
                  <a:pt x="2712" y="1360"/>
                  <a:pt x="2888" y="1368"/>
                  <a:pt x="3072" y="1344"/>
                </a:cubicBezTo>
                <a:cubicBezTo>
                  <a:pt x="3256" y="1320"/>
                  <a:pt x="3496" y="1296"/>
                  <a:pt x="3648" y="1200"/>
                </a:cubicBezTo>
                <a:cubicBezTo>
                  <a:pt x="3800" y="1104"/>
                  <a:pt x="3904" y="912"/>
                  <a:pt x="3984" y="768"/>
                </a:cubicBezTo>
                <a:cubicBezTo>
                  <a:pt x="4064" y="624"/>
                  <a:pt x="4080" y="440"/>
                  <a:pt x="4128" y="336"/>
                </a:cubicBezTo>
                <a:cubicBezTo>
                  <a:pt x="4176" y="232"/>
                  <a:pt x="4224" y="188"/>
                  <a:pt x="4272" y="144"/>
                </a:cubicBezTo>
              </a:path>
            </a:pathLst>
          </a:custGeom>
          <a:noFill/>
          <a:ln w="57150" cmpd="sng">
            <a:solidFill>
              <a:srgbClr val="C5371F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pt-BR" sz="1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7388578" y="3428997"/>
            <a:ext cx="1369728" cy="772334"/>
            <a:chOff x="8311852" y="3429000"/>
            <a:chExt cx="1541706" cy="868937"/>
          </a:xfrm>
        </p:grpSpPr>
        <p:sp>
          <p:nvSpPr>
            <p:cNvPr id="103440" name="Text Box 16"/>
            <p:cNvSpPr txBox="1">
              <a:spLocks noChangeArrowheads="1"/>
            </p:cNvSpPr>
            <p:nvPr/>
          </p:nvSpPr>
          <p:spPr bwMode="auto">
            <a:xfrm>
              <a:off x="8684030" y="3886232"/>
              <a:ext cx="1169528" cy="411705"/>
            </a:xfrm>
            <a:prstGeom prst="rect">
              <a:avLst/>
            </a:prstGeom>
            <a:noFill/>
            <a:ln w="9525">
              <a:solidFill>
                <a:srgbClr val="C5371F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778" dirty="0" err="1" smtClean="0">
                  <a:solidFill>
                    <a:srgbClr val="C5371F"/>
                  </a:solidFill>
                </a:rPr>
                <a:t>especie</a:t>
              </a:r>
              <a:r>
                <a:rPr lang="pt-BR" sz="1778" dirty="0" smtClean="0">
                  <a:solidFill>
                    <a:srgbClr val="C5371F"/>
                  </a:solidFill>
                </a:rPr>
                <a:t> </a:t>
              </a:r>
              <a:r>
                <a:rPr lang="pt-BR" sz="1778" dirty="0">
                  <a:solidFill>
                    <a:srgbClr val="C5371F"/>
                  </a:solidFill>
                </a:rPr>
                <a:t>y</a:t>
              </a:r>
            </a:p>
          </p:txBody>
        </p:sp>
        <p:sp>
          <p:nvSpPr>
            <p:cNvPr id="103441" name="Line 17"/>
            <p:cNvSpPr>
              <a:spLocks noChangeShapeType="1"/>
            </p:cNvSpPr>
            <p:nvPr/>
          </p:nvSpPr>
          <p:spPr bwMode="auto">
            <a:xfrm flipH="1" flipV="1">
              <a:off x="8311852" y="3429000"/>
              <a:ext cx="503487" cy="431830"/>
            </a:xfrm>
            <a:prstGeom prst="line">
              <a:avLst/>
            </a:prstGeom>
            <a:noFill/>
            <a:ln w="38100">
              <a:solidFill>
                <a:srgbClr val="C5371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pt-BR" sz="1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7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3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10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9" dur="500"/>
                                        <p:tgtEl>
                                          <p:spTgt spid="103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31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12"/>
          <p:cNvSpPr txBox="1">
            <a:spLocks noChangeArrowheads="1"/>
          </p:cNvSpPr>
          <p:nvPr/>
        </p:nvSpPr>
        <p:spPr bwMode="auto">
          <a:xfrm>
            <a:off x="6500813" y="6286500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imes New Roman" pitchFamily="18" charset="0"/>
                <a:cs typeface="Times New Roman" pitchFamily="18" charset="0"/>
              </a:rPr>
              <a:t>Euclides et al. (1996)</a:t>
            </a:r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4767263" y="293688"/>
            <a:ext cx="4056062" cy="4778375"/>
            <a:chOff x="2811" y="576"/>
            <a:chExt cx="2736" cy="3120"/>
          </a:xfrm>
        </p:grpSpPr>
        <p:grpSp>
          <p:nvGrpSpPr>
            <p:cNvPr id="18538" name="Group 53"/>
            <p:cNvGrpSpPr>
              <a:grpSpLocks/>
            </p:cNvGrpSpPr>
            <p:nvPr/>
          </p:nvGrpSpPr>
          <p:grpSpPr bwMode="auto">
            <a:xfrm>
              <a:off x="2811" y="576"/>
              <a:ext cx="2736" cy="3120"/>
              <a:chOff x="2811" y="576"/>
              <a:chExt cx="2736" cy="3120"/>
            </a:xfrm>
          </p:grpSpPr>
          <p:grpSp>
            <p:nvGrpSpPr>
              <p:cNvPr id="18541" name="Group 54"/>
              <p:cNvGrpSpPr>
                <a:grpSpLocks/>
              </p:cNvGrpSpPr>
              <p:nvPr/>
            </p:nvGrpSpPr>
            <p:grpSpPr bwMode="auto">
              <a:xfrm>
                <a:off x="2811" y="576"/>
                <a:ext cx="2736" cy="3120"/>
                <a:chOff x="2811" y="576"/>
                <a:chExt cx="2736" cy="3120"/>
              </a:xfrm>
            </p:grpSpPr>
            <p:grpSp>
              <p:nvGrpSpPr>
                <p:cNvPr id="18561" name="Group 55"/>
                <p:cNvGrpSpPr>
                  <a:grpSpLocks/>
                </p:cNvGrpSpPr>
                <p:nvPr/>
              </p:nvGrpSpPr>
              <p:grpSpPr bwMode="auto">
                <a:xfrm>
                  <a:off x="2811" y="576"/>
                  <a:ext cx="2736" cy="3120"/>
                  <a:chOff x="2811" y="576"/>
                  <a:chExt cx="2736" cy="3120"/>
                </a:xfrm>
              </p:grpSpPr>
              <p:sp>
                <p:nvSpPr>
                  <p:cNvPr id="18585" name="Text Box 56"/>
                  <p:cNvSpPr txBox="1">
                    <a:spLocks noChangeArrowheads="1"/>
                  </p:cNvSpPr>
                  <p:nvPr/>
                </p:nvSpPr>
                <p:spPr bwMode="auto">
                  <a:xfrm rot="16197180">
                    <a:off x="2587" y="1950"/>
                    <a:ext cx="717" cy="2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/>
                  <a:p>
                    <a:r>
                      <a:rPr lang="pt-BR" sz="2000" dirty="0" smtClean="0">
                        <a:latin typeface="Verdana" pitchFamily="34" charset="0"/>
                      </a:rPr>
                      <a:t>TDN </a:t>
                    </a:r>
                    <a:r>
                      <a:rPr lang="pt-BR" sz="2000" dirty="0">
                        <a:latin typeface="Verdana" pitchFamily="34" charset="0"/>
                      </a:rPr>
                      <a:t>%</a:t>
                    </a:r>
                  </a:p>
                </p:txBody>
              </p:sp>
              <p:sp>
                <p:nvSpPr>
                  <p:cNvPr id="18586" name="AutoShape 57"/>
                  <p:cNvSpPr>
                    <a:spLocks noChangeAspect="1" noChangeArrowheads="1" noTextEdit="1"/>
                  </p:cNvSpPr>
                  <p:nvPr/>
                </p:nvSpPr>
                <p:spPr bwMode="auto">
                  <a:xfrm>
                    <a:off x="3072" y="576"/>
                    <a:ext cx="2475" cy="31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587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258" y="643"/>
                    <a:ext cx="2245" cy="27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88" name="Freeform 59"/>
                  <p:cNvSpPr>
                    <a:spLocks/>
                  </p:cNvSpPr>
                  <p:nvPr/>
                </p:nvSpPr>
                <p:spPr bwMode="auto">
                  <a:xfrm>
                    <a:off x="3258" y="1317"/>
                    <a:ext cx="2245" cy="1209"/>
                  </a:xfrm>
                  <a:custGeom>
                    <a:avLst/>
                    <a:gdLst>
                      <a:gd name="T0" fmla="*/ 0 w 8980"/>
                      <a:gd name="T1" fmla="*/ 8 h 4836"/>
                      <a:gd name="T2" fmla="*/ 3 w 8980"/>
                      <a:gd name="T3" fmla="*/ 2 h 4836"/>
                      <a:gd name="T4" fmla="*/ 6 w 8980"/>
                      <a:gd name="T5" fmla="*/ 0 h 4836"/>
                      <a:gd name="T6" fmla="*/ 9 w 8980"/>
                      <a:gd name="T7" fmla="*/ 1 h 4836"/>
                      <a:gd name="T8" fmla="*/ 13 w 8980"/>
                      <a:gd name="T9" fmla="*/ 3 h 4836"/>
                      <a:gd name="T10" fmla="*/ 16 w 8980"/>
                      <a:gd name="T11" fmla="*/ 7 h 4836"/>
                      <a:gd name="T12" fmla="*/ 19 w 8980"/>
                      <a:gd name="T13" fmla="*/ 11 h 4836"/>
                      <a:gd name="T14" fmla="*/ 22 w 8980"/>
                      <a:gd name="T15" fmla="*/ 15 h 4836"/>
                      <a:gd name="T16" fmla="*/ 25 w 8980"/>
                      <a:gd name="T17" fmla="*/ 18 h 4836"/>
                      <a:gd name="T18" fmla="*/ 29 w 8980"/>
                      <a:gd name="T19" fmla="*/ 19 h 4836"/>
                      <a:gd name="T20" fmla="*/ 32 w 8980"/>
                      <a:gd name="T21" fmla="*/ 17 h 4836"/>
                      <a:gd name="T22" fmla="*/ 35 w 8980"/>
                      <a:gd name="T23" fmla="*/ 12 h 48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980"/>
                      <a:gd name="T37" fmla="*/ 0 h 4836"/>
                      <a:gd name="T38" fmla="*/ 8980 w 8980"/>
                      <a:gd name="T39" fmla="*/ 4836 h 48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980" h="4836">
                        <a:moveTo>
                          <a:pt x="0" y="2068"/>
                        </a:moveTo>
                        <a:lnTo>
                          <a:pt x="816" y="590"/>
                        </a:lnTo>
                        <a:lnTo>
                          <a:pt x="1633" y="0"/>
                        </a:lnTo>
                        <a:lnTo>
                          <a:pt x="2449" y="111"/>
                        </a:lnTo>
                        <a:lnTo>
                          <a:pt x="3266" y="738"/>
                        </a:lnTo>
                        <a:lnTo>
                          <a:pt x="4082" y="1735"/>
                        </a:lnTo>
                        <a:lnTo>
                          <a:pt x="4898" y="2843"/>
                        </a:lnTo>
                        <a:lnTo>
                          <a:pt x="5715" y="3840"/>
                        </a:lnTo>
                        <a:lnTo>
                          <a:pt x="6531" y="4578"/>
                        </a:lnTo>
                        <a:lnTo>
                          <a:pt x="7347" y="4836"/>
                        </a:lnTo>
                        <a:lnTo>
                          <a:pt x="8164" y="4430"/>
                        </a:lnTo>
                        <a:lnTo>
                          <a:pt x="8980" y="3102"/>
                        </a:lnTo>
                      </a:path>
                    </a:pathLst>
                  </a:custGeom>
                  <a:noFill/>
                  <a:ln w="33338">
                    <a:solidFill>
                      <a:srgbClr val="00008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89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3258" y="3412"/>
                    <a:ext cx="2245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590" name="Line 6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503" y="643"/>
                    <a:ext cx="1" cy="2769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18591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58" y="643"/>
                    <a:ext cx="2245" cy="1"/>
                  </a:xfrm>
                  <a:prstGeom prst="line">
                    <a:avLst/>
                  </a:prstGeom>
                  <a:noFill/>
                  <a:ln w="7938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8562" name="Group 63"/>
                <p:cNvGrpSpPr>
                  <a:grpSpLocks/>
                </p:cNvGrpSpPr>
                <p:nvPr/>
              </p:nvGrpSpPr>
              <p:grpSpPr bwMode="auto">
                <a:xfrm>
                  <a:off x="3079" y="587"/>
                  <a:ext cx="2465" cy="3063"/>
                  <a:chOff x="3079" y="587"/>
                  <a:chExt cx="2465" cy="3063"/>
                </a:xfrm>
              </p:grpSpPr>
              <p:sp>
                <p:nvSpPr>
                  <p:cNvPr id="18563" name="Freeform 64"/>
                  <p:cNvSpPr>
                    <a:spLocks/>
                  </p:cNvSpPr>
                  <p:nvPr/>
                </p:nvSpPr>
                <p:spPr bwMode="auto">
                  <a:xfrm>
                    <a:off x="3258" y="1548"/>
                    <a:ext cx="2245" cy="997"/>
                  </a:xfrm>
                  <a:custGeom>
                    <a:avLst/>
                    <a:gdLst>
                      <a:gd name="T0" fmla="*/ 0 w 8980"/>
                      <a:gd name="T1" fmla="*/ 6 h 3987"/>
                      <a:gd name="T2" fmla="*/ 3 w 8980"/>
                      <a:gd name="T3" fmla="*/ 2 h 3987"/>
                      <a:gd name="T4" fmla="*/ 6 w 8980"/>
                      <a:gd name="T5" fmla="*/ 0 h 3987"/>
                      <a:gd name="T6" fmla="*/ 9 w 8980"/>
                      <a:gd name="T7" fmla="*/ 1 h 3987"/>
                      <a:gd name="T8" fmla="*/ 13 w 8980"/>
                      <a:gd name="T9" fmla="*/ 3 h 3987"/>
                      <a:gd name="T10" fmla="*/ 16 w 8980"/>
                      <a:gd name="T11" fmla="*/ 6 h 3987"/>
                      <a:gd name="T12" fmla="*/ 19 w 8980"/>
                      <a:gd name="T13" fmla="*/ 9 h 3987"/>
                      <a:gd name="T14" fmla="*/ 22 w 8980"/>
                      <a:gd name="T15" fmla="*/ 12 h 3987"/>
                      <a:gd name="T16" fmla="*/ 25 w 8980"/>
                      <a:gd name="T17" fmla="*/ 15 h 3987"/>
                      <a:gd name="T18" fmla="*/ 29 w 8980"/>
                      <a:gd name="T19" fmla="*/ 16 h 3987"/>
                      <a:gd name="T20" fmla="*/ 32 w 8980"/>
                      <a:gd name="T21" fmla="*/ 15 h 3987"/>
                      <a:gd name="T22" fmla="*/ 35 w 8980"/>
                      <a:gd name="T23" fmla="*/ 12 h 3987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980"/>
                      <a:gd name="T37" fmla="*/ 0 h 3987"/>
                      <a:gd name="T38" fmla="*/ 8980 w 8980"/>
                      <a:gd name="T39" fmla="*/ 3987 h 3987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980" h="3987">
                        <a:moveTo>
                          <a:pt x="0" y="1477"/>
                        </a:moveTo>
                        <a:lnTo>
                          <a:pt x="816" y="407"/>
                        </a:lnTo>
                        <a:lnTo>
                          <a:pt x="1633" y="0"/>
                        </a:lnTo>
                        <a:lnTo>
                          <a:pt x="2449" y="148"/>
                        </a:lnTo>
                        <a:lnTo>
                          <a:pt x="3266" y="664"/>
                        </a:lnTo>
                        <a:lnTo>
                          <a:pt x="4082" y="1403"/>
                        </a:lnTo>
                        <a:lnTo>
                          <a:pt x="4898" y="2289"/>
                        </a:lnTo>
                        <a:lnTo>
                          <a:pt x="5715" y="3102"/>
                        </a:lnTo>
                        <a:lnTo>
                          <a:pt x="6531" y="3728"/>
                        </a:lnTo>
                        <a:lnTo>
                          <a:pt x="7347" y="3987"/>
                        </a:lnTo>
                        <a:lnTo>
                          <a:pt x="8164" y="3766"/>
                        </a:lnTo>
                        <a:lnTo>
                          <a:pt x="8980" y="2953"/>
                        </a:lnTo>
                      </a:path>
                    </a:pathLst>
                  </a:custGeom>
                  <a:noFill/>
                  <a:ln w="33338">
                    <a:solidFill>
                      <a:srgbClr val="FFFF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64" name="Freeform 65"/>
                  <p:cNvSpPr>
                    <a:spLocks/>
                  </p:cNvSpPr>
                  <p:nvPr/>
                </p:nvSpPr>
                <p:spPr bwMode="auto">
                  <a:xfrm>
                    <a:off x="3258" y="1336"/>
                    <a:ext cx="2245" cy="1116"/>
                  </a:xfrm>
                  <a:custGeom>
                    <a:avLst/>
                    <a:gdLst>
                      <a:gd name="T0" fmla="*/ 0 w 8980"/>
                      <a:gd name="T1" fmla="*/ 11 h 4468"/>
                      <a:gd name="T2" fmla="*/ 3 w 8980"/>
                      <a:gd name="T3" fmla="*/ 4 h 4468"/>
                      <a:gd name="T4" fmla="*/ 6 w 8980"/>
                      <a:gd name="T5" fmla="*/ 0 h 4468"/>
                      <a:gd name="T6" fmla="*/ 9 w 8980"/>
                      <a:gd name="T7" fmla="*/ 0 h 4468"/>
                      <a:gd name="T8" fmla="*/ 13 w 8980"/>
                      <a:gd name="T9" fmla="*/ 2 h 4468"/>
                      <a:gd name="T10" fmla="*/ 16 w 8980"/>
                      <a:gd name="T11" fmla="*/ 5 h 4468"/>
                      <a:gd name="T12" fmla="*/ 19 w 8980"/>
                      <a:gd name="T13" fmla="*/ 9 h 4468"/>
                      <a:gd name="T14" fmla="*/ 22 w 8980"/>
                      <a:gd name="T15" fmla="*/ 13 h 4468"/>
                      <a:gd name="T16" fmla="*/ 25 w 8980"/>
                      <a:gd name="T17" fmla="*/ 16 h 4468"/>
                      <a:gd name="T18" fmla="*/ 29 w 8980"/>
                      <a:gd name="T19" fmla="*/ 17 h 4468"/>
                      <a:gd name="T20" fmla="*/ 32 w 8980"/>
                      <a:gd name="T21" fmla="*/ 16 h 4468"/>
                      <a:gd name="T22" fmla="*/ 35 w 8980"/>
                      <a:gd name="T23" fmla="*/ 12 h 4468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8980"/>
                      <a:gd name="T37" fmla="*/ 0 h 4468"/>
                      <a:gd name="T38" fmla="*/ 8980 w 8980"/>
                      <a:gd name="T39" fmla="*/ 4468 h 4468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8980" h="4468">
                        <a:moveTo>
                          <a:pt x="0" y="2769"/>
                        </a:moveTo>
                        <a:lnTo>
                          <a:pt x="816" y="960"/>
                        </a:lnTo>
                        <a:lnTo>
                          <a:pt x="1633" y="75"/>
                        </a:lnTo>
                        <a:lnTo>
                          <a:pt x="2449" y="0"/>
                        </a:lnTo>
                        <a:lnTo>
                          <a:pt x="3266" y="443"/>
                        </a:lnTo>
                        <a:lnTo>
                          <a:pt x="4082" y="1292"/>
                        </a:lnTo>
                        <a:lnTo>
                          <a:pt x="4898" y="2326"/>
                        </a:lnTo>
                        <a:lnTo>
                          <a:pt x="5715" y="3322"/>
                        </a:lnTo>
                        <a:lnTo>
                          <a:pt x="6531" y="4098"/>
                        </a:lnTo>
                        <a:lnTo>
                          <a:pt x="7347" y="4468"/>
                        </a:lnTo>
                        <a:lnTo>
                          <a:pt x="8164" y="4245"/>
                        </a:lnTo>
                        <a:lnTo>
                          <a:pt x="8980" y="3213"/>
                        </a:lnTo>
                      </a:path>
                    </a:pathLst>
                  </a:custGeom>
                  <a:noFill/>
                  <a:ln w="33338">
                    <a:solidFill>
                      <a:srgbClr val="0033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8565" name="Rectangle 66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3145" y="3504"/>
                    <a:ext cx="157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out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66" name="Rectangle 67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3317" y="3519"/>
                    <a:ext cx="200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Nov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67" name="Rectangle 68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3534" y="3513"/>
                    <a:ext cx="182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dez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68" name="Rectangle 69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3737" y="3514"/>
                    <a:ext cx="182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Jan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69" name="Rectangle 70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3967" y="3502"/>
                    <a:ext cx="150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fev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0" name="Rectangle 71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137" y="3517"/>
                    <a:ext cx="19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mar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1" name="Rectangle 72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365" y="3506"/>
                    <a:ext cx="163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abr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2" name="Rectangle 73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554" y="3514"/>
                    <a:ext cx="182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mai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3" name="Rectangle 74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758" y="3514"/>
                    <a:ext cx="182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Jun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4" name="Rectangle 75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4992" y="3502"/>
                    <a:ext cx="144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Jul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5" name="Rectangle 76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161" y="3515"/>
                    <a:ext cx="188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ago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6" name="Rectangle 77"/>
                  <p:cNvSpPr>
                    <a:spLocks noChangeArrowheads="1"/>
                  </p:cNvSpPr>
                  <p:nvPr/>
                </p:nvSpPr>
                <p:spPr bwMode="auto">
                  <a:xfrm rot="-2700000">
                    <a:off x="5394" y="3502"/>
                    <a:ext cx="150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set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7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3355"/>
                    <a:ext cx="12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40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8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2894"/>
                    <a:ext cx="12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45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79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2433"/>
                    <a:ext cx="12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50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80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1971"/>
                    <a:ext cx="12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55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81" name="Rectangle 82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1510"/>
                    <a:ext cx="12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60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82" name="Rectangle 83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1048"/>
                    <a:ext cx="12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65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83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3079" y="587"/>
                    <a:ext cx="125" cy="13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pt-BR" sz="1300"/>
                      <a:t>70</a:t>
                    </a:r>
                    <a:endParaRPr lang="pt-BR" sz="2400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18584" name="Text Box 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408" y="2631"/>
                    <a:ext cx="864" cy="5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10000"/>
                      </a:spcBef>
                    </a:pPr>
                    <a:r>
                      <a:rPr lang="pt-BR" sz="1200">
                        <a:latin typeface="Verdana" pitchFamily="34" charset="0"/>
                      </a:rPr>
                      <a:t>Colonião</a:t>
                    </a:r>
                  </a:p>
                  <a:p>
                    <a:pPr>
                      <a:spcBef>
                        <a:spcPct val="10000"/>
                      </a:spcBef>
                    </a:pPr>
                    <a:r>
                      <a:rPr lang="pt-BR" sz="1200">
                        <a:latin typeface="Verdana" pitchFamily="34" charset="0"/>
                      </a:rPr>
                      <a:t>Tanzânia</a:t>
                    </a:r>
                  </a:p>
                  <a:p>
                    <a:pPr>
                      <a:spcBef>
                        <a:spcPct val="10000"/>
                      </a:spcBef>
                    </a:pPr>
                    <a:r>
                      <a:rPr lang="pt-BR" sz="1200">
                        <a:latin typeface="Verdana" pitchFamily="34" charset="0"/>
                      </a:rPr>
                      <a:t>Marandu</a:t>
                    </a:r>
                  </a:p>
                  <a:p>
                    <a:pPr>
                      <a:spcBef>
                        <a:spcPct val="10000"/>
                      </a:spcBef>
                    </a:pPr>
                    <a:r>
                      <a:rPr lang="pt-BR" sz="1200">
                        <a:latin typeface="Verdana" pitchFamily="34" charset="0"/>
                      </a:rPr>
                      <a:t>Decumbens</a:t>
                    </a:r>
                  </a:p>
                </p:txBody>
              </p:sp>
            </p:grpSp>
          </p:grpSp>
          <p:sp>
            <p:nvSpPr>
              <p:cNvPr id="18542" name="Freeform 86"/>
              <p:cNvSpPr>
                <a:spLocks/>
              </p:cNvSpPr>
              <p:nvPr/>
            </p:nvSpPr>
            <p:spPr bwMode="auto">
              <a:xfrm>
                <a:off x="3258" y="1382"/>
                <a:ext cx="2245" cy="1209"/>
              </a:xfrm>
              <a:custGeom>
                <a:avLst/>
                <a:gdLst>
                  <a:gd name="T0" fmla="*/ 0 w 8980"/>
                  <a:gd name="T1" fmla="*/ 11 h 4837"/>
                  <a:gd name="T2" fmla="*/ 3 w 8980"/>
                  <a:gd name="T3" fmla="*/ 4 h 4837"/>
                  <a:gd name="T4" fmla="*/ 6 w 8980"/>
                  <a:gd name="T5" fmla="*/ 0 h 4837"/>
                  <a:gd name="T6" fmla="*/ 9 w 8980"/>
                  <a:gd name="T7" fmla="*/ 0 h 4837"/>
                  <a:gd name="T8" fmla="*/ 13 w 8980"/>
                  <a:gd name="T9" fmla="*/ 2 h 4837"/>
                  <a:gd name="T10" fmla="*/ 16 w 8980"/>
                  <a:gd name="T11" fmla="*/ 6 h 4837"/>
                  <a:gd name="T12" fmla="*/ 19 w 8980"/>
                  <a:gd name="T13" fmla="*/ 10 h 4837"/>
                  <a:gd name="T14" fmla="*/ 22 w 8980"/>
                  <a:gd name="T15" fmla="*/ 14 h 4837"/>
                  <a:gd name="T16" fmla="*/ 25 w 8980"/>
                  <a:gd name="T17" fmla="*/ 17 h 4837"/>
                  <a:gd name="T18" fmla="*/ 29 w 8980"/>
                  <a:gd name="T19" fmla="*/ 19 h 4837"/>
                  <a:gd name="T20" fmla="*/ 32 w 8980"/>
                  <a:gd name="T21" fmla="*/ 17 h 4837"/>
                  <a:gd name="T22" fmla="*/ 35 w 8980"/>
                  <a:gd name="T23" fmla="*/ 13 h 483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8980"/>
                  <a:gd name="T37" fmla="*/ 0 h 4837"/>
                  <a:gd name="T38" fmla="*/ 8980 w 8980"/>
                  <a:gd name="T39" fmla="*/ 4837 h 483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8980" h="4837">
                    <a:moveTo>
                      <a:pt x="0" y="2844"/>
                    </a:moveTo>
                    <a:lnTo>
                      <a:pt x="816" y="961"/>
                    </a:lnTo>
                    <a:lnTo>
                      <a:pt x="1633" y="74"/>
                    </a:lnTo>
                    <a:lnTo>
                      <a:pt x="2449" y="0"/>
                    </a:lnTo>
                    <a:lnTo>
                      <a:pt x="3266" y="555"/>
                    </a:lnTo>
                    <a:lnTo>
                      <a:pt x="4082" y="1514"/>
                    </a:lnTo>
                    <a:lnTo>
                      <a:pt x="4898" y="2622"/>
                    </a:lnTo>
                    <a:lnTo>
                      <a:pt x="5715" y="3693"/>
                    </a:lnTo>
                    <a:lnTo>
                      <a:pt x="6531" y="4505"/>
                    </a:lnTo>
                    <a:lnTo>
                      <a:pt x="7347" y="4837"/>
                    </a:lnTo>
                    <a:lnTo>
                      <a:pt x="8164" y="4505"/>
                    </a:lnTo>
                    <a:lnTo>
                      <a:pt x="8980" y="3249"/>
                    </a:lnTo>
                  </a:path>
                </a:pathLst>
              </a:custGeom>
              <a:noFill/>
              <a:ln w="33338">
                <a:solidFill>
                  <a:srgbClr val="FF8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543" name="Line 87"/>
              <p:cNvSpPr>
                <a:spLocks noChangeShapeType="1"/>
              </p:cNvSpPr>
              <p:nvPr/>
            </p:nvSpPr>
            <p:spPr bwMode="auto">
              <a:xfrm flipV="1">
                <a:off x="3258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44" name="Line 88"/>
              <p:cNvSpPr>
                <a:spLocks noChangeShapeType="1"/>
              </p:cNvSpPr>
              <p:nvPr/>
            </p:nvSpPr>
            <p:spPr bwMode="auto">
              <a:xfrm flipV="1">
                <a:off x="3462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45" name="Line 89"/>
              <p:cNvSpPr>
                <a:spLocks noChangeShapeType="1"/>
              </p:cNvSpPr>
              <p:nvPr/>
            </p:nvSpPr>
            <p:spPr bwMode="auto">
              <a:xfrm flipV="1">
                <a:off x="3666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46" name="Line 90"/>
              <p:cNvSpPr>
                <a:spLocks noChangeShapeType="1"/>
              </p:cNvSpPr>
              <p:nvPr/>
            </p:nvSpPr>
            <p:spPr bwMode="auto">
              <a:xfrm flipV="1">
                <a:off x="3871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47" name="Line 91"/>
              <p:cNvSpPr>
                <a:spLocks noChangeShapeType="1"/>
              </p:cNvSpPr>
              <p:nvPr/>
            </p:nvSpPr>
            <p:spPr bwMode="auto">
              <a:xfrm flipV="1">
                <a:off x="4075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48" name="Line 92"/>
              <p:cNvSpPr>
                <a:spLocks noChangeShapeType="1"/>
              </p:cNvSpPr>
              <p:nvPr/>
            </p:nvSpPr>
            <p:spPr bwMode="auto">
              <a:xfrm flipV="1">
                <a:off x="4279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49" name="Line 93"/>
              <p:cNvSpPr>
                <a:spLocks noChangeShapeType="1"/>
              </p:cNvSpPr>
              <p:nvPr/>
            </p:nvSpPr>
            <p:spPr bwMode="auto">
              <a:xfrm flipV="1">
                <a:off x="4483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0" name="Line 94"/>
              <p:cNvSpPr>
                <a:spLocks noChangeShapeType="1"/>
              </p:cNvSpPr>
              <p:nvPr/>
            </p:nvSpPr>
            <p:spPr bwMode="auto">
              <a:xfrm flipV="1">
                <a:off x="4687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1" name="Line 95"/>
              <p:cNvSpPr>
                <a:spLocks noChangeShapeType="1"/>
              </p:cNvSpPr>
              <p:nvPr/>
            </p:nvSpPr>
            <p:spPr bwMode="auto">
              <a:xfrm flipV="1">
                <a:off x="4891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2" name="Line 96"/>
              <p:cNvSpPr>
                <a:spLocks noChangeShapeType="1"/>
              </p:cNvSpPr>
              <p:nvPr/>
            </p:nvSpPr>
            <p:spPr bwMode="auto">
              <a:xfrm flipV="1">
                <a:off x="5095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3" name="Line 97"/>
              <p:cNvSpPr>
                <a:spLocks noChangeShapeType="1"/>
              </p:cNvSpPr>
              <p:nvPr/>
            </p:nvSpPr>
            <p:spPr bwMode="auto">
              <a:xfrm flipV="1">
                <a:off x="5299" y="3412"/>
                <a:ext cx="1" cy="4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4" name="Line 98"/>
              <p:cNvSpPr>
                <a:spLocks noChangeShapeType="1"/>
              </p:cNvSpPr>
              <p:nvPr/>
            </p:nvSpPr>
            <p:spPr bwMode="auto">
              <a:xfrm>
                <a:off x="3221" y="2951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5" name="Line 99"/>
              <p:cNvSpPr>
                <a:spLocks noChangeShapeType="1"/>
              </p:cNvSpPr>
              <p:nvPr/>
            </p:nvSpPr>
            <p:spPr bwMode="auto">
              <a:xfrm>
                <a:off x="3221" y="2489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6" name="Line 100"/>
              <p:cNvSpPr>
                <a:spLocks noChangeShapeType="1"/>
              </p:cNvSpPr>
              <p:nvPr/>
            </p:nvSpPr>
            <p:spPr bwMode="auto">
              <a:xfrm>
                <a:off x="3221" y="2028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7" name="Line 101"/>
              <p:cNvSpPr>
                <a:spLocks noChangeShapeType="1"/>
              </p:cNvSpPr>
              <p:nvPr/>
            </p:nvSpPr>
            <p:spPr bwMode="auto">
              <a:xfrm>
                <a:off x="3221" y="1566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8" name="Line 102"/>
              <p:cNvSpPr>
                <a:spLocks noChangeShapeType="1"/>
              </p:cNvSpPr>
              <p:nvPr/>
            </p:nvSpPr>
            <p:spPr bwMode="auto">
              <a:xfrm>
                <a:off x="3221" y="1105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59" name="Line 103"/>
              <p:cNvSpPr>
                <a:spLocks noChangeShapeType="1"/>
              </p:cNvSpPr>
              <p:nvPr/>
            </p:nvSpPr>
            <p:spPr bwMode="auto">
              <a:xfrm>
                <a:off x="3221" y="643"/>
                <a:ext cx="37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8560" name="Line 104"/>
              <p:cNvSpPr>
                <a:spLocks noChangeShapeType="1"/>
              </p:cNvSpPr>
              <p:nvPr/>
            </p:nvSpPr>
            <p:spPr bwMode="auto">
              <a:xfrm>
                <a:off x="3258" y="643"/>
                <a:ext cx="1" cy="2769"/>
              </a:xfrm>
              <a:prstGeom prst="line">
                <a:avLst/>
              </a:prstGeom>
              <a:noFill/>
              <a:ln w="793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8539" name="Line 105"/>
            <p:cNvSpPr>
              <a:spLocks noChangeShapeType="1"/>
            </p:cNvSpPr>
            <p:nvPr/>
          </p:nvSpPr>
          <p:spPr bwMode="auto">
            <a:xfrm flipV="1">
              <a:off x="5503" y="3412"/>
              <a:ext cx="1" cy="4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40" name="Line 106"/>
            <p:cNvSpPr>
              <a:spLocks noChangeShapeType="1"/>
            </p:cNvSpPr>
            <p:nvPr/>
          </p:nvSpPr>
          <p:spPr bwMode="auto">
            <a:xfrm>
              <a:off x="3221" y="3412"/>
              <a:ext cx="37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8436" name="Group 110"/>
          <p:cNvGrpSpPr>
            <a:grpSpLocks/>
          </p:cNvGrpSpPr>
          <p:nvPr/>
        </p:nvGrpSpPr>
        <p:grpSpPr bwMode="auto">
          <a:xfrm>
            <a:off x="625475" y="214313"/>
            <a:ext cx="4029075" cy="4857750"/>
            <a:chOff x="80" y="432"/>
            <a:chExt cx="2763" cy="3216"/>
          </a:xfrm>
        </p:grpSpPr>
        <p:sp>
          <p:nvSpPr>
            <p:cNvPr id="18446" name="Rectangle 111"/>
            <p:cNvSpPr>
              <a:spLocks noChangeArrowheads="1"/>
            </p:cNvSpPr>
            <p:nvPr/>
          </p:nvSpPr>
          <p:spPr bwMode="auto">
            <a:xfrm>
              <a:off x="550" y="533"/>
              <a:ext cx="2182" cy="2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7" name="Freeform 112"/>
            <p:cNvSpPr>
              <a:spLocks/>
            </p:cNvSpPr>
            <p:nvPr/>
          </p:nvSpPr>
          <p:spPr bwMode="auto">
            <a:xfrm>
              <a:off x="550" y="2273"/>
              <a:ext cx="2182" cy="719"/>
            </a:xfrm>
            <a:custGeom>
              <a:avLst/>
              <a:gdLst>
                <a:gd name="T0" fmla="*/ 0 w 10910"/>
                <a:gd name="T1" fmla="*/ 0 h 2877"/>
                <a:gd name="T2" fmla="*/ 2 w 10910"/>
                <a:gd name="T3" fmla="*/ 0 h 2877"/>
                <a:gd name="T4" fmla="*/ 3 w 10910"/>
                <a:gd name="T5" fmla="*/ 1 h 2877"/>
                <a:gd name="T6" fmla="*/ 5 w 10910"/>
                <a:gd name="T7" fmla="*/ 2 h 2877"/>
                <a:gd name="T8" fmla="*/ 6 w 10910"/>
                <a:gd name="T9" fmla="*/ 4 h 2877"/>
                <a:gd name="T10" fmla="*/ 8 w 10910"/>
                <a:gd name="T11" fmla="*/ 6 h 2877"/>
                <a:gd name="T12" fmla="*/ 10 w 10910"/>
                <a:gd name="T13" fmla="*/ 7 h 2877"/>
                <a:gd name="T14" fmla="*/ 11 w 10910"/>
                <a:gd name="T15" fmla="*/ 9 h 2877"/>
                <a:gd name="T16" fmla="*/ 13 w 10910"/>
                <a:gd name="T17" fmla="*/ 10 h 2877"/>
                <a:gd name="T18" fmla="*/ 14 w 10910"/>
                <a:gd name="T19" fmla="*/ 11 h 2877"/>
                <a:gd name="T20" fmla="*/ 16 w 10910"/>
                <a:gd name="T21" fmla="*/ 11 h 2877"/>
                <a:gd name="T22" fmla="*/ 17 w 10910"/>
                <a:gd name="T23" fmla="*/ 11 h 287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910"/>
                <a:gd name="T37" fmla="*/ 0 h 2877"/>
                <a:gd name="T38" fmla="*/ 10910 w 10910"/>
                <a:gd name="T39" fmla="*/ 2877 h 287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910" h="2877">
                  <a:moveTo>
                    <a:pt x="0" y="0"/>
                  </a:moveTo>
                  <a:lnTo>
                    <a:pt x="991" y="93"/>
                  </a:lnTo>
                  <a:lnTo>
                    <a:pt x="1983" y="279"/>
                  </a:lnTo>
                  <a:lnTo>
                    <a:pt x="2975" y="650"/>
                  </a:lnTo>
                  <a:lnTo>
                    <a:pt x="3967" y="1021"/>
                  </a:lnTo>
                  <a:lnTo>
                    <a:pt x="4959" y="1485"/>
                  </a:lnTo>
                  <a:lnTo>
                    <a:pt x="5950" y="1856"/>
                  </a:lnTo>
                  <a:lnTo>
                    <a:pt x="6942" y="2229"/>
                  </a:lnTo>
                  <a:lnTo>
                    <a:pt x="7934" y="2599"/>
                  </a:lnTo>
                  <a:lnTo>
                    <a:pt x="8925" y="2785"/>
                  </a:lnTo>
                  <a:lnTo>
                    <a:pt x="9917" y="2877"/>
                  </a:lnTo>
                  <a:lnTo>
                    <a:pt x="10910" y="2785"/>
                  </a:ln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8" name="Freeform 113"/>
            <p:cNvSpPr>
              <a:spLocks noEditPoints="1"/>
            </p:cNvSpPr>
            <p:nvPr/>
          </p:nvSpPr>
          <p:spPr bwMode="auto">
            <a:xfrm>
              <a:off x="529" y="2245"/>
              <a:ext cx="42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0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50"/>
                  </a:lnTo>
                  <a:lnTo>
                    <a:pt x="131" y="52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6"/>
                  </a:lnTo>
                  <a:lnTo>
                    <a:pt x="154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7" y="91"/>
                  </a:lnTo>
                  <a:lnTo>
                    <a:pt x="168" y="98"/>
                  </a:lnTo>
                  <a:lnTo>
                    <a:pt x="169" y="104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4"/>
                  </a:lnTo>
                  <a:lnTo>
                    <a:pt x="167" y="130"/>
                  </a:lnTo>
                  <a:lnTo>
                    <a:pt x="164" y="135"/>
                  </a:lnTo>
                  <a:lnTo>
                    <a:pt x="162" y="141"/>
                  </a:lnTo>
                  <a:lnTo>
                    <a:pt x="158" y="146"/>
                  </a:lnTo>
                  <a:lnTo>
                    <a:pt x="154" y="151"/>
                  </a:lnTo>
                  <a:lnTo>
                    <a:pt x="151" y="156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7"/>
                  </a:lnTo>
                  <a:lnTo>
                    <a:pt x="131" y="169"/>
                  </a:lnTo>
                  <a:lnTo>
                    <a:pt x="125" y="172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2"/>
                  </a:lnTo>
                  <a:lnTo>
                    <a:pt x="83" y="169"/>
                  </a:lnTo>
                  <a:lnTo>
                    <a:pt x="77" y="167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3" y="156"/>
                  </a:lnTo>
                  <a:lnTo>
                    <a:pt x="59" y="151"/>
                  </a:lnTo>
                  <a:lnTo>
                    <a:pt x="55" y="146"/>
                  </a:lnTo>
                  <a:lnTo>
                    <a:pt x="52" y="141"/>
                  </a:lnTo>
                  <a:lnTo>
                    <a:pt x="49" y="136"/>
                  </a:lnTo>
                  <a:lnTo>
                    <a:pt x="47" y="130"/>
                  </a:lnTo>
                  <a:lnTo>
                    <a:pt x="46" y="124"/>
                  </a:lnTo>
                  <a:lnTo>
                    <a:pt x="44" y="117"/>
                  </a:lnTo>
                  <a:lnTo>
                    <a:pt x="44" y="110"/>
                  </a:lnTo>
                  <a:lnTo>
                    <a:pt x="44" y="104"/>
                  </a:lnTo>
                  <a:lnTo>
                    <a:pt x="46" y="98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66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2"/>
                  </a:lnTo>
                  <a:lnTo>
                    <a:pt x="88" y="50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40"/>
                  </a:lnTo>
                  <a:lnTo>
                    <a:pt x="80" y="42"/>
                  </a:lnTo>
                  <a:lnTo>
                    <a:pt x="73" y="45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6"/>
                  </a:lnTo>
                  <a:lnTo>
                    <a:pt x="35" y="30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3"/>
                  </a:lnTo>
                  <a:lnTo>
                    <a:pt x="59" y="167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8"/>
                  </a:lnTo>
                  <a:lnTo>
                    <a:pt x="80" y="180"/>
                  </a:lnTo>
                  <a:lnTo>
                    <a:pt x="84" y="181"/>
                  </a:lnTo>
                  <a:lnTo>
                    <a:pt x="90" y="183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3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8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3" y="167"/>
                  </a:lnTo>
                  <a:lnTo>
                    <a:pt x="180" y="193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30"/>
                  </a:lnTo>
                  <a:lnTo>
                    <a:pt x="153" y="56"/>
                  </a:lnTo>
                  <a:lnTo>
                    <a:pt x="148" y="52"/>
                  </a:lnTo>
                  <a:lnTo>
                    <a:pt x="144" y="48"/>
                  </a:lnTo>
                  <a:lnTo>
                    <a:pt x="139" y="45"/>
                  </a:lnTo>
                  <a:lnTo>
                    <a:pt x="134" y="42"/>
                  </a:lnTo>
                  <a:lnTo>
                    <a:pt x="129" y="40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49" name="Freeform 114"/>
            <p:cNvSpPr>
              <a:spLocks noEditPoints="1"/>
            </p:cNvSpPr>
            <p:nvPr/>
          </p:nvSpPr>
          <p:spPr bwMode="auto">
            <a:xfrm>
              <a:off x="2710" y="2941"/>
              <a:ext cx="43" cy="56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1 h 221"/>
                <a:gd name="T10" fmla="*/ 0 w 214"/>
                <a:gd name="T11" fmla="*/ 1 h 221"/>
                <a:gd name="T12" fmla="*/ 0 w 214"/>
                <a:gd name="T13" fmla="*/ 1 h 221"/>
                <a:gd name="T14" fmla="*/ 0 w 214"/>
                <a:gd name="T15" fmla="*/ 1 h 221"/>
                <a:gd name="T16" fmla="*/ 0 w 214"/>
                <a:gd name="T17" fmla="*/ 1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1 h 221"/>
                <a:gd name="T26" fmla="*/ 0 w 214"/>
                <a:gd name="T27" fmla="*/ 1 h 221"/>
                <a:gd name="T28" fmla="*/ 0 w 214"/>
                <a:gd name="T29" fmla="*/ 1 h 221"/>
                <a:gd name="T30" fmla="*/ 0 w 214"/>
                <a:gd name="T31" fmla="*/ 1 h 221"/>
                <a:gd name="T32" fmla="*/ 0 w 214"/>
                <a:gd name="T33" fmla="*/ 1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1 h 221"/>
                <a:gd name="T56" fmla="*/ 0 w 214"/>
                <a:gd name="T57" fmla="*/ 1 h 221"/>
                <a:gd name="T58" fmla="*/ 0 w 214"/>
                <a:gd name="T59" fmla="*/ 1 h 221"/>
                <a:gd name="T60" fmla="*/ 0 w 214"/>
                <a:gd name="T61" fmla="*/ 1 h 221"/>
                <a:gd name="T62" fmla="*/ 0 w 214"/>
                <a:gd name="T63" fmla="*/ 1 h 221"/>
                <a:gd name="T64" fmla="*/ 0 w 214"/>
                <a:gd name="T65" fmla="*/ 1 h 221"/>
                <a:gd name="T66" fmla="*/ 0 w 214"/>
                <a:gd name="T67" fmla="*/ 1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1 h 221"/>
                <a:gd name="T80" fmla="*/ 0 w 214"/>
                <a:gd name="T81" fmla="*/ 1 h 221"/>
                <a:gd name="T82" fmla="*/ 0 w 214"/>
                <a:gd name="T83" fmla="*/ 1 h 221"/>
                <a:gd name="T84" fmla="*/ 0 w 214"/>
                <a:gd name="T85" fmla="*/ 1 h 221"/>
                <a:gd name="T86" fmla="*/ 0 w 214"/>
                <a:gd name="T87" fmla="*/ 1 h 221"/>
                <a:gd name="T88" fmla="*/ 0 w 214"/>
                <a:gd name="T89" fmla="*/ 1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49"/>
                  </a:lnTo>
                  <a:lnTo>
                    <a:pt x="131" y="52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5"/>
                  </a:lnTo>
                  <a:lnTo>
                    <a:pt x="154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7" y="91"/>
                  </a:lnTo>
                  <a:lnTo>
                    <a:pt x="168" y="97"/>
                  </a:lnTo>
                  <a:lnTo>
                    <a:pt x="169" y="103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7" y="129"/>
                  </a:lnTo>
                  <a:lnTo>
                    <a:pt x="164" y="134"/>
                  </a:lnTo>
                  <a:lnTo>
                    <a:pt x="162" y="140"/>
                  </a:lnTo>
                  <a:lnTo>
                    <a:pt x="158" y="145"/>
                  </a:lnTo>
                  <a:lnTo>
                    <a:pt x="154" y="150"/>
                  </a:lnTo>
                  <a:lnTo>
                    <a:pt x="151" y="155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6"/>
                  </a:lnTo>
                  <a:lnTo>
                    <a:pt x="131" y="169"/>
                  </a:lnTo>
                  <a:lnTo>
                    <a:pt x="125" y="171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1"/>
                  </a:lnTo>
                  <a:lnTo>
                    <a:pt x="83" y="169"/>
                  </a:lnTo>
                  <a:lnTo>
                    <a:pt x="77" y="166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3" y="155"/>
                  </a:lnTo>
                  <a:lnTo>
                    <a:pt x="59" y="150"/>
                  </a:lnTo>
                  <a:lnTo>
                    <a:pt x="55" y="145"/>
                  </a:lnTo>
                  <a:lnTo>
                    <a:pt x="52" y="140"/>
                  </a:lnTo>
                  <a:lnTo>
                    <a:pt x="49" y="136"/>
                  </a:lnTo>
                  <a:lnTo>
                    <a:pt x="47" y="129"/>
                  </a:lnTo>
                  <a:lnTo>
                    <a:pt x="46" y="123"/>
                  </a:lnTo>
                  <a:lnTo>
                    <a:pt x="44" y="117"/>
                  </a:lnTo>
                  <a:lnTo>
                    <a:pt x="44" y="110"/>
                  </a:lnTo>
                  <a:lnTo>
                    <a:pt x="44" y="103"/>
                  </a:lnTo>
                  <a:lnTo>
                    <a:pt x="46" y="97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65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2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39"/>
                  </a:lnTo>
                  <a:lnTo>
                    <a:pt x="80" y="42"/>
                  </a:lnTo>
                  <a:lnTo>
                    <a:pt x="73" y="44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5"/>
                  </a:lnTo>
                  <a:lnTo>
                    <a:pt x="35" y="29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2"/>
                  </a:lnTo>
                  <a:lnTo>
                    <a:pt x="59" y="166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7"/>
                  </a:lnTo>
                  <a:lnTo>
                    <a:pt x="80" y="180"/>
                  </a:lnTo>
                  <a:lnTo>
                    <a:pt x="84" y="181"/>
                  </a:lnTo>
                  <a:lnTo>
                    <a:pt x="90" y="182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2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7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3" y="166"/>
                  </a:lnTo>
                  <a:lnTo>
                    <a:pt x="180" y="192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29"/>
                  </a:lnTo>
                  <a:lnTo>
                    <a:pt x="153" y="55"/>
                  </a:lnTo>
                  <a:lnTo>
                    <a:pt x="148" y="52"/>
                  </a:lnTo>
                  <a:lnTo>
                    <a:pt x="144" y="48"/>
                  </a:lnTo>
                  <a:lnTo>
                    <a:pt x="139" y="44"/>
                  </a:lnTo>
                  <a:lnTo>
                    <a:pt x="134" y="42"/>
                  </a:lnTo>
                  <a:lnTo>
                    <a:pt x="129" y="39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0" name="Freeform 115"/>
            <p:cNvSpPr>
              <a:spLocks noEditPoints="1"/>
            </p:cNvSpPr>
            <p:nvPr/>
          </p:nvSpPr>
          <p:spPr bwMode="auto">
            <a:xfrm>
              <a:off x="727" y="2269"/>
              <a:ext cx="43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0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49"/>
                  </a:lnTo>
                  <a:lnTo>
                    <a:pt x="131" y="52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5"/>
                  </a:lnTo>
                  <a:lnTo>
                    <a:pt x="154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6" y="91"/>
                  </a:lnTo>
                  <a:lnTo>
                    <a:pt x="168" y="97"/>
                  </a:lnTo>
                  <a:lnTo>
                    <a:pt x="169" y="104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6" y="129"/>
                  </a:lnTo>
                  <a:lnTo>
                    <a:pt x="164" y="134"/>
                  </a:lnTo>
                  <a:lnTo>
                    <a:pt x="162" y="141"/>
                  </a:lnTo>
                  <a:lnTo>
                    <a:pt x="158" y="145"/>
                  </a:lnTo>
                  <a:lnTo>
                    <a:pt x="154" y="150"/>
                  </a:lnTo>
                  <a:lnTo>
                    <a:pt x="151" y="155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6"/>
                  </a:lnTo>
                  <a:lnTo>
                    <a:pt x="131" y="169"/>
                  </a:lnTo>
                  <a:lnTo>
                    <a:pt x="125" y="171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1"/>
                  </a:lnTo>
                  <a:lnTo>
                    <a:pt x="83" y="169"/>
                  </a:lnTo>
                  <a:lnTo>
                    <a:pt x="77" y="166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2" y="155"/>
                  </a:lnTo>
                  <a:lnTo>
                    <a:pt x="59" y="150"/>
                  </a:lnTo>
                  <a:lnTo>
                    <a:pt x="55" y="145"/>
                  </a:lnTo>
                  <a:lnTo>
                    <a:pt x="52" y="141"/>
                  </a:lnTo>
                  <a:lnTo>
                    <a:pt x="49" y="136"/>
                  </a:lnTo>
                  <a:lnTo>
                    <a:pt x="47" y="129"/>
                  </a:lnTo>
                  <a:lnTo>
                    <a:pt x="46" y="123"/>
                  </a:lnTo>
                  <a:lnTo>
                    <a:pt x="44" y="117"/>
                  </a:lnTo>
                  <a:lnTo>
                    <a:pt x="44" y="110"/>
                  </a:lnTo>
                  <a:lnTo>
                    <a:pt x="44" y="104"/>
                  </a:lnTo>
                  <a:lnTo>
                    <a:pt x="46" y="97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2" y="65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2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39"/>
                  </a:lnTo>
                  <a:lnTo>
                    <a:pt x="79" y="42"/>
                  </a:lnTo>
                  <a:lnTo>
                    <a:pt x="73" y="44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5"/>
                  </a:lnTo>
                  <a:lnTo>
                    <a:pt x="35" y="30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2"/>
                  </a:lnTo>
                  <a:lnTo>
                    <a:pt x="59" y="166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8"/>
                  </a:lnTo>
                  <a:lnTo>
                    <a:pt x="79" y="180"/>
                  </a:lnTo>
                  <a:lnTo>
                    <a:pt x="84" y="181"/>
                  </a:lnTo>
                  <a:lnTo>
                    <a:pt x="90" y="182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2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8"/>
                  </a:lnTo>
                  <a:lnTo>
                    <a:pt x="143" y="174"/>
                  </a:lnTo>
                  <a:lnTo>
                    <a:pt x="148" y="170"/>
                  </a:lnTo>
                  <a:lnTo>
                    <a:pt x="153" y="166"/>
                  </a:lnTo>
                  <a:lnTo>
                    <a:pt x="180" y="192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8" y="121"/>
                  </a:lnTo>
                  <a:lnTo>
                    <a:pt x="178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8" y="105"/>
                  </a:lnTo>
                  <a:lnTo>
                    <a:pt x="178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30"/>
                  </a:lnTo>
                  <a:lnTo>
                    <a:pt x="153" y="55"/>
                  </a:lnTo>
                  <a:lnTo>
                    <a:pt x="148" y="52"/>
                  </a:lnTo>
                  <a:lnTo>
                    <a:pt x="143" y="48"/>
                  </a:lnTo>
                  <a:lnTo>
                    <a:pt x="139" y="44"/>
                  </a:lnTo>
                  <a:lnTo>
                    <a:pt x="134" y="42"/>
                  </a:lnTo>
                  <a:lnTo>
                    <a:pt x="129" y="39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1" name="Freeform 116"/>
            <p:cNvSpPr>
              <a:spLocks noEditPoints="1"/>
            </p:cNvSpPr>
            <p:nvPr/>
          </p:nvSpPr>
          <p:spPr bwMode="auto">
            <a:xfrm>
              <a:off x="925" y="2315"/>
              <a:ext cx="43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0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49"/>
                  </a:lnTo>
                  <a:lnTo>
                    <a:pt x="131" y="52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6"/>
                  </a:lnTo>
                  <a:lnTo>
                    <a:pt x="154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6" y="91"/>
                  </a:lnTo>
                  <a:lnTo>
                    <a:pt x="168" y="98"/>
                  </a:lnTo>
                  <a:lnTo>
                    <a:pt x="169" y="104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6" y="130"/>
                  </a:lnTo>
                  <a:lnTo>
                    <a:pt x="164" y="135"/>
                  </a:lnTo>
                  <a:lnTo>
                    <a:pt x="162" y="141"/>
                  </a:lnTo>
                  <a:lnTo>
                    <a:pt x="158" y="146"/>
                  </a:lnTo>
                  <a:lnTo>
                    <a:pt x="154" y="151"/>
                  </a:lnTo>
                  <a:lnTo>
                    <a:pt x="151" y="156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7"/>
                  </a:lnTo>
                  <a:lnTo>
                    <a:pt x="131" y="169"/>
                  </a:lnTo>
                  <a:lnTo>
                    <a:pt x="125" y="172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2"/>
                  </a:lnTo>
                  <a:lnTo>
                    <a:pt x="83" y="169"/>
                  </a:lnTo>
                  <a:lnTo>
                    <a:pt x="77" y="167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3" y="156"/>
                  </a:lnTo>
                  <a:lnTo>
                    <a:pt x="59" y="151"/>
                  </a:lnTo>
                  <a:lnTo>
                    <a:pt x="55" y="146"/>
                  </a:lnTo>
                  <a:lnTo>
                    <a:pt x="52" y="141"/>
                  </a:lnTo>
                  <a:lnTo>
                    <a:pt x="49" y="136"/>
                  </a:lnTo>
                  <a:lnTo>
                    <a:pt x="47" y="130"/>
                  </a:lnTo>
                  <a:lnTo>
                    <a:pt x="46" y="123"/>
                  </a:lnTo>
                  <a:lnTo>
                    <a:pt x="44" y="117"/>
                  </a:lnTo>
                  <a:lnTo>
                    <a:pt x="44" y="110"/>
                  </a:lnTo>
                  <a:lnTo>
                    <a:pt x="44" y="104"/>
                  </a:lnTo>
                  <a:lnTo>
                    <a:pt x="46" y="98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66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2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40"/>
                  </a:lnTo>
                  <a:lnTo>
                    <a:pt x="79" y="42"/>
                  </a:lnTo>
                  <a:lnTo>
                    <a:pt x="73" y="45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6"/>
                  </a:lnTo>
                  <a:lnTo>
                    <a:pt x="35" y="30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3"/>
                  </a:lnTo>
                  <a:lnTo>
                    <a:pt x="59" y="167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8"/>
                  </a:lnTo>
                  <a:lnTo>
                    <a:pt x="79" y="180"/>
                  </a:lnTo>
                  <a:lnTo>
                    <a:pt x="84" y="181"/>
                  </a:lnTo>
                  <a:lnTo>
                    <a:pt x="90" y="183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3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8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3" y="167"/>
                  </a:lnTo>
                  <a:lnTo>
                    <a:pt x="180" y="193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30"/>
                  </a:lnTo>
                  <a:lnTo>
                    <a:pt x="153" y="56"/>
                  </a:lnTo>
                  <a:lnTo>
                    <a:pt x="148" y="52"/>
                  </a:lnTo>
                  <a:lnTo>
                    <a:pt x="144" y="48"/>
                  </a:lnTo>
                  <a:lnTo>
                    <a:pt x="139" y="45"/>
                  </a:lnTo>
                  <a:lnTo>
                    <a:pt x="134" y="42"/>
                  </a:lnTo>
                  <a:lnTo>
                    <a:pt x="129" y="40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2" name="Freeform 117"/>
            <p:cNvSpPr>
              <a:spLocks noEditPoints="1"/>
            </p:cNvSpPr>
            <p:nvPr/>
          </p:nvSpPr>
          <p:spPr bwMode="auto">
            <a:xfrm>
              <a:off x="1124" y="2408"/>
              <a:ext cx="42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0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6" y="49"/>
                  </a:lnTo>
                  <a:lnTo>
                    <a:pt x="132" y="52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5"/>
                  </a:lnTo>
                  <a:lnTo>
                    <a:pt x="155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7" y="91"/>
                  </a:lnTo>
                  <a:lnTo>
                    <a:pt x="168" y="98"/>
                  </a:lnTo>
                  <a:lnTo>
                    <a:pt x="169" y="104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7" y="130"/>
                  </a:lnTo>
                  <a:lnTo>
                    <a:pt x="164" y="135"/>
                  </a:lnTo>
                  <a:lnTo>
                    <a:pt x="162" y="141"/>
                  </a:lnTo>
                  <a:lnTo>
                    <a:pt x="158" y="146"/>
                  </a:lnTo>
                  <a:lnTo>
                    <a:pt x="155" y="151"/>
                  </a:lnTo>
                  <a:lnTo>
                    <a:pt x="151" y="156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7"/>
                  </a:lnTo>
                  <a:lnTo>
                    <a:pt x="132" y="169"/>
                  </a:lnTo>
                  <a:lnTo>
                    <a:pt x="126" y="172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2"/>
                  </a:lnTo>
                  <a:lnTo>
                    <a:pt x="83" y="169"/>
                  </a:lnTo>
                  <a:lnTo>
                    <a:pt x="77" y="167"/>
                  </a:lnTo>
                  <a:lnTo>
                    <a:pt x="72" y="163"/>
                  </a:lnTo>
                  <a:lnTo>
                    <a:pt x="68" y="159"/>
                  </a:lnTo>
                  <a:lnTo>
                    <a:pt x="63" y="156"/>
                  </a:lnTo>
                  <a:lnTo>
                    <a:pt x="59" y="151"/>
                  </a:lnTo>
                  <a:lnTo>
                    <a:pt x="55" y="146"/>
                  </a:lnTo>
                  <a:lnTo>
                    <a:pt x="52" y="141"/>
                  </a:lnTo>
                  <a:lnTo>
                    <a:pt x="49" y="136"/>
                  </a:lnTo>
                  <a:lnTo>
                    <a:pt x="47" y="130"/>
                  </a:lnTo>
                  <a:lnTo>
                    <a:pt x="46" y="123"/>
                  </a:lnTo>
                  <a:lnTo>
                    <a:pt x="45" y="117"/>
                  </a:lnTo>
                  <a:lnTo>
                    <a:pt x="45" y="110"/>
                  </a:lnTo>
                  <a:lnTo>
                    <a:pt x="45" y="104"/>
                  </a:lnTo>
                  <a:lnTo>
                    <a:pt x="46" y="98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65"/>
                  </a:lnTo>
                  <a:lnTo>
                    <a:pt x="68" y="62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2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40"/>
                  </a:lnTo>
                  <a:lnTo>
                    <a:pt x="80" y="42"/>
                  </a:lnTo>
                  <a:lnTo>
                    <a:pt x="74" y="45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6"/>
                  </a:lnTo>
                  <a:lnTo>
                    <a:pt x="35" y="30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5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5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3"/>
                  </a:lnTo>
                  <a:lnTo>
                    <a:pt x="59" y="167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8"/>
                  </a:lnTo>
                  <a:lnTo>
                    <a:pt x="80" y="180"/>
                  </a:lnTo>
                  <a:lnTo>
                    <a:pt x="84" y="181"/>
                  </a:lnTo>
                  <a:lnTo>
                    <a:pt x="90" y="183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3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8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3" y="167"/>
                  </a:lnTo>
                  <a:lnTo>
                    <a:pt x="180" y="193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30"/>
                  </a:lnTo>
                  <a:lnTo>
                    <a:pt x="153" y="56"/>
                  </a:lnTo>
                  <a:lnTo>
                    <a:pt x="148" y="52"/>
                  </a:lnTo>
                  <a:lnTo>
                    <a:pt x="144" y="48"/>
                  </a:lnTo>
                  <a:lnTo>
                    <a:pt x="139" y="45"/>
                  </a:lnTo>
                  <a:lnTo>
                    <a:pt x="134" y="42"/>
                  </a:lnTo>
                  <a:lnTo>
                    <a:pt x="129" y="40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3" name="Freeform 118"/>
            <p:cNvSpPr>
              <a:spLocks noEditPoints="1"/>
            </p:cNvSpPr>
            <p:nvPr/>
          </p:nvSpPr>
          <p:spPr bwMode="auto">
            <a:xfrm>
              <a:off x="1322" y="2501"/>
              <a:ext cx="43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1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50"/>
                  </a:lnTo>
                  <a:lnTo>
                    <a:pt x="131" y="52"/>
                  </a:lnTo>
                  <a:lnTo>
                    <a:pt x="136" y="55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6"/>
                  </a:lnTo>
                  <a:lnTo>
                    <a:pt x="154" y="71"/>
                  </a:lnTo>
                  <a:lnTo>
                    <a:pt x="158" y="76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6" y="92"/>
                  </a:lnTo>
                  <a:lnTo>
                    <a:pt x="168" y="98"/>
                  </a:lnTo>
                  <a:lnTo>
                    <a:pt x="169" y="104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4"/>
                  </a:lnTo>
                  <a:lnTo>
                    <a:pt x="166" y="130"/>
                  </a:lnTo>
                  <a:lnTo>
                    <a:pt x="164" y="135"/>
                  </a:lnTo>
                  <a:lnTo>
                    <a:pt x="162" y="141"/>
                  </a:lnTo>
                  <a:lnTo>
                    <a:pt x="158" y="146"/>
                  </a:lnTo>
                  <a:lnTo>
                    <a:pt x="154" y="151"/>
                  </a:lnTo>
                  <a:lnTo>
                    <a:pt x="151" y="156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7"/>
                  </a:lnTo>
                  <a:lnTo>
                    <a:pt x="131" y="169"/>
                  </a:lnTo>
                  <a:lnTo>
                    <a:pt x="125" y="172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2"/>
                  </a:lnTo>
                  <a:lnTo>
                    <a:pt x="83" y="169"/>
                  </a:lnTo>
                  <a:lnTo>
                    <a:pt x="77" y="167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3" y="156"/>
                  </a:lnTo>
                  <a:lnTo>
                    <a:pt x="59" y="151"/>
                  </a:lnTo>
                  <a:lnTo>
                    <a:pt x="55" y="146"/>
                  </a:lnTo>
                  <a:lnTo>
                    <a:pt x="52" y="141"/>
                  </a:lnTo>
                  <a:lnTo>
                    <a:pt x="49" y="136"/>
                  </a:lnTo>
                  <a:lnTo>
                    <a:pt x="47" y="130"/>
                  </a:lnTo>
                  <a:lnTo>
                    <a:pt x="46" y="124"/>
                  </a:lnTo>
                  <a:lnTo>
                    <a:pt x="44" y="117"/>
                  </a:lnTo>
                  <a:lnTo>
                    <a:pt x="44" y="110"/>
                  </a:lnTo>
                  <a:lnTo>
                    <a:pt x="44" y="104"/>
                  </a:lnTo>
                  <a:lnTo>
                    <a:pt x="46" y="98"/>
                  </a:lnTo>
                  <a:lnTo>
                    <a:pt x="47" y="92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1"/>
                  </a:lnTo>
                  <a:lnTo>
                    <a:pt x="63" y="66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5"/>
                  </a:lnTo>
                  <a:lnTo>
                    <a:pt x="83" y="52"/>
                  </a:lnTo>
                  <a:lnTo>
                    <a:pt x="88" y="50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9"/>
                  </a:lnTo>
                  <a:lnTo>
                    <a:pt x="84" y="40"/>
                  </a:lnTo>
                  <a:lnTo>
                    <a:pt x="79" y="42"/>
                  </a:lnTo>
                  <a:lnTo>
                    <a:pt x="73" y="45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6"/>
                  </a:lnTo>
                  <a:lnTo>
                    <a:pt x="35" y="30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3"/>
                  </a:lnTo>
                  <a:lnTo>
                    <a:pt x="59" y="167"/>
                  </a:lnTo>
                  <a:lnTo>
                    <a:pt x="64" y="171"/>
                  </a:lnTo>
                  <a:lnTo>
                    <a:pt x="69" y="174"/>
                  </a:lnTo>
                  <a:lnTo>
                    <a:pt x="75" y="178"/>
                  </a:lnTo>
                  <a:lnTo>
                    <a:pt x="79" y="180"/>
                  </a:lnTo>
                  <a:lnTo>
                    <a:pt x="84" y="182"/>
                  </a:lnTo>
                  <a:lnTo>
                    <a:pt x="90" y="183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3"/>
                  </a:lnTo>
                  <a:lnTo>
                    <a:pt x="129" y="182"/>
                  </a:lnTo>
                  <a:lnTo>
                    <a:pt x="134" y="180"/>
                  </a:lnTo>
                  <a:lnTo>
                    <a:pt x="139" y="178"/>
                  </a:lnTo>
                  <a:lnTo>
                    <a:pt x="144" y="174"/>
                  </a:lnTo>
                  <a:lnTo>
                    <a:pt x="148" y="171"/>
                  </a:lnTo>
                  <a:lnTo>
                    <a:pt x="153" y="167"/>
                  </a:lnTo>
                  <a:lnTo>
                    <a:pt x="180" y="193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30"/>
                  </a:lnTo>
                  <a:lnTo>
                    <a:pt x="153" y="56"/>
                  </a:lnTo>
                  <a:lnTo>
                    <a:pt x="148" y="52"/>
                  </a:lnTo>
                  <a:lnTo>
                    <a:pt x="144" y="48"/>
                  </a:lnTo>
                  <a:lnTo>
                    <a:pt x="139" y="45"/>
                  </a:lnTo>
                  <a:lnTo>
                    <a:pt x="134" y="42"/>
                  </a:lnTo>
                  <a:lnTo>
                    <a:pt x="129" y="40"/>
                  </a:lnTo>
                  <a:lnTo>
                    <a:pt x="123" y="39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4" name="Freeform 119"/>
            <p:cNvSpPr>
              <a:spLocks noEditPoints="1"/>
            </p:cNvSpPr>
            <p:nvPr/>
          </p:nvSpPr>
          <p:spPr bwMode="auto">
            <a:xfrm>
              <a:off x="1520" y="2617"/>
              <a:ext cx="43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0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50"/>
                  </a:lnTo>
                  <a:lnTo>
                    <a:pt x="132" y="52"/>
                  </a:lnTo>
                  <a:lnTo>
                    <a:pt x="136" y="55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6"/>
                  </a:lnTo>
                  <a:lnTo>
                    <a:pt x="154" y="71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7" y="92"/>
                  </a:lnTo>
                  <a:lnTo>
                    <a:pt x="168" y="98"/>
                  </a:lnTo>
                  <a:lnTo>
                    <a:pt x="169" y="104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4"/>
                  </a:lnTo>
                  <a:lnTo>
                    <a:pt x="167" y="130"/>
                  </a:lnTo>
                  <a:lnTo>
                    <a:pt x="164" y="135"/>
                  </a:lnTo>
                  <a:lnTo>
                    <a:pt x="162" y="141"/>
                  </a:lnTo>
                  <a:lnTo>
                    <a:pt x="158" y="146"/>
                  </a:lnTo>
                  <a:lnTo>
                    <a:pt x="154" y="151"/>
                  </a:lnTo>
                  <a:lnTo>
                    <a:pt x="151" y="156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7"/>
                  </a:lnTo>
                  <a:lnTo>
                    <a:pt x="132" y="169"/>
                  </a:lnTo>
                  <a:lnTo>
                    <a:pt x="125" y="172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2"/>
                  </a:lnTo>
                  <a:lnTo>
                    <a:pt x="83" y="169"/>
                  </a:lnTo>
                  <a:lnTo>
                    <a:pt x="77" y="167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3" y="156"/>
                  </a:lnTo>
                  <a:lnTo>
                    <a:pt x="59" y="151"/>
                  </a:lnTo>
                  <a:lnTo>
                    <a:pt x="55" y="146"/>
                  </a:lnTo>
                  <a:lnTo>
                    <a:pt x="52" y="141"/>
                  </a:lnTo>
                  <a:lnTo>
                    <a:pt x="49" y="136"/>
                  </a:lnTo>
                  <a:lnTo>
                    <a:pt x="47" y="130"/>
                  </a:lnTo>
                  <a:lnTo>
                    <a:pt x="46" y="124"/>
                  </a:lnTo>
                  <a:lnTo>
                    <a:pt x="45" y="117"/>
                  </a:lnTo>
                  <a:lnTo>
                    <a:pt x="45" y="110"/>
                  </a:lnTo>
                  <a:lnTo>
                    <a:pt x="45" y="104"/>
                  </a:lnTo>
                  <a:lnTo>
                    <a:pt x="46" y="98"/>
                  </a:lnTo>
                  <a:lnTo>
                    <a:pt x="47" y="92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1"/>
                  </a:lnTo>
                  <a:lnTo>
                    <a:pt x="63" y="66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5"/>
                  </a:lnTo>
                  <a:lnTo>
                    <a:pt x="83" y="52"/>
                  </a:lnTo>
                  <a:lnTo>
                    <a:pt x="88" y="50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40"/>
                  </a:lnTo>
                  <a:lnTo>
                    <a:pt x="80" y="42"/>
                  </a:lnTo>
                  <a:lnTo>
                    <a:pt x="74" y="45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6"/>
                  </a:lnTo>
                  <a:lnTo>
                    <a:pt x="35" y="30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5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5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3"/>
                  </a:lnTo>
                  <a:lnTo>
                    <a:pt x="59" y="167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8"/>
                  </a:lnTo>
                  <a:lnTo>
                    <a:pt x="80" y="180"/>
                  </a:lnTo>
                  <a:lnTo>
                    <a:pt x="84" y="182"/>
                  </a:lnTo>
                  <a:lnTo>
                    <a:pt x="90" y="183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3"/>
                  </a:lnTo>
                  <a:lnTo>
                    <a:pt x="129" y="182"/>
                  </a:lnTo>
                  <a:lnTo>
                    <a:pt x="134" y="180"/>
                  </a:lnTo>
                  <a:lnTo>
                    <a:pt x="139" y="178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3" y="167"/>
                  </a:lnTo>
                  <a:lnTo>
                    <a:pt x="180" y="193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30"/>
                  </a:lnTo>
                  <a:lnTo>
                    <a:pt x="153" y="56"/>
                  </a:lnTo>
                  <a:lnTo>
                    <a:pt x="148" y="52"/>
                  </a:lnTo>
                  <a:lnTo>
                    <a:pt x="144" y="48"/>
                  </a:lnTo>
                  <a:lnTo>
                    <a:pt x="139" y="45"/>
                  </a:lnTo>
                  <a:lnTo>
                    <a:pt x="134" y="42"/>
                  </a:lnTo>
                  <a:lnTo>
                    <a:pt x="129" y="40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5" name="Freeform 120"/>
            <p:cNvSpPr>
              <a:spLocks noEditPoints="1"/>
            </p:cNvSpPr>
            <p:nvPr/>
          </p:nvSpPr>
          <p:spPr bwMode="auto">
            <a:xfrm>
              <a:off x="1718" y="2710"/>
              <a:ext cx="43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1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9"/>
                  </a:lnTo>
                  <a:lnTo>
                    <a:pt x="125" y="50"/>
                  </a:lnTo>
                  <a:lnTo>
                    <a:pt x="131" y="52"/>
                  </a:lnTo>
                  <a:lnTo>
                    <a:pt x="136" y="55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6"/>
                  </a:lnTo>
                  <a:lnTo>
                    <a:pt x="154" y="71"/>
                  </a:lnTo>
                  <a:lnTo>
                    <a:pt x="158" y="76"/>
                  </a:lnTo>
                  <a:lnTo>
                    <a:pt x="162" y="81"/>
                  </a:lnTo>
                  <a:lnTo>
                    <a:pt x="164" y="86"/>
                  </a:lnTo>
                  <a:lnTo>
                    <a:pt x="166" y="92"/>
                  </a:lnTo>
                  <a:lnTo>
                    <a:pt x="168" y="98"/>
                  </a:lnTo>
                  <a:lnTo>
                    <a:pt x="169" y="104"/>
                  </a:lnTo>
                  <a:lnTo>
                    <a:pt x="169" y="110"/>
                  </a:lnTo>
                  <a:lnTo>
                    <a:pt x="169" y="118"/>
                  </a:lnTo>
                  <a:lnTo>
                    <a:pt x="168" y="124"/>
                  </a:lnTo>
                  <a:lnTo>
                    <a:pt x="166" y="130"/>
                  </a:lnTo>
                  <a:lnTo>
                    <a:pt x="164" y="135"/>
                  </a:lnTo>
                  <a:lnTo>
                    <a:pt x="162" y="141"/>
                  </a:lnTo>
                  <a:lnTo>
                    <a:pt x="158" y="146"/>
                  </a:lnTo>
                  <a:lnTo>
                    <a:pt x="154" y="151"/>
                  </a:lnTo>
                  <a:lnTo>
                    <a:pt x="151" y="156"/>
                  </a:lnTo>
                  <a:lnTo>
                    <a:pt x="146" y="160"/>
                  </a:lnTo>
                  <a:lnTo>
                    <a:pt x="142" y="163"/>
                  </a:lnTo>
                  <a:lnTo>
                    <a:pt x="136" y="167"/>
                  </a:lnTo>
                  <a:lnTo>
                    <a:pt x="131" y="169"/>
                  </a:lnTo>
                  <a:lnTo>
                    <a:pt x="125" y="172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2"/>
                  </a:lnTo>
                  <a:lnTo>
                    <a:pt x="83" y="169"/>
                  </a:lnTo>
                  <a:lnTo>
                    <a:pt x="77" y="167"/>
                  </a:lnTo>
                  <a:lnTo>
                    <a:pt x="72" y="163"/>
                  </a:lnTo>
                  <a:lnTo>
                    <a:pt x="67" y="160"/>
                  </a:lnTo>
                  <a:lnTo>
                    <a:pt x="63" y="156"/>
                  </a:lnTo>
                  <a:lnTo>
                    <a:pt x="59" y="151"/>
                  </a:lnTo>
                  <a:lnTo>
                    <a:pt x="55" y="146"/>
                  </a:lnTo>
                  <a:lnTo>
                    <a:pt x="52" y="141"/>
                  </a:lnTo>
                  <a:lnTo>
                    <a:pt x="49" y="136"/>
                  </a:lnTo>
                  <a:lnTo>
                    <a:pt x="47" y="130"/>
                  </a:lnTo>
                  <a:lnTo>
                    <a:pt x="46" y="124"/>
                  </a:lnTo>
                  <a:lnTo>
                    <a:pt x="44" y="118"/>
                  </a:lnTo>
                  <a:lnTo>
                    <a:pt x="44" y="110"/>
                  </a:lnTo>
                  <a:lnTo>
                    <a:pt x="44" y="104"/>
                  </a:lnTo>
                  <a:lnTo>
                    <a:pt x="46" y="98"/>
                  </a:lnTo>
                  <a:lnTo>
                    <a:pt x="47" y="92"/>
                  </a:lnTo>
                  <a:lnTo>
                    <a:pt x="49" y="86"/>
                  </a:lnTo>
                  <a:lnTo>
                    <a:pt x="52" y="81"/>
                  </a:lnTo>
                  <a:lnTo>
                    <a:pt x="55" y="74"/>
                  </a:lnTo>
                  <a:lnTo>
                    <a:pt x="59" y="71"/>
                  </a:lnTo>
                  <a:lnTo>
                    <a:pt x="63" y="66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5"/>
                  </a:lnTo>
                  <a:lnTo>
                    <a:pt x="83" y="52"/>
                  </a:lnTo>
                  <a:lnTo>
                    <a:pt x="88" y="50"/>
                  </a:lnTo>
                  <a:lnTo>
                    <a:pt x="94" y="49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9"/>
                  </a:lnTo>
                  <a:lnTo>
                    <a:pt x="84" y="40"/>
                  </a:lnTo>
                  <a:lnTo>
                    <a:pt x="79" y="42"/>
                  </a:lnTo>
                  <a:lnTo>
                    <a:pt x="73" y="45"/>
                  </a:lnTo>
                  <a:lnTo>
                    <a:pt x="69" y="49"/>
                  </a:lnTo>
                  <a:lnTo>
                    <a:pt x="64" y="52"/>
                  </a:lnTo>
                  <a:lnTo>
                    <a:pt x="59" y="56"/>
                  </a:lnTo>
                  <a:lnTo>
                    <a:pt x="35" y="30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4"/>
                  </a:lnTo>
                  <a:lnTo>
                    <a:pt x="44" y="148"/>
                  </a:lnTo>
                  <a:lnTo>
                    <a:pt x="48" y="155"/>
                  </a:lnTo>
                  <a:lnTo>
                    <a:pt x="52" y="160"/>
                  </a:lnTo>
                  <a:lnTo>
                    <a:pt x="26" y="185"/>
                  </a:lnTo>
                  <a:lnTo>
                    <a:pt x="35" y="193"/>
                  </a:lnTo>
                  <a:lnTo>
                    <a:pt x="59" y="167"/>
                  </a:lnTo>
                  <a:lnTo>
                    <a:pt x="64" y="171"/>
                  </a:lnTo>
                  <a:lnTo>
                    <a:pt x="69" y="174"/>
                  </a:lnTo>
                  <a:lnTo>
                    <a:pt x="75" y="178"/>
                  </a:lnTo>
                  <a:lnTo>
                    <a:pt x="79" y="181"/>
                  </a:lnTo>
                  <a:lnTo>
                    <a:pt x="84" y="182"/>
                  </a:lnTo>
                  <a:lnTo>
                    <a:pt x="90" y="183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3"/>
                  </a:lnTo>
                  <a:lnTo>
                    <a:pt x="129" y="182"/>
                  </a:lnTo>
                  <a:lnTo>
                    <a:pt x="134" y="181"/>
                  </a:lnTo>
                  <a:lnTo>
                    <a:pt x="139" y="178"/>
                  </a:lnTo>
                  <a:lnTo>
                    <a:pt x="144" y="174"/>
                  </a:lnTo>
                  <a:lnTo>
                    <a:pt x="148" y="171"/>
                  </a:lnTo>
                  <a:lnTo>
                    <a:pt x="153" y="167"/>
                  </a:lnTo>
                  <a:lnTo>
                    <a:pt x="180" y="193"/>
                  </a:lnTo>
                  <a:lnTo>
                    <a:pt x="187" y="185"/>
                  </a:lnTo>
                  <a:lnTo>
                    <a:pt x="162" y="160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4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30"/>
                  </a:lnTo>
                  <a:lnTo>
                    <a:pt x="153" y="56"/>
                  </a:lnTo>
                  <a:lnTo>
                    <a:pt x="148" y="52"/>
                  </a:lnTo>
                  <a:lnTo>
                    <a:pt x="144" y="49"/>
                  </a:lnTo>
                  <a:lnTo>
                    <a:pt x="139" y="45"/>
                  </a:lnTo>
                  <a:lnTo>
                    <a:pt x="134" y="42"/>
                  </a:lnTo>
                  <a:lnTo>
                    <a:pt x="129" y="40"/>
                  </a:lnTo>
                  <a:lnTo>
                    <a:pt x="123" y="39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6" name="Freeform 121"/>
            <p:cNvSpPr>
              <a:spLocks noEditPoints="1"/>
            </p:cNvSpPr>
            <p:nvPr/>
          </p:nvSpPr>
          <p:spPr bwMode="auto">
            <a:xfrm>
              <a:off x="1917" y="2802"/>
              <a:ext cx="42" cy="56"/>
            </a:xfrm>
            <a:custGeom>
              <a:avLst/>
              <a:gdLst>
                <a:gd name="T0" fmla="*/ 0 w 213"/>
                <a:gd name="T1" fmla="*/ 0 h 220"/>
                <a:gd name="T2" fmla="*/ 0 w 213"/>
                <a:gd name="T3" fmla="*/ 0 h 220"/>
                <a:gd name="T4" fmla="*/ 0 w 213"/>
                <a:gd name="T5" fmla="*/ 0 h 220"/>
                <a:gd name="T6" fmla="*/ 0 w 213"/>
                <a:gd name="T7" fmla="*/ 0 h 220"/>
                <a:gd name="T8" fmla="*/ 0 w 213"/>
                <a:gd name="T9" fmla="*/ 1 h 220"/>
                <a:gd name="T10" fmla="*/ 0 w 213"/>
                <a:gd name="T11" fmla="*/ 1 h 220"/>
                <a:gd name="T12" fmla="*/ 0 w 213"/>
                <a:gd name="T13" fmla="*/ 1 h 220"/>
                <a:gd name="T14" fmla="*/ 0 w 213"/>
                <a:gd name="T15" fmla="*/ 1 h 220"/>
                <a:gd name="T16" fmla="*/ 0 w 213"/>
                <a:gd name="T17" fmla="*/ 1 h 220"/>
                <a:gd name="T18" fmla="*/ 0 w 213"/>
                <a:gd name="T19" fmla="*/ 1 h 220"/>
                <a:gd name="T20" fmla="*/ 0 w 213"/>
                <a:gd name="T21" fmla="*/ 1 h 220"/>
                <a:gd name="T22" fmla="*/ 0 w 213"/>
                <a:gd name="T23" fmla="*/ 1 h 220"/>
                <a:gd name="T24" fmla="*/ 0 w 213"/>
                <a:gd name="T25" fmla="*/ 1 h 220"/>
                <a:gd name="T26" fmla="*/ 0 w 213"/>
                <a:gd name="T27" fmla="*/ 1 h 220"/>
                <a:gd name="T28" fmla="*/ 0 w 213"/>
                <a:gd name="T29" fmla="*/ 1 h 220"/>
                <a:gd name="T30" fmla="*/ 0 w 213"/>
                <a:gd name="T31" fmla="*/ 1 h 220"/>
                <a:gd name="T32" fmla="*/ 0 w 213"/>
                <a:gd name="T33" fmla="*/ 1 h 220"/>
                <a:gd name="T34" fmla="*/ 0 w 213"/>
                <a:gd name="T35" fmla="*/ 0 h 220"/>
                <a:gd name="T36" fmla="*/ 0 w 213"/>
                <a:gd name="T37" fmla="*/ 0 h 220"/>
                <a:gd name="T38" fmla="*/ 0 w 213"/>
                <a:gd name="T39" fmla="*/ 0 h 220"/>
                <a:gd name="T40" fmla="*/ 0 w 213"/>
                <a:gd name="T41" fmla="*/ 0 h 220"/>
                <a:gd name="T42" fmla="*/ 0 w 213"/>
                <a:gd name="T43" fmla="*/ 0 h 220"/>
                <a:gd name="T44" fmla="*/ 0 w 213"/>
                <a:gd name="T45" fmla="*/ 0 h 220"/>
                <a:gd name="T46" fmla="*/ 0 w 213"/>
                <a:gd name="T47" fmla="*/ 0 h 220"/>
                <a:gd name="T48" fmla="*/ 0 w 213"/>
                <a:gd name="T49" fmla="*/ 0 h 220"/>
                <a:gd name="T50" fmla="*/ 0 w 213"/>
                <a:gd name="T51" fmla="*/ 0 h 220"/>
                <a:gd name="T52" fmla="*/ 0 w 213"/>
                <a:gd name="T53" fmla="*/ 0 h 220"/>
                <a:gd name="T54" fmla="*/ 0 w 213"/>
                <a:gd name="T55" fmla="*/ 1 h 220"/>
                <a:gd name="T56" fmla="*/ 0 w 213"/>
                <a:gd name="T57" fmla="*/ 1 h 220"/>
                <a:gd name="T58" fmla="*/ 0 w 213"/>
                <a:gd name="T59" fmla="*/ 1 h 220"/>
                <a:gd name="T60" fmla="*/ 0 w 213"/>
                <a:gd name="T61" fmla="*/ 1 h 220"/>
                <a:gd name="T62" fmla="*/ 0 w 213"/>
                <a:gd name="T63" fmla="*/ 1 h 220"/>
                <a:gd name="T64" fmla="*/ 0 w 213"/>
                <a:gd name="T65" fmla="*/ 1 h 220"/>
                <a:gd name="T66" fmla="*/ 0 w 213"/>
                <a:gd name="T67" fmla="*/ 1 h 220"/>
                <a:gd name="T68" fmla="*/ 0 w 213"/>
                <a:gd name="T69" fmla="*/ 1 h 220"/>
                <a:gd name="T70" fmla="*/ 0 w 213"/>
                <a:gd name="T71" fmla="*/ 1 h 220"/>
                <a:gd name="T72" fmla="*/ 0 w 213"/>
                <a:gd name="T73" fmla="*/ 1 h 220"/>
                <a:gd name="T74" fmla="*/ 0 w 213"/>
                <a:gd name="T75" fmla="*/ 1 h 220"/>
                <a:gd name="T76" fmla="*/ 0 w 213"/>
                <a:gd name="T77" fmla="*/ 1 h 220"/>
                <a:gd name="T78" fmla="*/ 0 w 213"/>
                <a:gd name="T79" fmla="*/ 1 h 220"/>
                <a:gd name="T80" fmla="*/ 0 w 213"/>
                <a:gd name="T81" fmla="*/ 1 h 220"/>
                <a:gd name="T82" fmla="*/ 0 w 213"/>
                <a:gd name="T83" fmla="*/ 1 h 220"/>
                <a:gd name="T84" fmla="*/ 0 w 213"/>
                <a:gd name="T85" fmla="*/ 1 h 220"/>
                <a:gd name="T86" fmla="*/ 0 w 213"/>
                <a:gd name="T87" fmla="*/ 1 h 220"/>
                <a:gd name="T88" fmla="*/ 0 w 213"/>
                <a:gd name="T89" fmla="*/ 1 h 220"/>
                <a:gd name="T90" fmla="*/ 0 w 213"/>
                <a:gd name="T91" fmla="*/ 0 h 220"/>
                <a:gd name="T92" fmla="*/ 0 w 213"/>
                <a:gd name="T93" fmla="*/ 0 h 220"/>
                <a:gd name="T94" fmla="*/ 0 w 213"/>
                <a:gd name="T95" fmla="*/ 0 h 220"/>
                <a:gd name="T96" fmla="*/ 0 w 213"/>
                <a:gd name="T97" fmla="*/ 0 h 220"/>
                <a:gd name="T98" fmla="*/ 0 w 213"/>
                <a:gd name="T99" fmla="*/ 0 h 220"/>
                <a:gd name="T100" fmla="*/ 0 w 213"/>
                <a:gd name="T101" fmla="*/ 0 h 2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3"/>
                <a:gd name="T154" fmla="*/ 0 h 220"/>
                <a:gd name="T155" fmla="*/ 213 w 213"/>
                <a:gd name="T156" fmla="*/ 220 h 2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3" h="220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49"/>
                  </a:lnTo>
                  <a:lnTo>
                    <a:pt x="131" y="51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1"/>
                  </a:lnTo>
                  <a:lnTo>
                    <a:pt x="151" y="65"/>
                  </a:lnTo>
                  <a:lnTo>
                    <a:pt x="154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6" y="91"/>
                  </a:lnTo>
                  <a:lnTo>
                    <a:pt x="168" y="97"/>
                  </a:lnTo>
                  <a:lnTo>
                    <a:pt x="169" y="103"/>
                  </a:lnTo>
                  <a:lnTo>
                    <a:pt x="169" y="109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6" y="129"/>
                  </a:lnTo>
                  <a:lnTo>
                    <a:pt x="164" y="134"/>
                  </a:lnTo>
                  <a:lnTo>
                    <a:pt x="162" y="140"/>
                  </a:lnTo>
                  <a:lnTo>
                    <a:pt x="158" y="145"/>
                  </a:lnTo>
                  <a:lnTo>
                    <a:pt x="154" y="150"/>
                  </a:lnTo>
                  <a:lnTo>
                    <a:pt x="151" y="155"/>
                  </a:lnTo>
                  <a:lnTo>
                    <a:pt x="146" y="159"/>
                  </a:lnTo>
                  <a:lnTo>
                    <a:pt x="142" y="162"/>
                  </a:lnTo>
                  <a:lnTo>
                    <a:pt x="136" y="166"/>
                  </a:lnTo>
                  <a:lnTo>
                    <a:pt x="131" y="169"/>
                  </a:lnTo>
                  <a:lnTo>
                    <a:pt x="125" y="171"/>
                  </a:lnTo>
                  <a:lnTo>
                    <a:pt x="119" y="172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2"/>
                  </a:lnTo>
                  <a:lnTo>
                    <a:pt x="88" y="171"/>
                  </a:lnTo>
                  <a:lnTo>
                    <a:pt x="83" y="169"/>
                  </a:lnTo>
                  <a:lnTo>
                    <a:pt x="77" y="166"/>
                  </a:lnTo>
                  <a:lnTo>
                    <a:pt x="72" y="162"/>
                  </a:lnTo>
                  <a:lnTo>
                    <a:pt x="67" y="159"/>
                  </a:lnTo>
                  <a:lnTo>
                    <a:pt x="62" y="155"/>
                  </a:lnTo>
                  <a:lnTo>
                    <a:pt x="59" y="150"/>
                  </a:lnTo>
                  <a:lnTo>
                    <a:pt x="55" y="145"/>
                  </a:lnTo>
                  <a:lnTo>
                    <a:pt x="52" y="140"/>
                  </a:lnTo>
                  <a:lnTo>
                    <a:pt x="49" y="135"/>
                  </a:lnTo>
                  <a:lnTo>
                    <a:pt x="47" y="129"/>
                  </a:lnTo>
                  <a:lnTo>
                    <a:pt x="46" y="123"/>
                  </a:lnTo>
                  <a:lnTo>
                    <a:pt x="44" y="117"/>
                  </a:lnTo>
                  <a:lnTo>
                    <a:pt x="44" y="109"/>
                  </a:lnTo>
                  <a:lnTo>
                    <a:pt x="44" y="103"/>
                  </a:lnTo>
                  <a:lnTo>
                    <a:pt x="46" y="97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2" y="65"/>
                  </a:lnTo>
                  <a:lnTo>
                    <a:pt x="67" y="61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1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5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39"/>
                  </a:lnTo>
                  <a:lnTo>
                    <a:pt x="79" y="42"/>
                  </a:lnTo>
                  <a:lnTo>
                    <a:pt x="73" y="44"/>
                  </a:lnTo>
                  <a:lnTo>
                    <a:pt x="68" y="48"/>
                  </a:lnTo>
                  <a:lnTo>
                    <a:pt x="64" y="51"/>
                  </a:lnTo>
                  <a:lnTo>
                    <a:pt x="59" y="55"/>
                  </a:lnTo>
                  <a:lnTo>
                    <a:pt x="35" y="29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39" y="84"/>
                  </a:lnTo>
                  <a:lnTo>
                    <a:pt x="37" y="88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39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2"/>
                  </a:lnTo>
                  <a:lnTo>
                    <a:pt x="59" y="166"/>
                  </a:lnTo>
                  <a:lnTo>
                    <a:pt x="64" y="170"/>
                  </a:lnTo>
                  <a:lnTo>
                    <a:pt x="68" y="174"/>
                  </a:lnTo>
                  <a:lnTo>
                    <a:pt x="75" y="177"/>
                  </a:lnTo>
                  <a:lnTo>
                    <a:pt x="79" y="180"/>
                  </a:lnTo>
                  <a:lnTo>
                    <a:pt x="84" y="181"/>
                  </a:lnTo>
                  <a:lnTo>
                    <a:pt x="90" y="182"/>
                  </a:lnTo>
                  <a:lnTo>
                    <a:pt x="95" y="183"/>
                  </a:lnTo>
                  <a:lnTo>
                    <a:pt x="101" y="185"/>
                  </a:lnTo>
                  <a:lnTo>
                    <a:pt x="101" y="220"/>
                  </a:lnTo>
                  <a:lnTo>
                    <a:pt x="112" y="220"/>
                  </a:lnTo>
                  <a:lnTo>
                    <a:pt x="112" y="185"/>
                  </a:lnTo>
                  <a:lnTo>
                    <a:pt x="118" y="183"/>
                  </a:lnTo>
                  <a:lnTo>
                    <a:pt x="123" y="182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7"/>
                  </a:lnTo>
                  <a:lnTo>
                    <a:pt x="143" y="174"/>
                  </a:lnTo>
                  <a:lnTo>
                    <a:pt x="148" y="170"/>
                  </a:lnTo>
                  <a:lnTo>
                    <a:pt x="153" y="166"/>
                  </a:lnTo>
                  <a:lnTo>
                    <a:pt x="180" y="192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8" y="121"/>
                  </a:lnTo>
                  <a:lnTo>
                    <a:pt x="178" y="116"/>
                  </a:lnTo>
                  <a:lnTo>
                    <a:pt x="213" y="116"/>
                  </a:lnTo>
                  <a:lnTo>
                    <a:pt x="213" y="105"/>
                  </a:lnTo>
                  <a:lnTo>
                    <a:pt x="178" y="105"/>
                  </a:lnTo>
                  <a:lnTo>
                    <a:pt x="178" y="100"/>
                  </a:lnTo>
                  <a:lnTo>
                    <a:pt x="177" y="95"/>
                  </a:lnTo>
                  <a:lnTo>
                    <a:pt x="176" y="88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29"/>
                  </a:lnTo>
                  <a:lnTo>
                    <a:pt x="153" y="55"/>
                  </a:lnTo>
                  <a:lnTo>
                    <a:pt x="148" y="51"/>
                  </a:lnTo>
                  <a:lnTo>
                    <a:pt x="143" y="48"/>
                  </a:lnTo>
                  <a:lnTo>
                    <a:pt x="139" y="44"/>
                  </a:lnTo>
                  <a:lnTo>
                    <a:pt x="134" y="42"/>
                  </a:lnTo>
                  <a:lnTo>
                    <a:pt x="129" y="39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5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7" name="Freeform 122"/>
            <p:cNvSpPr>
              <a:spLocks noEditPoints="1"/>
            </p:cNvSpPr>
            <p:nvPr/>
          </p:nvSpPr>
          <p:spPr bwMode="auto">
            <a:xfrm>
              <a:off x="2115" y="2895"/>
              <a:ext cx="43" cy="55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0 h 221"/>
                <a:gd name="T10" fmla="*/ 0 w 214"/>
                <a:gd name="T11" fmla="*/ 0 h 221"/>
                <a:gd name="T12" fmla="*/ 0 w 214"/>
                <a:gd name="T13" fmla="*/ 0 h 221"/>
                <a:gd name="T14" fmla="*/ 0 w 214"/>
                <a:gd name="T15" fmla="*/ 0 h 221"/>
                <a:gd name="T16" fmla="*/ 0 w 214"/>
                <a:gd name="T17" fmla="*/ 0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0 h 221"/>
                <a:gd name="T26" fmla="*/ 0 w 214"/>
                <a:gd name="T27" fmla="*/ 0 h 221"/>
                <a:gd name="T28" fmla="*/ 0 w 214"/>
                <a:gd name="T29" fmla="*/ 0 h 221"/>
                <a:gd name="T30" fmla="*/ 0 w 214"/>
                <a:gd name="T31" fmla="*/ 0 h 221"/>
                <a:gd name="T32" fmla="*/ 0 w 214"/>
                <a:gd name="T33" fmla="*/ 0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0 h 221"/>
                <a:gd name="T56" fmla="*/ 0 w 214"/>
                <a:gd name="T57" fmla="*/ 0 h 221"/>
                <a:gd name="T58" fmla="*/ 0 w 214"/>
                <a:gd name="T59" fmla="*/ 0 h 221"/>
                <a:gd name="T60" fmla="*/ 0 w 214"/>
                <a:gd name="T61" fmla="*/ 0 h 221"/>
                <a:gd name="T62" fmla="*/ 0 w 214"/>
                <a:gd name="T63" fmla="*/ 0 h 221"/>
                <a:gd name="T64" fmla="*/ 0 w 214"/>
                <a:gd name="T65" fmla="*/ 1 h 221"/>
                <a:gd name="T66" fmla="*/ 0 w 214"/>
                <a:gd name="T67" fmla="*/ 0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0 h 221"/>
                <a:gd name="T80" fmla="*/ 0 w 214"/>
                <a:gd name="T81" fmla="*/ 0 h 221"/>
                <a:gd name="T82" fmla="*/ 0 w 214"/>
                <a:gd name="T83" fmla="*/ 0 h 221"/>
                <a:gd name="T84" fmla="*/ 0 w 214"/>
                <a:gd name="T85" fmla="*/ 0 h 221"/>
                <a:gd name="T86" fmla="*/ 0 w 214"/>
                <a:gd name="T87" fmla="*/ 0 h 221"/>
                <a:gd name="T88" fmla="*/ 0 w 214"/>
                <a:gd name="T89" fmla="*/ 0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49"/>
                  </a:lnTo>
                  <a:lnTo>
                    <a:pt x="131" y="52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5"/>
                  </a:lnTo>
                  <a:lnTo>
                    <a:pt x="154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6" y="91"/>
                  </a:lnTo>
                  <a:lnTo>
                    <a:pt x="168" y="97"/>
                  </a:lnTo>
                  <a:lnTo>
                    <a:pt x="169" y="103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6" y="129"/>
                  </a:lnTo>
                  <a:lnTo>
                    <a:pt x="164" y="134"/>
                  </a:lnTo>
                  <a:lnTo>
                    <a:pt x="162" y="140"/>
                  </a:lnTo>
                  <a:lnTo>
                    <a:pt x="158" y="145"/>
                  </a:lnTo>
                  <a:lnTo>
                    <a:pt x="154" y="150"/>
                  </a:lnTo>
                  <a:lnTo>
                    <a:pt x="151" y="155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6"/>
                  </a:lnTo>
                  <a:lnTo>
                    <a:pt x="131" y="169"/>
                  </a:lnTo>
                  <a:lnTo>
                    <a:pt x="125" y="171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1"/>
                  </a:lnTo>
                  <a:lnTo>
                    <a:pt x="83" y="169"/>
                  </a:lnTo>
                  <a:lnTo>
                    <a:pt x="77" y="166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3" y="155"/>
                  </a:lnTo>
                  <a:lnTo>
                    <a:pt x="59" y="150"/>
                  </a:lnTo>
                  <a:lnTo>
                    <a:pt x="55" y="145"/>
                  </a:lnTo>
                  <a:lnTo>
                    <a:pt x="52" y="140"/>
                  </a:lnTo>
                  <a:lnTo>
                    <a:pt x="49" y="136"/>
                  </a:lnTo>
                  <a:lnTo>
                    <a:pt x="47" y="129"/>
                  </a:lnTo>
                  <a:lnTo>
                    <a:pt x="46" y="123"/>
                  </a:lnTo>
                  <a:lnTo>
                    <a:pt x="44" y="117"/>
                  </a:lnTo>
                  <a:lnTo>
                    <a:pt x="44" y="110"/>
                  </a:lnTo>
                  <a:lnTo>
                    <a:pt x="44" y="103"/>
                  </a:lnTo>
                  <a:lnTo>
                    <a:pt x="46" y="97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65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2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39"/>
                  </a:lnTo>
                  <a:lnTo>
                    <a:pt x="79" y="42"/>
                  </a:lnTo>
                  <a:lnTo>
                    <a:pt x="73" y="44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5"/>
                  </a:lnTo>
                  <a:lnTo>
                    <a:pt x="35" y="29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2"/>
                  </a:lnTo>
                  <a:lnTo>
                    <a:pt x="59" y="166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7"/>
                  </a:lnTo>
                  <a:lnTo>
                    <a:pt x="79" y="180"/>
                  </a:lnTo>
                  <a:lnTo>
                    <a:pt x="84" y="181"/>
                  </a:lnTo>
                  <a:lnTo>
                    <a:pt x="90" y="182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2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7"/>
                  </a:lnTo>
                  <a:lnTo>
                    <a:pt x="143" y="174"/>
                  </a:lnTo>
                  <a:lnTo>
                    <a:pt x="148" y="170"/>
                  </a:lnTo>
                  <a:lnTo>
                    <a:pt x="153" y="166"/>
                  </a:lnTo>
                  <a:lnTo>
                    <a:pt x="180" y="192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29"/>
                  </a:lnTo>
                  <a:lnTo>
                    <a:pt x="153" y="55"/>
                  </a:lnTo>
                  <a:lnTo>
                    <a:pt x="148" y="52"/>
                  </a:lnTo>
                  <a:lnTo>
                    <a:pt x="143" y="48"/>
                  </a:lnTo>
                  <a:lnTo>
                    <a:pt x="139" y="44"/>
                  </a:lnTo>
                  <a:lnTo>
                    <a:pt x="134" y="42"/>
                  </a:lnTo>
                  <a:lnTo>
                    <a:pt x="129" y="39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8" name="Freeform 123"/>
            <p:cNvSpPr>
              <a:spLocks noEditPoints="1"/>
            </p:cNvSpPr>
            <p:nvPr/>
          </p:nvSpPr>
          <p:spPr bwMode="auto">
            <a:xfrm>
              <a:off x="2313" y="2941"/>
              <a:ext cx="43" cy="56"/>
            </a:xfrm>
            <a:custGeom>
              <a:avLst/>
              <a:gdLst>
                <a:gd name="T0" fmla="*/ 0 w 214"/>
                <a:gd name="T1" fmla="*/ 0 h 221"/>
                <a:gd name="T2" fmla="*/ 0 w 214"/>
                <a:gd name="T3" fmla="*/ 0 h 221"/>
                <a:gd name="T4" fmla="*/ 0 w 214"/>
                <a:gd name="T5" fmla="*/ 0 h 221"/>
                <a:gd name="T6" fmla="*/ 0 w 214"/>
                <a:gd name="T7" fmla="*/ 0 h 221"/>
                <a:gd name="T8" fmla="*/ 0 w 214"/>
                <a:gd name="T9" fmla="*/ 1 h 221"/>
                <a:gd name="T10" fmla="*/ 0 w 214"/>
                <a:gd name="T11" fmla="*/ 1 h 221"/>
                <a:gd name="T12" fmla="*/ 0 w 214"/>
                <a:gd name="T13" fmla="*/ 1 h 221"/>
                <a:gd name="T14" fmla="*/ 0 w 214"/>
                <a:gd name="T15" fmla="*/ 1 h 221"/>
                <a:gd name="T16" fmla="*/ 0 w 214"/>
                <a:gd name="T17" fmla="*/ 1 h 221"/>
                <a:gd name="T18" fmla="*/ 0 w 214"/>
                <a:gd name="T19" fmla="*/ 1 h 221"/>
                <a:gd name="T20" fmla="*/ 0 w 214"/>
                <a:gd name="T21" fmla="*/ 1 h 221"/>
                <a:gd name="T22" fmla="*/ 0 w 214"/>
                <a:gd name="T23" fmla="*/ 1 h 221"/>
                <a:gd name="T24" fmla="*/ 0 w 214"/>
                <a:gd name="T25" fmla="*/ 1 h 221"/>
                <a:gd name="T26" fmla="*/ 0 w 214"/>
                <a:gd name="T27" fmla="*/ 1 h 221"/>
                <a:gd name="T28" fmla="*/ 0 w 214"/>
                <a:gd name="T29" fmla="*/ 1 h 221"/>
                <a:gd name="T30" fmla="*/ 0 w 214"/>
                <a:gd name="T31" fmla="*/ 1 h 221"/>
                <a:gd name="T32" fmla="*/ 0 w 214"/>
                <a:gd name="T33" fmla="*/ 1 h 221"/>
                <a:gd name="T34" fmla="*/ 0 w 214"/>
                <a:gd name="T35" fmla="*/ 0 h 221"/>
                <a:gd name="T36" fmla="*/ 0 w 214"/>
                <a:gd name="T37" fmla="*/ 0 h 221"/>
                <a:gd name="T38" fmla="*/ 0 w 214"/>
                <a:gd name="T39" fmla="*/ 0 h 221"/>
                <a:gd name="T40" fmla="*/ 0 w 214"/>
                <a:gd name="T41" fmla="*/ 0 h 221"/>
                <a:gd name="T42" fmla="*/ 0 w 214"/>
                <a:gd name="T43" fmla="*/ 0 h 221"/>
                <a:gd name="T44" fmla="*/ 0 w 214"/>
                <a:gd name="T45" fmla="*/ 0 h 221"/>
                <a:gd name="T46" fmla="*/ 0 w 214"/>
                <a:gd name="T47" fmla="*/ 0 h 221"/>
                <a:gd name="T48" fmla="*/ 0 w 214"/>
                <a:gd name="T49" fmla="*/ 0 h 221"/>
                <a:gd name="T50" fmla="*/ 0 w 214"/>
                <a:gd name="T51" fmla="*/ 0 h 221"/>
                <a:gd name="T52" fmla="*/ 0 w 214"/>
                <a:gd name="T53" fmla="*/ 0 h 221"/>
                <a:gd name="T54" fmla="*/ 0 w 214"/>
                <a:gd name="T55" fmla="*/ 1 h 221"/>
                <a:gd name="T56" fmla="*/ 0 w 214"/>
                <a:gd name="T57" fmla="*/ 1 h 221"/>
                <a:gd name="T58" fmla="*/ 0 w 214"/>
                <a:gd name="T59" fmla="*/ 1 h 221"/>
                <a:gd name="T60" fmla="*/ 0 w 214"/>
                <a:gd name="T61" fmla="*/ 1 h 221"/>
                <a:gd name="T62" fmla="*/ 0 w 214"/>
                <a:gd name="T63" fmla="*/ 1 h 221"/>
                <a:gd name="T64" fmla="*/ 0 w 214"/>
                <a:gd name="T65" fmla="*/ 1 h 221"/>
                <a:gd name="T66" fmla="*/ 0 w 214"/>
                <a:gd name="T67" fmla="*/ 1 h 221"/>
                <a:gd name="T68" fmla="*/ 0 w 214"/>
                <a:gd name="T69" fmla="*/ 1 h 221"/>
                <a:gd name="T70" fmla="*/ 0 w 214"/>
                <a:gd name="T71" fmla="*/ 1 h 221"/>
                <a:gd name="T72" fmla="*/ 0 w 214"/>
                <a:gd name="T73" fmla="*/ 1 h 221"/>
                <a:gd name="T74" fmla="*/ 0 w 214"/>
                <a:gd name="T75" fmla="*/ 1 h 221"/>
                <a:gd name="T76" fmla="*/ 0 w 214"/>
                <a:gd name="T77" fmla="*/ 1 h 221"/>
                <a:gd name="T78" fmla="*/ 0 w 214"/>
                <a:gd name="T79" fmla="*/ 1 h 221"/>
                <a:gd name="T80" fmla="*/ 0 w 214"/>
                <a:gd name="T81" fmla="*/ 1 h 221"/>
                <a:gd name="T82" fmla="*/ 0 w 214"/>
                <a:gd name="T83" fmla="*/ 1 h 221"/>
                <a:gd name="T84" fmla="*/ 0 w 214"/>
                <a:gd name="T85" fmla="*/ 1 h 221"/>
                <a:gd name="T86" fmla="*/ 0 w 214"/>
                <a:gd name="T87" fmla="*/ 1 h 221"/>
                <a:gd name="T88" fmla="*/ 0 w 214"/>
                <a:gd name="T89" fmla="*/ 1 h 221"/>
                <a:gd name="T90" fmla="*/ 0 w 214"/>
                <a:gd name="T91" fmla="*/ 0 h 221"/>
                <a:gd name="T92" fmla="*/ 0 w 214"/>
                <a:gd name="T93" fmla="*/ 0 h 221"/>
                <a:gd name="T94" fmla="*/ 0 w 214"/>
                <a:gd name="T95" fmla="*/ 0 h 221"/>
                <a:gd name="T96" fmla="*/ 0 w 214"/>
                <a:gd name="T97" fmla="*/ 0 h 221"/>
                <a:gd name="T98" fmla="*/ 0 w 214"/>
                <a:gd name="T99" fmla="*/ 0 h 221"/>
                <a:gd name="T100" fmla="*/ 0 w 21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1"/>
                <a:gd name="T155" fmla="*/ 214 w 21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1">
                  <a:moveTo>
                    <a:pt x="107" y="47"/>
                  </a:moveTo>
                  <a:lnTo>
                    <a:pt x="113" y="47"/>
                  </a:lnTo>
                  <a:lnTo>
                    <a:pt x="119" y="48"/>
                  </a:lnTo>
                  <a:lnTo>
                    <a:pt x="125" y="49"/>
                  </a:lnTo>
                  <a:lnTo>
                    <a:pt x="132" y="52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2"/>
                  </a:lnTo>
                  <a:lnTo>
                    <a:pt x="151" y="65"/>
                  </a:lnTo>
                  <a:lnTo>
                    <a:pt x="154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7" y="91"/>
                  </a:lnTo>
                  <a:lnTo>
                    <a:pt x="168" y="97"/>
                  </a:lnTo>
                  <a:lnTo>
                    <a:pt x="169" y="103"/>
                  </a:lnTo>
                  <a:lnTo>
                    <a:pt x="169" y="110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7" y="129"/>
                  </a:lnTo>
                  <a:lnTo>
                    <a:pt x="164" y="134"/>
                  </a:lnTo>
                  <a:lnTo>
                    <a:pt x="162" y="140"/>
                  </a:lnTo>
                  <a:lnTo>
                    <a:pt x="158" y="145"/>
                  </a:lnTo>
                  <a:lnTo>
                    <a:pt x="154" y="150"/>
                  </a:lnTo>
                  <a:lnTo>
                    <a:pt x="151" y="155"/>
                  </a:lnTo>
                  <a:lnTo>
                    <a:pt x="146" y="159"/>
                  </a:lnTo>
                  <a:lnTo>
                    <a:pt x="142" y="163"/>
                  </a:lnTo>
                  <a:lnTo>
                    <a:pt x="136" y="166"/>
                  </a:lnTo>
                  <a:lnTo>
                    <a:pt x="132" y="169"/>
                  </a:lnTo>
                  <a:lnTo>
                    <a:pt x="125" y="171"/>
                  </a:lnTo>
                  <a:lnTo>
                    <a:pt x="119" y="173"/>
                  </a:lnTo>
                  <a:lnTo>
                    <a:pt x="113" y="174"/>
                  </a:lnTo>
                  <a:lnTo>
                    <a:pt x="107" y="174"/>
                  </a:lnTo>
                  <a:lnTo>
                    <a:pt x="100" y="174"/>
                  </a:lnTo>
                  <a:lnTo>
                    <a:pt x="94" y="173"/>
                  </a:lnTo>
                  <a:lnTo>
                    <a:pt x="88" y="171"/>
                  </a:lnTo>
                  <a:lnTo>
                    <a:pt x="83" y="169"/>
                  </a:lnTo>
                  <a:lnTo>
                    <a:pt x="77" y="166"/>
                  </a:lnTo>
                  <a:lnTo>
                    <a:pt x="72" y="163"/>
                  </a:lnTo>
                  <a:lnTo>
                    <a:pt x="67" y="159"/>
                  </a:lnTo>
                  <a:lnTo>
                    <a:pt x="63" y="155"/>
                  </a:lnTo>
                  <a:lnTo>
                    <a:pt x="59" y="150"/>
                  </a:lnTo>
                  <a:lnTo>
                    <a:pt x="55" y="145"/>
                  </a:lnTo>
                  <a:lnTo>
                    <a:pt x="52" y="140"/>
                  </a:lnTo>
                  <a:lnTo>
                    <a:pt x="49" y="136"/>
                  </a:lnTo>
                  <a:lnTo>
                    <a:pt x="47" y="129"/>
                  </a:lnTo>
                  <a:lnTo>
                    <a:pt x="46" y="123"/>
                  </a:lnTo>
                  <a:lnTo>
                    <a:pt x="44" y="117"/>
                  </a:lnTo>
                  <a:lnTo>
                    <a:pt x="44" y="110"/>
                  </a:lnTo>
                  <a:lnTo>
                    <a:pt x="44" y="103"/>
                  </a:lnTo>
                  <a:lnTo>
                    <a:pt x="46" y="97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65"/>
                  </a:lnTo>
                  <a:lnTo>
                    <a:pt x="67" y="62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2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7"/>
                  </a:lnTo>
                  <a:lnTo>
                    <a:pt x="107" y="47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6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39"/>
                  </a:lnTo>
                  <a:lnTo>
                    <a:pt x="80" y="42"/>
                  </a:lnTo>
                  <a:lnTo>
                    <a:pt x="74" y="44"/>
                  </a:lnTo>
                  <a:lnTo>
                    <a:pt x="69" y="48"/>
                  </a:lnTo>
                  <a:lnTo>
                    <a:pt x="64" y="52"/>
                  </a:lnTo>
                  <a:lnTo>
                    <a:pt x="59" y="55"/>
                  </a:lnTo>
                  <a:lnTo>
                    <a:pt x="35" y="29"/>
                  </a:lnTo>
                  <a:lnTo>
                    <a:pt x="26" y="37"/>
                  </a:lnTo>
                  <a:lnTo>
                    <a:pt x="52" y="63"/>
                  </a:lnTo>
                  <a:lnTo>
                    <a:pt x="48" y="68"/>
                  </a:lnTo>
                  <a:lnTo>
                    <a:pt x="44" y="74"/>
                  </a:lnTo>
                  <a:lnTo>
                    <a:pt x="42" y="79"/>
                  </a:lnTo>
                  <a:lnTo>
                    <a:pt x="40" y="84"/>
                  </a:lnTo>
                  <a:lnTo>
                    <a:pt x="37" y="89"/>
                  </a:lnTo>
                  <a:lnTo>
                    <a:pt x="36" y="95"/>
                  </a:lnTo>
                  <a:lnTo>
                    <a:pt x="35" y="100"/>
                  </a:lnTo>
                  <a:lnTo>
                    <a:pt x="35" y="105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1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7"/>
                  </a:lnTo>
                  <a:lnTo>
                    <a:pt x="42" y="143"/>
                  </a:lnTo>
                  <a:lnTo>
                    <a:pt x="44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2"/>
                  </a:lnTo>
                  <a:lnTo>
                    <a:pt x="59" y="166"/>
                  </a:lnTo>
                  <a:lnTo>
                    <a:pt x="64" y="170"/>
                  </a:lnTo>
                  <a:lnTo>
                    <a:pt x="69" y="174"/>
                  </a:lnTo>
                  <a:lnTo>
                    <a:pt x="75" y="177"/>
                  </a:lnTo>
                  <a:lnTo>
                    <a:pt x="80" y="180"/>
                  </a:lnTo>
                  <a:lnTo>
                    <a:pt x="84" y="181"/>
                  </a:lnTo>
                  <a:lnTo>
                    <a:pt x="90" y="182"/>
                  </a:lnTo>
                  <a:lnTo>
                    <a:pt x="95" y="184"/>
                  </a:lnTo>
                  <a:lnTo>
                    <a:pt x="101" y="185"/>
                  </a:lnTo>
                  <a:lnTo>
                    <a:pt x="101" y="221"/>
                  </a:lnTo>
                  <a:lnTo>
                    <a:pt x="112" y="221"/>
                  </a:lnTo>
                  <a:lnTo>
                    <a:pt x="112" y="185"/>
                  </a:lnTo>
                  <a:lnTo>
                    <a:pt x="118" y="184"/>
                  </a:lnTo>
                  <a:lnTo>
                    <a:pt x="123" y="182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7"/>
                  </a:lnTo>
                  <a:lnTo>
                    <a:pt x="144" y="174"/>
                  </a:lnTo>
                  <a:lnTo>
                    <a:pt x="148" y="170"/>
                  </a:lnTo>
                  <a:lnTo>
                    <a:pt x="153" y="166"/>
                  </a:lnTo>
                  <a:lnTo>
                    <a:pt x="180" y="192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7"/>
                  </a:lnTo>
                  <a:lnTo>
                    <a:pt x="176" y="132"/>
                  </a:lnTo>
                  <a:lnTo>
                    <a:pt x="177" y="127"/>
                  </a:lnTo>
                  <a:lnTo>
                    <a:pt x="179" y="121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5"/>
                  </a:lnTo>
                  <a:lnTo>
                    <a:pt x="179" y="105"/>
                  </a:lnTo>
                  <a:lnTo>
                    <a:pt x="179" y="100"/>
                  </a:lnTo>
                  <a:lnTo>
                    <a:pt x="177" y="95"/>
                  </a:lnTo>
                  <a:lnTo>
                    <a:pt x="176" y="89"/>
                  </a:lnTo>
                  <a:lnTo>
                    <a:pt x="174" y="84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8"/>
                  </a:lnTo>
                  <a:lnTo>
                    <a:pt x="162" y="63"/>
                  </a:lnTo>
                  <a:lnTo>
                    <a:pt x="187" y="37"/>
                  </a:lnTo>
                  <a:lnTo>
                    <a:pt x="180" y="29"/>
                  </a:lnTo>
                  <a:lnTo>
                    <a:pt x="153" y="55"/>
                  </a:lnTo>
                  <a:lnTo>
                    <a:pt x="148" y="52"/>
                  </a:lnTo>
                  <a:lnTo>
                    <a:pt x="144" y="48"/>
                  </a:lnTo>
                  <a:lnTo>
                    <a:pt x="139" y="44"/>
                  </a:lnTo>
                  <a:lnTo>
                    <a:pt x="134" y="42"/>
                  </a:lnTo>
                  <a:lnTo>
                    <a:pt x="129" y="39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6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59" name="Freeform 124"/>
            <p:cNvSpPr>
              <a:spLocks noEditPoints="1"/>
            </p:cNvSpPr>
            <p:nvPr/>
          </p:nvSpPr>
          <p:spPr bwMode="auto">
            <a:xfrm>
              <a:off x="2512" y="2965"/>
              <a:ext cx="43" cy="55"/>
            </a:xfrm>
            <a:custGeom>
              <a:avLst/>
              <a:gdLst>
                <a:gd name="T0" fmla="*/ 0 w 214"/>
                <a:gd name="T1" fmla="*/ 0 h 220"/>
                <a:gd name="T2" fmla="*/ 0 w 214"/>
                <a:gd name="T3" fmla="*/ 0 h 220"/>
                <a:gd name="T4" fmla="*/ 0 w 214"/>
                <a:gd name="T5" fmla="*/ 0 h 220"/>
                <a:gd name="T6" fmla="*/ 0 w 214"/>
                <a:gd name="T7" fmla="*/ 0 h 220"/>
                <a:gd name="T8" fmla="*/ 0 w 214"/>
                <a:gd name="T9" fmla="*/ 1 h 220"/>
                <a:gd name="T10" fmla="*/ 0 w 214"/>
                <a:gd name="T11" fmla="*/ 1 h 220"/>
                <a:gd name="T12" fmla="*/ 0 w 214"/>
                <a:gd name="T13" fmla="*/ 1 h 220"/>
                <a:gd name="T14" fmla="*/ 0 w 214"/>
                <a:gd name="T15" fmla="*/ 1 h 220"/>
                <a:gd name="T16" fmla="*/ 0 w 214"/>
                <a:gd name="T17" fmla="*/ 1 h 220"/>
                <a:gd name="T18" fmla="*/ 0 w 214"/>
                <a:gd name="T19" fmla="*/ 1 h 220"/>
                <a:gd name="T20" fmla="*/ 0 w 214"/>
                <a:gd name="T21" fmla="*/ 1 h 220"/>
                <a:gd name="T22" fmla="*/ 0 w 214"/>
                <a:gd name="T23" fmla="*/ 1 h 220"/>
                <a:gd name="T24" fmla="*/ 0 w 214"/>
                <a:gd name="T25" fmla="*/ 1 h 220"/>
                <a:gd name="T26" fmla="*/ 0 w 214"/>
                <a:gd name="T27" fmla="*/ 1 h 220"/>
                <a:gd name="T28" fmla="*/ 0 w 214"/>
                <a:gd name="T29" fmla="*/ 1 h 220"/>
                <a:gd name="T30" fmla="*/ 0 w 214"/>
                <a:gd name="T31" fmla="*/ 1 h 220"/>
                <a:gd name="T32" fmla="*/ 0 w 214"/>
                <a:gd name="T33" fmla="*/ 1 h 220"/>
                <a:gd name="T34" fmla="*/ 0 w 214"/>
                <a:gd name="T35" fmla="*/ 0 h 220"/>
                <a:gd name="T36" fmla="*/ 0 w 214"/>
                <a:gd name="T37" fmla="*/ 0 h 220"/>
                <a:gd name="T38" fmla="*/ 0 w 214"/>
                <a:gd name="T39" fmla="*/ 0 h 220"/>
                <a:gd name="T40" fmla="*/ 0 w 214"/>
                <a:gd name="T41" fmla="*/ 0 h 220"/>
                <a:gd name="T42" fmla="*/ 0 w 214"/>
                <a:gd name="T43" fmla="*/ 0 h 220"/>
                <a:gd name="T44" fmla="*/ 0 w 214"/>
                <a:gd name="T45" fmla="*/ 0 h 220"/>
                <a:gd name="T46" fmla="*/ 0 w 214"/>
                <a:gd name="T47" fmla="*/ 0 h 220"/>
                <a:gd name="T48" fmla="*/ 0 w 214"/>
                <a:gd name="T49" fmla="*/ 0 h 220"/>
                <a:gd name="T50" fmla="*/ 0 w 214"/>
                <a:gd name="T51" fmla="*/ 0 h 220"/>
                <a:gd name="T52" fmla="*/ 0 w 214"/>
                <a:gd name="T53" fmla="*/ 0 h 220"/>
                <a:gd name="T54" fmla="*/ 0 w 214"/>
                <a:gd name="T55" fmla="*/ 1 h 220"/>
                <a:gd name="T56" fmla="*/ 0 w 214"/>
                <a:gd name="T57" fmla="*/ 1 h 220"/>
                <a:gd name="T58" fmla="*/ 0 w 214"/>
                <a:gd name="T59" fmla="*/ 1 h 220"/>
                <a:gd name="T60" fmla="*/ 0 w 214"/>
                <a:gd name="T61" fmla="*/ 1 h 220"/>
                <a:gd name="T62" fmla="*/ 0 w 214"/>
                <a:gd name="T63" fmla="*/ 1 h 220"/>
                <a:gd name="T64" fmla="*/ 0 w 214"/>
                <a:gd name="T65" fmla="*/ 1 h 220"/>
                <a:gd name="T66" fmla="*/ 0 w 214"/>
                <a:gd name="T67" fmla="*/ 1 h 220"/>
                <a:gd name="T68" fmla="*/ 0 w 214"/>
                <a:gd name="T69" fmla="*/ 1 h 220"/>
                <a:gd name="T70" fmla="*/ 0 w 214"/>
                <a:gd name="T71" fmla="*/ 1 h 220"/>
                <a:gd name="T72" fmla="*/ 0 w 214"/>
                <a:gd name="T73" fmla="*/ 1 h 220"/>
                <a:gd name="T74" fmla="*/ 0 w 214"/>
                <a:gd name="T75" fmla="*/ 1 h 220"/>
                <a:gd name="T76" fmla="*/ 0 w 214"/>
                <a:gd name="T77" fmla="*/ 1 h 220"/>
                <a:gd name="T78" fmla="*/ 0 w 214"/>
                <a:gd name="T79" fmla="*/ 1 h 220"/>
                <a:gd name="T80" fmla="*/ 0 w 214"/>
                <a:gd name="T81" fmla="*/ 1 h 220"/>
                <a:gd name="T82" fmla="*/ 0 w 214"/>
                <a:gd name="T83" fmla="*/ 1 h 220"/>
                <a:gd name="T84" fmla="*/ 0 w 214"/>
                <a:gd name="T85" fmla="*/ 1 h 220"/>
                <a:gd name="T86" fmla="*/ 0 w 214"/>
                <a:gd name="T87" fmla="*/ 1 h 220"/>
                <a:gd name="T88" fmla="*/ 0 w 214"/>
                <a:gd name="T89" fmla="*/ 1 h 220"/>
                <a:gd name="T90" fmla="*/ 0 w 214"/>
                <a:gd name="T91" fmla="*/ 0 h 220"/>
                <a:gd name="T92" fmla="*/ 0 w 214"/>
                <a:gd name="T93" fmla="*/ 0 h 220"/>
                <a:gd name="T94" fmla="*/ 0 w 214"/>
                <a:gd name="T95" fmla="*/ 0 h 220"/>
                <a:gd name="T96" fmla="*/ 0 w 214"/>
                <a:gd name="T97" fmla="*/ 0 h 220"/>
                <a:gd name="T98" fmla="*/ 0 w 214"/>
                <a:gd name="T99" fmla="*/ 0 h 220"/>
                <a:gd name="T100" fmla="*/ 0 w 214"/>
                <a:gd name="T101" fmla="*/ 0 h 2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14"/>
                <a:gd name="T154" fmla="*/ 0 h 220"/>
                <a:gd name="T155" fmla="*/ 214 w 214"/>
                <a:gd name="T156" fmla="*/ 220 h 2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14" h="220">
                  <a:moveTo>
                    <a:pt x="107" y="46"/>
                  </a:moveTo>
                  <a:lnTo>
                    <a:pt x="113" y="46"/>
                  </a:lnTo>
                  <a:lnTo>
                    <a:pt x="120" y="48"/>
                  </a:lnTo>
                  <a:lnTo>
                    <a:pt x="126" y="49"/>
                  </a:lnTo>
                  <a:lnTo>
                    <a:pt x="132" y="51"/>
                  </a:lnTo>
                  <a:lnTo>
                    <a:pt x="136" y="54"/>
                  </a:lnTo>
                  <a:lnTo>
                    <a:pt x="141" y="58"/>
                  </a:lnTo>
                  <a:lnTo>
                    <a:pt x="146" y="61"/>
                  </a:lnTo>
                  <a:lnTo>
                    <a:pt x="151" y="65"/>
                  </a:lnTo>
                  <a:lnTo>
                    <a:pt x="155" y="70"/>
                  </a:lnTo>
                  <a:lnTo>
                    <a:pt x="158" y="75"/>
                  </a:lnTo>
                  <a:lnTo>
                    <a:pt x="162" y="80"/>
                  </a:lnTo>
                  <a:lnTo>
                    <a:pt x="164" y="85"/>
                  </a:lnTo>
                  <a:lnTo>
                    <a:pt x="167" y="91"/>
                  </a:lnTo>
                  <a:lnTo>
                    <a:pt x="168" y="97"/>
                  </a:lnTo>
                  <a:lnTo>
                    <a:pt x="169" y="103"/>
                  </a:lnTo>
                  <a:lnTo>
                    <a:pt x="169" y="109"/>
                  </a:lnTo>
                  <a:lnTo>
                    <a:pt x="169" y="117"/>
                  </a:lnTo>
                  <a:lnTo>
                    <a:pt x="168" y="123"/>
                  </a:lnTo>
                  <a:lnTo>
                    <a:pt x="167" y="129"/>
                  </a:lnTo>
                  <a:lnTo>
                    <a:pt x="164" y="134"/>
                  </a:lnTo>
                  <a:lnTo>
                    <a:pt x="162" y="140"/>
                  </a:lnTo>
                  <a:lnTo>
                    <a:pt x="158" y="145"/>
                  </a:lnTo>
                  <a:lnTo>
                    <a:pt x="155" y="150"/>
                  </a:lnTo>
                  <a:lnTo>
                    <a:pt x="151" y="155"/>
                  </a:lnTo>
                  <a:lnTo>
                    <a:pt x="146" y="159"/>
                  </a:lnTo>
                  <a:lnTo>
                    <a:pt x="142" y="162"/>
                  </a:lnTo>
                  <a:lnTo>
                    <a:pt x="136" y="166"/>
                  </a:lnTo>
                  <a:lnTo>
                    <a:pt x="132" y="169"/>
                  </a:lnTo>
                  <a:lnTo>
                    <a:pt x="126" y="171"/>
                  </a:lnTo>
                  <a:lnTo>
                    <a:pt x="120" y="172"/>
                  </a:lnTo>
                  <a:lnTo>
                    <a:pt x="113" y="173"/>
                  </a:lnTo>
                  <a:lnTo>
                    <a:pt x="107" y="173"/>
                  </a:lnTo>
                  <a:lnTo>
                    <a:pt x="100" y="173"/>
                  </a:lnTo>
                  <a:lnTo>
                    <a:pt x="94" y="172"/>
                  </a:lnTo>
                  <a:lnTo>
                    <a:pt x="88" y="171"/>
                  </a:lnTo>
                  <a:lnTo>
                    <a:pt x="83" y="169"/>
                  </a:lnTo>
                  <a:lnTo>
                    <a:pt x="77" y="166"/>
                  </a:lnTo>
                  <a:lnTo>
                    <a:pt x="72" y="162"/>
                  </a:lnTo>
                  <a:lnTo>
                    <a:pt x="68" y="159"/>
                  </a:lnTo>
                  <a:lnTo>
                    <a:pt x="63" y="155"/>
                  </a:lnTo>
                  <a:lnTo>
                    <a:pt x="59" y="150"/>
                  </a:lnTo>
                  <a:lnTo>
                    <a:pt x="55" y="145"/>
                  </a:lnTo>
                  <a:lnTo>
                    <a:pt x="52" y="140"/>
                  </a:lnTo>
                  <a:lnTo>
                    <a:pt x="49" y="135"/>
                  </a:lnTo>
                  <a:lnTo>
                    <a:pt x="47" y="129"/>
                  </a:lnTo>
                  <a:lnTo>
                    <a:pt x="46" y="123"/>
                  </a:lnTo>
                  <a:lnTo>
                    <a:pt x="45" y="117"/>
                  </a:lnTo>
                  <a:lnTo>
                    <a:pt x="45" y="109"/>
                  </a:lnTo>
                  <a:lnTo>
                    <a:pt x="45" y="103"/>
                  </a:lnTo>
                  <a:lnTo>
                    <a:pt x="46" y="97"/>
                  </a:lnTo>
                  <a:lnTo>
                    <a:pt x="47" y="91"/>
                  </a:lnTo>
                  <a:lnTo>
                    <a:pt x="49" y="85"/>
                  </a:lnTo>
                  <a:lnTo>
                    <a:pt x="52" y="80"/>
                  </a:lnTo>
                  <a:lnTo>
                    <a:pt x="55" y="74"/>
                  </a:lnTo>
                  <a:lnTo>
                    <a:pt x="59" y="70"/>
                  </a:lnTo>
                  <a:lnTo>
                    <a:pt x="63" y="65"/>
                  </a:lnTo>
                  <a:lnTo>
                    <a:pt x="68" y="61"/>
                  </a:lnTo>
                  <a:lnTo>
                    <a:pt x="72" y="58"/>
                  </a:lnTo>
                  <a:lnTo>
                    <a:pt x="77" y="54"/>
                  </a:lnTo>
                  <a:lnTo>
                    <a:pt x="83" y="51"/>
                  </a:lnTo>
                  <a:lnTo>
                    <a:pt x="88" y="49"/>
                  </a:lnTo>
                  <a:lnTo>
                    <a:pt x="94" y="48"/>
                  </a:lnTo>
                  <a:lnTo>
                    <a:pt x="100" y="46"/>
                  </a:lnTo>
                  <a:lnTo>
                    <a:pt x="107" y="46"/>
                  </a:lnTo>
                  <a:close/>
                  <a:moveTo>
                    <a:pt x="112" y="0"/>
                  </a:moveTo>
                  <a:lnTo>
                    <a:pt x="101" y="0"/>
                  </a:lnTo>
                  <a:lnTo>
                    <a:pt x="101" y="35"/>
                  </a:lnTo>
                  <a:lnTo>
                    <a:pt x="95" y="37"/>
                  </a:lnTo>
                  <a:lnTo>
                    <a:pt x="89" y="38"/>
                  </a:lnTo>
                  <a:lnTo>
                    <a:pt x="84" y="39"/>
                  </a:lnTo>
                  <a:lnTo>
                    <a:pt x="80" y="42"/>
                  </a:lnTo>
                  <a:lnTo>
                    <a:pt x="74" y="44"/>
                  </a:lnTo>
                  <a:lnTo>
                    <a:pt x="69" y="48"/>
                  </a:lnTo>
                  <a:lnTo>
                    <a:pt x="64" y="51"/>
                  </a:lnTo>
                  <a:lnTo>
                    <a:pt x="59" y="55"/>
                  </a:lnTo>
                  <a:lnTo>
                    <a:pt x="35" y="29"/>
                  </a:lnTo>
                  <a:lnTo>
                    <a:pt x="26" y="37"/>
                  </a:lnTo>
                  <a:lnTo>
                    <a:pt x="52" y="62"/>
                  </a:lnTo>
                  <a:lnTo>
                    <a:pt x="48" y="67"/>
                  </a:lnTo>
                  <a:lnTo>
                    <a:pt x="45" y="74"/>
                  </a:lnTo>
                  <a:lnTo>
                    <a:pt x="42" y="79"/>
                  </a:lnTo>
                  <a:lnTo>
                    <a:pt x="40" y="83"/>
                  </a:lnTo>
                  <a:lnTo>
                    <a:pt x="37" y="88"/>
                  </a:lnTo>
                  <a:lnTo>
                    <a:pt x="36" y="95"/>
                  </a:lnTo>
                  <a:lnTo>
                    <a:pt x="35" y="99"/>
                  </a:lnTo>
                  <a:lnTo>
                    <a:pt x="35" y="104"/>
                  </a:lnTo>
                  <a:lnTo>
                    <a:pt x="0" y="104"/>
                  </a:lnTo>
                  <a:lnTo>
                    <a:pt x="0" y="116"/>
                  </a:lnTo>
                  <a:lnTo>
                    <a:pt x="35" y="116"/>
                  </a:lnTo>
                  <a:lnTo>
                    <a:pt x="35" y="120"/>
                  </a:lnTo>
                  <a:lnTo>
                    <a:pt x="36" y="127"/>
                  </a:lnTo>
                  <a:lnTo>
                    <a:pt x="37" y="132"/>
                  </a:lnTo>
                  <a:lnTo>
                    <a:pt x="40" y="136"/>
                  </a:lnTo>
                  <a:lnTo>
                    <a:pt x="42" y="143"/>
                  </a:lnTo>
                  <a:lnTo>
                    <a:pt x="45" y="148"/>
                  </a:lnTo>
                  <a:lnTo>
                    <a:pt x="48" y="154"/>
                  </a:lnTo>
                  <a:lnTo>
                    <a:pt x="52" y="159"/>
                  </a:lnTo>
                  <a:lnTo>
                    <a:pt x="26" y="185"/>
                  </a:lnTo>
                  <a:lnTo>
                    <a:pt x="35" y="192"/>
                  </a:lnTo>
                  <a:lnTo>
                    <a:pt x="59" y="166"/>
                  </a:lnTo>
                  <a:lnTo>
                    <a:pt x="64" y="170"/>
                  </a:lnTo>
                  <a:lnTo>
                    <a:pt x="69" y="173"/>
                  </a:lnTo>
                  <a:lnTo>
                    <a:pt x="75" y="177"/>
                  </a:lnTo>
                  <a:lnTo>
                    <a:pt x="80" y="180"/>
                  </a:lnTo>
                  <a:lnTo>
                    <a:pt x="84" y="181"/>
                  </a:lnTo>
                  <a:lnTo>
                    <a:pt x="91" y="182"/>
                  </a:lnTo>
                  <a:lnTo>
                    <a:pt x="95" y="183"/>
                  </a:lnTo>
                  <a:lnTo>
                    <a:pt x="101" y="185"/>
                  </a:lnTo>
                  <a:lnTo>
                    <a:pt x="101" y="220"/>
                  </a:lnTo>
                  <a:lnTo>
                    <a:pt x="112" y="220"/>
                  </a:lnTo>
                  <a:lnTo>
                    <a:pt x="112" y="185"/>
                  </a:lnTo>
                  <a:lnTo>
                    <a:pt x="118" y="183"/>
                  </a:lnTo>
                  <a:lnTo>
                    <a:pt x="123" y="182"/>
                  </a:lnTo>
                  <a:lnTo>
                    <a:pt x="129" y="181"/>
                  </a:lnTo>
                  <a:lnTo>
                    <a:pt x="134" y="180"/>
                  </a:lnTo>
                  <a:lnTo>
                    <a:pt x="139" y="177"/>
                  </a:lnTo>
                  <a:lnTo>
                    <a:pt x="144" y="173"/>
                  </a:lnTo>
                  <a:lnTo>
                    <a:pt x="149" y="170"/>
                  </a:lnTo>
                  <a:lnTo>
                    <a:pt x="153" y="166"/>
                  </a:lnTo>
                  <a:lnTo>
                    <a:pt x="180" y="192"/>
                  </a:lnTo>
                  <a:lnTo>
                    <a:pt x="187" y="185"/>
                  </a:lnTo>
                  <a:lnTo>
                    <a:pt x="162" y="159"/>
                  </a:lnTo>
                  <a:lnTo>
                    <a:pt x="165" y="153"/>
                  </a:lnTo>
                  <a:lnTo>
                    <a:pt x="169" y="148"/>
                  </a:lnTo>
                  <a:lnTo>
                    <a:pt x="171" y="143"/>
                  </a:lnTo>
                  <a:lnTo>
                    <a:pt x="174" y="136"/>
                  </a:lnTo>
                  <a:lnTo>
                    <a:pt x="176" y="132"/>
                  </a:lnTo>
                  <a:lnTo>
                    <a:pt x="178" y="127"/>
                  </a:lnTo>
                  <a:lnTo>
                    <a:pt x="179" y="120"/>
                  </a:lnTo>
                  <a:lnTo>
                    <a:pt x="179" y="116"/>
                  </a:lnTo>
                  <a:lnTo>
                    <a:pt x="214" y="116"/>
                  </a:lnTo>
                  <a:lnTo>
                    <a:pt x="214" y="104"/>
                  </a:lnTo>
                  <a:lnTo>
                    <a:pt x="179" y="104"/>
                  </a:lnTo>
                  <a:lnTo>
                    <a:pt x="179" y="99"/>
                  </a:lnTo>
                  <a:lnTo>
                    <a:pt x="178" y="95"/>
                  </a:lnTo>
                  <a:lnTo>
                    <a:pt x="176" y="88"/>
                  </a:lnTo>
                  <a:lnTo>
                    <a:pt x="174" y="83"/>
                  </a:lnTo>
                  <a:lnTo>
                    <a:pt x="171" y="79"/>
                  </a:lnTo>
                  <a:lnTo>
                    <a:pt x="169" y="74"/>
                  </a:lnTo>
                  <a:lnTo>
                    <a:pt x="165" y="67"/>
                  </a:lnTo>
                  <a:lnTo>
                    <a:pt x="162" y="62"/>
                  </a:lnTo>
                  <a:lnTo>
                    <a:pt x="187" y="37"/>
                  </a:lnTo>
                  <a:lnTo>
                    <a:pt x="180" y="29"/>
                  </a:lnTo>
                  <a:lnTo>
                    <a:pt x="153" y="55"/>
                  </a:lnTo>
                  <a:lnTo>
                    <a:pt x="149" y="51"/>
                  </a:lnTo>
                  <a:lnTo>
                    <a:pt x="144" y="48"/>
                  </a:lnTo>
                  <a:lnTo>
                    <a:pt x="139" y="44"/>
                  </a:lnTo>
                  <a:lnTo>
                    <a:pt x="134" y="42"/>
                  </a:lnTo>
                  <a:lnTo>
                    <a:pt x="129" y="39"/>
                  </a:lnTo>
                  <a:lnTo>
                    <a:pt x="123" y="38"/>
                  </a:lnTo>
                  <a:lnTo>
                    <a:pt x="118" y="37"/>
                  </a:lnTo>
                  <a:lnTo>
                    <a:pt x="112" y="35"/>
                  </a:lnTo>
                  <a:lnTo>
                    <a:pt x="112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0" name="Freeform 125"/>
            <p:cNvSpPr>
              <a:spLocks noEditPoints="1"/>
            </p:cNvSpPr>
            <p:nvPr/>
          </p:nvSpPr>
          <p:spPr bwMode="auto">
            <a:xfrm>
              <a:off x="531" y="2132"/>
              <a:ext cx="40" cy="49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8" y="9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Freeform 126"/>
            <p:cNvSpPr>
              <a:spLocks noEditPoints="1"/>
            </p:cNvSpPr>
            <p:nvPr/>
          </p:nvSpPr>
          <p:spPr bwMode="auto">
            <a:xfrm>
              <a:off x="2713" y="2689"/>
              <a:ext cx="39" cy="50"/>
            </a:xfrm>
            <a:custGeom>
              <a:avLst/>
              <a:gdLst>
                <a:gd name="T0" fmla="*/ 0 w 196"/>
                <a:gd name="T1" fmla="*/ 0 h 199"/>
                <a:gd name="T2" fmla="*/ 0 w 196"/>
                <a:gd name="T3" fmla="*/ 1 h 199"/>
                <a:gd name="T4" fmla="*/ 0 w 196"/>
                <a:gd name="T5" fmla="*/ 1 h 199"/>
                <a:gd name="T6" fmla="*/ 0 w 196"/>
                <a:gd name="T7" fmla="*/ 0 h 199"/>
                <a:gd name="T8" fmla="*/ 0 w 196"/>
                <a:gd name="T9" fmla="*/ 0 h 199"/>
                <a:gd name="T10" fmla="*/ 0 w 196"/>
                <a:gd name="T11" fmla="*/ 0 h 199"/>
                <a:gd name="T12" fmla="*/ 0 w 196"/>
                <a:gd name="T13" fmla="*/ 0 h 199"/>
                <a:gd name="T14" fmla="*/ 0 w 196"/>
                <a:gd name="T15" fmla="*/ 1 h 199"/>
                <a:gd name="T16" fmla="*/ 0 w 196"/>
                <a:gd name="T17" fmla="*/ 1 h 199"/>
                <a:gd name="T18" fmla="*/ 0 w 196"/>
                <a:gd name="T19" fmla="*/ 0 h 1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199"/>
                <a:gd name="T32" fmla="*/ 196 w 196"/>
                <a:gd name="T33" fmla="*/ 199 h 1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199">
                  <a:moveTo>
                    <a:pt x="0" y="0"/>
                  </a:moveTo>
                  <a:lnTo>
                    <a:pt x="0" y="199"/>
                  </a:lnTo>
                  <a:lnTo>
                    <a:pt x="196" y="199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8"/>
                  </a:moveTo>
                  <a:lnTo>
                    <a:pt x="188" y="8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8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2" name="Freeform 127"/>
            <p:cNvSpPr>
              <a:spLocks noEditPoints="1"/>
            </p:cNvSpPr>
            <p:nvPr/>
          </p:nvSpPr>
          <p:spPr bwMode="auto">
            <a:xfrm>
              <a:off x="730" y="2085"/>
              <a:ext cx="39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7" y="9"/>
                  </a:lnTo>
                  <a:lnTo>
                    <a:pt x="187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3" name="Freeform 128"/>
            <p:cNvSpPr>
              <a:spLocks noEditPoints="1"/>
            </p:cNvSpPr>
            <p:nvPr/>
          </p:nvSpPr>
          <p:spPr bwMode="auto">
            <a:xfrm>
              <a:off x="928" y="2155"/>
              <a:ext cx="39" cy="50"/>
            </a:xfrm>
            <a:custGeom>
              <a:avLst/>
              <a:gdLst>
                <a:gd name="T0" fmla="*/ 0 w 196"/>
                <a:gd name="T1" fmla="*/ 0 h 199"/>
                <a:gd name="T2" fmla="*/ 0 w 196"/>
                <a:gd name="T3" fmla="*/ 1 h 199"/>
                <a:gd name="T4" fmla="*/ 0 w 196"/>
                <a:gd name="T5" fmla="*/ 1 h 199"/>
                <a:gd name="T6" fmla="*/ 0 w 196"/>
                <a:gd name="T7" fmla="*/ 0 h 199"/>
                <a:gd name="T8" fmla="*/ 0 w 196"/>
                <a:gd name="T9" fmla="*/ 0 h 199"/>
                <a:gd name="T10" fmla="*/ 0 w 196"/>
                <a:gd name="T11" fmla="*/ 0 h 199"/>
                <a:gd name="T12" fmla="*/ 0 w 196"/>
                <a:gd name="T13" fmla="*/ 0 h 199"/>
                <a:gd name="T14" fmla="*/ 0 w 196"/>
                <a:gd name="T15" fmla="*/ 1 h 199"/>
                <a:gd name="T16" fmla="*/ 0 w 196"/>
                <a:gd name="T17" fmla="*/ 1 h 199"/>
                <a:gd name="T18" fmla="*/ 0 w 196"/>
                <a:gd name="T19" fmla="*/ 0 h 19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199"/>
                <a:gd name="T32" fmla="*/ 196 w 196"/>
                <a:gd name="T33" fmla="*/ 199 h 19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199">
                  <a:moveTo>
                    <a:pt x="0" y="0"/>
                  </a:moveTo>
                  <a:lnTo>
                    <a:pt x="0" y="199"/>
                  </a:lnTo>
                  <a:lnTo>
                    <a:pt x="196" y="199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8"/>
                  </a:moveTo>
                  <a:lnTo>
                    <a:pt x="188" y="8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8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4" name="Freeform 129"/>
            <p:cNvSpPr>
              <a:spLocks noEditPoints="1"/>
            </p:cNvSpPr>
            <p:nvPr/>
          </p:nvSpPr>
          <p:spPr bwMode="auto">
            <a:xfrm>
              <a:off x="1126" y="2247"/>
              <a:ext cx="40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8"/>
                  </a:moveTo>
                  <a:lnTo>
                    <a:pt x="188" y="8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8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5" name="Freeform 130"/>
            <p:cNvSpPr>
              <a:spLocks noEditPoints="1"/>
            </p:cNvSpPr>
            <p:nvPr/>
          </p:nvSpPr>
          <p:spPr bwMode="auto">
            <a:xfrm>
              <a:off x="1325" y="2410"/>
              <a:ext cx="39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8"/>
                  </a:moveTo>
                  <a:lnTo>
                    <a:pt x="188" y="8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8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6" name="Freeform 131"/>
            <p:cNvSpPr>
              <a:spLocks noEditPoints="1"/>
            </p:cNvSpPr>
            <p:nvPr/>
          </p:nvSpPr>
          <p:spPr bwMode="auto">
            <a:xfrm>
              <a:off x="1523" y="2573"/>
              <a:ext cx="39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8" y="9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7" name="Freeform 132"/>
            <p:cNvSpPr>
              <a:spLocks noEditPoints="1"/>
            </p:cNvSpPr>
            <p:nvPr/>
          </p:nvSpPr>
          <p:spPr bwMode="auto">
            <a:xfrm>
              <a:off x="1721" y="2758"/>
              <a:ext cx="39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8" y="9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8" name="Freeform 133"/>
            <p:cNvSpPr>
              <a:spLocks noEditPoints="1"/>
            </p:cNvSpPr>
            <p:nvPr/>
          </p:nvSpPr>
          <p:spPr bwMode="auto">
            <a:xfrm>
              <a:off x="1919" y="2874"/>
              <a:ext cx="40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7" y="9"/>
                  </a:lnTo>
                  <a:lnTo>
                    <a:pt x="187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69" name="Freeform 134"/>
            <p:cNvSpPr>
              <a:spLocks noEditPoints="1"/>
            </p:cNvSpPr>
            <p:nvPr/>
          </p:nvSpPr>
          <p:spPr bwMode="auto">
            <a:xfrm>
              <a:off x="2118" y="2967"/>
              <a:ext cx="39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7" y="9"/>
                  </a:lnTo>
                  <a:lnTo>
                    <a:pt x="187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0" name="Freeform 135"/>
            <p:cNvSpPr>
              <a:spLocks noEditPoints="1"/>
            </p:cNvSpPr>
            <p:nvPr/>
          </p:nvSpPr>
          <p:spPr bwMode="auto">
            <a:xfrm>
              <a:off x="2316" y="2967"/>
              <a:ext cx="39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8" y="9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1" name="Freeform 136"/>
            <p:cNvSpPr>
              <a:spLocks noEditPoints="1"/>
            </p:cNvSpPr>
            <p:nvPr/>
          </p:nvSpPr>
          <p:spPr bwMode="auto">
            <a:xfrm>
              <a:off x="2515" y="2874"/>
              <a:ext cx="39" cy="50"/>
            </a:xfrm>
            <a:custGeom>
              <a:avLst/>
              <a:gdLst>
                <a:gd name="T0" fmla="*/ 0 w 196"/>
                <a:gd name="T1" fmla="*/ 0 h 200"/>
                <a:gd name="T2" fmla="*/ 0 w 196"/>
                <a:gd name="T3" fmla="*/ 1 h 200"/>
                <a:gd name="T4" fmla="*/ 0 w 196"/>
                <a:gd name="T5" fmla="*/ 1 h 200"/>
                <a:gd name="T6" fmla="*/ 0 w 196"/>
                <a:gd name="T7" fmla="*/ 0 h 200"/>
                <a:gd name="T8" fmla="*/ 0 w 196"/>
                <a:gd name="T9" fmla="*/ 0 h 200"/>
                <a:gd name="T10" fmla="*/ 0 w 196"/>
                <a:gd name="T11" fmla="*/ 0 h 200"/>
                <a:gd name="T12" fmla="*/ 0 w 196"/>
                <a:gd name="T13" fmla="*/ 0 h 200"/>
                <a:gd name="T14" fmla="*/ 0 w 196"/>
                <a:gd name="T15" fmla="*/ 1 h 200"/>
                <a:gd name="T16" fmla="*/ 0 w 196"/>
                <a:gd name="T17" fmla="*/ 1 h 200"/>
                <a:gd name="T18" fmla="*/ 0 w 196"/>
                <a:gd name="T19" fmla="*/ 0 h 2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00"/>
                <a:gd name="T32" fmla="*/ 196 w 196"/>
                <a:gd name="T33" fmla="*/ 200 h 2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00">
                  <a:moveTo>
                    <a:pt x="0" y="0"/>
                  </a:moveTo>
                  <a:lnTo>
                    <a:pt x="0" y="200"/>
                  </a:lnTo>
                  <a:lnTo>
                    <a:pt x="196" y="200"/>
                  </a:lnTo>
                  <a:lnTo>
                    <a:pt x="196" y="0"/>
                  </a:lnTo>
                  <a:lnTo>
                    <a:pt x="0" y="0"/>
                  </a:lnTo>
                  <a:close/>
                  <a:moveTo>
                    <a:pt x="9" y="9"/>
                  </a:moveTo>
                  <a:lnTo>
                    <a:pt x="188" y="9"/>
                  </a:lnTo>
                  <a:lnTo>
                    <a:pt x="188" y="191"/>
                  </a:lnTo>
                  <a:lnTo>
                    <a:pt x="9" y="191"/>
                  </a:lnTo>
                  <a:lnTo>
                    <a:pt x="9" y="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2" name="Freeform 137"/>
            <p:cNvSpPr>
              <a:spLocks/>
            </p:cNvSpPr>
            <p:nvPr/>
          </p:nvSpPr>
          <p:spPr bwMode="auto">
            <a:xfrm>
              <a:off x="530" y="1692"/>
              <a:ext cx="40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9"/>
                  </a:lnTo>
                  <a:lnTo>
                    <a:pt x="156" y="196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59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59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3" name="Freeform 138"/>
            <p:cNvSpPr>
              <a:spLocks/>
            </p:cNvSpPr>
            <p:nvPr/>
          </p:nvSpPr>
          <p:spPr bwMode="auto">
            <a:xfrm>
              <a:off x="2711" y="2039"/>
              <a:ext cx="41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9"/>
                  </a:lnTo>
                  <a:lnTo>
                    <a:pt x="156" y="196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60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60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4" name="Freeform 139"/>
            <p:cNvSpPr>
              <a:spLocks/>
            </p:cNvSpPr>
            <p:nvPr/>
          </p:nvSpPr>
          <p:spPr bwMode="auto">
            <a:xfrm>
              <a:off x="728" y="1506"/>
              <a:ext cx="41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8"/>
                  </a:lnTo>
                  <a:lnTo>
                    <a:pt x="156" y="196"/>
                  </a:lnTo>
                  <a:lnTo>
                    <a:pt x="173" y="182"/>
                  </a:lnTo>
                  <a:lnTo>
                    <a:pt x="115" y="107"/>
                  </a:lnTo>
                  <a:lnTo>
                    <a:pt x="202" y="82"/>
                  </a:lnTo>
                  <a:lnTo>
                    <a:pt x="193" y="59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59"/>
                  </a:lnTo>
                  <a:lnTo>
                    <a:pt x="0" y="82"/>
                  </a:lnTo>
                  <a:lnTo>
                    <a:pt x="87" y="107"/>
                  </a:lnTo>
                  <a:lnTo>
                    <a:pt x="28" y="182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5" name="Freeform 140"/>
            <p:cNvSpPr>
              <a:spLocks/>
            </p:cNvSpPr>
            <p:nvPr/>
          </p:nvSpPr>
          <p:spPr bwMode="auto">
            <a:xfrm>
              <a:off x="927" y="1506"/>
              <a:ext cx="40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8"/>
                  </a:lnTo>
                  <a:lnTo>
                    <a:pt x="156" y="196"/>
                  </a:lnTo>
                  <a:lnTo>
                    <a:pt x="173" y="182"/>
                  </a:lnTo>
                  <a:lnTo>
                    <a:pt x="115" y="107"/>
                  </a:lnTo>
                  <a:lnTo>
                    <a:pt x="202" y="82"/>
                  </a:lnTo>
                  <a:lnTo>
                    <a:pt x="193" y="59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59"/>
                  </a:lnTo>
                  <a:lnTo>
                    <a:pt x="0" y="82"/>
                  </a:lnTo>
                  <a:lnTo>
                    <a:pt x="87" y="107"/>
                  </a:lnTo>
                  <a:lnTo>
                    <a:pt x="28" y="182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6" name="Freeform 141"/>
            <p:cNvSpPr>
              <a:spLocks/>
            </p:cNvSpPr>
            <p:nvPr/>
          </p:nvSpPr>
          <p:spPr bwMode="auto">
            <a:xfrm>
              <a:off x="1125" y="1599"/>
              <a:ext cx="40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8"/>
                  </a:lnTo>
                  <a:lnTo>
                    <a:pt x="156" y="196"/>
                  </a:lnTo>
                  <a:lnTo>
                    <a:pt x="173" y="183"/>
                  </a:lnTo>
                  <a:lnTo>
                    <a:pt x="115" y="107"/>
                  </a:lnTo>
                  <a:lnTo>
                    <a:pt x="202" y="83"/>
                  </a:lnTo>
                  <a:lnTo>
                    <a:pt x="193" y="59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90" y="0"/>
                  </a:lnTo>
                  <a:lnTo>
                    <a:pt x="92" y="90"/>
                  </a:lnTo>
                  <a:lnTo>
                    <a:pt x="9" y="59"/>
                  </a:lnTo>
                  <a:lnTo>
                    <a:pt x="0" y="83"/>
                  </a:lnTo>
                  <a:lnTo>
                    <a:pt x="87" y="107"/>
                  </a:lnTo>
                  <a:lnTo>
                    <a:pt x="28" y="183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7" name="Freeform 142"/>
            <p:cNvSpPr>
              <a:spLocks/>
            </p:cNvSpPr>
            <p:nvPr/>
          </p:nvSpPr>
          <p:spPr bwMode="auto">
            <a:xfrm>
              <a:off x="1323" y="1784"/>
              <a:ext cx="41" cy="49"/>
            </a:xfrm>
            <a:custGeom>
              <a:avLst/>
              <a:gdLst>
                <a:gd name="T0" fmla="*/ 0 w 202"/>
                <a:gd name="T1" fmla="*/ 1 h 197"/>
                <a:gd name="T2" fmla="*/ 0 w 202"/>
                <a:gd name="T3" fmla="*/ 0 h 197"/>
                <a:gd name="T4" fmla="*/ 0 w 202"/>
                <a:gd name="T5" fmla="*/ 1 h 197"/>
                <a:gd name="T6" fmla="*/ 0 w 202"/>
                <a:gd name="T7" fmla="*/ 1 h 197"/>
                <a:gd name="T8" fmla="*/ 0 w 202"/>
                <a:gd name="T9" fmla="*/ 0 h 197"/>
                <a:gd name="T10" fmla="*/ 0 w 202"/>
                <a:gd name="T11" fmla="*/ 0 h 197"/>
                <a:gd name="T12" fmla="*/ 0 w 202"/>
                <a:gd name="T13" fmla="*/ 0 h 197"/>
                <a:gd name="T14" fmla="*/ 0 w 202"/>
                <a:gd name="T15" fmla="*/ 0 h 197"/>
                <a:gd name="T16" fmla="*/ 0 w 202"/>
                <a:gd name="T17" fmla="*/ 0 h 197"/>
                <a:gd name="T18" fmla="*/ 0 w 202"/>
                <a:gd name="T19" fmla="*/ 0 h 197"/>
                <a:gd name="T20" fmla="*/ 0 w 202"/>
                <a:gd name="T21" fmla="*/ 0 h 197"/>
                <a:gd name="T22" fmla="*/ 0 w 202"/>
                <a:gd name="T23" fmla="*/ 0 h 197"/>
                <a:gd name="T24" fmla="*/ 0 w 202"/>
                <a:gd name="T25" fmla="*/ 0 h 197"/>
                <a:gd name="T26" fmla="*/ 0 w 202"/>
                <a:gd name="T27" fmla="*/ 0 h 197"/>
                <a:gd name="T28" fmla="*/ 0 w 202"/>
                <a:gd name="T29" fmla="*/ 1 h 197"/>
                <a:gd name="T30" fmla="*/ 0 w 202"/>
                <a:gd name="T31" fmla="*/ 1 h 19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7"/>
                <a:gd name="T50" fmla="*/ 202 w 202"/>
                <a:gd name="T51" fmla="*/ 197 h 19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7">
                  <a:moveTo>
                    <a:pt x="46" y="197"/>
                  </a:moveTo>
                  <a:lnTo>
                    <a:pt x="100" y="119"/>
                  </a:lnTo>
                  <a:lnTo>
                    <a:pt x="156" y="197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60"/>
                  </a:lnTo>
                  <a:lnTo>
                    <a:pt x="110" y="91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1"/>
                  </a:lnTo>
                  <a:lnTo>
                    <a:pt x="8" y="60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8" name="Freeform 143"/>
            <p:cNvSpPr>
              <a:spLocks/>
            </p:cNvSpPr>
            <p:nvPr/>
          </p:nvSpPr>
          <p:spPr bwMode="auto">
            <a:xfrm>
              <a:off x="1522" y="1993"/>
              <a:ext cx="40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9"/>
                  </a:lnTo>
                  <a:lnTo>
                    <a:pt x="156" y="196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60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9" y="60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79" name="Freeform 144"/>
            <p:cNvSpPr>
              <a:spLocks/>
            </p:cNvSpPr>
            <p:nvPr/>
          </p:nvSpPr>
          <p:spPr bwMode="auto">
            <a:xfrm>
              <a:off x="1720" y="2202"/>
              <a:ext cx="40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9"/>
                  </a:lnTo>
                  <a:lnTo>
                    <a:pt x="156" y="196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60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60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0" name="Freeform 145"/>
            <p:cNvSpPr>
              <a:spLocks/>
            </p:cNvSpPr>
            <p:nvPr/>
          </p:nvSpPr>
          <p:spPr bwMode="auto">
            <a:xfrm>
              <a:off x="1918" y="2387"/>
              <a:ext cx="40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8"/>
                  </a:lnTo>
                  <a:lnTo>
                    <a:pt x="156" y="196"/>
                  </a:lnTo>
                  <a:lnTo>
                    <a:pt x="173" y="182"/>
                  </a:lnTo>
                  <a:lnTo>
                    <a:pt x="115" y="107"/>
                  </a:lnTo>
                  <a:lnTo>
                    <a:pt x="202" y="82"/>
                  </a:lnTo>
                  <a:lnTo>
                    <a:pt x="193" y="59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59"/>
                  </a:lnTo>
                  <a:lnTo>
                    <a:pt x="0" y="82"/>
                  </a:lnTo>
                  <a:lnTo>
                    <a:pt x="87" y="107"/>
                  </a:lnTo>
                  <a:lnTo>
                    <a:pt x="28" y="182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1" name="Freeform 146"/>
            <p:cNvSpPr>
              <a:spLocks/>
            </p:cNvSpPr>
            <p:nvPr/>
          </p:nvSpPr>
          <p:spPr bwMode="auto">
            <a:xfrm>
              <a:off x="2116" y="2503"/>
              <a:ext cx="41" cy="49"/>
            </a:xfrm>
            <a:custGeom>
              <a:avLst/>
              <a:gdLst>
                <a:gd name="T0" fmla="*/ 0 w 202"/>
                <a:gd name="T1" fmla="*/ 1 h 197"/>
                <a:gd name="T2" fmla="*/ 0 w 202"/>
                <a:gd name="T3" fmla="*/ 0 h 197"/>
                <a:gd name="T4" fmla="*/ 0 w 202"/>
                <a:gd name="T5" fmla="*/ 1 h 197"/>
                <a:gd name="T6" fmla="*/ 0 w 202"/>
                <a:gd name="T7" fmla="*/ 1 h 197"/>
                <a:gd name="T8" fmla="*/ 0 w 202"/>
                <a:gd name="T9" fmla="*/ 0 h 197"/>
                <a:gd name="T10" fmla="*/ 0 w 202"/>
                <a:gd name="T11" fmla="*/ 0 h 197"/>
                <a:gd name="T12" fmla="*/ 0 w 202"/>
                <a:gd name="T13" fmla="*/ 0 h 197"/>
                <a:gd name="T14" fmla="*/ 0 w 202"/>
                <a:gd name="T15" fmla="*/ 0 h 197"/>
                <a:gd name="T16" fmla="*/ 0 w 202"/>
                <a:gd name="T17" fmla="*/ 0 h 197"/>
                <a:gd name="T18" fmla="*/ 0 w 202"/>
                <a:gd name="T19" fmla="*/ 0 h 197"/>
                <a:gd name="T20" fmla="*/ 0 w 202"/>
                <a:gd name="T21" fmla="*/ 0 h 197"/>
                <a:gd name="T22" fmla="*/ 0 w 202"/>
                <a:gd name="T23" fmla="*/ 0 h 197"/>
                <a:gd name="T24" fmla="*/ 0 w 202"/>
                <a:gd name="T25" fmla="*/ 0 h 197"/>
                <a:gd name="T26" fmla="*/ 0 w 202"/>
                <a:gd name="T27" fmla="*/ 0 h 197"/>
                <a:gd name="T28" fmla="*/ 0 w 202"/>
                <a:gd name="T29" fmla="*/ 1 h 197"/>
                <a:gd name="T30" fmla="*/ 0 w 202"/>
                <a:gd name="T31" fmla="*/ 1 h 19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7"/>
                <a:gd name="T50" fmla="*/ 202 w 202"/>
                <a:gd name="T51" fmla="*/ 197 h 19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7">
                  <a:moveTo>
                    <a:pt x="46" y="197"/>
                  </a:moveTo>
                  <a:lnTo>
                    <a:pt x="100" y="119"/>
                  </a:lnTo>
                  <a:lnTo>
                    <a:pt x="156" y="197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60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60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2" name="Freeform 147"/>
            <p:cNvSpPr>
              <a:spLocks/>
            </p:cNvSpPr>
            <p:nvPr/>
          </p:nvSpPr>
          <p:spPr bwMode="auto">
            <a:xfrm>
              <a:off x="2315" y="2503"/>
              <a:ext cx="40" cy="49"/>
            </a:xfrm>
            <a:custGeom>
              <a:avLst/>
              <a:gdLst>
                <a:gd name="T0" fmla="*/ 0 w 202"/>
                <a:gd name="T1" fmla="*/ 1 h 197"/>
                <a:gd name="T2" fmla="*/ 0 w 202"/>
                <a:gd name="T3" fmla="*/ 0 h 197"/>
                <a:gd name="T4" fmla="*/ 0 w 202"/>
                <a:gd name="T5" fmla="*/ 1 h 197"/>
                <a:gd name="T6" fmla="*/ 0 w 202"/>
                <a:gd name="T7" fmla="*/ 1 h 197"/>
                <a:gd name="T8" fmla="*/ 0 w 202"/>
                <a:gd name="T9" fmla="*/ 0 h 197"/>
                <a:gd name="T10" fmla="*/ 0 w 202"/>
                <a:gd name="T11" fmla="*/ 0 h 197"/>
                <a:gd name="T12" fmla="*/ 0 w 202"/>
                <a:gd name="T13" fmla="*/ 0 h 197"/>
                <a:gd name="T14" fmla="*/ 0 w 202"/>
                <a:gd name="T15" fmla="*/ 0 h 197"/>
                <a:gd name="T16" fmla="*/ 0 w 202"/>
                <a:gd name="T17" fmla="*/ 0 h 197"/>
                <a:gd name="T18" fmla="*/ 0 w 202"/>
                <a:gd name="T19" fmla="*/ 0 h 197"/>
                <a:gd name="T20" fmla="*/ 0 w 202"/>
                <a:gd name="T21" fmla="*/ 0 h 197"/>
                <a:gd name="T22" fmla="*/ 0 w 202"/>
                <a:gd name="T23" fmla="*/ 0 h 197"/>
                <a:gd name="T24" fmla="*/ 0 w 202"/>
                <a:gd name="T25" fmla="*/ 0 h 197"/>
                <a:gd name="T26" fmla="*/ 0 w 202"/>
                <a:gd name="T27" fmla="*/ 0 h 197"/>
                <a:gd name="T28" fmla="*/ 0 w 202"/>
                <a:gd name="T29" fmla="*/ 1 h 197"/>
                <a:gd name="T30" fmla="*/ 0 w 202"/>
                <a:gd name="T31" fmla="*/ 1 h 19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7"/>
                <a:gd name="T50" fmla="*/ 202 w 202"/>
                <a:gd name="T51" fmla="*/ 197 h 19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7">
                  <a:moveTo>
                    <a:pt x="46" y="197"/>
                  </a:moveTo>
                  <a:lnTo>
                    <a:pt x="100" y="119"/>
                  </a:lnTo>
                  <a:lnTo>
                    <a:pt x="156" y="197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60"/>
                  </a:lnTo>
                  <a:lnTo>
                    <a:pt x="110" y="90"/>
                  </a:lnTo>
                  <a:lnTo>
                    <a:pt x="112" y="0"/>
                  </a:lnTo>
                  <a:lnTo>
                    <a:pt x="89" y="0"/>
                  </a:lnTo>
                  <a:lnTo>
                    <a:pt x="92" y="90"/>
                  </a:lnTo>
                  <a:lnTo>
                    <a:pt x="8" y="60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7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3" name="Freeform 148"/>
            <p:cNvSpPr>
              <a:spLocks/>
            </p:cNvSpPr>
            <p:nvPr/>
          </p:nvSpPr>
          <p:spPr bwMode="auto">
            <a:xfrm>
              <a:off x="2513" y="2364"/>
              <a:ext cx="41" cy="49"/>
            </a:xfrm>
            <a:custGeom>
              <a:avLst/>
              <a:gdLst>
                <a:gd name="T0" fmla="*/ 0 w 202"/>
                <a:gd name="T1" fmla="*/ 1 h 196"/>
                <a:gd name="T2" fmla="*/ 0 w 202"/>
                <a:gd name="T3" fmla="*/ 1 h 196"/>
                <a:gd name="T4" fmla="*/ 0 w 202"/>
                <a:gd name="T5" fmla="*/ 1 h 196"/>
                <a:gd name="T6" fmla="*/ 0 w 202"/>
                <a:gd name="T7" fmla="*/ 1 h 196"/>
                <a:gd name="T8" fmla="*/ 0 w 202"/>
                <a:gd name="T9" fmla="*/ 1 h 196"/>
                <a:gd name="T10" fmla="*/ 0 w 202"/>
                <a:gd name="T11" fmla="*/ 0 h 196"/>
                <a:gd name="T12" fmla="*/ 0 w 202"/>
                <a:gd name="T13" fmla="*/ 0 h 196"/>
                <a:gd name="T14" fmla="*/ 0 w 202"/>
                <a:gd name="T15" fmla="*/ 1 h 196"/>
                <a:gd name="T16" fmla="*/ 0 w 202"/>
                <a:gd name="T17" fmla="*/ 0 h 196"/>
                <a:gd name="T18" fmla="*/ 0 w 202"/>
                <a:gd name="T19" fmla="*/ 0 h 196"/>
                <a:gd name="T20" fmla="*/ 0 w 202"/>
                <a:gd name="T21" fmla="*/ 1 h 196"/>
                <a:gd name="T22" fmla="*/ 0 w 202"/>
                <a:gd name="T23" fmla="*/ 0 h 196"/>
                <a:gd name="T24" fmla="*/ 0 w 202"/>
                <a:gd name="T25" fmla="*/ 0 h 196"/>
                <a:gd name="T26" fmla="*/ 0 w 202"/>
                <a:gd name="T27" fmla="*/ 1 h 196"/>
                <a:gd name="T28" fmla="*/ 0 w 202"/>
                <a:gd name="T29" fmla="*/ 1 h 196"/>
                <a:gd name="T30" fmla="*/ 0 w 202"/>
                <a:gd name="T31" fmla="*/ 1 h 1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2"/>
                <a:gd name="T49" fmla="*/ 0 h 196"/>
                <a:gd name="T50" fmla="*/ 202 w 202"/>
                <a:gd name="T51" fmla="*/ 196 h 1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2" h="196">
                  <a:moveTo>
                    <a:pt x="46" y="196"/>
                  </a:moveTo>
                  <a:lnTo>
                    <a:pt x="100" y="119"/>
                  </a:lnTo>
                  <a:lnTo>
                    <a:pt x="156" y="196"/>
                  </a:lnTo>
                  <a:lnTo>
                    <a:pt x="173" y="183"/>
                  </a:lnTo>
                  <a:lnTo>
                    <a:pt x="115" y="108"/>
                  </a:lnTo>
                  <a:lnTo>
                    <a:pt x="202" y="83"/>
                  </a:lnTo>
                  <a:lnTo>
                    <a:pt x="193" y="59"/>
                  </a:lnTo>
                  <a:lnTo>
                    <a:pt x="110" y="90"/>
                  </a:lnTo>
                  <a:lnTo>
                    <a:pt x="113" y="0"/>
                  </a:lnTo>
                  <a:lnTo>
                    <a:pt x="90" y="0"/>
                  </a:lnTo>
                  <a:lnTo>
                    <a:pt x="92" y="90"/>
                  </a:lnTo>
                  <a:lnTo>
                    <a:pt x="9" y="59"/>
                  </a:lnTo>
                  <a:lnTo>
                    <a:pt x="0" y="83"/>
                  </a:lnTo>
                  <a:lnTo>
                    <a:pt x="87" y="108"/>
                  </a:lnTo>
                  <a:lnTo>
                    <a:pt x="28" y="183"/>
                  </a:lnTo>
                  <a:lnTo>
                    <a:pt x="46" y="196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4" name="Freeform 149"/>
            <p:cNvSpPr>
              <a:spLocks/>
            </p:cNvSpPr>
            <p:nvPr/>
          </p:nvSpPr>
          <p:spPr bwMode="auto">
            <a:xfrm>
              <a:off x="524" y="1031"/>
              <a:ext cx="53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1"/>
                  </a:lnTo>
                  <a:lnTo>
                    <a:pt x="0" y="131"/>
                  </a:lnTo>
                  <a:lnTo>
                    <a:pt x="0" y="144"/>
                  </a:lnTo>
                  <a:lnTo>
                    <a:pt x="125" y="144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4" y="144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5" name="Freeform 150"/>
            <p:cNvSpPr>
              <a:spLocks/>
            </p:cNvSpPr>
            <p:nvPr/>
          </p:nvSpPr>
          <p:spPr bwMode="auto">
            <a:xfrm>
              <a:off x="2705" y="1356"/>
              <a:ext cx="53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0"/>
                  </a:lnTo>
                  <a:lnTo>
                    <a:pt x="0" y="130"/>
                  </a:lnTo>
                  <a:lnTo>
                    <a:pt x="0" y="144"/>
                  </a:lnTo>
                  <a:lnTo>
                    <a:pt x="125" y="144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4" y="144"/>
                  </a:lnTo>
                  <a:lnTo>
                    <a:pt x="264" y="130"/>
                  </a:lnTo>
                  <a:lnTo>
                    <a:pt x="139" y="130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6" name="Freeform 151"/>
            <p:cNvSpPr>
              <a:spLocks/>
            </p:cNvSpPr>
            <p:nvPr/>
          </p:nvSpPr>
          <p:spPr bwMode="auto">
            <a:xfrm>
              <a:off x="722" y="1008"/>
              <a:ext cx="53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1"/>
                  </a:lnTo>
                  <a:lnTo>
                    <a:pt x="0" y="131"/>
                  </a:lnTo>
                  <a:lnTo>
                    <a:pt x="0" y="144"/>
                  </a:lnTo>
                  <a:lnTo>
                    <a:pt x="125" y="144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4" y="144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7" name="Freeform 152"/>
            <p:cNvSpPr>
              <a:spLocks/>
            </p:cNvSpPr>
            <p:nvPr/>
          </p:nvSpPr>
          <p:spPr bwMode="auto">
            <a:xfrm>
              <a:off x="921" y="1101"/>
              <a:ext cx="52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1"/>
                  </a:lnTo>
                  <a:lnTo>
                    <a:pt x="0" y="131"/>
                  </a:lnTo>
                  <a:lnTo>
                    <a:pt x="0" y="145"/>
                  </a:lnTo>
                  <a:lnTo>
                    <a:pt x="125" y="145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5"/>
                  </a:lnTo>
                  <a:lnTo>
                    <a:pt x="264" y="145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8" name="Freeform 153"/>
            <p:cNvSpPr>
              <a:spLocks/>
            </p:cNvSpPr>
            <p:nvPr/>
          </p:nvSpPr>
          <p:spPr bwMode="auto">
            <a:xfrm>
              <a:off x="1119" y="1240"/>
              <a:ext cx="53" cy="69"/>
            </a:xfrm>
            <a:custGeom>
              <a:avLst/>
              <a:gdLst>
                <a:gd name="T0" fmla="*/ 0 w 265"/>
                <a:gd name="T1" fmla="*/ 0 h 275"/>
                <a:gd name="T2" fmla="*/ 0 w 265"/>
                <a:gd name="T3" fmla="*/ 1 h 275"/>
                <a:gd name="T4" fmla="*/ 0 w 265"/>
                <a:gd name="T5" fmla="*/ 1 h 275"/>
                <a:gd name="T6" fmla="*/ 0 w 265"/>
                <a:gd name="T7" fmla="*/ 1 h 275"/>
                <a:gd name="T8" fmla="*/ 0 w 265"/>
                <a:gd name="T9" fmla="*/ 1 h 275"/>
                <a:gd name="T10" fmla="*/ 0 w 265"/>
                <a:gd name="T11" fmla="*/ 1 h 275"/>
                <a:gd name="T12" fmla="*/ 0 w 265"/>
                <a:gd name="T13" fmla="*/ 1 h 275"/>
                <a:gd name="T14" fmla="*/ 0 w 265"/>
                <a:gd name="T15" fmla="*/ 1 h 275"/>
                <a:gd name="T16" fmla="*/ 0 w 265"/>
                <a:gd name="T17" fmla="*/ 1 h 275"/>
                <a:gd name="T18" fmla="*/ 0 w 265"/>
                <a:gd name="T19" fmla="*/ 1 h 275"/>
                <a:gd name="T20" fmla="*/ 0 w 265"/>
                <a:gd name="T21" fmla="*/ 1 h 275"/>
                <a:gd name="T22" fmla="*/ 0 w 265"/>
                <a:gd name="T23" fmla="*/ 0 h 275"/>
                <a:gd name="T24" fmla="*/ 0 w 265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5"/>
                <a:gd name="T40" fmla="*/ 0 h 275"/>
                <a:gd name="T41" fmla="*/ 265 w 265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5" h="275">
                  <a:moveTo>
                    <a:pt x="126" y="0"/>
                  </a:moveTo>
                  <a:lnTo>
                    <a:pt x="126" y="131"/>
                  </a:lnTo>
                  <a:lnTo>
                    <a:pt x="0" y="131"/>
                  </a:lnTo>
                  <a:lnTo>
                    <a:pt x="0" y="144"/>
                  </a:lnTo>
                  <a:lnTo>
                    <a:pt x="126" y="144"/>
                  </a:lnTo>
                  <a:lnTo>
                    <a:pt x="126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5" y="144"/>
                  </a:lnTo>
                  <a:lnTo>
                    <a:pt x="265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89" name="Freeform 154"/>
            <p:cNvSpPr>
              <a:spLocks/>
            </p:cNvSpPr>
            <p:nvPr/>
          </p:nvSpPr>
          <p:spPr bwMode="auto">
            <a:xfrm>
              <a:off x="1317" y="1449"/>
              <a:ext cx="53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0"/>
                  </a:lnTo>
                  <a:lnTo>
                    <a:pt x="0" y="130"/>
                  </a:lnTo>
                  <a:lnTo>
                    <a:pt x="0" y="144"/>
                  </a:lnTo>
                  <a:lnTo>
                    <a:pt x="125" y="144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4" y="144"/>
                  </a:lnTo>
                  <a:lnTo>
                    <a:pt x="264" y="130"/>
                  </a:lnTo>
                  <a:lnTo>
                    <a:pt x="139" y="130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0" name="Freeform 155"/>
            <p:cNvSpPr>
              <a:spLocks/>
            </p:cNvSpPr>
            <p:nvPr/>
          </p:nvSpPr>
          <p:spPr bwMode="auto">
            <a:xfrm>
              <a:off x="1516" y="1658"/>
              <a:ext cx="52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6" y="0"/>
                  </a:moveTo>
                  <a:lnTo>
                    <a:pt x="126" y="131"/>
                  </a:lnTo>
                  <a:lnTo>
                    <a:pt x="0" y="131"/>
                  </a:lnTo>
                  <a:lnTo>
                    <a:pt x="0" y="144"/>
                  </a:lnTo>
                  <a:lnTo>
                    <a:pt x="126" y="144"/>
                  </a:lnTo>
                  <a:lnTo>
                    <a:pt x="126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4" y="144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1" name="Freeform 156"/>
            <p:cNvSpPr>
              <a:spLocks/>
            </p:cNvSpPr>
            <p:nvPr/>
          </p:nvSpPr>
          <p:spPr bwMode="auto">
            <a:xfrm>
              <a:off x="1714" y="1844"/>
              <a:ext cx="53" cy="68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0 h 275"/>
                <a:gd name="T4" fmla="*/ 0 w 264"/>
                <a:gd name="T5" fmla="*/ 0 h 275"/>
                <a:gd name="T6" fmla="*/ 0 w 264"/>
                <a:gd name="T7" fmla="*/ 0 h 275"/>
                <a:gd name="T8" fmla="*/ 0 w 264"/>
                <a:gd name="T9" fmla="*/ 0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0 h 275"/>
                <a:gd name="T16" fmla="*/ 0 w 264"/>
                <a:gd name="T17" fmla="*/ 0 h 275"/>
                <a:gd name="T18" fmla="*/ 0 w 264"/>
                <a:gd name="T19" fmla="*/ 0 h 275"/>
                <a:gd name="T20" fmla="*/ 0 w 264"/>
                <a:gd name="T21" fmla="*/ 0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1"/>
                  </a:lnTo>
                  <a:lnTo>
                    <a:pt x="0" y="131"/>
                  </a:lnTo>
                  <a:lnTo>
                    <a:pt x="0" y="145"/>
                  </a:lnTo>
                  <a:lnTo>
                    <a:pt x="125" y="145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5"/>
                  </a:lnTo>
                  <a:lnTo>
                    <a:pt x="264" y="145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2" name="Freeform 157"/>
            <p:cNvSpPr>
              <a:spLocks/>
            </p:cNvSpPr>
            <p:nvPr/>
          </p:nvSpPr>
          <p:spPr bwMode="auto">
            <a:xfrm>
              <a:off x="1912" y="1983"/>
              <a:ext cx="53" cy="68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0 h 275"/>
                <a:gd name="T4" fmla="*/ 0 w 264"/>
                <a:gd name="T5" fmla="*/ 0 h 275"/>
                <a:gd name="T6" fmla="*/ 0 w 264"/>
                <a:gd name="T7" fmla="*/ 0 h 275"/>
                <a:gd name="T8" fmla="*/ 0 w 264"/>
                <a:gd name="T9" fmla="*/ 0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0 h 275"/>
                <a:gd name="T16" fmla="*/ 0 w 264"/>
                <a:gd name="T17" fmla="*/ 0 h 275"/>
                <a:gd name="T18" fmla="*/ 0 w 264"/>
                <a:gd name="T19" fmla="*/ 0 h 275"/>
                <a:gd name="T20" fmla="*/ 0 w 264"/>
                <a:gd name="T21" fmla="*/ 0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1"/>
                  </a:lnTo>
                  <a:lnTo>
                    <a:pt x="0" y="131"/>
                  </a:lnTo>
                  <a:lnTo>
                    <a:pt x="0" y="145"/>
                  </a:lnTo>
                  <a:lnTo>
                    <a:pt x="125" y="145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5"/>
                  </a:lnTo>
                  <a:lnTo>
                    <a:pt x="264" y="145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3" name="Freeform 158"/>
            <p:cNvSpPr>
              <a:spLocks/>
            </p:cNvSpPr>
            <p:nvPr/>
          </p:nvSpPr>
          <p:spPr bwMode="auto">
            <a:xfrm>
              <a:off x="2110" y="2029"/>
              <a:ext cx="53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5" y="0"/>
                  </a:moveTo>
                  <a:lnTo>
                    <a:pt x="125" y="131"/>
                  </a:lnTo>
                  <a:lnTo>
                    <a:pt x="0" y="131"/>
                  </a:lnTo>
                  <a:lnTo>
                    <a:pt x="0" y="145"/>
                  </a:lnTo>
                  <a:lnTo>
                    <a:pt x="125" y="145"/>
                  </a:lnTo>
                  <a:lnTo>
                    <a:pt x="125" y="275"/>
                  </a:lnTo>
                  <a:lnTo>
                    <a:pt x="139" y="275"/>
                  </a:lnTo>
                  <a:lnTo>
                    <a:pt x="139" y="145"/>
                  </a:lnTo>
                  <a:lnTo>
                    <a:pt x="264" y="145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5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4" name="Freeform 159"/>
            <p:cNvSpPr>
              <a:spLocks/>
            </p:cNvSpPr>
            <p:nvPr/>
          </p:nvSpPr>
          <p:spPr bwMode="auto">
            <a:xfrm>
              <a:off x="2309" y="1959"/>
              <a:ext cx="53" cy="69"/>
            </a:xfrm>
            <a:custGeom>
              <a:avLst/>
              <a:gdLst>
                <a:gd name="T0" fmla="*/ 0 w 264"/>
                <a:gd name="T1" fmla="*/ 0 h 275"/>
                <a:gd name="T2" fmla="*/ 0 w 264"/>
                <a:gd name="T3" fmla="*/ 1 h 275"/>
                <a:gd name="T4" fmla="*/ 0 w 264"/>
                <a:gd name="T5" fmla="*/ 1 h 275"/>
                <a:gd name="T6" fmla="*/ 0 w 264"/>
                <a:gd name="T7" fmla="*/ 1 h 275"/>
                <a:gd name="T8" fmla="*/ 0 w 264"/>
                <a:gd name="T9" fmla="*/ 1 h 275"/>
                <a:gd name="T10" fmla="*/ 0 w 264"/>
                <a:gd name="T11" fmla="*/ 1 h 275"/>
                <a:gd name="T12" fmla="*/ 0 w 264"/>
                <a:gd name="T13" fmla="*/ 1 h 275"/>
                <a:gd name="T14" fmla="*/ 0 w 264"/>
                <a:gd name="T15" fmla="*/ 1 h 275"/>
                <a:gd name="T16" fmla="*/ 0 w 264"/>
                <a:gd name="T17" fmla="*/ 1 h 275"/>
                <a:gd name="T18" fmla="*/ 0 w 264"/>
                <a:gd name="T19" fmla="*/ 1 h 275"/>
                <a:gd name="T20" fmla="*/ 0 w 264"/>
                <a:gd name="T21" fmla="*/ 1 h 275"/>
                <a:gd name="T22" fmla="*/ 0 w 264"/>
                <a:gd name="T23" fmla="*/ 0 h 275"/>
                <a:gd name="T24" fmla="*/ 0 w 264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4"/>
                <a:gd name="T40" fmla="*/ 0 h 275"/>
                <a:gd name="T41" fmla="*/ 264 w 264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4" h="275">
                  <a:moveTo>
                    <a:pt x="126" y="0"/>
                  </a:moveTo>
                  <a:lnTo>
                    <a:pt x="126" y="131"/>
                  </a:lnTo>
                  <a:lnTo>
                    <a:pt x="0" y="131"/>
                  </a:lnTo>
                  <a:lnTo>
                    <a:pt x="0" y="144"/>
                  </a:lnTo>
                  <a:lnTo>
                    <a:pt x="126" y="144"/>
                  </a:lnTo>
                  <a:lnTo>
                    <a:pt x="126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4" y="144"/>
                  </a:lnTo>
                  <a:lnTo>
                    <a:pt x="264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5" name="Freeform 160"/>
            <p:cNvSpPr>
              <a:spLocks/>
            </p:cNvSpPr>
            <p:nvPr/>
          </p:nvSpPr>
          <p:spPr bwMode="auto">
            <a:xfrm>
              <a:off x="2507" y="1751"/>
              <a:ext cx="53" cy="69"/>
            </a:xfrm>
            <a:custGeom>
              <a:avLst/>
              <a:gdLst>
                <a:gd name="T0" fmla="*/ 0 w 265"/>
                <a:gd name="T1" fmla="*/ 0 h 275"/>
                <a:gd name="T2" fmla="*/ 0 w 265"/>
                <a:gd name="T3" fmla="*/ 1 h 275"/>
                <a:gd name="T4" fmla="*/ 0 w 265"/>
                <a:gd name="T5" fmla="*/ 1 h 275"/>
                <a:gd name="T6" fmla="*/ 0 w 265"/>
                <a:gd name="T7" fmla="*/ 1 h 275"/>
                <a:gd name="T8" fmla="*/ 0 w 265"/>
                <a:gd name="T9" fmla="*/ 1 h 275"/>
                <a:gd name="T10" fmla="*/ 0 w 265"/>
                <a:gd name="T11" fmla="*/ 1 h 275"/>
                <a:gd name="T12" fmla="*/ 0 w 265"/>
                <a:gd name="T13" fmla="*/ 1 h 275"/>
                <a:gd name="T14" fmla="*/ 0 w 265"/>
                <a:gd name="T15" fmla="*/ 1 h 275"/>
                <a:gd name="T16" fmla="*/ 0 w 265"/>
                <a:gd name="T17" fmla="*/ 1 h 275"/>
                <a:gd name="T18" fmla="*/ 0 w 265"/>
                <a:gd name="T19" fmla="*/ 1 h 275"/>
                <a:gd name="T20" fmla="*/ 0 w 265"/>
                <a:gd name="T21" fmla="*/ 1 h 275"/>
                <a:gd name="T22" fmla="*/ 0 w 265"/>
                <a:gd name="T23" fmla="*/ 0 h 275"/>
                <a:gd name="T24" fmla="*/ 0 w 265"/>
                <a:gd name="T25" fmla="*/ 0 h 2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5"/>
                <a:gd name="T40" fmla="*/ 0 h 275"/>
                <a:gd name="T41" fmla="*/ 265 w 265"/>
                <a:gd name="T42" fmla="*/ 275 h 2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5" h="275">
                  <a:moveTo>
                    <a:pt x="126" y="0"/>
                  </a:moveTo>
                  <a:lnTo>
                    <a:pt x="126" y="131"/>
                  </a:lnTo>
                  <a:lnTo>
                    <a:pt x="0" y="131"/>
                  </a:lnTo>
                  <a:lnTo>
                    <a:pt x="0" y="144"/>
                  </a:lnTo>
                  <a:lnTo>
                    <a:pt x="126" y="144"/>
                  </a:lnTo>
                  <a:lnTo>
                    <a:pt x="126" y="275"/>
                  </a:lnTo>
                  <a:lnTo>
                    <a:pt x="139" y="275"/>
                  </a:lnTo>
                  <a:lnTo>
                    <a:pt x="139" y="144"/>
                  </a:lnTo>
                  <a:lnTo>
                    <a:pt x="265" y="144"/>
                  </a:lnTo>
                  <a:lnTo>
                    <a:pt x="265" y="131"/>
                  </a:lnTo>
                  <a:lnTo>
                    <a:pt x="139" y="131"/>
                  </a:lnTo>
                  <a:lnTo>
                    <a:pt x="139" y="0"/>
                  </a:lnTo>
                  <a:lnTo>
                    <a:pt x="126" y="0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496" name="Line 161"/>
            <p:cNvSpPr>
              <a:spLocks noChangeShapeType="1"/>
            </p:cNvSpPr>
            <p:nvPr/>
          </p:nvSpPr>
          <p:spPr bwMode="auto">
            <a:xfrm flipV="1">
              <a:off x="550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97" name="Line 162"/>
            <p:cNvSpPr>
              <a:spLocks noChangeShapeType="1"/>
            </p:cNvSpPr>
            <p:nvPr/>
          </p:nvSpPr>
          <p:spPr bwMode="auto">
            <a:xfrm flipV="1">
              <a:off x="748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98" name="Line 163"/>
            <p:cNvSpPr>
              <a:spLocks noChangeShapeType="1"/>
            </p:cNvSpPr>
            <p:nvPr/>
          </p:nvSpPr>
          <p:spPr bwMode="auto">
            <a:xfrm flipV="1">
              <a:off x="946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499" name="Line 164"/>
            <p:cNvSpPr>
              <a:spLocks noChangeShapeType="1"/>
            </p:cNvSpPr>
            <p:nvPr/>
          </p:nvSpPr>
          <p:spPr bwMode="auto">
            <a:xfrm flipV="1">
              <a:off x="1145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0" name="Line 165"/>
            <p:cNvSpPr>
              <a:spLocks noChangeShapeType="1"/>
            </p:cNvSpPr>
            <p:nvPr/>
          </p:nvSpPr>
          <p:spPr bwMode="auto">
            <a:xfrm flipV="1">
              <a:off x="1343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1" name="Line 166"/>
            <p:cNvSpPr>
              <a:spLocks noChangeShapeType="1"/>
            </p:cNvSpPr>
            <p:nvPr/>
          </p:nvSpPr>
          <p:spPr bwMode="auto">
            <a:xfrm flipV="1">
              <a:off x="1542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2" name="Line 167"/>
            <p:cNvSpPr>
              <a:spLocks noChangeShapeType="1"/>
            </p:cNvSpPr>
            <p:nvPr/>
          </p:nvSpPr>
          <p:spPr bwMode="auto">
            <a:xfrm flipV="1">
              <a:off x="1740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3" name="Line 168"/>
            <p:cNvSpPr>
              <a:spLocks noChangeShapeType="1"/>
            </p:cNvSpPr>
            <p:nvPr/>
          </p:nvSpPr>
          <p:spPr bwMode="auto">
            <a:xfrm flipV="1">
              <a:off x="1938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4" name="Line 169"/>
            <p:cNvSpPr>
              <a:spLocks noChangeShapeType="1"/>
            </p:cNvSpPr>
            <p:nvPr/>
          </p:nvSpPr>
          <p:spPr bwMode="auto">
            <a:xfrm flipV="1">
              <a:off x="2137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5" name="Line 170"/>
            <p:cNvSpPr>
              <a:spLocks noChangeShapeType="1"/>
            </p:cNvSpPr>
            <p:nvPr/>
          </p:nvSpPr>
          <p:spPr bwMode="auto">
            <a:xfrm flipV="1">
              <a:off x="2335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6" name="Line 171"/>
            <p:cNvSpPr>
              <a:spLocks noChangeShapeType="1"/>
            </p:cNvSpPr>
            <p:nvPr/>
          </p:nvSpPr>
          <p:spPr bwMode="auto">
            <a:xfrm flipV="1">
              <a:off x="2533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7" name="Line 172"/>
            <p:cNvSpPr>
              <a:spLocks noChangeShapeType="1"/>
            </p:cNvSpPr>
            <p:nvPr/>
          </p:nvSpPr>
          <p:spPr bwMode="auto">
            <a:xfrm flipV="1">
              <a:off x="2732" y="3317"/>
              <a:ext cx="1" cy="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8" name="Line 173"/>
            <p:cNvSpPr>
              <a:spLocks noChangeShapeType="1"/>
            </p:cNvSpPr>
            <p:nvPr/>
          </p:nvSpPr>
          <p:spPr bwMode="auto">
            <a:xfrm>
              <a:off x="550" y="3317"/>
              <a:ext cx="218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09" name="Rectangle 174"/>
            <p:cNvSpPr>
              <a:spLocks noChangeArrowheads="1"/>
            </p:cNvSpPr>
            <p:nvPr/>
          </p:nvSpPr>
          <p:spPr bwMode="auto">
            <a:xfrm rot="-2700000">
              <a:off x="1216" y="3405"/>
              <a:ext cx="23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fev.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10" name="Rectangle 175"/>
            <p:cNvSpPr>
              <a:spLocks noChangeArrowheads="1"/>
            </p:cNvSpPr>
            <p:nvPr/>
          </p:nvSpPr>
          <p:spPr bwMode="auto">
            <a:xfrm>
              <a:off x="1819" y="631"/>
              <a:ext cx="695" cy="6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1" name="Text Box 176"/>
            <p:cNvSpPr txBox="1">
              <a:spLocks noChangeArrowheads="1"/>
            </p:cNvSpPr>
            <p:nvPr/>
          </p:nvSpPr>
          <p:spPr bwMode="auto">
            <a:xfrm rot="-5402820">
              <a:off x="-1026" y="1761"/>
              <a:ext cx="2486" cy="2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000" dirty="0" err="1" smtClean="0">
                  <a:latin typeface="Verdana" pitchFamily="34" charset="0"/>
                </a:rPr>
                <a:t>Crude</a:t>
              </a:r>
              <a:r>
                <a:rPr lang="pt-BR" sz="2000" dirty="0" smtClean="0">
                  <a:latin typeface="Verdana" pitchFamily="34" charset="0"/>
                </a:rPr>
                <a:t> </a:t>
              </a:r>
              <a:r>
                <a:rPr lang="pt-BR" sz="2000" dirty="0" err="1" smtClean="0">
                  <a:latin typeface="Verdana" pitchFamily="34" charset="0"/>
                </a:rPr>
                <a:t>protein</a:t>
              </a:r>
              <a:r>
                <a:rPr lang="pt-BR" sz="2000" dirty="0" smtClean="0">
                  <a:latin typeface="Verdana" pitchFamily="34" charset="0"/>
                </a:rPr>
                <a:t> </a:t>
              </a:r>
              <a:r>
                <a:rPr lang="pt-BR" sz="2000" dirty="0">
                  <a:latin typeface="Verdana" pitchFamily="34" charset="0"/>
                </a:rPr>
                <a:t>%</a:t>
              </a:r>
            </a:p>
          </p:txBody>
        </p:sp>
        <p:sp>
          <p:nvSpPr>
            <p:cNvPr id="18512" name="AutoShape 177"/>
            <p:cNvSpPr>
              <a:spLocks noChangeAspect="1" noChangeArrowheads="1" noTextEdit="1"/>
            </p:cNvSpPr>
            <p:nvPr/>
          </p:nvSpPr>
          <p:spPr bwMode="auto">
            <a:xfrm>
              <a:off x="384" y="432"/>
              <a:ext cx="2382" cy="3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13" name="Freeform 178"/>
            <p:cNvSpPr>
              <a:spLocks/>
            </p:cNvSpPr>
            <p:nvPr/>
          </p:nvSpPr>
          <p:spPr bwMode="auto">
            <a:xfrm>
              <a:off x="546" y="2111"/>
              <a:ext cx="2182" cy="881"/>
            </a:xfrm>
            <a:custGeom>
              <a:avLst/>
              <a:gdLst>
                <a:gd name="T0" fmla="*/ 0 w 10910"/>
                <a:gd name="T1" fmla="*/ 1 h 3525"/>
                <a:gd name="T2" fmla="*/ 2 w 10910"/>
                <a:gd name="T3" fmla="*/ 0 h 3525"/>
                <a:gd name="T4" fmla="*/ 3 w 10910"/>
                <a:gd name="T5" fmla="*/ 1 h 3525"/>
                <a:gd name="T6" fmla="*/ 5 w 10910"/>
                <a:gd name="T7" fmla="*/ 2 h 3525"/>
                <a:gd name="T8" fmla="*/ 6 w 10910"/>
                <a:gd name="T9" fmla="*/ 5 h 3525"/>
                <a:gd name="T10" fmla="*/ 8 w 10910"/>
                <a:gd name="T11" fmla="*/ 7 h 3525"/>
                <a:gd name="T12" fmla="*/ 10 w 10910"/>
                <a:gd name="T13" fmla="*/ 10 h 3525"/>
                <a:gd name="T14" fmla="*/ 11 w 10910"/>
                <a:gd name="T15" fmla="*/ 12 h 3525"/>
                <a:gd name="T16" fmla="*/ 13 w 10910"/>
                <a:gd name="T17" fmla="*/ 14 h 3525"/>
                <a:gd name="T18" fmla="*/ 14 w 10910"/>
                <a:gd name="T19" fmla="*/ 14 h 3525"/>
                <a:gd name="T20" fmla="*/ 16 w 10910"/>
                <a:gd name="T21" fmla="*/ 12 h 3525"/>
                <a:gd name="T22" fmla="*/ 17 w 10910"/>
                <a:gd name="T23" fmla="*/ 9 h 352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910"/>
                <a:gd name="T37" fmla="*/ 0 h 3525"/>
                <a:gd name="T38" fmla="*/ 10910 w 10910"/>
                <a:gd name="T39" fmla="*/ 3525 h 352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910" h="3525">
                  <a:moveTo>
                    <a:pt x="0" y="184"/>
                  </a:moveTo>
                  <a:lnTo>
                    <a:pt x="991" y="0"/>
                  </a:lnTo>
                  <a:lnTo>
                    <a:pt x="1983" y="277"/>
                  </a:lnTo>
                  <a:lnTo>
                    <a:pt x="2975" y="648"/>
                  </a:lnTo>
                  <a:lnTo>
                    <a:pt x="3967" y="1298"/>
                  </a:lnTo>
                  <a:lnTo>
                    <a:pt x="4959" y="1948"/>
                  </a:lnTo>
                  <a:lnTo>
                    <a:pt x="5950" y="2690"/>
                  </a:lnTo>
                  <a:lnTo>
                    <a:pt x="6942" y="3155"/>
                  </a:lnTo>
                  <a:lnTo>
                    <a:pt x="7934" y="3525"/>
                  </a:lnTo>
                  <a:lnTo>
                    <a:pt x="8925" y="3525"/>
                  </a:lnTo>
                  <a:lnTo>
                    <a:pt x="9917" y="3155"/>
                  </a:lnTo>
                  <a:lnTo>
                    <a:pt x="10910" y="2412"/>
                  </a:lnTo>
                </a:path>
              </a:pathLst>
            </a:custGeom>
            <a:noFill/>
            <a:ln w="31750">
              <a:solidFill>
                <a:srgbClr val="FF8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4" name="Freeform 179"/>
            <p:cNvSpPr>
              <a:spLocks/>
            </p:cNvSpPr>
            <p:nvPr/>
          </p:nvSpPr>
          <p:spPr bwMode="auto">
            <a:xfrm>
              <a:off x="546" y="1531"/>
              <a:ext cx="2182" cy="997"/>
            </a:xfrm>
            <a:custGeom>
              <a:avLst/>
              <a:gdLst>
                <a:gd name="T0" fmla="*/ 0 w 10910"/>
                <a:gd name="T1" fmla="*/ 3 h 3990"/>
                <a:gd name="T2" fmla="*/ 2 w 10910"/>
                <a:gd name="T3" fmla="*/ 0 h 3990"/>
                <a:gd name="T4" fmla="*/ 3 w 10910"/>
                <a:gd name="T5" fmla="*/ 0 h 3990"/>
                <a:gd name="T6" fmla="*/ 5 w 10910"/>
                <a:gd name="T7" fmla="*/ 1 h 3990"/>
                <a:gd name="T8" fmla="*/ 6 w 10910"/>
                <a:gd name="T9" fmla="*/ 4 h 3990"/>
                <a:gd name="T10" fmla="*/ 8 w 10910"/>
                <a:gd name="T11" fmla="*/ 7 h 3990"/>
                <a:gd name="T12" fmla="*/ 10 w 10910"/>
                <a:gd name="T13" fmla="*/ 11 h 3990"/>
                <a:gd name="T14" fmla="*/ 11 w 10910"/>
                <a:gd name="T15" fmla="*/ 14 h 3990"/>
                <a:gd name="T16" fmla="*/ 13 w 10910"/>
                <a:gd name="T17" fmla="*/ 15 h 3990"/>
                <a:gd name="T18" fmla="*/ 14 w 10910"/>
                <a:gd name="T19" fmla="*/ 15 h 3990"/>
                <a:gd name="T20" fmla="*/ 16 w 10910"/>
                <a:gd name="T21" fmla="*/ 13 h 3990"/>
                <a:gd name="T22" fmla="*/ 17 w 10910"/>
                <a:gd name="T23" fmla="*/ 8 h 399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910"/>
                <a:gd name="T37" fmla="*/ 0 h 3990"/>
                <a:gd name="T38" fmla="*/ 10910 w 10910"/>
                <a:gd name="T39" fmla="*/ 3990 h 399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910" h="3990">
                  <a:moveTo>
                    <a:pt x="0" y="742"/>
                  </a:moveTo>
                  <a:lnTo>
                    <a:pt x="991" y="0"/>
                  </a:lnTo>
                  <a:lnTo>
                    <a:pt x="1983" y="0"/>
                  </a:lnTo>
                  <a:lnTo>
                    <a:pt x="2975" y="371"/>
                  </a:lnTo>
                  <a:lnTo>
                    <a:pt x="3967" y="1113"/>
                  </a:lnTo>
                  <a:lnTo>
                    <a:pt x="4959" y="1948"/>
                  </a:lnTo>
                  <a:lnTo>
                    <a:pt x="5950" y="2784"/>
                  </a:lnTo>
                  <a:lnTo>
                    <a:pt x="6942" y="3527"/>
                  </a:lnTo>
                  <a:lnTo>
                    <a:pt x="7934" y="3990"/>
                  </a:lnTo>
                  <a:lnTo>
                    <a:pt x="8925" y="3990"/>
                  </a:lnTo>
                  <a:lnTo>
                    <a:pt x="9917" y="3433"/>
                  </a:lnTo>
                  <a:lnTo>
                    <a:pt x="10910" y="2134"/>
                  </a:lnTo>
                </a:path>
              </a:pathLst>
            </a:custGeom>
            <a:noFill/>
            <a:ln w="31750">
              <a:solidFill>
                <a:srgbClr val="0066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5" name="Freeform 180"/>
            <p:cNvSpPr>
              <a:spLocks/>
            </p:cNvSpPr>
            <p:nvPr/>
          </p:nvSpPr>
          <p:spPr bwMode="auto">
            <a:xfrm>
              <a:off x="546" y="1043"/>
              <a:ext cx="2182" cy="1021"/>
            </a:xfrm>
            <a:custGeom>
              <a:avLst/>
              <a:gdLst>
                <a:gd name="T0" fmla="*/ 0 w 10910"/>
                <a:gd name="T1" fmla="*/ 1 h 4084"/>
                <a:gd name="T2" fmla="*/ 2 w 10910"/>
                <a:gd name="T3" fmla="*/ 0 h 4084"/>
                <a:gd name="T4" fmla="*/ 3 w 10910"/>
                <a:gd name="T5" fmla="*/ 2 h 4084"/>
                <a:gd name="T6" fmla="*/ 5 w 10910"/>
                <a:gd name="T7" fmla="*/ 4 h 4084"/>
                <a:gd name="T8" fmla="*/ 6 w 10910"/>
                <a:gd name="T9" fmla="*/ 7 h 4084"/>
                <a:gd name="T10" fmla="*/ 8 w 10910"/>
                <a:gd name="T11" fmla="*/ 10 h 4084"/>
                <a:gd name="T12" fmla="*/ 10 w 10910"/>
                <a:gd name="T13" fmla="*/ 13 h 4084"/>
                <a:gd name="T14" fmla="*/ 11 w 10910"/>
                <a:gd name="T15" fmla="*/ 15 h 4084"/>
                <a:gd name="T16" fmla="*/ 13 w 10910"/>
                <a:gd name="T17" fmla="*/ 16 h 4084"/>
                <a:gd name="T18" fmla="*/ 14 w 10910"/>
                <a:gd name="T19" fmla="*/ 15 h 4084"/>
                <a:gd name="T20" fmla="*/ 16 w 10910"/>
                <a:gd name="T21" fmla="*/ 12 h 4084"/>
                <a:gd name="T22" fmla="*/ 17 w 10910"/>
                <a:gd name="T23" fmla="*/ 6 h 408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910"/>
                <a:gd name="T37" fmla="*/ 0 h 4084"/>
                <a:gd name="T38" fmla="*/ 10910 w 10910"/>
                <a:gd name="T39" fmla="*/ 4084 h 4084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910" h="4084">
                  <a:moveTo>
                    <a:pt x="0" y="92"/>
                  </a:moveTo>
                  <a:lnTo>
                    <a:pt x="991" y="0"/>
                  </a:lnTo>
                  <a:lnTo>
                    <a:pt x="1983" y="371"/>
                  </a:lnTo>
                  <a:lnTo>
                    <a:pt x="2975" y="928"/>
                  </a:lnTo>
                  <a:lnTo>
                    <a:pt x="3967" y="1763"/>
                  </a:lnTo>
                  <a:lnTo>
                    <a:pt x="4959" y="2598"/>
                  </a:lnTo>
                  <a:lnTo>
                    <a:pt x="5950" y="3342"/>
                  </a:lnTo>
                  <a:lnTo>
                    <a:pt x="6942" y="3898"/>
                  </a:lnTo>
                  <a:lnTo>
                    <a:pt x="7934" y="4084"/>
                  </a:lnTo>
                  <a:lnTo>
                    <a:pt x="8925" y="3806"/>
                  </a:lnTo>
                  <a:lnTo>
                    <a:pt x="9917" y="2969"/>
                  </a:lnTo>
                  <a:lnTo>
                    <a:pt x="10910" y="1392"/>
                  </a:lnTo>
                </a:path>
              </a:pathLst>
            </a:custGeom>
            <a:noFill/>
            <a:ln w="31750">
              <a:solidFill>
                <a:srgbClr val="00008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516" name="Line 181"/>
            <p:cNvSpPr>
              <a:spLocks noChangeShapeType="1"/>
            </p:cNvSpPr>
            <p:nvPr/>
          </p:nvSpPr>
          <p:spPr bwMode="auto">
            <a:xfrm flipV="1">
              <a:off x="2728" y="533"/>
              <a:ext cx="1" cy="278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17" name="Line 182"/>
            <p:cNvSpPr>
              <a:spLocks noChangeShapeType="1"/>
            </p:cNvSpPr>
            <p:nvPr/>
          </p:nvSpPr>
          <p:spPr bwMode="auto">
            <a:xfrm flipH="1">
              <a:off x="546" y="533"/>
              <a:ext cx="2182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18" name="Line 183"/>
            <p:cNvSpPr>
              <a:spLocks noChangeShapeType="1"/>
            </p:cNvSpPr>
            <p:nvPr/>
          </p:nvSpPr>
          <p:spPr bwMode="auto">
            <a:xfrm>
              <a:off x="546" y="533"/>
              <a:ext cx="1" cy="2784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8519" name="Rectangle 184"/>
            <p:cNvSpPr>
              <a:spLocks noChangeArrowheads="1"/>
            </p:cNvSpPr>
            <p:nvPr/>
          </p:nvSpPr>
          <p:spPr bwMode="auto">
            <a:xfrm rot="-2700000">
              <a:off x="407" y="3407"/>
              <a:ext cx="26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out.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0" name="Rectangle 185"/>
            <p:cNvSpPr>
              <a:spLocks noChangeArrowheads="1"/>
            </p:cNvSpPr>
            <p:nvPr/>
          </p:nvSpPr>
          <p:spPr bwMode="auto">
            <a:xfrm rot="-2700000">
              <a:off x="567" y="3424"/>
              <a:ext cx="32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nov. 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1" name="Rectangle 186"/>
            <p:cNvSpPr>
              <a:spLocks noChangeArrowheads="1"/>
            </p:cNvSpPr>
            <p:nvPr/>
          </p:nvSpPr>
          <p:spPr bwMode="auto">
            <a:xfrm rot="-2700000">
              <a:off x="788" y="3420"/>
              <a:ext cx="278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dez.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2" name="Rectangle 187"/>
            <p:cNvSpPr>
              <a:spLocks noChangeArrowheads="1"/>
            </p:cNvSpPr>
            <p:nvPr/>
          </p:nvSpPr>
          <p:spPr bwMode="auto">
            <a:xfrm rot="-2700000">
              <a:off x="1007" y="3404"/>
              <a:ext cx="25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jan.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3" name="Rectangle 188"/>
            <p:cNvSpPr>
              <a:spLocks noChangeArrowheads="1"/>
            </p:cNvSpPr>
            <p:nvPr/>
          </p:nvSpPr>
          <p:spPr bwMode="auto">
            <a:xfrm rot="-2700000">
              <a:off x="1378" y="3419"/>
              <a:ext cx="29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mar.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4" name="Rectangle 189"/>
            <p:cNvSpPr>
              <a:spLocks noChangeArrowheads="1"/>
            </p:cNvSpPr>
            <p:nvPr/>
          </p:nvSpPr>
          <p:spPr bwMode="auto">
            <a:xfrm rot="-2700000">
              <a:off x="1602" y="3410"/>
              <a:ext cx="24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abr.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5" name="Rectangle 190"/>
            <p:cNvSpPr>
              <a:spLocks noChangeArrowheads="1"/>
            </p:cNvSpPr>
            <p:nvPr/>
          </p:nvSpPr>
          <p:spPr bwMode="auto">
            <a:xfrm rot="-2700000">
              <a:off x="1776" y="3416"/>
              <a:ext cx="292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mai.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6" name="Rectangle 191"/>
            <p:cNvSpPr>
              <a:spLocks noChangeArrowheads="1"/>
            </p:cNvSpPr>
            <p:nvPr/>
          </p:nvSpPr>
          <p:spPr bwMode="auto">
            <a:xfrm rot="-2700000">
              <a:off x="1998" y="3403"/>
              <a:ext cx="261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jun.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7" name="Rectangle 192"/>
            <p:cNvSpPr>
              <a:spLocks noChangeArrowheads="1"/>
            </p:cNvSpPr>
            <p:nvPr/>
          </p:nvSpPr>
          <p:spPr bwMode="auto">
            <a:xfrm rot="-2700000">
              <a:off x="2225" y="3392"/>
              <a:ext cx="213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jul.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8" name="Rectangle 193"/>
            <p:cNvSpPr>
              <a:spLocks noChangeArrowheads="1"/>
            </p:cNvSpPr>
            <p:nvPr/>
          </p:nvSpPr>
          <p:spPr bwMode="auto">
            <a:xfrm rot="-2700000">
              <a:off x="2369" y="3421"/>
              <a:ext cx="289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ago.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29" name="Rectangle 194"/>
            <p:cNvSpPr>
              <a:spLocks noChangeArrowheads="1"/>
            </p:cNvSpPr>
            <p:nvPr/>
          </p:nvSpPr>
          <p:spPr bwMode="auto">
            <a:xfrm rot="-2700000">
              <a:off x="2596" y="3407"/>
              <a:ext cx="24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set.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0" name="Rectangle 195"/>
            <p:cNvSpPr>
              <a:spLocks noChangeArrowheads="1"/>
            </p:cNvSpPr>
            <p:nvPr/>
          </p:nvSpPr>
          <p:spPr bwMode="auto">
            <a:xfrm>
              <a:off x="447" y="3254"/>
              <a:ext cx="8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4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1" name="Rectangle 196"/>
            <p:cNvSpPr>
              <a:spLocks noChangeArrowheads="1"/>
            </p:cNvSpPr>
            <p:nvPr/>
          </p:nvSpPr>
          <p:spPr bwMode="auto">
            <a:xfrm>
              <a:off x="447" y="2790"/>
              <a:ext cx="8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6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2" name="Rectangle 197"/>
            <p:cNvSpPr>
              <a:spLocks noChangeArrowheads="1"/>
            </p:cNvSpPr>
            <p:nvPr/>
          </p:nvSpPr>
          <p:spPr bwMode="auto">
            <a:xfrm>
              <a:off x="447" y="2326"/>
              <a:ext cx="84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8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3" name="Rectangle 198"/>
            <p:cNvSpPr>
              <a:spLocks noChangeArrowheads="1"/>
            </p:cNvSpPr>
            <p:nvPr/>
          </p:nvSpPr>
          <p:spPr bwMode="auto">
            <a:xfrm>
              <a:off x="396" y="1862"/>
              <a:ext cx="16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10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4" name="Rectangle 199"/>
            <p:cNvSpPr>
              <a:spLocks noChangeArrowheads="1"/>
            </p:cNvSpPr>
            <p:nvPr/>
          </p:nvSpPr>
          <p:spPr bwMode="auto">
            <a:xfrm>
              <a:off x="396" y="1398"/>
              <a:ext cx="16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12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5" name="Rectangle 200"/>
            <p:cNvSpPr>
              <a:spLocks noChangeArrowheads="1"/>
            </p:cNvSpPr>
            <p:nvPr/>
          </p:nvSpPr>
          <p:spPr bwMode="auto">
            <a:xfrm>
              <a:off x="396" y="934"/>
              <a:ext cx="16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14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6" name="Rectangle 201"/>
            <p:cNvSpPr>
              <a:spLocks noChangeArrowheads="1"/>
            </p:cNvSpPr>
            <p:nvPr/>
          </p:nvSpPr>
          <p:spPr bwMode="auto">
            <a:xfrm>
              <a:off x="396" y="470"/>
              <a:ext cx="167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pt-BR" sz="1500">
                  <a:latin typeface="Verdana" pitchFamily="34" charset="0"/>
                </a:rPr>
                <a:t>16</a:t>
              </a:r>
              <a:endParaRPr lang="pt-BR" sz="2400">
                <a:latin typeface="Verdana" pitchFamily="34" charset="0"/>
              </a:endParaRPr>
            </a:p>
          </p:txBody>
        </p:sp>
        <p:sp>
          <p:nvSpPr>
            <p:cNvPr id="18537" name="Text Box 202"/>
            <p:cNvSpPr txBox="1">
              <a:spLocks noChangeArrowheads="1"/>
            </p:cNvSpPr>
            <p:nvPr/>
          </p:nvSpPr>
          <p:spPr bwMode="auto">
            <a:xfrm>
              <a:off x="1772" y="642"/>
              <a:ext cx="864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10000"/>
                </a:spcBef>
              </a:pPr>
              <a:r>
                <a:rPr lang="pt-BR" sz="1200">
                  <a:latin typeface="Verdana" pitchFamily="34" charset="0"/>
                </a:rPr>
                <a:t>Colonião</a:t>
              </a:r>
            </a:p>
            <a:p>
              <a:pPr>
                <a:spcBef>
                  <a:spcPct val="10000"/>
                </a:spcBef>
              </a:pPr>
              <a:r>
                <a:rPr lang="pt-BR" sz="1200">
                  <a:latin typeface="Verdana" pitchFamily="34" charset="0"/>
                </a:rPr>
                <a:t>Tanzânia</a:t>
              </a:r>
            </a:p>
            <a:p>
              <a:pPr>
                <a:spcBef>
                  <a:spcPct val="10000"/>
                </a:spcBef>
              </a:pPr>
              <a:r>
                <a:rPr lang="pt-BR" sz="1200">
                  <a:latin typeface="Verdana" pitchFamily="34" charset="0"/>
                </a:rPr>
                <a:t>Marandu</a:t>
              </a:r>
            </a:p>
            <a:p>
              <a:pPr>
                <a:spcBef>
                  <a:spcPct val="10000"/>
                </a:spcBef>
              </a:pPr>
              <a:r>
                <a:rPr lang="pt-BR" sz="1200">
                  <a:latin typeface="Verdana" pitchFamily="34" charset="0"/>
                </a:rPr>
                <a:t>Decumbens</a:t>
              </a:r>
              <a:endParaRPr lang="pt-BR" sz="2400">
                <a:latin typeface="Times New Roman" pitchFamily="18" charset="0"/>
              </a:endParaRPr>
            </a:p>
          </p:txBody>
        </p:sp>
      </p:grpSp>
      <p:sp>
        <p:nvSpPr>
          <p:cNvPr id="18437" name="CaixaDeTexto 8"/>
          <p:cNvSpPr txBox="1">
            <a:spLocks noChangeArrowheads="1"/>
          </p:cNvSpPr>
          <p:nvPr/>
        </p:nvSpPr>
        <p:spPr bwMode="auto">
          <a:xfrm>
            <a:off x="600075" y="5286375"/>
            <a:ext cx="830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 smtClean="0"/>
              <a:t>Figure </a:t>
            </a:r>
            <a:r>
              <a:rPr lang="en-US" sz="2000" dirty="0"/>
              <a:t>1 –  </a:t>
            </a:r>
            <a:r>
              <a:rPr lang="en-US" sz="2000" dirty="0" smtClean="0"/>
              <a:t>Seasonal variation of the nutritive value of tropical grasses .</a:t>
            </a:r>
            <a:endParaRPr lang="en-US" sz="2000" dirty="0"/>
          </a:p>
        </p:txBody>
      </p:sp>
      <p:cxnSp>
        <p:nvCxnSpPr>
          <p:cNvPr id="156" name="Conector reto 155"/>
          <p:cNvCxnSpPr/>
          <p:nvPr/>
        </p:nvCxnSpPr>
        <p:spPr>
          <a:xfrm>
            <a:off x="2643188" y="642938"/>
            <a:ext cx="428625" cy="1587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ector reto 157"/>
          <p:cNvCxnSpPr/>
          <p:nvPr/>
        </p:nvCxnSpPr>
        <p:spPr>
          <a:xfrm>
            <a:off x="2643188" y="858838"/>
            <a:ext cx="428625" cy="1587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Conector reto 158"/>
          <p:cNvCxnSpPr/>
          <p:nvPr/>
        </p:nvCxnSpPr>
        <p:spPr>
          <a:xfrm>
            <a:off x="2643188" y="1069975"/>
            <a:ext cx="428625" cy="1588"/>
          </a:xfrm>
          <a:prstGeom prst="line">
            <a:avLst/>
          </a:prstGeom>
          <a:ln w="3175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Conector reto 159"/>
          <p:cNvCxnSpPr/>
          <p:nvPr/>
        </p:nvCxnSpPr>
        <p:spPr>
          <a:xfrm>
            <a:off x="2643188" y="1257300"/>
            <a:ext cx="428625" cy="1588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Conector reto 160"/>
          <p:cNvCxnSpPr/>
          <p:nvPr/>
        </p:nvCxnSpPr>
        <p:spPr>
          <a:xfrm>
            <a:off x="6786563" y="3598863"/>
            <a:ext cx="428625" cy="1587"/>
          </a:xfrm>
          <a:prstGeom prst="line">
            <a:avLst/>
          </a:prstGeom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reto 161"/>
          <p:cNvCxnSpPr/>
          <p:nvPr/>
        </p:nvCxnSpPr>
        <p:spPr>
          <a:xfrm>
            <a:off x="6786563" y="3814763"/>
            <a:ext cx="428625" cy="1587"/>
          </a:xfrm>
          <a:prstGeom prst="line">
            <a:avLst/>
          </a:prstGeom>
          <a:ln w="3175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Conector reto 162"/>
          <p:cNvCxnSpPr/>
          <p:nvPr/>
        </p:nvCxnSpPr>
        <p:spPr>
          <a:xfrm>
            <a:off x="6786563" y="4025900"/>
            <a:ext cx="428625" cy="1588"/>
          </a:xfrm>
          <a:prstGeom prst="line">
            <a:avLst/>
          </a:prstGeom>
          <a:ln w="31750">
            <a:solidFill>
              <a:srgbClr val="CC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Conector reto 163"/>
          <p:cNvCxnSpPr/>
          <p:nvPr/>
        </p:nvCxnSpPr>
        <p:spPr>
          <a:xfrm>
            <a:off x="6786563" y="4213225"/>
            <a:ext cx="428625" cy="1588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37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/>
              <a:t>A </a:t>
            </a:r>
            <a:r>
              <a:rPr lang="pt-BR" sz="3200" b="1" i="1" dirty="0" err="1"/>
              <a:t>research</a:t>
            </a:r>
            <a:r>
              <a:rPr lang="pt-BR" sz="3200" b="1" i="1" dirty="0"/>
              <a:t> perspective </a:t>
            </a:r>
            <a:r>
              <a:rPr lang="pt-BR" sz="3200" b="1" i="1" dirty="0" err="1"/>
              <a:t>on</a:t>
            </a:r>
            <a:r>
              <a:rPr lang="pt-BR" sz="3200" b="1" i="1" dirty="0"/>
              <a:t> forage </a:t>
            </a:r>
            <a:r>
              <a:rPr lang="pt-BR" sz="3200" b="1" i="1" dirty="0" err="1" smtClean="0"/>
              <a:t>conservation</a:t>
            </a:r>
            <a:r>
              <a:rPr lang="pt-BR" sz="3200" b="1" i="1" dirty="0" smtClean="0"/>
              <a:t> in </a:t>
            </a:r>
            <a:r>
              <a:rPr lang="pt-BR" sz="3200" b="1" i="1" dirty="0" err="1" smtClean="0"/>
              <a:t>the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tropics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29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2" descr="C:\Users\Rodrigo\Pictures\Patagem\P80101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331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Imagem 7" descr="lider seguido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m 6" descr="Plano_fundo_per_sec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9267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I:\Meus documentos\Apresentações\Fotos\Diversos\Cal virgem cana\DSCF0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452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ao Daniel\Downloads\P26-07-10_16.22.JPG"/>
          <p:cNvPicPr>
            <a:picLocks noChangeAspect="1" noChangeArrowheads="1"/>
          </p:cNvPicPr>
          <p:nvPr/>
        </p:nvPicPr>
        <p:blipFill rotWithShape="1">
          <a:blip r:embed="rId2" cstate="print"/>
          <a:srcRect l="14232" t="20932" r="19028" b="32118"/>
          <a:stretch/>
        </p:blipFill>
        <p:spPr bwMode="auto">
          <a:xfrm>
            <a:off x="76203" y="1219202"/>
            <a:ext cx="9052875" cy="525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m 5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093" y="489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4" y="4890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157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90"/>
            <a:ext cx="898849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45093" y="489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74" y="4890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9890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5" y="1416001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7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55" y="1416001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8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7057" y="1001307"/>
            <a:ext cx="6693363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31" y="1416001"/>
            <a:ext cx="7092280" cy="531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0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09" y="1361995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8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342426" y="466958"/>
            <a:ext cx="804599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Major </a:t>
            </a:r>
            <a:r>
              <a:rPr lang="pt-BR" sz="3600" dirty="0" err="1" smtClean="0"/>
              <a:t>contributions</a:t>
            </a:r>
            <a:r>
              <a:rPr lang="pt-BR" sz="3600" dirty="0" smtClean="0"/>
              <a:t> </a:t>
            </a:r>
            <a:r>
              <a:rPr lang="pt-BR" sz="3600" dirty="0" err="1" smtClean="0"/>
              <a:t>since</a:t>
            </a:r>
            <a:r>
              <a:rPr lang="pt-BR" sz="3600" dirty="0" smtClean="0"/>
              <a:t> 70´s</a:t>
            </a:r>
            <a:endParaRPr lang="pt-BR" sz="3600" dirty="0"/>
          </a:p>
          <a:p>
            <a:r>
              <a:rPr lang="pt-BR" sz="3600" dirty="0"/>
              <a:t>•</a:t>
            </a:r>
            <a:r>
              <a:rPr lang="pt-BR" sz="3600" dirty="0" err="1"/>
              <a:t>Understand</a:t>
            </a:r>
            <a:r>
              <a:rPr lang="pt-BR" sz="3600" dirty="0"/>
              <a:t> </a:t>
            </a:r>
            <a:r>
              <a:rPr lang="pt-BR" sz="3600" dirty="0" err="1" smtClean="0"/>
              <a:t>preservation</a:t>
            </a:r>
            <a:endParaRPr lang="pt-BR" sz="3600" dirty="0" smtClean="0"/>
          </a:p>
          <a:p>
            <a:r>
              <a:rPr lang="pt-BR" sz="3600" dirty="0" smtClean="0"/>
              <a:t>	</a:t>
            </a:r>
            <a:r>
              <a:rPr lang="pt-BR" sz="3600" dirty="0" err="1"/>
              <a:t>Silage</a:t>
            </a:r>
            <a:r>
              <a:rPr lang="pt-BR" sz="3600" dirty="0"/>
              <a:t> </a:t>
            </a:r>
            <a:r>
              <a:rPr lang="pt-BR" sz="3600" dirty="0" err="1" smtClean="0"/>
              <a:t>fermentation</a:t>
            </a:r>
            <a:endParaRPr lang="pt-BR" sz="3600" dirty="0" smtClean="0"/>
          </a:p>
          <a:p>
            <a:r>
              <a:rPr lang="pt-BR" sz="3600" dirty="0"/>
              <a:t>	</a:t>
            </a:r>
            <a:r>
              <a:rPr lang="pt-BR" sz="3600" dirty="0" err="1" smtClean="0"/>
              <a:t>Aerobic</a:t>
            </a:r>
            <a:r>
              <a:rPr lang="pt-BR" sz="3600" dirty="0" smtClean="0"/>
              <a:t> </a:t>
            </a:r>
            <a:r>
              <a:rPr lang="pt-BR" sz="3600" dirty="0" err="1" smtClean="0"/>
              <a:t>deterioration</a:t>
            </a:r>
            <a:endParaRPr lang="pt-BR" sz="3600" dirty="0" smtClean="0"/>
          </a:p>
          <a:p>
            <a:r>
              <a:rPr lang="pt-BR" sz="3600" dirty="0"/>
              <a:t>	</a:t>
            </a:r>
            <a:r>
              <a:rPr lang="pt-BR" sz="3600" dirty="0" smtClean="0"/>
              <a:t>Animal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human</a:t>
            </a:r>
            <a:r>
              <a:rPr lang="pt-BR" sz="3600" dirty="0"/>
              <a:t> </a:t>
            </a:r>
            <a:r>
              <a:rPr lang="pt-BR" sz="3600" dirty="0" err="1"/>
              <a:t>health</a:t>
            </a:r>
            <a:endParaRPr lang="pt-BR" sz="3600" dirty="0"/>
          </a:p>
          <a:p>
            <a:r>
              <a:rPr lang="pt-BR" sz="3600" dirty="0" smtClean="0"/>
              <a:t>•</a:t>
            </a:r>
            <a:r>
              <a:rPr lang="pt-BR" sz="3600" dirty="0" err="1"/>
              <a:t>Understand</a:t>
            </a:r>
            <a:r>
              <a:rPr lang="pt-BR" sz="3600" dirty="0"/>
              <a:t> </a:t>
            </a:r>
            <a:r>
              <a:rPr lang="pt-BR" sz="3600" dirty="0" err="1"/>
              <a:t>feeding</a:t>
            </a:r>
            <a:r>
              <a:rPr lang="pt-BR" sz="3600" dirty="0"/>
              <a:t> </a:t>
            </a:r>
            <a:r>
              <a:rPr lang="pt-BR" sz="3600" dirty="0" err="1" smtClean="0"/>
              <a:t>value</a:t>
            </a:r>
            <a:r>
              <a:rPr lang="pt-BR" sz="3600" dirty="0"/>
              <a:t>	</a:t>
            </a:r>
          </a:p>
          <a:p>
            <a:r>
              <a:rPr lang="pt-BR" sz="3600" dirty="0"/>
              <a:t>	</a:t>
            </a:r>
            <a:r>
              <a:rPr lang="pt-BR" sz="3600" dirty="0" err="1" smtClean="0"/>
              <a:t>Intake</a:t>
            </a:r>
            <a:endParaRPr lang="pt-BR" sz="3600" dirty="0"/>
          </a:p>
          <a:p>
            <a:r>
              <a:rPr lang="pt-BR" sz="3600" dirty="0"/>
              <a:t>	</a:t>
            </a:r>
            <a:r>
              <a:rPr lang="pt-BR" sz="3600" dirty="0" err="1" smtClean="0"/>
              <a:t>Nitrogen</a:t>
            </a:r>
            <a:r>
              <a:rPr lang="pt-BR" sz="3600" dirty="0" smtClean="0"/>
              <a:t> </a:t>
            </a:r>
            <a:r>
              <a:rPr lang="pt-BR" sz="3600" dirty="0" err="1" smtClean="0"/>
              <a:t>utilisation</a:t>
            </a:r>
            <a:endParaRPr lang="pt-BR" sz="3600" dirty="0"/>
          </a:p>
          <a:p>
            <a:endParaRPr lang="pt-BR" sz="2400" dirty="0"/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004048" y="5723964"/>
            <a:ext cx="400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Wilkins &amp;Wilkinson, </a:t>
            </a:r>
            <a:r>
              <a:rPr lang="en-US" dirty="0">
                <a:solidFill>
                  <a:prstClr val="black"/>
                </a:solidFill>
              </a:rPr>
              <a:t>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762339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DSC0456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6575" y="-77788"/>
            <a:ext cx="9680575" cy="693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63743" y="-77788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2131" y="-77788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3916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agem 3" descr="Imagem 27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9058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1698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802033" cy="5851525"/>
          </a:xfrm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79058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05687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 err="1" smtClean="0"/>
              <a:t>Silage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conservation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01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85" y="1465316"/>
            <a:ext cx="7308304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70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1" y="1361995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0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35" y="1369359"/>
            <a:ext cx="7236296" cy="542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2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agem 3" descr="0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CaixaDeTexto 4"/>
          <p:cNvSpPr txBox="1">
            <a:spLocks noChangeArrowheads="1"/>
          </p:cNvSpPr>
          <p:nvPr/>
        </p:nvSpPr>
        <p:spPr bwMode="auto">
          <a:xfrm>
            <a:off x="4214813" y="285750"/>
            <a:ext cx="5214937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pt-BR" altLang="pt-BR" sz="2400" b="1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 AND SORGHUM SILAGES</a:t>
            </a: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48% BEEF FEEDLOT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1.6 million cattle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556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7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0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4346" y="-178594"/>
            <a:ext cx="9644130" cy="7322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579" name="CaixaDeTexto 4"/>
          <p:cNvSpPr txBox="1">
            <a:spLocks noChangeArrowheads="1"/>
          </p:cNvSpPr>
          <p:nvPr/>
        </p:nvSpPr>
        <p:spPr bwMode="auto">
          <a:xfrm>
            <a:off x="3143250" y="-71438"/>
            <a:ext cx="6143625" cy="261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pt-BR" altLang="pt-BR" sz="2400" b="1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SUGARCANE FRESH CHOPPED OR SILAGE</a:t>
            </a: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30% BEEF FEEDLOT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1.0 million cattle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580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0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 bwMode="auto">
          <a:xfrm>
            <a:off x="5" y="0"/>
            <a:ext cx="9143999" cy="838200"/>
          </a:xfrm>
          <a:prstGeom prst="rect">
            <a:avLst/>
          </a:prstGeom>
          <a:solidFill>
            <a:srgbClr val="0042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reflection blurRad="6350" stA="50000" endA="300" endPos="55000" dir="5400000" sy="-100000" algn="bl" rotWithShape="0"/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408554" tIns="204277" rIns="408554" bIns="204277"/>
          <a:lstStyle/>
          <a:p>
            <a:pPr algn="ctr" defTabSz="81710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/>
            </a:pPr>
            <a:endParaRPr lang="en-US" sz="4000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246996" y="182434"/>
            <a:ext cx="9144000" cy="461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0" tIns="45715" rIns="91430" bIns="45715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FF"/>
                </a:solidFill>
              </a:rPr>
              <a:t>Sugarcane silage </a:t>
            </a:r>
            <a:r>
              <a:rPr lang="en-US" sz="2200" b="1" dirty="0">
                <a:solidFill>
                  <a:srgbClr val="FFFFFF"/>
                </a:solidFill>
              </a:rPr>
              <a:t>is an important forage source in the tropics</a:t>
            </a:r>
          </a:p>
        </p:txBody>
      </p:sp>
      <p:pic>
        <p:nvPicPr>
          <p:cNvPr id="9" name="Imagem 8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10600" y="137410"/>
            <a:ext cx="381000" cy="50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C:\Users\Joao Daniel\Pictures\Sugarcane technotour\16072010(025).jpg"/>
          <p:cNvPicPr>
            <a:picLocks noChangeAspect="1" noChangeArrowheads="1"/>
          </p:cNvPicPr>
          <p:nvPr/>
        </p:nvPicPr>
        <p:blipFill>
          <a:blip r:embed="rId3" cstate="print"/>
          <a:srcRect r="3595"/>
          <a:stretch>
            <a:fillRect/>
          </a:stretch>
        </p:blipFill>
        <p:spPr bwMode="auto">
          <a:xfrm>
            <a:off x="4446896" y="1295400"/>
            <a:ext cx="4620904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5" descr="C:\Apresentações\Fotos\Volumosos\Patrick\DSCF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666" y="1295400"/>
            <a:ext cx="4289601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76200" y="5080337"/>
            <a:ext cx="449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pt-BR" dirty="0">
                <a:solidFill>
                  <a:srgbClr val="000000"/>
                </a:solidFill>
              </a:rPr>
              <a:t> High </a:t>
            </a:r>
            <a:r>
              <a:rPr lang="pt-BR" dirty="0" err="1">
                <a:solidFill>
                  <a:srgbClr val="000000"/>
                </a:solidFill>
              </a:rPr>
              <a:t>contents</a:t>
            </a:r>
            <a:r>
              <a:rPr lang="pt-BR" dirty="0">
                <a:solidFill>
                  <a:srgbClr val="000000"/>
                </a:solidFill>
              </a:rPr>
              <a:t> of </a:t>
            </a:r>
            <a:r>
              <a:rPr lang="pt-BR" dirty="0" err="1">
                <a:solidFill>
                  <a:srgbClr val="000000"/>
                </a:solidFill>
              </a:rPr>
              <a:t>sugars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sz="1600" dirty="0">
                <a:solidFill>
                  <a:srgbClr val="000000"/>
                </a:solidFill>
              </a:rPr>
              <a:t>( &gt;35% of DM)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pt-BR" dirty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pt-BR" dirty="0">
                <a:solidFill>
                  <a:srgbClr val="000000"/>
                </a:solidFill>
              </a:rPr>
              <a:t> High </a:t>
            </a:r>
            <a:r>
              <a:rPr lang="pt-BR" dirty="0" err="1">
                <a:solidFill>
                  <a:srgbClr val="000000"/>
                </a:solidFill>
              </a:rPr>
              <a:t>counts</a:t>
            </a:r>
            <a:r>
              <a:rPr lang="pt-BR" dirty="0">
                <a:solidFill>
                  <a:srgbClr val="000000"/>
                </a:solidFill>
              </a:rPr>
              <a:t> of </a:t>
            </a:r>
            <a:r>
              <a:rPr lang="pt-BR" dirty="0" err="1">
                <a:solidFill>
                  <a:srgbClr val="000000"/>
                </a:solidFill>
              </a:rPr>
              <a:t>yeasts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sz="1600" dirty="0">
                <a:solidFill>
                  <a:srgbClr val="000000"/>
                </a:solidFill>
              </a:rPr>
              <a:t>(&gt;6 log </a:t>
            </a:r>
            <a:r>
              <a:rPr lang="pt-BR" sz="1600" dirty="0" err="1">
                <a:solidFill>
                  <a:srgbClr val="000000"/>
                </a:solidFill>
              </a:rPr>
              <a:t>cfu</a:t>
            </a:r>
            <a:r>
              <a:rPr lang="pt-BR" sz="1600" dirty="0">
                <a:solidFill>
                  <a:srgbClr val="000000"/>
                </a:solidFill>
              </a:rPr>
              <a:t>/g)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392304" y="5045081"/>
            <a:ext cx="4841544" cy="10259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400"/>
              </a:spcAft>
              <a:buFont typeface="Wingdings" pitchFamily="2" charset="2"/>
              <a:buChar char="ü"/>
            </a:pPr>
            <a:r>
              <a:rPr lang="pt-BR" dirty="0">
                <a:solidFill>
                  <a:srgbClr val="000000"/>
                </a:solidFill>
              </a:rPr>
              <a:t> High </a:t>
            </a:r>
            <a:r>
              <a:rPr lang="pt-BR" dirty="0" err="1">
                <a:solidFill>
                  <a:srgbClr val="000000"/>
                </a:solidFill>
              </a:rPr>
              <a:t>contents</a:t>
            </a:r>
            <a:r>
              <a:rPr lang="pt-BR" dirty="0">
                <a:solidFill>
                  <a:srgbClr val="000000"/>
                </a:solidFill>
              </a:rPr>
              <a:t> of </a:t>
            </a:r>
            <a:r>
              <a:rPr lang="pt-BR" dirty="0" err="1">
                <a:solidFill>
                  <a:srgbClr val="000000"/>
                </a:solidFill>
              </a:rPr>
              <a:t>ethanol</a:t>
            </a:r>
            <a:r>
              <a:rPr lang="pt-BR" dirty="0">
                <a:solidFill>
                  <a:srgbClr val="000000"/>
                </a:solidFill>
              </a:rPr>
              <a:t> </a:t>
            </a:r>
            <a:r>
              <a:rPr lang="pt-BR" sz="1600" dirty="0">
                <a:solidFill>
                  <a:srgbClr val="000000"/>
                </a:solidFill>
              </a:rPr>
              <a:t>(</a:t>
            </a:r>
            <a:r>
              <a:rPr lang="pt-BR" sz="1600" dirty="0" err="1">
                <a:solidFill>
                  <a:srgbClr val="000000"/>
                </a:solidFill>
              </a:rPr>
              <a:t>up</a:t>
            </a:r>
            <a:r>
              <a:rPr lang="pt-BR" sz="1600" dirty="0">
                <a:solidFill>
                  <a:srgbClr val="000000"/>
                </a:solidFill>
              </a:rPr>
              <a:t> </a:t>
            </a:r>
            <a:r>
              <a:rPr lang="pt-BR" sz="1600" dirty="0" err="1">
                <a:solidFill>
                  <a:srgbClr val="000000"/>
                </a:solidFill>
              </a:rPr>
              <a:t>to</a:t>
            </a:r>
            <a:r>
              <a:rPr lang="pt-BR" sz="1600" dirty="0">
                <a:solidFill>
                  <a:srgbClr val="000000"/>
                </a:solidFill>
              </a:rPr>
              <a:t> 20% of DM)</a:t>
            </a:r>
            <a:r>
              <a:rPr lang="pt-BR" dirty="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</a:pPr>
            <a:r>
              <a:rPr lang="en-US" dirty="0">
                <a:solidFill>
                  <a:srgbClr val="000000"/>
                </a:solidFill>
              </a:rPr>
              <a:t>             +</a:t>
            </a:r>
          </a:p>
          <a:p>
            <a:pPr fontAlgn="base">
              <a:spcBef>
                <a:spcPct val="0"/>
              </a:spcBef>
              <a:spcAft>
                <a:spcPts val="400"/>
              </a:spcAft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Other VOC</a:t>
            </a:r>
            <a:endParaRPr lang="pt-B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4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74057" y="463195"/>
            <a:ext cx="777686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Major </a:t>
            </a:r>
            <a:r>
              <a:rPr lang="pt-BR" sz="3200" dirty="0" err="1" smtClean="0"/>
              <a:t>contributions</a:t>
            </a:r>
            <a:r>
              <a:rPr lang="pt-BR" sz="3200" dirty="0" smtClean="0"/>
              <a:t> </a:t>
            </a:r>
            <a:r>
              <a:rPr lang="pt-BR" sz="3200" dirty="0" err="1" smtClean="0"/>
              <a:t>since</a:t>
            </a:r>
            <a:r>
              <a:rPr lang="pt-BR" sz="3200" dirty="0" smtClean="0"/>
              <a:t> 70´s</a:t>
            </a:r>
            <a:endParaRPr lang="pt-BR" sz="3200" dirty="0"/>
          </a:p>
          <a:p>
            <a:r>
              <a:rPr lang="pt-BR" sz="3200" dirty="0"/>
              <a:t>•Improve </a:t>
            </a:r>
            <a:r>
              <a:rPr lang="pt-BR" sz="3200" dirty="0" err="1"/>
              <a:t>silage</a:t>
            </a:r>
            <a:r>
              <a:rPr lang="pt-BR" sz="3200" dirty="0"/>
              <a:t> </a:t>
            </a:r>
            <a:r>
              <a:rPr lang="pt-BR" sz="3200" dirty="0" err="1"/>
              <a:t>efficiency</a:t>
            </a:r>
            <a:endParaRPr lang="pt-BR" sz="3200" dirty="0"/>
          </a:p>
          <a:p>
            <a:r>
              <a:rPr lang="en-US" sz="3200" dirty="0"/>
              <a:t>	Control or monitor crop composition</a:t>
            </a:r>
          </a:p>
          <a:p>
            <a:r>
              <a:rPr lang="pt-BR" sz="3200" dirty="0"/>
              <a:t>	Improve </a:t>
            </a:r>
            <a:r>
              <a:rPr lang="pt-BR" sz="3200" dirty="0" err="1"/>
              <a:t>drying</a:t>
            </a:r>
            <a:r>
              <a:rPr lang="pt-BR" sz="3200" dirty="0"/>
              <a:t> rates</a:t>
            </a:r>
          </a:p>
          <a:p>
            <a:r>
              <a:rPr lang="pt-BR" sz="3200" dirty="0"/>
              <a:t>	Use </a:t>
            </a:r>
            <a:r>
              <a:rPr lang="pt-BR" sz="3200" dirty="0" err="1"/>
              <a:t>effective</a:t>
            </a:r>
            <a:r>
              <a:rPr lang="pt-BR" sz="3200" dirty="0"/>
              <a:t> </a:t>
            </a:r>
            <a:r>
              <a:rPr lang="pt-BR" sz="3200" dirty="0" err="1"/>
              <a:t>additives</a:t>
            </a:r>
            <a:endParaRPr lang="pt-BR" sz="3200" dirty="0"/>
          </a:p>
          <a:p>
            <a:r>
              <a:rPr lang="pt-BR" sz="3200" dirty="0"/>
              <a:t>	Improve N </a:t>
            </a:r>
            <a:r>
              <a:rPr lang="pt-BR" sz="3200" dirty="0" err="1"/>
              <a:t>utilisation</a:t>
            </a:r>
            <a:endParaRPr lang="pt-BR" sz="3200" dirty="0"/>
          </a:p>
          <a:p>
            <a:r>
              <a:rPr lang="en-US" sz="3200" dirty="0"/>
              <a:t>	Improve silo management and sealants</a:t>
            </a:r>
          </a:p>
          <a:p>
            <a:r>
              <a:rPr lang="pt-BR" sz="3200" dirty="0"/>
              <a:t>	</a:t>
            </a:r>
            <a:r>
              <a:rPr lang="pt-BR" sz="3200" dirty="0" err="1"/>
              <a:t>Reduce</a:t>
            </a:r>
            <a:r>
              <a:rPr lang="pt-BR" sz="3200" dirty="0"/>
              <a:t> </a:t>
            </a:r>
            <a:r>
              <a:rPr lang="pt-BR" sz="3200" dirty="0" err="1"/>
              <a:t>environmental</a:t>
            </a:r>
            <a:r>
              <a:rPr lang="pt-BR" sz="3200" dirty="0"/>
              <a:t> </a:t>
            </a:r>
            <a:r>
              <a:rPr lang="pt-BR" sz="3200" dirty="0" err="1"/>
              <a:t>impact</a:t>
            </a:r>
            <a:endParaRPr lang="pt-BR" sz="3200" dirty="0"/>
          </a:p>
          <a:p>
            <a:endParaRPr lang="pt-BR" sz="2400" dirty="0"/>
          </a:p>
          <a:p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5004048" y="5723964"/>
            <a:ext cx="400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Wilkins &amp;Wilkinson, </a:t>
            </a:r>
            <a:r>
              <a:rPr lang="en-US" dirty="0">
                <a:solidFill>
                  <a:prstClr val="black"/>
                </a:solidFill>
              </a:rPr>
              <a:t>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38767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m 3" descr="Silagem brachirão sta hele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0"/>
            <a:ext cx="10298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CaixaDeTexto 4"/>
          <p:cNvSpPr txBox="1">
            <a:spLocks noChangeArrowheads="1"/>
          </p:cNvSpPr>
          <p:nvPr/>
        </p:nvSpPr>
        <p:spPr bwMode="auto">
          <a:xfrm>
            <a:off x="3214688" y="0"/>
            <a:ext cx="7358062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pt-BR" altLang="pt-BR" sz="2400" b="1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b="1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TROPICAL GRASS  SILAGES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combined with grazing (surplus);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exclusive forage source (planned);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inclusion based on ME cost;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efficiency-dependent  rule.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7652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35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m 3" descr="Dsc000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10"/>
          <p:cNvSpPr>
            <a:spLocks noChangeArrowheads="1"/>
          </p:cNvSpPr>
          <p:nvPr/>
        </p:nvSpPr>
        <p:spPr bwMode="auto">
          <a:xfrm>
            <a:off x="2484438" y="115888"/>
            <a:ext cx="4716462" cy="1027112"/>
          </a:xfrm>
          <a:prstGeom prst="rect">
            <a:avLst/>
          </a:prstGeom>
          <a:solidFill>
            <a:srgbClr val="339966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/>
            <a:r>
              <a:rPr lang="en-US" altLang="pt-BR" sz="2400" b="1">
                <a:latin typeface="Verdana" panose="020B0604030504040204" pitchFamily="34" charset="0"/>
              </a:rPr>
              <a:t>ADAPTED SELFPROPELED CHOPPERS</a:t>
            </a:r>
          </a:p>
        </p:txBody>
      </p:sp>
      <p:pic>
        <p:nvPicPr>
          <p:cNvPr id="33796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88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3" descr="corte de silage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7" name="CaixaDeTexto 4"/>
          <p:cNvSpPr txBox="1">
            <a:spLocks noChangeArrowheads="1"/>
          </p:cNvSpPr>
          <p:nvPr/>
        </p:nvSpPr>
        <p:spPr bwMode="auto">
          <a:xfrm>
            <a:off x="2483768" y="4581128"/>
            <a:ext cx="4714875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pt-BR" altLang="pt-BR" sz="2400" b="1" dirty="0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b="1" dirty="0">
                <a:solidFill>
                  <a:schemeClr val="bg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TROPICAL GRASS  SILAGES</a:t>
            </a:r>
          </a:p>
          <a:p>
            <a:pPr eaLnBrk="1" hangingPunct="1"/>
            <a:endParaRPr lang="pt-BR" altLang="pt-BR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15% BEEF FEEDLOT</a:t>
            </a:r>
          </a:p>
          <a:p>
            <a:pPr eaLnBrk="1" hangingPunct="1"/>
            <a:endParaRPr lang="pt-BR" altLang="pt-BR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0.5 </a:t>
            </a:r>
            <a:r>
              <a:rPr lang="pt-BR" altLang="pt-BR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million</a:t>
            </a:r>
            <a:r>
              <a:rPr lang="pt-BR" altLang="pt-BR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0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cattle</a:t>
            </a:r>
            <a:endParaRPr lang="pt-BR" altLang="pt-BR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pt-BR" altLang="pt-BR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pt-BR" altLang="pt-BR" sz="20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628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1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3" descr="altura do capi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63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4" descr="DSCF00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0"/>
            <a:ext cx="4714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9313" y="142875"/>
            <a:ext cx="3571875" cy="217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(</a:t>
            </a: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Brachiaria</a:t>
            </a: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sp</a:t>
            </a: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Palisadegrass</a:t>
            </a:r>
            <a:endParaRPr lang="pt-BR" altLang="pt-BR" sz="36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35-d </a:t>
            </a: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regrowth</a:t>
            </a:r>
            <a:endParaRPr lang="pt-BR" altLang="pt-BR" sz="36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    30 DM t/ha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642938" y="4572000"/>
            <a:ext cx="3286125" cy="2174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>
                <a:latin typeface="Times New Roman" panose="02020603050405020304" pitchFamily="18" charset="0"/>
              </a:rPr>
              <a:t>(</a:t>
            </a: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Panicum</a:t>
            </a: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sp</a:t>
            </a: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guineagrass</a:t>
            </a:r>
            <a:endParaRPr lang="pt-BR" altLang="pt-BR" sz="36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55-d </a:t>
            </a:r>
            <a:r>
              <a:rPr lang="pt-BR" altLang="pt-BR" sz="3600" b="1" i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regrowth</a:t>
            </a:r>
            <a:endParaRPr lang="pt-BR" altLang="pt-BR" sz="3600" b="1" i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 dirty="0">
                <a:solidFill>
                  <a:schemeClr val="bg1"/>
                </a:solidFill>
                <a:latin typeface="Times New Roman" panose="02020603050405020304" pitchFamily="18" charset="0"/>
              </a:rPr>
              <a:t>   27 DM t/ha</a:t>
            </a:r>
          </a:p>
        </p:txBody>
      </p:sp>
      <p:pic>
        <p:nvPicPr>
          <p:cNvPr id="29702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57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Espaço Reservado para Conteúdo 3" descr="corte de silagem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CaixaDeTexto 4"/>
          <p:cNvSpPr txBox="1"/>
          <p:nvPr/>
        </p:nvSpPr>
        <p:spPr>
          <a:xfrm>
            <a:off x="0" y="3857625"/>
            <a:ext cx="9144000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pt-BR" sz="2400" b="1" dirty="0">
              <a:solidFill>
                <a:schemeClr val="bg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pt-BR" sz="2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ROTATIONARY  FLAIL KNIVES – PULLED  TYPE CHOPPERS</a:t>
            </a:r>
          </a:p>
          <a:p>
            <a:pPr marL="457200" indent="-457200">
              <a:defRPr/>
            </a:pPr>
            <a:endParaRPr lang="pt-B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Low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precison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chopping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lenght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pt-B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Low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equipment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output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standability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pt-BR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Critical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equipment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maintenance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2000" b="1" dirty="0" err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cost</a:t>
            </a:r>
            <a:r>
              <a:rPr lang="pt-BR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endParaRPr lang="pt-BR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endParaRPr lang="pt-BR" sz="2000" b="1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defRPr/>
            </a:pPr>
            <a:r>
              <a:rPr lang="pt-BR" sz="20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defRPr/>
            </a:pPr>
            <a:r>
              <a:rPr lang="pt-BR" sz="2000" b="1" dirty="0">
                <a:solidFill>
                  <a:srgbClr val="0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</a:t>
            </a:r>
          </a:p>
          <a:p>
            <a:pPr>
              <a:defRPr/>
            </a:pPr>
            <a:endParaRPr lang="pt-BR" sz="2000" b="1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1748" name="Picture 6" descr="Logotipo grupo      conserv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713" y="6453188"/>
            <a:ext cx="385762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752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Imagem 3" descr="DSC003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CaixaDeTexto 7"/>
          <p:cNvSpPr txBox="1">
            <a:spLocks noChangeArrowheads="1"/>
          </p:cNvSpPr>
          <p:nvPr/>
        </p:nvSpPr>
        <p:spPr bwMode="auto">
          <a:xfrm>
            <a:off x="3214688" y="3071813"/>
            <a:ext cx="58578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pt-BR" altLang="pt-BR" b="1" dirty="0">
                <a:solidFill>
                  <a:srgbClr val="000000"/>
                </a:solidFill>
              </a:rPr>
              <a:t>      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SELFPROPELED CHOPPERS</a:t>
            </a:r>
          </a:p>
          <a:p>
            <a:pPr eaLnBrk="1" hangingPunct="1"/>
            <a:endParaRPr lang="pt-BR" altLang="pt-BR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custom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forage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harvesting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pt-BR" altLang="pt-BR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increased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output/ha;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pt-BR" altLang="pt-BR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remaining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stubble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endParaRPr lang="pt-BR" altLang="pt-BR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precision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lenght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altLang="pt-BR" sz="2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chopping</a:t>
            </a:r>
            <a:r>
              <a:rPr lang="pt-BR" altLang="pt-BR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                </a:t>
            </a:r>
          </a:p>
          <a:p>
            <a:pPr eaLnBrk="1" hangingPunct="1"/>
            <a:r>
              <a:rPr lang="pt-BR" altLang="pt-BR" b="1" dirty="0">
                <a:solidFill>
                  <a:schemeClr val="bg2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28472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6038" y="1466850"/>
            <a:ext cx="922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pt-BR" altLang="pt-BR" sz="3200" i="1"/>
              <a:t>	</a:t>
            </a:r>
            <a:endParaRPr lang="pt-BR" altLang="pt-BR" sz="3200" b="1" i="1"/>
          </a:p>
        </p:txBody>
      </p:sp>
      <p:pic>
        <p:nvPicPr>
          <p:cNvPr id="54275" name="Picture 3" descr="Silagem Humidico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867400" y="249238"/>
            <a:ext cx="3276600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>
                <a:solidFill>
                  <a:srgbClr val="000000"/>
                </a:solidFill>
                <a:latin typeface="Times New Roman" panose="02020603050405020304" pitchFamily="18" charset="0"/>
              </a:rPr>
              <a:t>(Brachiaria sp)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>
                <a:solidFill>
                  <a:srgbClr val="000000"/>
                </a:solidFill>
                <a:latin typeface="Times New Roman" panose="02020603050405020304" pitchFamily="18" charset="0"/>
              </a:rPr>
              <a:t>koroniviagrass</a:t>
            </a:r>
          </a:p>
        </p:txBody>
      </p:sp>
    </p:spTree>
    <p:extLst>
      <p:ext uri="{BB962C8B-B14F-4D97-AF65-F5344CB8AC3E}">
        <p14:creationId xmlns:p14="http://schemas.microsoft.com/office/powerpoint/2010/main" val="39169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46038" y="1466850"/>
            <a:ext cx="922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just">
              <a:spcBef>
                <a:spcPct val="20000"/>
              </a:spcBef>
              <a:buClr>
                <a:schemeClr val="hlink"/>
              </a:buClr>
              <a:buSzPct val="120000"/>
            </a:pPr>
            <a:r>
              <a:rPr lang="pt-BR" altLang="pt-BR" sz="3200" i="1"/>
              <a:t>	</a:t>
            </a:r>
            <a:endParaRPr lang="pt-BR" altLang="pt-BR" sz="3200" b="1" i="1"/>
          </a:p>
        </p:txBody>
      </p:sp>
      <p:pic>
        <p:nvPicPr>
          <p:cNvPr id="55299" name="Picture 3" descr="Silagem de Tanza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6215063" y="304800"/>
            <a:ext cx="2786062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>
                <a:solidFill>
                  <a:srgbClr val="000000"/>
                </a:solidFill>
                <a:latin typeface="Times New Roman" panose="02020603050405020304" pitchFamily="18" charset="0"/>
              </a:rPr>
              <a:t>(Panicum sp)</a:t>
            </a:r>
          </a:p>
          <a:p>
            <a:pPr>
              <a:lnSpc>
                <a:spcPct val="55000"/>
              </a:lnSpc>
              <a:spcBef>
                <a:spcPct val="50000"/>
              </a:spcBef>
            </a:pPr>
            <a:r>
              <a:rPr lang="pt-BR" altLang="pt-BR" sz="3600" b="1" i="1">
                <a:solidFill>
                  <a:srgbClr val="000000"/>
                </a:solidFill>
                <a:latin typeface="Times New Roman" panose="02020603050405020304" pitchFamily="18" charset="0"/>
              </a:rPr>
              <a:t> guineagrass</a:t>
            </a:r>
          </a:p>
        </p:txBody>
      </p:sp>
    </p:spTree>
    <p:extLst>
      <p:ext uri="{BB962C8B-B14F-4D97-AF65-F5344CB8AC3E}">
        <p14:creationId xmlns:p14="http://schemas.microsoft.com/office/powerpoint/2010/main" val="114515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V00321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7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Imagem 3" descr="90 dia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Logotipo grupo      conservaçã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58238" y="6454775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6690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133" y="874801"/>
            <a:ext cx="1445767" cy="2244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214" y="1006474"/>
            <a:ext cx="1373969" cy="2278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8771" y="3465612"/>
            <a:ext cx="1521231" cy="1956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429" y="3501737"/>
            <a:ext cx="1499754" cy="201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s://images-na.ssl-images-amazon.com/images/I/41YbRBJmb7L._SX331_BO1,204,203,20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17" y="3463233"/>
            <a:ext cx="1394895" cy="2090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6417" y="1006475"/>
            <a:ext cx="1361205" cy="2033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aixaDeTexto 11"/>
          <p:cNvSpPr txBox="1"/>
          <p:nvPr/>
        </p:nvSpPr>
        <p:spPr>
          <a:xfrm>
            <a:off x="93520" y="155771"/>
            <a:ext cx="905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 err="1" smtClean="0"/>
              <a:t>Tip</a:t>
            </a:r>
            <a:r>
              <a:rPr lang="pt-BR" sz="3600" b="1" i="1" dirty="0" smtClean="0"/>
              <a:t> </a:t>
            </a:r>
            <a:r>
              <a:rPr lang="pt-BR" sz="3600" b="1" i="1" dirty="0" err="1" smtClean="0"/>
              <a:t>Top´s</a:t>
            </a:r>
            <a:r>
              <a:rPr lang="pt-BR" sz="3600" b="1" i="1" dirty="0" smtClean="0"/>
              <a:t> </a:t>
            </a:r>
            <a:r>
              <a:rPr lang="pt-BR" sz="3600" b="1" i="1" dirty="0" err="1" smtClean="0"/>
              <a:t>farewell</a:t>
            </a:r>
            <a:r>
              <a:rPr lang="pt-BR" sz="3600" b="1" i="1" dirty="0" smtClean="0"/>
              <a:t> – conservação de forragens</a:t>
            </a:r>
            <a:endParaRPr lang="pt-BR" sz="3600" b="1" i="1" dirty="0"/>
          </a:p>
        </p:txBody>
      </p:sp>
    </p:spTree>
    <p:extLst>
      <p:ext uri="{BB962C8B-B14F-4D97-AF65-F5344CB8AC3E}">
        <p14:creationId xmlns:p14="http://schemas.microsoft.com/office/powerpoint/2010/main" val="31997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3" descr="compactaþÒ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 descr="Logotipo grupo      conserv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0" y="6453188"/>
            <a:ext cx="3873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5919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3" descr="casquinha de soj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6" descr="Logotipo grupo      conservaçã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6650" y="6453188"/>
            <a:ext cx="387350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2582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 err="1" smtClean="0"/>
              <a:t>Hay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conservation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94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188640"/>
            <a:ext cx="7560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 err="1" smtClean="0"/>
              <a:t>Hay</a:t>
            </a:r>
            <a:r>
              <a:rPr lang="pt-BR" sz="4400" i="1" dirty="0" smtClean="0"/>
              <a:t> </a:t>
            </a:r>
            <a:r>
              <a:rPr lang="pt-BR" sz="4400" i="1" dirty="0" err="1" smtClean="0"/>
              <a:t>research</a:t>
            </a:r>
            <a:r>
              <a:rPr lang="en-US" sz="4400" i="1" dirty="0" smtClean="0"/>
              <a:t>:</a:t>
            </a:r>
            <a:r>
              <a:rPr lang="pt-BR" sz="4400" i="1" dirty="0" smtClean="0"/>
              <a:t> </a:t>
            </a:r>
            <a:r>
              <a:rPr lang="pt-BR" sz="4400" i="1" dirty="0" smtClean="0"/>
              <a:t>business </a:t>
            </a:r>
            <a:r>
              <a:rPr lang="pt-BR" sz="4400" i="1" dirty="0" err="1" smtClean="0"/>
              <a:t>model</a:t>
            </a:r>
            <a:endParaRPr lang="pt-BR" sz="4400" i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78" y="1175515"/>
            <a:ext cx="7559782" cy="383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7525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m 3" descr="FOTO 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0" y="0"/>
            <a:ext cx="111585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CaixaDeTexto 4"/>
          <p:cNvSpPr txBox="1">
            <a:spLocks noChangeArrowheads="1"/>
          </p:cNvSpPr>
          <p:nvPr/>
        </p:nvSpPr>
        <p:spPr bwMode="auto">
          <a:xfrm>
            <a:off x="3143250" y="-71438"/>
            <a:ext cx="6715125" cy="261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pt-BR" altLang="pt-BR" sz="2400" b="1">
              <a:solidFill>
                <a:schemeClr val="bg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HAY  AND WILTED SILAGES</a:t>
            </a: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2-3% BEEF FEEDLOT AND 5-7% DAIRY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r>
              <a:rPr lang="pt-BR" altLang="pt-BR" sz="2000" b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       0.1 million cattle</a:t>
            </a: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/>
            <a:endParaRPr lang="pt-BR" altLang="pt-BR" sz="2000" b="1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604" name="Picture 6" descr="Logotipo grupo      conservação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48713" y="6453188"/>
            <a:ext cx="385762" cy="403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25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Comendo no ch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273175"/>
            <a:ext cx="6480175" cy="431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6" descr="Bezerros comendo feno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268413"/>
            <a:ext cx="6624637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2" name="Picture 8" descr="Fenil DZ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6013" y="1268413"/>
            <a:ext cx="6624637" cy="446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3" name="Picture 9" descr="Fenil RG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6013" y="1271588"/>
            <a:ext cx="6624637" cy="441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4" name="Picture 10" descr="Fenil rustico RG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6013" y="1271588"/>
            <a:ext cx="6696075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5" name="Picture 11" descr="Fenil no galpão RG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1268413"/>
            <a:ext cx="6769100" cy="457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12" descr="Fenis americano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0" y="1223963"/>
            <a:ext cx="6985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6" descr="F:\Forragem\Fenação\Coast cross Uru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logo-esalq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 descr="C:\Users\Joao Daniel\Downloads\QCF_US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4652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39050"/>
            <a:ext cx="7030815" cy="527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gure 2. Value of US Hay Expo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86" y="980728"/>
            <a:ext cx="7648203" cy="5542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4026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3" y="1340768"/>
            <a:ext cx="9001000" cy="5040560"/>
          </a:xfrm>
          <a:prstGeom prst="rect">
            <a:avLst/>
          </a:prstGeom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259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ay Stacked for Export - Long Beach, 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5" y="1844824"/>
            <a:ext cx="9106946" cy="447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476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 err="1" smtClean="0"/>
              <a:t>Where</a:t>
            </a:r>
            <a:r>
              <a:rPr lang="pt-BR" sz="3200" b="1" i="1" dirty="0" smtClean="0"/>
              <a:t> are </a:t>
            </a:r>
            <a:r>
              <a:rPr lang="pt-BR" sz="3200" b="1" i="1" dirty="0" err="1" smtClean="0"/>
              <a:t>we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heading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to</a:t>
            </a:r>
            <a:r>
              <a:rPr lang="pt-BR" sz="3200" b="1" i="1" dirty="0" smtClean="0"/>
              <a:t>?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cms-static.wehaacdn.com/hayandforage-com/images/1803_HFG_12_US-hay-exports-chart.2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8831438" cy="452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37536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.pinimg.com/564x/bd/66/8d/bd668dbe0446b28110f5bf1dd55016b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795"/>
            <a:ext cx="5112568" cy="681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533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arvesting alfalfa cr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7" y="1702205"/>
            <a:ext cx="9124843" cy="513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6977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Fig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75" y="1268760"/>
            <a:ext cx="7479490" cy="5419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0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lfalfa hay exporters, export hay, hay export, hay exports, Saudi Arabia (KSA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63" y="329358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Alfalfa export, alfalfa saudi arabia, saudi arabia alfalfa, alfalfa hay export, Oman, Qatar, Jord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222" y="329358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3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572663" y="5723964"/>
            <a:ext cx="3463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 err="1" smtClean="0">
                <a:solidFill>
                  <a:prstClr val="black"/>
                </a:solidFill>
              </a:rPr>
              <a:t>Undersander</a:t>
            </a:r>
            <a:r>
              <a:rPr lang="en-US" dirty="0" smtClean="0">
                <a:solidFill>
                  <a:prstClr val="black"/>
                </a:solidFill>
              </a:rPr>
              <a:t>, 2015)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66" y="786714"/>
            <a:ext cx="5591878" cy="4193909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9512" y="5085184"/>
            <a:ext cx="60730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333333"/>
                </a:solidFill>
                <a:latin typeface="+mj-lt"/>
              </a:rPr>
              <a:t>Hay being re-compressed for export </a:t>
            </a:r>
            <a:r>
              <a:rPr lang="en-US" sz="2400" dirty="0" smtClean="0">
                <a:solidFill>
                  <a:srgbClr val="333333"/>
                </a:solidFill>
                <a:latin typeface="+mj-lt"/>
              </a:rPr>
              <a:t>from US western-grown </a:t>
            </a:r>
            <a:r>
              <a:rPr lang="en-US" sz="2400" dirty="0">
                <a:solidFill>
                  <a:srgbClr val="333333"/>
                </a:solidFill>
                <a:latin typeface="+mj-lt"/>
              </a:rPr>
              <a:t>alfalfa and grasses</a:t>
            </a:r>
            <a:endParaRPr lang="pt-BR" sz="2400" dirty="0">
              <a:latin typeface="+mj-lt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251520" y="188640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 err="1" smtClean="0"/>
              <a:t>Hay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exports</a:t>
            </a:r>
            <a:r>
              <a:rPr lang="pt-BR" sz="3600" i="1" dirty="0" smtClean="0"/>
              <a:t>:  forage </a:t>
            </a:r>
            <a:r>
              <a:rPr lang="pt-BR" sz="3600" i="1" dirty="0" err="1" smtClean="0"/>
              <a:t>market</a:t>
            </a:r>
            <a:endParaRPr lang="pt-BR" sz="3600" i="1" dirty="0"/>
          </a:p>
        </p:txBody>
      </p:sp>
    </p:spTree>
    <p:extLst>
      <p:ext uri="{BB962C8B-B14F-4D97-AF65-F5344CB8AC3E}">
        <p14:creationId xmlns:p14="http://schemas.microsoft.com/office/powerpoint/2010/main" val="10547391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251520" y="4462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i="1" dirty="0" err="1" smtClean="0"/>
              <a:t>Hay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exports</a:t>
            </a:r>
            <a:r>
              <a:rPr lang="pt-BR" sz="3600" i="1" dirty="0" smtClean="0"/>
              <a:t>:  forage </a:t>
            </a:r>
            <a:r>
              <a:rPr lang="pt-BR" sz="3600" i="1" dirty="0" err="1" smtClean="0"/>
              <a:t>market</a:t>
            </a:r>
            <a:r>
              <a:rPr lang="pt-BR" sz="3600" i="1" dirty="0" smtClean="0"/>
              <a:t> </a:t>
            </a:r>
            <a:r>
              <a:rPr lang="pt-BR" sz="3600" i="1" dirty="0" err="1" smtClean="0"/>
              <a:t>reject</a:t>
            </a:r>
            <a:r>
              <a:rPr lang="pt-BR" sz="3600" i="1" dirty="0" smtClean="0"/>
              <a:t> GMO</a:t>
            </a:r>
            <a:endParaRPr lang="pt-BR" sz="3600" i="1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342" y="755948"/>
            <a:ext cx="6433977" cy="520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224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39" y="108341"/>
            <a:ext cx="8103925" cy="607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4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4008112"/>
            <a:ext cx="8136904" cy="1165884"/>
          </a:xfrm>
        </p:spPr>
        <p:txBody>
          <a:bodyPr/>
          <a:lstStyle/>
          <a:p>
            <a:r>
              <a:rPr lang="pt-BR" sz="3200" b="1" i="1" dirty="0" err="1" smtClean="0"/>
              <a:t>Agriculture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Integration</a:t>
            </a:r>
            <a:r>
              <a:rPr lang="pt-BR" sz="3200" b="1" i="1" dirty="0" smtClean="0"/>
              <a:t>: </a:t>
            </a:r>
            <a:br>
              <a:rPr lang="pt-BR" sz="3200" b="1" i="1" dirty="0" smtClean="0"/>
            </a:br>
            <a:r>
              <a:rPr lang="pt-BR" sz="3200" b="1" i="1" dirty="0" err="1" smtClean="0"/>
              <a:t>straw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and</a:t>
            </a:r>
            <a:r>
              <a:rPr lang="pt-BR" sz="3200" b="1" i="1" dirty="0"/>
              <a:t> </a:t>
            </a:r>
            <a:r>
              <a:rPr lang="pt-BR" sz="3200" b="1" i="1" dirty="0" err="1" smtClean="0"/>
              <a:t>grain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conservation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7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4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482" y="980728"/>
            <a:ext cx="6743902" cy="520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23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 descr="ht141107-4.jpg (400Ã388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11805"/>
            <a:ext cx="5826224" cy="565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07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4" y="1196752"/>
            <a:ext cx="6800909" cy="52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40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41977"/>
            <a:ext cx="6381328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https://ipad.fas.usda.gov/rssiws/al/crop_production_maps/Brazil/State/Cotton_Production2012_State_Brazil_Ge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275" y="1196752"/>
            <a:ext cx="6538044" cy="505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23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2" name="Picture 2" descr="https://ipad.fas.usda.gov/highlights/2012/08/Sinop_Brazil/images/Figure3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839" y="1556792"/>
            <a:ext cx="706850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08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251520" y="0"/>
            <a:ext cx="889248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High </a:t>
            </a:r>
            <a:r>
              <a:rPr lang="pt-BR" sz="4000" dirty="0" err="1" smtClean="0"/>
              <a:t>moisture</a:t>
            </a:r>
            <a:r>
              <a:rPr lang="pt-BR" sz="4000" dirty="0" smtClean="0"/>
              <a:t> </a:t>
            </a:r>
            <a:r>
              <a:rPr lang="pt-BR" sz="4000" dirty="0" err="1" smtClean="0"/>
              <a:t>grain</a:t>
            </a:r>
            <a:r>
              <a:rPr lang="pt-BR" sz="4000" dirty="0" smtClean="0"/>
              <a:t> </a:t>
            </a:r>
            <a:r>
              <a:rPr lang="pt-BR" sz="4000" dirty="0" err="1" smtClean="0"/>
              <a:t>silage</a:t>
            </a:r>
            <a:r>
              <a:rPr lang="pt-BR" sz="4000" dirty="0" smtClean="0"/>
              <a:t> </a:t>
            </a:r>
            <a:r>
              <a:rPr lang="pt-BR" sz="4000" dirty="0" err="1" smtClean="0"/>
              <a:t>and</a:t>
            </a:r>
            <a:r>
              <a:rPr lang="pt-BR" sz="4000" dirty="0" smtClean="0"/>
              <a:t> </a:t>
            </a:r>
            <a:r>
              <a:rPr lang="pt-BR" sz="4000" dirty="0" err="1" smtClean="0"/>
              <a:t>snaplage</a:t>
            </a:r>
            <a:endParaRPr lang="pt-BR" sz="4000" dirty="0"/>
          </a:p>
          <a:p>
            <a:endParaRPr lang="pt-BR" sz="2400" dirty="0"/>
          </a:p>
          <a:p>
            <a:endParaRPr lang="pt-BR" dirty="0"/>
          </a:p>
        </p:txBody>
      </p:sp>
      <p:pic>
        <p:nvPicPr>
          <p:cNvPr id="10" name="VID-20160411-WA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616" y="836712"/>
            <a:ext cx="6480719" cy="4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1973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406C96AA-2AC8-4A45-8EC9-6E6DE40FC565}"/>
              </a:ext>
            </a:extLst>
          </p:cNvPr>
          <p:cNvGrpSpPr/>
          <p:nvPr/>
        </p:nvGrpSpPr>
        <p:grpSpPr>
          <a:xfrm>
            <a:off x="2" y="571831"/>
            <a:ext cx="9143999" cy="698500"/>
            <a:chOff x="36004" y="626326"/>
            <a:chExt cx="9143999" cy="838200"/>
          </a:xfrm>
        </p:grpSpPr>
        <p:sp>
          <p:nvSpPr>
            <p:cNvPr id="11" name="Retângulo 5">
              <a:extLst>
                <a:ext uri="{FF2B5EF4-FFF2-40B4-BE49-F238E27FC236}">
                  <a16:creationId xmlns="" xmlns:a16="http://schemas.microsoft.com/office/drawing/2014/main" id="{F3E5E37C-AAFE-412E-9701-C8F451BB5000}"/>
                </a:ext>
              </a:extLst>
            </p:cNvPr>
            <p:cNvSpPr/>
            <p:nvPr/>
          </p:nvSpPr>
          <p:spPr bwMode="auto">
            <a:xfrm>
              <a:off x="36004" y="626326"/>
              <a:ext cx="9143999" cy="838200"/>
            </a:xfrm>
            <a:prstGeom prst="rect">
              <a:avLst/>
            </a:prstGeom>
            <a:solidFill>
              <a:srgbClr val="0042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innerShdw blurRad="114300">
                <a:prstClr val="black"/>
              </a:innerShdw>
              <a:softEdge rad="3175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 prst="artDeco"/>
            </a:sp3d>
          </p:spPr>
          <p:txBody>
            <a:bodyPr lIns="340462" tIns="170231" rIns="340462" bIns="170231"/>
            <a:lstStyle/>
            <a:p>
              <a:pPr defTabSz="680896" eaLnBrk="0" hangingPunct="0">
                <a:lnSpc>
                  <a:spcPct val="90000"/>
                </a:lnSpc>
                <a:spcBef>
                  <a:spcPct val="50000"/>
                </a:spcBef>
                <a:defRPr/>
              </a:pPr>
              <a:endParaRPr lang="en-US" sz="2000" b="1" kern="0" dirty="0">
                <a:solidFill>
                  <a:prstClr val="white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Imagem 8" descr="logo-esalq.gif">
              <a:extLst>
                <a:ext uri="{FF2B5EF4-FFF2-40B4-BE49-F238E27FC236}">
                  <a16:creationId xmlns="" xmlns:a16="http://schemas.microsoft.com/office/drawing/2014/main" id="{C9EB3732-7007-4833-B5E5-6828BFF61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0040" y="748112"/>
              <a:ext cx="381000" cy="508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3" name="Picture 2" descr="C:\Users\Joao Daniel\Downloads\QCF_USA.jpg">
              <a:extLst>
                <a:ext uri="{FF2B5EF4-FFF2-40B4-BE49-F238E27FC236}">
                  <a16:creationId xmlns="" xmlns:a16="http://schemas.microsoft.com/office/drawing/2014/main" id="{83FB8984-BFDA-418E-BF59-1F2505E94A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3503" y="657360"/>
              <a:ext cx="714852" cy="71864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08753"/>
            <a:ext cx="5151715" cy="2414867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 bwMode="auto">
          <a:xfrm>
            <a:off x="2" y="571500"/>
            <a:ext cx="9143999" cy="6985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innerShdw blurRad="114300">
              <a:prstClr val="black"/>
            </a:innerShdw>
            <a:softEdge rad="3175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rtDeco"/>
          </a:sp3d>
        </p:spPr>
        <p:txBody>
          <a:bodyPr lIns="340462" tIns="170231" rIns="340462" bIns="170231"/>
          <a:lstStyle/>
          <a:p>
            <a:pPr algn="ctr" defTabSz="680896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en-US" sz="3333" kern="0" dirty="0" smtClean="0">
                <a:solidFill>
                  <a:schemeClr val="bg1"/>
                </a:solidFill>
                <a:latin typeface="Calibri" panose="020F0502020204030204" pitchFamily="34" charset="0"/>
                <a:cs typeface="Arial" pitchFamily="34" charset="0"/>
              </a:rPr>
              <a:t>High moisture grain silage</a:t>
            </a:r>
            <a:endParaRPr lang="en-US" sz="3333" kern="0" dirty="0">
              <a:solidFill>
                <a:schemeClr val="bg1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1026" name="Picture 2" descr="C:\Users\Usuario\Desktop\2015-05-26 13.32.54_resized_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" y="3624860"/>
            <a:ext cx="4563507" cy="266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uario\Desktop\2015-05-29 16.05.28_resized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10260"/>
            <a:ext cx="4572000" cy="267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868145" y="5709254"/>
            <a:ext cx="3275856" cy="605422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667" dirty="0" err="1">
                <a:solidFill>
                  <a:schemeClr val="bg1"/>
                </a:solidFill>
                <a:latin typeface="Calibri" panose="020F0502020204030204" pitchFamily="34" charset="0"/>
              </a:rPr>
              <a:t>Source</a:t>
            </a:r>
            <a:r>
              <a:rPr lang="pt-BR" sz="1667" dirty="0">
                <a:solidFill>
                  <a:schemeClr val="bg1"/>
                </a:solidFill>
                <a:latin typeface="Calibri" panose="020F0502020204030204" pitchFamily="34" charset="0"/>
              </a:rPr>
              <a:t>: Rafael Andrade </a:t>
            </a:r>
            <a:r>
              <a:rPr lang="pt-BR" sz="1667">
                <a:solidFill>
                  <a:schemeClr val="bg1"/>
                </a:solidFill>
                <a:latin typeface="Calibri" panose="020F0502020204030204" pitchFamily="34" charset="0"/>
              </a:rPr>
              <a:t>(Agrop. </a:t>
            </a:r>
            <a:r>
              <a:rPr lang="pt-BR" sz="1667" dirty="0">
                <a:solidFill>
                  <a:schemeClr val="bg1"/>
                </a:solidFill>
                <a:latin typeface="Calibri" panose="020F0502020204030204" pitchFamily="34" charset="0"/>
              </a:rPr>
              <a:t>Vista Alegre)</a:t>
            </a:r>
          </a:p>
        </p:txBody>
      </p:sp>
      <p:sp>
        <p:nvSpPr>
          <p:cNvPr id="20482" name="AutoShape 2" descr="2015-05-27 16.43.49_resized_2.jpg"/>
          <p:cNvSpPr>
            <a:spLocks noChangeAspect="1" noChangeArrowheads="1"/>
          </p:cNvSpPr>
          <p:nvPr/>
        </p:nvSpPr>
        <p:spPr bwMode="auto">
          <a:xfrm>
            <a:off x="155575" y="451115"/>
            <a:ext cx="304800" cy="254001"/>
          </a:xfrm>
          <a:prstGeom prst="rect">
            <a:avLst/>
          </a:prstGeom>
          <a:noFill/>
        </p:spPr>
        <p:txBody>
          <a:bodyPr vert="horz" wrap="square" lIns="76200" tIns="38100" rIns="76200" bIns="38100" numCol="1" anchor="t" anchorCtr="0" compatLnSpc="1">
            <a:prstTxWarp prst="textNoShape">
              <a:avLst/>
            </a:prstTxWarp>
          </a:bodyPr>
          <a:lstStyle/>
          <a:p>
            <a:endParaRPr lang="pt-BR" sz="1500"/>
          </a:p>
        </p:txBody>
      </p:sp>
      <p:pic>
        <p:nvPicPr>
          <p:cNvPr id="20483" name="Picture 3" descr="C:\Users\Pedro\Desktop\2015-05-27 16.43.49_resized_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268760"/>
            <a:ext cx="4572000" cy="2340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5597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3247" y="5552163"/>
            <a:ext cx="5769073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46" b="1" dirty="0">
                <a:solidFill>
                  <a:srgbClr val="07493D"/>
                </a:solidFill>
              </a:rPr>
              <a:t>Luiz de Queiroz College of Agriculture</a:t>
            </a:r>
          </a:p>
        </p:txBody>
      </p:sp>
      <p:sp>
        <p:nvSpPr>
          <p:cNvPr id="6" name="Retângulo 5"/>
          <p:cNvSpPr/>
          <p:nvPr/>
        </p:nvSpPr>
        <p:spPr>
          <a:xfrm>
            <a:off x="1055077" y="5955016"/>
            <a:ext cx="7033846" cy="1228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85">
              <a:solidFill>
                <a:prstClr val="white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055077" y="5909246"/>
            <a:ext cx="7033846" cy="6917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385">
              <a:solidFill>
                <a:prstClr val="white"/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54" y="5374138"/>
            <a:ext cx="434692" cy="623485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248554" y="90607"/>
            <a:ext cx="5982203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>
                <a:solidFill>
                  <a:prstClr val="black"/>
                </a:solidFill>
              </a:rPr>
              <a:t>SNAPLAGE</a:t>
            </a:r>
            <a:endParaRPr lang="pt-BR" sz="4000" dirty="0">
              <a:solidFill>
                <a:prstClr val="black"/>
              </a:solidFill>
            </a:endParaRPr>
          </a:p>
          <a:p>
            <a:endParaRPr lang="pt-BR" sz="1846" dirty="0">
              <a:solidFill>
                <a:prstClr val="black"/>
              </a:solidFill>
            </a:endParaRPr>
          </a:p>
          <a:p>
            <a:endParaRPr lang="pt-BR" sz="1385" dirty="0">
              <a:solidFill>
                <a:prstClr val="black"/>
              </a:solidFill>
            </a:endParaRPr>
          </a:p>
        </p:txBody>
      </p:sp>
      <p:pic>
        <p:nvPicPr>
          <p:cNvPr id="3074" name="Picture 2" descr="https://i.ytimg.com/vi/bsC43i8d7hc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816" y="789554"/>
            <a:ext cx="7764689" cy="436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53024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s://cms-static.wehaacdn.com/hayandforage-com/images/1Exports_ph.4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0" y="1493929"/>
            <a:ext cx="9113710" cy="536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aixaDeTexto 4"/>
          <p:cNvSpPr txBox="1"/>
          <p:nvPr/>
        </p:nvSpPr>
        <p:spPr>
          <a:xfrm>
            <a:off x="1367136" y="579801"/>
            <a:ext cx="77768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err="1" smtClean="0"/>
              <a:t>Straw</a:t>
            </a:r>
            <a:r>
              <a:rPr lang="pt-BR" sz="4800" dirty="0" smtClean="0"/>
              <a:t> </a:t>
            </a:r>
            <a:r>
              <a:rPr lang="pt-BR" sz="4800" dirty="0" err="1" smtClean="0"/>
              <a:t>and</a:t>
            </a:r>
            <a:r>
              <a:rPr lang="pt-BR" sz="4800" dirty="0" smtClean="0"/>
              <a:t> </a:t>
            </a:r>
            <a:r>
              <a:rPr lang="pt-BR" sz="4800" dirty="0" err="1" smtClean="0"/>
              <a:t>fibrous</a:t>
            </a:r>
            <a:r>
              <a:rPr lang="pt-BR" sz="4800" dirty="0" smtClean="0"/>
              <a:t> </a:t>
            </a:r>
            <a:r>
              <a:rPr lang="pt-BR" sz="4800" dirty="0" err="1" smtClean="0"/>
              <a:t>residue</a:t>
            </a:r>
            <a:endParaRPr lang="pt-BR" sz="4800" dirty="0"/>
          </a:p>
          <a:p>
            <a:endParaRPr lang="pt-BR" sz="2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102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680717" y="5939988"/>
            <a:ext cx="749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dirty="0"/>
              <a:t>(Adapted from </a:t>
            </a:r>
            <a:r>
              <a:rPr lang="en-US" dirty="0" err="1"/>
              <a:t>Marketta</a:t>
            </a:r>
            <a:r>
              <a:rPr lang="en-US" dirty="0"/>
              <a:t> </a:t>
            </a:r>
            <a:r>
              <a:rPr lang="en-US" dirty="0" err="1"/>
              <a:t>Rinne</a:t>
            </a:r>
            <a:r>
              <a:rPr lang="en-US" dirty="0"/>
              <a:t>, 2015) </a:t>
            </a: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69550" y="105740"/>
            <a:ext cx="871296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+mj-lt"/>
              </a:rPr>
              <a:t>How to secure enough funding for </a:t>
            </a:r>
            <a:r>
              <a:rPr lang="en-US" sz="2800" dirty="0" smtClean="0">
                <a:latin typeface="+mj-lt"/>
              </a:rPr>
              <a:t>forage conservation </a:t>
            </a:r>
            <a:r>
              <a:rPr lang="en-US" sz="2800" dirty="0" smtClean="0">
                <a:latin typeface="+mj-lt"/>
              </a:rPr>
              <a:t>research in th</a:t>
            </a:r>
            <a:r>
              <a:rPr lang="en-US" sz="2800" dirty="0" smtClean="0">
                <a:latin typeface="+mj-lt"/>
              </a:rPr>
              <a:t>e tropics</a:t>
            </a:r>
            <a:r>
              <a:rPr lang="en-US" sz="2800" dirty="0" smtClean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• </a:t>
            </a:r>
            <a:r>
              <a:rPr lang="en-US" sz="2800" dirty="0" smtClean="0">
                <a:latin typeface="+mj-lt"/>
              </a:rPr>
              <a:t>Integration with overall agricultural systems</a:t>
            </a:r>
          </a:p>
          <a:p>
            <a:r>
              <a:rPr lang="en-US" sz="2800" dirty="0" smtClean="0">
                <a:latin typeface="+mj-lt"/>
              </a:rPr>
              <a:t>– Pasture integrated or exclusive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– Big influence on food security and </a:t>
            </a:r>
            <a:r>
              <a:rPr lang="en-US" sz="2800" dirty="0" smtClean="0">
                <a:latin typeface="+mj-lt"/>
              </a:rPr>
              <a:t>safety, </a:t>
            </a:r>
            <a:r>
              <a:rPr lang="pt-BR" sz="2800" dirty="0" err="1" smtClean="0">
                <a:latin typeface="+mj-lt"/>
              </a:rPr>
              <a:t>environment</a:t>
            </a:r>
            <a:r>
              <a:rPr lang="pt-BR" sz="2800" dirty="0">
                <a:latin typeface="+mj-lt"/>
              </a:rPr>
              <a:t>, </a:t>
            </a:r>
            <a:r>
              <a:rPr lang="pt-BR" sz="2800" dirty="0" err="1" smtClean="0">
                <a:latin typeface="+mj-lt"/>
              </a:rPr>
              <a:t>economy</a:t>
            </a:r>
            <a:endParaRPr lang="pt-BR" sz="2800" dirty="0">
              <a:latin typeface="+mj-lt"/>
            </a:endParaRPr>
          </a:p>
          <a:p>
            <a:r>
              <a:rPr lang="pt-BR" sz="2800" dirty="0">
                <a:latin typeface="+mj-lt"/>
              </a:rPr>
              <a:t>• Technology </a:t>
            </a:r>
            <a:r>
              <a:rPr lang="pt-BR" sz="2800" dirty="0" err="1">
                <a:latin typeface="+mj-lt"/>
              </a:rPr>
              <a:t>developments</a:t>
            </a:r>
            <a:endParaRPr lang="pt-BR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• Farm sizes keep </a:t>
            </a:r>
            <a:r>
              <a:rPr lang="en-US" sz="2800" dirty="0" smtClean="0">
                <a:latin typeface="+mj-lt"/>
              </a:rPr>
              <a:t>growing </a:t>
            </a:r>
            <a:r>
              <a:rPr lang="en-US" sz="2800" dirty="0">
                <a:latin typeface="+mj-lt"/>
              </a:rPr>
              <a:t>and </a:t>
            </a:r>
            <a:r>
              <a:rPr lang="en-US" sz="2800" dirty="0" smtClean="0">
                <a:latin typeface="+mj-lt"/>
              </a:rPr>
              <a:t>farms </a:t>
            </a:r>
            <a:r>
              <a:rPr lang="pt-BR" sz="2800" dirty="0" err="1" smtClean="0">
                <a:latin typeface="+mj-lt"/>
              </a:rPr>
              <a:t>become</a:t>
            </a:r>
            <a:r>
              <a:rPr lang="pt-BR" sz="2800" dirty="0" smtClean="0">
                <a:latin typeface="+mj-lt"/>
              </a:rPr>
              <a:t> </a:t>
            </a:r>
            <a:r>
              <a:rPr lang="pt-BR" sz="2800" dirty="0">
                <a:latin typeface="+mj-lt"/>
              </a:rPr>
              <a:t>more </a:t>
            </a:r>
            <a:r>
              <a:rPr lang="pt-BR" sz="2800" dirty="0" smtClean="0">
                <a:latin typeface="+mj-lt"/>
              </a:rPr>
              <a:t>professional</a:t>
            </a:r>
            <a:endParaRPr lang="pt-BR" sz="2800" dirty="0">
              <a:latin typeface="+mj-lt"/>
            </a:endParaRPr>
          </a:p>
          <a:p>
            <a:endParaRPr lang="pt-BR" sz="2300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79608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 smtClean="0"/>
              <a:t>Environmental </a:t>
            </a:r>
            <a:r>
              <a:rPr lang="pt-BR" sz="3200" b="1" i="1" dirty="0" err="1" smtClean="0"/>
              <a:t>issues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and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bioenergy</a:t>
            </a:r>
            <a:r>
              <a:rPr lang="pt-BR" sz="3200" b="1" i="1" dirty="0" smtClean="0"/>
              <a:t> </a:t>
            </a:r>
            <a:r>
              <a:rPr lang="pt-BR" sz="3200" b="1" i="1" dirty="0" err="1" smtClean="0"/>
              <a:t>production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5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9218" name="Picture 2" descr="A invisibilidade das pessoas na inovação tecnológica – Mentor NeoHu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0" y="176412"/>
            <a:ext cx="9113582" cy="517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012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9858" y="2605581"/>
            <a:ext cx="8592875" cy="1470025"/>
          </a:xfrm>
        </p:spPr>
        <p:txBody>
          <a:bodyPr>
            <a:noAutofit/>
          </a:bodyPr>
          <a:lstStyle/>
          <a:p>
            <a:endParaRPr lang="en-US" sz="3600" dirty="0"/>
          </a:p>
        </p:txBody>
      </p:sp>
      <p:pic>
        <p:nvPicPr>
          <p:cNvPr id="4" name="Imagem 3" descr="logo-esalq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29589" y="15240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2" descr="C:\Users\Joao Daniel\Downloads\QCF_US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527" y="241977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25" y="1470007"/>
            <a:ext cx="6948264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4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04048" y="5723964"/>
            <a:ext cx="4003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Wilkins &amp;Wilkinson, </a:t>
            </a:r>
            <a:r>
              <a:rPr lang="en-US" dirty="0">
                <a:solidFill>
                  <a:prstClr val="black"/>
                </a:solidFill>
              </a:rPr>
              <a:t>2015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51520" y="385068"/>
            <a:ext cx="848597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 err="1">
                <a:solidFill>
                  <a:srgbClr val="000000"/>
                </a:solidFill>
                <a:latin typeface="+mj-lt"/>
              </a:rPr>
              <a:t>Impact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on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environment</a:t>
            </a:r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r>
              <a:rPr lang="en-US" sz="3200" dirty="0">
                <a:solidFill>
                  <a:srgbClr val="000000"/>
                </a:solidFill>
                <a:latin typeface="+mj-lt"/>
              </a:rPr>
              <a:t>•Early meetings only concern was effluent with high biological oxygen demand (BOD)</a:t>
            </a:r>
          </a:p>
          <a:p>
            <a:r>
              <a:rPr lang="en-US" sz="3200" dirty="0">
                <a:solidFill>
                  <a:srgbClr val="000000"/>
                </a:solidFill>
                <a:latin typeface="+mj-lt"/>
              </a:rPr>
              <a:t>•First paper on methane in 1999, </a:t>
            </a:r>
            <a:r>
              <a:rPr lang="en-US" sz="3200" i="1" dirty="0">
                <a:solidFill>
                  <a:srgbClr val="000000"/>
                </a:solidFill>
                <a:latin typeface="+mj-lt"/>
              </a:rPr>
              <a:t>Takahashi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  <a:p>
            <a:r>
              <a:rPr lang="en-US" sz="3200" dirty="0">
                <a:solidFill>
                  <a:srgbClr val="000000"/>
                </a:solidFill>
                <a:latin typeface="+mj-lt"/>
              </a:rPr>
              <a:t>•First papers on volatile organic compounds in 2009, </a:t>
            </a:r>
            <a:r>
              <a:rPr lang="en-US" sz="3200" i="1" dirty="0" err="1">
                <a:solidFill>
                  <a:srgbClr val="000000"/>
                </a:solidFill>
                <a:latin typeface="+mj-lt"/>
              </a:rPr>
              <a:t>Mitloehner</a:t>
            </a:r>
            <a:r>
              <a:rPr lang="en-US" sz="3200" i="1" dirty="0">
                <a:solidFill>
                  <a:srgbClr val="000000"/>
                </a:solidFill>
                <a:latin typeface="+mj-lt"/>
              </a:rPr>
              <a:t>; Montes; </a:t>
            </a:r>
            <a:r>
              <a:rPr lang="en-US" sz="3200" i="1" dirty="0" err="1">
                <a:solidFill>
                  <a:srgbClr val="000000"/>
                </a:solidFill>
                <a:latin typeface="+mj-lt"/>
              </a:rPr>
              <a:t>Hafner</a:t>
            </a:r>
            <a:endParaRPr lang="en-US" sz="3200" dirty="0">
              <a:solidFill>
                <a:srgbClr val="000000"/>
              </a:solidFill>
              <a:latin typeface="+mj-lt"/>
            </a:endParaRPr>
          </a:p>
          <a:p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r>
              <a:rPr lang="en-US" sz="3200" i="1" dirty="0">
                <a:solidFill>
                  <a:srgbClr val="000000"/>
                </a:solidFill>
                <a:latin typeface="+mj-lt"/>
              </a:rPr>
              <a:t>Surprisingly few contributions on environmental losses of N compounds</a:t>
            </a:r>
            <a:endParaRPr lang="pt-BR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946982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04048" y="5723964"/>
            <a:ext cx="3312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Daniel at al, 2014)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-184694" y="352765"/>
            <a:ext cx="8485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/>
              <a:t>Head-space chromatography profile – 53 </a:t>
            </a:r>
            <a:r>
              <a:rPr lang="en-US" sz="2800" dirty="0" smtClean="0"/>
              <a:t>VOC</a:t>
            </a:r>
            <a:endParaRPr lang="en-US" sz="2800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7" y="980728"/>
            <a:ext cx="7883614" cy="4433198"/>
          </a:xfrm>
          <a:prstGeom prst="rect">
            <a:avLst/>
          </a:prstGeom>
        </p:spPr>
      </p:pic>
      <p:pic>
        <p:nvPicPr>
          <p:cNvPr id="14" name="Imagem 13" descr="IMG_20140114_0854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02010" y="1161052"/>
            <a:ext cx="3062277" cy="2296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7430170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04048" y="5723964"/>
            <a:ext cx="3312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Daniel at al, 2014)</a:t>
            </a:r>
            <a:endParaRPr lang="pt-BR" dirty="0"/>
          </a:p>
        </p:txBody>
      </p:sp>
      <p:pic>
        <p:nvPicPr>
          <p:cNvPr id="1026" name="Picture 2" descr="http://www.tibbarconstruction.com/images/pic_biomass_proc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93" y="1171988"/>
            <a:ext cx="8286055" cy="412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-184694" y="352765"/>
            <a:ext cx="8485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/>
              <a:t>Methane and CO2 as substrate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175960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5004048" y="5723964"/>
            <a:ext cx="374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</a:t>
            </a:r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 err="1" smtClean="0">
                <a:solidFill>
                  <a:prstClr val="black"/>
                </a:solidFill>
              </a:rPr>
              <a:t>Sebastiano</a:t>
            </a:r>
            <a:r>
              <a:rPr lang="en-US" dirty="0" smtClean="0">
                <a:solidFill>
                  <a:prstClr val="black"/>
                </a:solidFill>
              </a:rPr>
              <a:t> et al, 2014)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-184694" y="352765"/>
            <a:ext cx="8485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/>
              <a:t>Methane and CO2 as substrate</a:t>
            </a:r>
            <a:endParaRPr lang="en-US" sz="28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89" y="956515"/>
            <a:ext cx="7508155" cy="476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836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58377" y="1224628"/>
            <a:ext cx="8552907" cy="4698428"/>
            <a:chOff x="-57259" y="1700808"/>
            <a:chExt cx="9237771" cy="5114451"/>
          </a:xfrm>
        </p:grpSpPr>
        <p:pic>
          <p:nvPicPr>
            <p:cNvPr id="2050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27"/>
            <a:stretch/>
          </p:blipFill>
          <p:spPr bwMode="auto">
            <a:xfrm>
              <a:off x="-57259" y="1700808"/>
              <a:ext cx="9237771" cy="40324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13" t="21427" r="41127" b="65839"/>
            <a:stretch/>
          </p:blipFill>
          <p:spPr bwMode="auto">
            <a:xfrm>
              <a:off x="5300068" y="1711314"/>
              <a:ext cx="3783726" cy="65350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48" r="5102"/>
            <a:stretch/>
          </p:blipFill>
          <p:spPr bwMode="auto">
            <a:xfrm>
              <a:off x="293016" y="5501466"/>
              <a:ext cx="8766130" cy="5517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49" r="6751" b="-564"/>
            <a:stretch/>
          </p:blipFill>
          <p:spPr bwMode="auto">
            <a:xfrm>
              <a:off x="524246" y="5653866"/>
              <a:ext cx="8613730" cy="5806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48" r="8401"/>
            <a:stretch/>
          </p:blipFill>
          <p:spPr bwMode="auto">
            <a:xfrm>
              <a:off x="597816" y="5806266"/>
              <a:ext cx="8461330" cy="5517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48" r="10051"/>
            <a:stretch/>
          </p:blipFill>
          <p:spPr bwMode="auto">
            <a:xfrm>
              <a:off x="781748" y="5958666"/>
              <a:ext cx="8308930" cy="5517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248" r="10783"/>
            <a:stretch/>
          </p:blipFill>
          <p:spPr bwMode="auto">
            <a:xfrm>
              <a:off x="902615" y="6111066"/>
              <a:ext cx="8241385" cy="55179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685" r="13084"/>
            <a:stretch/>
          </p:blipFill>
          <p:spPr bwMode="auto">
            <a:xfrm>
              <a:off x="1102313" y="6234562"/>
              <a:ext cx="8028779" cy="5806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27" r="79185"/>
            <a:stretch/>
          </p:blipFill>
          <p:spPr bwMode="auto">
            <a:xfrm>
              <a:off x="-46753" y="5373216"/>
              <a:ext cx="1922845" cy="14312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CLIENTE\Papers\Silage\headercpl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27" r="79185"/>
            <a:stretch/>
          </p:blipFill>
          <p:spPr bwMode="auto">
            <a:xfrm>
              <a:off x="7252062" y="5501466"/>
              <a:ext cx="1922845" cy="1287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Imagem 14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718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71600" y="83185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pt-BR" sz="2400" b="1" dirty="0">
                <a:latin typeface="+mn-lt"/>
              </a:rPr>
              <a:t/>
            </a:r>
            <a:br>
              <a:rPr lang="pt-BR" sz="2400" b="1" dirty="0">
                <a:latin typeface="+mn-lt"/>
              </a:rPr>
            </a:br>
            <a:r>
              <a:rPr lang="pt-BR" sz="2400" b="1" dirty="0">
                <a:solidFill>
                  <a:schemeClr val="tx1"/>
                </a:solidFill>
                <a:latin typeface="+mn-lt"/>
              </a:rPr>
              <a:t/>
            </a:r>
            <a:br>
              <a:rPr lang="pt-BR" sz="2400" b="1" dirty="0">
                <a:solidFill>
                  <a:schemeClr val="tx1"/>
                </a:solidFill>
                <a:latin typeface="+mn-lt"/>
              </a:rPr>
            </a:br>
            <a:endParaRPr lang="pt-BR" sz="2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5" name="Picture 4" descr="El maíz se hace gas | Agrov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95124"/>
            <a:ext cx="8717262" cy="454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04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323528" y="878517"/>
            <a:ext cx="7180003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/>
              <a:t> </a:t>
            </a:r>
            <a:endParaRPr lang="pt-BR" dirty="0"/>
          </a:p>
          <a:p>
            <a:r>
              <a:rPr lang="pt-BR" sz="2400" dirty="0">
                <a:latin typeface="+mj-lt"/>
              </a:rPr>
              <a:t>•  </a:t>
            </a:r>
            <a:r>
              <a:rPr lang="pt-BR" sz="2800" dirty="0">
                <a:latin typeface="+mj-lt"/>
              </a:rPr>
              <a:t>Be </a:t>
            </a:r>
            <a:r>
              <a:rPr lang="pt-BR" sz="2800" dirty="0" err="1">
                <a:latin typeface="+mj-lt"/>
              </a:rPr>
              <a:t>prepared</a:t>
            </a:r>
            <a:r>
              <a:rPr lang="pt-BR" sz="2800" dirty="0">
                <a:latin typeface="+mj-lt"/>
              </a:rPr>
              <a:t> for </a:t>
            </a:r>
            <a:r>
              <a:rPr lang="pt-BR" sz="2800" dirty="0" err="1">
                <a:latin typeface="+mj-lt"/>
              </a:rPr>
              <a:t>water</a:t>
            </a:r>
            <a:r>
              <a:rPr lang="pt-BR" sz="2800" dirty="0">
                <a:latin typeface="+mj-lt"/>
              </a:rPr>
              <a:t> short </a:t>
            </a:r>
            <a:r>
              <a:rPr lang="pt-BR" sz="2800" dirty="0" err="1">
                <a:latin typeface="+mj-lt"/>
              </a:rPr>
              <a:t>years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smtClean="0">
                <a:latin typeface="+mj-lt"/>
              </a:rPr>
              <a:t>!!</a:t>
            </a:r>
            <a:endParaRPr lang="pt-BR" sz="2800" dirty="0">
              <a:latin typeface="+mj-lt"/>
            </a:endParaRPr>
          </a:p>
          <a:p>
            <a:r>
              <a:rPr lang="pt-BR" sz="2800" dirty="0">
                <a:latin typeface="+mj-lt"/>
              </a:rPr>
              <a:t>•  </a:t>
            </a:r>
            <a:r>
              <a:rPr lang="pt-BR" sz="2800" dirty="0" err="1">
                <a:latin typeface="+mj-lt"/>
              </a:rPr>
              <a:t>Develop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rugged</a:t>
            </a:r>
            <a:r>
              <a:rPr lang="pt-BR" sz="2800" dirty="0">
                <a:latin typeface="+mj-lt"/>
              </a:rPr>
              <a:t> forage </a:t>
            </a:r>
            <a:r>
              <a:rPr lang="pt-BR" sz="2800" dirty="0" err="1">
                <a:latin typeface="+mj-lt"/>
              </a:rPr>
              <a:t>varieties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that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can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bounce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back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quickly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when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water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 smtClean="0">
                <a:latin typeface="+mj-lt"/>
              </a:rPr>
              <a:t>is</a:t>
            </a:r>
            <a:r>
              <a:rPr lang="pt-BR" sz="2800" dirty="0" smtClean="0">
                <a:latin typeface="+mj-lt"/>
              </a:rPr>
              <a:t> </a:t>
            </a:r>
            <a:r>
              <a:rPr lang="pt-BR" sz="2800" dirty="0" err="1" smtClean="0">
                <a:latin typeface="+mj-lt"/>
              </a:rPr>
              <a:t>available</a:t>
            </a:r>
            <a:r>
              <a:rPr lang="pt-BR" sz="2800" dirty="0" smtClean="0">
                <a:latin typeface="+mj-lt"/>
              </a:rPr>
              <a:t> </a:t>
            </a:r>
            <a:endParaRPr lang="pt-BR" sz="2800" dirty="0">
              <a:latin typeface="+mj-lt"/>
            </a:endParaRPr>
          </a:p>
          <a:p>
            <a:r>
              <a:rPr lang="pt-BR" sz="2800" dirty="0">
                <a:latin typeface="+mj-lt"/>
              </a:rPr>
              <a:t>•  </a:t>
            </a:r>
            <a:r>
              <a:rPr lang="pt-BR" sz="2800" dirty="0" err="1">
                <a:latin typeface="+mj-lt"/>
              </a:rPr>
              <a:t>Develop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water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sharing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arrangements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with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cities</a:t>
            </a:r>
            <a:r>
              <a:rPr lang="pt-BR" sz="2800" dirty="0">
                <a:latin typeface="+mj-lt"/>
              </a:rPr>
              <a:t> (</a:t>
            </a:r>
            <a:r>
              <a:rPr lang="pt-BR" sz="2800" dirty="0" err="1">
                <a:latin typeface="+mj-lt"/>
              </a:rPr>
              <a:t>fallow-lease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programs</a:t>
            </a:r>
            <a:r>
              <a:rPr lang="pt-BR" sz="2800" dirty="0">
                <a:latin typeface="+mj-lt"/>
              </a:rPr>
              <a:t>) </a:t>
            </a:r>
          </a:p>
          <a:p>
            <a:r>
              <a:rPr lang="pt-BR" sz="2800" dirty="0">
                <a:latin typeface="+mj-lt"/>
              </a:rPr>
              <a:t>•  </a:t>
            </a:r>
            <a:r>
              <a:rPr lang="pt-BR" sz="2800" dirty="0" err="1">
                <a:latin typeface="+mj-lt"/>
              </a:rPr>
              <a:t>Obtain</a:t>
            </a:r>
            <a:r>
              <a:rPr lang="pt-BR" sz="2800" dirty="0">
                <a:latin typeface="+mj-lt"/>
              </a:rPr>
              <a:t> more </a:t>
            </a:r>
            <a:r>
              <a:rPr lang="pt-BR" sz="2800" dirty="0" err="1">
                <a:latin typeface="+mj-lt"/>
              </a:rPr>
              <a:t>water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storage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shares</a:t>
            </a:r>
            <a:r>
              <a:rPr lang="pt-BR" sz="2800" dirty="0">
                <a:latin typeface="+mj-lt"/>
              </a:rPr>
              <a:t> </a:t>
            </a:r>
          </a:p>
          <a:p>
            <a:r>
              <a:rPr lang="pt-BR" sz="2800" dirty="0">
                <a:latin typeface="+mj-lt"/>
              </a:rPr>
              <a:t>•  </a:t>
            </a:r>
            <a:r>
              <a:rPr lang="pt-BR" sz="2800" dirty="0" err="1">
                <a:latin typeface="+mj-lt"/>
              </a:rPr>
              <a:t>Find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lower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water</a:t>
            </a:r>
            <a:r>
              <a:rPr lang="pt-BR" sz="2800" dirty="0">
                <a:latin typeface="+mj-lt"/>
              </a:rPr>
              <a:t> use forage </a:t>
            </a:r>
            <a:r>
              <a:rPr lang="pt-BR" sz="2800" dirty="0" err="1">
                <a:latin typeface="+mj-lt"/>
              </a:rPr>
              <a:t>crops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or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those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that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keep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yield</a:t>
            </a:r>
            <a:r>
              <a:rPr lang="pt-BR" sz="2800" dirty="0">
                <a:latin typeface="+mj-lt"/>
              </a:rPr>
              <a:t>/</a:t>
            </a:r>
            <a:r>
              <a:rPr lang="pt-BR" sz="2800" dirty="0" err="1">
                <a:latin typeface="+mj-lt"/>
              </a:rPr>
              <a:t>water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ratios</a:t>
            </a:r>
            <a:r>
              <a:rPr lang="pt-BR" sz="2800" dirty="0">
                <a:latin typeface="+mj-lt"/>
              </a:rPr>
              <a:t> high </a:t>
            </a:r>
            <a:r>
              <a:rPr lang="pt-BR" sz="2800" dirty="0" err="1" smtClean="0">
                <a:latin typeface="+mj-lt"/>
              </a:rPr>
              <a:t>under</a:t>
            </a:r>
            <a:r>
              <a:rPr lang="pt-BR" sz="2800" dirty="0" smtClean="0">
                <a:latin typeface="+mj-lt"/>
              </a:rPr>
              <a:t> </a:t>
            </a:r>
            <a:r>
              <a:rPr lang="pt-BR" sz="2800" dirty="0">
                <a:latin typeface="+mj-lt"/>
              </a:rPr>
              <a:t>stress </a:t>
            </a:r>
          </a:p>
          <a:p>
            <a:r>
              <a:rPr lang="pt-BR" sz="2800" dirty="0">
                <a:latin typeface="+mj-lt"/>
              </a:rPr>
              <a:t>•  </a:t>
            </a:r>
            <a:r>
              <a:rPr lang="pt-BR" sz="2800" dirty="0" err="1">
                <a:latin typeface="+mj-lt"/>
              </a:rPr>
              <a:t>Conjunctive</a:t>
            </a:r>
            <a:r>
              <a:rPr lang="pt-BR" sz="2800" dirty="0">
                <a:latin typeface="+mj-lt"/>
              </a:rPr>
              <a:t> use </a:t>
            </a:r>
            <a:r>
              <a:rPr lang="pt-BR" sz="2800" dirty="0" err="1">
                <a:latin typeface="+mj-lt"/>
              </a:rPr>
              <a:t>of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ground-water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and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>
                <a:latin typeface="+mj-lt"/>
              </a:rPr>
              <a:t>surface</a:t>
            </a:r>
            <a:r>
              <a:rPr lang="pt-BR" sz="2800" dirty="0">
                <a:latin typeface="+mj-lt"/>
              </a:rPr>
              <a:t> </a:t>
            </a:r>
            <a:r>
              <a:rPr lang="pt-BR" sz="2800" dirty="0" err="1" smtClean="0">
                <a:latin typeface="+mj-lt"/>
              </a:rPr>
              <a:t>water</a:t>
            </a:r>
            <a:r>
              <a:rPr lang="pt-BR" sz="2800" dirty="0" smtClean="0">
                <a:latin typeface="+mj-lt"/>
              </a:rPr>
              <a:t> </a:t>
            </a:r>
            <a:endParaRPr lang="pt-BR" sz="2800" dirty="0"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51520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i="1" dirty="0" err="1" smtClean="0"/>
              <a:t>Water</a:t>
            </a:r>
            <a:r>
              <a:rPr lang="pt-BR" sz="4000" i="1" dirty="0" smtClean="0"/>
              <a:t> </a:t>
            </a:r>
            <a:r>
              <a:rPr lang="pt-BR" sz="4000" i="1" dirty="0" err="1" smtClean="0"/>
              <a:t>supply</a:t>
            </a:r>
            <a:r>
              <a:rPr lang="en-US" sz="4000" i="1" dirty="0" smtClean="0"/>
              <a:t>:</a:t>
            </a:r>
            <a:r>
              <a:rPr lang="pt-BR" sz="4000" i="1" dirty="0" smtClean="0"/>
              <a:t> forage </a:t>
            </a:r>
            <a:r>
              <a:rPr lang="pt-BR" sz="4000" i="1" dirty="0" err="1" smtClean="0"/>
              <a:t>conservation</a:t>
            </a:r>
            <a:endParaRPr lang="pt-BR" sz="4000" i="1" dirty="0"/>
          </a:p>
        </p:txBody>
      </p:sp>
      <p:sp>
        <p:nvSpPr>
          <p:cNvPr id="4" name="Retângulo 3"/>
          <p:cNvSpPr/>
          <p:nvPr/>
        </p:nvSpPr>
        <p:spPr>
          <a:xfrm>
            <a:off x="5364088" y="5377283"/>
            <a:ext cx="27374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(Adapted from </a:t>
            </a:r>
            <a:r>
              <a:rPr lang="en-US" dirty="0" smtClean="0">
                <a:solidFill>
                  <a:prstClr val="black"/>
                </a:solidFill>
              </a:rPr>
              <a:t>Allen, </a:t>
            </a:r>
            <a:r>
              <a:rPr lang="en-US" dirty="0">
                <a:solidFill>
                  <a:prstClr val="black"/>
                </a:solidFill>
              </a:rPr>
              <a:t>2015)</a:t>
            </a:r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8583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https://i.pinimg.com/564x/1e/17/d5/1e17d52719b23c051c9c1bb728935fb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55994"/>
            <a:ext cx="6802005" cy="68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964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www.ics-agri.com/photos/agriculture-saudi-arabia-satellite-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588"/>
            <a:ext cx="9144000" cy="581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537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ítulo 2"/>
          <p:cNvSpPr txBox="1">
            <a:spLocks/>
          </p:cNvSpPr>
          <p:nvPr/>
        </p:nvSpPr>
        <p:spPr>
          <a:xfrm>
            <a:off x="1623049" y="5229200"/>
            <a:ext cx="7078016" cy="11669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pt-BR" sz="2400" b="1" i="1" dirty="0" smtClean="0"/>
          </a:p>
        </p:txBody>
      </p:sp>
      <p:pic>
        <p:nvPicPr>
          <p:cNvPr id="3076" name="Picture 4" descr="ESG 700x410 - O que é ESG - Environmental, Social and Govern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1" y="307252"/>
            <a:ext cx="8736001" cy="511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80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913" y="907525"/>
            <a:ext cx="7096136" cy="5936637"/>
          </a:xfrm>
          <a:prstGeom prst="rect">
            <a:avLst/>
          </a:prstGeom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505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1.bp.blogspot.com/_kZKsXAZ_AsY/TSYJpWY16II/AAAAAAAAGjo/c-b1TA7qpzo/s1600/farming+in+the+desert15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1125488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 descr="logo-esalq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58187" y="0"/>
            <a:ext cx="785813" cy="1143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2" descr="C:\Users\Joao Daniel\Downloads\QCF_US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98" y="55995"/>
            <a:ext cx="820477" cy="8248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184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534070" y="59140"/>
            <a:ext cx="7560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i="1" dirty="0" err="1" smtClean="0"/>
              <a:t>Conserved</a:t>
            </a:r>
            <a:r>
              <a:rPr lang="pt-BR" sz="4400" i="1" dirty="0" smtClean="0"/>
              <a:t> forage</a:t>
            </a:r>
            <a:r>
              <a:rPr lang="en-US" sz="4400" i="1" dirty="0" smtClean="0"/>
              <a:t>: </a:t>
            </a:r>
            <a:endParaRPr lang="pt-BR" sz="4400" dirty="0"/>
          </a:p>
          <a:p>
            <a:r>
              <a:rPr lang="pt-BR" sz="4400" dirty="0" err="1" smtClean="0"/>
              <a:t>traceability</a:t>
            </a:r>
            <a:r>
              <a:rPr lang="pt-BR" sz="4400" dirty="0" smtClean="0"/>
              <a:t> </a:t>
            </a:r>
            <a:r>
              <a:rPr lang="pt-BR" sz="4400" dirty="0" err="1"/>
              <a:t>and</a:t>
            </a:r>
            <a:r>
              <a:rPr lang="pt-BR" sz="4400" dirty="0"/>
              <a:t> </a:t>
            </a:r>
            <a:r>
              <a:rPr lang="pt-BR" sz="4400" dirty="0" err="1"/>
              <a:t>authentication</a:t>
            </a:r>
            <a:r>
              <a:rPr lang="pt-BR" sz="4400" dirty="0"/>
              <a:t> </a:t>
            </a:r>
            <a:endParaRPr lang="pt-BR" sz="4400" i="1" dirty="0"/>
          </a:p>
        </p:txBody>
      </p:sp>
      <p:sp>
        <p:nvSpPr>
          <p:cNvPr id="3" name="Retângulo 2"/>
          <p:cNvSpPr/>
          <p:nvPr/>
        </p:nvSpPr>
        <p:spPr>
          <a:xfrm>
            <a:off x="5117876" y="4581128"/>
            <a:ext cx="316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from </a:t>
            </a:r>
            <a:r>
              <a:rPr lang="en-US" dirty="0" smtClean="0">
                <a:solidFill>
                  <a:prstClr val="black"/>
                </a:solidFill>
              </a:rPr>
              <a:t>Monahan, 2015)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539552" y="1484784"/>
            <a:ext cx="62646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+mj-lt"/>
              </a:rPr>
              <a:t>Potential tracers of animal feed in meat and milk</a:t>
            </a:r>
          </a:p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>•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Fatty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acids</a:t>
            </a:r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>•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Volatiles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terpenes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aldehydes</a:t>
            </a:r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>•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Carotenoids</a:t>
            </a:r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>•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Vitamin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 E</a:t>
            </a:r>
          </a:p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>•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Stable</a:t>
            </a:r>
            <a:r>
              <a:rPr lang="pt-BR" sz="32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isotopes</a:t>
            </a:r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>•Genes 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expressed</a:t>
            </a:r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r>
              <a:rPr lang="pt-BR" sz="3200" dirty="0">
                <a:solidFill>
                  <a:srgbClr val="000000"/>
                </a:solidFill>
                <a:latin typeface="+mj-lt"/>
              </a:rPr>
              <a:t>•</a:t>
            </a:r>
            <a:r>
              <a:rPr lang="pt-BR" sz="3200" dirty="0" err="1">
                <a:solidFill>
                  <a:srgbClr val="000000"/>
                </a:solidFill>
                <a:latin typeface="+mj-lt"/>
              </a:rPr>
              <a:t>Fingerprinting</a:t>
            </a:r>
            <a:endParaRPr lang="pt-BR" sz="3200" dirty="0">
              <a:solidFill>
                <a:srgbClr val="000000"/>
              </a:solidFill>
              <a:latin typeface="+mj-lt"/>
            </a:endParaRPr>
          </a:p>
          <a:p>
            <a:endParaRPr lang="pt-BR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6693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11560" y="11663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err="1" smtClean="0"/>
              <a:t>Conserved</a:t>
            </a:r>
            <a:r>
              <a:rPr lang="pt-BR" sz="3200" i="1" dirty="0" smtClean="0"/>
              <a:t> forage</a:t>
            </a:r>
            <a:r>
              <a:rPr lang="en-US" sz="3200" i="1" dirty="0" smtClean="0"/>
              <a:t>: </a:t>
            </a:r>
            <a:endParaRPr lang="pt-BR" sz="3200" dirty="0"/>
          </a:p>
          <a:p>
            <a:r>
              <a:rPr lang="pt-BR" sz="3200" dirty="0" err="1" smtClean="0"/>
              <a:t>traceability</a:t>
            </a:r>
            <a:r>
              <a:rPr lang="pt-BR" sz="3200" dirty="0" smtClean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authentication</a:t>
            </a:r>
            <a:r>
              <a:rPr lang="pt-BR" sz="3200" dirty="0"/>
              <a:t> </a:t>
            </a:r>
            <a:endParaRPr lang="pt-BR" sz="3200" i="1" dirty="0"/>
          </a:p>
        </p:txBody>
      </p:sp>
      <p:sp>
        <p:nvSpPr>
          <p:cNvPr id="3" name="Retângulo 2"/>
          <p:cNvSpPr/>
          <p:nvPr/>
        </p:nvSpPr>
        <p:spPr>
          <a:xfrm>
            <a:off x="5869475" y="5795972"/>
            <a:ext cx="316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from </a:t>
            </a:r>
            <a:r>
              <a:rPr lang="en-US" dirty="0" smtClean="0">
                <a:solidFill>
                  <a:prstClr val="black"/>
                </a:solidFill>
              </a:rPr>
              <a:t>Monahan, 2015)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29" y="1188643"/>
            <a:ext cx="6089574" cy="452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4013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11560" y="11663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err="1" smtClean="0"/>
              <a:t>Conserved</a:t>
            </a:r>
            <a:r>
              <a:rPr lang="pt-BR" sz="3200" i="1" dirty="0" smtClean="0"/>
              <a:t> forage</a:t>
            </a:r>
            <a:r>
              <a:rPr lang="en-US" sz="3200" i="1" dirty="0" smtClean="0"/>
              <a:t>: </a:t>
            </a:r>
            <a:endParaRPr lang="pt-BR" sz="3200" dirty="0"/>
          </a:p>
          <a:p>
            <a:r>
              <a:rPr lang="pt-BR" sz="3200" dirty="0" err="1" smtClean="0"/>
              <a:t>traceability</a:t>
            </a:r>
            <a:r>
              <a:rPr lang="pt-BR" sz="3200" dirty="0" smtClean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authentication</a:t>
            </a:r>
            <a:r>
              <a:rPr lang="pt-BR" sz="3200" dirty="0"/>
              <a:t> </a:t>
            </a:r>
            <a:endParaRPr lang="pt-BR" sz="3200" i="1" dirty="0"/>
          </a:p>
        </p:txBody>
      </p:sp>
      <p:sp>
        <p:nvSpPr>
          <p:cNvPr id="3" name="Retângulo 2"/>
          <p:cNvSpPr/>
          <p:nvPr/>
        </p:nvSpPr>
        <p:spPr>
          <a:xfrm>
            <a:off x="5869475" y="5795972"/>
            <a:ext cx="316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from </a:t>
            </a:r>
            <a:r>
              <a:rPr lang="en-US" dirty="0" smtClean="0">
                <a:solidFill>
                  <a:prstClr val="black"/>
                </a:solidFill>
              </a:rPr>
              <a:t>Monahan, 2015)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27" y="1124744"/>
            <a:ext cx="6319253" cy="457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8503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11560" y="11663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err="1" smtClean="0"/>
              <a:t>Conserved</a:t>
            </a:r>
            <a:r>
              <a:rPr lang="pt-BR" sz="3200" i="1" dirty="0" smtClean="0"/>
              <a:t> forage</a:t>
            </a:r>
            <a:r>
              <a:rPr lang="en-US" sz="3200" i="1" dirty="0" smtClean="0"/>
              <a:t>: </a:t>
            </a:r>
            <a:endParaRPr lang="pt-BR" sz="3200" dirty="0"/>
          </a:p>
          <a:p>
            <a:r>
              <a:rPr lang="pt-BR" sz="3200" dirty="0" err="1" smtClean="0"/>
              <a:t>traceability</a:t>
            </a:r>
            <a:r>
              <a:rPr lang="pt-BR" sz="3200" dirty="0" smtClean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authentication</a:t>
            </a:r>
            <a:r>
              <a:rPr lang="pt-BR" sz="3200" dirty="0"/>
              <a:t> </a:t>
            </a:r>
            <a:endParaRPr lang="pt-BR" sz="3200" i="1" dirty="0"/>
          </a:p>
        </p:txBody>
      </p:sp>
      <p:sp>
        <p:nvSpPr>
          <p:cNvPr id="3" name="Retângulo 2"/>
          <p:cNvSpPr/>
          <p:nvPr/>
        </p:nvSpPr>
        <p:spPr>
          <a:xfrm>
            <a:off x="5869475" y="5795972"/>
            <a:ext cx="316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from </a:t>
            </a:r>
            <a:r>
              <a:rPr lang="en-US" dirty="0" smtClean="0">
                <a:solidFill>
                  <a:prstClr val="black"/>
                </a:solidFill>
              </a:rPr>
              <a:t>Monahan, 2015)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52" y="1124744"/>
            <a:ext cx="6330783" cy="47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0350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11560" y="11663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err="1" smtClean="0"/>
              <a:t>Conserved</a:t>
            </a:r>
            <a:r>
              <a:rPr lang="pt-BR" sz="3200" i="1" dirty="0" smtClean="0"/>
              <a:t> forage</a:t>
            </a:r>
            <a:r>
              <a:rPr lang="en-US" sz="3200" i="1" dirty="0" smtClean="0"/>
              <a:t>: </a:t>
            </a:r>
            <a:endParaRPr lang="pt-BR" sz="3200" dirty="0"/>
          </a:p>
          <a:p>
            <a:r>
              <a:rPr lang="pt-BR" sz="3200" dirty="0" err="1" smtClean="0"/>
              <a:t>traceability</a:t>
            </a:r>
            <a:r>
              <a:rPr lang="pt-BR" sz="3200" dirty="0" smtClean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authentication</a:t>
            </a:r>
            <a:r>
              <a:rPr lang="pt-BR" sz="3200" dirty="0"/>
              <a:t> </a:t>
            </a:r>
            <a:endParaRPr lang="pt-BR" sz="3200" i="1" dirty="0"/>
          </a:p>
        </p:txBody>
      </p:sp>
      <p:sp>
        <p:nvSpPr>
          <p:cNvPr id="3" name="Retângulo 2"/>
          <p:cNvSpPr/>
          <p:nvPr/>
        </p:nvSpPr>
        <p:spPr>
          <a:xfrm>
            <a:off x="5869475" y="5867980"/>
            <a:ext cx="316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from </a:t>
            </a:r>
            <a:r>
              <a:rPr lang="en-US" dirty="0" smtClean="0">
                <a:solidFill>
                  <a:prstClr val="black"/>
                </a:solidFill>
              </a:rPr>
              <a:t>Monahan, 2015)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412" y="1149346"/>
            <a:ext cx="6201963" cy="470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7093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611560" y="116632"/>
            <a:ext cx="7560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i="1" dirty="0" err="1" smtClean="0"/>
              <a:t>Conserved</a:t>
            </a:r>
            <a:r>
              <a:rPr lang="pt-BR" sz="3200" i="1" dirty="0" smtClean="0"/>
              <a:t> forage</a:t>
            </a:r>
            <a:r>
              <a:rPr lang="en-US" sz="3200" i="1" dirty="0" smtClean="0"/>
              <a:t>: </a:t>
            </a:r>
            <a:endParaRPr lang="pt-BR" sz="3200" dirty="0"/>
          </a:p>
          <a:p>
            <a:r>
              <a:rPr lang="pt-BR" sz="3200" dirty="0" err="1" smtClean="0"/>
              <a:t>traceability</a:t>
            </a:r>
            <a:r>
              <a:rPr lang="pt-BR" sz="3200" dirty="0" smtClean="0"/>
              <a:t> </a:t>
            </a:r>
            <a:r>
              <a:rPr lang="pt-BR" sz="3200" dirty="0" err="1"/>
              <a:t>and</a:t>
            </a:r>
            <a:r>
              <a:rPr lang="pt-BR" sz="3200" dirty="0"/>
              <a:t> </a:t>
            </a:r>
            <a:r>
              <a:rPr lang="pt-BR" sz="3200" dirty="0" err="1"/>
              <a:t>authentication</a:t>
            </a:r>
            <a:r>
              <a:rPr lang="pt-BR" sz="3200" dirty="0"/>
              <a:t> </a:t>
            </a:r>
            <a:endParaRPr lang="pt-BR" sz="3200" i="1" dirty="0"/>
          </a:p>
        </p:txBody>
      </p:sp>
      <p:sp>
        <p:nvSpPr>
          <p:cNvPr id="3" name="Retângulo 2"/>
          <p:cNvSpPr/>
          <p:nvPr/>
        </p:nvSpPr>
        <p:spPr>
          <a:xfrm>
            <a:off x="5869475" y="5867980"/>
            <a:ext cx="3167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(Adapted from </a:t>
            </a:r>
            <a:r>
              <a:rPr lang="en-US" dirty="0" smtClean="0">
                <a:solidFill>
                  <a:prstClr val="black"/>
                </a:solidFill>
              </a:rPr>
              <a:t>Monahan, 2015)</a:t>
            </a:r>
            <a:endParaRPr lang="pt-BR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20" y="1212161"/>
            <a:ext cx="6054445" cy="452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4556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AD05F8F-86D1-324D-8589-C124E27CF3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4010929"/>
            <a:ext cx="6841788" cy="1165884"/>
          </a:xfrm>
        </p:spPr>
        <p:txBody>
          <a:bodyPr/>
          <a:lstStyle/>
          <a:p>
            <a:r>
              <a:rPr lang="pt-BR" sz="3200" b="1" i="1" dirty="0" err="1" smtClean="0"/>
              <a:t>Quality</a:t>
            </a:r>
            <a:r>
              <a:rPr lang="pt-BR" sz="3200" b="1" i="1" dirty="0" smtClean="0"/>
              <a:t> standards</a:t>
            </a:r>
            <a:endParaRPr lang="pt-BR" sz="3200" b="1" i="1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18F6FB-1688-F941-9C8F-3449C9761753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151104" y="5162051"/>
            <a:ext cx="6841788" cy="646174"/>
          </a:xfrm>
        </p:spPr>
        <p:txBody>
          <a:bodyPr/>
          <a:lstStyle/>
          <a:p>
            <a:pPr marL="0" indent="0" algn="r">
              <a:buNone/>
            </a:pPr>
            <a:r>
              <a:rPr lang="pt-BR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pt-BR" b="1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ussio@usp.br</a:t>
            </a:r>
            <a:endParaRPr lang="pt-BR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81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16620" y="6189110"/>
            <a:ext cx="7499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rgbClr val="07493D"/>
                </a:solidFill>
              </a:rPr>
              <a:t>Luiz de Queiroz College of Agriculture</a:t>
            </a:r>
            <a:endParaRPr lang="pt-BR" sz="2400" b="1" dirty="0">
              <a:solidFill>
                <a:srgbClr val="07493D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0" y="6712821"/>
            <a:ext cx="9144000" cy="1597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6653318"/>
            <a:ext cx="9144000" cy="8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957679"/>
            <a:ext cx="565100" cy="810530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1104651" y="5148892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algn="r"/>
            <a:r>
              <a:rPr lang="en-US" dirty="0" smtClean="0"/>
              <a:t>(</a:t>
            </a:r>
            <a:r>
              <a:rPr lang="en-US" dirty="0"/>
              <a:t>Adapted from </a:t>
            </a:r>
            <a:r>
              <a:rPr lang="en-US" dirty="0" err="1" smtClean="0"/>
              <a:t>Undersander</a:t>
            </a:r>
            <a:r>
              <a:rPr lang="en-US" dirty="0" smtClean="0"/>
              <a:t>, 2015)) </a:t>
            </a:r>
            <a:endParaRPr lang="en-US" dirty="0"/>
          </a:p>
          <a:p>
            <a:endParaRPr lang="en-US" sz="2400" b="1" dirty="0" smtClean="0">
              <a:solidFill>
                <a:srgbClr val="07493D"/>
              </a:solidFill>
            </a:endParaRPr>
          </a:p>
          <a:p>
            <a:endParaRPr lang="pt-BR" sz="2400" dirty="0" smtClean="0"/>
          </a:p>
          <a:p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51520" y="188640"/>
            <a:ext cx="907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i="1" dirty="0" smtClean="0"/>
              <a:t>Forage </a:t>
            </a:r>
            <a:r>
              <a:rPr lang="pt-BR" sz="4000" b="1" i="1" dirty="0" err="1" smtClean="0"/>
              <a:t>conservation</a:t>
            </a:r>
            <a:r>
              <a:rPr lang="pt-BR" sz="4000" b="1" i="1" dirty="0" smtClean="0"/>
              <a:t>:  </a:t>
            </a:r>
            <a:r>
              <a:rPr lang="pt-BR" sz="4000" b="1" i="1" dirty="0" err="1" smtClean="0"/>
              <a:t>criteria</a:t>
            </a:r>
            <a:r>
              <a:rPr lang="pt-BR" sz="4000" b="1" i="1" dirty="0" smtClean="0"/>
              <a:t> standards</a:t>
            </a:r>
            <a:endParaRPr lang="pt-BR" sz="4000" b="1" i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b="9640"/>
          <a:stretch/>
        </p:blipFill>
        <p:spPr>
          <a:xfrm>
            <a:off x="534070" y="1035318"/>
            <a:ext cx="7180003" cy="440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815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3226</TotalTime>
  <Words>1092</Words>
  <Application>Microsoft Office PowerPoint</Application>
  <PresentationFormat>Apresentação na tela (4:3)</PresentationFormat>
  <Paragraphs>321</Paragraphs>
  <Slides>113</Slides>
  <Notes>1</Notes>
  <HiddenSlides>0</HiddenSlides>
  <MMClips>2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113</vt:i4>
      </vt:variant>
    </vt:vector>
  </HeadingPairs>
  <TitlesOfParts>
    <vt:vector size="123" baseType="lpstr">
      <vt:lpstr>Arial</vt:lpstr>
      <vt:lpstr>Calibri</vt:lpstr>
      <vt:lpstr>Calibri Light</vt:lpstr>
      <vt:lpstr>Tahoma</vt:lpstr>
      <vt:lpstr>Times New Roman</vt:lpstr>
      <vt:lpstr>Verdana</vt:lpstr>
      <vt:lpstr>Wingdings</vt:lpstr>
      <vt:lpstr>Tema do Office</vt:lpstr>
      <vt:lpstr>2_Tema do Office</vt:lpstr>
      <vt:lpstr>3_Tema do Office</vt:lpstr>
      <vt:lpstr>China-Brazil Innovation Centre (graduate level)</vt:lpstr>
      <vt:lpstr>A research perspective on forage conservation in the tropics</vt:lpstr>
      <vt:lpstr>Apresentação do PowerPoint</vt:lpstr>
      <vt:lpstr>Apresentação do PowerPoint</vt:lpstr>
      <vt:lpstr>Apresentação do PowerPoint</vt:lpstr>
      <vt:lpstr>Where are we heading to?</vt:lpstr>
      <vt:lpstr>Apresentação do PowerPoint</vt:lpstr>
      <vt:lpstr>  </vt:lpstr>
      <vt:lpstr>Apresentação do PowerPoint</vt:lpstr>
      <vt:lpstr>Apresentação do PowerPoint</vt:lpstr>
      <vt:lpstr>What must be done?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Silage conservation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Hay conservation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Agriculture Integration:  straw and grain conservation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Environmental issues and bioenergy production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Quality standards</vt:lpstr>
      <vt:lpstr>Apresentação do PowerPoint</vt:lpstr>
      <vt:lpstr>Future????</vt:lpstr>
      <vt:lpstr>Apresentação do PowerPoint</vt:lpstr>
      <vt:lpstr>Apresentação do PowerPoint</vt:lpstr>
      <vt:lpstr>Apresentação do PowerPoint</vt:lpstr>
      <vt:lpstr>  </vt:lpstr>
      <vt:lpstr>  </vt:lpstr>
      <vt:lpstr>  </vt:lpstr>
      <vt:lpstr>  </vt:lpstr>
      <vt:lpstr>  </vt:lpstr>
      <vt:lpstr>  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Seção Técnica Apoio Institucional</dc:title>
  <dc:creator>user</dc:creator>
  <cp:lastModifiedBy>Nussio</cp:lastModifiedBy>
  <cp:revision>341</cp:revision>
  <cp:lastPrinted>2015-07-15T13:41:28Z</cp:lastPrinted>
  <dcterms:created xsi:type="dcterms:W3CDTF">2013-10-03T12:05:46Z</dcterms:created>
  <dcterms:modified xsi:type="dcterms:W3CDTF">2021-10-30T18:19:58Z</dcterms:modified>
</cp:coreProperties>
</file>