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98" r:id="rId4"/>
    <p:sldId id="258"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74" r:id="rId24"/>
    <p:sldId id="281" r:id="rId25"/>
    <p:sldId id="284" r:id="rId26"/>
    <p:sldId id="285" r:id="rId27"/>
    <p:sldId id="286" r:id="rId28"/>
    <p:sldId id="287" r:id="rId29"/>
    <p:sldId id="288" r:id="rId30"/>
    <p:sldId id="283" r:id="rId31"/>
    <p:sldId id="282"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1111"/>
    <a:srgbClr val="E21414"/>
    <a:srgbClr val="EB7C30"/>
    <a:srgbClr val="B31111"/>
    <a:srgbClr val="FFC602"/>
    <a:srgbClr val="FFC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8" d="100"/>
          <a:sy n="68"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8D7B7-3F94-4318-970E-69287ADE4C0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585B5D9-39D2-4BF6-84F4-17ACBA6C1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80832A8-B6D2-4FA8-9E7B-F15A8E1D71F0}"/>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5" name="Espaço Reservado para Rodapé 4">
            <a:extLst>
              <a:ext uri="{FF2B5EF4-FFF2-40B4-BE49-F238E27FC236}">
                <a16:creationId xmlns:a16="http://schemas.microsoft.com/office/drawing/2014/main" id="{3F3582A3-12A4-4DCC-BBFD-3C2B35D5AE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848DD19-A996-4E4F-AD32-85EBD762A413}"/>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136103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09939-5234-40B6-8F4A-438634CCB9F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BC5B183-A95E-4151-B15C-0EB9938B3C4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7114D46-55F6-4EAA-BDA0-1972ED1E4E32}"/>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5" name="Espaço Reservado para Rodapé 4">
            <a:extLst>
              <a:ext uri="{FF2B5EF4-FFF2-40B4-BE49-F238E27FC236}">
                <a16:creationId xmlns:a16="http://schemas.microsoft.com/office/drawing/2014/main" id="{BFBF061F-F968-418B-B8E4-D5B6BC6D261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38146DB-7048-46E0-8BFB-F505748B915F}"/>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311149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63F4F2-EDD4-4D17-BB00-CC0B03E3FE1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C953019-FE02-4A30-A5A0-BA8194D7E61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FD7CE1F-17C7-4DA3-9795-DF27B0AB3DAC}"/>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5" name="Espaço Reservado para Rodapé 4">
            <a:extLst>
              <a:ext uri="{FF2B5EF4-FFF2-40B4-BE49-F238E27FC236}">
                <a16:creationId xmlns:a16="http://schemas.microsoft.com/office/drawing/2014/main" id="{5296E939-2D7D-48AC-AF30-ECEC56C37F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725AE4-7F02-487D-8B67-6DE6F1E8EF9E}"/>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336144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303C6-4EF3-4232-A4DD-C063A41E45D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96985CD-9CE9-4CFF-9F34-DA5AB0DDD5B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291BAE-A863-41C2-B2F2-E13D06CA8256}"/>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5" name="Espaço Reservado para Rodapé 4">
            <a:extLst>
              <a:ext uri="{FF2B5EF4-FFF2-40B4-BE49-F238E27FC236}">
                <a16:creationId xmlns:a16="http://schemas.microsoft.com/office/drawing/2014/main" id="{933F7167-CB71-4AB4-AEC7-F6DB3581C95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E0E88E7-93A0-49A6-B1BF-583D6E1AF9FD}"/>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13242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89646-BC05-462B-8231-69259B196D8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8D1E2DD-F75E-4FCA-B068-38DF93098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4A49753-80DD-40CB-A9F3-D4FFA4FD746B}"/>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5" name="Espaço Reservado para Rodapé 4">
            <a:extLst>
              <a:ext uri="{FF2B5EF4-FFF2-40B4-BE49-F238E27FC236}">
                <a16:creationId xmlns:a16="http://schemas.microsoft.com/office/drawing/2014/main" id="{B5E53F79-AA39-4AFF-9B9E-534C0B1A070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3D983E-097F-4F3D-827F-7927EBB59D0D}"/>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40900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428BC-21B1-4AAE-B323-19CE3C8CBA6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B1FD5D7-8368-4946-B513-1D80C69DAAE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68E9F6A-9ED6-49B7-ACED-71B04278510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909870D-6D0B-4C4C-8DD1-2F6CEEF88900}"/>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6" name="Espaço Reservado para Rodapé 5">
            <a:extLst>
              <a:ext uri="{FF2B5EF4-FFF2-40B4-BE49-F238E27FC236}">
                <a16:creationId xmlns:a16="http://schemas.microsoft.com/office/drawing/2014/main" id="{2689986A-0A5D-459F-BE43-6C5B978DB8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982F57-6BD6-4CE9-B8D1-5AD05EAA567D}"/>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176466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C8709-7F8E-450C-80FE-389BE7C8541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3A22307-AFC7-44BB-A3EC-1DC6733DB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6DCA860-F5A3-4523-BA0D-461B61D3F2F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844CC63-3562-46C8-BA97-FA7AF304B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35FC18D-BC1B-4296-ACA1-0749D8F8C12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7F6A674-8B6D-4D03-93EE-CFB78EA01E76}"/>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8" name="Espaço Reservado para Rodapé 7">
            <a:extLst>
              <a:ext uri="{FF2B5EF4-FFF2-40B4-BE49-F238E27FC236}">
                <a16:creationId xmlns:a16="http://schemas.microsoft.com/office/drawing/2014/main" id="{90A64501-AB63-4D0C-9EFE-131DCD2867A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6584651-B086-4EE7-9952-2C185ACF543A}"/>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35733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D2EABB-FC53-4E38-9F49-A1D3959A6D3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8718CB6-7459-4870-B46B-F986B54B0DA2}"/>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4" name="Espaço Reservado para Rodapé 3">
            <a:extLst>
              <a:ext uri="{FF2B5EF4-FFF2-40B4-BE49-F238E27FC236}">
                <a16:creationId xmlns:a16="http://schemas.microsoft.com/office/drawing/2014/main" id="{3B7CEB42-A038-4053-9149-D49F7598EF0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0EA631F-C8BD-44F2-B1E3-E9B1E4FE77C2}"/>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426356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F151B50-A3CD-43F8-A7C6-8F4A402D5C22}"/>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3" name="Espaço Reservado para Rodapé 2">
            <a:extLst>
              <a:ext uri="{FF2B5EF4-FFF2-40B4-BE49-F238E27FC236}">
                <a16:creationId xmlns:a16="http://schemas.microsoft.com/office/drawing/2014/main" id="{D74A4088-0FD1-46D3-8C60-FC0B4912F24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7E91E49-42C8-4660-8FE8-0F395EBD8811}"/>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45108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40F53-22AB-47D0-B9F0-0B4BDC6114D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3A2A74F-3FBB-40C5-9A89-F5EB2997F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7BD99B0-87E6-4966-859E-651AD4C21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DFC615F-37A0-4172-80FA-2193DEDC68C5}"/>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6" name="Espaço Reservado para Rodapé 5">
            <a:extLst>
              <a:ext uri="{FF2B5EF4-FFF2-40B4-BE49-F238E27FC236}">
                <a16:creationId xmlns:a16="http://schemas.microsoft.com/office/drawing/2014/main" id="{4EDB79E3-67B7-4060-81FE-5664CEAD7B8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5182667-7CE1-47C5-A322-5C89FE626BC0}"/>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410054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CA8AB-042B-4CE0-98CB-AC5E89E5999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9B642AB-A19C-47CD-84D0-609061423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794319F-7BC5-46DD-91BB-BC7B2E1AC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14DE3AB-4F08-4051-853C-59C4B966AEFE}"/>
              </a:ext>
            </a:extLst>
          </p:cNvPr>
          <p:cNvSpPr>
            <a:spLocks noGrp="1"/>
          </p:cNvSpPr>
          <p:nvPr>
            <p:ph type="dt" sz="half" idx="10"/>
          </p:nvPr>
        </p:nvSpPr>
        <p:spPr/>
        <p:txBody>
          <a:bodyPr/>
          <a:lstStyle/>
          <a:p>
            <a:fld id="{5A46C0E0-0979-4F33-9FAA-A86A7BF7DA46}" type="datetimeFigureOut">
              <a:rPr lang="pt-BR" smtClean="0"/>
              <a:t>14/09/2020</a:t>
            </a:fld>
            <a:endParaRPr lang="pt-BR"/>
          </a:p>
        </p:txBody>
      </p:sp>
      <p:sp>
        <p:nvSpPr>
          <p:cNvPr id="6" name="Espaço Reservado para Rodapé 5">
            <a:extLst>
              <a:ext uri="{FF2B5EF4-FFF2-40B4-BE49-F238E27FC236}">
                <a16:creationId xmlns:a16="http://schemas.microsoft.com/office/drawing/2014/main" id="{408C66F2-4584-4F14-A361-AE652A29F6B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05B00A3-A079-43F3-B9D6-C26BA833328C}"/>
              </a:ext>
            </a:extLst>
          </p:cNvPr>
          <p:cNvSpPr>
            <a:spLocks noGrp="1"/>
          </p:cNvSpPr>
          <p:nvPr>
            <p:ph type="sldNum" sz="quarter" idx="12"/>
          </p:nvPr>
        </p:nvSpPr>
        <p:spPr/>
        <p:txBody>
          <a:bodyPr/>
          <a:lstStyle/>
          <a:p>
            <a:fld id="{CB309945-83A3-4B59-94E9-C443B7C24226}" type="slidenum">
              <a:rPr lang="pt-BR" smtClean="0"/>
              <a:t>‹nº›</a:t>
            </a:fld>
            <a:endParaRPr lang="pt-BR"/>
          </a:p>
        </p:txBody>
      </p:sp>
    </p:spTree>
    <p:extLst>
      <p:ext uri="{BB962C8B-B14F-4D97-AF65-F5344CB8AC3E}">
        <p14:creationId xmlns:p14="http://schemas.microsoft.com/office/powerpoint/2010/main" val="395781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956F491-C87F-4042-95A5-19BDDF201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7E9F1D9-006E-44C1-A8DF-1C54438AB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0C58C8-A0F9-4394-A6C1-838CD5D82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6C0E0-0979-4F33-9FAA-A86A7BF7DA46}" type="datetimeFigureOut">
              <a:rPr lang="pt-BR" smtClean="0"/>
              <a:t>14/09/2020</a:t>
            </a:fld>
            <a:endParaRPr lang="pt-BR"/>
          </a:p>
        </p:txBody>
      </p:sp>
      <p:sp>
        <p:nvSpPr>
          <p:cNvPr id="5" name="Espaço Reservado para Rodapé 4">
            <a:extLst>
              <a:ext uri="{FF2B5EF4-FFF2-40B4-BE49-F238E27FC236}">
                <a16:creationId xmlns:a16="http://schemas.microsoft.com/office/drawing/2014/main" id="{3E977778-B34F-481B-A66E-2F451C1BDB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515CC8A-5021-4717-902F-115F340B6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09945-83A3-4B59-94E9-C443B7C24226}" type="slidenum">
              <a:rPr lang="pt-BR" smtClean="0"/>
              <a:t>‹nº›</a:t>
            </a:fld>
            <a:endParaRPr lang="pt-BR"/>
          </a:p>
        </p:txBody>
      </p:sp>
    </p:spTree>
    <p:extLst>
      <p:ext uri="{BB962C8B-B14F-4D97-AF65-F5344CB8AC3E}">
        <p14:creationId xmlns:p14="http://schemas.microsoft.com/office/powerpoint/2010/main" val="418226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4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10" Type="http://schemas.openxmlformats.org/officeDocument/2006/relationships/image" Target="../media/image28.png"/><Relationship Id="rId4" Type="http://schemas.openxmlformats.org/officeDocument/2006/relationships/slide" Target="slide18.xml"/><Relationship Id="rId9" Type="http://schemas.openxmlformats.org/officeDocument/2006/relationships/slide" Target="slide22.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slide" Target="slide45.xml"/><Relationship Id="rId2" Type="http://schemas.openxmlformats.org/officeDocument/2006/relationships/image" Target="../media/image2.png"/><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slide" Target="slide16.xm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8.xml"/><Relationship Id="rId7" Type="http://schemas.openxmlformats.org/officeDocument/2006/relationships/slide" Target="slide26.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9.xml"/><Relationship Id="rId9"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0.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39.xml"/><Relationship Id="rId5" Type="http://schemas.openxmlformats.org/officeDocument/2006/relationships/slide" Target="slide33.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slide" Target="slide1.xml"/><Relationship Id="rId2" Type="http://schemas.openxmlformats.org/officeDocument/2006/relationships/image" Target="../media/image14.png"/><Relationship Id="rId16"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slide" Target="slide30.xml"/><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slide" Target="slide2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B75E9611-E95E-4204-B46D-BF596CFB4EE2}"/>
              </a:ext>
            </a:extLst>
          </p:cNvPr>
          <p:cNvSpPr txBox="1">
            <a:spLocks/>
          </p:cNvSpPr>
          <p:nvPr/>
        </p:nvSpPr>
        <p:spPr>
          <a:xfrm>
            <a:off x="-1159412"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a:p>
        </p:txBody>
      </p:sp>
      <p:sp>
        <p:nvSpPr>
          <p:cNvPr id="6" name="Retângulo: Cantos Arredondados 5">
            <a:hlinkClick r:id="rId2" action="ppaction://hlinksldjump"/>
            <a:extLst>
              <a:ext uri="{FF2B5EF4-FFF2-40B4-BE49-F238E27FC236}">
                <a16:creationId xmlns:a16="http://schemas.microsoft.com/office/drawing/2014/main" id="{D790B02C-7AB3-48B6-86F4-66FBF53EC17D}"/>
              </a:ext>
            </a:extLst>
          </p:cNvPr>
          <p:cNvSpPr/>
          <p:nvPr/>
        </p:nvSpPr>
        <p:spPr>
          <a:xfrm>
            <a:off x="4335193" y="2506662"/>
            <a:ext cx="3040967" cy="689317"/>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w Cen MT Condensed Extra Bold" panose="020B0803020202020204" pitchFamily="34" charset="0"/>
              </a:rPr>
              <a:t>INICIAR JOGO</a:t>
            </a:r>
          </a:p>
        </p:txBody>
      </p:sp>
      <p:pic>
        <p:nvPicPr>
          <p:cNvPr id="5" name="Imagem 4" descr="Uma imagem contendo desenho, relógio&#10;&#10;Descrição gerada automaticamente">
            <a:extLst>
              <a:ext uri="{FF2B5EF4-FFF2-40B4-BE49-F238E27FC236}">
                <a16:creationId xmlns:a16="http://schemas.microsoft.com/office/drawing/2014/main" id="{BB480406-445A-471E-B6E9-027330E73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554" y="449117"/>
            <a:ext cx="5887510" cy="1404052"/>
          </a:xfrm>
          <a:prstGeom prst="rect">
            <a:avLst/>
          </a:prstGeom>
        </p:spPr>
      </p:pic>
      <p:sp>
        <p:nvSpPr>
          <p:cNvPr id="8" name="Retângulo: Cantos Arredondados 7">
            <a:hlinkClick r:id="rId4" action="ppaction://hlinksldjump"/>
            <a:extLst>
              <a:ext uri="{FF2B5EF4-FFF2-40B4-BE49-F238E27FC236}">
                <a16:creationId xmlns:a16="http://schemas.microsoft.com/office/drawing/2014/main" id="{55836D3F-F035-4AA1-8A44-75C808B31D47}"/>
              </a:ext>
            </a:extLst>
          </p:cNvPr>
          <p:cNvSpPr/>
          <p:nvPr/>
        </p:nvSpPr>
        <p:spPr>
          <a:xfrm>
            <a:off x="4335192" y="3540637"/>
            <a:ext cx="3040967" cy="689317"/>
          </a:xfrm>
          <a:prstGeom prst="round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w Cen MT Condensed Extra Bold" panose="020B0803020202020204" pitchFamily="34" charset="0"/>
              </a:rPr>
              <a:t>INSTRUÇÕES</a:t>
            </a:r>
            <a:r>
              <a:rPr lang="pt-BR" dirty="0">
                <a:latin typeface="Tw Cen MT Condensed Extra Bold" panose="020B0803020202020204" pitchFamily="34" charset="0"/>
              </a:rPr>
              <a:t> </a:t>
            </a:r>
          </a:p>
        </p:txBody>
      </p:sp>
      <p:sp>
        <p:nvSpPr>
          <p:cNvPr id="9" name="Retângulo: Cantos Arredondados 8">
            <a:extLst>
              <a:ext uri="{FF2B5EF4-FFF2-40B4-BE49-F238E27FC236}">
                <a16:creationId xmlns:a16="http://schemas.microsoft.com/office/drawing/2014/main" id="{4631507A-D359-4F3B-A8C9-2A7D0C9DA4D2}"/>
              </a:ext>
            </a:extLst>
          </p:cNvPr>
          <p:cNvSpPr/>
          <p:nvPr/>
        </p:nvSpPr>
        <p:spPr>
          <a:xfrm>
            <a:off x="4335191" y="4502965"/>
            <a:ext cx="3040967" cy="689317"/>
          </a:xfrm>
          <a:prstGeom prst="roundRect">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w Cen MT Condensed Extra Bold" panose="020B0803020202020204" pitchFamily="34" charset="0"/>
              </a:rPr>
              <a:t>CRÉDITOS</a:t>
            </a:r>
            <a:r>
              <a:rPr lang="pt-BR" dirty="0">
                <a:latin typeface="Tw Cen MT Condensed Extra Bold" panose="020B0803020202020204" pitchFamily="34" charset="0"/>
              </a:rPr>
              <a:t> </a:t>
            </a:r>
          </a:p>
        </p:txBody>
      </p:sp>
      <p:sp>
        <p:nvSpPr>
          <p:cNvPr id="10" name="Retângulo: Cantos Arredondados 9">
            <a:hlinkClick r:id="rId5" action="ppaction://hlinksldjump"/>
            <a:extLst>
              <a:ext uri="{FF2B5EF4-FFF2-40B4-BE49-F238E27FC236}">
                <a16:creationId xmlns:a16="http://schemas.microsoft.com/office/drawing/2014/main" id="{14D217A1-AA0D-4F5C-BBC1-9A36901A69AA}"/>
              </a:ext>
            </a:extLst>
          </p:cNvPr>
          <p:cNvSpPr/>
          <p:nvPr/>
        </p:nvSpPr>
        <p:spPr>
          <a:xfrm>
            <a:off x="4335191" y="5465293"/>
            <a:ext cx="3040967" cy="689317"/>
          </a:xfrm>
          <a:prstGeom prst="roundRect">
            <a:avLst/>
          </a:prstGeom>
          <a:solidFill>
            <a:srgbClr val="E214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w Cen MT Condensed Extra Bold" panose="020B0803020202020204" pitchFamily="34" charset="0"/>
              </a:rPr>
              <a:t>SAIR</a:t>
            </a:r>
            <a:r>
              <a:rPr lang="pt-BR" dirty="0">
                <a:latin typeface="Tw Cen MT Condensed Extra Bold" panose="020B0803020202020204" pitchFamily="34" charset="0"/>
              </a:rPr>
              <a:t> </a:t>
            </a:r>
          </a:p>
        </p:txBody>
      </p:sp>
    </p:spTree>
    <p:extLst>
      <p:ext uri="{BB962C8B-B14F-4D97-AF65-F5344CB8AC3E}">
        <p14:creationId xmlns:p14="http://schemas.microsoft.com/office/powerpoint/2010/main" val="112306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265892" y="1494936"/>
              <a:ext cx="6426675" cy="2339102"/>
            </a:xfrm>
            <a:prstGeom prst="rect">
              <a:avLst/>
            </a:prstGeom>
            <a:noFill/>
          </p:spPr>
          <p:txBody>
            <a:bodyPr wrap="square" rtlCol="0">
              <a:spAutoFit/>
            </a:bodyPr>
            <a:lstStyle/>
            <a:p>
              <a:pPr algn="ctr"/>
              <a:r>
                <a:rPr lang="pt-BR" sz="3000" dirty="0">
                  <a:latin typeface="Tw Cen MT Condensed Extra Bold" panose="020B0803020202020204" pitchFamily="34" charset="0"/>
                </a:rPr>
                <a:t>“A estrutura primária determinas as propriedades biológicas de uma proteína.”</a:t>
              </a:r>
            </a:p>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Esta afirmação é verdadeira ou falsa? Justifique.</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501436" y="3955882"/>
            <a:ext cx="6191131" cy="1569660"/>
          </a:xfrm>
          <a:prstGeom prst="rect">
            <a:avLst/>
          </a:prstGeom>
          <a:noFill/>
        </p:spPr>
        <p:txBody>
          <a:bodyPr wrap="square" rtlCol="0">
            <a:spAutoFit/>
          </a:bodyPr>
          <a:lstStyle/>
          <a:p>
            <a:pPr algn="ctr"/>
            <a:r>
              <a:rPr lang="pt-BR" sz="2400" dirty="0">
                <a:solidFill>
                  <a:srgbClr val="FFC000"/>
                </a:solidFill>
                <a:latin typeface="Tw Cen MT Condensed Extra Bold" panose="020B0803020202020204" pitchFamily="34" charset="0"/>
              </a:rPr>
              <a:t>Verdadeiro. A estrutura primária contém a sequência de aminoácidos traduzidos, o que determinará a conformação espacial e, portanto, sua função.</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36B57107-0BAC-4942-9881-7E6326EB7D38}"/>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442C6F21-B587-4B12-8C6C-B8071BAE4689}"/>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2F2AB967-8156-473C-84CD-CBDD983DF44D}"/>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7E9D2DE9-FE10-4693-8742-2EA6613F2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1100219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21"/>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265894" y="2309145"/>
              <a:ext cx="6426675" cy="1477328"/>
            </a:xfrm>
            <a:prstGeom prst="rect">
              <a:avLst/>
            </a:prstGeom>
            <a:noFill/>
          </p:spPr>
          <p:txBody>
            <a:bodyPr wrap="square" rtlCol="0">
              <a:spAutoFit/>
            </a:bodyPr>
            <a:lstStyle/>
            <a:p>
              <a:pPr algn="ctr"/>
              <a:r>
                <a:rPr lang="pt-BR" sz="3000" dirty="0">
                  <a:latin typeface="Tw Cen MT Condensed Extra Bold" panose="020B0803020202020204" pitchFamily="34" charset="0"/>
                </a:rPr>
                <a:t>Quais ligações são responsáveis pela formação de estruturas secundárias em uma proteína?</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597789" y="3968282"/>
            <a:ext cx="5955585" cy="523220"/>
          </a:xfrm>
          <a:prstGeom prst="rect">
            <a:avLst/>
          </a:prstGeom>
          <a:noFill/>
        </p:spPr>
        <p:txBody>
          <a:bodyPr wrap="square" rtlCol="0">
            <a:spAutoFit/>
          </a:bodyPr>
          <a:lstStyle/>
          <a:p>
            <a:pPr algn="ctr"/>
            <a:r>
              <a:rPr lang="pt-BR" sz="2800" dirty="0">
                <a:solidFill>
                  <a:srgbClr val="FFC000"/>
                </a:solidFill>
                <a:latin typeface="Tw Cen MT Condensed Extra Bold" panose="020B0803020202020204" pitchFamily="34" charset="0"/>
              </a:rPr>
              <a:t>As ligações de hidrogênio.</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E118CBE0-101C-4542-8BFC-0068BBD84D34}"/>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8DEBE305-D0DA-4E44-9058-A2C8831DF9EC}"/>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F89B6138-B74C-4EF8-9D73-9D56D67BC168}"/>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A0BB1DB2-6CFE-441F-A9A6-9483C6BBF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3969196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24"/>
                  </p:tgtEl>
                </p:cond>
              </p:nextCondLst>
            </p:seq>
          </p:childTnLst>
        </p:cTn>
      </p:par>
    </p:tnLst>
    <p:bldLst>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265894" y="1922666"/>
              <a:ext cx="6426675" cy="1015663"/>
            </a:xfrm>
            <a:prstGeom prst="rect">
              <a:avLst/>
            </a:prstGeom>
            <a:noFill/>
          </p:spPr>
          <p:txBody>
            <a:bodyPr wrap="square" rtlCol="0">
              <a:spAutoFit/>
            </a:bodyPr>
            <a:lstStyle/>
            <a:p>
              <a:pPr algn="ctr"/>
              <a:r>
                <a:rPr lang="pt-BR" sz="3000" dirty="0">
                  <a:latin typeface="Tw Cen MT Condensed Extra Bold" panose="020B0803020202020204" pitchFamily="34" charset="0"/>
                </a:rPr>
                <a:t>Liste algumas semelhanças e diferenças entre a </a:t>
              </a:r>
              <a:r>
                <a:rPr lang="el-GR" sz="3000" dirty="0">
                  <a:latin typeface="Calibri" panose="020F0502020204030204" pitchFamily="34" charset="0"/>
                  <a:cs typeface="Calibri" panose="020F0502020204030204" pitchFamily="34" charset="0"/>
                </a:rPr>
                <a:t>α</a:t>
              </a:r>
              <a:r>
                <a:rPr lang="pt-BR" sz="3000" dirty="0">
                  <a:latin typeface="Calibri" panose="020F0502020204030204" pitchFamily="34" charset="0"/>
                  <a:cs typeface="Calibri" panose="020F0502020204030204" pitchFamily="34" charset="0"/>
                </a:rPr>
                <a:t>-</a:t>
              </a:r>
              <a:r>
                <a:rPr lang="pt-BR" sz="3000" dirty="0">
                  <a:latin typeface="Tw Cen MT Condensed Extra Bold" panose="020B0803020202020204" pitchFamily="34" charset="0"/>
                  <a:cs typeface="Calibri" panose="020F0502020204030204" pitchFamily="34" charset="0"/>
                </a:rPr>
                <a:t>hélice e a folha-</a:t>
              </a:r>
              <a:r>
                <a:rPr lang="el-GR" sz="3000" dirty="0">
                  <a:latin typeface="Calibri" panose="020F0502020204030204" pitchFamily="34" charset="0"/>
                  <a:cs typeface="Calibri" panose="020F0502020204030204" pitchFamily="34" charset="0"/>
                </a:rPr>
                <a:t>β</a:t>
              </a:r>
              <a:r>
                <a:rPr lang="pt-BR" sz="3000" dirty="0">
                  <a:latin typeface="Calibri" panose="020F0502020204030204" pitchFamily="34" charset="0"/>
                  <a:cs typeface="Calibri" panose="020F0502020204030204" pitchFamily="34" charset="0"/>
                </a:rPr>
                <a:t> </a:t>
              </a:r>
              <a:r>
                <a:rPr lang="pt-BR" sz="3000" dirty="0">
                  <a:latin typeface="Tw Cen MT Condensed Extra Bold" panose="020B0803020202020204" pitchFamily="34" charset="0"/>
                  <a:cs typeface="Calibri" panose="020F0502020204030204" pitchFamily="34" charset="0"/>
                </a:rPr>
                <a:t>pregueada.</a:t>
              </a:r>
              <a:endParaRPr lang="pt-BR" sz="3000" dirty="0">
                <a:latin typeface="Tw Cen MT Condensed Extra Bold" panose="020B0803020202020204" pitchFamily="34" charset="0"/>
              </a:endParaRP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44481" y="3314835"/>
            <a:ext cx="6262202" cy="1938992"/>
          </a:xfrm>
          <a:prstGeom prst="rect">
            <a:avLst/>
          </a:prstGeom>
          <a:noFill/>
        </p:spPr>
        <p:txBody>
          <a:bodyPr wrap="square" rtlCol="0">
            <a:spAutoFit/>
          </a:bodyPr>
          <a:lstStyle/>
          <a:p>
            <a:pPr algn="ctr"/>
            <a:r>
              <a:rPr lang="pt-BR" sz="2000" dirty="0">
                <a:solidFill>
                  <a:srgbClr val="FFC000"/>
                </a:solidFill>
                <a:latin typeface="Tw Cen MT Condensed Extra Bold" panose="020B0803020202020204" pitchFamily="34" charset="0"/>
              </a:rPr>
              <a:t>Ambas são formadas a partir das ligações de hidrogênio entre grupos peptídicos. Na alfa hélice, as ligações de hidrogênio ocorrem em cerca de 4 em 4 resíduos de aminoácidos, estruturando a forma de espiral. Já nas folhas beta, as Ligações de hidrogênio ocorrem entre grupos peptídicos próximos espacialmente.</a:t>
            </a:r>
            <a:endParaRPr lang="pt-BR" sz="2800" dirty="0">
              <a:solidFill>
                <a:srgbClr val="FFC000"/>
              </a:solidFill>
              <a:latin typeface="Tw Cen MT Condensed Extra Bold" panose="020B0803020202020204" pitchFamily="34" charset="0"/>
            </a:endParaRP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3587E20E-83D4-40EA-AFA7-A0BE996BED83}"/>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377A010C-DD6A-41DA-B94F-E6A78108C8B8}"/>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EBD12AB2-1C30-4B1E-B97F-04DA60A1C7D2}"/>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4C9FD8F1-DE9D-4E8F-B7DA-653E22C22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2311875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27"/>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280008" y="1673308"/>
              <a:ext cx="6426675" cy="1477328"/>
            </a:xfrm>
            <a:prstGeom prst="rect">
              <a:avLst/>
            </a:prstGeom>
            <a:noFill/>
          </p:spPr>
          <p:txBody>
            <a:bodyPr wrap="square" rtlCol="0">
              <a:spAutoFit/>
            </a:bodyPr>
            <a:lstStyle/>
            <a:p>
              <a:pPr algn="ctr"/>
              <a:r>
                <a:rPr lang="pt-BR" sz="3000" dirty="0">
                  <a:latin typeface="Tw Cen MT Condensed Extra Bold" panose="020B0803020202020204" pitchFamily="34" charset="0"/>
                </a:rPr>
                <a:t>Quais grupos químicos influenciam a </a:t>
              </a:r>
            </a:p>
            <a:p>
              <a:pPr algn="ctr"/>
              <a:r>
                <a:rPr lang="pt-BR" sz="3000" dirty="0">
                  <a:latin typeface="Tw Cen MT Condensed Extra Bold" panose="020B0803020202020204" pitchFamily="34" charset="0"/>
                </a:rPr>
                <a:t>formação da estrutura terciária de uma proteína? </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44481" y="3314835"/>
            <a:ext cx="6262202" cy="954107"/>
          </a:xfrm>
          <a:prstGeom prst="rect">
            <a:avLst/>
          </a:prstGeom>
          <a:noFill/>
        </p:spPr>
        <p:txBody>
          <a:bodyPr wrap="square" rtlCol="0">
            <a:spAutoFit/>
          </a:bodyPr>
          <a:lstStyle/>
          <a:p>
            <a:pPr algn="ctr"/>
            <a:r>
              <a:rPr lang="pt-BR" sz="2800" dirty="0">
                <a:solidFill>
                  <a:srgbClr val="FFC000"/>
                </a:solidFill>
                <a:latin typeface="Tw Cen MT Condensed Extra Bold" panose="020B0803020202020204" pitchFamily="34" charset="0"/>
              </a:rPr>
              <a:t>As cadeias laterais dos resíduos de aminoácidos</a:t>
            </a:r>
            <a:r>
              <a:rPr lang="pt-BR" sz="2000" dirty="0">
                <a:solidFill>
                  <a:srgbClr val="FFC000"/>
                </a:solidFill>
                <a:latin typeface="Tw Cen MT Condensed Extra Bold" panose="020B0803020202020204" pitchFamily="34" charset="0"/>
              </a:rPr>
              <a:t>. </a:t>
            </a:r>
            <a:endParaRPr lang="pt-BR" sz="2800" dirty="0">
              <a:solidFill>
                <a:srgbClr val="FFC000"/>
              </a:solidFill>
              <a:latin typeface="Tw Cen MT Condensed Extra Bold" panose="020B0803020202020204" pitchFamily="34" charset="0"/>
            </a:endParaRP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E6BB42B8-9A5F-4FB3-B7EE-36E4F5A2F1C1}"/>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685C10CF-6EDF-4A64-81D3-3B1E5198537D}"/>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81C2B920-8158-47ED-B4F2-3E3947B3CEB3}"/>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406CCCB1-B4FB-4047-B0FA-10E4E01A1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2865740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3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30"/>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794368"/>
              <a:ext cx="6426675" cy="1015663"/>
            </a:xfrm>
            <a:prstGeom prst="rect">
              <a:avLst/>
            </a:prstGeom>
            <a:noFill/>
          </p:spPr>
          <p:txBody>
            <a:bodyPr wrap="square" rtlCol="0">
              <a:spAutoFit/>
            </a:bodyPr>
            <a:lstStyle/>
            <a:p>
              <a:pPr algn="ctr"/>
              <a:r>
                <a:rPr lang="pt-BR" sz="3000" dirty="0">
                  <a:latin typeface="Tw Cen MT Condensed Extra Bold" panose="020B0803020202020204" pitchFamily="34" charset="0"/>
                </a:rPr>
                <a:t>O que confere </a:t>
              </a:r>
              <a:r>
                <a:rPr lang="pt-BR" sz="3000" dirty="0" err="1">
                  <a:latin typeface="Tw Cen MT Condensed Extra Bold" panose="020B0803020202020204" pitchFamily="34" charset="0"/>
                </a:rPr>
                <a:t>termoestabilidade</a:t>
              </a:r>
              <a:r>
                <a:rPr lang="pt-BR" sz="3000" dirty="0">
                  <a:latin typeface="Tw Cen MT Condensed Extra Bold" panose="020B0803020202020204" pitchFamily="34" charset="0"/>
                </a:rPr>
                <a:t> a uma proteína? </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44481" y="3314835"/>
            <a:ext cx="6262202" cy="1384995"/>
          </a:xfrm>
          <a:prstGeom prst="rect">
            <a:avLst/>
          </a:prstGeom>
          <a:noFill/>
        </p:spPr>
        <p:txBody>
          <a:bodyPr wrap="square" rtlCol="0">
            <a:spAutoFit/>
          </a:bodyPr>
          <a:lstStyle/>
          <a:p>
            <a:pPr algn="ctr"/>
            <a:r>
              <a:rPr lang="pt-BR" sz="2800" dirty="0">
                <a:solidFill>
                  <a:srgbClr val="FFC000"/>
                </a:solidFill>
                <a:latin typeface="Tw Cen MT Condensed Extra Bold" panose="020B0803020202020204" pitchFamily="34" charset="0"/>
              </a:rPr>
              <a:t>Principalmente a presença de ligações dissulfeto. Outras interações, tal como as interações hidrofóbicas também influenciam.</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EF30DF3C-2371-4825-A6A4-95E987A0CC2E}"/>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03091287-6FD0-48FF-9020-356F5EC2E97E}"/>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E4F242E9-7951-41CA-9C8C-7FFBABB29D94}"/>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1E674B72-2DB2-4E9E-B378-F1C8DF537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2806604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33"/>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794368"/>
              <a:ext cx="6426675" cy="553998"/>
            </a:xfrm>
            <a:prstGeom prst="rect">
              <a:avLst/>
            </a:prstGeom>
            <a:noFill/>
          </p:spPr>
          <p:txBody>
            <a:bodyPr wrap="square" rtlCol="0">
              <a:spAutoFit/>
            </a:bodyPr>
            <a:lstStyle/>
            <a:p>
              <a:pPr algn="ctr"/>
              <a:r>
                <a:rPr lang="pt-BR" sz="3000" dirty="0">
                  <a:latin typeface="Tw Cen MT Condensed Extra Bold" panose="020B0803020202020204" pitchFamily="34" charset="0"/>
                </a:rPr>
                <a:t>O que são interações hidrofóbicas? </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3973286" y="2856733"/>
            <a:ext cx="6915107" cy="2308324"/>
          </a:xfrm>
          <a:prstGeom prst="rect">
            <a:avLst/>
          </a:prstGeom>
          <a:noFill/>
        </p:spPr>
        <p:txBody>
          <a:bodyPr wrap="square" rtlCol="0">
            <a:spAutoFit/>
          </a:bodyPr>
          <a:lstStyle/>
          <a:p>
            <a:pPr algn="just"/>
            <a:r>
              <a:rPr lang="pt-BR" sz="2400" dirty="0">
                <a:solidFill>
                  <a:srgbClr val="FFC000"/>
                </a:solidFill>
                <a:latin typeface="Tw Cen MT Condensed Extra Bold" panose="020B0803020202020204" pitchFamily="34" charset="0"/>
              </a:rPr>
              <a:t>Interações hidrofóbicas ocorrem entre resíduos de aminoácidos apolares. Não são ligações, mas sim aproximações dos grupos apolares em consequência da estabilidade da estrutura tridimensional. Estas interações contribuem para manter, sobretudo as proteínas globulares, em sua forma arredondada. </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DB8CD007-4559-4E8D-87A9-5F46A914353A}"/>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C2202DBB-297F-4808-B29D-1FFF2202E947}"/>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E4555DC9-9FB9-4E54-B5EA-52C09178D7D4}"/>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04587217-DF89-4F38-B385-0897ABD76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1705091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36"/>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36"/>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0C159D8-59BA-4111-98B3-6A29FEA2B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606" y="133613"/>
            <a:ext cx="4197741" cy="4654801"/>
          </a:xfrm>
          <a:prstGeom prst="rect">
            <a:avLst/>
          </a:prstGeom>
        </p:spPr>
      </p:pic>
      <p:sp>
        <p:nvSpPr>
          <p:cNvPr id="8" name="Retângulo: Cantos Arredondados 7">
            <a:extLst>
              <a:ext uri="{FF2B5EF4-FFF2-40B4-BE49-F238E27FC236}">
                <a16:creationId xmlns:a16="http://schemas.microsoft.com/office/drawing/2014/main" id="{A3760E41-7B3D-4A5A-AA10-5CE754E2339B}"/>
              </a:ext>
            </a:extLst>
          </p:cNvPr>
          <p:cNvSpPr/>
          <p:nvPr/>
        </p:nvSpPr>
        <p:spPr>
          <a:xfrm>
            <a:off x="998806" y="3396548"/>
            <a:ext cx="9855826" cy="2866063"/>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1829737" y="3762072"/>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hlinkClick r:id="rId3" action="ppaction://hlinksldjump"/>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3205766" y="4843916"/>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hlinkClick r:id="rId4" action="ppaction://hlinksldjump"/>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4496177" y="3762071"/>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hlinkClick r:id="rId5" action="ppaction://hlinksldjump"/>
              <a:extLst>
                <a:ext uri="{FF2B5EF4-FFF2-40B4-BE49-F238E27FC236}">
                  <a16:creationId xmlns:a16="http://schemas.microsoft.com/office/drawing/2014/main" id="{18733386-C839-4115-8F24-9B8F75C02FEC}"/>
                </a:ext>
              </a:extLst>
            </p:cNvPr>
            <p:cNvSpPr txBox="1"/>
            <p:nvPr/>
          </p:nvSpPr>
          <p:spPr>
            <a:xfrm>
              <a:off x="11000373" y="2766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5960246" y="4837260"/>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hlinkClick r:id="rId6" action="ppaction://hlinksldjump"/>
              <a:extLst>
                <a:ext uri="{FF2B5EF4-FFF2-40B4-BE49-F238E27FC236}">
                  <a16:creationId xmlns:a16="http://schemas.microsoft.com/office/drawing/2014/main" id="{B3AF4B01-02ED-42A9-AACD-A5304766EF16}"/>
                </a:ext>
              </a:extLst>
            </p:cNvPr>
            <p:cNvSpPr txBox="1"/>
            <p:nvPr/>
          </p:nvSpPr>
          <p:spPr>
            <a:xfrm>
              <a:off x="10978964" y="282520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7497393" y="3762069"/>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hlinkClick r:id="rId7" action="ppaction://hlinksldjump"/>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1020031" y="2649928"/>
            <a:ext cx="9834601"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39611" y="2656941"/>
            <a:ext cx="3931540"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8" action="ppaction://hlinksldjump"/>
            <a:extLst>
              <a:ext uri="{FF2B5EF4-FFF2-40B4-BE49-F238E27FC236}">
                <a16:creationId xmlns:a16="http://schemas.microsoft.com/office/drawing/2014/main" id="{D8FD805D-2AB0-464E-BE83-8EDB9B0A2866}"/>
              </a:ext>
            </a:extLst>
          </p:cNvPr>
          <p:cNvSpPr/>
          <p:nvPr/>
        </p:nvSpPr>
        <p:spPr>
          <a:xfrm>
            <a:off x="10976913" y="328269"/>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0" name="Agrupar 39">
            <a:extLst>
              <a:ext uri="{FF2B5EF4-FFF2-40B4-BE49-F238E27FC236}">
                <a16:creationId xmlns:a16="http://schemas.microsoft.com/office/drawing/2014/main" id="{454DFC3A-BEFD-46D5-85B3-BF51F93FAF6B}"/>
              </a:ext>
            </a:extLst>
          </p:cNvPr>
          <p:cNvGrpSpPr/>
          <p:nvPr/>
        </p:nvGrpSpPr>
        <p:grpSpPr>
          <a:xfrm>
            <a:off x="8951416" y="4843916"/>
            <a:ext cx="997683" cy="997683"/>
            <a:chOff x="10842344" y="2652468"/>
            <a:chExt cx="997683" cy="997683"/>
          </a:xfrm>
        </p:grpSpPr>
        <p:sp>
          <p:nvSpPr>
            <p:cNvPr id="42" name="Elipse 41">
              <a:extLst>
                <a:ext uri="{FF2B5EF4-FFF2-40B4-BE49-F238E27FC236}">
                  <a16:creationId xmlns:a16="http://schemas.microsoft.com/office/drawing/2014/main" id="{3062DCB3-F476-4362-B05E-3FF21C720A1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5" name="CaixaDeTexto 44">
              <a:hlinkClick r:id="rId9" action="ppaction://hlinksldjump"/>
              <a:extLst>
                <a:ext uri="{FF2B5EF4-FFF2-40B4-BE49-F238E27FC236}">
                  <a16:creationId xmlns:a16="http://schemas.microsoft.com/office/drawing/2014/main" id="{305FB1C3-AEA4-41B0-9D46-8BAE3C3C5C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pic>
        <p:nvPicPr>
          <p:cNvPr id="5" name="Imagem 4" descr="Uma imagem contendo objeto, luz&#10;&#10;Descrição gerada automaticamente">
            <a:extLst>
              <a:ext uri="{FF2B5EF4-FFF2-40B4-BE49-F238E27FC236}">
                <a16:creationId xmlns:a16="http://schemas.microsoft.com/office/drawing/2014/main" id="{C5516C01-C949-4B39-9425-8066C51711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76939" y="265716"/>
            <a:ext cx="1498160" cy="1660528"/>
          </a:xfrm>
          <a:prstGeom prst="rect">
            <a:avLst/>
          </a:prstGeom>
        </p:spPr>
      </p:pic>
      <p:pic>
        <p:nvPicPr>
          <p:cNvPr id="28" name="Imagem 27" descr="Uma imagem contendo objeto, luz&#10;&#10;Descrição gerada automaticamente">
            <a:extLst>
              <a:ext uri="{FF2B5EF4-FFF2-40B4-BE49-F238E27FC236}">
                <a16:creationId xmlns:a16="http://schemas.microsoft.com/office/drawing/2014/main" id="{8BADB0E6-1CAA-43BF-BF14-AA460AAC22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8955" y="828340"/>
            <a:ext cx="1498160" cy="1660528"/>
          </a:xfrm>
          <a:prstGeom prst="rect">
            <a:avLst/>
          </a:prstGeom>
        </p:spPr>
      </p:pic>
    </p:spTree>
    <p:extLst>
      <p:ext uri="{BB962C8B-B14F-4D97-AF65-F5344CB8AC3E}">
        <p14:creationId xmlns:p14="http://schemas.microsoft.com/office/powerpoint/2010/main" val="360288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723555" y="1618169"/>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069875" y="163223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708641" y="2943530"/>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00373" y="2766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6819" y="2943530"/>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0978964" y="282520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736776" y="4240773"/>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11334" y="981593"/>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391321" y="2515799"/>
              <a:ext cx="6426675" cy="1477328"/>
            </a:xfrm>
            <a:prstGeom prst="rect">
              <a:avLst/>
            </a:prstGeom>
            <a:noFill/>
          </p:spPr>
          <p:txBody>
            <a:bodyPr wrap="square" rtlCol="0">
              <a:spAutoFit/>
            </a:bodyPr>
            <a:lstStyle/>
            <a:p>
              <a:pPr algn="ctr"/>
              <a:r>
                <a:rPr lang="pt-BR" sz="3000" dirty="0">
                  <a:latin typeface="Tw Cen MT Condensed Extra Bold" panose="020B0803020202020204" pitchFamily="34" charset="0"/>
                </a:rPr>
                <a:t>A desnaturação está relacionada a perda da _________________________</a:t>
              </a:r>
            </a:p>
            <a:p>
              <a:pPr algn="ctr"/>
              <a:r>
                <a:rPr lang="pt-BR" sz="3000" dirty="0">
                  <a:latin typeface="Tw Cen MT Condensed Extra Bold" panose="020B0803020202020204" pitchFamily="34" charset="0"/>
                </a:rPr>
                <a:t>da proteína. </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5361454" y="2977823"/>
            <a:ext cx="4893932" cy="523220"/>
          </a:xfrm>
          <a:prstGeom prst="rect">
            <a:avLst/>
          </a:prstGeom>
          <a:noFill/>
        </p:spPr>
        <p:txBody>
          <a:bodyPr wrap="square" rtlCol="0">
            <a:spAutoFit/>
          </a:bodyPr>
          <a:lstStyle/>
          <a:p>
            <a:pPr algn="ctr"/>
            <a:r>
              <a:rPr lang="pt-BR" sz="2800" dirty="0">
                <a:solidFill>
                  <a:schemeClr val="accent2"/>
                </a:solidFill>
                <a:latin typeface="Tw Cen MT Condensed Extra Bold" panose="020B0803020202020204" pitchFamily="34" charset="0"/>
              </a:rPr>
              <a:t>função/ estrutura tridimensional </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1" name="Agrupar 30">
            <a:extLst>
              <a:ext uri="{FF2B5EF4-FFF2-40B4-BE49-F238E27FC236}">
                <a16:creationId xmlns:a16="http://schemas.microsoft.com/office/drawing/2014/main" id="{80175DC9-F408-4862-8F97-6FDF8CD3FAF8}"/>
              </a:ext>
            </a:extLst>
          </p:cNvPr>
          <p:cNvGrpSpPr/>
          <p:nvPr/>
        </p:nvGrpSpPr>
        <p:grpSpPr>
          <a:xfrm>
            <a:off x="2126071" y="4204409"/>
            <a:ext cx="997683" cy="997683"/>
            <a:chOff x="10842344" y="2652468"/>
            <a:chExt cx="997683" cy="997683"/>
          </a:xfrm>
        </p:grpSpPr>
        <p:sp>
          <p:nvSpPr>
            <p:cNvPr id="32" name="Elipse 31">
              <a:extLst>
                <a:ext uri="{FF2B5EF4-FFF2-40B4-BE49-F238E27FC236}">
                  <a16:creationId xmlns:a16="http://schemas.microsoft.com/office/drawing/2014/main" id="{12E99067-0C83-43C5-AED2-F9E4699133A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96ED0700-009C-49FA-8CAC-ADCB4EB3171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 name="Agrupar 1">
            <a:extLst>
              <a:ext uri="{FF2B5EF4-FFF2-40B4-BE49-F238E27FC236}">
                <a16:creationId xmlns:a16="http://schemas.microsoft.com/office/drawing/2014/main" id="{1E3B0723-D3DD-4C1C-A4F3-B2BD69A772B3}"/>
              </a:ext>
            </a:extLst>
          </p:cNvPr>
          <p:cNvGrpSpPr/>
          <p:nvPr/>
        </p:nvGrpSpPr>
        <p:grpSpPr>
          <a:xfrm>
            <a:off x="5798407" y="5977920"/>
            <a:ext cx="757138" cy="757138"/>
            <a:chOff x="5798407" y="5977920"/>
            <a:chExt cx="757138" cy="757138"/>
          </a:xfrm>
        </p:grpSpPr>
        <p:sp>
          <p:nvSpPr>
            <p:cNvPr id="35" name="Elipse 34">
              <a:extLst>
                <a:ext uri="{FF2B5EF4-FFF2-40B4-BE49-F238E27FC236}">
                  <a16:creationId xmlns:a16="http://schemas.microsoft.com/office/drawing/2014/main" id="{1FE0A5AA-FA7B-4BA8-8DB3-88B67D699EAF}"/>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Curva para Cima 35">
              <a:hlinkClick r:id="rId3" action="ppaction://hlinksldjump"/>
              <a:extLst>
                <a:ext uri="{FF2B5EF4-FFF2-40B4-BE49-F238E27FC236}">
                  <a16:creationId xmlns:a16="http://schemas.microsoft.com/office/drawing/2014/main" id="{FFFEE329-DC07-4DA2-82DC-C7FA0BCB163E}"/>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3" name="Imagem 2" descr="Uma imagem contendo desenho, relógio&#10;&#10;Descrição gerada automaticamente">
            <a:extLst>
              <a:ext uri="{FF2B5EF4-FFF2-40B4-BE49-F238E27FC236}">
                <a16:creationId xmlns:a16="http://schemas.microsoft.com/office/drawing/2014/main" id="{1F3DE7DD-9675-4705-B9DD-1A10D9A052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34343163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723555" y="1618169"/>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069875" y="163223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708641" y="2943530"/>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00373" y="2766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6819" y="2943530"/>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0978964" y="282520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751651" y="4242148"/>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11334" y="981593"/>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238013" y="1707537"/>
              <a:ext cx="6426675" cy="1477328"/>
            </a:xfrm>
            <a:prstGeom prst="rect">
              <a:avLst/>
            </a:prstGeom>
            <a:noFill/>
          </p:spPr>
          <p:txBody>
            <a:bodyPr wrap="square" rtlCol="0">
              <a:spAutoFit/>
            </a:bodyPr>
            <a:lstStyle/>
            <a:p>
              <a:pPr algn="ctr"/>
              <a:r>
                <a:rPr lang="pt-BR" sz="3000" dirty="0">
                  <a:latin typeface="Tw Cen MT Condensed Extra Bold" panose="020B0803020202020204" pitchFamily="34" charset="0"/>
                </a:rPr>
                <a:t>Além da temperatura, que outro fator externo pode desnaturar uma proteína? Justifique.</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612124" y="3408449"/>
            <a:ext cx="5678454" cy="1631216"/>
          </a:xfrm>
          <a:prstGeom prst="rect">
            <a:avLst/>
          </a:prstGeom>
          <a:noFill/>
        </p:spPr>
        <p:txBody>
          <a:bodyPr wrap="square" rtlCol="0">
            <a:spAutoFit/>
          </a:bodyPr>
          <a:lstStyle/>
          <a:p>
            <a:pPr algn="just"/>
            <a:r>
              <a:rPr lang="pt-BR" sz="2000" dirty="0">
                <a:solidFill>
                  <a:schemeClr val="accent2"/>
                </a:solidFill>
                <a:latin typeface="Tw Cen MT Condensed Extra Bold" panose="020B0803020202020204" pitchFamily="34" charset="0"/>
              </a:rPr>
              <a:t>O pH, já que a concentração de íons H+ em determinada solução influência no comportamento ácido-base dos resíduos de aminoácido presentes na estrutura da proteína. Tal interferência pode alterar a estrutura e comprometer a atividade da macromolécula.</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1" name="Agrupar 30">
            <a:extLst>
              <a:ext uri="{FF2B5EF4-FFF2-40B4-BE49-F238E27FC236}">
                <a16:creationId xmlns:a16="http://schemas.microsoft.com/office/drawing/2014/main" id="{527D10E3-4DB8-4A88-B657-16F9872DE462}"/>
              </a:ext>
            </a:extLst>
          </p:cNvPr>
          <p:cNvGrpSpPr/>
          <p:nvPr/>
        </p:nvGrpSpPr>
        <p:grpSpPr>
          <a:xfrm>
            <a:off x="2126071" y="4204409"/>
            <a:ext cx="997683" cy="997683"/>
            <a:chOff x="10842344" y="2652468"/>
            <a:chExt cx="997683" cy="997683"/>
          </a:xfrm>
        </p:grpSpPr>
        <p:sp>
          <p:nvSpPr>
            <p:cNvPr id="32" name="Elipse 31">
              <a:extLst>
                <a:ext uri="{FF2B5EF4-FFF2-40B4-BE49-F238E27FC236}">
                  <a16:creationId xmlns:a16="http://schemas.microsoft.com/office/drawing/2014/main" id="{8C4A851C-906C-408D-AF08-9A0727581612}"/>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90D1F2E8-7DB7-4C3D-B241-04DD6841B3A9}"/>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34" name="Agrupar 33">
            <a:extLst>
              <a:ext uri="{FF2B5EF4-FFF2-40B4-BE49-F238E27FC236}">
                <a16:creationId xmlns:a16="http://schemas.microsoft.com/office/drawing/2014/main" id="{8B9AB7C9-04B3-4A80-A6C3-BF681F250FAB}"/>
              </a:ext>
            </a:extLst>
          </p:cNvPr>
          <p:cNvGrpSpPr/>
          <p:nvPr/>
        </p:nvGrpSpPr>
        <p:grpSpPr>
          <a:xfrm>
            <a:off x="5798407" y="5977920"/>
            <a:ext cx="757138" cy="757138"/>
            <a:chOff x="5798407" y="5977920"/>
            <a:chExt cx="757138" cy="757138"/>
          </a:xfrm>
        </p:grpSpPr>
        <p:sp>
          <p:nvSpPr>
            <p:cNvPr id="35" name="Elipse 34">
              <a:extLst>
                <a:ext uri="{FF2B5EF4-FFF2-40B4-BE49-F238E27FC236}">
                  <a16:creationId xmlns:a16="http://schemas.microsoft.com/office/drawing/2014/main" id="{63F184F6-4FC2-4923-AD2F-994CB2D37FEF}"/>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Curva para Cima 35">
              <a:hlinkClick r:id="rId3" action="ppaction://hlinksldjump"/>
              <a:extLst>
                <a:ext uri="{FF2B5EF4-FFF2-40B4-BE49-F238E27FC236}">
                  <a16:creationId xmlns:a16="http://schemas.microsoft.com/office/drawing/2014/main" id="{77D8A111-AEEC-4573-9390-D65C08A6DE5A}"/>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8039236D-1957-4FB2-869D-9E64532E8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1128118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12"/>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723555" y="1618169"/>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069875" y="163223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708641" y="2943530"/>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00373" y="2766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6819" y="2943530"/>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0978964" y="282520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764912" y="4252193"/>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11334" y="981593"/>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238013" y="1407396"/>
              <a:ext cx="6426675" cy="2215991"/>
            </a:xfrm>
            <a:prstGeom prst="rect">
              <a:avLst/>
            </a:prstGeom>
            <a:noFill/>
          </p:spPr>
          <p:txBody>
            <a:bodyPr wrap="square" rtlCol="0">
              <a:spAutoFit/>
            </a:bodyPr>
            <a:lstStyle/>
            <a:p>
              <a:pPr algn="ctr"/>
              <a:r>
                <a:rPr lang="pt-BR" sz="3000" dirty="0">
                  <a:latin typeface="Tw Cen MT Condensed Extra Bold" panose="020B0803020202020204" pitchFamily="34" charset="0"/>
                </a:rPr>
                <a:t>“As proteínas podem ser separadas em dois grandes grupos de acordo com suas formas.”</a:t>
              </a:r>
            </a:p>
            <a:p>
              <a:pPr algn="ctr"/>
              <a:endParaRPr lang="pt-BR" sz="2400" dirty="0">
                <a:latin typeface="Tw Cen MT Condensed Extra Bold" panose="020B0803020202020204" pitchFamily="34" charset="0"/>
              </a:endParaRPr>
            </a:p>
            <a:p>
              <a:pPr algn="ctr"/>
              <a:r>
                <a:rPr lang="pt-BR" sz="2400" dirty="0">
                  <a:latin typeface="Tw Cen MT Condensed Extra Bold" panose="020B0803020202020204" pitchFamily="34" charset="0"/>
                </a:rPr>
                <a:t>Esta afirmativa é verdadeira ou falsa? Justifique.</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416726" y="3808053"/>
            <a:ext cx="6209181" cy="707886"/>
          </a:xfrm>
          <a:prstGeom prst="rect">
            <a:avLst/>
          </a:prstGeom>
          <a:noFill/>
        </p:spPr>
        <p:txBody>
          <a:bodyPr wrap="square" rtlCol="0">
            <a:spAutoFit/>
          </a:bodyPr>
          <a:lstStyle/>
          <a:p>
            <a:pPr algn="just"/>
            <a:r>
              <a:rPr lang="pt-BR" sz="2000" dirty="0">
                <a:solidFill>
                  <a:schemeClr val="accent2"/>
                </a:solidFill>
                <a:latin typeface="Tw Cen MT Condensed Extra Bold" panose="020B0803020202020204" pitchFamily="34" charset="0"/>
              </a:rPr>
              <a:t>Verdadeira. As proteínas podem ser agrupadas em fibrosas ou globulares, de acordo suas estruturas terciárias. </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1" name="Agrupar 30">
            <a:extLst>
              <a:ext uri="{FF2B5EF4-FFF2-40B4-BE49-F238E27FC236}">
                <a16:creationId xmlns:a16="http://schemas.microsoft.com/office/drawing/2014/main" id="{BD141788-D644-4E94-A77D-7332BDCCB574}"/>
              </a:ext>
            </a:extLst>
          </p:cNvPr>
          <p:cNvGrpSpPr/>
          <p:nvPr/>
        </p:nvGrpSpPr>
        <p:grpSpPr>
          <a:xfrm>
            <a:off x="2126071" y="4204409"/>
            <a:ext cx="997683" cy="997683"/>
            <a:chOff x="10842344" y="2652468"/>
            <a:chExt cx="997683" cy="997683"/>
          </a:xfrm>
        </p:grpSpPr>
        <p:sp>
          <p:nvSpPr>
            <p:cNvPr id="32" name="Elipse 31">
              <a:extLst>
                <a:ext uri="{FF2B5EF4-FFF2-40B4-BE49-F238E27FC236}">
                  <a16:creationId xmlns:a16="http://schemas.microsoft.com/office/drawing/2014/main" id="{3A3C3EBB-91A4-4863-8C51-2E3789DA9648}"/>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D5B16F63-9722-4AD8-8F51-D40A9385BD7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34" name="Agrupar 33">
            <a:extLst>
              <a:ext uri="{FF2B5EF4-FFF2-40B4-BE49-F238E27FC236}">
                <a16:creationId xmlns:a16="http://schemas.microsoft.com/office/drawing/2014/main" id="{FEA36DB1-5619-4457-93E7-3136B5136849}"/>
              </a:ext>
            </a:extLst>
          </p:cNvPr>
          <p:cNvGrpSpPr/>
          <p:nvPr/>
        </p:nvGrpSpPr>
        <p:grpSpPr>
          <a:xfrm>
            <a:off x="5798407" y="5977920"/>
            <a:ext cx="757138" cy="757138"/>
            <a:chOff x="5798407" y="5977920"/>
            <a:chExt cx="757138" cy="757138"/>
          </a:xfrm>
        </p:grpSpPr>
        <p:sp>
          <p:nvSpPr>
            <p:cNvPr id="35" name="Elipse 34">
              <a:extLst>
                <a:ext uri="{FF2B5EF4-FFF2-40B4-BE49-F238E27FC236}">
                  <a16:creationId xmlns:a16="http://schemas.microsoft.com/office/drawing/2014/main" id="{10758385-1AAA-4F6B-837A-9AE2DE84E920}"/>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Curva para Cima 35">
              <a:hlinkClick r:id="rId3" action="ppaction://hlinksldjump"/>
              <a:extLst>
                <a:ext uri="{FF2B5EF4-FFF2-40B4-BE49-F238E27FC236}">
                  <a16:creationId xmlns:a16="http://schemas.microsoft.com/office/drawing/2014/main" id="{52241636-5308-4A7D-9C3E-E0A7FF3F683C}"/>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93776367-7C58-479B-9437-5A2D9AC87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3793955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15"/>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Uma imagem contendo screenshot, texto, desenho, computador&#10;&#10;Descrição gerada automaticamente">
            <a:extLst>
              <a:ext uri="{FF2B5EF4-FFF2-40B4-BE49-F238E27FC236}">
                <a16:creationId xmlns:a16="http://schemas.microsoft.com/office/drawing/2014/main" id="{896E021B-2595-43A7-AB3A-57CBBBB8B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29" y="328009"/>
            <a:ext cx="2267758" cy="1965028"/>
          </a:xfrm>
          <a:prstGeom prst="rect">
            <a:avLst/>
          </a:prstGeom>
        </p:spPr>
      </p:pic>
      <p:grpSp>
        <p:nvGrpSpPr>
          <p:cNvPr id="17" name="Agrupar 16">
            <a:extLst>
              <a:ext uri="{FF2B5EF4-FFF2-40B4-BE49-F238E27FC236}">
                <a16:creationId xmlns:a16="http://schemas.microsoft.com/office/drawing/2014/main" id="{489AB00B-0701-48B0-A3D5-83485CDB3D71}"/>
              </a:ext>
            </a:extLst>
          </p:cNvPr>
          <p:cNvGrpSpPr/>
          <p:nvPr/>
        </p:nvGrpSpPr>
        <p:grpSpPr>
          <a:xfrm>
            <a:off x="419329" y="328009"/>
            <a:ext cx="2267758" cy="1965028"/>
            <a:chOff x="982037" y="328008"/>
            <a:chExt cx="2267758" cy="1965028"/>
          </a:xfrm>
        </p:grpSpPr>
        <p:sp>
          <p:nvSpPr>
            <p:cNvPr id="18" name="Retângulo 17">
              <a:extLst>
                <a:ext uri="{FF2B5EF4-FFF2-40B4-BE49-F238E27FC236}">
                  <a16:creationId xmlns:a16="http://schemas.microsoft.com/office/drawing/2014/main" id="{8E8ED57D-0ACB-4E5B-AAC3-68E641CDDE19}"/>
                </a:ext>
              </a:extLst>
            </p:cNvPr>
            <p:cNvSpPr/>
            <p:nvPr/>
          </p:nvSpPr>
          <p:spPr>
            <a:xfrm>
              <a:off x="982037"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53012C10-F7E4-4B15-81BE-ACBCC9941AE4}"/>
                </a:ext>
              </a:extLst>
            </p:cNvPr>
            <p:cNvSpPr txBox="1"/>
            <p:nvPr/>
          </p:nvSpPr>
          <p:spPr>
            <a:xfrm>
              <a:off x="1630581"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a:t>
              </a:r>
            </a:p>
          </p:txBody>
        </p:sp>
      </p:grpSp>
      <p:sp>
        <p:nvSpPr>
          <p:cNvPr id="20" name="Coração 19">
            <a:extLst>
              <a:ext uri="{FF2B5EF4-FFF2-40B4-BE49-F238E27FC236}">
                <a16:creationId xmlns:a16="http://schemas.microsoft.com/office/drawing/2014/main" id="{108A705F-2C36-4A81-8142-56A244C50FA7}"/>
              </a:ext>
            </a:extLst>
          </p:cNvPr>
          <p:cNvSpPr/>
          <p:nvPr/>
        </p:nvSpPr>
        <p:spPr>
          <a:xfrm>
            <a:off x="2154740"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Imagem 20">
            <a:extLst>
              <a:ext uri="{FF2B5EF4-FFF2-40B4-BE49-F238E27FC236}">
                <a16:creationId xmlns:a16="http://schemas.microsoft.com/office/drawing/2014/main" id="{723C2565-648D-4452-8FD5-45FB8C456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753" y="328008"/>
            <a:ext cx="2267758" cy="1965028"/>
          </a:xfrm>
          <a:prstGeom prst="rect">
            <a:avLst/>
          </a:prstGeom>
        </p:spPr>
      </p:pic>
      <p:grpSp>
        <p:nvGrpSpPr>
          <p:cNvPr id="22" name="Agrupar 21">
            <a:extLst>
              <a:ext uri="{FF2B5EF4-FFF2-40B4-BE49-F238E27FC236}">
                <a16:creationId xmlns:a16="http://schemas.microsoft.com/office/drawing/2014/main" id="{70BDC5BA-34FF-411A-A88A-A70F0E242B10}"/>
              </a:ext>
            </a:extLst>
          </p:cNvPr>
          <p:cNvGrpSpPr/>
          <p:nvPr/>
        </p:nvGrpSpPr>
        <p:grpSpPr>
          <a:xfrm>
            <a:off x="2945753" y="328008"/>
            <a:ext cx="2267758" cy="1965028"/>
            <a:chOff x="3508461" y="328008"/>
            <a:chExt cx="2267758" cy="1965028"/>
          </a:xfrm>
        </p:grpSpPr>
        <p:sp>
          <p:nvSpPr>
            <p:cNvPr id="23" name="Retângulo 22">
              <a:extLst>
                <a:ext uri="{FF2B5EF4-FFF2-40B4-BE49-F238E27FC236}">
                  <a16:creationId xmlns:a16="http://schemas.microsoft.com/office/drawing/2014/main" id="{EC46B84F-BD6D-41EA-BD5D-686965A71FD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extLst>
                <a:ext uri="{FF2B5EF4-FFF2-40B4-BE49-F238E27FC236}">
                  <a16:creationId xmlns:a16="http://schemas.microsoft.com/office/drawing/2014/main" id="{EEC9D96B-FAD0-4EEC-91BD-BB22D0912BE0}"/>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2</a:t>
              </a:r>
            </a:p>
          </p:txBody>
        </p:sp>
      </p:grpSp>
      <p:sp>
        <p:nvSpPr>
          <p:cNvPr id="25" name="Coração 24">
            <a:extLst>
              <a:ext uri="{FF2B5EF4-FFF2-40B4-BE49-F238E27FC236}">
                <a16:creationId xmlns:a16="http://schemas.microsoft.com/office/drawing/2014/main" id="{D3FA24BE-8669-46C0-91D2-042EB5544B7A}"/>
              </a:ext>
            </a:extLst>
          </p:cNvPr>
          <p:cNvSpPr/>
          <p:nvPr/>
        </p:nvSpPr>
        <p:spPr>
          <a:xfrm>
            <a:off x="4629741"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Imagem 25">
            <a:extLst>
              <a:ext uri="{FF2B5EF4-FFF2-40B4-BE49-F238E27FC236}">
                <a16:creationId xmlns:a16="http://schemas.microsoft.com/office/drawing/2014/main" id="{65D7D8F9-B4DA-454F-9190-7C93AE9C65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2177" y="328009"/>
            <a:ext cx="2267758" cy="1965027"/>
          </a:xfrm>
          <a:prstGeom prst="rect">
            <a:avLst/>
          </a:prstGeom>
        </p:spPr>
      </p:pic>
      <p:grpSp>
        <p:nvGrpSpPr>
          <p:cNvPr id="27" name="Agrupar 26">
            <a:extLst>
              <a:ext uri="{FF2B5EF4-FFF2-40B4-BE49-F238E27FC236}">
                <a16:creationId xmlns:a16="http://schemas.microsoft.com/office/drawing/2014/main" id="{9D0F80B1-F97A-4D7B-9FAF-7503CFDD0262}"/>
              </a:ext>
            </a:extLst>
          </p:cNvPr>
          <p:cNvGrpSpPr/>
          <p:nvPr/>
        </p:nvGrpSpPr>
        <p:grpSpPr>
          <a:xfrm>
            <a:off x="5469627" y="328008"/>
            <a:ext cx="2267758" cy="1965028"/>
            <a:chOff x="3508461" y="328008"/>
            <a:chExt cx="2267758" cy="1965028"/>
          </a:xfrm>
        </p:grpSpPr>
        <p:sp>
          <p:nvSpPr>
            <p:cNvPr id="28" name="Retângulo 27">
              <a:extLst>
                <a:ext uri="{FF2B5EF4-FFF2-40B4-BE49-F238E27FC236}">
                  <a16:creationId xmlns:a16="http://schemas.microsoft.com/office/drawing/2014/main" id="{9688EDD7-65B3-428A-BFCF-94D297ED709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E99018B6-F113-42E4-B6DF-48202D43D467}"/>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3</a:t>
              </a:r>
            </a:p>
          </p:txBody>
        </p:sp>
      </p:grpSp>
      <p:sp>
        <p:nvSpPr>
          <p:cNvPr id="30" name="Coração 29">
            <a:extLst>
              <a:ext uri="{FF2B5EF4-FFF2-40B4-BE49-F238E27FC236}">
                <a16:creationId xmlns:a16="http://schemas.microsoft.com/office/drawing/2014/main" id="{86C43916-E2E5-44BD-86CE-5DFF0F705986}"/>
              </a:ext>
            </a:extLst>
          </p:cNvPr>
          <p:cNvSpPr/>
          <p:nvPr/>
        </p:nvSpPr>
        <p:spPr>
          <a:xfrm>
            <a:off x="7297635"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Imagem 30" descr="Uma imagem contendo comida, frutas, flor&#10;&#10;Descrição gerada automaticamente">
            <a:extLst>
              <a:ext uri="{FF2B5EF4-FFF2-40B4-BE49-F238E27FC236}">
                <a16:creationId xmlns:a16="http://schemas.microsoft.com/office/drawing/2014/main" id="{807344DD-45E6-4629-A013-CE96235EA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5878" y="328008"/>
            <a:ext cx="2267758" cy="1965028"/>
          </a:xfrm>
          <a:prstGeom prst="rect">
            <a:avLst/>
          </a:prstGeom>
        </p:spPr>
      </p:pic>
      <p:grpSp>
        <p:nvGrpSpPr>
          <p:cNvPr id="32" name="Agrupar 31">
            <a:extLst>
              <a:ext uri="{FF2B5EF4-FFF2-40B4-BE49-F238E27FC236}">
                <a16:creationId xmlns:a16="http://schemas.microsoft.com/office/drawing/2014/main" id="{F3F60538-F11E-45E8-8DC2-4DD7337F56B8}"/>
              </a:ext>
            </a:extLst>
          </p:cNvPr>
          <p:cNvGrpSpPr/>
          <p:nvPr/>
        </p:nvGrpSpPr>
        <p:grpSpPr>
          <a:xfrm>
            <a:off x="8015878" y="328008"/>
            <a:ext cx="2267758" cy="1965028"/>
            <a:chOff x="3508461" y="328008"/>
            <a:chExt cx="2267758" cy="1965028"/>
          </a:xfrm>
        </p:grpSpPr>
        <p:sp>
          <p:nvSpPr>
            <p:cNvPr id="33" name="Retângulo 32">
              <a:extLst>
                <a:ext uri="{FF2B5EF4-FFF2-40B4-BE49-F238E27FC236}">
                  <a16:creationId xmlns:a16="http://schemas.microsoft.com/office/drawing/2014/main" id="{63EC796B-6357-4507-85B7-1E9E9EC624EC}"/>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F072946A-48C9-48D7-AAD3-DC7C9286C0BA}"/>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4</a:t>
              </a:r>
            </a:p>
          </p:txBody>
        </p:sp>
      </p:grpSp>
      <p:sp>
        <p:nvSpPr>
          <p:cNvPr id="35" name="Coração 34">
            <a:extLst>
              <a:ext uri="{FF2B5EF4-FFF2-40B4-BE49-F238E27FC236}">
                <a16:creationId xmlns:a16="http://schemas.microsoft.com/office/drawing/2014/main" id="{63EF8213-C9B3-4FD6-A49A-00E1F132EF37}"/>
              </a:ext>
            </a:extLst>
          </p:cNvPr>
          <p:cNvSpPr/>
          <p:nvPr/>
        </p:nvSpPr>
        <p:spPr>
          <a:xfrm>
            <a:off x="9841543"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Imagem 35">
            <a:extLst>
              <a:ext uri="{FF2B5EF4-FFF2-40B4-BE49-F238E27FC236}">
                <a16:creationId xmlns:a16="http://schemas.microsoft.com/office/drawing/2014/main" id="{D74BD205-22A9-485E-8C1B-17A9660F7E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329" y="2476590"/>
            <a:ext cx="2267758" cy="1965028"/>
          </a:xfrm>
          <a:prstGeom prst="rect">
            <a:avLst/>
          </a:prstGeom>
        </p:spPr>
      </p:pic>
      <p:grpSp>
        <p:nvGrpSpPr>
          <p:cNvPr id="37" name="Agrupar 36">
            <a:extLst>
              <a:ext uri="{FF2B5EF4-FFF2-40B4-BE49-F238E27FC236}">
                <a16:creationId xmlns:a16="http://schemas.microsoft.com/office/drawing/2014/main" id="{B57F1B10-FAD3-47F0-BDB1-2F80DE569F33}"/>
              </a:ext>
            </a:extLst>
          </p:cNvPr>
          <p:cNvGrpSpPr/>
          <p:nvPr/>
        </p:nvGrpSpPr>
        <p:grpSpPr>
          <a:xfrm>
            <a:off x="419329" y="2476590"/>
            <a:ext cx="2267758" cy="1965028"/>
            <a:chOff x="3508461" y="328008"/>
            <a:chExt cx="2267758" cy="1965028"/>
          </a:xfrm>
        </p:grpSpPr>
        <p:sp>
          <p:nvSpPr>
            <p:cNvPr id="38" name="Retângulo 37">
              <a:extLst>
                <a:ext uri="{FF2B5EF4-FFF2-40B4-BE49-F238E27FC236}">
                  <a16:creationId xmlns:a16="http://schemas.microsoft.com/office/drawing/2014/main" id="{B31B1848-3100-483E-BCE2-018FE7F3347A}"/>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5CECD12-2F4B-4960-B19C-A0C295828642}"/>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5</a:t>
              </a:r>
            </a:p>
          </p:txBody>
        </p:sp>
      </p:grpSp>
      <p:sp>
        <p:nvSpPr>
          <p:cNvPr id="40" name="Coração 39">
            <a:extLst>
              <a:ext uri="{FF2B5EF4-FFF2-40B4-BE49-F238E27FC236}">
                <a16:creationId xmlns:a16="http://schemas.microsoft.com/office/drawing/2014/main" id="{B2AB563F-7B3A-4E83-ABE0-F2EA98642114}"/>
              </a:ext>
            </a:extLst>
          </p:cNvPr>
          <p:cNvSpPr/>
          <p:nvPr/>
        </p:nvSpPr>
        <p:spPr>
          <a:xfrm>
            <a:off x="2199391" y="2605974"/>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descr="Tela de computador com texto preto sobre fundo branco&#10;&#10;Descrição gerada automaticamente">
            <a:extLst>
              <a:ext uri="{FF2B5EF4-FFF2-40B4-BE49-F238E27FC236}">
                <a16:creationId xmlns:a16="http://schemas.microsoft.com/office/drawing/2014/main" id="{6CE4DD2B-9234-4A74-B0A3-D3C6E2ADD7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1512" y="2506949"/>
            <a:ext cx="2267758" cy="1965028"/>
          </a:xfrm>
          <a:prstGeom prst="rect">
            <a:avLst/>
          </a:prstGeom>
        </p:spPr>
      </p:pic>
      <p:grpSp>
        <p:nvGrpSpPr>
          <p:cNvPr id="42" name="Agrupar 41">
            <a:extLst>
              <a:ext uri="{FF2B5EF4-FFF2-40B4-BE49-F238E27FC236}">
                <a16:creationId xmlns:a16="http://schemas.microsoft.com/office/drawing/2014/main" id="{B03AC9AE-3C19-4D58-89BE-9EAC122E7A9C}"/>
              </a:ext>
            </a:extLst>
          </p:cNvPr>
          <p:cNvGrpSpPr/>
          <p:nvPr/>
        </p:nvGrpSpPr>
        <p:grpSpPr>
          <a:xfrm>
            <a:off x="2945753" y="2506949"/>
            <a:ext cx="2267758" cy="1965028"/>
            <a:chOff x="3508461" y="328008"/>
            <a:chExt cx="2267758" cy="1965028"/>
          </a:xfrm>
        </p:grpSpPr>
        <p:sp>
          <p:nvSpPr>
            <p:cNvPr id="43" name="Retângulo 42">
              <a:extLst>
                <a:ext uri="{FF2B5EF4-FFF2-40B4-BE49-F238E27FC236}">
                  <a16:creationId xmlns:a16="http://schemas.microsoft.com/office/drawing/2014/main" id="{31DA1203-DFB9-4A76-B6F9-69EE3849CA43}"/>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a:extLst>
                <a:ext uri="{FF2B5EF4-FFF2-40B4-BE49-F238E27FC236}">
                  <a16:creationId xmlns:a16="http://schemas.microsoft.com/office/drawing/2014/main" id="{C042633C-250E-4340-AC82-DB5F45B7E059}"/>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6</a:t>
              </a:r>
            </a:p>
          </p:txBody>
        </p:sp>
      </p:grpSp>
      <p:sp>
        <p:nvSpPr>
          <p:cNvPr id="45" name="Coração 44">
            <a:extLst>
              <a:ext uri="{FF2B5EF4-FFF2-40B4-BE49-F238E27FC236}">
                <a16:creationId xmlns:a16="http://schemas.microsoft.com/office/drawing/2014/main" id="{F2E39FE3-9E50-49CA-A1E5-B571F35F3EF8}"/>
              </a:ext>
            </a:extLst>
          </p:cNvPr>
          <p:cNvSpPr/>
          <p:nvPr/>
        </p:nvSpPr>
        <p:spPr>
          <a:xfrm>
            <a:off x="4790370" y="2605974"/>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6" name="Imagem 45" descr="Tela de celular com texto preto sobre fundo branco&#10;&#10;Descrição gerada automaticamente">
            <a:extLst>
              <a:ext uri="{FF2B5EF4-FFF2-40B4-BE49-F238E27FC236}">
                <a16:creationId xmlns:a16="http://schemas.microsoft.com/office/drawing/2014/main" id="{795E6324-4E07-45EE-8D84-F3D8F566F5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3695" y="2476590"/>
            <a:ext cx="2267758" cy="1965028"/>
          </a:xfrm>
          <a:prstGeom prst="rect">
            <a:avLst/>
          </a:prstGeom>
        </p:spPr>
      </p:pic>
      <p:grpSp>
        <p:nvGrpSpPr>
          <p:cNvPr id="47" name="Agrupar 46">
            <a:extLst>
              <a:ext uri="{FF2B5EF4-FFF2-40B4-BE49-F238E27FC236}">
                <a16:creationId xmlns:a16="http://schemas.microsoft.com/office/drawing/2014/main" id="{F31E73A5-A8CC-403A-B160-ABBB59894348}"/>
              </a:ext>
            </a:extLst>
          </p:cNvPr>
          <p:cNvGrpSpPr/>
          <p:nvPr/>
        </p:nvGrpSpPr>
        <p:grpSpPr>
          <a:xfrm>
            <a:off x="5484967" y="2476590"/>
            <a:ext cx="2267758" cy="1965028"/>
            <a:chOff x="3508461" y="328008"/>
            <a:chExt cx="2267758" cy="1965028"/>
          </a:xfrm>
        </p:grpSpPr>
        <p:sp>
          <p:nvSpPr>
            <p:cNvPr id="48" name="Retângulo 47">
              <a:extLst>
                <a:ext uri="{FF2B5EF4-FFF2-40B4-BE49-F238E27FC236}">
                  <a16:creationId xmlns:a16="http://schemas.microsoft.com/office/drawing/2014/main" id="{2FC832A5-1CBD-4CCC-B219-D1626F72766B}"/>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a:extLst>
                <a:ext uri="{FF2B5EF4-FFF2-40B4-BE49-F238E27FC236}">
                  <a16:creationId xmlns:a16="http://schemas.microsoft.com/office/drawing/2014/main" id="{A0AB10E5-3153-4196-B9BC-4D1630C51443}"/>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7</a:t>
              </a:r>
            </a:p>
          </p:txBody>
        </p:sp>
      </p:grpSp>
      <p:sp>
        <p:nvSpPr>
          <p:cNvPr id="50" name="Coração 49">
            <a:extLst>
              <a:ext uri="{FF2B5EF4-FFF2-40B4-BE49-F238E27FC236}">
                <a16:creationId xmlns:a16="http://schemas.microsoft.com/office/drawing/2014/main" id="{104D0E84-BAC9-425C-A011-0A9E8D844D81}"/>
              </a:ext>
            </a:extLst>
          </p:cNvPr>
          <p:cNvSpPr/>
          <p:nvPr/>
        </p:nvSpPr>
        <p:spPr>
          <a:xfrm>
            <a:off x="7326708" y="2605974"/>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 name="Imagem 50" descr="Uma imagem contendo mesa, computador&#10;&#10;Descrição gerada automaticamente">
            <a:extLst>
              <a:ext uri="{FF2B5EF4-FFF2-40B4-BE49-F238E27FC236}">
                <a16:creationId xmlns:a16="http://schemas.microsoft.com/office/drawing/2014/main" id="{95423545-0A1C-455B-925F-AA17AF8E82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1376" y="2464410"/>
            <a:ext cx="2267758" cy="1965028"/>
          </a:xfrm>
          <a:prstGeom prst="rect">
            <a:avLst/>
          </a:prstGeom>
        </p:spPr>
      </p:pic>
      <p:grpSp>
        <p:nvGrpSpPr>
          <p:cNvPr id="52" name="Agrupar 51">
            <a:extLst>
              <a:ext uri="{FF2B5EF4-FFF2-40B4-BE49-F238E27FC236}">
                <a16:creationId xmlns:a16="http://schemas.microsoft.com/office/drawing/2014/main" id="{A32F475A-1828-4340-B78B-DC5984E9A970}"/>
              </a:ext>
            </a:extLst>
          </p:cNvPr>
          <p:cNvGrpSpPr/>
          <p:nvPr/>
        </p:nvGrpSpPr>
        <p:grpSpPr>
          <a:xfrm>
            <a:off x="8031376" y="2464410"/>
            <a:ext cx="2267758" cy="1965028"/>
            <a:chOff x="3508461" y="328008"/>
            <a:chExt cx="2267758" cy="1965028"/>
          </a:xfrm>
        </p:grpSpPr>
        <p:sp>
          <p:nvSpPr>
            <p:cNvPr id="53" name="Retângulo 52">
              <a:extLst>
                <a:ext uri="{FF2B5EF4-FFF2-40B4-BE49-F238E27FC236}">
                  <a16:creationId xmlns:a16="http://schemas.microsoft.com/office/drawing/2014/main" id="{681BAE72-BC3C-493E-8284-C32996B15F5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901B6283-1508-471E-9D71-6538DA691E1E}"/>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8</a:t>
              </a:r>
            </a:p>
          </p:txBody>
        </p:sp>
      </p:grpSp>
      <p:sp>
        <p:nvSpPr>
          <p:cNvPr id="55" name="Coração 54">
            <a:extLst>
              <a:ext uri="{FF2B5EF4-FFF2-40B4-BE49-F238E27FC236}">
                <a16:creationId xmlns:a16="http://schemas.microsoft.com/office/drawing/2014/main" id="{9D501537-99C6-4F3B-B877-BBCDEFEA39CD}"/>
              </a:ext>
            </a:extLst>
          </p:cNvPr>
          <p:cNvSpPr/>
          <p:nvPr/>
        </p:nvSpPr>
        <p:spPr>
          <a:xfrm>
            <a:off x="9857040" y="2652468"/>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Imagem 55">
            <a:extLst>
              <a:ext uri="{FF2B5EF4-FFF2-40B4-BE49-F238E27FC236}">
                <a16:creationId xmlns:a16="http://schemas.microsoft.com/office/drawing/2014/main" id="{EB0EBC0D-0D97-4F09-A415-5EB20C32B3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831" y="4671665"/>
            <a:ext cx="2267758" cy="1965028"/>
          </a:xfrm>
          <a:prstGeom prst="rect">
            <a:avLst/>
          </a:prstGeom>
        </p:spPr>
      </p:pic>
      <p:grpSp>
        <p:nvGrpSpPr>
          <p:cNvPr id="57" name="Agrupar 56">
            <a:extLst>
              <a:ext uri="{FF2B5EF4-FFF2-40B4-BE49-F238E27FC236}">
                <a16:creationId xmlns:a16="http://schemas.microsoft.com/office/drawing/2014/main" id="{71C4F537-AEB6-4F7E-8864-B38EC361B57E}"/>
              </a:ext>
            </a:extLst>
          </p:cNvPr>
          <p:cNvGrpSpPr/>
          <p:nvPr/>
        </p:nvGrpSpPr>
        <p:grpSpPr>
          <a:xfrm>
            <a:off x="399936" y="4671665"/>
            <a:ext cx="2267758" cy="1965028"/>
            <a:chOff x="3508461" y="328008"/>
            <a:chExt cx="2267758" cy="1965028"/>
          </a:xfrm>
        </p:grpSpPr>
        <p:sp>
          <p:nvSpPr>
            <p:cNvPr id="58" name="Retângulo 57">
              <a:extLst>
                <a:ext uri="{FF2B5EF4-FFF2-40B4-BE49-F238E27FC236}">
                  <a16:creationId xmlns:a16="http://schemas.microsoft.com/office/drawing/2014/main" id="{390024FE-9174-49EE-9E81-745C3A9ADFCD}"/>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a:extLst>
                <a:ext uri="{FF2B5EF4-FFF2-40B4-BE49-F238E27FC236}">
                  <a16:creationId xmlns:a16="http://schemas.microsoft.com/office/drawing/2014/main" id="{660EAA1B-656E-45A2-9198-4DAAE1D4B0DF}"/>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9</a:t>
              </a:r>
            </a:p>
          </p:txBody>
        </p:sp>
      </p:grpSp>
      <p:sp>
        <p:nvSpPr>
          <p:cNvPr id="60" name="Coração 59">
            <a:extLst>
              <a:ext uri="{FF2B5EF4-FFF2-40B4-BE49-F238E27FC236}">
                <a16:creationId xmlns:a16="http://schemas.microsoft.com/office/drawing/2014/main" id="{ADE4204C-775E-427C-BEAE-ACF8F7B87669}"/>
              </a:ext>
            </a:extLst>
          </p:cNvPr>
          <p:cNvSpPr/>
          <p:nvPr/>
        </p:nvSpPr>
        <p:spPr>
          <a:xfrm>
            <a:off x="2202588" y="4842707"/>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1" name="Imagem 60" descr="Uma imagem contendo garrafa, monitor, computador, computer&#10;&#10;Descrição gerada automaticamente">
            <a:extLst>
              <a:ext uri="{FF2B5EF4-FFF2-40B4-BE49-F238E27FC236}">
                <a16:creationId xmlns:a16="http://schemas.microsoft.com/office/drawing/2014/main" id="{22EBB700-91B5-4F85-802C-FD0C57621C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5753" y="4685890"/>
            <a:ext cx="2267758" cy="1965028"/>
          </a:xfrm>
          <a:prstGeom prst="rect">
            <a:avLst/>
          </a:prstGeom>
        </p:spPr>
      </p:pic>
      <p:grpSp>
        <p:nvGrpSpPr>
          <p:cNvPr id="62" name="Agrupar 61">
            <a:extLst>
              <a:ext uri="{FF2B5EF4-FFF2-40B4-BE49-F238E27FC236}">
                <a16:creationId xmlns:a16="http://schemas.microsoft.com/office/drawing/2014/main" id="{F7291FF1-A4AA-4ACD-91C4-1D6AF7ADC1B2}"/>
              </a:ext>
            </a:extLst>
          </p:cNvPr>
          <p:cNvGrpSpPr/>
          <p:nvPr/>
        </p:nvGrpSpPr>
        <p:grpSpPr>
          <a:xfrm>
            <a:off x="2952351" y="4687163"/>
            <a:ext cx="2267758" cy="1965028"/>
            <a:chOff x="3508461" y="328008"/>
            <a:chExt cx="2267758" cy="1965028"/>
          </a:xfrm>
        </p:grpSpPr>
        <p:sp>
          <p:nvSpPr>
            <p:cNvPr id="63" name="Retângulo 62">
              <a:extLst>
                <a:ext uri="{FF2B5EF4-FFF2-40B4-BE49-F238E27FC236}">
                  <a16:creationId xmlns:a16="http://schemas.microsoft.com/office/drawing/2014/main" id="{C80354F6-5A4D-40A8-BBED-E24115386E35}"/>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a:extLst>
                <a:ext uri="{FF2B5EF4-FFF2-40B4-BE49-F238E27FC236}">
                  <a16:creationId xmlns:a16="http://schemas.microsoft.com/office/drawing/2014/main" id="{509F26F9-3469-422A-ADFC-AF1B8C33E03D}"/>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10</a:t>
              </a:r>
            </a:p>
          </p:txBody>
        </p:sp>
      </p:grpSp>
      <p:sp>
        <p:nvSpPr>
          <p:cNvPr id="65" name="Coração 64">
            <a:extLst>
              <a:ext uri="{FF2B5EF4-FFF2-40B4-BE49-F238E27FC236}">
                <a16:creationId xmlns:a16="http://schemas.microsoft.com/office/drawing/2014/main" id="{7165C503-16F2-4ADF-9DE9-7E62303542D7}"/>
              </a:ext>
            </a:extLst>
          </p:cNvPr>
          <p:cNvSpPr/>
          <p:nvPr/>
        </p:nvSpPr>
        <p:spPr>
          <a:xfrm>
            <a:off x="4724661" y="4887928"/>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6" name="Imagem 65">
            <a:extLst>
              <a:ext uri="{FF2B5EF4-FFF2-40B4-BE49-F238E27FC236}">
                <a16:creationId xmlns:a16="http://schemas.microsoft.com/office/drawing/2014/main" id="{36654FF4-F305-4BC6-88CB-4322CAC223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0899" y="4685890"/>
            <a:ext cx="2267758" cy="1965028"/>
          </a:xfrm>
          <a:prstGeom prst="rect">
            <a:avLst/>
          </a:prstGeom>
        </p:spPr>
      </p:pic>
      <p:grpSp>
        <p:nvGrpSpPr>
          <p:cNvPr id="67" name="Agrupar 66">
            <a:extLst>
              <a:ext uri="{FF2B5EF4-FFF2-40B4-BE49-F238E27FC236}">
                <a16:creationId xmlns:a16="http://schemas.microsoft.com/office/drawing/2014/main" id="{159588F3-88D6-4965-8821-9D9C8E975D0A}"/>
              </a:ext>
            </a:extLst>
          </p:cNvPr>
          <p:cNvGrpSpPr/>
          <p:nvPr/>
        </p:nvGrpSpPr>
        <p:grpSpPr>
          <a:xfrm>
            <a:off x="5472177" y="4685890"/>
            <a:ext cx="2267758" cy="1965028"/>
            <a:chOff x="3508461" y="328008"/>
            <a:chExt cx="2267758" cy="1965028"/>
          </a:xfrm>
        </p:grpSpPr>
        <p:sp>
          <p:nvSpPr>
            <p:cNvPr id="68" name="Retângulo 67">
              <a:extLst>
                <a:ext uri="{FF2B5EF4-FFF2-40B4-BE49-F238E27FC236}">
                  <a16:creationId xmlns:a16="http://schemas.microsoft.com/office/drawing/2014/main" id="{E19FC392-C90E-45C7-8028-2F912333F1E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9" name="CaixaDeTexto 68">
              <a:extLst>
                <a:ext uri="{FF2B5EF4-FFF2-40B4-BE49-F238E27FC236}">
                  <a16:creationId xmlns:a16="http://schemas.microsoft.com/office/drawing/2014/main" id="{DBCFAE29-FEFB-4C02-9D71-990713BBC2AA}"/>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11</a:t>
              </a:r>
            </a:p>
          </p:txBody>
        </p:sp>
      </p:grpSp>
      <p:sp>
        <p:nvSpPr>
          <p:cNvPr id="70" name="Coração 69">
            <a:extLst>
              <a:ext uri="{FF2B5EF4-FFF2-40B4-BE49-F238E27FC236}">
                <a16:creationId xmlns:a16="http://schemas.microsoft.com/office/drawing/2014/main" id="{40ABF209-1AA2-4256-B1E5-6D4DA2C50B7C}"/>
              </a:ext>
            </a:extLst>
          </p:cNvPr>
          <p:cNvSpPr/>
          <p:nvPr/>
        </p:nvSpPr>
        <p:spPr>
          <a:xfrm>
            <a:off x="7330530" y="4827209"/>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1" name="Imagem 70">
            <a:extLst>
              <a:ext uri="{FF2B5EF4-FFF2-40B4-BE49-F238E27FC236}">
                <a16:creationId xmlns:a16="http://schemas.microsoft.com/office/drawing/2014/main" id="{B06B73C4-61F7-4B32-9040-734827D353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15664" y="4692593"/>
            <a:ext cx="2267758" cy="1965028"/>
          </a:xfrm>
          <a:prstGeom prst="rect">
            <a:avLst/>
          </a:prstGeom>
        </p:spPr>
      </p:pic>
      <p:grpSp>
        <p:nvGrpSpPr>
          <p:cNvPr id="72" name="Agrupar 71">
            <a:extLst>
              <a:ext uri="{FF2B5EF4-FFF2-40B4-BE49-F238E27FC236}">
                <a16:creationId xmlns:a16="http://schemas.microsoft.com/office/drawing/2014/main" id="{5A0B71C7-079A-47B1-9876-A9E22CC65A1C}"/>
              </a:ext>
            </a:extLst>
          </p:cNvPr>
          <p:cNvGrpSpPr/>
          <p:nvPr/>
        </p:nvGrpSpPr>
        <p:grpSpPr>
          <a:xfrm>
            <a:off x="8015878" y="4692593"/>
            <a:ext cx="2267758" cy="1965028"/>
            <a:chOff x="3508461" y="328008"/>
            <a:chExt cx="2267758" cy="1965028"/>
          </a:xfrm>
        </p:grpSpPr>
        <p:sp>
          <p:nvSpPr>
            <p:cNvPr id="73" name="Retângulo 72">
              <a:extLst>
                <a:ext uri="{FF2B5EF4-FFF2-40B4-BE49-F238E27FC236}">
                  <a16:creationId xmlns:a16="http://schemas.microsoft.com/office/drawing/2014/main" id="{E314B8B4-1A79-4B1F-8019-D67C40A65720}"/>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CaixaDeTexto 73">
              <a:extLst>
                <a:ext uri="{FF2B5EF4-FFF2-40B4-BE49-F238E27FC236}">
                  <a16:creationId xmlns:a16="http://schemas.microsoft.com/office/drawing/2014/main" id="{05F9FAE8-3EA0-4D30-8E0B-88EB841B94E5}"/>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12</a:t>
              </a:r>
            </a:p>
          </p:txBody>
        </p:sp>
      </p:grpSp>
      <p:sp>
        <p:nvSpPr>
          <p:cNvPr id="75" name="Coração 74">
            <a:extLst>
              <a:ext uri="{FF2B5EF4-FFF2-40B4-BE49-F238E27FC236}">
                <a16:creationId xmlns:a16="http://schemas.microsoft.com/office/drawing/2014/main" id="{7A2ABA53-877D-4FCA-97DD-07F04381FFE3}"/>
              </a:ext>
            </a:extLst>
          </p:cNvPr>
          <p:cNvSpPr/>
          <p:nvPr/>
        </p:nvSpPr>
        <p:spPr>
          <a:xfrm>
            <a:off x="9790179" y="4842898"/>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lipse 1">
            <a:hlinkClick r:id="rId14" action="ppaction://hlinksldjump"/>
            <a:extLst>
              <a:ext uri="{FF2B5EF4-FFF2-40B4-BE49-F238E27FC236}">
                <a16:creationId xmlns:a16="http://schemas.microsoft.com/office/drawing/2014/main" id="{67D82D8D-7B02-4530-8AE6-80AAB52CE31F}"/>
              </a:ext>
            </a:extLst>
          </p:cNvPr>
          <p:cNvSpPr/>
          <p:nvPr/>
        </p:nvSpPr>
        <p:spPr>
          <a:xfrm>
            <a:off x="10854943" y="1272904"/>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76" name="Elipse 75">
            <a:hlinkClick r:id="rId15" action="ppaction://hlinksldjump"/>
            <a:extLst>
              <a:ext uri="{FF2B5EF4-FFF2-40B4-BE49-F238E27FC236}">
                <a16:creationId xmlns:a16="http://schemas.microsoft.com/office/drawing/2014/main" id="{9CDDB5DB-E119-47B5-A816-AD0AE832F6E0}"/>
              </a:ext>
            </a:extLst>
          </p:cNvPr>
          <p:cNvSpPr/>
          <p:nvPr/>
        </p:nvSpPr>
        <p:spPr>
          <a:xfrm>
            <a:off x="10854943" y="2528956"/>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rtlCol="0" anchor="ctr"/>
          <a:lstStyle/>
          <a:p>
            <a:pPr algn="ctr"/>
            <a:endParaRPr lang="pt-BR" dirty="0"/>
          </a:p>
        </p:txBody>
      </p:sp>
      <p:sp>
        <p:nvSpPr>
          <p:cNvPr id="3" name="Seta: para a Direita Listrada 2">
            <a:hlinkClick r:id="rId16" action="ppaction://hlinksldjump"/>
            <a:extLst>
              <a:ext uri="{FF2B5EF4-FFF2-40B4-BE49-F238E27FC236}">
                <a16:creationId xmlns:a16="http://schemas.microsoft.com/office/drawing/2014/main" id="{7621B646-0C10-4C9B-922A-7DB01161EECD}"/>
              </a:ext>
            </a:extLst>
          </p:cNvPr>
          <p:cNvSpPr/>
          <p:nvPr/>
        </p:nvSpPr>
        <p:spPr>
          <a:xfrm>
            <a:off x="11061022" y="5780845"/>
            <a:ext cx="758138" cy="711854"/>
          </a:xfrm>
          <a:prstGeom prst="striped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ímbolo de &quot;Não Permitido&quot; 3">
            <a:hlinkClick r:id="rId17" action="ppaction://hlinksldjump"/>
            <a:extLst>
              <a:ext uri="{FF2B5EF4-FFF2-40B4-BE49-F238E27FC236}">
                <a16:creationId xmlns:a16="http://schemas.microsoft.com/office/drawing/2014/main" id="{030F89AC-6001-467A-ACC7-36B3FA43D437}"/>
              </a:ext>
            </a:extLst>
          </p:cNvPr>
          <p:cNvSpPr/>
          <p:nvPr/>
        </p:nvSpPr>
        <p:spPr>
          <a:xfrm>
            <a:off x="11081692" y="4808831"/>
            <a:ext cx="716798" cy="711854"/>
          </a:xfrm>
          <a:prstGeom prst="noSmoking">
            <a:avLst/>
          </a:prstGeom>
          <a:solidFill>
            <a:srgbClr val="E214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961298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p:cTn id="22" dur="indefinite"/>
                                        <p:tgtEl>
                                          <p:spTgt spid="16"/>
                                        </p:tgtEl>
                                        <p:attrNameLst>
                                          <p:attrName>style.opacity</p:attrName>
                                        </p:attrNameLst>
                                      </p:cBhvr>
                                      <p:to>
                                        <p:strVal val="0.5"/>
                                      </p:to>
                                    </p:set>
                                    <p:animEffect filter="image" prLst="opacity: 0.5">
                                      <p:cBhvr rctx="IE">
                                        <p:cTn id="23" dur="indefinite"/>
                                        <p:tgtEl>
                                          <p:spTgt spid="16"/>
                                        </p:tgtEl>
                                      </p:cBhvr>
                                    </p:animEffect>
                                  </p:child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22"/>
                                        </p:tgtEl>
                                        <p:attrNameLst>
                                          <p:attrName>ppt_w</p:attrName>
                                        </p:attrNameLst>
                                      </p:cBhvr>
                                      <p:tavLst>
                                        <p:tav tm="0">
                                          <p:val>
                                            <p:strVal val="ppt_w"/>
                                          </p:val>
                                        </p:tav>
                                        <p:tav tm="100000">
                                          <p:val>
                                            <p:fltVal val="0"/>
                                          </p:val>
                                        </p:tav>
                                      </p:tavLst>
                                    </p:anim>
                                    <p:anim calcmode="lin" valueType="num">
                                      <p:cBhvr>
                                        <p:cTn id="29" dur="500"/>
                                        <p:tgtEl>
                                          <p:spTgt spid="22"/>
                                        </p:tgtEl>
                                        <p:attrNameLst>
                                          <p:attrName>ppt_h</p:attrName>
                                        </p:attrNameLst>
                                      </p:cBhvr>
                                      <p:tavLst>
                                        <p:tav tm="0">
                                          <p:val>
                                            <p:strVal val="ppt_h"/>
                                          </p:val>
                                        </p:tav>
                                        <p:tav tm="100000">
                                          <p:val>
                                            <p:fltVal val="0"/>
                                          </p:val>
                                        </p:tav>
                                      </p:tavLst>
                                    </p:anim>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5"/>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21"/>
                                        </p:tgtEl>
                                        <p:attrNameLst>
                                          <p:attrName>style.opacity</p:attrName>
                                        </p:attrNameLst>
                                      </p:cBhvr>
                                      <p:to>
                                        <p:strVal val="0.5"/>
                                      </p:to>
                                    </p:set>
                                    <p:animEffect filter="image" prLst="opacity: 0.5">
                                      <p:cBhvr rctx="IE">
                                        <p:cTn id="45" dur="indefinite"/>
                                        <p:tgtEl>
                                          <p:spTgt spid="21"/>
                                        </p:tgtEl>
                                      </p:cBhvr>
                                    </p:animEffect>
                                  </p:childTnLst>
                                </p:cTn>
                              </p:par>
                            </p:childTnLst>
                          </p:cTn>
                        </p:par>
                      </p:childTnLst>
                    </p:cTn>
                  </p:par>
                </p:childTnLst>
              </p:cTn>
              <p:nextCondLst>
                <p:cond evt="onClick" delay="0">
                  <p:tgtEl>
                    <p:spTgt spid="25"/>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nodeType="clickEffect">
                                  <p:stCondLst>
                                    <p:cond delay="0"/>
                                  </p:stCondLst>
                                  <p:childTnLst>
                                    <p:anim calcmode="lin" valueType="num">
                                      <p:cBhvr>
                                        <p:cTn id="50" dur="500"/>
                                        <p:tgtEl>
                                          <p:spTgt spid="32"/>
                                        </p:tgtEl>
                                        <p:attrNameLst>
                                          <p:attrName>ppt_w</p:attrName>
                                        </p:attrNameLst>
                                      </p:cBhvr>
                                      <p:tavLst>
                                        <p:tav tm="0">
                                          <p:val>
                                            <p:strVal val="ppt_w"/>
                                          </p:val>
                                        </p:tav>
                                        <p:tav tm="100000">
                                          <p:val>
                                            <p:fltVal val="0"/>
                                          </p:val>
                                        </p:tav>
                                      </p:tavLst>
                                    </p:anim>
                                    <p:anim calcmode="lin" valueType="num">
                                      <p:cBhvr>
                                        <p:cTn id="51" dur="500"/>
                                        <p:tgtEl>
                                          <p:spTgt spid="32"/>
                                        </p:tgtEl>
                                        <p:attrNameLst>
                                          <p:attrName>ppt_h</p:attrName>
                                        </p:attrNameLst>
                                      </p:cBhvr>
                                      <p:tavLst>
                                        <p:tav tm="0">
                                          <p:val>
                                            <p:strVal val="ppt_h"/>
                                          </p:val>
                                        </p:tav>
                                        <p:tav tm="100000">
                                          <p:val>
                                            <p:fltVal val="0"/>
                                          </p:val>
                                        </p:tav>
                                      </p:tavLst>
                                    </p:anim>
                                    <p:animEffect transition="out" filter="fade">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35"/>
                    </p:tgtEl>
                  </p:cond>
                </p:stCondLst>
                <p:endSync evt="end" delay="0">
                  <p:rtn val="all"/>
                </p:endSync>
                <p:childTnLst>
                  <p:par>
                    <p:cTn id="62" fill="hold">
                      <p:stCondLst>
                        <p:cond delay="0"/>
                      </p:stCondLst>
                      <p:childTnLst>
                        <p:par>
                          <p:cTn id="63" fill="hold">
                            <p:stCondLst>
                              <p:cond delay="0"/>
                            </p:stCondLst>
                            <p:childTnLst>
                              <p:par>
                                <p:cTn id="64" presetID="9" presetClass="emph" presetSubtype="0" nodeType="clickEffect">
                                  <p:stCondLst>
                                    <p:cond delay="0"/>
                                  </p:stCondLst>
                                  <p:childTnLst>
                                    <p:set>
                                      <p:cBhvr>
                                        <p:cTn id="65" dur="indefinite"/>
                                        <p:tgtEl>
                                          <p:spTgt spid="31"/>
                                        </p:tgtEl>
                                        <p:attrNameLst>
                                          <p:attrName>style.opacity</p:attrName>
                                        </p:attrNameLst>
                                      </p:cBhvr>
                                      <p:to>
                                        <p:strVal val="0.5"/>
                                      </p:to>
                                    </p:set>
                                    <p:animEffect filter="image" prLst="opacity: 0.5">
                                      <p:cBhvr rctx="IE">
                                        <p:cTn id="66" dur="indefinite"/>
                                        <p:tgtEl>
                                          <p:spTgt spid="31"/>
                                        </p:tgtEl>
                                      </p:cBhvr>
                                    </p:animEffect>
                                  </p:childTnLst>
                                </p:cTn>
                              </p:par>
                            </p:childTnLst>
                          </p:cTn>
                        </p:par>
                      </p:childTnLst>
                    </p:cTn>
                  </p:par>
                </p:childTnLst>
              </p:cTn>
              <p:nextCondLst>
                <p:cond evt="onClick" delay="0">
                  <p:tgtEl>
                    <p:spTgt spid="35"/>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53" presetClass="exit" presetSubtype="32" fill="hold" nodeType="clickEffect">
                                  <p:stCondLst>
                                    <p:cond delay="0"/>
                                  </p:stCondLst>
                                  <p:childTnLst>
                                    <p:anim calcmode="lin" valueType="num">
                                      <p:cBhvr>
                                        <p:cTn id="71" dur="500"/>
                                        <p:tgtEl>
                                          <p:spTgt spid="37"/>
                                        </p:tgtEl>
                                        <p:attrNameLst>
                                          <p:attrName>ppt_w</p:attrName>
                                        </p:attrNameLst>
                                      </p:cBhvr>
                                      <p:tavLst>
                                        <p:tav tm="0">
                                          <p:val>
                                            <p:strVal val="ppt_w"/>
                                          </p:val>
                                        </p:tav>
                                        <p:tav tm="100000">
                                          <p:val>
                                            <p:fltVal val="0"/>
                                          </p:val>
                                        </p:tav>
                                      </p:tavLst>
                                    </p:anim>
                                    <p:anim calcmode="lin" valueType="num">
                                      <p:cBhvr>
                                        <p:cTn id="72" dur="500"/>
                                        <p:tgtEl>
                                          <p:spTgt spid="37"/>
                                        </p:tgtEl>
                                        <p:attrNameLst>
                                          <p:attrName>ppt_h</p:attrName>
                                        </p:attrNameLst>
                                      </p:cBhvr>
                                      <p:tavLst>
                                        <p:tav tm="0">
                                          <p:val>
                                            <p:strVal val="ppt_h"/>
                                          </p:val>
                                        </p:tav>
                                        <p:tav tm="100000">
                                          <p:val>
                                            <p:fltVal val="0"/>
                                          </p:val>
                                        </p:tav>
                                      </p:tavLst>
                                    </p:anim>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5" restart="whenNotActive" fill="hold" evtFilter="cancelBubble" nodeType="interactiveSeq">
                <p:stCondLst>
                  <p:cond evt="onClick" delay="0">
                    <p:tgtEl>
                      <p:spTgt spid="36"/>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40"/>
                    </p:tgtEl>
                  </p:cond>
                </p:stCondLst>
                <p:endSync evt="end" delay="0">
                  <p:rtn val="all"/>
                </p:endSync>
                <p:childTnLst>
                  <p:par>
                    <p:cTn id="84" fill="hold">
                      <p:stCondLst>
                        <p:cond delay="0"/>
                      </p:stCondLst>
                      <p:childTnLst>
                        <p:par>
                          <p:cTn id="85" fill="hold">
                            <p:stCondLst>
                              <p:cond delay="0"/>
                            </p:stCondLst>
                            <p:childTnLst>
                              <p:par>
                                <p:cTn id="86" presetID="9" presetClass="emph" presetSubtype="0" nodeType="clickEffect">
                                  <p:stCondLst>
                                    <p:cond delay="0"/>
                                  </p:stCondLst>
                                  <p:childTnLst>
                                    <p:set>
                                      <p:cBhvr>
                                        <p:cTn id="87" dur="indefinite"/>
                                        <p:tgtEl>
                                          <p:spTgt spid="36"/>
                                        </p:tgtEl>
                                        <p:attrNameLst>
                                          <p:attrName>style.opacity</p:attrName>
                                        </p:attrNameLst>
                                      </p:cBhvr>
                                      <p:to>
                                        <p:strVal val="0.5"/>
                                      </p:to>
                                    </p:set>
                                    <p:animEffect filter="image" prLst="opacity: 0.5">
                                      <p:cBhvr rctx="IE">
                                        <p:cTn id="88" dur="indefinite"/>
                                        <p:tgtEl>
                                          <p:spTgt spid="36"/>
                                        </p:tgtEl>
                                      </p:cBhvr>
                                    </p:animEffect>
                                  </p:childTnLst>
                                </p:cTn>
                              </p:par>
                            </p:childTnLst>
                          </p:cTn>
                        </p:par>
                      </p:childTnLst>
                    </p:cTn>
                  </p:par>
                </p:childTnLst>
              </p:cTn>
              <p:nextCondLst>
                <p:cond evt="onClick" delay="0">
                  <p:tgtEl>
                    <p:spTgt spid="40"/>
                  </p:tgtEl>
                </p:cond>
              </p:nextCondLst>
            </p:seq>
            <p:seq concurrent="1" nextAc="seek">
              <p:cTn id="89" restart="whenNotActive" fill="hold" evtFilter="cancelBubble" nodeType="interactiveSeq">
                <p:stCondLst>
                  <p:cond evt="onClick" delay="0">
                    <p:tgtEl>
                      <p:spTgt spid="42"/>
                    </p:tgtEl>
                  </p:cond>
                </p:stCondLst>
                <p:endSync evt="end" delay="0">
                  <p:rtn val="all"/>
                </p:endSync>
                <p:childTnLst>
                  <p:par>
                    <p:cTn id="90" fill="hold">
                      <p:stCondLst>
                        <p:cond delay="0"/>
                      </p:stCondLst>
                      <p:childTnLst>
                        <p:par>
                          <p:cTn id="91" fill="hold">
                            <p:stCondLst>
                              <p:cond delay="0"/>
                            </p:stCondLst>
                            <p:childTnLst>
                              <p:par>
                                <p:cTn id="92" presetID="53" presetClass="exit" presetSubtype="32" fill="hold" nodeType="clickEffect">
                                  <p:stCondLst>
                                    <p:cond delay="0"/>
                                  </p:stCondLst>
                                  <p:childTnLst>
                                    <p:anim calcmode="lin" valueType="num">
                                      <p:cBhvr>
                                        <p:cTn id="93" dur="500"/>
                                        <p:tgtEl>
                                          <p:spTgt spid="42"/>
                                        </p:tgtEl>
                                        <p:attrNameLst>
                                          <p:attrName>ppt_w</p:attrName>
                                        </p:attrNameLst>
                                      </p:cBhvr>
                                      <p:tavLst>
                                        <p:tav tm="0">
                                          <p:val>
                                            <p:strVal val="ppt_w"/>
                                          </p:val>
                                        </p:tav>
                                        <p:tav tm="100000">
                                          <p:val>
                                            <p:fltVal val="0"/>
                                          </p:val>
                                        </p:tav>
                                      </p:tavLst>
                                    </p:anim>
                                    <p:anim calcmode="lin" valueType="num">
                                      <p:cBhvr>
                                        <p:cTn id="94" dur="500"/>
                                        <p:tgtEl>
                                          <p:spTgt spid="42"/>
                                        </p:tgtEl>
                                        <p:attrNameLst>
                                          <p:attrName>ppt_h</p:attrName>
                                        </p:attrNameLst>
                                      </p:cBhvr>
                                      <p:tavLst>
                                        <p:tav tm="0">
                                          <p:val>
                                            <p:strVal val="ppt_h"/>
                                          </p:val>
                                        </p:tav>
                                        <p:tav tm="100000">
                                          <p:val>
                                            <p:fltVal val="0"/>
                                          </p:val>
                                        </p:tav>
                                      </p:tavLst>
                                    </p:anim>
                                    <p:animEffect transition="out" filter="fade">
                                      <p:cBhvr>
                                        <p:cTn id="95" dur="500"/>
                                        <p:tgtEl>
                                          <p:spTgt spid="42"/>
                                        </p:tgtEl>
                                      </p:cBhvr>
                                    </p:animEffect>
                                    <p:set>
                                      <p:cBhvr>
                                        <p:cTn id="9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7" restart="whenNotActive" fill="hold" evtFilter="cancelBubble" nodeType="interactiveSeq">
                <p:stCondLst>
                  <p:cond evt="onClick" delay="0">
                    <p:tgtEl>
                      <p:spTgt spid="41"/>
                    </p:tgtEl>
                  </p:cond>
                </p:stCondLst>
                <p:endSync evt="end" delay="0">
                  <p:rtn val="all"/>
                </p:endSync>
                <p:childTnLst>
                  <p:par>
                    <p:cTn id="98" fill="hold">
                      <p:stCondLst>
                        <p:cond delay="0"/>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p:cTn id="102" dur="500" fill="hold"/>
                                        <p:tgtEl>
                                          <p:spTgt spid="42"/>
                                        </p:tgtEl>
                                        <p:attrNameLst>
                                          <p:attrName>ppt_w</p:attrName>
                                        </p:attrNameLst>
                                      </p:cBhvr>
                                      <p:tavLst>
                                        <p:tav tm="0">
                                          <p:val>
                                            <p:fltVal val="0"/>
                                          </p:val>
                                        </p:tav>
                                        <p:tav tm="100000">
                                          <p:val>
                                            <p:strVal val="#ppt_w"/>
                                          </p:val>
                                        </p:tav>
                                      </p:tavLst>
                                    </p:anim>
                                    <p:anim calcmode="lin" valueType="num">
                                      <p:cBhvr>
                                        <p:cTn id="103" dur="500" fill="hold"/>
                                        <p:tgtEl>
                                          <p:spTgt spid="42"/>
                                        </p:tgtEl>
                                        <p:attrNameLst>
                                          <p:attrName>ppt_h</p:attrName>
                                        </p:attrNameLst>
                                      </p:cBhvr>
                                      <p:tavLst>
                                        <p:tav tm="0">
                                          <p:val>
                                            <p:fltVal val="0"/>
                                          </p:val>
                                        </p:tav>
                                        <p:tav tm="100000">
                                          <p:val>
                                            <p:strVal val="#ppt_h"/>
                                          </p:val>
                                        </p:tav>
                                      </p:tavLst>
                                    </p:anim>
                                    <p:animEffect transition="in" filter="fade">
                                      <p:cBhvr>
                                        <p:cTn id="104" dur="500"/>
                                        <p:tgtEl>
                                          <p:spTgt spid="42"/>
                                        </p:tgtEl>
                                      </p:cBhvr>
                                    </p:animEffect>
                                  </p:childTnLst>
                                </p:cTn>
                              </p:par>
                            </p:childTnLst>
                          </p:cTn>
                        </p:par>
                      </p:childTnLst>
                    </p:cTn>
                  </p:par>
                </p:childTnLst>
              </p:cTn>
              <p:nextCondLst>
                <p:cond evt="onClick" delay="0">
                  <p:tgtEl>
                    <p:spTgt spid="41"/>
                  </p:tgtEl>
                </p:cond>
              </p:nextCondLst>
            </p:seq>
            <p:seq concurrent="1" nextAc="seek">
              <p:cTn id="105" restart="whenNotActive" fill="hold" evtFilter="cancelBubble" nodeType="interactiveSeq">
                <p:stCondLst>
                  <p:cond evt="onClick" delay="0">
                    <p:tgtEl>
                      <p:spTgt spid="45"/>
                    </p:tgtEl>
                  </p:cond>
                </p:stCondLst>
                <p:endSync evt="end" delay="0">
                  <p:rtn val="all"/>
                </p:endSync>
                <p:childTnLst>
                  <p:par>
                    <p:cTn id="106" fill="hold">
                      <p:stCondLst>
                        <p:cond delay="0"/>
                      </p:stCondLst>
                      <p:childTnLst>
                        <p:par>
                          <p:cTn id="107" fill="hold">
                            <p:stCondLst>
                              <p:cond delay="0"/>
                            </p:stCondLst>
                            <p:childTnLst>
                              <p:par>
                                <p:cTn id="108" presetID="9" presetClass="emph" presetSubtype="0" nodeType="clickEffect">
                                  <p:stCondLst>
                                    <p:cond delay="0"/>
                                  </p:stCondLst>
                                  <p:childTnLst>
                                    <p:set>
                                      <p:cBhvr>
                                        <p:cTn id="109" dur="indefinite"/>
                                        <p:tgtEl>
                                          <p:spTgt spid="41"/>
                                        </p:tgtEl>
                                        <p:attrNameLst>
                                          <p:attrName>style.opacity</p:attrName>
                                        </p:attrNameLst>
                                      </p:cBhvr>
                                      <p:to>
                                        <p:strVal val="0.5"/>
                                      </p:to>
                                    </p:set>
                                    <p:animEffect filter="image" prLst="opacity: 0.5">
                                      <p:cBhvr rctx="IE">
                                        <p:cTn id="110" dur="indefinite"/>
                                        <p:tgtEl>
                                          <p:spTgt spid="41"/>
                                        </p:tgtEl>
                                      </p:cBhvr>
                                    </p:animEffect>
                                  </p:childTnLst>
                                </p:cTn>
                              </p:par>
                            </p:childTnLst>
                          </p:cTn>
                        </p:par>
                      </p:childTnLst>
                    </p:cTn>
                  </p:par>
                </p:childTnLst>
              </p:cTn>
              <p:nextCondLst>
                <p:cond evt="onClick" delay="0">
                  <p:tgtEl>
                    <p:spTgt spid="45"/>
                  </p:tgtEl>
                </p:cond>
              </p:nextCondLst>
            </p:seq>
            <p:seq concurrent="1" nextAc="seek">
              <p:cTn id="111" restart="whenNotActive" fill="hold" evtFilter="cancelBubble" nodeType="interactiveSeq">
                <p:stCondLst>
                  <p:cond evt="onClick" delay="0">
                    <p:tgtEl>
                      <p:spTgt spid="47"/>
                    </p:tgtEl>
                  </p:cond>
                </p:stCondLst>
                <p:endSync evt="end" delay="0">
                  <p:rtn val="all"/>
                </p:endSync>
                <p:childTnLst>
                  <p:par>
                    <p:cTn id="112" fill="hold">
                      <p:stCondLst>
                        <p:cond delay="0"/>
                      </p:stCondLst>
                      <p:childTnLst>
                        <p:par>
                          <p:cTn id="113" fill="hold">
                            <p:stCondLst>
                              <p:cond delay="0"/>
                            </p:stCondLst>
                            <p:childTnLst>
                              <p:par>
                                <p:cTn id="114" presetID="53" presetClass="exit" presetSubtype="32" fill="hold" nodeType="clickEffect">
                                  <p:stCondLst>
                                    <p:cond delay="0"/>
                                  </p:stCondLst>
                                  <p:childTnLst>
                                    <p:anim calcmode="lin" valueType="num">
                                      <p:cBhvr>
                                        <p:cTn id="115" dur="500"/>
                                        <p:tgtEl>
                                          <p:spTgt spid="47"/>
                                        </p:tgtEl>
                                        <p:attrNameLst>
                                          <p:attrName>ppt_w</p:attrName>
                                        </p:attrNameLst>
                                      </p:cBhvr>
                                      <p:tavLst>
                                        <p:tav tm="0">
                                          <p:val>
                                            <p:strVal val="ppt_w"/>
                                          </p:val>
                                        </p:tav>
                                        <p:tav tm="100000">
                                          <p:val>
                                            <p:fltVal val="0"/>
                                          </p:val>
                                        </p:tav>
                                      </p:tavLst>
                                    </p:anim>
                                    <p:anim calcmode="lin" valueType="num">
                                      <p:cBhvr>
                                        <p:cTn id="116" dur="500"/>
                                        <p:tgtEl>
                                          <p:spTgt spid="47"/>
                                        </p:tgtEl>
                                        <p:attrNameLst>
                                          <p:attrName>ppt_h</p:attrName>
                                        </p:attrNameLst>
                                      </p:cBhvr>
                                      <p:tavLst>
                                        <p:tav tm="0">
                                          <p:val>
                                            <p:strVal val="ppt_h"/>
                                          </p:val>
                                        </p:tav>
                                        <p:tav tm="100000">
                                          <p:val>
                                            <p:fltVal val="0"/>
                                          </p:val>
                                        </p:tav>
                                      </p:tavLst>
                                    </p:anim>
                                    <p:animEffect transition="out" filter="fade">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childTnLst>
                    </p:cTn>
                  </p:par>
                </p:childTnLst>
              </p:cTn>
              <p:nextCondLst>
                <p:cond evt="onClick" delay="0">
                  <p:tgtEl>
                    <p:spTgt spid="46"/>
                  </p:tgtEl>
                </p:cond>
              </p:nextCondLst>
            </p:seq>
            <p:seq concurrent="1" nextAc="seek">
              <p:cTn id="127" restart="whenNotActive" fill="hold" evtFilter="cancelBubble" nodeType="interactiveSeq">
                <p:stCondLst>
                  <p:cond evt="onClick" delay="0">
                    <p:tgtEl>
                      <p:spTgt spid="50"/>
                    </p:tgtEl>
                  </p:cond>
                </p:stCondLst>
                <p:endSync evt="end" delay="0">
                  <p:rtn val="all"/>
                </p:endSync>
                <p:childTnLst>
                  <p:par>
                    <p:cTn id="128" fill="hold">
                      <p:stCondLst>
                        <p:cond delay="0"/>
                      </p:stCondLst>
                      <p:childTnLst>
                        <p:par>
                          <p:cTn id="129" fill="hold">
                            <p:stCondLst>
                              <p:cond delay="0"/>
                            </p:stCondLst>
                            <p:childTnLst>
                              <p:par>
                                <p:cTn id="130" presetID="9" presetClass="emph" presetSubtype="0" nodeType="clickEffect">
                                  <p:stCondLst>
                                    <p:cond delay="0"/>
                                  </p:stCondLst>
                                  <p:childTnLst>
                                    <p:set>
                                      <p:cBhvr>
                                        <p:cTn id="131" dur="indefinite"/>
                                        <p:tgtEl>
                                          <p:spTgt spid="46"/>
                                        </p:tgtEl>
                                        <p:attrNameLst>
                                          <p:attrName>style.opacity</p:attrName>
                                        </p:attrNameLst>
                                      </p:cBhvr>
                                      <p:to>
                                        <p:strVal val="0.5"/>
                                      </p:to>
                                    </p:set>
                                    <p:animEffect filter="image" prLst="opacity: 0.5">
                                      <p:cBhvr rctx="IE">
                                        <p:cTn id="132" dur="indefinite"/>
                                        <p:tgtEl>
                                          <p:spTgt spid="46"/>
                                        </p:tgtEl>
                                      </p:cBhvr>
                                    </p:animEffect>
                                  </p:childTnLst>
                                </p:cTn>
                              </p:par>
                            </p:childTnLst>
                          </p:cTn>
                        </p:par>
                      </p:childTnLst>
                    </p:cTn>
                  </p:par>
                </p:childTnLst>
              </p:cTn>
              <p:nextCondLst>
                <p:cond evt="onClick" delay="0">
                  <p:tgtEl>
                    <p:spTgt spid="50"/>
                  </p:tgtEl>
                </p:cond>
              </p:nextCondLst>
            </p:seq>
            <p:seq concurrent="1" nextAc="seek">
              <p:cTn id="133" restart="whenNotActive" fill="hold" evtFilter="cancelBubble" nodeType="interactiveSeq">
                <p:stCondLst>
                  <p:cond evt="onClick" delay="0">
                    <p:tgtEl>
                      <p:spTgt spid="52"/>
                    </p:tgtEl>
                  </p:cond>
                </p:stCondLst>
                <p:endSync evt="end" delay="0">
                  <p:rtn val="all"/>
                </p:endSync>
                <p:childTnLst>
                  <p:par>
                    <p:cTn id="134" fill="hold">
                      <p:stCondLst>
                        <p:cond delay="0"/>
                      </p:stCondLst>
                      <p:childTnLst>
                        <p:par>
                          <p:cTn id="135" fill="hold">
                            <p:stCondLst>
                              <p:cond delay="0"/>
                            </p:stCondLst>
                            <p:childTnLst>
                              <p:par>
                                <p:cTn id="136" presetID="53" presetClass="exit" presetSubtype="32" fill="hold" nodeType="clickEffect">
                                  <p:stCondLst>
                                    <p:cond delay="0"/>
                                  </p:stCondLst>
                                  <p:childTnLst>
                                    <p:anim calcmode="lin" valueType="num">
                                      <p:cBhvr>
                                        <p:cTn id="137" dur="500"/>
                                        <p:tgtEl>
                                          <p:spTgt spid="52"/>
                                        </p:tgtEl>
                                        <p:attrNameLst>
                                          <p:attrName>ppt_w</p:attrName>
                                        </p:attrNameLst>
                                      </p:cBhvr>
                                      <p:tavLst>
                                        <p:tav tm="0">
                                          <p:val>
                                            <p:strVal val="ppt_w"/>
                                          </p:val>
                                        </p:tav>
                                        <p:tav tm="100000">
                                          <p:val>
                                            <p:fltVal val="0"/>
                                          </p:val>
                                        </p:tav>
                                      </p:tavLst>
                                    </p:anim>
                                    <p:anim calcmode="lin" valueType="num">
                                      <p:cBhvr>
                                        <p:cTn id="138" dur="500"/>
                                        <p:tgtEl>
                                          <p:spTgt spid="52"/>
                                        </p:tgtEl>
                                        <p:attrNameLst>
                                          <p:attrName>ppt_h</p:attrName>
                                        </p:attrNameLst>
                                      </p:cBhvr>
                                      <p:tavLst>
                                        <p:tav tm="0">
                                          <p:val>
                                            <p:strVal val="ppt_h"/>
                                          </p:val>
                                        </p:tav>
                                        <p:tav tm="100000">
                                          <p:val>
                                            <p:fltVal val="0"/>
                                          </p:val>
                                        </p:tav>
                                      </p:tavLst>
                                    </p:anim>
                                    <p:animEffect transition="out" filter="fade">
                                      <p:cBhvr>
                                        <p:cTn id="139" dur="500"/>
                                        <p:tgtEl>
                                          <p:spTgt spid="52"/>
                                        </p:tgtEl>
                                      </p:cBhvr>
                                    </p:animEffect>
                                    <p:set>
                                      <p:cBhvr>
                                        <p:cTn id="14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41" restart="whenNotActive" fill="hold" evtFilter="cancelBubble" nodeType="interactiveSeq">
                <p:stCondLst>
                  <p:cond evt="onClick" delay="0">
                    <p:tgtEl>
                      <p:spTgt spid="51"/>
                    </p:tgtEl>
                  </p:cond>
                </p:stCondLst>
                <p:endSync evt="end" delay="0">
                  <p:rtn val="all"/>
                </p:endSync>
                <p:childTnLst>
                  <p:par>
                    <p:cTn id="142" fill="hold">
                      <p:stCondLst>
                        <p:cond delay="0"/>
                      </p:stCondLst>
                      <p:childTnLst>
                        <p:par>
                          <p:cTn id="143" fill="hold">
                            <p:stCondLst>
                              <p:cond delay="0"/>
                            </p:stCondLst>
                            <p:childTnLst>
                              <p:par>
                                <p:cTn id="144" presetID="53" presetClass="entr" presetSubtype="16" fill="hold" nodeType="click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p:cTn id="146" dur="500" fill="hold"/>
                                        <p:tgtEl>
                                          <p:spTgt spid="52"/>
                                        </p:tgtEl>
                                        <p:attrNameLst>
                                          <p:attrName>ppt_w</p:attrName>
                                        </p:attrNameLst>
                                      </p:cBhvr>
                                      <p:tavLst>
                                        <p:tav tm="0">
                                          <p:val>
                                            <p:fltVal val="0"/>
                                          </p:val>
                                        </p:tav>
                                        <p:tav tm="100000">
                                          <p:val>
                                            <p:strVal val="#ppt_w"/>
                                          </p:val>
                                        </p:tav>
                                      </p:tavLst>
                                    </p:anim>
                                    <p:anim calcmode="lin" valueType="num">
                                      <p:cBhvr>
                                        <p:cTn id="147" dur="500" fill="hold"/>
                                        <p:tgtEl>
                                          <p:spTgt spid="52"/>
                                        </p:tgtEl>
                                        <p:attrNameLst>
                                          <p:attrName>ppt_h</p:attrName>
                                        </p:attrNameLst>
                                      </p:cBhvr>
                                      <p:tavLst>
                                        <p:tav tm="0">
                                          <p:val>
                                            <p:fltVal val="0"/>
                                          </p:val>
                                        </p:tav>
                                        <p:tav tm="100000">
                                          <p:val>
                                            <p:strVal val="#ppt_h"/>
                                          </p:val>
                                        </p:tav>
                                      </p:tavLst>
                                    </p:anim>
                                    <p:animEffect transition="in" filter="fade">
                                      <p:cBhvr>
                                        <p:cTn id="148" dur="500"/>
                                        <p:tgtEl>
                                          <p:spTgt spid="52"/>
                                        </p:tgtEl>
                                      </p:cBhvr>
                                    </p:animEffect>
                                  </p:childTnLst>
                                </p:cTn>
                              </p:par>
                            </p:childTnLst>
                          </p:cTn>
                        </p:par>
                      </p:childTnLst>
                    </p:cTn>
                  </p:par>
                </p:childTnLst>
              </p:cTn>
              <p:nextCondLst>
                <p:cond evt="onClick" delay="0">
                  <p:tgtEl>
                    <p:spTgt spid="51"/>
                  </p:tgtEl>
                </p:cond>
              </p:nextCondLst>
            </p:seq>
            <p:seq concurrent="1" nextAc="seek">
              <p:cTn id="149" restart="whenNotActive" fill="hold" evtFilter="cancelBubble" nodeType="interactiveSeq">
                <p:stCondLst>
                  <p:cond evt="onClick" delay="0">
                    <p:tgtEl>
                      <p:spTgt spid="55"/>
                    </p:tgtEl>
                  </p:cond>
                </p:stCondLst>
                <p:endSync evt="end" delay="0">
                  <p:rtn val="all"/>
                </p:endSync>
                <p:childTnLst>
                  <p:par>
                    <p:cTn id="150" fill="hold">
                      <p:stCondLst>
                        <p:cond delay="0"/>
                      </p:stCondLst>
                      <p:childTnLst>
                        <p:par>
                          <p:cTn id="151" fill="hold">
                            <p:stCondLst>
                              <p:cond delay="0"/>
                            </p:stCondLst>
                            <p:childTnLst>
                              <p:par>
                                <p:cTn id="152" presetID="9" presetClass="emph" presetSubtype="0" nodeType="clickEffect">
                                  <p:stCondLst>
                                    <p:cond delay="0"/>
                                  </p:stCondLst>
                                  <p:childTnLst>
                                    <p:set>
                                      <p:cBhvr>
                                        <p:cTn id="153" dur="indefinite"/>
                                        <p:tgtEl>
                                          <p:spTgt spid="51"/>
                                        </p:tgtEl>
                                        <p:attrNameLst>
                                          <p:attrName>style.opacity</p:attrName>
                                        </p:attrNameLst>
                                      </p:cBhvr>
                                      <p:to>
                                        <p:strVal val="0.5"/>
                                      </p:to>
                                    </p:set>
                                    <p:animEffect filter="image" prLst="opacity: 0.5">
                                      <p:cBhvr rctx="IE">
                                        <p:cTn id="154" dur="indefinite"/>
                                        <p:tgtEl>
                                          <p:spTgt spid="51"/>
                                        </p:tgtEl>
                                      </p:cBhvr>
                                    </p:animEffect>
                                  </p:childTnLst>
                                </p:cTn>
                              </p:par>
                            </p:childTnLst>
                          </p:cTn>
                        </p:par>
                      </p:childTnLst>
                    </p:cTn>
                  </p:par>
                </p:childTnLst>
              </p:cTn>
              <p:nextCondLst>
                <p:cond evt="onClick" delay="0">
                  <p:tgtEl>
                    <p:spTgt spid="55"/>
                  </p:tgtEl>
                </p:cond>
              </p:nextCondLst>
            </p:seq>
            <p:seq concurrent="1" nextAc="seek">
              <p:cTn id="155" restart="whenNotActive" fill="hold" evtFilter="cancelBubble" nodeType="interactiveSeq">
                <p:stCondLst>
                  <p:cond evt="onClick" delay="0">
                    <p:tgtEl>
                      <p:spTgt spid="57"/>
                    </p:tgtEl>
                  </p:cond>
                </p:stCondLst>
                <p:endSync evt="end" delay="0">
                  <p:rtn val="all"/>
                </p:endSync>
                <p:childTnLst>
                  <p:par>
                    <p:cTn id="156" fill="hold">
                      <p:stCondLst>
                        <p:cond delay="0"/>
                      </p:stCondLst>
                      <p:childTnLst>
                        <p:par>
                          <p:cTn id="157" fill="hold">
                            <p:stCondLst>
                              <p:cond delay="0"/>
                            </p:stCondLst>
                            <p:childTnLst>
                              <p:par>
                                <p:cTn id="158" presetID="53" presetClass="exit" presetSubtype="32" fill="hold" nodeType="clickEffect">
                                  <p:stCondLst>
                                    <p:cond delay="0"/>
                                  </p:stCondLst>
                                  <p:childTnLst>
                                    <p:anim calcmode="lin" valueType="num">
                                      <p:cBhvr>
                                        <p:cTn id="159" dur="500"/>
                                        <p:tgtEl>
                                          <p:spTgt spid="57"/>
                                        </p:tgtEl>
                                        <p:attrNameLst>
                                          <p:attrName>ppt_w</p:attrName>
                                        </p:attrNameLst>
                                      </p:cBhvr>
                                      <p:tavLst>
                                        <p:tav tm="0">
                                          <p:val>
                                            <p:strVal val="ppt_w"/>
                                          </p:val>
                                        </p:tav>
                                        <p:tav tm="100000">
                                          <p:val>
                                            <p:fltVal val="0"/>
                                          </p:val>
                                        </p:tav>
                                      </p:tavLst>
                                    </p:anim>
                                    <p:anim calcmode="lin" valueType="num">
                                      <p:cBhvr>
                                        <p:cTn id="160" dur="500"/>
                                        <p:tgtEl>
                                          <p:spTgt spid="57"/>
                                        </p:tgtEl>
                                        <p:attrNameLst>
                                          <p:attrName>ppt_h</p:attrName>
                                        </p:attrNameLst>
                                      </p:cBhvr>
                                      <p:tavLst>
                                        <p:tav tm="0">
                                          <p:val>
                                            <p:strVal val="ppt_h"/>
                                          </p:val>
                                        </p:tav>
                                        <p:tav tm="100000">
                                          <p:val>
                                            <p:fltVal val="0"/>
                                          </p:val>
                                        </p:tav>
                                      </p:tavLst>
                                    </p:anim>
                                    <p:animEffect transition="out" filter="fade">
                                      <p:cBhvr>
                                        <p:cTn id="161" dur="500"/>
                                        <p:tgtEl>
                                          <p:spTgt spid="57"/>
                                        </p:tgtEl>
                                      </p:cBhvr>
                                    </p:animEffect>
                                    <p:set>
                                      <p:cBhvr>
                                        <p:cTn id="162"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63" restart="whenNotActive" fill="hold" evtFilter="cancelBubble" nodeType="interactiveSeq">
                <p:stCondLst>
                  <p:cond evt="onClick" delay="0">
                    <p:tgtEl>
                      <p:spTgt spid="56"/>
                    </p:tgtEl>
                  </p:cond>
                </p:stCondLst>
                <p:endSync evt="end" delay="0">
                  <p:rtn val="all"/>
                </p:endSync>
                <p:childTnLst>
                  <p:par>
                    <p:cTn id="164" fill="hold">
                      <p:stCondLst>
                        <p:cond delay="0"/>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childTnLst>
                    </p:cTn>
                  </p:par>
                </p:childTnLst>
              </p:cTn>
              <p:nextCondLst>
                <p:cond evt="onClick" delay="0">
                  <p:tgtEl>
                    <p:spTgt spid="56"/>
                  </p:tgtEl>
                </p:cond>
              </p:nextCondLst>
            </p:seq>
            <p:seq concurrent="1" nextAc="seek">
              <p:cTn id="171" restart="whenNotActive" fill="hold" evtFilter="cancelBubble" nodeType="interactiveSeq">
                <p:stCondLst>
                  <p:cond evt="onClick" delay="0">
                    <p:tgtEl>
                      <p:spTgt spid="60"/>
                    </p:tgtEl>
                  </p:cond>
                </p:stCondLst>
                <p:endSync evt="end" delay="0">
                  <p:rtn val="all"/>
                </p:endSync>
                <p:childTnLst>
                  <p:par>
                    <p:cTn id="172" fill="hold">
                      <p:stCondLst>
                        <p:cond delay="0"/>
                      </p:stCondLst>
                      <p:childTnLst>
                        <p:par>
                          <p:cTn id="173" fill="hold">
                            <p:stCondLst>
                              <p:cond delay="0"/>
                            </p:stCondLst>
                            <p:childTnLst>
                              <p:par>
                                <p:cTn id="174" presetID="9" presetClass="emph" presetSubtype="0" nodeType="clickEffect">
                                  <p:stCondLst>
                                    <p:cond delay="0"/>
                                  </p:stCondLst>
                                  <p:childTnLst>
                                    <p:set>
                                      <p:cBhvr>
                                        <p:cTn id="175" dur="indefinite"/>
                                        <p:tgtEl>
                                          <p:spTgt spid="56"/>
                                        </p:tgtEl>
                                        <p:attrNameLst>
                                          <p:attrName>style.opacity</p:attrName>
                                        </p:attrNameLst>
                                      </p:cBhvr>
                                      <p:to>
                                        <p:strVal val="0.5"/>
                                      </p:to>
                                    </p:set>
                                    <p:animEffect filter="image" prLst="opacity: 0.5">
                                      <p:cBhvr rctx="IE">
                                        <p:cTn id="176" dur="indefinite"/>
                                        <p:tgtEl>
                                          <p:spTgt spid="56"/>
                                        </p:tgtEl>
                                      </p:cBhvr>
                                    </p:animEffect>
                                  </p:childTnLst>
                                </p:cTn>
                              </p:par>
                            </p:childTnLst>
                          </p:cTn>
                        </p:par>
                      </p:childTnLst>
                    </p:cTn>
                  </p:par>
                </p:childTnLst>
              </p:cTn>
              <p:nextCondLst>
                <p:cond evt="onClick" delay="0">
                  <p:tgtEl>
                    <p:spTgt spid="60"/>
                  </p:tgtEl>
                </p:cond>
              </p:nextCondLst>
            </p:seq>
            <p:seq concurrent="1" nextAc="seek">
              <p:cTn id="177" restart="whenNotActive" fill="hold" evtFilter="cancelBubble" nodeType="interactiveSeq">
                <p:stCondLst>
                  <p:cond evt="onClick" delay="0">
                    <p:tgtEl>
                      <p:spTgt spid="62"/>
                    </p:tgtEl>
                  </p:cond>
                </p:stCondLst>
                <p:endSync evt="end" delay="0">
                  <p:rtn val="all"/>
                </p:endSync>
                <p:childTnLst>
                  <p:par>
                    <p:cTn id="178" fill="hold">
                      <p:stCondLst>
                        <p:cond delay="0"/>
                      </p:stCondLst>
                      <p:childTnLst>
                        <p:par>
                          <p:cTn id="179" fill="hold">
                            <p:stCondLst>
                              <p:cond delay="0"/>
                            </p:stCondLst>
                            <p:childTnLst>
                              <p:par>
                                <p:cTn id="180" presetID="53" presetClass="exit" presetSubtype="32" fill="hold" nodeType="clickEffect">
                                  <p:stCondLst>
                                    <p:cond delay="0"/>
                                  </p:stCondLst>
                                  <p:childTnLst>
                                    <p:anim calcmode="lin" valueType="num">
                                      <p:cBhvr>
                                        <p:cTn id="181" dur="500"/>
                                        <p:tgtEl>
                                          <p:spTgt spid="62"/>
                                        </p:tgtEl>
                                        <p:attrNameLst>
                                          <p:attrName>ppt_w</p:attrName>
                                        </p:attrNameLst>
                                      </p:cBhvr>
                                      <p:tavLst>
                                        <p:tav tm="0">
                                          <p:val>
                                            <p:strVal val="ppt_w"/>
                                          </p:val>
                                        </p:tav>
                                        <p:tav tm="100000">
                                          <p:val>
                                            <p:fltVal val="0"/>
                                          </p:val>
                                        </p:tav>
                                      </p:tavLst>
                                    </p:anim>
                                    <p:anim calcmode="lin" valueType="num">
                                      <p:cBhvr>
                                        <p:cTn id="182" dur="500"/>
                                        <p:tgtEl>
                                          <p:spTgt spid="62"/>
                                        </p:tgtEl>
                                        <p:attrNameLst>
                                          <p:attrName>ppt_h</p:attrName>
                                        </p:attrNameLst>
                                      </p:cBhvr>
                                      <p:tavLst>
                                        <p:tav tm="0">
                                          <p:val>
                                            <p:strVal val="ppt_h"/>
                                          </p:val>
                                        </p:tav>
                                        <p:tav tm="100000">
                                          <p:val>
                                            <p:fltVal val="0"/>
                                          </p:val>
                                        </p:tav>
                                      </p:tavLst>
                                    </p:anim>
                                    <p:animEffect transition="out" filter="fade">
                                      <p:cBhvr>
                                        <p:cTn id="183" dur="500"/>
                                        <p:tgtEl>
                                          <p:spTgt spid="62"/>
                                        </p:tgtEl>
                                      </p:cBhvr>
                                    </p:animEffect>
                                    <p:set>
                                      <p:cBhvr>
                                        <p:cTn id="184"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85" restart="whenNotActive" fill="hold" evtFilter="cancelBubble" nodeType="interactiveSeq">
                <p:stCondLst>
                  <p:cond evt="onClick" delay="0">
                    <p:tgtEl>
                      <p:spTgt spid="61"/>
                    </p:tgtEl>
                  </p:cond>
                </p:stCondLst>
                <p:endSync evt="end" delay="0">
                  <p:rtn val="all"/>
                </p:endSync>
                <p:childTnLst>
                  <p:par>
                    <p:cTn id="186" fill="hold">
                      <p:stCondLst>
                        <p:cond delay="0"/>
                      </p:stCondLst>
                      <p:childTnLst>
                        <p:par>
                          <p:cTn id="187" fill="hold">
                            <p:stCondLst>
                              <p:cond delay="0"/>
                            </p:stCondLst>
                            <p:childTnLst>
                              <p:par>
                                <p:cTn id="188" presetID="53" presetClass="entr" presetSubtype="16" fill="hold" nodeType="clickEffect">
                                  <p:stCondLst>
                                    <p:cond delay="0"/>
                                  </p:stCondLst>
                                  <p:childTnLst>
                                    <p:set>
                                      <p:cBhvr>
                                        <p:cTn id="189" dur="1" fill="hold">
                                          <p:stCondLst>
                                            <p:cond delay="0"/>
                                          </p:stCondLst>
                                        </p:cTn>
                                        <p:tgtEl>
                                          <p:spTgt spid="62"/>
                                        </p:tgtEl>
                                        <p:attrNameLst>
                                          <p:attrName>style.visibility</p:attrName>
                                        </p:attrNameLst>
                                      </p:cBhvr>
                                      <p:to>
                                        <p:strVal val="visible"/>
                                      </p:to>
                                    </p:set>
                                    <p:anim calcmode="lin" valueType="num">
                                      <p:cBhvr>
                                        <p:cTn id="190" dur="500" fill="hold"/>
                                        <p:tgtEl>
                                          <p:spTgt spid="62"/>
                                        </p:tgtEl>
                                        <p:attrNameLst>
                                          <p:attrName>ppt_w</p:attrName>
                                        </p:attrNameLst>
                                      </p:cBhvr>
                                      <p:tavLst>
                                        <p:tav tm="0">
                                          <p:val>
                                            <p:fltVal val="0"/>
                                          </p:val>
                                        </p:tav>
                                        <p:tav tm="100000">
                                          <p:val>
                                            <p:strVal val="#ppt_w"/>
                                          </p:val>
                                        </p:tav>
                                      </p:tavLst>
                                    </p:anim>
                                    <p:anim calcmode="lin" valueType="num">
                                      <p:cBhvr>
                                        <p:cTn id="191" dur="500" fill="hold"/>
                                        <p:tgtEl>
                                          <p:spTgt spid="62"/>
                                        </p:tgtEl>
                                        <p:attrNameLst>
                                          <p:attrName>ppt_h</p:attrName>
                                        </p:attrNameLst>
                                      </p:cBhvr>
                                      <p:tavLst>
                                        <p:tav tm="0">
                                          <p:val>
                                            <p:fltVal val="0"/>
                                          </p:val>
                                        </p:tav>
                                        <p:tav tm="100000">
                                          <p:val>
                                            <p:strVal val="#ppt_h"/>
                                          </p:val>
                                        </p:tav>
                                      </p:tavLst>
                                    </p:anim>
                                    <p:animEffect transition="in" filter="fade">
                                      <p:cBhvr>
                                        <p:cTn id="192" dur="500"/>
                                        <p:tgtEl>
                                          <p:spTgt spid="62"/>
                                        </p:tgtEl>
                                      </p:cBhvr>
                                    </p:animEffect>
                                  </p:childTnLst>
                                </p:cTn>
                              </p:par>
                            </p:childTnLst>
                          </p:cTn>
                        </p:par>
                      </p:childTnLst>
                    </p:cTn>
                  </p:par>
                </p:childTnLst>
              </p:cTn>
              <p:nextCondLst>
                <p:cond evt="onClick" delay="0">
                  <p:tgtEl>
                    <p:spTgt spid="61"/>
                  </p:tgtEl>
                </p:cond>
              </p:nextCondLst>
            </p:seq>
            <p:seq concurrent="1" nextAc="seek">
              <p:cTn id="193" restart="whenNotActive" fill="hold" evtFilter="cancelBubble" nodeType="interactiveSeq">
                <p:stCondLst>
                  <p:cond evt="onClick" delay="0">
                    <p:tgtEl>
                      <p:spTgt spid="65"/>
                    </p:tgtEl>
                  </p:cond>
                </p:stCondLst>
                <p:endSync evt="end" delay="0">
                  <p:rtn val="all"/>
                </p:endSync>
                <p:childTnLst>
                  <p:par>
                    <p:cTn id="194" fill="hold">
                      <p:stCondLst>
                        <p:cond delay="0"/>
                      </p:stCondLst>
                      <p:childTnLst>
                        <p:par>
                          <p:cTn id="195" fill="hold">
                            <p:stCondLst>
                              <p:cond delay="0"/>
                            </p:stCondLst>
                            <p:childTnLst>
                              <p:par>
                                <p:cTn id="196" presetID="9" presetClass="emph" presetSubtype="0" nodeType="clickEffect">
                                  <p:stCondLst>
                                    <p:cond delay="0"/>
                                  </p:stCondLst>
                                  <p:childTnLst>
                                    <p:set>
                                      <p:cBhvr>
                                        <p:cTn id="197" dur="indefinite"/>
                                        <p:tgtEl>
                                          <p:spTgt spid="61"/>
                                        </p:tgtEl>
                                        <p:attrNameLst>
                                          <p:attrName>style.opacity</p:attrName>
                                        </p:attrNameLst>
                                      </p:cBhvr>
                                      <p:to>
                                        <p:strVal val="0.5"/>
                                      </p:to>
                                    </p:set>
                                    <p:animEffect filter="image" prLst="opacity: 0.5">
                                      <p:cBhvr rctx="IE">
                                        <p:cTn id="198" dur="indefinite"/>
                                        <p:tgtEl>
                                          <p:spTgt spid="61"/>
                                        </p:tgtEl>
                                      </p:cBhvr>
                                    </p:animEffect>
                                  </p:childTnLst>
                                </p:cTn>
                              </p:par>
                            </p:childTnLst>
                          </p:cTn>
                        </p:par>
                      </p:childTnLst>
                    </p:cTn>
                  </p:par>
                </p:childTnLst>
              </p:cTn>
              <p:nextCondLst>
                <p:cond evt="onClick" delay="0">
                  <p:tgtEl>
                    <p:spTgt spid="65"/>
                  </p:tgtEl>
                </p:cond>
              </p:nextCondLst>
            </p:seq>
            <p:seq concurrent="1" nextAc="seek">
              <p:cTn id="199" restart="whenNotActive" fill="hold" evtFilter="cancelBubble" nodeType="interactiveSeq">
                <p:stCondLst>
                  <p:cond evt="onClick" delay="0">
                    <p:tgtEl>
                      <p:spTgt spid="67"/>
                    </p:tgtEl>
                  </p:cond>
                </p:stCondLst>
                <p:endSync evt="end" delay="0">
                  <p:rtn val="all"/>
                </p:endSync>
                <p:childTnLst>
                  <p:par>
                    <p:cTn id="200" fill="hold">
                      <p:stCondLst>
                        <p:cond delay="0"/>
                      </p:stCondLst>
                      <p:childTnLst>
                        <p:par>
                          <p:cTn id="201" fill="hold">
                            <p:stCondLst>
                              <p:cond delay="0"/>
                            </p:stCondLst>
                            <p:childTnLst>
                              <p:par>
                                <p:cTn id="202" presetID="53" presetClass="exit" presetSubtype="32" fill="hold" nodeType="clickEffect">
                                  <p:stCondLst>
                                    <p:cond delay="0"/>
                                  </p:stCondLst>
                                  <p:childTnLst>
                                    <p:anim calcmode="lin" valueType="num">
                                      <p:cBhvr>
                                        <p:cTn id="203" dur="500"/>
                                        <p:tgtEl>
                                          <p:spTgt spid="67"/>
                                        </p:tgtEl>
                                        <p:attrNameLst>
                                          <p:attrName>ppt_w</p:attrName>
                                        </p:attrNameLst>
                                      </p:cBhvr>
                                      <p:tavLst>
                                        <p:tav tm="0">
                                          <p:val>
                                            <p:strVal val="ppt_w"/>
                                          </p:val>
                                        </p:tav>
                                        <p:tav tm="100000">
                                          <p:val>
                                            <p:fltVal val="0"/>
                                          </p:val>
                                        </p:tav>
                                      </p:tavLst>
                                    </p:anim>
                                    <p:anim calcmode="lin" valueType="num">
                                      <p:cBhvr>
                                        <p:cTn id="204" dur="500"/>
                                        <p:tgtEl>
                                          <p:spTgt spid="67"/>
                                        </p:tgtEl>
                                        <p:attrNameLst>
                                          <p:attrName>ppt_h</p:attrName>
                                        </p:attrNameLst>
                                      </p:cBhvr>
                                      <p:tavLst>
                                        <p:tav tm="0">
                                          <p:val>
                                            <p:strVal val="ppt_h"/>
                                          </p:val>
                                        </p:tav>
                                        <p:tav tm="100000">
                                          <p:val>
                                            <p:fltVal val="0"/>
                                          </p:val>
                                        </p:tav>
                                      </p:tavLst>
                                    </p:anim>
                                    <p:animEffect transition="out" filter="fade">
                                      <p:cBhvr>
                                        <p:cTn id="205" dur="500"/>
                                        <p:tgtEl>
                                          <p:spTgt spid="67"/>
                                        </p:tgtEl>
                                      </p:cBhvr>
                                    </p:animEffect>
                                    <p:set>
                                      <p:cBhvr>
                                        <p:cTn id="20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07" restart="whenNotActive" fill="hold" evtFilter="cancelBubble" nodeType="interactiveSeq">
                <p:stCondLst>
                  <p:cond evt="onClick" delay="0">
                    <p:tgtEl>
                      <p:spTgt spid="66"/>
                    </p:tgtEl>
                  </p:cond>
                </p:stCondLst>
                <p:endSync evt="end" delay="0">
                  <p:rtn val="all"/>
                </p:endSync>
                <p:childTnLst>
                  <p:par>
                    <p:cTn id="208" fill="hold">
                      <p:stCondLst>
                        <p:cond delay="0"/>
                      </p:stCondLst>
                      <p:childTnLst>
                        <p:par>
                          <p:cTn id="209" fill="hold">
                            <p:stCondLst>
                              <p:cond delay="0"/>
                            </p:stCondLst>
                            <p:childTnLst>
                              <p:par>
                                <p:cTn id="210" presetID="53" presetClass="entr" presetSubtype="16" fill="hold" nodeType="clickEffect">
                                  <p:stCondLst>
                                    <p:cond delay="0"/>
                                  </p:stCondLst>
                                  <p:childTnLst>
                                    <p:set>
                                      <p:cBhvr>
                                        <p:cTn id="211" dur="1" fill="hold">
                                          <p:stCondLst>
                                            <p:cond delay="0"/>
                                          </p:stCondLst>
                                        </p:cTn>
                                        <p:tgtEl>
                                          <p:spTgt spid="67"/>
                                        </p:tgtEl>
                                        <p:attrNameLst>
                                          <p:attrName>style.visibility</p:attrName>
                                        </p:attrNameLst>
                                      </p:cBhvr>
                                      <p:to>
                                        <p:strVal val="visible"/>
                                      </p:to>
                                    </p:set>
                                    <p:anim calcmode="lin" valueType="num">
                                      <p:cBhvr>
                                        <p:cTn id="212" dur="500" fill="hold"/>
                                        <p:tgtEl>
                                          <p:spTgt spid="67"/>
                                        </p:tgtEl>
                                        <p:attrNameLst>
                                          <p:attrName>ppt_w</p:attrName>
                                        </p:attrNameLst>
                                      </p:cBhvr>
                                      <p:tavLst>
                                        <p:tav tm="0">
                                          <p:val>
                                            <p:fltVal val="0"/>
                                          </p:val>
                                        </p:tav>
                                        <p:tav tm="100000">
                                          <p:val>
                                            <p:strVal val="#ppt_w"/>
                                          </p:val>
                                        </p:tav>
                                      </p:tavLst>
                                    </p:anim>
                                    <p:anim calcmode="lin" valueType="num">
                                      <p:cBhvr>
                                        <p:cTn id="213" dur="500" fill="hold"/>
                                        <p:tgtEl>
                                          <p:spTgt spid="67"/>
                                        </p:tgtEl>
                                        <p:attrNameLst>
                                          <p:attrName>ppt_h</p:attrName>
                                        </p:attrNameLst>
                                      </p:cBhvr>
                                      <p:tavLst>
                                        <p:tav tm="0">
                                          <p:val>
                                            <p:fltVal val="0"/>
                                          </p:val>
                                        </p:tav>
                                        <p:tav tm="100000">
                                          <p:val>
                                            <p:strVal val="#ppt_h"/>
                                          </p:val>
                                        </p:tav>
                                      </p:tavLst>
                                    </p:anim>
                                    <p:animEffect transition="in" filter="fade">
                                      <p:cBhvr>
                                        <p:cTn id="214" dur="500"/>
                                        <p:tgtEl>
                                          <p:spTgt spid="67"/>
                                        </p:tgtEl>
                                      </p:cBhvr>
                                    </p:animEffect>
                                  </p:childTnLst>
                                </p:cTn>
                              </p:par>
                            </p:childTnLst>
                          </p:cTn>
                        </p:par>
                      </p:childTnLst>
                    </p:cTn>
                  </p:par>
                </p:childTnLst>
              </p:cTn>
              <p:nextCondLst>
                <p:cond evt="onClick" delay="0">
                  <p:tgtEl>
                    <p:spTgt spid="66"/>
                  </p:tgtEl>
                </p:cond>
              </p:nextCondLst>
            </p:seq>
            <p:seq concurrent="1" nextAc="seek">
              <p:cTn id="215" restart="whenNotActive" fill="hold" evtFilter="cancelBubble" nodeType="interactiveSeq">
                <p:stCondLst>
                  <p:cond evt="onClick" delay="0">
                    <p:tgtEl>
                      <p:spTgt spid="70"/>
                    </p:tgtEl>
                  </p:cond>
                </p:stCondLst>
                <p:endSync evt="end" delay="0">
                  <p:rtn val="all"/>
                </p:endSync>
                <p:childTnLst>
                  <p:par>
                    <p:cTn id="216" fill="hold">
                      <p:stCondLst>
                        <p:cond delay="0"/>
                      </p:stCondLst>
                      <p:childTnLst>
                        <p:par>
                          <p:cTn id="217" fill="hold">
                            <p:stCondLst>
                              <p:cond delay="0"/>
                            </p:stCondLst>
                            <p:childTnLst>
                              <p:par>
                                <p:cTn id="218" presetID="9" presetClass="emph" presetSubtype="0" nodeType="clickEffect">
                                  <p:stCondLst>
                                    <p:cond delay="0"/>
                                  </p:stCondLst>
                                  <p:childTnLst>
                                    <p:set>
                                      <p:cBhvr>
                                        <p:cTn id="219" dur="indefinite"/>
                                        <p:tgtEl>
                                          <p:spTgt spid="66"/>
                                        </p:tgtEl>
                                        <p:attrNameLst>
                                          <p:attrName>style.opacity</p:attrName>
                                        </p:attrNameLst>
                                      </p:cBhvr>
                                      <p:to>
                                        <p:strVal val="0.5"/>
                                      </p:to>
                                    </p:set>
                                    <p:animEffect filter="image" prLst="opacity: 0.5">
                                      <p:cBhvr rctx="IE">
                                        <p:cTn id="220" dur="indefinite"/>
                                        <p:tgtEl>
                                          <p:spTgt spid="66"/>
                                        </p:tgtEl>
                                      </p:cBhvr>
                                    </p:animEffect>
                                  </p:childTnLst>
                                </p:cTn>
                              </p:par>
                            </p:childTnLst>
                          </p:cTn>
                        </p:par>
                      </p:childTnLst>
                    </p:cTn>
                  </p:par>
                </p:childTnLst>
              </p:cTn>
              <p:nextCondLst>
                <p:cond evt="onClick" delay="0">
                  <p:tgtEl>
                    <p:spTgt spid="70"/>
                  </p:tgtEl>
                </p:cond>
              </p:nextCondLst>
            </p:seq>
            <p:seq concurrent="1" nextAc="seek">
              <p:cTn id="221" restart="whenNotActive" fill="hold" evtFilter="cancelBubble" nodeType="interactiveSeq">
                <p:stCondLst>
                  <p:cond evt="onClick" delay="0">
                    <p:tgtEl>
                      <p:spTgt spid="72"/>
                    </p:tgtEl>
                  </p:cond>
                </p:stCondLst>
                <p:endSync evt="end" delay="0">
                  <p:rtn val="all"/>
                </p:endSync>
                <p:childTnLst>
                  <p:par>
                    <p:cTn id="222" fill="hold">
                      <p:stCondLst>
                        <p:cond delay="0"/>
                      </p:stCondLst>
                      <p:childTnLst>
                        <p:par>
                          <p:cTn id="223" fill="hold">
                            <p:stCondLst>
                              <p:cond delay="0"/>
                            </p:stCondLst>
                            <p:childTnLst>
                              <p:par>
                                <p:cTn id="224" presetID="53" presetClass="exit" presetSubtype="32" fill="hold" nodeType="clickEffect">
                                  <p:stCondLst>
                                    <p:cond delay="0"/>
                                  </p:stCondLst>
                                  <p:childTnLst>
                                    <p:anim calcmode="lin" valueType="num">
                                      <p:cBhvr>
                                        <p:cTn id="225" dur="500"/>
                                        <p:tgtEl>
                                          <p:spTgt spid="72"/>
                                        </p:tgtEl>
                                        <p:attrNameLst>
                                          <p:attrName>ppt_w</p:attrName>
                                        </p:attrNameLst>
                                      </p:cBhvr>
                                      <p:tavLst>
                                        <p:tav tm="0">
                                          <p:val>
                                            <p:strVal val="ppt_w"/>
                                          </p:val>
                                        </p:tav>
                                        <p:tav tm="100000">
                                          <p:val>
                                            <p:fltVal val="0"/>
                                          </p:val>
                                        </p:tav>
                                      </p:tavLst>
                                    </p:anim>
                                    <p:anim calcmode="lin" valueType="num">
                                      <p:cBhvr>
                                        <p:cTn id="226" dur="500"/>
                                        <p:tgtEl>
                                          <p:spTgt spid="72"/>
                                        </p:tgtEl>
                                        <p:attrNameLst>
                                          <p:attrName>ppt_h</p:attrName>
                                        </p:attrNameLst>
                                      </p:cBhvr>
                                      <p:tavLst>
                                        <p:tav tm="0">
                                          <p:val>
                                            <p:strVal val="ppt_h"/>
                                          </p:val>
                                        </p:tav>
                                        <p:tav tm="100000">
                                          <p:val>
                                            <p:fltVal val="0"/>
                                          </p:val>
                                        </p:tav>
                                      </p:tavLst>
                                    </p:anim>
                                    <p:animEffect transition="out" filter="fade">
                                      <p:cBhvr>
                                        <p:cTn id="227" dur="500"/>
                                        <p:tgtEl>
                                          <p:spTgt spid="72"/>
                                        </p:tgtEl>
                                      </p:cBhvr>
                                    </p:animEffect>
                                    <p:set>
                                      <p:cBhvr>
                                        <p:cTn id="22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9" restart="whenNotActive" fill="hold" evtFilter="cancelBubble" nodeType="interactiveSeq">
                <p:stCondLst>
                  <p:cond evt="onClick" delay="0">
                    <p:tgtEl>
                      <p:spTgt spid="71"/>
                    </p:tgtEl>
                  </p:cond>
                </p:stCondLst>
                <p:endSync evt="end" delay="0">
                  <p:rtn val="all"/>
                </p:endSync>
                <p:childTnLst>
                  <p:par>
                    <p:cTn id="230" fill="hold">
                      <p:stCondLst>
                        <p:cond delay="0"/>
                      </p:stCondLst>
                      <p:childTnLst>
                        <p:par>
                          <p:cTn id="231" fill="hold">
                            <p:stCondLst>
                              <p:cond delay="0"/>
                            </p:stCondLst>
                            <p:childTnLst>
                              <p:par>
                                <p:cTn id="232" presetID="53" presetClass="entr" presetSubtype="16" fill="hold" nodeType="clickEffect">
                                  <p:stCondLst>
                                    <p:cond delay="0"/>
                                  </p:stCondLst>
                                  <p:childTnLst>
                                    <p:set>
                                      <p:cBhvr>
                                        <p:cTn id="233" dur="1" fill="hold">
                                          <p:stCondLst>
                                            <p:cond delay="0"/>
                                          </p:stCondLst>
                                        </p:cTn>
                                        <p:tgtEl>
                                          <p:spTgt spid="72"/>
                                        </p:tgtEl>
                                        <p:attrNameLst>
                                          <p:attrName>style.visibility</p:attrName>
                                        </p:attrNameLst>
                                      </p:cBhvr>
                                      <p:to>
                                        <p:strVal val="visible"/>
                                      </p:to>
                                    </p:set>
                                    <p:anim calcmode="lin" valueType="num">
                                      <p:cBhvr>
                                        <p:cTn id="234" dur="500" fill="hold"/>
                                        <p:tgtEl>
                                          <p:spTgt spid="72"/>
                                        </p:tgtEl>
                                        <p:attrNameLst>
                                          <p:attrName>ppt_w</p:attrName>
                                        </p:attrNameLst>
                                      </p:cBhvr>
                                      <p:tavLst>
                                        <p:tav tm="0">
                                          <p:val>
                                            <p:fltVal val="0"/>
                                          </p:val>
                                        </p:tav>
                                        <p:tav tm="100000">
                                          <p:val>
                                            <p:strVal val="#ppt_w"/>
                                          </p:val>
                                        </p:tav>
                                      </p:tavLst>
                                    </p:anim>
                                    <p:anim calcmode="lin" valueType="num">
                                      <p:cBhvr>
                                        <p:cTn id="235" dur="500" fill="hold"/>
                                        <p:tgtEl>
                                          <p:spTgt spid="72"/>
                                        </p:tgtEl>
                                        <p:attrNameLst>
                                          <p:attrName>ppt_h</p:attrName>
                                        </p:attrNameLst>
                                      </p:cBhvr>
                                      <p:tavLst>
                                        <p:tav tm="0">
                                          <p:val>
                                            <p:fltVal val="0"/>
                                          </p:val>
                                        </p:tav>
                                        <p:tav tm="100000">
                                          <p:val>
                                            <p:strVal val="#ppt_h"/>
                                          </p:val>
                                        </p:tav>
                                      </p:tavLst>
                                    </p:anim>
                                    <p:animEffect transition="in" filter="fade">
                                      <p:cBhvr>
                                        <p:cTn id="236" dur="500"/>
                                        <p:tgtEl>
                                          <p:spTgt spid="72"/>
                                        </p:tgtEl>
                                      </p:cBhvr>
                                    </p:animEffect>
                                  </p:childTnLst>
                                </p:cTn>
                              </p:par>
                            </p:childTnLst>
                          </p:cTn>
                        </p:par>
                      </p:childTnLst>
                    </p:cTn>
                  </p:par>
                </p:childTnLst>
              </p:cTn>
              <p:nextCondLst>
                <p:cond evt="onClick" delay="0">
                  <p:tgtEl>
                    <p:spTgt spid="71"/>
                  </p:tgtEl>
                </p:cond>
              </p:nextCondLst>
            </p:seq>
            <p:seq concurrent="1" nextAc="seek">
              <p:cTn id="237" restart="whenNotActive" fill="hold" evtFilter="cancelBubble" nodeType="interactiveSeq">
                <p:stCondLst>
                  <p:cond evt="onClick" delay="0">
                    <p:tgtEl>
                      <p:spTgt spid="75"/>
                    </p:tgtEl>
                  </p:cond>
                </p:stCondLst>
                <p:endSync evt="end" delay="0">
                  <p:rtn val="all"/>
                </p:endSync>
                <p:childTnLst>
                  <p:par>
                    <p:cTn id="238" fill="hold">
                      <p:stCondLst>
                        <p:cond delay="0"/>
                      </p:stCondLst>
                      <p:childTnLst>
                        <p:par>
                          <p:cTn id="239" fill="hold">
                            <p:stCondLst>
                              <p:cond delay="0"/>
                            </p:stCondLst>
                            <p:childTnLst>
                              <p:par>
                                <p:cTn id="240" presetID="9" presetClass="emph" presetSubtype="0" nodeType="clickEffect">
                                  <p:stCondLst>
                                    <p:cond delay="0"/>
                                  </p:stCondLst>
                                  <p:childTnLst>
                                    <p:set>
                                      <p:cBhvr>
                                        <p:cTn id="241" dur="indefinite"/>
                                        <p:tgtEl>
                                          <p:spTgt spid="71"/>
                                        </p:tgtEl>
                                        <p:attrNameLst>
                                          <p:attrName>style.opacity</p:attrName>
                                        </p:attrNameLst>
                                      </p:cBhvr>
                                      <p:to>
                                        <p:strVal val="0.5"/>
                                      </p:to>
                                    </p:set>
                                    <p:animEffect filter="image" prLst="opacity: 0.5">
                                      <p:cBhvr rctx="IE">
                                        <p:cTn id="242" dur="indefinite"/>
                                        <p:tgtEl>
                                          <p:spTgt spid="71"/>
                                        </p:tgtEl>
                                      </p:cBhvr>
                                    </p:animEffect>
                                  </p:childTnLst>
                                </p:cTn>
                              </p:par>
                            </p:childTnLst>
                          </p:cTn>
                        </p:par>
                      </p:childTnLst>
                    </p:cTn>
                  </p:par>
                </p:childTnLst>
              </p:cTn>
              <p:nextCondLst>
                <p:cond evt="onClick" delay="0">
                  <p:tgtEl>
                    <p:spTgt spid="75"/>
                  </p:tgtEl>
                </p:cond>
              </p:nextCondLst>
            </p:seq>
            <p:seq concurrent="1" nextAc="seek">
              <p:cTn id="243" restart="whenNotActive" fill="hold" evtFilter="cancelBubble" nodeType="interactiveSeq">
                <p:stCondLst>
                  <p:cond evt="onClick" delay="0">
                    <p:tgtEl>
                      <p:spTgt spid="27"/>
                    </p:tgtEl>
                  </p:cond>
                </p:stCondLst>
                <p:endSync evt="end" delay="0">
                  <p:rtn val="all"/>
                </p:endSync>
                <p:childTnLst>
                  <p:par>
                    <p:cTn id="244" fill="hold">
                      <p:stCondLst>
                        <p:cond delay="0"/>
                      </p:stCondLst>
                      <p:childTnLst>
                        <p:par>
                          <p:cTn id="245" fill="hold">
                            <p:stCondLst>
                              <p:cond delay="0"/>
                            </p:stCondLst>
                            <p:childTnLst>
                              <p:par>
                                <p:cTn id="246" presetID="53" presetClass="exit" presetSubtype="32" fill="hold" nodeType="clickEffect">
                                  <p:stCondLst>
                                    <p:cond delay="0"/>
                                  </p:stCondLst>
                                  <p:childTnLst>
                                    <p:anim calcmode="lin" valueType="num">
                                      <p:cBhvr>
                                        <p:cTn id="247" dur="500"/>
                                        <p:tgtEl>
                                          <p:spTgt spid="27"/>
                                        </p:tgtEl>
                                        <p:attrNameLst>
                                          <p:attrName>ppt_w</p:attrName>
                                        </p:attrNameLst>
                                      </p:cBhvr>
                                      <p:tavLst>
                                        <p:tav tm="0">
                                          <p:val>
                                            <p:strVal val="ppt_w"/>
                                          </p:val>
                                        </p:tav>
                                        <p:tav tm="100000">
                                          <p:val>
                                            <p:fltVal val="0"/>
                                          </p:val>
                                        </p:tav>
                                      </p:tavLst>
                                    </p:anim>
                                    <p:anim calcmode="lin" valueType="num">
                                      <p:cBhvr>
                                        <p:cTn id="248" dur="500"/>
                                        <p:tgtEl>
                                          <p:spTgt spid="27"/>
                                        </p:tgtEl>
                                        <p:attrNameLst>
                                          <p:attrName>ppt_h</p:attrName>
                                        </p:attrNameLst>
                                      </p:cBhvr>
                                      <p:tavLst>
                                        <p:tav tm="0">
                                          <p:val>
                                            <p:strVal val="ppt_h"/>
                                          </p:val>
                                        </p:tav>
                                        <p:tav tm="100000">
                                          <p:val>
                                            <p:fltVal val="0"/>
                                          </p:val>
                                        </p:tav>
                                      </p:tavLst>
                                    </p:anim>
                                    <p:animEffect transition="out" filter="fade">
                                      <p:cBhvr>
                                        <p:cTn id="249" dur="500"/>
                                        <p:tgtEl>
                                          <p:spTgt spid="27"/>
                                        </p:tgtEl>
                                      </p:cBhvr>
                                    </p:animEffect>
                                    <p:set>
                                      <p:cBhvr>
                                        <p:cTn id="25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51" restart="whenNotActive" fill="hold" evtFilter="cancelBubble" nodeType="interactiveSeq">
                <p:stCondLst>
                  <p:cond evt="onClick" delay="0">
                    <p:tgtEl>
                      <p:spTgt spid="26"/>
                    </p:tgtEl>
                  </p:cond>
                </p:stCondLst>
                <p:endSync evt="end" delay="0">
                  <p:rtn val="all"/>
                </p:endSync>
                <p:childTnLst>
                  <p:par>
                    <p:cTn id="252" fill="hold">
                      <p:stCondLst>
                        <p:cond delay="0"/>
                      </p:stCondLst>
                      <p:childTnLst>
                        <p:par>
                          <p:cTn id="253" fill="hold">
                            <p:stCondLst>
                              <p:cond delay="0"/>
                            </p:stCondLst>
                            <p:childTnLst>
                              <p:par>
                                <p:cTn id="254" presetID="53" presetClass="entr" presetSubtype="16" fill="hold" nodeType="clickEffect">
                                  <p:stCondLst>
                                    <p:cond delay="0"/>
                                  </p:stCondLst>
                                  <p:childTnLst>
                                    <p:set>
                                      <p:cBhvr>
                                        <p:cTn id="255" dur="1" fill="hold">
                                          <p:stCondLst>
                                            <p:cond delay="0"/>
                                          </p:stCondLst>
                                        </p:cTn>
                                        <p:tgtEl>
                                          <p:spTgt spid="27"/>
                                        </p:tgtEl>
                                        <p:attrNameLst>
                                          <p:attrName>style.visibility</p:attrName>
                                        </p:attrNameLst>
                                      </p:cBhvr>
                                      <p:to>
                                        <p:strVal val="visible"/>
                                      </p:to>
                                    </p:set>
                                    <p:anim calcmode="lin" valueType="num">
                                      <p:cBhvr>
                                        <p:cTn id="256" dur="500" fill="hold"/>
                                        <p:tgtEl>
                                          <p:spTgt spid="27"/>
                                        </p:tgtEl>
                                        <p:attrNameLst>
                                          <p:attrName>ppt_w</p:attrName>
                                        </p:attrNameLst>
                                      </p:cBhvr>
                                      <p:tavLst>
                                        <p:tav tm="0">
                                          <p:val>
                                            <p:fltVal val="0"/>
                                          </p:val>
                                        </p:tav>
                                        <p:tav tm="100000">
                                          <p:val>
                                            <p:strVal val="#ppt_w"/>
                                          </p:val>
                                        </p:tav>
                                      </p:tavLst>
                                    </p:anim>
                                    <p:anim calcmode="lin" valueType="num">
                                      <p:cBhvr>
                                        <p:cTn id="257" dur="500" fill="hold"/>
                                        <p:tgtEl>
                                          <p:spTgt spid="27"/>
                                        </p:tgtEl>
                                        <p:attrNameLst>
                                          <p:attrName>ppt_h</p:attrName>
                                        </p:attrNameLst>
                                      </p:cBhvr>
                                      <p:tavLst>
                                        <p:tav tm="0">
                                          <p:val>
                                            <p:fltVal val="0"/>
                                          </p:val>
                                        </p:tav>
                                        <p:tav tm="100000">
                                          <p:val>
                                            <p:strVal val="#ppt_h"/>
                                          </p:val>
                                        </p:tav>
                                      </p:tavLst>
                                    </p:anim>
                                    <p:animEffect transition="in" filter="fade">
                                      <p:cBhvr>
                                        <p:cTn id="258" dur="500"/>
                                        <p:tgtEl>
                                          <p:spTgt spid="27"/>
                                        </p:tgtEl>
                                      </p:cBhvr>
                                    </p:animEffect>
                                  </p:childTnLst>
                                </p:cTn>
                              </p:par>
                            </p:childTnLst>
                          </p:cTn>
                        </p:par>
                      </p:childTnLst>
                    </p:cTn>
                  </p:par>
                </p:childTnLst>
              </p:cTn>
              <p:nextCondLst>
                <p:cond evt="onClick" delay="0">
                  <p:tgtEl>
                    <p:spTgt spid="26"/>
                  </p:tgtEl>
                </p:cond>
              </p:nextCondLst>
            </p:seq>
            <p:seq concurrent="1" nextAc="seek">
              <p:cTn id="259" restart="whenNotActive" fill="hold" evtFilter="cancelBubble" nodeType="interactiveSeq">
                <p:stCondLst>
                  <p:cond evt="onClick" delay="0">
                    <p:tgtEl>
                      <p:spTgt spid="30"/>
                    </p:tgtEl>
                  </p:cond>
                </p:stCondLst>
                <p:endSync evt="end" delay="0">
                  <p:rtn val="all"/>
                </p:endSync>
                <p:childTnLst>
                  <p:par>
                    <p:cTn id="260" fill="hold">
                      <p:stCondLst>
                        <p:cond delay="0"/>
                      </p:stCondLst>
                      <p:childTnLst>
                        <p:par>
                          <p:cTn id="261" fill="hold">
                            <p:stCondLst>
                              <p:cond delay="0"/>
                            </p:stCondLst>
                            <p:childTnLst>
                              <p:par>
                                <p:cTn id="262" presetID="9" presetClass="emph" presetSubtype="0" nodeType="clickEffect">
                                  <p:stCondLst>
                                    <p:cond delay="0"/>
                                  </p:stCondLst>
                                  <p:childTnLst>
                                    <p:set>
                                      <p:cBhvr>
                                        <p:cTn id="263" dur="indefinite"/>
                                        <p:tgtEl>
                                          <p:spTgt spid="26"/>
                                        </p:tgtEl>
                                        <p:attrNameLst>
                                          <p:attrName>style.opacity</p:attrName>
                                        </p:attrNameLst>
                                      </p:cBhvr>
                                      <p:to>
                                        <p:strVal val="0.5"/>
                                      </p:to>
                                    </p:set>
                                    <p:animEffect filter="image" prLst="opacity: 0.5">
                                      <p:cBhvr rctx="IE">
                                        <p:cTn id="264" dur="indefinite"/>
                                        <p:tgtEl>
                                          <p:spTgt spid="26"/>
                                        </p:tgtEl>
                                      </p:cBhvr>
                                    </p:animEffect>
                                  </p:childTnLst>
                                </p:cTn>
                              </p:par>
                            </p:childTnLst>
                          </p:cTn>
                        </p:par>
                      </p:childTnLst>
                    </p:cTn>
                  </p:par>
                </p:childTnLst>
              </p:cTn>
              <p:nextCondLst>
                <p:cond evt="onClick" delay="0">
                  <p:tgtEl>
                    <p:spTgt spid="3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723555" y="1618169"/>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069875" y="163223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708641" y="2943530"/>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00373" y="2766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6819" y="2943530"/>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0978964" y="282520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736776" y="4224057"/>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11334" y="981593"/>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199232" y="1146494"/>
              <a:ext cx="6426675" cy="4001095"/>
            </a:xfrm>
            <a:prstGeom prst="rect">
              <a:avLst/>
            </a:prstGeom>
            <a:noFill/>
          </p:spPr>
          <p:txBody>
            <a:bodyPr wrap="square" rtlCol="0">
              <a:spAutoFit/>
            </a:bodyPr>
            <a:lstStyle/>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No interior de uma proteína, que ligação pode fazer um </a:t>
              </a:r>
              <a:r>
                <a:rPr lang="pt-BR" sz="2800" dirty="0">
                  <a:solidFill>
                    <a:schemeClr val="accent1">
                      <a:lumMod val="75000"/>
                    </a:schemeClr>
                  </a:solidFill>
                  <a:latin typeface="Tw Cen MT Condensed Extra Bold" panose="020B0803020202020204" pitchFamily="34" charset="0"/>
                </a:rPr>
                <a:t>resíduo de aspartato </a:t>
              </a:r>
              <a:r>
                <a:rPr lang="pt-BR" sz="2800" dirty="0">
                  <a:latin typeface="Tw Cen MT Condensed Extra Bold" panose="020B0803020202020204" pitchFamily="34" charset="0"/>
                </a:rPr>
                <a:t>com outro resíduo de lisina?</a:t>
              </a:r>
            </a:p>
            <a:p>
              <a:pPr algn="ctr"/>
              <a:endParaRPr lang="pt-BR" sz="2800" dirty="0">
                <a:latin typeface="Tw Cen MT Condensed Extra Bold" panose="020B0803020202020204" pitchFamily="34" charset="0"/>
              </a:endParaRPr>
            </a:p>
            <a:p>
              <a:pPr marL="514350" indent="-514350">
                <a:buAutoNum type="alphaLcParenR"/>
              </a:pPr>
              <a:r>
                <a:rPr lang="pt-BR" sz="2800" dirty="0">
                  <a:latin typeface="Tw Cen MT Condensed Extra Bold" panose="020B0803020202020204" pitchFamily="34" charset="0"/>
                </a:rPr>
                <a:t>Ligação covalente</a:t>
              </a:r>
            </a:p>
            <a:p>
              <a:pPr marL="514350" indent="-514350">
                <a:buAutoNum type="alphaLcParenR"/>
              </a:pPr>
              <a:r>
                <a:rPr lang="pt-BR" sz="2800" dirty="0">
                  <a:latin typeface="Tw Cen MT Condensed Extra Bold" panose="020B0803020202020204" pitchFamily="34" charset="0"/>
                </a:rPr>
                <a:t>Ligação iônica</a:t>
              </a:r>
            </a:p>
            <a:p>
              <a:pPr marL="514350" indent="-514350">
                <a:buAutoNum type="alphaLcParenR"/>
              </a:pPr>
              <a:r>
                <a:rPr lang="pt-BR" sz="2800" dirty="0">
                  <a:latin typeface="Tw Cen MT Condensed Extra Bold" panose="020B0803020202020204" pitchFamily="34" charset="0"/>
                </a:rPr>
                <a:t>Interação hidrofóbica</a:t>
              </a:r>
            </a:p>
            <a:p>
              <a:pPr marL="514350" indent="-514350">
                <a:buAutoNum type="alphaLcParenR"/>
              </a:pPr>
              <a:r>
                <a:rPr lang="pt-BR" sz="2800" dirty="0">
                  <a:latin typeface="Tw Cen MT Condensed Extra Bold" panose="020B0803020202020204" pitchFamily="34" charset="0"/>
                </a:rPr>
                <a:t>Ligação de hidrogênio</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715404" y="3753108"/>
            <a:ext cx="2834614"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800" dirty="0">
                <a:solidFill>
                  <a:schemeClr val="accent2"/>
                </a:solidFill>
                <a:latin typeface="Tw Cen MT Condensed Extra Bold" panose="020B0803020202020204" pitchFamily="34" charset="0"/>
              </a:rPr>
              <a:t>Ligação iônica</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1" name="Agrupar 30">
            <a:extLst>
              <a:ext uri="{FF2B5EF4-FFF2-40B4-BE49-F238E27FC236}">
                <a16:creationId xmlns:a16="http://schemas.microsoft.com/office/drawing/2014/main" id="{BD141788-D644-4E94-A77D-7332BDCCB574}"/>
              </a:ext>
            </a:extLst>
          </p:cNvPr>
          <p:cNvGrpSpPr/>
          <p:nvPr/>
        </p:nvGrpSpPr>
        <p:grpSpPr>
          <a:xfrm>
            <a:off x="2126071" y="4204409"/>
            <a:ext cx="997683" cy="997683"/>
            <a:chOff x="10842344" y="2652468"/>
            <a:chExt cx="997683" cy="997683"/>
          </a:xfrm>
        </p:grpSpPr>
        <p:sp>
          <p:nvSpPr>
            <p:cNvPr id="32" name="Elipse 31">
              <a:extLst>
                <a:ext uri="{FF2B5EF4-FFF2-40B4-BE49-F238E27FC236}">
                  <a16:creationId xmlns:a16="http://schemas.microsoft.com/office/drawing/2014/main" id="{3A3C3EBB-91A4-4863-8C51-2E3789DA9648}"/>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D5B16F63-9722-4AD8-8F51-D40A9385BD7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34" name="Agrupar 33">
            <a:extLst>
              <a:ext uri="{FF2B5EF4-FFF2-40B4-BE49-F238E27FC236}">
                <a16:creationId xmlns:a16="http://schemas.microsoft.com/office/drawing/2014/main" id="{30850DFF-9D82-49B2-A6C9-5E8A90C54C36}"/>
              </a:ext>
            </a:extLst>
          </p:cNvPr>
          <p:cNvGrpSpPr/>
          <p:nvPr/>
        </p:nvGrpSpPr>
        <p:grpSpPr>
          <a:xfrm>
            <a:off x="5798407" y="5977920"/>
            <a:ext cx="757138" cy="757138"/>
            <a:chOff x="5798407" y="5977920"/>
            <a:chExt cx="757138" cy="757138"/>
          </a:xfrm>
        </p:grpSpPr>
        <p:sp>
          <p:nvSpPr>
            <p:cNvPr id="35" name="Elipse 34">
              <a:extLst>
                <a:ext uri="{FF2B5EF4-FFF2-40B4-BE49-F238E27FC236}">
                  <a16:creationId xmlns:a16="http://schemas.microsoft.com/office/drawing/2014/main" id="{45557F9F-3553-4DBF-A23F-BA2B3391A38B}"/>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Curva para Cima 35">
              <a:hlinkClick r:id="rId3" action="ppaction://hlinksldjump"/>
              <a:extLst>
                <a:ext uri="{FF2B5EF4-FFF2-40B4-BE49-F238E27FC236}">
                  <a16:creationId xmlns:a16="http://schemas.microsoft.com/office/drawing/2014/main" id="{F9F35F6A-97AE-4EA5-9DB4-E10BC460A50B}"/>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662BEBC8-BCC8-46A4-9A9B-7DD5D1FD8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783191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18"/>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723555" y="1618169"/>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069875" y="163223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708641" y="2943530"/>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00373" y="2766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6819" y="2943530"/>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0978964" y="282520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736776" y="4224057"/>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11334" y="981593"/>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199232" y="1146494"/>
              <a:ext cx="6426675" cy="4001095"/>
            </a:xfrm>
            <a:prstGeom prst="rect">
              <a:avLst/>
            </a:prstGeom>
            <a:noFill/>
          </p:spPr>
          <p:txBody>
            <a:bodyPr wrap="square" rtlCol="0">
              <a:spAutoFit/>
            </a:bodyPr>
            <a:lstStyle/>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Na superfície de uma proteína, que ligação um </a:t>
              </a:r>
              <a:r>
                <a:rPr lang="pt-BR" sz="2800" dirty="0">
                  <a:solidFill>
                    <a:schemeClr val="accent1">
                      <a:lumMod val="75000"/>
                    </a:schemeClr>
                  </a:solidFill>
                  <a:latin typeface="Tw Cen MT Condensed Extra Bold" panose="020B0803020202020204" pitchFamily="34" charset="0"/>
                </a:rPr>
                <a:t>resíduo de aspartato</a:t>
              </a:r>
              <a:r>
                <a:rPr lang="pt-BR" sz="2800" dirty="0">
                  <a:latin typeface="Tw Cen MT Condensed Extra Bold" panose="020B0803020202020204" pitchFamily="34" charset="0"/>
                </a:rPr>
                <a:t> pode fazer com a água?</a:t>
              </a:r>
            </a:p>
            <a:p>
              <a:pPr algn="ctr"/>
              <a:endParaRPr lang="pt-BR" sz="2800" dirty="0">
                <a:latin typeface="Tw Cen MT Condensed Extra Bold" panose="020B0803020202020204" pitchFamily="34" charset="0"/>
              </a:endParaRPr>
            </a:p>
            <a:p>
              <a:pPr marL="514350" indent="-514350">
                <a:buAutoNum type="alphaLcParenR"/>
              </a:pPr>
              <a:r>
                <a:rPr lang="pt-BR" sz="2800" dirty="0">
                  <a:latin typeface="Tw Cen MT Condensed Extra Bold" panose="020B0803020202020204" pitchFamily="34" charset="0"/>
                </a:rPr>
                <a:t>Ligação covalente</a:t>
              </a:r>
            </a:p>
            <a:p>
              <a:pPr marL="514350" indent="-514350">
                <a:buAutoNum type="alphaLcParenR"/>
              </a:pPr>
              <a:r>
                <a:rPr lang="pt-BR" sz="2800" dirty="0">
                  <a:latin typeface="Tw Cen MT Condensed Extra Bold" panose="020B0803020202020204" pitchFamily="34" charset="0"/>
                </a:rPr>
                <a:t>Ligação iônica</a:t>
              </a:r>
            </a:p>
            <a:p>
              <a:pPr marL="514350" indent="-514350">
                <a:buAutoNum type="alphaLcParenR"/>
              </a:pPr>
              <a:r>
                <a:rPr lang="pt-BR" sz="2800" dirty="0">
                  <a:latin typeface="Tw Cen MT Condensed Extra Bold" panose="020B0803020202020204" pitchFamily="34" charset="0"/>
                </a:rPr>
                <a:t>Interação hidrofóbica</a:t>
              </a:r>
            </a:p>
            <a:p>
              <a:pPr marL="514350" indent="-514350">
                <a:buAutoNum type="alphaLcParenR"/>
              </a:pPr>
              <a:r>
                <a:rPr lang="pt-BR" sz="2800" dirty="0">
                  <a:latin typeface="Tw Cen MT Condensed Extra Bold" panose="020B0803020202020204" pitchFamily="34" charset="0"/>
                </a:rPr>
                <a:t>Ligação de hidrogênio</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715404" y="4595896"/>
            <a:ext cx="3148436"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800" dirty="0">
                <a:solidFill>
                  <a:schemeClr val="accent2"/>
                </a:solidFill>
                <a:latin typeface="Tw Cen MT Condensed Extra Bold" panose="020B0803020202020204" pitchFamily="34" charset="0"/>
              </a:rPr>
              <a:t>Ligação de hidrogênio</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1" name="Agrupar 30">
            <a:extLst>
              <a:ext uri="{FF2B5EF4-FFF2-40B4-BE49-F238E27FC236}">
                <a16:creationId xmlns:a16="http://schemas.microsoft.com/office/drawing/2014/main" id="{BD141788-D644-4E94-A77D-7332BDCCB574}"/>
              </a:ext>
            </a:extLst>
          </p:cNvPr>
          <p:cNvGrpSpPr/>
          <p:nvPr/>
        </p:nvGrpSpPr>
        <p:grpSpPr>
          <a:xfrm>
            <a:off x="2126071" y="4204409"/>
            <a:ext cx="997683" cy="997683"/>
            <a:chOff x="10842344" y="2652468"/>
            <a:chExt cx="997683" cy="997683"/>
          </a:xfrm>
        </p:grpSpPr>
        <p:sp>
          <p:nvSpPr>
            <p:cNvPr id="32" name="Elipse 31">
              <a:extLst>
                <a:ext uri="{FF2B5EF4-FFF2-40B4-BE49-F238E27FC236}">
                  <a16:creationId xmlns:a16="http://schemas.microsoft.com/office/drawing/2014/main" id="{3A3C3EBB-91A4-4863-8C51-2E3789DA9648}"/>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D5B16F63-9722-4AD8-8F51-D40A9385BD7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34" name="Agrupar 33">
            <a:extLst>
              <a:ext uri="{FF2B5EF4-FFF2-40B4-BE49-F238E27FC236}">
                <a16:creationId xmlns:a16="http://schemas.microsoft.com/office/drawing/2014/main" id="{EA0BE43D-0FA7-4AAA-AFB5-20334FE45F0B}"/>
              </a:ext>
            </a:extLst>
          </p:cNvPr>
          <p:cNvGrpSpPr/>
          <p:nvPr/>
        </p:nvGrpSpPr>
        <p:grpSpPr>
          <a:xfrm>
            <a:off x="5798407" y="5977920"/>
            <a:ext cx="757138" cy="757138"/>
            <a:chOff x="5798407" y="5977920"/>
            <a:chExt cx="757138" cy="757138"/>
          </a:xfrm>
        </p:grpSpPr>
        <p:sp>
          <p:nvSpPr>
            <p:cNvPr id="35" name="Elipse 34">
              <a:extLst>
                <a:ext uri="{FF2B5EF4-FFF2-40B4-BE49-F238E27FC236}">
                  <a16:creationId xmlns:a16="http://schemas.microsoft.com/office/drawing/2014/main" id="{EAC7B8D2-6C8E-4837-99BA-E749D8B644B3}"/>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Curva para Cima 35">
              <a:hlinkClick r:id="rId3" action="ppaction://hlinksldjump"/>
              <a:extLst>
                <a:ext uri="{FF2B5EF4-FFF2-40B4-BE49-F238E27FC236}">
                  <a16:creationId xmlns:a16="http://schemas.microsoft.com/office/drawing/2014/main" id="{62E6BC7F-A2B8-47D5-9932-AC1F68D47016}"/>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998F8A9D-7744-4B6A-AF63-9171E991B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300935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21"/>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723555" y="1618169"/>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069875" y="163223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708641" y="2943530"/>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00373" y="2766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6819" y="2943530"/>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0978964" y="282520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736776" y="4224057"/>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79282" y="963249"/>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199232" y="1146494"/>
              <a:ext cx="6426675" cy="2708434"/>
            </a:xfrm>
            <a:prstGeom prst="rect">
              <a:avLst/>
            </a:prstGeom>
            <a:noFill/>
          </p:spPr>
          <p:txBody>
            <a:bodyPr wrap="square" rtlCol="0">
              <a:spAutoFit/>
            </a:bodyPr>
            <a:lstStyle/>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“Todas as proteínas possuem estrutura quaternária. Um exemplo é a hemoglobina”.</a:t>
              </a:r>
            </a:p>
            <a:p>
              <a:pPr algn="ctr"/>
              <a:endParaRPr lang="pt-BR" sz="2800" dirty="0">
                <a:latin typeface="Tw Cen MT Condensed Extra Bold" panose="020B0803020202020204" pitchFamily="34" charset="0"/>
              </a:endParaRPr>
            </a:p>
            <a:p>
              <a:pPr algn="ctr"/>
              <a:r>
                <a:rPr lang="pt-BR" sz="2800" dirty="0">
                  <a:latin typeface="Tw Cen MT Condensed Extra Bold" panose="020B0803020202020204" pitchFamily="34" charset="0"/>
                </a:rPr>
                <a:t>Discuta esta afirmação, pontuando os erros e acertos. </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313569" y="3789513"/>
            <a:ext cx="6725752" cy="1446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200" dirty="0">
                <a:solidFill>
                  <a:schemeClr val="accent2"/>
                </a:solidFill>
                <a:latin typeface="Tw Cen MT Condensed Extra Bold" panose="020B0803020202020204" pitchFamily="34" charset="0"/>
              </a:rPr>
              <a:t>Nem todas as proteínas possuem estruturas quaternárias. Algumas, como a hemoglobina, a possuem. Nesses casos, a proteína é apenas funcional quando os quatro polímeros estão associados.</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1" name="Agrupar 30">
            <a:extLst>
              <a:ext uri="{FF2B5EF4-FFF2-40B4-BE49-F238E27FC236}">
                <a16:creationId xmlns:a16="http://schemas.microsoft.com/office/drawing/2014/main" id="{BD141788-D644-4E94-A77D-7332BDCCB574}"/>
              </a:ext>
            </a:extLst>
          </p:cNvPr>
          <p:cNvGrpSpPr/>
          <p:nvPr/>
        </p:nvGrpSpPr>
        <p:grpSpPr>
          <a:xfrm>
            <a:off x="2126071" y="4204409"/>
            <a:ext cx="997683" cy="997683"/>
            <a:chOff x="10842344" y="2652468"/>
            <a:chExt cx="997683" cy="997683"/>
          </a:xfrm>
        </p:grpSpPr>
        <p:sp>
          <p:nvSpPr>
            <p:cNvPr id="32" name="Elipse 31">
              <a:extLst>
                <a:ext uri="{FF2B5EF4-FFF2-40B4-BE49-F238E27FC236}">
                  <a16:creationId xmlns:a16="http://schemas.microsoft.com/office/drawing/2014/main" id="{3A3C3EBB-91A4-4863-8C51-2E3789DA9648}"/>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D5B16F63-9722-4AD8-8F51-D40A9385BD7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34" name="Agrupar 33">
            <a:extLst>
              <a:ext uri="{FF2B5EF4-FFF2-40B4-BE49-F238E27FC236}">
                <a16:creationId xmlns:a16="http://schemas.microsoft.com/office/drawing/2014/main" id="{4AE88FF3-3181-48B4-B97E-2E06B521A274}"/>
              </a:ext>
            </a:extLst>
          </p:cNvPr>
          <p:cNvGrpSpPr/>
          <p:nvPr/>
        </p:nvGrpSpPr>
        <p:grpSpPr>
          <a:xfrm>
            <a:off x="5798407" y="5977920"/>
            <a:ext cx="757138" cy="757138"/>
            <a:chOff x="5798407" y="5977920"/>
            <a:chExt cx="757138" cy="757138"/>
          </a:xfrm>
        </p:grpSpPr>
        <p:sp>
          <p:nvSpPr>
            <p:cNvPr id="35" name="Elipse 34">
              <a:extLst>
                <a:ext uri="{FF2B5EF4-FFF2-40B4-BE49-F238E27FC236}">
                  <a16:creationId xmlns:a16="http://schemas.microsoft.com/office/drawing/2014/main" id="{DCF5BC4C-EB8A-44DE-9B15-D32C6BF7859A}"/>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eta: Curva para Cima 35">
              <a:hlinkClick r:id="rId3" action="ppaction://hlinksldjump"/>
              <a:extLst>
                <a:ext uri="{FF2B5EF4-FFF2-40B4-BE49-F238E27FC236}">
                  <a16:creationId xmlns:a16="http://schemas.microsoft.com/office/drawing/2014/main" id="{728388FE-2886-4E17-B31C-94C0AF3DC82C}"/>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A367A55B-7997-4BA7-95B7-390F06933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2904583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31"/>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pic>
        <p:nvPicPr>
          <p:cNvPr id="4" name="Imagem 3" descr="Uma imagem contendo luz, relógio&#10;&#10;Descrição gerada automaticamente">
            <a:extLst>
              <a:ext uri="{FF2B5EF4-FFF2-40B4-BE49-F238E27FC236}">
                <a16:creationId xmlns:a16="http://schemas.microsoft.com/office/drawing/2014/main" id="{63E1729B-50DC-43EB-AF1D-3A4AF59BF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470" y="446816"/>
            <a:ext cx="5215070" cy="4575349"/>
          </a:xfrm>
          <a:prstGeom prst="rect">
            <a:avLst/>
          </a:prstGeom>
        </p:spPr>
      </p:pic>
      <p:sp>
        <p:nvSpPr>
          <p:cNvPr id="8" name="Retângulo: Cantos Arredondados 7">
            <a:extLst>
              <a:ext uri="{FF2B5EF4-FFF2-40B4-BE49-F238E27FC236}">
                <a16:creationId xmlns:a16="http://schemas.microsoft.com/office/drawing/2014/main" id="{A3760E41-7B3D-4A5A-AA10-5CE754E2339B}"/>
              </a:ext>
            </a:extLst>
          </p:cNvPr>
          <p:cNvSpPr/>
          <p:nvPr/>
        </p:nvSpPr>
        <p:spPr>
          <a:xfrm>
            <a:off x="759655" y="3559652"/>
            <a:ext cx="9777047" cy="2714539"/>
          </a:xfrm>
          <a:prstGeom prst="roundRect">
            <a:avLst>
              <a:gd name="adj" fmla="val 5846"/>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21" name="Agrupar 20">
            <a:extLst>
              <a:ext uri="{FF2B5EF4-FFF2-40B4-BE49-F238E27FC236}">
                <a16:creationId xmlns:a16="http://schemas.microsoft.com/office/drawing/2014/main" id="{06936F6C-C370-42D1-A04A-D49F53A2A274}"/>
              </a:ext>
            </a:extLst>
          </p:cNvPr>
          <p:cNvGrpSpPr/>
          <p:nvPr/>
        </p:nvGrpSpPr>
        <p:grpSpPr>
          <a:xfrm>
            <a:off x="6553358" y="3952856"/>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hlinkClick r:id="rId3" action="ppaction://hlinksldjump"/>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11</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7808690" y="5013341"/>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hlinkClick r:id="rId4" action="ppaction://hlinksldjump"/>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12</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1966890" y="3885352"/>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hlinkClick r:id="rId5" action="ppaction://hlinksldjump"/>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998881" y="5053486"/>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hlinkClick r:id="rId6" action="ppaction://hlinksldjump"/>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4045348" y="3885352"/>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hlinkClick r:id="rId7" action="ppaction://hlinksldjump"/>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5382152" y="5053485"/>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hlinkClick r:id="rId8" action="ppaction://hlinksldjump"/>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4" name="Seta: para a Direita 43">
            <a:hlinkClick r:id="rId9" action="ppaction://hlinksldjump"/>
            <a:extLst>
              <a:ext uri="{FF2B5EF4-FFF2-40B4-BE49-F238E27FC236}">
                <a16:creationId xmlns:a16="http://schemas.microsoft.com/office/drawing/2014/main" id="{D8FD805D-2AB0-464E-BE83-8EDB9B0A2866}"/>
              </a:ext>
            </a:extLst>
          </p:cNvPr>
          <p:cNvSpPr/>
          <p:nvPr/>
        </p:nvSpPr>
        <p:spPr>
          <a:xfrm>
            <a:off x="10976913" y="328269"/>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Cantos Arredondados 1">
            <a:extLst>
              <a:ext uri="{FF2B5EF4-FFF2-40B4-BE49-F238E27FC236}">
                <a16:creationId xmlns:a16="http://schemas.microsoft.com/office/drawing/2014/main" id="{DEA8735D-5229-40DC-B55D-F076D3859600}"/>
              </a:ext>
            </a:extLst>
          </p:cNvPr>
          <p:cNvSpPr/>
          <p:nvPr/>
        </p:nvSpPr>
        <p:spPr>
          <a:xfrm>
            <a:off x="759655" y="2734491"/>
            <a:ext cx="9834601"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7B565577-7AAE-44EF-9390-44E1428A883D}"/>
              </a:ext>
            </a:extLst>
          </p:cNvPr>
          <p:cNvSpPr txBox="1"/>
          <p:nvPr/>
        </p:nvSpPr>
        <p:spPr>
          <a:xfrm>
            <a:off x="3579235" y="2741504"/>
            <a:ext cx="3931540"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Tree>
    <p:extLst>
      <p:ext uri="{BB962C8B-B14F-4D97-AF65-F5344CB8AC3E}">
        <p14:creationId xmlns:p14="http://schemas.microsoft.com/office/powerpoint/2010/main" val="325215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79282" y="963249"/>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241436" y="1521332"/>
              <a:ext cx="6426675" cy="1415772"/>
            </a:xfrm>
            <a:prstGeom prst="rect">
              <a:avLst/>
            </a:prstGeom>
            <a:noFill/>
          </p:spPr>
          <p:txBody>
            <a:bodyPr wrap="square" rtlCol="0">
              <a:spAutoFit/>
            </a:bodyPr>
            <a:lstStyle/>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O que é um grupo prostético de uma proteína? Dê exemplos.</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309384" y="3615599"/>
            <a:ext cx="6725752" cy="1107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200" dirty="0">
                <a:solidFill>
                  <a:schemeClr val="accent2"/>
                </a:solidFill>
                <a:latin typeface="Tw Cen MT Condensed Extra Bold" panose="020B0803020202020204" pitchFamily="34" charset="0"/>
              </a:rPr>
              <a:t>Grupos prostéticos são moléculas não proteicas ligadas à cadeia polipeptídica. Elas podem ter natureza variável e se ligam de forma covalente ou não covalente.</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4" name="Agrupar 33">
            <a:extLst>
              <a:ext uri="{FF2B5EF4-FFF2-40B4-BE49-F238E27FC236}">
                <a16:creationId xmlns:a16="http://schemas.microsoft.com/office/drawing/2014/main" id="{044D978B-D798-4FC7-B818-A42264FB589B}"/>
              </a:ext>
            </a:extLst>
          </p:cNvPr>
          <p:cNvGrpSpPr/>
          <p:nvPr/>
        </p:nvGrpSpPr>
        <p:grpSpPr>
          <a:xfrm>
            <a:off x="697138" y="4069544"/>
            <a:ext cx="997683" cy="997683"/>
            <a:chOff x="10842344" y="2652468"/>
            <a:chExt cx="997683" cy="997683"/>
          </a:xfrm>
        </p:grpSpPr>
        <p:sp>
          <p:nvSpPr>
            <p:cNvPr id="35" name="Elipse 34">
              <a:extLst>
                <a:ext uri="{FF2B5EF4-FFF2-40B4-BE49-F238E27FC236}">
                  <a16:creationId xmlns:a16="http://schemas.microsoft.com/office/drawing/2014/main" id="{ABE8B80D-3B71-4584-90D0-B8DB1A643F5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E39E86D8-8C1B-4441-B53C-1720E75C5BE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11</a:t>
              </a:r>
            </a:p>
          </p:txBody>
        </p:sp>
      </p:grpSp>
      <p:grpSp>
        <p:nvGrpSpPr>
          <p:cNvPr id="37" name="Agrupar 36">
            <a:extLst>
              <a:ext uri="{FF2B5EF4-FFF2-40B4-BE49-F238E27FC236}">
                <a16:creationId xmlns:a16="http://schemas.microsoft.com/office/drawing/2014/main" id="{3B2233E7-9A42-4A99-A5B9-B349CE81835E}"/>
              </a:ext>
            </a:extLst>
          </p:cNvPr>
          <p:cNvGrpSpPr/>
          <p:nvPr/>
        </p:nvGrpSpPr>
        <p:grpSpPr>
          <a:xfrm>
            <a:off x="2188807" y="4055476"/>
            <a:ext cx="997683" cy="997683"/>
            <a:chOff x="10842344" y="2652468"/>
            <a:chExt cx="997683" cy="997683"/>
          </a:xfrm>
        </p:grpSpPr>
        <p:sp>
          <p:nvSpPr>
            <p:cNvPr id="38" name="Elipse 37">
              <a:extLst>
                <a:ext uri="{FF2B5EF4-FFF2-40B4-BE49-F238E27FC236}">
                  <a16:creationId xmlns:a16="http://schemas.microsoft.com/office/drawing/2014/main" id="{E44FD515-CEF3-47DF-AD14-79BD4FDE972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2936849-2AF2-4204-8FDE-0ED4914318B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12</a:t>
              </a:r>
            </a:p>
          </p:txBody>
        </p:sp>
      </p:grpSp>
      <p:grpSp>
        <p:nvGrpSpPr>
          <p:cNvPr id="40" name="Agrupar 39">
            <a:extLst>
              <a:ext uri="{FF2B5EF4-FFF2-40B4-BE49-F238E27FC236}">
                <a16:creationId xmlns:a16="http://schemas.microsoft.com/office/drawing/2014/main" id="{0F7ECC87-370C-48C8-910C-1365B44E5EFD}"/>
              </a:ext>
            </a:extLst>
          </p:cNvPr>
          <p:cNvGrpSpPr/>
          <p:nvPr/>
        </p:nvGrpSpPr>
        <p:grpSpPr>
          <a:xfrm>
            <a:off x="644092" y="1362420"/>
            <a:ext cx="997683" cy="997683"/>
            <a:chOff x="10842344" y="2652468"/>
            <a:chExt cx="997683" cy="997683"/>
          </a:xfrm>
        </p:grpSpPr>
        <p:sp>
          <p:nvSpPr>
            <p:cNvPr id="42" name="Elipse 41">
              <a:extLst>
                <a:ext uri="{FF2B5EF4-FFF2-40B4-BE49-F238E27FC236}">
                  <a16:creationId xmlns:a16="http://schemas.microsoft.com/office/drawing/2014/main" id="{528A308E-A807-49C3-BDAE-570D17F81D7C}"/>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5" name="CaixaDeTexto 44">
              <a:extLst>
                <a:ext uri="{FF2B5EF4-FFF2-40B4-BE49-F238E27FC236}">
                  <a16:creationId xmlns:a16="http://schemas.microsoft.com/office/drawing/2014/main" id="{45FA11D0-5EC7-4889-BAD4-46B7AF31D0F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46" name="Agrupar 45">
            <a:extLst>
              <a:ext uri="{FF2B5EF4-FFF2-40B4-BE49-F238E27FC236}">
                <a16:creationId xmlns:a16="http://schemas.microsoft.com/office/drawing/2014/main" id="{1AFA501F-4F5B-4FC5-96ED-C14F0ABE38E8}"/>
              </a:ext>
            </a:extLst>
          </p:cNvPr>
          <p:cNvGrpSpPr/>
          <p:nvPr/>
        </p:nvGrpSpPr>
        <p:grpSpPr>
          <a:xfrm>
            <a:off x="2106313" y="1354179"/>
            <a:ext cx="997683" cy="997683"/>
            <a:chOff x="10842344" y="2652468"/>
            <a:chExt cx="997683" cy="997683"/>
          </a:xfrm>
        </p:grpSpPr>
        <p:sp>
          <p:nvSpPr>
            <p:cNvPr id="47" name="Elipse 46">
              <a:extLst>
                <a:ext uri="{FF2B5EF4-FFF2-40B4-BE49-F238E27FC236}">
                  <a16:creationId xmlns:a16="http://schemas.microsoft.com/office/drawing/2014/main" id="{D4DE0F3B-91BF-4358-9847-6BA944452454}"/>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B76A4B8B-56F3-4247-B7B5-6BAA02C72A5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49" name="Agrupar 48">
            <a:extLst>
              <a:ext uri="{FF2B5EF4-FFF2-40B4-BE49-F238E27FC236}">
                <a16:creationId xmlns:a16="http://schemas.microsoft.com/office/drawing/2014/main" id="{2E9FC129-4AD2-44C2-A608-FA3BB380AA10}"/>
              </a:ext>
            </a:extLst>
          </p:cNvPr>
          <p:cNvGrpSpPr/>
          <p:nvPr/>
        </p:nvGrpSpPr>
        <p:grpSpPr>
          <a:xfrm>
            <a:off x="669002" y="2670158"/>
            <a:ext cx="997683" cy="997683"/>
            <a:chOff x="10842344" y="2652468"/>
            <a:chExt cx="997683" cy="997683"/>
          </a:xfrm>
        </p:grpSpPr>
        <p:sp>
          <p:nvSpPr>
            <p:cNvPr id="50" name="Elipse 49">
              <a:extLst>
                <a:ext uri="{FF2B5EF4-FFF2-40B4-BE49-F238E27FC236}">
                  <a16:creationId xmlns:a16="http://schemas.microsoft.com/office/drawing/2014/main" id="{82C2444F-A088-4D4D-A036-CB8537FD185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C3CD75F2-136B-46BC-80D0-106CC742E35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2" name="Agrupar 51">
            <a:extLst>
              <a:ext uri="{FF2B5EF4-FFF2-40B4-BE49-F238E27FC236}">
                <a16:creationId xmlns:a16="http://schemas.microsoft.com/office/drawing/2014/main" id="{525BDC44-A884-4578-B2E5-443EA9649C62}"/>
              </a:ext>
            </a:extLst>
          </p:cNvPr>
          <p:cNvGrpSpPr/>
          <p:nvPr/>
        </p:nvGrpSpPr>
        <p:grpSpPr>
          <a:xfrm>
            <a:off x="2188809" y="2661684"/>
            <a:ext cx="997683" cy="997683"/>
            <a:chOff x="10842344" y="2652468"/>
            <a:chExt cx="997683" cy="997683"/>
          </a:xfrm>
        </p:grpSpPr>
        <p:sp>
          <p:nvSpPr>
            <p:cNvPr id="53" name="Elipse 52">
              <a:extLst>
                <a:ext uri="{FF2B5EF4-FFF2-40B4-BE49-F238E27FC236}">
                  <a16:creationId xmlns:a16="http://schemas.microsoft.com/office/drawing/2014/main" id="{A6582607-D22C-4A27-866D-150856BF123B}"/>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ADB87CAF-8E3C-4233-9C84-58BA1260F17B}"/>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grpSp>
        <p:nvGrpSpPr>
          <p:cNvPr id="55" name="Agrupar 54">
            <a:extLst>
              <a:ext uri="{FF2B5EF4-FFF2-40B4-BE49-F238E27FC236}">
                <a16:creationId xmlns:a16="http://schemas.microsoft.com/office/drawing/2014/main" id="{A6CC60DC-442D-4929-8CBD-668110B23D62}"/>
              </a:ext>
            </a:extLst>
          </p:cNvPr>
          <p:cNvGrpSpPr/>
          <p:nvPr/>
        </p:nvGrpSpPr>
        <p:grpSpPr>
          <a:xfrm>
            <a:off x="5798407" y="5977920"/>
            <a:ext cx="757138" cy="757138"/>
            <a:chOff x="5798407" y="5977920"/>
            <a:chExt cx="757138" cy="757138"/>
          </a:xfrm>
        </p:grpSpPr>
        <p:sp>
          <p:nvSpPr>
            <p:cNvPr id="56" name="Elipse 55">
              <a:extLst>
                <a:ext uri="{FF2B5EF4-FFF2-40B4-BE49-F238E27FC236}">
                  <a16:creationId xmlns:a16="http://schemas.microsoft.com/office/drawing/2014/main" id="{712F79DE-D13C-48E6-940C-B4F130FDDD79}"/>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Seta: Curva para Cima 56">
              <a:hlinkClick r:id="rId3" action="ppaction://hlinksldjump"/>
              <a:extLst>
                <a:ext uri="{FF2B5EF4-FFF2-40B4-BE49-F238E27FC236}">
                  <a16:creationId xmlns:a16="http://schemas.microsoft.com/office/drawing/2014/main" id="{8D2A4A48-7E76-4710-BEB0-9DD5BE2A2967}"/>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5B75ED85-737E-4416-902E-DC3D4F946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3768973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4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40"/>
                  </p:tgtEl>
                </p:cond>
              </p:nextCondLst>
            </p:seq>
          </p:childTnLst>
        </p:cTn>
      </p:par>
    </p:tnLst>
    <p:bldLst>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79282" y="963249"/>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241436" y="1741106"/>
              <a:ext cx="6426675" cy="584775"/>
            </a:xfrm>
            <a:prstGeom prst="rect">
              <a:avLst/>
            </a:prstGeom>
            <a:noFill/>
          </p:spPr>
          <p:txBody>
            <a:bodyPr wrap="square" rtlCol="0">
              <a:spAutoFit/>
            </a:bodyPr>
            <a:lstStyle/>
            <a:p>
              <a:pPr algn="ctr"/>
              <a:r>
                <a:rPr lang="pt-BR" sz="3200" dirty="0">
                  <a:latin typeface="Tw Cen MT Condensed Extra Bold" panose="020B0803020202020204" pitchFamily="34" charset="0"/>
                </a:rPr>
                <a:t>O que é um ligante?</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269158" y="3381146"/>
            <a:ext cx="6725752" cy="1107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200" dirty="0">
                <a:solidFill>
                  <a:schemeClr val="accent2"/>
                </a:solidFill>
                <a:latin typeface="Tw Cen MT Condensed Extra Bold" panose="020B0803020202020204" pitchFamily="34" charset="0"/>
              </a:rPr>
              <a:t>Um ligante é uma molécula que se liga reversivelmente a uma proteína. A natureza do ligante é variada: pode ser um carboidrato, lipídeo ou outra proteína. </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4" name="Agrupar 33">
            <a:extLst>
              <a:ext uri="{FF2B5EF4-FFF2-40B4-BE49-F238E27FC236}">
                <a16:creationId xmlns:a16="http://schemas.microsoft.com/office/drawing/2014/main" id="{044D978B-D798-4FC7-B818-A42264FB589B}"/>
              </a:ext>
            </a:extLst>
          </p:cNvPr>
          <p:cNvGrpSpPr/>
          <p:nvPr/>
        </p:nvGrpSpPr>
        <p:grpSpPr>
          <a:xfrm>
            <a:off x="670031" y="4075138"/>
            <a:ext cx="997683" cy="997683"/>
            <a:chOff x="10842344" y="2652468"/>
            <a:chExt cx="997683" cy="997683"/>
          </a:xfrm>
        </p:grpSpPr>
        <p:sp>
          <p:nvSpPr>
            <p:cNvPr id="35" name="Elipse 34">
              <a:extLst>
                <a:ext uri="{FF2B5EF4-FFF2-40B4-BE49-F238E27FC236}">
                  <a16:creationId xmlns:a16="http://schemas.microsoft.com/office/drawing/2014/main" id="{ABE8B80D-3B71-4584-90D0-B8DB1A643F5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E39E86D8-8C1B-4441-B53C-1720E75C5BE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11</a:t>
              </a:r>
            </a:p>
          </p:txBody>
        </p:sp>
      </p:grpSp>
      <p:grpSp>
        <p:nvGrpSpPr>
          <p:cNvPr id="37" name="Agrupar 36">
            <a:extLst>
              <a:ext uri="{FF2B5EF4-FFF2-40B4-BE49-F238E27FC236}">
                <a16:creationId xmlns:a16="http://schemas.microsoft.com/office/drawing/2014/main" id="{3B2233E7-9A42-4A99-A5B9-B349CE81835E}"/>
              </a:ext>
            </a:extLst>
          </p:cNvPr>
          <p:cNvGrpSpPr/>
          <p:nvPr/>
        </p:nvGrpSpPr>
        <p:grpSpPr>
          <a:xfrm>
            <a:off x="2188807" y="4061070"/>
            <a:ext cx="997683" cy="997683"/>
            <a:chOff x="10842344" y="2652468"/>
            <a:chExt cx="997683" cy="997683"/>
          </a:xfrm>
        </p:grpSpPr>
        <p:sp>
          <p:nvSpPr>
            <p:cNvPr id="38" name="Elipse 37">
              <a:extLst>
                <a:ext uri="{FF2B5EF4-FFF2-40B4-BE49-F238E27FC236}">
                  <a16:creationId xmlns:a16="http://schemas.microsoft.com/office/drawing/2014/main" id="{E44FD515-CEF3-47DF-AD14-79BD4FDE972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2936849-2AF2-4204-8FDE-0ED4914318B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12</a:t>
              </a:r>
            </a:p>
          </p:txBody>
        </p:sp>
      </p:grpSp>
      <p:grpSp>
        <p:nvGrpSpPr>
          <p:cNvPr id="40" name="Agrupar 39">
            <a:extLst>
              <a:ext uri="{FF2B5EF4-FFF2-40B4-BE49-F238E27FC236}">
                <a16:creationId xmlns:a16="http://schemas.microsoft.com/office/drawing/2014/main" id="{0F7ECC87-370C-48C8-910C-1365B44E5EFD}"/>
              </a:ext>
            </a:extLst>
          </p:cNvPr>
          <p:cNvGrpSpPr/>
          <p:nvPr/>
        </p:nvGrpSpPr>
        <p:grpSpPr>
          <a:xfrm>
            <a:off x="644092" y="1362420"/>
            <a:ext cx="997683" cy="997683"/>
            <a:chOff x="10842344" y="2652468"/>
            <a:chExt cx="997683" cy="997683"/>
          </a:xfrm>
        </p:grpSpPr>
        <p:sp>
          <p:nvSpPr>
            <p:cNvPr id="42" name="Elipse 41">
              <a:extLst>
                <a:ext uri="{FF2B5EF4-FFF2-40B4-BE49-F238E27FC236}">
                  <a16:creationId xmlns:a16="http://schemas.microsoft.com/office/drawing/2014/main" id="{528A308E-A807-49C3-BDAE-570D17F81D7C}"/>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5" name="CaixaDeTexto 44">
              <a:extLst>
                <a:ext uri="{FF2B5EF4-FFF2-40B4-BE49-F238E27FC236}">
                  <a16:creationId xmlns:a16="http://schemas.microsoft.com/office/drawing/2014/main" id="{45FA11D0-5EC7-4889-BAD4-46B7AF31D0F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46" name="Agrupar 45">
            <a:extLst>
              <a:ext uri="{FF2B5EF4-FFF2-40B4-BE49-F238E27FC236}">
                <a16:creationId xmlns:a16="http://schemas.microsoft.com/office/drawing/2014/main" id="{1AFA501F-4F5B-4FC5-96ED-C14F0ABE38E8}"/>
              </a:ext>
            </a:extLst>
          </p:cNvPr>
          <p:cNvGrpSpPr/>
          <p:nvPr/>
        </p:nvGrpSpPr>
        <p:grpSpPr>
          <a:xfrm>
            <a:off x="2106313" y="1354179"/>
            <a:ext cx="997683" cy="997683"/>
            <a:chOff x="10842344" y="2652468"/>
            <a:chExt cx="997683" cy="997683"/>
          </a:xfrm>
        </p:grpSpPr>
        <p:sp>
          <p:nvSpPr>
            <p:cNvPr id="47" name="Elipse 46">
              <a:extLst>
                <a:ext uri="{FF2B5EF4-FFF2-40B4-BE49-F238E27FC236}">
                  <a16:creationId xmlns:a16="http://schemas.microsoft.com/office/drawing/2014/main" id="{D4DE0F3B-91BF-4358-9847-6BA944452454}"/>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B76A4B8B-56F3-4247-B7B5-6BAA02C72A5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49" name="Agrupar 48">
            <a:extLst>
              <a:ext uri="{FF2B5EF4-FFF2-40B4-BE49-F238E27FC236}">
                <a16:creationId xmlns:a16="http://schemas.microsoft.com/office/drawing/2014/main" id="{2E9FC129-4AD2-44C2-A608-FA3BB380AA10}"/>
              </a:ext>
            </a:extLst>
          </p:cNvPr>
          <p:cNvGrpSpPr/>
          <p:nvPr/>
        </p:nvGrpSpPr>
        <p:grpSpPr>
          <a:xfrm>
            <a:off x="669002" y="2670158"/>
            <a:ext cx="997683" cy="997683"/>
            <a:chOff x="10842344" y="2652468"/>
            <a:chExt cx="997683" cy="997683"/>
          </a:xfrm>
        </p:grpSpPr>
        <p:sp>
          <p:nvSpPr>
            <p:cNvPr id="50" name="Elipse 49">
              <a:extLst>
                <a:ext uri="{FF2B5EF4-FFF2-40B4-BE49-F238E27FC236}">
                  <a16:creationId xmlns:a16="http://schemas.microsoft.com/office/drawing/2014/main" id="{82C2444F-A088-4D4D-A036-CB8537FD185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C3CD75F2-136B-46BC-80D0-106CC742E35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2" name="Agrupar 51">
            <a:extLst>
              <a:ext uri="{FF2B5EF4-FFF2-40B4-BE49-F238E27FC236}">
                <a16:creationId xmlns:a16="http://schemas.microsoft.com/office/drawing/2014/main" id="{525BDC44-A884-4578-B2E5-443EA9649C62}"/>
              </a:ext>
            </a:extLst>
          </p:cNvPr>
          <p:cNvGrpSpPr/>
          <p:nvPr/>
        </p:nvGrpSpPr>
        <p:grpSpPr>
          <a:xfrm>
            <a:off x="2188809" y="2661684"/>
            <a:ext cx="997683" cy="997683"/>
            <a:chOff x="10842344" y="2652468"/>
            <a:chExt cx="997683" cy="997683"/>
          </a:xfrm>
        </p:grpSpPr>
        <p:sp>
          <p:nvSpPr>
            <p:cNvPr id="53" name="Elipse 52">
              <a:extLst>
                <a:ext uri="{FF2B5EF4-FFF2-40B4-BE49-F238E27FC236}">
                  <a16:creationId xmlns:a16="http://schemas.microsoft.com/office/drawing/2014/main" id="{A6582607-D22C-4A27-866D-150856BF123B}"/>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ADB87CAF-8E3C-4233-9C84-58BA1260F17B}"/>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grpSp>
        <p:nvGrpSpPr>
          <p:cNvPr id="31" name="Agrupar 30">
            <a:extLst>
              <a:ext uri="{FF2B5EF4-FFF2-40B4-BE49-F238E27FC236}">
                <a16:creationId xmlns:a16="http://schemas.microsoft.com/office/drawing/2014/main" id="{952EA6DB-644E-40B0-ABFD-823B635ED915}"/>
              </a:ext>
            </a:extLst>
          </p:cNvPr>
          <p:cNvGrpSpPr/>
          <p:nvPr/>
        </p:nvGrpSpPr>
        <p:grpSpPr>
          <a:xfrm>
            <a:off x="5798407" y="5977920"/>
            <a:ext cx="757138" cy="757138"/>
            <a:chOff x="5798407" y="5977920"/>
            <a:chExt cx="757138" cy="757138"/>
          </a:xfrm>
        </p:grpSpPr>
        <p:sp>
          <p:nvSpPr>
            <p:cNvPr id="32" name="Elipse 31">
              <a:hlinkClick r:id="rId2" action="ppaction://hlinksldjump"/>
              <a:extLst>
                <a:ext uri="{FF2B5EF4-FFF2-40B4-BE49-F238E27FC236}">
                  <a16:creationId xmlns:a16="http://schemas.microsoft.com/office/drawing/2014/main" id="{B9F1693B-DB20-4B5E-A904-7683DA25320C}"/>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eta: Curva para Cima 32">
              <a:hlinkClick r:id="rId3" action="ppaction://hlinksldjump"/>
              <a:extLst>
                <a:ext uri="{FF2B5EF4-FFF2-40B4-BE49-F238E27FC236}">
                  <a16:creationId xmlns:a16="http://schemas.microsoft.com/office/drawing/2014/main" id="{EC249015-129F-4C19-91B8-91D455ADE0B8}"/>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53352B3C-D78B-4BB8-A4FC-3CB4805D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3" name="Seta: para a Direita 2">
            <a:hlinkClick r:id="rId5" action="ppaction://hlinksldjump"/>
            <a:extLst>
              <a:ext uri="{FF2B5EF4-FFF2-40B4-BE49-F238E27FC236}">
                <a16:creationId xmlns:a16="http://schemas.microsoft.com/office/drawing/2014/main" id="{E408CDF6-64B2-470A-8586-40697FCEF92E}"/>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13520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46"/>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46"/>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79282" y="963249"/>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199232" y="1146494"/>
              <a:ext cx="6426675" cy="1846659"/>
            </a:xfrm>
            <a:prstGeom prst="rect">
              <a:avLst/>
            </a:prstGeom>
            <a:noFill/>
          </p:spPr>
          <p:txBody>
            <a:bodyPr wrap="square" rtlCol="0">
              <a:spAutoFit/>
            </a:bodyPr>
            <a:lstStyle/>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O grupo heme é um grupo prostético da Mioglobina. Esta proteína pode funcionar sem ele? Justifique.</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267180" y="3429000"/>
            <a:ext cx="6725752" cy="17851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200" dirty="0">
                <a:solidFill>
                  <a:schemeClr val="accent2"/>
                </a:solidFill>
                <a:latin typeface="Tw Cen MT Condensed Extra Bold" panose="020B0803020202020204" pitchFamily="34" charset="0"/>
              </a:rPr>
              <a:t>Não. O grupo heme contem um átomo de Fe 2+ responsável, por fazer a ligação reversível com o oxigênio, permitindo  a ligação do gás com a proteína. Um, depende do outro, o que constitui efetivamente, o grupo prostético e sua  proteína conjugada.</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4" name="Agrupar 33">
            <a:extLst>
              <a:ext uri="{FF2B5EF4-FFF2-40B4-BE49-F238E27FC236}">
                <a16:creationId xmlns:a16="http://schemas.microsoft.com/office/drawing/2014/main" id="{044D978B-D798-4FC7-B818-A42264FB589B}"/>
              </a:ext>
            </a:extLst>
          </p:cNvPr>
          <p:cNvGrpSpPr/>
          <p:nvPr/>
        </p:nvGrpSpPr>
        <p:grpSpPr>
          <a:xfrm>
            <a:off x="686296" y="4079469"/>
            <a:ext cx="997683" cy="997683"/>
            <a:chOff x="10842344" y="2652468"/>
            <a:chExt cx="997683" cy="997683"/>
          </a:xfrm>
        </p:grpSpPr>
        <p:sp>
          <p:nvSpPr>
            <p:cNvPr id="35" name="Elipse 34">
              <a:extLst>
                <a:ext uri="{FF2B5EF4-FFF2-40B4-BE49-F238E27FC236}">
                  <a16:creationId xmlns:a16="http://schemas.microsoft.com/office/drawing/2014/main" id="{ABE8B80D-3B71-4584-90D0-B8DB1A643F5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E39E86D8-8C1B-4441-B53C-1720E75C5BE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11</a:t>
              </a:r>
            </a:p>
          </p:txBody>
        </p:sp>
      </p:grpSp>
      <p:grpSp>
        <p:nvGrpSpPr>
          <p:cNvPr id="37" name="Agrupar 36">
            <a:extLst>
              <a:ext uri="{FF2B5EF4-FFF2-40B4-BE49-F238E27FC236}">
                <a16:creationId xmlns:a16="http://schemas.microsoft.com/office/drawing/2014/main" id="{3B2233E7-9A42-4A99-A5B9-B349CE81835E}"/>
              </a:ext>
            </a:extLst>
          </p:cNvPr>
          <p:cNvGrpSpPr/>
          <p:nvPr/>
        </p:nvGrpSpPr>
        <p:grpSpPr>
          <a:xfrm>
            <a:off x="2188807" y="4061070"/>
            <a:ext cx="997683" cy="997683"/>
            <a:chOff x="10842344" y="2652468"/>
            <a:chExt cx="997683" cy="997683"/>
          </a:xfrm>
        </p:grpSpPr>
        <p:sp>
          <p:nvSpPr>
            <p:cNvPr id="38" name="Elipse 37">
              <a:extLst>
                <a:ext uri="{FF2B5EF4-FFF2-40B4-BE49-F238E27FC236}">
                  <a16:creationId xmlns:a16="http://schemas.microsoft.com/office/drawing/2014/main" id="{E44FD515-CEF3-47DF-AD14-79BD4FDE972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2936849-2AF2-4204-8FDE-0ED4914318B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12</a:t>
              </a:r>
            </a:p>
          </p:txBody>
        </p:sp>
      </p:grpSp>
      <p:grpSp>
        <p:nvGrpSpPr>
          <p:cNvPr id="40" name="Agrupar 39">
            <a:extLst>
              <a:ext uri="{FF2B5EF4-FFF2-40B4-BE49-F238E27FC236}">
                <a16:creationId xmlns:a16="http://schemas.microsoft.com/office/drawing/2014/main" id="{0F7ECC87-370C-48C8-910C-1365B44E5EFD}"/>
              </a:ext>
            </a:extLst>
          </p:cNvPr>
          <p:cNvGrpSpPr/>
          <p:nvPr/>
        </p:nvGrpSpPr>
        <p:grpSpPr>
          <a:xfrm>
            <a:off x="644092" y="1362420"/>
            <a:ext cx="997683" cy="997683"/>
            <a:chOff x="10842344" y="2652468"/>
            <a:chExt cx="997683" cy="997683"/>
          </a:xfrm>
        </p:grpSpPr>
        <p:sp>
          <p:nvSpPr>
            <p:cNvPr id="42" name="Elipse 41">
              <a:extLst>
                <a:ext uri="{FF2B5EF4-FFF2-40B4-BE49-F238E27FC236}">
                  <a16:creationId xmlns:a16="http://schemas.microsoft.com/office/drawing/2014/main" id="{528A308E-A807-49C3-BDAE-570D17F81D7C}"/>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5" name="CaixaDeTexto 44">
              <a:extLst>
                <a:ext uri="{FF2B5EF4-FFF2-40B4-BE49-F238E27FC236}">
                  <a16:creationId xmlns:a16="http://schemas.microsoft.com/office/drawing/2014/main" id="{45FA11D0-5EC7-4889-BAD4-46B7AF31D0F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46" name="Agrupar 45">
            <a:extLst>
              <a:ext uri="{FF2B5EF4-FFF2-40B4-BE49-F238E27FC236}">
                <a16:creationId xmlns:a16="http://schemas.microsoft.com/office/drawing/2014/main" id="{1AFA501F-4F5B-4FC5-96ED-C14F0ABE38E8}"/>
              </a:ext>
            </a:extLst>
          </p:cNvPr>
          <p:cNvGrpSpPr/>
          <p:nvPr/>
        </p:nvGrpSpPr>
        <p:grpSpPr>
          <a:xfrm>
            <a:off x="2106313" y="1354179"/>
            <a:ext cx="997683" cy="997683"/>
            <a:chOff x="10842344" y="2652468"/>
            <a:chExt cx="997683" cy="997683"/>
          </a:xfrm>
        </p:grpSpPr>
        <p:sp>
          <p:nvSpPr>
            <p:cNvPr id="47" name="Elipse 46">
              <a:extLst>
                <a:ext uri="{FF2B5EF4-FFF2-40B4-BE49-F238E27FC236}">
                  <a16:creationId xmlns:a16="http://schemas.microsoft.com/office/drawing/2014/main" id="{D4DE0F3B-91BF-4358-9847-6BA944452454}"/>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B76A4B8B-56F3-4247-B7B5-6BAA02C72A5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49" name="Agrupar 48">
            <a:extLst>
              <a:ext uri="{FF2B5EF4-FFF2-40B4-BE49-F238E27FC236}">
                <a16:creationId xmlns:a16="http://schemas.microsoft.com/office/drawing/2014/main" id="{2E9FC129-4AD2-44C2-A608-FA3BB380AA10}"/>
              </a:ext>
            </a:extLst>
          </p:cNvPr>
          <p:cNvGrpSpPr/>
          <p:nvPr/>
        </p:nvGrpSpPr>
        <p:grpSpPr>
          <a:xfrm>
            <a:off x="669002" y="2670158"/>
            <a:ext cx="997683" cy="997683"/>
            <a:chOff x="10842344" y="2652468"/>
            <a:chExt cx="997683" cy="997683"/>
          </a:xfrm>
        </p:grpSpPr>
        <p:sp>
          <p:nvSpPr>
            <p:cNvPr id="50" name="Elipse 49">
              <a:extLst>
                <a:ext uri="{FF2B5EF4-FFF2-40B4-BE49-F238E27FC236}">
                  <a16:creationId xmlns:a16="http://schemas.microsoft.com/office/drawing/2014/main" id="{82C2444F-A088-4D4D-A036-CB8537FD185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C3CD75F2-136B-46BC-80D0-106CC742E35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2" name="Agrupar 51">
            <a:extLst>
              <a:ext uri="{FF2B5EF4-FFF2-40B4-BE49-F238E27FC236}">
                <a16:creationId xmlns:a16="http://schemas.microsoft.com/office/drawing/2014/main" id="{525BDC44-A884-4578-B2E5-443EA9649C62}"/>
              </a:ext>
            </a:extLst>
          </p:cNvPr>
          <p:cNvGrpSpPr/>
          <p:nvPr/>
        </p:nvGrpSpPr>
        <p:grpSpPr>
          <a:xfrm>
            <a:off x="2188809" y="2661684"/>
            <a:ext cx="997683" cy="997683"/>
            <a:chOff x="10842344" y="2652468"/>
            <a:chExt cx="997683" cy="997683"/>
          </a:xfrm>
        </p:grpSpPr>
        <p:sp>
          <p:nvSpPr>
            <p:cNvPr id="53" name="Elipse 52">
              <a:extLst>
                <a:ext uri="{FF2B5EF4-FFF2-40B4-BE49-F238E27FC236}">
                  <a16:creationId xmlns:a16="http://schemas.microsoft.com/office/drawing/2014/main" id="{A6582607-D22C-4A27-866D-150856BF123B}"/>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ADB87CAF-8E3C-4233-9C84-58BA1260F17B}"/>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grpSp>
        <p:nvGrpSpPr>
          <p:cNvPr id="55" name="Agrupar 54">
            <a:extLst>
              <a:ext uri="{FF2B5EF4-FFF2-40B4-BE49-F238E27FC236}">
                <a16:creationId xmlns:a16="http://schemas.microsoft.com/office/drawing/2014/main" id="{8886BB43-134D-4419-937B-B082FA634BBF}"/>
              </a:ext>
            </a:extLst>
          </p:cNvPr>
          <p:cNvGrpSpPr/>
          <p:nvPr/>
        </p:nvGrpSpPr>
        <p:grpSpPr>
          <a:xfrm>
            <a:off x="5798407" y="5977920"/>
            <a:ext cx="757138" cy="757138"/>
            <a:chOff x="5798407" y="5977920"/>
            <a:chExt cx="757138" cy="757138"/>
          </a:xfrm>
        </p:grpSpPr>
        <p:sp>
          <p:nvSpPr>
            <p:cNvPr id="56" name="Elipse 55">
              <a:extLst>
                <a:ext uri="{FF2B5EF4-FFF2-40B4-BE49-F238E27FC236}">
                  <a16:creationId xmlns:a16="http://schemas.microsoft.com/office/drawing/2014/main" id="{AD8DA487-A412-47BF-876E-5EDBA13C1648}"/>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Seta: Curva para Cima 56">
              <a:hlinkClick r:id="rId2" action="ppaction://hlinksldjump"/>
              <a:extLst>
                <a:ext uri="{FF2B5EF4-FFF2-40B4-BE49-F238E27FC236}">
                  <a16:creationId xmlns:a16="http://schemas.microsoft.com/office/drawing/2014/main" id="{7BBB8F16-92A7-4629-91A1-08AFD709FB23}"/>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A1C48610-EF7A-4C11-B498-C98A8F7E1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3" name="Seta: para a Direita 2">
            <a:hlinkClick r:id="rId4" action="ppaction://hlinksldjump"/>
            <a:extLst>
              <a:ext uri="{FF2B5EF4-FFF2-40B4-BE49-F238E27FC236}">
                <a16:creationId xmlns:a16="http://schemas.microsoft.com/office/drawing/2014/main" id="{6C8D3A97-AC39-4155-92CC-0DC98F21A443}"/>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64559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49"/>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79282" y="963249"/>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350748" y="1596949"/>
              <a:ext cx="6426675" cy="1077218"/>
            </a:xfrm>
            <a:prstGeom prst="rect">
              <a:avLst/>
            </a:prstGeom>
            <a:noFill/>
          </p:spPr>
          <p:txBody>
            <a:bodyPr wrap="square" rtlCol="0">
              <a:spAutoFit/>
            </a:bodyPr>
            <a:lstStyle/>
            <a:p>
              <a:pPr algn="ctr"/>
              <a:r>
                <a:rPr lang="pt-BR" sz="3200" dirty="0">
                  <a:latin typeface="Tw Cen MT Condensed Extra Bold" panose="020B0803020202020204" pitchFamily="34" charset="0"/>
                </a:rPr>
                <a:t>Cite duas funções de proteínas e dê um exemplo de cada.</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269157" y="3113362"/>
            <a:ext cx="6130206" cy="17851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200" dirty="0">
                <a:solidFill>
                  <a:schemeClr val="accent2"/>
                </a:solidFill>
                <a:latin typeface="Tw Cen MT Condensed Extra Bold" panose="020B0803020202020204" pitchFamily="34" charset="0"/>
              </a:rPr>
              <a:t>Hemoglobina – transporte de O2;</a:t>
            </a:r>
          </a:p>
          <a:p>
            <a:pPr algn="just"/>
            <a:r>
              <a:rPr lang="pt-BR" sz="2200" dirty="0">
                <a:solidFill>
                  <a:schemeClr val="accent2"/>
                </a:solidFill>
                <a:latin typeface="Tw Cen MT Condensed Extra Bold" panose="020B0803020202020204" pitchFamily="34" charset="0"/>
              </a:rPr>
              <a:t>Mioglobina – Armazenamento de O2;</a:t>
            </a:r>
          </a:p>
          <a:p>
            <a:pPr algn="just"/>
            <a:r>
              <a:rPr lang="pt-BR" sz="2200" dirty="0">
                <a:solidFill>
                  <a:schemeClr val="accent2"/>
                </a:solidFill>
                <a:latin typeface="Tw Cen MT Condensed Extra Bold" panose="020B0803020202020204" pitchFamily="34" charset="0"/>
              </a:rPr>
              <a:t>Colágeno – formação de estruturas celulares.</a:t>
            </a:r>
          </a:p>
          <a:p>
            <a:pPr algn="just"/>
            <a:r>
              <a:rPr lang="pt-BR" sz="2200" dirty="0">
                <a:solidFill>
                  <a:schemeClr val="accent2"/>
                </a:solidFill>
                <a:latin typeface="Tw Cen MT Condensed Extra Bold" panose="020B0803020202020204" pitchFamily="34" charset="0"/>
              </a:rPr>
              <a:t>Insulina – Sinalização hormonal</a:t>
            </a:r>
          </a:p>
          <a:p>
            <a:pPr algn="just"/>
            <a:r>
              <a:rPr lang="pt-BR" sz="2200" dirty="0">
                <a:solidFill>
                  <a:schemeClr val="accent2"/>
                </a:solidFill>
                <a:latin typeface="Tw Cen MT Condensed Extra Bold" panose="020B0803020202020204" pitchFamily="34" charset="0"/>
              </a:rPr>
              <a:t>Amilase – Função enzimática.</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4" name="Agrupar 33">
            <a:extLst>
              <a:ext uri="{FF2B5EF4-FFF2-40B4-BE49-F238E27FC236}">
                <a16:creationId xmlns:a16="http://schemas.microsoft.com/office/drawing/2014/main" id="{044D978B-D798-4FC7-B818-A42264FB589B}"/>
              </a:ext>
            </a:extLst>
          </p:cNvPr>
          <p:cNvGrpSpPr/>
          <p:nvPr/>
        </p:nvGrpSpPr>
        <p:grpSpPr>
          <a:xfrm>
            <a:off x="659590" y="4089247"/>
            <a:ext cx="997683" cy="997683"/>
            <a:chOff x="10842344" y="2652468"/>
            <a:chExt cx="997683" cy="997683"/>
          </a:xfrm>
        </p:grpSpPr>
        <p:sp>
          <p:nvSpPr>
            <p:cNvPr id="35" name="Elipse 34">
              <a:extLst>
                <a:ext uri="{FF2B5EF4-FFF2-40B4-BE49-F238E27FC236}">
                  <a16:creationId xmlns:a16="http://schemas.microsoft.com/office/drawing/2014/main" id="{ABE8B80D-3B71-4584-90D0-B8DB1A643F5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E39E86D8-8C1B-4441-B53C-1720E75C5BE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11</a:t>
              </a:r>
            </a:p>
          </p:txBody>
        </p:sp>
      </p:grpSp>
      <p:grpSp>
        <p:nvGrpSpPr>
          <p:cNvPr id="37" name="Agrupar 36">
            <a:extLst>
              <a:ext uri="{FF2B5EF4-FFF2-40B4-BE49-F238E27FC236}">
                <a16:creationId xmlns:a16="http://schemas.microsoft.com/office/drawing/2014/main" id="{3B2233E7-9A42-4A99-A5B9-B349CE81835E}"/>
              </a:ext>
            </a:extLst>
          </p:cNvPr>
          <p:cNvGrpSpPr/>
          <p:nvPr/>
        </p:nvGrpSpPr>
        <p:grpSpPr>
          <a:xfrm>
            <a:off x="2188807" y="4061070"/>
            <a:ext cx="997683" cy="997683"/>
            <a:chOff x="10842344" y="2652468"/>
            <a:chExt cx="997683" cy="997683"/>
          </a:xfrm>
        </p:grpSpPr>
        <p:sp>
          <p:nvSpPr>
            <p:cNvPr id="38" name="Elipse 37">
              <a:extLst>
                <a:ext uri="{FF2B5EF4-FFF2-40B4-BE49-F238E27FC236}">
                  <a16:creationId xmlns:a16="http://schemas.microsoft.com/office/drawing/2014/main" id="{E44FD515-CEF3-47DF-AD14-79BD4FDE972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2936849-2AF2-4204-8FDE-0ED4914318B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12</a:t>
              </a:r>
            </a:p>
          </p:txBody>
        </p:sp>
      </p:grpSp>
      <p:grpSp>
        <p:nvGrpSpPr>
          <p:cNvPr id="40" name="Agrupar 39">
            <a:extLst>
              <a:ext uri="{FF2B5EF4-FFF2-40B4-BE49-F238E27FC236}">
                <a16:creationId xmlns:a16="http://schemas.microsoft.com/office/drawing/2014/main" id="{0F7ECC87-370C-48C8-910C-1365B44E5EFD}"/>
              </a:ext>
            </a:extLst>
          </p:cNvPr>
          <p:cNvGrpSpPr/>
          <p:nvPr/>
        </p:nvGrpSpPr>
        <p:grpSpPr>
          <a:xfrm>
            <a:off x="644092" y="1362420"/>
            <a:ext cx="997683" cy="997683"/>
            <a:chOff x="10842344" y="2652468"/>
            <a:chExt cx="997683" cy="997683"/>
          </a:xfrm>
        </p:grpSpPr>
        <p:sp>
          <p:nvSpPr>
            <p:cNvPr id="42" name="Elipse 41">
              <a:extLst>
                <a:ext uri="{FF2B5EF4-FFF2-40B4-BE49-F238E27FC236}">
                  <a16:creationId xmlns:a16="http://schemas.microsoft.com/office/drawing/2014/main" id="{528A308E-A807-49C3-BDAE-570D17F81D7C}"/>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5" name="CaixaDeTexto 44">
              <a:extLst>
                <a:ext uri="{FF2B5EF4-FFF2-40B4-BE49-F238E27FC236}">
                  <a16:creationId xmlns:a16="http://schemas.microsoft.com/office/drawing/2014/main" id="{45FA11D0-5EC7-4889-BAD4-46B7AF31D0F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46" name="Agrupar 45">
            <a:extLst>
              <a:ext uri="{FF2B5EF4-FFF2-40B4-BE49-F238E27FC236}">
                <a16:creationId xmlns:a16="http://schemas.microsoft.com/office/drawing/2014/main" id="{1AFA501F-4F5B-4FC5-96ED-C14F0ABE38E8}"/>
              </a:ext>
            </a:extLst>
          </p:cNvPr>
          <p:cNvGrpSpPr/>
          <p:nvPr/>
        </p:nvGrpSpPr>
        <p:grpSpPr>
          <a:xfrm>
            <a:off x="2106313" y="1354179"/>
            <a:ext cx="997683" cy="997683"/>
            <a:chOff x="10842344" y="2652468"/>
            <a:chExt cx="997683" cy="997683"/>
          </a:xfrm>
        </p:grpSpPr>
        <p:sp>
          <p:nvSpPr>
            <p:cNvPr id="47" name="Elipse 46">
              <a:extLst>
                <a:ext uri="{FF2B5EF4-FFF2-40B4-BE49-F238E27FC236}">
                  <a16:creationId xmlns:a16="http://schemas.microsoft.com/office/drawing/2014/main" id="{D4DE0F3B-91BF-4358-9847-6BA944452454}"/>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B76A4B8B-56F3-4247-B7B5-6BAA02C72A5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49" name="Agrupar 48">
            <a:extLst>
              <a:ext uri="{FF2B5EF4-FFF2-40B4-BE49-F238E27FC236}">
                <a16:creationId xmlns:a16="http://schemas.microsoft.com/office/drawing/2014/main" id="{2E9FC129-4AD2-44C2-A608-FA3BB380AA10}"/>
              </a:ext>
            </a:extLst>
          </p:cNvPr>
          <p:cNvGrpSpPr/>
          <p:nvPr/>
        </p:nvGrpSpPr>
        <p:grpSpPr>
          <a:xfrm>
            <a:off x="669002" y="2670158"/>
            <a:ext cx="997683" cy="997683"/>
            <a:chOff x="10842344" y="2652468"/>
            <a:chExt cx="997683" cy="997683"/>
          </a:xfrm>
        </p:grpSpPr>
        <p:sp>
          <p:nvSpPr>
            <p:cNvPr id="50" name="Elipse 49">
              <a:extLst>
                <a:ext uri="{FF2B5EF4-FFF2-40B4-BE49-F238E27FC236}">
                  <a16:creationId xmlns:a16="http://schemas.microsoft.com/office/drawing/2014/main" id="{82C2444F-A088-4D4D-A036-CB8537FD185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C3CD75F2-136B-46BC-80D0-106CC742E35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2" name="Agrupar 51">
            <a:extLst>
              <a:ext uri="{FF2B5EF4-FFF2-40B4-BE49-F238E27FC236}">
                <a16:creationId xmlns:a16="http://schemas.microsoft.com/office/drawing/2014/main" id="{525BDC44-A884-4578-B2E5-443EA9649C62}"/>
              </a:ext>
            </a:extLst>
          </p:cNvPr>
          <p:cNvGrpSpPr/>
          <p:nvPr/>
        </p:nvGrpSpPr>
        <p:grpSpPr>
          <a:xfrm>
            <a:off x="2188809" y="2661684"/>
            <a:ext cx="997683" cy="997683"/>
            <a:chOff x="10842344" y="2652468"/>
            <a:chExt cx="997683" cy="997683"/>
          </a:xfrm>
        </p:grpSpPr>
        <p:sp>
          <p:nvSpPr>
            <p:cNvPr id="53" name="Elipse 52">
              <a:extLst>
                <a:ext uri="{FF2B5EF4-FFF2-40B4-BE49-F238E27FC236}">
                  <a16:creationId xmlns:a16="http://schemas.microsoft.com/office/drawing/2014/main" id="{A6582607-D22C-4A27-866D-150856BF123B}"/>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ADB87CAF-8E3C-4233-9C84-58BA1260F17B}"/>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grpSp>
        <p:nvGrpSpPr>
          <p:cNvPr id="55" name="Agrupar 54">
            <a:extLst>
              <a:ext uri="{FF2B5EF4-FFF2-40B4-BE49-F238E27FC236}">
                <a16:creationId xmlns:a16="http://schemas.microsoft.com/office/drawing/2014/main" id="{50A02174-7089-49F6-8BA2-6CE030DE8725}"/>
              </a:ext>
            </a:extLst>
          </p:cNvPr>
          <p:cNvGrpSpPr/>
          <p:nvPr/>
        </p:nvGrpSpPr>
        <p:grpSpPr>
          <a:xfrm>
            <a:off x="5798407" y="5977920"/>
            <a:ext cx="757138" cy="757138"/>
            <a:chOff x="5798407" y="5977920"/>
            <a:chExt cx="757138" cy="757138"/>
          </a:xfrm>
        </p:grpSpPr>
        <p:sp>
          <p:nvSpPr>
            <p:cNvPr id="56" name="Elipse 55">
              <a:extLst>
                <a:ext uri="{FF2B5EF4-FFF2-40B4-BE49-F238E27FC236}">
                  <a16:creationId xmlns:a16="http://schemas.microsoft.com/office/drawing/2014/main" id="{6925597B-877F-4EB1-A384-BADFEFEE2DFA}"/>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Seta: Curva para Cima 56">
              <a:hlinkClick r:id="rId2" action="ppaction://hlinksldjump"/>
              <a:extLst>
                <a:ext uri="{FF2B5EF4-FFF2-40B4-BE49-F238E27FC236}">
                  <a16:creationId xmlns:a16="http://schemas.microsoft.com/office/drawing/2014/main" id="{81359F7D-B305-4AC4-8CD7-6056713948AD}"/>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D38ABB03-37CF-4833-9E77-B9175DFD6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3" name="Seta: para a Direita 2">
            <a:hlinkClick r:id="rId4" action="ppaction://hlinksldjump"/>
            <a:extLst>
              <a:ext uri="{FF2B5EF4-FFF2-40B4-BE49-F238E27FC236}">
                <a16:creationId xmlns:a16="http://schemas.microsoft.com/office/drawing/2014/main" id="{66FE5B45-62ED-483B-B484-6C1991BB0F7C}"/>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11079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5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52"/>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79282" y="963249"/>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180108" y="1169797"/>
              <a:ext cx="6767956" cy="2277547"/>
            </a:xfrm>
            <a:prstGeom prst="rect">
              <a:avLst/>
            </a:prstGeom>
            <a:noFill/>
          </p:spPr>
          <p:txBody>
            <a:bodyPr wrap="square" rtlCol="0">
              <a:spAutoFit/>
            </a:bodyPr>
            <a:lstStyle/>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“Todas as proteínas são formadas por cadeias polipeptídicas idênticas”</a:t>
              </a:r>
            </a:p>
            <a:p>
              <a:pPr algn="ctr"/>
              <a:endParaRPr lang="pt-BR" sz="2800" dirty="0">
                <a:latin typeface="Tw Cen MT Condensed Extra Bold" panose="020B0803020202020204" pitchFamily="34" charset="0"/>
              </a:endParaRPr>
            </a:p>
            <a:p>
              <a:pPr algn="ctr"/>
              <a:r>
                <a:rPr lang="pt-BR" sz="2800" dirty="0">
                  <a:latin typeface="Tw Cen MT Condensed Extra Bold" panose="020B0803020202020204" pitchFamily="34" charset="0"/>
                </a:rPr>
                <a:t>Essa afirmação é verdadeira ou falsa? Justifique</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309384" y="3734370"/>
            <a:ext cx="6725752" cy="11079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200" dirty="0">
                <a:solidFill>
                  <a:schemeClr val="accent2"/>
                </a:solidFill>
                <a:latin typeface="Tw Cen MT Condensed Extra Bold" panose="020B0803020202020204" pitchFamily="34" charset="0"/>
              </a:rPr>
              <a:t>Falsa. Algumas proteínas podem ser formadas por cadeias polipeptídicas (subunidades) diferentes  ou por cadeias polipeptídicas iguais.</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4" name="Agrupar 33">
            <a:extLst>
              <a:ext uri="{FF2B5EF4-FFF2-40B4-BE49-F238E27FC236}">
                <a16:creationId xmlns:a16="http://schemas.microsoft.com/office/drawing/2014/main" id="{044D978B-D798-4FC7-B818-A42264FB589B}"/>
              </a:ext>
            </a:extLst>
          </p:cNvPr>
          <p:cNvGrpSpPr/>
          <p:nvPr/>
        </p:nvGrpSpPr>
        <p:grpSpPr>
          <a:xfrm>
            <a:off x="672228" y="4071121"/>
            <a:ext cx="997683" cy="997683"/>
            <a:chOff x="10842344" y="2652468"/>
            <a:chExt cx="997683" cy="997683"/>
          </a:xfrm>
        </p:grpSpPr>
        <p:sp>
          <p:nvSpPr>
            <p:cNvPr id="35" name="Elipse 34">
              <a:extLst>
                <a:ext uri="{FF2B5EF4-FFF2-40B4-BE49-F238E27FC236}">
                  <a16:creationId xmlns:a16="http://schemas.microsoft.com/office/drawing/2014/main" id="{ABE8B80D-3B71-4584-90D0-B8DB1A643F5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E39E86D8-8C1B-4441-B53C-1720E75C5BE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11</a:t>
              </a:r>
            </a:p>
          </p:txBody>
        </p:sp>
      </p:grpSp>
      <p:grpSp>
        <p:nvGrpSpPr>
          <p:cNvPr id="37" name="Agrupar 36">
            <a:extLst>
              <a:ext uri="{FF2B5EF4-FFF2-40B4-BE49-F238E27FC236}">
                <a16:creationId xmlns:a16="http://schemas.microsoft.com/office/drawing/2014/main" id="{3B2233E7-9A42-4A99-A5B9-B349CE81835E}"/>
              </a:ext>
            </a:extLst>
          </p:cNvPr>
          <p:cNvGrpSpPr/>
          <p:nvPr/>
        </p:nvGrpSpPr>
        <p:grpSpPr>
          <a:xfrm>
            <a:off x="2188807" y="4061070"/>
            <a:ext cx="997683" cy="997683"/>
            <a:chOff x="10842344" y="2652468"/>
            <a:chExt cx="997683" cy="997683"/>
          </a:xfrm>
        </p:grpSpPr>
        <p:sp>
          <p:nvSpPr>
            <p:cNvPr id="38" name="Elipse 37">
              <a:extLst>
                <a:ext uri="{FF2B5EF4-FFF2-40B4-BE49-F238E27FC236}">
                  <a16:creationId xmlns:a16="http://schemas.microsoft.com/office/drawing/2014/main" id="{E44FD515-CEF3-47DF-AD14-79BD4FDE972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2936849-2AF2-4204-8FDE-0ED4914318B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12</a:t>
              </a:r>
            </a:p>
          </p:txBody>
        </p:sp>
      </p:grpSp>
      <p:grpSp>
        <p:nvGrpSpPr>
          <p:cNvPr id="40" name="Agrupar 39">
            <a:extLst>
              <a:ext uri="{FF2B5EF4-FFF2-40B4-BE49-F238E27FC236}">
                <a16:creationId xmlns:a16="http://schemas.microsoft.com/office/drawing/2014/main" id="{0F7ECC87-370C-48C8-910C-1365B44E5EFD}"/>
              </a:ext>
            </a:extLst>
          </p:cNvPr>
          <p:cNvGrpSpPr/>
          <p:nvPr/>
        </p:nvGrpSpPr>
        <p:grpSpPr>
          <a:xfrm>
            <a:off x="644092" y="1362420"/>
            <a:ext cx="997683" cy="997683"/>
            <a:chOff x="10842344" y="2652468"/>
            <a:chExt cx="997683" cy="997683"/>
          </a:xfrm>
        </p:grpSpPr>
        <p:sp>
          <p:nvSpPr>
            <p:cNvPr id="42" name="Elipse 41">
              <a:extLst>
                <a:ext uri="{FF2B5EF4-FFF2-40B4-BE49-F238E27FC236}">
                  <a16:creationId xmlns:a16="http://schemas.microsoft.com/office/drawing/2014/main" id="{528A308E-A807-49C3-BDAE-570D17F81D7C}"/>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5" name="CaixaDeTexto 44">
              <a:extLst>
                <a:ext uri="{FF2B5EF4-FFF2-40B4-BE49-F238E27FC236}">
                  <a16:creationId xmlns:a16="http://schemas.microsoft.com/office/drawing/2014/main" id="{45FA11D0-5EC7-4889-BAD4-46B7AF31D0F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46" name="Agrupar 45">
            <a:extLst>
              <a:ext uri="{FF2B5EF4-FFF2-40B4-BE49-F238E27FC236}">
                <a16:creationId xmlns:a16="http://schemas.microsoft.com/office/drawing/2014/main" id="{1AFA501F-4F5B-4FC5-96ED-C14F0ABE38E8}"/>
              </a:ext>
            </a:extLst>
          </p:cNvPr>
          <p:cNvGrpSpPr/>
          <p:nvPr/>
        </p:nvGrpSpPr>
        <p:grpSpPr>
          <a:xfrm>
            <a:off x="2106313" y="1354179"/>
            <a:ext cx="997683" cy="997683"/>
            <a:chOff x="10842344" y="2652468"/>
            <a:chExt cx="997683" cy="997683"/>
          </a:xfrm>
        </p:grpSpPr>
        <p:sp>
          <p:nvSpPr>
            <p:cNvPr id="47" name="Elipse 46">
              <a:extLst>
                <a:ext uri="{FF2B5EF4-FFF2-40B4-BE49-F238E27FC236}">
                  <a16:creationId xmlns:a16="http://schemas.microsoft.com/office/drawing/2014/main" id="{D4DE0F3B-91BF-4358-9847-6BA944452454}"/>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B76A4B8B-56F3-4247-B7B5-6BAA02C72A5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49" name="Agrupar 48">
            <a:extLst>
              <a:ext uri="{FF2B5EF4-FFF2-40B4-BE49-F238E27FC236}">
                <a16:creationId xmlns:a16="http://schemas.microsoft.com/office/drawing/2014/main" id="{2E9FC129-4AD2-44C2-A608-FA3BB380AA10}"/>
              </a:ext>
            </a:extLst>
          </p:cNvPr>
          <p:cNvGrpSpPr/>
          <p:nvPr/>
        </p:nvGrpSpPr>
        <p:grpSpPr>
          <a:xfrm>
            <a:off x="669002" y="2670158"/>
            <a:ext cx="997683" cy="997683"/>
            <a:chOff x="10842344" y="2652468"/>
            <a:chExt cx="997683" cy="997683"/>
          </a:xfrm>
        </p:grpSpPr>
        <p:sp>
          <p:nvSpPr>
            <p:cNvPr id="50" name="Elipse 49">
              <a:extLst>
                <a:ext uri="{FF2B5EF4-FFF2-40B4-BE49-F238E27FC236}">
                  <a16:creationId xmlns:a16="http://schemas.microsoft.com/office/drawing/2014/main" id="{82C2444F-A088-4D4D-A036-CB8537FD185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C3CD75F2-136B-46BC-80D0-106CC742E35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2" name="Agrupar 51">
            <a:extLst>
              <a:ext uri="{FF2B5EF4-FFF2-40B4-BE49-F238E27FC236}">
                <a16:creationId xmlns:a16="http://schemas.microsoft.com/office/drawing/2014/main" id="{525BDC44-A884-4578-B2E5-443EA9649C62}"/>
              </a:ext>
            </a:extLst>
          </p:cNvPr>
          <p:cNvGrpSpPr/>
          <p:nvPr/>
        </p:nvGrpSpPr>
        <p:grpSpPr>
          <a:xfrm>
            <a:off x="2188809" y="2661684"/>
            <a:ext cx="997683" cy="997683"/>
            <a:chOff x="10842344" y="2652468"/>
            <a:chExt cx="997683" cy="997683"/>
          </a:xfrm>
        </p:grpSpPr>
        <p:sp>
          <p:nvSpPr>
            <p:cNvPr id="53" name="Elipse 52">
              <a:extLst>
                <a:ext uri="{FF2B5EF4-FFF2-40B4-BE49-F238E27FC236}">
                  <a16:creationId xmlns:a16="http://schemas.microsoft.com/office/drawing/2014/main" id="{A6582607-D22C-4A27-866D-150856BF123B}"/>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ADB87CAF-8E3C-4233-9C84-58BA1260F17B}"/>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grpSp>
        <p:nvGrpSpPr>
          <p:cNvPr id="55" name="Agrupar 54">
            <a:extLst>
              <a:ext uri="{FF2B5EF4-FFF2-40B4-BE49-F238E27FC236}">
                <a16:creationId xmlns:a16="http://schemas.microsoft.com/office/drawing/2014/main" id="{8A6F3EE3-6723-402E-8BCC-B6BB99BDCA0D}"/>
              </a:ext>
            </a:extLst>
          </p:cNvPr>
          <p:cNvGrpSpPr/>
          <p:nvPr/>
        </p:nvGrpSpPr>
        <p:grpSpPr>
          <a:xfrm>
            <a:off x="5798407" y="5977920"/>
            <a:ext cx="757138" cy="757138"/>
            <a:chOff x="5798407" y="5977920"/>
            <a:chExt cx="757138" cy="757138"/>
          </a:xfrm>
        </p:grpSpPr>
        <p:sp>
          <p:nvSpPr>
            <p:cNvPr id="56" name="Elipse 55">
              <a:extLst>
                <a:ext uri="{FF2B5EF4-FFF2-40B4-BE49-F238E27FC236}">
                  <a16:creationId xmlns:a16="http://schemas.microsoft.com/office/drawing/2014/main" id="{000FDC9D-3A53-449C-987B-1BCBB3187032}"/>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Seta: Curva para Cima 56">
              <a:hlinkClick r:id="rId2" action="ppaction://hlinksldjump"/>
              <a:extLst>
                <a:ext uri="{FF2B5EF4-FFF2-40B4-BE49-F238E27FC236}">
                  <a16:creationId xmlns:a16="http://schemas.microsoft.com/office/drawing/2014/main" id="{6AE074F8-FDA9-448A-88CC-219FB5FFA981}"/>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90B7E779-5CE1-49DA-A1F9-EBA1AEBBE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3" name="Seta: para a Direita 2">
            <a:hlinkClick r:id="rId4" action="ppaction://hlinksldjump"/>
            <a:extLst>
              <a:ext uri="{FF2B5EF4-FFF2-40B4-BE49-F238E27FC236}">
                <a16:creationId xmlns:a16="http://schemas.microsoft.com/office/drawing/2014/main" id="{5F0AA93A-3D2B-4A94-828D-6653B9517DF9}"/>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52093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34"/>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34"/>
                  </p:tgtEl>
                </p:cond>
              </p:nextCondLst>
            </p:seq>
          </p:childTnLst>
        </p:cTn>
      </p:par>
    </p:tnLst>
    <p:bldLst>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7C3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74913" y="982346"/>
            <a:ext cx="3156078" cy="4783413"/>
          </a:xfrm>
          <a:prstGeom prst="roundRect">
            <a:avLst>
              <a:gd name="adj" fmla="val 7069"/>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24" name="Agrupar 23">
            <a:extLst>
              <a:ext uri="{FF2B5EF4-FFF2-40B4-BE49-F238E27FC236}">
                <a16:creationId xmlns:a16="http://schemas.microsoft.com/office/drawing/2014/main" id="{71D77A1B-549E-4880-84EE-BDC9EB77B2E2}"/>
              </a:ext>
            </a:extLst>
          </p:cNvPr>
          <p:cNvGrpSpPr/>
          <p:nvPr/>
        </p:nvGrpSpPr>
        <p:grpSpPr>
          <a:xfrm>
            <a:off x="3879282" y="963249"/>
            <a:ext cx="7505504" cy="4784167"/>
            <a:chOff x="3811334" y="981593"/>
            <a:chExt cx="7505504" cy="4784167"/>
          </a:xfrm>
        </p:grpSpPr>
        <p:sp>
          <p:nvSpPr>
            <p:cNvPr id="25" name="Retângulo: Cantos Arredondados 24">
              <a:extLst>
                <a:ext uri="{FF2B5EF4-FFF2-40B4-BE49-F238E27FC236}">
                  <a16:creationId xmlns:a16="http://schemas.microsoft.com/office/drawing/2014/main" id="{00A20C5C-FB5A-4C99-82E4-01690E1CE42B}"/>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EA644F85-C9B5-4339-A683-773CD95AD0AF}"/>
                </a:ext>
              </a:extLst>
            </p:cNvPr>
            <p:cNvSpPr txBox="1"/>
            <p:nvPr/>
          </p:nvSpPr>
          <p:spPr>
            <a:xfrm>
              <a:off x="4199232" y="1146494"/>
              <a:ext cx="6426675" cy="2708434"/>
            </a:xfrm>
            <a:prstGeom prst="rect">
              <a:avLst/>
            </a:prstGeom>
            <a:noFill/>
          </p:spPr>
          <p:txBody>
            <a:bodyPr wrap="square" rtlCol="0">
              <a:spAutoFit/>
            </a:bodyPr>
            <a:lstStyle/>
            <a:p>
              <a:pPr algn="ctr"/>
              <a:endParaRPr lang="pt-BR" sz="3000" dirty="0">
                <a:latin typeface="Tw Cen MT Condensed Extra Bold" panose="020B0803020202020204" pitchFamily="34" charset="0"/>
              </a:endParaRPr>
            </a:p>
            <a:p>
              <a:pPr algn="ctr"/>
              <a:r>
                <a:rPr lang="pt-BR" sz="2800" dirty="0">
                  <a:latin typeface="Tw Cen MT Condensed Extra Bold" panose="020B0803020202020204" pitchFamily="34" charset="0"/>
                </a:rPr>
                <a:t>“Todas as proteínas possuem estrutura quaternária. Um exemplo é a hemoglobina”.</a:t>
              </a:r>
            </a:p>
            <a:p>
              <a:pPr algn="ctr"/>
              <a:endParaRPr lang="pt-BR" sz="2800" dirty="0">
                <a:latin typeface="Tw Cen MT Condensed Extra Bold" panose="020B0803020202020204" pitchFamily="34" charset="0"/>
              </a:endParaRPr>
            </a:p>
            <a:p>
              <a:pPr algn="ctr"/>
              <a:r>
                <a:rPr lang="pt-BR" sz="2800" dirty="0">
                  <a:latin typeface="Tw Cen MT Condensed Extra Bold" panose="020B0803020202020204" pitchFamily="34" charset="0"/>
                </a:rPr>
                <a:t>Discuta esta afirmação, pontuando o que está certo ou está errado. </a:t>
              </a:r>
            </a:p>
          </p:txBody>
        </p:sp>
      </p:grpSp>
      <p:sp>
        <p:nvSpPr>
          <p:cNvPr id="27" name="CaixaDeTexto 26">
            <a:extLst>
              <a:ext uri="{FF2B5EF4-FFF2-40B4-BE49-F238E27FC236}">
                <a16:creationId xmlns:a16="http://schemas.microsoft.com/office/drawing/2014/main" id="{9A8BFCFA-D13A-4A52-85C8-104060B5C3B9}"/>
              </a:ext>
            </a:extLst>
          </p:cNvPr>
          <p:cNvSpPr txBox="1"/>
          <p:nvPr/>
        </p:nvSpPr>
        <p:spPr>
          <a:xfrm>
            <a:off x="4267180" y="3836584"/>
            <a:ext cx="6725752" cy="14465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200" dirty="0">
                <a:solidFill>
                  <a:schemeClr val="accent2"/>
                </a:solidFill>
                <a:latin typeface="Tw Cen MT Condensed Extra Bold" panose="020B0803020202020204" pitchFamily="34" charset="0"/>
              </a:rPr>
              <a:t>Nem todas as proteínas possuem estruturas quaternárias. Algumas, como a hemoglobina, possuem. Nesses casos, a proteína é apenas funcional quanto os quatro polímeros estão associados.</a:t>
            </a:r>
          </a:p>
        </p:txBody>
      </p:sp>
      <p:grpSp>
        <p:nvGrpSpPr>
          <p:cNvPr id="28" name="Agrupar 27">
            <a:extLst>
              <a:ext uri="{FF2B5EF4-FFF2-40B4-BE49-F238E27FC236}">
                <a16:creationId xmlns:a16="http://schemas.microsoft.com/office/drawing/2014/main" id="{1FF78BF5-75C7-48E0-89BB-196CC3D49C89}"/>
              </a:ext>
            </a:extLst>
          </p:cNvPr>
          <p:cNvGrpSpPr/>
          <p:nvPr/>
        </p:nvGrpSpPr>
        <p:grpSpPr>
          <a:xfrm>
            <a:off x="3863361" y="6109855"/>
            <a:ext cx="1638767" cy="537501"/>
            <a:chOff x="8426548" y="5848245"/>
            <a:chExt cx="1638767" cy="537501"/>
          </a:xfrm>
        </p:grpSpPr>
        <p:sp>
          <p:nvSpPr>
            <p:cNvPr id="29" name="Retângulo: Cantos Arredondados 28">
              <a:extLst>
                <a:ext uri="{FF2B5EF4-FFF2-40B4-BE49-F238E27FC236}">
                  <a16:creationId xmlns:a16="http://schemas.microsoft.com/office/drawing/2014/main" id="{18B886EB-54F0-4849-8F26-B1DC9355EA16}"/>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F950D15B-805C-492D-9990-D981FB37137D}"/>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34" name="Agrupar 33">
            <a:extLst>
              <a:ext uri="{FF2B5EF4-FFF2-40B4-BE49-F238E27FC236}">
                <a16:creationId xmlns:a16="http://schemas.microsoft.com/office/drawing/2014/main" id="{044D978B-D798-4FC7-B818-A42264FB589B}"/>
              </a:ext>
            </a:extLst>
          </p:cNvPr>
          <p:cNvGrpSpPr/>
          <p:nvPr/>
        </p:nvGrpSpPr>
        <p:grpSpPr>
          <a:xfrm>
            <a:off x="690586" y="4090909"/>
            <a:ext cx="997683" cy="997683"/>
            <a:chOff x="10842344" y="2652468"/>
            <a:chExt cx="997683" cy="997683"/>
          </a:xfrm>
        </p:grpSpPr>
        <p:sp>
          <p:nvSpPr>
            <p:cNvPr id="35" name="Elipse 34">
              <a:extLst>
                <a:ext uri="{FF2B5EF4-FFF2-40B4-BE49-F238E27FC236}">
                  <a16:creationId xmlns:a16="http://schemas.microsoft.com/office/drawing/2014/main" id="{ABE8B80D-3B71-4584-90D0-B8DB1A643F5D}"/>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6" name="CaixaDeTexto 35">
              <a:extLst>
                <a:ext uri="{FF2B5EF4-FFF2-40B4-BE49-F238E27FC236}">
                  <a16:creationId xmlns:a16="http://schemas.microsoft.com/office/drawing/2014/main" id="{E39E86D8-8C1B-4441-B53C-1720E75C5BE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11</a:t>
              </a:r>
            </a:p>
          </p:txBody>
        </p:sp>
      </p:grpSp>
      <p:grpSp>
        <p:nvGrpSpPr>
          <p:cNvPr id="37" name="Agrupar 36">
            <a:extLst>
              <a:ext uri="{FF2B5EF4-FFF2-40B4-BE49-F238E27FC236}">
                <a16:creationId xmlns:a16="http://schemas.microsoft.com/office/drawing/2014/main" id="{3B2233E7-9A42-4A99-A5B9-B349CE81835E}"/>
              </a:ext>
            </a:extLst>
          </p:cNvPr>
          <p:cNvGrpSpPr/>
          <p:nvPr/>
        </p:nvGrpSpPr>
        <p:grpSpPr>
          <a:xfrm>
            <a:off x="2188807" y="4089206"/>
            <a:ext cx="997683" cy="997683"/>
            <a:chOff x="10842344" y="2652468"/>
            <a:chExt cx="997683" cy="997683"/>
          </a:xfrm>
        </p:grpSpPr>
        <p:sp>
          <p:nvSpPr>
            <p:cNvPr id="38" name="Elipse 37">
              <a:extLst>
                <a:ext uri="{FF2B5EF4-FFF2-40B4-BE49-F238E27FC236}">
                  <a16:creationId xmlns:a16="http://schemas.microsoft.com/office/drawing/2014/main" id="{E44FD515-CEF3-47DF-AD14-79BD4FDE972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2936849-2AF2-4204-8FDE-0ED4914318B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12</a:t>
              </a:r>
            </a:p>
          </p:txBody>
        </p:sp>
      </p:grpSp>
      <p:grpSp>
        <p:nvGrpSpPr>
          <p:cNvPr id="40" name="Agrupar 39">
            <a:extLst>
              <a:ext uri="{FF2B5EF4-FFF2-40B4-BE49-F238E27FC236}">
                <a16:creationId xmlns:a16="http://schemas.microsoft.com/office/drawing/2014/main" id="{0F7ECC87-370C-48C8-910C-1365B44E5EFD}"/>
              </a:ext>
            </a:extLst>
          </p:cNvPr>
          <p:cNvGrpSpPr/>
          <p:nvPr/>
        </p:nvGrpSpPr>
        <p:grpSpPr>
          <a:xfrm>
            <a:off x="644092" y="1362420"/>
            <a:ext cx="997683" cy="997683"/>
            <a:chOff x="10842344" y="2652468"/>
            <a:chExt cx="997683" cy="997683"/>
          </a:xfrm>
        </p:grpSpPr>
        <p:sp>
          <p:nvSpPr>
            <p:cNvPr id="42" name="Elipse 41">
              <a:extLst>
                <a:ext uri="{FF2B5EF4-FFF2-40B4-BE49-F238E27FC236}">
                  <a16:creationId xmlns:a16="http://schemas.microsoft.com/office/drawing/2014/main" id="{528A308E-A807-49C3-BDAE-570D17F81D7C}"/>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5" name="CaixaDeTexto 44">
              <a:extLst>
                <a:ext uri="{FF2B5EF4-FFF2-40B4-BE49-F238E27FC236}">
                  <a16:creationId xmlns:a16="http://schemas.microsoft.com/office/drawing/2014/main" id="{45FA11D0-5EC7-4889-BAD4-46B7AF31D0F8}"/>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46" name="Agrupar 45">
            <a:extLst>
              <a:ext uri="{FF2B5EF4-FFF2-40B4-BE49-F238E27FC236}">
                <a16:creationId xmlns:a16="http://schemas.microsoft.com/office/drawing/2014/main" id="{1AFA501F-4F5B-4FC5-96ED-C14F0ABE38E8}"/>
              </a:ext>
            </a:extLst>
          </p:cNvPr>
          <p:cNvGrpSpPr/>
          <p:nvPr/>
        </p:nvGrpSpPr>
        <p:grpSpPr>
          <a:xfrm>
            <a:off x="2106313" y="1354179"/>
            <a:ext cx="997683" cy="997683"/>
            <a:chOff x="10842344" y="2652468"/>
            <a:chExt cx="997683" cy="997683"/>
          </a:xfrm>
        </p:grpSpPr>
        <p:sp>
          <p:nvSpPr>
            <p:cNvPr id="47" name="Elipse 46">
              <a:extLst>
                <a:ext uri="{FF2B5EF4-FFF2-40B4-BE49-F238E27FC236}">
                  <a16:creationId xmlns:a16="http://schemas.microsoft.com/office/drawing/2014/main" id="{D4DE0F3B-91BF-4358-9847-6BA944452454}"/>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48" name="CaixaDeTexto 47">
              <a:extLst>
                <a:ext uri="{FF2B5EF4-FFF2-40B4-BE49-F238E27FC236}">
                  <a16:creationId xmlns:a16="http://schemas.microsoft.com/office/drawing/2014/main" id="{B76A4B8B-56F3-4247-B7B5-6BAA02C72A55}"/>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49" name="Agrupar 48">
            <a:extLst>
              <a:ext uri="{FF2B5EF4-FFF2-40B4-BE49-F238E27FC236}">
                <a16:creationId xmlns:a16="http://schemas.microsoft.com/office/drawing/2014/main" id="{2E9FC129-4AD2-44C2-A608-FA3BB380AA10}"/>
              </a:ext>
            </a:extLst>
          </p:cNvPr>
          <p:cNvGrpSpPr/>
          <p:nvPr/>
        </p:nvGrpSpPr>
        <p:grpSpPr>
          <a:xfrm>
            <a:off x="669002" y="2670158"/>
            <a:ext cx="997683" cy="997683"/>
            <a:chOff x="10842344" y="2652468"/>
            <a:chExt cx="997683" cy="997683"/>
          </a:xfrm>
        </p:grpSpPr>
        <p:sp>
          <p:nvSpPr>
            <p:cNvPr id="50" name="Elipse 49">
              <a:extLst>
                <a:ext uri="{FF2B5EF4-FFF2-40B4-BE49-F238E27FC236}">
                  <a16:creationId xmlns:a16="http://schemas.microsoft.com/office/drawing/2014/main" id="{82C2444F-A088-4D4D-A036-CB8537FD185F}"/>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1" name="CaixaDeTexto 50">
              <a:extLst>
                <a:ext uri="{FF2B5EF4-FFF2-40B4-BE49-F238E27FC236}">
                  <a16:creationId xmlns:a16="http://schemas.microsoft.com/office/drawing/2014/main" id="{C3CD75F2-136B-46BC-80D0-106CC742E35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2" name="Agrupar 51">
            <a:extLst>
              <a:ext uri="{FF2B5EF4-FFF2-40B4-BE49-F238E27FC236}">
                <a16:creationId xmlns:a16="http://schemas.microsoft.com/office/drawing/2014/main" id="{525BDC44-A884-4578-B2E5-443EA9649C62}"/>
              </a:ext>
            </a:extLst>
          </p:cNvPr>
          <p:cNvGrpSpPr/>
          <p:nvPr/>
        </p:nvGrpSpPr>
        <p:grpSpPr>
          <a:xfrm>
            <a:off x="2188809" y="2661684"/>
            <a:ext cx="997683" cy="997683"/>
            <a:chOff x="10842344" y="2652468"/>
            <a:chExt cx="997683" cy="997683"/>
          </a:xfrm>
        </p:grpSpPr>
        <p:sp>
          <p:nvSpPr>
            <p:cNvPr id="53" name="Elipse 52">
              <a:extLst>
                <a:ext uri="{FF2B5EF4-FFF2-40B4-BE49-F238E27FC236}">
                  <a16:creationId xmlns:a16="http://schemas.microsoft.com/office/drawing/2014/main" id="{A6582607-D22C-4A27-866D-150856BF123B}"/>
                </a:ext>
              </a:extLst>
            </p:cNvPr>
            <p:cNvSpPr/>
            <p:nvPr/>
          </p:nvSpPr>
          <p:spPr>
            <a:xfrm>
              <a:off x="10842344" y="2652468"/>
              <a:ext cx="997683" cy="997683"/>
            </a:xfrm>
            <a:prstGeom prst="ellipse">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ADB87CAF-8E3C-4233-9C84-58BA1260F17B}"/>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grpSp>
        <p:nvGrpSpPr>
          <p:cNvPr id="55" name="Agrupar 54">
            <a:extLst>
              <a:ext uri="{FF2B5EF4-FFF2-40B4-BE49-F238E27FC236}">
                <a16:creationId xmlns:a16="http://schemas.microsoft.com/office/drawing/2014/main" id="{FBB918D2-B47E-445A-9F66-EA13DF27F781}"/>
              </a:ext>
            </a:extLst>
          </p:cNvPr>
          <p:cNvGrpSpPr/>
          <p:nvPr/>
        </p:nvGrpSpPr>
        <p:grpSpPr>
          <a:xfrm>
            <a:off x="5798407" y="5977920"/>
            <a:ext cx="757138" cy="757138"/>
            <a:chOff x="5798407" y="5977920"/>
            <a:chExt cx="757138" cy="757138"/>
          </a:xfrm>
        </p:grpSpPr>
        <p:sp>
          <p:nvSpPr>
            <p:cNvPr id="56" name="Elipse 55">
              <a:extLst>
                <a:ext uri="{FF2B5EF4-FFF2-40B4-BE49-F238E27FC236}">
                  <a16:creationId xmlns:a16="http://schemas.microsoft.com/office/drawing/2014/main" id="{4F8462CD-183A-40C2-B582-D43B5BB707EC}"/>
                </a:ext>
              </a:extLst>
            </p:cNvPr>
            <p:cNvSpPr/>
            <p:nvPr/>
          </p:nvSpPr>
          <p:spPr>
            <a:xfrm>
              <a:off x="5798407" y="5977920"/>
              <a:ext cx="757138" cy="757138"/>
            </a:xfrm>
            <a:prstGeom prst="ellipse">
              <a:avLst/>
            </a:prstGeom>
            <a:solidFill>
              <a:srgbClr val="EB7C3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Seta: Curva para Cima 56">
              <a:hlinkClick r:id="rId2" action="ppaction://hlinksldjump"/>
              <a:extLst>
                <a:ext uri="{FF2B5EF4-FFF2-40B4-BE49-F238E27FC236}">
                  <a16:creationId xmlns:a16="http://schemas.microsoft.com/office/drawing/2014/main" id="{F497426F-F39A-4046-80F6-1BFA31E2648C}"/>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01EEC736-D615-4F12-843D-A6911F6FD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3" name="Seta: para a Direita 2">
            <a:hlinkClick r:id="rId4" action="ppaction://hlinksldjump"/>
            <a:extLst>
              <a:ext uri="{FF2B5EF4-FFF2-40B4-BE49-F238E27FC236}">
                <a16:creationId xmlns:a16="http://schemas.microsoft.com/office/drawing/2014/main" id="{E75085D8-4C32-4191-8A83-03296032FF9B}"/>
              </a:ext>
            </a:extLst>
          </p:cNvPr>
          <p:cNvSpPr/>
          <p:nvPr/>
        </p:nvSpPr>
        <p:spPr>
          <a:xfrm>
            <a:off x="10817996" y="5876407"/>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531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nextCondLst>
                <p:cond evt="onClick" delay="0">
                  <p:tgtEl>
                    <p:spTgt spid="37"/>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9EBF9ED-9515-4452-B153-CCCE550DD062}"/>
              </a:ext>
            </a:extLst>
          </p:cNvPr>
          <p:cNvSpPr>
            <a:spLocks noGrp="1"/>
          </p:cNvSpPr>
          <p:nvPr>
            <p:ph type="ctrTitle"/>
          </p:nvPr>
        </p:nvSpPr>
        <p:spPr>
          <a:xfrm>
            <a:off x="1524000" y="2214563"/>
            <a:ext cx="9144000" cy="1295400"/>
          </a:xfrm>
        </p:spPr>
        <p:txBody>
          <a:bodyPr>
            <a:noAutofit/>
          </a:bodyPr>
          <a:lstStyle/>
          <a:p>
            <a:r>
              <a:rPr lang="pt-BR" sz="9600" dirty="0">
                <a:solidFill>
                  <a:schemeClr val="bg1"/>
                </a:solidFill>
                <a:latin typeface="Tw Cen MT Condensed Extra Bold" panose="020B0803020202020204" pitchFamily="34" charset="0"/>
              </a:rPr>
              <a:t>Nível  2</a:t>
            </a:r>
          </a:p>
        </p:txBody>
      </p:sp>
      <p:sp>
        <p:nvSpPr>
          <p:cNvPr id="2" name="Retângulo: Cantos Arredondados 1">
            <a:hlinkClick r:id="rId2" action="ppaction://hlinksldjump"/>
            <a:extLst>
              <a:ext uri="{FF2B5EF4-FFF2-40B4-BE49-F238E27FC236}">
                <a16:creationId xmlns:a16="http://schemas.microsoft.com/office/drawing/2014/main" id="{EEA1DC4F-0E41-4CF7-BDAE-E308488F2B80}"/>
              </a:ext>
            </a:extLst>
          </p:cNvPr>
          <p:cNvSpPr/>
          <p:nvPr/>
        </p:nvSpPr>
        <p:spPr>
          <a:xfrm>
            <a:off x="4780670" y="4262437"/>
            <a:ext cx="2630659" cy="689317"/>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w Cen MT Condensed Extra Bold" panose="020B0803020202020204" pitchFamily="34" charset="0"/>
              </a:rPr>
              <a:t>INICIAR</a:t>
            </a:r>
          </a:p>
        </p:txBody>
      </p:sp>
    </p:spTree>
    <p:extLst>
      <p:ext uri="{BB962C8B-B14F-4D97-AF65-F5344CB8AC3E}">
        <p14:creationId xmlns:p14="http://schemas.microsoft.com/office/powerpoint/2010/main" val="2381513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31111"/>
        </a:solidFill>
        <a:effectLst/>
      </p:bgPr>
    </p:bg>
    <p:spTree>
      <p:nvGrpSpPr>
        <p:cNvPr id="1" name=""/>
        <p:cNvGrpSpPr/>
        <p:nvPr/>
      </p:nvGrpSpPr>
      <p:grpSpPr>
        <a:xfrm>
          <a:off x="0" y="0"/>
          <a:ext cx="0" cy="0"/>
          <a:chOff x="0" y="0"/>
          <a:chExt cx="0" cy="0"/>
        </a:xfrm>
      </p:grpSpPr>
      <p:pic>
        <p:nvPicPr>
          <p:cNvPr id="18" name="Imagem 17" descr="Uma imagem contendo luz, camisa&#10;&#10;Descrição gerada automaticamente">
            <a:extLst>
              <a:ext uri="{FF2B5EF4-FFF2-40B4-BE49-F238E27FC236}">
                <a16:creationId xmlns:a16="http://schemas.microsoft.com/office/drawing/2014/main" id="{69234E77-25C8-4B12-ADA3-2E93607C3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649" y="1200371"/>
            <a:ext cx="969266" cy="3779528"/>
          </a:xfrm>
          <a:prstGeom prst="rect">
            <a:avLst/>
          </a:prstGeom>
        </p:spPr>
      </p:pic>
      <p:pic>
        <p:nvPicPr>
          <p:cNvPr id="40" name="Imagem 39" descr="Uma imagem contendo luz, camisa&#10;&#10;Descrição gerada automaticamente">
            <a:extLst>
              <a:ext uri="{FF2B5EF4-FFF2-40B4-BE49-F238E27FC236}">
                <a16:creationId xmlns:a16="http://schemas.microsoft.com/office/drawing/2014/main" id="{1D8ED76F-AF1A-477A-A212-A8B20632C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041" y="525700"/>
            <a:ext cx="969266" cy="3779528"/>
          </a:xfrm>
          <a:prstGeom prst="rect">
            <a:avLst/>
          </a:prstGeom>
        </p:spPr>
      </p:pic>
      <p:pic>
        <p:nvPicPr>
          <p:cNvPr id="42" name="Imagem 41" descr="Uma imagem contendo luz, camisa&#10;&#10;Descrição gerada automaticamente">
            <a:extLst>
              <a:ext uri="{FF2B5EF4-FFF2-40B4-BE49-F238E27FC236}">
                <a16:creationId xmlns:a16="http://schemas.microsoft.com/office/drawing/2014/main" id="{C7E7740C-122F-4337-B113-15249ADBE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175" y="364865"/>
            <a:ext cx="969266" cy="3779528"/>
          </a:xfrm>
          <a:prstGeom prst="rect">
            <a:avLst/>
          </a:prstGeom>
        </p:spPr>
      </p:pic>
      <p:sp>
        <p:nvSpPr>
          <p:cNvPr id="8" name="Retângulo: Cantos Arredondados 7">
            <a:extLst>
              <a:ext uri="{FF2B5EF4-FFF2-40B4-BE49-F238E27FC236}">
                <a16:creationId xmlns:a16="http://schemas.microsoft.com/office/drawing/2014/main" id="{A3760E41-7B3D-4A5A-AA10-5CE754E2339B}"/>
              </a:ext>
            </a:extLst>
          </p:cNvPr>
          <p:cNvSpPr/>
          <p:nvPr/>
        </p:nvSpPr>
        <p:spPr>
          <a:xfrm>
            <a:off x="703555" y="3052688"/>
            <a:ext cx="10582279" cy="3354853"/>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 name="Agrupar 2">
            <a:extLst>
              <a:ext uri="{FF2B5EF4-FFF2-40B4-BE49-F238E27FC236}">
                <a16:creationId xmlns:a16="http://schemas.microsoft.com/office/drawing/2014/main" id="{7AFC1D29-52C0-4E63-B284-27D978263CCD}"/>
              </a:ext>
            </a:extLst>
          </p:cNvPr>
          <p:cNvGrpSpPr/>
          <p:nvPr/>
        </p:nvGrpSpPr>
        <p:grpSpPr>
          <a:xfrm>
            <a:off x="1089592" y="3425269"/>
            <a:ext cx="1173263" cy="1173263"/>
            <a:chOff x="1089592" y="3425269"/>
            <a:chExt cx="1173263" cy="1173263"/>
          </a:xfrm>
        </p:grpSpPr>
        <p:sp>
          <p:nvSpPr>
            <p:cNvPr id="10" name="Elipse 9">
              <a:extLst>
                <a:ext uri="{FF2B5EF4-FFF2-40B4-BE49-F238E27FC236}">
                  <a16:creationId xmlns:a16="http://schemas.microsoft.com/office/drawing/2014/main" id="{320AE167-3E20-4558-BE19-2E17875786D3}"/>
                </a:ext>
              </a:extLst>
            </p:cNvPr>
            <p:cNvSpPr/>
            <p:nvPr/>
          </p:nvSpPr>
          <p:spPr>
            <a:xfrm>
              <a:off x="1089592" y="3425269"/>
              <a:ext cx="1173263" cy="1173263"/>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hlinkClick r:id="rId3" action="ppaction://hlinksldjump"/>
              <a:extLst>
                <a:ext uri="{FF2B5EF4-FFF2-40B4-BE49-F238E27FC236}">
                  <a16:creationId xmlns:a16="http://schemas.microsoft.com/office/drawing/2014/main" id="{ED8C02A2-2427-4D5F-B247-D54DE055568C}"/>
                </a:ext>
              </a:extLst>
            </p:cNvPr>
            <p:cNvSpPr txBox="1"/>
            <p:nvPr/>
          </p:nvSpPr>
          <p:spPr>
            <a:xfrm>
              <a:off x="1245894" y="3599918"/>
              <a:ext cx="744454" cy="904853"/>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4" name="Agrupar 3">
            <a:extLst>
              <a:ext uri="{FF2B5EF4-FFF2-40B4-BE49-F238E27FC236}">
                <a16:creationId xmlns:a16="http://schemas.microsoft.com/office/drawing/2014/main" id="{8E4E98B5-9D91-4C83-8D34-5F67AA897051}"/>
              </a:ext>
            </a:extLst>
          </p:cNvPr>
          <p:cNvGrpSpPr/>
          <p:nvPr/>
        </p:nvGrpSpPr>
        <p:grpSpPr>
          <a:xfrm>
            <a:off x="1875292" y="4787625"/>
            <a:ext cx="1173264" cy="1173264"/>
            <a:chOff x="1875292" y="4787625"/>
            <a:chExt cx="1173264" cy="1173264"/>
          </a:xfrm>
        </p:grpSpPr>
        <p:sp>
          <p:nvSpPr>
            <p:cNvPr id="13" name="Elipse 12">
              <a:extLst>
                <a:ext uri="{FF2B5EF4-FFF2-40B4-BE49-F238E27FC236}">
                  <a16:creationId xmlns:a16="http://schemas.microsoft.com/office/drawing/2014/main" id="{CD69F205-15BC-446A-9054-4FD6597710F7}"/>
                </a:ext>
              </a:extLst>
            </p:cNvPr>
            <p:cNvSpPr/>
            <p:nvPr/>
          </p:nvSpPr>
          <p:spPr>
            <a:xfrm>
              <a:off x="1875292" y="4787625"/>
              <a:ext cx="1173264" cy="1173264"/>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hlinkClick r:id="rId4" action="ppaction://hlinksldjump"/>
              <a:extLst>
                <a:ext uri="{FF2B5EF4-FFF2-40B4-BE49-F238E27FC236}">
                  <a16:creationId xmlns:a16="http://schemas.microsoft.com/office/drawing/2014/main" id="{B643B557-A9FF-405E-A040-891D4B23513E}"/>
                </a:ext>
              </a:extLst>
            </p:cNvPr>
            <p:cNvSpPr txBox="1"/>
            <p:nvPr/>
          </p:nvSpPr>
          <p:spPr>
            <a:xfrm>
              <a:off x="2074802" y="4980787"/>
              <a:ext cx="744455" cy="904854"/>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sp>
        <p:nvSpPr>
          <p:cNvPr id="16" name="Elipse 15">
            <a:extLst>
              <a:ext uri="{FF2B5EF4-FFF2-40B4-BE49-F238E27FC236}">
                <a16:creationId xmlns:a16="http://schemas.microsoft.com/office/drawing/2014/main" id="{80072138-1DEA-4080-A336-5A5EBDD800AF}"/>
              </a:ext>
            </a:extLst>
          </p:cNvPr>
          <p:cNvSpPr/>
          <p:nvPr/>
        </p:nvSpPr>
        <p:spPr>
          <a:xfrm>
            <a:off x="2819257" y="3434943"/>
            <a:ext cx="1198384" cy="1198384"/>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hlinkClick r:id="rId5" action="ppaction://hlinksldjump"/>
            <a:extLst>
              <a:ext uri="{FF2B5EF4-FFF2-40B4-BE49-F238E27FC236}">
                <a16:creationId xmlns:a16="http://schemas.microsoft.com/office/drawing/2014/main" id="{18733386-C839-4115-8F24-9B8F75C02FEC}"/>
              </a:ext>
            </a:extLst>
          </p:cNvPr>
          <p:cNvSpPr txBox="1"/>
          <p:nvPr/>
        </p:nvSpPr>
        <p:spPr>
          <a:xfrm>
            <a:off x="3038253" y="3673979"/>
            <a:ext cx="760394" cy="924227"/>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sp>
        <p:nvSpPr>
          <p:cNvPr id="19" name="Elipse 18">
            <a:extLst>
              <a:ext uri="{FF2B5EF4-FFF2-40B4-BE49-F238E27FC236}">
                <a16:creationId xmlns:a16="http://schemas.microsoft.com/office/drawing/2014/main" id="{BDCE9440-5ECB-44C0-AE16-50865A068C86}"/>
              </a:ext>
            </a:extLst>
          </p:cNvPr>
          <p:cNvSpPr/>
          <p:nvPr/>
        </p:nvSpPr>
        <p:spPr>
          <a:xfrm>
            <a:off x="3768418" y="4787625"/>
            <a:ext cx="1201142" cy="1201142"/>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hlinkClick r:id="rId6" action="ppaction://hlinksldjump"/>
            <a:extLst>
              <a:ext uri="{FF2B5EF4-FFF2-40B4-BE49-F238E27FC236}">
                <a16:creationId xmlns:a16="http://schemas.microsoft.com/office/drawing/2014/main" id="{B3AF4B01-02ED-42A9-AACD-A5304766EF16}"/>
              </a:ext>
            </a:extLst>
          </p:cNvPr>
          <p:cNvSpPr txBox="1"/>
          <p:nvPr/>
        </p:nvSpPr>
        <p:spPr>
          <a:xfrm>
            <a:off x="3955744" y="4995679"/>
            <a:ext cx="762144" cy="926354"/>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sp>
        <p:nvSpPr>
          <p:cNvPr id="22" name="Elipse 21">
            <a:extLst>
              <a:ext uri="{FF2B5EF4-FFF2-40B4-BE49-F238E27FC236}">
                <a16:creationId xmlns:a16="http://schemas.microsoft.com/office/drawing/2014/main" id="{D47D120F-34C1-4503-A23E-CE04E25F1595}"/>
              </a:ext>
            </a:extLst>
          </p:cNvPr>
          <p:cNvSpPr/>
          <p:nvPr/>
        </p:nvSpPr>
        <p:spPr>
          <a:xfrm>
            <a:off x="4750059" y="3434943"/>
            <a:ext cx="1201712" cy="1201712"/>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hlinkClick r:id="rId7" action="ppaction://hlinksldjump"/>
            <a:extLst>
              <a:ext uri="{FF2B5EF4-FFF2-40B4-BE49-F238E27FC236}">
                <a16:creationId xmlns:a16="http://schemas.microsoft.com/office/drawing/2014/main" id="{7D3F5B78-8A9C-4223-BC92-09C076B80956}"/>
              </a:ext>
            </a:extLst>
          </p:cNvPr>
          <p:cNvSpPr txBox="1"/>
          <p:nvPr/>
        </p:nvSpPr>
        <p:spPr>
          <a:xfrm>
            <a:off x="4995398" y="3680996"/>
            <a:ext cx="762506" cy="926794"/>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nvGrpSpPr>
          <p:cNvPr id="39" name="Agrupar 38">
            <a:extLst>
              <a:ext uri="{FF2B5EF4-FFF2-40B4-BE49-F238E27FC236}">
                <a16:creationId xmlns:a16="http://schemas.microsoft.com/office/drawing/2014/main" id="{F0BF18D6-D713-437F-8082-AFFF321A0630}"/>
              </a:ext>
            </a:extLst>
          </p:cNvPr>
          <p:cNvGrpSpPr/>
          <p:nvPr/>
        </p:nvGrpSpPr>
        <p:grpSpPr>
          <a:xfrm>
            <a:off x="5743836" y="4783894"/>
            <a:ext cx="1201711" cy="1201711"/>
            <a:chOff x="5743836" y="4783894"/>
            <a:chExt cx="1201711" cy="1201711"/>
          </a:xfrm>
        </p:grpSpPr>
        <p:sp>
          <p:nvSpPr>
            <p:cNvPr id="25" name="Elipse 24">
              <a:extLst>
                <a:ext uri="{FF2B5EF4-FFF2-40B4-BE49-F238E27FC236}">
                  <a16:creationId xmlns:a16="http://schemas.microsoft.com/office/drawing/2014/main" id="{3A188289-6B39-488E-B3CF-D3CD79F20E30}"/>
                </a:ext>
              </a:extLst>
            </p:cNvPr>
            <p:cNvSpPr/>
            <p:nvPr/>
          </p:nvSpPr>
          <p:spPr>
            <a:xfrm>
              <a:off x="5743836" y="4783894"/>
              <a:ext cx="1201711" cy="1201711"/>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hlinkClick r:id="rId8" action="ppaction://hlinksldjump"/>
              <a:extLst>
                <a:ext uri="{FF2B5EF4-FFF2-40B4-BE49-F238E27FC236}">
                  <a16:creationId xmlns:a16="http://schemas.microsoft.com/office/drawing/2014/main" id="{F8203053-F84C-41B5-932C-02B9063E1F60}"/>
                </a:ext>
              </a:extLst>
            </p:cNvPr>
            <p:cNvSpPr txBox="1"/>
            <p:nvPr/>
          </p:nvSpPr>
          <p:spPr>
            <a:xfrm>
              <a:off x="5963438" y="4995240"/>
              <a:ext cx="762505" cy="926793"/>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7" name="Agrupar 6">
            <a:extLst>
              <a:ext uri="{FF2B5EF4-FFF2-40B4-BE49-F238E27FC236}">
                <a16:creationId xmlns:a16="http://schemas.microsoft.com/office/drawing/2014/main" id="{8E08F465-B3E4-401B-A677-933578F47FA5}"/>
              </a:ext>
            </a:extLst>
          </p:cNvPr>
          <p:cNvGrpSpPr/>
          <p:nvPr/>
        </p:nvGrpSpPr>
        <p:grpSpPr>
          <a:xfrm>
            <a:off x="6734116" y="3511764"/>
            <a:ext cx="1121264" cy="1121264"/>
            <a:chOff x="6734116" y="3511764"/>
            <a:chExt cx="1121264" cy="1121264"/>
          </a:xfrm>
        </p:grpSpPr>
        <p:sp>
          <p:nvSpPr>
            <p:cNvPr id="28" name="Elipse 27">
              <a:extLst>
                <a:ext uri="{FF2B5EF4-FFF2-40B4-BE49-F238E27FC236}">
                  <a16:creationId xmlns:a16="http://schemas.microsoft.com/office/drawing/2014/main" id="{843687DF-7EA2-40CE-A9C9-7202FACC7114}"/>
                </a:ext>
              </a:extLst>
            </p:cNvPr>
            <p:cNvSpPr/>
            <p:nvPr/>
          </p:nvSpPr>
          <p:spPr>
            <a:xfrm>
              <a:off x="6734116" y="3511764"/>
              <a:ext cx="1121264" cy="1121264"/>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hlinkClick r:id="rId9" action="ppaction://hlinksldjump"/>
              <a:extLst>
                <a:ext uri="{FF2B5EF4-FFF2-40B4-BE49-F238E27FC236}">
                  <a16:creationId xmlns:a16="http://schemas.microsoft.com/office/drawing/2014/main" id="{30DB2B34-D27C-446C-A22D-250F148F302A}"/>
                </a:ext>
              </a:extLst>
            </p:cNvPr>
            <p:cNvSpPr txBox="1"/>
            <p:nvPr/>
          </p:nvSpPr>
          <p:spPr>
            <a:xfrm>
              <a:off x="6945547" y="3712018"/>
              <a:ext cx="711460" cy="864750"/>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6" name="Agrupar 5">
            <a:extLst>
              <a:ext uri="{FF2B5EF4-FFF2-40B4-BE49-F238E27FC236}">
                <a16:creationId xmlns:a16="http://schemas.microsoft.com/office/drawing/2014/main" id="{65FDD779-E2BA-4950-91A7-E2D2D6666607}"/>
              </a:ext>
            </a:extLst>
          </p:cNvPr>
          <p:cNvGrpSpPr/>
          <p:nvPr/>
        </p:nvGrpSpPr>
        <p:grpSpPr>
          <a:xfrm>
            <a:off x="7547705" y="4754714"/>
            <a:ext cx="1215118" cy="1215118"/>
            <a:chOff x="7547705" y="4754714"/>
            <a:chExt cx="1215118" cy="1215118"/>
          </a:xfrm>
        </p:grpSpPr>
        <p:sp>
          <p:nvSpPr>
            <p:cNvPr id="31" name="Elipse 30">
              <a:extLst>
                <a:ext uri="{FF2B5EF4-FFF2-40B4-BE49-F238E27FC236}">
                  <a16:creationId xmlns:a16="http://schemas.microsoft.com/office/drawing/2014/main" id="{C5072D6C-ECE3-47D7-9B23-478F5A4776FA}"/>
                </a:ext>
              </a:extLst>
            </p:cNvPr>
            <p:cNvSpPr/>
            <p:nvPr/>
          </p:nvSpPr>
          <p:spPr>
            <a:xfrm>
              <a:off x="7547705" y="4754714"/>
              <a:ext cx="1215118" cy="1215118"/>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hlinkClick r:id="rId10" action="ppaction://hlinksldjump"/>
              <a:extLst>
                <a:ext uri="{FF2B5EF4-FFF2-40B4-BE49-F238E27FC236}">
                  <a16:creationId xmlns:a16="http://schemas.microsoft.com/office/drawing/2014/main" id="{4E9D6CE4-B928-4A93-BD93-6EED5DC9AC97}"/>
                </a:ext>
              </a:extLst>
            </p:cNvPr>
            <p:cNvSpPr txBox="1"/>
            <p:nvPr/>
          </p:nvSpPr>
          <p:spPr>
            <a:xfrm>
              <a:off x="7781357" y="4990497"/>
              <a:ext cx="771012" cy="937133"/>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2" name="Agrupar 1">
            <a:extLst>
              <a:ext uri="{FF2B5EF4-FFF2-40B4-BE49-F238E27FC236}">
                <a16:creationId xmlns:a16="http://schemas.microsoft.com/office/drawing/2014/main" id="{8A293517-755D-47C3-A6D8-C8A81EE27181}"/>
              </a:ext>
            </a:extLst>
          </p:cNvPr>
          <p:cNvGrpSpPr/>
          <p:nvPr/>
        </p:nvGrpSpPr>
        <p:grpSpPr>
          <a:xfrm>
            <a:off x="8586209" y="3519821"/>
            <a:ext cx="1078385" cy="1078385"/>
            <a:chOff x="8586209" y="3519821"/>
            <a:chExt cx="1078385" cy="1078385"/>
          </a:xfrm>
        </p:grpSpPr>
        <p:sp>
          <p:nvSpPr>
            <p:cNvPr id="34" name="Elipse 33">
              <a:extLst>
                <a:ext uri="{FF2B5EF4-FFF2-40B4-BE49-F238E27FC236}">
                  <a16:creationId xmlns:a16="http://schemas.microsoft.com/office/drawing/2014/main" id="{7672DAD4-C66A-4A15-8DD2-42CE90AF6498}"/>
                </a:ext>
              </a:extLst>
            </p:cNvPr>
            <p:cNvSpPr/>
            <p:nvPr/>
          </p:nvSpPr>
          <p:spPr>
            <a:xfrm>
              <a:off x="8586209" y="3519821"/>
              <a:ext cx="1078385" cy="1078385"/>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hlinkClick r:id="rId11" action="ppaction://hlinksldjump"/>
              <a:extLst>
                <a:ext uri="{FF2B5EF4-FFF2-40B4-BE49-F238E27FC236}">
                  <a16:creationId xmlns:a16="http://schemas.microsoft.com/office/drawing/2014/main" id="{3522E665-5C5A-4FC8-9971-FE0D6A4E2BFA}"/>
                </a:ext>
              </a:extLst>
            </p:cNvPr>
            <p:cNvSpPr txBox="1"/>
            <p:nvPr/>
          </p:nvSpPr>
          <p:spPr>
            <a:xfrm>
              <a:off x="8811620" y="3697375"/>
              <a:ext cx="684253" cy="83168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 name="Agrupar 4">
            <a:extLst>
              <a:ext uri="{FF2B5EF4-FFF2-40B4-BE49-F238E27FC236}">
                <a16:creationId xmlns:a16="http://schemas.microsoft.com/office/drawing/2014/main" id="{6BDDCD60-E428-437F-A265-C775EA0D249C}"/>
              </a:ext>
            </a:extLst>
          </p:cNvPr>
          <p:cNvGrpSpPr/>
          <p:nvPr/>
        </p:nvGrpSpPr>
        <p:grpSpPr>
          <a:xfrm>
            <a:off x="9350914" y="4783894"/>
            <a:ext cx="1215118" cy="1215118"/>
            <a:chOff x="9350914" y="4783894"/>
            <a:chExt cx="1215118" cy="1215118"/>
          </a:xfrm>
        </p:grpSpPr>
        <p:sp>
          <p:nvSpPr>
            <p:cNvPr id="37" name="Elipse 36">
              <a:extLst>
                <a:ext uri="{FF2B5EF4-FFF2-40B4-BE49-F238E27FC236}">
                  <a16:creationId xmlns:a16="http://schemas.microsoft.com/office/drawing/2014/main" id="{EEF4CECF-22D4-44D4-B8D6-821FFD351682}"/>
                </a:ext>
              </a:extLst>
            </p:cNvPr>
            <p:cNvSpPr/>
            <p:nvPr/>
          </p:nvSpPr>
          <p:spPr>
            <a:xfrm>
              <a:off x="9350914" y="4783894"/>
              <a:ext cx="1215118" cy="1215118"/>
            </a:xfrm>
            <a:prstGeom prst="ellipse">
              <a:avLst/>
            </a:prstGeom>
            <a:solidFill>
              <a:srgbClr val="C1111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hlinkClick r:id="rId12" action="ppaction://hlinksldjump"/>
              <a:extLst>
                <a:ext uri="{FF2B5EF4-FFF2-40B4-BE49-F238E27FC236}">
                  <a16:creationId xmlns:a16="http://schemas.microsoft.com/office/drawing/2014/main" id="{9683F18D-525C-4866-A412-129C8D05C91E}"/>
                </a:ext>
              </a:extLst>
            </p:cNvPr>
            <p:cNvSpPr txBox="1"/>
            <p:nvPr/>
          </p:nvSpPr>
          <p:spPr>
            <a:xfrm>
              <a:off x="9544832" y="4994009"/>
              <a:ext cx="771012" cy="937133"/>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703556" y="2210464"/>
            <a:ext cx="105822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2927920" y="2226368"/>
            <a:ext cx="5588625"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13" action="ppaction://hlinksldjump"/>
            <a:extLst>
              <a:ext uri="{FF2B5EF4-FFF2-40B4-BE49-F238E27FC236}">
                <a16:creationId xmlns:a16="http://schemas.microsoft.com/office/drawing/2014/main" id="{D8FD805D-2AB0-464E-BE83-8EDB9B0A2866}"/>
              </a:ext>
            </a:extLst>
          </p:cNvPr>
          <p:cNvSpPr/>
          <p:nvPr/>
        </p:nvSpPr>
        <p:spPr>
          <a:xfrm>
            <a:off x="10976913" y="328269"/>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8354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794368"/>
              <a:ext cx="6426675" cy="3323987"/>
            </a:xfrm>
            <a:prstGeom prst="rect">
              <a:avLst/>
            </a:prstGeom>
            <a:noFill/>
          </p:spPr>
          <p:txBody>
            <a:bodyPr wrap="square" rtlCol="0">
              <a:spAutoFit/>
            </a:bodyPr>
            <a:lstStyle/>
            <a:p>
              <a:pPr algn="ctr"/>
              <a:r>
                <a:rPr lang="pt-BR" sz="3000" dirty="0">
                  <a:latin typeface="Tw Cen MT Condensed Extra Bold" panose="020B0803020202020204" pitchFamily="34" charset="0"/>
                </a:rPr>
                <a:t>As proteínas podem atuar na catálise, recebendo o nome de:</a:t>
              </a:r>
            </a:p>
            <a:p>
              <a:endParaRPr lang="pt-BR" sz="3000" dirty="0">
                <a:latin typeface="Tw Cen MT Condensed Extra Bold" panose="020B0803020202020204" pitchFamily="34" charset="0"/>
              </a:endParaRPr>
            </a:p>
            <a:p>
              <a:pPr marL="514350" indent="-514350">
                <a:buAutoNum type="alphaLcParenR"/>
              </a:pPr>
              <a:r>
                <a:rPr lang="pt-BR" sz="3000" dirty="0">
                  <a:latin typeface="Tw Cen MT Condensed Extra Bold" panose="020B0803020202020204" pitchFamily="34" charset="0"/>
                </a:rPr>
                <a:t>Enzimas</a:t>
              </a:r>
            </a:p>
            <a:p>
              <a:pPr marL="514350" indent="-514350">
                <a:buAutoNum type="alphaLcParenR"/>
              </a:pPr>
              <a:r>
                <a:rPr lang="pt-BR" sz="3000" dirty="0" err="1">
                  <a:latin typeface="Tw Cen MT Condensed Extra Bold" panose="020B0803020202020204" pitchFamily="34" charset="0"/>
                </a:rPr>
                <a:t>Polipeptídeos</a:t>
              </a:r>
              <a:endParaRPr lang="pt-BR" sz="3000" dirty="0">
                <a:latin typeface="Tw Cen MT Condensed Extra Bold" panose="020B0803020202020204" pitchFamily="34" charset="0"/>
              </a:endParaRPr>
            </a:p>
            <a:p>
              <a:pPr marL="514350" indent="-514350">
                <a:buAutoNum type="alphaLcParenR"/>
              </a:pPr>
              <a:r>
                <a:rPr lang="pt-BR" sz="3000" dirty="0">
                  <a:latin typeface="Tw Cen MT Condensed Extra Bold" panose="020B0803020202020204" pitchFamily="34" charset="0"/>
                </a:rPr>
                <a:t>Catalases</a:t>
              </a:r>
            </a:p>
            <a:p>
              <a:pPr marL="514350" indent="-514350">
                <a:buAutoNum type="alphaLcParenR"/>
              </a:pPr>
              <a:r>
                <a:rPr lang="pt-BR" sz="3000" dirty="0">
                  <a:latin typeface="Tw Cen MT Condensed Extra Bold" panose="020B0803020202020204" pitchFamily="34" charset="0"/>
                </a:rPr>
                <a:t>proteases </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870933" y="3181029"/>
            <a:ext cx="1907238" cy="553998"/>
          </a:xfrm>
          <a:prstGeom prst="rect">
            <a:avLst/>
          </a:prstGeom>
          <a:noFill/>
        </p:spPr>
        <p:txBody>
          <a:bodyPr wrap="square" rtlCol="0">
            <a:spAutoFit/>
          </a:bodyPr>
          <a:lstStyle/>
          <a:p>
            <a:r>
              <a:rPr lang="pt-BR" sz="3000" dirty="0">
                <a:solidFill>
                  <a:srgbClr val="C11111"/>
                </a:solidFill>
                <a:latin typeface="Tw Cen MT Condensed Extra Bold" panose="020B0803020202020204" pitchFamily="34" charset="0"/>
              </a:rPr>
              <a:t>Enzimas </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9" name="Agrupar 8">
            <a:extLst>
              <a:ext uri="{FF2B5EF4-FFF2-40B4-BE49-F238E27FC236}">
                <a16:creationId xmlns:a16="http://schemas.microsoft.com/office/drawing/2014/main" id="{EB23F271-353E-4B97-BA21-F7E6FF49EFF1}"/>
              </a:ext>
            </a:extLst>
          </p:cNvPr>
          <p:cNvGrpSpPr/>
          <p:nvPr/>
        </p:nvGrpSpPr>
        <p:grpSpPr>
          <a:xfrm>
            <a:off x="5798407" y="5977920"/>
            <a:ext cx="757138" cy="757138"/>
            <a:chOff x="5798407" y="5977920"/>
            <a:chExt cx="757138" cy="757138"/>
          </a:xfrm>
        </p:grpSpPr>
        <p:sp>
          <p:nvSpPr>
            <p:cNvPr id="55" name="Elipse 54">
              <a:hlinkClick r:id="rId3" action="ppaction://hlinksldjump"/>
              <a:extLst>
                <a:ext uri="{FF2B5EF4-FFF2-40B4-BE49-F238E27FC236}">
                  <a16:creationId xmlns:a16="http://schemas.microsoft.com/office/drawing/2014/main" id="{0EDD710E-01F3-4A2D-B7CC-4331EA773DF2}"/>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Seta: Curva para Cima 55">
              <a:hlinkClick r:id="rId3" action="ppaction://hlinksldjump"/>
              <a:extLst>
                <a:ext uri="{FF2B5EF4-FFF2-40B4-BE49-F238E27FC236}">
                  <a16:creationId xmlns:a16="http://schemas.microsoft.com/office/drawing/2014/main" id="{D730F3A4-CDEF-43CB-AD2F-8AE88787B1CC}"/>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10" name="Imagem 9" descr="Uma imagem contendo desenho, relógio&#10;&#10;Descrição gerada automaticamente">
            <a:extLst>
              <a:ext uri="{FF2B5EF4-FFF2-40B4-BE49-F238E27FC236}">
                <a16:creationId xmlns:a16="http://schemas.microsoft.com/office/drawing/2014/main" id="{4ACAAAE1-3D6A-406D-BDBF-B22A8F1F2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427714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7"/>
                  </p:tgtEl>
                </p:cond>
              </p:nextCondLst>
            </p:seq>
          </p:childTnLst>
        </p:cTn>
      </p:par>
    </p:tnLst>
    <p:bldLst>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7" y="1499027"/>
              <a:ext cx="6426675" cy="1938992"/>
            </a:xfrm>
            <a:prstGeom prst="rect">
              <a:avLst/>
            </a:prstGeom>
            <a:noFill/>
          </p:spPr>
          <p:txBody>
            <a:bodyPr wrap="square" rtlCol="0">
              <a:spAutoFit/>
            </a:bodyPr>
            <a:lstStyle/>
            <a:p>
              <a:pPr algn="ctr"/>
              <a:r>
                <a:rPr lang="pt-BR" sz="3000" dirty="0">
                  <a:latin typeface="Tw Cen MT Condensed Extra Bold" panose="020B0803020202020204" pitchFamily="34" charset="0"/>
                </a:rPr>
                <a:t>No motivo X da proteína, é comum observarmos o domínio </a:t>
              </a:r>
              <a:r>
                <a:rPr lang="pt-BR" sz="3000" dirty="0">
                  <a:latin typeface="Tw Cen MT Condensed Extra Bold" panose="020B0803020202020204" pitchFamily="34" charset="0"/>
                  <a:cs typeface="Calibri" panose="020F0502020204030204" pitchFamily="34" charset="0"/>
                </a:rPr>
                <a:t>β-</a:t>
              </a:r>
              <a:r>
                <a:rPr lang="el-GR" sz="3000" dirty="0">
                  <a:latin typeface="Calibri" panose="020F0502020204030204" pitchFamily="34" charset="0"/>
                  <a:cs typeface="Calibri" panose="020F0502020204030204" pitchFamily="34" charset="0"/>
                </a:rPr>
                <a:t>α</a:t>
              </a:r>
              <a:r>
                <a:rPr lang="pt-BR" sz="3000" dirty="0">
                  <a:latin typeface="Calibri" panose="020F0502020204030204" pitchFamily="34" charset="0"/>
                  <a:cs typeface="Calibri" panose="020F0502020204030204" pitchFamily="34" charset="0"/>
                </a:rPr>
                <a:t>-</a:t>
              </a:r>
              <a:r>
                <a:rPr lang="el-GR" sz="3000" dirty="0">
                  <a:latin typeface="Calibri" panose="020F0502020204030204" pitchFamily="34" charset="0"/>
                  <a:cs typeface="Calibri" panose="020F0502020204030204" pitchFamily="34" charset="0"/>
                </a:rPr>
                <a:t>β</a:t>
              </a:r>
              <a:r>
                <a:rPr lang="pt-BR" sz="3000" dirty="0">
                  <a:latin typeface="Tw Cen MT Condensed Extra Bold" panose="020B0803020202020204" pitchFamily="34" charset="0"/>
                  <a:cs typeface="Calibri" panose="020F0502020204030204" pitchFamily="34" charset="0"/>
                </a:rPr>
                <a:t>.</a:t>
              </a:r>
            </a:p>
            <a:p>
              <a:pPr algn="ctr"/>
              <a:endParaRPr lang="pt-BR" sz="3000" dirty="0">
                <a:latin typeface="Tw Cen MT Condensed Extra Bold" panose="020B0803020202020204" pitchFamily="34" charset="0"/>
                <a:cs typeface="Calibri" panose="020F0502020204030204" pitchFamily="34" charset="0"/>
              </a:endParaRPr>
            </a:p>
            <a:p>
              <a:pPr algn="ctr"/>
              <a:r>
                <a:rPr lang="pt-BR" sz="3000" dirty="0">
                  <a:latin typeface="Tw Cen MT Condensed Extra Bold" panose="020B0803020202020204" pitchFamily="34" charset="0"/>
                  <a:cs typeface="Calibri" panose="020F0502020204030204" pitchFamily="34" charset="0"/>
                </a:rPr>
                <a:t>O que são motivos e domínios?</a:t>
              </a:r>
              <a:endParaRPr lang="pt-BR" sz="3000" dirty="0">
                <a:latin typeface="Tw Cen MT Condensed Extra Bold" panose="020B0803020202020204" pitchFamily="34" charset="0"/>
              </a:endParaRP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215939" y="3489421"/>
            <a:ext cx="6719282" cy="1938992"/>
          </a:xfrm>
          <a:prstGeom prst="rect">
            <a:avLst/>
          </a:prstGeom>
          <a:noFill/>
        </p:spPr>
        <p:txBody>
          <a:bodyPr wrap="square" rtlCol="0">
            <a:spAutoFit/>
          </a:bodyPr>
          <a:lstStyle/>
          <a:p>
            <a:pPr algn="just"/>
            <a:r>
              <a:rPr lang="pt-BR" sz="2400" dirty="0">
                <a:solidFill>
                  <a:srgbClr val="C11111"/>
                </a:solidFill>
                <a:latin typeface="Tw Cen MT Condensed Extra Bold" panose="020B0803020202020204" pitchFamily="34" charset="0"/>
              </a:rPr>
              <a:t>Domínio é uma região da proteína estrutural e funcionalmente diferente, independente e que pode ser funcional ou não. Um motivo </a:t>
            </a:r>
            <a:r>
              <a:rPr lang="pt-BR" sz="2400" i="1" dirty="0">
                <a:solidFill>
                  <a:srgbClr val="C11111"/>
                </a:solidFill>
                <a:latin typeface="Tw Cen MT Condensed Extra Bold" panose="020B0803020202020204" pitchFamily="34" charset="0"/>
              </a:rPr>
              <a:t>(</a:t>
            </a:r>
            <a:r>
              <a:rPr lang="pt-BR" sz="2400" i="1" dirty="0" err="1">
                <a:solidFill>
                  <a:srgbClr val="C11111"/>
                </a:solidFill>
                <a:latin typeface="Tw Cen MT Condensed Extra Bold" panose="020B0803020202020204" pitchFamily="34" charset="0"/>
              </a:rPr>
              <a:t>motif</a:t>
            </a:r>
            <a:r>
              <a:rPr lang="pt-BR" sz="2400" i="1" dirty="0">
                <a:solidFill>
                  <a:srgbClr val="C11111"/>
                </a:solidFill>
                <a:latin typeface="Tw Cen MT Condensed Extra Bold" panose="020B0803020202020204" pitchFamily="34" charset="0"/>
              </a:rPr>
              <a:t>), por outro lado, </a:t>
            </a:r>
            <a:r>
              <a:rPr lang="pt-BR" sz="2400" dirty="0">
                <a:solidFill>
                  <a:srgbClr val="C11111"/>
                </a:solidFill>
                <a:latin typeface="Tw Cen MT Condensed Extra Bold" panose="020B0803020202020204" pitchFamily="34" charset="0"/>
              </a:rPr>
              <a:t>é uma combinação de aminoácidos de poucos elementos de estruturas secundárias com um arranjo específico.</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5" name="Agrupar 54">
            <a:extLst>
              <a:ext uri="{FF2B5EF4-FFF2-40B4-BE49-F238E27FC236}">
                <a16:creationId xmlns:a16="http://schemas.microsoft.com/office/drawing/2014/main" id="{5F89DB7B-6529-40BD-87B5-4F04C239D04D}"/>
              </a:ext>
            </a:extLst>
          </p:cNvPr>
          <p:cNvGrpSpPr/>
          <p:nvPr/>
        </p:nvGrpSpPr>
        <p:grpSpPr>
          <a:xfrm>
            <a:off x="5798407" y="5977920"/>
            <a:ext cx="757138" cy="757138"/>
            <a:chOff x="5798407" y="5977920"/>
            <a:chExt cx="757138" cy="757138"/>
          </a:xfrm>
        </p:grpSpPr>
        <p:sp>
          <p:nvSpPr>
            <p:cNvPr id="56" name="Elipse 55">
              <a:hlinkClick r:id="rId2" action="ppaction://hlinksldjump"/>
              <a:extLst>
                <a:ext uri="{FF2B5EF4-FFF2-40B4-BE49-F238E27FC236}">
                  <a16:creationId xmlns:a16="http://schemas.microsoft.com/office/drawing/2014/main" id="{A1F05EA0-B821-4623-A461-9A9444F88551}"/>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Seta: Curva para Cima 59">
              <a:hlinkClick r:id="rId2" action="ppaction://hlinksldjump"/>
              <a:extLst>
                <a:ext uri="{FF2B5EF4-FFF2-40B4-BE49-F238E27FC236}">
                  <a16:creationId xmlns:a16="http://schemas.microsoft.com/office/drawing/2014/main" id="{709B3F4A-EDF8-44CB-9E3E-B3F70A3DDCD4}"/>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CB0897DF-AB98-45B8-BD22-52CBC21D1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8746A731-DF30-4EAD-8C14-7F5909FC74C4}"/>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42296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39"/>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39"/>
                  </p:tgtEl>
                </p:cond>
              </p:nextCondLst>
            </p:seq>
          </p:childTnLst>
        </p:cTn>
      </p:par>
    </p:tnLst>
    <p:bldLst>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643761"/>
              <a:ext cx="6426675" cy="1938992"/>
            </a:xfrm>
            <a:prstGeom prst="rect">
              <a:avLst/>
            </a:prstGeom>
            <a:noFill/>
          </p:spPr>
          <p:txBody>
            <a:bodyPr wrap="square" rtlCol="0">
              <a:spAutoFit/>
            </a:bodyPr>
            <a:lstStyle/>
            <a:p>
              <a:pPr algn="ctr"/>
              <a:r>
                <a:rPr lang="pt-BR" sz="3000" dirty="0">
                  <a:latin typeface="Tw Cen MT Condensed Extra Bold" panose="020B0803020202020204" pitchFamily="34" charset="0"/>
                </a:rPr>
                <a:t>A uma solução com caseínas (</a:t>
              </a:r>
              <a:r>
                <a:rPr lang="pt-BR" sz="3000" dirty="0" err="1">
                  <a:latin typeface="Tw Cen MT Condensed Extra Bold" panose="020B0803020202020204" pitchFamily="34" charset="0"/>
                </a:rPr>
                <a:t>pI</a:t>
              </a:r>
              <a:r>
                <a:rPr lang="pt-BR" sz="3000" dirty="0">
                  <a:latin typeface="Tw Cen MT Condensed Extra Bold" panose="020B0803020202020204" pitchFamily="34" charset="0"/>
                </a:rPr>
                <a:t> = 4,5), proteínas do leite, foi adicionada ácido, até alcançar o pH 4,5. O que acontecerá com as caseínas?</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350748" y="3854439"/>
            <a:ext cx="6262202" cy="1200329"/>
          </a:xfrm>
          <a:prstGeom prst="rect">
            <a:avLst/>
          </a:prstGeom>
          <a:noFill/>
        </p:spPr>
        <p:txBody>
          <a:bodyPr wrap="square" rtlCol="0">
            <a:spAutoFit/>
          </a:bodyPr>
          <a:lstStyle/>
          <a:p>
            <a:pPr algn="ctr"/>
            <a:r>
              <a:rPr lang="pt-BR" sz="2400" dirty="0">
                <a:solidFill>
                  <a:srgbClr val="C11111"/>
                </a:solidFill>
                <a:latin typeface="Tw Cen MT Condensed Extra Bold" panose="020B0803020202020204" pitchFamily="34" charset="0"/>
              </a:rPr>
              <a:t>As caseínas irão formar um precipitado na solução, essa agregação deve-se à grande proporção de proteínas com carga líquida neutra (pH = </a:t>
            </a:r>
            <a:r>
              <a:rPr lang="pt-BR" sz="2400" dirty="0" err="1">
                <a:solidFill>
                  <a:srgbClr val="C11111"/>
                </a:solidFill>
                <a:latin typeface="Tw Cen MT Condensed Extra Bold" panose="020B0803020202020204" pitchFamily="34" charset="0"/>
              </a:rPr>
              <a:t>pI</a:t>
            </a:r>
            <a:r>
              <a:rPr lang="pt-BR" sz="2400" dirty="0">
                <a:solidFill>
                  <a:srgbClr val="C11111"/>
                </a:solidFill>
                <a:latin typeface="Tw Cen MT Condensed Extra Bold" panose="020B0803020202020204" pitchFamily="34" charset="0"/>
              </a:rPr>
              <a:t>).</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5" name="Agrupar 54">
            <a:extLst>
              <a:ext uri="{FF2B5EF4-FFF2-40B4-BE49-F238E27FC236}">
                <a16:creationId xmlns:a16="http://schemas.microsoft.com/office/drawing/2014/main" id="{C7436682-7193-4B49-A5F6-8F42F154CD70}"/>
              </a:ext>
            </a:extLst>
          </p:cNvPr>
          <p:cNvGrpSpPr/>
          <p:nvPr/>
        </p:nvGrpSpPr>
        <p:grpSpPr>
          <a:xfrm>
            <a:off x="5798407" y="5977920"/>
            <a:ext cx="757138" cy="757138"/>
            <a:chOff x="5798407" y="5977920"/>
            <a:chExt cx="757138" cy="757138"/>
          </a:xfrm>
        </p:grpSpPr>
        <p:sp>
          <p:nvSpPr>
            <p:cNvPr id="56" name="Elipse 55">
              <a:hlinkClick r:id="rId2" action="ppaction://hlinksldjump"/>
              <a:extLst>
                <a:ext uri="{FF2B5EF4-FFF2-40B4-BE49-F238E27FC236}">
                  <a16:creationId xmlns:a16="http://schemas.microsoft.com/office/drawing/2014/main" id="{D18FE4C7-A5F6-428A-981D-CD168D14A444}"/>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Seta: Curva para Cima 59">
              <a:hlinkClick r:id="rId2" action="ppaction://hlinksldjump"/>
              <a:extLst>
                <a:ext uri="{FF2B5EF4-FFF2-40B4-BE49-F238E27FC236}">
                  <a16:creationId xmlns:a16="http://schemas.microsoft.com/office/drawing/2014/main" id="{0339A893-FB39-4342-AB19-1FC236398B00}"/>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3C6F5E23-ECD7-4A08-B13E-0B85AD528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DD4FB705-4485-4824-8FD9-8AE242CAF14C}"/>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80216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4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40"/>
                  </p:tgtEl>
                </p:cond>
              </p:nextCondLst>
            </p:seq>
          </p:childTnLst>
        </p:cTn>
      </p:par>
    </p:tnLst>
    <p:bldLst>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794368"/>
              <a:ext cx="6426675" cy="1015663"/>
            </a:xfrm>
            <a:prstGeom prst="rect">
              <a:avLst/>
            </a:prstGeom>
            <a:noFill/>
          </p:spPr>
          <p:txBody>
            <a:bodyPr wrap="square" rtlCol="0">
              <a:spAutoFit/>
            </a:bodyPr>
            <a:lstStyle/>
            <a:p>
              <a:pPr algn="ctr"/>
              <a:r>
                <a:rPr lang="pt-BR" sz="3000" dirty="0">
                  <a:latin typeface="Tw Cen MT Condensed Extra Bold" panose="020B0803020202020204" pitchFamily="34" charset="0"/>
                </a:rPr>
                <a:t>Como a presença de sais pode influenciar na solubilidade de uma proteína?</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44481" y="3314835"/>
            <a:ext cx="6262202" cy="2062103"/>
          </a:xfrm>
          <a:prstGeom prst="rect">
            <a:avLst/>
          </a:prstGeom>
          <a:noFill/>
        </p:spPr>
        <p:txBody>
          <a:bodyPr wrap="square" rtlCol="0">
            <a:spAutoFit/>
          </a:bodyPr>
          <a:lstStyle/>
          <a:p>
            <a:pPr algn="just"/>
            <a:r>
              <a:rPr lang="pt-BR" sz="2000" i="1" dirty="0" err="1">
                <a:solidFill>
                  <a:srgbClr val="C11111"/>
                </a:solidFill>
                <a:latin typeface="Tw Cen MT Condensed Extra Bold" panose="020B0803020202020204" pitchFamily="34" charset="0"/>
              </a:rPr>
              <a:t>Salting</a:t>
            </a:r>
            <a:r>
              <a:rPr lang="pt-BR" sz="2000" i="1" dirty="0">
                <a:solidFill>
                  <a:srgbClr val="C11111"/>
                </a:solidFill>
                <a:latin typeface="Tw Cen MT Condensed Extra Bold" panose="020B0803020202020204" pitchFamily="34" charset="0"/>
              </a:rPr>
              <a:t> in </a:t>
            </a:r>
            <a:r>
              <a:rPr lang="pt-BR" sz="2000" dirty="0">
                <a:solidFill>
                  <a:srgbClr val="C11111"/>
                </a:solidFill>
                <a:latin typeface="Tw Cen MT Condensed Extra Bold" panose="020B0803020202020204" pitchFamily="34" charset="0"/>
              </a:rPr>
              <a:t>– Baixas concentrações de sais aumentam a solubilidade das proteínas, uma vez que eles contribuem para a formação de pontes salinas.</a:t>
            </a:r>
          </a:p>
          <a:p>
            <a:pPr algn="just"/>
            <a:r>
              <a:rPr lang="pt-BR" sz="2000" i="1" dirty="0" err="1">
                <a:solidFill>
                  <a:srgbClr val="C11111"/>
                </a:solidFill>
                <a:latin typeface="Tw Cen MT Condensed Extra Bold" panose="020B0803020202020204" pitchFamily="34" charset="0"/>
              </a:rPr>
              <a:t>Salting</a:t>
            </a:r>
            <a:r>
              <a:rPr lang="pt-BR" sz="2000" i="1" dirty="0">
                <a:solidFill>
                  <a:srgbClr val="C11111"/>
                </a:solidFill>
                <a:latin typeface="Tw Cen MT Condensed Extra Bold" panose="020B0803020202020204" pitchFamily="34" charset="0"/>
              </a:rPr>
              <a:t> Out </a:t>
            </a:r>
            <a:r>
              <a:rPr lang="pt-BR" sz="2000" dirty="0">
                <a:solidFill>
                  <a:srgbClr val="C11111"/>
                </a:solidFill>
                <a:latin typeface="Tw Cen MT Condensed Extra Bold" panose="020B0803020202020204" pitchFamily="34" charset="0"/>
              </a:rPr>
              <a:t>– Elevadas concentrações de sais diminuem a solubilidade de proteínas, já que os interações proteína-água diminuem, e as interações proteína-proteína</a:t>
            </a:r>
            <a:r>
              <a:rPr lang="pt-BR" sz="2800" dirty="0">
                <a:solidFill>
                  <a:srgbClr val="C11111"/>
                </a:solidFill>
                <a:latin typeface="Tw Cen MT Condensed Extra Bold" panose="020B0803020202020204" pitchFamily="34" charset="0"/>
              </a:rPr>
              <a:t> </a:t>
            </a:r>
            <a:r>
              <a:rPr lang="pt-BR" sz="2000" dirty="0">
                <a:solidFill>
                  <a:srgbClr val="C11111"/>
                </a:solidFill>
                <a:latin typeface="Tw Cen MT Condensed Extra Bold" panose="020B0803020202020204" pitchFamily="34" charset="0"/>
              </a:rPr>
              <a:t>aumentam.</a:t>
            </a:r>
            <a:r>
              <a:rPr lang="pt-BR" sz="2800" dirty="0">
                <a:solidFill>
                  <a:srgbClr val="C11111"/>
                </a:solidFill>
                <a:latin typeface="Tw Cen MT Condensed Extra Bold" panose="020B0803020202020204" pitchFamily="34" charset="0"/>
              </a:rPr>
              <a:t> </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5" name="Agrupar 54">
            <a:extLst>
              <a:ext uri="{FF2B5EF4-FFF2-40B4-BE49-F238E27FC236}">
                <a16:creationId xmlns:a16="http://schemas.microsoft.com/office/drawing/2014/main" id="{477BCF3E-CEF2-4FA8-A251-3FD36FB08747}"/>
              </a:ext>
            </a:extLst>
          </p:cNvPr>
          <p:cNvGrpSpPr/>
          <p:nvPr/>
        </p:nvGrpSpPr>
        <p:grpSpPr>
          <a:xfrm>
            <a:off x="5798407" y="5977920"/>
            <a:ext cx="757138" cy="757138"/>
            <a:chOff x="5798407" y="5977920"/>
            <a:chExt cx="757138" cy="757138"/>
          </a:xfrm>
        </p:grpSpPr>
        <p:sp>
          <p:nvSpPr>
            <p:cNvPr id="56" name="Elipse 55">
              <a:hlinkClick r:id="rId2" action="ppaction://hlinksldjump"/>
              <a:extLst>
                <a:ext uri="{FF2B5EF4-FFF2-40B4-BE49-F238E27FC236}">
                  <a16:creationId xmlns:a16="http://schemas.microsoft.com/office/drawing/2014/main" id="{4AA05040-FC82-4F70-9AC6-6BBBE8BBD1E3}"/>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Seta: Curva para Cima 59">
              <a:hlinkClick r:id="rId2" action="ppaction://hlinksldjump"/>
              <a:extLst>
                <a:ext uri="{FF2B5EF4-FFF2-40B4-BE49-F238E27FC236}">
                  <a16:creationId xmlns:a16="http://schemas.microsoft.com/office/drawing/2014/main" id="{F83EC4A1-A2D6-4016-9FB5-55FF797467B7}"/>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A747F10C-C64C-48E3-B321-A941A75C1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647D4D94-2074-4EFE-BC3B-6E3D082E365B}"/>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88619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42"/>
                  </p:tgtEl>
                </p:cond>
              </p:nextCondLst>
            </p:seq>
          </p:childTnLst>
        </p:cTn>
      </p:par>
    </p:tnLst>
    <p:bldLst>
      <p:bldP spid="4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48130" y="1360685"/>
              <a:ext cx="6426675" cy="2185214"/>
            </a:xfrm>
            <a:prstGeom prst="rect">
              <a:avLst/>
            </a:prstGeom>
            <a:noFill/>
          </p:spPr>
          <p:txBody>
            <a:bodyPr wrap="square" rtlCol="0">
              <a:spAutoFit/>
            </a:bodyPr>
            <a:lstStyle/>
            <a:p>
              <a:pPr algn="ctr"/>
              <a:r>
                <a:rPr lang="pt-BR" sz="2800" dirty="0">
                  <a:latin typeface="Tw Cen MT Condensed Extra Bold" panose="020B0803020202020204" pitchFamily="34" charset="0"/>
                </a:rPr>
                <a:t>“Uma proteína com </a:t>
              </a:r>
              <a:r>
                <a:rPr lang="pt-BR" sz="2800" dirty="0" err="1">
                  <a:latin typeface="Tw Cen MT Condensed Extra Bold" panose="020B0803020202020204" pitchFamily="34" charset="0"/>
                </a:rPr>
                <a:t>pI</a:t>
              </a:r>
              <a:r>
                <a:rPr lang="pt-BR" sz="2800" dirty="0">
                  <a:latin typeface="Tw Cen MT Condensed Extra Bold" panose="020B0803020202020204" pitchFamily="34" charset="0"/>
                </a:rPr>
                <a:t> 3,0 deve ter predomínio de aminoácidos carregados negativamente.”</a:t>
              </a:r>
            </a:p>
            <a:p>
              <a:pPr algn="ctr"/>
              <a:endParaRPr lang="pt-BR" sz="2800" dirty="0">
                <a:latin typeface="Tw Cen MT Condensed Extra Bold" panose="020B0803020202020204" pitchFamily="34" charset="0"/>
              </a:endParaRPr>
            </a:p>
            <a:p>
              <a:pPr algn="ctr"/>
              <a:r>
                <a:rPr lang="pt-BR" sz="2400" dirty="0">
                  <a:latin typeface="Tw Cen MT Condensed Extra Bold" panose="020B0803020202020204" pitchFamily="34" charset="0"/>
                </a:rPr>
                <a:t>Esta afirmativa é verdadeira ou falsa? Justifique.</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30366" y="3672022"/>
            <a:ext cx="6262202" cy="1938992"/>
          </a:xfrm>
          <a:prstGeom prst="rect">
            <a:avLst/>
          </a:prstGeom>
          <a:noFill/>
        </p:spPr>
        <p:txBody>
          <a:bodyPr wrap="square" rtlCol="0">
            <a:spAutoFit/>
          </a:bodyPr>
          <a:lstStyle/>
          <a:p>
            <a:pPr algn="just"/>
            <a:r>
              <a:rPr lang="pt-BR" sz="2000" dirty="0">
                <a:solidFill>
                  <a:srgbClr val="C11111"/>
                </a:solidFill>
                <a:latin typeface="Tw Cen MT Condensed Extra Bold" panose="020B0803020202020204" pitchFamily="34" charset="0"/>
              </a:rPr>
              <a:t>Verdadeiro.  O </a:t>
            </a:r>
            <a:r>
              <a:rPr lang="pt-BR" sz="2000" dirty="0" err="1">
                <a:solidFill>
                  <a:srgbClr val="C11111"/>
                </a:solidFill>
                <a:latin typeface="Tw Cen MT Condensed Extra Bold" panose="020B0803020202020204" pitchFamily="34" charset="0"/>
              </a:rPr>
              <a:t>pI</a:t>
            </a:r>
            <a:r>
              <a:rPr lang="pt-BR" sz="2000" dirty="0">
                <a:solidFill>
                  <a:srgbClr val="C11111"/>
                </a:solidFill>
                <a:latin typeface="Tw Cen MT Condensed Extra Bold" panose="020B0803020202020204" pitchFamily="34" charset="0"/>
              </a:rPr>
              <a:t> de uma proteína reflete a proporção entre resíduos de aminoácidos básicos e ácidos. Assim, um </a:t>
            </a:r>
            <a:r>
              <a:rPr lang="pt-BR" sz="2000" dirty="0" err="1">
                <a:solidFill>
                  <a:srgbClr val="C11111"/>
                </a:solidFill>
                <a:latin typeface="Tw Cen MT Condensed Extra Bold" panose="020B0803020202020204" pitchFamily="34" charset="0"/>
              </a:rPr>
              <a:t>pI</a:t>
            </a:r>
            <a:r>
              <a:rPr lang="pt-BR" sz="2000" dirty="0">
                <a:solidFill>
                  <a:srgbClr val="C11111"/>
                </a:solidFill>
                <a:latin typeface="Tw Cen MT Condensed Extra Bold" panose="020B0803020202020204" pitchFamily="34" charset="0"/>
              </a:rPr>
              <a:t> baixo, indica que a proteína possuí mais resíduos carregados </a:t>
            </a:r>
            <a:r>
              <a:rPr lang="pt-BR" sz="2000" dirty="0" err="1">
                <a:solidFill>
                  <a:srgbClr val="C11111"/>
                </a:solidFill>
                <a:latin typeface="Tw Cen MT Condensed Extra Bold" panose="020B0803020202020204" pitchFamily="34" charset="0"/>
              </a:rPr>
              <a:t>negativamento</a:t>
            </a:r>
            <a:r>
              <a:rPr lang="pt-BR" sz="2000" dirty="0">
                <a:solidFill>
                  <a:srgbClr val="C11111"/>
                </a:solidFill>
                <a:latin typeface="Tw Cen MT Condensed Extra Bold" panose="020B0803020202020204" pitchFamily="34" charset="0"/>
              </a:rPr>
              <a:t>, dos quais uma fração está </a:t>
            </a:r>
            <a:r>
              <a:rPr lang="pt-BR" sz="2000" dirty="0" err="1">
                <a:solidFill>
                  <a:srgbClr val="C11111"/>
                </a:solidFill>
                <a:latin typeface="Tw Cen MT Condensed Extra Bold" panose="020B0803020202020204" pitchFamily="34" charset="0"/>
              </a:rPr>
              <a:t>protonada</a:t>
            </a:r>
            <a:r>
              <a:rPr lang="pt-BR" sz="2000" dirty="0">
                <a:solidFill>
                  <a:srgbClr val="C11111"/>
                </a:solidFill>
                <a:latin typeface="Tw Cen MT Condensed Extra Bold" panose="020B0803020202020204" pitchFamily="34" charset="0"/>
              </a:rPr>
              <a:t> e outra  desprotonada para compensar as poucas cargas positivas da proteína.</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5" name="Agrupar 54">
            <a:extLst>
              <a:ext uri="{FF2B5EF4-FFF2-40B4-BE49-F238E27FC236}">
                <a16:creationId xmlns:a16="http://schemas.microsoft.com/office/drawing/2014/main" id="{C49DEA40-0484-4B42-8B40-3382F938C63B}"/>
              </a:ext>
            </a:extLst>
          </p:cNvPr>
          <p:cNvGrpSpPr/>
          <p:nvPr/>
        </p:nvGrpSpPr>
        <p:grpSpPr>
          <a:xfrm>
            <a:off x="5798407" y="5977920"/>
            <a:ext cx="757138" cy="757138"/>
            <a:chOff x="5798407" y="5977920"/>
            <a:chExt cx="757138" cy="757138"/>
          </a:xfrm>
        </p:grpSpPr>
        <p:sp>
          <p:nvSpPr>
            <p:cNvPr id="56" name="Elipse 55">
              <a:hlinkClick r:id="rId2" action="ppaction://hlinksldjump"/>
              <a:extLst>
                <a:ext uri="{FF2B5EF4-FFF2-40B4-BE49-F238E27FC236}">
                  <a16:creationId xmlns:a16="http://schemas.microsoft.com/office/drawing/2014/main" id="{1775CFD3-688C-453A-8404-838C6B1DFB87}"/>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Seta: Curva para Cima 59">
              <a:hlinkClick r:id="rId2" action="ppaction://hlinksldjump"/>
              <a:extLst>
                <a:ext uri="{FF2B5EF4-FFF2-40B4-BE49-F238E27FC236}">
                  <a16:creationId xmlns:a16="http://schemas.microsoft.com/office/drawing/2014/main" id="{F73D73E4-FC71-4188-A1F0-9DDDC9A9A8BE}"/>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0B8B7FF1-55D5-4F16-9F4F-B8356B898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9A3D0918-29BD-4AE3-8D24-8CC6E69993DC}"/>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73239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49"/>
                  </p:tgtEl>
                </p:cond>
              </p:nextCondLst>
            </p:seq>
          </p:childTnLst>
        </p:cTn>
      </p:par>
    </p:tnLst>
    <p:bldLst>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794368"/>
              <a:ext cx="6426675" cy="1477328"/>
            </a:xfrm>
            <a:prstGeom prst="rect">
              <a:avLst/>
            </a:prstGeom>
            <a:noFill/>
          </p:spPr>
          <p:txBody>
            <a:bodyPr wrap="square" rtlCol="0">
              <a:spAutoFit/>
            </a:bodyPr>
            <a:lstStyle/>
            <a:p>
              <a:pPr algn="ctr"/>
              <a:r>
                <a:rPr lang="pt-BR" sz="3000" dirty="0">
                  <a:latin typeface="Tw Cen MT Condensed Extra Bold" panose="020B0803020202020204" pitchFamily="34" charset="0"/>
                </a:rPr>
                <a:t>Qual é a importância das interações hidrofóbicas para a estrutura de uma proteína globular?</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43651" y="3631598"/>
            <a:ext cx="6262202" cy="1384995"/>
          </a:xfrm>
          <a:prstGeom prst="rect">
            <a:avLst/>
          </a:prstGeom>
          <a:noFill/>
        </p:spPr>
        <p:txBody>
          <a:bodyPr wrap="square" rtlCol="0">
            <a:spAutoFit/>
          </a:bodyPr>
          <a:lstStyle/>
          <a:p>
            <a:pPr algn="ctr"/>
            <a:r>
              <a:rPr lang="pt-BR" sz="2800" dirty="0">
                <a:solidFill>
                  <a:srgbClr val="C11111"/>
                </a:solidFill>
                <a:latin typeface="Tw Cen MT Condensed Extra Bold" panose="020B0803020202020204" pitchFamily="34" charset="0"/>
              </a:rPr>
              <a:t>As interações hidrofóbicas contribuem para manutenção da estrutura “arredondada” em proteínas globulares.</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5" name="Agrupar 54">
            <a:extLst>
              <a:ext uri="{FF2B5EF4-FFF2-40B4-BE49-F238E27FC236}">
                <a16:creationId xmlns:a16="http://schemas.microsoft.com/office/drawing/2014/main" id="{8A15ED25-764C-4E29-845C-8B9D3E818C48}"/>
              </a:ext>
            </a:extLst>
          </p:cNvPr>
          <p:cNvGrpSpPr/>
          <p:nvPr/>
        </p:nvGrpSpPr>
        <p:grpSpPr>
          <a:xfrm>
            <a:off x="5798407" y="5977920"/>
            <a:ext cx="757138" cy="757138"/>
            <a:chOff x="5798407" y="5977920"/>
            <a:chExt cx="757138" cy="757138"/>
          </a:xfrm>
        </p:grpSpPr>
        <p:sp>
          <p:nvSpPr>
            <p:cNvPr id="56" name="Elipse 55">
              <a:hlinkClick r:id="rId2" action="ppaction://hlinksldjump"/>
              <a:extLst>
                <a:ext uri="{FF2B5EF4-FFF2-40B4-BE49-F238E27FC236}">
                  <a16:creationId xmlns:a16="http://schemas.microsoft.com/office/drawing/2014/main" id="{94089D46-558B-40A5-80AD-7521F8C0C471}"/>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Seta: Curva para Cima 56">
              <a:hlinkClick r:id="rId2" action="ppaction://hlinksldjump"/>
              <a:extLst>
                <a:ext uri="{FF2B5EF4-FFF2-40B4-BE49-F238E27FC236}">
                  <a16:creationId xmlns:a16="http://schemas.microsoft.com/office/drawing/2014/main" id="{B060BDC8-9D1D-431C-A067-000420CD475E}"/>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98B10E8C-A31D-4AF8-AF49-565557D20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C303E6AE-F579-4E81-982C-FE1CC5AC0888}"/>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28094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50"/>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50"/>
                  </p:tgtEl>
                </p:cond>
              </p:nextCondLst>
            </p:seq>
          </p:childTnLst>
        </p:cTn>
      </p:par>
    </p:tnLst>
    <p:bldLst>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144203" y="1731772"/>
              <a:ext cx="6839766" cy="3539430"/>
            </a:xfrm>
            <a:prstGeom prst="rect">
              <a:avLst/>
            </a:prstGeom>
            <a:noFill/>
          </p:spPr>
          <p:txBody>
            <a:bodyPr wrap="square" rtlCol="0">
              <a:spAutoFit/>
            </a:bodyPr>
            <a:lstStyle/>
            <a:p>
              <a:pPr algn="ctr"/>
              <a:r>
                <a:rPr lang="pt-BR" sz="2800" dirty="0">
                  <a:latin typeface="Tw Cen MT Condensed Extra Bold" panose="020B0803020202020204" pitchFamily="34" charset="0"/>
                </a:rPr>
                <a:t>A </a:t>
              </a:r>
              <a:r>
                <a:rPr lang="pt-BR" sz="2800" dirty="0" err="1">
                  <a:latin typeface="Tw Cen MT Condensed Extra Bold" panose="020B0803020202020204" pitchFamily="34" charset="0"/>
                </a:rPr>
                <a:t>ovoalbumina</a:t>
              </a:r>
              <a:r>
                <a:rPr lang="pt-BR" sz="2800" dirty="0">
                  <a:latin typeface="Tw Cen MT Condensed Extra Bold" panose="020B0803020202020204" pitchFamily="34" charset="0"/>
                </a:rPr>
                <a:t>, caseína e miosina são proteínas que podem ser encontradas, respectivamente, em: </a:t>
              </a:r>
            </a:p>
            <a:p>
              <a:pPr algn="ctr"/>
              <a:endParaRPr lang="pt-BR" sz="2800" dirty="0">
                <a:latin typeface="Tw Cen MT Condensed Extra Bold" panose="020B0803020202020204" pitchFamily="34" charset="0"/>
              </a:endParaRPr>
            </a:p>
            <a:p>
              <a:pPr marL="514350" indent="-514350">
                <a:buAutoNum type="alphaLcParenR"/>
              </a:pPr>
              <a:r>
                <a:rPr lang="pt-BR" sz="2800" dirty="0">
                  <a:latin typeface="Tw Cen MT Condensed Extra Bold" panose="020B0803020202020204" pitchFamily="34" charset="0"/>
                </a:rPr>
                <a:t>ovo, músculos e leite.</a:t>
              </a:r>
            </a:p>
            <a:p>
              <a:pPr marL="514350" indent="-514350">
                <a:buAutoNum type="alphaLcParenR"/>
              </a:pPr>
              <a:r>
                <a:rPr lang="pt-BR" sz="2800" dirty="0">
                  <a:latin typeface="Tw Cen MT Condensed Extra Bold" panose="020B0803020202020204" pitchFamily="34" charset="0"/>
                </a:rPr>
                <a:t>Sangue, leite e músculos.</a:t>
              </a:r>
            </a:p>
            <a:p>
              <a:pPr marL="514350" indent="-514350">
                <a:buAutoNum type="alphaLcParenR"/>
              </a:pPr>
              <a:r>
                <a:rPr lang="pt-BR" sz="2800" dirty="0">
                  <a:latin typeface="Tw Cen MT Condensed Extra Bold" panose="020B0803020202020204" pitchFamily="34" charset="0"/>
                </a:rPr>
                <a:t>Ovo, leite e músculos.</a:t>
              </a:r>
            </a:p>
            <a:p>
              <a:pPr marL="514350" indent="-514350">
                <a:buAutoNum type="alphaLcParenR"/>
              </a:pPr>
              <a:r>
                <a:rPr lang="pt-BR" sz="2800" dirty="0">
                  <a:latin typeface="Tw Cen MT Condensed Extra Bold" panose="020B0803020202020204" pitchFamily="34" charset="0"/>
                </a:rPr>
                <a:t>Ovo, leite e soja.  </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655668" y="4285683"/>
            <a:ext cx="3501361" cy="523220"/>
          </a:xfrm>
          <a:prstGeom prst="rect">
            <a:avLst/>
          </a:prstGeom>
          <a:noFill/>
        </p:spPr>
        <p:txBody>
          <a:bodyPr wrap="square" rtlCol="0">
            <a:spAutoFit/>
          </a:bodyPr>
          <a:lstStyle/>
          <a:p>
            <a:r>
              <a:rPr lang="pt-BR" sz="2800" dirty="0">
                <a:solidFill>
                  <a:srgbClr val="C11111"/>
                </a:solidFill>
                <a:latin typeface="Tw Cen MT Condensed Extra Bold" panose="020B0803020202020204" pitchFamily="34" charset="0"/>
              </a:rPr>
              <a:t>Ovo, leite e músculos. </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7" name="Agrupar 56">
            <a:extLst>
              <a:ext uri="{FF2B5EF4-FFF2-40B4-BE49-F238E27FC236}">
                <a16:creationId xmlns:a16="http://schemas.microsoft.com/office/drawing/2014/main" id="{691579DF-CA1E-4652-A14D-34EAD0A3426E}"/>
              </a:ext>
            </a:extLst>
          </p:cNvPr>
          <p:cNvGrpSpPr/>
          <p:nvPr/>
        </p:nvGrpSpPr>
        <p:grpSpPr>
          <a:xfrm>
            <a:off x="5798407" y="5977920"/>
            <a:ext cx="757138" cy="757138"/>
            <a:chOff x="5798407" y="5977920"/>
            <a:chExt cx="757138" cy="757138"/>
          </a:xfrm>
        </p:grpSpPr>
        <p:sp>
          <p:nvSpPr>
            <p:cNvPr id="58" name="Elipse 57">
              <a:hlinkClick r:id="rId2" action="ppaction://hlinksldjump"/>
              <a:extLst>
                <a:ext uri="{FF2B5EF4-FFF2-40B4-BE49-F238E27FC236}">
                  <a16:creationId xmlns:a16="http://schemas.microsoft.com/office/drawing/2014/main" id="{ED76723A-123D-464C-B4DC-DE1EEA6B44AC}"/>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Seta: Curva para Cima 58">
              <a:hlinkClick r:id="rId2" action="ppaction://hlinksldjump"/>
              <a:extLst>
                <a:ext uri="{FF2B5EF4-FFF2-40B4-BE49-F238E27FC236}">
                  <a16:creationId xmlns:a16="http://schemas.microsoft.com/office/drawing/2014/main" id="{396E8E0C-0DCA-4E11-A8DB-64D978893179}"/>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77CCD100-C3A6-49A6-A6D3-2E037231C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9A88FAFA-8EBD-475E-9A60-5738698F9B67}"/>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25118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51"/>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51"/>
                  </p:tgtEl>
                </p:cond>
              </p:nextCondLst>
            </p:seq>
          </p:childTnLst>
        </p:cTn>
      </p:par>
    </p:tnLst>
    <p:bldLst>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47912" y="1001219"/>
            <a:ext cx="7505504" cy="4784167"/>
            <a:chOff x="3847912" y="1001219"/>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47912" y="1001219"/>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449732"/>
              <a:ext cx="6426675" cy="553998"/>
            </a:xfrm>
            <a:prstGeom prst="rect">
              <a:avLst/>
            </a:prstGeom>
            <a:noFill/>
          </p:spPr>
          <p:txBody>
            <a:bodyPr wrap="square" rtlCol="0">
              <a:spAutoFit/>
            </a:bodyPr>
            <a:lstStyle/>
            <a:p>
              <a:pPr algn="ctr"/>
              <a:r>
                <a:rPr lang="pt-BR" sz="3000" dirty="0">
                  <a:latin typeface="Tw Cen MT Condensed Extra Bold" panose="020B0803020202020204" pitchFamily="34" charset="0"/>
                </a:rPr>
                <a:t>Descreva a estrutura da mioglobina. </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287202" y="3284611"/>
            <a:ext cx="6553766" cy="1569660"/>
          </a:xfrm>
          <a:prstGeom prst="rect">
            <a:avLst/>
          </a:prstGeom>
          <a:noFill/>
        </p:spPr>
        <p:txBody>
          <a:bodyPr wrap="square" rtlCol="0">
            <a:spAutoFit/>
          </a:bodyPr>
          <a:lstStyle/>
          <a:p>
            <a:pPr algn="ctr"/>
            <a:r>
              <a:rPr lang="pt-BR" sz="2400" dirty="0">
                <a:solidFill>
                  <a:srgbClr val="C11111"/>
                </a:solidFill>
                <a:latin typeface="Tw Cen MT Condensed Extra Bold" panose="020B0803020202020204" pitchFamily="34" charset="0"/>
              </a:rPr>
              <a:t>A mioglobina é uma proteína formada por uma única cadeia polipeptídica. Sua estrutura tridimensional contém 8 alfa-hélices e um grupo prostético, o grupo Heme. </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7" name="Agrupar 56">
            <a:extLst>
              <a:ext uri="{FF2B5EF4-FFF2-40B4-BE49-F238E27FC236}">
                <a16:creationId xmlns:a16="http://schemas.microsoft.com/office/drawing/2014/main" id="{EB733B1B-E714-4D8A-B184-441C8415CBED}"/>
              </a:ext>
            </a:extLst>
          </p:cNvPr>
          <p:cNvGrpSpPr/>
          <p:nvPr/>
        </p:nvGrpSpPr>
        <p:grpSpPr>
          <a:xfrm>
            <a:off x="5798407" y="5977920"/>
            <a:ext cx="757138" cy="757138"/>
            <a:chOff x="5798407" y="5977920"/>
            <a:chExt cx="757138" cy="757138"/>
          </a:xfrm>
        </p:grpSpPr>
        <p:sp>
          <p:nvSpPr>
            <p:cNvPr id="58" name="Elipse 57">
              <a:hlinkClick r:id="rId2" action="ppaction://hlinksldjump"/>
              <a:extLst>
                <a:ext uri="{FF2B5EF4-FFF2-40B4-BE49-F238E27FC236}">
                  <a16:creationId xmlns:a16="http://schemas.microsoft.com/office/drawing/2014/main" id="{B95766EF-4951-4DE9-A014-108C0EF21D47}"/>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Seta: Curva para Cima 58">
              <a:hlinkClick r:id="rId2" action="ppaction://hlinksldjump"/>
              <a:extLst>
                <a:ext uri="{FF2B5EF4-FFF2-40B4-BE49-F238E27FC236}">
                  <a16:creationId xmlns:a16="http://schemas.microsoft.com/office/drawing/2014/main" id="{1174EA3B-0FE9-4E56-9BF2-A018AA6EF62B}"/>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4F5C5BA8-C93E-4D9D-AA96-5979C7EDA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56352F1A-6EDC-412C-8CF6-9C4CF9B9AE48}"/>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43017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5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52"/>
                  </p:tgtEl>
                </p:cond>
              </p:nextCondLst>
            </p:seq>
          </p:childTnLst>
        </p:cTn>
      </p:par>
    </p:tnLst>
    <p:bldLst>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50748" y="1557794"/>
              <a:ext cx="6426675" cy="1815882"/>
            </a:xfrm>
            <a:prstGeom prst="rect">
              <a:avLst/>
            </a:prstGeom>
            <a:noFill/>
          </p:spPr>
          <p:txBody>
            <a:bodyPr wrap="square" rtlCol="0">
              <a:spAutoFit/>
            </a:bodyPr>
            <a:lstStyle/>
            <a:p>
              <a:pPr algn="ctr"/>
              <a:r>
                <a:rPr lang="pt-BR" sz="2800" dirty="0">
                  <a:latin typeface="Tw Cen MT Condensed Extra Bold" panose="020B0803020202020204" pitchFamily="34" charset="0"/>
                </a:rPr>
                <a:t>O que pode acontecer quando, por uma mutação,  um resíduo de aminoácido apolar é substituído por um polar carregado positivamente? Explique.</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30367" y="3732052"/>
            <a:ext cx="6262202" cy="1938992"/>
          </a:xfrm>
          <a:prstGeom prst="rect">
            <a:avLst/>
          </a:prstGeom>
          <a:noFill/>
        </p:spPr>
        <p:txBody>
          <a:bodyPr wrap="square" rtlCol="0">
            <a:spAutoFit/>
          </a:bodyPr>
          <a:lstStyle/>
          <a:p>
            <a:pPr algn="ctr"/>
            <a:r>
              <a:rPr lang="pt-BR" sz="2400" dirty="0">
                <a:solidFill>
                  <a:srgbClr val="C11111"/>
                </a:solidFill>
                <a:latin typeface="Tw Cen MT Condensed Extra Bold" panose="020B0803020202020204" pitchFamily="34" charset="0"/>
              </a:rPr>
              <a:t>A substituição de um resíduo apolar por um carregado positivamente pode causar alterações consideráveis na estrutura de uma proteína, afetando sua função se ocorrer em uma resíduo crítico para a atividade da proteína.</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7" name="Agrupar 56">
            <a:extLst>
              <a:ext uri="{FF2B5EF4-FFF2-40B4-BE49-F238E27FC236}">
                <a16:creationId xmlns:a16="http://schemas.microsoft.com/office/drawing/2014/main" id="{E843D1D3-A828-45A0-BCC0-A4BC221CBD95}"/>
              </a:ext>
            </a:extLst>
          </p:cNvPr>
          <p:cNvGrpSpPr/>
          <p:nvPr/>
        </p:nvGrpSpPr>
        <p:grpSpPr>
          <a:xfrm>
            <a:off x="5798407" y="5977920"/>
            <a:ext cx="757138" cy="757138"/>
            <a:chOff x="5798407" y="5977920"/>
            <a:chExt cx="757138" cy="757138"/>
          </a:xfrm>
        </p:grpSpPr>
        <p:sp>
          <p:nvSpPr>
            <p:cNvPr id="58" name="Elipse 57">
              <a:hlinkClick r:id="rId2" action="ppaction://hlinksldjump"/>
              <a:extLst>
                <a:ext uri="{FF2B5EF4-FFF2-40B4-BE49-F238E27FC236}">
                  <a16:creationId xmlns:a16="http://schemas.microsoft.com/office/drawing/2014/main" id="{7E68C766-887E-4370-90DC-37036CCE36D5}"/>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Seta: Curva para Cima 58">
              <a:hlinkClick r:id="rId2" action="ppaction://hlinksldjump"/>
              <a:extLst>
                <a:ext uri="{FF2B5EF4-FFF2-40B4-BE49-F238E27FC236}">
                  <a16:creationId xmlns:a16="http://schemas.microsoft.com/office/drawing/2014/main" id="{A7BC4DFC-D856-4EE9-A15A-CF12629030A5}"/>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20CDF3E9-6848-4D0D-8956-C6BF4B9AA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F57FD512-EF63-4472-81D9-D029FC97BD2B}"/>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71467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5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53"/>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896E021B-2595-43A7-AB3A-57CBBBB8BC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9329" y="328009"/>
            <a:ext cx="2267758" cy="1965027"/>
          </a:xfrm>
          <a:prstGeom prst="rect">
            <a:avLst/>
          </a:prstGeom>
        </p:spPr>
      </p:pic>
      <p:grpSp>
        <p:nvGrpSpPr>
          <p:cNvPr id="17" name="Agrupar 16">
            <a:extLst>
              <a:ext uri="{FF2B5EF4-FFF2-40B4-BE49-F238E27FC236}">
                <a16:creationId xmlns:a16="http://schemas.microsoft.com/office/drawing/2014/main" id="{489AB00B-0701-48B0-A3D5-83485CDB3D71}"/>
              </a:ext>
            </a:extLst>
          </p:cNvPr>
          <p:cNvGrpSpPr/>
          <p:nvPr/>
        </p:nvGrpSpPr>
        <p:grpSpPr>
          <a:xfrm>
            <a:off x="423930" y="326146"/>
            <a:ext cx="2267758" cy="1965028"/>
            <a:chOff x="982037" y="328008"/>
            <a:chExt cx="2267758" cy="1965028"/>
          </a:xfrm>
        </p:grpSpPr>
        <p:sp>
          <p:nvSpPr>
            <p:cNvPr id="18" name="Retângulo 17">
              <a:extLst>
                <a:ext uri="{FF2B5EF4-FFF2-40B4-BE49-F238E27FC236}">
                  <a16:creationId xmlns:a16="http://schemas.microsoft.com/office/drawing/2014/main" id="{8E8ED57D-0ACB-4E5B-AAC3-68E641CDDE19}"/>
                </a:ext>
              </a:extLst>
            </p:cNvPr>
            <p:cNvSpPr/>
            <p:nvPr/>
          </p:nvSpPr>
          <p:spPr>
            <a:xfrm>
              <a:off x="982037"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53012C10-F7E4-4B15-81BE-ACBCC9941AE4}"/>
                </a:ext>
              </a:extLst>
            </p:cNvPr>
            <p:cNvSpPr txBox="1"/>
            <p:nvPr/>
          </p:nvSpPr>
          <p:spPr>
            <a:xfrm>
              <a:off x="1630581"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13</a:t>
              </a:r>
            </a:p>
          </p:txBody>
        </p:sp>
      </p:grpSp>
      <p:sp>
        <p:nvSpPr>
          <p:cNvPr id="20" name="Coração 19">
            <a:extLst>
              <a:ext uri="{FF2B5EF4-FFF2-40B4-BE49-F238E27FC236}">
                <a16:creationId xmlns:a16="http://schemas.microsoft.com/office/drawing/2014/main" id="{108A705F-2C36-4A81-8142-56A244C50FA7}"/>
              </a:ext>
            </a:extLst>
          </p:cNvPr>
          <p:cNvSpPr/>
          <p:nvPr/>
        </p:nvSpPr>
        <p:spPr>
          <a:xfrm>
            <a:off x="2154740"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Imagem 20">
            <a:extLst>
              <a:ext uri="{FF2B5EF4-FFF2-40B4-BE49-F238E27FC236}">
                <a16:creationId xmlns:a16="http://schemas.microsoft.com/office/drawing/2014/main" id="{723C2565-648D-4452-8FD5-45FB8C4567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45753" y="328008"/>
            <a:ext cx="2267758" cy="1965027"/>
          </a:xfrm>
          <a:prstGeom prst="rect">
            <a:avLst/>
          </a:prstGeom>
        </p:spPr>
      </p:pic>
      <p:grpSp>
        <p:nvGrpSpPr>
          <p:cNvPr id="22" name="Agrupar 21">
            <a:extLst>
              <a:ext uri="{FF2B5EF4-FFF2-40B4-BE49-F238E27FC236}">
                <a16:creationId xmlns:a16="http://schemas.microsoft.com/office/drawing/2014/main" id="{70BDC5BA-34FF-411A-A88A-A70F0E242B10}"/>
              </a:ext>
            </a:extLst>
          </p:cNvPr>
          <p:cNvGrpSpPr/>
          <p:nvPr/>
        </p:nvGrpSpPr>
        <p:grpSpPr>
          <a:xfrm>
            <a:off x="2945829" y="326146"/>
            <a:ext cx="2267758" cy="1965028"/>
            <a:chOff x="3508461" y="328008"/>
            <a:chExt cx="2267758" cy="1965028"/>
          </a:xfrm>
        </p:grpSpPr>
        <p:sp>
          <p:nvSpPr>
            <p:cNvPr id="23" name="Retângulo 22">
              <a:extLst>
                <a:ext uri="{FF2B5EF4-FFF2-40B4-BE49-F238E27FC236}">
                  <a16:creationId xmlns:a16="http://schemas.microsoft.com/office/drawing/2014/main" id="{EC46B84F-BD6D-41EA-BD5D-686965A71FD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extLst>
                <a:ext uri="{FF2B5EF4-FFF2-40B4-BE49-F238E27FC236}">
                  <a16:creationId xmlns:a16="http://schemas.microsoft.com/office/drawing/2014/main" id="{EEC9D96B-FAD0-4EEC-91BD-BB22D0912BE0}"/>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14</a:t>
              </a:r>
            </a:p>
          </p:txBody>
        </p:sp>
      </p:grpSp>
      <p:sp>
        <p:nvSpPr>
          <p:cNvPr id="25" name="Coração 24">
            <a:extLst>
              <a:ext uri="{FF2B5EF4-FFF2-40B4-BE49-F238E27FC236}">
                <a16:creationId xmlns:a16="http://schemas.microsoft.com/office/drawing/2014/main" id="{D3FA24BE-8669-46C0-91D2-042EB5544B7A}"/>
              </a:ext>
            </a:extLst>
          </p:cNvPr>
          <p:cNvSpPr/>
          <p:nvPr/>
        </p:nvSpPr>
        <p:spPr>
          <a:xfrm>
            <a:off x="4629741"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Imagem 25" descr="Uma imagem contendo foto, diferente, segurando, flor&#10;&#10;Descrição gerada automaticamente">
            <a:extLst>
              <a:ext uri="{FF2B5EF4-FFF2-40B4-BE49-F238E27FC236}">
                <a16:creationId xmlns:a16="http://schemas.microsoft.com/office/drawing/2014/main" id="{65D7D8F9-B4DA-454F-9190-7C93AE9C6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177" y="328009"/>
            <a:ext cx="2267758" cy="1965028"/>
          </a:xfrm>
          <a:prstGeom prst="rect">
            <a:avLst/>
          </a:prstGeom>
        </p:spPr>
      </p:pic>
      <p:grpSp>
        <p:nvGrpSpPr>
          <p:cNvPr id="27" name="Agrupar 26">
            <a:extLst>
              <a:ext uri="{FF2B5EF4-FFF2-40B4-BE49-F238E27FC236}">
                <a16:creationId xmlns:a16="http://schemas.microsoft.com/office/drawing/2014/main" id="{9D0F80B1-F97A-4D7B-9FAF-7503CFDD0262}"/>
              </a:ext>
            </a:extLst>
          </p:cNvPr>
          <p:cNvGrpSpPr/>
          <p:nvPr/>
        </p:nvGrpSpPr>
        <p:grpSpPr>
          <a:xfrm>
            <a:off x="5473956" y="324032"/>
            <a:ext cx="2267758" cy="1965028"/>
            <a:chOff x="3508461" y="328008"/>
            <a:chExt cx="2267758" cy="1965028"/>
          </a:xfrm>
        </p:grpSpPr>
        <p:sp>
          <p:nvSpPr>
            <p:cNvPr id="28" name="Retângulo 27">
              <a:extLst>
                <a:ext uri="{FF2B5EF4-FFF2-40B4-BE49-F238E27FC236}">
                  <a16:creationId xmlns:a16="http://schemas.microsoft.com/office/drawing/2014/main" id="{9688EDD7-65B3-428A-BFCF-94D297ED709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E99018B6-F113-42E4-B6DF-48202D43D467}"/>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15</a:t>
              </a:r>
            </a:p>
          </p:txBody>
        </p:sp>
      </p:grpSp>
      <p:sp>
        <p:nvSpPr>
          <p:cNvPr id="30" name="Coração 29">
            <a:extLst>
              <a:ext uri="{FF2B5EF4-FFF2-40B4-BE49-F238E27FC236}">
                <a16:creationId xmlns:a16="http://schemas.microsoft.com/office/drawing/2014/main" id="{86C43916-E2E5-44BD-86CE-5DFF0F705986}"/>
              </a:ext>
            </a:extLst>
          </p:cNvPr>
          <p:cNvSpPr/>
          <p:nvPr/>
        </p:nvSpPr>
        <p:spPr>
          <a:xfrm>
            <a:off x="7297635"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1" name="Imagem 30">
            <a:extLst>
              <a:ext uri="{FF2B5EF4-FFF2-40B4-BE49-F238E27FC236}">
                <a16:creationId xmlns:a16="http://schemas.microsoft.com/office/drawing/2014/main" id="{807344DD-45E6-4629-A013-CE96235EA60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015878" y="328008"/>
            <a:ext cx="2267758" cy="1965027"/>
          </a:xfrm>
          <a:prstGeom prst="rect">
            <a:avLst/>
          </a:prstGeom>
        </p:spPr>
      </p:pic>
      <p:grpSp>
        <p:nvGrpSpPr>
          <p:cNvPr id="32" name="Agrupar 31">
            <a:extLst>
              <a:ext uri="{FF2B5EF4-FFF2-40B4-BE49-F238E27FC236}">
                <a16:creationId xmlns:a16="http://schemas.microsoft.com/office/drawing/2014/main" id="{F3F60538-F11E-45E8-8DC2-4DD7337F56B8}"/>
              </a:ext>
            </a:extLst>
          </p:cNvPr>
          <p:cNvGrpSpPr/>
          <p:nvPr/>
        </p:nvGrpSpPr>
        <p:grpSpPr>
          <a:xfrm>
            <a:off x="8017657" y="328173"/>
            <a:ext cx="2267758" cy="1965028"/>
            <a:chOff x="3508461" y="328008"/>
            <a:chExt cx="2267758" cy="1965028"/>
          </a:xfrm>
        </p:grpSpPr>
        <p:sp>
          <p:nvSpPr>
            <p:cNvPr id="33" name="Retângulo 32">
              <a:extLst>
                <a:ext uri="{FF2B5EF4-FFF2-40B4-BE49-F238E27FC236}">
                  <a16:creationId xmlns:a16="http://schemas.microsoft.com/office/drawing/2014/main" id="{63EC796B-6357-4507-85B7-1E9E9EC624EC}"/>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F072946A-48C9-48D7-AAD3-DC7C9286C0BA}"/>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16</a:t>
              </a:r>
            </a:p>
          </p:txBody>
        </p:sp>
      </p:grpSp>
      <p:sp>
        <p:nvSpPr>
          <p:cNvPr id="35" name="Coração 34">
            <a:extLst>
              <a:ext uri="{FF2B5EF4-FFF2-40B4-BE49-F238E27FC236}">
                <a16:creationId xmlns:a16="http://schemas.microsoft.com/office/drawing/2014/main" id="{63EF8213-C9B3-4FD6-A49A-00E1F132EF37}"/>
              </a:ext>
            </a:extLst>
          </p:cNvPr>
          <p:cNvSpPr/>
          <p:nvPr/>
        </p:nvSpPr>
        <p:spPr>
          <a:xfrm>
            <a:off x="9841543" y="462110"/>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Imagem 35">
            <a:extLst>
              <a:ext uri="{FF2B5EF4-FFF2-40B4-BE49-F238E27FC236}">
                <a16:creationId xmlns:a16="http://schemas.microsoft.com/office/drawing/2014/main" id="{D74BD205-22A9-485E-8C1B-17A9660F7E1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9329" y="2476590"/>
            <a:ext cx="2267758" cy="1965027"/>
          </a:xfrm>
          <a:prstGeom prst="rect">
            <a:avLst/>
          </a:prstGeom>
        </p:spPr>
      </p:pic>
      <p:grpSp>
        <p:nvGrpSpPr>
          <p:cNvPr id="37" name="Agrupar 36">
            <a:extLst>
              <a:ext uri="{FF2B5EF4-FFF2-40B4-BE49-F238E27FC236}">
                <a16:creationId xmlns:a16="http://schemas.microsoft.com/office/drawing/2014/main" id="{B57F1B10-FAD3-47F0-BDB1-2F80DE569F33}"/>
              </a:ext>
            </a:extLst>
          </p:cNvPr>
          <p:cNvGrpSpPr/>
          <p:nvPr/>
        </p:nvGrpSpPr>
        <p:grpSpPr>
          <a:xfrm>
            <a:off x="428072" y="2470769"/>
            <a:ext cx="2267758" cy="1965028"/>
            <a:chOff x="3429459" y="792589"/>
            <a:chExt cx="2267758" cy="1965028"/>
          </a:xfrm>
        </p:grpSpPr>
        <p:sp>
          <p:nvSpPr>
            <p:cNvPr id="38" name="Retângulo 37">
              <a:extLst>
                <a:ext uri="{FF2B5EF4-FFF2-40B4-BE49-F238E27FC236}">
                  <a16:creationId xmlns:a16="http://schemas.microsoft.com/office/drawing/2014/main" id="{B31B1848-3100-483E-BCE2-018FE7F3347A}"/>
                </a:ext>
              </a:extLst>
            </p:cNvPr>
            <p:cNvSpPr/>
            <p:nvPr/>
          </p:nvSpPr>
          <p:spPr>
            <a:xfrm>
              <a:off x="3429459" y="792589"/>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a:extLst>
                <a:ext uri="{FF2B5EF4-FFF2-40B4-BE49-F238E27FC236}">
                  <a16:creationId xmlns:a16="http://schemas.microsoft.com/office/drawing/2014/main" id="{65CECD12-2F4B-4960-B19C-A0C295828642}"/>
                </a:ext>
              </a:extLst>
            </p:cNvPr>
            <p:cNvSpPr txBox="1"/>
            <p:nvPr/>
          </p:nvSpPr>
          <p:spPr>
            <a:xfrm>
              <a:off x="4125793" y="1297832"/>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17</a:t>
              </a:r>
            </a:p>
          </p:txBody>
        </p:sp>
      </p:grpSp>
      <p:sp>
        <p:nvSpPr>
          <p:cNvPr id="40" name="Coração 39">
            <a:extLst>
              <a:ext uri="{FF2B5EF4-FFF2-40B4-BE49-F238E27FC236}">
                <a16:creationId xmlns:a16="http://schemas.microsoft.com/office/drawing/2014/main" id="{B2AB563F-7B3A-4E83-ABE0-F2EA98642114}"/>
              </a:ext>
            </a:extLst>
          </p:cNvPr>
          <p:cNvSpPr/>
          <p:nvPr/>
        </p:nvSpPr>
        <p:spPr>
          <a:xfrm>
            <a:off x="2199391" y="2605974"/>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a:extLst>
              <a:ext uri="{FF2B5EF4-FFF2-40B4-BE49-F238E27FC236}">
                <a16:creationId xmlns:a16="http://schemas.microsoft.com/office/drawing/2014/main" id="{6CE4DD2B-9234-4A74-B0A3-D3C6E2ADD79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51512" y="2506949"/>
            <a:ext cx="2267758" cy="1965027"/>
          </a:xfrm>
          <a:prstGeom prst="rect">
            <a:avLst/>
          </a:prstGeom>
        </p:spPr>
      </p:pic>
      <p:grpSp>
        <p:nvGrpSpPr>
          <p:cNvPr id="42" name="Agrupar 41">
            <a:extLst>
              <a:ext uri="{FF2B5EF4-FFF2-40B4-BE49-F238E27FC236}">
                <a16:creationId xmlns:a16="http://schemas.microsoft.com/office/drawing/2014/main" id="{B03AC9AE-3C19-4D58-89BE-9EAC122E7A9C}"/>
              </a:ext>
            </a:extLst>
          </p:cNvPr>
          <p:cNvGrpSpPr/>
          <p:nvPr/>
        </p:nvGrpSpPr>
        <p:grpSpPr>
          <a:xfrm>
            <a:off x="2949843" y="2506018"/>
            <a:ext cx="2267758" cy="1965028"/>
            <a:chOff x="3508461" y="328008"/>
            <a:chExt cx="2267758" cy="1965028"/>
          </a:xfrm>
        </p:grpSpPr>
        <p:sp>
          <p:nvSpPr>
            <p:cNvPr id="43" name="Retângulo 42">
              <a:extLst>
                <a:ext uri="{FF2B5EF4-FFF2-40B4-BE49-F238E27FC236}">
                  <a16:creationId xmlns:a16="http://schemas.microsoft.com/office/drawing/2014/main" id="{31DA1203-DFB9-4A76-B6F9-69EE3849CA43}"/>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a:extLst>
                <a:ext uri="{FF2B5EF4-FFF2-40B4-BE49-F238E27FC236}">
                  <a16:creationId xmlns:a16="http://schemas.microsoft.com/office/drawing/2014/main" id="{C042633C-250E-4340-AC82-DB5F45B7E059}"/>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18</a:t>
              </a:r>
            </a:p>
          </p:txBody>
        </p:sp>
      </p:grpSp>
      <p:sp>
        <p:nvSpPr>
          <p:cNvPr id="45" name="Coração 44">
            <a:extLst>
              <a:ext uri="{FF2B5EF4-FFF2-40B4-BE49-F238E27FC236}">
                <a16:creationId xmlns:a16="http://schemas.microsoft.com/office/drawing/2014/main" id="{F2E39FE3-9E50-49CA-A1E5-B571F35F3EF8}"/>
              </a:ext>
            </a:extLst>
          </p:cNvPr>
          <p:cNvSpPr/>
          <p:nvPr/>
        </p:nvSpPr>
        <p:spPr>
          <a:xfrm>
            <a:off x="4790370" y="2605974"/>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6" name="Imagem 45">
            <a:extLst>
              <a:ext uri="{FF2B5EF4-FFF2-40B4-BE49-F238E27FC236}">
                <a16:creationId xmlns:a16="http://schemas.microsoft.com/office/drawing/2014/main" id="{795E6324-4E07-45EE-8D84-F3D8F566F52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483695" y="2476590"/>
            <a:ext cx="2267758" cy="1965027"/>
          </a:xfrm>
          <a:prstGeom prst="rect">
            <a:avLst/>
          </a:prstGeom>
        </p:spPr>
      </p:pic>
      <p:grpSp>
        <p:nvGrpSpPr>
          <p:cNvPr id="47" name="Agrupar 46">
            <a:extLst>
              <a:ext uri="{FF2B5EF4-FFF2-40B4-BE49-F238E27FC236}">
                <a16:creationId xmlns:a16="http://schemas.microsoft.com/office/drawing/2014/main" id="{F31E73A5-A8CC-403A-B160-ABBB59894348}"/>
              </a:ext>
            </a:extLst>
          </p:cNvPr>
          <p:cNvGrpSpPr/>
          <p:nvPr/>
        </p:nvGrpSpPr>
        <p:grpSpPr>
          <a:xfrm>
            <a:off x="5487736" y="2476589"/>
            <a:ext cx="2267758" cy="1965028"/>
            <a:chOff x="3508461" y="328008"/>
            <a:chExt cx="2267758" cy="1965028"/>
          </a:xfrm>
        </p:grpSpPr>
        <p:sp>
          <p:nvSpPr>
            <p:cNvPr id="48" name="Retângulo 47">
              <a:extLst>
                <a:ext uri="{FF2B5EF4-FFF2-40B4-BE49-F238E27FC236}">
                  <a16:creationId xmlns:a16="http://schemas.microsoft.com/office/drawing/2014/main" id="{2FC832A5-1CBD-4CCC-B219-D1626F72766B}"/>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a:extLst>
                <a:ext uri="{FF2B5EF4-FFF2-40B4-BE49-F238E27FC236}">
                  <a16:creationId xmlns:a16="http://schemas.microsoft.com/office/drawing/2014/main" id="{A0AB10E5-3153-4196-B9BC-4D1630C51443}"/>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19</a:t>
              </a:r>
            </a:p>
          </p:txBody>
        </p:sp>
      </p:grpSp>
      <p:sp>
        <p:nvSpPr>
          <p:cNvPr id="50" name="Coração 49">
            <a:extLst>
              <a:ext uri="{FF2B5EF4-FFF2-40B4-BE49-F238E27FC236}">
                <a16:creationId xmlns:a16="http://schemas.microsoft.com/office/drawing/2014/main" id="{104D0E84-BAC9-425C-A011-0A9E8D844D81}"/>
              </a:ext>
            </a:extLst>
          </p:cNvPr>
          <p:cNvSpPr/>
          <p:nvPr/>
        </p:nvSpPr>
        <p:spPr>
          <a:xfrm>
            <a:off x="7326708" y="2605974"/>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 name="Imagem 50">
            <a:extLst>
              <a:ext uri="{FF2B5EF4-FFF2-40B4-BE49-F238E27FC236}">
                <a16:creationId xmlns:a16="http://schemas.microsoft.com/office/drawing/2014/main" id="{95423545-0A1C-455B-925F-AA17AF8E822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32282" y="2464410"/>
            <a:ext cx="2265945" cy="1965028"/>
          </a:xfrm>
          <a:prstGeom prst="rect">
            <a:avLst/>
          </a:prstGeom>
        </p:spPr>
      </p:pic>
      <p:grpSp>
        <p:nvGrpSpPr>
          <p:cNvPr id="52" name="Agrupar 51">
            <a:extLst>
              <a:ext uri="{FF2B5EF4-FFF2-40B4-BE49-F238E27FC236}">
                <a16:creationId xmlns:a16="http://schemas.microsoft.com/office/drawing/2014/main" id="{A32F475A-1828-4340-B78B-DC5984E9A970}"/>
              </a:ext>
            </a:extLst>
          </p:cNvPr>
          <p:cNvGrpSpPr/>
          <p:nvPr/>
        </p:nvGrpSpPr>
        <p:grpSpPr>
          <a:xfrm>
            <a:off x="8031469" y="2464410"/>
            <a:ext cx="2267758" cy="1965028"/>
            <a:chOff x="3508461" y="328008"/>
            <a:chExt cx="2267758" cy="1965028"/>
          </a:xfrm>
        </p:grpSpPr>
        <p:sp>
          <p:nvSpPr>
            <p:cNvPr id="53" name="Retângulo 52">
              <a:extLst>
                <a:ext uri="{FF2B5EF4-FFF2-40B4-BE49-F238E27FC236}">
                  <a16:creationId xmlns:a16="http://schemas.microsoft.com/office/drawing/2014/main" id="{681BAE72-BC3C-493E-8284-C32996B15F5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a:extLst>
                <a:ext uri="{FF2B5EF4-FFF2-40B4-BE49-F238E27FC236}">
                  <a16:creationId xmlns:a16="http://schemas.microsoft.com/office/drawing/2014/main" id="{901B6283-1508-471E-9D71-6538DA691E1E}"/>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20</a:t>
              </a:r>
            </a:p>
          </p:txBody>
        </p:sp>
      </p:grpSp>
      <p:sp>
        <p:nvSpPr>
          <p:cNvPr id="55" name="Coração 54">
            <a:extLst>
              <a:ext uri="{FF2B5EF4-FFF2-40B4-BE49-F238E27FC236}">
                <a16:creationId xmlns:a16="http://schemas.microsoft.com/office/drawing/2014/main" id="{9D501537-99C6-4F3B-B877-BBCDEFEA39CD}"/>
              </a:ext>
            </a:extLst>
          </p:cNvPr>
          <p:cNvSpPr/>
          <p:nvPr/>
        </p:nvSpPr>
        <p:spPr>
          <a:xfrm>
            <a:off x="9857040" y="2652468"/>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Imagem 55">
            <a:extLst>
              <a:ext uri="{FF2B5EF4-FFF2-40B4-BE49-F238E27FC236}">
                <a16:creationId xmlns:a16="http://schemas.microsoft.com/office/drawing/2014/main" id="{EB0EBC0D-0D97-4F09-A415-5EB20C32B3B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03831" y="4671665"/>
            <a:ext cx="2267758" cy="1965027"/>
          </a:xfrm>
          <a:prstGeom prst="rect">
            <a:avLst/>
          </a:prstGeom>
        </p:spPr>
      </p:pic>
      <p:grpSp>
        <p:nvGrpSpPr>
          <p:cNvPr id="57" name="Agrupar 56">
            <a:extLst>
              <a:ext uri="{FF2B5EF4-FFF2-40B4-BE49-F238E27FC236}">
                <a16:creationId xmlns:a16="http://schemas.microsoft.com/office/drawing/2014/main" id="{71C4F537-AEB6-4F7E-8864-B38EC361B57E}"/>
              </a:ext>
            </a:extLst>
          </p:cNvPr>
          <p:cNvGrpSpPr/>
          <p:nvPr/>
        </p:nvGrpSpPr>
        <p:grpSpPr>
          <a:xfrm>
            <a:off x="407869" y="4671664"/>
            <a:ext cx="2267758" cy="1965028"/>
            <a:chOff x="3508461" y="328008"/>
            <a:chExt cx="2267758" cy="1965028"/>
          </a:xfrm>
        </p:grpSpPr>
        <p:sp>
          <p:nvSpPr>
            <p:cNvPr id="58" name="Retângulo 57">
              <a:extLst>
                <a:ext uri="{FF2B5EF4-FFF2-40B4-BE49-F238E27FC236}">
                  <a16:creationId xmlns:a16="http://schemas.microsoft.com/office/drawing/2014/main" id="{390024FE-9174-49EE-9E81-745C3A9ADFCD}"/>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a:extLst>
                <a:ext uri="{FF2B5EF4-FFF2-40B4-BE49-F238E27FC236}">
                  <a16:creationId xmlns:a16="http://schemas.microsoft.com/office/drawing/2014/main" id="{660EAA1B-656E-45A2-9198-4DAAE1D4B0DF}"/>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21</a:t>
              </a:r>
            </a:p>
          </p:txBody>
        </p:sp>
      </p:grpSp>
      <p:sp>
        <p:nvSpPr>
          <p:cNvPr id="60" name="Coração 59">
            <a:extLst>
              <a:ext uri="{FF2B5EF4-FFF2-40B4-BE49-F238E27FC236}">
                <a16:creationId xmlns:a16="http://schemas.microsoft.com/office/drawing/2014/main" id="{ADE4204C-775E-427C-BEAE-ACF8F7B87669}"/>
              </a:ext>
            </a:extLst>
          </p:cNvPr>
          <p:cNvSpPr/>
          <p:nvPr/>
        </p:nvSpPr>
        <p:spPr>
          <a:xfrm>
            <a:off x="2202588" y="4842707"/>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1" name="Imagem 60">
            <a:extLst>
              <a:ext uri="{FF2B5EF4-FFF2-40B4-BE49-F238E27FC236}">
                <a16:creationId xmlns:a16="http://schemas.microsoft.com/office/drawing/2014/main" id="{22EBB700-91B5-4F85-802C-FD0C57621C3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946659" y="4685890"/>
            <a:ext cx="2265945" cy="1965028"/>
          </a:xfrm>
          <a:prstGeom prst="rect">
            <a:avLst/>
          </a:prstGeom>
        </p:spPr>
      </p:pic>
      <p:grpSp>
        <p:nvGrpSpPr>
          <p:cNvPr id="62" name="Agrupar 61">
            <a:extLst>
              <a:ext uri="{FF2B5EF4-FFF2-40B4-BE49-F238E27FC236}">
                <a16:creationId xmlns:a16="http://schemas.microsoft.com/office/drawing/2014/main" id="{F7291FF1-A4AA-4ACD-91C4-1D6AF7ADC1B2}"/>
              </a:ext>
            </a:extLst>
          </p:cNvPr>
          <p:cNvGrpSpPr/>
          <p:nvPr/>
        </p:nvGrpSpPr>
        <p:grpSpPr>
          <a:xfrm>
            <a:off x="2946462" y="4684029"/>
            <a:ext cx="2267758" cy="1965028"/>
            <a:chOff x="3508461" y="328008"/>
            <a:chExt cx="2267758" cy="1965028"/>
          </a:xfrm>
        </p:grpSpPr>
        <p:sp>
          <p:nvSpPr>
            <p:cNvPr id="63" name="Retângulo 62">
              <a:extLst>
                <a:ext uri="{FF2B5EF4-FFF2-40B4-BE49-F238E27FC236}">
                  <a16:creationId xmlns:a16="http://schemas.microsoft.com/office/drawing/2014/main" id="{C80354F6-5A4D-40A8-BBED-E24115386E35}"/>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a:extLst>
                <a:ext uri="{FF2B5EF4-FFF2-40B4-BE49-F238E27FC236}">
                  <a16:creationId xmlns:a16="http://schemas.microsoft.com/office/drawing/2014/main" id="{509F26F9-3469-422A-ADFC-AF1B8C33E03D}"/>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22</a:t>
              </a:r>
            </a:p>
          </p:txBody>
        </p:sp>
      </p:grpSp>
      <p:sp>
        <p:nvSpPr>
          <p:cNvPr id="65" name="Coração 64">
            <a:extLst>
              <a:ext uri="{FF2B5EF4-FFF2-40B4-BE49-F238E27FC236}">
                <a16:creationId xmlns:a16="http://schemas.microsoft.com/office/drawing/2014/main" id="{7165C503-16F2-4ADF-9DE9-7E62303542D7}"/>
              </a:ext>
            </a:extLst>
          </p:cNvPr>
          <p:cNvSpPr/>
          <p:nvPr/>
        </p:nvSpPr>
        <p:spPr>
          <a:xfrm>
            <a:off x="4724661" y="4887928"/>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6" name="Imagem 65">
            <a:extLst>
              <a:ext uri="{FF2B5EF4-FFF2-40B4-BE49-F238E27FC236}">
                <a16:creationId xmlns:a16="http://schemas.microsoft.com/office/drawing/2014/main" id="{36654FF4-F305-4BC6-88CB-4322CAC223A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71944" y="4685890"/>
            <a:ext cx="2265668" cy="1965028"/>
          </a:xfrm>
          <a:prstGeom prst="rect">
            <a:avLst/>
          </a:prstGeom>
        </p:spPr>
      </p:pic>
      <p:grpSp>
        <p:nvGrpSpPr>
          <p:cNvPr id="67" name="Agrupar 66">
            <a:extLst>
              <a:ext uri="{FF2B5EF4-FFF2-40B4-BE49-F238E27FC236}">
                <a16:creationId xmlns:a16="http://schemas.microsoft.com/office/drawing/2014/main" id="{159588F3-88D6-4965-8821-9D9C8E975D0A}"/>
              </a:ext>
            </a:extLst>
          </p:cNvPr>
          <p:cNvGrpSpPr/>
          <p:nvPr/>
        </p:nvGrpSpPr>
        <p:grpSpPr>
          <a:xfrm>
            <a:off x="5469854" y="4678524"/>
            <a:ext cx="2267758" cy="1965028"/>
            <a:chOff x="3508461" y="328008"/>
            <a:chExt cx="2267758" cy="1965028"/>
          </a:xfrm>
        </p:grpSpPr>
        <p:sp>
          <p:nvSpPr>
            <p:cNvPr id="68" name="Retângulo 67">
              <a:extLst>
                <a:ext uri="{FF2B5EF4-FFF2-40B4-BE49-F238E27FC236}">
                  <a16:creationId xmlns:a16="http://schemas.microsoft.com/office/drawing/2014/main" id="{E19FC392-C90E-45C7-8028-2F912333F1E9}"/>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9" name="CaixaDeTexto 68">
              <a:extLst>
                <a:ext uri="{FF2B5EF4-FFF2-40B4-BE49-F238E27FC236}">
                  <a16:creationId xmlns:a16="http://schemas.microsoft.com/office/drawing/2014/main" id="{DBCFAE29-FEFB-4C02-9D71-990713BBC2AA}"/>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23</a:t>
              </a:r>
            </a:p>
          </p:txBody>
        </p:sp>
      </p:grpSp>
      <p:sp>
        <p:nvSpPr>
          <p:cNvPr id="70" name="Coração 69">
            <a:extLst>
              <a:ext uri="{FF2B5EF4-FFF2-40B4-BE49-F238E27FC236}">
                <a16:creationId xmlns:a16="http://schemas.microsoft.com/office/drawing/2014/main" id="{40ABF209-1AA2-4256-B1E5-6D4DA2C50B7C}"/>
              </a:ext>
            </a:extLst>
          </p:cNvPr>
          <p:cNvSpPr/>
          <p:nvPr/>
        </p:nvSpPr>
        <p:spPr>
          <a:xfrm>
            <a:off x="7330530" y="4827209"/>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1" name="Imagem 70">
            <a:extLst>
              <a:ext uri="{FF2B5EF4-FFF2-40B4-BE49-F238E27FC236}">
                <a16:creationId xmlns:a16="http://schemas.microsoft.com/office/drawing/2014/main" id="{B06B73C4-61F7-4B32-9040-734827D3537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015664" y="4692593"/>
            <a:ext cx="2267758" cy="1965027"/>
          </a:xfrm>
          <a:prstGeom prst="rect">
            <a:avLst/>
          </a:prstGeom>
        </p:spPr>
      </p:pic>
      <p:grpSp>
        <p:nvGrpSpPr>
          <p:cNvPr id="72" name="Agrupar 71">
            <a:extLst>
              <a:ext uri="{FF2B5EF4-FFF2-40B4-BE49-F238E27FC236}">
                <a16:creationId xmlns:a16="http://schemas.microsoft.com/office/drawing/2014/main" id="{5A0B71C7-079A-47B1-9876-A9E22CC65A1C}"/>
              </a:ext>
            </a:extLst>
          </p:cNvPr>
          <p:cNvGrpSpPr/>
          <p:nvPr/>
        </p:nvGrpSpPr>
        <p:grpSpPr>
          <a:xfrm>
            <a:off x="8021656" y="4692592"/>
            <a:ext cx="2267758" cy="1965028"/>
            <a:chOff x="3508461" y="328008"/>
            <a:chExt cx="2267758" cy="1965028"/>
          </a:xfrm>
        </p:grpSpPr>
        <p:sp>
          <p:nvSpPr>
            <p:cNvPr id="73" name="Retângulo 72">
              <a:extLst>
                <a:ext uri="{FF2B5EF4-FFF2-40B4-BE49-F238E27FC236}">
                  <a16:creationId xmlns:a16="http://schemas.microsoft.com/office/drawing/2014/main" id="{E314B8B4-1A79-4B1F-8019-D67C40A65720}"/>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CaixaDeTexto 73">
              <a:extLst>
                <a:ext uri="{FF2B5EF4-FFF2-40B4-BE49-F238E27FC236}">
                  <a16:creationId xmlns:a16="http://schemas.microsoft.com/office/drawing/2014/main" id="{05F9FAE8-3EA0-4D30-8E0B-88EB841B94E5}"/>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24</a:t>
              </a:r>
            </a:p>
          </p:txBody>
        </p:sp>
      </p:grpSp>
      <p:sp>
        <p:nvSpPr>
          <p:cNvPr id="75" name="Coração 74">
            <a:extLst>
              <a:ext uri="{FF2B5EF4-FFF2-40B4-BE49-F238E27FC236}">
                <a16:creationId xmlns:a16="http://schemas.microsoft.com/office/drawing/2014/main" id="{7A2ABA53-877D-4FCA-97DD-07F04381FFE3}"/>
              </a:ext>
            </a:extLst>
          </p:cNvPr>
          <p:cNvSpPr/>
          <p:nvPr/>
        </p:nvSpPr>
        <p:spPr>
          <a:xfrm>
            <a:off x="9790179" y="4842898"/>
            <a:ext cx="288703"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Elipse 75">
            <a:hlinkClick r:id="rId14" action="ppaction://hlinksldjump"/>
            <a:extLst>
              <a:ext uri="{FF2B5EF4-FFF2-40B4-BE49-F238E27FC236}">
                <a16:creationId xmlns:a16="http://schemas.microsoft.com/office/drawing/2014/main" id="{9CDDB5DB-E119-47B5-A816-AD0AE832F6E0}"/>
              </a:ext>
            </a:extLst>
          </p:cNvPr>
          <p:cNvSpPr/>
          <p:nvPr/>
        </p:nvSpPr>
        <p:spPr>
          <a:xfrm>
            <a:off x="10869104" y="844881"/>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rtlCol="0" anchor="ctr"/>
          <a:lstStyle/>
          <a:p>
            <a:pPr algn="ctr"/>
            <a:endParaRPr lang="pt-BR" dirty="0"/>
          </a:p>
        </p:txBody>
      </p:sp>
      <p:sp>
        <p:nvSpPr>
          <p:cNvPr id="77" name="Elipse 76">
            <a:hlinkClick r:id="rId15" action="ppaction://hlinksldjump"/>
            <a:extLst>
              <a:ext uri="{FF2B5EF4-FFF2-40B4-BE49-F238E27FC236}">
                <a16:creationId xmlns:a16="http://schemas.microsoft.com/office/drawing/2014/main" id="{867DE4EE-A422-426E-A848-9DA3F2ED2F34}"/>
              </a:ext>
            </a:extLst>
          </p:cNvPr>
          <p:cNvSpPr/>
          <p:nvPr/>
        </p:nvSpPr>
        <p:spPr>
          <a:xfrm>
            <a:off x="10869104" y="2234650"/>
            <a:ext cx="997683" cy="997683"/>
          </a:xfrm>
          <a:prstGeom prst="ellipse">
            <a:avLst/>
          </a:prstGeom>
          <a:solidFill>
            <a:srgbClr val="B3111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Símbolo de &quot;Não Permitido&quot; 1">
            <a:hlinkClick r:id="rId16" action="ppaction://hlinksldjump"/>
            <a:extLst>
              <a:ext uri="{FF2B5EF4-FFF2-40B4-BE49-F238E27FC236}">
                <a16:creationId xmlns:a16="http://schemas.microsoft.com/office/drawing/2014/main" id="{6512F51B-058F-4503-9475-2DF90367B089}"/>
              </a:ext>
            </a:extLst>
          </p:cNvPr>
          <p:cNvSpPr/>
          <p:nvPr/>
        </p:nvSpPr>
        <p:spPr>
          <a:xfrm>
            <a:off x="11067333" y="4698806"/>
            <a:ext cx="716798" cy="711854"/>
          </a:xfrm>
          <a:prstGeom prst="noSmoking">
            <a:avLst/>
          </a:prstGeom>
          <a:solidFill>
            <a:srgbClr val="E214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 name="Seta: para a Direita Listrada 2">
            <a:hlinkClick r:id="rId17" action="ppaction://hlinksldjump"/>
            <a:extLst>
              <a:ext uri="{FF2B5EF4-FFF2-40B4-BE49-F238E27FC236}">
                <a16:creationId xmlns:a16="http://schemas.microsoft.com/office/drawing/2014/main" id="{59D0FD61-8C20-4200-9927-B8473720CC53}"/>
              </a:ext>
            </a:extLst>
          </p:cNvPr>
          <p:cNvSpPr/>
          <p:nvPr/>
        </p:nvSpPr>
        <p:spPr>
          <a:xfrm flipH="1">
            <a:off x="11061022" y="5780845"/>
            <a:ext cx="758138" cy="711854"/>
          </a:xfrm>
          <a:prstGeom prst="striped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51160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p:cTn id="22" dur="indefinite"/>
                                        <p:tgtEl>
                                          <p:spTgt spid="16"/>
                                        </p:tgtEl>
                                        <p:attrNameLst>
                                          <p:attrName>style.opacity</p:attrName>
                                        </p:attrNameLst>
                                      </p:cBhvr>
                                      <p:to>
                                        <p:strVal val="0.5"/>
                                      </p:to>
                                    </p:set>
                                    <p:animEffect filter="image" prLst="opacity: 0.5">
                                      <p:cBhvr rctx="IE">
                                        <p:cTn id="23" dur="indefinite"/>
                                        <p:tgtEl>
                                          <p:spTgt spid="16"/>
                                        </p:tgtEl>
                                      </p:cBhvr>
                                    </p:animEffect>
                                  </p:child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22"/>
                                        </p:tgtEl>
                                        <p:attrNameLst>
                                          <p:attrName>ppt_w</p:attrName>
                                        </p:attrNameLst>
                                      </p:cBhvr>
                                      <p:tavLst>
                                        <p:tav tm="0">
                                          <p:val>
                                            <p:strVal val="ppt_w"/>
                                          </p:val>
                                        </p:tav>
                                        <p:tav tm="100000">
                                          <p:val>
                                            <p:fltVal val="0"/>
                                          </p:val>
                                        </p:tav>
                                      </p:tavLst>
                                    </p:anim>
                                    <p:anim calcmode="lin" valueType="num">
                                      <p:cBhvr>
                                        <p:cTn id="29" dur="500"/>
                                        <p:tgtEl>
                                          <p:spTgt spid="22"/>
                                        </p:tgtEl>
                                        <p:attrNameLst>
                                          <p:attrName>ppt_h</p:attrName>
                                        </p:attrNameLst>
                                      </p:cBhvr>
                                      <p:tavLst>
                                        <p:tav tm="0">
                                          <p:val>
                                            <p:strVal val="ppt_h"/>
                                          </p:val>
                                        </p:tav>
                                        <p:tav tm="100000">
                                          <p:val>
                                            <p:fltVal val="0"/>
                                          </p:val>
                                        </p:tav>
                                      </p:tavLst>
                                    </p:anim>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5"/>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21"/>
                                        </p:tgtEl>
                                        <p:attrNameLst>
                                          <p:attrName>style.opacity</p:attrName>
                                        </p:attrNameLst>
                                      </p:cBhvr>
                                      <p:to>
                                        <p:strVal val="0.5"/>
                                      </p:to>
                                    </p:set>
                                    <p:animEffect filter="image" prLst="opacity: 0.5">
                                      <p:cBhvr rctx="IE">
                                        <p:cTn id="45" dur="indefinite"/>
                                        <p:tgtEl>
                                          <p:spTgt spid="21"/>
                                        </p:tgtEl>
                                      </p:cBhvr>
                                    </p:animEffect>
                                  </p:childTnLst>
                                </p:cTn>
                              </p:par>
                            </p:childTnLst>
                          </p:cTn>
                        </p:par>
                      </p:childTnLst>
                    </p:cTn>
                  </p:par>
                </p:childTnLst>
              </p:cTn>
              <p:nextCondLst>
                <p:cond evt="onClick" delay="0">
                  <p:tgtEl>
                    <p:spTgt spid="25"/>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nodeType="clickEffect">
                                  <p:stCondLst>
                                    <p:cond delay="0"/>
                                  </p:stCondLst>
                                  <p:childTnLst>
                                    <p:anim calcmode="lin" valueType="num">
                                      <p:cBhvr>
                                        <p:cTn id="50" dur="500"/>
                                        <p:tgtEl>
                                          <p:spTgt spid="32"/>
                                        </p:tgtEl>
                                        <p:attrNameLst>
                                          <p:attrName>ppt_w</p:attrName>
                                        </p:attrNameLst>
                                      </p:cBhvr>
                                      <p:tavLst>
                                        <p:tav tm="0">
                                          <p:val>
                                            <p:strVal val="ppt_w"/>
                                          </p:val>
                                        </p:tav>
                                        <p:tav tm="100000">
                                          <p:val>
                                            <p:fltVal val="0"/>
                                          </p:val>
                                        </p:tav>
                                      </p:tavLst>
                                    </p:anim>
                                    <p:anim calcmode="lin" valueType="num">
                                      <p:cBhvr>
                                        <p:cTn id="51" dur="500"/>
                                        <p:tgtEl>
                                          <p:spTgt spid="32"/>
                                        </p:tgtEl>
                                        <p:attrNameLst>
                                          <p:attrName>ppt_h</p:attrName>
                                        </p:attrNameLst>
                                      </p:cBhvr>
                                      <p:tavLst>
                                        <p:tav tm="0">
                                          <p:val>
                                            <p:strVal val="ppt_h"/>
                                          </p:val>
                                        </p:tav>
                                        <p:tav tm="100000">
                                          <p:val>
                                            <p:fltVal val="0"/>
                                          </p:val>
                                        </p:tav>
                                      </p:tavLst>
                                    </p:anim>
                                    <p:animEffect transition="out" filter="fade">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35"/>
                    </p:tgtEl>
                  </p:cond>
                </p:stCondLst>
                <p:endSync evt="end" delay="0">
                  <p:rtn val="all"/>
                </p:endSync>
                <p:childTnLst>
                  <p:par>
                    <p:cTn id="62" fill="hold">
                      <p:stCondLst>
                        <p:cond delay="0"/>
                      </p:stCondLst>
                      <p:childTnLst>
                        <p:par>
                          <p:cTn id="63" fill="hold">
                            <p:stCondLst>
                              <p:cond delay="0"/>
                            </p:stCondLst>
                            <p:childTnLst>
                              <p:par>
                                <p:cTn id="64" presetID="9" presetClass="emph" presetSubtype="0" nodeType="clickEffect">
                                  <p:stCondLst>
                                    <p:cond delay="0"/>
                                  </p:stCondLst>
                                  <p:childTnLst>
                                    <p:set>
                                      <p:cBhvr>
                                        <p:cTn id="65" dur="indefinite"/>
                                        <p:tgtEl>
                                          <p:spTgt spid="31"/>
                                        </p:tgtEl>
                                        <p:attrNameLst>
                                          <p:attrName>style.opacity</p:attrName>
                                        </p:attrNameLst>
                                      </p:cBhvr>
                                      <p:to>
                                        <p:strVal val="0.5"/>
                                      </p:to>
                                    </p:set>
                                    <p:animEffect filter="image" prLst="opacity: 0.5">
                                      <p:cBhvr rctx="IE">
                                        <p:cTn id="66" dur="indefinite"/>
                                        <p:tgtEl>
                                          <p:spTgt spid="31"/>
                                        </p:tgtEl>
                                      </p:cBhvr>
                                    </p:animEffect>
                                  </p:childTnLst>
                                </p:cTn>
                              </p:par>
                            </p:childTnLst>
                          </p:cTn>
                        </p:par>
                      </p:childTnLst>
                    </p:cTn>
                  </p:par>
                </p:childTnLst>
              </p:cTn>
              <p:nextCondLst>
                <p:cond evt="onClick" delay="0">
                  <p:tgtEl>
                    <p:spTgt spid="35"/>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53" presetClass="exit" presetSubtype="32" fill="hold" nodeType="clickEffect">
                                  <p:stCondLst>
                                    <p:cond delay="0"/>
                                  </p:stCondLst>
                                  <p:childTnLst>
                                    <p:anim calcmode="lin" valueType="num">
                                      <p:cBhvr>
                                        <p:cTn id="71" dur="500"/>
                                        <p:tgtEl>
                                          <p:spTgt spid="37"/>
                                        </p:tgtEl>
                                        <p:attrNameLst>
                                          <p:attrName>ppt_w</p:attrName>
                                        </p:attrNameLst>
                                      </p:cBhvr>
                                      <p:tavLst>
                                        <p:tav tm="0">
                                          <p:val>
                                            <p:strVal val="ppt_w"/>
                                          </p:val>
                                        </p:tav>
                                        <p:tav tm="100000">
                                          <p:val>
                                            <p:fltVal val="0"/>
                                          </p:val>
                                        </p:tav>
                                      </p:tavLst>
                                    </p:anim>
                                    <p:anim calcmode="lin" valueType="num">
                                      <p:cBhvr>
                                        <p:cTn id="72" dur="500"/>
                                        <p:tgtEl>
                                          <p:spTgt spid="37"/>
                                        </p:tgtEl>
                                        <p:attrNameLst>
                                          <p:attrName>ppt_h</p:attrName>
                                        </p:attrNameLst>
                                      </p:cBhvr>
                                      <p:tavLst>
                                        <p:tav tm="0">
                                          <p:val>
                                            <p:strVal val="ppt_h"/>
                                          </p:val>
                                        </p:tav>
                                        <p:tav tm="100000">
                                          <p:val>
                                            <p:fltVal val="0"/>
                                          </p:val>
                                        </p:tav>
                                      </p:tavLst>
                                    </p:anim>
                                    <p:animEffect transition="out" filter="fade">
                                      <p:cBhvr>
                                        <p:cTn id="73" dur="500"/>
                                        <p:tgtEl>
                                          <p:spTgt spid="37"/>
                                        </p:tgtEl>
                                      </p:cBhvr>
                                    </p:animEffect>
                                    <p:set>
                                      <p:cBhvr>
                                        <p:cTn id="74"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5" restart="whenNotActive" fill="hold" evtFilter="cancelBubble" nodeType="interactiveSeq">
                <p:stCondLst>
                  <p:cond evt="onClick" delay="0">
                    <p:tgtEl>
                      <p:spTgt spid="36"/>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40"/>
                    </p:tgtEl>
                  </p:cond>
                </p:stCondLst>
                <p:endSync evt="end" delay="0">
                  <p:rtn val="all"/>
                </p:endSync>
                <p:childTnLst>
                  <p:par>
                    <p:cTn id="84" fill="hold">
                      <p:stCondLst>
                        <p:cond delay="0"/>
                      </p:stCondLst>
                      <p:childTnLst>
                        <p:par>
                          <p:cTn id="85" fill="hold">
                            <p:stCondLst>
                              <p:cond delay="0"/>
                            </p:stCondLst>
                            <p:childTnLst>
                              <p:par>
                                <p:cTn id="86" presetID="9" presetClass="emph" presetSubtype="0" nodeType="clickEffect">
                                  <p:stCondLst>
                                    <p:cond delay="0"/>
                                  </p:stCondLst>
                                  <p:childTnLst>
                                    <p:set>
                                      <p:cBhvr>
                                        <p:cTn id="87" dur="indefinite"/>
                                        <p:tgtEl>
                                          <p:spTgt spid="36"/>
                                        </p:tgtEl>
                                        <p:attrNameLst>
                                          <p:attrName>style.opacity</p:attrName>
                                        </p:attrNameLst>
                                      </p:cBhvr>
                                      <p:to>
                                        <p:strVal val="0.5"/>
                                      </p:to>
                                    </p:set>
                                    <p:animEffect filter="image" prLst="opacity: 0.5">
                                      <p:cBhvr rctx="IE">
                                        <p:cTn id="88" dur="indefinite"/>
                                        <p:tgtEl>
                                          <p:spTgt spid="36"/>
                                        </p:tgtEl>
                                      </p:cBhvr>
                                    </p:animEffect>
                                  </p:childTnLst>
                                </p:cTn>
                              </p:par>
                            </p:childTnLst>
                          </p:cTn>
                        </p:par>
                      </p:childTnLst>
                    </p:cTn>
                  </p:par>
                </p:childTnLst>
              </p:cTn>
              <p:nextCondLst>
                <p:cond evt="onClick" delay="0">
                  <p:tgtEl>
                    <p:spTgt spid="40"/>
                  </p:tgtEl>
                </p:cond>
              </p:nextCondLst>
            </p:seq>
            <p:seq concurrent="1" nextAc="seek">
              <p:cTn id="89" restart="whenNotActive" fill="hold" evtFilter="cancelBubble" nodeType="interactiveSeq">
                <p:stCondLst>
                  <p:cond evt="onClick" delay="0">
                    <p:tgtEl>
                      <p:spTgt spid="42"/>
                    </p:tgtEl>
                  </p:cond>
                </p:stCondLst>
                <p:endSync evt="end" delay="0">
                  <p:rtn val="all"/>
                </p:endSync>
                <p:childTnLst>
                  <p:par>
                    <p:cTn id="90" fill="hold">
                      <p:stCondLst>
                        <p:cond delay="0"/>
                      </p:stCondLst>
                      <p:childTnLst>
                        <p:par>
                          <p:cTn id="91" fill="hold">
                            <p:stCondLst>
                              <p:cond delay="0"/>
                            </p:stCondLst>
                            <p:childTnLst>
                              <p:par>
                                <p:cTn id="92" presetID="53" presetClass="exit" presetSubtype="32" fill="hold" nodeType="clickEffect">
                                  <p:stCondLst>
                                    <p:cond delay="0"/>
                                  </p:stCondLst>
                                  <p:childTnLst>
                                    <p:anim calcmode="lin" valueType="num">
                                      <p:cBhvr>
                                        <p:cTn id="93" dur="500"/>
                                        <p:tgtEl>
                                          <p:spTgt spid="42"/>
                                        </p:tgtEl>
                                        <p:attrNameLst>
                                          <p:attrName>ppt_w</p:attrName>
                                        </p:attrNameLst>
                                      </p:cBhvr>
                                      <p:tavLst>
                                        <p:tav tm="0">
                                          <p:val>
                                            <p:strVal val="ppt_w"/>
                                          </p:val>
                                        </p:tav>
                                        <p:tav tm="100000">
                                          <p:val>
                                            <p:fltVal val="0"/>
                                          </p:val>
                                        </p:tav>
                                      </p:tavLst>
                                    </p:anim>
                                    <p:anim calcmode="lin" valueType="num">
                                      <p:cBhvr>
                                        <p:cTn id="94" dur="500"/>
                                        <p:tgtEl>
                                          <p:spTgt spid="42"/>
                                        </p:tgtEl>
                                        <p:attrNameLst>
                                          <p:attrName>ppt_h</p:attrName>
                                        </p:attrNameLst>
                                      </p:cBhvr>
                                      <p:tavLst>
                                        <p:tav tm="0">
                                          <p:val>
                                            <p:strVal val="ppt_h"/>
                                          </p:val>
                                        </p:tav>
                                        <p:tav tm="100000">
                                          <p:val>
                                            <p:fltVal val="0"/>
                                          </p:val>
                                        </p:tav>
                                      </p:tavLst>
                                    </p:anim>
                                    <p:animEffect transition="out" filter="fade">
                                      <p:cBhvr>
                                        <p:cTn id="95" dur="500"/>
                                        <p:tgtEl>
                                          <p:spTgt spid="42"/>
                                        </p:tgtEl>
                                      </p:cBhvr>
                                    </p:animEffect>
                                    <p:set>
                                      <p:cBhvr>
                                        <p:cTn id="9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7" restart="whenNotActive" fill="hold" evtFilter="cancelBubble" nodeType="interactiveSeq">
                <p:stCondLst>
                  <p:cond evt="onClick" delay="0">
                    <p:tgtEl>
                      <p:spTgt spid="41"/>
                    </p:tgtEl>
                  </p:cond>
                </p:stCondLst>
                <p:endSync evt="end" delay="0">
                  <p:rtn val="all"/>
                </p:endSync>
                <p:childTnLst>
                  <p:par>
                    <p:cTn id="98" fill="hold">
                      <p:stCondLst>
                        <p:cond delay="0"/>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p:cTn id="102" dur="500" fill="hold"/>
                                        <p:tgtEl>
                                          <p:spTgt spid="42"/>
                                        </p:tgtEl>
                                        <p:attrNameLst>
                                          <p:attrName>ppt_w</p:attrName>
                                        </p:attrNameLst>
                                      </p:cBhvr>
                                      <p:tavLst>
                                        <p:tav tm="0">
                                          <p:val>
                                            <p:fltVal val="0"/>
                                          </p:val>
                                        </p:tav>
                                        <p:tav tm="100000">
                                          <p:val>
                                            <p:strVal val="#ppt_w"/>
                                          </p:val>
                                        </p:tav>
                                      </p:tavLst>
                                    </p:anim>
                                    <p:anim calcmode="lin" valueType="num">
                                      <p:cBhvr>
                                        <p:cTn id="103" dur="500" fill="hold"/>
                                        <p:tgtEl>
                                          <p:spTgt spid="42"/>
                                        </p:tgtEl>
                                        <p:attrNameLst>
                                          <p:attrName>ppt_h</p:attrName>
                                        </p:attrNameLst>
                                      </p:cBhvr>
                                      <p:tavLst>
                                        <p:tav tm="0">
                                          <p:val>
                                            <p:fltVal val="0"/>
                                          </p:val>
                                        </p:tav>
                                        <p:tav tm="100000">
                                          <p:val>
                                            <p:strVal val="#ppt_h"/>
                                          </p:val>
                                        </p:tav>
                                      </p:tavLst>
                                    </p:anim>
                                    <p:animEffect transition="in" filter="fade">
                                      <p:cBhvr>
                                        <p:cTn id="104" dur="500"/>
                                        <p:tgtEl>
                                          <p:spTgt spid="42"/>
                                        </p:tgtEl>
                                      </p:cBhvr>
                                    </p:animEffect>
                                  </p:childTnLst>
                                </p:cTn>
                              </p:par>
                            </p:childTnLst>
                          </p:cTn>
                        </p:par>
                      </p:childTnLst>
                    </p:cTn>
                  </p:par>
                </p:childTnLst>
              </p:cTn>
              <p:nextCondLst>
                <p:cond evt="onClick" delay="0">
                  <p:tgtEl>
                    <p:spTgt spid="41"/>
                  </p:tgtEl>
                </p:cond>
              </p:nextCondLst>
            </p:seq>
            <p:seq concurrent="1" nextAc="seek">
              <p:cTn id="105" restart="whenNotActive" fill="hold" evtFilter="cancelBubble" nodeType="interactiveSeq">
                <p:stCondLst>
                  <p:cond evt="onClick" delay="0">
                    <p:tgtEl>
                      <p:spTgt spid="45"/>
                    </p:tgtEl>
                  </p:cond>
                </p:stCondLst>
                <p:endSync evt="end" delay="0">
                  <p:rtn val="all"/>
                </p:endSync>
                <p:childTnLst>
                  <p:par>
                    <p:cTn id="106" fill="hold">
                      <p:stCondLst>
                        <p:cond delay="0"/>
                      </p:stCondLst>
                      <p:childTnLst>
                        <p:par>
                          <p:cTn id="107" fill="hold">
                            <p:stCondLst>
                              <p:cond delay="0"/>
                            </p:stCondLst>
                            <p:childTnLst>
                              <p:par>
                                <p:cTn id="108" presetID="9" presetClass="emph" presetSubtype="0" nodeType="clickEffect">
                                  <p:stCondLst>
                                    <p:cond delay="0"/>
                                  </p:stCondLst>
                                  <p:childTnLst>
                                    <p:set>
                                      <p:cBhvr>
                                        <p:cTn id="109" dur="indefinite"/>
                                        <p:tgtEl>
                                          <p:spTgt spid="41"/>
                                        </p:tgtEl>
                                        <p:attrNameLst>
                                          <p:attrName>style.opacity</p:attrName>
                                        </p:attrNameLst>
                                      </p:cBhvr>
                                      <p:to>
                                        <p:strVal val="0.5"/>
                                      </p:to>
                                    </p:set>
                                    <p:animEffect filter="image" prLst="opacity: 0.5">
                                      <p:cBhvr rctx="IE">
                                        <p:cTn id="110" dur="indefinite"/>
                                        <p:tgtEl>
                                          <p:spTgt spid="41"/>
                                        </p:tgtEl>
                                      </p:cBhvr>
                                    </p:animEffect>
                                  </p:childTnLst>
                                </p:cTn>
                              </p:par>
                            </p:childTnLst>
                          </p:cTn>
                        </p:par>
                      </p:childTnLst>
                    </p:cTn>
                  </p:par>
                </p:childTnLst>
              </p:cTn>
              <p:nextCondLst>
                <p:cond evt="onClick" delay="0">
                  <p:tgtEl>
                    <p:spTgt spid="45"/>
                  </p:tgtEl>
                </p:cond>
              </p:nextCondLst>
            </p:seq>
            <p:seq concurrent="1" nextAc="seek">
              <p:cTn id="111" restart="whenNotActive" fill="hold" evtFilter="cancelBubble" nodeType="interactiveSeq">
                <p:stCondLst>
                  <p:cond evt="onClick" delay="0">
                    <p:tgtEl>
                      <p:spTgt spid="47"/>
                    </p:tgtEl>
                  </p:cond>
                </p:stCondLst>
                <p:endSync evt="end" delay="0">
                  <p:rtn val="all"/>
                </p:endSync>
                <p:childTnLst>
                  <p:par>
                    <p:cTn id="112" fill="hold">
                      <p:stCondLst>
                        <p:cond delay="0"/>
                      </p:stCondLst>
                      <p:childTnLst>
                        <p:par>
                          <p:cTn id="113" fill="hold">
                            <p:stCondLst>
                              <p:cond delay="0"/>
                            </p:stCondLst>
                            <p:childTnLst>
                              <p:par>
                                <p:cTn id="114" presetID="53" presetClass="exit" presetSubtype="32" fill="hold" nodeType="clickEffect">
                                  <p:stCondLst>
                                    <p:cond delay="0"/>
                                  </p:stCondLst>
                                  <p:childTnLst>
                                    <p:anim calcmode="lin" valueType="num">
                                      <p:cBhvr>
                                        <p:cTn id="115" dur="500"/>
                                        <p:tgtEl>
                                          <p:spTgt spid="47"/>
                                        </p:tgtEl>
                                        <p:attrNameLst>
                                          <p:attrName>ppt_w</p:attrName>
                                        </p:attrNameLst>
                                      </p:cBhvr>
                                      <p:tavLst>
                                        <p:tav tm="0">
                                          <p:val>
                                            <p:strVal val="ppt_w"/>
                                          </p:val>
                                        </p:tav>
                                        <p:tav tm="100000">
                                          <p:val>
                                            <p:fltVal val="0"/>
                                          </p:val>
                                        </p:tav>
                                      </p:tavLst>
                                    </p:anim>
                                    <p:anim calcmode="lin" valueType="num">
                                      <p:cBhvr>
                                        <p:cTn id="116" dur="500"/>
                                        <p:tgtEl>
                                          <p:spTgt spid="47"/>
                                        </p:tgtEl>
                                        <p:attrNameLst>
                                          <p:attrName>ppt_h</p:attrName>
                                        </p:attrNameLst>
                                      </p:cBhvr>
                                      <p:tavLst>
                                        <p:tav tm="0">
                                          <p:val>
                                            <p:strVal val="ppt_h"/>
                                          </p:val>
                                        </p:tav>
                                        <p:tav tm="100000">
                                          <p:val>
                                            <p:fltVal val="0"/>
                                          </p:val>
                                        </p:tav>
                                      </p:tavLst>
                                    </p:anim>
                                    <p:animEffect transition="out" filter="fade">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childTnLst>
                    </p:cTn>
                  </p:par>
                </p:childTnLst>
              </p:cTn>
              <p:nextCondLst>
                <p:cond evt="onClick" delay="0">
                  <p:tgtEl>
                    <p:spTgt spid="46"/>
                  </p:tgtEl>
                </p:cond>
              </p:nextCondLst>
            </p:seq>
            <p:seq concurrent="1" nextAc="seek">
              <p:cTn id="127" restart="whenNotActive" fill="hold" evtFilter="cancelBubble" nodeType="interactiveSeq">
                <p:stCondLst>
                  <p:cond evt="onClick" delay="0">
                    <p:tgtEl>
                      <p:spTgt spid="50"/>
                    </p:tgtEl>
                  </p:cond>
                </p:stCondLst>
                <p:endSync evt="end" delay="0">
                  <p:rtn val="all"/>
                </p:endSync>
                <p:childTnLst>
                  <p:par>
                    <p:cTn id="128" fill="hold">
                      <p:stCondLst>
                        <p:cond delay="0"/>
                      </p:stCondLst>
                      <p:childTnLst>
                        <p:par>
                          <p:cTn id="129" fill="hold">
                            <p:stCondLst>
                              <p:cond delay="0"/>
                            </p:stCondLst>
                            <p:childTnLst>
                              <p:par>
                                <p:cTn id="130" presetID="9" presetClass="emph" presetSubtype="0" nodeType="clickEffect">
                                  <p:stCondLst>
                                    <p:cond delay="0"/>
                                  </p:stCondLst>
                                  <p:childTnLst>
                                    <p:set>
                                      <p:cBhvr>
                                        <p:cTn id="131" dur="indefinite"/>
                                        <p:tgtEl>
                                          <p:spTgt spid="46"/>
                                        </p:tgtEl>
                                        <p:attrNameLst>
                                          <p:attrName>style.opacity</p:attrName>
                                        </p:attrNameLst>
                                      </p:cBhvr>
                                      <p:to>
                                        <p:strVal val="0.5"/>
                                      </p:to>
                                    </p:set>
                                    <p:animEffect filter="image" prLst="opacity: 0.5">
                                      <p:cBhvr rctx="IE">
                                        <p:cTn id="132" dur="indefinite"/>
                                        <p:tgtEl>
                                          <p:spTgt spid="46"/>
                                        </p:tgtEl>
                                      </p:cBhvr>
                                    </p:animEffect>
                                  </p:childTnLst>
                                </p:cTn>
                              </p:par>
                            </p:childTnLst>
                          </p:cTn>
                        </p:par>
                      </p:childTnLst>
                    </p:cTn>
                  </p:par>
                </p:childTnLst>
              </p:cTn>
              <p:nextCondLst>
                <p:cond evt="onClick" delay="0">
                  <p:tgtEl>
                    <p:spTgt spid="50"/>
                  </p:tgtEl>
                </p:cond>
              </p:nextCondLst>
            </p:seq>
            <p:seq concurrent="1" nextAc="seek">
              <p:cTn id="133" restart="whenNotActive" fill="hold" evtFilter="cancelBubble" nodeType="interactiveSeq">
                <p:stCondLst>
                  <p:cond evt="onClick" delay="0">
                    <p:tgtEl>
                      <p:spTgt spid="52"/>
                    </p:tgtEl>
                  </p:cond>
                </p:stCondLst>
                <p:endSync evt="end" delay="0">
                  <p:rtn val="all"/>
                </p:endSync>
                <p:childTnLst>
                  <p:par>
                    <p:cTn id="134" fill="hold">
                      <p:stCondLst>
                        <p:cond delay="0"/>
                      </p:stCondLst>
                      <p:childTnLst>
                        <p:par>
                          <p:cTn id="135" fill="hold">
                            <p:stCondLst>
                              <p:cond delay="0"/>
                            </p:stCondLst>
                            <p:childTnLst>
                              <p:par>
                                <p:cTn id="136" presetID="53" presetClass="exit" presetSubtype="32" fill="hold" nodeType="clickEffect">
                                  <p:stCondLst>
                                    <p:cond delay="0"/>
                                  </p:stCondLst>
                                  <p:childTnLst>
                                    <p:anim calcmode="lin" valueType="num">
                                      <p:cBhvr>
                                        <p:cTn id="137" dur="500"/>
                                        <p:tgtEl>
                                          <p:spTgt spid="52"/>
                                        </p:tgtEl>
                                        <p:attrNameLst>
                                          <p:attrName>ppt_w</p:attrName>
                                        </p:attrNameLst>
                                      </p:cBhvr>
                                      <p:tavLst>
                                        <p:tav tm="0">
                                          <p:val>
                                            <p:strVal val="ppt_w"/>
                                          </p:val>
                                        </p:tav>
                                        <p:tav tm="100000">
                                          <p:val>
                                            <p:fltVal val="0"/>
                                          </p:val>
                                        </p:tav>
                                      </p:tavLst>
                                    </p:anim>
                                    <p:anim calcmode="lin" valueType="num">
                                      <p:cBhvr>
                                        <p:cTn id="138" dur="500"/>
                                        <p:tgtEl>
                                          <p:spTgt spid="52"/>
                                        </p:tgtEl>
                                        <p:attrNameLst>
                                          <p:attrName>ppt_h</p:attrName>
                                        </p:attrNameLst>
                                      </p:cBhvr>
                                      <p:tavLst>
                                        <p:tav tm="0">
                                          <p:val>
                                            <p:strVal val="ppt_h"/>
                                          </p:val>
                                        </p:tav>
                                        <p:tav tm="100000">
                                          <p:val>
                                            <p:fltVal val="0"/>
                                          </p:val>
                                        </p:tav>
                                      </p:tavLst>
                                    </p:anim>
                                    <p:animEffect transition="out" filter="fade">
                                      <p:cBhvr>
                                        <p:cTn id="139" dur="500"/>
                                        <p:tgtEl>
                                          <p:spTgt spid="52"/>
                                        </p:tgtEl>
                                      </p:cBhvr>
                                    </p:animEffect>
                                    <p:set>
                                      <p:cBhvr>
                                        <p:cTn id="14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41" restart="whenNotActive" fill="hold" evtFilter="cancelBubble" nodeType="interactiveSeq">
                <p:stCondLst>
                  <p:cond evt="onClick" delay="0">
                    <p:tgtEl>
                      <p:spTgt spid="51"/>
                    </p:tgtEl>
                  </p:cond>
                </p:stCondLst>
                <p:endSync evt="end" delay="0">
                  <p:rtn val="all"/>
                </p:endSync>
                <p:childTnLst>
                  <p:par>
                    <p:cTn id="142" fill="hold">
                      <p:stCondLst>
                        <p:cond delay="0"/>
                      </p:stCondLst>
                      <p:childTnLst>
                        <p:par>
                          <p:cTn id="143" fill="hold">
                            <p:stCondLst>
                              <p:cond delay="0"/>
                            </p:stCondLst>
                            <p:childTnLst>
                              <p:par>
                                <p:cTn id="144" presetID="53" presetClass="entr" presetSubtype="16" fill="hold" nodeType="click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p:cTn id="146" dur="500" fill="hold"/>
                                        <p:tgtEl>
                                          <p:spTgt spid="52"/>
                                        </p:tgtEl>
                                        <p:attrNameLst>
                                          <p:attrName>ppt_w</p:attrName>
                                        </p:attrNameLst>
                                      </p:cBhvr>
                                      <p:tavLst>
                                        <p:tav tm="0">
                                          <p:val>
                                            <p:fltVal val="0"/>
                                          </p:val>
                                        </p:tav>
                                        <p:tav tm="100000">
                                          <p:val>
                                            <p:strVal val="#ppt_w"/>
                                          </p:val>
                                        </p:tav>
                                      </p:tavLst>
                                    </p:anim>
                                    <p:anim calcmode="lin" valueType="num">
                                      <p:cBhvr>
                                        <p:cTn id="147" dur="500" fill="hold"/>
                                        <p:tgtEl>
                                          <p:spTgt spid="52"/>
                                        </p:tgtEl>
                                        <p:attrNameLst>
                                          <p:attrName>ppt_h</p:attrName>
                                        </p:attrNameLst>
                                      </p:cBhvr>
                                      <p:tavLst>
                                        <p:tav tm="0">
                                          <p:val>
                                            <p:fltVal val="0"/>
                                          </p:val>
                                        </p:tav>
                                        <p:tav tm="100000">
                                          <p:val>
                                            <p:strVal val="#ppt_h"/>
                                          </p:val>
                                        </p:tav>
                                      </p:tavLst>
                                    </p:anim>
                                    <p:animEffect transition="in" filter="fade">
                                      <p:cBhvr>
                                        <p:cTn id="148" dur="500"/>
                                        <p:tgtEl>
                                          <p:spTgt spid="52"/>
                                        </p:tgtEl>
                                      </p:cBhvr>
                                    </p:animEffect>
                                  </p:childTnLst>
                                </p:cTn>
                              </p:par>
                            </p:childTnLst>
                          </p:cTn>
                        </p:par>
                      </p:childTnLst>
                    </p:cTn>
                  </p:par>
                </p:childTnLst>
              </p:cTn>
              <p:nextCondLst>
                <p:cond evt="onClick" delay="0">
                  <p:tgtEl>
                    <p:spTgt spid="51"/>
                  </p:tgtEl>
                </p:cond>
              </p:nextCondLst>
            </p:seq>
            <p:seq concurrent="1" nextAc="seek">
              <p:cTn id="149" restart="whenNotActive" fill="hold" evtFilter="cancelBubble" nodeType="interactiveSeq">
                <p:stCondLst>
                  <p:cond evt="onClick" delay="0">
                    <p:tgtEl>
                      <p:spTgt spid="55"/>
                    </p:tgtEl>
                  </p:cond>
                </p:stCondLst>
                <p:endSync evt="end" delay="0">
                  <p:rtn val="all"/>
                </p:endSync>
                <p:childTnLst>
                  <p:par>
                    <p:cTn id="150" fill="hold">
                      <p:stCondLst>
                        <p:cond delay="0"/>
                      </p:stCondLst>
                      <p:childTnLst>
                        <p:par>
                          <p:cTn id="151" fill="hold">
                            <p:stCondLst>
                              <p:cond delay="0"/>
                            </p:stCondLst>
                            <p:childTnLst>
                              <p:par>
                                <p:cTn id="152" presetID="9" presetClass="emph" presetSubtype="0" nodeType="clickEffect">
                                  <p:stCondLst>
                                    <p:cond delay="0"/>
                                  </p:stCondLst>
                                  <p:childTnLst>
                                    <p:set>
                                      <p:cBhvr>
                                        <p:cTn id="153" dur="indefinite"/>
                                        <p:tgtEl>
                                          <p:spTgt spid="51"/>
                                        </p:tgtEl>
                                        <p:attrNameLst>
                                          <p:attrName>style.opacity</p:attrName>
                                        </p:attrNameLst>
                                      </p:cBhvr>
                                      <p:to>
                                        <p:strVal val="0.5"/>
                                      </p:to>
                                    </p:set>
                                    <p:animEffect filter="image" prLst="opacity: 0.5">
                                      <p:cBhvr rctx="IE">
                                        <p:cTn id="154" dur="indefinite"/>
                                        <p:tgtEl>
                                          <p:spTgt spid="51"/>
                                        </p:tgtEl>
                                      </p:cBhvr>
                                    </p:animEffect>
                                  </p:childTnLst>
                                </p:cTn>
                              </p:par>
                            </p:childTnLst>
                          </p:cTn>
                        </p:par>
                      </p:childTnLst>
                    </p:cTn>
                  </p:par>
                </p:childTnLst>
              </p:cTn>
              <p:nextCondLst>
                <p:cond evt="onClick" delay="0">
                  <p:tgtEl>
                    <p:spTgt spid="55"/>
                  </p:tgtEl>
                </p:cond>
              </p:nextCondLst>
            </p:seq>
            <p:seq concurrent="1" nextAc="seek">
              <p:cTn id="155" restart="whenNotActive" fill="hold" evtFilter="cancelBubble" nodeType="interactiveSeq">
                <p:stCondLst>
                  <p:cond evt="onClick" delay="0">
                    <p:tgtEl>
                      <p:spTgt spid="57"/>
                    </p:tgtEl>
                  </p:cond>
                </p:stCondLst>
                <p:endSync evt="end" delay="0">
                  <p:rtn val="all"/>
                </p:endSync>
                <p:childTnLst>
                  <p:par>
                    <p:cTn id="156" fill="hold">
                      <p:stCondLst>
                        <p:cond delay="0"/>
                      </p:stCondLst>
                      <p:childTnLst>
                        <p:par>
                          <p:cTn id="157" fill="hold">
                            <p:stCondLst>
                              <p:cond delay="0"/>
                            </p:stCondLst>
                            <p:childTnLst>
                              <p:par>
                                <p:cTn id="158" presetID="53" presetClass="exit" presetSubtype="32" fill="hold" nodeType="clickEffect">
                                  <p:stCondLst>
                                    <p:cond delay="0"/>
                                  </p:stCondLst>
                                  <p:childTnLst>
                                    <p:anim calcmode="lin" valueType="num">
                                      <p:cBhvr>
                                        <p:cTn id="159" dur="500"/>
                                        <p:tgtEl>
                                          <p:spTgt spid="57"/>
                                        </p:tgtEl>
                                        <p:attrNameLst>
                                          <p:attrName>ppt_w</p:attrName>
                                        </p:attrNameLst>
                                      </p:cBhvr>
                                      <p:tavLst>
                                        <p:tav tm="0">
                                          <p:val>
                                            <p:strVal val="ppt_w"/>
                                          </p:val>
                                        </p:tav>
                                        <p:tav tm="100000">
                                          <p:val>
                                            <p:fltVal val="0"/>
                                          </p:val>
                                        </p:tav>
                                      </p:tavLst>
                                    </p:anim>
                                    <p:anim calcmode="lin" valueType="num">
                                      <p:cBhvr>
                                        <p:cTn id="160" dur="500"/>
                                        <p:tgtEl>
                                          <p:spTgt spid="57"/>
                                        </p:tgtEl>
                                        <p:attrNameLst>
                                          <p:attrName>ppt_h</p:attrName>
                                        </p:attrNameLst>
                                      </p:cBhvr>
                                      <p:tavLst>
                                        <p:tav tm="0">
                                          <p:val>
                                            <p:strVal val="ppt_h"/>
                                          </p:val>
                                        </p:tav>
                                        <p:tav tm="100000">
                                          <p:val>
                                            <p:fltVal val="0"/>
                                          </p:val>
                                        </p:tav>
                                      </p:tavLst>
                                    </p:anim>
                                    <p:animEffect transition="out" filter="fade">
                                      <p:cBhvr>
                                        <p:cTn id="161" dur="500"/>
                                        <p:tgtEl>
                                          <p:spTgt spid="57"/>
                                        </p:tgtEl>
                                      </p:cBhvr>
                                    </p:animEffect>
                                    <p:set>
                                      <p:cBhvr>
                                        <p:cTn id="162"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63" restart="whenNotActive" fill="hold" evtFilter="cancelBubble" nodeType="interactiveSeq">
                <p:stCondLst>
                  <p:cond evt="onClick" delay="0">
                    <p:tgtEl>
                      <p:spTgt spid="56"/>
                    </p:tgtEl>
                  </p:cond>
                </p:stCondLst>
                <p:endSync evt="end" delay="0">
                  <p:rtn val="all"/>
                </p:endSync>
                <p:childTnLst>
                  <p:par>
                    <p:cTn id="164" fill="hold">
                      <p:stCondLst>
                        <p:cond delay="0"/>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childTnLst>
                    </p:cTn>
                  </p:par>
                </p:childTnLst>
              </p:cTn>
              <p:nextCondLst>
                <p:cond evt="onClick" delay="0">
                  <p:tgtEl>
                    <p:spTgt spid="56"/>
                  </p:tgtEl>
                </p:cond>
              </p:nextCondLst>
            </p:seq>
            <p:seq concurrent="1" nextAc="seek">
              <p:cTn id="171" restart="whenNotActive" fill="hold" evtFilter="cancelBubble" nodeType="interactiveSeq">
                <p:stCondLst>
                  <p:cond evt="onClick" delay="0">
                    <p:tgtEl>
                      <p:spTgt spid="60"/>
                    </p:tgtEl>
                  </p:cond>
                </p:stCondLst>
                <p:endSync evt="end" delay="0">
                  <p:rtn val="all"/>
                </p:endSync>
                <p:childTnLst>
                  <p:par>
                    <p:cTn id="172" fill="hold">
                      <p:stCondLst>
                        <p:cond delay="0"/>
                      </p:stCondLst>
                      <p:childTnLst>
                        <p:par>
                          <p:cTn id="173" fill="hold">
                            <p:stCondLst>
                              <p:cond delay="0"/>
                            </p:stCondLst>
                            <p:childTnLst>
                              <p:par>
                                <p:cTn id="174" presetID="9" presetClass="emph" presetSubtype="0" nodeType="clickEffect">
                                  <p:stCondLst>
                                    <p:cond delay="0"/>
                                  </p:stCondLst>
                                  <p:childTnLst>
                                    <p:set>
                                      <p:cBhvr>
                                        <p:cTn id="175" dur="indefinite"/>
                                        <p:tgtEl>
                                          <p:spTgt spid="56"/>
                                        </p:tgtEl>
                                        <p:attrNameLst>
                                          <p:attrName>style.opacity</p:attrName>
                                        </p:attrNameLst>
                                      </p:cBhvr>
                                      <p:to>
                                        <p:strVal val="0.5"/>
                                      </p:to>
                                    </p:set>
                                    <p:animEffect filter="image" prLst="opacity: 0.5">
                                      <p:cBhvr rctx="IE">
                                        <p:cTn id="176" dur="indefinite"/>
                                        <p:tgtEl>
                                          <p:spTgt spid="56"/>
                                        </p:tgtEl>
                                      </p:cBhvr>
                                    </p:animEffect>
                                  </p:childTnLst>
                                </p:cTn>
                              </p:par>
                            </p:childTnLst>
                          </p:cTn>
                        </p:par>
                      </p:childTnLst>
                    </p:cTn>
                  </p:par>
                </p:childTnLst>
              </p:cTn>
              <p:nextCondLst>
                <p:cond evt="onClick" delay="0">
                  <p:tgtEl>
                    <p:spTgt spid="60"/>
                  </p:tgtEl>
                </p:cond>
              </p:nextCondLst>
            </p:seq>
            <p:seq concurrent="1" nextAc="seek">
              <p:cTn id="177" restart="whenNotActive" fill="hold" evtFilter="cancelBubble" nodeType="interactiveSeq">
                <p:stCondLst>
                  <p:cond evt="onClick" delay="0">
                    <p:tgtEl>
                      <p:spTgt spid="62"/>
                    </p:tgtEl>
                  </p:cond>
                </p:stCondLst>
                <p:endSync evt="end" delay="0">
                  <p:rtn val="all"/>
                </p:endSync>
                <p:childTnLst>
                  <p:par>
                    <p:cTn id="178" fill="hold">
                      <p:stCondLst>
                        <p:cond delay="0"/>
                      </p:stCondLst>
                      <p:childTnLst>
                        <p:par>
                          <p:cTn id="179" fill="hold">
                            <p:stCondLst>
                              <p:cond delay="0"/>
                            </p:stCondLst>
                            <p:childTnLst>
                              <p:par>
                                <p:cTn id="180" presetID="53" presetClass="exit" presetSubtype="32" fill="hold" nodeType="clickEffect">
                                  <p:stCondLst>
                                    <p:cond delay="0"/>
                                  </p:stCondLst>
                                  <p:childTnLst>
                                    <p:anim calcmode="lin" valueType="num">
                                      <p:cBhvr>
                                        <p:cTn id="181" dur="500"/>
                                        <p:tgtEl>
                                          <p:spTgt spid="62"/>
                                        </p:tgtEl>
                                        <p:attrNameLst>
                                          <p:attrName>ppt_w</p:attrName>
                                        </p:attrNameLst>
                                      </p:cBhvr>
                                      <p:tavLst>
                                        <p:tav tm="0">
                                          <p:val>
                                            <p:strVal val="ppt_w"/>
                                          </p:val>
                                        </p:tav>
                                        <p:tav tm="100000">
                                          <p:val>
                                            <p:fltVal val="0"/>
                                          </p:val>
                                        </p:tav>
                                      </p:tavLst>
                                    </p:anim>
                                    <p:anim calcmode="lin" valueType="num">
                                      <p:cBhvr>
                                        <p:cTn id="182" dur="500"/>
                                        <p:tgtEl>
                                          <p:spTgt spid="62"/>
                                        </p:tgtEl>
                                        <p:attrNameLst>
                                          <p:attrName>ppt_h</p:attrName>
                                        </p:attrNameLst>
                                      </p:cBhvr>
                                      <p:tavLst>
                                        <p:tav tm="0">
                                          <p:val>
                                            <p:strVal val="ppt_h"/>
                                          </p:val>
                                        </p:tav>
                                        <p:tav tm="100000">
                                          <p:val>
                                            <p:fltVal val="0"/>
                                          </p:val>
                                        </p:tav>
                                      </p:tavLst>
                                    </p:anim>
                                    <p:animEffect transition="out" filter="fade">
                                      <p:cBhvr>
                                        <p:cTn id="183" dur="500"/>
                                        <p:tgtEl>
                                          <p:spTgt spid="62"/>
                                        </p:tgtEl>
                                      </p:cBhvr>
                                    </p:animEffect>
                                    <p:set>
                                      <p:cBhvr>
                                        <p:cTn id="184"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85" restart="whenNotActive" fill="hold" evtFilter="cancelBubble" nodeType="interactiveSeq">
                <p:stCondLst>
                  <p:cond evt="onClick" delay="0">
                    <p:tgtEl>
                      <p:spTgt spid="61"/>
                    </p:tgtEl>
                  </p:cond>
                </p:stCondLst>
                <p:endSync evt="end" delay="0">
                  <p:rtn val="all"/>
                </p:endSync>
                <p:childTnLst>
                  <p:par>
                    <p:cTn id="186" fill="hold">
                      <p:stCondLst>
                        <p:cond delay="0"/>
                      </p:stCondLst>
                      <p:childTnLst>
                        <p:par>
                          <p:cTn id="187" fill="hold">
                            <p:stCondLst>
                              <p:cond delay="0"/>
                            </p:stCondLst>
                            <p:childTnLst>
                              <p:par>
                                <p:cTn id="188" presetID="53" presetClass="entr" presetSubtype="16" fill="hold" nodeType="clickEffect">
                                  <p:stCondLst>
                                    <p:cond delay="0"/>
                                  </p:stCondLst>
                                  <p:childTnLst>
                                    <p:set>
                                      <p:cBhvr>
                                        <p:cTn id="189" dur="1" fill="hold">
                                          <p:stCondLst>
                                            <p:cond delay="0"/>
                                          </p:stCondLst>
                                        </p:cTn>
                                        <p:tgtEl>
                                          <p:spTgt spid="62"/>
                                        </p:tgtEl>
                                        <p:attrNameLst>
                                          <p:attrName>style.visibility</p:attrName>
                                        </p:attrNameLst>
                                      </p:cBhvr>
                                      <p:to>
                                        <p:strVal val="visible"/>
                                      </p:to>
                                    </p:set>
                                    <p:anim calcmode="lin" valueType="num">
                                      <p:cBhvr>
                                        <p:cTn id="190" dur="500" fill="hold"/>
                                        <p:tgtEl>
                                          <p:spTgt spid="62"/>
                                        </p:tgtEl>
                                        <p:attrNameLst>
                                          <p:attrName>ppt_w</p:attrName>
                                        </p:attrNameLst>
                                      </p:cBhvr>
                                      <p:tavLst>
                                        <p:tav tm="0">
                                          <p:val>
                                            <p:fltVal val="0"/>
                                          </p:val>
                                        </p:tav>
                                        <p:tav tm="100000">
                                          <p:val>
                                            <p:strVal val="#ppt_w"/>
                                          </p:val>
                                        </p:tav>
                                      </p:tavLst>
                                    </p:anim>
                                    <p:anim calcmode="lin" valueType="num">
                                      <p:cBhvr>
                                        <p:cTn id="191" dur="500" fill="hold"/>
                                        <p:tgtEl>
                                          <p:spTgt spid="62"/>
                                        </p:tgtEl>
                                        <p:attrNameLst>
                                          <p:attrName>ppt_h</p:attrName>
                                        </p:attrNameLst>
                                      </p:cBhvr>
                                      <p:tavLst>
                                        <p:tav tm="0">
                                          <p:val>
                                            <p:fltVal val="0"/>
                                          </p:val>
                                        </p:tav>
                                        <p:tav tm="100000">
                                          <p:val>
                                            <p:strVal val="#ppt_h"/>
                                          </p:val>
                                        </p:tav>
                                      </p:tavLst>
                                    </p:anim>
                                    <p:animEffect transition="in" filter="fade">
                                      <p:cBhvr>
                                        <p:cTn id="192" dur="500"/>
                                        <p:tgtEl>
                                          <p:spTgt spid="62"/>
                                        </p:tgtEl>
                                      </p:cBhvr>
                                    </p:animEffect>
                                  </p:childTnLst>
                                </p:cTn>
                              </p:par>
                            </p:childTnLst>
                          </p:cTn>
                        </p:par>
                      </p:childTnLst>
                    </p:cTn>
                  </p:par>
                </p:childTnLst>
              </p:cTn>
              <p:nextCondLst>
                <p:cond evt="onClick" delay="0">
                  <p:tgtEl>
                    <p:spTgt spid="61"/>
                  </p:tgtEl>
                </p:cond>
              </p:nextCondLst>
            </p:seq>
            <p:seq concurrent="1" nextAc="seek">
              <p:cTn id="193" restart="whenNotActive" fill="hold" evtFilter="cancelBubble" nodeType="interactiveSeq">
                <p:stCondLst>
                  <p:cond evt="onClick" delay="0">
                    <p:tgtEl>
                      <p:spTgt spid="65"/>
                    </p:tgtEl>
                  </p:cond>
                </p:stCondLst>
                <p:endSync evt="end" delay="0">
                  <p:rtn val="all"/>
                </p:endSync>
                <p:childTnLst>
                  <p:par>
                    <p:cTn id="194" fill="hold">
                      <p:stCondLst>
                        <p:cond delay="0"/>
                      </p:stCondLst>
                      <p:childTnLst>
                        <p:par>
                          <p:cTn id="195" fill="hold">
                            <p:stCondLst>
                              <p:cond delay="0"/>
                            </p:stCondLst>
                            <p:childTnLst>
                              <p:par>
                                <p:cTn id="196" presetID="9" presetClass="emph" presetSubtype="0" nodeType="clickEffect">
                                  <p:stCondLst>
                                    <p:cond delay="0"/>
                                  </p:stCondLst>
                                  <p:childTnLst>
                                    <p:set>
                                      <p:cBhvr>
                                        <p:cTn id="197" dur="indefinite"/>
                                        <p:tgtEl>
                                          <p:spTgt spid="61"/>
                                        </p:tgtEl>
                                        <p:attrNameLst>
                                          <p:attrName>style.opacity</p:attrName>
                                        </p:attrNameLst>
                                      </p:cBhvr>
                                      <p:to>
                                        <p:strVal val="0.5"/>
                                      </p:to>
                                    </p:set>
                                    <p:animEffect filter="image" prLst="opacity: 0.5">
                                      <p:cBhvr rctx="IE">
                                        <p:cTn id="198" dur="indefinite"/>
                                        <p:tgtEl>
                                          <p:spTgt spid="61"/>
                                        </p:tgtEl>
                                      </p:cBhvr>
                                    </p:animEffect>
                                  </p:childTnLst>
                                </p:cTn>
                              </p:par>
                            </p:childTnLst>
                          </p:cTn>
                        </p:par>
                      </p:childTnLst>
                    </p:cTn>
                  </p:par>
                </p:childTnLst>
              </p:cTn>
              <p:nextCondLst>
                <p:cond evt="onClick" delay="0">
                  <p:tgtEl>
                    <p:spTgt spid="65"/>
                  </p:tgtEl>
                </p:cond>
              </p:nextCondLst>
            </p:seq>
            <p:seq concurrent="1" nextAc="seek">
              <p:cTn id="199" restart="whenNotActive" fill="hold" evtFilter="cancelBubble" nodeType="interactiveSeq">
                <p:stCondLst>
                  <p:cond evt="onClick" delay="0">
                    <p:tgtEl>
                      <p:spTgt spid="67"/>
                    </p:tgtEl>
                  </p:cond>
                </p:stCondLst>
                <p:endSync evt="end" delay="0">
                  <p:rtn val="all"/>
                </p:endSync>
                <p:childTnLst>
                  <p:par>
                    <p:cTn id="200" fill="hold">
                      <p:stCondLst>
                        <p:cond delay="0"/>
                      </p:stCondLst>
                      <p:childTnLst>
                        <p:par>
                          <p:cTn id="201" fill="hold">
                            <p:stCondLst>
                              <p:cond delay="0"/>
                            </p:stCondLst>
                            <p:childTnLst>
                              <p:par>
                                <p:cTn id="202" presetID="53" presetClass="exit" presetSubtype="32" fill="hold" nodeType="clickEffect">
                                  <p:stCondLst>
                                    <p:cond delay="0"/>
                                  </p:stCondLst>
                                  <p:childTnLst>
                                    <p:anim calcmode="lin" valueType="num">
                                      <p:cBhvr>
                                        <p:cTn id="203" dur="500"/>
                                        <p:tgtEl>
                                          <p:spTgt spid="67"/>
                                        </p:tgtEl>
                                        <p:attrNameLst>
                                          <p:attrName>ppt_w</p:attrName>
                                        </p:attrNameLst>
                                      </p:cBhvr>
                                      <p:tavLst>
                                        <p:tav tm="0">
                                          <p:val>
                                            <p:strVal val="ppt_w"/>
                                          </p:val>
                                        </p:tav>
                                        <p:tav tm="100000">
                                          <p:val>
                                            <p:fltVal val="0"/>
                                          </p:val>
                                        </p:tav>
                                      </p:tavLst>
                                    </p:anim>
                                    <p:anim calcmode="lin" valueType="num">
                                      <p:cBhvr>
                                        <p:cTn id="204" dur="500"/>
                                        <p:tgtEl>
                                          <p:spTgt spid="67"/>
                                        </p:tgtEl>
                                        <p:attrNameLst>
                                          <p:attrName>ppt_h</p:attrName>
                                        </p:attrNameLst>
                                      </p:cBhvr>
                                      <p:tavLst>
                                        <p:tav tm="0">
                                          <p:val>
                                            <p:strVal val="ppt_h"/>
                                          </p:val>
                                        </p:tav>
                                        <p:tav tm="100000">
                                          <p:val>
                                            <p:fltVal val="0"/>
                                          </p:val>
                                        </p:tav>
                                      </p:tavLst>
                                    </p:anim>
                                    <p:animEffect transition="out" filter="fade">
                                      <p:cBhvr>
                                        <p:cTn id="205" dur="500"/>
                                        <p:tgtEl>
                                          <p:spTgt spid="67"/>
                                        </p:tgtEl>
                                      </p:cBhvr>
                                    </p:animEffect>
                                    <p:set>
                                      <p:cBhvr>
                                        <p:cTn id="20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07" restart="whenNotActive" fill="hold" evtFilter="cancelBubble" nodeType="interactiveSeq">
                <p:stCondLst>
                  <p:cond evt="onClick" delay="0">
                    <p:tgtEl>
                      <p:spTgt spid="66"/>
                    </p:tgtEl>
                  </p:cond>
                </p:stCondLst>
                <p:endSync evt="end" delay="0">
                  <p:rtn val="all"/>
                </p:endSync>
                <p:childTnLst>
                  <p:par>
                    <p:cTn id="208" fill="hold">
                      <p:stCondLst>
                        <p:cond delay="0"/>
                      </p:stCondLst>
                      <p:childTnLst>
                        <p:par>
                          <p:cTn id="209" fill="hold">
                            <p:stCondLst>
                              <p:cond delay="0"/>
                            </p:stCondLst>
                            <p:childTnLst>
                              <p:par>
                                <p:cTn id="210" presetID="53" presetClass="entr" presetSubtype="16" fill="hold" nodeType="clickEffect">
                                  <p:stCondLst>
                                    <p:cond delay="0"/>
                                  </p:stCondLst>
                                  <p:childTnLst>
                                    <p:set>
                                      <p:cBhvr>
                                        <p:cTn id="211" dur="1" fill="hold">
                                          <p:stCondLst>
                                            <p:cond delay="0"/>
                                          </p:stCondLst>
                                        </p:cTn>
                                        <p:tgtEl>
                                          <p:spTgt spid="67"/>
                                        </p:tgtEl>
                                        <p:attrNameLst>
                                          <p:attrName>style.visibility</p:attrName>
                                        </p:attrNameLst>
                                      </p:cBhvr>
                                      <p:to>
                                        <p:strVal val="visible"/>
                                      </p:to>
                                    </p:set>
                                    <p:anim calcmode="lin" valueType="num">
                                      <p:cBhvr>
                                        <p:cTn id="212" dur="500" fill="hold"/>
                                        <p:tgtEl>
                                          <p:spTgt spid="67"/>
                                        </p:tgtEl>
                                        <p:attrNameLst>
                                          <p:attrName>ppt_w</p:attrName>
                                        </p:attrNameLst>
                                      </p:cBhvr>
                                      <p:tavLst>
                                        <p:tav tm="0">
                                          <p:val>
                                            <p:fltVal val="0"/>
                                          </p:val>
                                        </p:tav>
                                        <p:tav tm="100000">
                                          <p:val>
                                            <p:strVal val="#ppt_w"/>
                                          </p:val>
                                        </p:tav>
                                      </p:tavLst>
                                    </p:anim>
                                    <p:anim calcmode="lin" valueType="num">
                                      <p:cBhvr>
                                        <p:cTn id="213" dur="500" fill="hold"/>
                                        <p:tgtEl>
                                          <p:spTgt spid="67"/>
                                        </p:tgtEl>
                                        <p:attrNameLst>
                                          <p:attrName>ppt_h</p:attrName>
                                        </p:attrNameLst>
                                      </p:cBhvr>
                                      <p:tavLst>
                                        <p:tav tm="0">
                                          <p:val>
                                            <p:fltVal val="0"/>
                                          </p:val>
                                        </p:tav>
                                        <p:tav tm="100000">
                                          <p:val>
                                            <p:strVal val="#ppt_h"/>
                                          </p:val>
                                        </p:tav>
                                      </p:tavLst>
                                    </p:anim>
                                    <p:animEffect transition="in" filter="fade">
                                      <p:cBhvr>
                                        <p:cTn id="214" dur="500"/>
                                        <p:tgtEl>
                                          <p:spTgt spid="67"/>
                                        </p:tgtEl>
                                      </p:cBhvr>
                                    </p:animEffect>
                                  </p:childTnLst>
                                </p:cTn>
                              </p:par>
                            </p:childTnLst>
                          </p:cTn>
                        </p:par>
                      </p:childTnLst>
                    </p:cTn>
                  </p:par>
                </p:childTnLst>
              </p:cTn>
              <p:nextCondLst>
                <p:cond evt="onClick" delay="0">
                  <p:tgtEl>
                    <p:spTgt spid="66"/>
                  </p:tgtEl>
                </p:cond>
              </p:nextCondLst>
            </p:seq>
            <p:seq concurrent="1" nextAc="seek">
              <p:cTn id="215" restart="whenNotActive" fill="hold" evtFilter="cancelBubble" nodeType="interactiveSeq">
                <p:stCondLst>
                  <p:cond evt="onClick" delay="0">
                    <p:tgtEl>
                      <p:spTgt spid="70"/>
                    </p:tgtEl>
                  </p:cond>
                </p:stCondLst>
                <p:endSync evt="end" delay="0">
                  <p:rtn val="all"/>
                </p:endSync>
                <p:childTnLst>
                  <p:par>
                    <p:cTn id="216" fill="hold">
                      <p:stCondLst>
                        <p:cond delay="0"/>
                      </p:stCondLst>
                      <p:childTnLst>
                        <p:par>
                          <p:cTn id="217" fill="hold">
                            <p:stCondLst>
                              <p:cond delay="0"/>
                            </p:stCondLst>
                            <p:childTnLst>
                              <p:par>
                                <p:cTn id="218" presetID="9" presetClass="emph" presetSubtype="0" nodeType="clickEffect">
                                  <p:stCondLst>
                                    <p:cond delay="0"/>
                                  </p:stCondLst>
                                  <p:childTnLst>
                                    <p:set>
                                      <p:cBhvr>
                                        <p:cTn id="219" dur="indefinite"/>
                                        <p:tgtEl>
                                          <p:spTgt spid="66"/>
                                        </p:tgtEl>
                                        <p:attrNameLst>
                                          <p:attrName>style.opacity</p:attrName>
                                        </p:attrNameLst>
                                      </p:cBhvr>
                                      <p:to>
                                        <p:strVal val="0.5"/>
                                      </p:to>
                                    </p:set>
                                    <p:animEffect filter="image" prLst="opacity: 0.5">
                                      <p:cBhvr rctx="IE">
                                        <p:cTn id="220" dur="indefinite"/>
                                        <p:tgtEl>
                                          <p:spTgt spid="66"/>
                                        </p:tgtEl>
                                      </p:cBhvr>
                                    </p:animEffect>
                                  </p:childTnLst>
                                </p:cTn>
                              </p:par>
                            </p:childTnLst>
                          </p:cTn>
                        </p:par>
                      </p:childTnLst>
                    </p:cTn>
                  </p:par>
                </p:childTnLst>
              </p:cTn>
              <p:nextCondLst>
                <p:cond evt="onClick" delay="0">
                  <p:tgtEl>
                    <p:spTgt spid="70"/>
                  </p:tgtEl>
                </p:cond>
              </p:nextCondLst>
            </p:seq>
            <p:seq concurrent="1" nextAc="seek">
              <p:cTn id="221" restart="whenNotActive" fill="hold" evtFilter="cancelBubble" nodeType="interactiveSeq">
                <p:stCondLst>
                  <p:cond evt="onClick" delay="0">
                    <p:tgtEl>
                      <p:spTgt spid="72"/>
                    </p:tgtEl>
                  </p:cond>
                </p:stCondLst>
                <p:endSync evt="end" delay="0">
                  <p:rtn val="all"/>
                </p:endSync>
                <p:childTnLst>
                  <p:par>
                    <p:cTn id="222" fill="hold">
                      <p:stCondLst>
                        <p:cond delay="0"/>
                      </p:stCondLst>
                      <p:childTnLst>
                        <p:par>
                          <p:cTn id="223" fill="hold">
                            <p:stCondLst>
                              <p:cond delay="0"/>
                            </p:stCondLst>
                            <p:childTnLst>
                              <p:par>
                                <p:cTn id="224" presetID="53" presetClass="exit" presetSubtype="32" fill="hold" nodeType="clickEffect">
                                  <p:stCondLst>
                                    <p:cond delay="0"/>
                                  </p:stCondLst>
                                  <p:childTnLst>
                                    <p:anim calcmode="lin" valueType="num">
                                      <p:cBhvr>
                                        <p:cTn id="225" dur="500"/>
                                        <p:tgtEl>
                                          <p:spTgt spid="72"/>
                                        </p:tgtEl>
                                        <p:attrNameLst>
                                          <p:attrName>ppt_w</p:attrName>
                                        </p:attrNameLst>
                                      </p:cBhvr>
                                      <p:tavLst>
                                        <p:tav tm="0">
                                          <p:val>
                                            <p:strVal val="ppt_w"/>
                                          </p:val>
                                        </p:tav>
                                        <p:tav tm="100000">
                                          <p:val>
                                            <p:fltVal val="0"/>
                                          </p:val>
                                        </p:tav>
                                      </p:tavLst>
                                    </p:anim>
                                    <p:anim calcmode="lin" valueType="num">
                                      <p:cBhvr>
                                        <p:cTn id="226" dur="500"/>
                                        <p:tgtEl>
                                          <p:spTgt spid="72"/>
                                        </p:tgtEl>
                                        <p:attrNameLst>
                                          <p:attrName>ppt_h</p:attrName>
                                        </p:attrNameLst>
                                      </p:cBhvr>
                                      <p:tavLst>
                                        <p:tav tm="0">
                                          <p:val>
                                            <p:strVal val="ppt_h"/>
                                          </p:val>
                                        </p:tav>
                                        <p:tav tm="100000">
                                          <p:val>
                                            <p:fltVal val="0"/>
                                          </p:val>
                                        </p:tav>
                                      </p:tavLst>
                                    </p:anim>
                                    <p:animEffect transition="out" filter="fade">
                                      <p:cBhvr>
                                        <p:cTn id="227" dur="500"/>
                                        <p:tgtEl>
                                          <p:spTgt spid="72"/>
                                        </p:tgtEl>
                                      </p:cBhvr>
                                    </p:animEffect>
                                    <p:set>
                                      <p:cBhvr>
                                        <p:cTn id="22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9" restart="whenNotActive" fill="hold" evtFilter="cancelBubble" nodeType="interactiveSeq">
                <p:stCondLst>
                  <p:cond evt="onClick" delay="0">
                    <p:tgtEl>
                      <p:spTgt spid="71"/>
                    </p:tgtEl>
                  </p:cond>
                </p:stCondLst>
                <p:endSync evt="end" delay="0">
                  <p:rtn val="all"/>
                </p:endSync>
                <p:childTnLst>
                  <p:par>
                    <p:cTn id="230" fill="hold">
                      <p:stCondLst>
                        <p:cond delay="0"/>
                      </p:stCondLst>
                      <p:childTnLst>
                        <p:par>
                          <p:cTn id="231" fill="hold">
                            <p:stCondLst>
                              <p:cond delay="0"/>
                            </p:stCondLst>
                            <p:childTnLst>
                              <p:par>
                                <p:cTn id="232" presetID="53" presetClass="entr" presetSubtype="16" fill="hold" nodeType="clickEffect">
                                  <p:stCondLst>
                                    <p:cond delay="0"/>
                                  </p:stCondLst>
                                  <p:childTnLst>
                                    <p:set>
                                      <p:cBhvr>
                                        <p:cTn id="233" dur="1" fill="hold">
                                          <p:stCondLst>
                                            <p:cond delay="0"/>
                                          </p:stCondLst>
                                        </p:cTn>
                                        <p:tgtEl>
                                          <p:spTgt spid="72"/>
                                        </p:tgtEl>
                                        <p:attrNameLst>
                                          <p:attrName>style.visibility</p:attrName>
                                        </p:attrNameLst>
                                      </p:cBhvr>
                                      <p:to>
                                        <p:strVal val="visible"/>
                                      </p:to>
                                    </p:set>
                                    <p:anim calcmode="lin" valueType="num">
                                      <p:cBhvr>
                                        <p:cTn id="234" dur="500" fill="hold"/>
                                        <p:tgtEl>
                                          <p:spTgt spid="72"/>
                                        </p:tgtEl>
                                        <p:attrNameLst>
                                          <p:attrName>ppt_w</p:attrName>
                                        </p:attrNameLst>
                                      </p:cBhvr>
                                      <p:tavLst>
                                        <p:tav tm="0">
                                          <p:val>
                                            <p:fltVal val="0"/>
                                          </p:val>
                                        </p:tav>
                                        <p:tav tm="100000">
                                          <p:val>
                                            <p:strVal val="#ppt_w"/>
                                          </p:val>
                                        </p:tav>
                                      </p:tavLst>
                                    </p:anim>
                                    <p:anim calcmode="lin" valueType="num">
                                      <p:cBhvr>
                                        <p:cTn id="235" dur="500" fill="hold"/>
                                        <p:tgtEl>
                                          <p:spTgt spid="72"/>
                                        </p:tgtEl>
                                        <p:attrNameLst>
                                          <p:attrName>ppt_h</p:attrName>
                                        </p:attrNameLst>
                                      </p:cBhvr>
                                      <p:tavLst>
                                        <p:tav tm="0">
                                          <p:val>
                                            <p:fltVal val="0"/>
                                          </p:val>
                                        </p:tav>
                                        <p:tav tm="100000">
                                          <p:val>
                                            <p:strVal val="#ppt_h"/>
                                          </p:val>
                                        </p:tav>
                                      </p:tavLst>
                                    </p:anim>
                                    <p:animEffect transition="in" filter="fade">
                                      <p:cBhvr>
                                        <p:cTn id="236" dur="500"/>
                                        <p:tgtEl>
                                          <p:spTgt spid="72"/>
                                        </p:tgtEl>
                                      </p:cBhvr>
                                    </p:animEffect>
                                  </p:childTnLst>
                                </p:cTn>
                              </p:par>
                            </p:childTnLst>
                          </p:cTn>
                        </p:par>
                      </p:childTnLst>
                    </p:cTn>
                  </p:par>
                </p:childTnLst>
              </p:cTn>
              <p:nextCondLst>
                <p:cond evt="onClick" delay="0">
                  <p:tgtEl>
                    <p:spTgt spid="71"/>
                  </p:tgtEl>
                </p:cond>
              </p:nextCondLst>
            </p:seq>
            <p:seq concurrent="1" nextAc="seek">
              <p:cTn id="237" restart="whenNotActive" fill="hold" evtFilter="cancelBubble" nodeType="interactiveSeq">
                <p:stCondLst>
                  <p:cond evt="onClick" delay="0">
                    <p:tgtEl>
                      <p:spTgt spid="75"/>
                    </p:tgtEl>
                  </p:cond>
                </p:stCondLst>
                <p:endSync evt="end" delay="0">
                  <p:rtn val="all"/>
                </p:endSync>
                <p:childTnLst>
                  <p:par>
                    <p:cTn id="238" fill="hold">
                      <p:stCondLst>
                        <p:cond delay="0"/>
                      </p:stCondLst>
                      <p:childTnLst>
                        <p:par>
                          <p:cTn id="239" fill="hold">
                            <p:stCondLst>
                              <p:cond delay="0"/>
                            </p:stCondLst>
                            <p:childTnLst>
                              <p:par>
                                <p:cTn id="240" presetID="9" presetClass="emph" presetSubtype="0" nodeType="clickEffect">
                                  <p:stCondLst>
                                    <p:cond delay="0"/>
                                  </p:stCondLst>
                                  <p:childTnLst>
                                    <p:set>
                                      <p:cBhvr>
                                        <p:cTn id="241" dur="indefinite"/>
                                        <p:tgtEl>
                                          <p:spTgt spid="71"/>
                                        </p:tgtEl>
                                        <p:attrNameLst>
                                          <p:attrName>style.opacity</p:attrName>
                                        </p:attrNameLst>
                                      </p:cBhvr>
                                      <p:to>
                                        <p:strVal val="0.5"/>
                                      </p:to>
                                    </p:set>
                                    <p:animEffect filter="image" prLst="opacity: 0.5">
                                      <p:cBhvr rctx="IE">
                                        <p:cTn id="242" dur="indefinite"/>
                                        <p:tgtEl>
                                          <p:spTgt spid="71"/>
                                        </p:tgtEl>
                                      </p:cBhvr>
                                    </p:animEffect>
                                  </p:childTnLst>
                                </p:cTn>
                              </p:par>
                            </p:childTnLst>
                          </p:cTn>
                        </p:par>
                      </p:childTnLst>
                    </p:cTn>
                  </p:par>
                </p:childTnLst>
              </p:cTn>
              <p:nextCondLst>
                <p:cond evt="onClick" delay="0">
                  <p:tgtEl>
                    <p:spTgt spid="75"/>
                  </p:tgtEl>
                </p:cond>
              </p:nextCondLst>
            </p:seq>
            <p:seq concurrent="1" nextAc="seek">
              <p:cTn id="243" restart="whenNotActive" fill="hold" evtFilter="cancelBubble" nodeType="interactiveSeq">
                <p:stCondLst>
                  <p:cond evt="onClick" delay="0">
                    <p:tgtEl>
                      <p:spTgt spid="27"/>
                    </p:tgtEl>
                  </p:cond>
                </p:stCondLst>
                <p:endSync evt="end" delay="0">
                  <p:rtn val="all"/>
                </p:endSync>
                <p:childTnLst>
                  <p:par>
                    <p:cTn id="244" fill="hold">
                      <p:stCondLst>
                        <p:cond delay="0"/>
                      </p:stCondLst>
                      <p:childTnLst>
                        <p:par>
                          <p:cTn id="245" fill="hold">
                            <p:stCondLst>
                              <p:cond delay="0"/>
                            </p:stCondLst>
                            <p:childTnLst>
                              <p:par>
                                <p:cTn id="246" presetID="53" presetClass="exit" presetSubtype="32" fill="hold" nodeType="clickEffect">
                                  <p:stCondLst>
                                    <p:cond delay="0"/>
                                  </p:stCondLst>
                                  <p:childTnLst>
                                    <p:anim calcmode="lin" valueType="num">
                                      <p:cBhvr>
                                        <p:cTn id="247" dur="500"/>
                                        <p:tgtEl>
                                          <p:spTgt spid="27"/>
                                        </p:tgtEl>
                                        <p:attrNameLst>
                                          <p:attrName>ppt_w</p:attrName>
                                        </p:attrNameLst>
                                      </p:cBhvr>
                                      <p:tavLst>
                                        <p:tav tm="0">
                                          <p:val>
                                            <p:strVal val="ppt_w"/>
                                          </p:val>
                                        </p:tav>
                                        <p:tav tm="100000">
                                          <p:val>
                                            <p:fltVal val="0"/>
                                          </p:val>
                                        </p:tav>
                                      </p:tavLst>
                                    </p:anim>
                                    <p:anim calcmode="lin" valueType="num">
                                      <p:cBhvr>
                                        <p:cTn id="248" dur="500"/>
                                        <p:tgtEl>
                                          <p:spTgt spid="27"/>
                                        </p:tgtEl>
                                        <p:attrNameLst>
                                          <p:attrName>ppt_h</p:attrName>
                                        </p:attrNameLst>
                                      </p:cBhvr>
                                      <p:tavLst>
                                        <p:tav tm="0">
                                          <p:val>
                                            <p:strVal val="ppt_h"/>
                                          </p:val>
                                        </p:tav>
                                        <p:tav tm="100000">
                                          <p:val>
                                            <p:fltVal val="0"/>
                                          </p:val>
                                        </p:tav>
                                      </p:tavLst>
                                    </p:anim>
                                    <p:animEffect transition="out" filter="fade">
                                      <p:cBhvr>
                                        <p:cTn id="249" dur="500"/>
                                        <p:tgtEl>
                                          <p:spTgt spid="27"/>
                                        </p:tgtEl>
                                      </p:cBhvr>
                                    </p:animEffect>
                                    <p:set>
                                      <p:cBhvr>
                                        <p:cTn id="250"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51" restart="whenNotActive" fill="hold" evtFilter="cancelBubble" nodeType="interactiveSeq">
                <p:stCondLst>
                  <p:cond evt="onClick" delay="0">
                    <p:tgtEl>
                      <p:spTgt spid="26"/>
                    </p:tgtEl>
                  </p:cond>
                </p:stCondLst>
                <p:endSync evt="end" delay="0">
                  <p:rtn val="all"/>
                </p:endSync>
                <p:childTnLst>
                  <p:par>
                    <p:cTn id="252" fill="hold">
                      <p:stCondLst>
                        <p:cond delay="0"/>
                      </p:stCondLst>
                      <p:childTnLst>
                        <p:par>
                          <p:cTn id="253" fill="hold">
                            <p:stCondLst>
                              <p:cond delay="0"/>
                            </p:stCondLst>
                            <p:childTnLst>
                              <p:par>
                                <p:cTn id="254" presetID="53" presetClass="entr" presetSubtype="16" fill="hold" nodeType="clickEffect">
                                  <p:stCondLst>
                                    <p:cond delay="0"/>
                                  </p:stCondLst>
                                  <p:childTnLst>
                                    <p:set>
                                      <p:cBhvr>
                                        <p:cTn id="255" dur="1" fill="hold">
                                          <p:stCondLst>
                                            <p:cond delay="0"/>
                                          </p:stCondLst>
                                        </p:cTn>
                                        <p:tgtEl>
                                          <p:spTgt spid="27"/>
                                        </p:tgtEl>
                                        <p:attrNameLst>
                                          <p:attrName>style.visibility</p:attrName>
                                        </p:attrNameLst>
                                      </p:cBhvr>
                                      <p:to>
                                        <p:strVal val="visible"/>
                                      </p:to>
                                    </p:set>
                                    <p:anim calcmode="lin" valueType="num">
                                      <p:cBhvr>
                                        <p:cTn id="256" dur="500" fill="hold"/>
                                        <p:tgtEl>
                                          <p:spTgt spid="27"/>
                                        </p:tgtEl>
                                        <p:attrNameLst>
                                          <p:attrName>ppt_w</p:attrName>
                                        </p:attrNameLst>
                                      </p:cBhvr>
                                      <p:tavLst>
                                        <p:tav tm="0">
                                          <p:val>
                                            <p:fltVal val="0"/>
                                          </p:val>
                                        </p:tav>
                                        <p:tav tm="100000">
                                          <p:val>
                                            <p:strVal val="#ppt_w"/>
                                          </p:val>
                                        </p:tav>
                                      </p:tavLst>
                                    </p:anim>
                                    <p:anim calcmode="lin" valueType="num">
                                      <p:cBhvr>
                                        <p:cTn id="257" dur="500" fill="hold"/>
                                        <p:tgtEl>
                                          <p:spTgt spid="27"/>
                                        </p:tgtEl>
                                        <p:attrNameLst>
                                          <p:attrName>ppt_h</p:attrName>
                                        </p:attrNameLst>
                                      </p:cBhvr>
                                      <p:tavLst>
                                        <p:tav tm="0">
                                          <p:val>
                                            <p:fltVal val="0"/>
                                          </p:val>
                                        </p:tav>
                                        <p:tav tm="100000">
                                          <p:val>
                                            <p:strVal val="#ppt_h"/>
                                          </p:val>
                                        </p:tav>
                                      </p:tavLst>
                                    </p:anim>
                                    <p:animEffect transition="in" filter="fade">
                                      <p:cBhvr>
                                        <p:cTn id="258" dur="500"/>
                                        <p:tgtEl>
                                          <p:spTgt spid="27"/>
                                        </p:tgtEl>
                                      </p:cBhvr>
                                    </p:animEffect>
                                  </p:childTnLst>
                                </p:cTn>
                              </p:par>
                            </p:childTnLst>
                          </p:cTn>
                        </p:par>
                      </p:childTnLst>
                    </p:cTn>
                  </p:par>
                </p:childTnLst>
              </p:cTn>
              <p:nextCondLst>
                <p:cond evt="onClick" delay="0">
                  <p:tgtEl>
                    <p:spTgt spid="26"/>
                  </p:tgtEl>
                </p:cond>
              </p:nextCondLst>
            </p:seq>
            <p:seq concurrent="1" nextAc="seek">
              <p:cTn id="259" restart="whenNotActive" fill="hold" evtFilter="cancelBubble" nodeType="interactiveSeq">
                <p:stCondLst>
                  <p:cond evt="onClick" delay="0">
                    <p:tgtEl>
                      <p:spTgt spid="30"/>
                    </p:tgtEl>
                  </p:cond>
                </p:stCondLst>
                <p:endSync evt="end" delay="0">
                  <p:rtn val="all"/>
                </p:endSync>
                <p:childTnLst>
                  <p:par>
                    <p:cTn id="260" fill="hold">
                      <p:stCondLst>
                        <p:cond delay="0"/>
                      </p:stCondLst>
                      <p:childTnLst>
                        <p:par>
                          <p:cTn id="261" fill="hold">
                            <p:stCondLst>
                              <p:cond delay="0"/>
                            </p:stCondLst>
                            <p:childTnLst>
                              <p:par>
                                <p:cTn id="262" presetID="9" presetClass="emph" presetSubtype="0" nodeType="clickEffect">
                                  <p:stCondLst>
                                    <p:cond delay="0"/>
                                  </p:stCondLst>
                                  <p:childTnLst>
                                    <p:set>
                                      <p:cBhvr>
                                        <p:cTn id="263" dur="indefinite"/>
                                        <p:tgtEl>
                                          <p:spTgt spid="26"/>
                                        </p:tgtEl>
                                        <p:attrNameLst>
                                          <p:attrName>style.opacity</p:attrName>
                                        </p:attrNameLst>
                                      </p:cBhvr>
                                      <p:to>
                                        <p:strVal val="0.5"/>
                                      </p:to>
                                    </p:set>
                                    <p:animEffect filter="image" prLst="opacity: 0.5">
                                      <p:cBhvr rctx="IE">
                                        <p:cTn id="264" dur="indefinite"/>
                                        <p:tgtEl>
                                          <p:spTgt spid="26"/>
                                        </p:tgtEl>
                                      </p:cBhvr>
                                    </p:animEffect>
                                  </p:childTnLst>
                                </p:cTn>
                              </p:par>
                            </p:childTnLst>
                          </p:cTn>
                        </p:par>
                      </p:childTnLst>
                    </p:cTn>
                  </p:par>
                </p:childTnLst>
              </p:cTn>
              <p:nextCondLst>
                <p:cond evt="onClick" delay="0">
                  <p:tgtEl>
                    <p:spTgt spid="30"/>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39" name="Agrupar 38">
            <a:extLst>
              <a:ext uri="{FF2B5EF4-FFF2-40B4-BE49-F238E27FC236}">
                <a16:creationId xmlns:a16="http://schemas.microsoft.com/office/drawing/2014/main" id="{3ED94118-B14E-4DC0-B4B2-174003A355E0}"/>
              </a:ext>
            </a:extLst>
          </p:cNvPr>
          <p:cNvGrpSpPr/>
          <p:nvPr/>
        </p:nvGrpSpPr>
        <p:grpSpPr>
          <a:xfrm>
            <a:off x="2100249" y="1174467"/>
            <a:ext cx="997683" cy="997683"/>
            <a:chOff x="2100249" y="1174467"/>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2100249" y="1174467"/>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2282566" y="1288588"/>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40" name="Agrupar 39">
            <a:extLst>
              <a:ext uri="{FF2B5EF4-FFF2-40B4-BE49-F238E27FC236}">
                <a16:creationId xmlns:a16="http://schemas.microsoft.com/office/drawing/2014/main" id="{E255B23F-E7E5-4D03-A93E-3704E8B6627A}"/>
              </a:ext>
            </a:extLst>
          </p:cNvPr>
          <p:cNvGrpSpPr/>
          <p:nvPr/>
        </p:nvGrpSpPr>
        <p:grpSpPr>
          <a:xfrm>
            <a:off x="677414" y="2248594"/>
            <a:ext cx="997683" cy="997683"/>
            <a:chOff x="677414" y="2248594"/>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677414" y="224859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859731" y="236271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42" name="Agrupar 41">
            <a:extLst>
              <a:ext uri="{FF2B5EF4-FFF2-40B4-BE49-F238E27FC236}">
                <a16:creationId xmlns:a16="http://schemas.microsoft.com/office/drawing/2014/main" id="{C21D7850-B843-427C-84B9-CB2A5BDB0EE5}"/>
              </a:ext>
            </a:extLst>
          </p:cNvPr>
          <p:cNvGrpSpPr/>
          <p:nvPr/>
        </p:nvGrpSpPr>
        <p:grpSpPr>
          <a:xfrm>
            <a:off x="2097168" y="2248973"/>
            <a:ext cx="997683" cy="997683"/>
            <a:chOff x="2097168" y="2248973"/>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2097168" y="2248973"/>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2279485" y="236309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49" name="Agrupar 48">
            <a:extLst>
              <a:ext uri="{FF2B5EF4-FFF2-40B4-BE49-F238E27FC236}">
                <a16:creationId xmlns:a16="http://schemas.microsoft.com/office/drawing/2014/main" id="{461457C0-1E97-48B9-9C97-1CAB4B18F7E1}"/>
              </a:ext>
            </a:extLst>
          </p:cNvPr>
          <p:cNvGrpSpPr/>
          <p:nvPr/>
        </p:nvGrpSpPr>
        <p:grpSpPr>
          <a:xfrm>
            <a:off x="691482" y="3346330"/>
            <a:ext cx="997683" cy="997683"/>
            <a:chOff x="691482" y="3346330"/>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691482" y="3346330"/>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873799" y="346045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50" name="Agrupar 49">
            <a:extLst>
              <a:ext uri="{FF2B5EF4-FFF2-40B4-BE49-F238E27FC236}">
                <a16:creationId xmlns:a16="http://schemas.microsoft.com/office/drawing/2014/main" id="{13AA7D07-F9E7-43EC-9FB2-9DD2BBEF6666}"/>
              </a:ext>
            </a:extLst>
          </p:cNvPr>
          <p:cNvGrpSpPr/>
          <p:nvPr/>
        </p:nvGrpSpPr>
        <p:grpSpPr>
          <a:xfrm>
            <a:off x="2126685" y="3336329"/>
            <a:ext cx="997683" cy="997683"/>
            <a:chOff x="2126685" y="3336329"/>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2126685" y="3336329"/>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2309002" y="345045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51" name="Agrupar 50">
            <a:extLst>
              <a:ext uri="{FF2B5EF4-FFF2-40B4-BE49-F238E27FC236}">
                <a16:creationId xmlns:a16="http://schemas.microsoft.com/office/drawing/2014/main" id="{8EB6C3EF-4029-4923-AE3D-B30AB159537E}"/>
              </a:ext>
            </a:extLst>
          </p:cNvPr>
          <p:cNvGrpSpPr/>
          <p:nvPr/>
        </p:nvGrpSpPr>
        <p:grpSpPr>
          <a:xfrm>
            <a:off x="692845" y="4471584"/>
            <a:ext cx="997683" cy="997683"/>
            <a:chOff x="692845" y="4471584"/>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692845" y="447158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875162" y="458570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52" name="Agrupar 51">
            <a:extLst>
              <a:ext uri="{FF2B5EF4-FFF2-40B4-BE49-F238E27FC236}">
                <a16:creationId xmlns:a16="http://schemas.microsoft.com/office/drawing/2014/main" id="{C2A7ACC2-5DD2-450E-97F4-B28DB6A1C06F}"/>
              </a:ext>
            </a:extLst>
          </p:cNvPr>
          <p:cNvGrpSpPr/>
          <p:nvPr/>
        </p:nvGrpSpPr>
        <p:grpSpPr>
          <a:xfrm>
            <a:off x="2127527" y="4462201"/>
            <a:ext cx="997683" cy="997683"/>
            <a:chOff x="2127527" y="4462201"/>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2127527" y="4462201"/>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2309844" y="4576322"/>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53" name="Agrupar 52">
            <a:extLst>
              <a:ext uri="{FF2B5EF4-FFF2-40B4-BE49-F238E27FC236}">
                <a16:creationId xmlns:a16="http://schemas.microsoft.com/office/drawing/2014/main" id="{9E4DF6C5-5026-44D1-BEC1-01A5C79F6ABD}"/>
              </a:ext>
            </a:extLst>
          </p:cNvPr>
          <p:cNvGrpSpPr/>
          <p:nvPr/>
        </p:nvGrpSpPr>
        <p:grpSpPr>
          <a:xfrm>
            <a:off x="691482" y="5611014"/>
            <a:ext cx="997683" cy="997683"/>
            <a:chOff x="691482" y="5611014"/>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691482" y="5611014"/>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873799" y="57251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54" name="Agrupar 53">
            <a:extLst>
              <a:ext uri="{FF2B5EF4-FFF2-40B4-BE49-F238E27FC236}">
                <a16:creationId xmlns:a16="http://schemas.microsoft.com/office/drawing/2014/main" id="{BC9145B3-A9C2-4220-B3DD-A9269D1C8094}"/>
              </a:ext>
            </a:extLst>
          </p:cNvPr>
          <p:cNvGrpSpPr/>
          <p:nvPr/>
        </p:nvGrpSpPr>
        <p:grpSpPr>
          <a:xfrm>
            <a:off x="2126685" y="5569412"/>
            <a:ext cx="997683" cy="997683"/>
            <a:chOff x="2126685" y="5569412"/>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2126685" y="5569412"/>
              <a:ext cx="997683" cy="997683"/>
            </a:xfrm>
            <a:prstGeom prst="ellipse">
              <a:avLst/>
            </a:prstGeom>
            <a:solidFill>
              <a:srgbClr val="E21414"/>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2309002" y="568353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11334" y="981593"/>
            <a:ext cx="7505504" cy="4784167"/>
            <a:chOff x="3811334"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11334"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362244" y="1431754"/>
              <a:ext cx="6426675" cy="1569660"/>
            </a:xfrm>
            <a:prstGeom prst="rect">
              <a:avLst/>
            </a:prstGeom>
            <a:noFill/>
          </p:spPr>
          <p:txBody>
            <a:bodyPr wrap="square" rtlCol="0">
              <a:spAutoFit/>
            </a:bodyPr>
            <a:lstStyle/>
            <a:p>
              <a:pPr algn="just"/>
              <a:r>
                <a:rPr lang="pt-BR" sz="2400" dirty="0">
                  <a:latin typeface="Tw Cen MT Condensed Extra Bold" panose="020B0803020202020204" pitchFamily="34" charset="0"/>
                </a:rPr>
                <a:t>A proteína A possui 4 resíduos de </a:t>
              </a:r>
              <a:r>
                <a:rPr lang="pt-BR" sz="2400" dirty="0" err="1">
                  <a:latin typeface="Tw Cen MT Condensed Extra Bold" panose="020B0803020202020204" pitchFamily="34" charset="0"/>
                </a:rPr>
                <a:t>Cys</a:t>
              </a:r>
              <a:r>
                <a:rPr lang="pt-BR" sz="2400" dirty="0">
                  <a:latin typeface="Tw Cen MT Condensed Extra Bold" panose="020B0803020202020204" pitchFamily="34" charset="0"/>
                </a:rPr>
                <a:t>, e                                                     sofre desnaturação a 40º C. A proteína B possui 8 resíduos de </a:t>
              </a:r>
              <a:r>
                <a:rPr lang="pt-BR" sz="2400" dirty="0" err="1">
                  <a:latin typeface="Tw Cen MT Condensed Extra Bold" panose="020B0803020202020204" pitchFamily="34" charset="0"/>
                </a:rPr>
                <a:t>Cys</a:t>
              </a:r>
              <a:r>
                <a:rPr lang="pt-BR" sz="2400" dirty="0">
                  <a:latin typeface="Tw Cen MT Condensed Extra Bold" panose="020B0803020202020204" pitchFamily="34" charset="0"/>
                </a:rPr>
                <a:t>, e sofre desnaturação a 80ºC. Como você explicaria estes resultados?</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484673" y="3393173"/>
            <a:ext cx="6262202" cy="1815882"/>
          </a:xfrm>
          <a:prstGeom prst="rect">
            <a:avLst/>
          </a:prstGeom>
          <a:noFill/>
        </p:spPr>
        <p:txBody>
          <a:bodyPr wrap="square" rtlCol="0">
            <a:spAutoFit/>
          </a:bodyPr>
          <a:lstStyle/>
          <a:p>
            <a:pPr algn="ctr"/>
            <a:r>
              <a:rPr lang="pt-BR" sz="2800" dirty="0">
                <a:solidFill>
                  <a:srgbClr val="C11111"/>
                </a:solidFill>
                <a:latin typeface="Tw Cen MT Condensed Extra Bold" panose="020B0803020202020204" pitchFamily="34" charset="0"/>
              </a:rPr>
              <a:t>Os resíduos de cisteína provavelmente formam ligações dissulfeto. A presença destas ligações covalentes eleva sua resistência a temperaturas.</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7" name="Agrupar 6">
            <a:extLst>
              <a:ext uri="{FF2B5EF4-FFF2-40B4-BE49-F238E27FC236}">
                <a16:creationId xmlns:a16="http://schemas.microsoft.com/office/drawing/2014/main" id="{1C66C3C1-A1B9-4026-B1EC-5F1E7EFF0E46}"/>
              </a:ext>
            </a:extLst>
          </p:cNvPr>
          <p:cNvGrpSpPr/>
          <p:nvPr/>
        </p:nvGrpSpPr>
        <p:grpSpPr>
          <a:xfrm>
            <a:off x="677414" y="1144920"/>
            <a:ext cx="997683" cy="997683"/>
            <a:chOff x="677414" y="1144920"/>
            <a:chExt cx="997683" cy="997683"/>
          </a:xfrm>
        </p:grpSpPr>
        <p:sp>
          <p:nvSpPr>
            <p:cNvPr id="2" name="Elipse 1">
              <a:extLst>
                <a:ext uri="{FF2B5EF4-FFF2-40B4-BE49-F238E27FC236}">
                  <a16:creationId xmlns:a16="http://schemas.microsoft.com/office/drawing/2014/main" id="{9FF3DA35-49F6-4EA1-BAF7-AAB058B744F8}"/>
                </a:ext>
              </a:extLst>
            </p:cNvPr>
            <p:cNvSpPr/>
            <p:nvPr/>
          </p:nvSpPr>
          <p:spPr>
            <a:xfrm>
              <a:off x="677414" y="1144920"/>
              <a:ext cx="997683" cy="997683"/>
            </a:xfrm>
            <a:prstGeom prst="ellipse">
              <a:avLst/>
            </a:prstGeom>
            <a:solidFill>
              <a:srgbClr val="B31111"/>
            </a:solidFill>
            <a:ln>
              <a:solidFill>
                <a:srgbClr val="E21414"/>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863666" y="12684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57" name="Agrupar 56">
            <a:extLst>
              <a:ext uri="{FF2B5EF4-FFF2-40B4-BE49-F238E27FC236}">
                <a16:creationId xmlns:a16="http://schemas.microsoft.com/office/drawing/2014/main" id="{EE7051B1-8D97-45D6-86D4-99DB0F0A17E3}"/>
              </a:ext>
            </a:extLst>
          </p:cNvPr>
          <p:cNvGrpSpPr/>
          <p:nvPr/>
        </p:nvGrpSpPr>
        <p:grpSpPr>
          <a:xfrm>
            <a:off x="5798407" y="5977920"/>
            <a:ext cx="757138" cy="757138"/>
            <a:chOff x="5798407" y="5977920"/>
            <a:chExt cx="757138" cy="757138"/>
          </a:xfrm>
        </p:grpSpPr>
        <p:sp>
          <p:nvSpPr>
            <p:cNvPr id="58" name="Elipse 57">
              <a:hlinkClick r:id="rId2" action="ppaction://hlinksldjump"/>
              <a:extLst>
                <a:ext uri="{FF2B5EF4-FFF2-40B4-BE49-F238E27FC236}">
                  <a16:creationId xmlns:a16="http://schemas.microsoft.com/office/drawing/2014/main" id="{41635F68-D814-4B4E-8206-E6263B37161D}"/>
                </a:ext>
              </a:extLst>
            </p:cNvPr>
            <p:cNvSpPr/>
            <p:nvPr/>
          </p:nvSpPr>
          <p:spPr>
            <a:xfrm>
              <a:off x="5798407" y="5977920"/>
              <a:ext cx="757138" cy="757138"/>
            </a:xfrm>
            <a:prstGeom prst="ellipse">
              <a:avLst/>
            </a:prstGeom>
            <a:solidFill>
              <a:srgbClr val="B3111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Seta: Curva para Cima 58">
              <a:hlinkClick r:id="rId2" action="ppaction://hlinksldjump"/>
              <a:extLst>
                <a:ext uri="{FF2B5EF4-FFF2-40B4-BE49-F238E27FC236}">
                  <a16:creationId xmlns:a16="http://schemas.microsoft.com/office/drawing/2014/main" id="{158AA2CC-B249-4D06-B270-435EF2BCE71C}"/>
                </a:ext>
              </a:extLst>
            </p:cNvPr>
            <p:cNvSpPr/>
            <p:nvPr/>
          </p:nvSpPr>
          <p:spPr>
            <a:xfrm>
              <a:off x="5950702" y="6235359"/>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u="sng">
                <a:solidFill>
                  <a:schemeClr val="tx1"/>
                </a:solidFill>
              </a:endParaRPr>
            </a:p>
          </p:txBody>
        </p:sp>
      </p:grpSp>
      <p:pic>
        <p:nvPicPr>
          <p:cNvPr id="9" name="Imagem 8" descr="Uma imagem contendo desenho, relógio&#10;&#10;Descrição gerada automaticamente">
            <a:extLst>
              <a:ext uri="{FF2B5EF4-FFF2-40B4-BE49-F238E27FC236}">
                <a16:creationId xmlns:a16="http://schemas.microsoft.com/office/drawing/2014/main" id="{84165D6A-4ACB-493A-8780-5C5B4FE7B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10" name="Seta: para a Direita 9">
            <a:hlinkClick r:id="rId4" action="ppaction://hlinksldjump"/>
            <a:extLst>
              <a:ext uri="{FF2B5EF4-FFF2-40B4-BE49-F238E27FC236}">
                <a16:creationId xmlns:a16="http://schemas.microsoft.com/office/drawing/2014/main" id="{9725C4F2-4252-456E-AB76-7F43ED3E5FF9}"/>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45416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54"/>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54"/>
                  </p:tgtEl>
                </p:cond>
              </p:nextCondLst>
            </p:seq>
          </p:childTnLst>
        </p:cTn>
      </p:par>
    </p:tnLst>
    <p:bldLst>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45D7C5-9A71-4DE9-BBE2-26A6CDD5A131}"/>
              </a:ext>
            </a:extLst>
          </p:cNvPr>
          <p:cNvSpPr/>
          <p:nvPr/>
        </p:nvSpPr>
        <p:spPr>
          <a:xfrm>
            <a:off x="625642" y="513347"/>
            <a:ext cx="10728158" cy="89205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4000" dirty="0">
                <a:latin typeface="Tw Cen MT Condensed Extra Bold" panose="020B0803020202020204" pitchFamily="34" charset="0"/>
              </a:rPr>
              <a:t>INSTRUÇÕES</a:t>
            </a:r>
          </a:p>
        </p:txBody>
      </p:sp>
      <p:sp>
        <p:nvSpPr>
          <p:cNvPr id="5" name="Retângulo: Cantos Arredondados 4">
            <a:extLst>
              <a:ext uri="{FF2B5EF4-FFF2-40B4-BE49-F238E27FC236}">
                <a16:creationId xmlns:a16="http://schemas.microsoft.com/office/drawing/2014/main" id="{A03E5E45-5D7A-45D0-9290-4BCC348763AA}"/>
              </a:ext>
            </a:extLst>
          </p:cNvPr>
          <p:cNvSpPr/>
          <p:nvPr/>
        </p:nvSpPr>
        <p:spPr>
          <a:xfrm>
            <a:off x="747963" y="2146451"/>
            <a:ext cx="9974179" cy="4351339"/>
          </a:xfrm>
          <a:prstGeom prst="roundRect">
            <a:avLst>
              <a:gd name="adj" fmla="val 4334"/>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A58B472A-9F26-4831-8F86-17EBC17E6519}"/>
              </a:ext>
            </a:extLst>
          </p:cNvPr>
          <p:cNvSpPr>
            <a:spLocks noGrp="1"/>
          </p:cNvSpPr>
          <p:nvPr>
            <p:ph idx="1"/>
          </p:nvPr>
        </p:nvSpPr>
        <p:spPr>
          <a:xfrm>
            <a:off x="873911" y="2350956"/>
            <a:ext cx="9537415" cy="3353654"/>
          </a:xfrm>
        </p:spPr>
        <p:txBody>
          <a:bodyPr>
            <a:normAutofit/>
          </a:bodyPr>
          <a:lstStyle/>
          <a:p>
            <a:r>
              <a:rPr lang="pt-BR" sz="2600" dirty="0">
                <a:latin typeface="Tw Cen MT" panose="020B0602020104020603" pitchFamily="34" charset="0"/>
              </a:rPr>
              <a:t>Para ganhar o direito de abrir as cartas da memória, você deve responder perguntas corretamente.</a:t>
            </a:r>
          </a:p>
          <a:p>
            <a:r>
              <a:rPr lang="pt-BR" sz="2600" b="1" dirty="0">
                <a:solidFill>
                  <a:srgbClr val="00B050"/>
                </a:solidFill>
                <a:latin typeface="Tw Cen MT" panose="020B0602020104020603" pitchFamily="34" charset="0"/>
              </a:rPr>
              <a:t>CLIQUE</a:t>
            </a:r>
            <a:r>
              <a:rPr lang="pt-BR" sz="2600" dirty="0">
                <a:latin typeface="Tw Cen MT" panose="020B0602020104020603" pitchFamily="34" charset="0"/>
              </a:rPr>
              <a:t> nas </a:t>
            </a:r>
            <a:r>
              <a:rPr lang="pt-BR" sz="2600" b="1" dirty="0">
                <a:latin typeface="Tw Cen MT" panose="020B0602020104020603" pitchFamily="34" charset="0"/>
              </a:rPr>
              <a:t>botões coloridos </a:t>
            </a:r>
            <a:r>
              <a:rPr lang="pt-BR" sz="2600" dirty="0">
                <a:latin typeface="Tw Cen MT" panose="020B0602020104020603" pitchFamily="34" charset="0"/>
              </a:rPr>
              <a:t>para acessar ao menu de perguntas. </a:t>
            </a:r>
          </a:p>
        </p:txBody>
      </p:sp>
      <p:sp>
        <p:nvSpPr>
          <p:cNvPr id="8" name="Elipse 7">
            <a:extLst>
              <a:ext uri="{FF2B5EF4-FFF2-40B4-BE49-F238E27FC236}">
                <a16:creationId xmlns:a16="http://schemas.microsoft.com/office/drawing/2014/main" id="{ADECF958-1BCC-4862-8482-F58B5D7047E4}"/>
              </a:ext>
            </a:extLst>
          </p:cNvPr>
          <p:cNvSpPr/>
          <p:nvPr/>
        </p:nvSpPr>
        <p:spPr>
          <a:xfrm>
            <a:off x="3572811" y="3823732"/>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dirty="0"/>
          </a:p>
        </p:txBody>
      </p:sp>
      <p:sp>
        <p:nvSpPr>
          <p:cNvPr id="10" name="Elipse 9">
            <a:extLst>
              <a:ext uri="{FF2B5EF4-FFF2-40B4-BE49-F238E27FC236}">
                <a16:creationId xmlns:a16="http://schemas.microsoft.com/office/drawing/2014/main" id="{0745EE10-142B-400E-BC92-277FC5618603}"/>
              </a:ext>
            </a:extLst>
          </p:cNvPr>
          <p:cNvSpPr/>
          <p:nvPr/>
        </p:nvSpPr>
        <p:spPr>
          <a:xfrm>
            <a:off x="4914344" y="3823281"/>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rtlCol="0" anchor="ctr"/>
          <a:lstStyle/>
          <a:p>
            <a:pPr algn="ctr"/>
            <a:endParaRPr lang="pt-BR" dirty="0"/>
          </a:p>
        </p:txBody>
      </p:sp>
      <p:sp>
        <p:nvSpPr>
          <p:cNvPr id="12" name="Elipse 11">
            <a:extLst>
              <a:ext uri="{FF2B5EF4-FFF2-40B4-BE49-F238E27FC236}">
                <a16:creationId xmlns:a16="http://schemas.microsoft.com/office/drawing/2014/main" id="{D46A1A46-1322-48D0-A692-EBCC58942D79}"/>
              </a:ext>
            </a:extLst>
          </p:cNvPr>
          <p:cNvSpPr/>
          <p:nvPr/>
        </p:nvSpPr>
        <p:spPr>
          <a:xfrm>
            <a:off x="6370452" y="3806073"/>
            <a:ext cx="997683" cy="997683"/>
          </a:xfrm>
          <a:prstGeom prst="ellipse">
            <a:avLst/>
          </a:prstGeom>
          <a:solidFill>
            <a:srgbClr val="B3111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Espaço Reservado para Conteúdo 2">
            <a:extLst>
              <a:ext uri="{FF2B5EF4-FFF2-40B4-BE49-F238E27FC236}">
                <a16:creationId xmlns:a16="http://schemas.microsoft.com/office/drawing/2014/main" id="{3709ECE4-2C12-4D60-B82F-8AE3229B1A94}"/>
              </a:ext>
            </a:extLst>
          </p:cNvPr>
          <p:cNvSpPr txBox="1">
            <a:spLocks/>
          </p:cNvSpPr>
          <p:nvPr/>
        </p:nvSpPr>
        <p:spPr>
          <a:xfrm>
            <a:off x="1126748" y="5064227"/>
            <a:ext cx="9284578" cy="1433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600" dirty="0">
                <a:latin typeface="Tw Cen MT" panose="020B0602020104020603" pitchFamily="34" charset="0"/>
              </a:rPr>
              <a:t>A cada rodada os jogadores deverão escolher perguntas de cores diferentes. Cada uma representa um tópico diferente sobre estrutura e função de proteínas.</a:t>
            </a:r>
          </a:p>
        </p:txBody>
      </p:sp>
      <p:sp>
        <p:nvSpPr>
          <p:cNvPr id="14" name="CaixaDeTexto 13">
            <a:extLst>
              <a:ext uri="{FF2B5EF4-FFF2-40B4-BE49-F238E27FC236}">
                <a16:creationId xmlns:a16="http://schemas.microsoft.com/office/drawing/2014/main" id="{DF2AEC45-34B3-47E7-AF50-8CA43266BC5A}"/>
              </a:ext>
            </a:extLst>
          </p:cNvPr>
          <p:cNvSpPr txBox="1"/>
          <p:nvPr/>
        </p:nvSpPr>
        <p:spPr>
          <a:xfrm>
            <a:off x="7094958" y="4137455"/>
            <a:ext cx="2951748" cy="369332"/>
          </a:xfrm>
          <a:prstGeom prst="rect">
            <a:avLst/>
          </a:prstGeom>
          <a:noFill/>
        </p:spPr>
        <p:txBody>
          <a:bodyPr wrap="square" rtlCol="0">
            <a:spAutoFit/>
          </a:bodyPr>
          <a:lstStyle/>
          <a:p>
            <a:pPr algn="ctr"/>
            <a:r>
              <a:rPr lang="pt-BR" dirty="0">
                <a:latin typeface="Tw Cen MT Condensed Extra Bold" panose="020B0803020202020204" pitchFamily="34" charset="0"/>
              </a:rPr>
              <a:t>Botões coloridos</a:t>
            </a:r>
          </a:p>
        </p:txBody>
      </p:sp>
      <p:sp>
        <p:nvSpPr>
          <p:cNvPr id="16" name="CaixaDeTexto 15">
            <a:extLst>
              <a:ext uri="{FF2B5EF4-FFF2-40B4-BE49-F238E27FC236}">
                <a16:creationId xmlns:a16="http://schemas.microsoft.com/office/drawing/2014/main" id="{6049B954-5231-4A83-946D-26E1E8D00543}"/>
              </a:ext>
            </a:extLst>
          </p:cNvPr>
          <p:cNvSpPr txBox="1"/>
          <p:nvPr/>
        </p:nvSpPr>
        <p:spPr>
          <a:xfrm>
            <a:off x="873911" y="1475174"/>
            <a:ext cx="9974179" cy="523220"/>
          </a:xfrm>
          <a:prstGeom prst="rect">
            <a:avLst/>
          </a:prstGeom>
          <a:noFill/>
        </p:spPr>
        <p:txBody>
          <a:bodyPr wrap="square">
            <a:spAutoFit/>
          </a:bodyPr>
          <a:lstStyle/>
          <a:p>
            <a:r>
              <a:rPr lang="pt-BR" sz="2800" dirty="0" err="1">
                <a:solidFill>
                  <a:schemeClr val="bg1"/>
                </a:solidFill>
                <a:latin typeface="Tw Cen MT" panose="020B0602020104020603" pitchFamily="34" charset="0"/>
              </a:rPr>
              <a:t>Memoprotein</a:t>
            </a:r>
            <a:r>
              <a:rPr lang="pt-BR" sz="2800" dirty="0">
                <a:solidFill>
                  <a:schemeClr val="bg1"/>
                </a:solidFill>
                <a:latin typeface="Tw Cen MT" panose="020B0602020104020603" pitchFamily="34" charset="0"/>
              </a:rPr>
              <a:t> é um jogo da memória com </a:t>
            </a:r>
            <a:r>
              <a:rPr lang="pt-BR" sz="2800" i="1" dirty="0">
                <a:solidFill>
                  <a:schemeClr val="bg1"/>
                </a:solidFill>
                <a:latin typeface="Tw Cen MT" panose="020B0602020104020603" pitchFamily="34" charset="0"/>
              </a:rPr>
              <a:t>algumas</a:t>
            </a:r>
            <a:r>
              <a:rPr lang="pt-BR" sz="2800" dirty="0">
                <a:solidFill>
                  <a:schemeClr val="bg1"/>
                </a:solidFill>
                <a:latin typeface="Tw Cen MT" panose="020B0602020104020603" pitchFamily="34" charset="0"/>
              </a:rPr>
              <a:t> modificações.</a:t>
            </a:r>
          </a:p>
        </p:txBody>
      </p:sp>
      <p:sp>
        <p:nvSpPr>
          <p:cNvPr id="17" name="Seta: Divisa 16">
            <a:hlinkClick r:id="" action="ppaction://hlinkshowjump?jump=nextslide"/>
            <a:extLst>
              <a:ext uri="{FF2B5EF4-FFF2-40B4-BE49-F238E27FC236}">
                <a16:creationId xmlns:a16="http://schemas.microsoft.com/office/drawing/2014/main" id="{2FF8E609-6E0E-43ED-B644-0733067CE0B8}"/>
              </a:ext>
            </a:extLst>
          </p:cNvPr>
          <p:cNvSpPr/>
          <p:nvPr/>
        </p:nvSpPr>
        <p:spPr>
          <a:xfrm>
            <a:off x="11133221" y="5704610"/>
            <a:ext cx="657726" cy="793180"/>
          </a:xfrm>
          <a:prstGeom prst="chevr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597176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45D7C5-9A71-4DE9-BBE2-26A6CDD5A131}"/>
              </a:ext>
            </a:extLst>
          </p:cNvPr>
          <p:cNvSpPr/>
          <p:nvPr/>
        </p:nvSpPr>
        <p:spPr>
          <a:xfrm>
            <a:off x="625642" y="513347"/>
            <a:ext cx="10728158" cy="8983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4000" dirty="0">
                <a:latin typeface="Tw Cen MT Condensed Extra Bold" panose="020B0803020202020204" pitchFamily="34" charset="0"/>
              </a:rPr>
              <a:t>INSTRUÇÕES</a:t>
            </a:r>
          </a:p>
        </p:txBody>
      </p:sp>
      <p:sp>
        <p:nvSpPr>
          <p:cNvPr id="5" name="Retângulo: Cantos Arredondados 4">
            <a:extLst>
              <a:ext uri="{FF2B5EF4-FFF2-40B4-BE49-F238E27FC236}">
                <a16:creationId xmlns:a16="http://schemas.microsoft.com/office/drawing/2014/main" id="{A03E5E45-5D7A-45D0-9290-4BCC348763AA}"/>
              </a:ext>
            </a:extLst>
          </p:cNvPr>
          <p:cNvSpPr/>
          <p:nvPr/>
        </p:nvSpPr>
        <p:spPr>
          <a:xfrm>
            <a:off x="978566" y="1744541"/>
            <a:ext cx="9968548" cy="2859543"/>
          </a:xfrm>
          <a:prstGeom prst="roundRect">
            <a:avLst>
              <a:gd name="adj" fmla="val 4334"/>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A58B472A-9F26-4831-8F86-17EBC17E6519}"/>
              </a:ext>
            </a:extLst>
          </p:cNvPr>
          <p:cNvSpPr>
            <a:spLocks noGrp="1"/>
          </p:cNvSpPr>
          <p:nvPr>
            <p:ph idx="1"/>
          </p:nvPr>
        </p:nvSpPr>
        <p:spPr>
          <a:xfrm>
            <a:off x="1285754" y="1921877"/>
            <a:ext cx="9048146" cy="2008439"/>
          </a:xfrm>
        </p:spPr>
        <p:txBody>
          <a:bodyPr>
            <a:normAutofit/>
          </a:bodyPr>
          <a:lstStyle/>
          <a:p>
            <a:r>
              <a:rPr lang="pt-BR" dirty="0">
                <a:latin typeface="Tw Cen MT" panose="020B0602020104020603" pitchFamily="34" charset="0"/>
              </a:rPr>
              <a:t>Escolha uma pergunta. Você deverá tentar responde-la.</a:t>
            </a:r>
          </a:p>
          <a:p>
            <a:r>
              <a:rPr lang="pt-BR" dirty="0">
                <a:latin typeface="Tw Cen MT" panose="020B0602020104020603" pitchFamily="34" charset="0"/>
              </a:rPr>
              <a:t>Quando tiver certeza da resposta, </a:t>
            </a:r>
            <a:r>
              <a:rPr lang="pt-BR" b="1" dirty="0">
                <a:solidFill>
                  <a:srgbClr val="00B050"/>
                </a:solidFill>
                <a:latin typeface="Tw Cen MT" panose="020B0602020104020603" pitchFamily="34" charset="0"/>
              </a:rPr>
              <a:t>CLIQUE</a:t>
            </a:r>
            <a:r>
              <a:rPr lang="pt-BR" dirty="0">
                <a:latin typeface="Tw Cen MT" panose="020B0602020104020603" pitchFamily="34" charset="0"/>
              </a:rPr>
              <a:t> no botão </a:t>
            </a:r>
            <a:r>
              <a:rPr lang="pt-BR" b="1" dirty="0">
                <a:latin typeface="Tw Cen MT" panose="020B0602020104020603" pitchFamily="34" charset="0"/>
              </a:rPr>
              <a:t>corrigir </a:t>
            </a:r>
            <a:r>
              <a:rPr lang="pt-BR" dirty="0">
                <a:latin typeface="Tw Cen MT" panose="020B0602020104020603" pitchFamily="34" charset="0"/>
              </a:rPr>
              <a:t>logo abaixo da questão. Uma sugestão de resposta será exibida.</a:t>
            </a:r>
          </a:p>
          <a:p>
            <a:endParaRPr lang="pt-BR" dirty="0">
              <a:latin typeface="Tw Cen MT" panose="020B0602020104020603" pitchFamily="34" charset="0"/>
            </a:endParaRPr>
          </a:p>
        </p:txBody>
      </p:sp>
      <p:sp>
        <p:nvSpPr>
          <p:cNvPr id="14" name="CaixaDeTexto 13">
            <a:extLst>
              <a:ext uri="{FF2B5EF4-FFF2-40B4-BE49-F238E27FC236}">
                <a16:creationId xmlns:a16="http://schemas.microsoft.com/office/drawing/2014/main" id="{DF2AEC45-34B3-47E7-AF50-8CA43266BC5A}"/>
              </a:ext>
            </a:extLst>
          </p:cNvPr>
          <p:cNvSpPr txBox="1"/>
          <p:nvPr/>
        </p:nvSpPr>
        <p:spPr>
          <a:xfrm>
            <a:off x="5196622" y="3738320"/>
            <a:ext cx="2951748" cy="369332"/>
          </a:xfrm>
          <a:prstGeom prst="rect">
            <a:avLst/>
          </a:prstGeom>
          <a:noFill/>
        </p:spPr>
        <p:txBody>
          <a:bodyPr wrap="square" rtlCol="0">
            <a:spAutoFit/>
          </a:bodyPr>
          <a:lstStyle/>
          <a:p>
            <a:pPr algn="ctr"/>
            <a:r>
              <a:rPr lang="pt-BR" dirty="0">
                <a:latin typeface="Tw Cen MT Condensed Extra Bold" panose="020B0803020202020204" pitchFamily="34" charset="0"/>
              </a:rPr>
              <a:t>Botão corrigir</a:t>
            </a:r>
          </a:p>
        </p:txBody>
      </p:sp>
      <p:grpSp>
        <p:nvGrpSpPr>
          <p:cNvPr id="11" name="Agrupar 10">
            <a:extLst>
              <a:ext uri="{FF2B5EF4-FFF2-40B4-BE49-F238E27FC236}">
                <a16:creationId xmlns:a16="http://schemas.microsoft.com/office/drawing/2014/main" id="{799C0F05-1CD5-4D11-9CBB-214367AD289A}"/>
              </a:ext>
            </a:extLst>
          </p:cNvPr>
          <p:cNvGrpSpPr/>
          <p:nvPr/>
        </p:nvGrpSpPr>
        <p:grpSpPr>
          <a:xfrm>
            <a:off x="4324073" y="3613356"/>
            <a:ext cx="1638767" cy="537501"/>
            <a:chOff x="8426548" y="5848245"/>
            <a:chExt cx="1638767" cy="537501"/>
          </a:xfrm>
        </p:grpSpPr>
        <p:sp>
          <p:nvSpPr>
            <p:cNvPr id="15" name="Retângulo: Cantos Arredondados 14">
              <a:extLst>
                <a:ext uri="{FF2B5EF4-FFF2-40B4-BE49-F238E27FC236}">
                  <a16:creationId xmlns:a16="http://schemas.microsoft.com/office/drawing/2014/main" id="{C9C729DA-E479-4AD5-BDC7-F062F9FB87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D0DE7A69-4FDD-4AE9-8BDB-64474BF705CC}"/>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sp>
        <p:nvSpPr>
          <p:cNvPr id="2" name="Seta: Divisa 1">
            <a:hlinkClick r:id="" action="ppaction://hlinkshowjump?jump=nextslide"/>
            <a:extLst>
              <a:ext uri="{FF2B5EF4-FFF2-40B4-BE49-F238E27FC236}">
                <a16:creationId xmlns:a16="http://schemas.microsoft.com/office/drawing/2014/main" id="{F1CBA7CD-5F5F-490C-9549-023D17B16E8F}"/>
              </a:ext>
            </a:extLst>
          </p:cNvPr>
          <p:cNvSpPr/>
          <p:nvPr/>
        </p:nvSpPr>
        <p:spPr>
          <a:xfrm>
            <a:off x="11133221" y="5704610"/>
            <a:ext cx="657726" cy="793180"/>
          </a:xfrm>
          <a:prstGeom prst="chevr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Retângulo: Cantos Arredondados 22">
            <a:extLst>
              <a:ext uri="{FF2B5EF4-FFF2-40B4-BE49-F238E27FC236}">
                <a16:creationId xmlns:a16="http://schemas.microsoft.com/office/drawing/2014/main" id="{43622237-6497-4872-8335-79C0BE0216B1}"/>
              </a:ext>
            </a:extLst>
          </p:cNvPr>
          <p:cNvSpPr/>
          <p:nvPr/>
        </p:nvSpPr>
        <p:spPr>
          <a:xfrm>
            <a:off x="1042734" y="4781420"/>
            <a:ext cx="4529101" cy="1563233"/>
          </a:xfrm>
          <a:prstGeom prst="roundRect">
            <a:avLst>
              <a:gd name="adj" fmla="val 4334"/>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90A63030-59F7-4BA3-9B69-696A499FECD1}"/>
              </a:ext>
            </a:extLst>
          </p:cNvPr>
          <p:cNvSpPr txBox="1"/>
          <p:nvPr/>
        </p:nvSpPr>
        <p:spPr>
          <a:xfrm>
            <a:off x="1107611" y="4862664"/>
            <a:ext cx="4418812" cy="1384995"/>
          </a:xfrm>
          <a:prstGeom prst="rect">
            <a:avLst/>
          </a:prstGeom>
          <a:noFill/>
        </p:spPr>
        <p:txBody>
          <a:bodyPr wrap="square" rtlCol="0">
            <a:spAutoFit/>
          </a:bodyPr>
          <a:lstStyle/>
          <a:p>
            <a:pPr algn="ctr"/>
            <a:r>
              <a:rPr lang="pt-BR" sz="2800" dirty="0">
                <a:latin typeface="Tw Cen MT" panose="020B0602020104020603" pitchFamily="34" charset="0"/>
              </a:rPr>
              <a:t>Se a resposta estiver </a:t>
            </a:r>
          </a:p>
          <a:p>
            <a:pPr algn="ctr"/>
            <a:r>
              <a:rPr lang="pt-BR" sz="2800" b="1" dirty="0">
                <a:solidFill>
                  <a:srgbClr val="00B050"/>
                </a:solidFill>
                <a:latin typeface="Tw Cen MT" panose="020B0602020104020603" pitchFamily="34" charset="0"/>
              </a:rPr>
              <a:t>CORRETA</a:t>
            </a:r>
            <a:r>
              <a:rPr lang="pt-BR" sz="2800" dirty="0">
                <a:latin typeface="Tw Cen MT" panose="020B0602020104020603" pitchFamily="34" charset="0"/>
              </a:rPr>
              <a:t>, você deverá abrir um par de cartas.</a:t>
            </a:r>
          </a:p>
        </p:txBody>
      </p:sp>
      <p:sp>
        <p:nvSpPr>
          <p:cNvPr id="24" name="Retângulo: Cantos Arredondados 23">
            <a:extLst>
              <a:ext uri="{FF2B5EF4-FFF2-40B4-BE49-F238E27FC236}">
                <a16:creationId xmlns:a16="http://schemas.microsoft.com/office/drawing/2014/main" id="{A8CB6C0B-5718-4BA4-B631-244036BA9069}"/>
              </a:ext>
            </a:extLst>
          </p:cNvPr>
          <p:cNvSpPr/>
          <p:nvPr/>
        </p:nvSpPr>
        <p:spPr>
          <a:xfrm>
            <a:off x="6141531" y="4773546"/>
            <a:ext cx="4710748" cy="1563233"/>
          </a:xfrm>
          <a:prstGeom prst="roundRect">
            <a:avLst>
              <a:gd name="adj" fmla="val 4334"/>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8C5A6B4D-E047-49B4-A84F-AF49F37BD527}"/>
              </a:ext>
            </a:extLst>
          </p:cNvPr>
          <p:cNvSpPr txBox="1"/>
          <p:nvPr/>
        </p:nvSpPr>
        <p:spPr>
          <a:xfrm>
            <a:off x="6242088" y="4790461"/>
            <a:ext cx="4509634" cy="1384995"/>
          </a:xfrm>
          <a:prstGeom prst="rect">
            <a:avLst/>
          </a:prstGeom>
          <a:noFill/>
        </p:spPr>
        <p:txBody>
          <a:bodyPr wrap="square" rtlCol="0">
            <a:spAutoFit/>
          </a:bodyPr>
          <a:lstStyle/>
          <a:p>
            <a:pPr algn="ctr"/>
            <a:r>
              <a:rPr lang="pt-BR" sz="2800" dirty="0">
                <a:latin typeface="Tw Cen MT" panose="020B0602020104020603" pitchFamily="34" charset="0"/>
              </a:rPr>
              <a:t>Se a resposta estiver </a:t>
            </a:r>
            <a:r>
              <a:rPr lang="pt-BR" sz="2800" b="1" dirty="0">
                <a:solidFill>
                  <a:srgbClr val="C00000"/>
                </a:solidFill>
                <a:latin typeface="Tw Cen MT" panose="020B0602020104020603" pitchFamily="34" charset="0"/>
              </a:rPr>
              <a:t>INCORRETA</a:t>
            </a:r>
            <a:r>
              <a:rPr lang="pt-BR" sz="2800" dirty="0">
                <a:latin typeface="Tw Cen MT" panose="020B0602020104020603" pitchFamily="34" charset="0"/>
              </a:rPr>
              <a:t>, você não abrirá</a:t>
            </a:r>
          </a:p>
          <a:p>
            <a:pPr algn="ctr"/>
            <a:r>
              <a:rPr lang="pt-BR" sz="2800" dirty="0">
                <a:latin typeface="Tw Cen MT" panose="020B0602020104020603" pitchFamily="34" charset="0"/>
              </a:rPr>
              <a:t> o par de cartas.</a:t>
            </a:r>
          </a:p>
        </p:txBody>
      </p:sp>
      <p:sp>
        <p:nvSpPr>
          <p:cNvPr id="9" name="Seta: Divisa 8">
            <a:hlinkClick r:id="" action="ppaction://hlinkshowjump?jump=previousslide"/>
            <a:extLst>
              <a:ext uri="{FF2B5EF4-FFF2-40B4-BE49-F238E27FC236}">
                <a16:creationId xmlns:a16="http://schemas.microsoft.com/office/drawing/2014/main" id="{ADE48662-15A1-4B75-A61C-4CF18F24D39D}"/>
              </a:ext>
            </a:extLst>
          </p:cNvPr>
          <p:cNvSpPr/>
          <p:nvPr/>
        </p:nvSpPr>
        <p:spPr>
          <a:xfrm flipH="1">
            <a:off x="167245" y="5724819"/>
            <a:ext cx="657726" cy="793180"/>
          </a:xfrm>
          <a:prstGeom prst="chevr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96132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45D7C5-9A71-4DE9-BBE2-26A6CDD5A131}"/>
              </a:ext>
            </a:extLst>
          </p:cNvPr>
          <p:cNvSpPr/>
          <p:nvPr/>
        </p:nvSpPr>
        <p:spPr>
          <a:xfrm>
            <a:off x="625642" y="513347"/>
            <a:ext cx="10728158" cy="8983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4000" dirty="0">
                <a:latin typeface="Tw Cen MT Condensed Extra Bold" panose="020B0803020202020204" pitchFamily="34" charset="0"/>
              </a:rPr>
              <a:t>INSTRUÇÕES</a:t>
            </a:r>
          </a:p>
        </p:txBody>
      </p:sp>
      <p:sp>
        <p:nvSpPr>
          <p:cNvPr id="5" name="Retângulo: Cantos Arredondados 4">
            <a:extLst>
              <a:ext uri="{FF2B5EF4-FFF2-40B4-BE49-F238E27FC236}">
                <a16:creationId xmlns:a16="http://schemas.microsoft.com/office/drawing/2014/main" id="{A03E5E45-5D7A-45D0-9290-4BCC348763AA}"/>
              </a:ext>
            </a:extLst>
          </p:cNvPr>
          <p:cNvSpPr/>
          <p:nvPr/>
        </p:nvSpPr>
        <p:spPr>
          <a:xfrm>
            <a:off x="978566" y="1752680"/>
            <a:ext cx="5005137" cy="4584099"/>
          </a:xfrm>
          <a:prstGeom prst="roundRect">
            <a:avLst>
              <a:gd name="adj" fmla="val 4334"/>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A58B472A-9F26-4831-8F86-17EBC17E6519}"/>
              </a:ext>
            </a:extLst>
          </p:cNvPr>
          <p:cNvSpPr>
            <a:spLocks noGrp="1"/>
          </p:cNvSpPr>
          <p:nvPr>
            <p:ph idx="1"/>
          </p:nvPr>
        </p:nvSpPr>
        <p:spPr>
          <a:xfrm>
            <a:off x="1132159" y="1917939"/>
            <a:ext cx="4697949" cy="4253579"/>
          </a:xfrm>
        </p:spPr>
        <p:txBody>
          <a:bodyPr>
            <a:normAutofit fontScale="92500" lnSpcReduction="20000"/>
          </a:bodyPr>
          <a:lstStyle/>
          <a:p>
            <a:r>
              <a:rPr lang="pt-BR" b="1" dirty="0">
                <a:solidFill>
                  <a:srgbClr val="00B050"/>
                </a:solidFill>
                <a:latin typeface="Tw Cen MT" panose="020B0602020104020603" pitchFamily="34" charset="0"/>
              </a:rPr>
              <a:t>CLIQUE</a:t>
            </a:r>
            <a:r>
              <a:rPr lang="pt-BR" dirty="0">
                <a:latin typeface="Tw Cen MT" panose="020B0602020104020603" pitchFamily="34" charset="0"/>
              </a:rPr>
              <a:t> no botão           para voltar ao painel de cartas da memoria. </a:t>
            </a:r>
          </a:p>
          <a:p>
            <a:r>
              <a:rPr lang="pt-BR" dirty="0">
                <a:latin typeface="Tw Cen MT" panose="020B0602020104020603" pitchFamily="34" charset="0"/>
              </a:rPr>
              <a:t>Clique no número das cartas desejadas e elas se abrirão. </a:t>
            </a:r>
          </a:p>
          <a:p>
            <a:r>
              <a:rPr lang="pt-BR" dirty="0">
                <a:latin typeface="Tw Cen MT" panose="020B0602020104020603" pitchFamily="34" charset="0"/>
              </a:rPr>
              <a:t>O par correto é uma combinação entre a </a:t>
            </a:r>
            <a:r>
              <a:rPr lang="pt-BR" b="1" dirty="0">
                <a:latin typeface="Tw Cen MT" panose="020B0602020104020603" pitchFamily="34" charset="0"/>
              </a:rPr>
              <a:t>figura</a:t>
            </a:r>
            <a:r>
              <a:rPr lang="pt-BR" dirty="0">
                <a:latin typeface="Tw Cen MT" panose="020B0602020104020603" pitchFamily="34" charset="0"/>
              </a:rPr>
              <a:t> e o </a:t>
            </a:r>
            <a:r>
              <a:rPr lang="pt-BR" b="1" dirty="0">
                <a:latin typeface="Tw Cen MT" panose="020B0602020104020603" pitchFamily="34" charset="0"/>
              </a:rPr>
              <a:t>nome</a:t>
            </a:r>
            <a:r>
              <a:rPr lang="pt-BR" dirty="0">
                <a:latin typeface="Tw Cen MT" panose="020B0602020104020603" pitchFamily="34" charset="0"/>
              </a:rPr>
              <a:t>.</a:t>
            </a:r>
          </a:p>
          <a:p>
            <a:r>
              <a:rPr lang="pt-BR" dirty="0">
                <a:latin typeface="Tw Cen MT" panose="020B0602020104020603" pitchFamily="34" charset="0"/>
              </a:rPr>
              <a:t>Quando o par correto for encontrado, </a:t>
            </a:r>
            <a:r>
              <a:rPr lang="pt-BR" b="1" dirty="0">
                <a:solidFill>
                  <a:srgbClr val="00B050"/>
                </a:solidFill>
                <a:latin typeface="Tw Cen MT" panose="020B0602020104020603" pitchFamily="34" charset="0"/>
              </a:rPr>
              <a:t>CLIQUE</a:t>
            </a:r>
            <a:r>
              <a:rPr lang="pt-BR" dirty="0">
                <a:latin typeface="Tw Cen MT" panose="020B0602020104020603" pitchFamily="34" charset="0"/>
              </a:rPr>
              <a:t> no </a:t>
            </a:r>
            <a:r>
              <a:rPr lang="pt-BR" b="1" dirty="0">
                <a:latin typeface="Tw Cen MT" panose="020B0602020104020603" pitchFamily="34" charset="0"/>
              </a:rPr>
              <a:t>coração </a:t>
            </a:r>
            <a:r>
              <a:rPr lang="pt-BR" dirty="0">
                <a:latin typeface="Tw Cen MT" panose="020B0602020104020603" pitchFamily="34" charset="0"/>
              </a:rPr>
              <a:t>ao lado dele.</a:t>
            </a:r>
          </a:p>
          <a:p>
            <a:r>
              <a:rPr lang="pt-BR" dirty="0">
                <a:latin typeface="Tw Cen MT" panose="020B0602020104020603" pitchFamily="34" charset="0"/>
              </a:rPr>
              <a:t>Se não, clique novamente e a carta será fechada.</a:t>
            </a:r>
          </a:p>
        </p:txBody>
      </p:sp>
      <p:sp>
        <p:nvSpPr>
          <p:cNvPr id="2" name="Seta: Divisa 1">
            <a:hlinkClick r:id="" action="ppaction://hlinkshowjump?jump=nextslide"/>
            <a:extLst>
              <a:ext uri="{FF2B5EF4-FFF2-40B4-BE49-F238E27FC236}">
                <a16:creationId xmlns:a16="http://schemas.microsoft.com/office/drawing/2014/main" id="{F1CBA7CD-5F5F-490C-9549-023D17B16E8F}"/>
              </a:ext>
            </a:extLst>
          </p:cNvPr>
          <p:cNvSpPr/>
          <p:nvPr/>
        </p:nvSpPr>
        <p:spPr>
          <a:xfrm>
            <a:off x="11353800" y="5724819"/>
            <a:ext cx="657726" cy="793180"/>
          </a:xfrm>
          <a:prstGeom prst="chevr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Seta: para a Direita 5">
            <a:extLst>
              <a:ext uri="{FF2B5EF4-FFF2-40B4-BE49-F238E27FC236}">
                <a16:creationId xmlns:a16="http://schemas.microsoft.com/office/drawing/2014/main" id="{FC39D5B7-39AB-465C-8718-92E7C998D481}"/>
              </a:ext>
            </a:extLst>
          </p:cNvPr>
          <p:cNvSpPr/>
          <p:nvPr/>
        </p:nvSpPr>
        <p:spPr>
          <a:xfrm>
            <a:off x="3898230" y="1885855"/>
            <a:ext cx="650201" cy="357960"/>
          </a:xfrm>
          <a:prstGeom prst="rightArrow">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Cantos Arredondados 17">
            <a:extLst>
              <a:ext uri="{FF2B5EF4-FFF2-40B4-BE49-F238E27FC236}">
                <a16:creationId xmlns:a16="http://schemas.microsoft.com/office/drawing/2014/main" id="{51D00AF1-C371-4F59-BAB0-BC2BF5B8AD38}"/>
              </a:ext>
            </a:extLst>
          </p:cNvPr>
          <p:cNvSpPr/>
          <p:nvPr/>
        </p:nvSpPr>
        <p:spPr>
          <a:xfrm>
            <a:off x="6201228" y="1752678"/>
            <a:ext cx="5005137" cy="4584099"/>
          </a:xfrm>
          <a:prstGeom prst="roundRect">
            <a:avLst>
              <a:gd name="adj" fmla="val 4334"/>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1D6D4643-7B58-4A26-AF7B-2722BA8CD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081" y="2753213"/>
            <a:ext cx="2186109" cy="1965028"/>
          </a:xfrm>
          <a:prstGeom prst="rect">
            <a:avLst/>
          </a:prstGeom>
        </p:spPr>
      </p:pic>
      <p:grpSp>
        <p:nvGrpSpPr>
          <p:cNvPr id="20" name="Agrupar 19">
            <a:extLst>
              <a:ext uri="{FF2B5EF4-FFF2-40B4-BE49-F238E27FC236}">
                <a16:creationId xmlns:a16="http://schemas.microsoft.com/office/drawing/2014/main" id="{E47A9F0A-1257-4BE5-8558-0909BA83CDE0}"/>
              </a:ext>
            </a:extLst>
          </p:cNvPr>
          <p:cNvGrpSpPr/>
          <p:nvPr/>
        </p:nvGrpSpPr>
        <p:grpSpPr>
          <a:xfrm>
            <a:off x="6469561" y="2753213"/>
            <a:ext cx="2186109" cy="1965028"/>
            <a:chOff x="3508461" y="328008"/>
            <a:chExt cx="2267758" cy="1965028"/>
          </a:xfrm>
        </p:grpSpPr>
        <p:sp>
          <p:nvSpPr>
            <p:cNvPr id="21" name="Retângulo 20">
              <a:extLst>
                <a:ext uri="{FF2B5EF4-FFF2-40B4-BE49-F238E27FC236}">
                  <a16:creationId xmlns:a16="http://schemas.microsoft.com/office/drawing/2014/main" id="{F226D883-3DD1-4D70-82EC-0A182C631D08}"/>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EE263BE7-1BFA-4DB7-9350-FC556A5BE67D}"/>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8</a:t>
              </a:r>
            </a:p>
          </p:txBody>
        </p:sp>
      </p:grpSp>
      <p:sp>
        <p:nvSpPr>
          <p:cNvPr id="26" name="Coração 25">
            <a:extLst>
              <a:ext uri="{FF2B5EF4-FFF2-40B4-BE49-F238E27FC236}">
                <a16:creationId xmlns:a16="http://schemas.microsoft.com/office/drawing/2014/main" id="{73BF9351-E2E5-41FD-96EF-8F11F361A293}"/>
              </a:ext>
            </a:extLst>
          </p:cNvPr>
          <p:cNvSpPr/>
          <p:nvPr/>
        </p:nvSpPr>
        <p:spPr>
          <a:xfrm>
            <a:off x="8242538" y="2882597"/>
            <a:ext cx="278308"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 name="Imagem 26" descr="Tela de computador com texto preto sobre fundo branco&#10;&#10;Descrição gerada automaticamente">
            <a:extLst>
              <a:ext uri="{FF2B5EF4-FFF2-40B4-BE49-F238E27FC236}">
                <a16:creationId xmlns:a16="http://schemas.microsoft.com/office/drawing/2014/main" id="{EDFC8146-1191-4C6E-BDC5-46C91A4D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27" y="3735727"/>
            <a:ext cx="2213872" cy="1965028"/>
          </a:xfrm>
          <a:prstGeom prst="rect">
            <a:avLst/>
          </a:prstGeom>
        </p:spPr>
      </p:pic>
      <p:grpSp>
        <p:nvGrpSpPr>
          <p:cNvPr id="28" name="Agrupar 27">
            <a:extLst>
              <a:ext uri="{FF2B5EF4-FFF2-40B4-BE49-F238E27FC236}">
                <a16:creationId xmlns:a16="http://schemas.microsoft.com/office/drawing/2014/main" id="{C94CB287-223F-44B6-8DE8-84B9A7543D59}"/>
              </a:ext>
            </a:extLst>
          </p:cNvPr>
          <p:cNvGrpSpPr/>
          <p:nvPr/>
        </p:nvGrpSpPr>
        <p:grpSpPr>
          <a:xfrm>
            <a:off x="8841190" y="3735727"/>
            <a:ext cx="2186109" cy="1965028"/>
            <a:chOff x="3508461" y="328008"/>
            <a:chExt cx="2267758" cy="1965028"/>
          </a:xfrm>
        </p:grpSpPr>
        <p:sp>
          <p:nvSpPr>
            <p:cNvPr id="29" name="Retângulo 28">
              <a:extLst>
                <a:ext uri="{FF2B5EF4-FFF2-40B4-BE49-F238E27FC236}">
                  <a16:creationId xmlns:a16="http://schemas.microsoft.com/office/drawing/2014/main" id="{2A430788-3111-46A1-87E7-2B9B368D8CCC}"/>
                </a:ext>
              </a:extLst>
            </p:cNvPr>
            <p:cNvSpPr/>
            <p:nvPr/>
          </p:nvSpPr>
          <p:spPr>
            <a:xfrm>
              <a:off x="3508461" y="328008"/>
              <a:ext cx="2267758" cy="19650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a:extLst>
                <a:ext uri="{FF2B5EF4-FFF2-40B4-BE49-F238E27FC236}">
                  <a16:creationId xmlns:a16="http://schemas.microsoft.com/office/drawing/2014/main" id="{3793259A-787E-46D7-8E9C-42C29658524A}"/>
                </a:ext>
              </a:extLst>
            </p:cNvPr>
            <p:cNvSpPr txBox="1"/>
            <p:nvPr/>
          </p:nvSpPr>
          <p:spPr>
            <a:xfrm>
              <a:off x="4157005" y="848857"/>
              <a:ext cx="970670" cy="923330"/>
            </a:xfrm>
            <a:prstGeom prst="rect">
              <a:avLst/>
            </a:prstGeom>
            <a:noFill/>
          </p:spPr>
          <p:txBody>
            <a:bodyPr wrap="square" rtlCol="0">
              <a:spAutoFit/>
            </a:bodyPr>
            <a:lstStyle/>
            <a:p>
              <a:pPr algn="ctr"/>
              <a:r>
                <a:rPr lang="pt-BR" sz="5400" b="1" dirty="0">
                  <a:solidFill>
                    <a:srgbClr val="FFFF00"/>
                  </a:solidFill>
                  <a:effectLst>
                    <a:outerShdw blurRad="38100" dist="38100" dir="2700000" algn="tl">
                      <a:srgbClr val="000000">
                        <a:alpha val="43137"/>
                      </a:srgbClr>
                    </a:outerShdw>
                  </a:effectLst>
                  <a:latin typeface="Power Rangers" panose="02000500000000000000" pitchFamily="2" charset="0"/>
                </a:rPr>
                <a:t>1</a:t>
              </a:r>
            </a:p>
          </p:txBody>
        </p:sp>
      </p:grpSp>
      <p:sp>
        <p:nvSpPr>
          <p:cNvPr id="31" name="Coração 30">
            <a:extLst>
              <a:ext uri="{FF2B5EF4-FFF2-40B4-BE49-F238E27FC236}">
                <a16:creationId xmlns:a16="http://schemas.microsoft.com/office/drawing/2014/main" id="{F6B40EC6-86FF-4B37-9006-3EB4E3C08B29}"/>
              </a:ext>
            </a:extLst>
          </p:cNvPr>
          <p:cNvSpPr/>
          <p:nvPr/>
        </p:nvSpPr>
        <p:spPr>
          <a:xfrm>
            <a:off x="10598512" y="3834752"/>
            <a:ext cx="278308" cy="288703"/>
          </a:xfrm>
          <a:prstGeom prst="hear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CF4A4CE6-71DB-40A2-A26A-603E96855B4F}"/>
              </a:ext>
            </a:extLst>
          </p:cNvPr>
          <p:cNvSpPr txBox="1"/>
          <p:nvPr/>
        </p:nvSpPr>
        <p:spPr>
          <a:xfrm>
            <a:off x="7141764" y="1941636"/>
            <a:ext cx="3124064" cy="461665"/>
          </a:xfrm>
          <a:prstGeom prst="rect">
            <a:avLst/>
          </a:prstGeom>
          <a:noFill/>
        </p:spPr>
        <p:txBody>
          <a:bodyPr wrap="square" rtlCol="0">
            <a:spAutoFit/>
          </a:bodyPr>
          <a:lstStyle/>
          <a:p>
            <a:pPr algn="ctr"/>
            <a:r>
              <a:rPr lang="pt-BR" sz="2400" b="1" dirty="0">
                <a:latin typeface="Tw Cen MT" panose="020B0602020104020603" pitchFamily="34" charset="0"/>
              </a:rPr>
              <a:t>Exemplo</a:t>
            </a:r>
          </a:p>
        </p:txBody>
      </p:sp>
      <p:sp>
        <p:nvSpPr>
          <p:cNvPr id="32" name="Seta: Divisa 31">
            <a:hlinkClick r:id="" action="ppaction://hlinkshowjump?jump=previousslide"/>
            <a:extLst>
              <a:ext uri="{FF2B5EF4-FFF2-40B4-BE49-F238E27FC236}">
                <a16:creationId xmlns:a16="http://schemas.microsoft.com/office/drawing/2014/main" id="{A381DD3A-A05D-400A-A2A0-73D9B8A93DC8}"/>
              </a:ext>
            </a:extLst>
          </p:cNvPr>
          <p:cNvSpPr/>
          <p:nvPr/>
        </p:nvSpPr>
        <p:spPr>
          <a:xfrm flipH="1">
            <a:off x="167245" y="5724819"/>
            <a:ext cx="657726" cy="793180"/>
          </a:xfrm>
          <a:prstGeom prst="chevr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684129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0"/>
                                        </p:tgtEl>
                                        <p:attrNameLst>
                                          <p:attrName>ppt_w</p:attrName>
                                        </p:attrNameLst>
                                      </p:cBhvr>
                                      <p:tavLst>
                                        <p:tav tm="0">
                                          <p:val>
                                            <p:strVal val="ppt_w"/>
                                          </p:val>
                                        </p:tav>
                                        <p:tav tm="100000">
                                          <p:val>
                                            <p:fltVal val="0"/>
                                          </p:val>
                                        </p:tav>
                                      </p:tavLst>
                                    </p:anim>
                                    <p:anim calcmode="lin" valueType="num">
                                      <p:cBhvr>
                                        <p:cTn id="7" dur="500"/>
                                        <p:tgtEl>
                                          <p:spTgt spid="20"/>
                                        </p:tgtEl>
                                        <p:attrNameLst>
                                          <p:attrName>ppt_h</p:attrName>
                                        </p:attrNameLst>
                                      </p:cBhvr>
                                      <p:tavLst>
                                        <p:tav tm="0">
                                          <p:val>
                                            <p:strVal val="ppt_h"/>
                                          </p:val>
                                        </p:tav>
                                        <p:tav tm="100000">
                                          <p:val>
                                            <p:fltVal val="0"/>
                                          </p:val>
                                        </p:tav>
                                      </p:tavLst>
                                    </p:anim>
                                    <p:animEffect transition="out" filter="fade">
                                      <p:cBhvr>
                                        <p:cTn id="8" dur="500"/>
                                        <p:tgtEl>
                                          <p:spTgt spid="20"/>
                                        </p:tgtEl>
                                      </p:cBhvr>
                                    </p:animEffect>
                                    <p:set>
                                      <p:cBhvr>
                                        <p:cTn id="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 restart="whenNotActive" fill="hold" evtFilter="cancelBubble" nodeType="interactiveSeq">
                <p:stCondLst>
                  <p:cond evt="onClick" delay="0">
                    <p:tgtEl>
                      <p:spTgt spid="19"/>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p:cTn id="22" dur="indefinite"/>
                                        <p:tgtEl>
                                          <p:spTgt spid="19"/>
                                        </p:tgtEl>
                                        <p:attrNameLst>
                                          <p:attrName>style.opacity</p:attrName>
                                        </p:attrNameLst>
                                      </p:cBhvr>
                                      <p:to>
                                        <p:strVal val="0.5"/>
                                      </p:to>
                                    </p:set>
                                    <p:animEffect filter="image" prLst="opacity: 0.5">
                                      <p:cBhvr rctx="IE">
                                        <p:cTn id="23" dur="indefinite"/>
                                        <p:tgtEl>
                                          <p:spTgt spid="19"/>
                                        </p:tgtEl>
                                      </p:cBhvr>
                                    </p:animEffect>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28"/>
                                        </p:tgtEl>
                                        <p:attrNameLst>
                                          <p:attrName>ppt_w</p:attrName>
                                        </p:attrNameLst>
                                      </p:cBhvr>
                                      <p:tavLst>
                                        <p:tav tm="0">
                                          <p:val>
                                            <p:strVal val="ppt_w"/>
                                          </p:val>
                                        </p:tav>
                                        <p:tav tm="100000">
                                          <p:val>
                                            <p:fltVal val="0"/>
                                          </p:val>
                                        </p:tav>
                                      </p:tavLst>
                                    </p:anim>
                                    <p:anim calcmode="lin" valueType="num">
                                      <p:cBhvr>
                                        <p:cTn id="29" dur="500"/>
                                        <p:tgtEl>
                                          <p:spTgt spid="28"/>
                                        </p:tgtEl>
                                        <p:attrNameLst>
                                          <p:attrName>ppt_h</p:attrName>
                                        </p:attrNameLst>
                                      </p:cBhvr>
                                      <p:tavLst>
                                        <p:tav tm="0">
                                          <p:val>
                                            <p:strVal val="ppt_h"/>
                                          </p:val>
                                        </p:tav>
                                        <p:tav tm="100000">
                                          <p:val>
                                            <p:fltVal val="0"/>
                                          </p:val>
                                        </p:tav>
                                      </p:tavLst>
                                    </p:anim>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childTnLst>
                    </p:cTn>
                  </p:par>
                </p:childTnLst>
              </p:cTn>
              <p:nextCondLst>
                <p:cond evt="onClick" delay="0">
                  <p:tgtEl>
                    <p:spTgt spid="27"/>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p:cTn id="44" dur="indefinite"/>
                                        <p:tgtEl>
                                          <p:spTgt spid="27"/>
                                        </p:tgtEl>
                                        <p:attrNameLst>
                                          <p:attrName>style.opacity</p:attrName>
                                        </p:attrNameLst>
                                      </p:cBhvr>
                                      <p:to>
                                        <p:strVal val="0.5"/>
                                      </p:to>
                                    </p:set>
                                    <p:animEffect filter="image" prLst="opacity: 0.5">
                                      <p:cBhvr rctx="IE">
                                        <p:cTn id="45" dur="indefinite"/>
                                        <p:tgtEl>
                                          <p:spTgt spid="27"/>
                                        </p:tgtEl>
                                      </p:cBhvr>
                                    </p:animEffect>
                                  </p:childTnLst>
                                </p:cTn>
                              </p:par>
                            </p:childTnLst>
                          </p:cTn>
                        </p:par>
                      </p:childTnLst>
                    </p:cTn>
                  </p:par>
                </p:childTnLst>
              </p:cTn>
              <p:nextCondLst>
                <p:cond evt="onClick" delay="0">
                  <p:tgtEl>
                    <p:spTgt spid="31"/>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45D7C5-9A71-4DE9-BBE2-26A6CDD5A131}"/>
              </a:ext>
            </a:extLst>
          </p:cNvPr>
          <p:cNvSpPr/>
          <p:nvPr/>
        </p:nvSpPr>
        <p:spPr>
          <a:xfrm>
            <a:off x="625642" y="513347"/>
            <a:ext cx="10728158" cy="8983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4000" dirty="0">
                <a:latin typeface="Tw Cen MT Condensed Extra Bold" panose="020B0803020202020204" pitchFamily="34" charset="0"/>
              </a:rPr>
              <a:t>INSTRUÇÕES</a:t>
            </a:r>
          </a:p>
        </p:txBody>
      </p:sp>
      <p:sp>
        <p:nvSpPr>
          <p:cNvPr id="5" name="Retângulo: Cantos Arredondados 4">
            <a:extLst>
              <a:ext uri="{FF2B5EF4-FFF2-40B4-BE49-F238E27FC236}">
                <a16:creationId xmlns:a16="http://schemas.microsoft.com/office/drawing/2014/main" id="{A03E5E45-5D7A-45D0-9290-4BCC348763AA}"/>
              </a:ext>
            </a:extLst>
          </p:cNvPr>
          <p:cNvSpPr/>
          <p:nvPr/>
        </p:nvSpPr>
        <p:spPr>
          <a:xfrm>
            <a:off x="978566" y="1752681"/>
            <a:ext cx="9930066" cy="2049300"/>
          </a:xfrm>
          <a:prstGeom prst="roundRect">
            <a:avLst>
              <a:gd name="adj" fmla="val 4334"/>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A58B472A-9F26-4831-8F86-17EBC17E6519}"/>
              </a:ext>
            </a:extLst>
          </p:cNvPr>
          <p:cNvSpPr>
            <a:spLocks noGrp="1"/>
          </p:cNvSpPr>
          <p:nvPr>
            <p:ph idx="1"/>
          </p:nvPr>
        </p:nvSpPr>
        <p:spPr>
          <a:xfrm>
            <a:off x="1157632" y="2057202"/>
            <a:ext cx="9664178" cy="1511060"/>
          </a:xfrm>
        </p:spPr>
        <p:txBody>
          <a:bodyPr>
            <a:normAutofit fontScale="92500" lnSpcReduction="10000"/>
          </a:bodyPr>
          <a:lstStyle/>
          <a:p>
            <a:r>
              <a:rPr lang="pt-BR" b="1" dirty="0">
                <a:latin typeface="Tw Cen MT" panose="020B0602020104020603" pitchFamily="34" charset="0"/>
              </a:rPr>
              <a:t>Vence </a:t>
            </a:r>
            <a:r>
              <a:rPr lang="pt-BR" dirty="0">
                <a:latin typeface="Tw Cen MT" panose="020B0602020104020603" pitchFamily="34" charset="0"/>
              </a:rPr>
              <a:t>o jogador que conseguir juntar </a:t>
            </a:r>
            <a:r>
              <a:rPr lang="pt-BR" b="1" dirty="0">
                <a:latin typeface="Tw Cen MT" panose="020B0602020104020603" pitchFamily="34" charset="0"/>
              </a:rPr>
              <a:t>o maior número de cartas de memória</a:t>
            </a:r>
            <a:r>
              <a:rPr lang="pt-BR" dirty="0">
                <a:latin typeface="Tw Cen MT" panose="020B0602020104020603" pitchFamily="34" charset="0"/>
              </a:rPr>
              <a:t>!</a:t>
            </a:r>
          </a:p>
          <a:p>
            <a:r>
              <a:rPr lang="pt-BR" dirty="0">
                <a:latin typeface="Tw Cen MT" panose="020B0602020104020603" pitchFamily="34" charset="0"/>
              </a:rPr>
              <a:t>Não se esqueça de discutir, questionar e anotar as dúvidas durante a realização das perguntas.</a:t>
            </a:r>
          </a:p>
          <a:p>
            <a:pPr marL="0" indent="0">
              <a:buNone/>
            </a:pPr>
            <a:endParaRPr lang="pt-BR" dirty="0">
              <a:latin typeface="Tw Cen MT" panose="020B0602020104020603" pitchFamily="34" charset="0"/>
            </a:endParaRPr>
          </a:p>
        </p:txBody>
      </p:sp>
      <p:sp>
        <p:nvSpPr>
          <p:cNvPr id="32" name="Seta: Divisa 31">
            <a:hlinkClick r:id="" action="ppaction://hlinkshowjump?jump=previousslide"/>
            <a:extLst>
              <a:ext uri="{FF2B5EF4-FFF2-40B4-BE49-F238E27FC236}">
                <a16:creationId xmlns:a16="http://schemas.microsoft.com/office/drawing/2014/main" id="{A381DD3A-A05D-400A-A2A0-73D9B8A93DC8}"/>
              </a:ext>
            </a:extLst>
          </p:cNvPr>
          <p:cNvSpPr/>
          <p:nvPr/>
        </p:nvSpPr>
        <p:spPr>
          <a:xfrm flipH="1">
            <a:off x="167245" y="5724819"/>
            <a:ext cx="657726" cy="793180"/>
          </a:xfrm>
          <a:prstGeom prst="chevr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CaixaDeTexto 6">
            <a:extLst>
              <a:ext uri="{FF2B5EF4-FFF2-40B4-BE49-F238E27FC236}">
                <a16:creationId xmlns:a16="http://schemas.microsoft.com/office/drawing/2014/main" id="{D54A19DD-B192-4524-A21D-B63AC9FD64C7}"/>
              </a:ext>
            </a:extLst>
          </p:cNvPr>
          <p:cNvSpPr txBox="1"/>
          <p:nvPr/>
        </p:nvSpPr>
        <p:spPr>
          <a:xfrm>
            <a:off x="2197768" y="4267200"/>
            <a:ext cx="7539790" cy="646331"/>
          </a:xfrm>
          <a:prstGeom prst="rect">
            <a:avLst/>
          </a:prstGeom>
          <a:noFill/>
        </p:spPr>
        <p:txBody>
          <a:bodyPr wrap="square" rtlCol="0">
            <a:spAutoFit/>
          </a:bodyPr>
          <a:lstStyle/>
          <a:p>
            <a:pPr algn="ctr"/>
            <a:r>
              <a:rPr lang="pt-BR" sz="3600" dirty="0">
                <a:solidFill>
                  <a:schemeClr val="bg1"/>
                </a:solidFill>
                <a:latin typeface="Tw Cen MT Condensed Extra Bold" panose="020B0803020202020204" pitchFamily="34" charset="0"/>
              </a:rPr>
              <a:t>Boa diversão e aprendizado!</a:t>
            </a:r>
          </a:p>
        </p:txBody>
      </p:sp>
      <p:grpSp>
        <p:nvGrpSpPr>
          <p:cNvPr id="10" name="Agrupar 9">
            <a:extLst>
              <a:ext uri="{FF2B5EF4-FFF2-40B4-BE49-F238E27FC236}">
                <a16:creationId xmlns:a16="http://schemas.microsoft.com/office/drawing/2014/main" id="{977A9BEB-F4E1-47D5-A32C-D9A9B62BB356}"/>
              </a:ext>
            </a:extLst>
          </p:cNvPr>
          <p:cNvGrpSpPr/>
          <p:nvPr/>
        </p:nvGrpSpPr>
        <p:grpSpPr>
          <a:xfrm>
            <a:off x="10237871" y="5814587"/>
            <a:ext cx="1581623" cy="898358"/>
            <a:chOff x="10237871" y="5814587"/>
            <a:chExt cx="1581623" cy="898358"/>
          </a:xfrm>
        </p:grpSpPr>
        <p:sp>
          <p:nvSpPr>
            <p:cNvPr id="9" name="Seta: para a Direita 8">
              <a:extLst>
                <a:ext uri="{FF2B5EF4-FFF2-40B4-BE49-F238E27FC236}">
                  <a16:creationId xmlns:a16="http://schemas.microsoft.com/office/drawing/2014/main" id="{E858E0B7-7F09-4BCE-BB32-571F1FD95215}"/>
                </a:ext>
              </a:extLst>
            </p:cNvPr>
            <p:cNvSpPr/>
            <p:nvPr/>
          </p:nvSpPr>
          <p:spPr>
            <a:xfrm>
              <a:off x="10237872" y="5814587"/>
              <a:ext cx="1581622" cy="898358"/>
            </a:xfrm>
            <a:prstGeom prst="rightArrow">
              <a:avLst>
                <a:gd name="adj1" fmla="val 50000"/>
                <a:gd name="adj2"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hlinkClick r:id="rId2" action="ppaction://hlinksldjump"/>
              <a:extLst>
                <a:ext uri="{FF2B5EF4-FFF2-40B4-BE49-F238E27FC236}">
                  <a16:creationId xmlns:a16="http://schemas.microsoft.com/office/drawing/2014/main" id="{2B0E52E8-28E4-4DEC-99A7-E47817AB0074}"/>
                </a:ext>
              </a:extLst>
            </p:cNvPr>
            <p:cNvSpPr txBox="1"/>
            <p:nvPr/>
          </p:nvSpPr>
          <p:spPr>
            <a:xfrm>
              <a:off x="10237871" y="5972093"/>
              <a:ext cx="1341521" cy="523220"/>
            </a:xfrm>
            <a:prstGeom prst="rect">
              <a:avLst/>
            </a:prstGeom>
            <a:noFill/>
          </p:spPr>
          <p:txBody>
            <a:bodyPr wrap="square" rtlCol="0">
              <a:spAutoFit/>
            </a:bodyPr>
            <a:lstStyle/>
            <a:p>
              <a:pPr algn="ctr"/>
              <a:r>
                <a:rPr lang="pt-BR" sz="2800" dirty="0">
                  <a:latin typeface="Tw Cen MT" panose="020B0602020104020603" pitchFamily="34" charset="0"/>
                </a:rPr>
                <a:t>Início</a:t>
              </a:r>
            </a:p>
          </p:txBody>
        </p:sp>
      </p:grpSp>
    </p:spTree>
    <p:extLst>
      <p:ext uri="{BB962C8B-B14F-4D97-AF65-F5344CB8AC3E}">
        <p14:creationId xmlns:p14="http://schemas.microsoft.com/office/powerpoint/2010/main" val="3263106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07482-1EE7-469B-94CB-B9B7E4F98C70}"/>
              </a:ext>
            </a:extLst>
          </p:cNvPr>
          <p:cNvSpPr>
            <a:spLocks noGrp="1"/>
          </p:cNvSpPr>
          <p:nvPr>
            <p:ph type="ctrTitle"/>
          </p:nvPr>
        </p:nvSpPr>
        <p:spPr>
          <a:xfrm>
            <a:off x="1869480" y="1762907"/>
            <a:ext cx="3132406" cy="1568621"/>
          </a:xfrm>
        </p:spPr>
        <p:txBody>
          <a:bodyPr>
            <a:noAutofit/>
          </a:bodyPr>
          <a:lstStyle/>
          <a:p>
            <a:r>
              <a:rPr lang="pt-BR" sz="9600" dirty="0">
                <a:solidFill>
                  <a:schemeClr val="bg1"/>
                </a:solidFill>
                <a:latin typeface="Aharoni" panose="02010803020104030203" pitchFamily="2" charset="-79"/>
                <a:cs typeface="Aharoni" panose="02010803020104030203" pitchFamily="2" charset="-79"/>
              </a:rPr>
              <a:t>FIM</a:t>
            </a:r>
            <a:r>
              <a:rPr lang="pt-BR" sz="12000" dirty="0">
                <a:solidFill>
                  <a:schemeClr val="bg1"/>
                </a:solidFill>
                <a:latin typeface="Aharoni" panose="02010803020104030203" pitchFamily="2" charset="-79"/>
                <a:cs typeface="Aharoni" panose="02010803020104030203" pitchFamily="2" charset="-79"/>
              </a:rPr>
              <a:t>!</a:t>
            </a:r>
          </a:p>
        </p:txBody>
      </p:sp>
      <p:pic>
        <p:nvPicPr>
          <p:cNvPr id="5" name="Espaço Reservado para Conteúdo 9">
            <a:extLst>
              <a:ext uri="{FF2B5EF4-FFF2-40B4-BE49-F238E27FC236}">
                <a16:creationId xmlns:a16="http://schemas.microsoft.com/office/drawing/2014/main" id="{B68449BC-990F-4EF7-9503-03C355444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3121" y="628347"/>
            <a:ext cx="4500013" cy="5601305"/>
          </a:xfrm>
          <a:prstGeom prst="rect">
            <a:avLst/>
          </a:prstGeom>
        </p:spPr>
      </p:pic>
      <p:sp>
        <p:nvSpPr>
          <p:cNvPr id="6" name="CaixaDeTexto 5">
            <a:extLst>
              <a:ext uri="{FF2B5EF4-FFF2-40B4-BE49-F238E27FC236}">
                <a16:creationId xmlns:a16="http://schemas.microsoft.com/office/drawing/2014/main" id="{0464483E-0255-492F-94CC-37E40C9AA5BF}"/>
              </a:ext>
            </a:extLst>
          </p:cNvPr>
          <p:cNvSpPr txBox="1"/>
          <p:nvPr/>
        </p:nvSpPr>
        <p:spPr>
          <a:xfrm>
            <a:off x="1048866" y="3331528"/>
            <a:ext cx="4773637" cy="1569660"/>
          </a:xfrm>
          <a:prstGeom prst="rect">
            <a:avLst/>
          </a:prstGeom>
          <a:noFill/>
        </p:spPr>
        <p:txBody>
          <a:bodyPr wrap="square" rtlCol="0">
            <a:spAutoFit/>
          </a:bodyPr>
          <a:lstStyle/>
          <a:p>
            <a:pPr algn="ctr"/>
            <a:endParaRPr lang="pt-BR" sz="2400" dirty="0">
              <a:solidFill>
                <a:schemeClr val="bg1"/>
              </a:solidFill>
              <a:latin typeface="Tw Cen MT" panose="020B0602020104020603" pitchFamily="34" charset="0"/>
            </a:endParaRPr>
          </a:p>
          <a:p>
            <a:pPr algn="ctr"/>
            <a:r>
              <a:rPr lang="pt-BR" sz="2400" dirty="0">
                <a:solidFill>
                  <a:schemeClr val="bg1"/>
                </a:solidFill>
                <a:latin typeface="Tw Cen MT" panose="020B0602020104020603" pitchFamily="34" charset="0"/>
              </a:rPr>
              <a:t>Espero que você tenha se divertido </a:t>
            </a:r>
          </a:p>
          <a:p>
            <a:pPr algn="ctr"/>
            <a:r>
              <a:rPr lang="pt-BR" sz="2400" dirty="0">
                <a:solidFill>
                  <a:schemeClr val="bg1"/>
                </a:solidFill>
                <a:latin typeface="Tw Cen MT" panose="020B0602020104020603" pitchFamily="34" charset="0"/>
              </a:rPr>
              <a:t>e aprendido um pouco mais sobre o maravilho mundo das proteínas</a:t>
            </a:r>
            <a:r>
              <a:rPr lang="pt-BR" dirty="0">
                <a:solidFill>
                  <a:schemeClr val="bg1"/>
                </a:solidFill>
              </a:rPr>
              <a:t>!</a:t>
            </a:r>
          </a:p>
        </p:txBody>
      </p:sp>
      <p:sp>
        <p:nvSpPr>
          <p:cNvPr id="7" name="CaixaDeTexto 6">
            <a:extLst>
              <a:ext uri="{FF2B5EF4-FFF2-40B4-BE49-F238E27FC236}">
                <a16:creationId xmlns:a16="http://schemas.microsoft.com/office/drawing/2014/main" id="{34C737AB-9C1F-4E09-84A5-3462CF36D498}"/>
              </a:ext>
            </a:extLst>
          </p:cNvPr>
          <p:cNvSpPr txBox="1"/>
          <p:nvPr/>
        </p:nvSpPr>
        <p:spPr>
          <a:xfrm>
            <a:off x="1819420" y="5860320"/>
            <a:ext cx="3080825" cy="369332"/>
          </a:xfrm>
          <a:prstGeom prst="rect">
            <a:avLst/>
          </a:prstGeom>
          <a:noFill/>
        </p:spPr>
        <p:txBody>
          <a:bodyPr wrap="square" rtlCol="0">
            <a:spAutoFit/>
          </a:bodyPr>
          <a:lstStyle/>
          <a:p>
            <a:pPr algn="ctr"/>
            <a:r>
              <a:rPr lang="pt-BR" i="1" dirty="0">
                <a:solidFill>
                  <a:schemeClr val="bg1"/>
                </a:solidFill>
                <a:latin typeface="Tw Cen MT" panose="020B0602020104020603" pitchFamily="34" charset="0"/>
              </a:rPr>
              <a:t>Criador do </a:t>
            </a:r>
            <a:r>
              <a:rPr lang="pt-BR" i="1" dirty="0" err="1">
                <a:solidFill>
                  <a:schemeClr val="bg1"/>
                </a:solidFill>
                <a:latin typeface="Tw Cen MT" panose="020B0602020104020603" pitchFamily="34" charset="0"/>
              </a:rPr>
              <a:t>Memoprotein</a:t>
            </a:r>
            <a:endParaRPr lang="pt-BR" i="1" dirty="0">
              <a:solidFill>
                <a:schemeClr val="bg1"/>
              </a:solidFill>
              <a:latin typeface="Tw Cen MT" panose="020B0602020104020603" pitchFamily="34" charset="0"/>
            </a:endParaRPr>
          </a:p>
        </p:txBody>
      </p:sp>
      <p:sp>
        <p:nvSpPr>
          <p:cNvPr id="8" name="CaixaDeTexto 7">
            <a:extLst>
              <a:ext uri="{FF2B5EF4-FFF2-40B4-BE49-F238E27FC236}">
                <a16:creationId xmlns:a16="http://schemas.microsoft.com/office/drawing/2014/main" id="{29714E59-C21B-4954-94F5-D5F75A51AD92}"/>
              </a:ext>
            </a:extLst>
          </p:cNvPr>
          <p:cNvSpPr txBox="1"/>
          <p:nvPr/>
        </p:nvSpPr>
        <p:spPr>
          <a:xfrm>
            <a:off x="2099252" y="5415131"/>
            <a:ext cx="2672863" cy="523220"/>
          </a:xfrm>
          <a:prstGeom prst="rect">
            <a:avLst/>
          </a:prstGeom>
          <a:noFill/>
        </p:spPr>
        <p:txBody>
          <a:bodyPr wrap="square" rtlCol="0">
            <a:spAutoFit/>
          </a:bodyPr>
          <a:lstStyle/>
          <a:p>
            <a:pPr algn="ctr"/>
            <a:r>
              <a:rPr lang="pt-BR" sz="2800" b="1" dirty="0">
                <a:solidFill>
                  <a:schemeClr val="bg1"/>
                </a:solidFill>
                <a:latin typeface="Tw Cen MT" panose="020B0602020104020603" pitchFamily="34" charset="0"/>
              </a:rPr>
              <a:t>Paulo Cuevas</a:t>
            </a:r>
          </a:p>
        </p:txBody>
      </p:sp>
    </p:spTree>
    <p:extLst>
      <p:ext uri="{BB962C8B-B14F-4D97-AF65-F5344CB8AC3E}">
        <p14:creationId xmlns:p14="http://schemas.microsoft.com/office/powerpoint/2010/main" val="71533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9034B11-D432-4A95-9C3A-DE9E56AD3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647" y="234187"/>
            <a:ext cx="3948272" cy="3952554"/>
          </a:xfrm>
          <a:prstGeom prst="rect">
            <a:avLst/>
          </a:prstGeom>
        </p:spPr>
      </p:pic>
      <p:sp>
        <p:nvSpPr>
          <p:cNvPr id="8" name="Retângulo: Cantos Arredondados 7">
            <a:extLst>
              <a:ext uri="{FF2B5EF4-FFF2-40B4-BE49-F238E27FC236}">
                <a16:creationId xmlns:a16="http://schemas.microsoft.com/office/drawing/2014/main" id="{A3760E41-7B3D-4A5A-AA10-5CE754E2339B}"/>
              </a:ext>
            </a:extLst>
          </p:cNvPr>
          <p:cNvSpPr/>
          <p:nvPr/>
        </p:nvSpPr>
        <p:spPr>
          <a:xfrm>
            <a:off x="703555" y="3052688"/>
            <a:ext cx="10582279" cy="3354853"/>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1089592" y="3425269"/>
            <a:ext cx="1173263" cy="117326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hlinkClick r:id="rId3" action="ppaction://hlinksldjump"/>
              <a:extLst>
                <a:ext uri="{FF2B5EF4-FFF2-40B4-BE49-F238E27FC236}">
                  <a16:creationId xmlns:a16="http://schemas.microsoft.com/office/drawing/2014/main" id="{ED8C02A2-2427-4D5F-B247-D54DE055568C}"/>
                </a:ext>
              </a:extLst>
            </p:cNvPr>
            <p:cNvSpPr txBox="1"/>
            <p:nvPr/>
          </p:nvSpPr>
          <p:spPr>
            <a:xfrm>
              <a:off x="10975255" y="280098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1875292" y="4787625"/>
            <a:ext cx="1173264" cy="1173264"/>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hlinkClick r:id="rId4" action="ppaction://hlinksldjump"/>
              <a:extLst>
                <a:ext uri="{FF2B5EF4-FFF2-40B4-BE49-F238E27FC236}">
                  <a16:creationId xmlns:a16="http://schemas.microsoft.com/office/drawing/2014/main" id="{B643B557-A9FF-405E-A040-891D4B23513E}"/>
                </a:ext>
              </a:extLst>
            </p:cNvPr>
            <p:cNvSpPr txBox="1"/>
            <p:nvPr/>
          </p:nvSpPr>
          <p:spPr>
            <a:xfrm>
              <a:off x="11011997" y="2816723"/>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2819257" y="3434943"/>
            <a:ext cx="1198384" cy="1198384"/>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hlinkClick r:id="rId5" action="ppaction://hlinksldjump"/>
              <a:extLst>
                <a:ext uri="{FF2B5EF4-FFF2-40B4-BE49-F238E27FC236}">
                  <a16:creationId xmlns:a16="http://schemas.microsoft.com/office/drawing/2014/main" id="{18733386-C839-4115-8F24-9B8F75C02FEC}"/>
                </a:ext>
              </a:extLst>
            </p:cNvPr>
            <p:cNvSpPr txBox="1"/>
            <p:nvPr/>
          </p:nvSpPr>
          <p:spPr>
            <a:xfrm>
              <a:off x="11024663" y="285147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3768418" y="4787625"/>
            <a:ext cx="1201142" cy="1201142"/>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hlinkClick r:id="rId6" action="ppaction://hlinksldjump"/>
              <a:extLst>
                <a:ext uri="{FF2B5EF4-FFF2-40B4-BE49-F238E27FC236}">
                  <a16:creationId xmlns:a16="http://schemas.microsoft.com/office/drawing/2014/main" id="{B3AF4B01-02ED-42A9-AACD-A5304766EF16}"/>
                </a:ext>
              </a:extLst>
            </p:cNvPr>
            <p:cNvSpPr txBox="1"/>
            <p:nvPr/>
          </p:nvSpPr>
          <p:spPr>
            <a:xfrm>
              <a:off x="10997939" y="282528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4750059" y="3434943"/>
            <a:ext cx="1201712" cy="1201712"/>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hlinkClick r:id="rId7" action="ppaction://hlinksldjump"/>
              <a:extLst>
                <a:ext uri="{FF2B5EF4-FFF2-40B4-BE49-F238E27FC236}">
                  <a16:creationId xmlns:a16="http://schemas.microsoft.com/office/drawing/2014/main" id="{7D3F5B78-8A9C-4223-BC92-09C076B80956}"/>
                </a:ext>
              </a:extLst>
            </p:cNvPr>
            <p:cNvSpPr txBox="1"/>
            <p:nvPr/>
          </p:nvSpPr>
          <p:spPr>
            <a:xfrm>
              <a:off x="11046029" y="2856746"/>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5743836" y="4783894"/>
            <a:ext cx="1201711" cy="1201711"/>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hlinkClick r:id="rId8" action="ppaction://hlinksldjump"/>
              <a:extLst>
                <a:ext uri="{FF2B5EF4-FFF2-40B4-BE49-F238E27FC236}">
                  <a16:creationId xmlns:a16="http://schemas.microsoft.com/office/drawing/2014/main" id="{F8203053-F84C-41B5-932C-02B9063E1F60}"/>
                </a:ext>
              </a:extLst>
            </p:cNvPr>
            <p:cNvSpPr txBox="1"/>
            <p:nvPr/>
          </p:nvSpPr>
          <p:spPr>
            <a:xfrm>
              <a:off x="11024662" y="2827931"/>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734116" y="3511764"/>
            <a:ext cx="1121264" cy="1121264"/>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hlinkClick r:id="rId9" action="ppaction://hlinksldjump"/>
              <a:extLst>
                <a:ext uri="{FF2B5EF4-FFF2-40B4-BE49-F238E27FC236}">
                  <a16:creationId xmlns:a16="http://schemas.microsoft.com/office/drawing/2014/main" id="{30DB2B34-D27C-446C-A22D-250F148F302A}"/>
                </a:ext>
              </a:extLst>
            </p:cNvPr>
            <p:cNvSpPr txBox="1"/>
            <p:nvPr/>
          </p:nvSpPr>
          <p:spPr>
            <a:xfrm>
              <a:off x="11103143" y="2796804"/>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7547705" y="4754714"/>
            <a:ext cx="1215118" cy="1215118"/>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hlinkClick r:id="rId10" action="ppaction://hlinksldjump"/>
              <a:extLst>
                <a:ext uri="{FF2B5EF4-FFF2-40B4-BE49-F238E27FC236}">
                  <a16:creationId xmlns:a16="http://schemas.microsoft.com/office/drawing/2014/main" id="{4E9D6CE4-B928-4A93-BD93-6EED5DC9AC97}"/>
                </a:ext>
              </a:extLst>
            </p:cNvPr>
            <p:cNvSpPr txBox="1"/>
            <p:nvPr/>
          </p:nvSpPr>
          <p:spPr>
            <a:xfrm>
              <a:off x="11034186" y="2846060"/>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8586209" y="3519821"/>
            <a:ext cx="1078385" cy="1078385"/>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hlinkClick r:id="rId11" action="ppaction://hlinksldjump"/>
              <a:extLst>
                <a:ext uri="{FF2B5EF4-FFF2-40B4-BE49-F238E27FC236}">
                  <a16:creationId xmlns:a16="http://schemas.microsoft.com/office/drawing/2014/main" id="{3522E665-5C5A-4FC8-9971-FE0D6A4E2BFA}"/>
                </a:ext>
              </a:extLst>
            </p:cNvPr>
            <p:cNvSpPr txBox="1"/>
            <p:nvPr/>
          </p:nvSpPr>
          <p:spPr>
            <a:xfrm>
              <a:off x="11050886" y="281673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9350914" y="4783894"/>
            <a:ext cx="1215118" cy="1215118"/>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hlinkClick r:id="rId12" action="ppaction://hlinksldjump"/>
              <a:extLst>
                <a:ext uri="{FF2B5EF4-FFF2-40B4-BE49-F238E27FC236}">
                  <a16:creationId xmlns:a16="http://schemas.microsoft.com/office/drawing/2014/main" id="{9683F18D-525C-4866-A412-129C8D05C91E}"/>
                </a:ext>
              </a:extLst>
            </p:cNvPr>
            <p:cNvSpPr txBox="1"/>
            <p:nvPr/>
          </p:nvSpPr>
          <p:spPr>
            <a:xfrm>
              <a:off x="11001562" y="2824985"/>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703556" y="2210464"/>
            <a:ext cx="105822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2927920" y="2226368"/>
            <a:ext cx="5588625"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13" action="ppaction://hlinksldjump"/>
            <a:extLst>
              <a:ext uri="{FF2B5EF4-FFF2-40B4-BE49-F238E27FC236}">
                <a16:creationId xmlns:a16="http://schemas.microsoft.com/office/drawing/2014/main" id="{D8FD805D-2AB0-464E-BE83-8EDB9B0A2866}"/>
              </a:ext>
            </a:extLst>
          </p:cNvPr>
          <p:cNvSpPr/>
          <p:nvPr/>
        </p:nvSpPr>
        <p:spPr>
          <a:xfrm>
            <a:off x="10976913" y="328269"/>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1116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400612" y="2711768"/>
              <a:ext cx="6426675" cy="903272"/>
            </a:xfrm>
            <a:prstGeom prst="rect">
              <a:avLst/>
            </a:prstGeom>
            <a:noFill/>
          </p:spPr>
          <p:txBody>
            <a:bodyPr wrap="square" rtlCol="0">
              <a:spAutoFit/>
            </a:bodyPr>
            <a:lstStyle/>
            <a:p>
              <a:pPr algn="ctr"/>
              <a:r>
                <a:rPr lang="pt-BR" sz="3200" dirty="0">
                  <a:latin typeface="Tw Cen MT Condensed Extra Bold" panose="020B0803020202020204" pitchFamily="34" charset="0"/>
                </a:rPr>
                <a:t>Uma proteína é formada por _____________________.</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5308967" y="3230630"/>
            <a:ext cx="4360984" cy="523220"/>
          </a:xfrm>
          <a:prstGeom prst="rect">
            <a:avLst/>
          </a:prstGeom>
          <a:noFill/>
        </p:spPr>
        <p:txBody>
          <a:bodyPr wrap="square" rtlCol="0">
            <a:spAutoFit/>
          </a:bodyPr>
          <a:lstStyle/>
          <a:p>
            <a:pPr algn="ctr"/>
            <a:r>
              <a:rPr lang="pt-BR" sz="2800" dirty="0">
                <a:solidFill>
                  <a:srgbClr val="FFC000"/>
                </a:solidFill>
                <a:latin typeface="Tw Cen MT Condensed Extra Bold" panose="020B0803020202020204" pitchFamily="34" charset="0"/>
              </a:rPr>
              <a:t>resíduos de aminoácidos</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0" name="Agrupar 39">
            <a:extLst>
              <a:ext uri="{FF2B5EF4-FFF2-40B4-BE49-F238E27FC236}">
                <a16:creationId xmlns:a16="http://schemas.microsoft.com/office/drawing/2014/main" id="{3D31B83E-6522-4DE9-BBA8-B11108BB41FD}"/>
              </a:ext>
            </a:extLst>
          </p:cNvPr>
          <p:cNvGrpSpPr/>
          <p:nvPr/>
        </p:nvGrpSpPr>
        <p:grpSpPr>
          <a:xfrm>
            <a:off x="5798407" y="5977920"/>
            <a:ext cx="757138" cy="757138"/>
            <a:chOff x="5798407" y="5977920"/>
            <a:chExt cx="757138" cy="757138"/>
          </a:xfrm>
        </p:grpSpPr>
        <p:sp>
          <p:nvSpPr>
            <p:cNvPr id="7" name="Elipse 6">
              <a:extLst>
                <a:ext uri="{FF2B5EF4-FFF2-40B4-BE49-F238E27FC236}">
                  <a16:creationId xmlns:a16="http://schemas.microsoft.com/office/drawing/2014/main" id="{B19B56B9-7AFD-498C-BEB7-6B4C816B5ABA}"/>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Seta: Curva para Cima 38">
              <a:hlinkClick r:id="rId3" action="ppaction://hlinksldjump"/>
              <a:extLst>
                <a:ext uri="{FF2B5EF4-FFF2-40B4-BE49-F238E27FC236}">
                  <a16:creationId xmlns:a16="http://schemas.microsoft.com/office/drawing/2014/main" id="{83017551-1B38-44F2-B802-72F62C8F9410}"/>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328E01B8-E2A1-4A05-B9E3-3BD2F8E0F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
        <p:nvSpPr>
          <p:cNvPr id="42" name="Símbolo de &quot;Não Permitido&quot; 41">
            <a:extLst>
              <a:ext uri="{FF2B5EF4-FFF2-40B4-BE49-F238E27FC236}">
                <a16:creationId xmlns:a16="http://schemas.microsoft.com/office/drawing/2014/main" id="{0E6E2191-12A5-472E-9EEF-E5CACBD4E42F}"/>
              </a:ext>
            </a:extLst>
          </p:cNvPr>
          <p:cNvSpPr/>
          <p:nvPr/>
        </p:nvSpPr>
        <p:spPr>
          <a:xfrm>
            <a:off x="6961074" y="6029818"/>
            <a:ext cx="716798" cy="711854"/>
          </a:xfrm>
          <a:prstGeom prst="noSmoking">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505076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0.5"/>
                                      </p:to>
                                    </p:set>
                                    <p:animEffect filter="image" prLst="opacity: 0.5">
                                      <p:cBhvr rctx="IE">
                                        <p:cTn id="12" dur="indefinite"/>
                                        <p:tgtEl>
                                          <p:spTgt spid="9"/>
                                        </p:tgtEl>
                                      </p:cBhvr>
                                    </p:animEffec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400612" y="2711768"/>
              <a:ext cx="6426675" cy="1569660"/>
            </a:xfrm>
            <a:prstGeom prst="rect">
              <a:avLst/>
            </a:prstGeom>
            <a:noFill/>
          </p:spPr>
          <p:txBody>
            <a:bodyPr wrap="square" rtlCol="0">
              <a:spAutoFit/>
            </a:bodyPr>
            <a:lstStyle/>
            <a:p>
              <a:pPr algn="ctr"/>
              <a:r>
                <a:rPr lang="pt-BR" sz="3200" dirty="0">
                  <a:latin typeface="Tw Cen MT Condensed Extra Bold" panose="020B0803020202020204" pitchFamily="34" charset="0"/>
                </a:rPr>
                <a:t>Os resíduos de aminoácidos que formam</a:t>
              </a:r>
            </a:p>
            <a:p>
              <a:pPr algn="ctr"/>
              <a:r>
                <a:rPr lang="pt-BR" sz="3200" dirty="0">
                  <a:latin typeface="Tw Cen MT Condensed Extra Bold" panose="020B0803020202020204" pitchFamily="34" charset="0"/>
                </a:rPr>
                <a:t>as proteínas estão ligados uns aos outros por ________________.</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6096000" y="3675786"/>
            <a:ext cx="4360984" cy="523220"/>
          </a:xfrm>
          <a:prstGeom prst="rect">
            <a:avLst/>
          </a:prstGeom>
          <a:noFill/>
        </p:spPr>
        <p:txBody>
          <a:bodyPr wrap="square" rtlCol="0">
            <a:spAutoFit/>
          </a:bodyPr>
          <a:lstStyle/>
          <a:p>
            <a:pPr algn="ctr"/>
            <a:r>
              <a:rPr lang="pt-BR" sz="2800" dirty="0">
                <a:solidFill>
                  <a:srgbClr val="FFC000"/>
                </a:solidFill>
                <a:latin typeface="Tw Cen MT Condensed Extra Bold" panose="020B0803020202020204" pitchFamily="34" charset="0"/>
              </a:rPr>
              <a:t>ligações peptídicas</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9EFB99F7-493C-4B95-8346-231595CBF9DA}"/>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A6F7BE61-492C-40ED-BF1C-399A6D2DADBC}"/>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02165451-B06D-4BC7-A13E-D275A42BA905}"/>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9E6906AF-6AEF-45A7-B00A-1A19E2BAF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1898448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12"/>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265894" y="1787077"/>
              <a:ext cx="6426675" cy="1077218"/>
            </a:xfrm>
            <a:prstGeom prst="rect">
              <a:avLst/>
            </a:prstGeom>
            <a:noFill/>
          </p:spPr>
          <p:txBody>
            <a:bodyPr wrap="square" rtlCol="0">
              <a:spAutoFit/>
            </a:bodyPr>
            <a:lstStyle/>
            <a:p>
              <a:pPr algn="ctr"/>
              <a:r>
                <a:rPr lang="pt-BR" sz="3200" dirty="0">
                  <a:latin typeface="Tw Cen MT Condensed Extra Bold" panose="020B0803020202020204" pitchFamily="34" charset="0"/>
                </a:rPr>
                <a:t>Quais grupos químicos interagem para formar a ligação peptídica?</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501438" y="3733847"/>
            <a:ext cx="5955585" cy="1200329"/>
          </a:xfrm>
          <a:prstGeom prst="rect">
            <a:avLst/>
          </a:prstGeom>
          <a:noFill/>
        </p:spPr>
        <p:txBody>
          <a:bodyPr wrap="square" rtlCol="0">
            <a:spAutoFit/>
          </a:bodyPr>
          <a:lstStyle/>
          <a:p>
            <a:pPr algn="ctr"/>
            <a:r>
              <a:rPr lang="pt-BR" sz="2400" dirty="0">
                <a:solidFill>
                  <a:srgbClr val="FFC000"/>
                </a:solidFill>
                <a:latin typeface="Tw Cen MT Condensed Extra Bold" panose="020B0803020202020204" pitchFamily="34" charset="0"/>
              </a:rPr>
              <a:t>A formação da ligação peptídica ocorre a partir da condensação entre um grupo </a:t>
            </a:r>
            <a:r>
              <a:rPr lang="el-GR" sz="2400" dirty="0">
                <a:solidFill>
                  <a:srgbClr val="FFC000"/>
                </a:solidFill>
                <a:latin typeface="Calibri" panose="020F0502020204030204" pitchFamily="34" charset="0"/>
                <a:cs typeface="Calibri" panose="020F0502020204030204" pitchFamily="34" charset="0"/>
              </a:rPr>
              <a:t>α</a:t>
            </a:r>
            <a:r>
              <a:rPr lang="pt-BR" sz="2400" dirty="0">
                <a:solidFill>
                  <a:srgbClr val="FFC000"/>
                </a:solidFill>
                <a:latin typeface="Calibri" panose="020F0502020204030204" pitchFamily="34" charset="0"/>
                <a:cs typeface="Calibri" panose="020F0502020204030204" pitchFamily="34" charset="0"/>
              </a:rPr>
              <a:t>-</a:t>
            </a:r>
            <a:r>
              <a:rPr lang="pt-BR" sz="2400" dirty="0">
                <a:solidFill>
                  <a:srgbClr val="FFC000"/>
                </a:solidFill>
                <a:latin typeface="Tw Cen MT Condensed Extra Bold" panose="020B0803020202020204" pitchFamily="34" charset="0"/>
              </a:rPr>
              <a:t>amino de um aminoácido e o grupo </a:t>
            </a:r>
            <a:r>
              <a:rPr lang="el-GR" sz="2400" dirty="0">
                <a:solidFill>
                  <a:srgbClr val="FFC000"/>
                </a:solidFill>
                <a:latin typeface="Calibri" panose="020F0502020204030204" pitchFamily="34" charset="0"/>
                <a:cs typeface="Calibri" panose="020F0502020204030204" pitchFamily="34" charset="0"/>
              </a:rPr>
              <a:t>α</a:t>
            </a:r>
            <a:r>
              <a:rPr lang="pt-BR" sz="2400" dirty="0">
                <a:solidFill>
                  <a:srgbClr val="FFC000"/>
                </a:solidFill>
                <a:latin typeface="Calibri" panose="020F0502020204030204" pitchFamily="34" charset="0"/>
                <a:cs typeface="Calibri" panose="020F0502020204030204" pitchFamily="34" charset="0"/>
              </a:rPr>
              <a:t>-</a:t>
            </a:r>
            <a:r>
              <a:rPr lang="pt-BR" sz="2400" dirty="0">
                <a:solidFill>
                  <a:srgbClr val="FFC000"/>
                </a:solidFill>
                <a:latin typeface="Tw Cen MT Condensed Extra Bold" panose="020B0803020202020204" pitchFamily="34" charset="0"/>
              </a:rPr>
              <a:t>carboxila de outro.</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3D4E55C7-7884-4EB5-8588-D4932E368D9B}"/>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5B021205-9FFD-45B5-A1B5-3A8B74AD3628}"/>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6FC613D8-1DE2-4EF2-A855-9AF1D1D0A8E9}"/>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E379886E-6D82-4B90-9AAA-395637C66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3342523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15"/>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72D"/>
        </a:solidFill>
        <a:effectLst/>
      </p:bgPr>
    </p:bg>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A3760E41-7B3D-4A5A-AA10-5CE754E2339B}"/>
              </a:ext>
            </a:extLst>
          </p:cNvPr>
          <p:cNvSpPr/>
          <p:nvPr/>
        </p:nvSpPr>
        <p:spPr>
          <a:xfrm>
            <a:off x="394634" y="981593"/>
            <a:ext cx="3031207" cy="5705469"/>
          </a:xfrm>
          <a:prstGeom prst="roundRect">
            <a:avLst>
              <a:gd name="adj" fmla="val 9298"/>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endParaRPr lang="pt-BR"/>
          </a:p>
        </p:txBody>
      </p:sp>
      <p:grpSp>
        <p:nvGrpSpPr>
          <p:cNvPr id="9" name="Agrupar 8">
            <a:extLst>
              <a:ext uri="{FF2B5EF4-FFF2-40B4-BE49-F238E27FC236}">
                <a16:creationId xmlns:a16="http://schemas.microsoft.com/office/drawing/2014/main" id="{8AC61BE2-B8F1-4885-88C8-0D7C0D877B0E}"/>
              </a:ext>
            </a:extLst>
          </p:cNvPr>
          <p:cNvGrpSpPr/>
          <p:nvPr/>
        </p:nvGrpSpPr>
        <p:grpSpPr>
          <a:xfrm>
            <a:off x="681349" y="1154368"/>
            <a:ext cx="997683" cy="997683"/>
            <a:chOff x="10842344" y="2652468"/>
            <a:chExt cx="997683" cy="997683"/>
          </a:xfrm>
        </p:grpSpPr>
        <p:sp>
          <p:nvSpPr>
            <p:cNvPr id="10" name="Elipse 9">
              <a:extLst>
                <a:ext uri="{FF2B5EF4-FFF2-40B4-BE49-F238E27FC236}">
                  <a16:creationId xmlns:a16="http://schemas.microsoft.com/office/drawing/2014/main" id="{320AE167-3E20-4558-BE19-2E17875786D3}"/>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ED8C02A2-2427-4D5F-B247-D54DE055568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a:t>
              </a:r>
            </a:p>
          </p:txBody>
        </p:sp>
      </p:grpSp>
      <p:grpSp>
        <p:nvGrpSpPr>
          <p:cNvPr id="12" name="Agrupar 11">
            <a:extLst>
              <a:ext uri="{FF2B5EF4-FFF2-40B4-BE49-F238E27FC236}">
                <a16:creationId xmlns:a16="http://schemas.microsoft.com/office/drawing/2014/main" id="{4F2FFF2C-6660-4DF3-A22B-67805C18CF20}"/>
              </a:ext>
            </a:extLst>
          </p:cNvPr>
          <p:cNvGrpSpPr/>
          <p:nvPr/>
        </p:nvGrpSpPr>
        <p:grpSpPr>
          <a:xfrm>
            <a:off x="2100249" y="1174467"/>
            <a:ext cx="997683" cy="997683"/>
            <a:chOff x="10842344" y="2652468"/>
            <a:chExt cx="997683" cy="997683"/>
          </a:xfrm>
        </p:grpSpPr>
        <p:sp>
          <p:nvSpPr>
            <p:cNvPr id="13" name="Elipse 12">
              <a:extLst>
                <a:ext uri="{FF2B5EF4-FFF2-40B4-BE49-F238E27FC236}">
                  <a16:creationId xmlns:a16="http://schemas.microsoft.com/office/drawing/2014/main" id="{CD69F205-15BC-446A-9054-4FD6597710F7}"/>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643B557-A9FF-405E-A040-891D4B23513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2</a:t>
              </a:r>
            </a:p>
          </p:txBody>
        </p:sp>
      </p:grpSp>
      <p:grpSp>
        <p:nvGrpSpPr>
          <p:cNvPr id="15" name="Agrupar 14">
            <a:extLst>
              <a:ext uri="{FF2B5EF4-FFF2-40B4-BE49-F238E27FC236}">
                <a16:creationId xmlns:a16="http://schemas.microsoft.com/office/drawing/2014/main" id="{26129664-0B4A-4023-B7F6-8F8A8A1100B3}"/>
              </a:ext>
            </a:extLst>
          </p:cNvPr>
          <p:cNvGrpSpPr/>
          <p:nvPr/>
        </p:nvGrpSpPr>
        <p:grpSpPr>
          <a:xfrm>
            <a:off x="677414" y="2248594"/>
            <a:ext cx="997683" cy="997683"/>
            <a:chOff x="10842344" y="2652468"/>
            <a:chExt cx="997683" cy="997683"/>
          </a:xfrm>
        </p:grpSpPr>
        <p:sp>
          <p:nvSpPr>
            <p:cNvPr id="16" name="Elipse 15">
              <a:extLst>
                <a:ext uri="{FF2B5EF4-FFF2-40B4-BE49-F238E27FC236}">
                  <a16:creationId xmlns:a16="http://schemas.microsoft.com/office/drawing/2014/main" id="{80072138-1DEA-4080-A336-5A5EBDD800AF}"/>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18733386-C839-4115-8F24-9B8F75C02FEC}"/>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3</a:t>
              </a:r>
            </a:p>
          </p:txBody>
        </p:sp>
      </p:grpSp>
      <p:grpSp>
        <p:nvGrpSpPr>
          <p:cNvPr id="18" name="Agrupar 17">
            <a:extLst>
              <a:ext uri="{FF2B5EF4-FFF2-40B4-BE49-F238E27FC236}">
                <a16:creationId xmlns:a16="http://schemas.microsoft.com/office/drawing/2014/main" id="{4DCE13E8-EF72-40C9-AD2C-6C3740457CBF}"/>
              </a:ext>
            </a:extLst>
          </p:cNvPr>
          <p:cNvGrpSpPr/>
          <p:nvPr/>
        </p:nvGrpSpPr>
        <p:grpSpPr>
          <a:xfrm>
            <a:off x="2097168" y="2248973"/>
            <a:ext cx="997683" cy="997683"/>
            <a:chOff x="10842344" y="2652468"/>
            <a:chExt cx="997683" cy="997683"/>
          </a:xfrm>
        </p:grpSpPr>
        <p:sp>
          <p:nvSpPr>
            <p:cNvPr id="19" name="Elipse 18">
              <a:extLst>
                <a:ext uri="{FF2B5EF4-FFF2-40B4-BE49-F238E27FC236}">
                  <a16:creationId xmlns:a16="http://schemas.microsoft.com/office/drawing/2014/main" id="{BDCE9440-5ECB-44C0-AE16-50865A068C86}"/>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3AF4B01-02ED-42A9-AACD-A5304766EF1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4</a:t>
              </a:r>
            </a:p>
          </p:txBody>
        </p:sp>
      </p:grpSp>
      <p:grpSp>
        <p:nvGrpSpPr>
          <p:cNvPr id="21" name="Agrupar 20">
            <a:extLst>
              <a:ext uri="{FF2B5EF4-FFF2-40B4-BE49-F238E27FC236}">
                <a16:creationId xmlns:a16="http://schemas.microsoft.com/office/drawing/2014/main" id="{06936F6C-C370-42D1-A04A-D49F53A2A274}"/>
              </a:ext>
            </a:extLst>
          </p:cNvPr>
          <p:cNvGrpSpPr/>
          <p:nvPr/>
        </p:nvGrpSpPr>
        <p:grpSpPr>
          <a:xfrm>
            <a:off x="691482" y="3346330"/>
            <a:ext cx="997683" cy="997683"/>
            <a:chOff x="10842344" y="2652468"/>
            <a:chExt cx="997683" cy="997683"/>
          </a:xfrm>
        </p:grpSpPr>
        <p:sp>
          <p:nvSpPr>
            <p:cNvPr id="22" name="Elipse 21">
              <a:extLst>
                <a:ext uri="{FF2B5EF4-FFF2-40B4-BE49-F238E27FC236}">
                  <a16:creationId xmlns:a16="http://schemas.microsoft.com/office/drawing/2014/main" id="{D47D120F-34C1-4503-A23E-CE04E25F1595}"/>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D3F5B78-8A9C-4223-BC92-09C076B80956}"/>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5</a:t>
              </a:r>
            </a:p>
          </p:txBody>
        </p:sp>
      </p:grpSp>
      <p:grpSp>
        <p:nvGrpSpPr>
          <p:cNvPr id="24" name="Agrupar 23">
            <a:extLst>
              <a:ext uri="{FF2B5EF4-FFF2-40B4-BE49-F238E27FC236}">
                <a16:creationId xmlns:a16="http://schemas.microsoft.com/office/drawing/2014/main" id="{4175ADE6-77D2-48C2-AC31-1D60C4C8E424}"/>
              </a:ext>
            </a:extLst>
          </p:cNvPr>
          <p:cNvGrpSpPr/>
          <p:nvPr/>
        </p:nvGrpSpPr>
        <p:grpSpPr>
          <a:xfrm>
            <a:off x="2126685" y="3336329"/>
            <a:ext cx="997683" cy="997683"/>
            <a:chOff x="10842344" y="2652468"/>
            <a:chExt cx="997683" cy="997683"/>
          </a:xfrm>
        </p:grpSpPr>
        <p:sp>
          <p:nvSpPr>
            <p:cNvPr id="25" name="Elipse 24">
              <a:extLst>
                <a:ext uri="{FF2B5EF4-FFF2-40B4-BE49-F238E27FC236}">
                  <a16:creationId xmlns:a16="http://schemas.microsoft.com/office/drawing/2014/main" id="{3A188289-6B39-488E-B3CF-D3CD79F20E30}"/>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F8203053-F84C-41B5-932C-02B9063E1F60}"/>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6</a:t>
              </a:r>
            </a:p>
          </p:txBody>
        </p:sp>
      </p:grpSp>
      <p:grpSp>
        <p:nvGrpSpPr>
          <p:cNvPr id="27" name="Agrupar 26">
            <a:extLst>
              <a:ext uri="{FF2B5EF4-FFF2-40B4-BE49-F238E27FC236}">
                <a16:creationId xmlns:a16="http://schemas.microsoft.com/office/drawing/2014/main" id="{16E11821-8F88-4F3F-A768-29352009896A}"/>
              </a:ext>
            </a:extLst>
          </p:cNvPr>
          <p:cNvGrpSpPr/>
          <p:nvPr/>
        </p:nvGrpSpPr>
        <p:grpSpPr>
          <a:xfrm>
            <a:off x="692845" y="4471584"/>
            <a:ext cx="997683" cy="997683"/>
            <a:chOff x="10842344" y="2652468"/>
            <a:chExt cx="997683" cy="997683"/>
          </a:xfrm>
        </p:grpSpPr>
        <p:sp>
          <p:nvSpPr>
            <p:cNvPr id="28" name="Elipse 27">
              <a:extLst>
                <a:ext uri="{FF2B5EF4-FFF2-40B4-BE49-F238E27FC236}">
                  <a16:creationId xmlns:a16="http://schemas.microsoft.com/office/drawing/2014/main" id="{843687DF-7EA2-40CE-A9C9-7202FACC7114}"/>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29" name="CaixaDeTexto 28">
              <a:extLst>
                <a:ext uri="{FF2B5EF4-FFF2-40B4-BE49-F238E27FC236}">
                  <a16:creationId xmlns:a16="http://schemas.microsoft.com/office/drawing/2014/main" id="{30DB2B34-D27C-446C-A22D-250F148F302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7</a:t>
              </a:r>
            </a:p>
          </p:txBody>
        </p:sp>
      </p:grpSp>
      <p:grpSp>
        <p:nvGrpSpPr>
          <p:cNvPr id="30" name="Agrupar 29">
            <a:extLst>
              <a:ext uri="{FF2B5EF4-FFF2-40B4-BE49-F238E27FC236}">
                <a16:creationId xmlns:a16="http://schemas.microsoft.com/office/drawing/2014/main" id="{E89A9AD0-F8AB-4C5A-89E1-A96972188435}"/>
              </a:ext>
            </a:extLst>
          </p:cNvPr>
          <p:cNvGrpSpPr/>
          <p:nvPr/>
        </p:nvGrpSpPr>
        <p:grpSpPr>
          <a:xfrm>
            <a:off x="2127527" y="4462201"/>
            <a:ext cx="997683" cy="997683"/>
            <a:chOff x="10842344" y="2652468"/>
            <a:chExt cx="997683" cy="997683"/>
          </a:xfrm>
        </p:grpSpPr>
        <p:sp>
          <p:nvSpPr>
            <p:cNvPr id="31" name="Elipse 30">
              <a:extLst>
                <a:ext uri="{FF2B5EF4-FFF2-40B4-BE49-F238E27FC236}">
                  <a16:creationId xmlns:a16="http://schemas.microsoft.com/office/drawing/2014/main" id="{C5072D6C-ECE3-47D7-9B23-478F5A4776FA}"/>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2" name="CaixaDeTexto 31">
              <a:extLst>
                <a:ext uri="{FF2B5EF4-FFF2-40B4-BE49-F238E27FC236}">
                  <a16:creationId xmlns:a16="http://schemas.microsoft.com/office/drawing/2014/main" id="{4E9D6CE4-B928-4A93-BD93-6EED5DC9AC97}"/>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8</a:t>
              </a:r>
            </a:p>
          </p:txBody>
        </p:sp>
      </p:grpSp>
      <p:grpSp>
        <p:nvGrpSpPr>
          <p:cNvPr id="33" name="Agrupar 32">
            <a:extLst>
              <a:ext uri="{FF2B5EF4-FFF2-40B4-BE49-F238E27FC236}">
                <a16:creationId xmlns:a16="http://schemas.microsoft.com/office/drawing/2014/main" id="{CB72AA15-858F-4FD4-88CB-19044E6B4A0F}"/>
              </a:ext>
            </a:extLst>
          </p:cNvPr>
          <p:cNvGrpSpPr/>
          <p:nvPr/>
        </p:nvGrpSpPr>
        <p:grpSpPr>
          <a:xfrm>
            <a:off x="691482" y="5611014"/>
            <a:ext cx="997683" cy="997683"/>
            <a:chOff x="10842344" y="2652468"/>
            <a:chExt cx="997683" cy="997683"/>
          </a:xfrm>
        </p:grpSpPr>
        <p:sp>
          <p:nvSpPr>
            <p:cNvPr id="34" name="Elipse 33">
              <a:extLst>
                <a:ext uri="{FF2B5EF4-FFF2-40B4-BE49-F238E27FC236}">
                  <a16:creationId xmlns:a16="http://schemas.microsoft.com/office/drawing/2014/main" id="{7672DAD4-C66A-4A15-8DD2-42CE90AF6498}"/>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5" name="CaixaDeTexto 34">
              <a:extLst>
                <a:ext uri="{FF2B5EF4-FFF2-40B4-BE49-F238E27FC236}">
                  <a16:creationId xmlns:a16="http://schemas.microsoft.com/office/drawing/2014/main" id="{3522E665-5C5A-4FC8-9971-FE0D6A4E2BFA}"/>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9</a:t>
              </a:r>
            </a:p>
          </p:txBody>
        </p:sp>
      </p:grpSp>
      <p:grpSp>
        <p:nvGrpSpPr>
          <p:cNvPr id="36" name="Agrupar 35">
            <a:extLst>
              <a:ext uri="{FF2B5EF4-FFF2-40B4-BE49-F238E27FC236}">
                <a16:creationId xmlns:a16="http://schemas.microsoft.com/office/drawing/2014/main" id="{6C43B941-6B0B-4A9D-849D-31658F17EAF6}"/>
              </a:ext>
            </a:extLst>
          </p:cNvPr>
          <p:cNvGrpSpPr/>
          <p:nvPr/>
        </p:nvGrpSpPr>
        <p:grpSpPr>
          <a:xfrm>
            <a:off x="2126685" y="5569412"/>
            <a:ext cx="997683" cy="997683"/>
            <a:chOff x="10842344" y="2652468"/>
            <a:chExt cx="997683" cy="997683"/>
          </a:xfrm>
        </p:grpSpPr>
        <p:sp>
          <p:nvSpPr>
            <p:cNvPr id="37" name="Elipse 36">
              <a:extLst>
                <a:ext uri="{FF2B5EF4-FFF2-40B4-BE49-F238E27FC236}">
                  <a16:creationId xmlns:a16="http://schemas.microsoft.com/office/drawing/2014/main" id="{EEF4CECF-22D4-44D4-B8D6-821FFD351682}"/>
                </a:ext>
              </a:extLst>
            </p:cNvPr>
            <p:cNvSpPr/>
            <p:nvPr/>
          </p:nvSpPr>
          <p:spPr>
            <a:xfrm>
              <a:off x="10842344" y="2652468"/>
              <a:ext cx="997683" cy="997683"/>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9683F18D-525C-4866-A412-129C8D05C91E}"/>
                </a:ext>
              </a:extLst>
            </p:cNvPr>
            <p:cNvSpPr txBox="1"/>
            <p:nvPr/>
          </p:nvSpPr>
          <p:spPr>
            <a:xfrm>
              <a:off x="11024661" y="2766589"/>
              <a:ext cx="633046" cy="769441"/>
            </a:xfrm>
            <a:prstGeom prst="rect">
              <a:avLst/>
            </a:prstGeom>
            <a:noFill/>
          </p:spPr>
          <p:txBody>
            <a:bodyPr wrap="square" rtlCol="0">
              <a:spAutoFit/>
            </a:bodyPr>
            <a:lstStyle/>
            <a:p>
              <a:pPr algn="ctr"/>
              <a:r>
                <a:rPr lang="pt-BR" sz="4400" dirty="0">
                  <a:solidFill>
                    <a:schemeClr val="bg1"/>
                  </a:solidFill>
                  <a:effectLst>
                    <a:outerShdw blurRad="38100" dist="38100" dir="2700000" algn="tl">
                      <a:srgbClr val="000000">
                        <a:alpha val="43137"/>
                      </a:srgbClr>
                    </a:outerShdw>
                  </a:effectLst>
                  <a:latin typeface="Power Rangers" panose="02000500000000000000" pitchFamily="2" charset="0"/>
                </a:rPr>
                <a:t>10</a:t>
              </a:r>
            </a:p>
          </p:txBody>
        </p:sp>
      </p:grpSp>
      <p:sp>
        <p:nvSpPr>
          <p:cNvPr id="43" name="Retângulo: Cantos Arredondados 42">
            <a:extLst>
              <a:ext uri="{FF2B5EF4-FFF2-40B4-BE49-F238E27FC236}">
                <a16:creationId xmlns:a16="http://schemas.microsoft.com/office/drawing/2014/main" id="{10E71BD0-562D-4872-883B-28E769E2CC00}"/>
              </a:ext>
            </a:extLst>
          </p:cNvPr>
          <p:cNvSpPr/>
          <p:nvPr/>
        </p:nvSpPr>
        <p:spPr>
          <a:xfrm>
            <a:off x="374913" y="262321"/>
            <a:ext cx="3156078" cy="56385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1" name="CaixaDeTexto 40">
            <a:extLst>
              <a:ext uri="{FF2B5EF4-FFF2-40B4-BE49-F238E27FC236}">
                <a16:creationId xmlns:a16="http://schemas.microsoft.com/office/drawing/2014/main" id="{BF311503-1236-4A20-94E0-F2AEB37C5019}"/>
              </a:ext>
            </a:extLst>
          </p:cNvPr>
          <p:cNvSpPr txBox="1"/>
          <p:nvPr/>
        </p:nvSpPr>
        <p:spPr>
          <a:xfrm>
            <a:off x="387242" y="251863"/>
            <a:ext cx="3031207" cy="584775"/>
          </a:xfrm>
          <a:prstGeom prst="rect">
            <a:avLst/>
          </a:prstGeom>
          <a:noFill/>
        </p:spPr>
        <p:txBody>
          <a:bodyPr wrap="square" rtlCol="0">
            <a:spAutoFit/>
          </a:bodyPr>
          <a:lstStyle/>
          <a:p>
            <a:pPr algn="ctr"/>
            <a:r>
              <a:rPr lang="pt-BR" sz="3200" dirty="0">
                <a:solidFill>
                  <a:schemeClr val="bg1"/>
                </a:solidFill>
                <a:latin typeface="Bebas Kai" panose="04050603020B02020204" pitchFamily="82" charset="0"/>
              </a:rPr>
              <a:t>Escolha um número</a:t>
            </a:r>
            <a:endParaRPr lang="pt-BR" dirty="0">
              <a:solidFill>
                <a:schemeClr val="bg1"/>
              </a:solidFill>
            </a:endParaRPr>
          </a:p>
        </p:txBody>
      </p:sp>
      <p:sp>
        <p:nvSpPr>
          <p:cNvPr id="44" name="Seta: para a Direita 43">
            <a:hlinkClick r:id="rId2" action="ppaction://hlinksldjump"/>
            <a:extLst>
              <a:ext uri="{FF2B5EF4-FFF2-40B4-BE49-F238E27FC236}">
                <a16:creationId xmlns:a16="http://schemas.microsoft.com/office/drawing/2014/main" id="{D8FD805D-2AB0-464E-BE83-8EDB9B0A2866}"/>
              </a:ext>
            </a:extLst>
          </p:cNvPr>
          <p:cNvSpPr/>
          <p:nvPr/>
        </p:nvSpPr>
        <p:spPr>
          <a:xfrm>
            <a:off x="10692569" y="6003173"/>
            <a:ext cx="997683" cy="736583"/>
          </a:xfrm>
          <a:prstGeom prst="rightArrow">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D2F38023-96BF-4D6D-AED3-ED562A3B8C43}"/>
              </a:ext>
            </a:extLst>
          </p:cNvPr>
          <p:cNvGrpSpPr/>
          <p:nvPr/>
        </p:nvGrpSpPr>
        <p:grpSpPr>
          <a:xfrm>
            <a:off x="3822830" y="981593"/>
            <a:ext cx="7505504" cy="4784167"/>
            <a:chOff x="3822830" y="981593"/>
            <a:chExt cx="7505504" cy="4784167"/>
          </a:xfrm>
        </p:grpSpPr>
        <p:sp>
          <p:nvSpPr>
            <p:cNvPr id="46" name="Retângulo: Cantos Arredondados 45">
              <a:extLst>
                <a:ext uri="{FF2B5EF4-FFF2-40B4-BE49-F238E27FC236}">
                  <a16:creationId xmlns:a16="http://schemas.microsoft.com/office/drawing/2014/main" id="{E096A626-32E2-444B-A171-D2B67357AB21}"/>
                </a:ext>
              </a:extLst>
            </p:cNvPr>
            <p:cNvSpPr/>
            <p:nvPr/>
          </p:nvSpPr>
          <p:spPr>
            <a:xfrm>
              <a:off x="3822830" y="981593"/>
              <a:ext cx="7505504" cy="4784167"/>
            </a:xfrm>
            <a:prstGeom prst="roundRect">
              <a:avLst>
                <a:gd name="adj" fmla="val 4585"/>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a:extLst>
                <a:ext uri="{FF2B5EF4-FFF2-40B4-BE49-F238E27FC236}">
                  <a16:creationId xmlns:a16="http://schemas.microsoft.com/office/drawing/2014/main" id="{811C4F0D-9D69-4741-A943-A760CD092247}"/>
                </a:ext>
              </a:extLst>
            </p:cNvPr>
            <p:cNvSpPr txBox="1"/>
            <p:nvPr/>
          </p:nvSpPr>
          <p:spPr>
            <a:xfrm>
              <a:off x="4265894" y="1972251"/>
              <a:ext cx="6426675" cy="1077218"/>
            </a:xfrm>
            <a:prstGeom prst="rect">
              <a:avLst/>
            </a:prstGeom>
            <a:noFill/>
          </p:spPr>
          <p:txBody>
            <a:bodyPr wrap="square" rtlCol="0">
              <a:spAutoFit/>
            </a:bodyPr>
            <a:lstStyle/>
            <a:p>
              <a:pPr algn="ctr"/>
              <a:r>
                <a:rPr lang="pt-BR" sz="3200" dirty="0">
                  <a:latin typeface="Tw Cen MT Condensed Extra Bold" panose="020B0803020202020204" pitchFamily="34" charset="0"/>
                </a:rPr>
                <a:t>Descreva a estrutura primária de uma proteína.</a:t>
              </a:r>
            </a:p>
          </p:txBody>
        </p:sp>
      </p:grpSp>
      <p:sp>
        <p:nvSpPr>
          <p:cNvPr id="48" name="CaixaDeTexto 47">
            <a:extLst>
              <a:ext uri="{FF2B5EF4-FFF2-40B4-BE49-F238E27FC236}">
                <a16:creationId xmlns:a16="http://schemas.microsoft.com/office/drawing/2014/main" id="{37BA3B44-43DF-4E90-87CA-1CC9321B369F}"/>
              </a:ext>
            </a:extLst>
          </p:cNvPr>
          <p:cNvSpPr txBox="1"/>
          <p:nvPr/>
        </p:nvSpPr>
        <p:spPr>
          <a:xfrm>
            <a:off x="4501438" y="3460451"/>
            <a:ext cx="5955585" cy="1200329"/>
          </a:xfrm>
          <a:prstGeom prst="rect">
            <a:avLst/>
          </a:prstGeom>
          <a:noFill/>
        </p:spPr>
        <p:txBody>
          <a:bodyPr wrap="square" rtlCol="0">
            <a:spAutoFit/>
          </a:bodyPr>
          <a:lstStyle/>
          <a:p>
            <a:pPr algn="ctr"/>
            <a:r>
              <a:rPr lang="pt-BR" sz="2400" dirty="0">
                <a:solidFill>
                  <a:srgbClr val="FFC000"/>
                </a:solidFill>
                <a:latin typeface="Tw Cen MT Condensed Extra Bold" panose="020B0803020202020204" pitchFamily="34" charset="0"/>
              </a:rPr>
              <a:t>A estrutura primária é uma estrutura linear formada por  resíduos de aminoácidos ligados, um a um, por ligações peptídicas.</a:t>
            </a:r>
          </a:p>
        </p:txBody>
      </p:sp>
      <p:grpSp>
        <p:nvGrpSpPr>
          <p:cNvPr id="5" name="Agrupar 4">
            <a:extLst>
              <a:ext uri="{FF2B5EF4-FFF2-40B4-BE49-F238E27FC236}">
                <a16:creationId xmlns:a16="http://schemas.microsoft.com/office/drawing/2014/main" id="{8356A8F2-AA20-41A3-B67A-DCEE7D59E4A8}"/>
              </a:ext>
            </a:extLst>
          </p:cNvPr>
          <p:cNvGrpSpPr/>
          <p:nvPr/>
        </p:nvGrpSpPr>
        <p:grpSpPr>
          <a:xfrm>
            <a:off x="3863361" y="6109855"/>
            <a:ext cx="1638767" cy="537501"/>
            <a:chOff x="8426548" y="5848245"/>
            <a:chExt cx="1638767" cy="537501"/>
          </a:xfrm>
        </p:grpSpPr>
        <p:sp>
          <p:nvSpPr>
            <p:cNvPr id="4" name="Retângulo: Cantos Arredondados 3">
              <a:extLst>
                <a:ext uri="{FF2B5EF4-FFF2-40B4-BE49-F238E27FC236}">
                  <a16:creationId xmlns:a16="http://schemas.microsoft.com/office/drawing/2014/main" id="{ADB99214-0445-4727-B2CA-D20F5071089C}"/>
                </a:ext>
              </a:extLst>
            </p:cNvPr>
            <p:cNvSpPr/>
            <p:nvPr/>
          </p:nvSpPr>
          <p:spPr>
            <a:xfrm>
              <a:off x="8426548" y="5862526"/>
              <a:ext cx="1638767" cy="52322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4C2BA19-BA70-45B4-BB9F-E41AC5596023}"/>
                </a:ext>
              </a:extLst>
            </p:cNvPr>
            <p:cNvSpPr txBox="1"/>
            <p:nvPr/>
          </p:nvSpPr>
          <p:spPr>
            <a:xfrm>
              <a:off x="8536474" y="5848245"/>
              <a:ext cx="1277674" cy="523220"/>
            </a:xfrm>
            <a:prstGeom prst="rect">
              <a:avLst/>
            </a:prstGeom>
            <a:noFill/>
          </p:spPr>
          <p:txBody>
            <a:bodyPr wrap="square" rtlCol="0">
              <a:spAutoFit/>
            </a:bodyPr>
            <a:lstStyle/>
            <a:p>
              <a:pPr algn="r"/>
              <a:r>
                <a:rPr lang="pt-BR" sz="2800" dirty="0">
                  <a:solidFill>
                    <a:schemeClr val="bg1"/>
                  </a:solidFill>
                  <a:latin typeface="Tw Cen MT Condensed Extra Bold" panose="020B0803020202020204" pitchFamily="34" charset="0"/>
                </a:rPr>
                <a:t>Corrigir</a:t>
              </a:r>
            </a:p>
          </p:txBody>
        </p:sp>
      </p:grpSp>
      <p:grpSp>
        <p:nvGrpSpPr>
          <p:cNvPr id="45" name="Agrupar 44">
            <a:extLst>
              <a:ext uri="{FF2B5EF4-FFF2-40B4-BE49-F238E27FC236}">
                <a16:creationId xmlns:a16="http://schemas.microsoft.com/office/drawing/2014/main" id="{B39E0910-187D-462A-A983-C4A73C0FE6E1}"/>
              </a:ext>
            </a:extLst>
          </p:cNvPr>
          <p:cNvGrpSpPr/>
          <p:nvPr/>
        </p:nvGrpSpPr>
        <p:grpSpPr>
          <a:xfrm>
            <a:off x="5798407" y="5977920"/>
            <a:ext cx="757138" cy="757138"/>
            <a:chOff x="5798407" y="5977920"/>
            <a:chExt cx="757138" cy="757138"/>
          </a:xfrm>
        </p:grpSpPr>
        <p:sp>
          <p:nvSpPr>
            <p:cNvPr id="49" name="Elipse 48">
              <a:extLst>
                <a:ext uri="{FF2B5EF4-FFF2-40B4-BE49-F238E27FC236}">
                  <a16:creationId xmlns:a16="http://schemas.microsoft.com/office/drawing/2014/main" id="{41950E04-6F47-4DDF-BC93-03BA8F63D386}"/>
                </a:ext>
              </a:extLst>
            </p:cNvPr>
            <p:cNvSpPr/>
            <p:nvPr/>
          </p:nvSpPr>
          <p:spPr>
            <a:xfrm>
              <a:off x="5798407" y="5977920"/>
              <a:ext cx="757138" cy="757138"/>
            </a:xfrm>
            <a:prstGeom prst="ellipse">
              <a:avLst/>
            </a:prstGeom>
            <a:solidFill>
              <a:srgbClr val="FFC60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Curva para Cima 49">
              <a:hlinkClick r:id="rId3" action="ppaction://hlinksldjump"/>
              <a:extLst>
                <a:ext uri="{FF2B5EF4-FFF2-40B4-BE49-F238E27FC236}">
                  <a16:creationId xmlns:a16="http://schemas.microsoft.com/office/drawing/2014/main" id="{54091967-10FE-4451-84E2-187CD146ADEF}"/>
                </a:ext>
              </a:extLst>
            </p:cNvPr>
            <p:cNvSpPr/>
            <p:nvPr/>
          </p:nvSpPr>
          <p:spPr>
            <a:xfrm>
              <a:off x="5939648" y="6249641"/>
              <a:ext cx="452548" cy="272209"/>
            </a:xfrm>
            <a:prstGeom prst="curved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 name="Imagem 1" descr="Uma imagem contendo desenho, relógio&#10;&#10;Descrição gerada automaticamente">
            <a:extLst>
              <a:ext uri="{FF2B5EF4-FFF2-40B4-BE49-F238E27FC236}">
                <a16:creationId xmlns:a16="http://schemas.microsoft.com/office/drawing/2014/main" id="{BD1502DF-26F7-4DC0-9175-12A04CB3F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71" y="174152"/>
            <a:ext cx="2520081" cy="600989"/>
          </a:xfrm>
          <a:prstGeom prst="rect">
            <a:avLst/>
          </a:prstGeom>
        </p:spPr>
      </p:pic>
    </p:spTree>
    <p:extLst>
      <p:ext uri="{BB962C8B-B14F-4D97-AF65-F5344CB8AC3E}">
        <p14:creationId xmlns:p14="http://schemas.microsoft.com/office/powerpoint/2010/main" val="553078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nextCondLst>
                <p:cond evt="onClick" delay="0">
                  <p:tgtEl>
                    <p:spTgt spid="18"/>
                  </p:tgtEl>
                </p:cond>
              </p:nextCondLst>
            </p:seq>
          </p:childTnLst>
        </p:cTn>
      </p:par>
    </p:tnLst>
    <p:bldLst>
      <p:bldP spid="48"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6256</TotalTime>
  <Words>2080</Words>
  <Application>Microsoft Office PowerPoint</Application>
  <PresentationFormat>Widescreen</PresentationFormat>
  <Paragraphs>550</Paragraphs>
  <Slides>45</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45</vt:i4>
      </vt:variant>
    </vt:vector>
  </HeadingPairs>
  <TitlesOfParts>
    <vt:vector size="54" baseType="lpstr">
      <vt:lpstr>Aharoni</vt:lpstr>
      <vt:lpstr>Arial</vt:lpstr>
      <vt:lpstr>Bebas Kai</vt:lpstr>
      <vt:lpstr>Calibri</vt:lpstr>
      <vt:lpstr>Calibri Light</vt:lpstr>
      <vt:lpstr>Power Rangers</vt:lpstr>
      <vt:lpstr>Tw Cen MT</vt:lpstr>
      <vt:lpstr>Tw Cen MT Condensed Extra Bold</vt:lpstr>
      <vt:lpstr>Tema do Office</vt:lpstr>
      <vt:lpstr>Apresentação do PowerPoint</vt:lpstr>
      <vt:lpstr>Apresentação do PowerPoint</vt:lpstr>
      <vt:lpstr>Nível  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Paulo Enrique</dc:creator>
  <cp:lastModifiedBy>Paulo Cuevas</cp:lastModifiedBy>
  <cp:revision>149</cp:revision>
  <dcterms:created xsi:type="dcterms:W3CDTF">2020-08-04T15:26:12Z</dcterms:created>
  <dcterms:modified xsi:type="dcterms:W3CDTF">2020-09-14T22:15:59Z</dcterms:modified>
</cp:coreProperties>
</file>