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notesMasterIdLst>
    <p:notesMasterId r:id="rId36"/>
  </p:notesMasterIdLst>
  <p:sldIdLst>
    <p:sldId id="256" r:id="rId2"/>
    <p:sldId id="294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00" r:id="rId15"/>
    <p:sldId id="293" r:id="rId16"/>
    <p:sldId id="270" r:id="rId17"/>
    <p:sldId id="295" r:id="rId18"/>
    <p:sldId id="271" r:id="rId19"/>
    <p:sldId id="272" r:id="rId20"/>
    <p:sldId id="298" r:id="rId21"/>
    <p:sldId id="299" r:id="rId22"/>
    <p:sldId id="302" r:id="rId23"/>
    <p:sldId id="303" r:id="rId24"/>
    <p:sldId id="297" r:id="rId25"/>
    <p:sldId id="304" r:id="rId26"/>
    <p:sldId id="305" r:id="rId27"/>
    <p:sldId id="278" r:id="rId28"/>
    <p:sldId id="280" r:id="rId29"/>
    <p:sldId id="281" r:id="rId30"/>
    <p:sldId id="306" r:id="rId31"/>
    <p:sldId id="307" r:id="rId32"/>
    <p:sldId id="308" r:id="rId33"/>
    <p:sldId id="309" r:id="rId34"/>
    <p:sldId id="310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DCBF-A82E-4A4A-941E-8F8563705618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3EE02-83C6-4CE6-BCC9-5CB4D9BF17FA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43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AC1C1-127C-41A8-8FAD-DC3B37A6D82E}" type="slidenum">
              <a:rPr lang="pt-BR"/>
              <a:pPr/>
              <a:t>6</a:t>
            </a:fld>
            <a:endParaRPr lang="pt-BR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111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E9531-C286-4FD8-9951-83843ED7EF4E}" type="slidenum">
              <a:rPr lang="pt-BR"/>
              <a:pPr/>
              <a:t>28</a:t>
            </a:fld>
            <a:endParaRPr lang="pt-B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89191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E0088-DCB6-43DC-9BEB-814C336DEE77}" type="slidenum">
              <a:rPr lang="pt-BR"/>
              <a:pPr/>
              <a:t>29</a:t>
            </a:fld>
            <a:endParaRPr lang="pt-B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2740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69C4F-51AE-423C-94DB-63DDE953C53A}" type="slidenum">
              <a:rPr lang="pt-BR"/>
              <a:pPr/>
              <a:t>7</a:t>
            </a:fld>
            <a:endParaRPr lang="pt-BR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01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A56D1-E709-45A3-B204-D7D6A6D65351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47793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98B36-8753-4E92-B261-3896259CEB2C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39214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91692-2581-4D90-81AB-DDB1C3D9FC57}" type="slidenum">
              <a:rPr lang="pt-BR"/>
              <a:pPr/>
              <a:t>10</a:t>
            </a:fld>
            <a:endParaRPr lang="pt-BR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68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FB5B6-C0CA-424C-A5A7-20F4C2797D53}" type="slidenum">
              <a:rPr lang="pt-BR"/>
              <a:pPr/>
              <a:t>12</a:t>
            </a:fld>
            <a:endParaRPr lang="pt-BR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804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222AA-EBE2-4F80-9403-B2C63E40C5FA}" type="slidenum">
              <a:rPr lang="pt-BR"/>
              <a:pPr/>
              <a:t>13</a:t>
            </a:fld>
            <a:endParaRPr lang="pt-BR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332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C4F9A-932F-4DE9-ABA4-22647414C881}" type="slidenum">
              <a:rPr lang="pt-BR"/>
              <a:pPr/>
              <a:t>14</a:t>
            </a:fld>
            <a:endParaRPr lang="pt-BR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54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1DA0D-3CFF-465B-8303-B6A941B5D835}" type="slidenum">
              <a:rPr lang="pt-BR"/>
              <a:pPr/>
              <a:t>27</a:t>
            </a:fld>
            <a:endParaRPr lang="pt-B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3014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6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40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831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878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773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312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391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91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14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60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77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41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8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12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3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70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FAA0-4702-46E6-9A5E-7C612E8231A3}" type="datetimeFigureOut">
              <a:rPr lang="pt-BR" smtClean="0"/>
              <a:pPr/>
              <a:t>17/05/15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68CEFD-B75B-45FD-9317-067996C9C6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25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4090" r:id="rId15"/>
    <p:sldLayoutId id="21474840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lattes.cnpq.br/6215183415501835" TargetMode="External"/><Relationship Id="rId4" Type="http://schemas.openxmlformats.org/officeDocument/2006/relationships/hyperlink" Target="http://lattes.cnpq.br/5780408703746760" TargetMode="External"/><Relationship Id="rId5" Type="http://schemas.openxmlformats.org/officeDocument/2006/relationships/hyperlink" Target="http://lattes.cnpq.br/4265286816327637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lattes.cnpq.br/8709794536099941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27584" y="836712"/>
            <a:ext cx="748883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“Redação de artigos com abordagem qualitativa”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>Marcia Thereza Couto</a:t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 err="1">
                <a:solidFill>
                  <a:schemeClr val="tx2"/>
                </a:solidFill>
              </a:rPr>
              <a:t>Dep</a:t>
            </a:r>
            <a:r>
              <a:rPr lang="pt-BR" sz="2400" dirty="0">
                <a:solidFill>
                  <a:schemeClr val="tx2"/>
                </a:solidFill>
              </a:rPr>
              <a:t> </a:t>
            </a:r>
            <a:r>
              <a:rPr lang="pt-BR" sz="2400" dirty="0" err="1">
                <a:solidFill>
                  <a:schemeClr val="tx2"/>
                </a:solidFill>
              </a:rPr>
              <a:t>Med</a:t>
            </a:r>
            <a:r>
              <a:rPr lang="pt-BR" sz="2400" dirty="0">
                <a:solidFill>
                  <a:schemeClr val="tx2"/>
                </a:solidFill>
              </a:rPr>
              <a:t> </a:t>
            </a:r>
            <a:r>
              <a:rPr lang="pt-BR" sz="2400" dirty="0" err="1">
                <a:solidFill>
                  <a:schemeClr val="tx2"/>
                </a:solidFill>
              </a:rPr>
              <a:t>Prev</a:t>
            </a:r>
            <a:r>
              <a:rPr lang="pt-BR" sz="2400" dirty="0">
                <a:solidFill>
                  <a:schemeClr val="tx2"/>
                </a:solidFill>
              </a:rPr>
              <a:t> FM USP</a:t>
            </a:r>
            <a:br>
              <a:rPr lang="pt-BR" sz="2400" dirty="0">
                <a:solidFill>
                  <a:schemeClr val="tx2"/>
                </a:solidFill>
              </a:rPr>
            </a:br>
            <a:endParaRPr lang="pt-BR" sz="2400" dirty="0" smtClean="0">
              <a:solidFill>
                <a:schemeClr val="tx2"/>
              </a:solidFill>
            </a:endParaRPr>
          </a:p>
          <a:p>
            <a:r>
              <a:rPr lang="pt-BR" sz="2400" dirty="0" smtClean="0">
                <a:solidFill>
                  <a:schemeClr val="tx2"/>
                </a:solidFill>
              </a:rPr>
              <a:t>marthet@usp.br</a:t>
            </a:r>
            <a:r>
              <a:rPr lang="pt-BR" sz="2400" dirty="0">
                <a:solidFill>
                  <a:schemeClr val="tx2"/>
                </a:solidFill>
              </a:rPr>
              <a:t/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> </a:t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/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>Disciplina: SCS – 5703 </a:t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>Metodologia e Divulgação do Artigo Científico (FSP-USP</a:t>
            </a:r>
            <a:r>
              <a:rPr lang="pt-BR" sz="2400" dirty="0" smtClean="0">
                <a:solidFill>
                  <a:schemeClr val="tx2"/>
                </a:solidFill>
              </a:rPr>
              <a:t>).</a:t>
            </a:r>
          </a:p>
          <a:p>
            <a:endParaRPr lang="pt-BR" sz="2400" dirty="0">
              <a:solidFill>
                <a:schemeClr val="tx2"/>
              </a:solidFill>
            </a:endParaRPr>
          </a:p>
          <a:p>
            <a:r>
              <a:rPr lang="pt-BR" sz="2400" smtClean="0">
                <a:solidFill>
                  <a:schemeClr val="tx2"/>
                </a:solidFill>
              </a:rPr>
              <a:t>Maio 2015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BA53-DC01-43C2-B102-B6FA4E11D53F}" type="slidenum">
              <a:rPr lang="pt-BR"/>
              <a:pPr/>
              <a:t>10</a:t>
            </a:fld>
            <a:endParaRPr lang="pt-BR"/>
          </a:p>
        </p:txBody>
      </p:sp>
      <p:sp>
        <p:nvSpPr>
          <p:cNvPr id="315394" name="Text Box 2"/>
          <p:cNvSpPr txBox="1">
            <a:spLocks noChangeArrowheads="1"/>
          </p:cNvSpPr>
          <p:nvPr/>
        </p:nvSpPr>
        <p:spPr bwMode="auto">
          <a:xfrm>
            <a:off x="899593" y="3357563"/>
            <a:ext cx="8244408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Princípios </a:t>
            </a: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 orientam a </a:t>
            </a:r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análise em metodologia qualitativa </a:t>
            </a:r>
          </a:p>
          <a:p>
            <a:pPr>
              <a:spcBef>
                <a:spcPct val="50000"/>
              </a:spcBef>
            </a:pPr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(perspectiva construtivista).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67321" y="476672"/>
            <a:ext cx="827722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just">
              <a:tabLst>
                <a:tab pos="381000" algn="l"/>
              </a:tabLst>
            </a:pPr>
            <a:r>
              <a:rPr lang="pt-B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 </a:t>
            </a:r>
            <a:r>
              <a:rPr lang="pt-B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como interpretação: </a:t>
            </a:r>
            <a:endParaRPr lang="pt-BR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1000" indent="-381000" algn="just">
              <a:tabLst>
                <a:tab pos="381000" algn="l"/>
              </a:tabLst>
            </a:pPr>
            <a:endParaRPr lang="pt-BR" sz="2000" dirty="0"/>
          </a:p>
          <a:p>
            <a:pPr marL="381000" indent="-381000" algn="just">
              <a:tabLst>
                <a:tab pos="381000" algn="l"/>
              </a:tabLst>
            </a:pPr>
            <a:r>
              <a:rPr lang="pt-BR" sz="2000" dirty="0" smtClean="0">
                <a:solidFill>
                  <a:schemeClr val="tx1"/>
                </a:solidFill>
              </a:rPr>
              <a:t>	Interpretação </a:t>
            </a:r>
            <a:r>
              <a:rPr lang="pt-BR" sz="2000" dirty="0">
                <a:solidFill>
                  <a:schemeClr val="tx1"/>
                </a:solidFill>
              </a:rPr>
              <a:t>dos depoimentos </a:t>
            </a:r>
            <a:r>
              <a:rPr lang="pt-BR" sz="2000" dirty="0" smtClean="0">
                <a:solidFill>
                  <a:schemeClr val="tx1"/>
                </a:solidFill>
              </a:rPr>
              <a:t>(narrativas em entrevistas, grupos focais e, também, excertos de diários de campo)</a:t>
            </a:r>
          </a:p>
          <a:p>
            <a:pPr marL="381000" indent="-381000" algn="just">
              <a:tabLst>
                <a:tab pos="381000" algn="l"/>
              </a:tabLst>
            </a:pPr>
            <a:endParaRPr lang="pt-BR" sz="2000" dirty="0"/>
          </a:p>
          <a:p>
            <a:pPr marL="381000" indent="-381000" algn="just">
              <a:tabLst>
                <a:tab pos="381000" algn="l"/>
              </a:tabLst>
            </a:pP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- </a:t>
            </a:r>
            <a:r>
              <a:rPr lang="pt-BR" sz="2000" b="1" dirty="0" smtClean="0">
                <a:solidFill>
                  <a:schemeClr val="tx1"/>
                </a:solidFill>
              </a:rPr>
              <a:t>Falas </a:t>
            </a:r>
            <a:r>
              <a:rPr lang="pt-BR" sz="2000" b="1" dirty="0">
                <a:solidFill>
                  <a:schemeClr val="tx1"/>
                </a:solidFill>
              </a:rPr>
              <a:t>descritivas, opinativas e </a:t>
            </a:r>
            <a:r>
              <a:rPr lang="pt-BR" sz="2000" b="1" dirty="0" smtClean="0">
                <a:solidFill>
                  <a:schemeClr val="tx1"/>
                </a:solidFill>
              </a:rPr>
              <a:t>morais</a:t>
            </a:r>
            <a:r>
              <a:rPr lang="pt-BR" sz="2000" dirty="0"/>
              <a:t> </a:t>
            </a:r>
            <a:r>
              <a:rPr lang="pt-BR" sz="2000" dirty="0" smtClean="0"/>
              <a:t>– </a:t>
            </a:r>
          </a:p>
          <a:p>
            <a:pPr marL="381000" indent="-381000" algn="just">
              <a:tabLst>
                <a:tab pos="381000" algn="l"/>
              </a:tabLst>
            </a:pPr>
            <a:r>
              <a:rPr lang="pt-BR" sz="2000" dirty="0" smtClean="0"/>
              <a:t>		</a:t>
            </a:r>
            <a:r>
              <a:rPr lang="pt-BR" sz="2000" dirty="0" smtClean="0">
                <a:solidFill>
                  <a:schemeClr val="tx1"/>
                </a:solidFill>
              </a:rPr>
              <a:t>relatos </a:t>
            </a:r>
            <a:r>
              <a:rPr lang="pt-BR" sz="2000" dirty="0">
                <a:solidFill>
                  <a:schemeClr val="tx1"/>
                </a:solidFill>
              </a:rPr>
              <a:t>de fatos e exposição de valores</a:t>
            </a:r>
            <a:r>
              <a:rPr lang="pt-BR" sz="2000" dirty="0" smtClean="0">
                <a:solidFill>
                  <a:schemeClr val="tx1"/>
                </a:solidFill>
              </a:rPr>
              <a:t>, </a:t>
            </a:r>
            <a:r>
              <a:rPr lang="pt-BR" sz="2000" dirty="0">
                <a:solidFill>
                  <a:schemeClr val="tx1"/>
                </a:solidFill>
              </a:rPr>
              <a:t>através das </a:t>
            </a:r>
            <a:r>
              <a:rPr lang="pt-BR" sz="2000" dirty="0" smtClean="0">
                <a:solidFill>
                  <a:schemeClr val="tx1"/>
                </a:solidFill>
              </a:rPr>
              <a:t>	representações</a:t>
            </a:r>
            <a:r>
              <a:rPr lang="pt-BR" sz="2000" dirty="0">
                <a:solidFill>
                  <a:schemeClr val="tx1"/>
                </a:solidFill>
              </a:rPr>
              <a:t>, percepções de sujeitos que viveram o </a:t>
            </a:r>
            <a:r>
              <a:rPr lang="pt-BR" sz="2000" dirty="0" smtClean="0">
                <a:solidFill>
                  <a:schemeClr val="tx1"/>
                </a:solidFill>
              </a:rPr>
              <a:t>	acontecido </a:t>
            </a:r>
            <a:r>
              <a:rPr lang="pt-BR" sz="2000" dirty="0">
                <a:solidFill>
                  <a:schemeClr val="tx1"/>
                </a:solidFill>
              </a:rPr>
              <a:t>(testemunhos), naquilo que falam e como </a:t>
            </a:r>
            <a:r>
              <a:rPr lang="pt-BR" sz="2000" dirty="0" smtClean="0">
                <a:solidFill>
                  <a:schemeClr val="tx1"/>
                </a:solidFill>
              </a:rPr>
              <a:t>	encadeiam </a:t>
            </a:r>
            <a:r>
              <a:rPr lang="pt-BR" sz="2000" dirty="0">
                <a:solidFill>
                  <a:schemeClr val="tx1"/>
                </a:solidFill>
              </a:rPr>
              <a:t>seu </a:t>
            </a:r>
            <a:r>
              <a:rPr lang="pt-BR" sz="2000" dirty="0" smtClean="0">
                <a:solidFill>
                  <a:schemeClr val="tx1"/>
                </a:solidFill>
              </a:rPr>
              <a:t>pensamento.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95536" y="4006711"/>
            <a:ext cx="8408739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tx1"/>
                </a:solidFill>
              </a:rPr>
              <a:t>A leitura de impregnação do relato singular: a narrativa como história de um sujeito</a:t>
            </a:r>
          </a:p>
          <a:p>
            <a:pPr marL="342900" indent="-342900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tx1"/>
                </a:solidFill>
              </a:rPr>
              <a:t>A leitura de comparação </a:t>
            </a:r>
            <a:r>
              <a:rPr lang="pt-BR" sz="2000" b="1" dirty="0" err="1" smtClean="0">
                <a:solidFill>
                  <a:schemeClr val="tx1"/>
                </a:solidFill>
              </a:rPr>
              <a:t>trans-individual</a:t>
            </a:r>
            <a:r>
              <a:rPr lang="pt-BR" sz="2000" b="1" dirty="0">
                <a:solidFill>
                  <a:schemeClr val="tx1"/>
                </a:solidFill>
              </a:rPr>
              <a:t>: os sujeitos de um </a:t>
            </a:r>
            <a:r>
              <a:rPr lang="pt-BR" sz="2000" b="1" dirty="0" smtClean="0">
                <a:solidFill>
                  <a:schemeClr val="tx1"/>
                </a:solidFill>
              </a:rPr>
              <a:t>coletivo (grupo </a:t>
            </a:r>
            <a:r>
              <a:rPr lang="pt-BR" sz="2000" b="1" dirty="0">
                <a:solidFill>
                  <a:schemeClr val="tx1"/>
                </a:solidFill>
              </a:rPr>
              <a:t>ou sociedade</a:t>
            </a:r>
            <a:r>
              <a:rPr lang="pt-BR" sz="2000" b="1" dirty="0" smtClean="0">
                <a:solidFill>
                  <a:schemeClr val="tx1"/>
                </a:solidFill>
              </a:rPr>
              <a:t>); </a:t>
            </a:r>
            <a:r>
              <a:rPr lang="pt-BR" sz="2000" b="1" dirty="0">
                <a:solidFill>
                  <a:schemeClr val="tx1"/>
                </a:solidFill>
              </a:rPr>
              <a:t>histórico </a:t>
            </a:r>
            <a:r>
              <a:rPr lang="pt-BR" sz="2000" b="1" dirty="0" smtClean="0">
                <a:solidFill>
                  <a:schemeClr val="tx1"/>
                </a:solidFill>
              </a:rPr>
              <a:t>(uma </a:t>
            </a:r>
            <a:r>
              <a:rPr lang="pt-BR" sz="2000" b="1" dirty="0">
                <a:solidFill>
                  <a:schemeClr val="tx1"/>
                </a:solidFill>
              </a:rPr>
              <a:t>época)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C27-A331-440F-9FD8-D9DC646F4EC3}" type="slidenum">
              <a:rPr lang="pt-BR"/>
              <a:pPr/>
              <a:t>12</a:t>
            </a:fld>
            <a:endParaRPr lang="pt-BR"/>
          </a:p>
        </p:txBody>
      </p:sp>
      <p:sp>
        <p:nvSpPr>
          <p:cNvPr id="316418" name="Text Box 2"/>
          <p:cNvSpPr txBox="1">
            <a:spLocks noChangeArrowheads="1"/>
          </p:cNvSpPr>
          <p:nvPr/>
        </p:nvSpPr>
        <p:spPr bwMode="auto">
          <a:xfrm>
            <a:off x="395288" y="692150"/>
            <a:ext cx="8424862" cy="58477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Os depoimentos (comentários, relatos, opiniões) </a:t>
            </a:r>
            <a:r>
              <a:rPr lang="pt-BR" sz="2200" u="sng" dirty="0">
                <a:solidFill>
                  <a:schemeClr val="tx2"/>
                </a:solidFill>
              </a:rPr>
              <a:t>são produzidos</a:t>
            </a:r>
            <a:r>
              <a:rPr lang="pt-BR" sz="2200" dirty="0">
                <a:solidFill>
                  <a:schemeClr val="tx2"/>
                </a:solidFill>
              </a:rPr>
              <a:t>  no momento e na relação de pesquisa, portanto são experiências únicas.</a:t>
            </a:r>
          </a:p>
          <a:p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Expressam experiências individuais que </a:t>
            </a:r>
            <a:r>
              <a:rPr lang="pt-BR" sz="2200" u="sng" dirty="0">
                <a:solidFill>
                  <a:schemeClr val="tx2"/>
                </a:solidFill>
              </a:rPr>
              <a:t>têm também um caráter coletivo</a:t>
            </a:r>
            <a:r>
              <a:rPr lang="pt-BR" sz="2200" dirty="0">
                <a:solidFill>
                  <a:schemeClr val="tx2"/>
                </a:solidFill>
              </a:rPr>
              <a:t>, poderiam ser relatadas por outras pessoas em outras situações.</a:t>
            </a: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A ‘narrativa’ construída na entrevista é mais do que contar o que realmente aconteceu, é uma forma de dar sentido às situações.</a:t>
            </a: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Depoimentos em entrevista não coincidem com comentários cotidianos. O cotidiano é corriqueiro e a entrevista, ao contrário, </a:t>
            </a:r>
            <a:r>
              <a:rPr lang="pt-BR" sz="2200" u="sng" dirty="0">
                <a:solidFill>
                  <a:schemeClr val="tx2"/>
                </a:solidFill>
              </a:rPr>
              <a:t>é uma situação especial</a:t>
            </a:r>
            <a:r>
              <a:rPr lang="pt-BR" sz="2200" dirty="0">
                <a:solidFill>
                  <a:schemeClr val="tx2"/>
                </a:solidFill>
              </a:rPr>
              <a:t>, em que as pessoas são chamadas a “parar para pensar” e a construírem interpretações e </a:t>
            </a:r>
            <a:r>
              <a:rPr lang="pt-BR" sz="2200" dirty="0" err="1">
                <a:solidFill>
                  <a:schemeClr val="tx2"/>
                </a:solidFill>
              </a:rPr>
              <a:t>re-ordenações</a:t>
            </a:r>
            <a:r>
              <a:rPr lang="pt-BR" sz="2200" dirty="0">
                <a:solidFill>
                  <a:schemeClr val="tx2"/>
                </a:solidFill>
              </a:rPr>
              <a:t> de fatos e experiências.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D89-2BA7-4C05-9F65-9BBBA3981773}" type="slidenum">
              <a:rPr lang="pt-BR"/>
              <a:pPr/>
              <a:t>13</a:t>
            </a:fld>
            <a:endParaRPr lang="pt-BR"/>
          </a:p>
        </p:txBody>
      </p:sp>
      <p:sp>
        <p:nvSpPr>
          <p:cNvPr id="317442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748712" cy="58477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Antes de estruturar uma proposta de análise ou comparar partes das </a:t>
            </a:r>
            <a:r>
              <a:rPr lang="pt-BR" sz="2200" dirty="0" smtClean="0">
                <a:solidFill>
                  <a:schemeClr val="tx2"/>
                </a:solidFill>
              </a:rPr>
              <a:t>narrativas, </a:t>
            </a:r>
            <a:r>
              <a:rPr lang="pt-BR" sz="2200" dirty="0">
                <a:solidFill>
                  <a:schemeClr val="tx2"/>
                </a:solidFill>
              </a:rPr>
              <a:t>deve-se examinar cuidadosamente cada </a:t>
            </a:r>
            <a:r>
              <a:rPr lang="pt-BR" sz="2200" dirty="0" smtClean="0">
                <a:solidFill>
                  <a:schemeClr val="tx2"/>
                </a:solidFill>
              </a:rPr>
              <a:t>uma, </a:t>
            </a:r>
            <a:r>
              <a:rPr lang="pt-BR" sz="2200" dirty="0">
                <a:solidFill>
                  <a:schemeClr val="tx2"/>
                </a:solidFill>
              </a:rPr>
              <a:t>entender sua lógica interna, ver em que contexto cada elemento aparece e como foram articuladas as partes: a técnica da </a:t>
            </a:r>
            <a:r>
              <a:rPr lang="pt-BR" sz="2200" dirty="0" smtClean="0">
                <a:solidFill>
                  <a:schemeClr val="tx2"/>
                </a:solidFill>
              </a:rPr>
              <a:t>impregnação.</a:t>
            </a: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A entrevista não é um universo fechado em si mesmo, para ajudar a desvendar o significado dos discursos, deve-se lançar mão de outras fontes de dados disponíveis : a </a:t>
            </a:r>
            <a:r>
              <a:rPr lang="pt-BR" sz="2200" dirty="0" smtClean="0">
                <a:solidFill>
                  <a:schemeClr val="tx2"/>
                </a:solidFill>
              </a:rPr>
              <a:t>triangulação.</a:t>
            </a: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A análise também não é um universo fechado. O pesquisador deve lançar mão de referências teóricas, conceituais e históricas para uma compreensão mais abrangente das informações obtidas: dialética </a:t>
            </a:r>
            <a:r>
              <a:rPr lang="pt-BR" sz="2200" dirty="0" smtClean="0">
                <a:solidFill>
                  <a:schemeClr val="tx2"/>
                </a:solidFill>
              </a:rPr>
              <a:t>teórico-empírico.</a:t>
            </a: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 Os “dados” são produzidos a partir de teorias, mas também permitem ampliar a qualidade e a abrangência dessas teorias.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F74-AA78-4A9F-A5F7-A5D8AB410695}" type="slidenum">
              <a:rPr lang="pt-BR"/>
              <a:pPr/>
              <a:t>14</a:t>
            </a:fld>
            <a:endParaRPr lang="pt-BR"/>
          </a:p>
        </p:txBody>
      </p:sp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395288" y="765175"/>
            <a:ext cx="8424862" cy="618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Trata-se de estabelecer </a:t>
            </a:r>
            <a:r>
              <a:rPr lang="pt-BR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quais perguntas </a:t>
            </a: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faremos às </a:t>
            </a: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nosso empírico. 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pt-BR" dirty="0"/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Processamento do material:</a:t>
            </a:r>
            <a:endParaRPr lang="pt-BR" dirty="0"/>
          </a:p>
          <a:p>
            <a:pPr marL="457200" indent="-457200">
              <a:buFontTx/>
              <a:buAutoNum type="arabicPeriod"/>
            </a:pPr>
            <a:r>
              <a:rPr lang="pt-BR" dirty="0" smtClean="0"/>
              <a:t>Blocagem por </a:t>
            </a:r>
            <a:r>
              <a:rPr lang="pt-BR" dirty="0"/>
              <a:t>temas; </a:t>
            </a:r>
          </a:p>
          <a:p>
            <a:pPr marL="457200" indent="-457200">
              <a:buFontTx/>
              <a:buAutoNum type="arabicPeriod"/>
            </a:pPr>
            <a:endParaRPr lang="pt-BR" dirty="0"/>
          </a:p>
          <a:p>
            <a:pPr marL="457200" indent="-457200"/>
            <a:r>
              <a:rPr lang="pt-BR" dirty="0"/>
              <a:t>2. </a:t>
            </a:r>
            <a:r>
              <a:rPr lang="pt-BR" dirty="0" smtClean="0"/>
              <a:t>Cuidados </a:t>
            </a:r>
            <a:r>
              <a:rPr lang="pt-BR" dirty="0"/>
              <a:t>para não perder o contexto das falas; </a:t>
            </a:r>
          </a:p>
          <a:p>
            <a:pPr marL="457200" indent="-457200"/>
            <a:endParaRPr lang="pt-BR" dirty="0"/>
          </a:p>
          <a:p>
            <a:pPr marL="457200" indent="-457200"/>
            <a:r>
              <a:rPr lang="pt-BR" dirty="0"/>
              <a:t>3. </a:t>
            </a:r>
            <a:r>
              <a:rPr lang="pt-BR" dirty="0" smtClean="0"/>
              <a:t>Recortar </a:t>
            </a:r>
            <a:r>
              <a:rPr lang="pt-BR" dirty="0"/>
              <a:t>trechos sem tirá-los completamente do contexto;</a:t>
            </a:r>
          </a:p>
          <a:p>
            <a:pPr marL="457200" indent="-457200"/>
            <a:endParaRPr lang="pt-BR" dirty="0"/>
          </a:p>
          <a:p>
            <a:pPr marL="457200" indent="-457200"/>
            <a:r>
              <a:rPr lang="pt-BR" dirty="0" smtClean="0"/>
              <a:t>4. Repetir </a:t>
            </a:r>
            <a:r>
              <a:rPr lang="pt-BR" dirty="0"/>
              <a:t>trechos em diferentes temas se necessário;</a:t>
            </a:r>
          </a:p>
          <a:p>
            <a:pPr marL="457200" indent="-457200"/>
            <a:endParaRPr lang="pt-BR" dirty="0"/>
          </a:p>
          <a:p>
            <a:pPr marL="457200" indent="-457200"/>
            <a:r>
              <a:rPr lang="pt-BR" dirty="0"/>
              <a:t>5. </a:t>
            </a:r>
            <a:r>
              <a:rPr lang="pt-BR" dirty="0" smtClean="0"/>
              <a:t>Elaborar </a:t>
            </a:r>
            <a:r>
              <a:rPr lang="pt-BR" dirty="0"/>
              <a:t>resumos individuais ou quadros de dados para permitir contextualização dos fragmentos na </a:t>
            </a:r>
            <a:r>
              <a:rPr lang="pt-BR" dirty="0" smtClean="0"/>
              <a:t>análise</a:t>
            </a:r>
          </a:p>
          <a:p>
            <a:pPr marL="457200" indent="-457200"/>
            <a:endParaRPr lang="pt-BR" dirty="0" smtClean="0"/>
          </a:p>
          <a:p>
            <a:pPr marL="457200" indent="-457200"/>
            <a:r>
              <a:rPr lang="pt-BR" dirty="0" smtClean="0"/>
              <a:t>6. Buscar identificar falas especiais e registrá-las adequadamente para compor as “descrições densas” no relatório/artigo/tese; </a:t>
            </a:r>
          </a:p>
          <a:p>
            <a:pPr marL="457200" indent="-457200"/>
            <a:endParaRPr lang="pt-BR" dirty="0" smtClean="0"/>
          </a:p>
          <a:p>
            <a:pPr marL="457200" indent="-457200"/>
            <a:r>
              <a:rPr lang="pt-BR" dirty="0" smtClean="0"/>
              <a:t>7. Criação de tipologias, relacionando determinados tipos de sentidos a determinados sujeitos ou situações.</a:t>
            </a:r>
          </a:p>
          <a:p>
            <a:pPr marL="457200" indent="-457200"/>
            <a:endParaRPr lang="pt-BR" dirty="0"/>
          </a:p>
          <a:p>
            <a:pPr marL="457200" indent="-457200"/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2924944"/>
            <a:ext cx="626469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Exemplificando e construindo o artigo</a:t>
            </a:r>
          </a:p>
          <a:p>
            <a:pPr>
              <a:spcBef>
                <a:spcPct val="50000"/>
              </a:spcBef>
            </a:pPr>
            <a:r>
              <a:rPr lang="pt-B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(com Entrevistas, Grupos Focais e  Observação Direta)</a:t>
            </a:r>
            <a:endParaRPr lang="pt-BR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12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Exemplificando</a:t>
            </a: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... </a:t>
            </a:r>
            <a:b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Projeto: Os homens na Atenção Primária à Saúde... </a:t>
            </a:r>
            <a:b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Couto et al, 2009</a:t>
            </a:r>
            <a:endParaRPr lang="pt-BR" sz="2700" i="1" dirty="0">
              <a:solidFill>
                <a:srgbClr val="C00000"/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3ED-4D61-4EB9-B334-D6C338C14F9C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51520" y="148478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pt-BR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OBJETIVO Geral</a:t>
            </a:r>
          </a:p>
          <a:p>
            <a:pPr indent="450215" algn="just">
              <a:spcAft>
                <a:spcPts val="0"/>
              </a:spcAft>
            </a:pPr>
            <a:endParaRPr lang="pt-BR" sz="2400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Investigar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como se dá a relação homens-assistência à saúde e, a partir daí, como estão as relações de gênero no âmbito da atenção primária à saúde, da perspectiva: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da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tendência histórica da participação dos homens na atenção primária;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da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inclusão das questões de saúde de diferentes parcelas da população masculina da perspectiva dos serviços de atenção primária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das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representações sobre saúde e percepções sobre acesso, uso de serviços e adesão pelos homens;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das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articulações conceituais e práticas entre as questões masculinas e femininas nas ações de assistência</a:t>
            </a: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pt-BR" sz="2000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 txBox="1">
            <a:spLocks/>
          </p:cNvSpPr>
          <p:nvPr/>
        </p:nvSpPr>
        <p:spPr>
          <a:xfrm>
            <a:off x="179512" y="116632"/>
            <a:ext cx="8733656" cy="6542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pt-BR" sz="4000" b="1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ROTEIRO DE ENTREVISTA - PROFISSIONAIS</a:t>
            </a:r>
            <a:r>
              <a:rPr lang="pt-BR" sz="4000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(gerentes nas unidades e profissionais da assistência de nível superior).</a:t>
            </a:r>
          </a:p>
          <a:p>
            <a:pPr>
              <a:buFont typeface="Wingdings 3" charset="2"/>
              <a:buNone/>
            </a:pPr>
            <a:endParaRPr lang="pt-BR" sz="4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Gênero, necessidade de saúde e acesso e uso de serviço</a:t>
            </a:r>
          </a:p>
          <a:p>
            <a:endParaRPr lang="pt-BR" sz="40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>
              <a:buFont typeface="Wingdings 3" charset="2"/>
              <a:buNone/>
            </a:pP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Opinião sobre a ideia de que homens procuram menos os serviços de saúde do que as mulheres.</a:t>
            </a:r>
          </a:p>
          <a:p>
            <a:pPr>
              <a:buFont typeface="Wingdings 3" charset="2"/>
              <a:buNone/>
            </a:pP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As necessidades de saúde: diferenças entre homens e mulheres?</a:t>
            </a:r>
          </a:p>
          <a:p>
            <a:pPr>
              <a:buFont typeface="Wingdings 3" charset="2"/>
              <a:buNone/>
            </a:pP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Diferenças e desigualdades entre homens e mulheres, no que se refere a acesso e atendimento em saúde.</a:t>
            </a:r>
          </a:p>
          <a:p>
            <a:pPr>
              <a:buFont typeface="Wingdings 3" charset="2"/>
              <a:buNone/>
            </a:pP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Diferenças e desigualdade entre homens e mulheres no tocante à utilização dos serviços de saúde.</a:t>
            </a:r>
          </a:p>
          <a:p>
            <a:pPr>
              <a:buFont typeface="Wingdings 3" charset="2"/>
              <a:buNone/>
            </a:pPr>
            <a:endParaRPr lang="pt-BR" sz="4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r>
              <a:rPr lang="pt-B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Experiência cotidiana no atendimento à população masculina</a:t>
            </a:r>
          </a:p>
          <a:p>
            <a:pPr lvl="0">
              <a:buNone/>
            </a:pPr>
            <a:endParaRPr lang="pt-BR" sz="40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Facilidades e dificuldades em prestar a assistência aos usuários masculinos (explorar situações exemplares – positivas e negativas)</a:t>
            </a: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Principais/frequentes demandas (queixa/motivos) dos homens no serviço. (Explorar como percebem os usuários, suas queixas e demandas nas diferentes atividades assistenciais do serviço)</a:t>
            </a: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Como lidar com as demandas e a procura?</a:t>
            </a: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Como pensa que o serviço e você deveriam lidar/atuar frente às demandas dos homens?</a:t>
            </a: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Facilidades e dificuldades relacionadas à adesão dos homens ao atendimento em saúde?</a:t>
            </a:r>
          </a:p>
          <a:p>
            <a:pPr>
              <a:buFont typeface="Wingdings 3" charset="2"/>
              <a:buNone/>
            </a:pPr>
            <a:endParaRPr lang="pt-BR" sz="4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500042"/>
            <a:ext cx="8543956" cy="5367358"/>
          </a:xfrm>
        </p:spPr>
        <p:txBody>
          <a:bodyPr>
            <a:normAutofit/>
          </a:bodyPr>
          <a:lstStyle/>
          <a:p>
            <a:pPr lvl="0"/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A questão da adesão dos homens à rotina assistencial</a:t>
            </a:r>
          </a:p>
          <a:p>
            <a:pPr lvl="0">
              <a:buNone/>
            </a:pPr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Como você acha que se deve lidar com a adesão dos homens ao serviço?</a:t>
            </a:r>
          </a:p>
          <a:p>
            <a:pPr lvl="0">
              <a:buNone/>
            </a:pPr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Como pensa que o serviço vem lidando?</a:t>
            </a:r>
          </a:p>
          <a:p>
            <a:pPr lvl="0">
              <a:buNone/>
            </a:pPr>
            <a:endParaRPr lang="pt-BR" sz="22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Como considera o modo como o serviço vem atuando/lidando com os homens e suas demandas, queixas, adesão? Considera que vem dando certo e/e o que deveria ser mudado?</a:t>
            </a:r>
          </a:p>
          <a:p>
            <a:pPr lvl="0">
              <a:buNone/>
            </a:pPr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Recomendações para que os serviços melhor atendessem aos usuários masculinos</a:t>
            </a:r>
          </a:p>
          <a:p>
            <a:pPr lvl="0"/>
            <a:endParaRPr lang="pt-BR" sz="22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Você gostaria de acrescentar mais alguma coisa?</a:t>
            </a:r>
          </a:p>
          <a:p>
            <a:endParaRPr lang="pt-BR" sz="2000" dirty="0"/>
          </a:p>
          <a:p>
            <a:endParaRPr lang="pt-B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C3B3-4E6F-4524-90C2-06A61F6E17D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C3B3-4E6F-4524-90C2-06A61F6E17DA}" type="slidenum">
              <a:rPr lang="pt-BR" smtClean="0"/>
              <a:pPr/>
              <a:t>19</a:t>
            </a:fld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8064896" cy="338437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45024"/>
            <a:ext cx="9036496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7704856" cy="199030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9552" y="116632"/>
            <a:ext cx="6480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rgbClr val="C00000"/>
                </a:solidFill>
              </a:rPr>
              <a:t>Pesquisa qualitativa em saúde</a:t>
            </a:r>
            <a:endParaRPr lang="pt-BR" sz="3000" dirty="0">
              <a:solidFill>
                <a:srgbClr val="C0000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210265"/>
            <a:ext cx="1885950" cy="29813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02862" y="2269873"/>
            <a:ext cx="1962150" cy="4400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2628900"/>
            <a:ext cx="1943100" cy="42291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7504" y="5373216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Busca em 25/9/14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209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92696"/>
            <a:ext cx="8424936" cy="223224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3284984"/>
            <a:ext cx="885698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62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6200775" cy="3619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52673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509120"/>
            <a:ext cx="353528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1124744"/>
            <a:ext cx="273630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653136"/>
            <a:ext cx="316835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5265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Exemplificando</a:t>
            </a: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... </a:t>
            </a:r>
            <a:b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Projeto: Os homens na Atenção Primária à Saúde... </a:t>
            </a:r>
            <a:b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Couto et al, 2009</a:t>
            </a:r>
            <a:endParaRPr lang="pt-BR" sz="2700" i="1" dirty="0">
              <a:solidFill>
                <a:srgbClr val="C00000"/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3ED-4D61-4EB9-B334-D6C338C14F9C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51520" y="148478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pt-BR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OBJETIVO Geral</a:t>
            </a:r>
          </a:p>
          <a:p>
            <a:pPr indent="450215" algn="just">
              <a:spcAft>
                <a:spcPts val="0"/>
              </a:spcAft>
            </a:pPr>
            <a:endParaRPr lang="pt-BR" sz="2400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Investigar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como se dá a relação homens-assistência à saúde e, a partir daí, como estão as relações de gênero no âmbito da atenção primária à saúde, da perspectiva: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da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tendência histórica da participação dos homens na atenção primária;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da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inclusão das questões de saúde de diferentes parcelas da população masculina da perspectiva dos serviços de atenção primária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das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representações sobre saúde e percepções sobre acesso, uso de serviços e adesão pelos homens;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das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articulações conceituais e práticas entre as questões masculinas e femininas nas ações de assistência</a:t>
            </a: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pt-BR" sz="2000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r>
              <a:rPr lang="pt-B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009531"/>
          </a:xfrm>
        </p:spPr>
        <p:txBody>
          <a:bodyPr>
            <a:normAutofit fontScale="25000" lnSpcReduction="20000"/>
          </a:bodyPr>
          <a:lstStyle/>
          <a:p>
            <a:r>
              <a:rPr lang="pt-BR" dirty="0"/>
              <a:t> </a:t>
            </a:r>
            <a:endParaRPr lang="pt-BR" sz="2800" dirty="0"/>
          </a:p>
          <a:p>
            <a:r>
              <a:rPr lang="pt-B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ROTEIRO DE OBSERVAÇÃO INTERNA – SERVIÇOS APS</a:t>
            </a:r>
            <a:endParaRPr lang="pt-BR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6000" dirty="0">
                <a:solidFill>
                  <a:schemeClr val="tx1"/>
                </a:solidFill>
              </a:rPr>
              <a:t> </a:t>
            </a:r>
            <a:r>
              <a:rPr lang="pt-BR" sz="6000" dirty="0" smtClean="0">
                <a:solidFill>
                  <a:schemeClr val="tx1"/>
                </a:solidFill>
              </a:rPr>
              <a:t> </a:t>
            </a:r>
            <a:r>
              <a:rPr lang="pt-BR" sz="6000" dirty="0">
                <a:solidFill>
                  <a:schemeClr val="tx1"/>
                </a:solidFill>
              </a:rPr>
              <a:t>A descrição geral de ambiente e atividades com um olhar para a disposição dos elementos no ambiente, a atuação de todos neste espaço, e um realce para quaisquer coisas no ambiente e interação que sejam marcadamente femininos, masculinos ou mistos.</a:t>
            </a:r>
          </a:p>
          <a:p>
            <a:r>
              <a:rPr lang="pt-BR" sz="6000" dirty="0">
                <a:solidFill>
                  <a:schemeClr val="tx1"/>
                </a:solidFill>
              </a:rPr>
              <a:t> </a:t>
            </a:r>
            <a:r>
              <a:rPr lang="pt-BR" sz="6000" dirty="0" smtClean="0">
                <a:solidFill>
                  <a:schemeClr val="tx1"/>
                </a:solidFill>
              </a:rPr>
              <a:t>O </a:t>
            </a:r>
            <a:r>
              <a:rPr lang="pt-BR" sz="6000" dirty="0">
                <a:solidFill>
                  <a:schemeClr val="tx1"/>
                </a:solidFill>
              </a:rPr>
              <a:t>registro sistematizado </a:t>
            </a:r>
            <a:r>
              <a:rPr lang="pt-BR" sz="6000" dirty="0" smtClean="0">
                <a:solidFill>
                  <a:schemeClr val="tx1"/>
                </a:solidFill>
              </a:rPr>
              <a:t>dos </a:t>
            </a:r>
            <a:r>
              <a:rPr lang="pt-BR" sz="6000" dirty="0">
                <a:solidFill>
                  <a:schemeClr val="tx1"/>
                </a:solidFill>
              </a:rPr>
              <a:t>ambientes </a:t>
            </a:r>
            <a:r>
              <a:rPr lang="pt-BR" sz="6000" dirty="0" smtClean="0">
                <a:solidFill>
                  <a:schemeClr val="tx1"/>
                </a:solidFill>
              </a:rPr>
              <a:t>com </a:t>
            </a:r>
            <a:r>
              <a:rPr lang="pt-BR" sz="6000" dirty="0">
                <a:solidFill>
                  <a:schemeClr val="tx1"/>
                </a:solidFill>
              </a:rPr>
              <a:t>atenção para diferentes questões nas práticas (interações e diálogos) presenciadas:</a:t>
            </a:r>
          </a:p>
          <a:p>
            <a:r>
              <a:rPr lang="pt-BR" sz="6000" dirty="0">
                <a:solidFill>
                  <a:schemeClr val="tx1"/>
                </a:solidFill>
              </a:rPr>
              <a:t> </a:t>
            </a:r>
            <a:r>
              <a:rPr lang="pt-BR" sz="6000" dirty="0" smtClean="0">
                <a:solidFill>
                  <a:schemeClr val="tx1"/>
                </a:solidFill>
              </a:rPr>
              <a:t>T</a:t>
            </a:r>
            <a:r>
              <a:rPr lang="pt-BR" sz="6000" b="1" dirty="0" smtClean="0">
                <a:solidFill>
                  <a:schemeClr val="tx1"/>
                </a:solidFill>
              </a:rPr>
              <a:t>omadas </a:t>
            </a:r>
            <a:r>
              <a:rPr lang="pt-BR" sz="6000" b="1" dirty="0">
                <a:solidFill>
                  <a:schemeClr val="tx1"/>
                </a:solidFill>
              </a:rPr>
              <a:t>de decisão ao nível de</a:t>
            </a:r>
            <a:endParaRPr lang="pt-BR" sz="6000" dirty="0">
              <a:solidFill>
                <a:schemeClr val="tx1"/>
              </a:solidFill>
            </a:endParaRPr>
          </a:p>
          <a:p>
            <a:pPr lvl="2"/>
            <a:r>
              <a:rPr lang="pt-BR" sz="6000" dirty="0" smtClean="0">
                <a:solidFill>
                  <a:schemeClr val="tx1"/>
                </a:solidFill>
              </a:rPr>
              <a:t>Diagnóstico</a:t>
            </a:r>
            <a:endParaRPr lang="pt-BR" sz="6000" dirty="0">
              <a:solidFill>
                <a:schemeClr val="tx1"/>
              </a:solidFill>
            </a:endParaRPr>
          </a:p>
          <a:p>
            <a:pPr lvl="2"/>
            <a:r>
              <a:rPr lang="pt-BR" sz="6000" dirty="0" smtClean="0">
                <a:solidFill>
                  <a:schemeClr val="tx1"/>
                </a:solidFill>
              </a:rPr>
              <a:t>Tratamento</a:t>
            </a:r>
          </a:p>
          <a:p>
            <a:pPr lvl="3"/>
            <a:r>
              <a:rPr lang="pt-BR" sz="6000" u="sng" dirty="0" smtClean="0">
                <a:solidFill>
                  <a:schemeClr val="tx1"/>
                </a:solidFill>
              </a:rPr>
              <a:t>Tópico: Tecnologia </a:t>
            </a:r>
            <a:r>
              <a:rPr lang="pt-BR" sz="6000" u="sng" dirty="0">
                <a:solidFill>
                  <a:schemeClr val="tx1"/>
                </a:solidFill>
              </a:rPr>
              <a:t>de organização e de prestação de serviços na Saúde/ atenção primária – Processos de trabalhos e trabalho em equipe</a:t>
            </a:r>
            <a:endParaRPr lang="pt-BR" sz="6000" dirty="0">
              <a:solidFill>
                <a:schemeClr val="tx1"/>
              </a:solidFill>
            </a:endParaRPr>
          </a:p>
          <a:p>
            <a:r>
              <a:rPr lang="pt-BR" sz="60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Medicalização do Social – redução à racionalidade biomédica; estratégia biopolítica de controle dos corpos ( feminino)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Medicalização, pobreza e autoritarismo de Estado: saúde do homem </a:t>
            </a:r>
            <a:r>
              <a:rPr lang="pt-BR" sz="6000" dirty="0" smtClean="0">
                <a:solidFill>
                  <a:schemeClr val="tx1"/>
                </a:solidFill>
              </a:rPr>
              <a:t>repete </a:t>
            </a:r>
            <a:r>
              <a:rPr lang="pt-BR" sz="6000" dirty="0">
                <a:solidFill>
                  <a:schemeClr val="tx1"/>
                </a:solidFill>
              </a:rPr>
              <a:t>as estratégias biopolíticas do corpo feminino. Programas com “processos diagnósticos ampliados e dialogados”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Visibilidade e invisibilidade de </a:t>
            </a:r>
            <a:r>
              <a:rPr lang="pt-BR" sz="6000" dirty="0" smtClean="0">
                <a:solidFill>
                  <a:schemeClr val="tx1"/>
                </a:solidFill>
              </a:rPr>
              <a:t>problemas/Necessidades </a:t>
            </a:r>
            <a:r>
              <a:rPr lang="pt-BR" sz="6000" dirty="0">
                <a:solidFill>
                  <a:schemeClr val="tx1"/>
                </a:solidFill>
              </a:rPr>
              <a:t>de </a:t>
            </a:r>
            <a:r>
              <a:rPr lang="pt-BR" sz="6000" dirty="0" smtClean="0">
                <a:solidFill>
                  <a:schemeClr val="tx1"/>
                </a:solidFill>
              </a:rPr>
              <a:t>assistência/de </a:t>
            </a:r>
            <a:r>
              <a:rPr lang="pt-BR" sz="6000" dirty="0">
                <a:solidFill>
                  <a:schemeClr val="tx1"/>
                </a:solidFill>
              </a:rPr>
              <a:t>saúde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Cultura profissional do trabalho autônomo e a recusa da integralidade – obstáculo ao trabalho em  equipe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Cultura profissional da ação curativa: dominância da mentalidade cirúrgica sobre outras possibilidades de intervenção – obstáculo à tecnologias diagnósticas ou terapêuticas diversas dos </a:t>
            </a:r>
            <a:r>
              <a:rPr lang="pt-BR" sz="6000" dirty="0" smtClean="0">
                <a:solidFill>
                  <a:schemeClr val="tx1"/>
                </a:solidFill>
              </a:rPr>
              <a:t>equipamentos/medicamentos </a:t>
            </a:r>
            <a:endParaRPr lang="pt-BR" sz="6000" dirty="0">
              <a:solidFill>
                <a:schemeClr val="tx1"/>
              </a:solidFill>
            </a:endParaRPr>
          </a:p>
          <a:p>
            <a:pPr lvl="0"/>
            <a:r>
              <a:rPr lang="pt-BR" sz="6000" dirty="0" err="1">
                <a:solidFill>
                  <a:schemeClr val="tx1"/>
                </a:solidFill>
              </a:rPr>
              <a:t>Feminilização</a:t>
            </a:r>
            <a:r>
              <a:rPr lang="pt-BR" sz="6000" dirty="0">
                <a:solidFill>
                  <a:schemeClr val="tx1"/>
                </a:solidFill>
              </a:rPr>
              <a:t> da Saúde – os homens não cabem nos serviços, não são questão.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34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1"/>
            <a:ext cx="7128792" cy="194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16832"/>
            <a:ext cx="4104456" cy="457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650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763284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2828924"/>
            <a:ext cx="7189986" cy="14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509120"/>
            <a:ext cx="687323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9716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QUESTÃO PROPOSTA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1600" y="234888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PONTOS IMPORTANTES NA METODOLOGIA </a:t>
            </a:r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88640"/>
            <a:ext cx="68407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Resultados</a:t>
            </a:r>
          </a:p>
          <a:p>
            <a:r>
              <a:rPr lang="pt-BR" b="1" dirty="0" smtClean="0"/>
              <a:t>Homens como alvo de intervenções em saúde</a:t>
            </a:r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Homens como usuários dos serviços</a:t>
            </a:r>
          </a:p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Homens como sujeitos do cuidado (estereótipos de gênero)</a:t>
            </a:r>
          </a:p>
          <a:p>
            <a:endParaRPr lang="pt-B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58674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52578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013176"/>
            <a:ext cx="3933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733256"/>
            <a:ext cx="5457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07E3B-2CD1-41F7-956B-365B86587128}" type="slidenum">
              <a:rPr lang="pt-BR"/>
              <a:pPr/>
              <a:t>27</a:t>
            </a:fld>
            <a:endParaRPr lang="pt-BR"/>
          </a:p>
        </p:txBody>
      </p:sp>
      <p:sp>
        <p:nvSpPr>
          <p:cNvPr id="332802" name="Text Box 2"/>
          <p:cNvSpPr txBox="1">
            <a:spLocks noChangeArrowheads="1"/>
          </p:cNvSpPr>
          <p:nvPr/>
        </p:nvSpPr>
        <p:spPr bwMode="auto">
          <a:xfrm>
            <a:off x="250825" y="1196752"/>
            <a:ext cx="889317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	</a:t>
            </a:r>
            <a:r>
              <a:rPr lang="pt-BR" b="1" dirty="0"/>
              <a:t>ROTEIRO GRUPOS FOCAIS</a:t>
            </a:r>
            <a:endParaRPr lang="pt-BR" dirty="0"/>
          </a:p>
          <a:p>
            <a:r>
              <a:rPr lang="pt-BR" dirty="0"/>
              <a:t>	</a:t>
            </a:r>
            <a:endParaRPr lang="pt-BR" b="1" dirty="0"/>
          </a:p>
          <a:p>
            <a:r>
              <a:rPr lang="pt-BR" b="1" dirty="0"/>
              <a:t>1ª parte (20 minutos)</a:t>
            </a:r>
          </a:p>
          <a:p>
            <a:pPr>
              <a:buFontTx/>
              <a:buChar char="-"/>
            </a:pPr>
            <a:r>
              <a:rPr lang="pt-BR" dirty="0" smtClean="0"/>
              <a:t>Apresentação </a:t>
            </a:r>
            <a:r>
              <a:rPr lang="pt-BR" dirty="0"/>
              <a:t>do trabalho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Aquecimento</a:t>
            </a:r>
          </a:p>
          <a:p>
            <a:pPr>
              <a:buFont typeface="Symbol" pitchFamily="18" charset="2"/>
              <a:buNone/>
            </a:pPr>
            <a:r>
              <a:rPr lang="pt-BR" dirty="0" smtClean="0"/>
              <a:t>Apresentação dos participantes: nome, o que sabe sobre a escolha do  nome, história do  nome.</a:t>
            </a:r>
          </a:p>
          <a:p>
            <a:pPr>
              <a:buFont typeface="Symbol" pitchFamily="18" charset="2"/>
              <a:buChar char="*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Hoje vamos discutir as relações entre homens e mulheres, o que pensam disso, o que associam quando digo: relações entre homens e mulheres? 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Como você acha que seria a mulher ideal, quais suas qualidades? E o homem ideal, quais suas qualidades? Resgatar companheiro/a. </a:t>
            </a:r>
          </a:p>
          <a:p>
            <a:pPr>
              <a:buFontTx/>
              <a:buChar char="-"/>
            </a:pPr>
            <a:endParaRPr lang="pt-BR" dirty="0" smtClean="0"/>
          </a:p>
          <a:p>
            <a:r>
              <a:rPr lang="pt-BR" dirty="0" smtClean="0"/>
              <a:t>(Construir os personagens junto com o grupo: características físicas, profissionais, qualidades, habilidades, etc.)</a:t>
            </a:r>
          </a:p>
          <a:p>
            <a:pPr>
              <a:buFontTx/>
              <a:buChar char="-"/>
            </a:pPr>
            <a:endParaRPr lang="pt-BR" dirty="0"/>
          </a:p>
          <a:p>
            <a:endParaRPr lang="pt-BR" dirty="0"/>
          </a:p>
          <a:p>
            <a:pPr>
              <a:buFont typeface="Symbol" pitchFamily="18" charset="2"/>
              <a:buChar char="*"/>
            </a:pPr>
            <a:endParaRPr lang="pt-BR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404665"/>
            <a:ext cx="864235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 dirty="0">
                <a:solidFill>
                  <a:srgbClr val="C00000"/>
                </a:solidFill>
              </a:rPr>
              <a:t>PROJETO:O Brasil no estudo multi países  sobre violência doméstica e saúde (SCHRAIBER et. </a:t>
            </a:r>
            <a:r>
              <a:rPr lang="pt-BR" b="1" dirty="0" err="1">
                <a:solidFill>
                  <a:srgbClr val="C00000"/>
                </a:solidFill>
              </a:rPr>
              <a:t>al</a:t>
            </a:r>
            <a:r>
              <a:rPr lang="pt-BR" b="1" dirty="0">
                <a:solidFill>
                  <a:srgbClr val="C00000"/>
                </a:solidFill>
              </a:rPr>
              <a:t>, 2000</a:t>
            </a:r>
            <a:r>
              <a:rPr lang="pt-BR" b="1" dirty="0" smtClean="0">
                <a:solidFill>
                  <a:srgbClr val="C00000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EB37D-8F71-4D9E-A1DA-42BBF3D1FD11}" type="slidenum">
              <a:rPr lang="pt-BR"/>
              <a:pPr/>
              <a:t>28</a:t>
            </a:fld>
            <a:endParaRPr lang="pt-BR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95536" y="549275"/>
            <a:ext cx="84436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 dirty="0"/>
              <a:t>2ª parte (20 minutos)</a:t>
            </a:r>
            <a:endParaRPr lang="pt-BR" dirty="0">
              <a:sym typeface="Symbol" pitchFamily="18" charset="2"/>
            </a:endParaRPr>
          </a:p>
          <a:p>
            <a:pPr>
              <a:buFont typeface="Symbol" pitchFamily="18" charset="2"/>
              <a:buChar char="*"/>
            </a:pPr>
            <a:r>
              <a:rPr lang="pt-BR" dirty="0"/>
              <a:t>até agora falamos dos aspectos ideais, nossos e dos nossos companheiros, mas sabemos que no cotidiano as coisas são diferentes. </a:t>
            </a:r>
          </a:p>
          <a:p>
            <a:pPr>
              <a:buFont typeface="Symbol" pitchFamily="18" charset="2"/>
              <a:buChar char="*"/>
            </a:pPr>
            <a:endParaRPr lang="pt-BR" dirty="0"/>
          </a:p>
          <a:p>
            <a:r>
              <a:rPr lang="pt-BR" dirty="0"/>
              <a:t>Vou propor então uma colagem onde possamos retratar os principais problemas/conflitos enfrentados na relação entre homens e mulheres. </a:t>
            </a:r>
          </a:p>
          <a:p>
            <a:endParaRPr lang="pt-BR" dirty="0"/>
          </a:p>
          <a:p>
            <a:r>
              <a:rPr lang="pt-BR" dirty="0"/>
              <a:t>Vocês tem aqui uma variedade de imagens e gostaríamos que vocês selecionassem as que consideram mais representativas no que diz respeito aos desentendimentos, brigas e situações de desrespeito entre homens e mulheres e prendessem na cartolina. Por favor, façam o trabalho individualmente pois queremos conhecer os diversos pontos de vistas. Relembramos que neste assunto não há consenso, nem certo e errado, o que nos interessa é o ponto de vista de todos.</a:t>
            </a:r>
            <a:endParaRPr lang="pt-BR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6CA15-E5D4-4FFA-9D47-219DFD4545FD}" type="slidenum">
              <a:rPr lang="pt-BR"/>
              <a:pPr/>
              <a:t>29</a:t>
            </a:fld>
            <a:endParaRPr lang="pt-BR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569325" cy="645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3ª parte (45 minutos)</a:t>
            </a:r>
            <a:endParaRPr lang="pt-BR"/>
          </a:p>
          <a:p>
            <a:r>
              <a:rPr lang="pt-BR"/>
              <a:t>- A partir de imagens relacionadas diretamente à violência </a:t>
            </a:r>
            <a:r>
              <a:rPr lang="pt-BR">
                <a:sym typeface="Symbol" pitchFamily="18" charset="2"/>
              </a:rPr>
              <a:t></a:t>
            </a:r>
            <a:r>
              <a:rPr lang="pt-BR"/>
              <a:t> Como ela ocorre?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Em que situações? Onde?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Quais são suas causas? Por que ela ocorre?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Em que situações ela pode ser aceitável? Quando não?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</a:t>
            </a:r>
            <a:r>
              <a:rPr lang="pt-BR" b="1"/>
              <a:t>mulheres </a:t>
            </a:r>
            <a:r>
              <a:rPr lang="pt-BR" i="1"/>
              <a:t>“Ruim com ele, pior sem ele”</a:t>
            </a:r>
            <a:r>
              <a:rPr lang="pt-BR"/>
              <a:t> X </a:t>
            </a:r>
            <a:r>
              <a:rPr lang="pt-BR" i="1"/>
              <a:t>“Antes só do que mal acompanhada”.</a:t>
            </a:r>
            <a:r>
              <a:rPr lang="pt-BR"/>
              <a:t> Comentem.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</a:t>
            </a:r>
            <a:r>
              <a:rPr lang="pt-BR" b="1"/>
              <a:t>homens</a:t>
            </a:r>
            <a:r>
              <a:rPr lang="pt-BR"/>
              <a:t> </a:t>
            </a:r>
            <a:r>
              <a:rPr lang="pt-BR" i="1"/>
              <a:t>“A gente não sabe porque está batendo, mas elas sabem porque estão apanhando.”</a:t>
            </a:r>
            <a:r>
              <a:rPr lang="pt-BR"/>
              <a:t>  X  </a:t>
            </a:r>
            <a:r>
              <a:rPr lang="pt-BR" i="1"/>
              <a:t>“Em mulher não se bate nem com uma flor”</a:t>
            </a:r>
            <a:endParaRPr lang="pt-BR" i="1">
              <a:sym typeface="Symbol" pitchFamily="18" charset="2"/>
            </a:endParaRPr>
          </a:p>
          <a:p>
            <a:pPr>
              <a:buFont typeface="Symbol" pitchFamily="18" charset="2"/>
              <a:buChar char="*"/>
            </a:pPr>
            <a:r>
              <a:rPr lang="pt-BR"/>
              <a:t>Dizem: “Em briga de marido e mulher ninguém mete a colher.” Comentários e posicionamentos possíveis. </a:t>
            </a:r>
          </a:p>
          <a:p>
            <a:pPr>
              <a:buFont typeface="Symbol" pitchFamily="18" charset="2"/>
              <a:buNone/>
            </a:pPr>
            <a:endParaRPr lang="pt-BR"/>
          </a:p>
          <a:p>
            <a:r>
              <a:rPr lang="pt-BR"/>
              <a:t>Introduzir  a idéia do “conselho”:  se você tivesse uma filha ou um filho  e ela/ele fosse casar, que conselhos  você daria...?</a:t>
            </a:r>
          </a:p>
          <a:p>
            <a:r>
              <a:rPr lang="pt-BR"/>
              <a:t>Retomar o roteiro. Alguém gostaria de acrescentar mais alguma coisa?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1268760"/>
            <a:ext cx="86868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pt-BR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processo da pesquisa de base qualitativa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A pesquisa qualitativa – definição: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“(...) é uma atividade situada que localiza o observador no mundo. Consiste em um conjunto de práticas materiais e interpretativas que dão visibilidade ao mundo. 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(...) seus pesquisadores buscam entender, ou interpretar, os fenômenos em termos dos significados que as pessoas a eles conferem”.</a:t>
            </a:r>
          </a:p>
          <a:p>
            <a:pPr>
              <a:buFont typeface="Wingdings" pitchFamily="2" charset="2"/>
              <a:buNone/>
            </a:pPr>
            <a:r>
              <a:rPr lang="pt-BR" sz="1600" dirty="0" smtClean="0">
                <a:solidFill>
                  <a:schemeClr val="tx1"/>
                </a:solidFill>
              </a:rPr>
              <a:t>(</a:t>
            </a:r>
            <a:r>
              <a:rPr lang="pt-BR" sz="1600" dirty="0" err="1" smtClean="0">
                <a:solidFill>
                  <a:schemeClr val="tx1"/>
                </a:solidFill>
              </a:rPr>
              <a:t>Denzin</a:t>
            </a:r>
            <a:r>
              <a:rPr lang="pt-BR" sz="1600" dirty="0" smtClean="0">
                <a:solidFill>
                  <a:schemeClr val="tx1"/>
                </a:solidFill>
              </a:rPr>
              <a:t> &amp; Lincoln,2006, p.17)</a:t>
            </a:r>
          </a:p>
          <a:p>
            <a:pPr>
              <a:lnSpc>
                <a:spcPct val="200000"/>
              </a:lnSpc>
              <a:buNone/>
            </a:pPr>
            <a:endParaRPr lang="pt-BR" sz="2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737235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844824"/>
            <a:ext cx="367240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2781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052736"/>
            <a:ext cx="2819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683568" y="3326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OBJETIVO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55976" y="3326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METODOLOGIA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319963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RESULTADOS</a:t>
            </a:r>
          </a:p>
          <a:p>
            <a:endParaRPr lang="pt-BR" dirty="0" smtClean="0"/>
          </a:p>
          <a:p>
            <a:r>
              <a:rPr lang="pt-BR" dirty="0" smtClean="0"/>
              <a:t>O ideal de homens e mulheres nas falas dos homens</a:t>
            </a:r>
          </a:p>
          <a:p>
            <a:endParaRPr lang="pt-BR" dirty="0" smtClean="0"/>
          </a:p>
          <a:p>
            <a:r>
              <a:rPr lang="pt-BR" dirty="0" smtClean="0"/>
              <a:t>O ideal de homens e mulheres nas falas das mulheres</a:t>
            </a:r>
          </a:p>
          <a:p>
            <a:endParaRPr lang="pt-BR" dirty="0" smtClean="0"/>
          </a:p>
          <a:p>
            <a:r>
              <a:rPr lang="pt-BR" dirty="0" smtClean="0"/>
              <a:t>Relações entre homens e mulheres: </a:t>
            </a:r>
            <a:r>
              <a:rPr lang="pt-BR" i="1" dirty="0" err="1" smtClean="0"/>
              <a:t>ethos</a:t>
            </a:r>
            <a:r>
              <a:rPr lang="pt-BR" i="1" dirty="0" smtClean="0"/>
              <a:t> masculinos e femininos</a:t>
            </a:r>
          </a:p>
          <a:p>
            <a:endParaRPr lang="pt-BR" dirty="0" smtClean="0"/>
          </a:p>
          <a:p>
            <a:r>
              <a:rPr lang="pt-BR" dirty="0" smtClean="0"/>
              <a:t>Expressões da violência e sua aceitabilidade: as percepções de homens e mulheres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b="1" dirty="0" smtClean="0">
                <a:solidFill>
                  <a:srgbClr val="C00000"/>
                </a:solidFill>
              </a:rPr>
              <a:t>DISCUSSÃO</a:t>
            </a:r>
          </a:p>
          <a:p>
            <a:endParaRPr lang="pt-BR" dirty="0" smtClean="0"/>
          </a:p>
          <a:p>
            <a:r>
              <a:rPr lang="pt-BR" dirty="0" smtClean="0"/>
              <a:t>Gênero, família e algumas questões sobre conflitos, violência e saúde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7848872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 smtClean="0"/>
              <a:t>Machin</a:t>
            </a:r>
            <a:r>
              <a:rPr lang="pt-BR" sz="1400" dirty="0" smtClean="0"/>
              <a:t>, R; Couto, MT; Silva, GSN; </a:t>
            </a:r>
            <a:r>
              <a:rPr lang="pt-BR" sz="1400" dirty="0" err="1" smtClean="0">
                <a:hlinkClick r:id="rId2"/>
              </a:rPr>
              <a:t>Schraiber</a:t>
            </a:r>
            <a:r>
              <a:rPr lang="pt-BR" sz="1400" dirty="0" smtClean="0">
                <a:hlinkClick r:id="rId2"/>
              </a:rPr>
              <a:t>, LB</a:t>
            </a:r>
            <a:r>
              <a:rPr lang="pt-BR" sz="1400" dirty="0" smtClean="0"/>
              <a:t>; </a:t>
            </a:r>
            <a:r>
              <a:rPr lang="pt-BR" sz="1400" dirty="0" smtClean="0">
                <a:hlinkClick r:id="rId3" tooltip="Clique para visualizar o currículo"/>
              </a:rPr>
              <a:t>GOMES, R</a:t>
            </a:r>
            <a:r>
              <a:rPr lang="pt-BR" sz="1400" dirty="0" smtClean="0"/>
              <a:t>; </a:t>
            </a:r>
            <a:r>
              <a:rPr lang="pt-BR" sz="1400" dirty="0" smtClean="0">
                <a:hlinkClick r:id="rId4" tooltip="Clique para visualizar o currículo"/>
              </a:rPr>
              <a:t>Figueiredo, WS</a:t>
            </a:r>
            <a:r>
              <a:rPr lang="pt-BR" sz="1400" dirty="0" smtClean="0"/>
              <a:t>; </a:t>
            </a:r>
            <a:r>
              <a:rPr lang="pt-BR" sz="1400" dirty="0" smtClean="0">
                <a:hlinkClick r:id="rId5" tooltip="Clique para visualizar o currículo"/>
              </a:rPr>
              <a:t>Valença, Otávio</a:t>
            </a:r>
            <a:r>
              <a:rPr lang="pt-BR" sz="1400" dirty="0" smtClean="0"/>
              <a:t>; Pinheiro, TF. Concepções de gênero, masculinidade e cuidados em saúde: estudo com profissionais de saúde da atenção primária. Ciência e Saúde Coletiva (Impresso), v. 16, p. 4503-4512, 2011.</a:t>
            </a:r>
          </a:p>
          <a:p>
            <a:pPr algn="just"/>
            <a:endParaRPr lang="pt-BR" sz="1400" dirty="0" smtClean="0"/>
          </a:p>
          <a:p>
            <a:pPr algn="just"/>
            <a:r>
              <a:rPr lang="pt-BR" sz="1400" dirty="0" smtClean="0"/>
              <a:t>Couto, MT; Pinheiro, TF; Valença, O; </a:t>
            </a:r>
            <a:r>
              <a:rPr lang="pt-BR" sz="1400" dirty="0" err="1" smtClean="0"/>
              <a:t>Machin</a:t>
            </a:r>
            <a:r>
              <a:rPr lang="pt-BR" sz="1400" dirty="0" smtClean="0"/>
              <a:t>, R; Silva, GSN; Gomes, R; </a:t>
            </a:r>
            <a:r>
              <a:rPr lang="pt-BR" sz="1400" dirty="0" err="1" smtClean="0"/>
              <a:t>Schraiber</a:t>
            </a:r>
            <a:r>
              <a:rPr lang="pt-BR" sz="1400" dirty="0" smtClean="0"/>
              <a:t>, LB; Figueiredo, WS. O homem na atenção primária à saúde: discutindo (in)visibilidade a partir da perspectiva de gênero. Interface. Comunicação, Saúde e Educação, v. 14, p. 257-270, 2010.</a:t>
            </a:r>
          </a:p>
          <a:p>
            <a:pPr algn="just"/>
            <a:endParaRPr lang="pt-BR" sz="1400" dirty="0" smtClean="0"/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Couto, M T; SCHRAIBER, L B, D´OLIVEIRA, A F, KISS, L B. Concepções de gênero entre homens e mulheres de baixa renda e escolaridade acerca da violência contra a mulher, São Paulo, Brasil. </a:t>
            </a:r>
            <a:r>
              <a:rPr lang="pt-BR" sz="1400" i="1" dirty="0" smtClean="0"/>
              <a:t>Ciênc. saúde coletiva</a:t>
            </a:r>
            <a:r>
              <a:rPr lang="pt-BR" sz="1400" dirty="0" smtClean="0"/>
              <a:t>, 2006, vol.11, p.1323-1332 </a:t>
            </a:r>
          </a:p>
          <a:p>
            <a:pPr algn="just"/>
            <a:r>
              <a:rPr lang="en-US" sz="1400" dirty="0" smtClean="0"/>
              <a:t>DENZIN, N &amp; LINCOLN, Y (Eds.). </a:t>
            </a:r>
            <a:r>
              <a:rPr lang="en-US" sz="1400" i="1" dirty="0" smtClean="0"/>
              <a:t>Hand book of qualitative research</a:t>
            </a:r>
            <a:r>
              <a:rPr lang="en-US" sz="1400" dirty="0" smtClean="0"/>
              <a:t>. </a:t>
            </a:r>
            <a:r>
              <a:rPr lang="pt-BR" sz="1400" dirty="0" err="1" smtClean="0"/>
              <a:t>London</a:t>
            </a:r>
            <a:r>
              <a:rPr lang="pt-BR" sz="1400" dirty="0" smtClean="0"/>
              <a:t>, </a:t>
            </a:r>
            <a:r>
              <a:rPr lang="pt-BR" sz="1400" dirty="0" err="1" smtClean="0"/>
              <a:t>Sage</a:t>
            </a:r>
            <a:r>
              <a:rPr lang="pt-BR" sz="1400" dirty="0" smtClean="0"/>
              <a:t> </a:t>
            </a:r>
            <a:r>
              <a:rPr lang="pt-BR" sz="1400" dirty="0" err="1" smtClean="0"/>
              <a:t>Publications</a:t>
            </a:r>
            <a:r>
              <a:rPr lang="pt-BR" sz="1400" dirty="0" smtClean="0"/>
              <a:t>, 1994. </a:t>
            </a:r>
          </a:p>
          <a:p>
            <a:pPr algn="just"/>
            <a:endParaRPr lang="pt-BR" sz="1400" dirty="0" smtClean="0"/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KRUEGER, Richard. </a:t>
            </a:r>
            <a:r>
              <a:rPr lang="pt-BR" sz="1400" dirty="0" err="1" smtClean="0"/>
              <a:t>Focus</a:t>
            </a:r>
            <a:r>
              <a:rPr lang="pt-BR" sz="1400" dirty="0" smtClean="0"/>
              <a:t> </a:t>
            </a:r>
            <a:r>
              <a:rPr lang="pt-BR" sz="1400" dirty="0" err="1" smtClean="0"/>
              <a:t>Groups</a:t>
            </a:r>
            <a:r>
              <a:rPr lang="pt-BR" sz="1400" dirty="0" smtClean="0"/>
              <a:t> – a </a:t>
            </a:r>
            <a:r>
              <a:rPr lang="pt-BR" sz="1400" dirty="0" err="1" smtClean="0"/>
              <a:t>practical</a:t>
            </a:r>
            <a:r>
              <a:rPr lang="pt-BR" sz="1400" dirty="0" smtClean="0"/>
              <a:t> </a:t>
            </a:r>
            <a:r>
              <a:rPr lang="pt-BR" sz="1400" dirty="0" err="1" smtClean="0"/>
              <a:t>guide</a:t>
            </a:r>
            <a:r>
              <a:rPr lang="pt-BR" sz="1400" dirty="0" smtClean="0"/>
              <a:t> for </a:t>
            </a:r>
            <a:r>
              <a:rPr lang="pt-BR" sz="1400" dirty="0" err="1" smtClean="0"/>
              <a:t>applied</a:t>
            </a:r>
            <a:r>
              <a:rPr lang="pt-BR" sz="1400" dirty="0" smtClean="0"/>
              <a:t> research. </a:t>
            </a:r>
            <a:r>
              <a:rPr lang="pt-BR" sz="1400" dirty="0" err="1" smtClean="0"/>
              <a:t>London</a:t>
            </a:r>
            <a:r>
              <a:rPr lang="pt-BR" sz="1400" dirty="0" smtClean="0"/>
              <a:t>, </a:t>
            </a:r>
            <a:r>
              <a:rPr lang="pt-BR" sz="1400" dirty="0" err="1" smtClean="0"/>
              <a:t>Sage</a:t>
            </a:r>
            <a:r>
              <a:rPr lang="pt-BR" sz="1400" dirty="0" smtClean="0"/>
              <a:t> </a:t>
            </a:r>
            <a:r>
              <a:rPr lang="pt-BR" sz="1400" dirty="0" err="1" smtClean="0"/>
              <a:t>Publications</a:t>
            </a:r>
            <a:r>
              <a:rPr lang="pt-BR" sz="1400" dirty="0" smtClean="0"/>
              <a:t>.</a:t>
            </a:r>
          </a:p>
          <a:p>
            <a:pPr marL="342900" indent="-342900" algn="just" eaLnBrk="0" hangingPunct="0">
              <a:spcAft>
                <a:spcPts val="600"/>
              </a:spcAft>
              <a:defRPr/>
            </a:pPr>
            <a:r>
              <a:rPr lang="pt-BR" sz="1400" dirty="0" smtClean="0"/>
              <a:t>GEERTZ, Clifford. Uma descrição densa: por uma teoria interpretativa da cultura. In: A interpretação das culturas. Rio de Janeiro, Ed. Guanabara, 1989, p. 13-41.</a:t>
            </a:r>
          </a:p>
          <a:p>
            <a:pPr marL="342900" indent="-342900" algn="just" eaLnBrk="0" hangingPunct="0">
              <a:spcAft>
                <a:spcPts val="600"/>
              </a:spcAft>
              <a:defRPr/>
            </a:pPr>
            <a:r>
              <a:rPr lang="pt-BR" sz="1400" dirty="0" smtClean="0"/>
              <a:t>QUEIRÓS, Maria Isaura. Relatos orais: do indizível ao dizível.  Ciência e cultura, 39 (3), 272-286,1987.</a:t>
            </a:r>
          </a:p>
          <a:p>
            <a:pPr algn="just">
              <a:lnSpc>
                <a:spcPct val="80000"/>
              </a:lnSpc>
            </a:pPr>
            <a:endParaRPr lang="pt-BR" sz="1400" dirty="0" smtClean="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sz="1400" dirty="0" smtClean="0">
                <a:latin typeface="Tahoma" pitchFamily="34" charset="0"/>
              </a:rPr>
              <a:t>BECKER, H. Problemas de inferência e prova na observação participante. In: </a:t>
            </a:r>
            <a:r>
              <a:rPr lang="pt-BR" sz="1400" i="1" dirty="0" smtClean="0">
                <a:latin typeface="Tahoma" pitchFamily="34" charset="0"/>
              </a:rPr>
              <a:t>Métodos de pesquisa em Ciências Sociais</a:t>
            </a:r>
            <a:r>
              <a:rPr lang="pt-BR" sz="1400" dirty="0" smtClean="0">
                <a:latin typeface="Tahoma" pitchFamily="34" charset="0"/>
              </a:rPr>
              <a:t>. São Paulo, HUCITEC, 1994, p. 47-64.</a:t>
            </a:r>
          </a:p>
          <a:p>
            <a:pPr algn="just">
              <a:lnSpc>
                <a:spcPct val="80000"/>
              </a:lnSpc>
            </a:pPr>
            <a:endParaRPr lang="pt-BR" sz="1400" dirty="0" smtClean="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endParaRPr lang="pt-BR" sz="1400" dirty="0" smtClean="0">
              <a:latin typeface="Tahoma" pitchFamily="34" charset="0"/>
            </a:endParaRP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35292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pt-BR" sz="1400" dirty="0" smtClean="0">
                <a:latin typeface="Tahoma" pitchFamily="34" charset="0"/>
              </a:rPr>
              <a:t>VICTORA, C. ; KNAUTH, D.; HASSEN, M. N. Método etnográfico de pesquisa In: Pesquisa qualitativa em saúde: uma introdução ao tema. Porto Alegre: Tomo editora, 2000. cap. 5, p. 53-59.</a:t>
            </a:r>
            <a:r>
              <a:rPr lang="pt-BR" sz="1400" dirty="0" smtClean="0"/>
              <a:t> QUEIRÓS, Maria Isaura. Relatos orais: do indizível ao dizível.  </a:t>
            </a:r>
            <a:r>
              <a:rPr lang="pt-BR" sz="1400" b="1" dirty="0" smtClean="0"/>
              <a:t>Ciência e cultura,</a:t>
            </a:r>
            <a:r>
              <a:rPr lang="pt-BR" sz="1400" dirty="0" smtClean="0"/>
              <a:t> 39 (3), 272-286,1987.</a:t>
            </a:r>
          </a:p>
          <a:p>
            <a:pPr eaLnBrk="0" hangingPunct="0">
              <a:spcAft>
                <a:spcPts val="600"/>
              </a:spcAft>
            </a:pPr>
            <a:r>
              <a:rPr lang="pt-BR" sz="1400" dirty="0" smtClean="0"/>
              <a:t>CALDEIRA, Teresa. </a:t>
            </a:r>
            <a:r>
              <a:rPr lang="pt-BR" sz="1400" b="1" dirty="0" smtClean="0"/>
              <a:t>A política dos Outros</a:t>
            </a:r>
            <a:r>
              <a:rPr lang="pt-BR" sz="1400" dirty="0" smtClean="0"/>
              <a:t>. São Paulo, Brasiliense, 1984.</a:t>
            </a:r>
          </a:p>
          <a:p>
            <a:pPr eaLnBrk="0" hangingPunct="0">
              <a:spcAft>
                <a:spcPts val="600"/>
              </a:spcAft>
            </a:pPr>
            <a:r>
              <a:rPr lang="pt-BR" sz="1400" dirty="0" smtClean="0"/>
              <a:t>VELHO, Gilberto. Observando o familiar. In: </a:t>
            </a:r>
            <a:r>
              <a:rPr lang="pt-BR" sz="1400" b="1" dirty="0" smtClean="0"/>
              <a:t>Individualismo e cultura</a:t>
            </a:r>
            <a:r>
              <a:rPr lang="pt-BR" sz="1400" dirty="0" smtClean="0"/>
              <a:t>. Rio de Janeiro, Jorge </a:t>
            </a:r>
            <a:r>
              <a:rPr lang="pt-BR" sz="1400" dirty="0" err="1" smtClean="0"/>
              <a:t>Zahar</a:t>
            </a:r>
            <a:r>
              <a:rPr lang="pt-BR" sz="1400" dirty="0" smtClean="0"/>
              <a:t> Ed., 1987, p. 121-132.</a:t>
            </a:r>
            <a:r>
              <a:rPr lang="pt-BR" sz="1400" dirty="0" smtClean="0">
                <a:ea typeface="HG Mincho Light J"/>
                <a:cs typeface="HG Mincho Light J"/>
              </a:rPr>
              <a:t> </a:t>
            </a:r>
          </a:p>
          <a:p>
            <a:pPr eaLnBrk="0" hangingPunct="0"/>
            <a:r>
              <a:rPr lang="pt-BR" sz="1400" dirty="0" smtClean="0"/>
              <a:t>HERZLICH, C. A problemática da representação social e sua utilidade no campo da doença.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Physis-Revista</a:t>
            </a:r>
            <a:r>
              <a:rPr lang="pt-BR" sz="1400" b="1" dirty="0" smtClean="0"/>
              <a:t> de Saúde Coletiva,</a:t>
            </a:r>
            <a:r>
              <a:rPr lang="pt-BR" sz="1400" dirty="0" smtClean="0"/>
              <a:t> Rio de Janeiro, v. 1, n.2, p.23-36, 1991. </a:t>
            </a:r>
          </a:p>
          <a:p>
            <a:pPr eaLnBrk="0" hangingPunct="0"/>
            <a:r>
              <a:rPr lang="pt-BR" sz="1400" dirty="0" smtClean="0"/>
              <a:t>STOLCKE, </a:t>
            </a:r>
            <a:r>
              <a:rPr lang="pt-BR" sz="1400" dirty="0" err="1" smtClean="0"/>
              <a:t>Verena</a:t>
            </a:r>
            <a:r>
              <a:rPr lang="pt-BR" sz="1400" dirty="0" smtClean="0"/>
              <a:t>. La </a:t>
            </a:r>
            <a:r>
              <a:rPr lang="pt-BR" sz="1400" dirty="0" err="1" smtClean="0"/>
              <a:t>investigación</a:t>
            </a:r>
            <a:r>
              <a:rPr lang="pt-BR" sz="1400" dirty="0" smtClean="0"/>
              <a:t> com </a:t>
            </a:r>
            <a:r>
              <a:rPr lang="pt-BR" sz="1400" dirty="0" err="1" smtClean="0"/>
              <a:t>datos</a:t>
            </a:r>
            <a:r>
              <a:rPr lang="pt-BR" sz="1400" dirty="0" smtClean="0"/>
              <a:t> </a:t>
            </a:r>
            <a:r>
              <a:rPr lang="pt-BR" sz="1400" dirty="0" err="1" smtClean="0"/>
              <a:t>cualitativos</a:t>
            </a:r>
            <a:r>
              <a:rPr lang="pt-BR" sz="1400" dirty="0" smtClean="0"/>
              <a:t>. In: STOLCKE, </a:t>
            </a:r>
            <a:r>
              <a:rPr lang="pt-BR" sz="1400" dirty="0" err="1" smtClean="0"/>
              <a:t>Verena</a:t>
            </a:r>
            <a:r>
              <a:rPr lang="pt-BR" sz="1400" dirty="0" smtClean="0"/>
              <a:t> &amp; </a:t>
            </a:r>
            <a:r>
              <a:rPr lang="pt-BR" sz="1400" dirty="0" err="1" smtClean="0"/>
              <a:t>Azerêdo</a:t>
            </a:r>
            <a:r>
              <a:rPr lang="pt-BR" sz="1400" dirty="0" smtClean="0"/>
              <a:t>, Sandra (</a:t>
            </a:r>
            <a:r>
              <a:rPr lang="pt-BR" sz="1400" dirty="0" err="1" smtClean="0"/>
              <a:t>Coords</a:t>
            </a:r>
            <a:r>
              <a:rPr lang="pt-BR" sz="1400" dirty="0" smtClean="0"/>
              <a:t>.). </a:t>
            </a:r>
            <a:r>
              <a:rPr lang="pt-BR" sz="1400" b="1" dirty="0" smtClean="0"/>
              <a:t>Direitos reprodutivos</a:t>
            </a:r>
            <a:r>
              <a:rPr lang="pt-BR" sz="1400" i="1" dirty="0" smtClean="0"/>
              <a:t>. </a:t>
            </a:r>
            <a:r>
              <a:rPr lang="pt-BR" sz="1400" dirty="0" smtClean="0"/>
              <a:t>São Paulo, FCC/DPE, 1991. </a:t>
            </a:r>
          </a:p>
          <a:p>
            <a:pPr eaLnBrk="0" hangingPunct="0"/>
            <a:r>
              <a:rPr lang="pt-BR" sz="1400" dirty="0" smtClean="0">
                <a:ea typeface="HG Mincho Light J"/>
                <a:cs typeface="HG Mincho Light J"/>
              </a:rPr>
              <a:t>ADAM, P.; HERZLICH, C. Saúde, doença e suas interpretações sociais e culturais. In: ______. </a:t>
            </a:r>
            <a:r>
              <a:rPr lang="pt-BR" sz="1400" b="1" dirty="0" smtClean="0">
                <a:ea typeface="HG Mincho Light J"/>
                <a:cs typeface="HG Mincho Light J"/>
              </a:rPr>
              <a:t>Sociologia da doença e da medicina</a:t>
            </a:r>
            <a:r>
              <a:rPr lang="pt-BR" sz="1400" dirty="0" smtClean="0">
                <a:ea typeface="HG Mincho Light J"/>
                <a:cs typeface="HG Mincho Light J"/>
              </a:rPr>
              <a:t>. Bauru:EDUSC, 2001. p.  69-86.</a:t>
            </a:r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>
                <a:ea typeface="HG Mincho Light J"/>
                <a:cs typeface="HG Mincho Light J"/>
              </a:rPr>
              <a:t>CHARTIER, R. O mundo como representação. </a:t>
            </a:r>
            <a:r>
              <a:rPr lang="pt-BR" sz="1400" b="1" dirty="0" smtClean="0">
                <a:ea typeface="HG Mincho Light J"/>
                <a:cs typeface="HG Mincho Light J"/>
              </a:rPr>
              <a:t>Estudos Avançados,</a:t>
            </a:r>
            <a:r>
              <a:rPr lang="pt-BR" sz="1400" dirty="0" smtClean="0">
                <a:ea typeface="HG Mincho Light J"/>
                <a:cs typeface="HG Mincho Light J"/>
              </a:rPr>
              <a:t> São Paulo, v. 11, n 5, 1991.</a:t>
            </a:r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DURKHEIM, E. Representações individuais e representações coletivas. In: ______. </a:t>
            </a:r>
            <a:r>
              <a:rPr lang="pt-BR" sz="1400" b="1" dirty="0" smtClean="0"/>
              <a:t>Sociologia e filosofia.</a:t>
            </a:r>
            <a:r>
              <a:rPr lang="pt-BR" sz="1400" dirty="0" smtClean="0"/>
              <a:t> Rio de Janeiro: Editora Forense, 1970. p.13-42.</a:t>
            </a:r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JODELET, D. </a:t>
            </a:r>
            <a:r>
              <a:rPr lang="pt-BR" sz="1400" dirty="0" err="1" smtClean="0"/>
              <a:t>Les</a:t>
            </a:r>
            <a:r>
              <a:rPr lang="pt-BR" sz="1400" dirty="0" smtClean="0"/>
              <a:t> </a:t>
            </a:r>
            <a:r>
              <a:rPr lang="pt-BR" sz="1400" dirty="0" err="1" smtClean="0"/>
              <a:t>représentations</a:t>
            </a:r>
            <a:r>
              <a:rPr lang="pt-BR" sz="1400" dirty="0" smtClean="0"/>
              <a:t> </a:t>
            </a:r>
            <a:r>
              <a:rPr lang="pt-BR" sz="1400" dirty="0" err="1" smtClean="0"/>
              <a:t>sociales</a:t>
            </a:r>
            <a:r>
              <a:rPr lang="pt-BR" sz="1400" dirty="0" smtClean="0"/>
              <a:t>. </a:t>
            </a:r>
            <a:r>
              <a:rPr lang="pt-BR" sz="1400" b="1" dirty="0" err="1" smtClean="0"/>
              <a:t>Revue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des</a:t>
            </a:r>
            <a:r>
              <a:rPr lang="pt-BR" sz="1400" dirty="0" smtClean="0"/>
              <a:t> </a:t>
            </a:r>
            <a:r>
              <a:rPr lang="pt-BR" sz="1400" b="1" dirty="0" err="1" smtClean="0"/>
              <a:t>Sciences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Humaines</a:t>
            </a:r>
            <a:r>
              <a:rPr lang="pt-BR" sz="1400" b="1" dirty="0" smtClean="0"/>
              <a:t>, </a:t>
            </a:r>
            <a:r>
              <a:rPr lang="pt-BR" sz="1400" dirty="0" smtClean="0"/>
              <a:t>França, n. 27, </a:t>
            </a:r>
            <a:r>
              <a:rPr lang="pt-BR" sz="1400" dirty="0" err="1" smtClean="0"/>
              <a:t>avril</a:t>
            </a:r>
            <a:r>
              <a:rPr lang="pt-BR" sz="1400" dirty="0" smtClean="0"/>
              <a:t>/1993.</a:t>
            </a:r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FERNANDES, Florestan. A história de vida na investigação sociológica: a seleção dos sujeitos e suas implicações. In:</a:t>
            </a:r>
            <a:r>
              <a:rPr lang="pt-BR" sz="1400" b="1" dirty="0" smtClean="0"/>
              <a:t> Ensaios de sociologia geral e aplicada</a:t>
            </a:r>
            <a:r>
              <a:rPr lang="pt-BR" sz="1400" dirty="0" smtClean="0"/>
              <a:t>. São Paulo, Ed. Pioneira, 1971.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686800" cy="633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2800" b="1" dirty="0" smtClean="0">
                <a:solidFill>
                  <a:srgbClr val="C00000"/>
                </a:solidFill>
              </a:rPr>
              <a:t>A produção de dados qualitativos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981075"/>
            <a:ext cx="8229600" cy="5145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Técnicas de produção de dados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Entrevistas Orais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Grupos Focais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Observação direta e externa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Observação participante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Análises documentais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sz="2400" b="1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Modos de investigação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Estudos de caso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Estudos comparativos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Experimentações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Simulações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12160" y="5373216"/>
            <a:ext cx="22955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dirty="0" smtClean="0">
                <a:solidFill>
                  <a:schemeClr val="tx1"/>
                </a:solidFill>
              </a:rPr>
              <a:t>(</a:t>
            </a:r>
            <a:r>
              <a:rPr lang="pt-BR" sz="1400" b="1" dirty="0" err="1" smtClean="0"/>
              <a:t>Denzin</a:t>
            </a:r>
            <a:r>
              <a:rPr lang="pt-BR" sz="1400" b="1" dirty="0" smtClean="0"/>
              <a:t> e Lincoln, 2006</a:t>
            </a:r>
            <a:r>
              <a:rPr lang="pt-BR" sz="1400" b="1" dirty="0" smtClean="0">
                <a:solidFill>
                  <a:schemeClr val="tx1"/>
                </a:solidFill>
              </a:rPr>
              <a:t>)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0825" y="115888"/>
            <a:ext cx="8686800" cy="5032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dos dados e a atualização das teorias 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79388" y="763588"/>
            <a:ext cx="8964612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2400" b="1" dirty="0"/>
              <a:t>Forma que organiza resultados junto às teorias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A exposição que articula sentidos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A </a:t>
            </a:r>
            <a:r>
              <a:rPr lang="pt-BR" sz="2200" dirty="0" err="1"/>
              <a:t>causação</a:t>
            </a:r>
            <a:r>
              <a:rPr lang="pt-BR" sz="2200" dirty="0"/>
              <a:t> em redes de causas (externas/explicativa; internas/ compreensiva)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A objetivação que dá apoio à analise intelectual e permite a cumulação de pesquisas e resultados em análise coerente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endParaRPr lang="pt-BR" sz="2200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endParaRPr lang="pt-BR" sz="22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2400" b="1" dirty="0"/>
              <a:t>Quadros de Análises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Tipologias: taxonomias descritivas classificatórias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Tipo Ideal: o todo de um tipo ao qual se comparam os tipos empíricos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Sistemas: relação todo – parte; totalidade de realidades sociais estudadas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Estruturas e modelos: estudo das relações sociais com ajuda dos modelos; a estrutura engloba vários modelos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4355976" y="3560275"/>
            <a:ext cx="48974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dirty="0" smtClean="0">
                <a:solidFill>
                  <a:srgbClr val="990033"/>
                </a:solidFill>
              </a:rPr>
              <a:t> </a:t>
            </a:r>
            <a:r>
              <a:rPr lang="pt-BR" sz="1400" b="1" dirty="0">
                <a:solidFill>
                  <a:schemeClr val="tx2"/>
                </a:solidFill>
              </a:rPr>
              <a:t>(</a:t>
            </a:r>
            <a:r>
              <a:rPr lang="pt-BR" sz="1400" b="1" dirty="0" err="1">
                <a:solidFill>
                  <a:schemeClr val="tx2"/>
                </a:solidFill>
              </a:rPr>
              <a:t>Denzin</a:t>
            </a:r>
            <a:r>
              <a:rPr lang="pt-BR" sz="1400" b="1" dirty="0">
                <a:solidFill>
                  <a:schemeClr val="tx2"/>
                </a:solidFill>
              </a:rPr>
              <a:t>; Lincoln, 2006</a:t>
            </a:r>
            <a:r>
              <a:rPr lang="pt-BR" sz="1400" b="1" dirty="0" smtClean="0">
                <a:solidFill>
                  <a:schemeClr val="tx2"/>
                </a:solidFill>
              </a:rPr>
              <a:t>)</a:t>
            </a:r>
            <a:endParaRPr lang="pt-BR" sz="1400" b="1" dirty="0">
              <a:solidFill>
                <a:srgbClr val="990033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227763" y="476250"/>
            <a:ext cx="22955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dirty="0"/>
              <a:t>(BRUINE e </a:t>
            </a:r>
            <a:r>
              <a:rPr lang="pt-BR" sz="1400" b="1" dirty="0" err="1"/>
              <a:t>cols</a:t>
            </a:r>
            <a:r>
              <a:rPr lang="pt-BR" sz="1400" b="1" dirty="0"/>
              <a:t>, 1977)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7564-A1F8-4759-9869-2FF2DB1D49E0}" type="slidenum">
              <a:rPr lang="pt-BR"/>
              <a:pPr/>
              <a:t>6</a:t>
            </a:fld>
            <a:endParaRPr lang="pt-BR"/>
          </a:p>
        </p:txBody>
      </p:sp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8931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Entrevistas</a:t>
            </a:r>
            <a:r>
              <a:rPr lang="pt-BR" sz="3000" b="1" dirty="0" smtClean="0">
                <a:solidFill>
                  <a:srgbClr val="C00000"/>
                </a:solidFill>
              </a:rPr>
              <a:t> 	 (</a:t>
            </a:r>
            <a:r>
              <a:rPr lang="pt-BR" sz="3000" b="1" dirty="0" err="1" smtClean="0">
                <a:solidFill>
                  <a:srgbClr val="C00000"/>
                </a:solidFill>
              </a:rPr>
              <a:t>semi-estruturadas</a:t>
            </a:r>
            <a:r>
              <a:rPr lang="pt-BR" sz="3000" b="1" dirty="0" smtClean="0">
                <a:solidFill>
                  <a:srgbClr val="C00000"/>
                </a:solidFill>
              </a:rPr>
              <a:t>)</a:t>
            </a:r>
            <a:endParaRPr lang="pt-BR" sz="3000" b="1" dirty="0">
              <a:solidFill>
                <a:srgbClr val="C00000"/>
              </a:solidFill>
            </a:endParaRPr>
          </a:p>
          <a:p>
            <a:pPr eaLnBrk="0" hangingPunct="0"/>
            <a:endParaRPr lang="pt-BR" sz="2400" b="1" dirty="0">
              <a:solidFill>
                <a:srgbClr val="5D5D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buFontTx/>
              <a:buChar char="•"/>
            </a:pPr>
            <a:r>
              <a:rPr lang="pt-BR" sz="2400" dirty="0"/>
              <a:t> Escala entre a liberdade dada ao pesquisado e o nível de profundidade das respostas. </a:t>
            </a: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250825" y="2349500"/>
            <a:ext cx="8893175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 sz="2400" u="sng" dirty="0">
              <a:solidFill>
                <a:srgbClr val="5D5D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pt-BR" sz="2400" dirty="0"/>
              <a:t>CARACTERÍSTICAS</a:t>
            </a:r>
          </a:p>
          <a:p>
            <a:r>
              <a:rPr lang="pt-BR" sz="2400" dirty="0"/>
              <a:t>	 		</a:t>
            </a:r>
          </a:p>
          <a:p>
            <a:pPr>
              <a:buFontTx/>
              <a:buChar char="•"/>
            </a:pPr>
            <a:r>
              <a:rPr lang="pt-BR" sz="2400" dirty="0"/>
              <a:t>Essencial quando se quer </a:t>
            </a:r>
            <a:r>
              <a:rPr lang="pt-BR" sz="2400" b="1" dirty="0"/>
              <a:t>apreender</a:t>
            </a:r>
            <a:r>
              <a:rPr lang="pt-BR" sz="2400" dirty="0"/>
              <a:t> os sistemas de valores, normas e representações próprios de uma cultura ou sub-cultura;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Questões podem emergir no processo;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 A ênfase é </a:t>
            </a:r>
            <a:r>
              <a:rPr lang="pt-BR" sz="2400" b="1" dirty="0"/>
              <a:t>no que se </a:t>
            </a:r>
            <a:r>
              <a:rPr lang="pt-BR" sz="2400" b="1" i="1" dirty="0"/>
              <a:t>pensa</a:t>
            </a:r>
            <a:r>
              <a:rPr lang="pt-BR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r>
              <a:rPr lang="pt-BR" sz="2400" dirty="0"/>
              <a:t> mais do que </a:t>
            </a:r>
            <a:r>
              <a:rPr lang="pt-BR" sz="2400" b="1" dirty="0"/>
              <a:t>o que se </a:t>
            </a:r>
            <a:r>
              <a:rPr lang="pt-BR" sz="2400" b="1" i="1" dirty="0"/>
              <a:t>sabe</a:t>
            </a:r>
            <a:r>
              <a:rPr lang="pt-BR" sz="1800" i="1" dirty="0"/>
              <a:t>. </a:t>
            </a:r>
            <a:endParaRPr lang="pt-BR" sz="1400" dirty="0"/>
          </a:p>
          <a:p>
            <a:pPr>
              <a:buFontTx/>
              <a:buChar char="•"/>
            </a:pPr>
            <a:endParaRPr lang="pt-BR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D925-8E4B-4C53-95C6-FDE81AA9C7C6}" type="slidenum">
              <a:rPr lang="pt-BR"/>
              <a:pPr/>
              <a:t>7</a:t>
            </a:fld>
            <a:endParaRPr lang="pt-BR"/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395288" y="0"/>
            <a:ext cx="8353425" cy="6647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pt-BR" dirty="0">
              <a:solidFill>
                <a:srgbClr val="7171FF"/>
              </a:solidFill>
            </a:endParaRPr>
          </a:p>
          <a:p>
            <a:r>
              <a:rPr lang="pt-B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Focais</a:t>
            </a:r>
          </a:p>
          <a:p>
            <a:pPr>
              <a:buFontTx/>
              <a:buChar char="•"/>
            </a:pPr>
            <a:endParaRPr lang="pt-BR" dirty="0" smtClean="0"/>
          </a:p>
          <a:p>
            <a:pPr>
              <a:buFontTx/>
              <a:buChar char="•"/>
            </a:pPr>
            <a:r>
              <a:rPr lang="pt-BR" sz="2400" dirty="0" smtClean="0"/>
              <a:t>CARACTERÍSICAS</a:t>
            </a:r>
          </a:p>
          <a:p>
            <a:pPr lvl="2"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 smtClean="0"/>
              <a:t>Buscam </a:t>
            </a:r>
            <a:r>
              <a:rPr lang="pt-BR" sz="2400" dirty="0"/>
              <a:t>captar </a:t>
            </a:r>
            <a:r>
              <a:rPr lang="pt-BR" sz="2400" b="1" dirty="0"/>
              <a:t>tendências</a:t>
            </a:r>
            <a:r>
              <a:rPr lang="pt-BR" sz="2400" dirty="0"/>
              <a:t> humanas, atitudes e percepções relativas a aspectos da vida social.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Parte da </a:t>
            </a:r>
            <a:r>
              <a:rPr lang="pt-BR" sz="2400" dirty="0" smtClean="0"/>
              <a:t>ideia </a:t>
            </a:r>
            <a:r>
              <a:rPr lang="pt-BR" sz="2400" dirty="0"/>
              <a:t>de que somos influenciados pelo ambiente circundante e pelas pessoas a nossa volta</a:t>
            </a:r>
            <a:r>
              <a:rPr lang="pt-BR" sz="2400" dirty="0" smtClean="0"/>
              <a:t>.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N</a:t>
            </a:r>
            <a:r>
              <a:rPr lang="pt-BR" sz="2400" dirty="0" smtClean="0"/>
              <a:t>oção </a:t>
            </a:r>
            <a:r>
              <a:rPr lang="pt-BR" sz="2400" dirty="0"/>
              <a:t>de que as pessoas sofrem </a:t>
            </a:r>
            <a:r>
              <a:rPr lang="pt-BR" sz="2400" b="1" dirty="0"/>
              <a:t>influência mútuas </a:t>
            </a:r>
            <a:r>
              <a:rPr lang="pt-BR" sz="2400" dirty="0"/>
              <a:t>durante o processo e em seu curso as opiniões de alguns podem mudar.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Embora nos grupos focais as </a:t>
            </a:r>
            <a:r>
              <a:rPr lang="pt-BR" sz="2400" dirty="0" smtClean="0"/>
              <a:t>ideias </a:t>
            </a:r>
            <a:r>
              <a:rPr lang="pt-BR" sz="2400" dirty="0"/>
              <a:t>a princípio possam parecer maleáveis e dinâmicas, possuem um </a:t>
            </a:r>
            <a:r>
              <a:rPr lang="pt-BR" sz="2400" b="1" dirty="0"/>
              <a:t>substrato/padrão</a:t>
            </a:r>
            <a:r>
              <a:rPr lang="pt-BR" sz="2400" dirty="0"/>
              <a:t> que faz parte da </a:t>
            </a:r>
            <a:r>
              <a:rPr lang="pt-BR" sz="2400" b="1" dirty="0"/>
              <a:t>cultura do grupo</a:t>
            </a:r>
            <a:r>
              <a:rPr lang="pt-BR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 lIns="92075" tIns="46038" rIns="92075" bIns="46038">
            <a:normAutofit fontScale="90000"/>
          </a:bodyPr>
          <a:lstStyle/>
          <a:p>
            <a:pPr algn="l">
              <a:defRPr/>
            </a:pPr>
            <a:r>
              <a:rPr lang="pt-BR" sz="2800" b="1" dirty="0">
                <a:solidFill>
                  <a:srgbClr val="0070C0"/>
                </a:solidFill>
                <a:latin typeface="Tahoma" pitchFamily="34" charset="0"/>
              </a:rPr>
              <a:t/>
            </a:r>
            <a:br>
              <a:rPr lang="pt-BR" sz="2800" b="1" dirty="0">
                <a:solidFill>
                  <a:srgbClr val="0070C0"/>
                </a:solidFill>
                <a:latin typeface="Tahoma" pitchFamily="34" charset="0"/>
              </a:rPr>
            </a:br>
            <a:r>
              <a:rPr lang="pt-B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A observação participante e a pesquisa </a:t>
            </a:r>
            <a:r>
              <a:rPr lang="pt-BR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etnográfica</a:t>
            </a:r>
            <a:br>
              <a:rPr lang="pt-BR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r>
              <a:rPr lang="pt-B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/>
            </a:r>
            <a:br>
              <a:rPr lang="pt-B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r>
              <a:rPr lang="pt-BR" sz="2800" b="1" dirty="0">
                <a:solidFill>
                  <a:srgbClr val="0070C0"/>
                </a:solidFill>
                <a:latin typeface="Tahoma" pitchFamily="34" charset="0"/>
              </a:rPr>
              <a:t/>
            </a:r>
            <a:br>
              <a:rPr lang="pt-BR" sz="2800" b="1" dirty="0">
                <a:solidFill>
                  <a:srgbClr val="0070C0"/>
                </a:solidFill>
                <a:latin typeface="Tahoma" pitchFamily="34" charset="0"/>
              </a:rPr>
            </a:br>
            <a:endParaRPr lang="pt-BR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94738" cy="4619625"/>
          </a:xfrm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2800" dirty="0" smtClean="0">
              <a:solidFill>
                <a:schemeClr val="tx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chemeClr val="tx2"/>
                </a:solidFill>
                <a:latin typeface="+mj-lt"/>
              </a:rPr>
              <a:t>Consiste na presença intensa do pesquisador no contexto pesquisado, com uso da observação participante e de entrevistas informais e </a:t>
            </a:r>
            <a:r>
              <a:rPr lang="pt-BR" sz="2800" dirty="0" err="1" smtClean="0">
                <a:solidFill>
                  <a:schemeClr val="tx2"/>
                </a:solidFill>
                <a:latin typeface="+mj-lt"/>
              </a:rPr>
              <a:t>semi-estruturadas</a:t>
            </a:r>
            <a:r>
              <a:rPr lang="pt-BR" sz="2800" dirty="0" smtClean="0">
                <a:solidFill>
                  <a:schemeClr val="tx2"/>
                </a:solidFill>
                <a:latin typeface="+mj-lt"/>
              </a:rPr>
              <a:t>, bem como de documentos escritos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800" dirty="0" smtClean="0">
              <a:solidFill>
                <a:schemeClr val="tx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chemeClr val="tx2"/>
                </a:solidFill>
                <a:latin typeface="+mj-lt"/>
              </a:rPr>
              <a:t>Resulta na apresentação de um texto interpretativo (“descrição densa”), fruto da análise de dados recolhidos em campo, acerca  do fenômeno social /cultural que constitui o objeto de estudo.</a:t>
            </a: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836713"/>
            <a:ext cx="8664575" cy="5716488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pt-BR" sz="2600" dirty="0" smtClean="0">
                <a:solidFill>
                  <a:schemeClr val="tx2"/>
                </a:solidFill>
              </a:rPr>
              <a:t>A observação participante nunca é a </a:t>
            </a:r>
            <a:r>
              <a:rPr lang="pt-BR" sz="2600" u="sng" dirty="0" smtClean="0">
                <a:solidFill>
                  <a:schemeClr val="tx2"/>
                </a:solidFill>
              </a:rPr>
              <a:t>única</a:t>
            </a:r>
            <a:r>
              <a:rPr lang="pt-BR" sz="2600" dirty="0" smtClean="0">
                <a:solidFill>
                  <a:schemeClr val="tx2"/>
                </a:solidFill>
              </a:rPr>
              <a:t> fonte de dados de uma pesquisa:</a:t>
            </a:r>
          </a:p>
          <a:p>
            <a:pPr eaLnBrk="1" hangingPunct="1"/>
            <a:endParaRPr lang="pt-BR" sz="2600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pt-BR" sz="2400" dirty="0" smtClean="0">
                <a:solidFill>
                  <a:schemeClr val="tx2"/>
                </a:solidFill>
              </a:rPr>
              <a:t>pode ser utilizada de modo pontual, na descrição do local de um estudo ou para apresentar os fenômenos ou atores sociais envolvidos</a:t>
            </a:r>
          </a:p>
          <a:p>
            <a:pPr lvl="1" eaLnBrk="1" hangingPunct="1"/>
            <a:endParaRPr lang="pt-BR" sz="2400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pt-BR" sz="2400" dirty="0" smtClean="0">
                <a:solidFill>
                  <a:schemeClr val="tx2"/>
                </a:solidFill>
              </a:rPr>
              <a:t>é </a:t>
            </a:r>
            <a:r>
              <a:rPr lang="pt-BR" sz="2400" i="1" dirty="0" smtClean="0">
                <a:solidFill>
                  <a:schemeClr val="tx2"/>
                </a:solidFill>
              </a:rPr>
              <a:t>um</a:t>
            </a:r>
            <a:r>
              <a:rPr lang="pt-BR" sz="2400" dirty="0" smtClean="0">
                <a:solidFill>
                  <a:schemeClr val="tx2"/>
                </a:solidFill>
              </a:rPr>
              <a:t> (principal) dos componentes da pesquisa etnográfica</a:t>
            </a:r>
          </a:p>
          <a:p>
            <a:pPr lvl="2" eaLnBrk="1" hangingPunct="1"/>
            <a:endParaRPr lang="pt-BR" sz="3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379</TotalTime>
  <Words>2176</Words>
  <Application>Microsoft Macintosh PowerPoint</Application>
  <PresentationFormat>On-screen Show (4:3)</PresentationFormat>
  <Paragraphs>290</Paragraphs>
  <Slides>34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Facetado</vt:lpstr>
      <vt:lpstr>PowerPoint Presentation</vt:lpstr>
      <vt:lpstr>PowerPoint Presentation</vt:lpstr>
      <vt:lpstr>PowerPoint Presentation</vt:lpstr>
      <vt:lpstr>A produção de dados qualitativos</vt:lpstr>
      <vt:lpstr>PowerPoint Presentation</vt:lpstr>
      <vt:lpstr>PowerPoint Presentation</vt:lpstr>
      <vt:lpstr>PowerPoint Presentation</vt:lpstr>
      <vt:lpstr> A observação participante e a pesquisa etnográfica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Exemplificando...  Projeto: Os homens na Atenção Primária à Saúde...  Couto et al, 2009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Exemplificando...  Projeto: Os homens na Atenção Primária à Saúde...  Couto et al, 2009</vt:lpstr>
      <vt:lpstr>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“Redação de artigos com abordagem qualitativa”   Área de Concentração: Saúde, Ciclos de Vida e Sociedade (SCS) 2014. Disciplina: SCS – 5703 Metodologia e Divulgação do Artigo Científico.</dc:title>
  <dc:creator>Marcia</dc:creator>
  <cp:lastModifiedBy>Ivan Franca Junior</cp:lastModifiedBy>
  <cp:revision>50</cp:revision>
  <dcterms:created xsi:type="dcterms:W3CDTF">2014-09-25T11:55:44Z</dcterms:created>
  <dcterms:modified xsi:type="dcterms:W3CDTF">2015-05-17T13:19:54Z</dcterms:modified>
</cp:coreProperties>
</file>