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334" r:id="rId4"/>
    <p:sldId id="336" r:id="rId5"/>
    <p:sldId id="27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Ja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FF8C3C"/>
    <a:srgbClr val="C66B5A"/>
    <a:srgbClr val="315263"/>
    <a:srgbClr val="7B84C6"/>
    <a:srgbClr val="001E4A"/>
    <a:srgbClr val="08022E"/>
    <a:srgbClr val="0000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inimized" horzBarState="maximized">
    <p:restoredLeft sz="15619" autoAdjust="0"/>
    <p:restoredTop sz="94719" autoAdjust="0"/>
  </p:normalViewPr>
  <p:slideViewPr>
    <p:cSldViewPr snapToGrid="0">
      <p:cViewPr varScale="1">
        <p:scale>
          <a:sx n="114" d="100"/>
          <a:sy n="114" d="100"/>
        </p:scale>
        <p:origin x="-300" y="-102"/>
      </p:cViewPr>
      <p:guideLst>
        <p:guide orient="horz" pos="1536"/>
        <p:guide pos="397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-1392" y="634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52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t" anchorCtr="0" compatLnSpc="1">
            <a:prstTxWarp prst="textNoShape">
              <a:avLst/>
            </a:prstTxWarp>
          </a:bodyPr>
          <a:lstStyle>
            <a:lvl1pPr defTabSz="904875">
              <a:defRPr sz="1300" i="0">
                <a:latin typeface="Times New Roman" pitchFamily="18" charset="0"/>
              </a:defRPr>
            </a:lvl1pPr>
          </a:lstStyle>
          <a:p>
            <a:r>
              <a:rPr lang="en-US"/>
              <a:t>EE141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3188" y="0"/>
            <a:ext cx="2930525" cy="452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t" anchorCtr="0" compatLnSpc="1">
            <a:prstTxWarp prst="textNoShape">
              <a:avLst/>
            </a:prstTxWarp>
          </a:bodyPr>
          <a:lstStyle>
            <a:lvl1pPr algn="r" defTabSz="904875">
              <a:defRPr sz="13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8863"/>
            <a:ext cx="3006725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b" anchorCtr="0" compatLnSpc="1">
            <a:prstTxWarp prst="textNoShape">
              <a:avLst/>
            </a:prstTxWarp>
          </a:bodyPr>
          <a:lstStyle>
            <a:lvl1pPr defTabSz="904875">
              <a:defRPr sz="13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3188" y="8678863"/>
            <a:ext cx="2930525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b" anchorCtr="0" compatLnSpc="1">
            <a:prstTxWarp prst="textNoShape">
              <a:avLst/>
            </a:prstTxWarp>
          </a:bodyPr>
          <a:lstStyle>
            <a:lvl1pPr algn="r" defTabSz="904875">
              <a:defRPr sz="1300" i="0">
                <a:latin typeface="Times New Roman" pitchFamily="18" charset="0"/>
              </a:defRPr>
            </a:lvl1pPr>
          </a:lstStyle>
          <a:p>
            <a:fld id="{A06622A7-9C7E-4406-8BFD-32CF5B0A82C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3188" y="0"/>
            <a:ext cx="2930525" cy="452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t" anchorCtr="0" compatLnSpc="1">
            <a:prstTxWarp prst="textNoShape">
              <a:avLst/>
            </a:prstTxWarp>
          </a:bodyPr>
          <a:lstStyle>
            <a:lvl1pPr algn="r" defTabSz="904875">
              <a:defRPr sz="13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9663" y="679450"/>
            <a:ext cx="4629150" cy="3471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376738"/>
            <a:ext cx="5037138" cy="4075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8863"/>
            <a:ext cx="3006725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b" anchorCtr="0" compatLnSpc="1">
            <a:prstTxWarp prst="textNoShape">
              <a:avLst/>
            </a:prstTxWarp>
          </a:bodyPr>
          <a:lstStyle>
            <a:lvl1pPr defTabSz="904875">
              <a:defRPr sz="13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3188" y="8678863"/>
            <a:ext cx="2930525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b" anchorCtr="0" compatLnSpc="1">
            <a:prstTxWarp prst="textNoShape">
              <a:avLst/>
            </a:prstTxWarp>
          </a:bodyPr>
          <a:lstStyle>
            <a:lvl1pPr algn="r" defTabSz="904875">
              <a:defRPr sz="1300" i="0">
                <a:latin typeface="Times New Roman" pitchFamily="18" charset="0"/>
              </a:defRPr>
            </a:lvl1pPr>
          </a:lstStyle>
          <a:p>
            <a:fld id="{10605ECB-6EF0-46CC-8216-62BB342C94A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DFE7F-29DE-40D2-9558-7EE9B9A85AF0}" type="slidenum">
              <a:rPr lang="en-US"/>
              <a:pPr/>
              <a:t>1</a:t>
            </a:fld>
            <a:endParaRPr 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C8A05-0BBA-43AC-B18B-7DDE1A9DDB35}" type="slidenum">
              <a:rPr lang="en-US"/>
              <a:pPr/>
              <a:t>2</a:t>
            </a:fld>
            <a:endParaRPr lang="en-US"/>
          </a:p>
        </p:txBody>
      </p:sp>
      <p:sp>
        <p:nvSpPr>
          <p:cNvPr id="480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Nas aulas de teoria, revisamos o conhecimento adquirido sobre o inversor  nas disciplinas da área de Eletrônica e relembramos a equação 4.157 do Sedra para de tpHL (a equação do tpLH é similar), considerando-se um VTH de aproxiamdamente 0,2XVDD. </a:t>
            </a:r>
          </a:p>
          <a:p>
            <a:r>
              <a:rPr lang="pt-BR"/>
              <a:t>A equação deixa clara a dependência direta de tpHL à capacitância de carga CL e a dependência inversa para a mobilidade do elétron, a capacitância de óxido fino (sobre a porta), a tensão de alimentação VDD e a relação (Wn/Ln).</a:t>
            </a:r>
          </a:p>
          <a:p>
            <a:r>
              <a:rPr lang="pt-BR"/>
              <a:t>A figura do slide ilustra, para um caso particular, medidas de tpHL e tpLH com valores variados de </a:t>
            </a:r>
            <a:r>
              <a:rPr lang="pt-BR">
                <a:latin typeface="Symbol" pitchFamily="18" charset="2"/>
              </a:rPr>
              <a:t>b=</a:t>
            </a:r>
            <a:r>
              <a:rPr lang="pt-BR"/>
              <a:t>(Wp/Wn). Pode-se notar que para </a:t>
            </a:r>
            <a:r>
              <a:rPr lang="pt-BR">
                <a:latin typeface="Symbol" pitchFamily="18" charset="2"/>
              </a:rPr>
              <a:t>b</a:t>
            </a:r>
            <a:r>
              <a:rPr lang="pt-BR"/>
              <a:t> de 2,4 aproximadamente, a razão (</a:t>
            </a:r>
            <a:r>
              <a:rPr lang="pt-BR">
                <a:latin typeface="Symbol" pitchFamily="18" charset="2"/>
              </a:rPr>
              <a:t>m</a:t>
            </a:r>
            <a:r>
              <a:rPr lang="pt-BR"/>
              <a:t>n/</a:t>
            </a:r>
            <a:r>
              <a:rPr lang="pt-BR">
                <a:latin typeface="Symbol" pitchFamily="18" charset="2"/>
              </a:rPr>
              <a:t>m</a:t>
            </a:r>
            <a:r>
              <a:rPr lang="pt-BR"/>
              <a:t>p) e as diferenças nos valores de VTH são compensados e os atrasos são iguais. </a:t>
            </a:r>
          </a:p>
          <a:p>
            <a:r>
              <a:rPr lang="pt-BR"/>
              <a:t>No caso da experiência de lab. 3, ao se definir valores de Wp, Lp, Wn e Ln, pode-se obter os valores de tpHL e tpLH correspondentes.</a:t>
            </a:r>
          </a:p>
          <a:p>
            <a:r>
              <a:rPr lang="pt-BR"/>
              <a:t>Fica claro que é possível ao projetista definir primeiramente os seus parâmetros de atraso, de acordo com uma especificação de projeto e, a partir desta definição, optar por valores de dimensão para os transistores.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0A845-D788-479D-AF36-B7CB336899A6}" type="slidenum">
              <a:rPr lang="en-US"/>
              <a:pPr/>
              <a:t>3</a:t>
            </a:fld>
            <a:endParaRPr lang="en-US"/>
          </a:p>
        </p:txBody>
      </p:sp>
      <p:sp>
        <p:nvSpPr>
          <p:cNvPr id="481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 figuras mostram resultados de medidas realizadas seguindo-se as determinações da experiência de lab 3. </a:t>
            </a:r>
          </a:p>
          <a:p>
            <a:r>
              <a:rPr lang="pt-BR"/>
              <a:t>Dois valores de tr foram adotados: 0,01 e 0,1 ns, obtendo-se-os valores correspondentes de tpHL. Apesar de não muito diferentes ente si, fica  evidente que os tempos de atraso não são idênticos, e que eles aumentam com o valor de tr.</a:t>
            </a:r>
          </a:p>
          <a:p>
            <a:r>
              <a:rPr lang="pt-BR"/>
              <a:t>A equação 4.157 do livro do Sedra é obtida através de uma análise onde assume-se que o sinal de entrada apresenta uma transição abrupta, com tr=0. Isto faz com que o transistor n esteja “ON” e o tansistor p fique “OFF”, imediatamente, após a transição do sinal à entrada.</a:t>
            </a:r>
          </a:p>
          <a:p>
            <a:r>
              <a:rPr lang="pt-BR"/>
              <a:t>Tal equação deveria ser corrigida, considerando-se que tal transição abrupta não existe, pois ambos os transistores n e p ficam por algum tempo “ON”, durante a subida do sinal de entrada. Isto faz com que nem toda a corrente no transistor n seja destinada à descarga do capacitor, fazendo com que o atraso tpHL alongue-se. Portanto o efeito do tempo tr em que este efeito ocorre deveria ser incluído no cálculo de tpHL.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8ED40-0F5F-4336-8CF5-8F11A4F7C828}" type="slidenum">
              <a:rPr lang="en-US"/>
              <a:pPr/>
              <a:t>4</a:t>
            </a:fld>
            <a:endParaRPr lang="en-US"/>
          </a:p>
        </p:txBody>
      </p:sp>
      <p:sp>
        <p:nvSpPr>
          <p:cNvPr id="482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 figuras mostram resultados de medidas realizadas seguindo-se, também, as determinações da experiência de lab 3. </a:t>
            </a:r>
          </a:p>
          <a:p>
            <a:r>
              <a:rPr lang="pt-BR"/>
              <a:t>Dois valores de tf foram adotados: 0,01 e 0,1 ns, obtendo-se-os valores correspondentes de tpLH. Novamente, fica  evidente que os tempos de atraso não são idênticos, e que eles aumentam com o valor de tf.</a:t>
            </a:r>
          </a:p>
          <a:p>
            <a:r>
              <a:rPr lang="pt-BR"/>
              <a:t>A mesma situação apresentada no slide anterior se reptete para o caso de transição abrupta H-L à entrada, apenas trocando-se o status de “ON” e “OFF” entre os transistores n e p.</a:t>
            </a:r>
          </a:p>
          <a:p>
            <a:r>
              <a:rPr lang="pt-BR"/>
              <a:t>Novamnete, a equação correspondente à 4.157 para tpLH deveria ser corrigida para que a influência de tf fosse considerada.</a:t>
            </a:r>
          </a:p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BBA3F-D529-40D3-BCAA-D5F59CAAA41E}" type="slidenum">
              <a:rPr lang="en-US"/>
              <a:pPr/>
              <a:t>5</a:t>
            </a:fld>
            <a:endParaRPr lang="en-US"/>
          </a:p>
        </p:txBody>
      </p:sp>
      <p:sp>
        <p:nvSpPr>
          <p:cNvPr id="483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figura ilustra a variação de </a:t>
            </a:r>
            <a:r>
              <a:rPr lang="pt-BR" dirty="0" err="1"/>
              <a:t>tpHL</a:t>
            </a:r>
            <a:r>
              <a:rPr lang="pt-BR" dirty="0"/>
              <a:t> em </a:t>
            </a:r>
            <a:r>
              <a:rPr lang="pt-BR" dirty="0" err="1"/>
              <a:t>funçaõde</a:t>
            </a:r>
            <a:r>
              <a:rPr lang="pt-BR" dirty="0"/>
              <a:t>  </a:t>
            </a:r>
            <a:r>
              <a:rPr lang="pt-BR" dirty="0" err="1"/>
              <a:t>tr</a:t>
            </a:r>
            <a:r>
              <a:rPr lang="pt-BR" dirty="0"/>
              <a:t> para um caso simulado com dimensões mínimas (tecnologia 0,25</a:t>
            </a:r>
            <a:r>
              <a:rPr lang="pt-BR" dirty="0">
                <a:latin typeface="Symbol" pitchFamily="18" charset="2"/>
              </a:rPr>
              <a:t>m</a:t>
            </a:r>
            <a:r>
              <a:rPr lang="pt-BR" dirty="0"/>
              <a:t>m).</a:t>
            </a:r>
          </a:p>
          <a:p>
            <a:r>
              <a:rPr lang="pt-BR" dirty="0"/>
              <a:t>Um forma analítica simplificada que modela </a:t>
            </a:r>
            <a:r>
              <a:rPr lang="pt-BR" dirty="0" smtClean="0"/>
              <a:t>adequadamente o </a:t>
            </a:r>
            <a:r>
              <a:rPr lang="pt-BR" dirty="0"/>
              <a:t>comportamento da curva é dada pela equação acima. </a:t>
            </a:r>
            <a:r>
              <a:rPr lang="pt-BR" dirty="0" err="1"/>
              <a:t>tpHL</a:t>
            </a:r>
            <a:r>
              <a:rPr lang="pt-BR" dirty="0"/>
              <a:t>(</a:t>
            </a:r>
            <a:r>
              <a:rPr lang="pt-BR" dirty="0" err="1"/>
              <a:t>step</a:t>
            </a:r>
            <a:r>
              <a:rPr lang="pt-BR" dirty="0"/>
              <a:t>) é o valor de </a:t>
            </a:r>
            <a:r>
              <a:rPr lang="pt-BR" dirty="0" err="1"/>
              <a:t>tpHL</a:t>
            </a:r>
            <a:r>
              <a:rPr lang="pt-BR" dirty="0"/>
              <a:t> obtido com uma transição abrupta (</a:t>
            </a:r>
            <a:r>
              <a:rPr lang="pt-BR" dirty="0" err="1"/>
              <a:t>tr</a:t>
            </a:r>
            <a:r>
              <a:rPr lang="pt-BR" dirty="0"/>
              <a:t>=0).</a:t>
            </a:r>
          </a:p>
          <a:p>
            <a:r>
              <a:rPr lang="pt-BR" dirty="0"/>
              <a:t>Podemos usar os valores do slide 3 como </a:t>
            </a:r>
            <a:r>
              <a:rPr lang="pt-BR" dirty="0" smtClean="0"/>
              <a:t>exemplo, analisando primeiramente o caso de </a:t>
            </a:r>
            <a:r>
              <a:rPr lang="pt-BR" dirty="0" err="1" smtClean="0"/>
              <a:t>tr</a:t>
            </a:r>
            <a:r>
              <a:rPr lang="pt-BR" dirty="0" smtClean="0"/>
              <a:t>=100ps (que daria menos erro), para obter </a:t>
            </a:r>
            <a:r>
              <a:rPr lang="pt-BR" dirty="0" err="1" smtClean="0"/>
              <a:t>tpHL</a:t>
            </a:r>
            <a:r>
              <a:rPr lang="pt-BR" dirty="0" smtClean="0"/>
              <a:t>(</a:t>
            </a:r>
            <a:r>
              <a:rPr lang="pt-BR" dirty="0" err="1" smtClean="0"/>
              <a:t>step</a:t>
            </a:r>
            <a:r>
              <a:rPr lang="pt-BR" dirty="0" smtClean="0"/>
              <a:t>) </a:t>
            </a:r>
            <a:r>
              <a:rPr lang="pt-BR" dirty="0" smtClean="0"/>
              <a:t>. </a:t>
            </a:r>
            <a:endParaRPr lang="pt-BR" dirty="0"/>
          </a:p>
          <a:p>
            <a:r>
              <a:rPr lang="pt-BR" dirty="0"/>
              <a:t>Então, podemos usar  a equação dada, considerando-se: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tpHL</a:t>
            </a:r>
            <a:r>
              <a:rPr lang="pt-BR" dirty="0" smtClean="0"/>
              <a:t>(p</a:t>
            </a:r>
            <a:r>
              <a:rPr lang="pt-BR" dirty="0"/>
              <a:t>/ </a:t>
            </a:r>
            <a:r>
              <a:rPr lang="pt-BR" dirty="0" err="1" smtClean="0"/>
              <a:t>tr</a:t>
            </a:r>
            <a:r>
              <a:rPr lang="pt-BR" dirty="0" smtClean="0"/>
              <a:t>=100ps</a:t>
            </a:r>
            <a:r>
              <a:rPr lang="pt-BR" dirty="0"/>
              <a:t>)= </a:t>
            </a:r>
            <a:r>
              <a:rPr lang="pt-BR" dirty="0" smtClean="0"/>
              <a:t>203,4</a:t>
            </a:r>
            <a:r>
              <a:rPr lang="pt-BR" dirty="0" err="1" smtClean="0"/>
              <a:t>ps</a:t>
            </a:r>
            <a:endParaRPr lang="pt-BR" dirty="0" smtClean="0"/>
          </a:p>
          <a:p>
            <a:r>
              <a:rPr lang="pt-BR" dirty="0" smtClean="0"/>
              <a:t>	(203,4)</a:t>
            </a:r>
            <a:r>
              <a:rPr lang="pt-BR" baseline="30000" dirty="0" smtClean="0"/>
              <a:t> 2</a:t>
            </a:r>
            <a:r>
              <a:rPr lang="pt-BR" dirty="0" smtClean="0"/>
              <a:t>= (</a:t>
            </a:r>
            <a:r>
              <a:rPr lang="pt-BR" dirty="0" err="1" smtClean="0"/>
              <a:t>tpHL</a:t>
            </a:r>
            <a:r>
              <a:rPr lang="pt-BR" dirty="0" smtClean="0"/>
              <a:t>(</a:t>
            </a:r>
            <a:r>
              <a:rPr lang="pt-BR" dirty="0" err="1" smtClean="0"/>
              <a:t>step</a:t>
            </a:r>
            <a:r>
              <a:rPr lang="pt-BR" dirty="0" smtClean="0"/>
              <a:t>))</a:t>
            </a:r>
            <a:r>
              <a:rPr lang="pt-BR" baseline="30000" dirty="0" smtClean="0"/>
              <a:t>2</a:t>
            </a:r>
            <a:r>
              <a:rPr lang="pt-BR" dirty="0" smtClean="0"/>
              <a:t> +(50)</a:t>
            </a:r>
            <a:r>
              <a:rPr lang="pt-BR" baseline="30000" dirty="0" smtClean="0"/>
              <a:t>2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 smtClean="0"/>
              <a:t>	</a:t>
            </a:r>
            <a:r>
              <a:rPr lang="pt-BR" dirty="0" err="1" smtClean="0"/>
              <a:t>tpHL</a:t>
            </a:r>
            <a:r>
              <a:rPr lang="pt-BR" dirty="0" smtClean="0"/>
              <a:t>(</a:t>
            </a:r>
            <a:r>
              <a:rPr lang="pt-BR" dirty="0" err="1" smtClean="0"/>
              <a:t>step</a:t>
            </a:r>
            <a:r>
              <a:rPr lang="pt-BR" dirty="0" smtClean="0"/>
              <a:t>)= 197,2 os</a:t>
            </a:r>
          </a:p>
          <a:p>
            <a:r>
              <a:rPr lang="pt-BR" dirty="0" smtClean="0"/>
              <a:t>Calculando para </a:t>
            </a:r>
            <a:r>
              <a:rPr lang="pt-BR" dirty="0" err="1" smtClean="0"/>
              <a:t>tr</a:t>
            </a:r>
            <a:r>
              <a:rPr lang="pt-BR" dirty="0" smtClean="0"/>
              <a:t>=10ps</a:t>
            </a:r>
            <a:r>
              <a:rPr lang="pt-BR" dirty="0"/>
              <a:t>, o valor seria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tpHL</a:t>
            </a:r>
            <a:r>
              <a:rPr lang="pt-BR" dirty="0" smtClean="0"/>
              <a:t>(p/ </a:t>
            </a:r>
            <a:r>
              <a:rPr lang="pt-BR" dirty="0" err="1" smtClean="0"/>
              <a:t>tr</a:t>
            </a:r>
            <a:r>
              <a:rPr lang="pt-BR" dirty="0" smtClean="0"/>
              <a:t>=10ps)</a:t>
            </a:r>
            <a:r>
              <a:rPr lang="pt-BR" baseline="30000" dirty="0" smtClean="0"/>
              <a:t> 2</a:t>
            </a:r>
            <a:r>
              <a:rPr lang="pt-BR" dirty="0" smtClean="0"/>
              <a:t>= (197,2)</a:t>
            </a:r>
            <a:r>
              <a:rPr lang="pt-BR" baseline="30000" dirty="0" smtClean="0"/>
              <a:t>2</a:t>
            </a:r>
            <a:r>
              <a:rPr lang="pt-BR" dirty="0" smtClean="0"/>
              <a:t> +(5)</a:t>
            </a:r>
            <a:r>
              <a:rPr lang="pt-BR" baseline="30000" dirty="0" smtClean="0"/>
              <a:t>2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	</a:t>
            </a:r>
            <a:r>
              <a:rPr lang="pt-BR" dirty="0" err="1" smtClean="0"/>
              <a:t>tpHL</a:t>
            </a:r>
            <a:r>
              <a:rPr lang="pt-BR" dirty="0" smtClean="0"/>
              <a:t>(p/ </a:t>
            </a:r>
            <a:r>
              <a:rPr lang="pt-BR" dirty="0" err="1" smtClean="0"/>
              <a:t>tr</a:t>
            </a:r>
            <a:r>
              <a:rPr lang="pt-BR" dirty="0" smtClean="0"/>
              <a:t>=10ps)= 197,3 </a:t>
            </a:r>
            <a:r>
              <a:rPr lang="pt-BR" dirty="0" err="1" smtClean="0"/>
              <a:t>ps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Observar </a:t>
            </a:r>
            <a:r>
              <a:rPr lang="pt-BR" dirty="0"/>
              <a:t>que para </a:t>
            </a:r>
            <a:r>
              <a:rPr lang="pt-BR" dirty="0" err="1" smtClean="0"/>
              <a:t>tr</a:t>
            </a:r>
            <a:r>
              <a:rPr lang="pt-BR" dirty="0" smtClean="0"/>
              <a:t>=10ps</a:t>
            </a:r>
            <a:r>
              <a:rPr lang="pt-BR" dirty="0"/>
              <a:t>, o valor medido foi </a:t>
            </a:r>
            <a:r>
              <a:rPr lang="pt-BR" dirty="0" err="1" smtClean="0"/>
              <a:t>tpHL</a:t>
            </a:r>
            <a:r>
              <a:rPr lang="pt-BR" dirty="0" smtClean="0"/>
              <a:t>=194,9 </a:t>
            </a:r>
            <a:r>
              <a:rPr lang="pt-BR" dirty="0" smtClean="0"/>
              <a:t>p</a:t>
            </a:r>
            <a:r>
              <a:rPr lang="pt-BR" smtClean="0"/>
              <a:t>s</a:t>
            </a:r>
            <a:r>
              <a:rPr lang="pt-BR" dirty="0"/>
              <a:t>, indicando as limitações deste modelo simplificado.</a:t>
            </a:r>
          </a:p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08750" y="441325"/>
            <a:ext cx="1949450" cy="54260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441325"/>
            <a:ext cx="5695950" cy="54260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036"/>
          <p:cNvSpPr>
            <a:spLocks noChangeArrowheads="1"/>
          </p:cNvSpPr>
          <p:nvPr userDrawn="1"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B84C6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4400" i="0">
              <a:solidFill>
                <a:srgbClr val="0000B6"/>
              </a:solidFill>
              <a:latin typeface="Book Antiqua" pitchFamily="18" charset="0"/>
            </a:endParaRPr>
          </a:p>
        </p:txBody>
      </p:sp>
      <p:sp>
        <p:nvSpPr>
          <p:cNvPr id="3086" name="Text Box 1038"/>
          <p:cNvSpPr txBox="1">
            <a:spLocks noChangeArrowheads="1"/>
          </p:cNvSpPr>
          <p:nvPr userDrawn="1"/>
        </p:nvSpPr>
        <p:spPr bwMode="auto">
          <a:xfrm>
            <a:off x="158750" y="6408738"/>
            <a:ext cx="9064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>
                <a:latin typeface="Arial Narrow" pitchFamily="34" charset="0"/>
              </a:rPr>
              <a:t>PSI2451</a:t>
            </a:r>
            <a:endParaRPr lang="en-US" sz="1800" i="0" baseline="30000">
              <a:latin typeface="Arial Narrow" pitchFamily="34" charset="0"/>
            </a:endParaRPr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441325"/>
            <a:ext cx="7772400" cy="715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15263"/>
        </a:buClr>
        <a:buSzPct val="75000"/>
        <a:buFont typeface="Wingdings" pitchFamily="2" charset="2"/>
        <a:buChar char="q"/>
        <a:defRPr sz="3200">
          <a:solidFill>
            <a:srgbClr val="31526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C9D1E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41463" y="2571750"/>
            <a:ext cx="6034087" cy="1143000"/>
          </a:xfrm>
        </p:spPr>
        <p:txBody>
          <a:bodyPr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The Impact of tr and tf on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314325" y="1258888"/>
            <a:ext cx="6146800" cy="4616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1112838" y="1608138"/>
            <a:ext cx="4735512" cy="3730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794" name="Rectangle 10"/>
          <p:cNvSpPr>
            <a:spLocks noChangeArrowheads="1"/>
          </p:cNvSpPr>
          <p:nvPr/>
        </p:nvSpPr>
        <p:spPr bwMode="auto">
          <a:xfrm>
            <a:off x="1112838" y="1608138"/>
            <a:ext cx="4735512" cy="3730625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795" name="Line 11"/>
          <p:cNvSpPr>
            <a:spLocks noChangeShapeType="1"/>
          </p:cNvSpPr>
          <p:nvPr/>
        </p:nvSpPr>
        <p:spPr bwMode="auto">
          <a:xfrm>
            <a:off x="1112838" y="1608138"/>
            <a:ext cx="47355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796" name="Freeform 12"/>
          <p:cNvSpPr>
            <a:spLocks/>
          </p:cNvSpPr>
          <p:nvPr/>
        </p:nvSpPr>
        <p:spPr bwMode="auto">
          <a:xfrm>
            <a:off x="1112838" y="1608138"/>
            <a:ext cx="4735512" cy="3730625"/>
          </a:xfrm>
          <a:custGeom>
            <a:avLst/>
            <a:gdLst/>
            <a:ahLst/>
            <a:cxnLst>
              <a:cxn ang="0">
                <a:pos x="0" y="341"/>
              </a:cxn>
              <a:cxn ang="0">
                <a:pos x="433" y="341"/>
              </a:cxn>
              <a:cxn ang="0">
                <a:pos x="433" y="0"/>
              </a:cxn>
            </a:cxnLst>
            <a:rect l="0" t="0" r="r" b="b"/>
            <a:pathLst>
              <a:path w="433" h="341">
                <a:moveTo>
                  <a:pt x="0" y="341"/>
                </a:moveTo>
                <a:lnTo>
                  <a:pt x="433" y="341"/>
                </a:lnTo>
                <a:lnTo>
                  <a:pt x="433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797" name="Line 13"/>
          <p:cNvSpPr>
            <a:spLocks noChangeShapeType="1"/>
          </p:cNvSpPr>
          <p:nvPr/>
        </p:nvSpPr>
        <p:spPr bwMode="auto">
          <a:xfrm flipV="1">
            <a:off x="1112838" y="1608138"/>
            <a:ext cx="1587" cy="3730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798" name="Line 14"/>
          <p:cNvSpPr>
            <a:spLocks noChangeShapeType="1"/>
          </p:cNvSpPr>
          <p:nvPr/>
        </p:nvSpPr>
        <p:spPr bwMode="auto">
          <a:xfrm>
            <a:off x="1112838" y="5338763"/>
            <a:ext cx="47355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799" name="Line 15"/>
          <p:cNvSpPr>
            <a:spLocks noChangeShapeType="1"/>
          </p:cNvSpPr>
          <p:nvPr/>
        </p:nvSpPr>
        <p:spPr bwMode="auto">
          <a:xfrm flipV="1">
            <a:off x="1112838" y="1608138"/>
            <a:ext cx="1587" cy="3730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00" name="Line 16"/>
          <p:cNvSpPr>
            <a:spLocks noChangeShapeType="1"/>
          </p:cNvSpPr>
          <p:nvPr/>
        </p:nvSpPr>
        <p:spPr bwMode="auto">
          <a:xfrm flipV="1">
            <a:off x="1112838" y="5295900"/>
            <a:ext cx="1587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01" name="Line 17"/>
          <p:cNvSpPr>
            <a:spLocks noChangeShapeType="1"/>
          </p:cNvSpPr>
          <p:nvPr/>
        </p:nvSpPr>
        <p:spPr bwMode="auto">
          <a:xfrm>
            <a:off x="1112838" y="1608138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02" name="Rectangle 18"/>
          <p:cNvSpPr>
            <a:spLocks noChangeArrowheads="1"/>
          </p:cNvSpPr>
          <p:nvPr/>
        </p:nvSpPr>
        <p:spPr bwMode="auto">
          <a:xfrm>
            <a:off x="1068388" y="5383213"/>
            <a:ext cx="1857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1</a:t>
            </a:r>
            <a:endParaRPr lang="pt-BR">
              <a:latin typeface="Arial" pitchFamily="34" charset="0"/>
            </a:endParaRPr>
          </a:p>
        </p:txBody>
      </p:sp>
      <p:sp>
        <p:nvSpPr>
          <p:cNvPr id="374803" name="Line 19"/>
          <p:cNvSpPr>
            <a:spLocks noChangeShapeType="1"/>
          </p:cNvSpPr>
          <p:nvPr/>
        </p:nvSpPr>
        <p:spPr bwMode="auto">
          <a:xfrm flipV="1">
            <a:off x="1703388" y="5295900"/>
            <a:ext cx="1587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04" name="Line 20"/>
          <p:cNvSpPr>
            <a:spLocks noChangeShapeType="1"/>
          </p:cNvSpPr>
          <p:nvPr/>
        </p:nvSpPr>
        <p:spPr bwMode="auto">
          <a:xfrm>
            <a:off x="1703388" y="1608138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05" name="Rectangle 21"/>
          <p:cNvSpPr>
            <a:spLocks noChangeArrowheads="1"/>
          </p:cNvSpPr>
          <p:nvPr/>
        </p:nvSpPr>
        <p:spPr bwMode="auto">
          <a:xfrm>
            <a:off x="1582738" y="5383213"/>
            <a:ext cx="339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1.5</a:t>
            </a:r>
            <a:endParaRPr lang="pt-BR">
              <a:latin typeface="Arial" pitchFamily="34" charset="0"/>
            </a:endParaRPr>
          </a:p>
        </p:txBody>
      </p:sp>
      <p:sp>
        <p:nvSpPr>
          <p:cNvPr id="374806" name="Line 22"/>
          <p:cNvSpPr>
            <a:spLocks noChangeShapeType="1"/>
          </p:cNvSpPr>
          <p:nvPr/>
        </p:nvSpPr>
        <p:spPr bwMode="auto">
          <a:xfrm flipV="1">
            <a:off x="2293938" y="5295900"/>
            <a:ext cx="1587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07" name="Line 23"/>
          <p:cNvSpPr>
            <a:spLocks noChangeShapeType="1"/>
          </p:cNvSpPr>
          <p:nvPr/>
        </p:nvSpPr>
        <p:spPr bwMode="auto">
          <a:xfrm>
            <a:off x="2293938" y="1608138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08" name="Rectangle 24"/>
          <p:cNvSpPr>
            <a:spLocks noChangeArrowheads="1"/>
          </p:cNvSpPr>
          <p:nvPr/>
        </p:nvSpPr>
        <p:spPr bwMode="auto">
          <a:xfrm>
            <a:off x="2249488" y="5383213"/>
            <a:ext cx="1857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2</a:t>
            </a:r>
            <a:endParaRPr lang="pt-BR">
              <a:latin typeface="Arial" pitchFamily="34" charset="0"/>
            </a:endParaRPr>
          </a:p>
        </p:txBody>
      </p:sp>
      <p:sp>
        <p:nvSpPr>
          <p:cNvPr id="374809" name="Line 25"/>
          <p:cNvSpPr>
            <a:spLocks noChangeShapeType="1"/>
          </p:cNvSpPr>
          <p:nvPr/>
        </p:nvSpPr>
        <p:spPr bwMode="auto">
          <a:xfrm flipV="1">
            <a:off x="2884488" y="5295900"/>
            <a:ext cx="1587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10" name="Line 26"/>
          <p:cNvSpPr>
            <a:spLocks noChangeShapeType="1"/>
          </p:cNvSpPr>
          <p:nvPr/>
        </p:nvSpPr>
        <p:spPr bwMode="auto">
          <a:xfrm>
            <a:off x="2884488" y="1608138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11" name="Rectangle 27"/>
          <p:cNvSpPr>
            <a:spLocks noChangeArrowheads="1"/>
          </p:cNvSpPr>
          <p:nvPr/>
        </p:nvSpPr>
        <p:spPr bwMode="auto">
          <a:xfrm>
            <a:off x="2763838" y="5383213"/>
            <a:ext cx="339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2.5</a:t>
            </a:r>
            <a:endParaRPr lang="pt-BR">
              <a:latin typeface="Arial" pitchFamily="34" charset="0"/>
            </a:endParaRPr>
          </a:p>
        </p:txBody>
      </p:sp>
      <p:sp>
        <p:nvSpPr>
          <p:cNvPr id="374812" name="Line 28"/>
          <p:cNvSpPr>
            <a:spLocks noChangeShapeType="1"/>
          </p:cNvSpPr>
          <p:nvPr/>
        </p:nvSpPr>
        <p:spPr bwMode="auto">
          <a:xfrm flipV="1">
            <a:off x="3486150" y="5295900"/>
            <a:ext cx="1588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13" name="Line 29"/>
          <p:cNvSpPr>
            <a:spLocks noChangeShapeType="1"/>
          </p:cNvSpPr>
          <p:nvPr/>
        </p:nvSpPr>
        <p:spPr bwMode="auto">
          <a:xfrm>
            <a:off x="3486150" y="1608138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14" name="Rectangle 30"/>
          <p:cNvSpPr>
            <a:spLocks noChangeArrowheads="1"/>
          </p:cNvSpPr>
          <p:nvPr/>
        </p:nvSpPr>
        <p:spPr bwMode="auto">
          <a:xfrm>
            <a:off x="3441700" y="5383213"/>
            <a:ext cx="1857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3</a:t>
            </a:r>
            <a:endParaRPr lang="pt-BR">
              <a:latin typeface="Arial" pitchFamily="34" charset="0"/>
            </a:endParaRPr>
          </a:p>
        </p:txBody>
      </p:sp>
      <p:sp>
        <p:nvSpPr>
          <p:cNvPr id="374815" name="Line 31"/>
          <p:cNvSpPr>
            <a:spLocks noChangeShapeType="1"/>
          </p:cNvSpPr>
          <p:nvPr/>
        </p:nvSpPr>
        <p:spPr bwMode="auto">
          <a:xfrm flipV="1">
            <a:off x="4076700" y="5295900"/>
            <a:ext cx="1588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16" name="Line 32"/>
          <p:cNvSpPr>
            <a:spLocks noChangeShapeType="1"/>
          </p:cNvSpPr>
          <p:nvPr/>
        </p:nvSpPr>
        <p:spPr bwMode="auto">
          <a:xfrm>
            <a:off x="4076700" y="1608138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17" name="Rectangle 33"/>
          <p:cNvSpPr>
            <a:spLocks noChangeArrowheads="1"/>
          </p:cNvSpPr>
          <p:nvPr/>
        </p:nvSpPr>
        <p:spPr bwMode="auto">
          <a:xfrm>
            <a:off x="3956050" y="5383213"/>
            <a:ext cx="339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3.5</a:t>
            </a:r>
            <a:endParaRPr lang="pt-BR">
              <a:latin typeface="Arial" pitchFamily="34" charset="0"/>
            </a:endParaRPr>
          </a:p>
        </p:txBody>
      </p:sp>
      <p:sp>
        <p:nvSpPr>
          <p:cNvPr id="374818" name="Line 34"/>
          <p:cNvSpPr>
            <a:spLocks noChangeShapeType="1"/>
          </p:cNvSpPr>
          <p:nvPr/>
        </p:nvSpPr>
        <p:spPr bwMode="auto">
          <a:xfrm flipV="1">
            <a:off x="4667250" y="5295900"/>
            <a:ext cx="1588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19" name="Line 35"/>
          <p:cNvSpPr>
            <a:spLocks noChangeShapeType="1"/>
          </p:cNvSpPr>
          <p:nvPr/>
        </p:nvSpPr>
        <p:spPr bwMode="auto">
          <a:xfrm>
            <a:off x="4667250" y="1608138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20" name="Rectangle 36"/>
          <p:cNvSpPr>
            <a:spLocks noChangeArrowheads="1"/>
          </p:cNvSpPr>
          <p:nvPr/>
        </p:nvSpPr>
        <p:spPr bwMode="auto">
          <a:xfrm>
            <a:off x="4622800" y="5383213"/>
            <a:ext cx="1857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4</a:t>
            </a:r>
            <a:endParaRPr lang="pt-BR">
              <a:latin typeface="Arial" pitchFamily="34" charset="0"/>
            </a:endParaRPr>
          </a:p>
        </p:txBody>
      </p:sp>
      <p:sp>
        <p:nvSpPr>
          <p:cNvPr id="374821" name="Line 37"/>
          <p:cNvSpPr>
            <a:spLocks noChangeShapeType="1"/>
          </p:cNvSpPr>
          <p:nvPr/>
        </p:nvSpPr>
        <p:spPr bwMode="auto">
          <a:xfrm flipV="1">
            <a:off x="5257800" y="5295900"/>
            <a:ext cx="1588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22" name="Line 38"/>
          <p:cNvSpPr>
            <a:spLocks noChangeShapeType="1"/>
          </p:cNvSpPr>
          <p:nvPr/>
        </p:nvSpPr>
        <p:spPr bwMode="auto">
          <a:xfrm>
            <a:off x="5257800" y="1608138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23" name="Rectangle 39"/>
          <p:cNvSpPr>
            <a:spLocks noChangeArrowheads="1"/>
          </p:cNvSpPr>
          <p:nvPr/>
        </p:nvSpPr>
        <p:spPr bwMode="auto">
          <a:xfrm>
            <a:off x="5137150" y="5383213"/>
            <a:ext cx="339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4.5</a:t>
            </a:r>
            <a:endParaRPr lang="pt-BR">
              <a:latin typeface="Arial" pitchFamily="34" charset="0"/>
            </a:endParaRPr>
          </a:p>
        </p:txBody>
      </p:sp>
      <p:sp>
        <p:nvSpPr>
          <p:cNvPr id="374824" name="Line 40"/>
          <p:cNvSpPr>
            <a:spLocks noChangeShapeType="1"/>
          </p:cNvSpPr>
          <p:nvPr/>
        </p:nvSpPr>
        <p:spPr bwMode="auto">
          <a:xfrm flipV="1">
            <a:off x="5848350" y="5295900"/>
            <a:ext cx="1588" cy="428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25" name="Line 41"/>
          <p:cNvSpPr>
            <a:spLocks noChangeShapeType="1"/>
          </p:cNvSpPr>
          <p:nvPr/>
        </p:nvSpPr>
        <p:spPr bwMode="auto">
          <a:xfrm>
            <a:off x="5848350" y="1608138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26" name="Rectangle 42"/>
          <p:cNvSpPr>
            <a:spLocks noChangeArrowheads="1"/>
          </p:cNvSpPr>
          <p:nvPr/>
        </p:nvSpPr>
        <p:spPr bwMode="auto">
          <a:xfrm>
            <a:off x="5803900" y="5383213"/>
            <a:ext cx="1857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5</a:t>
            </a:r>
            <a:endParaRPr lang="pt-BR">
              <a:latin typeface="Arial" pitchFamily="34" charset="0"/>
            </a:endParaRPr>
          </a:p>
        </p:txBody>
      </p:sp>
      <p:sp>
        <p:nvSpPr>
          <p:cNvPr id="374827" name="Line 43"/>
          <p:cNvSpPr>
            <a:spLocks noChangeShapeType="1"/>
          </p:cNvSpPr>
          <p:nvPr/>
        </p:nvSpPr>
        <p:spPr bwMode="auto">
          <a:xfrm>
            <a:off x="1112838" y="5338763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28" name="Line 44"/>
          <p:cNvSpPr>
            <a:spLocks noChangeShapeType="1"/>
          </p:cNvSpPr>
          <p:nvPr/>
        </p:nvSpPr>
        <p:spPr bwMode="auto">
          <a:xfrm flipH="1">
            <a:off x="5803900" y="5338763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29" name="Rectangle 45"/>
          <p:cNvSpPr>
            <a:spLocks noChangeArrowheads="1"/>
          </p:cNvSpPr>
          <p:nvPr/>
        </p:nvSpPr>
        <p:spPr bwMode="auto">
          <a:xfrm>
            <a:off x="969963" y="5229225"/>
            <a:ext cx="1857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3</a:t>
            </a:r>
            <a:endParaRPr lang="pt-BR">
              <a:latin typeface="Arial" pitchFamily="34" charset="0"/>
            </a:endParaRPr>
          </a:p>
        </p:txBody>
      </p:sp>
      <p:sp>
        <p:nvSpPr>
          <p:cNvPr id="374830" name="Line 46"/>
          <p:cNvSpPr>
            <a:spLocks noChangeShapeType="1"/>
          </p:cNvSpPr>
          <p:nvPr/>
        </p:nvSpPr>
        <p:spPr bwMode="auto">
          <a:xfrm>
            <a:off x="1112838" y="4408488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31" name="Line 47"/>
          <p:cNvSpPr>
            <a:spLocks noChangeShapeType="1"/>
          </p:cNvSpPr>
          <p:nvPr/>
        </p:nvSpPr>
        <p:spPr bwMode="auto">
          <a:xfrm flipH="1">
            <a:off x="5803900" y="4408488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32" name="Rectangle 48"/>
          <p:cNvSpPr>
            <a:spLocks noChangeArrowheads="1"/>
          </p:cNvSpPr>
          <p:nvPr/>
        </p:nvSpPr>
        <p:spPr bwMode="auto">
          <a:xfrm>
            <a:off x="817563" y="4300538"/>
            <a:ext cx="339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3.5</a:t>
            </a:r>
            <a:endParaRPr lang="pt-BR">
              <a:latin typeface="Arial" pitchFamily="34" charset="0"/>
            </a:endParaRPr>
          </a:p>
        </p:txBody>
      </p:sp>
      <p:sp>
        <p:nvSpPr>
          <p:cNvPr id="374833" name="Line 49"/>
          <p:cNvSpPr>
            <a:spLocks noChangeShapeType="1"/>
          </p:cNvSpPr>
          <p:nvPr/>
        </p:nvSpPr>
        <p:spPr bwMode="auto">
          <a:xfrm>
            <a:off x="1112838" y="3479800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34" name="Line 50"/>
          <p:cNvSpPr>
            <a:spLocks noChangeShapeType="1"/>
          </p:cNvSpPr>
          <p:nvPr/>
        </p:nvSpPr>
        <p:spPr bwMode="auto">
          <a:xfrm flipH="1">
            <a:off x="5803900" y="3479800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35" name="Rectangle 51"/>
          <p:cNvSpPr>
            <a:spLocks noChangeArrowheads="1"/>
          </p:cNvSpPr>
          <p:nvPr/>
        </p:nvSpPr>
        <p:spPr bwMode="auto">
          <a:xfrm>
            <a:off x="969963" y="3370263"/>
            <a:ext cx="1857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4</a:t>
            </a:r>
            <a:endParaRPr lang="pt-BR">
              <a:latin typeface="Arial" pitchFamily="34" charset="0"/>
            </a:endParaRPr>
          </a:p>
        </p:txBody>
      </p:sp>
      <p:sp>
        <p:nvSpPr>
          <p:cNvPr id="374836" name="Line 52"/>
          <p:cNvSpPr>
            <a:spLocks noChangeShapeType="1"/>
          </p:cNvSpPr>
          <p:nvPr/>
        </p:nvSpPr>
        <p:spPr bwMode="auto">
          <a:xfrm>
            <a:off x="1112838" y="2538413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37" name="Line 53"/>
          <p:cNvSpPr>
            <a:spLocks noChangeShapeType="1"/>
          </p:cNvSpPr>
          <p:nvPr/>
        </p:nvSpPr>
        <p:spPr bwMode="auto">
          <a:xfrm flipH="1">
            <a:off x="5803900" y="2538413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38" name="Rectangle 54"/>
          <p:cNvSpPr>
            <a:spLocks noChangeArrowheads="1"/>
          </p:cNvSpPr>
          <p:nvPr/>
        </p:nvSpPr>
        <p:spPr bwMode="auto">
          <a:xfrm>
            <a:off x="817563" y="2428875"/>
            <a:ext cx="3397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4.5</a:t>
            </a:r>
            <a:endParaRPr lang="pt-BR">
              <a:latin typeface="Arial" pitchFamily="34" charset="0"/>
            </a:endParaRPr>
          </a:p>
        </p:txBody>
      </p:sp>
      <p:sp>
        <p:nvSpPr>
          <p:cNvPr id="374839" name="Line 55"/>
          <p:cNvSpPr>
            <a:spLocks noChangeShapeType="1"/>
          </p:cNvSpPr>
          <p:nvPr/>
        </p:nvSpPr>
        <p:spPr bwMode="auto">
          <a:xfrm>
            <a:off x="1112838" y="1608138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40" name="Line 56"/>
          <p:cNvSpPr>
            <a:spLocks noChangeShapeType="1"/>
          </p:cNvSpPr>
          <p:nvPr/>
        </p:nvSpPr>
        <p:spPr bwMode="auto">
          <a:xfrm flipH="1">
            <a:off x="5803900" y="1608138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41" name="Rectangle 57"/>
          <p:cNvSpPr>
            <a:spLocks noChangeArrowheads="1"/>
          </p:cNvSpPr>
          <p:nvPr/>
        </p:nvSpPr>
        <p:spPr bwMode="auto">
          <a:xfrm>
            <a:off x="969963" y="1500188"/>
            <a:ext cx="1857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5</a:t>
            </a:r>
            <a:endParaRPr lang="pt-BR">
              <a:latin typeface="Arial" pitchFamily="34" charset="0"/>
            </a:endParaRPr>
          </a:p>
        </p:txBody>
      </p:sp>
      <p:sp>
        <p:nvSpPr>
          <p:cNvPr id="374842" name="Rectangle 58"/>
          <p:cNvSpPr>
            <a:spLocks noChangeArrowheads="1"/>
          </p:cNvSpPr>
          <p:nvPr/>
        </p:nvSpPr>
        <p:spPr bwMode="auto">
          <a:xfrm>
            <a:off x="1112838" y="1368425"/>
            <a:ext cx="4159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x 10</a:t>
            </a:r>
            <a:endParaRPr lang="pt-BR">
              <a:latin typeface="Arial" pitchFamily="34" charset="0"/>
            </a:endParaRPr>
          </a:p>
        </p:txBody>
      </p:sp>
      <p:sp>
        <p:nvSpPr>
          <p:cNvPr id="374843" name="Rectangle 59"/>
          <p:cNvSpPr>
            <a:spLocks noChangeArrowheads="1"/>
          </p:cNvSpPr>
          <p:nvPr/>
        </p:nvSpPr>
        <p:spPr bwMode="auto">
          <a:xfrm>
            <a:off x="1450975" y="1303338"/>
            <a:ext cx="2508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000" i="0">
                <a:solidFill>
                  <a:srgbClr val="000000"/>
                </a:solidFill>
                <a:latin typeface="Helvetica" charset="0"/>
              </a:rPr>
              <a:t>-11</a:t>
            </a:r>
            <a:endParaRPr lang="pt-BR">
              <a:latin typeface="Arial" pitchFamily="34" charset="0"/>
            </a:endParaRPr>
          </a:p>
        </p:txBody>
      </p:sp>
      <p:sp>
        <p:nvSpPr>
          <p:cNvPr id="374844" name="Line 60"/>
          <p:cNvSpPr>
            <a:spLocks noChangeShapeType="1"/>
          </p:cNvSpPr>
          <p:nvPr/>
        </p:nvSpPr>
        <p:spPr bwMode="auto">
          <a:xfrm>
            <a:off x="1112838" y="1608138"/>
            <a:ext cx="47355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45" name="Freeform 61"/>
          <p:cNvSpPr>
            <a:spLocks/>
          </p:cNvSpPr>
          <p:nvPr/>
        </p:nvSpPr>
        <p:spPr bwMode="auto">
          <a:xfrm>
            <a:off x="1112838" y="1608138"/>
            <a:ext cx="4735512" cy="3730625"/>
          </a:xfrm>
          <a:custGeom>
            <a:avLst/>
            <a:gdLst/>
            <a:ahLst/>
            <a:cxnLst>
              <a:cxn ang="0">
                <a:pos x="0" y="341"/>
              </a:cxn>
              <a:cxn ang="0">
                <a:pos x="433" y="341"/>
              </a:cxn>
              <a:cxn ang="0">
                <a:pos x="433" y="0"/>
              </a:cxn>
            </a:cxnLst>
            <a:rect l="0" t="0" r="r" b="b"/>
            <a:pathLst>
              <a:path w="433" h="341">
                <a:moveTo>
                  <a:pt x="0" y="341"/>
                </a:moveTo>
                <a:lnTo>
                  <a:pt x="433" y="341"/>
                </a:lnTo>
                <a:lnTo>
                  <a:pt x="433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46" name="Line 62"/>
          <p:cNvSpPr>
            <a:spLocks noChangeShapeType="1"/>
          </p:cNvSpPr>
          <p:nvPr/>
        </p:nvSpPr>
        <p:spPr bwMode="auto">
          <a:xfrm flipV="1">
            <a:off x="1112838" y="1608138"/>
            <a:ext cx="1587" cy="3730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48" name="Freeform 64"/>
          <p:cNvSpPr>
            <a:spLocks/>
          </p:cNvSpPr>
          <p:nvPr/>
        </p:nvSpPr>
        <p:spPr bwMode="auto">
          <a:xfrm>
            <a:off x="1352550" y="1608138"/>
            <a:ext cx="2592388" cy="3730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" y="145"/>
              </a:cxn>
              <a:cxn ang="0">
                <a:pos x="221" y="655"/>
              </a:cxn>
              <a:cxn ang="0">
                <a:pos x="407" y="1048"/>
              </a:cxn>
              <a:cxn ang="0">
                <a:pos x="593" y="1358"/>
              </a:cxn>
              <a:cxn ang="0">
                <a:pos x="779" y="1599"/>
              </a:cxn>
              <a:cxn ang="0">
                <a:pos x="965" y="1799"/>
              </a:cxn>
              <a:cxn ang="0">
                <a:pos x="1151" y="1978"/>
              </a:cxn>
              <a:cxn ang="0">
                <a:pos x="1344" y="2123"/>
              </a:cxn>
              <a:cxn ang="0">
                <a:pos x="1530" y="2267"/>
              </a:cxn>
              <a:cxn ang="0">
                <a:pos x="1633" y="2350"/>
              </a:cxn>
            </a:cxnLst>
            <a:rect l="0" t="0" r="r" b="b"/>
            <a:pathLst>
              <a:path w="1633" h="2350">
                <a:moveTo>
                  <a:pt x="0" y="0"/>
                </a:moveTo>
                <a:lnTo>
                  <a:pt x="35" y="145"/>
                </a:lnTo>
                <a:lnTo>
                  <a:pt x="221" y="655"/>
                </a:lnTo>
                <a:lnTo>
                  <a:pt x="407" y="1048"/>
                </a:lnTo>
                <a:lnTo>
                  <a:pt x="593" y="1358"/>
                </a:lnTo>
                <a:lnTo>
                  <a:pt x="779" y="1599"/>
                </a:lnTo>
                <a:lnTo>
                  <a:pt x="965" y="1799"/>
                </a:lnTo>
                <a:lnTo>
                  <a:pt x="1151" y="1978"/>
                </a:lnTo>
                <a:lnTo>
                  <a:pt x="1344" y="2123"/>
                </a:lnTo>
                <a:lnTo>
                  <a:pt x="1530" y="2267"/>
                </a:lnTo>
                <a:lnTo>
                  <a:pt x="1633" y="235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49" name="Freeform 65"/>
          <p:cNvSpPr>
            <a:spLocks/>
          </p:cNvSpPr>
          <p:nvPr/>
        </p:nvSpPr>
        <p:spPr bwMode="auto">
          <a:xfrm>
            <a:off x="2032000" y="1608138"/>
            <a:ext cx="2503488" cy="3730625"/>
          </a:xfrm>
          <a:custGeom>
            <a:avLst/>
            <a:gdLst/>
            <a:ahLst/>
            <a:cxnLst>
              <a:cxn ang="0">
                <a:pos x="0" y="2350"/>
              </a:cxn>
              <a:cxn ang="0">
                <a:pos x="165" y="2109"/>
              </a:cxn>
              <a:cxn ang="0">
                <a:pos x="351" y="1826"/>
              </a:cxn>
              <a:cxn ang="0">
                <a:pos x="537" y="1551"/>
              </a:cxn>
              <a:cxn ang="0">
                <a:pos x="723" y="1275"/>
              </a:cxn>
              <a:cxn ang="0">
                <a:pos x="916" y="993"/>
              </a:cxn>
              <a:cxn ang="0">
                <a:pos x="1102" y="717"/>
              </a:cxn>
              <a:cxn ang="0">
                <a:pos x="1288" y="435"/>
              </a:cxn>
              <a:cxn ang="0">
                <a:pos x="1474" y="166"/>
              </a:cxn>
              <a:cxn ang="0">
                <a:pos x="1577" y="0"/>
              </a:cxn>
            </a:cxnLst>
            <a:rect l="0" t="0" r="r" b="b"/>
            <a:pathLst>
              <a:path w="1577" h="2350">
                <a:moveTo>
                  <a:pt x="0" y="2350"/>
                </a:moveTo>
                <a:lnTo>
                  <a:pt x="165" y="2109"/>
                </a:lnTo>
                <a:lnTo>
                  <a:pt x="351" y="1826"/>
                </a:lnTo>
                <a:lnTo>
                  <a:pt x="537" y="1551"/>
                </a:lnTo>
                <a:lnTo>
                  <a:pt x="723" y="1275"/>
                </a:lnTo>
                <a:lnTo>
                  <a:pt x="916" y="993"/>
                </a:lnTo>
                <a:lnTo>
                  <a:pt x="1102" y="717"/>
                </a:lnTo>
                <a:lnTo>
                  <a:pt x="1288" y="435"/>
                </a:lnTo>
                <a:lnTo>
                  <a:pt x="1474" y="166"/>
                </a:lnTo>
                <a:lnTo>
                  <a:pt x="1577" y="0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4850" name="Rectangle 66"/>
          <p:cNvSpPr>
            <a:spLocks noChangeArrowheads="1"/>
          </p:cNvSpPr>
          <p:nvPr/>
        </p:nvSpPr>
        <p:spPr bwMode="auto">
          <a:xfrm>
            <a:off x="3421063" y="5591175"/>
            <a:ext cx="2190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400" i="0">
                <a:solidFill>
                  <a:srgbClr val="000000"/>
                </a:solidFill>
              </a:rPr>
              <a:t>b</a:t>
            </a:r>
            <a:endParaRPr lang="pt-BR">
              <a:latin typeface="Arial" pitchFamily="34" charset="0"/>
            </a:endParaRPr>
          </a:p>
        </p:txBody>
      </p:sp>
      <p:sp>
        <p:nvSpPr>
          <p:cNvPr id="374851" name="Rectangle 67"/>
          <p:cNvSpPr>
            <a:spLocks noChangeArrowheads="1"/>
          </p:cNvSpPr>
          <p:nvPr/>
        </p:nvSpPr>
        <p:spPr bwMode="auto">
          <a:xfrm rot="16200000">
            <a:off x="623095" y="3558381"/>
            <a:ext cx="1317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t</a:t>
            </a:r>
            <a:endParaRPr lang="pt-BR">
              <a:latin typeface="Arial" pitchFamily="34" charset="0"/>
            </a:endParaRPr>
          </a:p>
        </p:txBody>
      </p:sp>
      <p:sp>
        <p:nvSpPr>
          <p:cNvPr id="374852" name="Rectangle 68"/>
          <p:cNvSpPr>
            <a:spLocks noChangeArrowheads="1"/>
          </p:cNvSpPr>
          <p:nvPr/>
        </p:nvSpPr>
        <p:spPr bwMode="auto">
          <a:xfrm rot="16200000">
            <a:off x="723107" y="3517106"/>
            <a:ext cx="1524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100" i="0">
                <a:solidFill>
                  <a:srgbClr val="000000"/>
                </a:solidFill>
                <a:latin typeface="Helvetica" charset="0"/>
              </a:rPr>
              <a:t>p</a:t>
            </a:r>
            <a:endParaRPr lang="pt-BR">
              <a:latin typeface="Arial" pitchFamily="34" charset="0"/>
            </a:endParaRPr>
          </a:p>
        </p:txBody>
      </p:sp>
      <p:sp>
        <p:nvSpPr>
          <p:cNvPr id="374853" name="Rectangle 69"/>
          <p:cNvSpPr>
            <a:spLocks noChangeArrowheads="1"/>
          </p:cNvSpPr>
          <p:nvPr/>
        </p:nvSpPr>
        <p:spPr bwMode="auto">
          <a:xfrm rot="16200000">
            <a:off x="437357" y="3240881"/>
            <a:ext cx="5032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500" i="0">
                <a:solidFill>
                  <a:srgbClr val="000000"/>
                </a:solidFill>
                <a:latin typeface="Helvetica" charset="0"/>
              </a:rPr>
              <a:t>(sec)</a:t>
            </a:r>
            <a:endParaRPr lang="pt-BR">
              <a:latin typeface="Arial" pitchFamily="34" charset="0"/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377825"/>
            <a:ext cx="7772400" cy="715963"/>
          </a:xfrm>
        </p:spPr>
        <p:txBody>
          <a:bodyPr/>
          <a:lstStyle/>
          <a:p>
            <a:pPr algn="ctr"/>
            <a:r>
              <a:rPr lang="en-US"/>
              <a:t>NMOS/PMOS ratio</a:t>
            </a: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1736725" y="1976438"/>
            <a:ext cx="727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tx2"/>
                </a:solidFill>
                <a:latin typeface="Book Antiqua" pitchFamily="18" charset="0"/>
              </a:rPr>
              <a:t>tpLH</a:t>
            </a:r>
          </a:p>
        </p:txBody>
      </p:sp>
      <p:sp>
        <p:nvSpPr>
          <p:cNvPr id="374789" name="Text Box 5"/>
          <p:cNvSpPr txBox="1">
            <a:spLocks noChangeArrowheads="1"/>
          </p:cNvSpPr>
          <p:nvPr/>
        </p:nvSpPr>
        <p:spPr bwMode="auto">
          <a:xfrm>
            <a:off x="4375150" y="1947863"/>
            <a:ext cx="727075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tx2"/>
                </a:solidFill>
                <a:latin typeface="Book Antiqua" pitchFamily="18" charset="0"/>
              </a:rPr>
              <a:t>tpHL</a:t>
            </a:r>
          </a:p>
        </p:txBody>
      </p:sp>
      <p:sp>
        <p:nvSpPr>
          <p:cNvPr id="374791" name="Text Box 7"/>
          <p:cNvSpPr txBox="1">
            <a:spLocks noChangeArrowheads="1"/>
          </p:cNvSpPr>
          <p:nvPr/>
        </p:nvSpPr>
        <p:spPr bwMode="auto">
          <a:xfrm>
            <a:off x="6546850" y="2930525"/>
            <a:ext cx="17224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tx2"/>
                </a:solidFill>
              </a:rPr>
              <a:t>b</a:t>
            </a:r>
            <a:r>
              <a:rPr lang="en-US" i="0">
                <a:solidFill>
                  <a:schemeClr val="tx2"/>
                </a:solidFill>
                <a:latin typeface="Book Antiqua" pitchFamily="18" charset="0"/>
              </a:rPr>
              <a:t> = W</a:t>
            </a:r>
            <a:r>
              <a:rPr lang="en-US" i="0" baseline="-25000">
                <a:solidFill>
                  <a:schemeClr val="tx2"/>
                </a:solidFill>
                <a:latin typeface="Book Antiqua" pitchFamily="18" charset="0"/>
              </a:rPr>
              <a:t>p</a:t>
            </a:r>
            <a:r>
              <a:rPr lang="en-US" i="0">
                <a:solidFill>
                  <a:schemeClr val="tx2"/>
                </a:solidFill>
                <a:latin typeface="Book Antiqua" pitchFamily="18" charset="0"/>
              </a:rPr>
              <a:t>/W</a:t>
            </a:r>
            <a:r>
              <a:rPr lang="en-US" i="0" baseline="-25000">
                <a:solidFill>
                  <a:schemeClr val="tx2"/>
                </a:solidFill>
                <a:latin typeface="Book Antiqua" pitchFamily="18" charset="0"/>
              </a:rPr>
              <a:t>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186" name="Picture 2" descr="D:\MEUS_DOCUMENTOS\Psi2451\15\Aula 5\caso-1-a-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9825" y="1682750"/>
            <a:ext cx="3197225" cy="4457700"/>
          </a:xfrm>
          <a:prstGeom prst="rect">
            <a:avLst/>
          </a:prstGeom>
          <a:noFill/>
        </p:spPr>
      </p:pic>
      <p:pic>
        <p:nvPicPr>
          <p:cNvPr id="477187" name="Picture 3" descr="D:\MEUS_DOCUMENTOS\Psi2451\15\Aula 5\caso-2-a-f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1125" y="2024063"/>
            <a:ext cx="3192463" cy="4052887"/>
          </a:xfrm>
          <a:prstGeom prst="rect">
            <a:avLst/>
          </a:prstGeom>
          <a:noFill/>
        </p:spPr>
      </p:pic>
      <p:sp>
        <p:nvSpPr>
          <p:cNvPr id="477190" name="Rectangle 6"/>
          <p:cNvSpPr>
            <a:spLocks noChangeArrowheads="1"/>
          </p:cNvSpPr>
          <p:nvPr/>
        </p:nvSpPr>
        <p:spPr bwMode="auto">
          <a:xfrm>
            <a:off x="1806575" y="1125538"/>
            <a:ext cx="2012950" cy="65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i="0">
                <a:solidFill>
                  <a:schemeClr val="accent1"/>
                </a:solidFill>
                <a:latin typeface="Arial" pitchFamily="34" charset="0"/>
              </a:rPr>
              <a:t>tr=10 ps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endParaRPr lang="en-US" i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477191" name="Rectangle 7"/>
          <p:cNvSpPr>
            <a:spLocks noChangeArrowheads="1"/>
          </p:cNvSpPr>
          <p:nvPr/>
        </p:nvSpPr>
        <p:spPr bwMode="auto">
          <a:xfrm>
            <a:off x="5649913" y="1127125"/>
            <a:ext cx="2012950" cy="65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i="0">
                <a:solidFill>
                  <a:schemeClr val="accent1"/>
                </a:solidFill>
                <a:latin typeface="Arial" pitchFamily="34" charset="0"/>
              </a:rPr>
              <a:t>tr=100 ps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endParaRPr lang="en-US" i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660400" y="377825"/>
            <a:ext cx="7772400" cy="715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ctr"/>
            <a:r>
              <a:rPr lang="en-US" sz="4400" b="1">
                <a:solidFill>
                  <a:srgbClr val="C66B5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Exp.3: tpHL for different tr 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4092575" y="1319213"/>
            <a:ext cx="2012950" cy="65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1400" i="0">
                <a:latin typeface="Arial" pitchFamily="34" charset="0"/>
              </a:rPr>
              <a:t>W=1,2 </a:t>
            </a:r>
            <a:r>
              <a:rPr lang="en-US" sz="1400" i="0"/>
              <a:t>m</a:t>
            </a:r>
            <a:r>
              <a:rPr lang="en-US" sz="1400" i="0">
                <a:latin typeface="Arial" pitchFamily="34" charset="0"/>
              </a:rPr>
              <a:t>m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1400" i="0">
                <a:latin typeface="Arial" pitchFamily="34" charset="0"/>
              </a:rPr>
              <a:t>L=1,2 </a:t>
            </a:r>
            <a:r>
              <a:rPr lang="en-US" sz="1400" i="0"/>
              <a:t>m</a:t>
            </a:r>
            <a:r>
              <a:rPr lang="en-US" sz="1400" i="0">
                <a:latin typeface="Arial" pitchFamily="34" charset="0"/>
              </a:rPr>
              <a:t>m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endParaRPr lang="en-US" sz="1400" i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9240" name="Picture 8" descr="D:\MEUS_DOCUMENTOS\Psi2451\15\Aula 5\caso-2-b-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1263" y="1919288"/>
            <a:ext cx="3179762" cy="4046537"/>
          </a:xfrm>
          <a:prstGeom prst="rect">
            <a:avLst/>
          </a:prstGeom>
          <a:noFill/>
        </p:spPr>
      </p:pic>
      <p:pic>
        <p:nvPicPr>
          <p:cNvPr id="479239" name="Picture 7" descr="D:\MEUS_DOCUMENTOS\Psi2451\15\Aula 5\caso-1-b-fin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9988" y="1581150"/>
            <a:ext cx="3175000" cy="4429125"/>
          </a:xfrm>
          <a:prstGeom prst="rect">
            <a:avLst/>
          </a:prstGeom>
          <a:noFill/>
        </p:spPr>
      </p:pic>
      <p:sp>
        <p:nvSpPr>
          <p:cNvPr id="479241" name="Rectangle 9"/>
          <p:cNvSpPr>
            <a:spLocks noChangeArrowheads="1"/>
          </p:cNvSpPr>
          <p:nvPr/>
        </p:nvSpPr>
        <p:spPr bwMode="auto">
          <a:xfrm>
            <a:off x="1806575" y="1125538"/>
            <a:ext cx="2012950" cy="65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i="0">
                <a:solidFill>
                  <a:schemeClr val="accent1"/>
                </a:solidFill>
                <a:latin typeface="Arial" pitchFamily="34" charset="0"/>
              </a:rPr>
              <a:t>tf=10 ps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endParaRPr lang="en-US" i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479242" name="Rectangle 10"/>
          <p:cNvSpPr>
            <a:spLocks noChangeArrowheads="1"/>
          </p:cNvSpPr>
          <p:nvPr/>
        </p:nvSpPr>
        <p:spPr bwMode="auto">
          <a:xfrm>
            <a:off x="5649913" y="1127125"/>
            <a:ext cx="2012950" cy="65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i="0">
                <a:solidFill>
                  <a:schemeClr val="accent1"/>
                </a:solidFill>
                <a:latin typeface="Arial" pitchFamily="34" charset="0"/>
              </a:rPr>
              <a:t>tf=100 ps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endParaRPr lang="en-US" i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479243" name="Rectangle 11"/>
          <p:cNvSpPr>
            <a:spLocks noChangeArrowheads="1"/>
          </p:cNvSpPr>
          <p:nvPr/>
        </p:nvSpPr>
        <p:spPr bwMode="auto">
          <a:xfrm>
            <a:off x="4092575" y="1319213"/>
            <a:ext cx="2012950" cy="65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1400" i="0">
                <a:latin typeface="Arial" pitchFamily="34" charset="0"/>
              </a:rPr>
              <a:t>W=1,2 </a:t>
            </a:r>
            <a:r>
              <a:rPr lang="en-US" sz="1400" i="0"/>
              <a:t>m</a:t>
            </a:r>
            <a:r>
              <a:rPr lang="en-US" sz="1400" i="0">
                <a:latin typeface="Arial" pitchFamily="34" charset="0"/>
              </a:rPr>
              <a:t>m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r>
              <a:rPr lang="en-US" sz="1400" i="0">
                <a:latin typeface="Arial" pitchFamily="34" charset="0"/>
              </a:rPr>
              <a:t>L=1,2 </a:t>
            </a:r>
            <a:r>
              <a:rPr lang="en-US" sz="1400" i="0"/>
              <a:t>m</a:t>
            </a:r>
            <a:r>
              <a:rPr lang="en-US" sz="1400" i="0">
                <a:latin typeface="Arial" pitchFamily="34" charset="0"/>
              </a:rPr>
              <a:t>m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None/>
            </a:pPr>
            <a:endParaRPr lang="en-US" sz="1400" i="0">
              <a:latin typeface="Arial" pitchFamily="34" charset="0"/>
            </a:endParaRPr>
          </a:p>
        </p:txBody>
      </p:sp>
      <p:sp>
        <p:nvSpPr>
          <p:cNvPr id="479244" name="Rectangle 12"/>
          <p:cNvSpPr>
            <a:spLocks noChangeArrowheads="1"/>
          </p:cNvSpPr>
          <p:nvPr/>
        </p:nvSpPr>
        <p:spPr bwMode="auto">
          <a:xfrm>
            <a:off x="660400" y="377825"/>
            <a:ext cx="7772400" cy="715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ctr"/>
            <a:r>
              <a:rPr lang="en-US" sz="4400" b="1">
                <a:solidFill>
                  <a:srgbClr val="C66B5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Exp.3: tpLH for different tf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2413" y="228600"/>
            <a:ext cx="5491162" cy="838200"/>
          </a:xfrm>
        </p:spPr>
        <p:txBody>
          <a:bodyPr/>
          <a:lstStyle/>
          <a:p>
            <a:pPr algn="ctr"/>
            <a:r>
              <a:rPr lang="en-US"/>
              <a:t>Delay x Rise Time</a:t>
            </a:r>
            <a:endParaRPr lang="en-US" b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375811" name="Picture 3"/>
          <p:cNvPicPr>
            <a:picLocks noChangeAspect="1" noChangeArrowheads="1"/>
          </p:cNvPicPr>
          <p:nvPr/>
        </p:nvPicPr>
        <p:blipFill>
          <a:blip r:embed="rId3" cstate="print"/>
          <a:srcRect l="32805"/>
          <a:stretch>
            <a:fillRect/>
          </a:stretch>
        </p:blipFill>
        <p:spPr bwMode="auto">
          <a:xfrm>
            <a:off x="1157288" y="1143000"/>
            <a:ext cx="5645150" cy="409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75812" name="Picture 4"/>
          <p:cNvPicPr>
            <a:picLocks noChangeAspect="1" noChangeArrowheads="1"/>
          </p:cNvPicPr>
          <p:nvPr/>
        </p:nvPicPr>
        <p:blipFill>
          <a:blip r:embed="rId4" cstate="print"/>
          <a:srcRect l="34297" t="14758" r="36191" b="75551"/>
          <a:stretch>
            <a:fillRect/>
          </a:stretch>
        </p:blipFill>
        <p:spPr bwMode="auto">
          <a:xfrm>
            <a:off x="2862263" y="5326063"/>
            <a:ext cx="3124200" cy="928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ab97">
  <a:themeElements>
    <a:clrScheme name="">
      <a:dk1>
        <a:srgbClr val="000000"/>
      </a:dk1>
      <a:lt1>
        <a:srgbClr val="FFFFFF"/>
      </a:lt1>
      <a:dk2>
        <a:srgbClr val="000082"/>
      </a:dk2>
      <a:lt2>
        <a:srgbClr val="C0C0C0"/>
      </a:lt2>
      <a:accent1>
        <a:srgbClr val="D01608"/>
      </a:accent1>
      <a:accent2>
        <a:srgbClr val="000082"/>
      </a:accent2>
      <a:accent3>
        <a:srgbClr val="FFFFFF"/>
      </a:accent3>
      <a:accent4>
        <a:srgbClr val="000000"/>
      </a:accent4>
      <a:accent5>
        <a:srgbClr val="E4ABAA"/>
      </a:accent5>
      <a:accent6>
        <a:srgbClr val="000075"/>
      </a:accent6>
      <a:hlink>
        <a:srgbClr val="00C000"/>
      </a:hlink>
      <a:folHlink>
        <a:srgbClr val="800080"/>
      </a:folHlink>
    </a:clrScheme>
    <a:fontScheme name="iab97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iab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b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2994</TotalTime>
  <Words>697</Words>
  <Application>Microsoft Office PowerPoint</Application>
  <PresentationFormat>Apresentação na tela (4:3)</PresentationFormat>
  <Paragraphs>66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4" baseType="lpstr">
      <vt:lpstr>Times New Roman</vt:lpstr>
      <vt:lpstr>Arial Narrow</vt:lpstr>
      <vt:lpstr>Arial</vt:lpstr>
      <vt:lpstr>Wingdings</vt:lpstr>
      <vt:lpstr>Monotype Sorts</vt:lpstr>
      <vt:lpstr>Book Antiqua</vt:lpstr>
      <vt:lpstr>Helvetica</vt:lpstr>
      <vt:lpstr>Symbol</vt:lpstr>
      <vt:lpstr>iab97</vt:lpstr>
      <vt:lpstr>The Impact of tr and tf on Delay</vt:lpstr>
      <vt:lpstr>NMOS/PMOS ratio</vt:lpstr>
      <vt:lpstr>Slide 3</vt:lpstr>
      <vt:lpstr>Slide 4</vt:lpstr>
      <vt:lpstr>Delay x Rise Time</vt:lpstr>
    </vt:vector>
  </TitlesOfParts>
  <Company>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wang</dc:creator>
  <cp:lastModifiedBy>jcwang-7</cp:lastModifiedBy>
  <cp:revision>133</cp:revision>
  <cp:lastPrinted>1998-01-20T18:41:17Z</cp:lastPrinted>
  <dcterms:created xsi:type="dcterms:W3CDTF">1997-04-13T14:24:48Z</dcterms:created>
  <dcterms:modified xsi:type="dcterms:W3CDTF">2016-05-03T20:12:38Z</dcterms:modified>
</cp:coreProperties>
</file>