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4" r:id="rId5"/>
    <p:sldId id="268" r:id="rId6"/>
    <p:sldId id="269" r:id="rId7"/>
    <p:sldId id="263" r:id="rId8"/>
    <p:sldId id="271" r:id="rId9"/>
    <p:sldId id="270" r:id="rId10"/>
    <p:sldId id="272" r:id="rId11"/>
    <p:sldId id="273" r:id="rId12"/>
    <p:sldId id="275" r:id="rId13"/>
    <p:sldId id="276" r:id="rId14"/>
    <p:sldId id="259" r:id="rId15"/>
    <p:sldId id="278" r:id="rId16"/>
    <p:sldId id="280" r:id="rId17"/>
    <p:sldId id="265" r:id="rId18"/>
    <p:sldId id="267" r:id="rId19"/>
    <p:sldId id="266" r:id="rId20"/>
    <p:sldId id="285" r:id="rId21"/>
    <p:sldId id="287" r:id="rId22"/>
    <p:sldId id="288" r:id="rId23"/>
    <p:sldId id="289" r:id="rId24"/>
    <p:sldId id="290" r:id="rId25"/>
    <p:sldId id="292" r:id="rId26"/>
    <p:sldId id="293" r:id="rId27"/>
    <p:sldId id="294" r:id="rId28"/>
    <p:sldId id="295" r:id="rId29"/>
    <p:sldId id="297" r:id="rId30"/>
    <p:sldId id="298" r:id="rId31"/>
    <p:sldId id="300" r:id="rId32"/>
    <p:sldId id="301" r:id="rId33"/>
    <p:sldId id="291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1E2CBBC-85CF-46E7-A663-2B41878ACA82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6E15C1C-67BA-4803-AD24-6474AF78DC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CBBC-85CF-46E7-A663-2B41878ACA82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5C1C-67BA-4803-AD24-6474AF78DC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CBBC-85CF-46E7-A663-2B41878ACA82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5C1C-67BA-4803-AD24-6474AF78DC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1E2CBBC-85CF-46E7-A663-2B41878ACA82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5C1C-67BA-4803-AD24-6474AF78DC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1E2CBBC-85CF-46E7-A663-2B41878ACA82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6E15C1C-67BA-4803-AD24-6474AF78DCFA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1E2CBBC-85CF-46E7-A663-2B41878ACA82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E15C1C-67BA-4803-AD24-6474AF78DC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1E2CBBC-85CF-46E7-A663-2B41878ACA82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6E15C1C-67BA-4803-AD24-6474AF78DC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CBBC-85CF-46E7-A663-2B41878ACA82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5C1C-67BA-4803-AD24-6474AF78DC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1E2CBBC-85CF-46E7-A663-2B41878ACA82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E15C1C-67BA-4803-AD24-6474AF78DC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1E2CBBC-85CF-46E7-A663-2B41878ACA82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6E15C1C-67BA-4803-AD24-6474AF78DC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1E2CBBC-85CF-46E7-A663-2B41878ACA82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6E15C1C-67BA-4803-AD24-6474AF78DC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E2CBBC-85CF-46E7-A663-2B41878ACA82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6E15C1C-67BA-4803-AD24-6474AF78DC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arvoresdesaopaulo.files.wordpress.com/2008/07/arvore-jacaranda-mimoso-na-zona-oeste-de-sao-paulo-arvores-de-sao-paulo-foto-de-ricardo-cardim-direitos-reservados2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hyperlink" Target="http://2.bp.blogspot.com/_S20HPrGKodc/SPExxAdavhI/AAAAAAAAD_Q/CXbELK5wAxs/s1600-h/DSC07193.JPG" TargetMode="External"/><Relationship Id="rId4" Type="http://schemas.openxmlformats.org/officeDocument/2006/relationships/image" Target="../media/image3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jpeg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Elementos teóricos conceituais de Ciências Naturais para as séries iniciais do Ensino Fundamental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Bloco 3 – Aula 3</a:t>
            </a:r>
          </a:p>
          <a:p>
            <a:r>
              <a:rPr lang="pt-BR" dirty="0" err="1" smtClean="0"/>
              <a:t>Profa</a:t>
            </a:r>
            <a:r>
              <a:rPr lang="pt-BR" dirty="0" smtClean="0"/>
              <a:t>. Cláudia </a:t>
            </a:r>
            <a:r>
              <a:rPr lang="pt-BR" dirty="0" err="1" smtClean="0"/>
              <a:t>Galian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Dez espécies de árvores mais comuns em São Paulo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4. Jerivá – (</a:t>
            </a:r>
            <a:r>
              <a:rPr lang="pt-BR" i="1" dirty="0" err="1" smtClean="0"/>
              <a:t>Syagrus</a:t>
            </a:r>
            <a:r>
              <a:rPr lang="pt-BR" i="1" dirty="0" smtClean="0"/>
              <a:t> </a:t>
            </a:r>
            <a:r>
              <a:rPr lang="pt-BR" i="1" dirty="0" err="1" smtClean="0"/>
              <a:t>romanzoffiana</a:t>
            </a:r>
            <a:r>
              <a:rPr lang="pt-BR" dirty="0" smtClean="0"/>
              <a:t>) – típico das matas originais da cidade, é plantado desde os tempos coloniais. Única nativa regional de São Paulo entre as dez mais utilizadas no paisagismo urbano.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http://ts3.mm.bing.net/th?id=I.4718048129648306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204864"/>
            <a:ext cx="2520280" cy="3150350"/>
          </a:xfrm>
          <a:prstGeom prst="rect">
            <a:avLst/>
          </a:prstGeom>
          <a:noFill/>
        </p:spPr>
      </p:pic>
      <p:pic>
        <p:nvPicPr>
          <p:cNvPr id="6" name="Picture 2" descr="http://ts2.mm.bing.net/th?id=I.5035514900710905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3" y="1663916"/>
            <a:ext cx="3456384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Dez espécies de árvores mais comuns em São Paulo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5. </a:t>
            </a:r>
            <a:r>
              <a:rPr lang="pt-BR" dirty="0" err="1" smtClean="0"/>
              <a:t>Sibipiruna</a:t>
            </a:r>
            <a:r>
              <a:rPr lang="pt-BR" dirty="0" smtClean="0"/>
              <a:t> – (</a:t>
            </a:r>
            <a:r>
              <a:rPr lang="pt-BR" i="1" dirty="0" err="1" smtClean="0"/>
              <a:t>Caesalpinia</a:t>
            </a:r>
            <a:r>
              <a:rPr lang="pt-BR" i="1" dirty="0" smtClean="0"/>
              <a:t> </a:t>
            </a:r>
            <a:r>
              <a:rPr lang="pt-BR" i="1" dirty="0" err="1" smtClean="0"/>
              <a:t>peltophoroides</a:t>
            </a:r>
            <a:r>
              <a:rPr lang="pt-BR" dirty="0" smtClean="0"/>
              <a:t>) – nativa da Mata Atlântica do Rio de Janeiro para o norte, plantado desde 1940. Pode atingir até 16 metros. Floresce a partir do mês de agosto e algumas florescem em pleno verão no sul.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ts4.mm.bing.net/th?id=I.4782000186918003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08720"/>
            <a:ext cx="2857500" cy="2162176"/>
          </a:xfrm>
          <a:prstGeom prst="rect">
            <a:avLst/>
          </a:prstGeom>
          <a:noFill/>
        </p:spPr>
      </p:pic>
      <p:pic>
        <p:nvPicPr>
          <p:cNvPr id="5" name="Picture 2" descr="http://ts2.mm.bing.net/th?id=I.4615578806585217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284984"/>
            <a:ext cx="2286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Dez espécies de árvores mais comuns em São Paulo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6. Pau-ferro (</a:t>
            </a:r>
            <a:r>
              <a:rPr lang="pt-BR" i="1" dirty="0" err="1" smtClean="0"/>
              <a:t>Caesalpinia</a:t>
            </a:r>
            <a:r>
              <a:rPr lang="pt-BR" i="1" dirty="0" smtClean="0"/>
              <a:t> </a:t>
            </a:r>
            <a:r>
              <a:rPr lang="pt-BR" i="1" dirty="0" err="1" smtClean="0"/>
              <a:t>ferrea</a:t>
            </a:r>
            <a:r>
              <a:rPr lang="pt-BR" dirty="0" smtClean="0"/>
              <a:t>) – nativo do nordeste do Brasil, é usado em arborização desde o começo do século XX.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ts2.mm.bing.net/th?id=I.5038517076754857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717032"/>
            <a:ext cx="3672408" cy="2754306"/>
          </a:xfrm>
          <a:prstGeom prst="rect">
            <a:avLst/>
          </a:prstGeom>
          <a:noFill/>
        </p:spPr>
      </p:pic>
      <p:pic>
        <p:nvPicPr>
          <p:cNvPr id="5" name="Picture 2" descr="http://ts4.mm.bing.net/th?id=I.4941712827220559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836712"/>
            <a:ext cx="2790056" cy="3487570"/>
          </a:xfrm>
          <a:prstGeom prst="rect">
            <a:avLst/>
          </a:prstGeom>
          <a:noFill/>
        </p:spPr>
      </p:pic>
      <p:pic>
        <p:nvPicPr>
          <p:cNvPr id="6" name="Picture 2" descr="http://ts1.mm.bing.net/th?id=I.4833552663708344&amp;pid=1.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32656"/>
            <a:ext cx="3720414" cy="27903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Dez espécies de árvores mais comuns em São Paulo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7. Jacarandá-mimoso (</a:t>
            </a:r>
            <a:r>
              <a:rPr lang="pt-BR" i="1" dirty="0" err="1" smtClean="0"/>
              <a:t>Jacaranda</a:t>
            </a:r>
            <a:r>
              <a:rPr lang="pt-BR" i="1" dirty="0" smtClean="0"/>
              <a:t> </a:t>
            </a:r>
            <a:r>
              <a:rPr lang="pt-BR" i="1" dirty="0" err="1" smtClean="0"/>
              <a:t>mimosaefolia</a:t>
            </a:r>
            <a:r>
              <a:rPr lang="pt-BR" dirty="0" smtClean="0"/>
              <a:t>) - nativo da Argentina, plantado desde o começo do século XX. Pode atingir cerca de 15 metros de altura. 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arvoresdesaopaulo.files.wordpress.com/2008/07/arvore-jacaranda-mimoso-na-zona-oeste-de-sao-paulo-arvores-de-sao-paulo-foto-de-ricardo-cardim-direitos-reservados2.jpg?w=6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980728"/>
            <a:ext cx="4267200" cy="3200401"/>
          </a:xfrm>
          <a:prstGeom prst="rect">
            <a:avLst/>
          </a:prstGeom>
          <a:noFill/>
        </p:spPr>
      </p:pic>
      <p:pic>
        <p:nvPicPr>
          <p:cNvPr id="5" name="Picture 2" descr="http://ts2.mm.bing.net/th?id=I.5052316806743005&amp;pid=1.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3212976"/>
            <a:ext cx="2286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Dez espécies de árvores mais comuns em São Paulo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8. </a:t>
            </a:r>
            <a:r>
              <a:rPr lang="pt-BR" dirty="0" err="1" smtClean="0"/>
              <a:t>Ipê-de-El</a:t>
            </a:r>
            <a:r>
              <a:rPr lang="pt-BR" dirty="0" smtClean="0"/>
              <a:t> Salvador (</a:t>
            </a:r>
            <a:r>
              <a:rPr lang="pt-BR" i="1" dirty="0" smtClean="0"/>
              <a:t>Tabebuia </a:t>
            </a:r>
            <a:r>
              <a:rPr lang="pt-BR" i="1" dirty="0" err="1" smtClean="0"/>
              <a:t>heterophylla</a:t>
            </a:r>
            <a:r>
              <a:rPr lang="pt-BR" dirty="0" smtClean="0"/>
              <a:t>) – nativo da América Central, bastante plantado nos últimos 30 anos.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Vintage ( Tabebuia heterophylla (DC) Briton.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365104"/>
            <a:ext cx="2822705" cy="1893566"/>
          </a:xfrm>
          <a:prstGeom prst="rect">
            <a:avLst/>
          </a:prstGeom>
          <a:noFill/>
        </p:spPr>
      </p:pic>
      <p:pic>
        <p:nvPicPr>
          <p:cNvPr id="21508" name="Picture 4" descr="http://t1.gstatic.com/images?q=tbn:ANd9GcRQ4E6gLEZf8GgQTR0jGSPT2ulycNl0ZLRrkyuBO6ijvM6sEnY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628800"/>
            <a:ext cx="2880320" cy="2497871"/>
          </a:xfrm>
          <a:prstGeom prst="rect">
            <a:avLst/>
          </a:prstGeom>
          <a:noFill/>
        </p:spPr>
      </p:pic>
      <p:pic>
        <p:nvPicPr>
          <p:cNvPr id="6" name="Picture 4" descr="http://ts4.mm.bing.net/th?id=I.4657343075060923&amp;pid=1.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692696"/>
            <a:ext cx="2225112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Dez espécies de árvores mais comuns em São Paulo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1. </a:t>
            </a:r>
            <a:r>
              <a:rPr lang="pt-BR" dirty="0" err="1" smtClean="0"/>
              <a:t>Tipuana</a:t>
            </a:r>
            <a:r>
              <a:rPr lang="pt-BR" dirty="0" smtClean="0"/>
              <a:t> (</a:t>
            </a:r>
            <a:r>
              <a:rPr lang="pt-BR" i="1" dirty="0" err="1" smtClean="0"/>
              <a:t>Tipuana</a:t>
            </a:r>
            <a:r>
              <a:rPr lang="pt-BR" i="1" dirty="0" smtClean="0"/>
              <a:t> </a:t>
            </a:r>
            <a:r>
              <a:rPr lang="pt-BR" i="1" dirty="0" err="1" smtClean="0"/>
              <a:t>tipu</a:t>
            </a:r>
            <a:r>
              <a:rPr lang="pt-BR" dirty="0" smtClean="0"/>
              <a:t>) – nativa da Bolívia e Argentina. Muito plantada entre 1940 e 1980. Atinge até 20 m de altura, com tronco pronunciado, casca cinzento-escura, fissurada; copa densa e grande. Flores cor de laranja- amareladas em cachos terminais. Frutos alados.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Dez espécies de árvores mais comuns em São Paulo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9. </a:t>
            </a:r>
            <a:r>
              <a:rPr lang="pt-BR" dirty="0" err="1" smtClean="0"/>
              <a:t>Resedá</a:t>
            </a:r>
            <a:r>
              <a:rPr lang="pt-BR" dirty="0" smtClean="0"/>
              <a:t> (</a:t>
            </a:r>
            <a:r>
              <a:rPr lang="pt-BR" i="1" dirty="0" err="1" smtClean="0"/>
              <a:t>Lagerstroemia</a:t>
            </a:r>
            <a:r>
              <a:rPr lang="pt-BR" i="1" dirty="0" smtClean="0"/>
              <a:t> indica</a:t>
            </a:r>
            <a:r>
              <a:rPr lang="pt-BR" dirty="0" smtClean="0"/>
              <a:t>) – nativo do sudeste asiático, plantado desde o segundo quartel do século XX.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viveirosantoantonio.com.br/media/imagens/fotos/grandes/rese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2286000" cy="2286001"/>
          </a:xfrm>
          <a:prstGeom prst="rect">
            <a:avLst/>
          </a:prstGeom>
          <a:noFill/>
        </p:spPr>
      </p:pic>
      <p:pic>
        <p:nvPicPr>
          <p:cNvPr id="45060" name="Picture 4" descr="http://ts1.mm.bing.net/th?id=I.4751613284517904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140968"/>
            <a:ext cx="2143125" cy="2857500"/>
          </a:xfrm>
          <a:prstGeom prst="rect">
            <a:avLst/>
          </a:prstGeom>
          <a:noFill/>
        </p:spPr>
      </p:pic>
      <p:pic>
        <p:nvPicPr>
          <p:cNvPr id="6" name="Picture 2" descr="http://ts2.mm.bing.net/th?id=I.4907245726401137&amp;pid=1.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2636912"/>
            <a:ext cx="3360373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Dez espécies de árvores mais comuns em São Paulo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10. Quaresmeira (</a:t>
            </a:r>
            <a:r>
              <a:rPr lang="pt-BR" i="1" dirty="0" err="1" smtClean="0"/>
              <a:t>Tibouchina</a:t>
            </a:r>
            <a:r>
              <a:rPr lang="pt-BR" i="1" dirty="0" smtClean="0"/>
              <a:t> granulosa</a:t>
            </a:r>
            <a:r>
              <a:rPr lang="pt-BR" dirty="0" smtClean="0"/>
              <a:t>) – nativa da Serra dos </a:t>
            </a:r>
            <a:r>
              <a:rPr lang="pt-BR" dirty="0" err="1" smtClean="0"/>
              <a:t>Orgãos</a:t>
            </a:r>
            <a:r>
              <a:rPr lang="pt-BR" dirty="0" smtClean="0"/>
              <a:t> (RJ), plantado desde a segunda metade do século XX. Árvore de pequeno porte (até 12 m), quando nova tem aparência de um arbusto.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ts1.mm.bing.net/th?id=I.4901761026293780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80728"/>
            <a:ext cx="2676525" cy="2857500"/>
          </a:xfrm>
          <a:prstGeom prst="rect">
            <a:avLst/>
          </a:prstGeom>
          <a:noFill/>
        </p:spPr>
      </p:pic>
      <p:pic>
        <p:nvPicPr>
          <p:cNvPr id="49156" name="Picture 4" descr="http://ts1.mm.bing.net/th?id=I.4812636176909608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356992"/>
            <a:ext cx="3337553" cy="2503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ts4.mm.bing.net/th?id=I.4710029428655271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24744"/>
            <a:ext cx="2857500" cy="2143125"/>
          </a:xfrm>
          <a:prstGeom prst="rect">
            <a:avLst/>
          </a:prstGeom>
          <a:noFill/>
        </p:spPr>
      </p:pic>
      <p:pic>
        <p:nvPicPr>
          <p:cNvPr id="48132" name="Picture 4" descr="http://ts1.mm.bing.net/th?id=I.4844878477525972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149080"/>
            <a:ext cx="2857500" cy="2143125"/>
          </a:xfrm>
          <a:prstGeom prst="rect">
            <a:avLst/>
          </a:prstGeom>
          <a:noFill/>
        </p:spPr>
      </p:pic>
      <p:pic>
        <p:nvPicPr>
          <p:cNvPr id="48134" name="Picture 6" descr="http://ts3.mm.bing.net/th?id=I.5030584299031066&amp;pid=1.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908720"/>
            <a:ext cx="1905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Outras árvores comuns na cidade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4600" dirty="0" err="1" smtClean="0"/>
              <a:t>Pata-de-vaca</a:t>
            </a:r>
            <a:r>
              <a:rPr lang="pt-BR" sz="4600" dirty="0" smtClean="0"/>
              <a:t> ou </a:t>
            </a:r>
            <a:r>
              <a:rPr lang="pt-BR" sz="4600" dirty="0" err="1" smtClean="0"/>
              <a:t>Bauínia</a:t>
            </a:r>
            <a:r>
              <a:rPr lang="pt-BR" sz="4600" dirty="0" smtClean="0"/>
              <a:t>: originária do leste da Ásia, desde a Índia até à China. As flores podem ser brancas ou de cor rosa, ocorrendo a floração de Abril a Maio.</a:t>
            </a:r>
            <a:br>
              <a:rPr lang="pt-BR" sz="4600" dirty="0" smtClean="0"/>
            </a:br>
            <a:r>
              <a:rPr lang="pt-BR" sz="4600" dirty="0" smtClean="0"/>
              <a:t>No entanto, no mesmo ano, pode ocorrer uma segunda floração mais tardia, embora com menor intensidade.</a:t>
            </a:r>
            <a:br>
              <a:rPr lang="pt-BR" sz="4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8" name="Picture 6" descr="http://ts2.mm.bing.net/th?id=I.4796139215652637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501008"/>
            <a:ext cx="3276151" cy="2817491"/>
          </a:xfrm>
          <a:prstGeom prst="rect">
            <a:avLst/>
          </a:prstGeom>
          <a:noFill/>
        </p:spPr>
      </p:pic>
      <p:pic>
        <p:nvPicPr>
          <p:cNvPr id="59400" name="Picture 8" descr="http://ts2.mm.bing.net/th?id=I.4642207603820321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221088"/>
            <a:ext cx="2828925" cy="2009776"/>
          </a:xfrm>
          <a:prstGeom prst="rect">
            <a:avLst/>
          </a:prstGeom>
          <a:noFill/>
        </p:spPr>
      </p:pic>
      <p:pic>
        <p:nvPicPr>
          <p:cNvPr id="59402" name="Picture 10" descr="http://ts4.mm.bing.net/th?id=H.4613345420510675&amp;pid=1.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404664"/>
            <a:ext cx="2088232" cy="2088232"/>
          </a:xfrm>
          <a:prstGeom prst="rect">
            <a:avLst/>
          </a:prstGeom>
          <a:noFill/>
        </p:spPr>
      </p:pic>
      <p:pic>
        <p:nvPicPr>
          <p:cNvPr id="59404" name="Picture 12" descr="http://2.bp.blogspot.com/_S20HPrGKodc/SPExxAdavhI/AAAAAAAAD_Q/CXbELK5wAxs/s400/DSC07193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188640"/>
            <a:ext cx="2857500" cy="3810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Outras árvores comuns na cidade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Flamboyant: originária das ilhas do Oceano Índico. Floração abundante durante a primavera, quando se cobre com flores alaranjadas ou vermelhas. Seus frutos têm forma de vagens longas e pendentes. É uma árvore de grande porte - atinge até 15 metros de altura -, sua copa é frondosa e as raízes vigorosas.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://ts3.mm.bing.net/th?id=I.4542306656912674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764704"/>
            <a:ext cx="3312368" cy="3312368"/>
          </a:xfrm>
          <a:prstGeom prst="rect">
            <a:avLst/>
          </a:prstGeom>
          <a:noFill/>
        </p:spPr>
      </p:pic>
      <p:pic>
        <p:nvPicPr>
          <p:cNvPr id="57348" name="Picture 4" descr="http://ts2.mm.bing.net/th?id=I.5064664845255505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836712"/>
            <a:ext cx="2857500" cy="2228850"/>
          </a:xfrm>
          <a:prstGeom prst="rect">
            <a:avLst/>
          </a:prstGeom>
          <a:noFill/>
        </p:spPr>
      </p:pic>
      <p:pic>
        <p:nvPicPr>
          <p:cNvPr id="57350" name="Picture 6" descr="http://ts3.mm.bing.net/th?id=I.4826289875649634&amp;pid=1.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4293096"/>
            <a:ext cx="2857500" cy="1914525"/>
          </a:xfrm>
          <a:prstGeom prst="rect">
            <a:avLst/>
          </a:prstGeom>
          <a:noFill/>
        </p:spPr>
      </p:pic>
      <p:pic>
        <p:nvPicPr>
          <p:cNvPr id="57352" name="Picture 8" descr="http://ts3.mm.bing.net/th?id=I.4666117682366434&amp;pid=1.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789040"/>
            <a:ext cx="2857500" cy="2133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Outras árvores comuns na cidade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Suinã</a:t>
            </a:r>
            <a:r>
              <a:rPr lang="pt-BR" dirty="0" smtClean="0"/>
              <a:t>, Eritrina ou Mulungu: Apresenta floração muito vistosa em tons de vermelho ou alaranjado, dispostas nas extremidades dos ramos, florescendo na primavera, entre julho e novembro, dependendo da latitude. As flores são polinizadas pelas aves, principalmente, os beija-flores. São nativas das regiões tropicais e subtropicais da América.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3.mm.bing.net/th?id=I.4997929633122758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29954"/>
            <a:ext cx="3816424" cy="2859085"/>
          </a:xfrm>
          <a:prstGeom prst="rect">
            <a:avLst/>
          </a:prstGeom>
          <a:noFill/>
        </p:spPr>
      </p:pic>
      <p:pic>
        <p:nvPicPr>
          <p:cNvPr id="6" name="Picture 2" descr="http://ts3.mm.bing.net/th?id=I.4549470666686558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420888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://ts2.mm.bing.net/th?id=I.4668003177660805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20688"/>
            <a:ext cx="2105025" cy="2809876"/>
          </a:xfrm>
          <a:prstGeom prst="rect">
            <a:avLst/>
          </a:prstGeom>
          <a:noFill/>
        </p:spPr>
      </p:pic>
      <p:pic>
        <p:nvPicPr>
          <p:cNvPr id="54276" name="Picture 4" descr="http://ts2.mm.bing.net/th?id=I.4957501124905085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645024"/>
            <a:ext cx="2152650" cy="2857500"/>
          </a:xfrm>
          <a:prstGeom prst="rect">
            <a:avLst/>
          </a:prstGeom>
          <a:noFill/>
        </p:spPr>
      </p:pic>
      <p:pic>
        <p:nvPicPr>
          <p:cNvPr id="54280" name="Picture 8" descr="http://ts4.mm.bing.net/th?id=I.4587588497770519&amp;pid=1.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675582"/>
            <a:ext cx="3312368" cy="2484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Outras árvores comuns na cidade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Ipê: Árvore nativa brasileira. Cresce devagar e começa a florir antes dos cinco anos, ainda com pouca altura. A madeira é dura, pesada e resistente. Há três espécies mais conhecidas, todas com cinco a dez metros de altura, comumente plantadas para efeito paisagístico nas regiões tropicais e subtropicais do país.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://ts3.mm.bing.net/th?id=I.5052849405363910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4664"/>
            <a:ext cx="2143125" cy="2857500"/>
          </a:xfrm>
          <a:prstGeom prst="rect">
            <a:avLst/>
          </a:prstGeom>
          <a:noFill/>
        </p:spPr>
      </p:pic>
      <p:pic>
        <p:nvPicPr>
          <p:cNvPr id="51204" name="Picture 4" descr="http://ts2.mm.bing.net/th?id=I.4603505648141229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356992"/>
            <a:ext cx="2304256" cy="3072341"/>
          </a:xfrm>
          <a:prstGeom prst="rect">
            <a:avLst/>
          </a:prstGeom>
          <a:noFill/>
        </p:spPr>
      </p:pic>
      <p:pic>
        <p:nvPicPr>
          <p:cNvPr id="51206" name="Picture 6" descr="http://t2.gstatic.com/images?q=tbn:ANd9GcR3-_zqzYdX9SlLA-9H5gncIL_3xOUysbp44TzDk8L0r4WHCfC0Q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548680"/>
            <a:ext cx="2466975" cy="1847851"/>
          </a:xfrm>
          <a:prstGeom prst="rect">
            <a:avLst/>
          </a:prstGeom>
          <a:noFill/>
        </p:spPr>
      </p:pic>
      <p:pic>
        <p:nvPicPr>
          <p:cNvPr id="51208" name="Picture 8" descr="http://t0.gstatic.com/images?q=tbn:ANd9GcSrmKmTrVlaYyCMmqp3pW5y4BSFBdcz7vjoNXjIf_ItD-smRlD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3843532"/>
            <a:ext cx="3195817" cy="2393780"/>
          </a:xfrm>
          <a:prstGeom prst="rect">
            <a:avLst/>
          </a:prstGeom>
          <a:noFill/>
        </p:spPr>
      </p:pic>
      <p:pic>
        <p:nvPicPr>
          <p:cNvPr id="51210" name="Picture 10" descr="http://t3.gstatic.com/images?q=tbn:ANd9GcSXGB-grhOaVNTJIe_DejrgDGYMz3o40do5eizYjBHvgyAmwJFs2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1700808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http://arvoresdesaopaulo.wordpress.com/2008/11/29/qual-sao-as-10-arvores-mais-comuns-na-cidade-de-sao-paulo/</a:t>
            </a:r>
          </a:p>
          <a:p>
            <a:r>
              <a:rPr lang="pt-BR" dirty="0" smtClean="0"/>
              <a:t>TUPIASSU, A. </a:t>
            </a:r>
            <a:r>
              <a:rPr lang="pt-BR" b="1" dirty="0" smtClean="0"/>
              <a:t>Da planta ao jardim</a:t>
            </a:r>
            <a:r>
              <a:rPr lang="pt-BR" dirty="0" smtClean="0"/>
              <a:t>. Um guia fundamental para jardineiros amadores e profissionais. São Paulo: Nobel, 2008.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Dez espécies de árvores mais comuns em São Paulo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2. </a:t>
            </a:r>
            <a:r>
              <a:rPr lang="pt-BR" dirty="0" err="1" smtClean="0"/>
              <a:t>Ficus</a:t>
            </a:r>
            <a:r>
              <a:rPr lang="pt-BR" dirty="0" smtClean="0"/>
              <a:t> (</a:t>
            </a:r>
            <a:r>
              <a:rPr lang="pt-BR" i="1" dirty="0" err="1" smtClean="0"/>
              <a:t>Ficus</a:t>
            </a:r>
            <a:r>
              <a:rPr lang="pt-BR" i="1" dirty="0" smtClean="0"/>
              <a:t> </a:t>
            </a:r>
            <a:r>
              <a:rPr lang="pt-BR" i="1" dirty="0" err="1" smtClean="0"/>
              <a:t>benjamina</a:t>
            </a:r>
            <a:r>
              <a:rPr lang="pt-BR" dirty="0" smtClean="0"/>
              <a:t>) – nativa do sudeste asiático, muito plantado pela população a partir de 1990. Pode chegar a 30 metros de altura, e possui um crescimento de tronco e raízes muito violento.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ts2.mm.bing.net/th?id=I.4850414718158349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4712" y="1861686"/>
            <a:ext cx="4023512" cy="30074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ts4.mm.bing.net/th?id=I.4711043007841451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772816"/>
            <a:ext cx="3096344" cy="4203182"/>
          </a:xfrm>
          <a:prstGeom prst="rect">
            <a:avLst/>
          </a:prstGeom>
          <a:noFill/>
        </p:spPr>
      </p:pic>
      <p:pic>
        <p:nvPicPr>
          <p:cNvPr id="26628" name="Picture 4" descr="http://ts1.mm.bing.net/th?id=I.4727711766939028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916832"/>
            <a:ext cx="3957164" cy="2811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Dez espécies de árvores mais comuns em São Paulo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3. </a:t>
            </a:r>
            <a:r>
              <a:rPr lang="pt-BR" dirty="0" err="1" smtClean="0"/>
              <a:t>Alfeneiro</a:t>
            </a:r>
            <a:r>
              <a:rPr lang="pt-BR" dirty="0" smtClean="0"/>
              <a:t> ou </a:t>
            </a:r>
            <a:r>
              <a:rPr lang="pt-BR" dirty="0" err="1" smtClean="0"/>
              <a:t>Ligustro</a:t>
            </a:r>
            <a:r>
              <a:rPr lang="pt-BR" dirty="0" smtClean="0"/>
              <a:t> – (</a:t>
            </a:r>
            <a:r>
              <a:rPr lang="pt-BR" i="1" dirty="0" err="1" smtClean="0"/>
              <a:t>Ligustrum</a:t>
            </a:r>
            <a:r>
              <a:rPr lang="pt-BR" i="1" dirty="0" smtClean="0"/>
              <a:t> </a:t>
            </a:r>
            <a:r>
              <a:rPr lang="pt-BR" i="1" dirty="0" err="1" smtClean="0"/>
              <a:t>Japonicum</a:t>
            </a:r>
            <a:r>
              <a:rPr lang="pt-BR" dirty="0" smtClean="0"/>
              <a:t>). Nativo do Japão. Com até 15 m de altura, de casca lisa com coloração acinzentada. O florescimento ocorre entre outubro e dezembro. Polinização por insetos e dispersão de frutos por aves.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ts3.mm.bing.net/th?id=I.4795572281476826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39677"/>
            <a:ext cx="3672408" cy="2754306"/>
          </a:xfrm>
          <a:prstGeom prst="rect">
            <a:avLst/>
          </a:prstGeom>
          <a:noFill/>
        </p:spPr>
      </p:pic>
      <p:pic>
        <p:nvPicPr>
          <p:cNvPr id="28676" name="Picture 4" descr="http://ts2.mm.bing.net/th?id=I.4845067497242957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988862"/>
            <a:ext cx="2016224" cy="2242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http://ts4.mm.bing.net/th?id=I.5046248036238263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060848"/>
            <a:ext cx="2808312" cy="3744415"/>
          </a:xfrm>
          <a:prstGeom prst="rect">
            <a:avLst/>
          </a:prstGeom>
          <a:noFill/>
        </p:spPr>
      </p:pic>
      <p:pic>
        <p:nvPicPr>
          <p:cNvPr id="27654" name="Picture 6" descr="http://ts1.mm.bing.net/th?id=I.4808749245859044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731" y="1124744"/>
            <a:ext cx="3026485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1128</TotalTime>
  <Words>736</Words>
  <Application>Microsoft Office PowerPoint</Application>
  <PresentationFormat>Apresentação na tela (4:3)</PresentationFormat>
  <Paragraphs>34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Verve</vt:lpstr>
      <vt:lpstr>Elementos teóricos conceituais de Ciências Naturais para as séries iniciais do Ensino Fundamental</vt:lpstr>
      <vt:lpstr>Dez espécies de árvores mais comuns em São Paulo</vt:lpstr>
      <vt:lpstr>Slide 3</vt:lpstr>
      <vt:lpstr>Dez espécies de árvores mais comuns em São Paulo</vt:lpstr>
      <vt:lpstr>Slide 5</vt:lpstr>
      <vt:lpstr>Slide 6</vt:lpstr>
      <vt:lpstr>Dez espécies de árvores mais comuns em São Paulo</vt:lpstr>
      <vt:lpstr>Slide 8</vt:lpstr>
      <vt:lpstr>Slide 9</vt:lpstr>
      <vt:lpstr>Dez espécies de árvores mais comuns em São Paulo</vt:lpstr>
      <vt:lpstr>Slide 11</vt:lpstr>
      <vt:lpstr>Dez espécies de árvores mais comuns em São Paulo</vt:lpstr>
      <vt:lpstr>Slide 13</vt:lpstr>
      <vt:lpstr>Dez espécies de árvores mais comuns em São Paulo</vt:lpstr>
      <vt:lpstr>Slide 15</vt:lpstr>
      <vt:lpstr>Dez espécies de árvores mais comuns em São Paulo</vt:lpstr>
      <vt:lpstr>Slide 17</vt:lpstr>
      <vt:lpstr>Dez espécies de árvores mais comuns em São Paulo</vt:lpstr>
      <vt:lpstr>Slide 19</vt:lpstr>
      <vt:lpstr>Dez espécies de árvores mais comuns em São Paulo</vt:lpstr>
      <vt:lpstr>Slide 21</vt:lpstr>
      <vt:lpstr>Dez espécies de árvores mais comuns em São Paulo</vt:lpstr>
      <vt:lpstr>Slide 23</vt:lpstr>
      <vt:lpstr>Slide 24</vt:lpstr>
      <vt:lpstr>Outras árvores comuns na cidade</vt:lpstr>
      <vt:lpstr>Slide 26</vt:lpstr>
      <vt:lpstr>Outras árvores comuns na cidade</vt:lpstr>
      <vt:lpstr>Slide 28</vt:lpstr>
      <vt:lpstr>Outras árvores comuns na cidade</vt:lpstr>
      <vt:lpstr>Slide 30</vt:lpstr>
      <vt:lpstr>Outras árvores comuns na cidade</vt:lpstr>
      <vt:lpstr>Slide 32</vt:lpstr>
      <vt:lpstr>Referências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teóricos conceituais de Ciências Naturais para as séries iniciais do Ensino Fundamental</dc:title>
  <dc:creator>usuario</dc:creator>
  <cp:lastModifiedBy>Andre Proença</cp:lastModifiedBy>
  <cp:revision>20</cp:revision>
  <dcterms:created xsi:type="dcterms:W3CDTF">2012-11-03T13:38:29Z</dcterms:created>
  <dcterms:modified xsi:type="dcterms:W3CDTF">2012-11-25T19:17:35Z</dcterms:modified>
</cp:coreProperties>
</file>