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46"/>
  </p:notesMasterIdLst>
  <p:sldIdLst>
    <p:sldId id="256" r:id="rId2"/>
    <p:sldId id="442" r:id="rId3"/>
    <p:sldId id="355" r:id="rId4"/>
    <p:sldId id="272" r:id="rId5"/>
    <p:sldId id="274" r:id="rId6"/>
    <p:sldId id="275" r:id="rId7"/>
    <p:sldId id="273" r:id="rId8"/>
    <p:sldId id="259" r:id="rId9"/>
    <p:sldId id="356" r:id="rId10"/>
    <p:sldId id="257" r:id="rId11"/>
    <p:sldId id="265" r:id="rId12"/>
    <p:sldId id="258" r:id="rId13"/>
    <p:sldId id="266" r:id="rId14"/>
    <p:sldId id="268" r:id="rId15"/>
    <p:sldId id="357" r:id="rId16"/>
    <p:sldId id="260" r:id="rId17"/>
    <p:sldId id="320" r:id="rId18"/>
    <p:sldId id="321" r:id="rId19"/>
    <p:sldId id="359" r:id="rId20"/>
    <p:sldId id="277" r:id="rId21"/>
    <p:sldId id="345" r:id="rId22"/>
    <p:sldId id="347" r:id="rId23"/>
    <p:sldId id="348" r:id="rId24"/>
    <p:sldId id="349" r:id="rId25"/>
    <p:sldId id="350" r:id="rId26"/>
    <p:sldId id="351" r:id="rId27"/>
    <p:sldId id="352" r:id="rId28"/>
    <p:sldId id="316" r:id="rId29"/>
    <p:sldId id="269" r:id="rId30"/>
    <p:sldId id="270" r:id="rId31"/>
    <p:sldId id="271" r:id="rId32"/>
    <p:sldId id="262" r:id="rId33"/>
    <p:sldId id="267" r:id="rId34"/>
    <p:sldId id="317" r:id="rId35"/>
    <p:sldId id="263" r:id="rId36"/>
    <p:sldId id="284" r:id="rId37"/>
    <p:sldId id="287" r:id="rId38"/>
    <p:sldId id="264" r:id="rId39"/>
    <p:sldId id="285" r:id="rId40"/>
    <p:sldId id="318" r:id="rId41"/>
    <p:sldId id="319" r:id="rId42"/>
    <p:sldId id="360" r:id="rId43"/>
    <p:sldId id="315" r:id="rId44"/>
    <p:sldId id="27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C2387-A494-479E-A52A-64DD01682B8F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B936FCE-8467-4897-B583-AED9557A02FA}">
      <dgm:prSet phldrT="[Text]" custT="1"/>
      <dgm:spPr/>
      <dgm:t>
        <a:bodyPr/>
        <a:lstStyle/>
        <a:p>
          <a:r>
            <a:rPr lang="pt-BR" sz="1800" dirty="0"/>
            <a:t>WFOT 2010 - Chile</a:t>
          </a:r>
        </a:p>
      </dgm:t>
    </dgm:pt>
    <dgm:pt modelId="{88EBFD02-6E83-47F3-B4E3-73FE087A346F}" type="parTrans" cxnId="{4E47B6B4-FA37-4AA1-B1D3-01D6C9ACF0C4}">
      <dgm:prSet/>
      <dgm:spPr/>
      <dgm:t>
        <a:bodyPr/>
        <a:lstStyle/>
        <a:p>
          <a:endParaRPr lang="pt-BR"/>
        </a:p>
      </dgm:t>
    </dgm:pt>
    <dgm:pt modelId="{015F1A66-42FD-4C69-B0AD-DD5B403BA064}" type="sibTrans" cxnId="{4E47B6B4-FA37-4AA1-B1D3-01D6C9ACF0C4}">
      <dgm:prSet/>
      <dgm:spPr/>
      <dgm:t>
        <a:bodyPr/>
        <a:lstStyle/>
        <a:p>
          <a:endParaRPr lang="pt-BR"/>
        </a:p>
      </dgm:t>
    </dgm:pt>
    <dgm:pt modelId="{C1E58F6F-BACC-4355-BC40-0D24B8D442C2}">
      <dgm:prSet phldrT="[Text]" custT="1"/>
      <dgm:spPr/>
      <dgm:t>
        <a:bodyPr/>
        <a:lstStyle/>
        <a:p>
          <a:r>
            <a:rPr lang="pt-BR" sz="1800" dirty="0"/>
            <a:t>CBTO/CLATO 2011 - Brasil</a:t>
          </a:r>
        </a:p>
      </dgm:t>
    </dgm:pt>
    <dgm:pt modelId="{1653C981-CFCA-40B8-9C72-2FA59626F79C}" type="parTrans" cxnId="{5E8A80BE-0D92-4568-BF65-30D2E770A8E9}">
      <dgm:prSet/>
      <dgm:spPr/>
      <dgm:t>
        <a:bodyPr/>
        <a:lstStyle/>
        <a:p>
          <a:endParaRPr lang="pt-BR"/>
        </a:p>
      </dgm:t>
    </dgm:pt>
    <dgm:pt modelId="{F94217C1-9E3D-4985-B9C5-B6809C7AF986}" type="sibTrans" cxnId="{5E8A80BE-0D92-4568-BF65-30D2E770A8E9}">
      <dgm:prSet/>
      <dgm:spPr/>
      <dgm:t>
        <a:bodyPr/>
        <a:lstStyle/>
        <a:p>
          <a:endParaRPr lang="pt-BR"/>
        </a:p>
      </dgm:t>
    </dgm:pt>
    <dgm:pt modelId="{B8418BDA-386F-4F8C-B019-278EA20EE280}">
      <dgm:prSet phldrT="[Text]" custT="1"/>
      <dgm:spPr/>
      <dgm:t>
        <a:bodyPr/>
        <a:lstStyle/>
        <a:p>
          <a:r>
            <a:rPr lang="pt-BR" sz="1800" dirty="0"/>
            <a:t>CLATO 2013 - Venezuela</a:t>
          </a:r>
        </a:p>
      </dgm:t>
    </dgm:pt>
    <dgm:pt modelId="{C8B7F73B-6637-4DB2-AE98-0D07078E249C}" type="parTrans" cxnId="{08DD65F5-DCB7-4664-BD27-66EBF6062E4C}">
      <dgm:prSet/>
      <dgm:spPr/>
      <dgm:t>
        <a:bodyPr/>
        <a:lstStyle/>
        <a:p>
          <a:endParaRPr lang="pt-BR"/>
        </a:p>
      </dgm:t>
    </dgm:pt>
    <dgm:pt modelId="{7F089C95-1428-4585-B6FC-391F2AA5190F}" type="sibTrans" cxnId="{08DD65F5-DCB7-4664-BD27-66EBF6062E4C}">
      <dgm:prSet/>
      <dgm:spPr/>
      <dgm:t>
        <a:bodyPr/>
        <a:lstStyle/>
        <a:p>
          <a:endParaRPr lang="pt-BR"/>
        </a:p>
      </dgm:t>
    </dgm:pt>
    <dgm:pt modelId="{C4418DBA-3365-4975-8D99-3F6A7F87360F}">
      <dgm:prSet custT="1"/>
      <dgm:spPr/>
      <dgm:t>
        <a:bodyPr/>
        <a:lstStyle/>
        <a:p>
          <a:r>
            <a:rPr lang="pt-BR" sz="1800" dirty="0"/>
            <a:t>Congresso Argentino - 2015</a:t>
          </a:r>
        </a:p>
      </dgm:t>
    </dgm:pt>
    <dgm:pt modelId="{91F2CAB9-966E-4B10-90AA-D18C4EB7A0B2}" type="parTrans" cxnId="{12DC32E2-7C48-4A99-BD02-D8EB87ED1050}">
      <dgm:prSet/>
      <dgm:spPr/>
      <dgm:t>
        <a:bodyPr/>
        <a:lstStyle/>
        <a:p>
          <a:endParaRPr lang="pt-BR"/>
        </a:p>
      </dgm:t>
    </dgm:pt>
    <dgm:pt modelId="{33CFFEB1-885A-4A9A-99B4-A023A0E23694}" type="sibTrans" cxnId="{12DC32E2-7C48-4A99-BD02-D8EB87ED1050}">
      <dgm:prSet/>
      <dgm:spPr/>
      <dgm:t>
        <a:bodyPr/>
        <a:lstStyle/>
        <a:p>
          <a:endParaRPr lang="pt-BR"/>
        </a:p>
      </dgm:t>
    </dgm:pt>
    <dgm:pt modelId="{DCF282EC-A602-4D19-8526-765E8DE2CF17}">
      <dgm:prSet custT="1"/>
      <dgm:spPr/>
      <dgm:t>
        <a:bodyPr/>
        <a:lstStyle/>
        <a:p>
          <a:r>
            <a:rPr lang="pt-BR" sz="1800" dirty="0"/>
            <a:t>Congresso Colombiano - 2016</a:t>
          </a:r>
        </a:p>
      </dgm:t>
    </dgm:pt>
    <dgm:pt modelId="{56F74525-06D0-4CFB-B0DC-989EBA4B28F5}" type="parTrans" cxnId="{CE278C5D-877F-4876-B08A-5B4BF8286B7F}">
      <dgm:prSet/>
      <dgm:spPr/>
      <dgm:t>
        <a:bodyPr/>
        <a:lstStyle/>
        <a:p>
          <a:endParaRPr lang="pt-BR"/>
        </a:p>
      </dgm:t>
    </dgm:pt>
    <dgm:pt modelId="{D41C569B-4A8C-4FD5-A679-E1B26B09D768}" type="sibTrans" cxnId="{CE278C5D-877F-4876-B08A-5B4BF8286B7F}">
      <dgm:prSet/>
      <dgm:spPr/>
      <dgm:t>
        <a:bodyPr/>
        <a:lstStyle/>
        <a:p>
          <a:endParaRPr lang="pt-BR"/>
        </a:p>
      </dgm:t>
    </dgm:pt>
    <dgm:pt modelId="{AA71C796-9DDC-4CBD-ABC8-42BDA9D589FF}">
      <dgm:prSet custT="1"/>
      <dgm:spPr/>
      <dgm:t>
        <a:bodyPr/>
        <a:lstStyle/>
        <a:p>
          <a:r>
            <a:rPr lang="pt-BR" sz="1800" dirty="0"/>
            <a:t>CLATO 2019 - Argentina</a:t>
          </a:r>
        </a:p>
      </dgm:t>
    </dgm:pt>
    <dgm:pt modelId="{4C48F15C-5A0C-4D2B-BBFE-0657D57C7936}" type="parTrans" cxnId="{22ABE84E-4758-405B-B03B-712D73307131}">
      <dgm:prSet/>
      <dgm:spPr/>
      <dgm:t>
        <a:bodyPr/>
        <a:lstStyle/>
        <a:p>
          <a:endParaRPr lang="pt-BR"/>
        </a:p>
      </dgm:t>
    </dgm:pt>
    <dgm:pt modelId="{15648DCB-689A-4631-85E4-55537CAAD48C}" type="sibTrans" cxnId="{22ABE84E-4758-405B-B03B-712D73307131}">
      <dgm:prSet/>
      <dgm:spPr/>
      <dgm:t>
        <a:bodyPr/>
        <a:lstStyle/>
        <a:p>
          <a:endParaRPr lang="pt-BR"/>
        </a:p>
      </dgm:t>
    </dgm:pt>
    <dgm:pt modelId="{7DB5DBD1-C7CE-4C37-9002-7E31A66DFB10}">
      <dgm:prSet custT="1"/>
      <dgm:spPr/>
      <dgm:t>
        <a:bodyPr/>
        <a:lstStyle/>
        <a:p>
          <a:r>
            <a:rPr lang="pt-BR" sz="1800" i="0" dirty="0" err="1"/>
            <a:t>Encuentro</a:t>
          </a:r>
          <a:r>
            <a:rPr lang="pt-BR" sz="1800" i="0" dirty="0"/>
            <a:t> de Terapias </a:t>
          </a:r>
          <a:r>
            <a:rPr lang="pt-BR" sz="1800" i="0" dirty="0" err="1"/>
            <a:t>Ocupacionales</a:t>
          </a:r>
          <a:r>
            <a:rPr lang="pt-BR" sz="1800" i="0" dirty="0"/>
            <a:t> desde </a:t>
          </a:r>
          <a:r>
            <a:rPr lang="pt-BR" sz="1800" i="0" dirty="0" err="1"/>
            <a:t>el</a:t>
          </a:r>
          <a:r>
            <a:rPr lang="pt-BR" sz="1800" i="0" dirty="0"/>
            <a:t> </a:t>
          </a:r>
          <a:r>
            <a:rPr lang="pt-BR" sz="1800" i="0" dirty="0" err="1"/>
            <a:t>Sur</a:t>
          </a:r>
          <a:r>
            <a:rPr lang="pt-BR" sz="1800" i="0" dirty="0"/>
            <a:t> - 2018</a:t>
          </a:r>
        </a:p>
      </dgm:t>
    </dgm:pt>
    <dgm:pt modelId="{ABE44B63-8199-4103-BD97-E8B0075B988F}" type="parTrans" cxnId="{862E6290-8885-40D0-8B62-E07A1181819A}">
      <dgm:prSet/>
      <dgm:spPr/>
      <dgm:t>
        <a:bodyPr/>
        <a:lstStyle/>
        <a:p>
          <a:endParaRPr lang="pt-BR"/>
        </a:p>
      </dgm:t>
    </dgm:pt>
    <dgm:pt modelId="{2470B96B-0BF6-4AF6-A71B-42D1C002C254}" type="sibTrans" cxnId="{862E6290-8885-40D0-8B62-E07A1181819A}">
      <dgm:prSet/>
      <dgm:spPr/>
      <dgm:t>
        <a:bodyPr/>
        <a:lstStyle/>
        <a:p>
          <a:endParaRPr lang="pt-BR"/>
        </a:p>
      </dgm:t>
    </dgm:pt>
    <dgm:pt modelId="{482444E2-8C9F-47A4-88A8-1E5CE942750D}" type="pres">
      <dgm:prSet presAssocID="{915C2387-A494-479E-A52A-64DD01682B8F}" presName="linear" presStyleCnt="0">
        <dgm:presLayoutVars>
          <dgm:dir/>
          <dgm:animLvl val="lvl"/>
          <dgm:resizeHandles val="exact"/>
        </dgm:presLayoutVars>
      </dgm:prSet>
      <dgm:spPr/>
    </dgm:pt>
    <dgm:pt modelId="{8C492700-FB45-41F5-AFDB-36F04FF6CF65}" type="pres">
      <dgm:prSet presAssocID="{DB936FCE-8467-4897-B583-AED9557A02FA}" presName="parentLin" presStyleCnt="0"/>
      <dgm:spPr/>
    </dgm:pt>
    <dgm:pt modelId="{CAF26BF6-ECE6-4A6C-BE3F-E957F0874E2D}" type="pres">
      <dgm:prSet presAssocID="{DB936FCE-8467-4897-B583-AED9557A02FA}" presName="parentLeftMargin" presStyleLbl="node1" presStyleIdx="0" presStyleCnt="7"/>
      <dgm:spPr/>
    </dgm:pt>
    <dgm:pt modelId="{1F36596B-1E5B-44D2-AD97-9E6521E0A499}" type="pres">
      <dgm:prSet presAssocID="{DB936FCE-8467-4897-B583-AED9557A02F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9DB012B-E10F-478A-A4D4-D9D26ECCC5D7}" type="pres">
      <dgm:prSet presAssocID="{DB936FCE-8467-4897-B583-AED9557A02FA}" presName="negativeSpace" presStyleCnt="0"/>
      <dgm:spPr/>
    </dgm:pt>
    <dgm:pt modelId="{2A787023-DD4F-45F2-8384-4CC0A02CA588}" type="pres">
      <dgm:prSet presAssocID="{DB936FCE-8467-4897-B583-AED9557A02FA}" presName="childText" presStyleLbl="conFgAcc1" presStyleIdx="0" presStyleCnt="7">
        <dgm:presLayoutVars>
          <dgm:bulletEnabled val="1"/>
        </dgm:presLayoutVars>
      </dgm:prSet>
      <dgm:spPr/>
    </dgm:pt>
    <dgm:pt modelId="{89ABA237-5C33-4039-8007-297B9D4BEC75}" type="pres">
      <dgm:prSet presAssocID="{015F1A66-42FD-4C69-B0AD-DD5B403BA064}" presName="spaceBetweenRectangles" presStyleCnt="0"/>
      <dgm:spPr/>
    </dgm:pt>
    <dgm:pt modelId="{70152B9A-3181-41EA-BC72-0A89AB0C7BD0}" type="pres">
      <dgm:prSet presAssocID="{C1E58F6F-BACC-4355-BC40-0D24B8D442C2}" presName="parentLin" presStyleCnt="0"/>
      <dgm:spPr/>
    </dgm:pt>
    <dgm:pt modelId="{D9E3ED06-8A3D-41C9-955C-9CB36AEDAD17}" type="pres">
      <dgm:prSet presAssocID="{C1E58F6F-BACC-4355-BC40-0D24B8D442C2}" presName="parentLeftMargin" presStyleLbl="node1" presStyleIdx="0" presStyleCnt="7"/>
      <dgm:spPr/>
    </dgm:pt>
    <dgm:pt modelId="{C339427C-44C6-4CEA-9A8D-D8A6C203DBB1}" type="pres">
      <dgm:prSet presAssocID="{C1E58F6F-BACC-4355-BC40-0D24B8D442C2}" presName="parentText" presStyleLbl="node1" presStyleIdx="1" presStyleCnt="7" custScaleX="101332" custLinFactNeighborX="17364">
        <dgm:presLayoutVars>
          <dgm:chMax val="0"/>
          <dgm:bulletEnabled val="1"/>
        </dgm:presLayoutVars>
      </dgm:prSet>
      <dgm:spPr/>
    </dgm:pt>
    <dgm:pt modelId="{3741F167-FA33-4C9A-BABC-45EDAF7B81E5}" type="pres">
      <dgm:prSet presAssocID="{C1E58F6F-BACC-4355-BC40-0D24B8D442C2}" presName="negativeSpace" presStyleCnt="0"/>
      <dgm:spPr/>
    </dgm:pt>
    <dgm:pt modelId="{1C0A7882-6781-49C5-B55B-8A40684DF88C}" type="pres">
      <dgm:prSet presAssocID="{C1E58F6F-BACC-4355-BC40-0D24B8D442C2}" presName="childText" presStyleLbl="conFgAcc1" presStyleIdx="1" presStyleCnt="7">
        <dgm:presLayoutVars>
          <dgm:bulletEnabled val="1"/>
        </dgm:presLayoutVars>
      </dgm:prSet>
      <dgm:spPr/>
    </dgm:pt>
    <dgm:pt modelId="{E68E8AC4-0A94-4F18-9359-390BAE582E7E}" type="pres">
      <dgm:prSet presAssocID="{F94217C1-9E3D-4985-B9C5-B6809C7AF986}" presName="spaceBetweenRectangles" presStyleCnt="0"/>
      <dgm:spPr/>
    </dgm:pt>
    <dgm:pt modelId="{95DFA348-8EA5-4962-84B7-245DBDC02E56}" type="pres">
      <dgm:prSet presAssocID="{B8418BDA-386F-4F8C-B019-278EA20EE280}" presName="parentLin" presStyleCnt="0"/>
      <dgm:spPr/>
    </dgm:pt>
    <dgm:pt modelId="{54BF62BB-A617-4DC2-BDC3-CA34B315A185}" type="pres">
      <dgm:prSet presAssocID="{B8418BDA-386F-4F8C-B019-278EA20EE280}" presName="parentLeftMargin" presStyleLbl="node1" presStyleIdx="1" presStyleCnt="7"/>
      <dgm:spPr/>
    </dgm:pt>
    <dgm:pt modelId="{8E3E15A9-72C4-4A42-8F76-7F86F2E67B47}" type="pres">
      <dgm:prSet presAssocID="{B8418BDA-386F-4F8C-B019-278EA20EE28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DCE75B1-2B47-4382-8E7E-C8795D51647E}" type="pres">
      <dgm:prSet presAssocID="{B8418BDA-386F-4F8C-B019-278EA20EE280}" presName="negativeSpace" presStyleCnt="0"/>
      <dgm:spPr/>
    </dgm:pt>
    <dgm:pt modelId="{FE54E483-E73B-4BFA-ABD2-77A8F238B967}" type="pres">
      <dgm:prSet presAssocID="{B8418BDA-386F-4F8C-B019-278EA20EE280}" presName="childText" presStyleLbl="conFgAcc1" presStyleIdx="2" presStyleCnt="7">
        <dgm:presLayoutVars>
          <dgm:bulletEnabled val="1"/>
        </dgm:presLayoutVars>
      </dgm:prSet>
      <dgm:spPr/>
    </dgm:pt>
    <dgm:pt modelId="{9C53C0BA-9DC0-4AD4-B03B-696308C2B0DD}" type="pres">
      <dgm:prSet presAssocID="{7F089C95-1428-4585-B6FC-391F2AA5190F}" presName="spaceBetweenRectangles" presStyleCnt="0"/>
      <dgm:spPr/>
    </dgm:pt>
    <dgm:pt modelId="{9F1D7860-9AAF-439D-8063-7D14DBCCB602}" type="pres">
      <dgm:prSet presAssocID="{C4418DBA-3365-4975-8D99-3F6A7F87360F}" presName="parentLin" presStyleCnt="0"/>
      <dgm:spPr/>
    </dgm:pt>
    <dgm:pt modelId="{29CBCBAD-9DDB-457F-9ABD-0992BA33DA37}" type="pres">
      <dgm:prSet presAssocID="{C4418DBA-3365-4975-8D99-3F6A7F87360F}" presName="parentLeftMargin" presStyleLbl="node1" presStyleIdx="2" presStyleCnt="7"/>
      <dgm:spPr/>
    </dgm:pt>
    <dgm:pt modelId="{6196B863-D6B7-4C84-A548-AE07CBA225DF}" type="pres">
      <dgm:prSet presAssocID="{C4418DBA-3365-4975-8D99-3F6A7F87360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D4C942C-E2F0-4259-8D47-CFD0B5C62794}" type="pres">
      <dgm:prSet presAssocID="{C4418DBA-3365-4975-8D99-3F6A7F87360F}" presName="negativeSpace" presStyleCnt="0"/>
      <dgm:spPr/>
    </dgm:pt>
    <dgm:pt modelId="{85EED3D0-56C3-4BB9-BB2B-A191B8D9822B}" type="pres">
      <dgm:prSet presAssocID="{C4418DBA-3365-4975-8D99-3F6A7F87360F}" presName="childText" presStyleLbl="conFgAcc1" presStyleIdx="3" presStyleCnt="7">
        <dgm:presLayoutVars>
          <dgm:bulletEnabled val="1"/>
        </dgm:presLayoutVars>
      </dgm:prSet>
      <dgm:spPr/>
    </dgm:pt>
    <dgm:pt modelId="{5A2466BB-87BF-4717-981E-A7B433E57F7B}" type="pres">
      <dgm:prSet presAssocID="{33CFFEB1-885A-4A9A-99B4-A023A0E23694}" presName="spaceBetweenRectangles" presStyleCnt="0"/>
      <dgm:spPr/>
    </dgm:pt>
    <dgm:pt modelId="{FE5BA287-5D02-49D6-9D56-FB5E636C92D0}" type="pres">
      <dgm:prSet presAssocID="{DCF282EC-A602-4D19-8526-765E8DE2CF17}" presName="parentLin" presStyleCnt="0"/>
      <dgm:spPr/>
    </dgm:pt>
    <dgm:pt modelId="{2E128798-8479-4ED9-8F81-B213849B5441}" type="pres">
      <dgm:prSet presAssocID="{DCF282EC-A602-4D19-8526-765E8DE2CF17}" presName="parentLeftMargin" presStyleLbl="node1" presStyleIdx="3" presStyleCnt="7"/>
      <dgm:spPr/>
    </dgm:pt>
    <dgm:pt modelId="{44451D7D-CC82-4480-981D-A2AC1213541B}" type="pres">
      <dgm:prSet presAssocID="{DCF282EC-A602-4D19-8526-765E8DE2CF1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E90F149-4F0D-4783-ABD2-937A82F7B2A3}" type="pres">
      <dgm:prSet presAssocID="{DCF282EC-A602-4D19-8526-765E8DE2CF17}" presName="negativeSpace" presStyleCnt="0"/>
      <dgm:spPr/>
    </dgm:pt>
    <dgm:pt modelId="{BB894AE6-F721-4769-84C8-2F132A661B59}" type="pres">
      <dgm:prSet presAssocID="{DCF282EC-A602-4D19-8526-765E8DE2CF17}" presName="childText" presStyleLbl="conFgAcc1" presStyleIdx="4" presStyleCnt="7">
        <dgm:presLayoutVars>
          <dgm:bulletEnabled val="1"/>
        </dgm:presLayoutVars>
      </dgm:prSet>
      <dgm:spPr/>
    </dgm:pt>
    <dgm:pt modelId="{F63C000E-6FD4-44D3-ACCD-E83DEB79CF35}" type="pres">
      <dgm:prSet presAssocID="{D41C569B-4A8C-4FD5-A679-E1B26B09D768}" presName="spaceBetweenRectangles" presStyleCnt="0"/>
      <dgm:spPr/>
    </dgm:pt>
    <dgm:pt modelId="{8E955BAD-33B7-403D-825D-7789D3332C4B}" type="pres">
      <dgm:prSet presAssocID="{7DB5DBD1-C7CE-4C37-9002-7E31A66DFB10}" presName="parentLin" presStyleCnt="0"/>
      <dgm:spPr/>
    </dgm:pt>
    <dgm:pt modelId="{AA36D792-D95B-471F-8BCE-284CFFCCE452}" type="pres">
      <dgm:prSet presAssocID="{7DB5DBD1-C7CE-4C37-9002-7E31A66DFB10}" presName="parentLeftMargin" presStyleLbl="node1" presStyleIdx="4" presStyleCnt="7"/>
      <dgm:spPr/>
    </dgm:pt>
    <dgm:pt modelId="{5EF6C3E6-346C-46AD-9545-000C7EB7D531}" type="pres">
      <dgm:prSet presAssocID="{7DB5DBD1-C7CE-4C37-9002-7E31A66DFB10}" presName="parentText" presStyleLbl="node1" presStyleIdx="5" presStyleCnt="7" custScaleX="137089">
        <dgm:presLayoutVars>
          <dgm:chMax val="0"/>
          <dgm:bulletEnabled val="1"/>
        </dgm:presLayoutVars>
      </dgm:prSet>
      <dgm:spPr/>
    </dgm:pt>
    <dgm:pt modelId="{FDDC53CD-6F5A-4196-AFFB-C73094B801A8}" type="pres">
      <dgm:prSet presAssocID="{7DB5DBD1-C7CE-4C37-9002-7E31A66DFB10}" presName="negativeSpace" presStyleCnt="0"/>
      <dgm:spPr/>
    </dgm:pt>
    <dgm:pt modelId="{5DB34CA8-3414-44B6-8544-4D013ADEA2AC}" type="pres">
      <dgm:prSet presAssocID="{7DB5DBD1-C7CE-4C37-9002-7E31A66DFB10}" presName="childText" presStyleLbl="conFgAcc1" presStyleIdx="5" presStyleCnt="7">
        <dgm:presLayoutVars>
          <dgm:bulletEnabled val="1"/>
        </dgm:presLayoutVars>
      </dgm:prSet>
      <dgm:spPr/>
    </dgm:pt>
    <dgm:pt modelId="{97F5D54A-B4BF-4C65-B2FE-0746BFFCAD1E}" type="pres">
      <dgm:prSet presAssocID="{2470B96B-0BF6-4AF6-A71B-42D1C002C254}" presName="spaceBetweenRectangles" presStyleCnt="0"/>
      <dgm:spPr/>
    </dgm:pt>
    <dgm:pt modelId="{36364E50-1684-4F0F-A969-8005CB5B4915}" type="pres">
      <dgm:prSet presAssocID="{AA71C796-9DDC-4CBD-ABC8-42BDA9D589FF}" presName="parentLin" presStyleCnt="0"/>
      <dgm:spPr/>
    </dgm:pt>
    <dgm:pt modelId="{5F32409B-7A65-423D-ACFF-252EEADC3CD1}" type="pres">
      <dgm:prSet presAssocID="{AA71C796-9DDC-4CBD-ABC8-42BDA9D589FF}" presName="parentLeftMargin" presStyleLbl="node1" presStyleIdx="5" presStyleCnt="7"/>
      <dgm:spPr/>
    </dgm:pt>
    <dgm:pt modelId="{A77C3F0F-B189-4445-8102-3F75CB3D5846}" type="pres">
      <dgm:prSet presAssocID="{AA71C796-9DDC-4CBD-ABC8-42BDA9D589FF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7FE95A9-7BC0-44B0-918B-A8C24C57BFAB}" type="pres">
      <dgm:prSet presAssocID="{AA71C796-9DDC-4CBD-ABC8-42BDA9D589FF}" presName="negativeSpace" presStyleCnt="0"/>
      <dgm:spPr/>
    </dgm:pt>
    <dgm:pt modelId="{0F657A7D-BBEB-4723-93CE-345083EFB0CF}" type="pres">
      <dgm:prSet presAssocID="{AA71C796-9DDC-4CBD-ABC8-42BDA9D589F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5DFC403-0A8F-4F05-8DD4-26D9DC82A932}" type="presOf" srcId="{C1E58F6F-BACC-4355-BC40-0D24B8D442C2}" destId="{D9E3ED06-8A3D-41C9-955C-9CB36AEDAD17}" srcOrd="0" destOrd="0" presId="urn:microsoft.com/office/officeart/2005/8/layout/list1"/>
    <dgm:cxn modelId="{9C6A240F-749E-4B37-B6A9-29C17B91C39E}" type="presOf" srcId="{C4418DBA-3365-4975-8D99-3F6A7F87360F}" destId="{29CBCBAD-9DDB-457F-9ABD-0992BA33DA37}" srcOrd="0" destOrd="0" presId="urn:microsoft.com/office/officeart/2005/8/layout/list1"/>
    <dgm:cxn modelId="{AD7E191D-B0A3-4103-B3A8-AE5426673218}" type="presOf" srcId="{7DB5DBD1-C7CE-4C37-9002-7E31A66DFB10}" destId="{AA36D792-D95B-471F-8BCE-284CFFCCE452}" srcOrd="0" destOrd="0" presId="urn:microsoft.com/office/officeart/2005/8/layout/list1"/>
    <dgm:cxn modelId="{CE278C5D-877F-4876-B08A-5B4BF8286B7F}" srcId="{915C2387-A494-479E-A52A-64DD01682B8F}" destId="{DCF282EC-A602-4D19-8526-765E8DE2CF17}" srcOrd="4" destOrd="0" parTransId="{56F74525-06D0-4CFB-B0DC-989EBA4B28F5}" sibTransId="{D41C569B-4A8C-4FD5-A679-E1B26B09D768}"/>
    <dgm:cxn modelId="{0D52995D-3D3D-4946-9C1E-00D41D5B6FFD}" type="presOf" srcId="{AA71C796-9DDC-4CBD-ABC8-42BDA9D589FF}" destId="{5F32409B-7A65-423D-ACFF-252EEADC3CD1}" srcOrd="0" destOrd="0" presId="urn:microsoft.com/office/officeart/2005/8/layout/list1"/>
    <dgm:cxn modelId="{21311E6C-2666-44B3-956E-BDA5BF579165}" type="presOf" srcId="{AA71C796-9DDC-4CBD-ABC8-42BDA9D589FF}" destId="{A77C3F0F-B189-4445-8102-3F75CB3D5846}" srcOrd="1" destOrd="0" presId="urn:microsoft.com/office/officeart/2005/8/layout/list1"/>
    <dgm:cxn modelId="{DEB1604C-7683-4275-B8A6-94A166A715A0}" type="presOf" srcId="{DB936FCE-8467-4897-B583-AED9557A02FA}" destId="{1F36596B-1E5B-44D2-AD97-9E6521E0A499}" srcOrd="1" destOrd="0" presId="urn:microsoft.com/office/officeart/2005/8/layout/list1"/>
    <dgm:cxn modelId="{D715644E-3941-43C0-B730-ED20B11BC214}" type="presOf" srcId="{B8418BDA-386F-4F8C-B019-278EA20EE280}" destId="{54BF62BB-A617-4DC2-BDC3-CA34B315A185}" srcOrd="0" destOrd="0" presId="urn:microsoft.com/office/officeart/2005/8/layout/list1"/>
    <dgm:cxn modelId="{22ABE84E-4758-405B-B03B-712D73307131}" srcId="{915C2387-A494-479E-A52A-64DD01682B8F}" destId="{AA71C796-9DDC-4CBD-ABC8-42BDA9D589FF}" srcOrd="6" destOrd="0" parTransId="{4C48F15C-5A0C-4D2B-BBFE-0657D57C7936}" sibTransId="{15648DCB-689A-4631-85E4-55537CAAD48C}"/>
    <dgm:cxn modelId="{24F3F26E-B9E2-4AA1-BD4F-42A7EFCBB91B}" type="presOf" srcId="{915C2387-A494-479E-A52A-64DD01682B8F}" destId="{482444E2-8C9F-47A4-88A8-1E5CE942750D}" srcOrd="0" destOrd="0" presId="urn:microsoft.com/office/officeart/2005/8/layout/list1"/>
    <dgm:cxn modelId="{862E6290-8885-40D0-8B62-E07A1181819A}" srcId="{915C2387-A494-479E-A52A-64DD01682B8F}" destId="{7DB5DBD1-C7CE-4C37-9002-7E31A66DFB10}" srcOrd="5" destOrd="0" parTransId="{ABE44B63-8199-4103-BD97-E8B0075B988F}" sibTransId="{2470B96B-0BF6-4AF6-A71B-42D1C002C254}"/>
    <dgm:cxn modelId="{9157F492-D027-4971-9F66-96F8CC434E74}" type="presOf" srcId="{DCF282EC-A602-4D19-8526-765E8DE2CF17}" destId="{2E128798-8479-4ED9-8F81-B213849B5441}" srcOrd="0" destOrd="0" presId="urn:microsoft.com/office/officeart/2005/8/layout/list1"/>
    <dgm:cxn modelId="{1AE66998-895B-4A6E-A2D8-AC3104FB69E6}" type="presOf" srcId="{C1E58F6F-BACC-4355-BC40-0D24B8D442C2}" destId="{C339427C-44C6-4CEA-9A8D-D8A6C203DBB1}" srcOrd="1" destOrd="0" presId="urn:microsoft.com/office/officeart/2005/8/layout/list1"/>
    <dgm:cxn modelId="{08ED0AA3-FBB2-46DB-A3A7-03E1C19450E4}" type="presOf" srcId="{7DB5DBD1-C7CE-4C37-9002-7E31A66DFB10}" destId="{5EF6C3E6-346C-46AD-9545-000C7EB7D531}" srcOrd="1" destOrd="0" presId="urn:microsoft.com/office/officeart/2005/8/layout/list1"/>
    <dgm:cxn modelId="{F2DC2CA5-2004-41B7-AFA5-847286631FB9}" type="presOf" srcId="{DCF282EC-A602-4D19-8526-765E8DE2CF17}" destId="{44451D7D-CC82-4480-981D-A2AC1213541B}" srcOrd="1" destOrd="0" presId="urn:microsoft.com/office/officeart/2005/8/layout/list1"/>
    <dgm:cxn modelId="{4E47B6B4-FA37-4AA1-B1D3-01D6C9ACF0C4}" srcId="{915C2387-A494-479E-A52A-64DD01682B8F}" destId="{DB936FCE-8467-4897-B583-AED9557A02FA}" srcOrd="0" destOrd="0" parTransId="{88EBFD02-6E83-47F3-B4E3-73FE087A346F}" sibTransId="{015F1A66-42FD-4C69-B0AD-DD5B403BA064}"/>
    <dgm:cxn modelId="{5E8A80BE-0D92-4568-BF65-30D2E770A8E9}" srcId="{915C2387-A494-479E-A52A-64DD01682B8F}" destId="{C1E58F6F-BACC-4355-BC40-0D24B8D442C2}" srcOrd="1" destOrd="0" parTransId="{1653C981-CFCA-40B8-9C72-2FA59626F79C}" sibTransId="{F94217C1-9E3D-4985-B9C5-B6809C7AF986}"/>
    <dgm:cxn modelId="{C91F65BF-0BB9-4456-ABE7-2605CA355423}" type="presOf" srcId="{C4418DBA-3365-4975-8D99-3F6A7F87360F}" destId="{6196B863-D6B7-4C84-A548-AE07CBA225DF}" srcOrd="1" destOrd="0" presId="urn:microsoft.com/office/officeart/2005/8/layout/list1"/>
    <dgm:cxn modelId="{12DC32E2-7C48-4A99-BD02-D8EB87ED1050}" srcId="{915C2387-A494-479E-A52A-64DD01682B8F}" destId="{C4418DBA-3365-4975-8D99-3F6A7F87360F}" srcOrd="3" destOrd="0" parTransId="{91F2CAB9-966E-4B10-90AA-D18C4EB7A0B2}" sibTransId="{33CFFEB1-885A-4A9A-99B4-A023A0E23694}"/>
    <dgm:cxn modelId="{3F0174F0-966A-4EFD-95C2-537B7C43BD57}" type="presOf" srcId="{B8418BDA-386F-4F8C-B019-278EA20EE280}" destId="{8E3E15A9-72C4-4A42-8F76-7F86F2E67B47}" srcOrd="1" destOrd="0" presId="urn:microsoft.com/office/officeart/2005/8/layout/list1"/>
    <dgm:cxn modelId="{08DD65F5-DCB7-4664-BD27-66EBF6062E4C}" srcId="{915C2387-A494-479E-A52A-64DD01682B8F}" destId="{B8418BDA-386F-4F8C-B019-278EA20EE280}" srcOrd="2" destOrd="0" parTransId="{C8B7F73B-6637-4DB2-AE98-0D07078E249C}" sibTransId="{7F089C95-1428-4585-B6FC-391F2AA5190F}"/>
    <dgm:cxn modelId="{86B6FAF5-19AB-46B8-B591-AED45203231B}" type="presOf" srcId="{DB936FCE-8467-4897-B583-AED9557A02FA}" destId="{CAF26BF6-ECE6-4A6C-BE3F-E957F0874E2D}" srcOrd="0" destOrd="0" presId="urn:microsoft.com/office/officeart/2005/8/layout/list1"/>
    <dgm:cxn modelId="{A56FCA16-89E6-48BF-B95B-FCEC96EB3403}" type="presParOf" srcId="{482444E2-8C9F-47A4-88A8-1E5CE942750D}" destId="{8C492700-FB45-41F5-AFDB-36F04FF6CF65}" srcOrd="0" destOrd="0" presId="urn:microsoft.com/office/officeart/2005/8/layout/list1"/>
    <dgm:cxn modelId="{46A9CAC1-9301-4736-83EB-445375AB7F38}" type="presParOf" srcId="{8C492700-FB45-41F5-AFDB-36F04FF6CF65}" destId="{CAF26BF6-ECE6-4A6C-BE3F-E957F0874E2D}" srcOrd="0" destOrd="0" presId="urn:microsoft.com/office/officeart/2005/8/layout/list1"/>
    <dgm:cxn modelId="{C70E0E67-FC71-4B68-AD96-8F8D97C0C7D8}" type="presParOf" srcId="{8C492700-FB45-41F5-AFDB-36F04FF6CF65}" destId="{1F36596B-1E5B-44D2-AD97-9E6521E0A499}" srcOrd="1" destOrd="0" presId="urn:microsoft.com/office/officeart/2005/8/layout/list1"/>
    <dgm:cxn modelId="{C10B386B-6227-4DFA-AD09-430EEC52FADD}" type="presParOf" srcId="{482444E2-8C9F-47A4-88A8-1E5CE942750D}" destId="{39DB012B-E10F-478A-A4D4-D9D26ECCC5D7}" srcOrd="1" destOrd="0" presId="urn:microsoft.com/office/officeart/2005/8/layout/list1"/>
    <dgm:cxn modelId="{BA1981F2-A526-4460-8C1B-31EBFCB6F9A9}" type="presParOf" srcId="{482444E2-8C9F-47A4-88A8-1E5CE942750D}" destId="{2A787023-DD4F-45F2-8384-4CC0A02CA588}" srcOrd="2" destOrd="0" presId="urn:microsoft.com/office/officeart/2005/8/layout/list1"/>
    <dgm:cxn modelId="{0149134B-653E-47AA-982D-1118AC494B10}" type="presParOf" srcId="{482444E2-8C9F-47A4-88A8-1E5CE942750D}" destId="{89ABA237-5C33-4039-8007-297B9D4BEC75}" srcOrd="3" destOrd="0" presId="urn:microsoft.com/office/officeart/2005/8/layout/list1"/>
    <dgm:cxn modelId="{F5D66694-ECD8-44E5-BD62-3D0030379C0C}" type="presParOf" srcId="{482444E2-8C9F-47A4-88A8-1E5CE942750D}" destId="{70152B9A-3181-41EA-BC72-0A89AB0C7BD0}" srcOrd="4" destOrd="0" presId="urn:microsoft.com/office/officeart/2005/8/layout/list1"/>
    <dgm:cxn modelId="{93A826B6-1121-4366-BEAB-E3DD9C288C34}" type="presParOf" srcId="{70152B9A-3181-41EA-BC72-0A89AB0C7BD0}" destId="{D9E3ED06-8A3D-41C9-955C-9CB36AEDAD17}" srcOrd="0" destOrd="0" presId="urn:microsoft.com/office/officeart/2005/8/layout/list1"/>
    <dgm:cxn modelId="{85AEC181-88CB-497D-BB20-C3428DAA9A92}" type="presParOf" srcId="{70152B9A-3181-41EA-BC72-0A89AB0C7BD0}" destId="{C339427C-44C6-4CEA-9A8D-D8A6C203DBB1}" srcOrd="1" destOrd="0" presId="urn:microsoft.com/office/officeart/2005/8/layout/list1"/>
    <dgm:cxn modelId="{E987A549-22C0-4C11-AAD7-51CA4B73C23B}" type="presParOf" srcId="{482444E2-8C9F-47A4-88A8-1E5CE942750D}" destId="{3741F167-FA33-4C9A-BABC-45EDAF7B81E5}" srcOrd="5" destOrd="0" presId="urn:microsoft.com/office/officeart/2005/8/layout/list1"/>
    <dgm:cxn modelId="{CE25D137-4FD2-4C86-96A1-0FD1C0F0ED55}" type="presParOf" srcId="{482444E2-8C9F-47A4-88A8-1E5CE942750D}" destId="{1C0A7882-6781-49C5-B55B-8A40684DF88C}" srcOrd="6" destOrd="0" presId="urn:microsoft.com/office/officeart/2005/8/layout/list1"/>
    <dgm:cxn modelId="{EE191B26-1C55-4C9D-BF5C-79FED8E88A85}" type="presParOf" srcId="{482444E2-8C9F-47A4-88A8-1E5CE942750D}" destId="{E68E8AC4-0A94-4F18-9359-390BAE582E7E}" srcOrd="7" destOrd="0" presId="urn:microsoft.com/office/officeart/2005/8/layout/list1"/>
    <dgm:cxn modelId="{FE16743D-1DE4-44C5-99B1-8A76A0E29797}" type="presParOf" srcId="{482444E2-8C9F-47A4-88A8-1E5CE942750D}" destId="{95DFA348-8EA5-4962-84B7-245DBDC02E56}" srcOrd="8" destOrd="0" presId="urn:microsoft.com/office/officeart/2005/8/layout/list1"/>
    <dgm:cxn modelId="{E4A484C7-0B43-473F-AE44-B0A7ABA799AD}" type="presParOf" srcId="{95DFA348-8EA5-4962-84B7-245DBDC02E56}" destId="{54BF62BB-A617-4DC2-BDC3-CA34B315A185}" srcOrd="0" destOrd="0" presId="urn:microsoft.com/office/officeart/2005/8/layout/list1"/>
    <dgm:cxn modelId="{87226392-718A-4539-A21B-B78EC0B3724B}" type="presParOf" srcId="{95DFA348-8EA5-4962-84B7-245DBDC02E56}" destId="{8E3E15A9-72C4-4A42-8F76-7F86F2E67B47}" srcOrd="1" destOrd="0" presId="urn:microsoft.com/office/officeart/2005/8/layout/list1"/>
    <dgm:cxn modelId="{44275F40-0B83-4BA8-B08F-207FCADF6DC8}" type="presParOf" srcId="{482444E2-8C9F-47A4-88A8-1E5CE942750D}" destId="{2DCE75B1-2B47-4382-8E7E-C8795D51647E}" srcOrd="9" destOrd="0" presId="urn:microsoft.com/office/officeart/2005/8/layout/list1"/>
    <dgm:cxn modelId="{486B29FA-2741-4D6B-8752-E60F3A6EB431}" type="presParOf" srcId="{482444E2-8C9F-47A4-88A8-1E5CE942750D}" destId="{FE54E483-E73B-4BFA-ABD2-77A8F238B967}" srcOrd="10" destOrd="0" presId="urn:microsoft.com/office/officeart/2005/8/layout/list1"/>
    <dgm:cxn modelId="{3545E212-0108-48B8-A42E-0AAF1C6C3DB2}" type="presParOf" srcId="{482444E2-8C9F-47A4-88A8-1E5CE942750D}" destId="{9C53C0BA-9DC0-4AD4-B03B-696308C2B0DD}" srcOrd="11" destOrd="0" presId="urn:microsoft.com/office/officeart/2005/8/layout/list1"/>
    <dgm:cxn modelId="{FFCDA73F-FCA5-4C29-B5F4-2E55566191C6}" type="presParOf" srcId="{482444E2-8C9F-47A4-88A8-1E5CE942750D}" destId="{9F1D7860-9AAF-439D-8063-7D14DBCCB602}" srcOrd="12" destOrd="0" presId="urn:microsoft.com/office/officeart/2005/8/layout/list1"/>
    <dgm:cxn modelId="{6DBC8093-5395-4187-B09C-0B9D3A785DE7}" type="presParOf" srcId="{9F1D7860-9AAF-439D-8063-7D14DBCCB602}" destId="{29CBCBAD-9DDB-457F-9ABD-0992BA33DA37}" srcOrd="0" destOrd="0" presId="urn:microsoft.com/office/officeart/2005/8/layout/list1"/>
    <dgm:cxn modelId="{8F0FCD79-1F0F-4E2D-8185-364FA767C64A}" type="presParOf" srcId="{9F1D7860-9AAF-439D-8063-7D14DBCCB602}" destId="{6196B863-D6B7-4C84-A548-AE07CBA225DF}" srcOrd="1" destOrd="0" presId="urn:microsoft.com/office/officeart/2005/8/layout/list1"/>
    <dgm:cxn modelId="{8FE0777A-4C5E-4E77-928E-60521FDE7D3F}" type="presParOf" srcId="{482444E2-8C9F-47A4-88A8-1E5CE942750D}" destId="{FD4C942C-E2F0-4259-8D47-CFD0B5C62794}" srcOrd="13" destOrd="0" presId="urn:microsoft.com/office/officeart/2005/8/layout/list1"/>
    <dgm:cxn modelId="{6D9E6787-2E31-4B1B-95B9-5C626CB770BE}" type="presParOf" srcId="{482444E2-8C9F-47A4-88A8-1E5CE942750D}" destId="{85EED3D0-56C3-4BB9-BB2B-A191B8D9822B}" srcOrd="14" destOrd="0" presId="urn:microsoft.com/office/officeart/2005/8/layout/list1"/>
    <dgm:cxn modelId="{B2DD0CE5-8E24-4FC3-82EE-FCB820D27B5F}" type="presParOf" srcId="{482444E2-8C9F-47A4-88A8-1E5CE942750D}" destId="{5A2466BB-87BF-4717-981E-A7B433E57F7B}" srcOrd="15" destOrd="0" presId="urn:microsoft.com/office/officeart/2005/8/layout/list1"/>
    <dgm:cxn modelId="{EBD594A1-5F28-4D25-A01F-F7D79A37A953}" type="presParOf" srcId="{482444E2-8C9F-47A4-88A8-1E5CE942750D}" destId="{FE5BA287-5D02-49D6-9D56-FB5E636C92D0}" srcOrd="16" destOrd="0" presId="urn:microsoft.com/office/officeart/2005/8/layout/list1"/>
    <dgm:cxn modelId="{4CCE8BB7-5FCC-4EF1-AA69-BFE0DDE6D77F}" type="presParOf" srcId="{FE5BA287-5D02-49D6-9D56-FB5E636C92D0}" destId="{2E128798-8479-4ED9-8F81-B213849B5441}" srcOrd="0" destOrd="0" presId="urn:microsoft.com/office/officeart/2005/8/layout/list1"/>
    <dgm:cxn modelId="{46066934-61F4-4845-9E3E-779701D7DF97}" type="presParOf" srcId="{FE5BA287-5D02-49D6-9D56-FB5E636C92D0}" destId="{44451D7D-CC82-4480-981D-A2AC1213541B}" srcOrd="1" destOrd="0" presId="urn:microsoft.com/office/officeart/2005/8/layout/list1"/>
    <dgm:cxn modelId="{F00BA2A9-F0AC-451B-8033-7B5C8C67531B}" type="presParOf" srcId="{482444E2-8C9F-47A4-88A8-1E5CE942750D}" destId="{CE90F149-4F0D-4783-ABD2-937A82F7B2A3}" srcOrd="17" destOrd="0" presId="urn:microsoft.com/office/officeart/2005/8/layout/list1"/>
    <dgm:cxn modelId="{7D76068F-D5D1-48B1-9E4B-3CAADFACDC78}" type="presParOf" srcId="{482444E2-8C9F-47A4-88A8-1E5CE942750D}" destId="{BB894AE6-F721-4769-84C8-2F132A661B59}" srcOrd="18" destOrd="0" presId="urn:microsoft.com/office/officeart/2005/8/layout/list1"/>
    <dgm:cxn modelId="{DAE7D725-ED60-4A13-9B34-C70AF74BF3AD}" type="presParOf" srcId="{482444E2-8C9F-47A4-88A8-1E5CE942750D}" destId="{F63C000E-6FD4-44D3-ACCD-E83DEB79CF35}" srcOrd="19" destOrd="0" presId="urn:microsoft.com/office/officeart/2005/8/layout/list1"/>
    <dgm:cxn modelId="{CD65C397-98DA-474A-B91D-75D04B2B2CAE}" type="presParOf" srcId="{482444E2-8C9F-47A4-88A8-1E5CE942750D}" destId="{8E955BAD-33B7-403D-825D-7789D3332C4B}" srcOrd="20" destOrd="0" presId="urn:microsoft.com/office/officeart/2005/8/layout/list1"/>
    <dgm:cxn modelId="{5E3B045E-F951-4687-9C60-72B74A967E1E}" type="presParOf" srcId="{8E955BAD-33B7-403D-825D-7789D3332C4B}" destId="{AA36D792-D95B-471F-8BCE-284CFFCCE452}" srcOrd="0" destOrd="0" presId="urn:microsoft.com/office/officeart/2005/8/layout/list1"/>
    <dgm:cxn modelId="{AB6D3CC6-909A-430D-94DB-0C59E8058956}" type="presParOf" srcId="{8E955BAD-33B7-403D-825D-7789D3332C4B}" destId="{5EF6C3E6-346C-46AD-9545-000C7EB7D531}" srcOrd="1" destOrd="0" presId="urn:microsoft.com/office/officeart/2005/8/layout/list1"/>
    <dgm:cxn modelId="{6D0BA6D6-8D00-4054-AB04-C98B2A55A092}" type="presParOf" srcId="{482444E2-8C9F-47A4-88A8-1E5CE942750D}" destId="{FDDC53CD-6F5A-4196-AFFB-C73094B801A8}" srcOrd="21" destOrd="0" presId="urn:microsoft.com/office/officeart/2005/8/layout/list1"/>
    <dgm:cxn modelId="{A2E47F29-889B-436D-9674-F68647794FF6}" type="presParOf" srcId="{482444E2-8C9F-47A4-88A8-1E5CE942750D}" destId="{5DB34CA8-3414-44B6-8544-4D013ADEA2AC}" srcOrd="22" destOrd="0" presId="urn:microsoft.com/office/officeart/2005/8/layout/list1"/>
    <dgm:cxn modelId="{FD3F7AA3-4A41-402C-90CD-12397C0B973A}" type="presParOf" srcId="{482444E2-8C9F-47A4-88A8-1E5CE942750D}" destId="{97F5D54A-B4BF-4C65-B2FE-0746BFFCAD1E}" srcOrd="23" destOrd="0" presId="urn:microsoft.com/office/officeart/2005/8/layout/list1"/>
    <dgm:cxn modelId="{CBC0ADEE-46ED-47B6-8FA7-4B512D429F3D}" type="presParOf" srcId="{482444E2-8C9F-47A4-88A8-1E5CE942750D}" destId="{36364E50-1684-4F0F-A969-8005CB5B4915}" srcOrd="24" destOrd="0" presId="urn:microsoft.com/office/officeart/2005/8/layout/list1"/>
    <dgm:cxn modelId="{C0E89FC2-E925-4F0C-B2C8-B7A438A5D5BC}" type="presParOf" srcId="{36364E50-1684-4F0F-A969-8005CB5B4915}" destId="{5F32409B-7A65-423D-ACFF-252EEADC3CD1}" srcOrd="0" destOrd="0" presId="urn:microsoft.com/office/officeart/2005/8/layout/list1"/>
    <dgm:cxn modelId="{0C5CB0EF-2E7B-4B23-9653-10708F8B8414}" type="presParOf" srcId="{36364E50-1684-4F0F-A969-8005CB5B4915}" destId="{A77C3F0F-B189-4445-8102-3F75CB3D5846}" srcOrd="1" destOrd="0" presId="urn:microsoft.com/office/officeart/2005/8/layout/list1"/>
    <dgm:cxn modelId="{65BFA090-0FFB-4004-AEA0-9918E4EA3CFE}" type="presParOf" srcId="{482444E2-8C9F-47A4-88A8-1E5CE942750D}" destId="{47FE95A9-7BC0-44B0-918B-A8C24C57BFAB}" srcOrd="25" destOrd="0" presId="urn:microsoft.com/office/officeart/2005/8/layout/list1"/>
    <dgm:cxn modelId="{3569F9BE-1002-4D87-89EA-CC7B182005ED}" type="presParOf" srcId="{482444E2-8C9F-47A4-88A8-1E5CE942750D}" destId="{0F657A7D-BBEB-4723-93CE-345083EFB0C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87023-DD4F-45F2-8384-4CC0A02CA588}">
      <dsp:nvSpPr>
        <dsp:cNvPr id="0" name=""/>
        <dsp:cNvSpPr/>
      </dsp:nvSpPr>
      <dsp:spPr>
        <a:xfrm>
          <a:off x="0" y="21292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6596B-1E5B-44D2-AD97-9E6521E0A499}">
      <dsp:nvSpPr>
        <dsp:cNvPr id="0" name=""/>
        <dsp:cNvSpPr/>
      </dsp:nvSpPr>
      <dsp:spPr>
        <a:xfrm>
          <a:off x="256281" y="6289"/>
          <a:ext cx="3587936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WFOT 2010 - Chile</a:t>
          </a:r>
        </a:p>
      </dsp:txBody>
      <dsp:txXfrm>
        <a:off x="276456" y="26464"/>
        <a:ext cx="3547586" cy="372930"/>
      </dsp:txXfrm>
    </dsp:sp>
    <dsp:sp modelId="{1C0A7882-6781-49C5-B55B-8A40684DF88C}">
      <dsp:nvSpPr>
        <dsp:cNvPr id="0" name=""/>
        <dsp:cNvSpPr/>
      </dsp:nvSpPr>
      <dsp:spPr>
        <a:xfrm>
          <a:off x="0" y="84796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39427C-44C6-4CEA-9A8D-D8A6C203DBB1}">
      <dsp:nvSpPr>
        <dsp:cNvPr id="0" name=""/>
        <dsp:cNvSpPr/>
      </dsp:nvSpPr>
      <dsp:spPr>
        <a:xfrm>
          <a:off x="300781" y="641329"/>
          <a:ext cx="3635727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CBTO/CLATO 2011 - Brasil</a:t>
          </a:r>
        </a:p>
      </dsp:txBody>
      <dsp:txXfrm>
        <a:off x="320956" y="661504"/>
        <a:ext cx="3595377" cy="372930"/>
      </dsp:txXfrm>
    </dsp:sp>
    <dsp:sp modelId="{FE54E483-E73B-4BFA-ABD2-77A8F238B967}">
      <dsp:nvSpPr>
        <dsp:cNvPr id="0" name=""/>
        <dsp:cNvSpPr/>
      </dsp:nvSpPr>
      <dsp:spPr>
        <a:xfrm>
          <a:off x="0" y="148300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3E15A9-72C4-4A42-8F76-7F86F2E67B47}">
      <dsp:nvSpPr>
        <dsp:cNvPr id="0" name=""/>
        <dsp:cNvSpPr/>
      </dsp:nvSpPr>
      <dsp:spPr>
        <a:xfrm>
          <a:off x="256281" y="1276369"/>
          <a:ext cx="3587936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CLATO 2013 - Venezuela</a:t>
          </a:r>
        </a:p>
      </dsp:txBody>
      <dsp:txXfrm>
        <a:off x="276456" y="1296544"/>
        <a:ext cx="3547586" cy="372930"/>
      </dsp:txXfrm>
    </dsp:sp>
    <dsp:sp modelId="{85EED3D0-56C3-4BB9-BB2B-A191B8D9822B}">
      <dsp:nvSpPr>
        <dsp:cNvPr id="0" name=""/>
        <dsp:cNvSpPr/>
      </dsp:nvSpPr>
      <dsp:spPr>
        <a:xfrm>
          <a:off x="0" y="211804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96B863-D6B7-4C84-A548-AE07CBA225DF}">
      <dsp:nvSpPr>
        <dsp:cNvPr id="0" name=""/>
        <dsp:cNvSpPr/>
      </dsp:nvSpPr>
      <dsp:spPr>
        <a:xfrm>
          <a:off x="256281" y="1911409"/>
          <a:ext cx="358793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Congresso Argentino - 2015</a:t>
          </a:r>
        </a:p>
      </dsp:txBody>
      <dsp:txXfrm>
        <a:off x="276456" y="1931584"/>
        <a:ext cx="3547586" cy="372930"/>
      </dsp:txXfrm>
    </dsp:sp>
    <dsp:sp modelId="{BB894AE6-F721-4769-84C8-2F132A661B59}">
      <dsp:nvSpPr>
        <dsp:cNvPr id="0" name=""/>
        <dsp:cNvSpPr/>
      </dsp:nvSpPr>
      <dsp:spPr>
        <a:xfrm>
          <a:off x="0" y="275308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451D7D-CC82-4480-981D-A2AC1213541B}">
      <dsp:nvSpPr>
        <dsp:cNvPr id="0" name=""/>
        <dsp:cNvSpPr/>
      </dsp:nvSpPr>
      <dsp:spPr>
        <a:xfrm>
          <a:off x="256281" y="2546449"/>
          <a:ext cx="3587936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Congresso Colombiano - 2016</a:t>
          </a:r>
        </a:p>
      </dsp:txBody>
      <dsp:txXfrm>
        <a:off x="276456" y="2566624"/>
        <a:ext cx="3547586" cy="372930"/>
      </dsp:txXfrm>
    </dsp:sp>
    <dsp:sp modelId="{5DB34CA8-3414-44B6-8544-4D013ADEA2AC}">
      <dsp:nvSpPr>
        <dsp:cNvPr id="0" name=""/>
        <dsp:cNvSpPr/>
      </dsp:nvSpPr>
      <dsp:spPr>
        <a:xfrm>
          <a:off x="0" y="338812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F6C3E6-346C-46AD-9545-000C7EB7D531}">
      <dsp:nvSpPr>
        <dsp:cNvPr id="0" name=""/>
        <dsp:cNvSpPr/>
      </dsp:nvSpPr>
      <dsp:spPr>
        <a:xfrm>
          <a:off x="253778" y="3181489"/>
          <a:ext cx="4870631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0" kern="1200" dirty="0" err="1"/>
            <a:t>Encuentro</a:t>
          </a:r>
          <a:r>
            <a:rPr lang="pt-BR" sz="1800" i="0" kern="1200" dirty="0"/>
            <a:t> de Terapias </a:t>
          </a:r>
          <a:r>
            <a:rPr lang="pt-BR" sz="1800" i="0" kern="1200" dirty="0" err="1"/>
            <a:t>Ocupacionales</a:t>
          </a:r>
          <a:r>
            <a:rPr lang="pt-BR" sz="1800" i="0" kern="1200" dirty="0"/>
            <a:t> desde </a:t>
          </a:r>
          <a:r>
            <a:rPr lang="pt-BR" sz="1800" i="0" kern="1200" dirty="0" err="1"/>
            <a:t>el</a:t>
          </a:r>
          <a:r>
            <a:rPr lang="pt-BR" sz="1800" i="0" kern="1200" dirty="0"/>
            <a:t> </a:t>
          </a:r>
          <a:r>
            <a:rPr lang="pt-BR" sz="1800" i="0" kern="1200" dirty="0" err="1"/>
            <a:t>Sur</a:t>
          </a:r>
          <a:r>
            <a:rPr lang="pt-BR" sz="1800" i="0" kern="1200" dirty="0"/>
            <a:t> - 2018</a:t>
          </a:r>
        </a:p>
      </dsp:txBody>
      <dsp:txXfrm>
        <a:off x="273953" y="3201664"/>
        <a:ext cx="4830281" cy="372930"/>
      </dsp:txXfrm>
    </dsp:sp>
    <dsp:sp modelId="{0F657A7D-BBEB-4723-93CE-345083EFB0CF}">
      <dsp:nvSpPr>
        <dsp:cNvPr id="0" name=""/>
        <dsp:cNvSpPr/>
      </dsp:nvSpPr>
      <dsp:spPr>
        <a:xfrm>
          <a:off x="0" y="4023169"/>
          <a:ext cx="512562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C3F0F-B189-4445-8102-3F75CB3D5846}">
      <dsp:nvSpPr>
        <dsp:cNvPr id="0" name=""/>
        <dsp:cNvSpPr/>
      </dsp:nvSpPr>
      <dsp:spPr>
        <a:xfrm>
          <a:off x="256281" y="3816529"/>
          <a:ext cx="3587936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615" tIns="0" rIns="1356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CLATO 2019 - Argentina</a:t>
          </a:r>
        </a:p>
      </dsp:txBody>
      <dsp:txXfrm>
        <a:off x="276456" y="3836704"/>
        <a:ext cx="354758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15768-233C-41EF-B46E-C9AAB830C0B7}" type="datetimeFigureOut">
              <a:rPr lang="pt-BR" smtClean="0"/>
              <a:t>05/10/2020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06E4B-9670-4551-800C-4687FDC601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36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60F-6602-4587-ACC8-0274861BDB5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64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60F-6602-4587-ACC8-0274861BDB5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97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B5D084-6D4D-4F03-8993-F5C28C8524F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97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F9B6-8675-5945-A784-082750092E7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8DD0A-B7ED-43B9-876F-6BA9F036725A}" type="slidenum">
              <a:rPr lang="pt-BR"/>
              <a:pPr/>
              <a:t>36</a:t>
            </a:fld>
            <a:endParaRPr lang="pt-B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76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0B64-0A14-464D-BEF6-7A987FE90A74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49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0B64-0A14-464D-BEF6-7A987FE90A7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11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A0B64-0A14-464D-BEF6-7A987FE90A74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13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O 4º movimento corresponde ao período contemporâneo, o que dificulta sua análise e interpretação. É um momento de intensa diversificação teórico-conceitual e metodológica.</a:t>
            </a:r>
          </a:p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No plano crítico, constatamos a  consolidação e refinamento dos saberes e práticas produzidos nos diversos campos de instituídos a partir dos 1990. </a:t>
            </a:r>
          </a:p>
          <a:p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Novos diálogos se estabelecem e </a:t>
            </a:r>
            <a:r>
              <a:rPr lang="pt-BR" sz="2400" dirty="0" err="1">
                <a:solidFill>
                  <a:schemeClr val="dk1"/>
                </a:solidFill>
                <a:latin typeface="Calibri" panose="020F0502020204030204" pitchFamily="34" charset="0"/>
              </a:rPr>
              <a:t>vêem</a:t>
            </a:r>
            <a:r>
              <a:rPr lang="pt-BR" sz="2400" dirty="0">
                <a:solidFill>
                  <a:schemeClr val="dk1"/>
                </a:solidFill>
                <a:latin typeface="Calibri" panose="020F0502020204030204" pitchFamily="34" charset="0"/>
              </a:rPr>
              <a:t> a produzir a entrada de novas perspectivas e referências. São eles: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TO e direitos humanos (Convenção de Direitos das pessoas com Deficiência, WFOT) 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Diversidade - questões de gênero, populações tradicionais, cultura, deslocamentos, etc.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Cuidado, produção de vida e humanização.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Inserção e consolidação do TO em novas propostas e equipamentos da saúde, assistência social, cultura, trabalho e educação que envolvem a produção de práticas que promovam autonomia, participação social e construção de trabalho colaborativo, interprofissional e em rede.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Estudos </a:t>
            </a:r>
            <a:r>
              <a:rPr lang="pt-BR" sz="2000" dirty="0" err="1">
                <a:solidFill>
                  <a:schemeClr val="dk1"/>
                </a:solidFill>
                <a:latin typeface="Calibri" panose="020F0502020204030204" pitchFamily="34" charset="0"/>
              </a:rPr>
              <a:t>decoloniais</a:t>
            </a:r>
            <a:endParaRPr lang="pt-BR" sz="20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39599-DAD3-4658-B9D7-37041840FE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5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AB3A824-1A51-4B26-AD58-A6D8E14F6C04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9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8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2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CD3524-E017-4D88-94D4-F7104B61901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4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5059C3-6A89-4494-99FF-5A4D6FFD50EB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6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A954B2F-12DE-47F5-8894-472B206D2E1E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7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F30E46F-7819-4ACF-B48B-48222C2ACC88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7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21D9284-D300-4297-87F7-E791DCC15DB1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16C4C9A-3960-41CF-A4E9-2A8FB932454B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05-Oct-20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7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r.pt/uploads/docs/cif/CIF_port_%202004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iodicos.usp.br/rto/article/view/97496/9642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7609C-DC9C-4E5F-94EF-6471A1C80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Intensa diversificação teórico-conceitual e metodológica na produção de saberes e práticas de terapia ocupacional</a:t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4º movimento</a:t>
            </a: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0588F3-99B8-40CD-8494-D1970857E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Sandra Maria </a:t>
            </a:r>
            <a:r>
              <a:rPr lang="pt-BR" dirty="0" err="1"/>
              <a:t>Galheigo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58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038DA-F539-4F70-B4D4-26A2B7D6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Expansão e consolidação das políticas públicas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E1A4CD-B71E-40D9-B38F-BBE96B65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t-BR" dirty="0">
                <a:solidFill>
                  <a:schemeClr val="dk1"/>
                </a:solidFill>
              </a:rPr>
              <a:t>Período de expansão e consolidação das políticas sociais no Brasil seja no âmbito da Saúde, educação, assistência social (com a criação do SUAS), cultura, trabalho e DDHH, que resulta em uma ampliação ao acesso e exercício de direitos. Neste período foram promulgadas e instituídas uma série de políticas e estatutos; programas, planos, estratégias e marcos legais nestes diversos setores.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pt-BR" dirty="0">
              <a:solidFill>
                <a:schemeClr val="dk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21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038DA-F539-4F70-B4D4-26A2B7D6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Expansão e consolidação da política de saúde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E1A4CD-B71E-40D9-B38F-BBE96B65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05253" cy="5788114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</a:rPr>
              <a:t>No âmbito da saúde, uma ampliação significativa dos serviços e implementação de estratégias que passam a ser prioritárias como </a:t>
            </a:r>
            <a:r>
              <a:rPr lang="pt-BR" sz="2000" dirty="0">
                <a:solidFill>
                  <a:schemeClr val="dk1"/>
                </a:solidFill>
                <a:highlight>
                  <a:srgbClr val="FFFF00"/>
                </a:highlight>
              </a:rPr>
              <a:t>a ESF, </a:t>
            </a:r>
            <a:r>
              <a:rPr lang="pt-BR" sz="2000" dirty="0">
                <a:solidFill>
                  <a:schemeClr val="dk1"/>
                </a:solidFill>
              </a:rPr>
              <a:t>a criação do </a:t>
            </a:r>
            <a:r>
              <a:rPr lang="pt-BR" sz="2000" dirty="0">
                <a:solidFill>
                  <a:schemeClr val="dk1"/>
                </a:solidFill>
                <a:highlight>
                  <a:srgbClr val="FFFF00"/>
                </a:highlight>
              </a:rPr>
              <a:t>NASF e das RAS. </a:t>
            </a:r>
            <a:r>
              <a:rPr lang="pt-BR" sz="2000" dirty="0">
                <a:solidFill>
                  <a:schemeClr val="dk1"/>
                </a:solidFill>
              </a:rPr>
              <a:t>Expansão e diversificação dos equipamentos de saúde no país nos diferentes níveis de atenção (</a:t>
            </a:r>
            <a:r>
              <a:rPr lang="pt-BR" sz="2000" dirty="0">
                <a:solidFill>
                  <a:schemeClr val="dk1"/>
                </a:solidFill>
                <a:highlight>
                  <a:srgbClr val="FFFF00"/>
                </a:highlight>
              </a:rPr>
              <a:t>UBS, CAPS, SRT, CRST, ambulatórios de especialidade, hospitais, dentre outros).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</a:rPr>
              <a:t>Ampliação da inserção dos Terapeutas Ocupacionais nos equipamentos e serviços públicos e diversificação da população atendida.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pt-BR" sz="2000" dirty="0">
                <a:solidFill>
                  <a:schemeClr val="dk1"/>
                </a:solidFill>
              </a:rPr>
              <a:t>Implementação da Política Nacional de Humanização (2004) e a introdução do conceito de Cuidado.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schemeClr val="dk1"/>
              </a:solidFill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77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18FEC-6123-44BC-AF21-24CD7B727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Incorporação do Terapeuta Ocupacional no SUAS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96F951-04F0-4CE7-B504-F50FC0BD0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dk1"/>
                </a:solidFill>
              </a:rPr>
              <a:t>Reconhecimento do TO dentre as categorias profissionais de nível superior para integrar as equipes de referência e a gestão do SUAS. (Resolução nº 17 do CNAS/ BRASIL, 2011).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600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1100" dirty="0">
              <a:solidFill>
                <a:schemeClr val="dk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4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B3F8B-3F47-4E58-8BF3-6EB9F0C8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Desenvolvimento de estudos e práticas em LGBT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F3A01-AD76-4AE1-AEAD-0E636D9BC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Terapia ocupacional e sexualidade: uma revisão nos periódicos nacionais e internacionais da área (Gustavo Artur </a:t>
            </a:r>
            <a:r>
              <a:rPr lang="pt-BR" dirty="0" err="1"/>
              <a:t>Monzeli</a:t>
            </a:r>
            <a:r>
              <a:rPr lang="pt-BR" dirty="0"/>
              <a:t> , Roseli Esquerdo Lopes – 2012)</a:t>
            </a:r>
          </a:p>
          <a:p>
            <a:r>
              <a:rPr lang="pt-BR" dirty="0"/>
              <a:t>Dissertação: MONZELI, Gustavo Artur. Em casa, na pista ou na escola é tanto babado : espaços de sociabilidade de jovens travestis. 2013. 101 f. Dissertação (Mestrado em Ciências Biológicas e da Saúde) - Universidade Federal de São Carlos, São Carlos, 2013.</a:t>
            </a:r>
          </a:p>
          <a:p>
            <a:r>
              <a:rPr lang="pt-BR" dirty="0"/>
              <a:t>Os impactos das identidades transgênero na sociabilidade de travestis e mulheres transexuais (Rodrigo Gonçalves Lima Borges da Silva, Waldez Cavalcante Bezerra, Sandra Bomfim de Queiroz – 2015)</a:t>
            </a:r>
          </a:p>
          <a:p>
            <a:r>
              <a:rPr lang="pt-BR" dirty="0"/>
              <a:t>Juventude, homossexualidade e diversidade: um estudo sobre o processo de sair do armário usando mapas corporais (</a:t>
            </a:r>
            <a:r>
              <a:rPr lang="pt-BR" dirty="0" err="1"/>
              <a:t>Aryel</a:t>
            </a:r>
            <a:r>
              <a:rPr lang="pt-BR" dirty="0"/>
              <a:t> Ken </a:t>
            </a:r>
            <a:r>
              <a:rPr lang="pt-BR" dirty="0" err="1"/>
              <a:t>Murasaka</a:t>
            </a:r>
            <a:r>
              <a:rPr lang="pt-BR" dirty="0"/>
              <a:t> , Sandra Maria </a:t>
            </a:r>
            <a:r>
              <a:rPr lang="pt-BR" dirty="0" err="1"/>
              <a:t>Galheigo</a:t>
            </a:r>
            <a:r>
              <a:rPr lang="pt-BR" dirty="0"/>
              <a:t> – 2016)</a:t>
            </a:r>
          </a:p>
          <a:p>
            <a:r>
              <a:rPr lang="pt-BR" dirty="0"/>
              <a:t>Terapia Ocupacional Social, pessoas </a:t>
            </a:r>
            <a:r>
              <a:rPr lang="pt-BR" dirty="0" err="1"/>
              <a:t>trans</a:t>
            </a:r>
            <a:r>
              <a:rPr lang="pt-BR" dirty="0"/>
              <a:t> e Teoria </a:t>
            </a:r>
            <a:r>
              <a:rPr lang="pt-BR" dirty="0" err="1"/>
              <a:t>Queer</a:t>
            </a:r>
            <a:r>
              <a:rPr lang="pt-BR" dirty="0"/>
              <a:t>: (</a:t>
            </a:r>
            <a:r>
              <a:rPr lang="pt-BR" dirty="0" err="1"/>
              <a:t>re</a:t>
            </a:r>
            <a:r>
              <a:rPr lang="pt-BR" dirty="0"/>
              <a:t>)pensando concepções normativas baseadas no gênero e na sexualidade (</a:t>
            </a:r>
            <a:r>
              <a:rPr lang="pt-BR" dirty="0" err="1"/>
              <a:t>Késia</a:t>
            </a:r>
            <a:r>
              <a:rPr lang="pt-BR" dirty="0"/>
              <a:t> Maria Maximiano de Melo – 2016)</a:t>
            </a:r>
          </a:p>
          <a:p>
            <a:r>
              <a:rPr lang="pt-BR" dirty="0" err="1"/>
              <a:t>Travestilidade</a:t>
            </a:r>
            <a:r>
              <a:rPr lang="pt-BR" dirty="0"/>
              <a:t>, transexualidade e demandas para a formação de terapeutas ocupacionais (Jaime Daniel Leite Junior, Roseli Esquerdo Lopes – 2017)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90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4B44B-4E92-4E9E-85D4-F0842E9C9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Cultura,</a:t>
            </a:r>
            <a:br>
              <a:rPr lang="pt-BR" dirty="0"/>
            </a:br>
            <a:r>
              <a:rPr lang="pt-BR" dirty="0"/>
              <a:t>arte e diversidade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4E8DD-8970-490E-B63E-7BAFF111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Interfaces: Arte, Corpo e Cultura</a:t>
            </a:r>
          </a:p>
          <a:p>
            <a:endParaRPr lang="pt-BR" dirty="0"/>
          </a:p>
          <a:p>
            <a:r>
              <a:rPr lang="pt-BR" dirty="0"/>
              <a:t>Sustentabilidade</a:t>
            </a:r>
          </a:p>
          <a:p>
            <a:endParaRPr lang="pt-BR" dirty="0"/>
          </a:p>
          <a:p>
            <a:r>
              <a:rPr lang="pt-BR" dirty="0"/>
              <a:t>Populações tradicionais: indígenas, quilombolas</a:t>
            </a:r>
          </a:p>
        </p:txBody>
      </p:sp>
    </p:spTree>
    <p:extLst>
      <p:ext uri="{BB962C8B-B14F-4D97-AF65-F5344CB8AC3E}">
        <p14:creationId xmlns:p14="http://schemas.microsoft.com/office/powerpoint/2010/main" val="282161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a imagem contendo mesa, segurando&#10;&#10;Descrição gerada automaticamente">
            <a:extLst>
              <a:ext uri="{FF2B5EF4-FFF2-40B4-BE49-F238E27FC236}">
                <a16:creationId xmlns:a16="http://schemas.microsoft.com/office/drawing/2014/main" id="{5F795B3F-7D38-4FC5-B4B2-99A0C4C40C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290" r="32290"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F4B1ECE-818B-4F08-8210-393516C2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Expansão significativa em convenções DDHH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5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5F386-D5CE-41D9-BB87-E3C3AF9E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Expansão significativa em convenções DDHH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64C3E6-251B-4BE3-9CC0-27121D75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dk1"/>
                </a:solidFill>
              </a:rPr>
              <a:t>Período de expansão significativa no âmbito de convenções e recomendações internacionais relativas aos DDHH, com diversificação por setores (direitos à saúde e educação, </a:t>
            </a:r>
            <a:r>
              <a:rPr lang="pt-BR" dirty="0" err="1">
                <a:solidFill>
                  <a:schemeClr val="dk1"/>
                </a:solidFill>
              </a:rPr>
              <a:t>etc</a:t>
            </a:r>
            <a:r>
              <a:rPr lang="pt-BR" dirty="0">
                <a:solidFill>
                  <a:schemeClr val="dk1"/>
                </a:solidFill>
              </a:rPr>
              <a:t>) e às populações. </a:t>
            </a:r>
          </a:p>
          <a:p>
            <a:endParaRPr lang="pt-BR" dirty="0">
              <a:solidFill>
                <a:schemeClr val="dk1"/>
              </a:solidFill>
            </a:endParaRPr>
          </a:p>
          <a:p>
            <a:r>
              <a:rPr lang="pt-BR" dirty="0">
                <a:solidFill>
                  <a:schemeClr val="dk1"/>
                </a:solidFill>
              </a:rPr>
              <a:t>Convenção de Direitos das pessoas com Deficiência, 2007. </a:t>
            </a:r>
          </a:p>
          <a:p>
            <a:endParaRPr lang="pt-BR" dirty="0">
              <a:solidFill>
                <a:schemeClr val="dk1"/>
              </a:solidFill>
            </a:endParaRPr>
          </a:p>
          <a:p>
            <a:r>
              <a:rPr lang="pt-BR" i="1" dirty="0">
                <a:solidFill>
                  <a:schemeClr val="dk1"/>
                </a:solidFill>
              </a:rPr>
              <a:t>Position </a:t>
            </a:r>
            <a:r>
              <a:rPr lang="pt-BR" i="1" dirty="0" err="1">
                <a:solidFill>
                  <a:schemeClr val="dk1"/>
                </a:solidFill>
              </a:rPr>
              <a:t>Paper</a:t>
            </a:r>
            <a:r>
              <a:rPr lang="pt-BR" i="1" dirty="0">
                <a:solidFill>
                  <a:schemeClr val="dk1"/>
                </a:solidFill>
              </a:rPr>
              <a:t> </a:t>
            </a:r>
            <a:r>
              <a:rPr lang="pt-BR" dirty="0">
                <a:solidFill>
                  <a:schemeClr val="dk1"/>
                </a:solidFill>
              </a:rPr>
              <a:t>da WFOT em DDHH (2008)</a:t>
            </a:r>
          </a:p>
          <a:p>
            <a:endParaRPr lang="pt-BR" dirty="0">
              <a:solidFill>
                <a:schemeClr val="dk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82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29300" y="2084832"/>
            <a:ext cx="5522214" cy="4385872"/>
          </a:xfr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marL="923544" lvl="2" indent="-219456">
              <a:spcAft>
                <a:spcPts val="0"/>
              </a:spcAft>
              <a:buFont typeface="Wingdings 2"/>
              <a:buChar char=""/>
              <a:defRPr/>
            </a:pPr>
            <a:endParaRPr lang="pt-BR" sz="1800" dirty="0"/>
          </a:p>
          <a:p>
            <a:pPr marL="923544" lvl="2" indent="-219456">
              <a:spcAft>
                <a:spcPts val="0"/>
              </a:spcAft>
              <a:buNone/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600" b="1" dirty="0">
                <a:solidFill>
                  <a:srgbClr val="C81A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1</a:t>
            </a:r>
          </a:p>
          <a:p>
            <a:pPr marL="542925" lvl="2" indent="-180975">
              <a:spcAft>
                <a:spcPts val="0"/>
              </a:spcAft>
              <a:buNone/>
              <a:defRPr/>
            </a:pPr>
            <a:r>
              <a:rPr lang="pt-BR" sz="2200" dirty="0"/>
              <a:t>O propósito da presente Convenção é </a:t>
            </a:r>
            <a:r>
              <a:rPr lang="pt-BR" sz="2200" b="1" dirty="0"/>
              <a:t>promover</a:t>
            </a:r>
            <a:r>
              <a:rPr lang="pt-BR" sz="2200" dirty="0"/>
              <a:t>, </a:t>
            </a:r>
            <a:r>
              <a:rPr lang="pt-BR" sz="2200" b="1" dirty="0"/>
              <a:t>proteger</a:t>
            </a:r>
            <a:r>
              <a:rPr lang="pt-BR" sz="2200" dirty="0"/>
              <a:t> e </a:t>
            </a:r>
            <a:r>
              <a:rPr lang="pt-BR" sz="2200" b="1" dirty="0"/>
              <a:t>assegurar</a:t>
            </a:r>
            <a:r>
              <a:rPr lang="pt-BR" sz="2200" dirty="0"/>
              <a:t> o </a:t>
            </a:r>
            <a:r>
              <a:rPr lang="pt-BR" sz="2200" b="1" dirty="0"/>
              <a:t>exercício pleno e equitativo de todos os direitos humanos e liberdades fundamentais</a:t>
            </a:r>
            <a:r>
              <a:rPr lang="pt-BR" sz="2200" dirty="0"/>
              <a:t> por todas as </a:t>
            </a:r>
            <a:r>
              <a:rPr lang="pt-BR" sz="2200" b="1" dirty="0"/>
              <a:t>pessoas com deficiência</a:t>
            </a:r>
            <a:r>
              <a:rPr lang="pt-BR" sz="2200" dirty="0"/>
              <a:t> e promover o respeito pela sua dignidade inerente. </a:t>
            </a:r>
          </a:p>
          <a:p>
            <a:pPr marL="542925" lvl="2" indent="-180975">
              <a:spcAft>
                <a:spcPts val="0"/>
              </a:spcAft>
              <a:buNone/>
              <a:defRPr/>
            </a:pPr>
            <a:endParaRPr lang="pt-BR" sz="2200" dirty="0"/>
          </a:p>
          <a:p>
            <a:pPr marL="542925" lvl="2" indent="-180975">
              <a:spcAft>
                <a:spcPts val="0"/>
              </a:spcAft>
              <a:buNone/>
              <a:defRPr/>
            </a:pPr>
            <a:r>
              <a:rPr lang="pt-BR" sz="2200" dirty="0"/>
              <a:t>Pessoas com deficiência são aquelas que têm </a:t>
            </a:r>
            <a:r>
              <a:rPr lang="pt-BR" sz="2200" b="1" dirty="0"/>
              <a:t>impedimentos de longo prazo </a:t>
            </a:r>
            <a:r>
              <a:rPr lang="pt-BR" sz="2200" dirty="0"/>
              <a:t>de natureza física, mental, intelectual ou sensorial, os quais, </a:t>
            </a:r>
            <a:r>
              <a:rPr lang="pt-BR" sz="2200" b="1" dirty="0"/>
              <a:t>em interação com diversas barreiras</a:t>
            </a:r>
            <a:r>
              <a:rPr lang="pt-BR" sz="2200" dirty="0"/>
              <a:t>, </a:t>
            </a:r>
            <a:r>
              <a:rPr lang="pt-BR" sz="2200" b="1" dirty="0"/>
              <a:t>podem obstruir sua participação </a:t>
            </a:r>
            <a:r>
              <a:rPr lang="pt-BR" sz="2200" dirty="0"/>
              <a:t>plena e efetiva na sociedade em </a:t>
            </a:r>
            <a:r>
              <a:rPr lang="pt-BR" sz="2200" b="1" dirty="0"/>
              <a:t>igualdade de condições </a:t>
            </a:r>
            <a:r>
              <a:rPr lang="pt-BR" sz="2200" dirty="0"/>
              <a:t>com as demais pessoas” </a:t>
            </a:r>
            <a:endParaRPr lang="pt-BR" sz="1800" dirty="0"/>
          </a:p>
          <a:p>
            <a:pPr marL="923544" lvl="2" indent="-219456">
              <a:spcAft>
                <a:spcPts val="0"/>
              </a:spcAft>
              <a:buFont typeface="Wingdings 2"/>
              <a:buChar char=""/>
              <a:defRPr/>
            </a:pPr>
            <a:endParaRPr lang="pt-BR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27386" cy="1499616"/>
          </a:xfrm>
        </p:spPr>
        <p:txBody>
          <a:bodyPr>
            <a:normAutofit fontScale="90000"/>
          </a:bodyPr>
          <a:lstStyle/>
          <a:p>
            <a:pPr lvl="2" algn="l" rtl="0">
              <a:lnSpc>
                <a:spcPct val="80000"/>
              </a:lnSpc>
              <a:spcBef>
                <a:spcPct val="0"/>
              </a:spcBef>
            </a:pPr>
            <a:r>
              <a:rPr lang="pt-BR" sz="4000" dirty="0">
                <a:solidFill>
                  <a:schemeClr val="tx1"/>
                </a:solidFill>
                <a:latin typeface="+mj-lt"/>
              </a:rPr>
              <a:t>CONVENÇÃO DOS DIREITOS DAS PESSOAS COM DEFICIÊNCIAS (2012) </a:t>
            </a:r>
            <a:b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pic>
        <p:nvPicPr>
          <p:cNvPr id="1026" name="Picture 2" descr="Capa da public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1" y="1872044"/>
            <a:ext cx="4411448" cy="443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906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5C61272-767F-4336-A9B3-674B385E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518269" cy="245644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Lei Brasileira de Inclusão da Pessoa com Deficiência 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(Estatuto da Pessoa com Deficiência)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pt-BR" sz="3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3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13.146 de 06 de julho de 2015</a:t>
            </a:r>
          </a:p>
          <a:p>
            <a:pPr>
              <a:lnSpc>
                <a:spcPct val="170000"/>
              </a:lnSpc>
            </a:pPr>
            <a:r>
              <a:rPr lang="pt-BR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Art. 1</a:t>
            </a:r>
            <a:r>
              <a:rPr lang="pt-BR" sz="2600" u="sng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pt-BR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  É instituída a Lei Brasileira de Inclusão da Pessoa com Deficiência (Estatuto da Pessoa com Deficiência), destinada a assegurar e a promover, em condições de igualdade, o exercício dos direitos e das liberdades fundamentais por pessoa com deficiência, visando à sua inclusão social e cidadania.</a:t>
            </a:r>
          </a:p>
        </p:txBody>
      </p:sp>
    </p:spTree>
    <p:extLst>
      <p:ext uri="{BB962C8B-B14F-4D97-AF65-F5344CB8AC3E}">
        <p14:creationId xmlns:p14="http://schemas.microsoft.com/office/powerpoint/2010/main" val="153990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5C61272-767F-4336-A9B3-674B385E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518269" cy="245644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Lei Brasileira de Inclusão da Pessoa com Deficiência 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(Estatuto da Pessoa com Deficiência)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3B486-B2AB-47FB-BAFB-4DD95B5C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100" y="803275"/>
            <a:ext cx="6281738" cy="5248275"/>
          </a:xfr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t-BR" sz="1800" dirty="0"/>
              <a:t>Art. 6</a:t>
            </a:r>
            <a:r>
              <a:rPr lang="pt-BR" sz="1800" u="sng" baseline="30000" dirty="0"/>
              <a:t>o</a:t>
            </a:r>
            <a:r>
              <a:rPr lang="pt-BR" sz="1800" dirty="0"/>
              <a:t>  </a:t>
            </a:r>
            <a:r>
              <a:rPr lang="pt-BR" sz="1800" b="1" dirty="0"/>
              <a:t>A deficiência não afeta a plena capacidade civil da pessoa</a:t>
            </a:r>
            <a:r>
              <a:rPr lang="pt-BR" sz="1800" dirty="0"/>
              <a:t>, inclusive para:</a:t>
            </a:r>
          </a:p>
          <a:p>
            <a:r>
              <a:rPr lang="pt-BR" sz="1800" dirty="0"/>
              <a:t>I - casar-se e constituir união estável;</a:t>
            </a:r>
          </a:p>
          <a:p>
            <a:r>
              <a:rPr lang="pt-BR" sz="1800" dirty="0"/>
              <a:t>II - exercer direitos sexuais e reprodutivos;</a:t>
            </a:r>
          </a:p>
          <a:p>
            <a:r>
              <a:rPr lang="pt-BR" sz="1800" dirty="0"/>
              <a:t>III - exercer o direito de decidir sobre o número de filhos e de ter acesso a informações adequadas sobre reprodução e planejamento familiar;</a:t>
            </a:r>
          </a:p>
          <a:p>
            <a:r>
              <a:rPr lang="pt-BR" sz="1800" dirty="0"/>
              <a:t>IV - conservar sua fertilidade, sendo vedada a esterilização compulsória;</a:t>
            </a:r>
          </a:p>
          <a:p>
            <a:r>
              <a:rPr lang="pt-BR" sz="1800" dirty="0"/>
              <a:t>V - exercer o direito à família e à convivência familiar e comunitária; e</a:t>
            </a:r>
          </a:p>
          <a:p>
            <a:r>
              <a:rPr lang="pt-BR" sz="1800" dirty="0"/>
              <a:t>VI - exercer o direito à guarda, à tutela, à curatela e à adoção, como adotante ou adotando, em igualdade de oportunidades com as demais pessoas.</a:t>
            </a:r>
          </a:p>
        </p:txBody>
      </p:sp>
    </p:spTree>
    <p:extLst>
      <p:ext uri="{BB962C8B-B14F-4D97-AF65-F5344CB8AC3E}">
        <p14:creationId xmlns:p14="http://schemas.microsoft.com/office/powerpoint/2010/main" val="226874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10DF9-F9C1-456F-BCBC-6CE5A257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C80AF-C3EA-43D3-BE6C-807A5A4C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803186"/>
            <a:ext cx="7010399" cy="5734774"/>
          </a:xfrm>
        </p:spPr>
        <p:txBody>
          <a:bodyPr>
            <a:norm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Apresentar o quarto movimento com seus marcos sócio-históricos, os marcos da Terapia Ocupacional , os norteadores acadêmicos.</a:t>
            </a:r>
          </a:p>
          <a:p>
            <a:r>
              <a:rPr lang="pt-BR" dirty="0">
                <a:latin typeface="Calibri" panose="020F0502020204030204" pitchFamily="34" charset="0"/>
              </a:rPr>
              <a:t>Apresentar a expansão das políticas públicas e da inserção de terapeutas ocupacionais em programas, projetos, equipamentos e serviços públicos </a:t>
            </a:r>
          </a:p>
          <a:p>
            <a:r>
              <a:rPr lang="pt-BR" dirty="0">
                <a:latin typeface="Calibri" panose="020F0502020204030204" pitchFamily="34" charset="0"/>
              </a:rPr>
              <a:t>Apresentar a expansão significativa no âmbito de convenções e recomendações internacionais relativas aos DDHH, com diversificação por setores equipamentos e serviços públicos </a:t>
            </a:r>
          </a:p>
          <a:p>
            <a:r>
              <a:rPr lang="pt-BR" dirty="0">
                <a:latin typeface="Calibri" panose="020F0502020204030204" pitchFamily="34" charset="0"/>
              </a:rPr>
              <a:t>Apresentar a incorporação de referenciais novos </a:t>
            </a:r>
            <a:br>
              <a:rPr lang="pt-BR" dirty="0">
                <a:latin typeface="Calibri" panose="020F0502020204030204" pitchFamily="34" charset="0"/>
              </a:rPr>
            </a:br>
            <a:r>
              <a:rPr lang="pt-BR" dirty="0">
                <a:latin typeface="Calibri" panose="020F0502020204030204" pitchFamily="34" charset="0"/>
              </a:rPr>
              <a:t>(e às vezes não tão novos).</a:t>
            </a:r>
          </a:p>
          <a:p>
            <a:r>
              <a:rPr lang="pt-BR" dirty="0">
                <a:latin typeface="Calibri" panose="020F0502020204030204" pitchFamily="34" charset="0"/>
              </a:rPr>
              <a:t>Apresentar a constituição do movimento “As Terapias Ocupacionais do Sul”.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01F566-FE60-4482-8B01-2D2152C7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B7A8-A79A-4695-A084-29867CFB89B5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786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8301038" cy="1500187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direitos humanos e saúde mental: </a:t>
            </a:r>
            <a:br>
              <a:rPr lang="pt-BR" sz="4000" dirty="0">
                <a:solidFill>
                  <a:schemeClr val="tx1"/>
                </a:solidFill>
              </a:rPr>
            </a:br>
            <a:r>
              <a:rPr lang="pt-BR" sz="4000" cap="none" dirty="0">
                <a:solidFill>
                  <a:schemeClr val="tx1"/>
                </a:solidFill>
              </a:rPr>
              <a:t>processo</a:t>
            </a:r>
            <a:r>
              <a:rPr lang="pt-BR" sz="4000" dirty="0">
                <a:solidFill>
                  <a:schemeClr val="tx1"/>
                </a:solidFill>
              </a:rPr>
              <a:t>... “Cuidar sim, excluir não”</a:t>
            </a:r>
            <a:r>
              <a:rPr lang="pt-BR" sz="2800" dirty="0">
                <a:solidFill>
                  <a:schemeClr val="tx1"/>
                </a:solidFill>
              </a:rPr>
              <a:t>(OMS,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365375"/>
            <a:ext cx="5354638" cy="362267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2600" dirty="0"/>
              <a:t>Processo de reforma psiquiátrica no cenário nacional: contexto da redemocratização</a:t>
            </a:r>
          </a:p>
          <a:p>
            <a:pPr algn="ctr"/>
            <a:r>
              <a:rPr lang="pt-BR" sz="1700" b="1" dirty="0"/>
              <a:t>Louco: sujeito de direitos </a:t>
            </a:r>
          </a:p>
          <a:p>
            <a:pPr algn="ctr"/>
            <a:r>
              <a:rPr lang="pt-BR" sz="1700" b="1" dirty="0"/>
              <a:t>Extensão de direitos e nova questão</a:t>
            </a:r>
          </a:p>
          <a:p>
            <a:pPr algn="just"/>
            <a:r>
              <a:rPr lang="pt-BR" sz="1700" b="1" dirty="0"/>
              <a:t>Lei 10.216/2001</a:t>
            </a:r>
            <a:r>
              <a:rPr lang="pt-BR" sz="1700" dirty="0"/>
              <a:t>: dispõe sobre a proteção e os direitos das pessoas com transtornos mentais e redireciona o modelo assistencial em saúde mental</a:t>
            </a:r>
          </a:p>
          <a:p>
            <a:pPr algn="just"/>
            <a:r>
              <a:rPr lang="pt-BR" sz="1700" dirty="0"/>
              <a:t>Art. 1</a:t>
            </a:r>
            <a:r>
              <a:rPr lang="pt-BR" sz="1700" u="sng" baseline="30000" dirty="0"/>
              <a:t>o</a:t>
            </a:r>
            <a:r>
              <a:rPr lang="pt-BR" sz="1700" dirty="0"/>
              <a:t> Os direitos e a proteção das pessoas acometidas de transtorno mental, de que trata esta Lei, são assegurados sem qualquer forma de discriminação quanto à raça, cor, sexo, orientação sexual, religião, opção política, nacionalidade, idade, família, recursos econômicos e ao grau de gravidade ou tempo de evolução de seu transtorno, ou qualquer outra.</a:t>
            </a:r>
          </a:p>
          <a:p>
            <a:pPr algn="just"/>
            <a:endParaRPr lang="pt-BR" sz="17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514975" y="1965325"/>
            <a:ext cx="5368925" cy="40227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1700" dirty="0"/>
              <a:t>Art. 2</a:t>
            </a:r>
            <a:r>
              <a:rPr lang="pt-BR" sz="1700" u="sng" baseline="30000" dirty="0"/>
              <a:t>o</a:t>
            </a:r>
            <a:r>
              <a:rPr lang="pt-BR" sz="1700" dirty="0"/>
              <a:t> Nos atendimentos em saúde mental, de qualquer natureza, a pessoa e seus familiares ou responsáveis serão formalmente cientificados dos direitos enumerados no parágrafo único deste artigo.</a:t>
            </a:r>
          </a:p>
          <a:p>
            <a:pPr algn="just"/>
            <a:r>
              <a:rPr lang="pt-BR" sz="1700" dirty="0"/>
              <a:t>Parágrafo único. São direitos da pessoa portadora de transtorno mental: [...]</a:t>
            </a:r>
          </a:p>
          <a:p>
            <a:pPr algn="just"/>
            <a:r>
              <a:rPr lang="pt-BR" sz="1700" b="1" dirty="0"/>
              <a:t>IX - ser tratada, preferencialmente, em serviços comunitários de saúde mental.</a:t>
            </a:r>
          </a:p>
          <a:p>
            <a:pPr algn="just"/>
            <a:r>
              <a:rPr lang="pt-BR" sz="1700" dirty="0"/>
              <a:t>Art. 5</a:t>
            </a:r>
            <a:r>
              <a:rPr lang="pt-BR" sz="1700" u="sng" baseline="30000" dirty="0"/>
              <a:t>o</a:t>
            </a:r>
            <a:r>
              <a:rPr lang="pt-BR" sz="1700" dirty="0"/>
              <a:t> O paciente há longo tempo hospitalizado [...], será objeto </a:t>
            </a:r>
            <a:r>
              <a:rPr lang="pt-BR" sz="1700" b="1" dirty="0"/>
              <a:t>de política específica de alta planejada e reabilitação psicossocial assistida,</a:t>
            </a:r>
            <a:r>
              <a:rPr lang="pt-BR" sz="1700" dirty="0"/>
              <a:t> sob responsabilidade da autoridade sanitária competente [...] assegurada a continuidade do tratamento, quando necessário.</a:t>
            </a:r>
          </a:p>
          <a:p>
            <a:pPr algn="just"/>
            <a:r>
              <a:rPr lang="pt-BR" sz="1700" dirty="0"/>
              <a:t> </a:t>
            </a:r>
            <a:r>
              <a:rPr lang="pt-BR" sz="1600" b="1" dirty="0"/>
              <a:t>Lei10.708/2003: </a:t>
            </a:r>
            <a:r>
              <a:rPr lang="pt-BR" sz="1600" dirty="0"/>
              <a:t>institui o auxílio-reabilitação psicossocial para pacientes acometidos de transtornos mentais egressos de internações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4811" y="115778"/>
            <a:ext cx="2566489" cy="18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88259" y="6146763"/>
            <a:ext cx="1186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*Capa do Relatório Final da IV </a:t>
            </a:r>
            <a:r>
              <a:rPr lang="pt-BR" sz="1400"/>
              <a:t>CNSM-I: detalhe </a:t>
            </a:r>
            <a:r>
              <a:rPr lang="pt-BR" sz="1400" dirty="0"/>
              <a:t>da obra de Maria do Socorro Santos, pintora e militante do Movimento da Luta </a:t>
            </a:r>
            <a:r>
              <a:rPr lang="pt-BR" sz="1400" dirty="0" err="1"/>
              <a:t>Antimanicomial</a:t>
            </a:r>
            <a:r>
              <a:rPr lang="pt-BR" sz="1400" dirty="0"/>
              <a:t> do RJ, falecida em 03/2005 . Direitos Autorais: Projeto Maria do Socorro Santos/Instituto Franco </a:t>
            </a:r>
            <a:r>
              <a:rPr lang="pt-BR" sz="1400" dirty="0" err="1"/>
              <a:t>Basaglia</a:t>
            </a:r>
            <a:r>
              <a:rPr lang="pt-BR" sz="1400" dirty="0"/>
              <a:t>/Projeto </a:t>
            </a:r>
            <a:r>
              <a:rPr lang="pt-BR" sz="1400" dirty="0" err="1"/>
              <a:t>Transversões</a:t>
            </a:r>
            <a:r>
              <a:rPr lang="pt-BR" sz="1400" dirty="0"/>
              <a:t> - UFRJ.</a:t>
            </a:r>
          </a:p>
        </p:txBody>
      </p:sp>
    </p:spTree>
    <p:extLst>
      <p:ext uri="{BB962C8B-B14F-4D97-AF65-F5344CB8AC3E}">
        <p14:creationId xmlns:p14="http://schemas.microsoft.com/office/powerpoint/2010/main" val="199957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D711B-C3B6-4EA3-8E8D-10004C4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43584"/>
          </a:xfrm>
        </p:spPr>
        <p:txBody>
          <a:bodyPr>
            <a:normAutofit/>
          </a:bodyPr>
          <a:lstStyle/>
          <a:p>
            <a:r>
              <a:rPr lang="pt-BR" sz="4000" dirty="0"/>
              <a:t>Convenção sobre os direitos das crianças</a:t>
            </a:r>
          </a:p>
        </p:txBody>
      </p:sp>
      <p:pic>
        <p:nvPicPr>
          <p:cNvPr id="1026" name="Picture 2" descr="PUBLICAÇÃO - 30 anos da Convenção sobre os Direitos da Criança">
            <a:extLst>
              <a:ext uri="{FF2B5EF4-FFF2-40B4-BE49-F238E27FC236}">
                <a16:creationId xmlns:a16="http://schemas.microsoft.com/office/drawing/2014/main" id="{66EFE55E-0A14-4FE2-9435-AA5FAAD7BF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69" y="822777"/>
            <a:ext cx="5800403" cy="5450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C7F1E706-CF88-4BB7-9A7D-F02EAB9464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22339" y="1094232"/>
            <a:ext cx="3017067" cy="42238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7D0104A-3215-4A5A-B894-897E3745CC95}"/>
              </a:ext>
            </a:extLst>
          </p:cNvPr>
          <p:cNvSpPr/>
          <p:nvPr/>
        </p:nvSpPr>
        <p:spPr>
          <a:xfrm>
            <a:off x="1137011" y="5579102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20 de novembro de 1989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414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81" y="198439"/>
            <a:ext cx="4347019" cy="14128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2800" dirty="0"/>
              <a:t>Estatuto da juventude  </a:t>
            </a:r>
            <a:br>
              <a:rPr lang="pt-BR" sz="2800" dirty="0"/>
            </a:br>
            <a:r>
              <a:rPr lang="pt-BR" sz="2800" dirty="0"/>
              <a:t>lei nº 12.852, de 5 de agosto de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8" y="4876800"/>
            <a:ext cx="5005917" cy="19812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pt-BR" sz="1800" dirty="0"/>
              <a:t>Art. 1</a:t>
            </a:r>
            <a:r>
              <a:rPr lang="pt-BR" sz="1800" u="sng" baseline="30000" dirty="0"/>
              <a:t>o</a:t>
            </a:r>
            <a:r>
              <a:rPr lang="pt-BR" sz="1800" dirty="0"/>
              <a:t>  Esta Lei institui o Estatuto da Juventude e dispõe sobre os direitos dos jovens, os princípios e diretrizes das políticas públicas de juventude e o Sistema Nacional de Juventude - SINAJUVE.</a:t>
            </a:r>
          </a:p>
          <a:p>
            <a:r>
              <a:rPr lang="pt-BR" sz="1800" dirty="0"/>
              <a:t> 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052485" y="379414"/>
            <a:ext cx="6901834" cy="6389686"/>
          </a:xfr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t-BR" sz="1600" dirty="0"/>
              <a:t>Art. 2</a:t>
            </a:r>
            <a:r>
              <a:rPr lang="pt-BR" sz="1600" u="sng" baseline="30000" dirty="0"/>
              <a:t>o</a:t>
            </a:r>
            <a:r>
              <a:rPr lang="pt-BR" sz="1600" dirty="0"/>
              <a:t>  O disposto nesta Lei e as políticas públicas de juventude são regidos pelos seguintes princípios:</a:t>
            </a:r>
          </a:p>
          <a:p>
            <a:r>
              <a:rPr lang="pt-BR" sz="1600" dirty="0"/>
              <a:t> I - promoção da autonomia e emancipação dos jovens;</a:t>
            </a:r>
          </a:p>
          <a:p>
            <a:r>
              <a:rPr lang="pt-BR" sz="1600" dirty="0"/>
              <a:t> II - valorização e promoção da participação social e política, de forma direta e por meio de suas representações;</a:t>
            </a:r>
          </a:p>
          <a:p>
            <a:r>
              <a:rPr lang="pt-BR" sz="1600" dirty="0"/>
              <a:t> III - promoção da criatividade e da participação no desenvolvimento do País;</a:t>
            </a:r>
          </a:p>
          <a:p>
            <a:r>
              <a:rPr lang="pt-BR" sz="1600" dirty="0"/>
              <a:t> IV - reconhecimento do jovem como sujeito de direitos universais, geracionais e singulares;</a:t>
            </a:r>
          </a:p>
          <a:p>
            <a:r>
              <a:rPr lang="pt-BR" sz="1600" dirty="0"/>
              <a:t> V - promoção do bem-estar, da experimentação e do desenvolvimento integral do jovem;</a:t>
            </a:r>
          </a:p>
          <a:p>
            <a:r>
              <a:rPr lang="pt-BR" sz="1600" dirty="0"/>
              <a:t> VI - respeito à identidade e à diversidade individual e coletiva da juventude;</a:t>
            </a:r>
          </a:p>
          <a:p>
            <a:r>
              <a:rPr lang="pt-BR" sz="1600" dirty="0"/>
              <a:t> VII - promoção da vida segura, da cultura da paz, da solidariedade e da não discriminação; e</a:t>
            </a:r>
          </a:p>
          <a:p>
            <a:r>
              <a:rPr lang="pt-BR" sz="1600" dirty="0"/>
              <a:t> VIII - valorização do diálogo e convívio do jovem com as demais gerações.</a:t>
            </a:r>
          </a:p>
          <a:p>
            <a:endParaRPr lang="pt-BR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1" y="1777008"/>
            <a:ext cx="2061019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2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Estatuto do idoso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755134"/>
            <a:ext cx="6375400" cy="5554226"/>
          </a:xfr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t-BR" sz="1600" dirty="0"/>
              <a:t> Art. 10.</a:t>
            </a:r>
            <a:r>
              <a:rPr lang="pt-BR" sz="1600" b="1" dirty="0"/>
              <a:t> </a:t>
            </a:r>
            <a:r>
              <a:rPr lang="pt-BR" sz="1600" dirty="0"/>
              <a:t>É obrigação do Estado e da sociedade, assegurar à pessoa idosa a liberdade, o respeito e a dignidade, como pessoa humana e sujeito de direitos civis, políticos, individuais e sociais, garantidos na Constituição e nas leis.</a:t>
            </a:r>
          </a:p>
          <a:p>
            <a:r>
              <a:rPr lang="pt-BR" sz="1600" dirty="0"/>
              <a:t>        § 1</a:t>
            </a:r>
            <a:r>
              <a:rPr lang="pt-BR" sz="1600" u="sng" baseline="30000" dirty="0"/>
              <a:t>o</a:t>
            </a:r>
            <a:r>
              <a:rPr lang="pt-BR" sz="1600" dirty="0"/>
              <a:t> O direito à liberdade compreende, entre outros, os seguintes aspectos:</a:t>
            </a:r>
          </a:p>
          <a:p>
            <a:r>
              <a:rPr lang="pt-BR" sz="1600" dirty="0"/>
              <a:t>        I – faculdade de ir, vir e estar nos logradouros públicos e espaços comunitários, ressalvadas as restrições legais;</a:t>
            </a:r>
          </a:p>
          <a:p>
            <a:r>
              <a:rPr lang="pt-BR" sz="1600" dirty="0"/>
              <a:t>        II – opinião e expressão;</a:t>
            </a:r>
          </a:p>
          <a:p>
            <a:r>
              <a:rPr lang="pt-BR" sz="1600" dirty="0"/>
              <a:t>        III – crença e culto religioso;</a:t>
            </a:r>
          </a:p>
          <a:p>
            <a:r>
              <a:rPr lang="pt-BR" sz="1600" dirty="0"/>
              <a:t>        IV – prática de esportes e de diversões;</a:t>
            </a:r>
          </a:p>
          <a:p>
            <a:r>
              <a:rPr lang="pt-BR" sz="1600" dirty="0"/>
              <a:t>        V – participação na vida familiar e comunitária;</a:t>
            </a:r>
          </a:p>
          <a:p>
            <a:r>
              <a:rPr lang="pt-BR" sz="1600" dirty="0"/>
              <a:t>        VI – participação na vida política, na forma da lei;</a:t>
            </a:r>
          </a:p>
          <a:p>
            <a:r>
              <a:rPr lang="pt-BR" sz="1600" dirty="0"/>
              <a:t>        VII – faculdade de buscar refúgio, auxílio e orientação.</a:t>
            </a:r>
          </a:p>
        </p:txBody>
      </p:sp>
      <p:pic>
        <p:nvPicPr>
          <p:cNvPr id="4102" name="Picture 6" descr="http://www.apacont.org.br/home/images/stories/demo/Estatuto-do-Ido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168270"/>
            <a:ext cx="45529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0BC8AAE-601E-4100-836E-1648F82AF85D}"/>
              </a:ext>
            </a:extLst>
          </p:cNvPr>
          <p:cNvSpPr/>
          <p:nvPr/>
        </p:nvSpPr>
        <p:spPr>
          <a:xfrm>
            <a:off x="311843" y="5733534"/>
            <a:ext cx="498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LEI N</a:t>
            </a:r>
            <a:r>
              <a:rPr lang="pt-BR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10.741, DE 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1º DE OUTUBRO DE 2003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52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Direitos humanos e igualdade de gênero 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384573" y="5400325"/>
            <a:ext cx="10817622" cy="145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en-US" sz="2400" dirty="0"/>
              <a:t>Abordar a desigualdade de gênero não é apenas a coisa “certa” a se fazer, ética e legalmente, mas também traz resultados mais sustentáveis e equânimes no setor saúde”. </a:t>
            </a:r>
            <a:r>
              <a:rPr lang="en-NZ" altLang="en-US" sz="2400" dirty="0"/>
              <a:t>OMS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7D5-733C-A242-BA64-881A6C84E03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4749" y="293891"/>
            <a:ext cx="8437270" cy="1147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3481" y="210992"/>
            <a:ext cx="3905885" cy="519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93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Mães no Cárcere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168900" y="585216"/>
            <a:ext cx="6578600" cy="3986784"/>
          </a:xfr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Regras das Nações Unidas para o tratamento de mulheres presas e medidas não privativas de liberdade para mulheres infratoras (</a:t>
            </a:r>
            <a:r>
              <a:rPr lang="pt-BR" b="1" dirty="0"/>
              <a:t>Regras de Bangkok</a:t>
            </a:r>
            <a:r>
              <a:rPr lang="pt-BR" dirty="0"/>
              <a:t>) - resolução 2010/16 de 22 de julho de 2010.</a:t>
            </a:r>
          </a:p>
          <a:p>
            <a:r>
              <a:rPr lang="pt-BR" dirty="0"/>
              <a:t>Regra nº 64: Penas não privativas de liberdade serão preferíveis às mulheres grávidas e com filhos dependentes, quando for possível e apropriado, sendo a pena de prisão apenas considerada quando o crime for grave ou violento ou a mulher representar ameaça contínua, sempre velando pelo melhor interesse do filho ou filhos e assegurando as diligências adequadas para seu cuidado (ONU, 2010).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7" y="266700"/>
            <a:ext cx="3632454" cy="2882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9400" y="5031574"/>
            <a:ext cx="11633200" cy="169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83.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§ 2</a:t>
            </a:r>
            <a:r>
              <a:rPr lang="pt-BR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estabelecimentos penais destinados a mulheres serão dotados de berçário, onde as condenadas possam cuidar de seus filhos, inclusive amamentá-los, no mínimo, até 6 (seis) meses de idade” (BRASIL, 2009).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/>
              <a:t>BRASIL. </a:t>
            </a:r>
            <a:r>
              <a:rPr lang="pt-BR" sz="1600" b="1" dirty="0"/>
              <a:t>Resolução </a:t>
            </a:r>
            <a:r>
              <a:rPr lang="pt-BR" sz="1600" dirty="0"/>
              <a:t>Conselho Nacional de Política Criminal e Penitenciária - </a:t>
            </a:r>
            <a:r>
              <a:rPr lang="pt-BR" sz="1600" b="1" dirty="0"/>
              <a:t>CNPCP n.4, de 29 de junho de 2009</a:t>
            </a:r>
            <a:r>
              <a:rPr lang="pt-BR" sz="1600" dirty="0"/>
              <a:t>. Orienta sobre a Estada, Permanência e posterior Encaminhamento das (os) Filhas (os) das Mulheres Encarceradas. Brasília: 2009.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814" y="1739900"/>
            <a:ext cx="4429186" cy="5016500"/>
          </a:xfrm>
        </p:spPr>
        <p:txBody>
          <a:bodyPr>
            <a:noAutofit/>
          </a:bodyPr>
          <a:lstStyle/>
          <a:p>
            <a:r>
              <a:rPr lang="pt-BR" sz="2000" dirty="0"/>
              <a:t>Territórios tradicionais são “os espaços necessários à reprodução cultural, social e econômica dos povos e comunidades tradicionais, sejam eles utilizados de forma permanente ou temporária”.</a:t>
            </a:r>
          </a:p>
          <a:p>
            <a:r>
              <a:rPr lang="pt-BR" sz="2000" dirty="0"/>
              <a:t>Essa lei define a garantia de: permanência na terra, uso dos recursos naturais, continuidade e transformação cultural e acesso aos direitos sociais, reservadas suas singularidades. </a:t>
            </a:r>
          </a:p>
          <a:p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24990" y="2541324"/>
            <a:ext cx="4180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 PEC 215 em tramitação: prevê a transferência de responsabilidades pelas demarcações de terras indígenas, titulação dos territórios quilombolas e a criação de unidades de conservação ambiental para o Congresso Nacional. De acordo com o texto, essas atribuições ficarão a cargo dos deputados federais e senadores, e não mais do poder Executivo.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54155" y="2941433"/>
            <a:ext cx="2753145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 PNPCT mantém o foco no conflito entre PCT e Unidades de Conservação, não mirando de fato aqueles que vêm atacando seus direitos humanos: os grandes empreendimentos, a iniciativa privada, os grandes latifundiários.</a:t>
            </a:r>
          </a:p>
          <a:p>
            <a:pPr algn="ctr"/>
            <a:endParaRPr lang="pt-BR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712" y="458831"/>
            <a:ext cx="2657475" cy="1852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ixaDeTexto 12"/>
          <p:cNvSpPr txBox="1"/>
          <p:nvPr/>
        </p:nvSpPr>
        <p:spPr>
          <a:xfrm>
            <a:off x="8335384" y="294555"/>
            <a:ext cx="3856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000" i="1" dirty="0"/>
              <a:t>Projeto de Lei 7735: </a:t>
            </a:r>
          </a:p>
          <a:p>
            <a:r>
              <a:rPr lang="pt-BR" sz="2000" i="1" dirty="0"/>
              <a:t>prevê a facilitação de acesso a bens comuns e conhecimentos tradicionais - o texto representa apenas os interesses dos setores industriais, farmacêutico e do agronegócio. </a:t>
            </a:r>
            <a:endParaRPr lang="pt-BR" sz="2000" dirty="0"/>
          </a:p>
          <a:p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EEE3C13-D7AC-4EB7-AFCC-3DF7804D7756}"/>
              </a:ext>
            </a:extLst>
          </p:cNvPr>
          <p:cNvSpPr/>
          <p:nvPr/>
        </p:nvSpPr>
        <p:spPr>
          <a:xfrm>
            <a:off x="421319" y="150378"/>
            <a:ext cx="6096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38163" indent="-90488"/>
            <a:r>
              <a:rPr lang="pt-BR" dirty="0"/>
              <a:t>Política Nacional de Desenvolvimento Sustentável dos Povos e Comunidades Tradicionais — PNPCT. </a:t>
            </a:r>
          </a:p>
        </p:txBody>
      </p:sp>
    </p:spTree>
    <p:extLst>
      <p:ext uri="{BB962C8B-B14F-4D97-AF65-F5344CB8AC3E}">
        <p14:creationId xmlns:p14="http://schemas.microsoft.com/office/powerpoint/2010/main" val="304451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A Declaração Universal sobre a Diversidade Cultural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Artigo 1 – A diversidade cultural, patrimônio comum da humanidade </a:t>
            </a:r>
          </a:p>
          <a:p>
            <a:r>
              <a:rPr lang="pt-BR" dirty="0"/>
              <a:t>A cultura adquire formas diversas através do tempo e do espaço. Essa diversidade se manifesta na originalidade e na pluralidade de identidades que caracterizam os grupos e as sociedades que compõem a humanidade. Fonte de intercâmbios, de inovação e de criatividade, a diversidade cultural é, para o gênero humano, tão necessária como a diversidade biológica para a natureza. Nesse sentido, constitui o patrimônio comum da humanidade e deve ser reconhecida e consolidada em beneficio das gerações presentes e futuras.</a:t>
            </a:r>
          </a:p>
        </p:txBody>
      </p:sp>
      <p:pic>
        <p:nvPicPr>
          <p:cNvPr id="7170" name="Picture 2" descr="http://image.slidesharecdn.com/temaiii-3culturaesocializaoblog-110305135924-phpapp02/95/diversidade-cultural-11-728.jpg?cb=12993336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200"/>
            <a:ext cx="3992562" cy="29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2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a imagem contendo pessoa, homem, mulher, segurando&#10;&#10;Descrição gerada automaticamente">
            <a:extLst>
              <a:ext uri="{FF2B5EF4-FFF2-40B4-BE49-F238E27FC236}">
                <a16:creationId xmlns:a16="http://schemas.microsoft.com/office/drawing/2014/main" id="{F2347DB2-7146-45C9-80A0-2C3D012067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316" r="12316"/>
          <a:stretch>
            <a:fillRect/>
          </a:stretch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A17654C-0A6C-475E-8C14-960860B0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4"/>
            <a:ext cx="5776646" cy="1665645"/>
          </a:xfrm>
        </p:spPr>
        <p:txBody>
          <a:bodyPr>
            <a:normAutofit/>
          </a:bodyPr>
          <a:lstStyle/>
          <a:p>
            <a:r>
              <a:rPr lang="pt-BR" dirty="0"/>
              <a:t>Incorporação de referenciais novos </a:t>
            </a:r>
            <a:br>
              <a:rPr lang="pt-BR" dirty="0"/>
            </a:br>
            <a:r>
              <a:rPr lang="pt-BR" dirty="0"/>
              <a:t>(e às vezes não tão novos) </a:t>
            </a:r>
          </a:p>
        </p:txBody>
      </p:sp>
    </p:spTree>
    <p:extLst>
      <p:ext uri="{BB962C8B-B14F-4D97-AF65-F5344CB8AC3E}">
        <p14:creationId xmlns:p14="http://schemas.microsoft.com/office/powerpoint/2010/main" val="1220331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Internacional de Funcionalidade, Incapacidade e Saúde (CIF)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18447" y="803186"/>
            <a:ext cx="6451253" cy="5534114"/>
          </a:xfrm>
        </p:spPr>
        <p:txBody>
          <a:bodyPr>
            <a:normAutofit/>
          </a:bodyPr>
          <a:lstStyle/>
          <a:p>
            <a:r>
              <a:rPr lang="pt-BR" sz="2400" dirty="0"/>
              <a:t>A CIF é um novo sistema de classificação inserido na </a:t>
            </a:r>
            <a:r>
              <a:rPr lang="pt-BR" sz="2400" i="1" dirty="0"/>
              <a:t>Família de Classificações Internacionais da Organização Mundial de Saúde</a:t>
            </a:r>
            <a:r>
              <a:rPr lang="pt-BR" sz="2400" dirty="0"/>
              <a:t> (OMS) (</a:t>
            </a:r>
            <a:r>
              <a:rPr lang="pt-BR" sz="2400" i="1" dirty="0"/>
              <a:t>World Health </a:t>
            </a:r>
            <a:r>
              <a:rPr lang="pt-BR" sz="2400" i="1" dirty="0" err="1"/>
              <a:t>Organization</a:t>
            </a:r>
            <a:r>
              <a:rPr lang="pt-BR" sz="2400" i="1" dirty="0"/>
              <a:t> Family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International</a:t>
            </a:r>
            <a:r>
              <a:rPr lang="pt-BR" sz="2400" i="1" dirty="0"/>
              <a:t> </a:t>
            </a:r>
            <a:r>
              <a:rPr lang="pt-BR" sz="2400" i="1" dirty="0" err="1"/>
              <a:t>Classifications</a:t>
            </a:r>
            <a:r>
              <a:rPr lang="pt-BR" sz="2400" dirty="0"/>
              <a:t> - </a:t>
            </a:r>
            <a:r>
              <a:rPr lang="pt-BR" sz="2400" i="1" dirty="0"/>
              <a:t>WHO-FIC</a:t>
            </a:r>
            <a:r>
              <a:rPr lang="pt-BR" sz="2400" dirty="0"/>
              <a:t>), constituindo o quadro de referência universal adoptado pela OMS para descrever, avaliar e medir a </a:t>
            </a:r>
            <a:r>
              <a:rPr lang="pt-BR" sz="2400" b="1" dirty="0"/>
              <a:t>saúde</a:t>
            </a:r>
            <a:r>
              <a:rPr lang="pt-BR" sz="2400" dirty="0"/>
              <a:t> e a </a:t>
            </a:r>
            <a:r>
              <a:rPr lang="pt-BR" sz="2400" b="1" dirty="0"/>
              <a:t>incapacidade</a:t>
            </a:r>
            <a:r>
              <a:rPr lang="pt-BR" sz="2400" dirty="0"/>
              <a:t> quer ao nível individual quer ao nível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328984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a imagem contendo lápis, instrumento, material de papelaria&#10;&#10;Descrição gerada automaticamente">
            <a:extLst>
              <a:ext uri="{FF2B5EF4-FFF2-40B4-BE49-F238E27FC236}">
                <a16:creationId xmlns:a16="http://schemas.microsoft.com/office/drawing/2014/main" id="{B21B3C39-86FE-4B92-83A7-C6E0C1D02A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630744" y="0"/>
            <a:ext cx="4809344" cy="3200400"/>
          </a:xfrm>
        </p:spPr>
      </p:pic>
      <p:pic>
        <p:nvPicPr>
          <p:cNvPr id="9" name="Espaço Reservado para Imagem 5" descr="Uma imagem contendo lápis, instrumento, material de papelaria&#10;&#10;Descrição gerada automaticamente">
            <a:extLst>
              <a:ext uri="{FF2B5EF4-FFF2-40B4-BE49-F238E27FC236}">
                <a16:creationId xmlns:a16="http://schemas.microsoft.com/office/drawing/2014/main" id="{544991DA-7651-41F0-8AD8-0597620E6E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25944" y="3639888"/>
            <a:ext cx="6866056" cy="32004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3BEE410-14BC-4EE3-B90A-E550293A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4º MOVIMENTO</a:t>
            </a:r>
          </a:p>
        </p:txBody>
      </p:sp>
      <p:pic>
        <p:nvPicPr>
          <p:cNvPr id="8" name="Espaço Reservado para Imagem 5" descr="Uma imagem contendo lápis, instrumento, material de papelaria&#10;&#10;Descrição gerada automaticamente">
            <a:extLst>
              <a:ext uri="{FF2B5EF4-FFF2-40B4-BE49-F238E27FC236}">
                <a16:creationId xmlns:a16="http://schemas.microsoft.com/office/drawing/2014/main" id="{52F6A4B7-3E3E-4B9F-9EEA-0BFB8B8BEE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7218244" y="3061626"/>
            <a:ext cx="4809344" cy="32004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</p:pic>
      <p:pic>
        <p:nvPicPr>
          <p:cNvPr id="7" name="Espaço Reservado para Imagem 5" descr="Uma imagem contendo lápis, instrumento, material de papelaria&#10;&#10;Descrição gerada automaticamente">
            <a:extLst>
              <a:ext uri="{FF2B5EF4-FFF2-40B4-BE49-F238E27FC236}">
                <a16:creationId xmlns:a16="http://schemas.microsoft.com/office/drawing/2014/main" id="{38EF57FF-C64E-4DE9-9AF6-8B838962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2656" y="17713"/>
            <a:ext cx="4809344" cy="32004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67273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Internacional de Funcionalidade, Incapacidade e Saúde (CIF)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AB9ADDB-C00E-433D-BCA6-10B4DE668D37}"/>
              </a:ext>
            </a:extLst>
          </p:cNvPr>
          <p:cNvSpPr txBox="1">
            <a:spLocks/>
          </p:cNvSpPr>
          <p:nvPr/>
        </p:nvSpPr>
        <p:spPr>
          <a:xfrm>
            <a:off x="4978400" y="685800"/>
            <a:ext cx="6883399" cy="588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dk1"/>
                </a:solidFill>
              </a:rPr>
              <a:t>Criação da Classificação Internacional de Funcionalidade, Incapacidade e Saúde (CIF) (OMS 2004). </a:t>
            </a:r>
            <a:r>
              <a:rPr lang="pt-BR" dirty="0">
                <a:solidFill>
                  <a:schemeClr val="dk1"/>
                </a:solidFill>
                <a:hlinkClick r:id="rId2"/>
              </a:rPr>
              <a:t>http://www.inr.pt/uploads/docs/cif/CIF_port_%202004.pdf</a:t>
            </a:r>
            <a:endParaRPr lang="pt-BR" dirty="0">
              <a:solidFill>
                <a:schemeClr val="dk1"/>
              </a:solidFill>
            </a:endParaRPr>
          </a:p>
          <a:p>
            <a:r>
              <a:rPr lang="pt-BR" dirty="0">
                <a:solidFill>
                  <a:schemeClr val="dk1"/>
                </a:solidFill>
              </a:rPr>
              <a:t>Integra a família de Classificações Internacionais da Organização Mundial de Saúde</a:t>
            </a:r>
          </a:p>
          <a:p>
            <a:r>
              <a:rPr lang="pt-BR" dirty="0">
                <a:solidFill>
                  <a:schemeClr val="dk1"/>
                </a:solidFill>
              </a:rPr>
              <a:t>Complementa ao CID-10 – base etiológica das doenças</a:t>
            </a:r>
          </a:p>
          <a:p>
            <a:r>
              <a:rPr lang="pt-BR" dirty="0">
                <a:solidFill>
                  <a:schemeClr val="dk1"/>
                </a:solidFill>
              </a:rPr>
              <a:t>CIF – funcionalidade e incapacidade associada aos estados de saúde</a:t>
            </a:r>
          </a:p>
          <a:p>
            <a:r>
              <a:rPr lang="pt-BR" dirty="0">
                <a:solidFill>
                  <a:schemeClr val="dk1"/>
                </a:solidFill>
              </a:rPr>
              <a:t>Divide-se em duas partes com dois componentes:</a:t>
            </a:r>
          </a:p>
          <a:p>
            <a:pPr lvl="1"/>
            <a:r>
              <a:rPr lang="pt-BR" dirty="0">
                <a:solidFill>
                  <a:schemeClr val="dk1"/>
                </a:solidFill>
              </a:rPr>
              <a:t>Funcionalidade e Incapacidade</a:t>
            </a:r>
          </a:p>
          <a:p>
            <a:pPr lvl="2"/>
            <a:r>
              <a:rPr lang="pt-BR" dirty="0">
                <a:solidFill>
                  <a:schemeClr val="dk1"/>
                </a:solidFill>
              </a:rPr>
              <a:t>Funções e estruturas do corpo</a:t>
            </a:r>
          </a:p>
          <a:p>
            <a:pPr lvl="2"/>
            <a:r>
              <a:rPr lang="pt-BR" dirty="0">
                <a:solidFill>
                  <a:schemeClr val="dk1"/>
                </a:solidFill>
              </a:rPr>
              <a:t>Atividade e Participação</a:t>
            </a:r>
          </a:p>
          <a:p>
            <a:pPr lvl="1"/>
            <a:r>
              <a:rPr lang="pt-BR" dirty="0">
                <a:solidFill>
                  <a:schemeClr val="dk1"/>
                </a:solidFill>
              </a:rPr>
              <a:t>Fatores Contextuais:</a:t>
            </a:r>
          </a:p>
          <a:p>
            <a:pPr lvl="2"/>
            <a:r>
              <a:rPr lang="pt-BR" dirty="0">
                <a:solidFill>
                  <a:schemeClr val="dk1"/>
                </a:solidFill>
              </a:rPr>
              <a:t>Fatores ambientais </a:t>
            </a:r>
          </a:p>
          <a:p>
            <a:pPr lvl="2"/>
            <a:r>
              <a:rPr lang="pt-BR" dirty="0">
                <a:solidFill>
                  <a:schemeClr val="dk1"/>
                </a:solidFill>
              </a:rPr>
              <a:t>Fatores pessoais</a:t>
            </a:r>
            <a:endParaRPr lang="pt-BR" sz="1800" dirty="0">
              <a:solidFill>
                <a:schemeClr val="dk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08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Terminologia Uniforme da Terapia Ocupacional (Assoc. Americana de </a:t>
            </a:r>
            <a:r>
              <a:rPr lang="pt-BR" sz="3200" dirty="0" err="1"/>
              <a:t>TOs</a:t>
            </a:r>
            <a:r>
              <a:rPr lang="pt-BR" sz="32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1496" y="742742"/>
            <a:ext cx="6281873" cy="5670808"/>
          </a:xfrm>
        </p:spPr>
        <p:txBody>
          <a:bodyPr>
            <a:normAutofit/>
          </a:bodyPr>
          <a:lstStyle/>
          <a:p>
            <a:r>
              <a:rPr lang="pt-BR" dirty="0"/>
              <a:t>Descrição genérica das áreas de domínio da Terapia Ocupacional. Visa criar uma terminologia comum aos terapeutas ocupacionais, de forma a facilitar a comunicação e dar uma ideia dos aspectos essenciais da Terapia Ocupacional.</a:t>
            </a:r>
          </a:p>
          <a:p>
            <a:r>
              <a:rPr lang="pt-BR" dirty="0"/>
              <a:t>Sua estrutura contempla:</a:t>
            </a:r>
          </a:p>
          <a:p>
            <a:pPr lvl="1"/>
            <a:r>
              <a:rPr lang="pt-BR" dirty="0"/>
              <a:t>Áreas de desempenho ( atividades de vida diária/ trabalho/atividades produtivas, brincar e lazer)</a:t>
            </a:r>
          </a:p>
          <a:p>
            <a:pPr lvl="1"/>
            <a:r>
              <a:rPr lang="pt-BR" dirty="0"/>
              <a:t>Componentes de desempenho (sensório-motores, cognitivos, psicossociais)</a:t>
            </a:r>
          </a:p>
          <a:p>
            <a:pPr lvl="1"/>
            <a:r>
              <a:rPr lang="pt-BR" dirty="0"/>
              <a:t>Contextos de desempenho (temporais e/ou do ambiente)</a:t>
            </a:r>
          </a:p>
          <a:p>
            <a:pPr lvl="1"/>
            <a:endParaRPr lang="pt-BR" dirty="0"/>
          </a:p>
          <a:p>
            <a:pPr marL="228600" lvl="1">
              <a:spcBef>
                <a:spcPts val="1000"/>
              </a:spcBef>
            </a:pPr>
            <a:r>
              <a:rPr lang="pt-BR" dirty="0"/>
              <a:t>Estrutura da prática da Terapia Ocupacional: domínio &amp; processo 3ª ed. publicação na Revista de TO da USP em 2009 (</a:t>
            </a:r>
            <a:r>
              <a:rPr lang="pt-BR" dirty="0">
                <a:hlinkClick r:id="rId2"/>
              </a:rPr>
              <a:t>http://www.periodicos.usp.br/rto/article/view/97496/96423</a:t>
            </a:r>
            <a:r>
              <a:rPr lang="pt-BR" dirty="0"/>
              <a:t>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71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8E3AC-9A54-4BB5-BA19-5B2CD561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Surgimento da Prática Baseada em evidência na Terapia Ocupacional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7A6E60-8EA2-4487-89EA-845672D77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1600"/>
            <a:ext cx="7260121" cy="6756400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A Conferência Internacional sobre Prática Baseada em evidência na Terapia Ocupacional (AOTA/WFOT) resulta em uma aproximação entre pesquisa científica e prática clínica, com influência na pesquisa em Terapia Ocupacional no mundo e no Brasil. </a:t>
            </a:r>
          </a:p>
          <a:p>
            <a:r>
              <a:rPr lang="pt-BR" dirty="0"/>
              <a:t>PBE: É um processo de decisão sistemática no qual os resultados de pesquisas são avaliados e usados pelo terapeuta para nortear sua prática clínica, de forma a garantir a qualidade de assistência ao indivíduo e otimizar resultados. Envolve a integração da melhor evidência científica com a experiência clínica do terapeuta, considerando-se o contexto e preferências individuais da pessoa.</a:t>
            </a:r>
          </a:p>
          <a:p>
            <a:r>
              <a:rPr lang="pt-BR" dirty="0"/>
              <a:t>Portal Saúde Baseada em Evidências – Fornecer acesso rápido ao conhecimento científico por meio de publicações atuais e sistematicamente revisadas. As informações, providas de evidências científicas, são utilizadas para apoiar a prática clínica, como também a tomada de decisão para a gestão em saúde e qualificação do cuidado, auxiliando assim os profissionais da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041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3E87E-5AF9-41D6-A26A-8543BF36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Incorporação de Modelos Internacionais de Terapia Ocupacional na Terapia Ocupacional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1EF576-FEC7-41D8-A0EA-AE9D677F5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/>
              <a:t>Modelo Canadense de Desempenho Ocupacional </a:t>
            </a:r>
          </a:p>
          <a:p>
            <a:endParaRPr lang="pt-BR" sz="2400" dirty="0"/>
          </a:p>
          <a:p>
            <a:r>
              <a:rPr lang="pt-BR" sz="2400" dirty="0"/>
              <a:t>Modelo Canadense de Desempenho e Engajamento Ocupacional 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Modelo de Ocupação Humana (principalmente um instrumento de papéis ocupacionais)</a:t>
            </a:r>
          </a:p>
          <a:p>
            <a:endParaRPr lang="pt-BR" sz="2400" dirty="0"/>
          </a:p>
          <a:p>
            <a:r>
              <a:rPr lang="pt-BR" sz="2400" dirty="0" err="1"/>
              <a:t>Kawa</a:t>
            </a:r>
            <a:r>
              <a:rPr lang="pt-BR" sz="2400" dirty="0"/>
              <a:t> </a:t>
            </a:r>
            <a:r>
              <a:rPr lang="pt-BR" sz="2400" dirty="0" err="1"/>
              <a:t>Model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3155F1-5BB0-4681-8FAA-DD29DE69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54" y="4419600"/>
            <a:ext cx="1485846" cy="22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5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2ABB941-046A-4EE6-88BC-23DAD1CA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dirty="0"/>
              <a:t>As Terapias Ocupacionais do Sul</a:t>
            </a:r>
          </a:p>
        </p:txBody>
      </p:sp>
      <p:pic>
        <p:nvPicPr>
          <p:cNvPr id="14" name="Espaço Reservado para Conteúdo 4">
            <a:extLst>
              <a:ext uri="{FF2B5EF4-FFF2-40B4-BE49-F238E27FC236}">
                <a16:creationId xmlns:a16="http://schemas.microsoft.com/office/drawing/2014/main" id="{42456930-AF1D-4BC6-B13A-ADF06C13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91" y="1499313"/>
            <a:ext cx="6790106" cy="412412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8923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58856-D44C-4BF0-8019-4F03897E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Occupational Therapy without Borders</a:t>
            </a:r>
            <a:r>
              <a:rPr lang="pt-BR" dirty="0"/>
              <a:t>: livro e movimento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62FC6C-EBF0-4AE6-8DB8-69524ED6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8" y="803186"/>
            <a:ext cx="3406428" cy="5248622"/>
          </a:xfrm>
        </p:spPr>
        <p:txBody>
          <a:bodyPr/>
          <a:lstStyle/>
          <a:p>
            <a:r>
              <a:rPr lang="pt-BR" altLang="pt-BR" dirty="0" err="1"/>
              <a:t>Occupational</a:t>
            </a:r>
            <a:r>
              <a:rPr lang="pt-BR" altLang="pt-BR" dirty="0"/>
              <a:t> </a:t>
            </a:r>
            <a:r>
              <a:rPr lang="pt-BR" altLang="pt-BR" dirty="0" err="1"/>
              <a:t>Therapy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social </a:t>
            </a:r>
            <a:r>
              <a:rPr lang="pt-BR" altLang="pt-BR" dirty="0" err="1"/>
              <a:t>field:clarifying</a:t>
            </a:r>
            <a:r>
              <a:rPr lang="pt-BR" altLang="pt-BR" dirty="0"/>
              <a:t> </a:t>
            </a:r>
            <a:r>
              <a:rPr lang="pt-BR" altLang="pt-BR" dirty="0" err="1"/>
              <a:t>concepts</a:t>
            </a:r>
            <a:r>
              <a:rPr lang="pt-BR" altLang="pt-BR" dirty="0"/>
              <a:t>  (Sandra)</a:t>
            </a:r>
          </a:p>
          <a:p>
            <a:endParaRPr lang="pt-BR" altLang="pt-BR" dirty="0"/>
          </a:p>
          <a:p>
            <a:r>
              <a:rPr lang="pt-BR" altLang="pt-BR" dirty="0"/>
              <a:t>Social </a:t>
            </a:r>
            <a:r>
              <a:rPr lang="pt-BR" altLang="pt-BR" dirty="0" err="1"/>
              <a:t>Occupational</a:t>
            </a:r>
            <a:r>
              <a:rPr lang="pt-BR" altLang="pt-BR" dirty="0"/>
              <a:t> </a:t>
            </a:r>
            <a:r>
              <a:rPr lang="pt-BR" altLang="pt-BR" dirty="0" err="1"/>
              <a:t>Therapy</a:t>
            </a:r>
            <a:r>
              <a:rPr lang="pt-BR" altLang="pt-BR" dirty="0"/>
              <a:t>: a social </a:t>
            </a:r>
            <a:r>
              <a:rPr lang="pt-BR" altLang="pt-BR" dirty="0" err="1"/>
              <a:t>Historical</a:t>
            </a:r>
            <a:r>
              <a:rPr lang="pt-BR" altLang="pt-BR" dirty="0"/>
              <a:t> perspective (Denise, Roseli e Bel)</a:t>
            </a:r>
          </a:p>
          <a:p>
            <a:endParaRPr lang="pt-BR" altLang="pt-BR" dirty="0"/>
          </a:p>
          <a:p>
            <a:r>
              <a:rPr lang="pt-BR" altLang="pt-BR" dirty="0"/>
              <a:t>The </a:t>
            </a:r>
            <a:r>
              <a:rPr lang="pt-BR" altLang="pt-BR" dirty="0" err="1"/>
              <a:t>Metuia</a:t>
            </a:r>
            <a:r>
              <a:rPr lang="pt-BR" altLang="pt-BR" dirty="0"/>
              <a:t> Project in </a:t>
            </a:r>
            <a:r>
              <a:rPr lang="pt-BR" altLang="pt-BR" dirty="0" err="1"/>
              <a:t>Brazil</a:t>
            </a:r>
            <a:r>
              <a:rPr lang="pt-BR" altLang="pt-BR" dirty="0"/>
              <a:t>: </a:t>
            </a:r>
            <a:r>
              <a:rPr lang="pt-BR" altLang="pt-BR" dirty="0" err="1"/>
              <a:t>ideas</a:t>
            </a:r>
            <a:r>
              <a:rPr lang="pt-BR" altLang="pt-BR" dirty="0"/>
              <a:t> anda </a:t>
            </a:r>
            <a:r>
              <a:rPr lang="pt-BR" altLang="pt-BR" dirty="0" err="1"/>
              <a:t>actions</a:t>
            </a:r>
            <a:r>
              <a:rPr lang="pt-BR" altLang="pt-BR" dirty="0"/>
              <a:t> </a:t>
            </a:r>
            <a:r>
              <a:rPr lang="pt-BR" altLang="pt-BR" dirty="0" err="1"/>
              <a:t>that</a:t>
            </a:r>
            <a:r>
              <a:rPr lang="pt-BR" altLang="pt-BR" dirty="0"/>
              <a:t> </a:t>
            </a:r>
            <a:r>
              <a:rPr lang="pt-BR" altLang="pt-BR" dirty="0" err="1"/>
              <a:t>bind</a:t>
            </a:r>
            <a:r>
              <a:rPr lang="pt-BR" altLang="pt-BR" dirty="0"/>
              <a:t> </a:t>
            </a:r>
            <a:r>
              <a:rPr lang="pt-BR" altLang="pt-BR" dirty="0" err="1"/>
              <a:t>us</a:t>
            </a:r>
            <a:r>
              <a:rPr lang="pt-BR" altLang="pt-BR" dirty="0"/>
              <a:t> </a:t>
            </a:r>
            <a:r>
              <a:rPr lang="pt-BR" altLang="pt-BR" dirty="0" err="1"/>
              <a:t>together</a:t>
            </a:r>
            <a:r>
              <a:rPr lang="pt-BR" altLang="pt-BR" dirty="0"/>
              <a:t>. (Denise, Roseli, Sandra e Debora)</a:t>
            </a:r>
          </a:p>
          <a:p>
            <a:endParaRPr lang="pt-BR" dirty="0"/>
          </a:p>
        </p:txBody>
      </p:sp>
      <p:pic>
        <p:nvPicPr>
          <p:cNvPr id="4" name="Picture 5" descr="OTwB cover jacket">
            <a:extLst>
              <a:ext uri="{FF2B5EF4-FFF2-40B4-BE49-F238E27FC236}">
                <a16:creationId xmlns:a16="http://schemas.microsoft.com/office/drawing/2014/main" id="{612C0305-9FE1-42CE-A41A-F4C77401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1" y="1422152"/>
            <a:ext cx="2749550" cy="35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8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485775" y="96839"/>
            <a:ext cx="11157371" cy="1412875"/>
          </a:xfrm>
        </p:spPr>
        <p:txBody>
          <a:bodyPr/>
          <a:lstStyle/>
          <a:p>
            <a:r>
              <a:rPr lang="pt-BR" sz="2800" b="1" dirty="0" err="1"/>
              <a:t>Occupational</a:t>
            </a:r>
            <a:r>
              <a:rPr lang="pt-BR" sz="2800" b="1" dirty="0"/>
              <a:t> </a:t>
            </a:r>
            <a:r>
              <a:rPr lang="pt-BR" sz="2800" b="1" dirty="0" err="1"/>
              <a:t>Therapy</a:t>
            </a:r>
            <a:r>
              <a:rPr lang="pt-BR" sz="2800" b="1" dirty="0"/>
              <a:t> </a:t>
            </a:r>
            <a:r>
              <a:rPr lang="pt-BR" sz="2800" b="1" dirty="0" err="1"/>
              <a:t>without</a:t>
            </a:r>
            <a:r>
              <a:rPr lang="pt-BR" sz="2800" b="1" dirty="0"/>
              <a:t> </a:t>
            </a:r>
            <a:r>
              <a:rPr lang="pt-BR" sz="2800" b="1" dirty="0" err="1"/>
              <a:t>borders</a:t>
            </a:r>
            <a:r>
              <a:rPr lang="pt-BR" sz="2800" b="1" dirty="0"/>
              <a:t>: </a:t>
            </a:r>
            <a:r>
              <a:rPr lang="pt-BR" sz="2800" b="1" dirty="0" err="1"/>
              <a:t>learning</a:t>
            </a:r>
            <a:r>
              <a:rPr lang="pt-BR" sz="2800" b="1" dirty="0"/>
              <a:t> </a:t>
            </a:r>
            <a:r>
              <a:rPr lang="pt-BR" sz="2800" b="1" dirty="0" err="1"/>
              <a:t>from</a:t>
            </a:r>
            <a:r>
              <a:rPr lang="pt-BR" sz="2800" b="1" dirty="0"/>
              <a:t> </a:t>
            </a:r>
            <a:r>
              <a:rPr lang="pt-BR" sz="2800" b="1" dirty="0" err="1"/>
              <a:t>the</a:t>
            </a:r>
            <a:r>
              <a:rPr lang="pt-BR" sz="2800" b="1" dirty="0"/>
              <a:t> </a:t>
            </a:r>
            <a:r>
              <a:rPr lang="pt-BR" sz="2800" b="1" dirty="0" err="1"/>
              <a:t>spirit</a:t>
            </a:r>
            <a:r>
              <a:rPr lang="pt-BR" sz="2800" b="1" dirty="0"/>
              <a:t> </a:t>
            </a:r>
            <a:r>
              <a:rPr lang="pt-BR" sz="2800" b="1" dirty="0" err="1"/>
              <a:t>of</a:t>
            </a:r>
            <a:r>
              <a:rPr lang="pt-BR" sz="2800" b="1" dirty="0"/>
              <a:t> </a:t>
            </a:r>
            <a:r>
              <a:rPr lang="pt-BR" sz="2800" b="1" dirty="0" err="1"/>
              <a:t>survivors</a:t>
            </a:r>
            <a:endParaRPr lang="pt-BR" sz="2800" b="1" dirty="0"/>
          </a:p>
        </p:txBody>
      </p:sp>
      <p:pic>
        <p:nvPicPr>
          <p:cNvPr id="49163" name="Picture 11" descr="OTwB cover ja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836509"/>
            <a:ext cx="2815163" cy="36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810" y="2215207"/>
            <a:ext cx="3049165" cy="3962367"/>
          </a:xfrm>
          <a:prstGeom prst="rect">
            <a:avLst/>
          </a:prstGeom>
        </p:spPr>
      </p:pic>
      <p:pic>
        <p:nvPicPr>
          <p:cNvPr id="8" name="Picture 7" descr="mso709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75" y="2457450"/>
            <a:ext cx="4622171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91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interlocução com a África do Sul</a:t>
            </a:r>
          </a:p>
        </p:txBody>
      </p:sp>
      <p:pic>
        <p:nvPicPr>
          <p:cNvPr id="2050" name="Picture 2" descr="Transformation Through Occupation: Human Occupation in Context (1861564252) cover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199" y="3519467"/>
            <a:ext cx="1830407" cy="2954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84962" y="148271"/>
            <a:ext cx="5288280" cy="5909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Organização Mundial de Saúde: </a:t>
            </a:r>
          </a:p>
          <a:p>
            <a:pPr lvl="1"/>
            <a:r>
              <a:rPr lang="pt-BR" sz="2400" dirty="0"/>
              <a:t>Foco nas populações</a:t>
            </a:r>
          </a:p>
          <a:p>
            <a:pPr lvl="1"/>
            <a:r>
              <a:rPr lang="pt-BR" sz="2400" dirty="0"/>
              <a:t>Atenção primária à saúde</a:t>
            </a:r>
          </a:p>
          <a:p>
            <a:pPr lvl="1"/>
            <a:r>
              <a:rPr lang="pt-BR" sz="2400" dirty="0"/>
              <a:t>Reabilitação baseada na comunidade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Desenvolvimento comunitário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Paulo Freire e a alfabetização política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Exclusão social (apartheid) e diversidade cultural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/>
              <a:t>IBSA – </a:t>
            </a:r>
            <a:r>
              <a:rPr lang="pt-BR" sz="2400" dirty="0" err="1"/>
              <a:t>India</a:t>
            </a:r>
            <a:r>
              <a:rPr lang="pt-BR" sz="2400" dirty="0"/>
              <a:t>-Brasil-África do Sul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2052" name="Picture 4" descr="Practice and Service Learning in Occupational Therapy: Enhancing Potential in Context (0470019697) cov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87019"/>
            <a:ext cx="1830407" cy="275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93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7065E-1571-4BE8-8574-C3E1014F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Congresso Mundial do Chile em 2010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297807-8661-45AF-A18C-FE114579B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Intensificação do diálogo internacional sobre direitos humanos, justiça social e justiça ocupacional. </a:t>
            </a:r>
          </a:p>
          <a:p>
            <a:endParaRPr lang="pt-BR" dirty="0"/>
          </a:p>
          <a:p>
            <a:r>
              <a:rPr lang="pt-BR" dirty="0"/>
              <a:t>No cone Sul ocorre o 1º Congresso Mundial de Terapia Ocupacional em países dos SUL: Congresso do Chile, com a intensificação do diálogo SUL-SUL.</a:t>
            </a:r>
          </a:p>
        </p:txBody>
      </p:sp>
    </p:spTree>
    <p:extLst>
      <p:ext uri="{BB962C8B-B14F-4D97-AF65-F5344CB8AC3E}">
        <p14:creationId xmlns:p14="http://schemas.microsoft.com/office/powerpoint/2010/main" val="426230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8139" y="2326969"/>
            <a:ext cx="3500828" cy="2470065"/>
          </a:xfrm>
        </p:spPr>
        <p:txBody>
          <a:bodyPr>
            <a:normAutofit fontScale="90000"/>
          </a:bodyPr>
          <a:lstStyle/>
          <a:p>
            <a:r>
              <a:rPr lang="pt-BR" dirty="0"/>
              <a:t>O Sentido do Sul: terapia ocupacional crítica, comunitária, latino-americana, andina ...</a:t>
            </a:r>
          </a:p>
        </p:txBody>
      </p:sp>
      <p:pic>
        <p:nvPicPr>
          <p:cNvPr id="1028" name="Picture 4" descr="http://fernando.vallejo.cl/wp-content/uploads/2011/11/wfot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674" y="76525"/>
            <a:ext cx="3466326" cy="24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1998216"/>
              </p:ext>
            </p:extLst>
          </p:nvPr>
        </p:nvGraphicFramePr>
        <p:xfrm>
          <a:off x="6218238" y="2196804"/>
          <a:ext cx="5125623" cy="438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698949" y="5443442"/>
            <a:ext cx="3880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Terapia</a:t>
            </a:r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Ocupacional</a:t>
            </a:r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e </a:t>
            </a:r>
            <a:r>
              <a:rPr lang="en-US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direitos</a:t>
            </a:r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humanos</a:t>
            </a:r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46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108" y="451263"/>
            <a:ext cx="10058400" cy="10809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00" dirty="0"/>
              <a:t>Intensa diversificação teórico-conceitual e metodológica na produção de saberes e práticas de terapia ocupacional</a:t>
            </a:r>
            <a:endParaRPr lang="pt-BR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054266"/>
              </p:ext>
            </p:extLst>
          </p:nvPr>
        </p:nvGraphicFramePr>
        <p:xfrm>
          <a:off x="4714503" y="810601"/>
          <a:ext cx="7255823" cy="555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823">
                  <a:extLst>
                    <a:ext uri="{9D8B030D-6E8A-4147-A177-3AD203B41FA5}">
                      <a16:colId xmlns:a16="http://schemas.microsoft.com/office/drawing/2014/main" val="570571365"/>
                    </a:ext>
                  </a:extLst>
                </a:gridCol>
              </a:tblGrid>
              <a:tr h="883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t-BR" sz="1800" b="1" dirty="0">
                        <a:latin typeface="Calibri" panose="020F0502020204030204" pitchFamily="34" charset="0"/>
                      </a:endParaRP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1429551978"/>
                  </a:ext>
                </a:extLst>
              </a:tr>
              <a:tr h="2866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 ao processo vivido no contemporâneo, que tem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produzido a c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onsolidação e refinamento dos saberes e práticas produzidos nos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diversos campos de instituídos a partir dos 1990.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Começa-se a delinear novos diálogos entre TO e direitos humanos, e também com a diversidade no que se remete a questões de gênero, populações tradicionais, migração, dentre outros.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5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intensificação da internacionalização do debate acadêmico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as pressões produtivistas colocadas pela pesquisa e pós-graduação levam à crescente mudança no perfil da produção do conhecimento bem como na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diversificação das bases teóricas e conceituais utilizadas por terapeutas ocupacionais no Brasil.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 contemporâneo, o que dificulta sua análise e interpretação.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3887211274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88631" y="2348156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Intensa diversificação teórico-conceitual e metodológica na produção de saberes e práticas de terapia ocupacional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00872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Terapias </a:t>
            </a:r>
            <a:r>
              <a:rPr lang="pt-BR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Ocupacionales</a:t>
            </a:r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desde </a:t>
            </a:r>
            <a:r>
              <a:rPr lang="pt-BR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</a:t>
            </a:r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SUR:</a:t>
            </a:r>
            <a:b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t-BR" sz="2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Derechos</a:t>
            </a:r>
            <a:r>
              <a:rPr lang="pt-BR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humanos, </a:t>
            </a:r>
            <a:r>
              <a:rPr lang="pt-BR" sz="2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ciudadanía</a:t>
            </a:r>
            <a:r>
              <a:rPr lang="pt-BR" sz="2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y </a:t>
            </a:r>
            <a:r>
              <a:rPr lang="pt-BR" sz="27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participación</a:t>
            </a:r>
            <a:endParaRPr lang="pt-B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1199" y="1573214"/>
            <a:ext cx="5005917" cy="4114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3800" dirty="0"/>
              <a:t>Em outubro de 2011, durante os XII Congresso Brasileiro e IX Congresso </a:t>
            </a:r>
            <a:r>
              <a:rPr lang="pt-BR" sz="3800" dirty="0" err="1"/>
              <a:t>Latinoamericano</a:t>
            </a:r>
            <a:r>
              <a:rPr lang="pt-BR" sz="3800" dirty="0"/>
              <a:t> de Terapia Ocupacional e do VI Encontro </a:t>
            </a:r>
            <a:r>
              <a:rPr lang="pt-BR" sz="3800" dirty="0" err="1"/>
              <a:t>Latinoamericano</a:t>
            </a:r>
            <a:r>
              <a:rPr lang="pt-BR" sz="3800" dirty="0"/>
              <a:t> de Escolas e de Docentes de Terapia Ocupacional, em São </a:t>
            </a:r>
            <a:r>
              <a:rPr lang="pt-BR" sz="3800" dirty="0" err="1"/>
              <a:t>Paulo-Brasil</a:t>
            </a:r>
            <a:r>
              <a:rPr lang="pt-BR" sz="3800" dirty="0"/>
              <a:t>, tivemos mais um momento de bons  encontros entre Terapeutas Ocupacionais do Brasil, Colômbia, Chile, Argentina e Espanha.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3800" dirty="0"/>
              <a:t>A partir da experiência em projetos editoriais  anteriores, como  o livro </a:t>
            </a:r>
            <a:r>
              <a:rPr lang="pt-BR" sz="3800" i="1" dirty="0"/>
              <a:t>Terapia Ocupacional sem Fronteiras</a:t>
            </a:r>
            <a:r>
              <a:rPr lang="pt-BR" sz="3800" dirty="0"/>
              <a:t>, consideramos que nossas trajetórias de trabalho poderiam reunir-se em uma publicação para  traduzir e impulsionar, um pouco mais, as reflexões realizadas em eventos, debates interinstitucionais ou no trabalho profissional cotidiano.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3800" dirty="0"/>
              <a:t>Neste projeto, gestado, debatido e acalentado pelo esforço e dedicação de muitos, reunimos contribuições de 50 autores entre argentinos, brasileiros, chilenos, colombianos, espanhóis e venezuelanos.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3800" dirty="0"/>
              <a:t>Agora em 2016, compartilhamos com os colegas experiências e  pontos de vista sobre uma perspectiva crítica  para a Terapia Ocupacional.  São reflexões construídas a partir das realidades locais e que buscam apontar caminhos comprometidos com a ampliação do respeito aos direitos humanos,  à cidadania e à  participação social das pessoas com as quais trabalhamos, fontes permanentes de ideias, inspiração e aprendizagens. Esperamos fomentar um diálogo entre diferentes realidades e na complexidade da Terapia Ocupacional que temos construído.</a:t>
            </a:r>
          </a:p>
          <a:p>
            <a:pPr marL="0" indent="0" algn="r">
              <a:buNone/>
            </a:pPr>
            <a:r>
              <a:rPr lang="pt-BR" sz="3800" i="1" dirty="0"/>
              <a:t>Saudações aos colegas leitores!</a:t>
            </a:r>
            <a:r>
              <a:rPr lang="pt-BR" sz="3800" dirty="0"/>
              <a:t>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1509714"/>
            <a:ext cx="4835525" cy="27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6679207" y="4795462"/>
            <a:ext cx="32604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Organizadores: </a:t>
            </a:r>
          </a:p>
          <a:p>
            <a:r>
              <a:rPr lang="pt-BR" sz="1000" b="1" dirty="0"/>
              <a:t>Salvador </a:t>
            </a:r>
            <a:r>
              <a:rPr lang="pt-BR" sz="1000" b="1" dirty="0" err="1"/>
              <a:t>Simó</a:t>
            </a:r>
            <a:r>
              <a:rPr lang="pt-BR" sz="1000" b="1" dirty="0"/>
              <a:t> </a:t>
            </a:r>
            <a:r>
              <a:rPr lang="pt-BR" sz="1000" b="1" dirty="0" err="1"/>
              <a:t>Algado</a:t>
            </a:r>
            <a:endParaRPr lang="pt-BR" sz="1000" b="1" dirty="0"/>
          </a:p>
          <a:p>
            <a:r>
              <a:rPr lang="es-ES" sz="1000" dirty="0"/>
              <a:t>	</a:t>
            </a:r>
            <a:r>
              <a:rPr lang="es-ES" sz="1000" dirty="0" err="1"/>
              <a:t>Universitat</a:t>
            </a:r>
            <a:r>
              <a:rPr lang="es-ES" sz="1000" dirty="0"/>
              <a:t> de Vic, Barcelona, España.</a:t>
            </a:r>
          </a:p>
          <a:p>
            <a:r>
              <a:rPr lang="pt-BR" sz="1000" b="1" dirty="0"/>
              <a:t>Alejandro Guajardo Córdoba</a:t>
            </a:r>
          </a:p>
          <a:p>
            <a:r>
              <a:rPr lang="pt-BR" sz="1000" dirty="0"/>
              <a:t>	</a:t>
            </a:r>
            <a:r>
              <a:rPr lang="pt-BR" sz="1000" dirty="0" err="1"/>
              <a:t>Universidad</a:t>
            </a:r>
            <a:r>
              <a:rPr lang="pt-BR" sz="1000" dirty="0"/>
              <a:t> de Santiago de Chile, Chile.</a:t>
            </a:r>
          </a:p>
          <a:p>
            <a:r>
              <a:rPr lang="pt-BR" sz="1000" b="1" dirty="0"/>
              <a:t>Fátima Corrêa Oliver</a:t>
            </a:r>
          </a:p>
          <a:p>
            <a:r>
              <a:rPr lang="pt-BR" sz="1000" dirty="0"/>
              <a:t>	Universidade de São Paulo, Brasil</a:t>
            </a:r>
          </a:p>
          <a:p>
            <a:r>
              <a:rPr lang="pt-BR" sz="1000" b="1" dirty="0"/>
              <a:t>Sandra Maria Galheigo</a:t>
            </a:r>
          </a:p>
          <a:p>
            <a:r>
              <a:rPr lang="pt-BR" sz="1000" dirty="0"/>
              <a:t>	Universidade de São Paulo, Brasil</a:t>
            </a:r>
          </a:p>
          <a:p>
            <a:r>
              <a:rPr lang="pt-BR" sz="1000" b="1" dirty="0" err="1"/>
              <a:t>Solángel</a:t>
            </a:r>
            <a:r>
              <a:rPr lang="pt-BR" sz="1000" b="1" dirty="0"/>
              <a:t> García-Ruiz</a:t>
            </a:r>
          </a:p>
          <a:p>
            <a:r>
              <a:rPr lang="pt-BR" sz="1000" dirty="0"/>
              <a:t>	</a:t>
            </a:r>
            <a:r>
              <a:rPr lang="pt-BR" sz="1000" dirty="0" err="1"/>
              <a:t>Secretaría</a:t>
            </a:r>
            <a:r>
              <a:rPr lang="pt-BR" sz="1000" dirty="0"/>
              <a:t> Distrital de </a:t>
            </a:r>
            <a:r>
              <a:rPr lang="pt-BR" sz="1000" dirty="0" err="1"/>
              <a:t>Salud</a:t>
            </a:r>
            <a:r>
              <a:rPr lang="pt-BR" sz="1000" dirty="0"/>
              <a:t> de Bogotá, </a:t>
            </a:r>
            <a:r>
              <a:rPr lang="pt-BR" sz="1000" dirty="0" err="1"/>
              <a:t>Colombia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1040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250515"/>
            <a:ext cx="9634330" cy="6178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359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Logotipo&#10;&#10;Descrição gerada automaticamente">
            <a:extLst>
              <a:ext uri="{FF2B5EF4-FFF2-40B4-BE49-F238E27FC236}">
                <a16:creationId xmlns:a16="http://schemas.microsoft.com/office/drawing/2014/main" id="{4A65C9B2-0730-4322-9CEE-8645346871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2831" y="1188787"/>
            <a:ext cx="4699000" cy="46990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4566198-E7C0-4B6C-9670-51B23D3C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/>
              <a:t>Síntese final</a:t>
            </a:r>
          </a:p>
        </p:txBody>
      </p:sp>
    </p:spTree>
    <p:extLst>
      <p:ext uri="{BB962C8B-B14F-4D97-AF65-F5344CB8AC3E}">
        <p14:creationId xmlns:p14="http://schemas.microsoft.com/office/powerpoint/2010/main" val="3219271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39FE3-438C-4979-A6D0-E357B26F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737" y="640080"/>
            <a:ext cx="8175386" cy="645087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Período contemporâneo, o que dificulta sua análise e interpretação.</a:t>
            </a:r>
          </a:p>
          <a:p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No plano crítico:  consolidação e refinamento dos saberes e práticas produzidos nos diversos campos de instituídos a partir dos 1990. </a:t>
            </a:r>
          </a:p>
          <a:p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Novos diálogos: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TO e direitos humanos (Convenção de Direitos das pessoas com Deficiência, WFOT). 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Diversidade - questões de gênero, populações tradicionais, arte e cultura, deslocamentos, etc.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Cuidado, produção de vida e humanização.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Inserção e consolidação do TO em novas propostas e equipamentos da saúde, assistência social, cultura, trabalho e educação que envolvem a produção de práticas que promovam autonomia, participação social e construção de trabalho colaborativo, interprofissional e em rede.</a:t>
            </a:r>
          </a:p>
          <a:p>
            <a:pPr lvl="1"/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Estudos </a:t>
            </a:r>
            <a:r>
              <a:rPr lang="pt-BR" sz="2000" dirty="0" err="1">
                <a:solidFill>
                  <a:schemeClr val="dk1"/>
                </a:solidFill>
                <a:latin typeface="Calibri" panose="020F0502020204030204" pitchFamily="34" charset="0"/>
              </a:rPr>
              <a:t>decoloniais</a:t>
            </a:r>
            <a:r>
              <a:rPr lang="pt-BR" sz="2000" dirty="0">
                <a:solidFill>
                  <a:schemeClr val="dk1"/>
                </a:solidFill>
                <a:latin typeface="Calibri" panose="020F0502020204030204" pitchFamily="34" charset="0"/>
              </a:rPr>
              <a:t>.</a:t>
            </a:r>
          </a:p>
          <a:p>
            <a:endParaRPr lang="pt-BR" sz="20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316CA1-6D3C-46C0-BFB7-C7AEA4A6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BC14A3-F566-4F00-908B-9AFA5FC6AB94}"/>
              </a:ext>
            </a:extLst>
          </p:cNvPr>
          <p:cNvSpPr/>
          <p:nvPr/>
        </p:nvSpPr>
        <p:spPr>
          <a:xfrm flipH="1">
            <a:off x="218940" y="2307125"/>
            <a:ext cx="3005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4º MOVI 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50DB4E-15B1-4B0D-82CF-43ECDC4B86C9}"/>
              </a:ext>
            </a:extLst>
          </p:cNvPr>
          <p:cNvSpPr/>
          <p:nvPr/>
        </p:nvSpPr>
        <p:spPr>
          <a:xfrm>
            <a:off x="1140823" y="2315762"/>
            <a:ext cx="2960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Intensa diversificação teórico-conceitual e metodológica na produção de saberes e práticas de terapia ocupacional</a:t>
            </a:r>
          </a:p>
        </p:txBody>
      </p:sp>
    </p:spTree>
    <p:extLst>
      <p:ext uri="{BB962C8B-B14F-4D97-AF65-F5344CB8AC3E}">
        <p14:creationId xmlns:p14="http://schemas.microsoft.com/office/powerpoint/2010/main" val="4231201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Síntese: </a:t>
            </a:r>
            <a:r>
              <a:rPr lang="pt-BR"/>
              <a:t>o Contemporâneo </a:t>
            </a:r>
            <a:r>
              <a:rPr lang="pt-BR" dirty="0"/>
              <a:t>na Terapia Ocupacional </a:t>
            </a:r>
            <a:br>
              <a:rPr lang="pt-BR" dirty="0"/>
            </a:br>
            <a:r>
              <a:rPr lang="pt-BR" dirty="0"/>
              <a:t>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5200" y="457200"/>
            <a:ext cx="7251699" cy="6248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terapia ocupacional brasileira contemporânea apresenta  práticas plurais com diferentes populações em contextos variados, incluindo serviços, equipamentos, projetos e ações de base domiciliar, comunitária, territorial, institucional e privada. </a:t>
            </a:r>
          </a:p>
          <a:p>
            <a:r>
              <a:rPr lang="pt-BR" dirty="0"/>
              <a:t>Coexistem perspectivas diversas, tais como: desenvolvimentistas, </a:t>
            </a:r>
            <a:r>
              <a:rPr lang="pt-BR" dirty="0" err="1"/>
              <a:t>sócio-históricas</a:t>
            </a:r>
            <a:r>
              <a:rPr lang="pt-BR" dirty="0"/>
              <a:t>, construtivistas, psicodinâmicas e comportamentais, e termos advindos da Saúde Coletiva, das ciências humanas, da psicanálise, e de tantos outros campos de conhecimento. </a:t>
            </a:r>
          </a:p>
          <a:p>
            <a:r>
              <a:rPr lang="pt-BR" dirty="0"/>
              <a:t>Práticas dialogam com referenciais distintos: a Filosofia da Diferença de Deleuze, com a perspectiva da </a:t>
            </a:r>
            <a:r>
              <a:rPr lang="pt-BR" dirty="0" err="1"/>
              <a:t>desinstitucionalização</a:t>
            </a:r>
            <a:r>
              <a:rPr lang="pt-BR" dirty="0"/>
              <a:t> de </a:t>
            </a:r>
            <a:r>
              <a:rPr lang="pt-BR" dirty="0" err="1"/>
              <a:t>Basaglia</a:t>
            </a:r>
            <a:r>
              <a:rPr lang="pt-BR" dirty="0"/>
              <a:t> e </a:t>
            </a:r>
            <a:r>
              <a:rPr lang="pt-BR" dirty="0" err="1"/>
              <a:t>Rotelli</a:t>
            </a:r>
            <a:r>
              <a:rPr lang="pt-BR" dirty="0"/>
              <a:t>, com a Complexidade de </a:t>
            </a:r>
            <a:r>
              <a:rPr lang="pt-BR" dirty="0" err="1"/>
              <a:t>Morin</a:t>
            </a:r>
            <a:r>
              <a:rPr lang="pt-BR" dirty="0"/>
              <a:t>, com a Pedagogia da Autonomia de Paulo Freire, e com estudos feministas, os de gênero e a teoria </a:t>
            </a:r>
            <a:r>
              <a:rPr lang="pt-BR" dirty="0" err="1"/>
              <a:t>queer</a:t>
            </a:r>
            <a:r>
              <a:rPr lang="pt-BR" dirty="0"/>
              <a:t>. </a:t>
            </a:r>
          </a:p>
          <a:p>
            <a:r>
              <a:rPr lang="pt-BR" dirty="0"/>
              <a:t>Há ainda práticas apoiadas na terminologia da CIF e da AOTA, fundadas na Terapia Ocupacional Baseada em Evidência, em modelos de terapia ocupacional internacionais, e na Ciência da Ocupação.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Intensa diversificação teórico-conceitual e metodológica na produção de saberes e práticas de terapia ocupacional</a:t>
            </a:r>
            <a:endParaRPr lang="pt-BR" sz="28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040667"/>
              </p:ext>
            </p:extLst>
          </p:nvPr>
        </p:nvGraphicFramePr>
        <p:xfrm>
          <a:off x="4797630" y="95708"/>
          <a:ext cx="7125195" cy="673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195">
                  <a:extLst>
                    <a:ext uri="{9D8B030D-6E8A-4147-A177-3AD203B41FA5}">
                      <a16:colId xmlns:a16="http://schemas.microsoft.com/office/drawing/2014/main" val="570571365"/>
                    </a:ext>
                  </a:extLst>
                </a:gridCol>
              </a:tblGrid>
              <a:tr h="70350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Marcos Sócio históricos</a:t>
                      </a: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1429551978"/>
                  </a:ext>
                </a:extLst>
              </a:tr>
              <a:tr h="3259744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plano internacional: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 de expansão significativa no âmbito de convenções e recomendações internacionais relativas aos DDHH, com diversificação por setores (direitos à saúde e educação,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 às populações. Convenção de Direitos das pessoas com Deficiência, 2007. Criação da Classificação Internacional de Funcionalidade, Incapacidade e Saúde (CIF) (OMS 2004).</a:t>
                      </a:r>
                    </a:p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plano nacional: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período de expansão e consolidação das políticas sociais no Brasil seja no âmbito da Saúde, educação, assistência social (com a criação do SUAS), cultura, trabalho e DDHH, que resulta em uma ampliação ao acesso e exercício de direitos. Neste período foram promulgadas e instituídas uma série de políticas e estatutos; programas, planos, estratégias e marcos legais nestes diversos setores.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âmbito da saúde, uma ampliação significativa dos serviços e implementação de estratégias que passam a ser prioritárias como a ESF,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criação do NASF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das RAS.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Expansão e diversificação dos equipamentos de saúde no país nos diferentes níveis de atenção (UBS, CAPS, SRT, CRST, ambulatórios de especialidade, hospitais, dentre outros).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21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83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Intensa diversificação teórico-conceitual e metodológica na produção de saberes e práticas de terapia ocupacional</a:t>
            </a:r>
            <a:endParaRPr lang="pt-BR" sz="28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70555"/>
              </p:ext>
            </p:extLst>
          </p:nvPr>
        </p:nvGraphicFramePr>
        <p:xfrm>
          <a:off x="4655127" y="373380"/>
          <a:ext cx="7394369" cy="61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4369">
                  <a:extLst>
                    <a:ext uri="{9D8B030D-6E8A-4147-A177-3AD203B41FA5}">
                      <a16:colId xmlns:a16="http://schemas.microsoft.com/office/drawing/2014/main" val="2927484258"/>
                    </a:ext>
                  </a:extLst>
                </a:gridCol>
              </a:tblGrid>
              <a:tr h="466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Marcos da Terapia Ocupacional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2018404050"/>
                  </a:ext>
                </a:extLst>
              </a:tr>
              <a:tr h="308694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Ampliação da inserção dos Terapeutas Ocupacionais nos equipamentos e serviços públicos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diversificação da população atendida.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05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Reconhecimento do TO dentre as categorias profissionais de nível superior para integrar as equipes de referência e a gestão do SUAS. (Resolução nº 17 do CNAS/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BRASIL, 2011).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dos Programas de Pós-graduação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Ciências da Reabilitação e  em Terapia Ocupacional.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1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âmbito internacional, Conferência Internacional sobre Prática Baseada em evidência na TO (AOTA/WFOT), que resulta em uma aproximação entre pesquisa científica e prática clínica, e sua influência na pesquisa em TO no Mundo e no Brasil.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0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do grupo TO sem Fronteiras e a intensificação do diálogo internacional sobre DDHH, justiça social e justiça ocupacional.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1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 Congresso Mundial de TO em países dos SUL: Congresso do Chile e intensificação do diálogo SUL-SUL.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232881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1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601" y="753228"/>
            <a:ext cx="10058400" cy="10809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800" dirty="0"/>
              <a:t>Intensa diversificação teórico-conceitual e metodológica na produção de saberes e práticas de terapia ocupacional</a:t>
            </a:r>
            <a:endParaRPr lang="pt-BR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42687"/>
              </p:ext>
            </p:extLst>
          </p:nvPr>
        </p:nvGraphicFramePr>
        <p:xfrm>
          <a:off x="4916384" y="757162"/>
          <a:ext cx="6810343" cy="551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343">
                  <a:extLst>
                    <a:ext uri="{9D8B030D-6E8A-4147-A177-3AD203B41FA5}">
                      <a16:colId xmlns:a16="http://schemas.microsoft.com/office/drawing/2014/main" val="2927484258"/>
                    </a:ext>
                  </a:extLst>
                </a:gridCol>
              </a:tblGrid>
              <a:tr h="758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Condicionantes</a:t>
                      </a:r>
                      <a:r>
                        <a:rPr lang="pt-BR" sz="2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acadêmicos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2018404050"/>
                  </a:ext>
                </a:extLst>
              </a:tr>
              <a:tr h="2897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Publicação das Diretrizes Curriculares, criação da RENETO.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Ampliação dos cursos de TO em universidades públicas.</a:t>
                      </a:r>
                    </a:p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 planos internacional e nacional, trata-se de um período de expansão da pesquisa, dos programas de pós-graduação, da educação </a:t>
                      </a:r>
                      <a:r>
                        <a:rPr lang="pt-BR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interprofissional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da intensificação do intercâmbio internacional acadêmico. Intensificação da exigência no âmbito da pesquisa; pressões acadêmicas para a indexação de periódicos.</a:t>
                      </a:r>
                    </a:p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Criação dos programas de pós-graduação em Ciências da Reabilitação e em Terapia Ocupacional. Docentes, 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larga escala,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tornam-se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orientadores de pós-graduação.</a:t>
                      </a:r>
                    </a:p>
                    <a:p>
                      <a:endParaRPr lang="pt-BR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Impactos das políticas indutoras do MS na formação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TO (Pró-Saúde, PET-Saúde, RMS).</a:t>
                      </a:r>
                    </a:p>
                  </a:txBody>
                  <a:tcPr marL="79916" marR="79916" anchor="ctr"/>
                </a:tc>
                <a:extLst>
                  <a:ext uri="{0D108BD9-81ED-4DB2-BD59-A6C34878D82A}">
                    <a16:rowId xmlns:a16="http://schemas.microsoft.com/office/drawing/2014/main" val="2328813616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/>
              <a:t>Intensa diversificação teórico-conceitual e metodológica na produção de saberes e práticas de terapia ocupacional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8830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1A8CF-D9F9-4F82-A68F-E1A6F721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Expansão  significativa da produção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906DAA-21D4-4102-B0BF-3F1297D4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Essa tendência diz respeito a um momento de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consolidação</a:t>
            </a:r>
            <a:r>
              <a:rPr lang="pt-BR" dirty="0"/>
              <a:t>,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refinamento</a:t>
            </a:r>
            <a:r>
              <a:rPr lang="pt-BR" dirty="0"/>
              <a:t> e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diversificação</a:t>
            </a:r>
            <a:r>
              <a:rPr lang="pt-BR" dirty="0"/>
              <a:t> teórico-conceitual, metodológica e prática na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pesquisa</a:t>
            </a:r>
            <a:r>
              <a:rPr lang="pt-BR" dirty="0"/>
              <a:t> e na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ação</a:t>
            </a:r>
            <a:r>
              <a:rPr lang="pt-BR" dirty="0"/>
              <a:t> da Terapia Ocupacional produzidas nos diversos campos instituídos a partir dos anos 1990.</a:t>
            </a:r>
          </a:p>
          <a:p>
            <a:endParaRPr lang="pt-BR" dirty="0"/>
          </a:p>
          <a:p>
            <a:r>
              <a:rPr lang="pt-BR" dirty="0"/>
              <a:t>A Criação de Programas de Pós-Graduação em Ciências da Reabilitação desde 2002 e de Terapia Ocupacional desde 2012 resultou em um aumento da produção.</a:t>
            </a:r>
          </a:p>
          <a:p>
            <a:endParaRPr lang="pt-BR" dirty="0"/>
          </a:p>
          <a:p>
            <a:r>
              <a:rPr lang="pt-BR" dirty="0"/>
              <a:t>Aumento do intercambio internacional no âmbito da pesquisa e da prática profissional.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30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DE8254D-C104-4171-A98C-29988820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4"/>
            <a:ext cx="5776646" cy="1994929"/>
          </a:xfrm>
        </p:spPr>
        <p:txBody>
          <a:bodyPr>
            <a:normAutofit fontScale="90000"/>
          </a:bodyPr>
          <a:lstStyle/>
          <a:p>
            <a:r>
              <a:rPr lang="pt-BR" dirty="0"/>
              <a:t>Expansão das políticas públicas e da inserção de terapeutas ocupacionais em programas, projetos, </a:t>
            </a:r>
            <a:r>
              <a:rPr lang="pt-BR" dirty="0">
                <a:solidFill>
                  <a:schemeClr val="bg1"/>
                </a:solidFill>
              </a:rPr>
              <a:t>equipamentos e serviços públicos </a:t>
            </a:r>
          </a:p>
        </p:txBody>
      </p:sp>
      <p:pic>
        <p:nvPicPr>
          <p:cNvPr id="11" name="Espaço Reservado para Imagem 10" descr="Diagrama&#10;&#10;Descrição gerada automaticamente">
            <a:extLst>
              <a:ext uri="{FF2B5EF4-FFF2-40B4-BE49-F238E27FC236}">
                <a16:creationId xmlns:a16="http://schemas.microsoft.com/office/drawing/2014/main" id="{7914CC4C-C1CA-4F52-9988-384A231158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245901" y="1923133"/>
            <a:ext cx="4576638" cy="2507333"/>
          </a:xfrm>
        </p:spPr>
      </p:pic>
    </p:spTree>
    <p:extLst>
      <p:ext uri="{BB962C8B-B14F-4D97-AF65-F5344CB8AC3E}">
        <p14:creationId xmlns:p14="http://schemas.microsoft.com/office/powerpoint/2010/main" val="240521916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251</TotalTime>
  <Words>4487</Words>
  <Application>Microsoft Office PowerPoint</Application>
  <PresentationFormat>Widescreen</PresentationFormat>
  <Paragraphs>291</Paragraphs>
  <Slides>44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Arial</vt:lpstr>
      <vt:lpstr>Calibri</vt:lpstr>
      <vt:lpstr>Calibri Light</vt:lpstr>
      <vt:lpstr>Rockwell</vt:lpstr>
      <vt:lpstr>Wingdings</vt:lpstr>
      <vt:lpstr>Wingdings 2</vt:lpstr>
      <vt:lpstr>Atlas</vt:lpstr>
      <vt:lpstr>Intensa diversificação teórico-conceitual e metodológica na produção de saberes e práticas de terapia ocupacional 4º movimento</vt:lpstr>
      <vt:lpstr>Objetivos </vt:lpstr>
      <vt:lpstr>O 4º MOVIMENTO</vt:lpstr>
      <vt:lpstr>Intensa diversificação teórico-conceitual e metodológica na produção de saberes e práticas de terapia ocupacional</vt:lpstr>
      <vt:lpstr>Intensa diversificação teórico-conceitual e metodológica na produção de saberes e práticas de terapia ocupacional</vt:lpstr>
      <vt:lpstr>Intensa diversificação teórico-conceitual e metodológica na produção de saberes e práticas de terapia ocupacional</vt:lpstr>
      <vt:lpstr>Intensa diversificação teórico-conceitual e metodológica na produção de saberes e práticas de terapia ocupacional</vt:lpstr>
      <vt:lpstr>Expansão  significativa da produção</vt:lpstr>
      <vt:lpstr>Expansão das políticas públicas e da inserção de terapeutas ocupacionais em programas, projetos, equipamentos e serviços públicos </vt:lpstr>
      <vt:lpstr>Expansão e consolidação das políticas públicas no Brasil</vt:lpstr>
      <vt:lpstr>Expansão e consolidação da política de saúde no Brasil</vt:lpstr>
      <vt:lpstr>Incorporação do Terapeuta Ocupacional no SUAS</vt:lpstr>
      <vt:lpstr>Desenvolvimento de estudos e práticas em LGBT</vt:lpstr>
      <vt:lpstr>Cultura, arte e diversidade</vt:lpstr>
      <vt:lpstr>Expansão significativa em convenções DDHH</vt:lpstr>
      <vt:lpstr>Expansão significativa em convenções DDHH</vt:lpstr>
      <vt:lpstr>CONVENÇÃO DOS DIREITOS DAS PESSOAS COM DEFICIÊNCIAS (2012)  </vt:lpstr>
      <vt:lpstr>Lei Brasileira de Inclusão da Pessoa com Deficiência  (Estatuto da Pessoa com Deficiência)</vt:lpstr>
      <vt:lpstr>Lei Brasileira de Inclusão da Pessoa com Deficiência  (Estatuto da Pessoa com Deficiência)</vt:lpstr>
      <vt:lpstr>direitos humanos e saúde mental:  processo... “Cuidar sim, excluir não”(OMS, 2001)</vt:lpstr>
      <vt:lpstr>Convenção sobre os direitos das crianças</vt:lpstr>
      <vt:lpstr>Estatuto da juventude   lei nº 12.852, de 5 de agosto de 2013</vt:lpstr>
      <vt:lpstr>Estatuto do idoso</vt:lpstr>
      <vt:lpstr>Direitos humanos e igualdade de gênero </vt:lpstr>
      <vt:lpstr>Mães no Cárcere</vt:lpstr>
      <vt:lpstr>Apresentação do PowerPoint</vt:lpstr>
      <vt:lpstr>A Declaração Universal sobre a Diversidade Cultural </vt:lpstr>
      <vt:lpstr>Incorporação de referenciais novos  (e às vezes não tão novos) </vt:lpstr>
      <vt:lpstr>Classificação Internacional de Funcionalidade, Incapacidade e Saúde (CIF)</vt:lpstr>
      <vt:lpstr>Classificação Internacional de Funcionalidade, Incapacidade e Saúde (CIF)</vt:lpstr>
      <vt:lpstr>Terminologia Uniforme da Terapia Ocupacional (Assoc. Americana de TOs)</vt:lpstr>
      <vt:lpstr>Surgimento da Prática Baseada em evidência na Terapia Ocupacional</vt:lpstr>
      <vt:lpstr>Incorporação de Modelos Internacionais de Terapia Ocupacional na Terapia Ocupacional</vt:lpstr>
      <vt:lpstr>As Terapias Ocupacionais do Sul</vt:lpstr>
      <vt:lpstr>Occupational Therapy without Borders: livro e movimento</vt:lpstr>
      <vt:lpstr>Occupational Therapy without borders: learning from the spirit of survivors</vt:lpstr>
      <vt:lpstr>A interlocução com a África do Sul</vt:lpstr>
      <vt:lpstr>Congresso Mundial do Chile em 2010</vt:lpstr>
      <vt:lpstr>O Sentido do Sul: terapia ocupacional crítica, comunitária, latino-americana, andina ...</vt:lpstr>
      <vt:lpstr>Terapias Ocupacionales desde el SUR: Derechos humanos, ciudadanía y participación</vt:lpstr>
      <vt:lpstr>Apresentação do PowerPoint</vt:lpstr>
      <vt:lpstr>Síntese final</vt:lpstr>
      <vt:lpstr>Apresentação do PowerPoint</vt:lpstr>
      <vt:lpstr>Síntese: o Contemporâneo na Terapia Ocupacional  Brasileira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Referenciais teórico-práticos na Terapia Ocupacional após 2000</dc:title>
  <dc:creator>Reviewer</dc:creator>
  <cp:lastModifiedBy>Sandra</cp:lastModifiedBy>
  <cp:revision>23</cp:revision>
  <dcterms:created xsi:type="dcterms:W3CDTF">2017-10-23T13:13:22Z</dcterms:created>
  <dcterms:modified xsi:type="dcterms:W3CDTF">2020-10-05T23:29:14Z</dcterms:modified>
</cp:coreProperties>
</file>