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8" r:id="rId3"/>
    <p:sldId id="288" r:id="rId4"/>
    <p:sldId id="315" r:id="rId5"/>
    <p:sldId id="316" r:id="rId6"/>
    <p:sldId id="317" r:id="rId7"/>
    <p:sldId id="356" r:id="rId8"/>
    <p:sldId id="357" r:id="rId9"/>
    <p:sldId id="358" r:id="rId10"/>
    <p:sldId id="328" r:id="rId11"/>
    <p:sldId id="329" r:id="rId12"/>
    <p:sldId id="330" r:id="rId13"/>
    <p:sldId id="332" r:id="rId14"/>
    <p:sldId id="333" r:id="rId15"/>
    <p:sldId id="334" r:id="rId16"/>
    <p:sldId id="335" r:id="rId17"/>
    <p:sldId id="3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24" autoAdjust="0"/>
  </p:normalViewPr>
  <p:slideViewPr>
    <p:cSldViewPr snapToGrid="0">
      <p:cViewPr varScale="1">
        <p:scale>
          <a:sx n="105" d="100"/>
          <a:sy n="105" d="100"/>
        </p:scale>
        <p:origin x="-96" y="-2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26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Preliminar</a:t>
          </a:r>
        </a:p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Sólidos grosseiros</a:t>
          </a:r>
        </a:p>
        <a:p>
          <a:pPr algn="l" defTabSz="914400">
            <a:buNone/>
          </a:pPr>
          <a:endParaRPr lang="pt-BR" sz="2200" b="0" i="0" dirty="0" smtClean="0">
            <a:latin typeface="Corbel"/>
            <a:ea typeface="+mn-ea"/>
            <a:cs typeface="+mn-cs"/>
          </a:endParaRPr>
        </a:p>
        <a:p>
          <a:pPr algn="l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Proteção</a:t>
          </a:r>
          <a:endParaRPr lang="pt-BR" sz="22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Primário</a:t>
          </a:r>
        </a:p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Sólidos suspensos</a:t>
          </a: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Secundário</a:t>
          </a:r>
        </a:p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Matéria orgânica</a:t>
          </a:r>
          <a:endParaRPr lang="pt-BR" sz="2200" b="0" i="0" dirty="0">
            <a:latin typeface="Corbel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l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Terciário</a:t>
          </a:r>
        </a:p>
        <a:p>
          <a:pPr algn="l" defTabSz="914400">
            <a:buNone/>
          </a:pPr>
          <a:r>
            <a:rPr lang="pt-BR" sz="2000" b="0" i="0" dirty="0" smtClean="0">
              <a:latin typeface="Corbel"/>
              <a:ea typeface="+mn-ea"/>
              <a:cs typeface="+mn-cs"/>
            </a:rPr>
            <a:t>Nutrientes</a:t>
          </a:r>
          <a:endParaRPr lang="pt-BR" sz="2000" b="0" i="0" dirty="0">
            <a:latin typeface="Corbel"/>
            <a:ea typeface="+mn-ea"/>
            <a:cs typeface="+mn-cs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Avançado</a:t>
          </a:r>
        </a:p>
        <a:p>
          <a:pPr algn="ctr" defTabSz="914400">
            <a:buNone/>
          </a:pPr>
          <a:r>
            <a:rPr lang="pt-BR" sz="2200" b="0" i="0" dirty="0" smtClean="0">
              <a:latin typeface="Corbel"/>
              <a:ea typeface="+mn-ea"/>
              <a:cs typeface="+mn-cs"/>
            </a:rPr>
            <a:t>Sais</a:t>
          </a:r>
          <a:endParaRPr lang="pt-BR" sz="2200" b="0" i="0" dirty="0">
            <a:latin typeface="Corbel"/>
            <a:ea typeface="+mn-ea"/>
            <a:cs typeface="+mn-cs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pt-BR"/>
        </a:p>
      </dgm:t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2000" r="-12000"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 custScaleX="1154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000" b="-2000"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 custLinFactNeighborX="803" custLinFactNeighborY="-89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8000" r="-28000"/>
          </a:stretch>
        </a:blipFill>
      </dgm:spPr>
    </dgm:pt>
  </dgm:ptLst>
  <dgm:cxnLst>
    <dgm:cxn modelId="{5EECFD1D-6BFF-4123-969C-36524B61799E}" type="presOf" srcId="{C20F2834-7A4B-463C-ABDE-12FFE93933A3}" destId="{9B706799-997B-4F74-B652-58B58A51EA58}" srcOrd="0" destOrd="0" presId="urn:microsoft.com/office/officeart/2005/8/layout/pList2#1"/>
    <dgm:cxn modelId="{9F2AA8F6-9480-48C1-A4F3-DD3CE182676D}" type="presOf" srcId="{5DF8D196-4D3D-4940-9F32-682169997D7A}" destId="{87B5BDBA-3C7A-41F1-8C33-F13937A84B36}" srcOrd="0" destOrd="0" presId="urn:microsoft.com/office/officeart/2005/8/layout/pList2#1"/>
    <dgm:cxn modelId="{3A21CBC5-6ED7-4C65-AE63-25A498E9071F}" type="presOf" srcId="{90C1E242-23BD-452C-B222-DCFA2D4DAE3B}" destId="{CA6E58D0-F06D-4082-9183-0F2955E6C631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9160A6C0-59A0-4509-B3E8-71E13B6D17FB}" type="presOf" srcId="{A91F7A1B-DD1E-4B26-839C-2A5EF0A403AD}" destId="{3DB5F289-A8C3-40D5-8393-8636D9BFFD29}" srcOrd="0" destOrd="0" presId="urn:microsoft.com/office/officeart/2005/8/layout/pList2#1"/>
    <dgm:cxn modelId="{A2E9D81A-0840-478C-B40E-37348FF0FE9E}" type="presOf" srcId="{476E4177-EF8D-419E-AB8A-93E66CC82482}" destId="{2572025E-E8B8-4F94-94D0-DC22D7F762FB}" srcOrd="0" destOrd="0" presId="urn:microsoft.com/office/officeart/2005/8/layout/pList2#1"/>
    <dgm:cxn modelId="{D361739D-614F-4493-9AF9-6F6CE02FB806}" type="presOf" srcId="{77AF15ED-F058-4A0B-B979-9880C6062DF0}" destId="{5284ED54-4761-44DA-8086-D5FD397A1C95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53CEE96E-8BAE-42C3-97FF-5D1856E5C50F}" type="presOf" srcId="{E3B236AA-E864-46E4-BC91-F2D73633FEA4}" destId="{A9D6457D-CBBF-4A28-8C38-C3F75EA43CF1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AF770ED3-6C7D-4619-A955-8CAB24281B5F}" type="presOf" srcId="{AA690160-D328-4B69-A035-90D3C82FA0A6}" destId="{9E4DC8AD-1AC7-4E53-B32C-25202AFDB195}" srcOrd="0" destOrd="0" presId="urn:microsoft.com/office/officeart/2005/8/layout/pList2#1"/>
    <dgm:cxn modelId="{8CABFBCC-A0FF-4FA9-8B7E-5064FD7C5881}" type="presOf" srcId="{5DD0A7D4-5781-4819-AF33-C5CE25A2D297}" destId="{E4B0666F-2CF1-4C21-A251-46E6EBFF7C1D}" srcOrd="0" destOrd="0" presId="urn:microsoft.com/office/officeart/2005/8/layout/pList2#1"/>
    <dgm:cxn modelId="{4E1337FA-217F-4469-8DF9-E4F7DC1B5B4E}" type="presOf" srcId="{FD53903F-8A86-4D24-917A-36748269F973}" destId="{CAAEED2F-AC44-4514-84C2-160FDC42F579}" srcOrd="0" destOrd="0" presId="urn:microsoft.com/office/officeart/2005/8/layout/pList2#1"/>
    <dgm:cxn modelId="{FBB9B1BB-8D6F-4E51-A79B-223767866B60}" type="presParOf" srcId="{9E4DC8AD-1AC7-4E53-B32C-25202AFDB195}" destId="{ACBF4AF3-FAB8-444C-81AB-52C89640E279}" srcOrd="0" destOrd="0" presId="urn:microsoft.com/office/officeart/2005/8/layout/pList2#1"/>
    <dgm:cxn modelId="{6E3B70DD-97BE-4AA0-8789-71837837D7D1}" type="presParOf" srcId="{9E4DC8AD-1AC7-4E53-B32C-25202AFDB195}" destId="{78248EF9-FFBB-4EB0-94C4-16A1D0A1A170}" srcOrd="1" destOrd="0" presId="urn:microsoft.com/office/officeart/2005/8/layout/pList2#1"/>
    <dgm:cxn modelId="{4EE4BF2E-99CB-4791-8B94-CDA2CBFDDCE0}" type="presParOf" srcId="{78248EF9-FFBB-4EB0-94C4-16A1D0A1A170}" destId="{CC8831C0-DF59-484B-83B2-A708366B3EB6}" srcOrd="0" destOrd="0" presId="urn:microsoft.com/office/officeart/2005/8/layout/pList2#1"/>
    <dgm:cxn modelId="{5C90DA8F-EB5E-49E0-B2BE-64B1BF4901B0}" type="presParOf" srcId="{CC8831C0-DF59-484B-83B2-A708366B3EB6}" destId="{2572025E-E8B8-4F94-94D0-DC22D7F762FB}" srcOrd="0" destOrd="0" presId="urn:microsoft.com/office/officeart/2005/8/layout/pList2#1"/>
    <dgm:cxn modelId="{B1B9405A-11E7-4F01-BDE6-FA3856E871F3}" type="presParOf" srcId="{CC8831C0-DF59-484B-83B2-A708366B3EB6}" destId="{2E2B4276-DB06-4C66-80FF-919CDE10A5FE}" srcOrd="1" destOrd="0" presId="urn:microsoft.com/office/officeart/2005/8/layout/pList2#1"/>
    <dgm:cxn modelId="{A2E6A44E-DF55-4EE4-BE7E-7E18F18EAEB4}" type="presParOf" srcId="{CC8831C0-DF59-484B-83B2-A708366B3EB6}" destId="{C43EB61A-2E04-409F-8F87-79F190ED3CE0}" srcOrd="2" destOrd="0" presId="urn:microsoft.com/office/officeart/2005/8/layout/pList2#1"/>
    <dgm:cxn modelId="{D2CAA9DD-EA9D-4C05-83CD-B2F733DBF6CF}" type="presParOf" srcId="{78248EF9-FFBB-4EB0-94C4-16A1D0A1A170}" destId="{3DB5F289-A8C3-40D5-8393-8636D9BFFD29}" srcOrd="1" destOrd="0" presId="urn:microsoft.com/office/officeart/2005/8/layout/pList2#1"/>
    <dgm:cxn modelId="{EEC52853-5FD0-40BD-9537-466D7B6F7825}" type="presParOf" srcId="{78248EF9-FFBB-4EB0-94C4-16A1D0A1A170}" destId="{0C509E44-86D3-42D8-94FF-9B9788BAB857}" srcOrd="2" destOrd="0" presId="urn:microsoft.com/office/officeart/2005/8/layout/pList2#1"/>
    <dgm:cxn modelId="{2A5C5417-1D08-44D1-BAD7-5D8C71B22821}" type="presParOf" srcId="{0C509E44-86D3-42D8-94FF-9B9788BAB857}" destId="{E4B0666F-2CF1-4C21-A251-46E6EBFF7C1D}" srcOrd="0" destOrd="0" presId="urn:microsoft.com/office/officeart/2005/8/layout/pList2#1"/>
    <dgm:cxn modelId="{338CDCD7-9840-42A8-B29C-58B027681D6B}" type="presParOf" srcId="{0C509E44-86D3-42D8-94FF-9B9788BAB857}" destId="{BBFA0B92-8C45-4EAA-A200-A78384D846A7}" srcOrd="1" destOrd="0" presId="urn:microsoft.com/office/officeart/2005/8/layout/pList2#1"/>
    <dgm:cxn modelId="{C68A0943-5CD0-4CD0-A179-503ADE68610F}" type="presParOf" srcId="{0C509E44-86D3-42D8-94FF-9B9788BAB857}" destId="{BF646D7A-C7D0-4489-A68F-61F32B7DB0C6}" srcOrd="2" destOrd="0" presId="urn:microsoft.com/office/officeart/2005/8/layout/pList2#1"/>
    <dgm:cxn modelId="{910ED694-79B8-43E4-B0C4-346C2DE4970F}" type="presParOf" srcId="{78248EF9-FFBB-4EB0-94C4-16A1D0A1A170}" destId="{CAAEED2F-AC44-4514-84C2-160FDC42F579}" srcOrd="3" destOrd="0" presId="urn:microsoft.com/office/officeart/2005/8/layout/pList2#1"/>
    <dgm:cxn modelId="{CB665E1B-5FEC-4249-BFDF-07BF20D0C3C0}" type="presParOf" srcId="{78248EF9-FFBB-4EB0-94C4-16A1D0A1A170}" destId="{3617A269-0CD9-4948-9932-FA1AD12DE27E}" srcOrd="4" destOrd="0" presId="urn:microsoft.com/office/officeart/2005/8/layout/pList2#1"/>
    <dgm:cxn modelId="{E25B9008-0A33-454E-9DC9-21BDC554782A}" type="presParOf" srcId="{3617A269-0CD9-4948-9932-FA1AD12DE27E}" destId="{5284ED54-4761-44DA-8086-D5FD397A1C95}" srcOrd="0" destOrd="0" presId="urn:microsoft.com/office/officeart/2005/8/layout/pList2#1"/>
    <dgm:cxn modelId="{34FA1C03-4F8B-4311-AAFA-34DF15876A0C}" type="presParOf" srcId="{3617A269-0CD9-4948-9932-FA1AD12DE27E}" destId="{9666B65F-B8AB-44AD-8F33-AF566667E781}" srcOrd="1" destOrd="0" presId="urn:microsoft.com/office/officeart/2005/8/layout/pList2#1"/>
    <dgm:cxn modelId="{63306C77-644C-4F10-9088-408C4BD856FF}" type="presParOf" srcId="{3617A269-0CD9-4948-9932-FA1AD12DE27E}" destId="{41BC1ABA-1F87-4B1E-94EC-41724CD12655}" srcOrd="2" destOrd="0" presId="urn:microsoft.com/office/officeart/2005/8/layout/pList2#1"/>
    <dgm:cxn modelId="{0A6AC22D-8D36-4B80-8436-93ACAFE62ECB}" type="presParOf" srcId="{78248EF9-FFBB-4EB0-94C4-16A1D0A1A170}" destId="{A9D6457D-CBBF-4A28-8C38-C3F75EA43CF1}" srcOrd="5" destOrd="0" presId="urn:microsoft.com/office/officeart/2005/8/layout/pList2#1"/>
    <dgm:cxn modelId="{A75C59AF-6FBA-4669-8485-3FBD234E4252}" type="presParOf" srcId="{78248EF9-FFBB-4EB0-94C4-16A1D0A1A170}" destId="{CDFA4098-C274-4C84-9513-F0698696D98A}" srcOrd="6" destOrd="0" presId="urn:microsoft.com/office/officeart/2005/8/layout/pList2#1"/>
    <dgm:cxn modelId="{CD2E2263-F500-4679-B11A-6EBCE291DE67}" type="presParOf" srcId="{CDFA4098-C274-4C84-9513-F0698696D98A}" destId="{87B5BDBA-3C7A-41F1-8C33-F13937A84B36}" srcOrd="0" destOrd="0" presId="urn:microsoft.com/office/officeart/2005/8/layout/pList2#1"/>
    <dgm:cxn modelId="{A31684D9-DB33-4BEF-8445-3877C3EA25D2}" type="presParOf" srcId="{CDFA4098-C274-4C84-9513-F0698696D98A}" destId="{928528D1-DD5F-4687-9BFE-878C43D23D5D}" srcOrd="1" destOrd="0" presId="urn:microsoft.com/office/officeart/2005/8/layout/pList2#1"/>
    <dgm:cxn modelId="{2FCD4730-7F0A-42B5-95A6-DD4073397FA0}" type="presParOf" srcId="{CDFA4098-C274-4C84-9513-F0698696D98A}" destId="{D88C7409-AB93-4FE3-A61D-F51EE8A4B008}" srcOrd="2" destOrd="0" presId="urn:microsoft.com/office/officeart/2005/8/layout/pList2#1"/>
    <dgm:cxn modelId="{5DED87F3-6B78-471F-973C-B8269AD3C687}" type="presParOf" srcId="{78248EF9-FFBB-4EB0-94C4-16A1D0A1A170}" destId="{CA6E58D0-F06D-4082-9183-0F2955E6C631}" srcOrd="7" destOrd="0" presId="urn:microsoft.com/office/officeart/2005/8/layout/pList2#1"/>
    <dgm:cxn modelId="{8B2799D7-7BD9-401C-B080-195C40A3044E}" type="presParOf" srcId="{78248EF9-FFBB-4EB0-94C4-16A1D0A1A170}" destId="{8AC8F713-1879-4B70-BB31-C5C195E24471}" srcOrd="8" destOrd="0" presId="urn:microsoft.com/office/officeart/2005/8/layout/pList2#1"/>
    <dgm:cxn modelId="{7621073A-E30D-4A79-8DD9-98F51A0BCA3B}" type="presParOf" srcId="{8AC8F713-1879-4B70-BB31-C5C195E24471}" destId="{9B706799-997B-4F74-B652-58B58A51EA58}" srcOrd="0" destOrd="0" presId="urn:microsoft.com/office/officeart/2005/8/layout/pList2#1"/>
    <dgm:cxn modelId="{8C08F3DD-6237-4B3E-8DA4-5FABD3F0E1D0}" type="presParOf" srcId="{8AC8F713-1879-4B70-BB31-C5C195E24471}" destId="{AF8C36F4-A127-4733-8CAC-70994BB842F2}" srcOrd="1" destOrd="0" presId="urn:microsoft.com/office/officeart/2005/8/layout/pList2#1"/>
    <dgm:cxn modelId="{2B5AC467-5105-471C-8904-963FA8574279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458FE0-1623-4D0B-91C9-1BDD540AC21D}" type="doc">
      <dgm:prSet loTypeId="urn:microsoft.com/office/officeart/2005/8/layout/venn2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65ED921-ED81-4C5D-9265-DBB74CAA5592}">
      <dgm:prSet phldrT="[Texto]" custT="1"/>
      <dgm:spPr/>
      <dgm:t>
        <a:bodyPr/>
        <a:lstStyle/>
        <a:p>
          <a:r>
            <a:rPr lang="pt-BR" sz="2400" dirty="0" smtClean="0"/>
            <a:t>Efluentes da Indústria de Alimentos</a:t>
          </a:r>
          <a:endParaRPr lang="pt-BR" sz="2400" dirty="0"/>
        </a:p>
      </dgm:t>
    </dgm:pt>
    <dgm:pt modelId="{EAEA09E9-64EF-41D4-80C0-6AB97DE7286B}" type="parTrans" cxnId="{83843A2B-EFA9-4EAD-A7AD-6AEFAE8B3D43}">
      <dgm:prSet/>
      <dgm:spPr/>
      <dgm:t>
        <a:bodyPr/>
        <a:lstStyle/>
        <a:p>
          <a:endParaRPr lang="pt-BR"/>
        </a:p>
      </dgm:t>
    </dgm:pt>
    <dgm:pt modelId="{AFFC4E0B-E723-43C9-BAF3-925881AC0A52}" type="sibTrans" cxnId="{83843A2B-EFA9-4EAD-A7AD-6AEFAE8B3D43}">
      <dgm:prSet/>
      <dgm:spPr/>
      <dgm:t>
        <a:bodyPr/>
        <a:lstStyle/>
        <a:p>
          <a:endParaRPr lang="pt-BR"/>
        </a:p>
      </dgm:t>
    </dgm:pt>
    <dgm:pt modelId="{FDCDB9B4-656B-459C-99A9-9C72DDCEAE13}">
      <dgm:prSet phldrT="[Texto]" custT="1"/>
      <dgm:spPr/>
      <dgm:t>
        <a:bodyPr/>
        <a:lstStyle/>
        <a:p>
          <a:r>
            <a:rPr lang="pt-BR" sz="2400" smtClean="0">
              <a:sym typeface="Symbol"/>
            </a:rPr>
            <a:t>  Matéria orgânica</a:t>
          </a:r>
        </a:p>
      </dgm:t>
    </dgm:pt>
    <dgm:pt modelId="{B618AE5E-EFA8-4AAB-AA9D-03708F1E4579}" type="parTrans" cxnId="{15A6B528-BE86-4703-A167-9E17D8A203D5}">
      <dgm:prSet/>
      <dgm:spPr/>
      <dgm:t>
        <a:bodyPr/>
        <a:lstStyle/>
        <a:p>
          <a:endParaRPr lang="pt-BR"/>
        </a:p>
      </dgm:t>
    </dgm:pt>
    <dgm:pt modelId="{3A242E0E-CB40-40BB-ABE7-DD0E65565460}" type="sibTrans" cxnId="{15A6B528-BE86-4703-A167-9E17D8A203D5}">
      <dgm:prSet/>
      <dgm:spPr/>
      <dgm:t>
        <a:bodyPr/>
        <a:lstStyle/>
        <a:p>
          <a:endParaRPr lang="pt-BR"/>
        </a:p>
      </dgm:t>
    </dgm:pt>
    <dgm:pt modelId="{F2F32BBF-4455-4D59-97EA-061863792B55}">
      <dgm:prSet phldrT="[Texto]" custT="1"/>
      <dgm:spPr/>
      <dgm:t>
        <a:bodyPr/>
        <a:lstStyle/>
        <a:p>
          <a:r>
            <a:rPr lang="pt-BR" sz="2400" dirty="0" smtClean="0"/>
            <a:t>Biodegradável</a:t>
          </a:r>
          <a:endParaRPr lang="pt-BR" sz="2400" dirty="0"/>
        </a:p>
      </dgm:t>
    </dgm:pt>
    <dgm:pt modelId="{51FB841A-9200-46F9-860D-2A489E44F3AC}" type="parTrans" cxnId="{57A1C9CC-365A-4465-BDF4-7580845D4752}">
      <dgm:prSet/>
      <dgm:spPr/>
      <dgm:t>
        <a:bodyPr/>
        <a:lstStyle/>
        <a:p>
          <a:endParaRPr lang="pt-BR"/>
        </a:p>
      </dgm:t>
    </dgm:pt>
    <dgm:pt modelId="{C8E86C6B-AAF1-49F4-9BE6-BDD856AC410D}" type="sibTrans" cxnId="{57A1C9CC-365A-4465-BDF4-7580845D4752}">
      <dgm:prSet/>
      <dgm:spPr/>
      <dgm:t>
        <a:bodyPr/>
        <a:lstStyle/>
        <a:p>
          <a:endParaRPr lang="pt-BR"/>
        </a:p>
      </dgm:t>
    </dgm:pt>
    <dgm:pt modelId="{0BD358C1-37B4-4843-BB6D-0F35E758B20F}" type="pres">
      <dgm:prSet presAssocID="{80458FE0-1623-4D0B-91C9-1BDD540AC21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4D598AB-D18A-49E7-89B5-AA1504A6974B}" type="pres">
      <dgm:prSet presAssocID="{80458FE0-1623-4D0B-91C9-1BDD540AC21D}" presName="comp1" presStyleCnt="0"/>
      <dgm:spPr/>
      <dgm:t>
        <a:bodyPr/>
        <a:lstStyle/>
        <a:p>
          <a:endParaRPr lang="pt-BR"/>
        </a:p>
      </dgm:t>
    </dgm:pt>
    <dgm:pt modelId="{6DF49D1D-DB48-405F-BB9C-7B8DA3F49382}" type="pres">
      <dgm:prSet presAssocID="{80458FE0-1623-4D0B-91C9-1BDD540AC21D}" presName="circle1" presStyleLbl="node1" presStyleIdx="0" presStyleCnt="3"/>
      <dgm:spPr/>
      <dgm:t>
        <a:bodyPr/>
        <a:lstStyle/>
        <a:p>
          <a:endParaRPr lang="pt-BR"/>
        </a:p>
      </dgm:t>
    </dgm:pt>
    <dgm:pt modelId="{C0C1679E-B88E-48F3-8BAA-33F517E93A53}" type="pres">
      <dgm:prSet presAssocID="{80458FE0-1623-4D0B-91C9-1BDD540AC21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54580A-4594-4455-9DB6-BFE3A0011EC0}" type="pres">
      <dgm:prSet presAssocID="{80458FE0-1623-4D0B-91C9-1BDD540AC21D}" presName="comp2" presStyleCnt="0"/>
      <dgm:spPr/>
      <dgm:t>
        <a:bodyPr/>
        <a:lstStyle/>
        <a:p>
          <a:endParaRPr lang="pt-BR"/>
        </a:p>
      </dgm:t>
    </dgm:pt>
    <dgm:pt modelId="{27FCA234-8EC9-448B-8124-7B3183967240}" type="pres">
      <dgm:prSet presAssocID="{80458FE0-1623-4D0B-91C9-1BDD540AC21D}" presName="circle2" presStyleLbl="node1" presStyleIdx="1" presStyleCnt="3" custScaleX="97796" custLinFactNeighborX="0" custLinFactNeighborY="0"/>
      <dgm:spPr/>
      <dgm:t>
        <a:bodyPr/>
        <a:lstStyle/>
        <a:p>
          <a:endParaRPr lang="pt-BR"/>
        </a:p>
      </dgm:t>
    </dgm:pt>
    <dgm:pt modelId="{241F9FA0-102F-4F26-A8AD-F6925EE4278E}" type="pres">
      <dgm:prSet presAssocID="{80458FE0-1623-4D0B-91C9-1BDD540AC21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B2B354-32D2-44CC-B5EA-F0020D89D691}" type="pres">
      <dgm:prSet presAssocID="{80458FE0-1623-4D0B-91C9-1BDD540AC21D}" presName="comp3" presStyleCnt="0"/>
      <dgm:spPr/>
      <dgm:t>
        <a:bodyPr/>
        <a:lstStyle/>
        <a:p>
          <a:endParaRPr lang="pt-BR"/>
        </a:p>
      </dgm:t>
    </dgm:pt>
    <dgm:pt modelId="{44BD4775-4D78-4C81-BD61-2930296A19B3}" type="pres">
      <dgm:prSet presAssocID="{80458FE0-1623-4D0B-91C9-1BDD540AC21D}" presName="circle3" presStyleLbl="node1" presStyleIdx="2" presStyleCnt="3" custScaleX="106071" custScaleY="114939" custLinFactNeighborY="-8294"/>
      <dgm:spPr/>
      <dgm:t>
        <a:bodyPr/>
        <a:lstStyle/>
        <a:p>
          <a:endParaRPr lang="pt-BR"/>
        </a:p>
      </dgm:t>
    </dgm:pt>
    <dgm:pt modelId="{6AEEAC47-85F6-48A9-AD35-8B6246F963D7}" type="pres">
      <dgm:prSet presAssocID="{80458FE0-1623-4D0B-91C9-1BDD540AC21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2FBEEB8-2B42-459E-95DA-1E1A30BE5BDB}" type="presOf" srcId="{065ED921-ED81-4C5D-9265-DBB74CAA5592}" destId="{C0C1679E-B88E-48F3-8BAA-33F517E93A53}" srcOrd="1" destOrd="0" presId="urn:microsoft.com/office/officeart/2005/8/layout/venn2"/>
    <dgm:cxn modelId="{CF14CE94-FB35-4E34-B248-2EFBE3D53BC8}" type="presOf" srcId="{F2F32BBF-4455-4D59-97EA-061863792B55}" destId="{6AEEAC47-85F6-48A9-AD35-8B6246F963D7}" srcOrd="1" destOrd="0" presId="urn:microsoft.com/office/officeart/2005/8/layout/venn2"/>
    <dgm:cxn modelId="{57A1C9CC-365A-4465-BDF4-7580845D4752}" srcId="{80458FE0-1623-4D0B-91C9-1BDD540AC21D}" destId="{F2F32BBF-4455-4D59-97EA-061863792B55}" srcOrd="2" destOrd="0" parTransId="{51FB841A-9200-46F9-860D-2A489E44F3AC}" sibTransId="{C8E86C6B-AAF1-49F4-9BE6-BDD856AC410D}"/>
    <dgm:cxn modelId="{155B82BB-CDAF-43F2-90A7-45E1B94C62F9}" type="presOf" srcId="{F2F32BBF-4455-4D59-97EA-061863792B55}" destId="{44BD4775-4D78-4C81-BD61-2930296A19B3}" srcOrd="0" destOrd="0" presId="urn:microsoft.com/office/officeart/2005/8/layout/venn2"/>
    <dgm:cxn modelId="{05D74512-44D0-4074-A44C-3509B1EE00B0}" type="presOf" srcId="{065ED921-ED81-4C5D-9265-DBB74CAA5592}" destId="{6DF49D1D-DB48-405F-BB9C-7B8DA3F49382}" srcOrd="0" destOrd="0" presId="urn:microsoft.com/office/officeart/2005/8/layout/venn2"/>
    <dgm:cxn modelId="{0748F7BD-F9C4-4AA6-A378-E791CA660B77}" type="presOf" srcId="{80458FE0-1623-4D0B-91C9-1BDD540AC21D}" destId="{0BD358C1-37B4-4843-BB6D-0F35E758B20F}" srcOrd="0" destOrd="0" presId="urn:microsoft.com/office/officeart/2005/8/layout/venn2"/>
    <dgm:cxn modelId="{83843A2B-EFA9-4EAD-A7AD-6AEFAE8B3D43}" srcId="{80458FE0-1623-4D0B-91C9-1BDD540AC21D}" destId="{065ED921-ED81-4C5D-9265-DBB74CAA5592}" srcOrd="0" destOrd="0" parTransId="{EAEA09E9-64EF-41D4-80C0-6AB97DE7286B}" sibTransId="{AFFC4E0B-E723-43C9-BAF3-925881AC0A52}"/>
    <dgm:cxn modelId="{0FD6DABB-4A69-4B69-AC78-BF6477240AA4}" type="presOf" srcId="{FDCDB9B4-656B-459C-99A9-9C72DDCEAE13}" destId="{241F9FA0-102F-4F26-A8AD-F6925EE4278E}" srcOrd="1" destOrd="0" presId="urn:microsoft.com/office/officeart/2005/8/layout/venn2"/>
    <dgm:cxn modelId="{57AE4F7D-7F37-4772-A962-7DAF22CB4C7A}" type="presOf" srcId="{FDCDB9B4-656B-459C-99A9-9C72DDCEAE13}" destId="{27FCA234-8EC9-448B-8124-7B3183967240}" srcOrd="0" destOrd="0" presId="urn:microsoft.com/office/officeart/2005/8/layout/venn2"/>
    <dgm:cxn modelId="{15A6B528-BE86-4703-A167-9E17D8A203D5}" srcId="{80458FE0-1623-4D0B-91C9-1BDD540AC21D}" destId="{FDCDB9B4-656B-459C-99A9-9C72DDCEAE13}" srcOrd="1" destOrd="0" parTransId="{B618AE5E-EFA8-4AAB-AA9D-03708F1E4579}" sibTransId="{3A242E0E-CB40-40BB-ABE7-DD0E65565460}"/>
    <dgm:cxn modelId="{B6533ECE-E4A8-487F-8D49-347A3D82509D}" type="presParOf" srcId="{0BD358C1-37B4-4843-BB6D-0F35E758B20F}" destId="{C4D598AB-D18A-49E7-89B5-AA1504A6974B}" srcOrd="0" destOrd="0" presId="urn:microsoft.com/office/officeart/2005/8/layout/venn2"/>
    <dgm:cxn modelId="{B97CF2AA-6175-4E90-A07F-A9188861616A}" type="presParOf" srcId="{C4D598AB-D18A-49E7-89B5-AA1504A6974B}" destId="{6DF49D1D-DB48-405F-BB9C-7B8DA3F49382}" srcOrd="0" destOrd="0" presId="urn:microsoft.com/office/officeart/2005/8/layout/venn2"/>
    <dgm:cxn modelId="{C9E0267A-2EA2-467C-B426-99DFF23BCBD4}" type="presParOf" srcId="{C4D598AB-D18A-49E7-89B5-AA1504A6974B}" destId="{C0C1679E-B88E-48F3-8BAA-33F517E93A53}" srcOrd="1" destOrd="0" presId="urn:microsoft.com/office/officeart/2005/8/layout/venn2"/>
    <dgm:cxn modelId="{AAF67E31-020B-475F-8AE9-2C808BC34D80}" type="presParOf" srcId="{0BD358C1-37B4-4843-BB6D-0F35E758B20F}" destId="{1454580A-4594-4455-9DB6-BFE3A0011EC0}" srcOrd="1" destOrd="0" presId="urn:microsoft.com/office/officeart/2005/8/layout/venn2"/>
    <dgm:cxn modelId="{320FC5A3-B919-4905-A084-DF679EC6187C}" type="presParOf" srcId="{1454580A-4594-4455-9DB6-BFE3A0011EC0}" destId="{27FCA234-8EC9-448B-8124-7B3183967240}" srcOrd="0" destOrd="0" presId="urn:microsoft.com/office/officeart/2005/8/layout/venn2"/>
    <dgm:cxn modelId="{D1C9964D-9C67-4023-A592-EBBD862B5317}" type="presParOf" srcId="{1454580A-4594-4455-9DB6-BFE3A0011EC0}" destId="{241F9FA0-102F-4F26-A8AD-F6925EE4278E}" srcOrd="1" destOrd="0" presId="urn:microsoft.com/office/officeart/2005/8/layout/venn2"/>
    <dgm:cxn modelId="{1324CAC0-68CE-492F-8B40-8A6116C8C96E}" type="presParOf" srcId="{0BD358C1-37B4-4843-BB6D-0F35E758B20F}" destId="{92B2B354-32D2-44CC-B5EA-F0020D89D691}" srcOrd="2" destOrd="0" presId="urn:microsoft.com/office/officeart/2005/8/layout/venn2"/>
    <dgm:cxn modelId="{25033207-F9DC-4927-8BA0-19E123DA24BB}" type="presParOf" srcId="{92B2B354-32D2-44CC-B5EA-F0020D89D691}" destId="{44BD4775-4D78-4C81-BD61-2930296A19B3}" srcOrd="0" destOrd="0" presId="urn:microsoft.com/office/officeart/2005/8/layout/venn2"/>
    <dgm:cxn modelId="{E6EA854C-F9DE-4277-8A8F-EA39C481FB43}" type="presParOf" srcId="{92B2B354-32D2-44CC-B5EA-F0020D89D691}" destId="{6AEEAC47-85F6-48A9-AD35-8B6246F963D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55817" y="243840"/>
          <a:ext cx="1430583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5817" y="1828799"/>
          <a:ext cx="1430583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Preliminar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Sólidos grosseiros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b="0" i="0" kern="1200" dirty="0" smtClean="0">
            <a:latin typeface="Corbel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Proteção</a:t>
          </a:r>
          <a:endParaRPr lang="pt-BR" sz="2200" b="0" i="0" kern="1200" dirty="0">
            <a:latin typeface="Corbel"/>
            <a:ea typeface="+mn-ea"/>
            <a:cs typeface="+mn-cs"/>
          </a:endParaRPr>
        </a:p>
      </dsp:txBody>
      <dsp:txXfrm rot="10800000">
        <a:off x="255817" y="1828799"/>
        <a:ext cx="1430583" cy="2235200"/>
      </dsp:txXfrm>
    </dsp:sp>
    <dsp:sp modelId="{BF646D7A-C7D0-4489-A68F-61F32B7DB0C6}">
      <dsp:nvSpPr>
        <dsp:cNvPr id="0" name=""/>
        <dsp:cNvSpPr/>
      </dsp:nvSpPr>
      <dsp:spPr>
        <a:xfrm>
          <a:off x="1829459" y="243840"/>
          <a:ext cx="1430583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829459" y="1828799"/>
          <a:ext cx="1430583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2713181"/>
                <a:satOff val="-6080"/>
                <a:lumOff val="-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713181"/>
                <a:satOff val="-6080"/>
                <a:lumOff val="-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713181"/>
                <a:satOff val="-6080"/>
                <a:lumOff val="-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Primário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Sólidos suspensos</a:t>
          </a:r>
        </a:p>
      </dsp:txBody>
      <dsp:txXfrm rot="10800000">
        <a:off x="1829459" y="1828799"/>
        <a:ext cx="1430583" cy="2235200"/>
      </dsp:txXfrm>
    </dsp:sp>
    <dsp:sp modelId="{41BC1ABA-1F87-4B1E-94EC-41724CD12655}">
      <dsp:nvSpPr>
        <dsp:cNvPr id="0" name=""/>
        <dsp:cNvSpPr/>
      </dsp:nvSpPr>
      <dsp:spPr>
        <a:xfrm>
          <a:off x="3513808" y="243840"/>
          <a:ext cx="1430583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403102" y="1828799"/>
          <a:ext cx="1651995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5426363"/>
                <a:satOff val="-12160"/>
                <a:lumOff val="-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26363"/>
                <a:satOff val="-12160"/>
                <a:lumOff val="-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26363"/>
                <a:satOff val="-12160"/>
                <a:lumOff val="-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Secundário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Matéria orgânica</a:t>
          </a:r>
          <a:endParaRPr lang="pt-BR" sz="2200" b="0" i="0" kern="1200" dirty="0">
            <a:latin typeface="Corbel"/>
            <a:ea typeface="+mn-ea"/>
            <a:cs typeface="+mn-cs"/>
          </a:endParaRPr>
        </a:p>
      </dsp:txBody>
      <dsp:txXfrm rot="10800000">
        <a:off x="3403102" y="1828799"/>
        <a:ext cx="1651995" cy="2235200"/>
      </dsp:txXfrm>
    </dsp:sp>
    <dsp:sp modelId="{D88C7409-AB93-4FE3-A61D-F51EE8A4B008}">
      <dsp:nvSpPr>
        <dsp:cNvPr id="0" name=""/>
        <dsp:cNvSpPr/>
      </dsp:nvSpPr>
      <dsp:spPr>
        <a:xfrm>
          <a:off x="5198156" y="243840"/>
          <a:ext cx="1430583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198156" y="1828799"/>
          <a:ext cx="1430583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8139543"/>
                <a:satOff val="-18239"/>
                <a:lumOff val="-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139543"/>
                <a:satOff val="-18239"/>
                <a:lumOff val="-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139543"/>
                <a:satOff val="-18239"/>
                <a:lumOff val="-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Terciário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Corbel"/>
              <a:ea typeface="+mn-ea"/>
              <a:cs typeface="+mn-cs"/>
            </a:rPr>
            <a:t>Nutrientes</a:t>
          </a:r>
          <a:endParaRPr lang="pt-BR" sz="2000" b="0" i="0" kern="1200" dirty="0">
            <a:latin typeface="Corbel"/>
            <a:ea typeface="+mn-ea"/>
            <a:cs typeface="+mn-cs"/>
          </a:endParaRPr>
        </a:p>
      </dsp:txBody>
      <dsp:txXfrm rot="10800000">
        <a:off x="5198156" y="1828799"/>
        <a:ext cx="1430583" cy="2235200"/>
      </dsp:txXfrm>
    </dsp:sp>
    <dsp:sp modelId="{B68F94D2-D73D-420A-802B-DFDC9BE4ED4C}">
      <dsp:nvSpPr>
        <dsp:cNvPr id="0" name=""/>
        <dsp:cNvSpPr/>
      </dsp:nvSpPr>
      <dsp:spPr>
        <a:xfrm>
          <a:off x="6783286" y="231796"/>
          <a:ext cx="1430583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771798" y="1828799"/>
          <a:ext cx="1430583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10852725"/>
                <a:satOff val="-24319"/>
                <a:lumOff val="-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852725"/>
                <a:satOff val="-24319"/>
                <a:lumOff val="-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852725"/>
                <a:satOff val="-24319"/>
                <a:lumOff val="-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Avançado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i="0" kern="1200" dirty="0" smtClean="0">
              <a:latin typeface="Corbel"/>
              <a:ea typeface="+mn-ea"/>
              <a:cs typeface="+mn-cs"/>
            </a:rPr>
            <a:t>Sais</a:t>
          </a:r>
          <a:endParaRPr lang="pt-BR" sz="2200" b="0" i="0" kern="1200" dirty="0">
            <a:latin typeface="Corbel"/>
            <a:ea typeface="+mn-ea"/>
            <a:cs typeface="+mn-cs"/>
          </a:endParaRPr>
        </a:p>
      </dsp:txBody>
      <dsp:txXfrm rot="10800000">
        <a:off x="6771798" y="1828799"/>
        <a:ext cx="1430583" cy="2235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F49D1D-DB48-405F-BB9C-7B8DA3F49382}">
      <dsp:nvSpPr>
        <dsp:cNvPr id="0" name=""/>
        <dsp:cNvSpPr/>
      </dsp:nvSpPr>
      <dsp:spPr>
        <a:xfrm>
          <a:off x="229716" y="-119163"/>
          <a:ext cx="6381328" cy="638132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Efluentes da Indústria de Alimentos</a:t>
          </a:r>
          <a:endParaRPr lang="pt-BR" sz="2400" kern="1200" dirty="0"/>
        </a:p>
      </dsp:txBody>
      <dsp:txXfrm>
        <a:off x="2305242" y="199903"/>
        <a:ext cx="2230274" cy="957199"/>
      </dsp:txXfrm>
    </dsp:sp>
    <dsp:sp modelId="{27FCA234-8EC9-448B-8124-7B3183967240}">
      <dsp:nvSpPr>
        <dsp:cNvPr id="0" name=""/>
        <dsp:cNvSpPr/>
      </dsp:nvSpPr>
      <dsp:spPr>
        <a:xfrm>
          <a:off x="1080123" y="1476168"/>
          <a:ext cx="4680512" cy="4785996"/>
        </a:xfrm>
        <a:prstGeom prst="ellipse">
          <a:avLst/>
        </a:prstGeom>
        <a:gradFill rotWithShape="0">
          <a:gsLst>
            <a:gs pos="0">
              <a:schemeClr val="accent2">
                <a:hueOff val="-5426363"/>
                <a:satOff val="-12160"/>
                <a:lumOff val="-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26363"/>
                <a:satOff val="-12160"/>
                <a:lumOff val="-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26363"/>
                <a:satOff val="-12160"/>
                <a:lumOff val="-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>
              <a:sym typeface="Symbol"/>
            </a:rPr>
            <a:t>  Matéria orgânica</a:t>
          </a:r>
        </a:p>
      </dsp:txBody>
      <dsp:txXfrm>
        <a:off x="2329820" y="1775293"/>
        <a:ext cx="2181118" cy="897374"/>
      </dsp:txXfrm>
    </dsp:sp>
    <dsp:sp modelId="{44BD4775-4D78-4C81-BD61-2930296A19B3}">
      <dsp:nvSpPr>
        <dsp:cNvPr id="0" name=""/>
        <dsp:cNvSpPr/>
      </dsp:nvSpPr>
      <dsp:spPr>
        <a:xfrm>
          <a:off x="1728195" y="2568540"/>
          <a:ext cx="3384369" cy="3667317"/>
        </a:xfrm>
        <a:prstGeom prst="ellipse">
          <a:avLst/>
        </a:prstGeom>
        <a:gradFill rotWithShape="0">
          <a:gsLst>
            <a:gs pos="0">
              <a:schemeClr val="accent2">
                <a:hueOff val="-10852725"/>
                <a:satOff val="-24319"/>
                <a:lumOff val="-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852725"/>
                <a:satOff val="-24319"/>
                <a:lumOff val="-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852725"/>
                <a:satOff val="-24319"/>
                <a:lumOff val="-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Biodegradável</a:t>
          </a:r>
          <a:endParaRPr lang="pt-BR" sz="2400" kern="1200" dirty="0"/>
        </a:p>
      </dsp:txBody>
      <dsp:txXfrm>
        <a:off x="2223824" y="3485369"/>
        <a:ext cx="2393110" cy="1833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pt-BR" smtClean="0"/>
              <a:pPr/>
              <a:t>10/08/2018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pt-BR" smtClean="0"/>
              <a:pPr/>
              <a:t>10/08/2018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9525" y="460375"/>
            <a:ext cx="4192588" cy="2359025"/>
          </a:xfrm>
        </p:spPr>
      </p:sp>
    </p:spTree>
    <p:extLst>
      <p:ext uri="{BB962C8B-B14F-4D97-AF65-F5344CB8AC3E}">
        <p14:creationId xmlns:p14="http://schemas.microsoft.com/office/powerpoint/2010/main" xmlns="" val="392224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uvens brancas e fofas no céu azul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9" descr="Close-up de uma planta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Imagem 10" descr="Onda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pic>
        <p:nvPicPr>
          <p:cNvPr id="9" name="Imagem 8" descr="Onda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Imagem 10" descr="Close-up de plantas verd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Texto do rodapé aqui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22 de julho de 2012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Texto do rodapé aqui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Tratamento de Resíduos- ZEA 0966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Giovana </a:t>
            </a:r>
            <a:r>
              <a:rPr lang="pt-BR" dirty="0" err="1" smtClean="0"/>
              <a:t>Tommaso</a:t>
            </a:r>
            <a:r>
              <a:rPr lang="pt-BR" dirty="0" smtClean="0"/>
              <a:t> – v. 2014</a:t>
            </a:r>
          </a:p>
          <a:p>
            <a:r>
              <a:rPr lang="pt-BR" dirty="0" smtClean="0"/>
              <a:t>Aula 4 –Sequencia de processos e operações – tratamento preliminar e primário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594241" y="5746084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CH</a:t>
            </a:r>
            <a:r>
              <a:rPr lang="pt-BR" b="1" baseline="-25000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180618091"/>
              </p:ext>
            </p:extLst>
          </p:nvPr>
        </p:nvGraphicFramePr>
        <p:xfrm>
          <a:off x="2639616" y="476672"/>
          <a:ext cx="684076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>
                <a:latin typeface="Comic Sans MS" pitchFamily="66" charset="0"/>
              </a:rPr>
              <a:t>Tratamento secundário Biológico</a:t>
            </a:r>
          </a:p>
        </p:txBody>
      </p:sp>
      <p:sp>
        <p:nvSpPr>
          <p:cNvPr id="455686" name="Text Box 6"/>
          <p:cNvSpPr txBox="1">
            <a:spLocks noChangeArrowheads="1"/>
          </p:cNvSpPr>
          <p:nvPr/>
        </p:nvSpPr>
        <p:spPr bwMode="auto">
          <a:xfrm>
            <a:off x="4583114" y="1844676"/>
            <a:ext cx="29860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800">
                <a:solidFill>
                  <a:srgbClr val="FF3300"/>
                </a:solidFill>
                <a:latin typeface="Comic Sans MS" pitchFamily="66" charset="0"/>
              </a:rPr>
              <a:t>Objetivos</a:t>
            </a:r>
          </a:p>
        </p:txBody>
      </p:sp>
      <p:grpSp>
        <p:nvGrpSpPr>
          <p:cNvPr id="455691" name="Group 11"/>
          <p:cNvGrpSpPr>
            <a:grpSpLocks/>
          </p:cNvGrpSpPr>
          <p:nvPr/>
        </p:nvGrpSpPr>
        <p:grpSpPr bwMode="auto">
          <a:xfrm>
            <a:off x="2279650" y="2852739"/>
            <a:ext cx="8064500" cy="3532187"/>
            <a:chOff x="476" y="1797"/>
            <a:chExt cx="5080" cy="2225"/>
          </a:xfrm>
        </p:grpSpPr>
        <p:sp>
          <p:nvSpPr>
            <p:cNvPr id="455690" name="Rectangle 10"/>
            <p:cNvSpPr>
              <a:spLocks noChangeArrowheads="1"/>
            </p:cNvSpPr>
            <p:nvPr/>
          </p:nvSpPr>
          <p:spPr bwMode="auto">
            <a:xfrm>
              <a:off x="476" y="1797"/>
              <a:ext cx="5080" cy="22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5689" name="Text Box 9"/>
            <p:cNvSpPr txBox="1">
              <a:spLocks noChangeArrowheads="1"/>
            </p:cNvSpPr>
            <p:nvPr/>
          </p:nvSpPr>
          <p:spPr bwMode="auto">
            <a:xfrm>
              <a:off x="521" y="1888"/>
              <a:ext cx="5034" cy="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3600" dirty="0">
                  <a:latin typeface="Comic Sans MS" pitchFamily="66" charset="0"/>
                </a:rPr>
                <a:t>Acelerar as forças da natureza sob condições controladas para promoção da estabilização da matéria orgânica em curto período de tempo e em espaço reduzido</a:t>
              </a:r>
            </a:p>
            <a:p>
              <a:endParaRPr lang="pt-BR" sz="36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2" grpId="0"/>
      <p:bldP spid="4556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omic Sans MS" pitchFamily="66" charset="0"/>
              </a:rPr>
              <a:t>Tratamento Terciário</a:t>
            </a:r>
          </a:p>
        </p:txBody>
      </p:sp>
      <p:sp>
        <p:nvSpPr>
          <p:cNvPr id="458756" name="Text Box 4"/>
          <p:cNvSpPr txBox="1">
            <a:spLocks noChangeArrowheads="1"/>
          </p:cNvSpPr>
          <p:nvPr/>
        </p:nvSpPr>
        <p:spPr bwMode="auto">
          <a:xfrm>
            <a:off x="3575050" y="1844676"/>
            <a:ext cx="5270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800">
                <a:solidFill>
                  <a:srgbClr val="FF3300"/>
                </a:solidFill>
                <a:latin typeface="Comic Sans MS" pitchFamily="66" charset="0"/>
              </a:rPr>
              <a:t>Objetivo principal</a:t>
            </a:r>
          </a:p>
        </p:txBody>
      </p:sp>
      <p:grpSp>
        <p:nvGrpSpPr>
          <p:cNvPr id="458761" name="Group 9"/>
          <p:cNvGrpSpPr>
            <a:grpSpLocks/>
          </p:cNvGrpSpPr>
          <p:nvPr/>
        </p:nvGrpSpPr>
        <p:grpSpPr bwMode="auto">
          <a:xfrm>
            <a:off x="3432175" y="3860801"/>
            <a:ext cx="5422900" cy="1223963"/>
            <a:chOff x="476" y="1797"/>
            <a:chExt cx="3416" cy="771"/>
          </a:xfrm>
        </p:grpSpPr>
        <p:sp>
          <p:nvSpPr>
            <p:cNvPr id="458759" name="Rectangle 7"/>
            <p:cNvSpPr>
              <a:spLocks noChangeArrowheads="1"/>
            </p:cNvSpPr>
            <p:nvPr/>
          </p:nvSpPr>
          <p:spPr bwMode="auto">
            <a:xfrm>
              <a:off x="476" y="1797"/>
              <a:ext cx="3402" cy="7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8760" name="Text Box 8"/>
            <p:cNvSpPr txBox="1">
              <a:spLocks noChangeArrowheads="1"/>
            </p:cNvSpPr>
            <p:nvPr/>
          </p:nvSpPr>
          <p:spPr bwMode="auto">
            <a:xfrm>
              <a:off x="521" y="1888"/>
              <a:ext cx="33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3600">
                  <a:latin typeface="Comic Sans MS" pitchFamily="66" charset="0"/>
                </a:rPr>
                <a:t>Remoção de Nutrientes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1524000" y="1"/>
            <a:ext cx="8839200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pt-BR" sz="4400">
                <a:latin typeface="Comic Sans MS" pitchFamily="66" charset="0"/>
              </a:rPr>
              <a:t>Esquema geral de sistema de tratamento de águas residuárias</a:t>
            </a:r>
          </a:p>
        </p:txBody>
      </p:sp>
      <p:grpSp>
        <p:nvGrpSpPr>
          <p:cNvPr id="403490" name="Group 34"/>
          <p:cNvGrpSpPr>
            <a:grpSpLocks/>
          </p:cNvGrpSpPr>
          <p:nvPr/>
        </p:nvGrpSpPr>
        <p:grpSpPr bwMode="auto">
          <a:xfrm>
            <a:off x="1774826" y="4838700"/>
            <a:ext cx="8213725" cy="2019300"/>
            <a:chOff x="158" y="3048"/>
            <a:chExt cx="5174" cy="1272"/>
          </a:xfrm>
        </p:grpSpPr>
        <p:sp>
          <p:nvSpPr>
            <p:cNvPr id="403475" name="Line 19"/>
            <p:cNvSpPr>
              <a:spLocks noChangeShapeType="1"/>
            </p:cNvSpPr>
            <p:nvPr/>
          </p:nvSpPr>
          <p:spPr bwMode="auto">
            <a:xfrm>
              <a:off x="158" y="3371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76" name="Text Box 20"/>
            <p:cNvSpPr txBox="1">
              <a:spLocks noChangeArrowheads="1"/>
            </p:cNvSpPr>
            <p:nvPr/>
          </p:nvSpPr>
          <p:spPr bwMode="auto">
            <a:xfrm>
              <a:off x="830" y="3131"/>
              <a:ext cx="816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Físicos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>
              <a:off x="1646" y="3371"/>
              <a:ext cx="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78" name="Text Box 22"/>
            <p:cNvSpPr txBox="1">
              <a:spLocks noChangeArrowheads="1"/>
            </p:cNvSpPr>
            <p:nvPr/>
          </p:nvSpPr>
          <p:spPr bwMode="auto">
            <a:xfrm>
              <a:off x="1913" y="3119"/>
              <a:ext cx="907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</a:t>
              </a:r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>
              <a:off x="2817" y="3371"/>
              <a:ext cx="3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80" name="Line 24"/>
            <p:cNvSpPr>
              <a:spLocks noChangeShapeType="1"/>
            </p:cNvSpPr>
            <p:nvPr/>
          </p:nvSpPr>
          <p:spPr bwMode="auto">
            <a:xfrm>
              <a:off x="4167" y="3371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81" name="Text Box 25"/>
            <p:cNvSpPr txBox="1">
              <a:spLocks noChangeArrowheads="1"/>
            </p:cNvSpPr>
            <p:nvPr/>
          </p:nvSpPr>
          <p:spPr bwMode="auto">
            <a:xfrm>
              <a:off x="3163" y="3048"/>
              <a:ext cx="998" cy="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 ou FQ</a:t>
              </a:r>
            </a:p>
          </p:txBody>
        </p:sp>
        <p:sp>
          <p:nvSpPr>
            <p:cNvPr id="403482" name="Text Box 26"/>
            <p:cNvSpPr txBox="1">
              <a:spLocks noChangeArrowheads="1"/>
            </p:cNvSpPr>
            <p:nvPr/>
          </p:nvSpPr>
          <p:spPr bwMode="auto">
            <a:xfrm>
              <a:off x="4425" y="3727"/>
              <a:ext cx="907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</a:t>
              </a:r>
            </a:p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FQ</a:t>
              </a:r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>
              <a:off x="4848" y="3364"/>
              <a:ext cx="0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84" name="AutoShape 28"/>
            <p:cNvSpPr>
              <a:spLocks noChangeArrowheads="1"/>
            </p:cNvSpPr>
            <p:nvPr/>
          </p:nvSpPr>
          <p:spPr bwMode="auto">
            <a:xfrm>
              <a:off x="2381" y="3731"/>
              <a:ext cx="2041" cy="589"/>
            </a:xfrm>
            <a:prstGeom prst="leftArrow">
              <a:avLst>
                <a:gd name="adj1" fmla="val 50000"/>
                <a:gd name="adj2" fmla="val 8663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FF3300"/>
                  </a:solidFill>
                  <a:latin typeface="Comic Sans MS" pitchFamily="66" charset="0"/>
                </a:rPr>
                <a:t>REUSO</a:t>
              </a:r>
            </a:p>
          </p:txBody>
        </p:sp>
      </p:grpSp>
      <p:grpSp>
        <p:nvGrpSpPr>
          <p:cNvPr id="403489" name="Group 33"/>
          <p:cNvGrpSpPr>
            <a:grpSpLocks/>
          </p:cNvGrpSpPr>
          <p:nvPr/>
        </p:nvGrpSpPr>
        <p:grpSpPr bwMode="auto">
          <a:xfrm>
            <a:off x="2208214" y="1773239"/>
            <a:ext cx="8288337" cy="2225675"/>
            <a:chOff x="431" y="1117"/>
            <a:chExt cx="5221" cy="1402"/>
          </a:xfrm>
        </p:grpSpPr>
        <p:sp>
          <p:nvSpPr>
            <p:cNvPr id="403461" name="Line 5"/>
            <p:cNvSpPr>
              <a:spLocks noChangeShapeType="1"/>
            </p:cNvSpPr>
            <p:nvPr/>
          </p:nvSpPr>
          <p:spPr bwMode="auto">
            <a:xfrm>
              <a:off x="720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62" name="Text Box 6"/>
            <p:cNvSpPr txBox="1">
              <a:spLocks noChangeArrowheads="1"/>
            </p:cNvSpPr>
            <p:nvPr/>
          </p:nvSpPr>
          <p:spPr bwMode="auto">
            <a:xfrm>
              <a:off x="1365" y="1402"/>
              <a:ext cx="816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Físicos</a:t>
              </a:r>
            </a:p>
          </p:txBody>
        </p:sp>
        <p:sp>
          <p:nvSpPr>
            <p:cNvPr id="403463" name="Line 7"/>
            <p:cNvSpPr>
              <a:spLocks noChangeShapeType="1"/>
            </p:cNvSpPr>
            <p:nvPr/>
          </p:nvSpPr>
          <p:spPr bwMode="auto">
            <a:xfrm>
              <a:off x="2208" y="1642"/>
              <a:ext cx="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64" name="Text Box 8"/>
            <p:cNvSpPr txBox="1">
              <a:spLocks noChangeArrowheads="1"/>
            </p:cNvSpPr>
            <p:nvPr/>
          </p:nvSpPr>
          <p:spPr bwMode="auto">
            <a:xfrm>
              <a:off x="3696" y="1402"/>
              <a:ext cx="998" cy="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 ou FQ</a:t>
              </a:r>
            </a:p>
          </p:txBody>
        </p:sp>
        <p:sp>
          <p:nvSpPr>
            <p:cNvPr id="403465" name="Text Box 9"/>
            <p:cNvSpPr txBox="1">
              <a:spLocks noChangeArrowheads="1"/>
            </p:cNvSpPr>
            <p:nvPr/>
          </p:nvSpPr>
          <p:spPr bwMode="auto">
            <a:xfrm>
              <a:off x="2475" y="1390"/>
              <a:ext cx="907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</a:t>
              </a:r>
            </a:p>
          </p:txBody>
        </p:sp>
        <p:sp>
          <p:nvSpPr>
            <p:cNvPr id="403466" name="Line 10"/>
            <p:cNvSpPr>
              <a:spLocks noChangeShapeType="1"/>
            </p:cNvSpPr>
            <p:nvPr/>
          </p:nvSpPr>
          <p:spPr bwMode="auto">
            <a:xfrm>
              <a:off x="3379" y="1642"/>
              <a:ext cx="3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67" name="Line 11"/>
            <p:cNvSpPr>
              <a:spLocks noChangeShapeType="1"/>
            </p:cNvSpPr>
            <p:nvPr/>
          </p:nvSpPr>
          <p:spPr bwMode="auto">
            <a:xfrm>
              <a:off x="4708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03472" name="Text Box 16"/>
            <p:cNvSpPr txBox="1">
              <a:spLocks noChangeArrowheads="1"/>
            </p:cNvSpPr>
            <p:nvPr/>
          </p:nvSpPr>
          <p:spPr bwMode="auto">
            <a:xfrm>
              <a:off x="431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Água Residuária</a:t>
              </a:r>
            </a:p>
          </p:txBody>
        </p:sp>
        <p:sp>
          <p:nvSpPr>
            <p:cNvPr id="403473" name="Text Box 17"/>
            <p:cNvSpPr txBox="1">
              <a:spLocks noChangeArrowheads="1"/>
            </p:cNvSpPr>
            <p:nvPr/>
          </p:nvSpPr>
          <p:spPr bwMode="auto">
            <a:xfrm>
              <a:off x="4740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Água Tratada</a:t>
              </a:r>
            </a:p>
          </p:txBody>
        </p:sp>
        <p:sp>
          <p:nvSpPr>
            <p:cNvPr id="403486" name="Text Box 30"/>
            <p:cNvSpPr txBox="1">
              <a:spLocks noChangeArrowheads="1"/>
            </p:cNvSpPr>
            <p:nvPr/>
          </p:nvSpPr>
          <p:spPr bwMode="auto">
            <a:xfrm>
              <a:off x="1371" y="1979"/>
              <a:ext cx="8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Preliminar/</a:t>
              </a:r>
            </a:p>
            <a:p>
              <a:pPr algn="ctr"/>
              <a:r>
                <a:rPr lang="pt-BR"/>
                <a:t>Primário</a:t>
              </a:r>
            </a:p>
          </p:txBody>
        </p:sp>
        <p:sp>
          <p:nvSpPr>
            <p:cNvPr id="403487" name="Text Box 31"/>
            <p:cNvSpPr txBox="1">
              <a:spLocks noChangeArrowheads="1"/>
            </p:cNvSpPr>
            <p:nvPr/>
          </p:nvSpPr>
          <p:spPr bwMode="auto">
            <a:xfrm>
              <a:off x="2502" y="1979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Tratamento</a:t>
              </a:r>
            </a:p>
            <a:p>
              <a:pPr algn="ctr"/>
              <a:r>
                <a:rPr lang="pt-BR"/>
                <a:t>Secundário</a:t>
              </a:r>
            </a:p>
          </p:txBody>
        </p:sp>
        <p:sp>
          <p:nvSpPr>
            <p:cNvPr id="403488" name="Text Box 32"/>
            <p:cNvSpPr txBox="1">
              <a:spLocks noChangeArrowheads="1"/>
            </p:cNvSpPr>
            <p:nvPr/>
          </p:nvSpPr>
          <p:spPr bwMode="auto">
            <a:xfrm>
              <a:off x="3769" y="2115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Tratamento</a:t>
              </a:r>
            </a:p>
            <a:p>
              <a:pPr algn="ctr"/>
              <a:r>
                <a:rPr lang="pt-BR"/>
                <a:t>Terciário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1524000" y="1"/>
            <a:ext cx="8839200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pt-BR" sz="4400">
                <a:latin typeface="Comic Sans MS" pitchFamily="66" charset="0"/>
              </a:rPr>
              <a:t>Esquema geral de sistema de tratamento de águas residuárias</a:t>
            </a:r>
          </a:p>
        </p:txBody>
      </p:sp>
      <p:sp>
        <p:nvSpPr>
          <p:cNvPr id="459780" name="Line 4"/>
          <p:cNvSpPr>
            <a:spLocks noChangeShapeType="1"/>
          </p:cNvSpPr>
          <p:nvPr/>
        </p:nvSpPr>
        <p:spPr bwMode="auto">
          <a:xfrm>
            <a:off x="1774825" y="5351463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2841625" y="4970463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Processos Físicos</a:t>
            </a:r>
          </a:p>
        </p:txBody>
      </p:sp>
      <p:sp>
        <p:nvSpPr>
          <p:cNvPr id="459782" name="Line 6"/>
          <p:cNvSpPr>
            <a:spLocks noChangeShapeType="1"/>
          </p:cNvSpPr>
          <p:nvPr/>
        </p:nvSpPr>
        <p:spPr bwMode="auto">
          <a:xfrm>
            <a:off x="4137026" y="5351463"/>
            <a:ext cx="4286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4560888" y="4951413"/>
            <a:ext cx="143986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Processos Biológicos</a:t>
            </a:r>
          </a:p>
        </p:txBody>
      </p:sp>
      <p:sp>
        <p:nvSpPr>
          <p:cNvPr id="459784" name="Line 8"/>
          <p:cNvSpPr>
            <a:spLocks noChangeShapeType="1"/>
          </p:cNvSpPr>
          <p:nvPr/>
        </p:nvSpPr>
        <p:spPr bwMode="auto">
          <a:xfrm>
            <a:off x="5995989" y="5351463"/>
            <a:ext cx="4794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459785" name="Line 9"/>
          <p:cNvSpPr>
            <a:spLocks noChangeShapeType="1"/>
          </p:cNvSpPr>
          <p:nvPr/>
        </p:nvSpPr>
        <p:spPr bwMode="auto">
          <a:xfrm>
            <a:off x="8139113" y="5351463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459786" name="Text Box 10"/>
          <p:cNvSpPr txBox="1">
            <a:spLocks noChangeArrowheads="1"/>
          </p:cNvSpPr>
          <p:nvPr/>
        </p:nvSpPr>
        <p:spPr bwMode="auto">
          <a:xfrm>
            <a:off x="6545264" y="4838700"/>
            <a:ext cx="15843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Processos Biológicos ou FQ</a:t>
            </a:r>
          </a:p>
        </p:txBody>
      </p:sp>
      <p:sp>
        <p:nvSpPr>
          <p:cNvPr id="459787" name="Text Box 11"/>
          <p:cNvSpPr txBox="1">
            <a:spLocks noChangeArrowheads="1"/>
          </p:cNvSpPr>
          <p:nvPr/>
        </p:nvSpPr>
        <p:spPr bwMode="auto">
          <a:xfrm>
            <a:off x="8548688" y="5916613"/>
            <a:ext cx="14398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Processos</a:t>
            </a:r>
          </a:p>
          <a:p>
            <a:pPr algn="ctr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FQ</a:t>
            </a:r>
          </a:p>
        </p:txBody>
      </p:sp>
      <p:sp>
        <p:nvSpPr>
          <p:cNvPr id="459788" name="Line 12"/>
          <p:cNvSpPr>
            <a:spLocks noChangeShapeType="1"/>
          </p:cNvSpPr>
          <p:nvPr/>
        </p:nvSpPr>
        <p:spPr bwMode="auto">
          <a:xfrm>
            <a:off x="9220200" y="5340350"/>
            <a:ext cx="0" cy="5032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459789" name="AutoShape 13"/>
          <p:cNvSpPr>
            <a:spLocks noChangeArrowheads="1"/>
          </p:cNvSpPr>
          <p:nvPr/>
        </p:nvSpPr>
        <p:spPr bwMode="auto">
          <a:xfrm>
            <a:off x="5303839" y="5922964"/>
            <a:ext cx="3240087" cy="935037"/>
          </a:xfrm>
          <a:prstGeom prst="leftArrow">
            <a:avLst>
              <a:gd name="adj1" fmla="val 50000"/>
              <a:gd name="adj2" fmla="val 86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>
                <a:solidFill>
                  <a:srgbClr val="FF3300"/>
                </a:solidFill>
                <a:latin typeface="Comic Sans MS" pitchFamily="66" charset="0"/>
              </a:rPr>
              <a:t>REÚSO</a:t>
            </a:r>
            <a:endParaRPr lang="pt-BR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459790" name="Group 14"/>
          <p:cNvGrpSpPr>
            <a:grpSpLocks/>
          </p:cNvGrpSpPr>
          <p:nvPr/>
        </p:nvGrpSpPr>
        <p:grpSpPr bwMode="auto">
          <a:xfrm>
            <a:off x="2208214" y="1773239"/>
            <a:ext cx="8288337" cy="2225675"/>
            <a:chOff x="431" y="1117"/>
            <a:chExt cx="5221" cy="1402"/>
          </a:xfrm>
        </p:grpSpPr>
        <p:sp>
          <p:nvSpPr>
            <p:cNvPr id="459791" name="Line 15"/>
            <p:cNvSpPr>
              <a:spLocks noChangeShapeType="1"/>
            </p:cNvSpPr>
            <p:nvPr/>
          </p:nvSpPr>
          <p:spPr bwMode="auto">
            <a:xfrm>
              <a:off x="720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2" name="Text Box 16"/>
            <p:cNvSpPr txBox="1">
              <a:spLocks noChangeArrowheads="1"/>
            </p:cNvSpPr>
            <p:nvPr/>
          </p:nvSpPr>
          <p:spPr bwMode="auto">
            <a:xfrm>
              <a:off x="1365" y="1402"/>
              <a:ext cx="816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Físicos</a:t>
              </a:r>
            </a:p>
          </p:txBody>
        </p:sp>
        <p:sp>
          <p:nvSpPr>
            <p:cNvPr id="459793" name="Line 17"/>
            <p:cNvSpPr>
              <a:spLocks noChangeShapeType="1"/>
            </p:cNvSpPr>
            <p:nvPr/>
          </p:nvSpPr>
          <p:spPr bwMode="auto">
            <a:xfrm>
              <a:off x="2208" y="1642"/>
              <a:ext cx="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4" name="Text Box 18"/>
            <p:cNvSpPr txBox="1">
              <a:spLocks noChangeArrowheads="1"/>
            </p:cNvSpPr>
            <p:nvPr/>
          </p:nvSpPr>
          <p:spPr bwMode="auto">
            <a:xfrm>
              <a:off x="3696" y="1402"/>
              <a:ext cx="998" cy="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 ou FQ</a:t>
              </a:r>
            </a:p>
          </p:txBody>
        </p:sp>
        <p:sp>
          <p:nvSpPr>
            <p:cNvPr id="459795" name="Text Box 19"/>
            <p:cNvSpPr txBox="1">
              <a:spLocks noChangeArrowheads="1"/>
            </p:cNvSpPr>
            <p:nvPr/>
          </p:nvSpPr>
          <p:spPr bwMode="auto">
            <a:xfrm>
              <a:off x="2475" y="1390"/>
              <a:ext cx="907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</a:t>
              </a:r>
            </a:p>
          </p:txBody>
        </p:sp>
        <p:sp>
          <p:nvSpPr>
            <p:cNvPr id="459796" name="Line 20"/>
            <p:cNvSpPr>
              <a:spLocks noChangeShapeType="1"/>
            </p:cNvSpPr>
            <p:nvPr/>
          </p:nvSpPr>
          <p:spPr bwMode="auto">
            <a:xfrm>
              <a:off x="3379" y="1642"/>
              <a:ext cx="3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7" name="Line 21"/>
            <p:cNvSpPr>
              <a:spLocks noChangeShapeType="1"/>
            </p:cNvSpPr>
            <p:nvPr/>
          </p:nvSpPr>
          <p:spPr bwMode="auto">
            <a:xfrm>
              <a:off x="4708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8" name="Text Box 22"/>
            <p:cNvSpPr txBox="1">
              <a:spLocks noChangeArrowheads="1"/>
            </p:cNvSpPr>
            <p:nvPr/>
          </p:nvSpPr>
          <p:spPr bwMode="auto">
            <a:xfrm>
              <a:off x="431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Água Residuária</a:t>
              </a:r>
            </a:p>
          </p:txBody>
        </p:sp>
        <p:sp>
          <p:nvSpPr>
            <p:cNvPr id="459799" name="Text Box 23"/>
            <p:cNvSpPr txBox="1">
              <a:spLocks noChangeArrowheads="1"/>
            </p:cNvSpPr>
            <p:nvPr/>
          </p:nvSpPr>
          <p:spPr bwMode="auto">
            <a:xfrm>
              <a:off x="4740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Água Tratada</a:t>
              </a:r>
            </a:p>
          </p:txBody>
        </p:sp>
        <p:sp>
          <p:nvSpPr>
            <p:cNvPr id="459800" name="Text Box 24"/>
            <p:cNvSpPr txBox="1">
              <a:spLocks noChangeArrowheads="1"/>
            </p:cNvSpPr>
            <p:nvPr/>
          </p:nvSpPr>
          <p:spPr bwMode="auto">
            <a:xfrm>
              <a:off x="1371" y="1979"/>
              <a:ext cx="8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Preliminar/</a:t>
              </a:r>
            </a:p>
            <a:p>
              <a:pPr algn="ctr"/>
              <a:r>
                <a:rPr lang="pt-BR"/>
                <a:t>Primário</a:t>
              </a:r>
            </a:p>
          </p:txBody>
        </p:sp>
        <p:sp>
          <p:nvSpPr>
            <p:cNvPr id="459801" name="Text Box 25"/>
            <p:cNvSpPr txBox="1">
              <a:spLocks noChangeArrowheads="1"/>
            </p:cNvSpPr>
            <p:nvPr/>
          </p:nvSpPr>
          <p:spPr bwMode="auto">
            <a:xfrm>
              <a:off x="2502" y="1979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Tratamento</a:t>
              </a:r>
            </a:p>
            <a:p>
              <a:pPr algn="ctr"/>
              <a:r>
                <a:rPr lang="pt-BR"/>
                <a:t>Secundário</a:t>
              </a:r>
            </a:p>
          </p:txBody>
        </p:sp>
        <p:sp>
          <p:nvSpPr>
            <p:cNvPr id="459802" name="Text Box 26"/>
            <p:cNvSpPr txBox="1">
              <a:spLocks noChangeArrowheads="1"/>
            </p:cNvSpPr>
            <p:nvPr/>
          </p:nvSpPr>
          <p:spPr bwMode="auto">
            <a:xfrm>
              <a:off x="3769" y="2115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Tratamento</a:t>
              </a:r>
            </a:p>
            <a:p>
              <a:pPr algn="ctr"/>
              <a:r>
                <a:rPr lang="pt-BR"/>
                <a:t>Terciário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597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omic Sans MS" pitchFamily="66" charset="0"/>
              </a:rPr>
              <a:t>Tratamento Avançado</a:t>
            </a:r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79650" y="2133600"/>
            <a:ext cx="8007350" cy="4191000"/>
          </a:xfrm>
          <a:solidFill>
            <a:schemeClr val="bg1"/>
          </a:solidFill>
          <a:ln/>
        </p:spPr>
        <p:txBody>
          <a:bodyPr/>
          <a:lstStyle/>
          <a:p>
            <a:pPr defTabSz="762000"/>
            <a:endParaRPr lang="pt-BR">
              <a:effectLst/>
            </a:endParaRPr>
          </a:p>
          <a:p>
            <a:pPr defTabSz="762000"/>
            <a:r>
              <a:rPr lang="pt-BR" sz="2800" b="1">
                <a:solidFill>
                  <a:schemeClr val="tx2"/>
                </a:solidFill>
                <a:latin typeface="Comic Sans MS" pitchFamily="66" charset="0"/>
              </a:rPr>
              <a:t>REMOÇÃO DE COMPLEXOS ORGÂNICOS</a:t>
            </a:r>
          </a:p>
          <a:p>
            <a:pPr defTabSz="762000"/>
            <a:endParaRPr lang="pt-BR" sz="2800" b="1">
              <a:solidFill>
                <a:schemeClr val="tx2"/>
              </a:solidFill>
              <a:latin typeface="Comic Sans MS" pitchFamily="66" charset="0"/>
            </a:endParaRPr>
          </a:p>
          <a:p>
            <a:pPr defTabSz="762000"/>
            <a:r>
              <a:rPr lang="pt-BR" sz="2800" b="1">
                <a:solidFill>
                  <a:schemeClr val="tx2"/>
                </a:solidFill>
                <a:latin typeface="Comic Sans MS" pitchFamily="66" charset="0"/>
              </a:rPr>
              <a:t>REMOÇÃO DE ÍONS E METAIS</a:t>
            </a:r>
          </a:p>
          <a:p>
            <a:pPr defTabSz="762000" eaLnBrk="0" hangingPunct="0">
              <a:spcBef>
                <a:spcPct val="0"/>
              </a:spcBef>
              <a:buClr>
                <a:schemeClr val="folHlink"/>
              </a:buClr>
            </a:pPr>
            <a:endParaRPr lang="pt-BR" sz="2800" b="1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1524000" y="1"/>
            <a:ext cx="8839200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pt-BR" sz="4400">
                <a:latin typeface="Comic Sans MS" pitchFamily="66" charset="0"/>
              </a:rPr>
              <a:t>Esquema geral de sistema de tratamento de águas residuárias</a:t>
            </a:r>
          </a:p>
        </p:txBody>
      </p:sp>
      <p:grpSp>
        <p:nvGrpSpPr>
          <p:cNvPr id="459790" name="Group 14"/>
          <p:cNvGrpSpPr>
            <a:grpSpLocks/>
          </p:cNvGrpSpPr>
          <p:nvPr/>
        </p:nvGrpSpPr>
        <p:grpSpPr bwMode="auto">
          <a:xfrm>
            <a:off x="2208214" y="1773239"/>
            <a:ext cx="8288337" cy="2225675"/>
            <a:chOff x="431" y="1117"/>
            <a:chExt cx="5221" cy="1402"/>
          </a:xfrm>
        </p:grpSpPr>
        <p:sp>
          <p:nvSpPr>
            <p:cNvPr id="459791" name="Line 15"/>
            <p:cNvSpPr>
              <a:spLocks noChangeShapeType="1"/>
            </p:cNvSpPr>
            <p:nvPr/>
          </p:nvSpPr>
          <p:spPr bwMode="auto">
            <a:xfrm>
              <a:off x="720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2" name="Text Box 16"/>
            <p:cNvSpPr txBox="1">
              <a:spLocks noChangeArrowheads="1"/>
            </p:cNvSpPr>
            <p:nvPr/>
          </p:nvSpPr>
          <p:spPr bwMode="auto">
            <a:xfrm>
              <a:off x="1365" y="1402"/>
              <a:ext cx="816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Físicos</a:t>
              </a:r>
            </a:p>
          </p:txBody>
        </p:sp>
        <p:sp>
          <p:nvSpPr>
            <p:cNvPr id="459793" name="Line 17"/>
            <p:cNvSpPr>
              <a:spLocks noChangeShapeType="1"/>
            </p:cNvSpPr>
            <p:nvPr/>
          </p:nvSpPr>
          <p:spPr bwMode="auto">
            <a:xfrm>
              <a:off x="2208" y="1642"/>
              <a:ext cx="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4" name="Text Box 18"/>
            <p:cNvSpPr txBox="1">
              <a:spLocks noChangeArrowheads="1"/>
            </p:cNvSpPr>
            <p:nvPr/>
          </p:nvSpPr>
          <p:spPr bwMode="auto">
            <a:xfrm>
              <a:off x="3696" y="1402"/>
              <a:ext cx="998" cy="4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>
                  <a:latin typeface="Tahoma" pitchFamily="34" charset="0"/>
                </a:rPr>
                <a:t>Processos </a:t>
              </a:r>
              <a:r>
                <a:rPr lang="pt-BR" sz="2000" dirty="0" smtClean="0">
                  <a:latin typeface="Tahoma" pitchFamily="34" charset="0"/>
                </a:rPr>
                <a:t>Biológicos</a:t>
              </a:r>
              <a:endParaRPr lang="pt-BR" sz="2000" dirty="0">
                <a:latin typeface="Tahoma" pitchFamily="34" charset="0"/>
              </a:endParaRPr>
            </a:p>
          </p:txBody>
        </p:sp>
        <p:sp>
          <p:nvSpPr>
            <p:cNvPr id="459795" name="Text Box 19"/>
            <p:cNvSpPr txBox="1">
              <a:spLocks noChangeArrowheads="1"/>
            </p:cNvSpPr>
            <p:nvPr/>
          </p:nvSpPr>
          <p:spPr bwMode="auto">
            <a:xfrm>
              <a:off x="2475" y="1390"/>
              <a:ext cx="907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Processos Biológicos</a:t>
              </a:r>
            </a:p>
          </p:txBody>
        </p:sp>
        <p:sp>
          <p:nvSpPr>
            <p:cNvPr id="459796" name="Line 20"/>
            <p:cNvSpPr>
              <a:spLocks noChangeShapeType="1"/>
            </p:cNvSpPr>
            <p:nvPr/>
          </p:nvSpPr>
          <p:spPr bwMode="auto">
            <a:xfrm>
              <a:off x="3379" y="1642"/>
              <a:ext cx="3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7" name="Line 21"/>
            <p:cNvSpPr>
              <a:spLocks noChangeShapeType="1"/>
            </p:cNvSpPr>
            <p:nvPr/>
          </p:nvSpPr>
          <p:spPr bwMode="auto">
            <a:xfrm>
              <a:off x="4708" y="164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9798" name="Text Box 22"/>
            <p:cNvSpPr txBox="1">
              <a:spLocks noChangeArrowheads="1"/>
            </p:cNvSpPr>
            <p:nvPr/>
          </p:nvSpPr>
          <p:spPr bwMode="auto">
            <a:xfrm>
              <a:off x="431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Água Residuária</a:t>
              </a:r>
            </a:p>
          </p:txBody>
        </p:sp>
        <p:sp>
          <p:nvSpPr>
            <p:cNvPr id="459799" name="Text Box 23"/>
            <p:cNvSpPr txBox="1">
              <a:spLocks noChangeArrowheads="1"/>
            </p:cNvSpPr>
            <p:nvPr/>
          </p:nvSpPr>
          <p:spPr bwMode="auto">
            <a:xfrm>
              <a:off x="4740" y="1117"/>
              <a:ext cx="91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>
                  <a:latin typeface="Tahoma" pitchFamily="34" charset="0"/>
                </a:rPr>
                <a:t>Água Tratada</a:t>
              </a:r>
            </a:p>
          </p:txBody>
        </p:sp>
        <p:sp>
          <p:nvSpPr>
            <p:cNvPr id="459800" name="Text Box 24"/>
            <p:cNvSpPr txBox="1">
              <a:spLocks noChangeArrowheads="1"/>
            </p:cNvSpPr>
            <p:nvPr/>
          </p:nvSpPr>
          <p:spPr bwMode="auto">
            <a:xfrm>
              <a:off x="1371" y="1979"/>
              <a:ext cx="8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Preliminar/</a:t>
              </a:r>
            </a:p>
            <a:p>
              <a:pPr algn="ctr"/>
              <a:r>
                <a:rPr lang="pt-BR"/>
                <a:t>Primário</a:t>
              </a:r>
            </a:p>
          </p:txBody>
        </p:sp>
        <p:sp>
          <p:nvSpPr>
            <p:cNvPr id="459801" name="Text Box 25"/>
            <p:cNvSpPr txBox="1">
              <a:spLocks noChangeArrowheads="1"/>
            </p:cNvSpPr>
            <p:nvPr/>
          </p:nvSpPr>
          <p:spPr bwMode="auto">
            <a:xfrm>
              <a:off x="2502" y="1979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Tratamento</a:t>
              </a:r>
            </a:p>
            <a:p>
              <a:pPr algn="ctr"/>
              <a:r>
                <a:rPr lang="pt-BR"/>
                <a:t>Secundário</a:t>
              </a:r>
            </a:p>
          </p:txBody>
        </p:sp>
        <p:sp>
          <p:nvSpPr>
            <p:cNvPr id="459802" name="Text Box 26"/>
            <p:cNvSpPr txBox="1">
              <a:spLocks noChangeArrowheads="1"/>
            </p:cNvSpPr>
            <p:nvPr/>
          </p:nvSpPr>
          <p:spPr bwMode="auto">
            <a:xfrm>
              <a:off x="3769" y="2115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dirty="0"/>
                <a:t>Tratamento</a:t>
              </a:r>
            </a:p>
            <a:p>
              <a:pPr algn="ctr"/>
              <a:r>
                <a:rPr lang="pt-BR" dirty="0"/>
                <a:t>Terciário</a:t>
              </a:r>
            </a:p>
          </p:txBody>
        </p:sp>
      </p:grpSp>
      <p:sp>
        <p:nvSpPr>
          <p:cNvPr id="2" name="Seta para a direita 1"/>
          <p:cNvSpPr/>
          <p:nvPr/>
        </p:nvSpPr>
        <p:spPr>
          <a:xfrm rot="5400000">
            <a:off x="5756976" y="4018021"/>
            <a:ext cx="830448" cy="360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para a direita 26"/>
          <p:cNvSpPr/>
          <p:nvPr/>
        </p:nvSpPr>
        <p:spPr>
          <a:xfrm rot="5400000">
            <a:off x="7768338" y="4242559"/>
            <a:ext cx="830448" cy="360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991982" y="4993203"/>
            <a:ext cx="234173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800" dirty="0" err="1" smtClean="0"/>
              <a:t>Reúso</a:t>
            </a:r>
            <a:r>
              <a:rPr lang="pt-BR" sz="2800" dirty="0" smtClean="0"/>
              <a:t> agrícola</a:t>
            </a:r>
            <a:endParaRPr lang="pt-BR" sz="2800" dirty="0"/>
          </a:p>
        </p:txBody>
      </p:sp>
      <p:sp>
        <p:nvSpPr>
          <p:cNvPr id="4" name="Elipse 3"/>
          <p:cNvSpPr/>
          <p:nvPr/>
        </p:nvSpPr>
        <p:spPr>
          <a:xfrm>
            <a:off x="9634539" y="2382472"/>
            <a:ext cx="2314721" cy="130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Lagoa de polimento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303317" y="1728816"/>
            <a:ext cx="1095375" cy="701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0357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646409152"/>
              </p:ext>
            </p:extLst>
          </p:nvPr>
        </p:nvGraphicFramePr>
        <p:xfrm>
          <a:off x="19050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sequencia de processos e operações...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4460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2782888" y="2060575"/>
            <a:ext cx="7429500" cy="119776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defTabSz="762000" eaLnBrk="0" hangingPunct="0"/>
            <a:r>
              <a:rPr lang="pt-BR" sz="7200" b="1">
                <a:latin typeface="Comic Sans MS" pitchFamily="66" charset="0"/>
                <a:cs typeface="Times New Roman" pitchFamily="18" charset="0"/>
              </a:rPr>
              <a:t>Caracterização</a:t>
            </a:r>
          </a:p>
        </p:txBody>
      </p:sp>
      <p:pic>
        <p:nvPicPr>
          <p:cNvPr id="389126" name="Picture 6" descr="MC90023084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375" y="3789363"/>
            <a:ext cx="2103438" cy="21066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ChangeArrowheads="1"/>
          </p:cNvSpPr>
          <p:nvPr/>
        </p:nvSpPr>
        <p:spPr bwMode="auto">
          <a:xfrm>
            <a:off x="2438400" y="3357564"/>
            <a:ext cx="7658100" cy="2224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defTabSz="762000" eaLnBrk="0" hangingPunct="0"/>
            <a:r>
              <a:rPr lang="pt-BR" sz="28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defTabSz="762000" eaLnBrk="0" hangingPunct="0"/>
            <a:r>
              <a:rPr lang="pt-BR" sz="28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defTabSz="762000" eaLnBrk="0" hangingPunct="0"/>
            <a:r>
              <a:rPr lang="pt-BR" sz="2800" b="1">
                <a:latin typeface="Comic Sans MS" pitchFamily="66" charset="0"/>
                <a:cs typeface="Times New Roman" pitchFamily="18" charset="0"/>
              </a:rPr>
              <a:t>RELAÇÃO ENTRE DIVERSOS PARÂMETROS DE CARACTERIZAÇÃO.</a:t>
            </a:r>
          </a:p>
          <a:p>
            <a:pPr algn="just" defTabSz="762000" eaLnBrk="0" hangingPunct="0"/>
            <a:endParaRPr lang="pt-BR" sz="2800" b="1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94245" name="Picture 5" descr="MC90028644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1" y="836613"/>
            <a:ext cx="2238375" cy="26717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omic Sans MS" pitchFamily="66" charset="0"/>
              </a:rPr>
              <a:t>Relações importantes</a:t>
            </a:r>
          </a:p>
        </p:txBody>
      </p:sp>
      <p:sp>
        <p:nvSpPr>
          <p:cNvPr id="443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Comic Sans MS" pitchFamily="66" charset="0"/>
              </a:rPr>
              <a:t>SSV/SST (ou SSF)</a:t>
            </a:r>
          </a:p>
          <a:p>
            <a:r>
              <a:rPr lang="pt-BR" dirty="0">
                <a:latin typeface="Comic Sans MS" pitchFamily="66" charset="0"/>
              </a:rPr>
              <a:t>DBO/DQO</a:t>
            </a:r>
          </a:p>
          <a:p>
            <a:r>
              <a:rPr lang="pt-BR" dirty="0">
                <a:latin typeface="Comic Sans MS" pitchFamily="66" charset="0"/>
              </a:rPr>
              <a:t>DBO:N:P</a:t>
            </a:r>
          </a:p>
          <a:p>
            <a:r>
              <a:rPr lang="pt-BR" dirty="0" smtClean="0">
                <a:latin typeface="Comic Sans MS" pitchFamily="66" charset="0"/>
              </a:rPr>
              <a:t>DQO:N:P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718411" y="1441488"/>
            <a:ext cx="174599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Remove-se </a:t>
            </a:r>
          </a:p>
          <a:p>
            <a:pPr algn="ctr"/>
            <a:r>
              <a:rPr lang="pt-BR" dirty="0" smtClean="0"/>
              <a:t>ou converte-se ?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470400" y="1699491"/>
            <a:ext cx="5116945" cy="19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410036" y="1611807"/>
            <a:ext cx="88036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Sólidos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 rot="340271">
            <a:off x="3156535" y="2288411"/>
            <a:ext cx="4961684" cy="19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051330" y="2317959"/>
            <a:ext cx="17988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Matéria orgânica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151324" y="2364125"/>
            <a:ext cx="174599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Remove-se </a:t>
            </a:r>
          </a:p>
          <a:p>
            <a:pPr algn="ctr"/>
            <a:r>
              <a:rPr lang="pt-BR" dirty="0" smtClean="0"/>
              <a:t>ou converte-se ?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169759" y="2374760"/>
            <a:ext cx="170912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4"/>
                </a:solidFill>
              </a:rPr>
              <a:t>Remove-se </a:t>
            </a:r>
          </a:p>
          <a:p>
            <a:pPr algn="ctr"/>
            <a:r>
              <a:rPr lang="pt-BR" dirty="0" smtClean="0">
                <a:solidFill>
                  <a:schemeClr val="accent4"/>
                </a:solidFill>
              </a:rPr>
              <a:t>ou </a:t>
            </a:r>
            <a:r>
              <a:rPr lang="pt-BR" dirty="0" smtClean="0">
                <a:solidFill>
                  <a:srgbClr val="00B0F0"/>
                </a:solidFill>
              </a:rPr>
              <a:t>converte-se !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8" name="Seta para a direita 7"/>
          <p:cNvSpPr/>
          <p:nvPr/>
        </p:nvSpPr>
        <p:spPr>
          <a:xfrm rot="10800000">
            <a:off x="3337522" y="2825455"/>
            <a:ext cx="4599710" cy="211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969819" y="2304222"/>
            <a:ext cx="2299855" cy="11462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7" grpId="0" animBg="1"/>
      <p:bldP spid="5" grpId="0" animBg="1"/>
      <p:bldP spid="10" grpId="0" animBg="1"/>
      <p:bldP spid="11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1684338" y="222251"/>
            <a:ext cx="88392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pt-BR" sz="5400" dirty="0" smtClean="0">
                <a:solidFill>
                  <a:schemeClr val="folHlink"/>
                </a:solidFill>
                <a:latin typeface="Comic Sans MS" pitchFamily="66" charset="0"/>
                <a:cs typeface="Times New Roman" pitchFamily="18" charset="0"/>
              </a:rPr>
              <a:t>Sólidos</a:t>
            </a:r>
            <a:endParaRPr lang="pt-BR" sz="5400" dirty="0">
              <a:solidFill>
                <a:schemeClr val="folHlink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6618" y="1412777"/>
            <a:ext cx="8748018" cy="1431925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latin typeface="Comic Sans MS" pitchFamily="66" charset="0"/>
                <a:cs typeface="Times New Roman" pitchFamily="18" charset="0"/>
              </a:rPr>
              <a:t>Principal parâmetro indicador de necessidade de tratamento preliminar e primário.</a:t>
            </a:r>
            <a:br>
              <a:rPr lang="pt-BR" sz="3200" dirty="0">
                <a:latin typeface="Comic Sans MS" pitchFamily="66" charset="0"/>
                <a:cs typeface="Times New Roman" pitchFamily="18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584" y="2633597"/>
            <a:ext cx="8007350" cy="4191000"/>
          </a:xfrm>
        </p:spPr>
        <p:txBody>
          <a:bodyPr/>
          <a:lstStyle/>
          <a:p>
            <a:pPr algn="just" defTabSz="762000" eaLnBrk="0" hangingPunct="0"/>
            <a:endParaRPr lang="pt-BR" dirty="0">
              <a:latin typeface="Comic Sans MS" pitchFamily="66" charset="0"/>
              <a:cs typeface="Times New Roman" pitchFamily="18" charset="0"/>
            </a:endParaRPr>
          </a:p>
          <a:p>
            <a:pPr marL="0" indent="0" algn="ctr" defTabSz="762000" eaLnBrk="0" hangingPunct="0">
              <a:buNone/>
            </a:pPr>
            <a:r>
              <a:rPr lang="pt-BR" sz="36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Problemas</a:t>
            </a:r>
          </a:p>
          <a:p>
            <a:pPr marL="571500" lvl="1" algn="just" defTabSz="762000"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Formação de caminhos preferenciais em leitos fixos</a:t>
            </a:r>
          </a:p>
          <a:p>
            <a:pPr marL="571500" lvl="1" algn="just" defTabSz="762000"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Entupimento de leitos</a:t>
            </a:r>
          </a:p>
          <a:p>
            <a:pPr marL="571500" lvl="1" algn="just" defTabSz="762000"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Colapso em leitos expandidos</a:t>
            </a:r>
          </a:p>
          <a:p>
            <a:pPr marL="571500" lvl="1" algn="just" defTabSz="762000"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Mineralização do lodo caso a relação SSV/SST seja baixa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>
                <a:solidFill>
                  <a:schemeClr val="folHlink"/>
                </a:solidFill>
                <a:latin typeface="Comic Sans MS" pitchFamily="66" charset="0"/>
                <a:cs typeface="Times New Roman" pitchFamily="18" charset="0"/>
              </a:rPr>
              <a:t>Nível de Tratamento -</a:t>
            </a:r>
            <a:endParaRPr lang="pt-BR" sz="540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7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79650" y="3284538"/>
            <a:ext cx="8007350" cy="4191000"/>
          </a:xfrm>
        </p:spPr>
        <p:txBody>
          <a:bodyPr/>
          <a:lstStyle/>
          <a:p>
            <a:r>
              <a:rPr lang="pt-BR" dirty="0">
                <a:latin typeface="Times New Roman" pitchFamily="18" charset="0"/>
              </a:rPr>
              <a:t>Grades</a:t>
            </a:r>
          </a:p>
          <a:p>
            <a:r>
              <a:rPr lang="pt-BR" dirty="0">
                <a:latin typeface="Times New Roman" pitchFamily="18" charset="0"/>
              </a:rPr>
              <a:t>Caixas de areia</a:t>
            </a:r>
          </a:p>
          <a:p>
            <a:r>
              <a:rPr lang="pt-BR" dirty="0" smtClean="0">
                <a:latin typeface="Times New Roman" pitchFamily="18" charset="0"/>
              </a:rPr>
              <a:t>Peneiras</a:t>
            </a:r>
          </a:p>
          <a:p>
            <a:r>
              <a:rPr lang="pt-BR" dirty="0" smtClean="0">
                <a:latin typeface="Times New Roman" pitchFamily="18" charset="0"/>
              </a:rPr>
              <a:t>Caixas de Gordura</a:t>
            </a:r>
            <a:endParaRPr lang="pt-BR" dirty="0">
              <a:latin typeface="Times New Roman" pitchFamily="18" charset="0"/>
            </a:endParaRP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298950" y="1473994"/>
            <a:ext cx="3749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6000" dirty="0">
                <a:solidFill>
                  <a:srgbClr val="FF3300"/>
                </a:solidFill>
                <a:latin typeface="Comic Sans MS" pitchFamily="66" charset="0"/>
              </a:rPr>
              <a:t>Preliminar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  <p:bldP spid="4474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>
                <a:solidFill>
                  <a:schemeClr val="folHlink"/>
                </a:solidFill>
                <a:latin typeface="Comic Sans MS" pitchFamily="66" charset="0"/>
                <a:cs typeface="Times New Roman" pitchFamily="18" charset="0"/>
              </a:rPr>
              <a:t>Nível de Tratamento -</a:t>
            </a:r>
            <a:endParaRPr lang="pt-BR" sz="540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7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79650" y="3284538"/>
            <a:ext cx="8007350" cy="4191000"/>
          </a:xfrm>
        </p:spPr>
        <p:txBody>
          <a:bodyPr/>
          <a:lstStyle/>
          <a:p>
            <a:r>
              <a:rPr lang="pt-BR" dirty="0" err="1" smtClean="0">
                <a:latin typeface="Times New Roman" pitchFamily="18" charset="0"/>
              </a:rPr>
              <a:t>Decantadores</a:t>
            </a:r>
            <a:endParaRPr lang="pt-BR" dirty="0">
              <a:latin typeface="Times New Roman" pitchFamily="18" charset="0"/>
            </a:endParaRPr>
          </a:p>
          <a:p>
            <a:r>
              <a:rPr lang="pt-BR" dirty="0" err="1" smtClean="0">
                <a:latin typeface="Times New Roman" pitchFamily="18" charset="0"/>
              </a:rPr>
              <a:t>Flotadores</a:t>
            </a:r>
            <a:endParaRPr lang="pt-BR" dirty="0">
              <a:latin typeface="Times New Roman" pitchFamily="18" charset="0"/>
            </a:endParaRP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298950" y="1473994"/>
            <a:ext cx="31550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6000" dirty="0" smtClean="0">
                <a:solidFill>
                  <a:srgbClr val="FF3300"/>
                </a:solidFill>
                <a:latin typeface="Comic Sans MS" pitchFamily="66" charset="0"/>
              </a:rPr>
              <a:t>Primário</a:t>
            </a:r>
            <a:endParaRPr lang="pt-BR" sz="60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67608" y="2852936"/>
            <a:ext cx="147187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Equipamento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401655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  <p:bldP spid="4474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10026" y="169762"/>
            <a:ext cx="9371949" cy="1183566"/>
          </a:xfrm>
        </p:spPr>
        <p:txBody>
          <a:bodyPr/>
          <a:lstStyle/>
          <a:p>
            <a:pPr algn="ctr"/>
            <a:r>
              <a:rPr lang="pt-BR" dirty="0">
                <a:latin typeface="Comic Sans MS" pitchFamily="66" charset="0"/>
              </a:rPr>
              <a:t>Tratamento secundário</a:t>
            </a:r>
          </a:p>
        </p:txBody>
      </p:sp>
      <p:sp>
        <p:nvSpPr>
          <p:cNvPr id="451588" name="AutoShape 4"/>
          <p:cNvSpPr>
            <a:spLocks noChangeArrowheads="1"/>
          </p:cNvSpPr>
          <p:nvPr/>
        </p:nvSpPr>
        <p:spPr bwMode="auto">
          <a:xfrm>
            <a:off x="3792539" y="1196975"/>
            <a:ext cx="5183187" cy="36004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pt-BR" sz="44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pt-BR" sz="4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DBO/DQO</a:t>
            </a:r>
          </a:p>
          <a:p>
            <a:pPr algn="ctr"/>
            <a:endParaRPr lang="pt-BR" sz="4400"/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1992314" y="4437063"/>
            <a:ext cx="3671887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4800">
                <a:latin typeface="Comic Sans MS" pitchFamily="66" charset="0"/>
              </a:rPr>
              <a:t>Físico </a:t>
            </a:r>
          </a:p>
          <a:p>
            <a:pPr algn="ctr"/>
            <a:r>
              <a:rPr lang="pt-BR" sz="4800">
                <a:latin typeface="Comic Sans MS" pitchFamily="66" charset="0"/>
              </a:rPr>
              <a:t>Químico</a:t>
            </a:r>
          </a:p>
        </p:txBody>
      </p:sp>
      <p:sp>
        <p:nvSpPr>
          <p:cNvPr id="451593" name="Oval 9"/>
          <p:cNvSpPr>
            <a:spLocks noChangeArrowheads="1"/>
          </p:cNvSpPr>
          <p:nvPr/>
        </p:nvSpPr>
        <p:spPr bwMode="auto">
          <a:xfrm>
            <a:off x="6743700" y="4437063"/>
            <a:ext cx="3671888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5400">
                <a:latin typeface="Comic Sans MS" pitchFamily="66" charset="0"/>
              </a:rPr>
              <a:t>Biológico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5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515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1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451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9" dur="2000" fill="hold"/>
                                        <p:tgtEl>
                                          <p:spTgt spid="451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6" grpId="0"/>
      <p:bldP spid="451588" grpId="0" animBg="1"/>
      <p:bldP spid="451592" grpId="0" animBg="1"/>
      <p:bldP spid="451593" grpId="0" build="allAtOnce" animBg="1"/>
      <p:bldP spid="451593" grpId="1" build="allAtOnce"/>
    </p:bldLst>
  </p:timing>
</p:sld>
</file>

<file path=ppt/theme/theme1.xml><?xml version="1.0" encoding="utf-8"?>
<a:theme xmlns:a="http://schemas.openxmlformats.org/drawingml/2006/main" name="Ecology_16x9_TP10309886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Painéis de fotos ecológicas</Template>
  <TotalTime>0</TotalTime>
  <Words>304</Words>
  <Application>Microsoft Office PowerPoint</Application>
  <PresentationFormat>Personalizar</PresentationFormat>
  <Paragraphs>124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Ecology_16x9_TP103098869</vt:lpstr>
      <vt:lpstr>Tratamento de Resíduos- ZEA 0966</vt:lpstr>
      <vt:lpstr>A sequencia de processos e operações...</vt:lpstr>
      <vt:lpstr>Slide 3</vt:lpstr>
      <vt:lpstr>Slide 4</vt:lpstr>
      <vt:lpstr>Relações importantes</vt:lpstr>
      <vt:lpstr>Principal parâmetro indicador de necessidade de tratamento preliminar e primário. </vt:lpstr>
      <vt:lpstr>Nível de Tratamento -</vt:lpstr>
      <vt:lpstr>Nível de Tratamento -</vt:lpstr>
      <vt:lpstr>Tratamento secundário</vt:lpstr>
      <vt:lpstr>Slide 10</vt:lpstr>
      <vt:lpstr>Tratamento secundário Biológico</vt:lpstr>
      <vt:lpstr>Tratamento Terciário</vt:lpstr>
      <vt:lpstr>Slide 13</vt:lpstr>
      <vt:lpstr>Slide 14</vt:lpstr>
      <vt:lpstr>Tratamento Avançado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2014-09-24T13:24:36Z</dcterms:created>
  <dcterms:modified xsi:type="dcterms:W3CDTF">2018-08-10T13:41:01Z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