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42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51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9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26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2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48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23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89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44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1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11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E125-2627-4391-8544-D3585498832C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AD96D-2E0A-40E5-9642-6EE0C85616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61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DISCRETIZAÇÃO NO ESPAÇO DE ESTADOS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250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734398"/>
              </p:ext>
            </p:extLst>
          </p:nvPr>
        </p:nvGraphicFramePr>
        <p:xfrm>
          <a:off x="4266642" y="2488965"/>
          <a:ext cx="3275012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" name="Equação" r:id="rId3" imgW="1434960" imgH="457200" progId="Equation.3">
                  <p:embed/>
                </p:oleObj>
              </mc:Choice>
              <mc:Fallback>
                <p:oleObj name="Equação" r:id="rId3" imgW="1434960" imgH="45720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6642" y="2488965"/>
                        <a:ext cx="3275012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2"/>
          <p:cNvSpPr/>
          <p:nvPr/>
        </p:nvSpPr>
        <p:spPr>
          <a:xfrm>
            <a:off x="3995936" y="1555211"/>
            <a:ext cx="3600400" cy="2952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.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179512" y="3031375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179512" y="2069232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140927" y="3978228"/>
            <a:ext cx="855009" cy="559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79512" y="4005064"/>
            <a:ext cx="9361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>
            <a:stCxn id="19" idx="3"/>
          </p:cNvCxnSpPr>
          <p:nvPr/>
        </p:nvCxnSpPr>
        <p:spPr>
          <a:xfrm>
            <a:off x="3140927" y="3012413"/>
            <a:ext cx="783001" cy="20543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stCxn id="16" idx="3"/>
          </p:cNvCxnSpPr>
          <p:nvPr/>
        </p:nvCxnSpPr>
        <p:spPr>
          <a:xfrm>
            <a:off x="3212935" y="2067354"/>
            <a:ext cx="783001" cy="8916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1115616" y="1772754"/>
            <a:ext cx="396044" cy="2946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1115616" y="2720025"/>
            <a:ext cx="448121" cy="3129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flipV="1">
            <a:off x="1115616" y="3712941"/>
            <a:ext cx="324036" cy="2921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1979712" y="1774966"/>
            <a:ext cx="123322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Z.O.H.</a:t>
            </a:r>
            <a:endParaRPr lang="pt-BR" sz="3200" b="1" dirty="0"/>
          </a:p>
        </p:txBody>
      </p:sp>
      <p:cxnSp>
        <p:nvCxnSpPr>
          <p:cNvPr id="18" name="Conector reto 17"/>
          <p:cNvCxnSpPr/>
          <p:nvPr/>
        </p:nvCxnSpPr>
        <p:spPr>
          <a:xfrm>
            <a:off x="1511660" y="2054268"/>
            <a:ext cx="468052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1907704" y="2720025"/>
            <a:ext cx="123322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Z.O.H.</a:t>
            </a:r>
            <a:endParaRPr lang="pt-BR" sz="3200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907704" y="3717398"/>
            <a:ext cx="123322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Z.O.H.</a:t>
            </a:r>
            <a:endParaRPr lang="pt-BR" sz="3200" b="1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1563737" y="3022684"/>
            <a:ext cx="363897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403648" y="3978228"/>
            <a:ext cx="468052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3627264" y="1844824"/>
            <a:ext cx="2808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.</a:t>
            </a:r>
          </a:p>
          <a:p>
            <a:r>
              <a:rPr lang="pt-BR" sz="2800" b="1" dirty="0" smtClean="0"/>
              <a:t>.</a:t>
            </a:r>
          </a:p>
          <a:p>
            <a:r>
              <a:rPr lang="pt-BR" sz="2800" b="1" dirty="0"/>
              <a:t>.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3635896" y="2636912"/>
            <a:ext cx="2808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800" b="1" dirty="0" smtClean="0"/>
          </a:p>
          <a:p>
            <a:r>
              <a:rPr lang="pt-BR" sz="2800" b="1" dirty="0" smtClean="0"/>
              <a:t>.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2610655" y="3068960"/>
            <a:ext cx="463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b="1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pt-BR" sz="2000" b="1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2610654" y="2132856"/>
            <a:ext cx="463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.</a:t>
            </a:r>
          </a:p>
          <a:p>
            <a:r>
              <a:rPr lang="pt-BR" sz="2000" b="1" dirty="0" smtClean="0"/>
              <a:t>.</a:t>
            </a:r>
          </a:p>
        </p:txBody>
      </p:sp>
      <p:sp>
        <p:nvSpPr>
          <p:cNvPr id="30" name="Arco 29"/>
          <p:cNvSpPr/>
          <p:nvPr/>
        </p:nvSpPr>
        <p:spPr>
          <a:xfrm>
            <a:off x="755576" y="1861938"/>
            <a:ext cx="824235" cy="342926"/>
          </a:xfrm>
          <a:prstGeom prst="arc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Arco 30"/>
          <p:cNvSpPr/>
          <p:nvPr/>
        </p:nvSpPr>
        <p:spPr>
          <a:xfrm>
            <a:off x="755576" y="2780928"/>
            <a:ext cx="824235" cy="342926"/>
          </a:xfrm>
          <a:prstGeom prst="arc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Arco 31"/>
          <p:cNvSpPr/>
          <p:nvPr/>
        </p:nvSpPr>
        <p:spPr>
          <a:xfrm>
            <a:off x="615417" y="3717032"/>
            <a:ext cx="824235" cy="342926"/>
          </a:xfrm>
          <a:prstGeom prst="arc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1077052" y="124953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T</a:t>
            </a:r>
            <a:endParaRPr lang="pt-BR" sz="2800" b="1" dirty="0"/>
          </a:p>
        </p:txBody>
      </p:sp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724738"/>
              </p:ext>
            </p:extLst>
          </p:nvPr>
        </p:nvGraphicFramePr>
        <p:xfrm>
          <a:off x="3214816" y="1684092"/>
          <a:ext cx="842160" cy="376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" name="Equação" r:id="rId5" imgW="482400" imgH="215640" progId="Equation.3">
                  <p:embed/>
                </p:oleObj>
              </mc:Choice>
              <mc:Fallback>
                <p:oleObj name="Equação" r:id="rId5" imgW="482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4816" y="1684092"/>
                        <a:ext cx="842160" cy="376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148802"/>
              </p:ext>
            </p:extLst>
          </p:nvPr>
        </p:nvGraphicFramePr>
        <p:xfrm>
          <a:off x="3182938" y="2578100"/>
          <a:ext cx="8429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" name="Equação" r:id="rId7" imgW="482400" imgH="228600" progId="Equation.3">
                  <p:embed/>
                </p:oleObj>
              </mc:Choice>
              <mc:Fallback>
                <p:oleObj name="Equação" r:id="rId7" imgW="482400" imgH="228600" progId="Equation.3">
                  <p:embed/>
                  <p:pic>
                    <p:nvPicPr>
                      <p:cNvPr id="0" name="Obje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2578100"/>
                        <a:ext cx="842962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58022"/>
              </p:ext>
            </p:extLst>
          </p:nvPr>
        </p:nvGraphicFramePr>
        <p:xfrm>
          <a:off x="3109913" y="3578225"/>
          <a:ext cx="8858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" name="Equação" r:id="rId9" imgW="507960" imgH="228600" progId="Equation.3">
                  <p:embed/>
                </p:oleObj>
              </mc:Choice>
              <mc:Fallback>
                <p:oleObj name="Equação" r:id="rId9" imgW="507960" imgH="228600" progId="Equation.3">
                  <p:embed/>
                  <p:pic>
                    <p:nvPicPr>
                      <p:cNvPr id="0" name="Objeto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3578225"/>
                        <a:ext cx="88582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Conector reto 42"/>
          <p:cNvCxnSpPr/>
          <p:nvPr/>
        </p:nvCxnSpPr>
        <p:spPr>
          <a:xfrm>
            <a:off x="7596336" y="2024485"/>
            <a:ext cx="115212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7596336" y="3068960"/>
            <a:ext cx="115212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7596336" y="4059958"/>
            <a:ext cx="115212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to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10511"/>
              </p:ext>
            </p:extLst>
          </p:nvPr>
        </p:nvGraphicFramePr>
        <p:xfrm>
          <a:off x="7859713" y="1514475"/>
          <a:ext cx="6223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Equação" r:id="rId11" imgW="355320" imgH="215640" progId="Equation.3">
                  <p:embed/>
                </p:oleObj>
              </mc:Choice>
              <mc:Fallback>
                <p:oleObj name="Equação" r:id="rId11" imgW="355320" imgH="215640" progId="Equation.3">
                  <p:embed/>
                  <p:pic>
                    <p:nvPicPr>
                      <p:cNvPr id="0" name="Obje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9713" y="1514475"/>
                        <a:ext cx="6223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to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645857"/>
              </p:ext>
            </p:extLst>
          </p:nvPr>
        </p:nvGraphicFramePr>
        <p:xfrm>
          <a:off x="7861300" y="2582863"/>
          <a:ext cx="6223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" name="Equação" r:id="rId13" imgW="355320" imgH="228600" progId="Equation.3">
                  <p:embed/>
                </p:oleObj>
              </mc:Choice>
              <mc:Fallback>
                <p:oleObj name="Equação" r:id="rId13" imgW="355320" imgH="228600" progId="Equation.3">
                  <p:embed/>
                  <p:pic>
                    <p:nvPicPr>
                      <p:cNvPr id="0" name="Objeto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1300" y="2582863"/>
                        <a:ext cx="6223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to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191217"/>
              </p:ext>
            </p:extLst>
          </p:nvPr>
        </p:nvGraphicFramePr>
        <p:xfrm>
          <a:off x="7839075" y="4005064"/>
          <a:ext cx="6667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Equação" r:id="rId15" imgW="380880" imgH="228600" progId="Equation.3">
                  <p:embed/>
                </p:oleObj>
              </mc:Choice>
              <mc:Fallback>
                <p:oleObj name="Equação" r:id="rId15" imgW="380880" imgH="228600" progId="Equation.3">
                  <p:embed/>
                  <p:pic>
                    <p:nvPicPr>
                      <p:cNvPr id="0" name="Objeto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075" y="4005064"/>
                        <a:ext cx="6667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CaixaDeTexto 49"/>
          <p:cNvSpPr txBox="1"/>
          <p:nvPr/>
        </p:nvSpPr>
        <p:spPr>
          <a:xfrm>
            <a:off x="7891554" y="1844824"/>
            <a:ext cx="2808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.</a:t>
            </a:r>
          </a:p>
          <a:p>
            <a:r>
              <a:rPr lang="pt-BR" sz="2800" b="1" dirty="0" smtClean="0"/>
              <a:t>.</a:t>
            </a:r>
          </a:p>
          <a:p>
            <a:r>
              <a:rPr lang="pt-BR" sz="2800" b="1" dirty="0"/>
              <a:t>.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7884368" y="2564904"/>
            <a:ext cx="2808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.</a:t>
            </a:r>
          </a:p>
          <a:p>
            <a:r>
              <a:rPr lang="pt-BR" sz="2800" b="1" dirty="0" smtClean="0"/>
              <a:t>.</a:t>
            </a:r>
          </a:p>
          <a:p>
            <a:r>
              <a:rPr lang="pt-BR" sz="2800" b="1" dirty="0"/>
              <a:t>.</a:t>
            </a:r>
          </a:p>
        </p:txBody>
      </p:sp>
      <p:cxnSp>
        <p:nvCxnSpPr>
          <p:cNvPr id="54" name="Conector de seta reta 53"/>
          <p:cNvCxnSpPr/>
          <p:nvPr/>
        </p:nvCxnSpPr>
        <p:spPr>
          <a:xfrm flipV="1">
            <a:off x="755576" y="4302173"/>
            <a:ext cx="0" cy="19351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/>
          <p:nvPr/>
        </p:nvCxnSpPr>
        <p:spPr>
          <a:xfrm flipV="1">
            <a:off x="755576" y="6237312"/>
            <a:ext cx="6336704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rma livre 59"/>
          <p:cNvSpPr/>
          <p:nvPr/>
        </p:nvSpPr>
        <p:spPr>
          <a:xfrm>
            <a:off x="755576" y="4813832"/>
            <a:ext cx="3170903" cy="480839"/>
          </a:xfrm>
          <a:custGeom>
            <a:avLst/>
            <a:gdLst>
              <a:gd name="connsiteX0" fmla="*/ 0 w 3170903"/>
              <a:gd name="connsiteY0" fmla="*/ 480839 h 480839"/>
              <a:gd name="connsiteX1" fmla="*/ 471948 w 3170903"/>
              <a:gd name="connsiteY1" fmla="*/ 82633 h 480839"/>
              <a:gd name="connsiteX2" fmla="*/ 1076632 w 3170903"/>
              <a:gd name="connsiteY2" fmla="*/ 8891 h 480839"/>
              <a:gd name="connsiteX3" fmla="*/ 1740309 w 3170903"/>
              <a:gd name="connsiteY3" fmla="*/ 215368 h 480839"/>
              <a:gd name="connsiteX4" fmla="*/ 3170903 w 3170903"/>
              <a:gd name="connsiteY4" fmla="*/ 112129 h 480839"/>
              <a:gd name="connsiteX5" fmla="*/ 3170903 w 3170903"/>
              <a:gd name="connsiteY5" fmla="*/ 112129 h 48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903" h="480839">
                <a:moveTo>
                  <a:pt x="0" y="480839"/>
                </a:moveTo>
                <a:cubicBezTo>
                  <a:pt x="146254" y="321065"/>
                  <a:pt x="292509" y="161291"/>
                  <a:pt x="471948" y="82633"/>
                </a:cubicBezTo>
                <a:cubicBezTo>
                  <a:pt x="651387" y="3975"/>
                  <a:pt x="865239" y="-13231"/>
                  <a:pt x="1076632" y="8891"/>
                </a:cubicBezTo>
                <a:cubicBezTo>
                  <a:pt x="1288025" y="31013"/>
                  <a:pt x="1391264" y="198162"/>
                  <a:pt x="1740309" y="215368"/>
                </a:cubicBezTo>
                <a:cubicBezTo>
                  <a:pt x="2089354" y="232574"/>
                  <a:pt x="3170903" y="112129"/>
                  <a:pt x="3170903" y="112129"/>
                </a:cubicBezTo>
                <a:lnTo>
                  <a:pt x="3170903" y="11212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Retângulo 60"/>
          <p:cNvSpPr/>
          <p:nvPr/>
        </p:nvSpPr>
        <p:spPr>
          <a:xfrm>
            <a:off x="755576" y="5269742"/>
            <a:ext cx="271958" cy="96757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/>
          <p:cNvSpPr/>
          <p:nvPr/>
        </p:nvSpPr>
        <p:spPr>
          <a:xfrm>
            <a:off x="1043608" y="5013176"/>
            <a:ext cx="270030" cy="122413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Retângulo 63"/>
          <p:cNvSpPr/>
          <p:nvPr/>
        </p:nvSpPr>
        <p:spPr>
          <a:xfrm>
            <a:off x="1313638" y="4885840"/>
            <a:ext cx="306034" cy="135147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Retângulo 64"/>
          <p:cNvSpPr/>
          <p:nvPr/>
        </p:nvSpPr>
        <p:spPr>
          <a:xfrm>
            <a:off x="1619672" y="4813832"/>
            <a:ext cx="293551" cy="142348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/>
          <p:cNvSpPr/>
          <p:nvPr/>
        </p:nvSpPr>
        <p:spPr>
          <a:xfrm>
            <a:off x="1931224" y="4813831"/>
            <a:ext cx="336520" cy="142348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CaixaDeTexto 66"/>
          <p:cNvSpPr txBox="1"/>
          <p:nvPr/>
        </p:nvSpPr>
        <p:spPr>
          <a:xfrm>
            <a:off x="862308" y="6267647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T</a:t>
            </a:r>
            <a:endParaRPr lang="pt-BR" sz="2000" b="1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1043608" y="626764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2T</a:t>
            </a:r>
            <a:endParaRPr lang="pt-BR" sz="2000" b="1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1403648" y="626925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3</a:t>
            </a:r>
            <a:r>
              <a:rPr lang="pt-BR" sz="2000" b="1" dirty="0" smtClean="0"/>
              <a:t>T</a:t>
            </a:r>
            <a:endParaRPr lang="pt-BR" sz="2000" b="1" dirty="0"/>
          </a:p>
        </p:txBody>
      </p:sp>
      <p:sp>
        <p:nvSpPr>
          <p:cNvPr id="70" name="CaixaDeTexto 69"/>
          <p:cNvSpPr txBox="1"/>
          <p:nvPr/>
        </p:nvSpPr>
        <p:spPr>
          <a:xfrm>
            <a:off x="1763688" y="6237312"/>
            <a:ext cx="460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....</a:t>
            </a:r>
            <a:endParaRPr lang="pt-BR" sz="2000" b="1" dirty="0"/>
          </a:p>
        </p:txBody>
      </p:sp>
      <p:graphicFrame>
        <p:nvGraphicFramePr>
          <p:cNvPr id="71" name="Objeto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91332"/>
              </p:ext>
            </p:extLst>
          </p:nvPr>
        </p:nvGraphicFramePr>
        <p:xfrm>
          <a:off x="3778930" y="5054251"/>
          <a:ext cx="3255056" cy="895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Equação" r:id="rId17" imgW="1663560" imgH="457200" progId="Equation.3">
                  <p:embed/>
                </p:oleObj>
              </mc:Choice>
              <mc:Fallback>
                <p:oleObj name="Equação" r:id="rId17" imgW="16635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778930" y="5054251"/>
                        <a:ext cx="3255056" cy="895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CaixaDeTexto 71"/>
          <p:cNvSpPr txBox="1"/>
          <p:nvPr/>
        </p:nvSpPr>
        <p:spPr>
          <a:xfrm>
            <a:off x="615417" y="548680"/>
            <a:ext cx="4686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PROCESSO DE DISCRETIZAÇÃO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42466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730895"/>
              </p:ext>
            </p:extLst>
          </p:nvPr>
        </p:nvGraphicFramePr>
        <p:xfrm>
          <a:off x="993775" y="1989138"/>
          <a:ext cx="7326313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ção" r:id="rId3" imgW="2971800" imgH="583920" progId="Equation.3">
                  <p:embed/>
                </p:oleObj>
              </mc:Choice>
              <mc:Fallback>
                <p:oleObj name="Equação" r:id="rId3" imgW="297180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3775" y="1989138"/>
                        <a:ext cx="7326313" cy="1439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368126"/>
              </p:ext>
            </p:extLst>
          </p:nvPr>
        </p:nvGraphicFramePr>
        <p:xfrm>
          <a:off x="1163638" y="-27384"/>
          <a:ext cx="6886575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ção" r:id="rId5" imgW="2565360" imgH="558720" progId="Equation.3">
                  <p:embed/>
                </p:oleObj>
              </mc:Choice>
              <mc:Fallback>
                <p:oleObj name="Equação" r:id="rId5" imgW="2565360" imgH="55872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-27384"/>
                        <a:ext cx="6886575" cy="1501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0" y="1412776"/>
            <a:ext cx="95793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APLICAMOS ESSA EXPRESSÃO PARA UM INTERVALO GENÉRICO </a:t>
            </a:r>
          </a:p>
          <a:p>
            <a:r>
              <a:rPr lang="pt-BR" sz="2800" b="1" dirty="0" smtClean="0"/>
              <a:t>DE AMOSTRAGEM: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223879"/>
              </p:ext>
            </p:extLst>
          </p:nvPr>
        </p:nvGraphicFramePr>
        <p:xfrm>
          <a:off x="1979712" y="3269741"/>
          <a:ext cx="4500500" cy="591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ção" r:id="rId7" imgW="1739880" imgH="228600" progId="Equation.3">
                  <p:embed/>
                </p:oleObj>
              </mc:Choice>
              <mc:Fallback>
                <p:oleObj name="Equação" r:id="rId7" imgW="1739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9712" y="3269741"/>
                        <a:ext cx="4500500" cy="591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748962"/>
              </p:ext>
            </p:extLst>
          </p:nvPr>
        </p:nvGraphicFramePr>
        <p:xfrm>
          <a:off x="0" y="4005064"/>
          <a:ext cx="8964488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ção" r:id="rId9" imgW="3936960" imgH="431640" progId="Equation.3">
                  <p:embed/>
                </p:oleObj>
              </mc:Choice>
              <mc:Fallback>
                <p:oleObj name="Equação" r:id="rId9" imgW="3936960" imgH="4316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05064"/>
                        <a:ext cx="8964488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07106"/>
              </p:ext>
            </p:extLst>
          </p:nvPr>
        </p:nvGraphicFramePr>
        <p:xfrm>
          <a:off x="242888" y="4508500"/>
          <a:ext cx="56864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Equação" r:id="rId11" imgW="2654280" imgH="571320" progId="Equation.3">
                  <p:embed/>
                </p:oleObj>
              </mc:Choice>
              <mc:Fallback>
                <p:oleObj name="Equação" r:id="rId11" imgW="265428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2888" y="4508500"/>
                        <a:ext cx="5686425" cy="1223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562994"/>
              </p:ext>
            </p:extLst>
          </p:nvPr>
        </p:nvGraphicFramePr>
        <p:xfrm>
          <a:off x="563563" y="5949950"/>
          <a:ext cx="598646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ção" r:id="rId13" imgW="2412720" imgH="203040" progId="Equation.3">
                  <p:embed/>
                </p:oleObj>
              </mc:Choice>
              <mc:Fallback>
                <p:oleObj name="Equação" r:id="rId13" imgW="2412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63563" y="5949950"/>
                        <a:ext cx="5986462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701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88640"/>
            <a:ext cx="8028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UM SISTEMA LINEAR, INVARIANTE NO TEMPO,</a:t>
            </a:r>
          </a:p>
          <a:p>
            <a:r>
              <a:rPr lang="pt-BR" sz="2800" b="1" dirty="0" smtClean="0"/>
              <a:t>VEM: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315726"/>
              </p:ext>
            </p:extLst>
          </p:nvPr>
        </p:nvGraphicFramePr>
        <p:xfrm>
          <a:off x="1115616" y="1340768"/>
          <a:ext cx="618807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ção" r:id="rId3" imgW="2717640" imgH="431640" progId="Equation.3">
                  <p:embed/>
                </p:oleObj>
              </mc:Choice>
              <mc:Fallback>
                <p:oleObj name="Equação" r:id="rId3" imgW="2717640" imgH="43164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340768"/>
                        <a:ext cx="6188075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306350"/>
              </p:ext>
            </p:extLst>
          </p:nvPr>
        </p:nvGraphicFramePr>
        <p:xfrm>
          <a:off x="1187624" y="2204864"/>
          <a:ext cx="4600283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ção" r:id="rId5" imgW="2184120" imgH="444240" progId="Equation.3">
                  <p:embed/>
                </p:oleObj>
              </mc:Choice>
              <mc:Fallback>
                <p:oleObj name="Equação" r:id="rId5" imgW="21841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7624" y="2204864"/>
                        <a:ext cx="4600283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689935"/>
              </p:ext>
            </p:extLst>
          </p:nvPr>
        </p:nvGraphicFramePr>
        <p:xfrm>
          <a:off x="1259632" y="3140968"/>
          <a:ext cx="3528392" cy="1386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ção" r:id="rId7" imgW="1422360" imgH="558720" progId="Equation.3">
                  <p:embed/>
                </p:oleObj>
              </mc:Choice>
              <mc:Fallback>
                <p:oleObj name="Equação" r:id="rId7" imgW="1422360" imgH="55872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140968"/>
                        <a:ext cx="3528392" cy="1386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7504" y="4581128"/>
            <a:ext cx="9061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COM “T” CONSTANTE, PODEMOS SIMPLIFICAR A NOTAÇÃO:</a:t>
            </a:r>
            <a:endParaRPr lang="pt-BR" sz="2800" b="1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11300"/>
              </p:ext>
            </p:extLst>
          </p:nvPr>
        </p:nvGraphicFramePr>
        <p:xfrm>
          <a:off x="1908175" y="5116513"/>
          <a:ext cx="39052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ção" r:id="rId9" imgW="1714320" imgH="203040" progId="Equation.3">
                  <p:embed/>
                </p:oleObj>
              </mc:Choice>
              <mc:Fallback>
                <p:oleObj name="Equação" r:id="rId9" imgW="1714320" imgH="2030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116513"/>
                        <a:ext cx="39052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667818"/>
              </p:ext>
            </p:extLst>
          </p:nvPr>
        </p:nvGraphicFramePr>
        <p:xfrm>
          <a:off x="2143125" y="5732463"/>
          <a:ext cx="37195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ção" r:id="rId11" imgW="1498320" imgH="203040" progId="Equation.3">
                  <p:embed/>
                </p:oleObj>
              </mc:Choice>
              <mc:Fallback>
                <p:oleObj name="Equação" r:id="rId11" imgW="1498320" imgH="20304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5732463"/>
                        <a:ext cx="37195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5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692696"/>
            <a:ext cx="1723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EXEMPLO:</a:t>
            </a:r>
            <a:endParaRPr lang="pt-BR" sz="28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80533"/>
              </p:ext>
            </p:extLst>
          </p:nvPr>
        </p:nvGraphicFramePr>
        <p:xfrm>
          <a:off x="971599" y="1484783"/>
          <a:ext cx="4536505" cy="160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ção" r:id="rId3" imgW="2006280" imgH="711000" progId="Equation.3">
                  <p:embed/>
                </p:oleObj>
              </mc:Choice>
              <mc:Fallback>
                <p:oleObj name="Equação" r:id="rId3" imgW="200628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99" y="1484783"/>
                        <a:ext cx="4536505" cy="160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373166"/>
              </p:ext>
            </p:extLst>
          </p:nvPr>
        </p:nvGraphicFramePr>
        <p:xfrm>
          <a:off x="971600" y="3140968"/>
          <a:ext cx="7267575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ção" r:id="rId5" imgW="3746160" imgH="1066680" progId="Equation.3">
                  <p:embed/>
                </p:oleObj>
              </mc:Choice>
              <mc:Fallback>
                <p:oleObj name="Equação" r:id="rId5" imgW="3746160" imgH="1066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600" y="3140968"/>
                        <a:ext cx="7267575" cy="206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065940"/>
              </p:ext>
            </p:extLst>
          </p:nvPr>
        </p:nvGraphicFramePr>
        <p:xfrm>
          <a:off x="971600" y="5445224"/>
          <a:ext cx="6103166" cy="1151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ção" r:id="rId7" imgW="2958840" imgH="558720" progId="Equation.3">
                  <p:embed/>
                </p:oleObj>
              </mc:Choice>
              <mc:Fallback>
                <p:oleObj name="Equação" r:id="rId7" imgW="29588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1600" y="5445224"/>
                        <a:ext cx="6103166" cy="1151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52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474275"/>
              </p:ext>
            </p:extLst>
          </p:nvPr>
        </p:nvGraphicFramePr>
        <p:xfrm>
          <a:off x="1043608" y="620688"/>
          <a:ext cx="6864350" cy="261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ção" r:id="rId3" imgW="3327120" imgH="1269720" progId="Equation.3">
                  <p:embed/>
                </p:oleObj>
              </mc:Choice>
              <mc:Fallback>
                <p:oleObj name="Equação" r:id="rId3" imgW="3327120" imgH="126972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620688"/>
                        <a:ext cx="6864350" cy="261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306553"/>
              </p:ext>
            </p:extLst>
          </p:nvPr>
        </p:nvGraphicFramePr>
        <p:xfrm>
          <a:off x="26029" y="3933056"/>
          <a:ext cx="8983662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ção" r:id="rId5" imgW="5219640" imgH="939600" progId="Equation.3">
                  <p:embed/>
                </p:oleObj>
              </mc:Choice>
              <mc:Fallback>
                <p:oleObj name="Equação" r:id="rId5" imgW="521964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029" y="3933056"/>
                        <a:ext cx="8983662" cy="16176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95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93986"/>
            <a:ext cx="6415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CÁLCULO DA FUNÇÃO DE TRANSFERÊNCIA</a:t>
            </a:r>
            <a:endParaRPr lang="pt-BR" sz="28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038416"/>
              </p:ext>
            </p:extLst>
          </p:nvPr>
        </p:nvGraphicFramePr>
        <p:xfrm>
          <a:off x="1043608" y="764704"/>
          <a:ext cx="39052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ção" r:id="rId3" imgW="1714320" imgH="203040" progId="Equation.3">
                  <p:embed/>
                </p:oleObj>
              </mc:Choice>
              <mc:Fallback>
                <p:oleObj name="Equação" r:id="rId3" imgW="1714320" imgH="203040" progId="Equation.3">
                  <p:embed/>
                  <p:pic>
                    <p:nvPicPr>
                      <p:cNvPr id="0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764704"/>
                        <a:ext cx="39052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371067"/>
              </p:ext>
            </p:extLst>
          </p:nvPr>
        </p:nvGraphicFramePr>
        <p:xfrm>
          <a:off x="1279525" y="1341438"/>
          <a:ext cx="37179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ção" r:id="rId5" imgW="1498320" imgH="203040" progId="Equation.3">
                  <p:embed/>
                </p:oleObj>
              </mc:Choice>
              <mc:Fallback>
                <p:oleObj name="Equação" r:id="rId5" imgW="1498320" imgH="20304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1341438"/>
                        <a:ext cx="37179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888270"/>
              </p:ext>
            </p:extLst>
          </p:nvPr>
        </p:nvGraphicFramePr>
        <p:xfrm>
          <a:off x="908526" y="2538482"/>
          <a:ext cx="61912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ção" r:id="rId7" imgW="2717640" imgH="266400" progId="Equation.3">
                  <p:embed/>
                </p:oleObj>
              </mc:Choice>
              <mc:Fallback>
                <p:oleObj name="Equação" r:id="rId7" imgW="2717640" imgH="2664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526" y="2538482"/>
                        <a:ext cx="61912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648656"/>
              </p:ext>
            </p:extLst>
          </p:nvPr>
        </p:nvGraphicFramePr>
        <p:xfrm>
          <a:off x="899592" y="3212976"/>
          <a:ext cx="35925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ção" r:id="rId9" imgW="1447560" imgH="203040" progId="Equation.3">
                  <p:embed/>
                </p:oleObj>
              </mc:Choice>
              <mc:Fallback>
                <p:oleObj name="Equação" r:id="rId9" imgW="1447560" imgH="2030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212976"/>
                        <a:ext cx="35925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187624" y="4941168"/>
            <a:ext cx="6182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PARA CONDIÇÕES INICIAIS NULAS, VEM:</a:t>
            </a:r>
            <a:endParaRPr lang="pt-BR" sz="2800" b="1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716390"/>
              </p:ext>
            </p:extLst>
          </p:nvPr>
        </p:nvGraphicFramePr>
        <p:xfrm>
          <a:off x="1742821" y="5517232"/>
          <a:ext cx="5140325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ção" r:id="rId11" imgW="1612800" imgH="266400" progId="Equation.3">
                  <p:embed/>
                </p:oleObj>
              </mc:Choice>
              <mc:Fallback>
                <p:oleObj name="Equação" r:id="rId11" imgW="1612800" imgH="2664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821" y="5517232"/>
                        <a:ext cx="5140325" cy="8524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370539"/>
              </p:ext>
            </p:extLst>
          </p:nvPr>
        </p:nvGraphicFramePr>
        <p:xfrm>
          <a:off x="1136475" y="4240252"/>
          <a:ext cx="1121809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ção" r:id="rId13" imgW="469800" imgH="241200" progId="Equation.3">
                  <p:embed/>
                </p:oleObj>
              </mc:Choice>
              <mc:Fallback>
                <p:oleObj name="Equação" r:id="rId13" imgW="4698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36475" y="4240252"/>
                        <a:ext cx="1121809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50913" y="2015262"/>
            <a:ext cx="6848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APLICANDO A TRANSFORMADA “Z”, TEM-SE:</a:t>
            </a:r>
            <a:endParaRPr lang="pt-BR" sz="28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57938" y="3717032"/>
            <a:ext cx="123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, ONDE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9658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76672"/>
            <a:ext cx="6341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CONTROLABILIDADE E OBSERVABILIDADE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219146"/>
              </p:ext>
            </p:extLst>
          </p:nvPr>
        </p:nvGraphicFramePr>
        <p:xfrm>
          <a:off x="899592" y="1556792"/>
          <a:ext cx="654526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ção" r:id="rId3" imgW="1930320" imgH="279360" progId="Equation.3">
                  <p:embed/>
                </p:oleObj>
              </mc:Choice>
              <mc:Fallback>
                <p:oleObj name="Equação" r:id="rId3" imgW="1930320" imgH="27936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556792"/>
                        <a:ext cx="6545262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920142"/>
              </p:ext>
            </p:extLst>
          </p:nvPr>
        </p:nvGraphicFramePr>
        <p:xfrm>
          <a:off x="1043608" y="3933056"/>
          <a:ext cx="58626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ção" r:id="rId5" imgW="2412720" imgH="291960" progId="Equation.3">
                  <p:embed/>
                </p:oleObj>
              </mc:Choice>
              <mc:Fallback>
                <p:oleObj name="Equação" r:id="rId5" imgW="2412720" imgH="29196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933056"/>
                        <a:ext cx="58626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74678" y="2708920"/>
            <a:ext cx="84745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 SISTEMA É CONTROLÁVEL SE E SOMENTE SE M</a:t>
            </a:r>
            <a:r>
              <a:rPr lang="pt-BR" sz="2000" b="1" dirty="0" smtClean="0"/>
              <a:t>C </a:t>
            </a:r>
            <a:r>
              <a:rPr lang="pt-BR" sz="2800" b="1" dirty="0" smtClean="0"/>
              <a:t>TIVER</a:t>
            </a:r>
          </a:p>
          <a:p>
            <a:r>
              <a:rPr lang="pt-BR" sz="2800" b="1" dirty="0" smtClean="0"/>
              <a:t>POSTO IGUAL A “n”</a:t>
            </a:r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74678" y="4869160"/>
            <a:ext cx="8215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 SISTEMA É OBSERVÁVEL SE E SOMENTE SE M</a:t>
            </a:r>
            <a:r>
              <a:rPr lang="pt-BR" sz="2000" b="1" dirty="0"/>
              <a:t>O</a:t>
            </a:r>
            <a:r>
              <a:rPr lang="pt-BR" sz="2000" b="1" dirty="0" smtClean="0"/>
              <a:t> </a:t>
            </a:r>
            <a:r>
              <a:rPr lang="pt-BR" sz="2800" b="1" dirty="0" smtClean="0"/>
              <a:t>TIVER</a:t>
            </a:r>
          </a:p>
          <a:p>
            <a:r>
              <a:rPr lang="pt-BR" sz="2800" b="1" dirty="0" smtClean="0"/>
              <a:t>POSTO IGUAL A “n”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003943"/>
            <a:ext cx="4006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SENDO “n” A ORDEM DE  </a:t>
            </a:r>
            <a:endParaRPr lang="pt-BR" sz="2800" b="1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458174"/>
              </p:ext>
            </p:extLst>
          </p:nvPr>
        </p:nvGraphicFramePr>
        <p:xfrm>
          <a:off x="4224978" y="6003943"/>
          <a:ext cx="514598" cy="475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ção" r:id="rId7" imgW="164880" imgH="152280" progId="Equation.3">
                  <p:embed/>
                </p:oleObj>
              </mc:Choice>
              <mc:Fallback>
                <p:oleObj name="Equação" r:id="rId7" imgW="1648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24978" y="6003943"/>
                        <a:ext cx="514598" cy="4750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7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137</Words>
  <Application>Microsoft Office PowerPoint</Application>
  <PresentationFormat>Apresentação na tela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Tema do Office</vt:lpstr>
      <vt:lpstr>Equação</vt:lpstr>
      <vt:lpstr>Microsoft Equation 3.0</vt:lpstr>
      <vt:lpstr>DISCRETIZAÇÃO NO ESPAÇO DE ESTADOS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DISCRETIZAÇÃO NO ESPAÇO DE ESTADOS</dc:title>
  <dc:creator>DELL</dc:creator>
  <cp:lastModifiedBy>DELL</cp:lastModifiedBy>
  <cp:revision>31</cp:revision>
  <dcterms:created xsi:type="dcterms:W3CDTF">2020-10-02T00:55:59Z</dcterms:created>
  <dcterms:modified xsi:type="dcterms:W3CDTF">2020-10-05T13:49:16Z</dcterms:modified>
</cp:coreProperties>
</file>