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394" r:id="rId3"/>
    <p:sldId id="395" r:id="rId4"/>
    <p:sldId id="398" r:id="rId5"/>
    <p:sldId id="399" r:id="rId6"/>
    <p:sldId id="400" r:id="rId7"/>
    <p:sldId id="397" r:id="rId8"/>
    <p:sldId id="396" r:id="rId9"/>
    <p:sldId id="374" r:id="rId10"/>
    <p:sldId id="401" r:id="rId11"/>
    <p:sldId id="380" r:id="rId12"/>
    <p:sldId id="381" r:id="rId13"/>
    <p:sldId id="382" r:id="rId14"/>
    <p:sldId id="383" r:id="rId15"/>
    <p:sldId id="384" r:id="rId16"/>
    <p:sldId id="410" r:id="rId17"/>
    <p:sldId id="411" r:id="rId18"/>
    <p:sldId id="403" r:id="rId19"/>
    <p:sldId id="405" r:id="rId20"/>
    <p:sldId id="406" r:id="rId21"/>
    <p:sldId id="408" r:id="rId22"/>
    <p:sldId id="407" r:id="rId23"/>
    <p:sldId id="409" r:id="rId24"/>
    <p:sldId id="331" r:id="rId25"/>
    <p:sldId id="345" r:id="rId26"/>
    <p:sldId id="346" r:id="rId27"/>
    <p:sldId id="350" r:id="rId28"/>
    <p:sldId id="351" r:id="rId29"/>
    <p:sldId id="359" r:id="rId30"/>
    <p:sldId id="412" r:id="rId31"/>
    <p:sldId id="367" r:id="rId32"/>
    <p:sldId id="333" r:id="rId33"/>
    <p:sldId id="392" r:id="rId34"/>
    <p:sldId id="393" r:id="rId35"/>
    <p:sldId id="334" r:id="rId36"/>
    <p:sldId id="371" r:id="rId37"/>
    <p:sldId id="372" r:id="rId38"/>
    <p:sldId id="373" r:id="rId39"/>
    <p:sldId id="335" r:id="rId40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4B040D-853D-4919-A40C-1B6710FD4745}" type="doc">
      <dgm:prSet loTypeId="urn:microsoft.com/office/officeart/2005/8/layout/vList5" loCatId="list" qsTypeId="urn:microsoft.com/office/officeart/2005/8/quickstyle/simple3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2E950AC9-D45D-429C-8F3D-53502DB8C185}">
      <dgm:prSet custT="1"/>
      <dgm:spPr/>
      <dgm:t>
        <a:bodyPr/>
        <a:lstStyle/>
        <a:p>
          <a:r>
            <a:rPr lang="pt-BR" sz="2400"/>
            <a:t>Conservadorismo – renasce em meados do XIX</a:t>
          </a:r>
          <a:endParaRPr lang="en-US" sz="2400"/>
        </a:p>
      </dgm:t>
    </dgm:pt>
    <dgm:pt modelId="{5EE4D625-E37D-4A12-9E97-61109D80DE1E}" type="parTrans" cxnId="{D0194B20-46A5-4C01-B1F9-DCDC5137D00E}">
      <dgm:prSet/>
      <dgm:spPr/>
      <dgm:t>
        <a:bodyPr/>
        <a:lstStyle/>
        <a:p>
          <a:endParaRPr lang="en-US" sz="2400"/>
        </a:p>
      </dgm:t>
    </dgm:pt>
    <dgm:pt modelId="{9745EAF7-E948-4F3C-A040-E052FFDB740C}" type="sibTrans" cxnId="{D0194B20-46A5-4C01-B1F9-DCDC5137D00E}">
      <dgm:prSet/>
      <dgm:spPr/>
      <dgm:t>
        <a:bodyPr/>
        <a:lstStyle/>
        <a:p>
          <a:endParaRPr lang="en-US" sz="2400"/>
        </a:p>
      </dgm:t>
    </dgm:pt>
    <dgm:pt modelId="{9571C964-FA32-46D7-B6CC-A4ADBD8FA6DD}">
      <dgm:prSet custT="1"/>
      <dgm:spPr/>
      <dgm:t>
        <a:bodyPr/>
        <a:lstStyle/>
        <a:p>
          <a:r>
            <a:rPr lang="pt-BR" sz="2000"/>
            <a:t>No XVIII – conservadorismo é uma reação contraria as mudanças</a:t>
          </a:r>
          <a:endParaRPr lang="en-US" sz="2000"/>
        </a:p>
      </dgm:t>
    </dgm:pt>
    <dgm:pt modelId="{38C6488C-A0B9-478A-BA5F-F48C0BDBD34F}" type="parTrans" cxnId="{92EC32E7-F7A8-4744-B9EA-322984945F72}">
      <dgm:prSet/>
      <dgm:spPr/>
      <dgm:t>
        <a:bodyPr/>
        <a:lstStyle/>
        <a:p>
          <a:endParaRPr lang="en-US" sz="2400"/>
        </a:p>
      </dgm:t>
    </dgm:pt>
    <dgm:pt modelId="{F44A47AF-9048-4D05-AAF8-5C3ABFBC5A76}" type="sibTrans" cxnId="{92EC32E7-F7A8-4744-B9EA-322984945F72}">
      <dgm:prSet/>
      <dgm:spPr/>
      <dgm:t>
        <a:bodyPr/>
        <a:lstStyle/>
        <a:p>
          <a:endParaRPr lang="en-US" sz="2400"/>
        </a:p>
      </dgm:t>
    </dgm:pt>
    <dgm:pt modelId="{F5B564A1-6F8F-43EB-8B0D-6B84E09223B4}">
      <dgm:prSet custT="1"/>
      <dgm:spPr/>
      <dgm:t>
        <a:bodyPr/>
        <a:lstStyle/>
        <a:p>
          <a:r>
            <a:rPr lang="pt-BR" sz="2000" dirty="0"/>
            <a:t>Monarcas e nobres: se atrelam aos novos símbolos do Estado nacional </a:t>
          </a:r>
          <a:endParaRPr lang="en-US" sz="2000" dirty="0"/>
        </a:p>
      </dgm:t>
    </dgm:pt>
    <dgm:pt modelId="{6FDA5E14-DA08-4A60-B44A-26E0920C212E}" type="parTrans" cxnId="{FD5F7E98-C225-4FA7-8297-70ABE50E98EB}">
      <dgm:prSet/>
      <dgm:spPr/>
      <dgm:t>
        <a:bodyPr/>
        <a:lstStyle/>
        <a:p>
          <a:endParaRPr lang="en-US" sz="2400"/>
        </a:p>
      </dgm:t>
    </dgm:pt>
    <dgm:pt modelId="{429C5EF4-CDF3-40D0-9DE3-92D3C663BD83}" type="sibTrans" cxnId="{FD5F7E98-C225-4FA7-8297-70ABE50E98EB}">
      <dgm:prSet/>
      <dgm:spPr/>
      <dgm:t>
        <a:bodyPr/>
        <a:lstStyle/>
        <a:p>
          <a:endParaRPr lang="en-US" sz="2400"/>
        </a:p>
      </dgm:t>
    </dgm:pt>
    <dgm:pt modelId="{CAF24D18-564D-42E8-8D41-CD61C5760259}">
      <dgm:prSet custT="1"/>
      <dgm:spPr/>
      <dgm:t>
        <a:bodyPr/>
        <a:lstStyle/>
        <a:p>
          <a:r>
            <a:rPr lang="pt-BR" sz="2000"/>
            <a:t>Exercito, igreja, estado, império </a:t>
          </a:r>
          <a:endParaRPr lang="en-US" sz="2000"/>
        </a:p>
      </dgm:t>
    </dgm:pt>
    <dgm:pt modelId="{3A04AE5B-0F73-4A0C-98B7-45D6F282EF8A}" type="parTrans" cxnId="{114EE7B1-E15C-49E3-9909-89A2E48DE726}">
      <dgm:prSet/>
      <dgm:spPr/>
      <dgm:t>
        <a:bodyPr/>
        <a:lstStyle/>
        <a:p>
          <a:endParaRPr lang="en-US" sz="2400"/>
        </a:p>
      </dgm:t>
    </dgm:pt>
    <dgm:pt modelId="{7D52E9B3-12B7-489C-A509-7D7A25D9E9EA}" type="sibTrans" cxnId="{114EE7B1-E15C-49E3-9909-89A2E48DE726}">
      <dgm:prSet/>
      <dgm:spPr/>
      <dgm:t>
        <a:bodyPr/>
        <a:lstStyle/>
        <a:p>
          <a:endParaRPr lang="en-US" sz="2400"/>
        </a:p>
      </dgm:t>
    </dgm:pt>
    <dgm:pt modelId="{C3C6B007-74E2-45BE-8718-EF0CFCCD374C}">
      <dgm:prSet custT="1"/>
      <dgm:spPr/>
      <dgm:t>
        <a:bodyPr/>
        <a:lstStyle/>
        <a:p>
          <a:r>
            <a:rPr lang="pt-BR" sz="2400"/>
            <a:t>Contra puro materialismo </a:t>
          </a:r>
          <a:endParaRPr lang="en-US" sz="2400"/>
        </a:p>
      </dgm:t>
    </dgm:pt>
    <dgm:pt modelId="{081DF021-8027-478B-80A1-5A2CE845324F}" type="parTrans" cxnId="{BCC953A1-F6A9-40AC-B1C1-673D1D55A59F}">
      <dgm:prSet/>
      <dgm:spPr/>
      <dgm:t>
        <a:bodyPr/>
        <a:lstStyle/>
        <a:p>
          <a:endParaRPr lang="en-US" sz="2400"/>
        </a:p>
      </dgm:t>
    </dgm:pt>
    <dgm:pt modelId="{1F4CC72E-EC29-42E2-B9E0-5961D61675B0}" type="sibTrans" cxnId="{BCC953A1-F6A9-40AC-B1C1-673D1D55A59F}">
      <dgm:prSet/>
      <dgm:spPr/>
      <dgm:t>
        <a:bodyPr/>
        <a:lstStyle/>
        <a:p>
          <a:endParaRPr lang="en-US" sz="2400"/>
        </a:p>
      </dgm:t>
    </dgm:pt>
    <dgm:pt modelId="{BB0DB1AE-BE3D-4767-B4E7-AD06C5D8D24A}">
      <dgm:prSet custT="1"/>
      <dgm:spPr/>
      <dgm:t>
        <a:bodyPr/>
        <a:lstStyle/>
        <a:p>
          <a:r>
            <a:rPr lang="pt-BR" sz="2000"/>
            <a:t>excessiva preocupação com dinheiro, lucros e salários </a:t>
          </a:r>
          <a:endParaRPr lang="en-US" sz="2000"/>
        </a:p>
      </dgm:t>
    </dgm:pt>
    <dgm:pt modelId="{4A3FAB15-79FE-49D8-847D-3D62A3B8CFD0}" type="parTrans" cxnId="{A28B6E4B-E1E6-4C5D-B869-C6B10EB4356B}">
      <dgm:prSet/>
      <dgm:spPr/>
      <dgm:t>
        <a:bodyPr/>
        <a:lstStyle/>
        <a:p>
          <a:endParaRPr lang="en-US" sz="2400"/>
        </a:p>
      </dgm:t>
    </dgm:pt>
    <dgm:pt modelId="{C05F5FFC-C975-459E-AD0B-7FAB56973D9A}" type="sibTrans" cxnId="{A28B6E4B-E1E6-4C5D-B869-C6B10EB4356B}">
      <dgm:prSet/>
      <dgm:spPr/>
      <dgm:t>
        <a:bodyPr/>
        <a:lstStyle/>
        <a:p>
          <a:endParaRPr lang="en-US" sz="2400"/>
        </a:p>
      </dgm:t>
    </dgm:pt>
    <dgm:pt modelId="{CDA9EA62-07F9-4B78-A360-07ED29BAF064}">
      <dgm:prSet custT="1"/>
      <dgm:spPr/>
      <dgm:t>
        <a:bodyPr/>
        <a:lstStyle/>
        <a:p>
          <a:r>
            <a:rPr lang="pt-BR" sz="2400"/>
            <a:t>Contra ataque da igreja católica </a:t>
          </a:r>
          <a:endParaRPr lang="en-US" sz="2400"/>
        </a:p>
      </dgm:t>
    </dgm:pt>
    <dgm:pt modelId="{3A24433D-2E9F-40F1-9A0A-C27F1C3A2880}" type="parTrans" cxnId="{167D967E-62E2-46CF-8154-0FD9018652C4}">
      <dgm:prSet/>
      <dgm:spPr/>
      <dgm:t>
        <a:bodyPr/>
        <a:lstStyle/>
        <a:p>
          <a:endParaRPr lang="en-US" sz="2400"/>
        </a:p>
      </dgm:t>
    </dgm:pt>
    <dgm:pt modelId="{423703C8-2741-4545-A562-0579CBE855CA}" type="sibTrans" cxnId="{167D967E-62E2-46CF-8154-0FD9018652C4}">
      <dgm:prSet/>
      <dgm:spPr/>
      <dgm:t>
        <a:bodyPr/>
        <a:lstStyle/>
        <a:p>
          <a:endParaRPr lang="en-US" sz="2400"/>
        </a:p>
      </dgm:t>
    </dgm:pt>
    <dgm:pt modelId="{F5DFE7AD-3F08-4C05-81E3-CA5E7DD911E3}">
      <dgm:prSet custT="1"/>
      <dgm:spPr/>
      <dgm:t>
        <a:bodyPr/>
        <a:lstStyle/>
        <a:p>
          <a:r>
            <a:rPr lang="pt-BR" sz="2000"/>
            <a:t>Leon XIII – aproximar igreja do operariado – cristianismo social</a:t>
          </a:r>
          <a:endParaRPr lang="en-US" sz="2000"/>
        </a:p>
      </dgm:t>
    </dgm:pt>
    <dgm:pt modelId="{5F3736FD-B196-4ED9-8DAC-DFE1357FBB73}" type="parTrans" cxnId="{36455D39-AAF2-4A34-BB0B-B09633DA0B9F}">
      <dgm:prSet/>
      <dgm:spPr/>
      <dgm:t>
        <a:bodyPr/>
        <a:lstStyle/>
        <a:p>
          <a:endParaRPr lang="en-US" sz="2400"/>
        </a:p>
      </dgm:t>
    </dgm:pt>
    <dgm:pt modelId="{99DB3368-1417-4B5A-AF8A-015E1DC44944}" type="sibTrans" cxnId="{36455D39-AAF2-4A34-BB0B-B09633DA0B9F}">
      <dgm:prSet/>
      <dgm:spPr/>
      <dgm:t>
        <a:bodyPr/>
        <a:lstStyle/>
        <a:p>
          <a:endParaRPr lang="en-US" sz="2400"/>
        </a:p>
      </dgm:t>
    </dgm:pt>
    <dgm:pt modelId="{4835CA00-DAA5-4051-AC43-2228625ADD76}">
      <dgm:prSet custT="1"/>
      <dgm:spPr/>
      <dgm:t>
        <a:bodyPr/>
        <a:lstStyle/>
        <a:p>
          <a:r>
            <a:rPr lang="pt-BR" sz="2400"/>
            <a:t>Quem faz parte da nação?</a:t>
          </a:r>
          <a:endParaRPr lang="en-US" sz="2400"/>
        </a:p>
      </dgm:t>
    </dgm:pt>
    <dgm:pt modelId="{021B1F37-75BC-4310-AB59-3728BE6C3CC1}" type="parTrans" cxnId="{752D5247-8E3D-4255-A6E7-551E0FCA5E12}">
      <dgm:prSet/>
      <dgm:spPr/>
      <dgm:t>
        <a:bodyPr/>
        <a:lstStyle/>
        <a:p>
          <a:endParaRPr lang="en-US" sz="2400"/>
        </a:p>
      </dgm:t>
    </dgm:pt>
    <dgm:pt modelId="{D69A2477-1AA9-4881-BBD9-ED0D58965164}" type="sibTrans" cxnId="{752D5247-8E3D-4255-A6E7-551E0FCA5E12}">
      <dgm:prSet/>
      <dgm:spPr/>
      <dgm:t>
        <a:bodyPr/>
        <a:lstStyle/>
        <a:p>
          <a:endParaRPr lang="en-US" sz="2400"/>
        </a:p>
      </dgm:t>
    </dgm:pt>
    <dgm:pt modelId="{A2EB747D-8541-40BB-9B62-DE4C31B4BF4B}">
      <dgm:prSet custT="1"/>
      <dgm:spPr/>
      <dgm:t>
        <a:bodyPr/>
        <a:lstStyle/>
        <a:p>
          <a:r>
            <a:rPr lang="pt-BR" sz="2000"/>
            <a:t>Debates sobre imigração e também sobre valores nacionais </a:t>
          </a:r>
          <a:endParaRPr lang="en-US" sz="2000"/>
        </a:p>
      </dgm:t>
    </dgm:pt>
    <dgm:pt modelId="{42ECD8EC-4E21-465B-A668-C8F970CFE6A9}" type="parTrans" cxnId="{C0255B31-BD1E-434E-8D97-7AEFCD5FDE6D}">
      <dgm:prSet/>
      <dgm:spPr/>
      <dgm:t>
        <a:bodyPr/>
        <a:lstStyle/>
        <a:p>
          <a:endParaRPr lang="en-US" sz="2400"/>
        </a:p>
      </dgm:t>
    </dgm:pt>
    <dgm:pt modelId="{60B4A0D8-7056-40FB-AD9F-41CADE769AB1}" type="sibTrans" cxnId="{C0255B31-BD1E-434E-8D97-7AEFCD5FDE6D}">
      <dgm:prSet/>
      <dgm:spPr/>
      <dgm:t>
        <a:bodyPr/>
        <a:lstStyle/>
        <a:p>
          <a:endParaRPr lang="en-US" sz="2400"/>
        </a:p>
      </dgm:t>
    </dgm:pt>
    <dgm:pt modelId="{3131E3D3-ACAD-4706-ABC9-6974B9360B89}">
      <dgm:prSet custT="1"/>
      <dgm:spPr/>
      <dgm:t>
        <a:bodyPr/>
        <a:lstStyle/>
        <a:p>
          <a:r>
            <a:rPr lang="pt-BR" sz="2000"/>
            <a:t>Caso Dreyfuss - </a:t>
          </a:r>
          <a:endParaRPr lang="en-US" sz="2000"/>
        </a:p>
      </dgm:t>
    </dgm:pt>
    <dgm:pt modelId="{AFFF7A13-D488-4C1C-85BD-66094998A40D}" type="parTrans" cxnId="{9AFDD6CF-5059-4656-94C0-6450E8314DB3}">
      <dgm:prSet/>
      <dgm:spPr/>
      <dgm:t>
        <a:bodyPr/>
        <a:lstStyle/>
        <a:p>
          <a:endParaRPr lang="en-US" sz="2400"/>
        </a:p>
      </dgm:t>
    </dgm:pt>
    <dgm:pt modelId="{B9822064-D83B-4F6D-BB53-B62A9F949737}" type="sibTrans" cxnId="{9AFDD6CF-5059-4656-94C0-6450E8314DB3}">
      <dgm:prSet/>
      <dgm:spPr/>
      <dgm:t>
        <a:bodyPr/>
        <a:lstStyle/>
        <a:p>
          <a:endParaRPr lang="en-US" sz="2400"/>
        </a:p>
      </dgm:t>
    </dgm:pt>
    <dgm:pt modelId="{48F8F312-BA01-4979-8BD0-3A7550023B57}" type="pres">
      <dgm:prSet presAssocID="{6C4B040D-853D-4919-A40C-1B6710FD474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5181C6A-1CB3-4D35-9386-6E77C0865509}" type="pres">
      <dgm:prSet presAssocID="{2E950AC9-D45D-429C-8F3D-53502DB8C185}" presName="linNode" presStyleCnt="0"/>
      <dgm:spPr/>
    </dgm:pt>
    <dgm:pt modelId="{0E14DF5B-B0EB-4793-8FB9-02265CE4026E}" type="pres">
      <dgm:prSet presAssocID="{2E950AC9-D45D-429C-8F3D-53502DB8C185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34C456B-D47E-4E2A-B183-861D15427471}" type="pres">
      <dgm:prSet presAssocID="{2E950AC9-D45D-429C-8F3D-53502DB8C185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72CEEC7-5D85-4A95-A028-20F6A232D055}" type="pres">
      <dgm:prSet presAssocID="{9745EAF7-E948-4F3C-A040-E052FFDB740C}" presName="sp" presStyleCnt="0"/>
      <dgm:spPr/>
    </dgm:pt>
    <dgm:pt modelId="{AE6409D8-E1DE-4FDA-8D34-23BBDBB947C6}" type="pres">
      <dgm:prSet presAssocID="{F5B564A1-6F8F-43EB-8B0D-6B84E09223B4}" presName="linNode" presStyleCnt="0"/>
      <dgm:spPr/>
    </dgm:pt>
    <dgm:pt modelId="{E438C010-9A27-48EF-B27A-CBFCA4F1C882}" type="pres">
      <dgm:prSet presAssocID="{F5B564A1-6F8F-43EB-8B0D-6B84E09223B4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755AA0F-53DA-454B-9214-1E7799BDF82D}" type="pres">
      <dgm:prSet presAssocID="{F5B564A1-6F8F-43EB-8B0D-6B84E09223B4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59A2DDB-B438-4350-B1FA-602583A73789}" type="pres">
      <dgm:prSet presAssocID="{429C5EF4-CDF3-40D0-9DE3-92D3C663BD83}" presName="sp" presStyleCnt="0"/>
      <dgm:spPr/>
    </dgm:pt>
    <dgm:pt modelId="{2004FA3B-CECF-410F-8545-AF5BBF46DDD9}" type="pres">
      <dgm:prSet presAssocID="{C3C6B007-74E2-45BE-8718-EF0CFCCD374C}" presName="linNode" presStyleCnt="0"/>
      <dgm:spPr/>
    </dgm:pt>
    <dgm:pt modelId="{1AEBB6C4-44B1-4E93-BB43-2E53DCC74607}" type="pres">
      <dgm:prSet presAssocID="{C3C6B007-74E2-45BE-8718-EF0CFCCD374C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3703EEF-3723-4F06-A1A9-809B1826DC96}" type="pres">
      <dgm:prSet presAssocID="{C3C6B007-74E2-45BE-8718-EF0CFCCD374C}" presName="descendantText" presStyleLbl="alignAccFollowNode1" presStyleIdx="2" presStyleCnt="5" custLinFactNeighborX="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3E9AAD6-E09B-408C-B43C-4D76E75DC54D}" type="pres">
      <dgm:prSet presAssocID="{1F4CC72E-EC29-42E2-B9E0-5961D61675B0}" presName="sp" presStyleCnt="0"/>
      <dgm:spPr/>
    </dgm:pt>
    <dgm:pt modelId="{2F99D588-B43E-4F2C-94B9-1A6F73E7F540}" type="pres">
      <dgm:prSet presAssocID="{CDA9EA62-07F9-4B78-A360-07ED29BAF064}" presName="linNode" presStyleCnt="0"/>
      <dgm:spPr/>
    </dgm:pt>
    <dgm:pt modelId="{C879346B-911C-4AC0-BF28-6F0B4BF931DE}" type="pres">
      <dgm:prSet presAssocID="{CDA9EA62-07F9-4B78-A360-07ED29BAF064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E85FE7B-EBF0-4353-8817-9F4BF23DD5B5}" type="pres">
      <dgm:prSet presAssocID="{CDA9EA62-07F9-4B78-A360-07ED29BAF064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E0470A5-54E6-4550-B6C0-AE7D23AFFD8C}" type="pres">
      <dgm:prSet presAssocID="{423703C8-2741-4545-A562-0579CBE855CA}" presName="sp" presStyleCnt="0"/>
      <dgm:spPr/>
    </dgm:pt>
    <dgm:pt modelId="{94C290AD-99FA-434F-9AF3-4420D109AD9C}" type="pres">
      <dgm:prSet presAssocID="{4835CA00-DAA5-4051-AC43-2228625ADD76}" presName="linNode" presStyleCnt="0"/>
      <dgm:spPr/>
    </dgm:pt>
    <dgm:pt modelId="{3AACF637-4681-4077-B4A1-49619297CFBF}" type="pres">
      <dgm:prSet presAssocID="{4835CA00-DAA5-4051-AC43-2228625ADD76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C54D6A7-A33B-4259-BB6A-5B7FDFDCDDBA}" type="pres">
      <dgm:prSet presAssocID="{4835CA00-DAA5-4051-AC43-2228625ADD76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76D7ED6-A287-461A-986D-7804DC60AD99}" type="presOf" srcId="{A2EB747D-8541-40BB-9B62-DE4C31B4BF4B}" destId="{3C54D6A7-A33B-4259-BB6A-5B7FDFDCDDBA}" srcOrd="0" destOrd="0" presId="urn:microsoft.com/office/officeart/2005/8/layout/vList5"/>
    <dgm:cxn modelId="{F1FAED4A-6AA2-4994-9EC4-B5982BEC5389}" type="presOf" srcId="{4835CA00-DAA5-4051-AC43-2228625ADD76}" destId="{3AACF637-4681-4077-B4A1-49619297CFBF}" srcOrd="0" destOrd="0" presId="urn:microsoft.com/office/officeart/2005/8/layout/vList5"/>
    <dgm:cxn modelId="{9AFDD6CF-5059-4656-94C0-6450E8314DB3}" srcId="{4835CA00-DAA5-4051-AC43-2228625ADD76}" destId="{3131E3D3-ACAD-4706-ABC9-6974B9360B89}" srcOrd="1" destOrd="0" parTransId="{AFFF7A13-D488-4C1C-85BD-66094998A40D}" sibTransId="{B9822064-D83B-4F6D-BB53-B62A9F949737}"/>
    <dgm:cxn modelId="{7D335FE7-9894-496A-8520-F723065CAF49}" type="presOf" srcId="{6C4B040D-853D-4919-A40C-1B6710FD4745}" destId="{48F8F312-BA01-4979-8BD0-3A7550023B57}" srcOrd="0" destOrd="0" presId="urn:microsoft.com/office/officeart/2005/8/layout/vList5"/>
    <dgm:cxn modelId="{752D5247-8E3D-4255-A6E7-551E0FCA5E12}" srcId="{6C4B040D-853D-4919-A40C-1B6710FD4745}" destId="{4835CA00-DAA5-4051-AC43-2228625ADD76}" srcOrd="4" destOrd="0" parTransId="{021B1F37-75BC-4310-AB59-3728BE6C3CC1}" sibTransId="{D69A2477-1AA9-4881-BBD9-ED0D58965164}"/>
    <dgm:cxn modelId="{FD5F7E98-C225-4FA7-8297-70ABE50E98EB}" srcId="{6C4B040D-853D-4919-A40C-1B6710FD4745}" destId="{F5B564A1-6F8F-43EB-8B0D-6B84E09223B4}" srcOrd="1" destOrd="0" parTransId="{6FDA5E14-DA08-4A60-B44A-26E0920C212E}" sibTransId="{429C5EF4-CDF3-40D0-9DE3-92D3C663BD83}"/>
    <dgm:cxn modelId="{36455D39-AAF2-4A34-BB0B-B09633DA0B9F}" srcId="{CDA9EA62-07F9-4B78-A360-07ED29BAF064}" destId="{F5DFE7AD-3F08-4C05-81E3-CA5E7DD911E3}" srcOrd="0" destOrd="0" parTransId="{5F3736FD-B196-4ED9-8DAC-DFE1357FBB73}" sibTransId="{99DB3368-1417-4B5A-AF8A-015E1DC44944}"/>
    <dgm:cxn modelId="{C0255B31-BD1E-434E-8D97-7AEFCD5FDE6D}" srcId="{4835CA00-DAA5-4051-AC43-2228625ADD76}" destId="{A2EB747D-8541-40BB-9B62-DE4C31B4BF4B}" srcOrd="0" destOrd="0" parTransId="{42ECD8EC-4E21-465B-A668-C8F970CFE6A9}" sibTransId="{60B4A0D8-7056-40FB-AD9F-41CADE769AB1}"/>
    <dgm:cxn modelId="{5CCD228C-F881-459A-ABC1-BFE31DCF6604}" type="presOf" srcId="{9571C964-FA32-46D7-B6CC-A4ADBD8FA6DD}" destId="{234C456B-D47E-4E2A-B183-861D15427471}" srcOrd="0" destOrd="0" presId="urn:microsoft.com/office/officeart/2005/8/layout/vList5"/>
    <dgm:cxn modelId="{1C6A9468-AA50-4DAA-9A68-D3F985067601}" type="presOf" srcId="{F5DFE7AD-3F08-4C05-81E3-CA5E7DD911E3}" destId="{3E85FE7B-EBF0-4353-8817-9F4BF23DD5B5}" srcOrd="0" destOrd="0" presId="urn:microsoft.com/office/officeart/2005/8/layout/vList5"/>
    <dgm:cxn modelId="{114EE7B1-E15C-49E3-9909-89A2E48DE726}" srcId="{F5B564A1-6F8F-43EB-8B0D-6B84E09223B4}" destId="{CAF24D18-564D-42E8-8D41-CD61C5760259}" srcOrd="0" destOrd="0" parTransId="{3A04AE5B-0F73-4A0C-98B7-45D6F282EF8A}" sibTransId="{7D52E9B3-12B7-489C-A509-7D7A25D9E9EA}"/>
    <dgm:cxn modelId="{76932CA7-F258-4F58-8F04-7E7B8EDACAA7}" type="presOf" srcId="{CDA9EA62-07F9-4B78-A360-07ED29BAF064}" destId="{C879346B-911C-4AC0-BF28-6F0B4BF931DE}" srcOrd="0" destOrd="0" presId="urn:microsoft.com/office/officeart/2005/8/layout/vList5"/>
    <dgm:cxn modelId="{BCC953A1-F6A9-40AC-B1C1-673D1D55A59F}" srcId="{6C4B040D-853D-4919-A40C-1B6710FD4745}" destId="{C3C6B007-74E2-45BE-8718-EF0CFCCD374C}" srcOrd="2" destOrd="0" parTransId="{081DF021-8027-478B-80A1-5A2CE845324F}" sibTransId="{1F4CC72E-EC29-42E2-B9E0-5961D61675B0}"/>
    <dgm:cxn modelId="{71A4A5F7-6D0D-4133-AB3F-A6CF1C5AAC68}" type="presOf" srcId="{3131E3D3-ACAD-4706-ABC9-6974B9360B89}" destId="{3C54D6A7-A33B-4259-BB6A-5B7FDFDCDDBA}" srcOrd="0" destOrd="1" presId="urn:microsoft.com/office/officeart/2005/8/layout/vList5"/>
    <dgm:cxn modelId="{F0292905-5E67-4E28-9415-355A2BC294D8}" type="presOf" srcId="{2E950AC9-D45D-429C-8F3D-53502DB8C185}" destId="{0E14DF5B-B0EB-4793-8FB9-02265CE4026E}" srcOrd="0" destOrd="0" presId="urn:microsoft.com/office/officeart/2005/8/layout/vList5"/>
    <dgm:cxn modelId="{FD07C992-1C0E-4F20-B306-9603FCA81449}" type="presOf" srcId="{CAF24D18-564D-42E8-8D41-CD61C5760259}" destId="{1755AA0F-53DA-454B-9214-1E7799BDF82D}" srcOrd="0" destOrd="0" presId="urn:microsoft.com/office/officeart/2005/8/layout/vList5"/>
    <dgm:cxn modelId="{559866DE-E7E3-4D7D-86FC-6F83E61449D4}" type="presOf" srcId="{BB0DB1AE-BE3D-4767-B4E7-AD06C5D8D24A}" destId="{53703EEF-3723-4F06-A1A9-809B1826DC96}" srcOrd="0" destOrd="0" presId="urn:microsoft.com/office/officeart/2005/8/layout/vList5"/>
    <dgm:cxn modelId="{92EC32E7-F7A8-4744-B9EA-322984945F72}" srcId="{2E950AC9-D45D-429C-8F3D-53502DB8C185}" destId="{9571C964-FA32-46D7-B6CC-A4ADBD8FA6DD}" srcOrd="0" destOrd="0" parTransId="{38C6488C-A0B9-478A-BA5F-F48C0BDBD34F}" sibTransId="{F44A47AF-9048-4D05-AAF8-5C3ABFBC5A76}"/>
    <dgm:cxn modelId="{7E361040-7BC8-4A47-9335-F85944F061F1}" type="presOf" srcId="{C3C6B007-74E2-45BE-8718-EF0CFCCD374C}" destId="{1AEBB6C4-44B1-4E93-BB43-2E53DCC74607}" srcOrd="0" destOrd="0" presId="urn:microsoft.com/office/officeart/2005/8/layout/vList5"/>
    <dgm:cxn modelId="{D0194B20-46A5-4C01-B1F9-DCDC5137D00E}" srcId="{6C4B040D-853D-4919-A40C-1B6710FD4745}" destId="{2E950AC9-D45D-429C-8F3D-53502DB8C185}" srcOrd="0" destOrd="0" parTransId="{5EE4D625-E37D-4A12-9E97-61109D80DE1E}" sibTransId="{9745EAF7-E948-4F3C-A040-E052FFDB740C}"/>
    <dgm:cxn modelId="{167D967E-62E2-46CF-8154-0FD9018652C4}" srcId="{6C4B040D-853D-4919-A40C-1B6710FD4745}" destId="{CDA9EA62-07F9-4B78-A360-07ED29BAF064}" srcOrd="3" destOrd="0" parTransId="{3A24433D-2E9F-40F1-9A0A-C27F1C3A2880}" sibTransId="{423703C8-2741-4545-A562-0579CBE855CA}"/>
    <dgm:cxn modelId="{A28B6E4B-E1E6-4C5D-B869-C6B10EB4356B}" srcId="{C3C6B007-74E2-45BE-8718-EF0CFCCD374C}" destId="{BB0DB1AE-BE3D-4767-B4E7-AD06C5D8D24A}" srcOrd="0" destOrd="0" parTransId="{4A3FAB15-79FE-49D8-847D-3D62A3B8CFD0}" sibTransId="{C05F5FFC-C975-459E-AD0B-7FAB56973D9A}"/>
    <dgm:cxn modelId="{5F38F2A8-8503-4D4C-A261-1F38C4D1AD7F}" type="presOf" srcId="{F5B564A1-6F8F-43EB-8B0D-6B84E09223B4}" destId="{E438C010-9A27-48EF-B27A-CBFCA4F1C882}" srcOrd="0" destOrd="0" presId="urn:microsoft.com/office/officeart/2005/8/layout/vList5"/>
    <dgm:cxn modelId="{0D0874A4-88A2-4A98-ACC0-08EC5EAA627B}" type="presParOf" srcId="{48F8F312-BA01-4979-8BD0-3A7550023B57}" destId="{85181C6A-1CB3-4D35-9386-6E77C0865509}" srcOrd="0" destOrd="0" presId="urn:microsoft.com/office/officeart/2005/8/layout/vList5"/>
    <dgm:cxn modelId="{E32FAAD9-5E5F-4E4F-9407-35786E194A5A}" type="presParOf" srcId="{85181C6A-1CB3-4D35-9386-6E77C0865509}" destId="{0E14DF5B-B0EB-4793-8FB9-02265CE4026E}" srcOrd="0" destOrd="0" presId="urn:microsoft.com/office/officeart/2005/8/layout/vList5"/>
    <dgm:cxn modelId="{5F6EC414-2613-4CB8-8B4B-FCCA9B11238E}" type="presParOf" srcId="{85181C6A-1CB3-4D35-9386-6E77C0865509}" destId="{234C456B-D47E-4E2A-B183-861D15427471}" srcOrd="1" destOrd="0" presId="urn:microsoft.com/office/officeart/2005/8/layout/vList5"/>
    <dgm:cxn modelId="{50F6287B-5239-41A9-9003-095CAD750F72}" type="presParOf" srcId="{48F8F312-BA01-4979-8BD0-3A7550023B57}" destId="{072CEEC7-5D85-4A95-A028-20F6A232D055}" srcOrd="1" destOrd="0" presId="urn:microsoft.com/office/officeart/2005/8/layout/vList5"/>
    <dgm:cxn modelId="{474EF2BE-FECC-4D99-80D5-C5C8F3CE5AD9}" type="presParOf" srcId="{48F8F312-BA01-4979-8BD0-3A7550023B57}" destId="{AE6409D8-E1DE-4FDA-8D34-23BBDBB947C6}" srcOrd="2" destOrd="0" presId="urn:microsoft.com/office/officeart/2005/8/layout/vList5"/>
    <dgm:cxn modelId="{0E4DB68D-3D5B-4360-B354-D26378FEC8F3}" type="presParOf" srcId="{AE6409D8-E1DE-4FDA-8D34-23BBDBB947C6}" destId="{E438C010-9A27-48EF-B27A-CBFCA4F1C882}" srcOrd="0" destOrd="0" presId="urn:microsoft.com/office/officeart/2005/8/layout/vList5"/>
    <dgm:cxn modelId="{8AE566E6-2B8C-40E3-8B85-24B1F9381135}" type="presParOf" srcId="{AE6409D8-E1DE-4FDA-8D34-23BBDBB947C6}" destId="{1755AA0F-53DA-454B-9214-1E7799BDF82D}" srcOrd="1" destOrd="0" presId="urn:microsoft.com/office/officeart/2005/8/layout/vList5"/>
    <dgm:cxn modelId="{54520513-0CDF-4CC4-AE54-83E08AD25A15}" type="presParOf" srcId="{48F8F312-BA01-4979-8BD0-3A7550023B57}" destId="{F59A2DDB-B438-4350-B1FA-602583A73789}" srcOrd="3" destOrd="0" presId="urn:microsoft.com/office/officeart/2005/8/layout/vList5"/>
    <dgm:cxn modelId="{4B21884D-2004-41D1-9140-27F5795ADD89}" type="presParOf" srcId="{48F8F312-BA01-4979-8BD0-3A7550023B57}" destId="{2004FA3B-CECF-410F-8545-AF5BBF46DDD9}" srcOrd="4" destOrd="0" presId="urn:microsoft.com/office/officeart/2005/8/layout/vList5"/>
    <dgm:cxn modelId="{E3FD98F8-CFD9-4032-BD93-B4A086D2184B}" type="presParOf" srcId="{2004FA3B-CECF-410F-8545-AF5BBF46DDD9}" destId="{1AEBB6C4-44B1-4E93-BB43-2E53DCC74607}" srcOrd="0" destOrd="0" presId="urn:microsoft.com/office/officeart/2005/8/layout/vList5"/>
    <dgm:cxn modelId="{A5B513CD-850E-4478-B435-4E75A1035D14}" type="presParOf" srcId="{2004FA3B-CECF-410F-8545-AF5BBF46DDD9}" destId="{53703EEF-3723-4F06-A1A9-809B1826DC96}" srcOrd="1" destOrd="0" presId="urn:microsoft.com/office/officeart/2005/8/layout/vList5"/>
    <dgm:cxn modelId="{C09F7BCE-854E-4E8C-87B9-57EA38B86C5B}" type="presParOf" srcId="{48F8F312-BA01-4979-8BD0-3A7550023B57}" destId="{E3E9AAD6-E09B-408C-B43C-4D76E75DC54D}" srcOrd="5" destOrd="0" presId="urn:microsoft.com/office/officeart/2005/8/layout/vList5"/>
    <dgm:cxn modelId="{A28CB6C5-143B-4310-870A-7E8961AA55B9}" type="presParOf" srcId="{48F8F312-BA01-4979-8BD0-3A7550023B57}" destId="{2F99D588-B43E-4F2C-94B9-1A6F73E7F540}" srcOrd="6" destOrd="0" presId="urn:microsoft.com/office/officeart/2005/8/layout/vList5"/>
    <dgm:cxn modelId="{5ECC37EC-875F-4247-B5BB-C24F8393015D}" type="presParOf" srcId="{2F99D588-B43E-4F2C-94B9-1A6F73E7F540}" destId="{C879346B-911C-4AC0-BF28-6F0B4BF931DE}" srcOrd="0" destOrd="0" presId="urn:microsoft.com/office/officeart/2005/8/layout/vList5"/>
    <dgm:cxn modelId="{CAE21FF7-0F9A-4C4C-9249-76ECA228CE76}" type="presParOf" srcId="{2F99D588-B43E-4F2C-94B9-1A6F73E7F540}" destId="{3E85FE7B-EBF0-4353-8817-9F4BF23DD5B5}" srcOrd="1" destOrd="0" presId="urn:microsoft.com/office/officeart/2005/8/layout/vList5"/>
    <dgm:cxn modelId="{52D1E6BD-745B-41E3-990F-ED8277A6EE21}" type="presParOf" srcId="{48F8F312-BA01-4979-8BD0-3A7550023B57}" destId="{0E0470A5-54E6-4550-B6C0-AE7D23AFFD8C}" srcOrd="7" destOrd="0" presId="urn:microsoft.com/office/officeart/2005/8/layout/vList5"/>
    <dgm:cxn modelId="{9139E598-AE3D-4DA5-8536-CA90C1C86099}" type="presParOf" srcId="{48F8F312-BA01-4979-8BD0-3A7550023B57}" destId="{94C290AD-99FA-434F-9AF3-4420D109AD9C}" srcOrd="8" destOrd="0" presId="urn:microsoft.com/office/officeart/2005/8/layout/vList5"/>
    <dgm:cxn modelId="{1B79111D-DE89-4119-9691-9DBC9BC167EC}" type="presParOf" srcId="{94C290AD-99FA-434F-9AF3-4420D109AD9C}" destId="{3AACF637-4681-4077-B4A1-49619297CFBF}" srcOrd="0" destOrd="0" presId="urn:microsoft.com/office/officeart/2005/8/layout/vList5"/>
    <dgm:cxn modelId="{771BD30D-5C85-480F-8053-B903F59F3C15}" type="presParOf" srcId="{94C290AD-99FA-434F-9AF3-4420D109AD9C}" destId="{3C54D6A7-A33B-4259-BB6A-5B7FDFDCDDB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030B41-8BC8-4FC5-8502-4CA7BE5E6A09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FCC0BC49-FA7E-40AA-AF0D-A47FE0EE3E05}">
      <dgm:prSet phldrT="[Texto]"/>
      <dgm:spPr/>
      <dgm:t>
        <a:bodyPr/>
        <a:lstStyle/>
        <a:p>
          <a:r>
            <a:rPr lang="pt-BR" dirty="0" smtClean="0"/>
            <a:t>Socialistas </a:t>
          </a:r>
          <a:r>
            <a:rPr lang="pt-BR" dirty="0" err="1" smtClean="0"/>
            <a:t>revolucionarios</a:t>
          </a:r>
          <a:endParaRPr lang="pt-BR" dirty="0"/>
        </a:p>
      </dgm:t>
    </dgm:pt>
    <dgm:pt modelId="{F6C63454-2A28-4C89-AD86-EBF61BA32AC1}" type="parTrans" cxnId="{0B1A0B0B-6D3F-40B2-8794-479ABBA9C96C}">
      <dgm:prSet/>
      <dgm:spPr/>
      <dgm:t>
        <a:bodyPr/>
        <a:lstStyle/>
        <a:p>
          <a:endParaRPr lang="pt-BR"/>
        </a:p>
      </dgm:t>
    </dgm:pt>
    <dgm:pt modelId="{8DA8DE34-65E4-4FD8-BE72-9FF3D97FA100}" type="sibTrans" cxnId="{0B1A0B0B-6D3F-40B2-8794-479ABBA9C96C}">
      <dgm:prSet/>
      <dgm:spPr/>
      <dgm:t>
        <a:bodyPr/>
        <a:lstStyle/>
        <a:p>
          <a:endParaRPr lang="pt-BR"/>
        </a:p>
      </dgm:t>
    </dgm:pt>
    <dgm:pt modelId="{73AEBEF4-618F-4480-A232-25B806C125D1}">
      <dgm:prSet phldrT="[Texto]"/>
      <dgm:spPr/>
      <dgm:t>
        <a:bodyPr/>
        <a:lstStyle/>
        <a:p>
          <a:r>
            <a:rPr lang="pt-BR" dirty="0" err="1" smtClean="0"/>
            <a:t>liberias</a:t>
          </a:r>
          <a:endParaRPr lang="pt-BR" dirty="0"/>
        </a:p>
      </dgm:t>
    </dgm:pt>
    <dgm:pt modelId="{2E64F321-72F1-42A5-B9E5-CF4EBC863B14}" type="parTrans" cxnId="{4FD164C6-6767-44B0-B117-FB2AD16A8E09}">
      <dgm:prSet/>
      <dgm:spPr/>
      <dgm:t>
        <a:bodyPr/>
        <a:lstStyle/>
        <a:p>
          <a:endParaRPr lang="pt-BR"/>
        </a:p>
      </dgm:t>
    </dgm:pt>
    <dgm:pt modelId="{9B6F9D3D-DBC3-4A29-A936-571D20DCB82B}" type="sibTrans" cxnId="{4FD164C6-6767-44B0-B117-FB2AD16A8E09}">
      <dgm:prSet/>
      <dgm:spPr/>
      <dgm:t>
        <a:bodyPr/>
        <a:lstStyle/>
        <a:p>
          <a:endParaRPr lang="pt-BR"/>
        </a:p>
      </dgm:t>
    </dgm:pt>
    <dgm:pt modelId="{8B1799E1-DC41-447A-91C3-21465ACF713B}">
      <dgm:prSet phldrT="[Texto]"/>
      <dgm:spPr/>
      <dgm:t>
        <a:bodyPr/>
        <a:lstStyle/>
        <a:p>
          <a:r>
            <a:rPr lang="pt-BR" dirty="0" smtClean="0"/>
            <a:t>Nacionalistas conservadores</a:t>
          </a:r>
          <a:endParaRPr lang="pt-BR" dirty="0"/>
        </a:p>
      </dgm:t>
    </dgm:pt>
    <dgm:pt modelId="{4AD9A452-C8B1-4A8C-B323-7B2D308A04AB}" type="parTrans" cxnId="{6CEA5CD1-5C3E-4CB0-B5B2-DB095384934F}">
      <dgm:prSet/>
      <dgm:spPr/>
      <dgm:t>
        <a:bodyPr/>
        <a:lstStyle/>
        <a:p>
          <a:endParaRPr lang="pt-BR"/>
        </a:p>
      </dgm:t>
    </dgm:pt>
    <dgm:pt modelId="{04089D8C-51CF-4FA9-AD96-EEE6E8098681}" type="sibTrans" cxnId="{6CEA5CD1-5C3E-4CB0-B5B2-DB095384934F}">
      <dgm:prSet/>
      <dgm:spPr/>
      <dgm:t>
        <a:bodyPr/>
        <a:lstStyle/>
        <a:p>
          <a:endParaRPr lang="pt-BR"/>
        </a:p>
      </dgm:t>
    </dgm:pt>
    <dgm:pt modelId="{031D484C-E669-4F64-BF88-50423D39DA64}">
      <dgm:prSet phldrT="[Texto]"/>
      <dgm:spPr/>
      <dgm:t>
        <a:bodyPr/>
        <a:lstStyle/>
        <a:p>
          <a:r>
            <a:rPr lang="pt-BR" dirty="0" smtClean="0"/>
            <a:t>Nacionalistas tradicionais </a:t>
          </a:r>
          <a:endParaRPr lang="pt-BR" dirty="0"/>
        </a:p>
      </dgm:t>
    </dgm:pt>
    <dgm:pt modelId="{15925A1B-7AA1-4B1C-B1A3-A45FADB03C4F}" type="parTrans" cxnId="{8FF4D9CF-8C81-4B4E-896E-0640FD125BE8}">
      <dgm:prSet/>
      <dgm:spPr/>
      <dgm:t>
        <a:bodyPr/>
        <a:lstStyle/>
        <a:p>
          <a:endParaRPr lang="pt-BR"/>
        </a:p>
      </dgm:t>
    </dgm:pt>
    <dgm:pt modelId="{665FCCAE-12F2-4BDF-B538-AE12378946E2}" type="sibTrans" cxnId="{8FF4D9CF-8C81-4B4E-896E-0640FD125BE8}">
      <dgm:prSet/>
      <dgm:spPr/>
      <dgm:t>
        <a:bodyPr/>
        <a:lstStyle/>
        <a:p>
          <a:endParaRPr lang="pt-BR"/>
        </a:p>
      </dgm:t>
    </dgm:pt>
    <dgm:pt modelId="{2D91D0CE-7AE6-434A-B994-D8AED2118473}">
      <dgm:prSet phldrT="[Texto]"/>
      <dgm:spPr/>
      <dgm:t>
        <a:bodyPr/>
        <a:lstStyle/>
        <a:p>
          <a:r>
            <a:rPr lang="pt-BR" dirty="0" smtClean="0"/>
            <a:t>Sociais democratas</a:t>
          </a:r>
          <a:endParaRPr lang="pt-BR" dirty="0"/>
        </a:p>
      </dgm:t>
    </dgm:pt>
    <dgm:pt modelId="{EEF0D932-E944-4A6B-90E5-7A7098F930E2}" type="parTrans" cxnId="{847AB57D-60A3-4D0C-AAEE-E27525CE87F0}">
      <dgm:prSet/>
      <dgm:spPr/>
      <dgm:t>
        <a:bodyPr/>
        <a:lstStyle/>
        <a:p>
          <a:endParaRPr lang="pt-BR"/>
        </a:p>
      </dgm:t>
    </dgm:pt>
    <dgm:pt modelId="{95418825-A04C-4349-AA62-726941E75732}" type="sibTrans" cxnId="{847AB57D-60A3-4D0C-AAEE-E27525CE87F0}">
      <dgm:prSet/>
      <dgm:spPr/>
      <dgm:t>
        <a:bodyPr/>
        <a:lstStyle/>
        <a:p>
          <a:endParaRPr lang="pt-BR"/>
        </a:p>
      </dgm:t>
    </dgm:pt>
    <dgm:pt modelId="{EE9262EB-B61B-43A8-B0B2-C6C6898D883A}" type="pres">
      <dgm:prSet presAssocID="{22030B41-8BC8-4FC5-8502-4CA7BE5E6A09}" presName="Name0" presStyleCnt="0">
        <dgm:presLayoutVars>
          <dgm:dir/>
          <dgm:resizeHandles val="exact"/>
        </dgm:presLayoutVars>
      </dgm:prSet>
      <dgm:spPr/>
    </dgm:pt>
    <dgm:pt modelId="{22A87013-8FF8-4004-AC05-B4676C651719}" type="pres">
      <dgm:prSet presAssocID="{22030B41-8BC8-4FC5-8502-4CA7BE5E6A09}" presName="fgShape" presStyleLbl="fgShp" presStyleIdx="0" presStyleCnt="1"/>
      <dgm:spPr/>
    </dgm:pt>
    <dgm:pt modelId="{A8069867-BCA7-4BD4-BDC4-AEA768F7687F}" type="pres">
      <dgm:prSet presAssocID="{22030B41-8BC8-4FC5-8502-4CA7BE5E6A09}" presName="linComp" presStyleCnt="0"/>
      <dgm:spPr/>
    </dgm:pt>
    <dgm:pt modelId="{D8C335EB-4362-4659-A304-4F702104E3A4}" type="pres">
      <dgm:prSet presAssocID="{FCC0BC49-FA7E-40AA-AF0D-A47FE0EE3E05}" presName="compNode" presStyleCnt="0"/>
      <dgm:spPr/>
    </dgm:pt>
    <dgm:pt modelId="{D88BFC9D-7910-4FA0-AA9C-A0E5678CEF90}" type="pres">
      <dgm:prSet presAssocID="{FCC0BC49-FA7E-40AA-AF0D-A47FE0EE3E05}" presName="bkgdShape" presStyleLbl="node1" presStyleIdx="0" presStyleCnt="5"/>
      <dgm:spPr/>
      <dgm:t>
        <a:bodyPr/>
        <a:lstStyle/>
        <a:p>
          <a:endParaRPr lang="pt-BR"/>
        </a:p>
      </dgm:t>
    </dgm:pt>
    <dgm:pt modelId="{96217A42-1291-46A5-8A69-3DCBB5ED383F}" type="pres">
      <dgm:prSet presAssocID="{FCC0BC49-FA7E-40AA-AF0D-A47FE0EE3E05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9A384F3-6FEA-4B30-9491-584F0F4ED93B}" type="pres">
      <dgm:prSet presAssocID="{FCC0BC49-FA7E-40AA-AF0D-A47FE0EE3E05}" presName="invisiNode" presStyleLbl="node1" presStyleIdx="0" presStyleCnt="5"/>
      <dgm:spPr/>
    </dgm:pt>
    <dgm:pt modelId="{F9E61B88-B317-4DE8-957F-C37F29C7761C}" type="pres">
      <dgm:prSet presAssocID="{FCC0BC49-FA7E-40AA-AF0D-A47FE0EE3E05}" presName="imagNode" presStyleLbl="fgImgPlace1" presStyleIdx="0" presStyleCnt="5"/>
      <dgm:spPr/>
    </dgm:pt>
    <dgm:pt modelId="{B8167354-EF71-43DD-8521-4A3A264337DC}" type="pres">
      <dgm:prSet presAssocID="{8DA8DE34-65E4-4FD8-BE72-9FF3D97FA100}" presName="sibTrans" presStyleLbl="sibTrans2D1" presStyleIdx="0" presStyleCnt="0"/>
      <dgm:spPr/>
      <dgm:t>
        <a:bodyPr/>
        <a:lstStyle/>
        <a:p>
          <a:endParaRPr lang="pt-BR"/>
        </a:p>
      </dgm:t>
    </dgm:pt>
    <dgm:pt modelId="{09880272-5F20-42FF-83A7-429EC609591D}" type="pres">
      <dgm:prSet presAssocID="{2D91D0CE-7AE6-434A-B994-D8AED2118473}" presName="compNode" presStyleCnt="0"/>
      <dgm:spPr/>
    </dgm:pt>
    <dgm:pt modelId="{C6F293C4-8480-403D-BE7E-F5E11A4E0A30}" type="pres">
      <dgm:prSet presAssocID="{2D91D0CE-7AE6-434A-B994-D8AED2118473}" presName="bkgdShape" presStyleLbl="node1" presStyleIdx="1" presStyleCnt="5"/>
      <dgm:spPr/>
      <dgm:t>
        <a:bodyPr/>
        <a:lstStyle/>
        <a:p>
          <a:endParaRPr lang="pt-BR"/>
        </a:p>
      </dgm:t>
    </dgm:pt>
    <dgm:pt modelId="{F0922049-5A01-4180-BE0A-43EBFFA5ECF6}" type="pres">
      <dgm:prSet presAssocID="{2D91D0CE-7AE6-434A-B994-D8AED2118473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1F70CBE-F3A8-4F21-8DEC-92331D9DA00A}" type="pres">
      <dgm:prSet presAssocID="{2D91D0CE-7AE6-434A-B994-D8AED2118473}" presName="invisiNode" presStyleLbl="node1" presStyleIdx="1" presStyleCnt="5"/>
      <dgm:spPr/>
    </dgm:pt>
    <dgm:pt modelId="{72BEFA7D-F4E9-4A94-A569-97ED70B41B87}" type="pres">
      <dgm:prSet presAssocID="{2D91D0CE-7AE6-434A-B994-D8AED2118473}" presName="imagNode" presStyleLbl="fgImgPlace1" presStyleIdx="1" presStyleCnt="5" custLinFactNeighborX="115" custLinFactNeighborY="811"/>
      <dgm:spPr/>
    </dgm:pt>
    <dgm:pt modelId="{D00706CE-F4DF-49B9-9A3A-68A28EA23C22}" type="pres">
      <dgm:prSet presAssocID="{95418825-A04C-4349-AA62-726941E75732}" presName="sibTrans" presStyleLbl="sibTrans2D1" presStyleIdx="0" presStyleCnt="0"/>
      <dgm:spPr/>
      <dgm:t>
        <a:bodyPr/>
        <a:lstStyle/>
        <a:p>
          <a:endParaRPr lang="pt-BR"/>
        </a:p>
      </dgm:t>
    </dgm:pt>
    <dgm:pt modelId="{D171C818-C7D1-4BA9-9E4A-E9A4602D6856}" type="pres">
      <dgm:prSet presAssocID="{73AEBEF4-618F-4480-A232-25B806C125D1}" presName="compNode" presStyleCnt="0"/>
      <dgm:spPr/>
    </dgm:pt>
    <dgm:pt modelId="{7903B2ED-1164-4C81-B7CB-EB499DC8834F}" type="pres">
      <dgm:prSet presAssocID="{73AEBEF4-618F-4480-A232-25B806C125D1}" presName="bkgdShape" presStyleLbl="node1" presStyleIdx="2" presStyleCnt="5"/>
      <dgm:spPr/>
      <dgm:t>
        <a:bodyPr/>
        <a:lstStyle/>
        <a:p>
          <a:endParaRPr lang="pt-BR"/>
        </a:p>
      </dgm:t>
    </dgm:pt>
    <dgm:pt modelId="{E9C188DA-C45C-4675-88FA-EF0906938148}" type="pres">
      <dgm:prSet presAssocID="{73AEBEF4-618F-4480-A232-25B806C125D1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404CDBF-12EE-426C-BA37-94C10DCE9388}" type="pres">
      <dgm:prSet presAssocID="{73AEBEF4-618F-4480-A232-25B806C125D1}" presName="invisiNode" presStyleLbl="node1" presStyleIdx="2" presStyleCnt="5"/>
      <dgm:spPr/>
    </dgm:pt>
    <dgm:pt modelId="{49810468-4968-47EB-B783-239DE6FFE8D1}" type="pres">
      <dgm:prSet presAssocID="{73AEBEF4-618F-4480-A232-25B806C125D1}" presName="imagNode" presStyleLbl="fgImgPlace1" presStyleIdx="2" presStyleCnt="5"/>
      <dgm:spPr/>
    </dgm:pt>
    <dgm:pt modelId="{E0409660-B5A0-47B1-99E2-7AAF06EC3EB0}" type="pres">
      <dgm:prSet presAssocID="{9B6F9D3D-DBC3-4A29-A936-571D20DCB82B}" presName="sibTrans" presStyleLbl="sibTrans2D1" presStyleIdx="0" presStyleCnt="0"/>
      <dgm:spPr/>
      <dgm:t>
        <a:bodyPr/>
        <a:lstStyle/>
        <a:p>
          <a:endParaRPr lang="pt-BR"/>
        </a:p>
      </dgm:t>
    </dgm:pt>
    <dgm:pt modelId="{913EED09-D40B-48C5-9E70-B092404B5494}" type="pres">
      <dgm:prSet presAssocID="{8B1799E1-DC41-447A-91C3-21465ACF713B}" presName="compNode" presStyleCnt="0"/>
      <dgm:spPr/>
    </dgm:pt>
    <dgm:pt modelId="{E8FE0244-66D9-4D62-BCA0-6E220F015936}" type="pres">
      <dgm:prSet presAssocID="{8B1799E1-DC41-447A-91C3-21465ACF713B}" presName="bkgdShape" presStyleLbl="node1" presStyleIdx="3" presStyleCnt="5"/>
      <dgm:spPr/>
      <dgm:t>
        <a:bodyPr/>
        <a:lstStyle/>
        <a:p>
          <a:endParaRPr lang="pt-BR"/>
        </a:p>
      </dgm:t>
    </dgm:pt>
    <dgm:pt modelId="{69A19992-D566-4F05-A9D5-ABE6F632F765}" type="pres">
      <dgm:prSet presAssocID="{8B1799E1-DC41-447A-91C3-21465ACF713B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BC7843C-ECFD-463D-BFCA-497D27DEE229}" type="pres">
      <dgm:prSet presAssocID="{8B1799E1-DC41-447A-91C3-21465ACF713B}" presName="invisiNode" presStyleLbl="node1" presStyleIdx="3" presStyleCnt="5"/>
      <dgm:spPr/>
    </dgm:pt>
    <dgm:pt modelId="{F6E3BEAE-67B7-4DDE-9B33-8CF5D64164E7}" type="pres">
      <dgm:prSet presAssocID="{8B1799E1-DC41-447A-91C3-21465ACF713B}" presName="imagNode" presStyleLbl="fgImgPlace1" presStyleIdx="3" presStyleCnt="5"/>
      <dgm:spPr/>
    </dgm:pt>
    <dgm:pt modelId="{F25567AA-A619-4338-AE36-2BB41A460E29}" type="pres">
      <dgm:prSet presAssocID="{04089D8C-51CF-4FA9-AD96-EEE6E8098681}" presName="sibTrans" presStyleLbl="sibTrans2D1" presStyleIdx="0" presStyleCnt="0"/>
      <dgm:spPr/>
      <dgm:t>
        <a:bodyPr/>
        <a:lstStyle/>
        <a:p>
          <a:endParaRPr lang="pt-BR"/>
        </a:p>
      </dgm:t>
    </dgm:pt>
    <dgm:pt modelId="{1E5CC9D2-6E57-41B9-AFCE-5662C50DAFF1}" type="pres">
      <dgm:prSet presAssocID="{031D484C-E669-4F64-BF88-50423D39DA64}" presName="compNode" presStyleCnt="0"/>
      <dgm:spPr/>
    </dgm:pt>
    <dgm:pt modelId="{A71880D0-E4AF-4533-BBA4-BD51C48CEF10}" type="pres">
      <dgm:prSet presAssocID="{031D484C-E669-4F64-BF88-50423D39DA64}" presName="bkgdShape" presStyleLbl="node1" presStyleIdx="4" presStyleCnt="5"/>
      <dgm:spPr/>
      <dgm:t>
        <a:bodyPr/>
        <a:lstStyle/>
        <a:p>
          <a:endParaRPr lang="pt-BR"/>
        </a:p>
      </dgm:t>
    </dgm:pt>
    <dgm:pt modelId="{D1AC2446-DA06-492B-8ABE-2F3757E57ACA}" type="pres">
      <dgm:prSet presAssocID="{031D484C-E669-4F64-BF88-50423D39DA64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9505CDD-DCAD-422A-A4BC-6980AAA45133}" type="pres">
      <dgm:prSet presAssocID="{031D484C-E669-4F64-BF88-50423D39DA64}" presName="invisiNode" presStyleLbl="node1" presStyleIdx="4" presStyleCnt="5"/>
      <dgm:spPr/>
    </dgm:pt>
    <dgm:pt modelId="{3981CAEC-281C-4E94-82DA-9CF09E565618}" type="pres">
      <dgm:prSet presAssocID="{031D484C-E669-4F64-BF88-50423D39DA64}" presName="imagNode" presStyleLbl="fgImgPlace1" presStyleIdx="4" presStyleCnt="5"/>
      <dgm:spPr/>
    </dgm:pt>
  </dgm:ptLst>
  <dgm:cxnLst>
    <dgm:cxn modelId="{26DD51FD-B42A-404B-B2CC-ACE6237AFB26}" type="presOf" srcId="{22030B41-8BC8-4FC5-8502-4CA7BE5E6A09}" destId="{EE9262EB-B61B-43A8-B0B2-C6C6898D883A}" srcOrd="0" destOrd="0" presId="urn:microsoft.com/office/officeart/2005/8/layout/hList7"/>
    <dgm:cxn modelId="{46E00C07-8615-42CE-80A4-9796D47F91DD}" type="presOf" srcId="{2D91D0CE-7AE6-434A-B994-D8AED2118473}" destId="{F0922049-5A01-4180-BE0A-43EBFFA5ECF6}" srcOrd="1" destOrd="0" presId="urn:microsoft.com/office/officeart/2005/8/layout/hList7"/>
    <dgm:cxn modelId="{53AA33E2-817F-4D49-87F0-E53EAFDD0E69}" type="presOf" srcId="{8DA8DE34-65E4-4FD8-BE72-9FF3D97FA100}" destId="{B8167354-EF71-43DD-8521-4A3A264337DC}" srcOrd="0" destOrd="0" presId="urn:microsoft.com/office/officeart/2005/8/layout/hList7"/>
    <dgm:cxn modelId="{E994D226-47CF-4490-B421-175B1653BBF6}" type="presOf" srcId="{73AEBEF4-618F-4480-A232-25B806C125D1}" destId="{E9C188DA-C45C-4675-88FA-EF0906938148}" srcOrd="1" destOrd="0" presId="urn:microsoft.com/office/officeart/2005/8/layout/hList7"/>
    <dgm:cxn modelId="{847AB57D-60A3-4D0C-AAEE-E27525CE87F0}" srcId="{22030B41-8BC8-4FC5-8502-4CA7BE5E6A09}" destId="{2D91D0CE-7AE6-434A-B994-D8AED2118473}" srcOrd="1" destOrd="0" parTransId="{EEF0D932-E944-4A6B-90E5-7A7098F930E2}" sibTransId="{95418825-A04C-4349-AA62-726941E75732}"/>
    <dgm:cxn modelId="{4F47867B-FEEF-412E-80A4-2BCDCAAA4C00}" type="presOf" srcId="{04089D8C-51CF-4FA9-AD96-EEE6E8098681}" destId="{F25567AA-A619-4338-AE36-2BB41A460E29}" srcOrd="0" destOrd="0" presId="urn:microsoft.com/office/officeart/2005/8/layout/hList7"/>
    <dgm:cxn modelId="{8FF4D9CF-8C81-4B4E-896E-0640FD125BE8}" srcId="{22030B41-8BC8-4FC5-8502-4CA7BE5E6A09}" destId="{031D484C-E669-4F64-BF88-50423D39DA64}" srcOrd="4" destOrd="0" parTransId="{15925A1B-7AA1-4B1C-B1A3-A45FADB03C4F}" sibTransId="{665FCCAE-12F2-4BDF-B538-AE12378946E2}"/>
    <dgm:cxn modelId="{A182EDD1-91B7-417C-A621-A47B9C92E1A2}" type="presOf" srcId="{FCC0BC49-FA7E-40AA-AF0D-A47FE0EE3E05}" destId="{D88BFC9D-7910-4FA0-AA9C-A0E5678CEF90}" srcOrd="0" destOrd="0" presId="urn:microsoft.com/office/officeart/2005/8/layout/hList7"/>
    <dgm:cxn modelId="{CCBEF5AE-5924-4E0A-B599-3BC40331DF56}" type="presOf" srcId="{031D484C-E669-4F64-BF88-50423D39DA64}" destId="{A71880D0-E4AF-4533-BBA4-BD51C48CEF10}" srcOrd="0" destOrd="0" presId="urn:microsoft.com/office/officeart/2005/8/layout/hList7"/>
    <dgm:cxn modelId="{0C64A56F-B081-4FF1-B155-9637AE3A53B4}" type="presOf" srcId="{031D484C-E669-4F64-BF88-50423D39DA64}" destId="{D1AC2446-DA06-492B-8ABE-2F3757E57ACA}" srcOrd="1" destOrd="0" presId="urn:microsoft.com/office/officeart/2005/8/layout/hList7"/>
    <dgm:cxn modelId="{D261CEDF-9E2D-409B-AE38-C6736BDB312A}" type="presOf" srcId="{8B1799E1-DC41-447A-91C3-21465ACF713B}" destId="{69A19992-D566-4F05-A9D5-ABE6F632F765}" srcOrd="1" destOrd="0" presId="urn:microsoft.com/office/officeart/2005/8/layout/hList7"/>
    <dgm:cxn modelId="{A143E219-DEBE-4944-A9EC-4F3F3B0F3BBA}" type="presOf" srcId="{8B1799E1-DC41-447A-91C3-21465ACF713B}" destId="{E8FE0244-66D9-4D62-BCA0-6E220F015936}" srcOrd="0" destOrd="0" presId="urn:microsoft.com/office/officeart/2005/8/layout/hList7"/>
    <dgm:cxn modelId="{80CFD9CE-E79B-4B89-96C0-FD88608B1E33}" type="presOf" srcId="{95418825-A04C-4349-AA62-726941E75732}" destId="{D00706CE-F4DF-49B9-9A3A-68A28EA23C22}" srcOrd="0" destOrd="0" presId="urn:microsoft.com/office/officeart/2005/8/layout/hList7"/>
    <dgm:cxn modelId="{4FD164C6-6767-44B0-B117-FB2AD16A8E09}" srcId="{22030B41-8BC8-4FC5-8502-4CA7BE5E6A09}" destId="{73AEBEF4-618F-4480-A232-25B806C125D1}" srcOrd="2" destOrd="0" parTransId="{2E64F321-72F1-42A5-B9E5-CF4EBC863B14}" sibTransId="{9B6F9D3D-DBC3-4A29-A936-571D20DCB82B}"/>
    <dgm:cxn modelId="{12DFCB30-6E68-44AD-9EEF-110671A3B081}" type="presOf" srcId="{2D91D0CE-7AE6-434A-B994-D8AED2118473}" destId="{C6F293C4-8480-403D-BE7E-F5E11A4E0A30}" srcOrd="0" destOrd="0" presId="urn:microsoft.com/office/officeart/2005/8/layout/hList7"/>
    <dgm:cxn modelId="{D77A2D32-753F-4CE6-882F-E6F1FF1ABC79}" type="presOf" srcId="{9B6F9D3D-DBC3-4A29-A936-571D20DCB82B}" destId="{E0409660-B5A0-47B1-99E2-7AAF06EC3EB0}" srcOrd="0" destOrd="0" presId="urn:microsoft.com/office/officeart/2005/8/layout/hList7"/>
    <dgm:cxn modelId="{6CEA5CD1-5C3E-4CB0-B5B2-DB095384934F}" srcId="{22030B41-8BC8-4FC5-8502-4CA7BE5E6A09}" destId="{8B1799E1-DC41-447A-91C3-21465ACF713B}" srcOrd="3" destOrd="0" parTransId="{4AD9A452-C8B1-4A8C-B323-7B2D308A04AB}" sibTransId="{04089D8C-51CF-4FA9-AD96-EEE6E8098681}"/>
    <dgm:cxn modelId="{0B1A0B0B-6D3F-40B2-8794-479ABBA9C96C}" srcId="{22030B41-8BC8-4FC5-8502-4CA7BE5E6A09}" destId="{FCC0BC49-FA7E-40AA-AF0D-A47FE0EE3E05}" srcOrd="0" destOrd="0" parTransId="{F6C63454-2A28-4C89-AD86-EBF61BA32AC1}" sibTransId="{8DA8DE34-65E4-4FD8-BE72-9FF3D97FA100}"/>
    <dgm:cxn modelId="{124A82EE-BC38-43B1-9C14-0B9E9E87727F}" type="presOf" srcId="{FCC0BC49-FA7E-40AA-AF0D-A47FE0EE3E05}" destId="{96217A42-1291-46A5-8A69-3DCBB5ED383F}" srcOrd="1" destOrd="0" presId="urn:microsoft.com/office/officeart/2005/8/layout/hList7"/>
    <dgm:cxn modelId="{16D21C52-345A-4654-ADEE-5A57B6F26E06}" type="presOf" srcId="{73AEBEF4-618F-4480-A232-25B806C125D1}" destId="{7903B2ED-1164-4C81-B7CB-EB499DC8834F}" srcOrd="0" destOrd="0" presId="urn:microsoft.com/office/officeart/2005/8/layout/hList7"/>
    <dgm:cxn modelId="{4DFC3FD9-D02B-4747-9D44-F1EB2D7E44ED}" type="presParOf" srcId="{EE9262EB-B61B-43A8-B0B2-C6C6898D883A}" destId="{22A87013-8FF8-4004-AC05-B4676C651719}" srcOrd="0" destOrd="0" presId="urn:microsoft.com/office/officeart/2005/8/layout/hList7"/>
    <dgm:cxn modelId="{89848157-AA91-482C-B821-A005882BAB68}" type="presParOf" srcId="{EE9262EB-B61B-43A8-B0B2-C6C6898D883A}" destId="{A8069867-BCA7-4BD4-BDC4-AEA768F7687F}" srcOrd="1" destOrd="0" presId="urn:microsoft.com/office/officeart/2005/8/layout/hList7"/>
    <dgm:cxn modelId="{6D4ED91D-483B-4D33-874A-3B8A70E4189F}" type="presParOf" srcId="{A8069867-BCA7-4BD4-BDC4-AEA768F7687F}" destId="{D8C335EB-4362-4659-A304-4F702104E3A4}" srcOrd="0" destOrd="0" presId="urn:microsoft.com/office/officeart/2005/8/layout/hList7"/>
    <dgm:cxn modelId="{1FBDDD12-4AC3-4D87-96E8-52EB08625B11}" type="presParOf" srcId="{D8C335EB-4362-4659-A304-4F702104E3A4}" destId="{D88BFC9D-7910-4FA0-AA9C-A0E5678CEF90}" srcOrd="0" destOrd="0" presId="urn:microsoft.com/office/officeart/2005/8/layout/hList7"/>
    <dgm:cxn modelId="{740FC086-1826-4B08-AF1D-BA1569C927E1}" type="presParOf" srcId="{D8C335EB-4362-4659-A304-4F702104E3A4}" destId="{96217A42-1291-46A5-8A69-3DCBB5ED383F}" srcOrd="1" destOrd="0" presId="urn:microsoft.com/office/officeart/2005/8/layout/hList7"/>
    <dgm:cxn modelId="{DF6D9B8B-6CAF-4077-91A4-3F995BE1352B}" type="presParOf" srcId="{D8C335EB-4362-4659-A304-4F702104E3A4}" destId="{B9A384F3-6FEA-4B30-9491-584F0F4ED93B}" srcOrd="2" destOrd="0" presId="urn:microsoft.com/office/officeart/2005/8/layout/hList7"/>
    <dgm:cxn modelId="{A3327FB1-75AB-4770-8342-DF08D9977338}" type="presParOf" srcId="{D8C335EB-4362-4659-A304-4F702104E3A4}" destId="{F9E61B88-B317-4DE8-957F-C37F29C7761C}" srcOrd="3" destOrd="0" presId="urn:microsoft.com/office/officeart/2005/8/layout/hList7"/>
    <dgm:cxn modelId="{E8F0FF76-B3B5-44C0-A01D-2667BC142197}" type="presParOf" srcId="{A8069867-BCA7-4BD4-BDC4-AEA768F7687F}" destId="{B8167354-EF71-43DD-8521-4A3A264337DC}" srcOrd="1" destOrd="0" presId="urn:microsoft.com/office/officeart/2005/8/layout/hList7"/>
    <dgm:cxn modelId="{45965663-CD1A-42D2-BE1D-BF52D1BD9061}" type="presParOf" srcId="{A8069867-BCA7-4BD4-BDC4-AEA768F7687F}" destId="{09880272-5F20-42FF-83A7-429EC609591D}" srcOrd="2" destOrd="0" presId="urn:microsoft.com/office/officeart/2005/8/layout/hList7"/>
    <dgm:cxn modelId="{2BCC3FF6-5803-45EE-B43A-711DF797D7B9}" type="presParOf" srcId="{09880272-5F20-42FF-83A7-429EC609591D}" destId="{C6F293C4-8480-403D-BE7E-F5E11A4E0A30}" srcOrd="0" destOrd="0" presId="urn:microsoft.com/office/officeart/2005/8/layout/hList7"/>
    <dgm:cxn modelId="{B28D6336-6918-4E9D-AB5E-93AF922066C8}" type="presParOf" srcId="{09880272-5F20-42FF-83A7-429EC609591D}" destId="{F0922049-5A01-4180-BE0A-43EBFFA5ECF6}" srcOrd="1" destOrd="0" presId="urn:microsoft.com/office/officeart/2005/8/layout/hList7"/>
    <dgm:cxn modelId="{3E5D4F73-02CB-491A-902F-7262F8AAEBB7}" type="presParOf" srcId="{09880272-5F20-42FF-83A7-429EC609591D}" destId="{91F70CBE-F3A8-4F21-8DEC-92331D9DA00A}" srcOrd="2" destOrd="0" presId="urn:microsoft.com/office/officeart/2005/8/layout/hList7"/>
    <dgm:cxn modelId="{D3E21615-8D62-4075-A123-C060C1ED7951}" type="presParOf" srcId="{09880272-5F20-42FF-83A7-429EC609591D}" destId="{72BEFA7D-F4E9-4A94-A569-97ED70B41B87}" srcOrd="3" destOrd="0" presId="urn:microsoft.com/office/officeart/2005/8/layout/hList7"/>
    <dgm:cxn modelId="{C96782D5-E0F8-4E99-861C-2CDF668A056C}" type="presParOf" srcId="{A8069867-BCA7-4BD4-BDC4-AEA768F7687F}" destId="{D00706CE-F4DF-49B9-9A3A-68A28EA23C22}" srcOrd="3" destOrd="0" presId="urn:microsoft.com/office/officeart/2005/8/layout/hList7"/>
    <dgm:cxn modelId="{813138F6-50AC-4341-AF35-B4888A6C4C97}" type="presParOf" srcId="{A8069867-BCA7-4BD4-BDC4-AEA768F7687F}" destId="{D171C818-C7D1-4BA9-9E4A-E9A4602D6856}" srcOrd="4" destOrd="0" presId="urn:microsoft.com/office/officeart/2005/8/layout/hList7"/>
    <dgm:cxn modelId="{59401540-D15E-44D1-9410-A9E177CD9E7D}" type="presParOf" srcId="{D171C818-C7D1-4BA9-9E4A-E9A4602D6856}" destId="{7903B2ED-1164-4C81-B7CB-EB499DC8834F}" srcOrd="0" destOrd="0" presId="urn:microsoft.com/office/officeart/2005/8/layout/hList7"/>
    <dgm:cxn modelId="{8DD263A5-A186-48CE-9C8B-17D2FA4A1462}" type="presParOf" srcId="{D171C818-C7D1-4BA9-9E4A-E9A4602D6856}" destId="{E9C188DA-C45C-4675-88FA-EF0906938148}" srcOrd="1" destOrd="0" presId="urn:microsoft.com/office/officeart/2005/8/layout/hList7"/>
    <dgm:cxn modelId="{73C3C3B7-D93C-4CF3-A4AD-97169B651B55}" type="presParOf" srcId="{D171C818-C7D1-4BA9-9E4A-E9A4602D6856}" destId="{5404CDBF-12EE-426C-BA37-94C10DCE9388}" srcOrd="2" destOrd="0" presId="urn:microsoft.com/office/officeart/2005/8/layout/hList7"/>
    <dgm:cxn modelId="{FFB64E44-E4CA-460C-895C-7EAE6237F638}" type="presParOf" srcId="{D171C818-C7D1-4BA9-9E4A-E9A4602D6856}" destId="{49810468-4968-47EB-B783-239DE6FFE8D1}" srcOrd="3" destOrd="0" presId="urn:microsoft.com/office/officeart/2005/8/layout/hList7"/>
    <dgm:cxn modelId="{9002484B-E1A4-4029-993C-12ADF068AF9D}" type="presParOf" srcId="{A8069867-BCA7-4BD4-BDC4-AEA768F7687F}" destId="{E0409660-B5A0-47B1-99E2-7AAF06EC3EB0}" srcOrd="5" destOrd="0" presId="urn:microsoft.com/office/officeart/2005/8/layout/hList7"/>
    <dgm:cxn modelId="{DEBEE72C-FFC0-46A5-9A2C-CED5C855FDD8}" type="presParOf" srcId="{A8069867-BCA7-4BD4-BDC4-AEA768F7687F}" destId="{913EED09-D40B-48C5-9E70-B092404B5494}" srcOrd="6" destOrd="0" presId="urn:microsoft.com/office/officeart/2005/8/layout/hList7"/>
    <dgm:cxn modelId="{89D56EF9-5DCB-4215-937D-678B365ABF93}" type="presParOf" srcId="{913EED09-D40B-48C5-9E70-B092404B5494}" destId="{E8FE0244-66D9-4D62-BCA0-6E220F015936}" srcOrd="0" destOrd="0" presId="urn:microsoft.com/office/officeart/2005/8/layout/hList7"/>
    <dgm:cxn modelId="{2017CF47-D48B-46D0-ACE9-37D924051DC1}" type="presParOf" srcId="{913EED09-D40B-48C5-9E70-B092404B5494}" destId="{69A19992-D566-4F05-A9D5-ABE6F632F765}" srcOrd="1" destOrd="0" presId="urn:microsoft.com/office/officeart/2005/8/layout/hList7"/>
    <dgm:cxn modelId="{FE43BEB1-EFD0-4C26-BC02-EC32A2E31599}" type="presParOf" srcId="{913EED09-D40B-48C5-9E70-B092404B5494}" destId="{EBC7843C-ECFD-463D-BFCA-497D27DEE229}" srcOrd="2" destOrd="0" presId="urn:microsoft.com/office/officeart/2005/8/layout/hList7"/>
    <dgm:cxn modelId="{E8F9344F-9087-4A49-9602-89F49574A801}" type="presParOf" srcId="{913EED09-D40B-48C5-9E70-B092404B5494}" destId="{F6E3BEAE-67B7-4DDE-9B33-8CF5D64164E7}" srcOrd="3" destOrd="0" presId="urn:microsoft.com/office/officeart/2005/8/layout/hList7"/>
    <dgm:cxn modelId="{60B7BD40-4C84-4B2B-8455-F9CFBF750491}" type="presParOf" srcId="{A8069867-BCA7-4BD4-BDC4-AEA768F7687F}" destId="{F25567AA-A619-4338-AE36-2BB41A460E29}" srcOrd="7" destOrd="0" presId="urn:microsoft.com/office/officeart/2005/8/layout/hList7"/>
    <dgm:cxn modelId="{1D0322DD-2FC6-4EAB-8DEB-113C14DCE6DE}" type="presParOf" srcId="{A8069867-BCA7-4BD4-BDC4-AEA768F7687F}" destId="{1E5CC9D2-6E57-41B9-AFCE-5662C50DAFF1}" srcOrd="8" destOrd="0" presId="urn:microsoft.com/office/officeart/2005/8/layout/hList7"/>
    <dgm:cxn modelId="{1A2E4676-A798-4BBC-A543-5BEDB4DE0206}" type="presParOf" srcId="{1E5CC9D2-6E57-41B9-AFCE-5662C50DAFF1}" destId="{A71880D0-E4AF-4533-BBA4-BD51C48CEF10}" srcOrd="0" destOrd="0" presId="urn:microsoft.com/office/officeart/2005/8/layout/hList7"/>
    <dgm:cxn modelId="{CE578FA2-6012-4F8D-9BF7-EA55F8DDB000}" type="presParOf" srcId="{1E5CC9D2-6E57-41B9-AFCE-5662C50DAFF1}" destId="{D1AC2446-DA06-492B-8ABE-2F3757E57ACA}" srcOrd="1" destOrd="0" presId="urn:microsoft.com/office/officeart/2005/8/layout/hList7"/>
    <dgm:cxn modelId="{95742498-E575-43F8-93CC-DDDEE6DC9DE7}" type="presParOf" srcId="{1E5CC9D2-6E57-41B9-AFCE-5662C50DAFF1}" destId="{B9505CDD-DCAD-422A-A4BC-6980AAA45133}" srcOrd="2" destOrd="0" presId="urn:microsoft.com/office/officeart/2005/8/layout/hList7"/>
    <dgm:cxn modelId="{51F0295A-F543-4928-9CD1-3CEEFAEB2F05}" type="presParOf" srcId="{1E5CC9D2-6E57-41B9-AFCE-5662C50DAFF1}" destId="{3981CAEC-281C-4E94-82DA-9CF09E56561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3A1B418-D87A-4ECC-96F8-FC84FE4D6E01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2136840-8A2E-4F87-819C-85C69D104343}">
      <dgm:prSet custT="1"/>
      <dgm:spPr/>
      <dgm:t>
        <a:bodyPr/>
        <a:lstStyle/>
        <a:p>
          <a:r>
            <a:rPr lang="pt-BR" sz="1700" dirty="0"/>
            <a:t>Rivalidade internacionais</a:t>
          </a:r>
        </a:p>
        <a:p>
          <a:r>
            <a:rPr lang="pt-BR" sz="1400" dirty="0"/>
            <a:t>Dois blocos principais (Alemanha e império austro húngaro x França e </a:t>
          </a:r>
          <a:r>
            <a:rPr lang="pt-BR" sz="1400" dirty="0" err="1"/>
            <a:t>Russia</a:t>
          </a:r>
          <a:r>
            <a:rPr lang="pt-BR" sz="1400" dirty="0"/>
            <a:t>)</a:t>
          </a:r>
          <a:endParaRPr lang="en-US" sz="1400" dirty="0"/>
        </a:p>
      </dgm:t>
    </dgm:pt>
    <dgm:pt modelId="{993DE975-7793-4BF3-BEDF-C3335CCAB207}" type="parTrans" cxnId="{125460C5-6DB6-410B-A00E-FC2AD2986D23}">
      <dgm:prSet/>
      <dgm:spPr/>
      <dgm:t>
        <a:bodyPr/>
        <a:lstStyle/>
        <a:p>
          <a:endParaRPr lang="en-US"/>
        </a:p>
      </dgm:t>
    </dgm:pt>
    <dgm:pt modelId="{41709E4E-6E06-4B4D-9E86-825C45F764FB}" type="sibTrans" cxnId="{125460C5-6DB6-410B-A00E-FC2AD2986D23}">
      <dgm:prSet/>
      <dgm:spPr/>
      <dgm:t>
        <a:bodyPr/>
        <a:lstStyle/>
        <a:p>
          <a:endParaRPr lang="en-US"/>
        </a:p>
      </dgm:t>
    </dgm:pt>
    <dgm:pt modelId="{4AFFA2C1-204C-4FE1-91CF-95F99756E80B}">
      <dgm:prSet/>
      <dgm:spPr/>
      <dgm:t>
        <a:bodyPr/>
        <a:lstStyle/>
        <a:p>
          <a:r>
            <a:rPr lang="pt-BR" dirty="0"/>
            <a:t>Corrida armamentista e militarismo  </a:t>
          </a:r>
          <a:endParaRPr lang="en-US" dirty="0"/>
        </a:p>
      </dgm:t>
    </dgm:pt>
    <dgm:pt modelId="{8AFDEF88-8E5A-4713-A027-65EBF2126DDC}" type="parTrans" cxnId="{60A3E749-2A9B-4BBE-9C45-8B4F2BDB8022}">
      <dgm:prSet/>
      <dgm:spPr/>
      <dgm:t>
        <a:bodyPr/>
        <a:lstStyle/>
        <a:p>
          <a:endParaRPr lang="en-US"/>
        </a:p>
      </dgm:t>
    </dgm:pt>
    <dgm:pt modelId="{3B58D474-A2C3-44B9-A036-A67F88AEB11A}" type="sibTrans" cxnId="{60A3E749-2A9B-4BBE-9C45-8B4F2BDB8022}">
      <dgm:prSet/>
      <dgm:spPr/>
      <dgm:t>
        <a:bodyPr/>
        <a:lstStyle/>
        <a:p>
          <a:endParaRPr lang="en-US"/>
        </a:p>
      </dgm:t>
    </dgm:pt>
    <dgm:pt modelId="{5C1AA125-4062-4C40-9C6B-1AAE64B48E26}">
      <dgm:prSet custT="1"/>
      <dgm:spPr/>
      <dgm:t>
        <a:bodyPr/>
        <a:lstStyle/>
        <a:p>
          <a:r>
            <a:rPr lang="pt-BR" sz="2000" dirty="0"/>
            <a:t>Rivalidade entre impérios</a:t>
          </a:r>
        </a:p>
        <a:p>
          <a:r>
            <a:rPr lang="pt-BR" sz="1800" dirty="0"/>
            <a:t>Busca por colônias e espaços de influencia</a:t>
          </a:r>
          <a:endParaRPr lang="en-US" sz="1800" dirty="0"/>
        </a:p>
      </dgm:t>
    </dgm:pt>
    <dgm:pt modelId="{97C9BCDC-9673-4872-9540-A2711FE163C4}" type="parTrans" cxnId="{76CCBC0B-CEF1-4475-A311-3A895543C3E1}">
      <dgm:prSet/>
      <dgm:spPr/>
      <dgm:t>
        <a:bodyPr/>
        <a:lstStyle/>
        <a:p>
          <a:endParaRPr lang="en-US"/>
        </a:p>
      </dgm:t>
    </dgm:pt>
    <dgm:pt modelId="{CA9E6DB4-15E1-466F-BBE4-BEC7E55E0C20}" type="sibTrans" cxnId="{76CCBC0B-CEF1-4475-A311-3A895543C3E1}">
      <dgm:prSet/>
      <dgm:spPr/>
      <dgm:t>
        <a:bodyPr/>
        <a:lstStyle/>
        <a:p>
          <a:endParaRPr lang="en-US"/>
        </a:p>
      </dgm:t>
    </dgm:pt>
    <dgm:pt modelId="{53F22075-5194-4C67-ADC4-8A1985B381FF}">
      <dgm:prSet custT="1"/>
      <dgm:spPr/>
      <dgm:t>
        <a:bodyPr/>
        <a:lstStyle/>
        <a:p>
          <a:r>
            <a:rPr lang="pt-BR" sz="2000" dirty="0"/>
            <a:t>Rivalidades econômicas</a:t>
          </a:r>
        </a:p>
        <a:p>
          <a:r>
            <a:rPr lang="pt-BR" sz="1800" dirty="0"/>
            <a:t>Busca por mercados x protecionismo praticado por países </a:t>
          </a:r>
          <a:endParaRPr lang="en-US" sz="1800" dirty="0"/>
        </a:p>
      </dgm:t>
    </dgm:pt>
    <dgm:pt modelId="{D5F5A596-25B8-4A42-B9FB-8873669B3A24}" type="parTrans" cxnId="{53CA29A0-26B4-4E04-87DD-ADE6689699EF}">
      <dgm:prSet/>
      <dgm:spPr/>
      <dgm:t>
        <a:bodyPr/>
        <a:lstStyle/>
        <a:p>
          <a:endParaRPr lang="en-US"/>
        </a:p>
      </dgm:t>
    </dgm:pt>
    <dgm:pt modelId="{E9E0DAE7-04DA-4ECF-AF2A-37B32C7BA3F4}" type="sibTrans" cxnId="{53CA29A0-26B4-4E04-87DD-ADE6689699EF}">
      <dgm:prSet/>
      <dgm:spPr/>
      <dgm:t>
        <a:bodyPr/>
        <a:lstStyle/>
        <a:p>
          <a:endParaRPr lang="en-US"/>
        </a:p>
      </dgm:t>
    </dgm:pt>
    <dgm:pt modelId="{FF90C496-B8B4-4C16-BF53-C8869618B1A1}">
      <dgm:prSet custT="1"/>
      <dgm:spPr/>
      <dgm:t>
        <a:bodyPr/>
        <a:lstStyle/>
        <a:p>
          <a:r>
            <a:rPr lang="pt-BR" sz="1700" dirty="0"/>
            <a:t>Insegurança doméstica frente às dinastias imperiais</a:t>
          </a:r>
        </a:p>
        <a:p>
          <a:r>
            <a:rPr lang="pt-BR" sz="1600" dirty="0"/>
            <a:t>(questionamentos internos dos poderes imperiais)</a:t>
          </a:r>
          <a:endParaRPr lang="en-US" sz="1600" dirty="0"/>
        </a:p>
      </dgm:t>
    </dgm:pt>
    <dgm:pt modelId="{3AF7E09F-3710-4E4D-AFA8-36AA9809DBA9}" type="parTrans" cxnId="{3D1D0DF4-535F-4702-A1BD-964FE7611689}">
      <dgm:prSet/>
      <dgm:spPr/>
      <dgm:t>
        <a:bodyPr/>
        <a:lstStyle/>
        <a:p>
          <a:endParaRPr lang="en-US"/>
        </a:p>
      </dgm:t>
    </dgm:pt>
    <dgm:pt modelId="{58A3BC6C-FE94-4D93-97A9-B565009FCE87}" type="sibTrans" cxnId="{3D1D0DF4-535F-4702-A1BD-964FE7611689}">
      <dgm:prSet/>
      <dgm:spPr/>
      <dgm:t>
        <a:bodyPr/>
        <a:lstStyle/>
        <a:p>
          <a:endParaRPr lang="en-US"/>
        </a:p>
      </dgm:t>
    </dgm:pt>
    <dgm:pt modelId="{47BC02F7-EFBC-4C00-94BD-4F4E5FF3993E}" type="pres">
      <dgm:prSet presAssocID="{43A1B418-D87A-4ECC-96F8-FC84FE4D6E0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115AE05D-3CF3-4C1B-8465-D7C5DCEB037F}" type="pres">
      <dgm:prSet presAssocID="{B2136840-8A2E-4F87-819C-85C69D10434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A378206-B15E-4FE7-B1B1-A23AD1937A70}" type="pres">
      <dgm:prSet presAssocID="{41709E4E-6E06-4B4D-9E86-825C45F764FB}" presName="sibTrans" presStyleCnt="0"/>
      <dgm:spPr/>
    </dgm:pt>
    <dgm:pt modelId="{84C39E14-021F-48D7-BFD6-4A7762E4B044}" type="pres">
      <dgm:prSet presAssocID="{4AFFA2C1-204C-4FE1-91CF-95F99756E80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BC5C143-6E8F-43BC-A3E1-A7966CB34626}" type="pres">
      <dgm:prSet presAssocID="{3B58D474-A2C3-44B9-A036-A67F88AEB11A}" presName="sibTrans" presStyleCnt="0"/>
      <dgm:spPr/>
    </dgm:pt>
    <dgm:pt modelId="{02A0E898-5791-4189-B8EB-0F2A0F01AF7A}" type="pres">
      <dgm:prSet presAssocID="{5C1AA125-4062-4C40-9C6B-1AAE64B48E2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44F3709-4707-4E73-8004-2CF609C45A9D}" type="pres">
      <dgm:prSet presAssocID="{CA9E6DB4-15E1-466F-BBE4-BEC7E55E0C20}" presName="sibTrans" presStyleCnt="0"/>
      <dgm:spPr/>
    </dgm:pt>
    <dgm:pt modelId="{24837722-C8A9-479D-8CD8-DC7F44872886}" type="pres">
      <dgm:prSet presAssocID="{53F22075-5194-4C67-ADC4-8A1985B381F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5461F67-EAEB-4013-BD55-760958ADB634}" type="pres">
      <dgm:prSet presAssocID="{E9E0DAE7-04DA-4ECF-AF2A-37B32C7BA3F4}" presName="sibTrans" presStyleCnt="0"/>
      <dgm:spPr/>
    </dgm:pt>
    <dgm:pt modelId="{B5E031EA-1DEC-496E-940A-0D2C84248550}" type="pres">
      <dgm:prSet presAssocID="{FF90C496-B8B4-4C16-BF53-C8869618B1A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25460C5-6DB6-410B-A00E-FC2AD2986D23}" srcId="{43A1B418-D87A-4ECC-96F8-FC84FE4D6E01}" destId="{B2136840-8A2E-4F87-819C-85C69D104343}" srcOrd="0" destOrd="0" parTransId="{993DE975-7793-4BF3-BEDF-C3335CCAB207}" sibTransId="{41709E4E-6E06-4B4D-9E86-825C45F764FB}"/>
    <dgm:cxn modelId="{E72BF1B6-4AF2-4B15-A5EA-1AD1BF8C1D21}" type="presOf" srcId="{4AFFA2C1-204C-4FE1-91CF-95F99756E80B}" destId="{84C39E14-021F-48D7-BFD6-4A7762E4B044}" srcOrd="0" destOrd="0" presId="urn:microsoft.com/office/officeart/2005/8/layout/default"/>
    <dgm:cxn modelId="{76CCBC0B-CEF1-4475-A311-3A895543C3E1}" srcId="{43A1B418-D87A-4ECC-96F8-FC84FE4D6E01}" destId="{5C1AA125-4062-4C40-9C6B-1AAE64B48E26}" srcOrd="2" destOrd="0" parTransId="{97C9BCDC-9673-4872-9540-A2711FE163C4}" sibTransId="{CA9E6DB4-15E1-466F-BBE4-BEC7E55E0C20}"/>
    <dgm:cxn modelId="{3D1D0DF4-535F-4702-A1BD-964FE7611689}" srcId="{43A1B418-D87A-4ECC-96F8-FC84FE4D6E01}" destId="{FF90C496-B8B4-4C16-BF53-C8869618B1A1}" srcOrd="4" destOrd="0" parTransId="{3AF7E09F-3710-4E4D-AFA8-36AA9809DBA9}" sibTransId="{58A3BC6C-FE94-4D93-97A9-B565009FCE87}"/>
    <dgm:cxn modelId="{12AC646E-F9FA-45EF-827C-3C5DA7BD4CF1}" type="presOf" srcId="{B2136840-8A2E-4F87-819C-85C69D104343}" destId="{115AE05D-3CF3-4C1B-8465-D7C5DCEB037F}" srcOrd="0" destOrd="0" presId="urn:microsoft.com/office/officeart/2005/8/layout/default"/>
    <dgm:cxn modelId="{7C4E81E1-F773-499B-A9CB-ADEDEC190026}" type="presOf" srcId="{FF90C496-B8B4-4C16-BF53-C8869618B1A1}" destId="{B5E031EA-1DEC-496E-940A-0D2C84248550}" srcOrd="0" destOrd="0" presId="urn:microsoft.com/office/officeart/2005/8/layout/default"/>
    <dgm:cxn modelId="{CD768FAC-81AC-4F88-9B82-676C9977931A}" type="presOf" srcId="{43A1B418-D87A-4ECC-96F8-FC84FE4D6E01}" destId="{47BC02F7-EFBC-4C00-94BD-4F4E5FF3993E}" srcOrd="0" destOrd="0" presId="urn:microsoft.com/office/officeart/2005/8/layout/default"/>
    <dgm:cxn modelId="{60A3E749-2A9B-4BBE-9C45-8B4F2BDB8022}" srcId="{43A1B418-D87A-4ECC-96F8-FC84FE4D6E01}" destId="{4AFFA2C1-204C-4FE1-91CF-95F99756E80B}" srcOrd="1" destOrd="0" parTransId="{8AFDEF88-8E5A-4713-A027-65EBF2126DDC}" sibTransId="{3B58D474-A2C3-44B9-A036-A67F88AEB11A}"/>
    <dgm:cxn modelId="{E0DE3055-10CE-4013-9E0D-E66BD2F27CBD}" type="presOf" srcId="{53F22075-5194-4C67-ADC4-8A1985B381FF}" destId="{24837722-C8A9-479D-8CD8-DC7F44872886}" srcOrd="0" destOrd="0" presId="urn:microsoft.com/office/officeart/2005/8/layout/default"/>
    <dgm:cxn modelId="{53CA29A0-26B4-4E04-87DD-ADE6689699EF}" srcId="{43A1B418-D87A-4ECC-96F8-FC84FE4D6E01}" destId="{53F22075-5194-4C67-ADC4-8A1985B381FF}" srcOrd="3" destOrd="0" parTransId="{D5F5A596-25B8-4A42-B9FB-8873669B3A24}" sibTransId="{E9E0DAE7-04DA-4ECF-AF2A-37B32C7BA3F4}"/>
    <dgm:cxn modelId="{DAF496B1-9BC3-4411-997F-EC3B6611026D}" type="presOf" srcId="{5C1AA125-4062-4C40-9C6B-1AAE64B48E26}" destId="{02A0E898-5791-4189-B8EB-0F2A0F01AF7A}" srcOrd="0" destOrd="0" presId="urn:microsoft.com/office/officeart/2005/8/layout/default"/>
    <dgm:cxn modelId="{956CDF82-5B5A-4EF8-B934-7315D1B86E5A}" type="presParOf" srcId="{47BC02F7-EFBC-4C00-94BD-4F4E5FF3993E}" destId="{115AE05D-3CF3-4C1B-8465-D7C5DCEB037F}" srcOrd="0" destOrd="0" presId="urn:microsoft.com/office/officeart/2005/8/layout/default"/>
    <dgm:cxn modelId="{C80D2622-4B6D-4E7A-AC12-27C8622F6F7D}" type="presParOf" srcId="{47BC02F7-EFBC-4C00-94BD-4F4E5FF3993E}" destId="{EA378206-B15E-4FE7-B1B1-A23AD1937A70}" srcOrd="1" destOrd="0" presId="urn:microsoft.com/office/officeart/2005/8/layout/default"/>
    <dgm:cxn modelId="{F601F09D-A9B7-4AAD-8C87-7674B0B581CD}" type="presParOf" srcId="{47BC02F7-EFBC-4C00-94BD-4F4E5FF3993E}" destId="{84C39E14-021F-48D7-BFD6-4A7762E4B044}" srcOrd="2" destOrd="0" presId="urn:microsoft.com/office/officeart/2005/8/layout/default"/>
    <dgm:cxn modelId="{02E88D62-7A95-4542-9D51-3001D5D95D0C}" type="presParOf" srcId="{47BC02F7-EFBC-4C00-94BD-4F4E5FF3993E}" destId="{7BC5C143-6E8F-43BC-A3E1-A7966CB34626}" srcOrd="3" destOrd="0" presId="urn:microsoft.com/office/officeart/2005/8/layout/default"/>
    <dgm:cxn modelId="{DAD24A1E-2611-4C3F-A648-7B2EA16C53F9}" type="presParOf" srcId="{47BC02F7-EFBC-4C00-94BD-4F4E5FF3993E}" destId="{02A0E898-5791-4189-B8EB-0F2A0F01AF7A}" srcOrd="4" destOrd="0" presId="urn:microsoft.com/office/officeart/2005/8/layout/default"/>
    <dgm:cxn modelId="{550DDBE4-AC17-4166-98F4-9DF99DC80878}" type="presParOf" srcId="{47BC02F7-EFBC-4C00-94BD-4F4E5FF3993E}" destId="{444F3709-4707-4E73-8004-2CF609C45A9D}" srcOrd="5" destOrd="0" presId="urn:microsoft.com/office/officeart/2005/8/layout/default"/>
    <dgm:cxn modelId="{EB9849D1-2E02-4FF5-B6AC-41FA6F336861}" type="presParOf" srcId="{47BC02F7-EFBC-4C00-94BD-4F4E5FF3993E}" destId="{24837722-C8A9-479D-8CD8-DC7F44872886}" srcOrd="6" destOrd="0" presId="urn:microsoft.com/office/officeart/2005/8/layout/default"/>
    <dgm:cxn modelId="{E1B7471D-16B8-4B6B-A4C5-E755A6C3BAF0}" type="presParOf" srcId="{47BC02F7-EFBC-4C00-94BD-4F4E5FF3993E}" destId="{F5461F67-EAEB-4013-BD55-760958ADB634}" srcOrd="7" destOrd="0" presId="urn:microsoft.com/office/officeart/2005/8/layout/default"/>
    <dgm:cxn modelId="{43B1B674-79C2-4D44-8AFF-1A920FA4368D}" type="presParOf" srcId="{47BC02F7-EFBC-4C00-94BD-4F4E5FF3993E}" destId="{B5E031EA-1DEC-496E-940A-0D2C8424855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4C456B-D47E-4E2A-B183-861D15427471}">
      <dsp:nvSpPr>
        <dsp:cNvPr id="0" name=""/>
        <dsp:cNvSpPr/>
      </dsp:nvSpPr>
      <dsp:spPr>
        <a:xfrm rot="5400000">
          <a:off x="5639011" y="-2321180"/>
          <a:ext cx="846921" cy="5705856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/>
            <a:t>No XVIII – conservadorismo é uma reação contraria as mudanças</a:t>
          </a:r>
          <a:endParaRPr lang="en-US" sz="2000" kern="1200"/>
        </a:p>
      </dsp:txBody>
      <dsp:txXfrm rot="-5400000">
        <a:off x="3209544" y="149630"/>
        <a:ext cx="5664513" cy="764235"/>
      </dsp:txXfrm>
    </dsp:sp>
    <dsp:sp modelId="{0E14DF5B-B0EB-4793-8FB9-02265CE4026E}">
      <dsp:nvSpPr>
        <dsp:cNvPr id="0" name=""/>
        <dsp:cNvSpPr/>
      </dsp:nvSpPr>
      <dsp:spPr>
        <a:xfrm>
          <a:off x="0" y="2421"/>
          <a:ext cx="3209544" cy="1058651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dk2">
                <a:hueOff val="0"/>
                <a:satOff val="0"/>
                <a:lumOff val="0"/>
                <a:alphaOff val="0"/>
                <a:tint val="30000"/>
                <a:satMod val="300000"/>
              </a:schemeClr>
              <a:schemeClr val="dk2">
                <a:hueOff val="0"/>
                <a:satOff val="0"/>
                <a:lumOff val="0"/>
                <a:alphaOff val="0"/>
                <a:tint val="40000"/>
                <a:satMod val="200000"/>
              </a:schemeClr>
            </a:duotone>
          </a:blip>
          <a:tile tx="0" ty="0" sx="70000" sy="70000" flip="none" algn="ctr"/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/>
            <a:t>Conservadorismo – renasce em meados do XIX</a:t>
          </a:r>
          <a:endParaRPr lang="en-US" sz="2400" kern="1200"/>
        </a:p>
      </dsp:txBody>
      <dsp:txXfrm>
        <a:off x="51679" y="54100"/>
        <a:ext cx="3106186" cy="955293"/>
      </dsp:txXfrm>
    </dsp:sp>
    <dsp:sp modelId="{1755AA0F-53DA-454B-9214-1E7799BDF82D}">
      <dsp:nvSpPr>
        <dsp:cNvPr id="0" name=""/>
        <dsp:cNvSpPr/>
      </dsp:nvSpPr>
      <dsp:spPr>
        <a:xfrm rot="5400000">
          <a:off x="5639011" y="-1209596"/>
          <a:ext cx="846921" cy="5705856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/>
            <a:t>Exercito, igreja, estado, império </a:t>
          </a:r>
          <a:endParaRPr lang="en-US" sz="2000" kern="1200"/>
        </a:p>
      </dsp:txBody>
      <dsp:txXfrm rot="-5400000">
        <a:off x="3209544" y="1261214"/>
        <a:ext cx="5664513" cy="764235"/>
      </dsp:txXfrm>
    </dsp:sp>
    <dsp:sp modelId="{E438C010-9A27-48EF-B27A-CBFCA4F1C882}">
      <dsp:nvSpPr>
        <dsp:cNvPr id="0" name=""/>
        <dsp:cNvSpPr/>
      </dsp:nvSpPr>
      <dsp:spPr>
        <a:xfrm>
          <a:off x="0" y="1114005"/>
          <a:ext cx="3209544" cy="1058651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dk2">
                <a:hueOff val="0"/>
                <a:satOff val="0"/>
                <a:lumOff val="0"/>
                <a:alphaOff val="0"/>
                <a:tint val="30000"/>
                <a:satMod val="300000"/>
              </a:schemeClr>
              <a:schemeClr val="dk2">
                <a:hueOff val="0"/>
                <a:satOff val="0"/>
                <a:lumOff val="0"/>
                <a:alphaOff val="0"/>
                <a:tint val="40000"/>
                <a:satMod val="200000"/>
              </a:schemeClr>
            </a:duotone>
          </a:blip>
          <a:tile tx="0" ty="0" sx="70000" sy="70000" flip="none" algn="ctr"/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/>
            <a:t>Monarcas e nobres: se atrelam aos novos símbolos do Estado nacional </a:t>
          </a:r>
          <a:endParaRPr lang="en-US" sz="2000" kern="1200" dirty="0"/>
        </a:p>
      </dsp:txBody>
      <dsp:txXfrm>
        <a:off x="51679" y="1165684"/>
        <a:ext cx="3106186" cy="955293"/>
      </dsp:txXfrm>
    </dsp:sp>
    <dsp:sp modelId="{53703EEF-3723-4F06-A1A9-809B1826DC96}">
      <dsp:nvSpPr>
        <dsp:cNvPr id="0" name=""/>
        <dsp:cNvSpPr/>
      </dsp:nvSpPr>
      <dsp:spPr>
        <a:xfrm rot="5400000">
          <a:off x="5639011" y="-98012"/>
          <a:ext cx="846921" cy="5705856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/>
            <a:t>excessiva preocupação com dinheiro, lucros e salários </a:t>
          </a:r>
          <a:endParaRPr lang="en-US" sz="2000" kern="1200"/>
        </a:p>
      </dsp:txBody>
      <dsp:txXfrm rot="-5400000">
        <a:off x="3209544" y="2372798"/>
        <a:ext cx="5664513" cy="764235"/>
      </dsp:txXfrm>
    </dsp:sp>
    <dsp:sp modelId="{1AEBB6C4-44B1-4E93-BB43-2E53DCC74607}">
      <dsp:nvSpPr>
        <dsp:cNvPr id="0" name=""/>
        <dsp:cNvSpPr/>
      </dsp:nvSpPr>
      <dsp:spPr>
        <a:xfrm>
          <a:off x="0" y="2225590"/>
          <a:ext cx="3209544" cy="1058651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dk2">
                <a:hueOff val="0"/>
                <a:satOff val="0"/>
                <a:lumOff val="0"/>
                <a:alphaOff val="0"/>
                <a:tint val="30000"/>
                <a:satMod val="300000"/>
              </a:schemeClr>
              <a:schemeClr val="dk2">
                <a:hueOff val="0"/>
                <a:satOff val="0"/>
                <a:lumOff val="0"/>
                <a:alphaOff val="0"/>
                <a:tint val="40000"/>
                <a:satMod val="200000"/>
              </a:schemeClr>
            </a:duotone>
          </a:blip>
          <a:tile tx="0" ty="0" sx="70000" sy="70000" flip="none" algn="ctr"/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/>
            <a:t>Contra puro materialismo </a:t>
          </a:r>
          <a:endParaRPr lang="en-US" sz="2400" kern="1200"/>
        </a:p>
      </dsp:txBody>
      <dsp:txXfrm>
        <a:off x="51679" y="2277269"/>
        <a:ext cx="3106186" cy="955293"/>
      </dsp:txXfrm>
    </dsp:sp>
    <dsp:sp modelId="{3E85FE7B-EBF0-4353-8817-9F4BF23DD5B5}">
      <dsp:nvSpPr>
        <dsp:cNvPr id="0" name=""/>
        <dsp:cNvSpPr/>
      </dsp:nvSpPr>
      <dsp:spPr>
        <a:xfrm rot="5400000">
          <a:off x="5639011" y="1013572"/>
          <a:ext cx="846921" cy="5705856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/>
            <a:t>Leon XIII – aproximar igreja do operariado – cristianismo social</a:t>
          </a:r>
          <a:endParaRPr lang="en-US" sz="2000" kern="1200"/>
        </a:p>
      </dsp:txBody>
      <dsp:txXfrm rot="-5400000">
        <a:off x="3209544" y="3484383"/>
        <a:ext cx="5664513" cy="764235"/>
      </dsp:txXfrm>
    </dsp:sp>
    <dsp:sp modelId="{C879346B-911C-4AC0-BF28-6F0B4BF931DE}">
      <dsp:nvSpPr>
        <dsp:cNvPr id="0" name=""/>
        <dsp:cNvSpPr/>
      </dsp:nvSpPr>
      <dsp:spPr>
        <a:xfrm>
          <a:off x="0" y="3337174"/>
          <a:ext cx="3209544" cy="1058651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dk2">
                <a:hueOff val="0"/>
                <a:satOff val="0"/>
                <a:lumOff val="0"/>
                <a:alphaOff val="0"/>
                <a:tint val="30000"/>
                <a:satMod val="300000"/>
              </a:schemeClr>
              <a:schemeClr val="dk2">
                <a:hueOff val="0"/>
                <a:satOff val="0"/>
                <a:lumOff val="0"/>
                <a:alphaOff val="0"/>
                <a:tint val="40000"/>
                <a:satMod val="200000"/>
              </a:schemeClr>
            </a:duotone>
          </a:blip>
          <a:tile tx="0" ty="0" sx="70000" sy="70000" flip="none" algn="ctr"/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/>
            <a:t>Contra ataque da igreja católica </a:t>
          </a:r>
          <a:endParaRPr lang="en-US" sz="2400" kern="1200"/>
        </a:p>
      </dsp:txBody>
      <dsp:txXfrm>
        <a:off x="51679" y="3388853"/>
        <a:ext cx="3106186" cy="955293"/>
      </dsp:txXfrm>
    </dsp:sp>
    <dsp:sp modelId="{3C54D6A7-A33B-4259-BB6A-5B7FDFDCDDBA}">
      <dsp:nvSpPr>
        <dsp:cNvPr id="0" name=""/>
        <dsp:cNvSpPr/>
      </dsp:nvSpPr>
      <dsp:spPr>
        <a:xfrm rot="5400000">
          <a:off x="5639011" y="2125156"/>
          <a:ext cx="846921" cy="5705856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/>
            <a:t>Debates sobre imigração e também sobre valores nacionais 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/>
            <a:t>Caso Dreyfuss - </a:t>
          </a:r>
          <a:endParaRPr lang="en-US" sz="2000" kern="1200"/>
        </a:p>
      </dsp:txBody>
      <dsp:txXfrm rot="-5400000">
        <a:off x="3209544" y="4595967"/>
        <a:ext cx="5664513" cy="764235"/>
      </dsp:txXfrm>
    </dsp:sp>
    <dsp:sp modelId="{3AACF637-4681-4077-B4A1-49619297CFBF}">
      <dsp:nvSpPr>
        <dsp:cNvPr id="0" name=""/>
        <dsp:cNvSpPr/>
      </dsp:nvSpPr>
      <dsp:spPr>
        <a:xfrm>
          <a:off x="0" y="4448758"/>
          <a:ext cx="3209544" cy="1058651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dk2">
                <a:hueOff val="0"/>
                <a:satOff val="0"/>
                <a:lumOff val="0"/>
                <a:alphaOff val="0"/>
                <a:tint val="30000"/>
                <a:satMod val="300000"/>
              </a:schemeClr>
              <a:schemeClr val="dk2">
                <a:hueOff val="0"/>
                <a:satOff val="0"/>
                <a:lumOff val="0"/>
                <a:alphaOff val="0"/>
                <a:tint val="40000"/>
                <a:satMod val="200000"/>
              </a:schemeClr>
            </a:duotone>
          </a:blip>
          <a:tile tx="0" ty="0" sx="70000" sy="70000" flip="none" algn="ctr"/>
        </a:blipFill>
        <a:ln>
          <a:noFill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/>
            <a:t>Quem faz parte da nação?</a:t>
          </a:r>
          <a:endParaRPr lang="en-US" sz="2400" kern="1200"/>
        </a:p>
      </dsp:txBody>
      <dsp:txXfrm>
        <a:off x="51679" y="4500437"/>
        <a:ext cx="3106186" cy="9552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8BFC9D-7910-4FA0-AA9C-A0E5678CEF90}">
      <dsp:nvSpPr>
        <dsp:cNvPr id="0" name=""/>
        <dsp:cNvSpPr/>
      </dsp:nvSpPr>
      <dsp:spPr>
        <a:xfrm>
          <a:off x="0" y="0"/>
          <a:ext cx="1645495" cy="46242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Socialistas </a:t>
          </a:r>
          <a:r>
            <a:rPr lang="pt-BR" sz="1900" kern="1200" dirty="0" err="1" smtClean="0"/>
            <a:t>revolucionarios</a:t>
          </a:r>
          <a:endParaRPr lang="pt-BR" sz="1900" kern="1200" dirty="0"/>
        </a:p>
      </dsp:txBody>
      <dsp:txXfrm>
        <a:off x="0" y="1849715"/>
        <a:ext cx="1645495" cy="1849715"/>
      </dsp:txXfrm>
    </dsp:sp>
    <dsp:sp modelId="{F9E61B88-B317-4DE8-957F-C37F29C7761C}">
      <dsp:nvSpPr>
        <dsp:cNvPr id="0" name=""/>
        <dsp:cNvSpPr/>
      </dsp:nvSpPr>
      <dsp:spPr>
        <a:xfrm>
          <a:off x="52803" y="277457"/>
          <a:ext cx="1539887" cy="153988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F293C4-8480-403D-BE7E-F5E11A4E0A30}">
      <dsp:nvSpPr>
        <dsp:cNvPr id="0" name=""/>
        <dsp:cNvSpPr/>
      </dsp:nvSpPr>
      <dsp:spPr>
        <a:xfrm>
          <a:off x="1694860" y="0"/>
          <a:ext cx="1645495" cy="46242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Sociais democratas</a:t>
          </a:r>
          <a:endParaRPr lang="pt-BR" sz="1900" kern="1200" dirty="0"/>
        </a:p>
      </dsp:txBody>
      <dsp:txXfrm>
        <a:off x="1694860" y="1849715"/>
        <a:ext cx="1645495" cy="1849715"/>
      </dsp:txXfrm>
    </dsp:sp>
    <dsp:sp modelId="{72BEFA7D-F4E9-4A94-A569-97ED70B41B87}">
      <dsp:nvSpPr>
        <dsp:cNvPr id="0" name=""/>
        <dsp:cNvSpPr/>
      </dsp:nvSpPr>
      <dsp:spPr>
        <a:xfrm>
          <a:off x="1749434" y="289945"/>
          <a:ext cx="1539887" cy="153988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03B2ED-1164-4C81-B7CB-EB499DC8834F}">
      <dsp:nvSpPr>
        <dsp:cNvPr id="0" name=""/>
        <dsp:cNvSpPr/>
      </dsp:nvSpPr>
      <dsp:spPr>
        <a:xfrm>
          <a:off x="3389720" y="0"/>
          <a:ext cx="1645495" cy="46242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err="1" smtClean="0"/>
            <a:t>liberias</a:t>
          </a:r>
          <a:endParaRPr lang="pt-BR" sz="1900" kern="1200" dirty="0"/>
        </a:p>
      </dsp:txBody>
      <dsp:txXfrm>
        <a:off x="3389720" y="1849715"/>
        <a:ext cx="1645495" cy="1849715"/>
      </dsp:txXfrm>
    </dsp:sp>
    <dsp:sp modelId="{49810468-4968-47EB-B783-239DE6FFE8D1}">
      <dsp:nvSpPr>
        <dsp:cNvPr id="0" name=""/>
        <dsp:cNvSpPr/>
      </dsp:nvSpPr>
      <dsp:spPr>
        <a:xfrm>
          <a:off x="3442524" y="277457"/>
          <a:ext cx="1539887" cy="153988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FE0244-66D9-4D62-BCA0-6E220F015936}">
      <dsp:nvSpPr>
        <dsp:cNvPr id="0" name=""/>
        <dsp:cNvSpPr/>
      </dsp:nvSpPr>
      <dsp:spPr>
        <a:xfrm>
          <a:off x="5084580" y="0"/>
          <a:ext cx="1645495" cy="46242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Nacionalistas conservadores</a:t>
          </a:r>
          <a:endParaRPr lang="pt-BR" sz="1900" kern="1200" dirty="0"/>
        </a:p>
      </dsp:txBody>
      <dsp:txXfrm>
        <a:off x="5084580" y="1849715"/>
        <a:ext cx="1645495" cy="1849715"/>
      </dsp:txXfrm>
    </dsp:sp>
    <dsp:sp modelId="{F6E3BEAE-67B7-4DDE-9B33-8CF5D64164E7}">
      <dsp:nvSpPr>
        <dsp:cNvPr id="0" name=""/>
        <dsp:cNvSpPr/>
      </dsp:nvSpPr>
      <dsp:spPr>
        <a:xfrm>
          <a:off x="5137384" y="277457"/>
          <a:ext cx="1539887" cy="153988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1880D0-E4AF-4533-BBA4-BD51C48CEF10}">
      <dsp:nvSpPr>
        <dsp:cNvPr id="0" name=""/>
        <dsp:cNvSpPr/>
      </dsp:nvSpPr>
      <dsp:spPr>
        <a:xfrm>
          <a:off x="6779440" y="0"/>
          <a:ext cx="1645495" cy="46242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Nacionalistas tradicionais </a:t>
          </a:r>
          <a:endParaRPr lang="pt-BR" sz="1900" kern="1200" dirty="0"/>
        </a:p>
      </dsp:txBody>
      <dsp:txXfrm>
        <a:off x="6779440" y="1849715"/>
        <a:ext cx="1645495" cy="1849715"/>
      </dsp:txXfrm>
    </dsp:sp>
    <dsp:sp modelId="{3981CAEC-281C-4E94-82DA-9CF09E565618}">
      <dsp:nvSpPr>
        <dsp:cNvPr id="0" name=""/>
        <dsp:cNvSpPr/>
      </dsp:nvSpPr>
      <dsp:spPr>
        <a:xfrm>
          <a:off x="6832244" y="277457"/>
          <a:ext cx="1539887" cy="153988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87013-8FF8-4004-AC05-B4676C651719}">
      <dsp:nvSpPr>
        <dsp:cNvPr id="0" name=""/>
        <dsp:cNvSpPr/>
      </dsp:nvSpPr>
      <dsp:spPr>
        <a:xfrm>
          <a:off x="336997" y="3699430"/>
          <a:ext cx="7750941" cy="693643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5AE05D-3CF3-4C1B-8465-D7C5DCEB037F}">
      <dsp:nvSpPr>
        <dsp:cNvPr id="0" name=""/>
        <dsp:cNvSpPr/>
      </dsp:nvSpPr>
      <dsp:spPr>
        <a:xfrm>
          <a:off x="0" y="816742"/>
          <a:ext cx="2510044" cy="150602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/>
            <a:t>Rivalidade internacionais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/>
            <a:t>Dois blocos principais (Alemanha e império austro húngaro x França e </a:t>
          </a:r>
          <a:r>
            <a:rPr lang="pt-BR" sz="1400" kern="1200" dirty="0" err="1"/>
            <a:t>Russia</a:t>
          </a:r>
          <a:r>
            <a:rPr lang="pt-BR" sz="1400" kern="1200" dirty="0"/>
            <a:t>)</a:t>
          </a:r>
          <a:endParaRPr lang="en-US" sz="1400" kern="1200" dirty="0"/>
        </a:p>
      </dsp:txBody>
      <dsp:txXfrm>
        <a:off x="0" y="816742"/>
        <a:ext cx="2510044" cy="1506026"/>
      </dsp:txXfrm>
    </dsp:sp>
    <dsp:sp modelId="{84C39E14-021F-48D7-BFD6-4A7762E4B044}">
      <dsp:nvSpPr>
        <dsp:cNvPr id="0" name=""/>
        <dsp:cNvSpPr/>
      </dsp:nvSpPr>
      <dsp:spPr>
        <a:xfrm>
          <a:off x="2761048" y="816742"/>
          <a:ext cx="2510044" cy="150602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100" kern="1200" dirty="0"/>
            <a:t>Corrida armamentista e militarismo  </a:t>
          </a:r>
          <a:endParaRPr lang="en-US" sz="3100" kern="1200" dirty="0"/>
        </a:p>
      </dsp:txBody>
      <dsp:txXfrm>
        <a:off x="2761048" y="816742"/>
        <a:ext cx="2510044" cy="1506026"/>
      </dsp:txXfrm>
    </dsp:sp>
    <dsp:sp modelId="{02A0E898-5791-4189-B8EB-0F2A0F01AF7A}">
      <dsp:nvSpPr>
        <dsp:cNvPr id="0" name=""/>
        <dsp:cNvSpPr/>
      </dsp:nvSpPr>
      <dsp:spPr>
        <a:xfrm>
          <a:off x="5522096" y="816742"/>
          <a:ext cx="2510044" cy="150602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/>
            <a:t>Rivalidade entre impérios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/>
            <a:t>Busca por colônias e espaços de influencia</a:t>
          </a:r>
          <a:endParaRPr lang="en-US" sz="1800" kern="1200" dirty="0"/>
        </a:p>
      </dsp:txBody>
      <dsp:txXfrm>
        <a:off x="5522096" y="816742"/>
        <a:ext cx="2510044" cy="1506026"/>
      </dsp:txXfrm>
    </dsp:sp>
    <dsp:sp modelId="{24837722-C8A9-479D-8CD8-DC7F44872886}">
      <dsp:nvSpPr>
        <dsp:cNvPr id="0" name=""/>
        <dsp:cNvSpPr/>
      </dsp:nvSpPr>
      <dsp:spPr>
        <a:xfrm>
          <a:off x="1380524" y="2573773"/>
          <a:ext cx="2510044" cy="150602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/>
            <a:t>Rivalidades econômicas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/>
            <a:t>Busca por mercados x protecionismo praticado por países </a:t>
          </a:r>
          <a:endParaRPr lang="en-US" sz="1800" kern="1200" dirty="0"/>
        </a:p>
      </dsp:txBody>
      <dsp:txXfrm>
        <a:off x="1380524" y="2573773"/>
        <a:ext cx="2510044" cy="1506026"/>
      </dsp:txXfrm>
    </dsp:sp>
    <dsp:sp modelId="{B5E031EA-1DEC-496E-940A-0D2C84248550}">
      <dsp:nvSpPr>
        <dsp:cNvPr id="0" name=""/>
        <dsp:cNvSpPr/>
      </dsp:nvSpPr>
      <dsp:spPr>
        <a:xfrm>
          <a:off x="4141572" y="2573773"/>
          <a:ext cx="2510044" cy="150602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/>
            <a:t>Insegurança doméstica frente às dinastias imperiais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/>
            <a:t>(questionamentos internos dos poderes imperiais)</a:t>
          </a:r>
          <a:endParaRPr lang="en-US" sz="1600" kern="1200" dirty="0"/>
        </a:p>
      </dsp:txBody>
      <dsp:txXfrm>
        <a:off x="4141572" y="2573773"/>
        <a:ext cx="2510044" cy="15060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3E4473B1-DFE7-4017-BBE4-C925BEC856C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Perpetua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262E1A1E-B163-4F37-88C6-3D84C534D6D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Perpetua" pitchFamily="18" charset="0"/>
              </a:defRPr>
            </a:lvl1pPr>
          </a:lstStyle>
          <a:p>
            <a:pPr>
              <a:defRPr/>
            </a:pPr>
            <a:fld id="{477FC676-9B85-463F-A6B2-B46C87630B42}" type="datetimeFigureOut">
              <a:rPr lang="pt-BR"/>
              <a:pPr>
                <a:defRPr/>
              </a:pPr>
              <a:t>06/05/2020</a:t>
            </a:fld>
            <a:endParaRPr lang="pt-BR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83CC9AE4-CAA2-4852-A667-AF1F4CA4CB3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5" name="Rectangle 5">
            <a:extLst>
              <a:ext uri="{FF2B5EF4-FFF2-40B4-BE49-F238E27FC236}">
                <a16:creationId xmlns:a16="http://schemas.microsoft.com/office/drawing/2014/main" id="{2DE9E097-5C75-4F62-B3F7-DA3874B5296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1446" name="Rectangle 6">
            <a:extLst>
              <a:ext uri="{FF2B5EF4-FFF2-40B4-BE49-F238E27FC236}">
                <a16:creationId xmlns:a16="http://schemas.microsoft.com/office/drawing/2014/main" id="{84B50CEB-96FB-4952-87EC-2DDD948C9AD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Perpetua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1447" name="Rectangle 7">
            <a:extLst>
              <a:ext uri="{FF2B5EF4-FFF2-40B4-BE49-F238E27FC236}">
                <a16:creationId xmlns:a16="http://schemas.microsoft.com/office/drawing/2014/main" id="{2AD1AED8-42DC-4D53-85F8-A91780124F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Perpetua" panose="02020502060401020303" pitchFamily="18" charset="0"/>
              </a:defRPr>
            </a:lvl1pPr>
          </a:lstStyle>
          <a:p>
            <a:pPr>
              <a:defRPr/>
            </a:pPr>
            <a:fld id="{9E000694-3F18-46CF-947C-B08896DEFC4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80B233FC-EC40-4199-88A1-778000B630E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D5C0B19-2EAF-4E27-A940-757DC0241EC1}" type="slidenum">
              <a:rPr lang="pt-BR" altLang="pt-BR" sz="1200">
                <a:latin typeface="Perpetua" panose="02020502060401020303" pitchFamily="18" charset="0"/>
              </a:rPr>
              <a:pPr algn="r" eaLnBrk="1" hangingPunct="1"/>
              <a:t>27</a:t>
            </a:fld>
            <a:endParaRPr lang="pt-BR" altLang="pt-BR" sz="1200">
              <a:latin typeface="Perpetua" panose="02020502060401020303" pitchFamily="18" charset="0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52BB05E7-DD4E-426D-A700-AF2290795F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BA6D41CB-223A-4448-9C3A-0BAC54FBCB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pt-BR"/>
              <a:t>Aula anterior: pedir para algum aluno listar as colônias de cada um dos países da lista acima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926EE4ED-9C81-4745-B972-6170EB57081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37D17D28-829C-4259-9B23-FA42D9D6A229}" type="slidenum">
              <a:rPr lang="pt-BR" altLang="pt-BR" sz="1200">
                <a:latin typeface="Perpetua" panose="02020502060401020303" pitchFamily="18" charset="0"/>
              </a:rPr>
              <a:pPr algn="r" eaLnBrk="1" hangingPunct="1"/>
              <a:t>28</a:t>
            </a:fld>
            <a:endParaRPr lang="pt-BR" altLang="pt-BR" sz="1200">
              <a:latin typeface="Perpetua" panose="02020502060401020303" pitchFamily="18" charset="0"/>
            </a:endParaRP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9F01F428-C224-4E24-870C-16056BC4C0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2C793AFA-309A-454F-B5A7-D1B4AC9A45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pt-BR"/>
              <a:t>Vanderlei Luxemburgo: sobrenome em homenagem à revolucionária alemã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91133726-D63E-42D7-9022-D76E434AB9D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8D2A309A-716B-4981-BCAE-71CD74745E72}" type="slidenum">
              <a:rPr lang="pt-BR" altLang="pt-BR" sz="1200">
                <a:latin typeface="Perpetua" panose="02020502060401020303" pitchFamily="18" charset="0"/>
              </a:rPr>
              <a:pPr algn="r"/>
              <a:t>29</a:t>
            </a:fld>
            <a:endParaRPr lang="pt-BR" altLang="pt-BR" sz="1200">
              <a:latin typeface="Perpetua" panose="02020502060401020303" pitchFamily="18" charset="0"/>
            </a:endParaRPr>
          </a:p>
        </p:txBody>
      </p:sp>
      <p:sp>
        <p:nvSpPr>
          <p:cNvPr id="34819" name="Rectangle 7">
            <a:extLst>
              <a:ext uri="{FF2B5EF4-FFF2-40B4-BE49-F238E27FC236}">
                <a16:creationId xmlns:a16="http://schemas.microsoft.com/office/drawing/2014/main" id="{EA958758-30F4-44D1-B27A-858203B601B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fld id="{30DF074B-7AE9-4814-BC18-822D4DC41B88}" type="slidenum">
              <a:rPr lang="en-GB" altLang="pt-BR" sz="1200">
                <a:solidFill>
                  <a:srgbClr val="000000"/>
                </a:solidFill>
                <a:latin typeface="Times New Roman" panose="02020603050405020304" pitchFamily="18" charset="0"/>
              </a:rPr>
              <a:pPr algn="r"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t>29</a:t>
            </a:fld>
            <a:endParaRPr lang="en-GB" altLang="pt-BR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20" name="Text Box 1">
            <a:extLst>
              <a:ext uri="{FF2B5EF4-FFF2-40B4-BE49-F238E27FC236}">
                <a16:creationId xmlns:a16="http://schemas.microsoft.com/office/drawing/2014/main" id="{268A8BA6-1018-4F1A-BE71-8853890B1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3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endParaRPr lang="pt-BR" altLang="pt-BR">
              <a:solidFill>
                <a:schemeClr val="bg1"/>
              </a:solidFill>
            </a:endParaRPr>
          </a:p>
        </p:txBody>
      </p:sp>
      <p:sp>
        <p:nvSpPr>
          <p:cNvPr id="34821" name="Rectangle 2">
            <a:extLst>
              <a:ext uri="{FF2B5EF4-FFF2-40B4-BE49-F238E27FC236}">
                <a16:creationId xmlns:a16="http://schemas.microsoft.com/office/drawing/2014/main" id="{6681FB66-D924-4BA1-B2F5-1F75E1B9400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>
            <a:extLst>
              <a:ext uri="{FF2B5EF4-FFF2-40B4-BE49-F238E27FC236}">
                <a16:creationId xmlns:a16="http://schemas.microsoft.com/office/drawing/2014/main" id="{881463CC-A23F-43FA-BC65-941E35BF6A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Espaço Reservado para Anotações 2">
            <a:extLst>
              <a:ext uri="{FF2B5EF4-FFF2-40B4-BE49-F238E27FC236}">
                <a16:creationId xmlns:a16="http://schemas.microsoft.com/office/drawing/2014/main" id="{961B2961-B652-421D-9BD4-E1AB4B716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44036" name="Espaço Reservado para Número de Slide 3">
            <a:extLst>
              <a:ext uri="{FF2B5EF4-FFF2-40B4-BE49-F238E27FC236}">
                <a16:creationId xmlns:a16="http://schemas.microsoft.com/office/drawing/2014/main" id="{8D012111-F573-4A8D-9ECE-139E071715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1EEA9EE-E076-4AC6-A0A2-88FB21EF25C9}" type="slidenum">
              <a:rPr lang="pt-BR" altLang="pt-BR">
                <a:latin typeface="Perpetua" panose="02020502060401020303" pitchFamily="18" charset="0"/>
              </a:rPr>
              <a:pPr/>
              <a:t>36</a:t>
            </a:fld>
            <a:endParaRPr lang="pt-BR" altLang="pt-BR">
              <a:latin typeface="Perpetua" panose="02020502060401020303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11">
            <a:extLst>
              <a:ext uri="{FF2B5EF4-FFF2-40B4-BE49-F238E27FC236}">
                <a16:creationId xmlns:a16="http://schemas.microsoft.com/office/drawing/2014/main" id="{E27186A1-D23A-4859-8742-F0CA076FEF3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etângulo de cantos arredondados 12">
            <a:extLst>
              <a:ext uri="{FF2B5EF4-FFF2-40B4-BE49-F238E27FC236}">
                <a16:creationId xmlns:a16="http://schemas.microsoft.com/office/drawing/2014/main" id="{938CBBDA-3DDA-4728-B26C-227A24887D39}"/>
              </a:ext>
            </a:extLst>
          </p:cNvPr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tângulo 6">
            <a:extLst>
              <a:ext uri="{FF2B5EF4-FFF2-40B4-BE49-F238E27FC236}">
                <a16:creationId xmlns:a16="http://schemas.microsoft.com/office/drawing/2014/main" id="{A6D28BA6-37BD-4C64-959F-BD010D418A6F}"/>
              </a:ext>
            </a:extLst>
          </p:cNvPr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tângulo 9">
            <a:extLst>
              <a:ext uri="{FF2B5EF4-FFF2-40B4-BE49-F238E27FC236}">
                <a16:creationId xmlns:a16="http://schemas.microsoft.com/office/drawing/2014/main" id="{0F11D554-CFEB-4ABF-B3EE-A9FDF09B6265}"/>
              </a:ext>
            </a:extLst>
          </p:cNvPr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tângulo 10">
            <a:extLst>
              <a:ext uri="{FF2B5EF4-FFF2-40B4-BE49-F238E27FC236}">
                <a16:creationId xmlns:a16="http://schemas.microsoft.com/office/drawing/2014/main" id="{FA50397C-7D40-4411-A0C9-A0082D41F4E1}"/>
              </a:ext>
            </a:extLst>
          </p:cNvPr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11" name="Espaço Reservado para Data 27">
            <a:extLst>
              <a:ext uri="{FF2B5EF4-FFF2-40B4-BE49-F238E27FC236}">
                <a16:creationId xmlns:a16="http://schemas.microsoft.com/office/drawing/2014/main" id="{1B968F6C-E611-497F-8467-611EBF85F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66385-D361-4CA1-9083-BB991E7249EE}" type="datetimeFigureOut">
              <a:rPr lang="pt-BR"/>
              <a:pPr>
                <a:defRPr/>
              </a:pPr>
              <a:t>06/05/2020</a:t>
            </a:fld>
            <a:endParaRPr lang="pt-BR"/>
          </a:p>
        </p:txBody>
      </p:sp>
      <p:sp>
        <p:nvSpPr>
          <p:cNvPr id="12" name="Espaço Reservado para Rodapé 16">
            <a:extLst>
              <a:ext uri="{FF2B5EF4-FFF2-40B4-BE49-F238E27FC236}">
                <a16:creationId xmlns:a16="http://schemas.microsoft.com/office/drawing/2014/main" id="{D4EF230C-D639-4B7F-A811-5C9BC1E1F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3" name="Espaço Reservado para Número de Slide 28">
            <a:extLst>
              <a:ext uri="{FF2B5EF4-FFF2-40B4-BE49-F238E27FC236}">
                <a16:creationId xmlns:a16="http://schemas.microsoft.com/office/drawing/2014/main" id="{3C7A7D16-7005-43F9-9E20-A7E70B8C7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85E378-C8F1-4B4C-97F8-E002F493B14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65242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13">
            <a:extLst>
              <a:ext uri="{FF2B5EF4-FFF2-40B4-BE49-F238E27FC236}">
                <a16:creationId xmlns:a16="http://schemas.microsoft.com/office/drawing/2014/main" id="{808CB536-2DBC-46F1-A9E4-590E73FFE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2AC36-B7B1-47B2-80AF-126ACF3C3B03}" type="datetimeFigureOut">
              <a:rPr lang="pt-BR"/>
              <a:pPr>
                <a:defRPr/>
              </a:pPr>
              <a:t>06/05/2020</a:t>
            </a:fld>
            <a:endParaRPr lang="pt-BR"/>
          </a:p>
        </p:txBody>
      </p:sp>
      <p:sp>
        <p:nvSpPr>
          <p:cNvPr id="5" name="Espaço Reservado para Rodapé 2">
            <a:extLst>
              <a:ext uri="{FF2B5EF4-FFF2-40B4-BE49-F238E27FC236}">
                <a16:creationId xmlns:a16="http://schemas.microsoft.com/office/drawing/2014/main" id="{9C94BC60-1750-4706-91B9-4DD978786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2">
            <a:extLst>
              <a:ext uri="{FF2B5EF4-FFF2-40B4-BE49-F238E27FC236}">
                <a16:creationId xmlns:a16="http://schemas.microsoft.com/office/drawing/2014/main" id="{733BB4CD-11EF-48B0-B497-42BECC49D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F849A-3A46-4452-9535-3408F4D9838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32688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10">
            <a:extLst>
              <a:ext uri="{FF2B5EF4-FFF2-40B4-BE49-F238E27FC236}">
                <a16:creationId xmlns:a16="http://schemas.microsoft.com/office/drawing/2014/main" id="{28982FDD-4978-4C25-97D8-EBBC6E6A557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etângulo de cantos arredondados 9">
            <a:extLst>
              <a:ext uri="{FF2B5EF4-FFF2-40B4-BE49-F238E27FC236}">
                <a16:creationId xmlns:a16="http://schemas.microsoft.com/office/drawing/2014/main" id="{4D4F9032-BED7-4310-B02A-93BB404274FF}"/>
              </a:ext>
            </a:extLst>
          </p:cNvPr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tângulo 6">
            <a:extLst>
              <a:ext uri="{FF2B5EF4-FFF2-40B4-BE49-F238E27FC236}">
                <a16:creationId xmlns:a16="http://schemas.microsoft.com/office/drawing/2014/main" id="{FC6777DB-69EC-46AD-9342-BD2ECA924E40}"/>
              </a:ext>
            </a:extLst>
          </p:cNvPr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tângulo 7">
            <a:extLst>
              <a:ext uri="{FF2B5EF4-FFF2-40B4-BE49-F238E27FC236}">
                <a16:creationId xmlns:a16="http://schemas.microsoft.com/office/drawing/2014/main" id="{CC465B2A-98A2-4897-9A05-63AE37CA9930}"/>
              </a:ext>
            </a:extLst>
          </p:cNvPr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tângulo 8">
            <a:extLst>
              <a:ext uri="{FF2B5EF4-FFF2-40B4-BE49-F238E27FC236}">
                <a16:creationId xmlns:a16="http://schemas.microsoft.com/office/drawing/2014/main" id="{766679E5-319A-47D3-B537-FC724CD00C19}"/>
              </a:ext>
            </a:extLst>
          </p:cNvPr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9" name="Espaço Reservado para Data 3">
            <a:extLst>
              <a:ext uri="{FF2B5EF4-FFF2-40B4-BE49-F238E27FC236}">
                <a16:creationId xmlns:a16="http://schemas.microsoft.com/office/drawing/2014/main" id="{125A3099-E208-40E0-9141-D23A0163C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0E6A2-180C-4145-9C77-F745EABADAE1}" type="datetimeFigureOut">
              <a:rPr lang="pt-BR"/>
              <a:pPr>
                <a:defRPr/>
              </a:pPr>
              <a:t>06/05/2020</a:t>
            </a:fld>
            <a:endParaRPr lang="pt-BR"/>
          </a:p>
        </p:txBody>
      </p:sp>
      <p:sp>
        <p:nvSpPr>
          <p:cNvPr id="10" name="Espaço Reservado para Rodapé 4">
            <a:extLst>
              <a:ext uri="{FF2B5EF4-FFF2-40B4-BE49-F238E27FC236}">
                <a16:creationId xmlns:a16="http://schemas.microsoft.com/office/drawing/2014/main" id="{DFFB3575-5FBC-4464-B065-7FD997838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" name="Espaço Reservado para Número de Slide 5">
            <a:extLst>
              <a:ext uri="{FF2B5EF4-FFF2-40B4-BE49-F238E27FC236}">
                <a16:creationId xmlns:a16="http://schemas.microsoft.com/office/drawing/2014/main" id="{2DA37C05-8091-4363-8E06-48DD2DB64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2268B56-8660-41E0-B949-6CE17D23798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98792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13">
            <a:extLst>
              <a:ext uri="{FF2B5EF4-FFF2-40B4-BE49-F238E27FC236}">
                <a16:creationId xmlns:a16="http://schemas.microsoft.com/office/drawing/2014/main" id="{C60FFBDF-7870-4A92-B499-8891284E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8B8CF-9D51-4DAE-9A48-EBC445129F6D}" type="datetimeFigureOut">
              <a:rPr lang="pt-BR"/>
              <a:pPr>
                <a:defRPr/>
              </a:pPr>
              <a:t>06/05/2020</a:t>
            </a:fld>
            <a:endParaRPr lang="pt-BR"/>
          </a:p>
        </p:txBody>
      </p:sp>
      <p:sp>
        <p:nvSpPr>
          <p:cNvPr id="6" name="Espaço Reservado para Rodapé 2">
            <a:extLst>
              <a:ext uri="{FF2B5EF4-FFF2-40B4-BE49-F238E27FC236}">
                <a16:creationId xmlns:a16="http://schemas.microsoft.com/office/drawing/2014/main" id="{E76A1364-C822-400A-AB1E-D06D47DFC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22">
            <a:extLst>
              <a:ext uri="{FF2B5EF4-FFF2-40B4-BE49-F238E27FC236}">
                <a16:creationId xmlns:a16="http://schemas.microsoft.com/office/drawing/2014/main" id="{3B508459-135E-4483-B2B3-4F57DAA2E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DC9A3-D505-4DAF-B1BC-26344FF696C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73648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11" name="Espaço Reservado para Conteúdo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13">
            <a:extLst>
              <a:ext uri="{FF2B5EF4-FFF2-40B4-BE49-F238E27FC236}">
                <a16:creationId xmlns:a16="http://schemas.microsoft.com/office/drawing/2014/main" id="{B4937BA9-BB6D-4F3E-9538-7A77B4D98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961B2-E1C9-4D10-B4FE-43BF42554FA1}" type="datetimeFigureOut">
              <a:rPr lang="pt-BR"/>
              <a:pPr>
                <a:defRPr/>
              </a:pPr>
              <a:t>06/05/2020</a:t>
            </a:fld>
            <a:endParaRPr lang="pt-BR"/>
          </a:p>
        </p:txBody>
      </p:sp>
      <p:sp>
        <p:nvSpPr>
          <p:cNvPr id="8" name="Espaço Reservado para Rodapé 2">
            <a:extLst>
              <a:ext uri="{FF2B5EF4-FFF2-40B4-BE49-F238E27FC236}">
                <a16:creationId xmlns:a16="http://schemas.microsoft.com/office/drawing/2014/main" id="{9C29C67E-B820-4697-9AD6-BC4089959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22">
            <a:extLst>
              <a:ext uri="{FF2B5EF4-FFF2-40B4-BE49-F238E27FC236}">
                <a16:creationId xmlns:a16="http://schemas.microsoft.com/office/drawing/2014/main" id="{E42B4D5D-5715-4B3C-BF2D-7080E8CC7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A828C-5E83-4E15-9203-D4C40E656F3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64775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Data 13">
            <a:extLst>
              <a:ext uri="{FF2B5EF4-FFF2-40B4-BE49-F238E27FC236}">
                <a16:creationId xmlns:a16="http://schemas.microsoft.com/office/drawing/2014/main" id="{B9651761-A6E3-4CE6-AA60-D287326EE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5D457-D0FB-470A-974D-559371E96E9E}" type="datetimeFigureOut">
              <a:rPr lang="pt-BR"/>
              <a:pPr>
                <a:defRPr/>
              </a:pPr>
              <a:t>06/05/2020</a:t>
            </a:fld>
            <a:endParaRPr lang="pt-BR"/>
          </a:p>
        </p:txBody>
      </p:sp>
      <p:sp>
        <p:nvSpPr>
          <p:cNvPr id="4" name="Espaço Reservado para Rodapé 2">
            <a:extLst>
              <a:ext uri="{FF2B5EF4-FFF2-40B4-BE49-F238E27FC236}">
                <a16:creationId xmlns:a16="http://schemas.microsoft.com/office/drawing/2014/main" id="{E7172F13-8E22-498C-AE13-0EB331224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22">
            <a:extLst>
              <a:ext uri="{FF2B5EF4-FFF2-40B4-BE49-F238E27FC236}">
                <a16:creationId xmlns:a16="http://schemas.microsoft.com/office/drawing/2014/main" id="{7F7F73F4-3842-461D-9B1C-FFB236F2A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84D15-26DF-4BD4-ABAA-3CE0EA2FC71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1900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3">
            <a:extLst>
              <a:ext uri="{FF2B5EF4-FFF2-40B4-BE49-F238E27FC236}">
                <a16:creationId xmlns:a16="http://schemas.microsoft.com/office/drawing/2014/main" id="{78A90522-9DE1-49C6-9F76-0DBA25BC0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24E0A-30B8-4B9B-B0E7-4E280A440F16}" type="datetimeFigureOut">
              <a:rPr lang="pt-BR"/>
              <a:pPr>
                <a:defRPr/>
              </a:pPr>
              <a:t>06/05/2020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69EF1FC-085D-4DFB-8534-2322FCC55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22">
            <a:extLst>
              <a:ext uri="{FF2B5EF4-FFF2-40B4-BE49-F238E27FC236}">
                <a16:creationId xmlns:a16="http://schemas.microsoft.com/office/drawing/2014/main" id="{5F31AE1A-14DA-4DD4-A9D1-53876A555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B53B3-092A-441F-B440-79EE3C63CA5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0187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13">
            <a:extLst>
              <a:ext uri="{FF2B5EF4-FFF2-40B4-BE49-F238E27FC236}">
                <a16:creationId xmlns:a16="http://schemas.microsoft.com/office/drawing/2014/main" id="{A78F6ED8-7A2C-400E-BFF0-1BDF7A93C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22A2E-3A2C-4147-932E-5F0BE25B3081}" type="datetimeFigureOut">
              <a:rPr lang="pt-BR"/>
              <a:pPr>
                <a:defRPr/>
              </a:pPr>
              <a:t>06/05/2020</a:t>
            </a:fld>
            <a:endParaRPr lang="pt-BR"/>
          </a:p>
        </p:txBody>
      </p:sp>
      <p:sp>
        <p:nvSpPr>
          <p:cNvPr id="5" name="Espaço Reservado para Rodapé 2">
            <a:extLst>
              <a:ext uri="{FF2B5EF4-FFF2-40B4-BE49-F238E27FC236}">
                <a16:creationId xmlns:a16="http://schemas.microsoft.com/office/drawing/2014/main" id="{5853534F-4E74-48C3-B552-01ED2620C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2">
            <a:extLst>
              <a:ext uri="{FF2B5EF4-FFF2-40B4-BE49-F238E27FC236}">
                <a16:creationId xmlns:a16="http://schemas.microsoft.com/office/drawing/2014/main" id="{26A20F82-AEF1-49B8-A010-C89F14CE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90F84-3594-49C6-9701-0E66D8E0C90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4939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13">
            <a:extLst>
              <a:ext uri="{FF2B5EF4-FFF2-40B4-BE49-F238E27FC236}">
                <a16:creationId xmlns:a16="http://schemas.microsoft.com/office/drawing/2014/main" id="{0EF48D50-6B0F-4A4F-873B-8631AE11B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46F1D-3AA0-4F0E-B7EF-E0EA82D21877}" type="datetimeFigureOut">
              <a:rPr lang="pt-BR"/>
              <a:pPr>
                <a:defRPr/>
              </a:pPr>
              <a:t>06/05/2020</a:t>
            </a:fld>
            <a:endParaRPr lang="pt-BR"/>
          </a:p>
        </p:txBody>
      </p:sp>
      <p:sp>
        <p:nvSpPr>
          <p:cNvPr id="5" name="Espaço Reservado para Rodapé 2">
            <a:extLst>
              <a:ext uri="{FF2B5EF4-FFF2-40B4-BE49-F238E27FC236}">
                <a16:creationId xmlns:a16="http://schemas.microsoft.com/office/drawing/2014/main" id="{46DBEE02-2EE8-46F7-AC9F-A9CDD7DDF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2">
            <a:extLst>
              <a:ext uri="{FF2B5EF4-FFF2-40B4-BE49-F238E27FC236}">
                <a16:creationId xmlns:a16="http://schemas.microsoft.com/office/drawing/2014/main" id="{EC0A9C2F-ED60-4E3B-8F75-EDCC348C2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47B47-6F4F-48E9-9D12-780081EC13D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59020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92F81011-A971-4AA0-A41D-73E92170AE3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8" name="Retângulo de cantos arredondados 7">
            <a:extLst>
              <a:ext uri="{FF2B5EF4-FFF2-40B4-BE49-F238E27FC236}">
                <a16:creationId xmlns:a16="http://schemas.microsoft.com/office/drawing/2014/main" id="{0CE313D3-EE39-481A-9238-401A364D2059}"/>
              </a:ext>
            </a:extLst>
          </p:cNvPr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8" name="Espaço Reservado para Título 21">
            <a:extLst>
              <a:ext uri="{FF2B5EF4-FFF2-40B4-BE49-F238E27FC236}">
                <a16:creationId xmlns:a16="http://schemas.microsoft.com/office/drawing/2014/main" id="{14DD453F-2013-46FB-846A-89C2271A20F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  <a:endParaRPr lang="en-US" altLang="pt-BR"/>
          </a:p>
        </p:txBody>
      </p:sp>
      <p:sp>
        <p:nvSpPr>
          <p:cNvPr id="1029" name="Espaço Reservado para Texto 12">
            <a:extLst>
              <a:ext uri="{FF2B5EF4-FFF2-40B4-BE49-F238E27FC236}">
                <a16:creationId xmlns:a16="http://schemas.microsoft.com/office/drawing/2014/main" id="{A724114D-498D-406B-B29A-9B36406C37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14" name="Espaço Reservado para Data 13">
            <a:extLst>
              <a:ext uri="{FF2B5EF4-FFF2-40B4-BE49-F238E27FC236}">
                <a16:creationId xmlns:a16="http://schemas.microsoft.com/office/drawing/2014/main" id="{A9580966-0C61-4168-9C33-1A830CAA9A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8962B255-580B-4AD8-90D6-599C5E50A2B6}" type="datetimeFigureOut">
              <a:rPr lang="pt-BR"/>
              <a:pPr>
                <a:defRPr/>
              </a:pPr>
              <a:t>06/05/2020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40303C0-D891-4B0E-BBF6-D88AB6995E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3" name="Espaço Reservado para Número de Slide 22">
            <a:extLst>
              <a:ext uri="{FF2B5EF4-FFF2-40B4-BE49-F238E27FC236}">
                <a16:creationId xmlns:a16="http://schemas.microsoft.com/office/drawing/2014/main" id="{6CDCFA5B-5C42-4EED-B9A9-2B365E414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vert="horz" wrap="none" lIns="0" tIns="0" rIns="0" bIns="0" numCol="1" anchor="ctr" anchorCtr="1" compatLnSpc="1">
            <a:prstTxWarp prst="textNoShape">
              <a:avLst/>
            </a:prstTxWarp>
            <a:noAutofit/>
          </a:bodyPr>
          <a:lstStyle>
            <a:lvl1pPr algn="ctr" eaLnBrk="1" hangingPunct="1">
              <a:defRPr sz="1400" smtClean="0">
                <a:solidFill>
                  <a:srgbClr val="FFFFFF"/>
                </a:solidFill>
                <a:latin typeface="Franklin Gothic Book" panose="020B0503020102020204" pitchFamily="34" charset="0"/>
              </a:defRPr>
            </a:lvl1pPr>
          </a:lstStyle>
          <a:p>
            <a:pPr>
              <a:defRPr/>
            </a:pPr>
            <a:fld id="{0C7BD2CC-908A-4973-9A14-0D43BD0988C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1" r:id="rId2"/>
    <p:sldLayoutId id="2147483759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cella.com.br/blog/wp-content/uploads/2010/01/john-maynard-keynes-650.jpg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ubtítulo 2">
            <a:extLst>
              <a:ext uri="{FF2B5EF4-FFF2-40B4-BE49-F238E27FC236}">
                <a16:creationId xmlns:a16="http://schemas.microsoft.com/office/drawing/2014/main" id="{45D5F82E-2394-48F1-AEF3-CAA016C83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857750"/>
            <a:ext cx="6400800" cy="1600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pt-BR" altLang="pt-BR" dirty="0"/>
          </a:p>
          <a:p>
            <a:pPr eaLnBrk="1" hangingPunct="1">
              <a:lnSpc>
                <a:spcPct val="90000"/>
              </a:lnSpc>
            </a:pPr>
            <a:r>
              <a:rPr lang="pt-BR" altLang="pt-BR" sz="3200" dirty="0"/>
              <a:t>Amaury Gremaud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3200" dirty="0"/>
              <a:t>HEG II 1</a:t>
            </a:r>
            <a:r>
              <a:rPr lang="pt-BR" altLang="pt-BR" sz="3200" baseline="30000" dirty="0"/>
              <a:t>º</a:t>
            </a:r>
            <a:r>
              <a:rPr lang="pt-BR" altLang="pt-BR" sz="3200" dirty="0"/>
              <a:t> semestre </a:t>
            </a:r>
            <a:r>
              <a:rPr lang="pt-BR" altLang="pt-BR" sz="3200" dirty="0" smtClean="0"/>
              <a:t>2020</a:t>
            </a:r>
            <a:endParaRPr lang="pt-BR" altLang="pt-BR" sz="3200" dirty="0"/>
          </a:p>
        </p:txBody>
      </p:sp>
      <p:sp>
        <p:nvSpPr>
          <p:cNvPr id="5123" name="Título 1">
            <a:extLst>
              <a:ext uri="{FF2B5EF4-FFF2-40B4-BE49-F238E27FC236}">
                <a16:creationId xmlns:a16="http://schemas.microsoft.com/office/drawing/2014/main" id="{1874E87A-AF95-4C7B-877E-198950049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388" y="1557338"/>
            <a:ext cx="8964612" cy="1366837"/>
          </a:xfrm>
        </p:spPr>
        <p:txBody>
          <a:bodyPr/>
          <a:lstStyle/>
          <a:p>
            <a:pPr algn="l" eaLnBrk="1" hangingPunct="1"/>
            <a:r>
              <a:rPr lang="pt-BR" altLang="pt-BR" sz="3600" dirty="0"/>
              <a:t>Aula </a:t>
            </a:r>
            <a:r>
              <a:rPr lang="pt-BR" altLang="pt-BR" sz="3600" dirty="0" smtClean="0"/>
              <a:t>16:</a:t>
            </a:r>
            <a:r>
              <a:rPr lang="pt-BR" altLang="pt-BR" sz="3600" dirty="0"/>
              <a:t/>
            </a:r>
            <a:br>
              <a:rPr lang="pt-BR" altLang="pt-BR" sz="3600" dirty="0"/>
            </a:br>
            <a:r>
              <a:rPr lang="pt-BR" altLang="pt-BR" sz="3600" dirty="0"/>
              <a:t>Tensões </a:t>
            </a:r>
            <a:r>
              <a:rPr lang="pt-BR" altLang="pt-BR" sz="3600" dirty="0" smtClean="0"/>
              <a:t>internas, externas e o </a:t>
            </a:r>
            <a:r>
              <a:rPr lang="pt-BR" altLang="pt-BR" sz="3600" dirty="0"/>
              <a:t>imperialismo rumo à Primeira Guerra Mundial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Divisões internas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63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2">
            <a:extLst>
              <a:ext uri="{FF2B5EF4-FFF2-40B4-BE49-F238E27FC236}">
                <a16:creationId xmlns:a16="http://schemas.microsoft.com/office/drawing/2014/main" id="{8B65F09E-6CCF-4B27-AC60-2B22824EE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7875"/>
          </a:xfrm>
        </p:spPr>
        <p:txBody>
          <a:bodyPr/>
          <a:lstStyle/>
          <a:p>
            <a:r>
              <a:rPr lang="pt-BR" altLang="pt-BR" sz="3200" dirty="0"/>
              <a:t>As condições de vida </a:t>
            </a:r>
            <a:r>
              <a:rPr lang="pt-BR" altLang="pt-BR" sz="3200" dirty="0" smtClean="0"/>
              <a:t/>
            </a:r>
            <a:br>
              <a:rPr lang="pt-BR" altLang="pt-BR" sz="3200" dirty="0" smtClean="0"/>
            </a:br>
            <a:r>
              <a:rPr lang="pt-BR" altLang="pt-BR" sz="3200" dirty="0" smtClean="0"/>
              <a:t>dos </a:t>
            </a:r>
            <a:r>
              <a:rPr lang="pt-BR" altLang="pt-BR" sz="3200" dirty="0"/>
              <a:t>trabalhadores </a:t>
            </a:r>
          </a:p>
        </p:txBody>
      </p:sp>
      <p:graphicFrame>
        <p:nvGraphicFramePr>
          <p:cNvPr id="15363" name="Espaço Reservado para Conteúdo 6">
            <a:extLst>
              <a:ext uri="{FF2B5EF4-FFF2-40B4-BE49-F238E27FC236}">
                <a16:creationId xmlns:a16="http://schemas.microsoft.com/office/drawing/2014/main" id="{DF704F16-8A1E-4C91-9CD4-4DC3BB51FD7E}"/>
              </a:ext>
            </a:extLst>
          </p:cNvPr>
          <p:cNvGraphicFramePr>
            <a:graphicFrameLocks noGrp="1"/>
          </p:cNvGraphicFramePr>
          <p:nvPr>
            <p:ph sz="quarter" idx="1"/>
          </p:nvPr>
        </p:nvGraphicFramePr>
        <p:xfrm>
          <a:off x="200025" y="1397000"/>
          <a:ext cx="4084638" cy="491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5" name="Gráfico" r:id="rId3" imgW="3859102" imgH="4676037" progId="Excel.Chart.8">
                  <p:embed/>
                </p:oleObj>
              </mc:Choice>
              <mc:Fallback>
                <p:oleObj name="Gráfico" r:id="rId3" imgW="3859102" imgH="4676037" progId="Excel.Chart.8">
                  <p:embed/>
                  <p:pic>
                    <p:nvPicPr>
                      <p:cNvPr id="0" name="Espaço Reservado para Conteúdo 6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" y="1397000"/>
                        <a:ext cx="4084638" cy="491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Espaço Reservado para Conteúdo 10">
            <a:extLst>
              <a:ext uri="{FF2B5EF4-FFF2-40B4-BE49-F238E27FC236}">
                <a16:creationId xmlns:a16="http://schemas.microsoft.com/office/drawing/2014/main" id="{3E435400-ED81-4E85-83EA-695A24365C1A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427538" y="1447800"/>
            <a:ext cx="4608512" cy="5076825"/>
          </a:xfrm>
        </p:spPr>
        <p:txBody>
          <a:bodyPr/>
          <a:lstStyle/>
          <a:p>
            <a:r>
              <a:rPr lang="pt-BR" altLang="pt-BR"/>
              <a:t>Debate em torno do comportamento do salario real entre 1870 – 1914</a:t>
            </a:r>
          </a:p>
          <a:p>
            <a:pPr lvl="1"/>
            <a:r>
              <a:rPr lang="pt-BR" altLang="pt-BR"/>
              <a:t>Aceita-se algum ganho durante grande depressão (em função da queda dos preços) e provável estabilidade posterior </a:t>
            </a:r>
          </a:p>
          <a:p>
            <a:pPr lvl="1"/>
            <a:r>
              <a:rPr lang="pt-BR" altLang="pt-BR"/>
              <a:t>Melhora das condições de vida (?)</a:t>
            </a:r>
          </a:p>
          <a:p>
            <a:r>
              <a:rPr lang="pt-BR" altLang="pt-BR"/>
              <a:t>Porém:</a:t>
            </a:r>
          </a:p>
          <a:p>
            <a:pPr lvl="1"/>
            <a:r>
              <a:rPr lang="pt-BR" altLang="pt-BR"/>
              <a:t>Situação de partida ruim</a:t>
            </a:r>
          </a:p>
          <a:p>
            <a:pPr lvl="2"/>
            <a:r>
              <a:rPr lang="pt-BR" altLang="pt-BR" sz="1800"/>
              <a:t>Frase de Keynes não é para trabalhadores</a:t>
            </a:r>
          </a:p>
          <a:p>
            <a:pPr lvl="1"/>
            <a:r>
              <a:rPr lang="pt-BR" altLang="pt-BR"/>
              <a:t>Ganho dos outros – posição relativa</a:t>
            </a:r>
          </a:p>
          <a:p>
            <a:endParaRPr lang="pt-BR" alt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m 3">
            <a:extLst>
              <a:ext uri="{FF2B5EF4-FFF2-40B4-BE49-F238E27FC236}">
                <a16:creationId xmlns:a16="http://schemas.microsoft.com/office/drawing/2014/main" id="{8200E012-2043-4D00-8DFD-DBE260C8B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3850"/>
            <a:ext cx="8785225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/>
          <p:cNvSpPr/>
          <p:nvPr/>
        </p:nvSpPr>
        <p:spPr>
          <a:xfrm>
            <a:off x="3635896" y="620688"/>
            <a:ext cx="1512168" cy="30963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m 1">
            <a:extLst>
              <a:ext uri="{FF2B5EF4-FFF2-40B4-BE49-F238E27FC236}">
                <a16:creationId xmlns:a16="http://schemas.microsoft.com/office/drawing/2014/main" id="{AA013BE5-A82B-4F3B-828E-3D74EB5D9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332656"/>
            <a:ext cx="8972550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ipse 2"/>
          <p:cNvSpPr/>
          <p:nvPr/>
        </p:nvSpPr>
        <p:spPr>
          <a:xfrm>
            <a:off x="3901641" y="620688"/>
            <a:ext cx="1512168" cy="30963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m 1">
            <a:extLst>
              <a:ext uri="{FF2B5EF4-FFF2-40B4-BE49-F238E27FC236}">
                <a16:creationId xmlns:a16="http://schemas.microsoft.com/office/drawing/2014/main" id="{54EB999B-4EFD-453E-BAD2-FC37352FA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57175"/>
            <a:ext cx="8945562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ipse 2"/>
          <p:cNvSpPr/>
          <p:nvPr/>
        </p:nvSpPr>
        <p:spPr>
          <a:xfrm>
            <a:off x="3896085" y="548680"/>
            <a:ext cx="1512168" cy="48245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3">
            <a:extLst>
              <a:ext uri="{FF2B5EF4-FFF2-40B4-BE49-F238E27FC236}">
                <a16:creationId xmlns:a16="http://schemas.microsoft.com/office/drawing/2014/main" id="{35855F6F-0C4B-4864-A505-FA866D0D9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74638"/>
            <a:ext cx="8291512" cy="1143000"/>
          </a:xfrm>
        </p:spPr>
        <p:txBody>
          <a:bodyPr/>
          <a:lstStyle/>
          <a:p>
            <a:r>
              <a:rPr lang="pt-BR" altLang="pt-BR" sz="2400" dirty="0"/>
              <a:t>Forte mobilização dos trabalhadores </a:t>
            </a:r>
            <a:r>
              <a:rPr lang="pt-BR" altLang="pt-BR" sz="2400" dirty="0" smtClean="0"/>
              <a:t>urbanos		 </a:t>
            </a:r>
            <a:r>
              <a:rPr lang="pt-BR" altLang="pt-BR" sz="2400" dirty="0"/>
              <a:t>europeus e norte-americanos no período </a:t>
            </a:r>
            <a:r>
              <a:rPr lang="pt-BR" altLang="pt-BR" sz="2400" dirty="0" smtClean="0"/>
              <a:t>			  1870 </a:t>
            </a:r>
            <a:r>
              <a:rPr lang="pt-BR" altLang="pt-BR" sz="2400" dirty="0"/>
              <a:t>– </a:t>
            </a:r>
            <a:r>
              <a:rPr lang="pt-BR" altLang="pt-BR" sz="2400" dirty="0" smtClean="0"/>
              <a:t>1914 </a:t>
            </a:r>
            <a:r>
              <a:rPr lang="pt-BR" altLang="pt-BR" sz="2400" dirty="0"/>
              <a:t>	Sindicatos e Partidos políticos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8142461-69B7-4C5E-8463-7DFAA14CBA3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79388" y="1447800"/>
            <a:ext cx="4484687" cy="5221288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pt-BR" dirty="0"/>
              <a:t>GB – leis de 1871-74: possibilidade legal de associação dos trabalhadores  </a:t>
            </a:r>
          </a:p>
          <a:p>
            <a:pPr lvl="1">
              <a:defRPr/>
            </a:pPr>
            <a:r>
              <a:rPr lang="pt-BR" dirty="0"/>
              <a:t>Antes: sociedades de auxilio mutuo (doença, desemprego) em ramos especializados (aristocracia operária)</a:t>
            </a:r>
          </a:p>
          <a:p>
            <a:pPr lvl="1">
              <a:defRPr/>
            </a:pPr>
            <a:r>
              <a:rPr lang="pt-BR" dirty="0"/>
              <a:t>Depois: Novo sindicalismos: relação trabalho x capital (greves Docas de Londres – 1889)</a:t>
            </a:r>
          </a:p>
          <a:p>
            <a:pPr>
              <a:defRPr/>
            </a:pPr>
            <a:r>
              <a:rPr lang="pt-BR" dirty="0"/>
              <a:t>Só depois (1906) surge Partido trabalhista </a:t>
            </a:r>
          </a:p>
          <a:p>
            <a:pPr lvl="2">
              <a:defRPr/>
            </a:pPr>
            <a:r>
              <a:rPr lang="pt-BR" dirty="0"/>
              <a:t>direito de voto aos trabalhadores urbanos (1867) e rurais (1884) (masculinos)</a:t>
            </a:r>
          </a:p>
          <a:p>
            <a:pPr lvl="2">
              <a:defRPr/>
            </a:pPr>
            <a:r>
              <a:rPr lang="pt-BR" dirty="0"/>
              <a:t>Este só se livra do Partido Liberal durante a guerra</a:t>
            </a:r>
          </a:p>
          <a:p>
            <a:pPr lvl="1">
              <a:defRPr/>
            </a:pPr>
            <a:endParaRPr lang="pt-BR" dirty="0"/>
          </a:p>
        </p:txBody>
      </p:sp>
      <p:sp>
        <p:nvSpPr>
          <p:cNvPr id="19460" name="Espaço Reservado para Conteúdo 4">
            <a:extLst>
              <a:ext uri="{FF2B5EF4-FFF2-40B4-BE49-F238E27FC236}">
                <a16:creationId xmlns:a16="http://schemas.microsoft.com/office/drawing/2014/main" id="{312192E8-E829-4886-B94F-98FF052CB6E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64075" y="1447800"/>
            <a:ext cx="4371975" cy="4572000"/>
          </a:xfrm>
        </p:spPr>
        <p:txBody>
          <a:bodyPr/>
          <a:lstStyle/>
          <a:p>
            <a:r>
              <a:rPr lang="pt-BR" altLang="pt-BR"/>
              <a:t>Alemanha</a:t>
            </a:r>
          </a:p>
          <a:p>
            <a:pPr lvl="1"/>
            <a:r>
              <a:rPr lang="pt-BR" altLang="pt-BR"/>
              <a:t>Sindicalização posterior à GB mas junto com partido</a:t>
            </a:r>
          </a:p>
          <a:p>
            <a:pPr lvl="2"/>
            <a:r>
              <a:rPr lang="pt-BR" altLang="pt-BR"/>
              <a:t>1875 – Partido dos Trabalhadores Alemães (depois SPD – partido social democrata)</a:t>
            </a:r>
          </a:p>
          <a:p>
            <a:pPr lvl="3"/>
            <a:r>
              <a:rPr lang="pt-BR" altLang="pt-BR"/>
              <a:t>1862 – Lassale – Norte -Associação universal Alemã dos trabalhadores – Socialista</a:t>
            </a:r>
          </a:p>
          <a:p>
            <a:pPr lvl="3"/>
            <a:r>
              <a:rPr lang="pt-BR" altLang="pt-BR"/>
              <a:t>1869 – Liebknecht – Sul – programa mais marxista</a:t>
            </a:r>
          </a:p>
          <a:p>
            <a:pPr lvl="1"/>
            <a:r>
              <a:rPr lang="pt-BR" altLang="pt-BR"/>
              <a:t>Importancia tb dos sindicatos cristãos e liberais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FD28B2-BE6C-4E3D-AA7E-6C67E94D9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0"/>
            <a:ext cx="2737709" cy="944921"/>
          </a:xfrm>
        </p:spPr>
        <p:txBody>
          <a:bodyPr>
            <a:normAutofit fontScale="90000"/>
          </a:bodyPr>
          <a:lstStyle/>
          <a:p>
            <a:r>
              <a:rPr lang="pt-BR" dirty="0"/>
              <a:t>Caso Dreyfus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05DC28-8ECE-4E91-A95C-1BFF5A039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944921"/>
            <a:ext cx="3143825" cy="3206302"/>
          </a:xfrm>
        </p:spPr>
        <p:txBody>
          <a:bodyPr>
            <a:noAutofit/>
          </a:bodyPr>
          <a:lstStyle/>
          <a:p>
            <a:r>
              <a:rPr lang="pt-BR" sz="2400" dirty="0"/>
              <a:t>Quem é um verdadeiro francês?</a:t>
            </a:r>
          </a:p>
          <a:p>
            <a:pPr lvl="1"/>
            <a:r>
              <a:rPr lang="pt-BR" sz="2000" dirty="0"/>
              <a:t>Quem é um cidadão </a:t>
            </a:r>
            <a:r>
              <a:rPr lang="pt-BR" sz="2000" dirty="0" err="1"/>
              <a:t>frances</a:t>
            </a:r>
            <a:endParaRPr lang="pt-BR" sz="2000" dirty="0"/>
          </a:p>
          <a:p>
            <a:r>
              <a:rPr lang="pt-BR" sz="2400" dirty="0"/>
              <a:t>França desejo de se vingar dos alemães</a:t>
            </a:r>
          </a:p>
          <a:p>
            <a:r>
              <a:rPr lang="pt-BR" sz="2400" dirty="0"/>
              <a:t>Dreyfus – do exercito francês, judeu, é acusado de traição</a:t>
            </a:r>
          </a:p>
          <a:p>
            <a:pPr lvl="1"/>
            <a:r>
              <a:rPr lang="pt-BR" sz="1600" dirty="0"/>
              <a:t>Acusação é falsa, mas demora para se provar </a:t>
            </a:r>
          </a:p>
          <a:p>
            <a:r>
              <a:rPr lang="pt-BR" sz="2400" dirty="0"/>
              <a:t>Debate: reabrir o caso ou condena-lo a forca e salvar a honra francesa</a:t>
            </a:r>
          </a:p>
          <a:p>
            <a:r>
              <a:rPr lang="pt-BR" sz="2400" dirty="0"/>
              <a:t>Zola x </a:t>
            </a:r>
            <a:r>
              <a:rPr lang="pt-BR" sz="2400" dirty="0" err="1"/>
              <a:t>Forain</a:t>
            </a:r>
            <a:endParaRPr lang="pt-BR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5D54B15-CAA4-4E3C-807B-C14F19602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984" y="836712"/>
            <a:ext cx="1804070" cy="262608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8C3160-7A21-4913-BD00-D43C87EEC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125" y="3887034"/>
            <a:ext cx="1997032" cy="265386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19FFDCB-FBAE-49F3-BE6E-6F4A1EA0B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598" y="2727166"/>
            <a:ext cx="2546195" cy="381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D943556-8F07-486A-A07E-0F9D6A15A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469" y="1226925"/>
            <a:ext cx="6973634" cy="414573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3D2AF9F-F1E2-42F6-8819-09A154C2E679}"/>
              </a:ext>
            </a:extLst>
          </p:cNvPr>
          <p:cNvSpPr txBox="1"/>
          <p:nvPr/>
        </p:nvSpPr>
        <p:spPr>
          <a:xfrm>
            <a:off x="1663469" y="5316063"/>
            <a:ext cx="6973634" cy="5539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/>
              <a:t>A Nação (Estado) </a:t>
            </a:r>
            <a:r>
              <a:rPr lang="pt-BR" sz="1500" b="1" dirty="0" err="1"/>
              <a:t>vs</a:t>
            </a:r>
            <a:r>
              <a:rPr lang="pt-BR" sz="1500" b="1" dirty="0"/>
              <a:t> Igreja</a:t>
            </a:r>
          </a:p>
          <a:p>
            <a:pPr algn="ctr"/>
            <a:r>
              <a:rPr lang="pt-BR" sz="1500" b="1" dirty="0"/>
              <a:t>Otto Von Bismarck </a:t>
            </a:r>
            <a:r>
              <a:rPr lang="pt-BR" sz="1500" b="1" dirty="0" err="1"/>
              <a:t>vs</a:t>
            </a:r>
            <a:r>
              <a:rPr lang="pt-BR" sz="1500" b="1" dirty="0"/>
              <a:t> Papa</a:t>
            </a:r>
          </a:p>
        </p:txBody>
      </p:sp>
    </p:spTree>
    <p:extLst>
      <p:ext uri="{BB962C8B-B14F-4D97-AF65-F5344CB8AC3E}">
        <p14:creationId xmlns:p14="http://schemas.microsoft.com/office/powerpoint/2010/main" val="57690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621305-50FA-4D36-90A4-2F4BEB849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190208"/>
            <a:ext cx="7323767" cy="825304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3300" dirty="0">
                <a:solidFill>
                  <a:schemeClr val="bg1"/>
                </a:solidFill>
              </a:rPr>
              <a:t>Conservadorismo renovado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C72A2605-B440-4569-BA36-F751701AD0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0285658"/>
              </p:ext>
            </p:extLst>
          </p:nvPr>
        </p:nvGraphicFramePr>
        <p:xfrm>
          <a:off x="73856" y="1015512"/>
          <a:ext cx="8915400" cy="5509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757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95BB6A-C068-4E0D-A952-D29AF2E25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908720"/>
            <a:ext cx="6683765" cy="960668"/>
          </a:xfrm>
        </p:spPr>
        <p:txBody>
          <a:bodyPr/>
          <a:lstStyle/>
          <a:p>
            <a:r>
              <a:rPr lang="pt-BR" dirty="0"/>
              <a:t>O que permite a expansão </a:t>
            </a:r>
            <a:r>
              <a:rPr lang="pt-BR" dirty="0" smtClean="0"/>
              <a:t>	dos </a:t>
            </a:r>
            <a:r>
              <a:rPr lang="pt-BR" dirty="0"/>
              <a:t>críticos do liberalismo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4DBB3A8-BA2A-4EAC-9E14-CDB399BC1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2133894"/>
            <a:ext cx="7800875" cy="4535466"/>
          </a:xfrm>
        </p:spPr>
        <p:txBody>
          <a:bodyPr>
            <a:normAutofit fontScale="77500" lnSpcReduction="20000"/>
          </a:bodyPr>
          <a:lstStyle/>
          <a:p>
            <a:r>
              <a:rPr lang="pt-BR" sz="2900" dirty="0"/>
              <a:t>Solo fértil: Importância do militarismo</a:t>
            </a:r>
          </a:p>
          <a:p>
            <a:pPr lvl="1"/>
            <a:r>
              <a:rPr lang="pt-BR" sz="2600" dirty="0"/>
              <a:t>Guerras EUA, Itália, Rússia e</a:t>
            </a:r>
          </a:p>
          <a:p>
            <a:pPr lvl="1"/>
            <a:r>
              <a:rPr lang="pt-BR" sz="2600" dirty="0"/>
              <a:t>Especialmente crescimento da Alemanha: triunfo do sangue e ferro</a:t>
            </a:r>
          </a:p>
          <a:p>
            <a:r>
              <a:rPr lang="pt-BR" sz="2900" dirty="0"/>
              <a:t>Nacionalismo se torna uma ideologia de massa</a:t>
            </a:r>
          </a:p>
          <a:p>
            <a:pPr lvl="1"/>
            <a:r>
              <a:rPr lang="pt-BR" sz="2600" dirty="0" err="1"/>
              <a:t>Primrose</a:t>
            </a:r>
            <a:r>
              <a:rPr lang="pt-BR" sz="2600" dirty="0"/>
              <a:t> League, League </a:t>
            </a:r>
            <a:r>
              <a:rPr lang="pt-BR" sz="2600" dirty="0" err="1"/>
              <a:t>of</a:t>
            </a:r>
            <a:r>
              <a:rPr lang="pt-BR" sz="2600" dirty="0"/>
              <a:t> </a:t>
            </a:r>
            <a:r>
              <a:rPr lang="pt-BR" sz="2600" dirty="0" err="1"/>
              <a:t>Patriots</a:t>
            </a:r>
            <a:r>
              <a:rPr lang="pt-BR" sz="2600" dirty="0"/>
              <a:t>, Colonial Society, </a:t>
            </a:r>
            <a:r>
              <a:rPr lang="pt-BR" sz="2600" dirty="0" err="1"/>
              <a:t>Pan-German</a:t>
            </a:r>
            <a:r>
              <a:rPr lang="pt-BR" sz="2600" dirty="0"/>
              <a:t> League, </a:t>
            </a:r>
            <a:r>
              <a:rPr lang="pt-BR" sz="2600" dirty="0" err="1"/>
              <a:t>Navy</a:t>
            </a:r>
            <a:r>
              <a:rPr lang="pt-BR" sz="2600" dirty="0"/>
              <a:t> League, </a:t>
            </a:r>
            <a:r>
              <a:rPr lang="pt-BR" sz="2600" dirty="0" err="1"/>
              <a:t>National</a:t>
            </a:r>
            <a:r>
              <a:rPr lang="pt-BR" sz="2600" dirty="0"/>
              <a:t> </a:t>
            </a:r>
            <a:r>
              <a:rPr lang="pt-BR" sz="2600" dirty="0" err="1"/>
              <a:t>Liberals</a:t>
            </a:r>
            <a:r>
              <a:rPr lang="pt-BR" sz="2600" dirty="0"/>
              <a:t>, Liberal </a:t>
            </a:r>
            <a:r>
              <a:rPr lang="pt-BR" sz="2600" dirty="0" err="1"/>
              <a:t>Unionists</a:t>
            </a:r>
            <a:endParaRPr lang="pt-BR" sz="2600" dirty="0"/>
          </a:p>
          <a:p>
            <a:r>
              <a:rPr lang="pt-BR" sz="2900" dirty="0"/>
              <a:t>Crescimento das teorias raciais – racismo </a:t>
            </a:r>
          </a:p>
          <a:p>
            <a:pPr lvl="1"/>
            <a:r>
              <a:rPr lang="pt-BR" sz="2600" dirty="0"/>
              <a:t>Em função de certas teorias </a:t>
            </a:r>
            <a:r>
              <a:rPr lang="pt-BR" sz="2600" dirty="0" err="1"/>
              <a:t>pseudo-cientificas</a:t>
            </a:r>
            <a:r>
              <a:rPr lang="pt-BR" sz="2600" dirty="0"/>
              <a:t> (</a:t>
            </a:r>
            <a:r>
              <a:rPr lang="pt-BR" sz="2600" dirty="0" err="1"/>
              <a:t>pseudo</a:t>
            </a:r>
            <a:r>
              <a:rPr lang="pt-BR" sz="2600" dirty="0"/>
              <a:t> darwinistas)</a:t>
            </a:r>
          </a:p>
          <a:p>
            <a:pPr lvl="1"/>
            <a:r>
              <a:rPr lang="pt-BR" sz="2600" dirty="0"/>
              <a:t>Importância da pureza das raças </a:t>
            </a:r>
          </a:p>
          <a:p>
            <a:pPr lvl="1"/>
            <a:r>
              <a:rPr lang="pt-BR" sz="2600" dirty="0"/>
              <a:t>EUA divido entre tratamento a negros e unidade nacional (preferencia por segundo) </a:t>
            </a:r>
          </a:p>
          <a:p>
            <a:pPr lvl="2"/>
            <a:r>
              <a:rPr lang="pt-BR" sz="2300" dirty="0"/>
              <a:t>Governo federal ignora opressão dos negros no sul; leis de Jim Crow</a:t>
            </a:r>
          </a:p>
          <a:p>
            <a:r>
              <a:rPr lang="pt-BR" sz="2900" dirty="0"/>
              <a:t>Crescimento de </a:t>
            </a:r>
            <a:r>
              <a:rPr lang="pt-BR" sz="2900" dirty="0" err="1"/>
              <a:t>pan</a:t>
            </a:r>
            <a:r>
              <a:rPr lang="pt-BR" sz="2900" dirty="0"/>
              <a:t> movimentos </a:t>
            </a:r>
          </a:p>
          <a:p>
            <a:pPr lvl="1"/>
            <a:r>
              <a:rPr lang="pt-BR" sz="2600" dirty="0"/>
              <a:t>Pan </a:t>
            </a:r>
            <a:r>
              <a:rPr lang="pt-BR" sz="2600" dirty="0" err="1"/>
              <a:t>eslavismo</a:t>
            </a:r>
            <a:r>
              <a:rPr lang="pt-BR" sz="2600" dirty="0"/>
              <a:t>, </a:t>
            </a:r>
            <a:r>
              <a:rPr lang="pt-BR" sz="2600" dirty="0" err="1"/>
              <a:t>pan</a:t>
            </a:r>
            <a:r>
              <a:rPr lang="pt-BR" sz="2600" dirty="0"/>
              <a:t> germanismo, </a:t>
            </a:r>
            <a:r>
              <a:rPr lang="pt-BR" sz="2600" dirty="0" err="1"/>
              <a:t>pan</a:t>
            </a:r>
            <a:r>
              <a:rPr lang="pt-BR" sz="2600" dirty="0"/>
              <a:t> </a:t>
            </a:r>
            <a:r>
              <a:rPr lang="pt-BR" sz="2600" dirty="0" err="1"/>
              <a:t>asiatico</a:t>
            </a:r>
            <a:r>
              <a:rPr lang="pt-BR" sz="2600" dirty="0"/>
              <a:t> </a:t>
            </a:r>
            <a:r>
              <a:rPr lang="pt-BR" sz="2600" dirty="0" err="1"/>
              <a:t>etc</a:t>
            </a:r>
            <a:endParaRPr lang="pt-BR" sz="2600" dirty="0"/>
          </a:p>
          <a:p>
            <a:pPr lvl="1"/>
            <a:endParaRPr lang="pt-BR" dirty="0"/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066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268760"/>
            <a:ext cx="7060395" cy="4752528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971600" y="6021288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1A1A1A"/>
                </a:solidFill>
                <a:latin typeface="-apple-system"/>
              </a:rPr>
              <a:t>Grand Prix of the ACF, Dieppe</a:t>
            </a:r>
            <a:r>
              <a:rPr lang="en-US" dirty="0">
                <a:solidFill>
                  <a:srgbClr val="1A1A1A"/>
                </a:solidFill>
                <a:latin typeface="-apple-system"/>
              </a:rPr>
              <a:t>, gelatin silver print by Jacques-Henri </a:t>
            </a:r>
            <a:r>
              <a:rPr lang="en-US" dirty="0" err="1">
                <a:solidFill>
                  <a:srgbClr val="1A1A1A"/>
                </a:solidFill>
                <a:latin typeface="-apple-system"/>
              </a:rPr>
              <a:t>Lartigue</a:t>
            </a:r>
            <a:r>
              <a:rPr lang="en-US" dirty="0">
                <a:solidFill>
                  <a:srgbClr val="1A1A1A"/>
                </a:solidFill>
                <a:latin typeface="-apple-system"/>
              </a:rPr>
              <a:t>, 1912; in the Yale University Art Gallery, New Haven, Connecticut.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021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844519379"/>
              </p:ext>
            </p:extLst>
          </p:nvPr>
        </p:nvGraphicFramePr>
        <p:xfrm>
          <a:off x="323528" y="1397000"/>
          <a:ext cx="8424936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Elipse 5"/>
          <p:cNvSpPr/>
          <p:nvPr/>
        </p:nvSpPr>
        <p:spPr>
          <a:xfrm>
            <a:off x="3779912" y="1700808"/>
            <a:ext cx="1512167" cy="15121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0" dirty="0">
                <a:solidFill>
                  <a:schemeClr val="tx1"/>
                </a:solidFill>
              </a:rPr>
              <a:t>L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7" name="Elipse 6"/>
          <p:cNvSpPr/>
          <p:nvPr/>
        </p:nvSpPr>
        <p:spPr>
          <a:xfrm>
            <a:off x="5436096" y="1700808"/>
            <a:ext cx="1584176" cy="151216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dirty="0" smtClean="0">
                <a:solidFill>
                  <a:schemeClr val="tx1"/>
                </a:solidFill>
              </a:rPr>
              <a:t>NC</a:t>
            </a: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8" name="Elipse 7"/>
          <p:cNvSpPr/>
          <p:nvPr/>
        </p:nvSpPr>
        <p:spPr>
          <a:xfrm>
            <a:off x="7164288" y="1700808"/>
            <a:ext cx="1584176" cy="151216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dirty="0" smtClean="0">
                <a:solidFill>
                  <a:schemeClr val="tx1"/>
                </a:solidFill>
              </a:rPr>
              <a:t>NT</a:t>
            </a: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9" name="Elipse 8"/>
          <p:cNvSpPr/>
          <p:nvPr/>
        </p:nvSpPr>
        <p:spPr>
          <a:xfrm>
            <a:off x="381821" y="1700808"/>
            <a:ext cx="1584176" cy="151216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dirty="0" smtClean="0">
                <a:solidFill>
                  <a:schemeClr val="tx1"/>
                </a:solidFill>
              </a:rPr>
              <a:t>SR</a:t>
            </a: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10" name="Elipse 9"/>
          <p:cNvSpPr/>
          <p:nvPr/>
        </p:nvSpPr>
        <p:spPr>
          <a:xfrm>
            <a:off x="2073245" y="1700808"/>
            <a:ext cx="1584176" cy="151216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5400" dirty="0" smtClean="0">
                <a:solidFill>
                  <a:schemeClr val="tx1"/>
                </a:solidFill>
              </a:rPr>
              <a:t>SD</a:t>
            </a:r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261647" y="367934"/>
            <a:ext cx="6782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Separação das “Famílias” Politicas 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51102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8098"/>
          </a:xfrm>
        </p:spPr>
        <p:txBody>
          <a:bodyPr/>
          <a:lstStyle/>
          <a:p>
            <a:r>
              <a:rPr lang="pt-BR" dirty="0" err="1" smtClean="0"/>
              <a:t>Familias</a:t>
            </a:r>
            <a:r>
              <a:rPr lang="pt-BR" dirty="0" smtClean="0"/>
              <a:t> politicas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23528" y="1447800"/>
            <a:ext cx="8363272" cy="5221560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Liberais (</a:t>
            </a:r>
            <a:r>
              <a:rPr lang="pt-BR" dirty="0" err="1"/>
              <a:t>sec</a:t>
            </a:r>
            <a:r>
              <a:rPr lang="pt-BR" dirty="0"/>
              <a:t> XIX</a:t>
            </a:r>
            <a:r>
              <a:rPr lang="pt-BR" dirty="0" smtClean="0"/>
              <a:t>):</a:t>
            </a:r>
          </a:p>
          <a:p>
            <a:pPr lvl="1"/>
            <a:r>
              <a:rPr lang="pt-BR" dirty="0" smtClean="0"/>
              <a:t> </a:t>
            </a:r>
            <a:r>
              <a:rPr lang="pt-BR" dirty="0"/>
              <a:t>limitar governo central. Liberdade individual, tolerância religiosa, </a:t>
            </a:r>
            <a:r>
              <a:rPr lang="pt-BR" dirty="0" smtClean="0"/>
              <a:t>secularistas </a:t>
            </a:r>
            <a:r>
              <a:rPr lang="pt-BR" dirty="0"/>
              <a:t>ou </a:t>
            </a:r>
            <a:r>
              <a:rPr lang="pt-BR" dirty="0" smtClean="0"/>
              <a:t>“</a:t>
            </a:r>
            <a:r>
              <a:rPr lang="pt-BR" dirty="0" err="1" smtClean="0"/>
              <a:t>cristian</a:t>
            </a:r>
            <a:r>
              <a:rPr lang="pt-BR" dirty="0" smtClean="0"/>
              <a:t> </a:t>
            </a:r>
            <a:r>
              <a:rPr lang="pt-BR" dirty="0" err="1"/>
              <a:t>bassed</a:t>
            </a:r>
            <a:r>
              <a:rPr lang="pt-BR" dirty="0"/>
              <a:t> </a:t>
            </a:r>
            <a:r>
              <a:rPr lang="pt-BR" dirty="0" err="1" smtClean="0"/>
              <a:t>reform</a:t>
            </a:r>
            <a:r>
              <a:rPr lang="pt-BR" dirty="0" smtClean="0"/>
              <a:t>”, </a:t>
            </a:r>
            <a:r>
              <a:rPr lang="pt-BR" dirty="0"/>
              <a:t>tendem a ser pacifista, pois militarismo reforça estado central e fim das liberdades, anti-imperialistas ou defendem ideia de apoio a expansão civilizacional, defendem liberdade comercio e de </a:t>
            </a:r>
            <a:r>
              <a:rPr lang="pt-BR" dirty="0" smtClean="0"/>
              <a:t>indústria </a:t>
            </a:r>
            <a:r>
              <a:rPr lang="pt-BR" dirty="0"/>
              <a:t>opõe </a:t>
            </a:r>
            <a:r>
              <a:rPr lang="pt-BR" dirty="0" smtClean="0"/>
              <a:t>grandes </a:t>
            </a:r>
            <a:r>
              <a:rPr lang="pt-BR" dirty="0"/>
              <a:t>empresas , </a:t>
            </a:r>
            <a:r>
              <a:rPr lang="pt-BR" dirty="0" smtClean="0"/>
              <a:t>grandes </a:t>
            </a:r>
            <a:r>
              <a:rPr lang="pt-BR" dirty="0"/>
              <a:t>sindicatos, grandes governos, apoio de </a:t>
            </a:r>
            <a:r>
              <a:rPr lang="pt-BR" dirty="0" err="1"/>
              <a:t>pequenso</a:t>
            </a:r>
            <a:r>
              <a:rPr lang="pt-BR" dirty="0"/>
              <a:t> </a:t>
            </a:r>
            <a:r>
              <a:rPr lang="pt-BR" dirty="0" err="1"/>
              <a:t>emprearios</a:t>
            </a:r>
            <a:r>
              <a:rPr lang="pt-BR" dirty="0"/>
              <a:t> e profissionais liberais, direito a voto</a:t>
            </a:r>
          </a:p>
          <a:p>
            <a:r>
              <a:rPr lang="pt-BR" dirty="0" smtClean="0"/>
              <a:t>Social democracia</a:t>
            </a:r>
            <a:endParaRPr lang="pt-BR" dirty="0"/>
          </a:p>
          <a:p>
            <a:pPr lvl="1"/>
            <a:r>
              <a:rPr lang="pt-BR" dirty="0"/>
              <a:t>Apoiam governo </a:t>
            </a:r>
            <a:r>
              <a:rPr lang="pt-BR" dirty="0" smtClean="0"/>
              <a:t>forte </a:t>
            </a:r>
            <a:r>
              <a:rPr lang="pt-BR" dirty="0"/>
              <a:t>pois </a:t>
            </a:r>
            <a:r>
              <a:rPr lang="pt-BR" dirty="0" smtClean="0"/>
              <a:t>só ele </a:t>
            </a:r>
            <a:r>
              <a:rPr lang="pt-BR" dirty="0"/>
              <a:t>pode enfrentar </a:t>
            </a:r>
            <a:r>
              <a:rPr lang="pt-BR" dirty="0" err="1"/>
              <a:t>gdes</a:t>
            </a:r>
            <a:r>
              <a:rPr lang="pt-BR" dirty="0"/>
              <a:t> corporações e </a:t>
            </a:r>
            <a:r>
              <a:rPr lang="pt-BR" dirty="0" err="1"/>
              <a:t>so</a:t>
            </a:r>
            <a:r>
              <a:rPr lang="pt-BR" dirty="0"/>
              <a:t> ele pode transforma </a:t>
            </a:r>
            <a:r>
              <a:rPr lang="pt-BR" dirty="0" smtClean="0"/>
              <a:t>a </a:t>
            </a:r>
            <a:r>
              <a:rPr lang="pt-BR" dirty="0"/>
              <a:t>propriedade privada em uso comum ou beneficio </a:t>
            </a:r>
            <a:r>
              <a:rPr lang="pt-BR" dirty="0" smtClean="0"/>
              <a:t>comum, </a:t>
            </a:r>
            <a:r>
              <a:rPr lang="pt-BR" dirty="0"/>
              <a:t>se opõe a controle e intromissão religiosa, </a:t>
            </a:r>
            <a:r>
              <a:rPr lang="pt-BR" dirty="0" err="1"/>
              <a:t>saõ</a:t>
            </a:r>
            <a:r>
              <a:rPr lang="pt-BR" dirty="0"/>
              <a:t> internacionalistas, pacifistas e contra impérios e sua expansão e são </a:t>
            </a:r>
            <a:r>
              <a:rPr lang="pt-BR" dirty="0" smtClean="0"/>
              <a:t>antimilitaristas; defendem  </a:t>
            </a:r>
            <a:r>
              <a:rPr lang="pt-BR" dirty="0"/>
              <a:t>direitos de organização, associações </a:t>
            </a:r>
            <a:r>
              <a:rPr lang="pt-BR" dirty="0" smtClean="0"/>
              <a:t>que podem </a:t>
            </a:r>
            <a:r>
              <a:rPr lang="pt-BR" dirty="0"/>
              <a:t>prover elementos importantes para seus sócios </a:t>
            </a:r>
            <a:r>
              <a:rPr lang="pt-BR" dirty="0" smtClean="0"/>
              <a:t>(seguridade) e </a:t>
            </a:r>
            <a:r>
              <a:rPr lang="pt-BR" dirty="0"/>
              <a:t>estabelecer combates em </a:t>
            </a:r>
            <a:r>
              <a:rPr lang="pt-BR" dirty="0" smtClean="0"/>
              <a:t>comum. </a:t>
            </a:r>
          </a:p>
          <a:p>
            <a:r>
              <a:rPr lang="pt-BR" dirty="0"/>
              <a:t>Socialistas revolucionários: </a:t>
            </a:r>
            <a:endParaRPr lang="pt-BR" dirty="0" smtClean="0"/>
          </a:p>
          <a:p>
            <a:pPr lvl="1"/>
            <a:r>
              <a:rPr lang="pt-BR" dirty="0" smtClean="0"/>
              <a:t>ordem </a:t>
            </a:r>
            <a:r>
              <a:rPr lang="pt-BR" dirty="0"/>
              <a:t>existente e intolerável</a:t>
            </a:r>
            <a:r>
              <a:rPr lang="pt-BR" dirty="0" smtClean="0"/>
              <a:t>, não se pode trabalhar com ela, são seculares (contra religião) e antimilitaristas (atacam exercito e policia) , organizar classes pobres e trabalhadores para </a:t>
            </a:r>
            <a:r>
              <a:rPr lang="pt-BR" dirty="0"/>
              <a:t>ação, </a:t>
            </a:r>
            <a:r>
              <a:rPr lang="pt-BR" dirty="0" smtClean="0"/>
              <a:t>greves e movimentos , mas não necessariamente contra ações violentas frente ao sistema, organização das massas ou nas elites revolucionarias, </a:t>
            </a:r>
            <a:r>
              <a:rPr lang="pt-BR" dirty="0"/>
              <a:t>são </a:t>
            </a:r>
            <a:r>
              <a:rPr lang="pt-BR" dirty="0" smtClean="0"/>
              <a:t>internacionalistas</a:t>
            </a:r>
            <a:endParaRPr lang="pt-BR" dirty="0"/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830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Familias</a:t>
            </a:r>
            <a:r>
              <a:rPr lang="pt-BR" dirty="0" smtClean="0"/>
              <a:t> politicas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67544" y="1447800"/>
            <a:ext cx="8219256" cy="4572000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Nacionalismo Tradicional </a:t>
            </a:r>
          </a:p>
          <a:p>
            <a:pPr lvl="1"/>
            <a:r>
              <a:rPr lang="pt-BR" dirty="0"/>
              <a:t>Valores nacionais (</a:t>
            </a:r>
            <a:r>
              <a:rPr lang="pt-BR" dirty="0" err="1"/>
              <a:t>pan</a:t>
            </a:r>
            <a:r>
              <a:rPr lang="pt-BR" dirty="0"/>
              <a:t> valores), defende a religião estabelecida, importância da pureza da raça </a:t>
            </a:r>
            <a:r>
              <a:rPr lang="pt-BR" dirty="0" smtClean="0"/>
              <a:t>(</a:t>
            </a:r>
            <a:r>
              <a:rPr lang="pt-BR" dirty="0" err="1" smtClean="0"/>
              <a:t>anti</a:t>
            </a:r>
            <a:r>
              <a:rPr lang="pt-BR" dirty="0" smtClean="0"/>
              <a:t> imigração), </a:t>
            </a:r>
            <a:r>
              <a:rPr lang="pt-BR" dirty="0"/>
              <a:t>defendem autoridade e ordem, </a:t>
            </a:r>
            <a:r>
              <a:rPr lang="pt-BR" dirty="0" smtClean="0"/>
              <a:t>personificam </a:t>
            </a:r>
            <a:r>
              <a:rPr lang="pt-BR" dirty="0"/>
              <a:t>esta autoridade  em geral são monarquistas, </a:t>
            </a:r>
            <a:r>
              <a:rPr lang="pt-BR" dirty="0" smtClean="0"/>
              <a:t>defendem </a:t>
            </a:r>
            <a:r>
              <a:rPr lang="pt-BR" dirty="0"/>
              <a:t>símbolos ou </a:t>
            </a:r>
            <a:r>
              <a:rPr lang="pt-BR" dirty="0" smtClean="0"/>
              <a:t>instituições </a:t>
            </a:r>
            <a:r>
              <a:rPr lang="pt-BR" dirty="0"/>
              <a:t>nacionais como o exercito, defendem o império, império traz benefícios e gloria e demonstra poder e ordem, são contra ações sociais revolucionarias , </a:t>
            </a:r>
            <a:r>
              <a:rPr lang="pt-BR" dirty="0" smtClean="0"/>
              <a:t>apoiados </a:t>
            </a:r>
            <a:r>
              <a:rPr lang="pt-BR" dirty="0"/>
              <a:t>por sociedade rural tradicional </a:t>
            </a:r>
          </a:p>
          <a:p>
            <a:r>
              <a:rPr lang="pt-BR" dirty="0"/>
              <a:t>Nacionalismo conservador</a:t>
            </a:r>
          </a:p>
          <a:p>
            <a:pPr lvl="1"/>
            <a:r>
              <a:rPr lang="pt-BR" dirty="0"/>
              <a:t>Governo nacional forte, promovendo modernização de cima para baixo. Militarismo </a:t>
            </a:r>
            <a:r>
              <a:rPr lang="pt-BR" dirty="0" smtClean="0"/>
              <a:t>moderno, </a:t>
            </a:r>
            <a:r>
              <a:rPr lang="pt-BR" dirty="0"/>
              <a:t>controle sobre igreja (Bismarck), acreditam no progresso e no papel civilizador que possuem, protecionistas, se </a:t>
            </a:r>
            <a:r>
              <a:rPr lang="pt-BR" dirty="0" smtClean="0"/>
              <a:t>aproximam </a:t>
            </a:r>
            <a:r>
              <a:rPr lang="pt-BR" dirty="0"/>
              <a:t>das grandes corporações , reformas sociais </a:t>
            </a:r>
            <a:r>
              <a:rPr lang="pt-BR" dirty="0" smtClean="0"/>
              <a:t>lideradas </a:t>
            </a:r>
            <a:r>
              <a:rPr lang="pt-BR" dirty="0"/>
              <a:t>por estado. Apoiado por modernos empresários e novas classes profissionais – elite capitalistas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673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Rivalidades externas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058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C1F461D6-A25D-4BC0-B403-751FE94303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476672" y="274638"/>
            <a:ext cx="7704856" cy="1498178"/>
          </a:xfrm>
        </p:spPr>
        <p:txBody>
          <a:bodyPr/>
          <a:lstStyle/>
          <a:p>
            <a:pPr algn="ctr" eaLnBrk="1" hangingPunct="1"/>
            <a:r>
              <a:rPr lang="pt-BR" altLang="pt-BR" dirty="0"/>
              <a:t>Rivalidades </a:t>
            </a:r>
            <a:r>
              <a:rPr lang="pt-BR" altLang="pt-BR" dirty="0" smtClean="0"/>
              <a:t/>
            </a:r>
            <a:br>
              <a:rPr lang="pt-BR" altLang="pt-BR" dirty="0" smtClean="0"/>
            </a:br>
            <a:r>
              <a:rPr lang="pt-BR" altLang="pt-BR" dirty="0" smtClean="0"/>
              <a:t>internacionais</a:t>
            </a:r>
            <a:endParaRPr lang="pt-BR" altLang="pt-BR" dirty="0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4DAC3D9B-DFF9-4057-BCB4-24E54B25DC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1520" y="2420888"/>
            <a:ext cx="8640763" cy="54721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altLang="pt-BR" sz="2400" dirty="0"/>
              <a:t>EUA e Alemanha tomam a frente na produção industrial</a:t>
            </a:r>
          </a:p>
          <a:p>
            <a:pPr lvl="1" eaLnBrk="1" hangingPunct="1">
              <a:lnSpc>
                <a:spcPct val="80000"/>
              </a:lnSpc>
            </a:pPr>
            <a:r>
              <a:rPr lang="pt-BR" altLang="pt-BR" dirty="0"/>
              <a:t>EUA e Alemanha na fase inicial mimetizam crescimento da GB </a:t>
            </a:r>
          </a:p>
          <a:p>
            <a:pPr lvl="2" eaLnBrk="1" hangingPunct="1">
              <a:lnSpc>
                <a:spcPct val="80000"/>
              </a:lnSpc>
            </a:pPr>
            <a:r>
              <a:rPr lang="pt-BR" altLang="pt-BR" dirty="0"/>
              <a:t>Importam capital e bens de capital ingleses que logo puderam ser produzidas nestes países</a:t>
            </a:r>
          </a:p>
          <a:p>
            <a:pPr lvl="2" eaLnBrk="1" hangingPunct="1">
              <a:lnSpc>
                <a:spcPct val="80000"/>
              </a:lnSpc>
            </a:pPr>
            <a:r>
              <a:rPr lang="pt-BR" altLang="pt-BR" dirty="0"/>
              <a:t> este tipo de inovação foi assimilável (tecnologia passível de apropriação) com imigração de trabalhadores especializados, participação do Estado e maior proximidade com sistema financeiro (</a:t>
            </a:r>
            <a:r>
              <a:rPr lang="pt-BR" altLang="pt-BR" dirty="0" err="1"/>
              <a:t>catching</a:t>
            </a:r>
            <a:r>
              <a:rPr lang="pt-BR" altLang="pt-BR" dirty="0"/>
              <a:t> </a:t>
            </a:r>
            <a:r>
              <a:rPr lang="pt-BR" altLang="pt-BR" dirty="0" err="1"/>
              <a:t>up</a:t>
            </a:r>
            <a:r>
              <a:rPr lang="pt-BR" altLang="pt-BR" dirty="0"/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pt-BR" altLang="pt-BR" dirty="0"/>
              <a:t>Estes países inovam tecnologicamente e organizacionalmente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400" dirty="0"/>
              <a:t>Diferenciação se acentua </a:t>
            </a:r>
          </a:p>
          <a:p>
            <a:pPr lvl="1" eaLnBrk="1" hangingPunct="1">
              <a:lnSpc>
                <a:spcPct val="80000"/>
              </a:lnSpc>
            </a:pPr>
            <a:r>
              <a:rPr lang="pt-BR" altLang="pt-BR" dirty="0"/>
              <a:t>Alguns países (EUA e Alemanha) captam dinamismo inglês e o superam</a:t>
            </a:r>
          </a:p>
          <a:p>
            <a:pPr lvl="1" eaLnBrk="1" hangingPunct="1">
              <a:lnSpc>
                <a:spcPct val="80000"/>
              </a:lnSpc>
            </a:pPr>
            <a:r>
              <a:rPr lang="pt-BR" altLang="pt-BR" dirty="0"/>
              <a:t>Outros países também (mesmo que em escala menor) se industrializam </a:t>
            </a:r>
          </a:p>
          <a:p>
            <a:pPr lvl="1" eaLnBrk="1" hangingPunct="1">
              <a:lnSpc>
                <a:spcPct val="80000"/>
              </a:lnSpc>
            </a:pPr>
            <a:r>
              <a:rPr lang="pt-BR" altLang="pt-BR" dirty="0"/>
              <a:t>Outros permanecem defasados e subordinados </a:t>
            </a:r>
          </a:p>
          <a:p>
            <a:pPr eaLnBrk="1" hangingPunct="1">
              <a:lnSpc>
                <a:spcPct val="80000"/>
              </a:lnSpc>
            </a:pPr>
            <a:endParaRPr lang="pt-BR" altLang="pt-B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Número de Slide 5">
            <a:extLst>
              <a:ext uri="{FF2B5EF4-FFF2-40B4-BE49-F238E27FC236}">
                <a16:creationId xmlns:a16="http://schemas.microsoft.com/office/drawing/2014/main" id="{5ADA7093-D3CE-418F-A19F-C8533BE5BDFA}"/>
              </a:ext>
            </a:extLst>
          </p:cNvPr>
          <p:cNvSpPr>
            <a:spLocks noGrp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 anchorCtr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BC39CCB7-D091-455E-955E-5467506D86AD}" type="slidenum">
              <a:rPr lang="pt-BR" altLang="en-US" sz="1400">
                <a:solidFill>
                  <a:srgbClr val="FFFFFF"/>
                </a:solidFill>
                <a:latin typeface="Franklin Gothic Book" panose="020B0503020102020204" pitchFamily="34" charset="0"/>
              </a:rPr>
              <a:pPr algn="ctr" eaLnBrk="1" hangingPunct="1"/>
              <a:t>25</a:t>
            </a:fld>
            <a:endParaRPr lang="pt-BR" altLang="en-US" sz="1400">
              <a:solidFill>
                <a:srgbClr val="FFFF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0D0B17F4-2F0D-4AA6-BE11-2730B360C45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686800" cy="1143000"/>
          </a:xfrm>
        </p:spPr>
        <p:txBody>
          <a:bodyPr/>
          <a:lstStyle/>
          <a:p>
            <a:pPr eaLnBrk="1" hangingPunct="1"/>
            <a:r>
              <a:rPr lang="pt-BR" altLang="pt-BR" dirty="0"/>
              <a:t>O Imperialismo Informal </a:t>
            </a:r>
            <a:r>
              <a:rPr lang="pt-BR" altLang="pt-BR" dirty="0" smtClean="0"/>
              <a:t/>
            </a:r>
            <a:br>
              <a:rPr lang="pt-BR" altLang="pt-BR" dirty="0" smtClean="0"/>
            </a:br>
            <a:r>
              <a:rPr lang="pt-BR" altLang="pt-BR" dirty="0" smtClean="0"/>
              <a:t>(</a:t>
            </a:r>
            <a:r>
              <a:rPr lang="pt-BR" altLang="pt-BR" dirty="0"/>
              <a:t>do livre comércio) x formal</a:t>
            </a:r>
          </a:p>
        </p:txBody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2992609C-408F-491F-A655-9FB673ABED3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1447800"/>
            <a:ext cx="8362950" cy="5076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z="2800"/>
              <a:t>Século XIX:  Periferia grande área de influência inglesa</a:t>
            </a:r>
          </a:p>
          <a:p>
            <a:pPr lvl="1" eaLnBrk="1" hangingPunct="1">
              <a:lnSpc>
                <a:spcPct val="90000"/>
              </a:lnSpc>
            </a:pPr>
            <a:r>
              <a:rPr lang="pt-BR" altLang="pt-BR" sz="2800"/>
              <a:t>Grande importância para a economia inglesa:</a:t>
            </a:r>
          </a:p>
          <a:p>
            <a:pPr lvl="2" eaLnBrk="1" hangingPunct="1">
              <a:lnSpc>
                <a:spcPct val="90000"/>
              </a:lnSpc>
            </a:pPr>
            <a:r>
              <a:rPr lang="pt-BR" altLang="pt-BR" sz="2400"/>
              <a:t>1a. Metade: Mercado para exportação de tecidos</a:t>
            </a:r>
          </a:p>
          <a:p>
            <a:pPr lvl="3" eaLnBrk="1" hangingPunct="1">
              <a:lnSpc>
                <a:spcPct val="90000"/>
              </a:lnSpc>
            </a:pPr>
            <a:r>
              <a:rPr lang="pt-BR" altLang="pt-BR" sz="2400"/>
              <a:t>Hobsbawm: “salvou a indústria algodoeira britânica na primeira metade do século XIX”</a:t>
            </a:r>
          </a:p>
          <a:p>
            <a:pPr marL="2057400" lvl="4" eaLnBrk="1" hangingPunct="1">
              <a:lnSpc>
                <a:spcPct val="90000"/>
              </a:lnSpc>
            </a:pPr>
            <a:r>
              <a:rPr lang="pt-BR" altLang="pt-BR" sz="2400"/>
              <a:t>35% em 1840, “com destaque para o Brasil”</a:t>
            </a:r>
          </a:p>
          <a:p>
            <a:pPr lvl="2" eaLnBrk="1" hangingPunct="1">
              <a:lnSpc>
                <a:spcPct val="90000"/>
              </a:lnSpc>
            </a:pPr>
            <a:r>
              <a:rPr lang="pt-BR" altLang="pt-BR" sz="2400"/>
              <a:t>2a. Metade: Exportação de capitais</a:t>
            </a:r>
          </a:p>
          <a:p>
            <a:pPr lvl="3" eaLnBrk="1" hangingPunct="1">
              <a:lnSpc>
                <a:spcPct val="90000"/>
              </a:lnSpc>
            </a:pPr>
            <a:r>
              <a:rPr lang="pt-BR" altLang="pt-BR" sz="2400"/>
              <a:t>Válvula de escape para a crise européia</a:t>
            </a:r>
          </a:p>
          <a:p>
            <a:pPr lvl="1" eaLnBrk="1" hangingPunct="1">
              <a:lnSpc>
                <a:spcPct val="90000"/>
              </a:lnSpc>
            </a:pPr>
            <a:r>
              <a:rPr lang="pt-BR" altLang="pt-BR" sz="2800"/>
              <a:t>Final do Século: Aumento da disputa entre as principais potências européias e Estados Unidos</a:t>
            </a:r>
          </a:p>
          <a:p>
            <a:pPr lvl="1" eaLnBrk="1" hangingPunct="1">
              <a:lnSpc>
                <a:spcPct val="90000"/>
              </a:lnSpc>
            </a:pPr>
            <a:r>
              <a:rPr lang="pt-BR" altLang="pt-BR" sz="2800"/>
              <a:t>Cresce importância além do imperialismo informal, o imperialismo formal (nova colonização)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ço Reservado para Número de Slide 5">
            <a:extLst>
              <a:ext uri="{FF2B5EF4-FFF2-40B4-BE49-F238E27FC236}">
                <a16:creationId xmlns:a16="http://schemas.microsoft.com/office/drawing/2014/main" id="{E79B2625-82AA-49D3-9035-D4FD963D1971}"/>
              </a:ext>
            </a:extLst>
          </p:cNvPr>
          <p:cNvSpPr>
            <a:spLocks noGrp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 anchorCtr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409CAC59-01F5-4C02-B5C6-59CA418FE8C4}" type="slidenum">
              <a:rPr lang="pt-BR" altLang="en-US" sz="1400">
                <a:solidFill>
                  <a:srgbClr val="FFFFFF"/>
                </a:solidFill>
                <a:latin typeface="Franklin Gothic Book" panose="020B0503020102020204" pitchFamily="34" charset="0"/>
              </a:rPr>
              <a:pPr algn="ctr" eaLnBrk="1" hangingPunct="1"/>
              <a:t>26</a:t>
            </a:fld>
            <a:endParaRPr lang="pt-BR" altLang="en-US" sz="1400">
              <a:solidFill>
                <a:srgbClr val="FFFF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E1E06E55-3176-42D8-AD55-37783DD70B1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00113" y="188913"/>
            <a:ext cx="7772400" cy="1143000"/>
          </a:xfrm>
        </p:spPr>
        <p:txBody>
          <a:bodyPr/>
          <a:lstStyle/>
          <a:p>
            <a:pPr eaLnBrk="1" hangingPunct="1"/>
            <a:r>
              <a:rPr lang="pt-BR" altLang="pt-BR" dirty="0"/>
              <a:t>O Imperialismo Formal:</a:t>
            </a:r>
            <a:br>
              <a:rPr lang="pt-BR" altLang="pt-BR" dirty="0"/>
            </a:br>
            <a:r>
              <a:rPr lang="pt-BR" altLang="pt-BR" dirty="0"/>
              <a:t>a Ásia e a África</a:t>
            </a:r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9D3F278A-483E-4A95-A4BF-F35D2BBE60A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341438"/>
            <a:ext cx="8229600" cy="48958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altLang="pt-BR" sz="2200"/>
              <a:t>“Colônias”:</a:t>
            </a:r>
          </a:p>
          <a:p>
            <a:pPr lvl="1" eaLnBrk="1" hangingPunct="1">
              <a:lnSpc>
                <a:spcPct val="80000"/>
              </a:lnSpc>
            </a:pPr>
            <a:r>
              <a:rPr lang="pt-BR" altLang="pt-BR" sz="2000"/>
              <a:t>Fornecimento de matérias-primas; </a:t>
            </a:r>
          </a:p>
          <a:p>
            <a:pPr lvl="1" eaLnBrk="1" hangingPunct="1">
              <a:lnSpc>
                <a:spcPct val="80000"/>
              </a:lnSpc>
            </a:pPr>
            <a:r>
              <a:rPr lang="pt-BR" altLang="pt-BR" sz="2000"/>
              <a:t>Mercado consumidor; </a:t>
            </a:r>
          </a:p>
          <a:p>
            <a:pPr lvl="1" eaLnBrk="1" hangingPunct="1">
              <a:lnSpc>
                <a:spcPct val="80000"/>
              </a:lnSpc>
            </a:pPr>
            <a:r>
              <a:rPr lang="pt-BR" altLang="pt-BR" sz="2000"/>
              <a:t>Mercado de investimentos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200"/>
              <a:t>Índia: até 1858 – domínio da East Indian Company</a:t>
            </a:r>
          </a:p>
          <a:p>
            <a:pPr lvl="1" eaLnBrk="1" hangingPunct="1">
              <a:lnSpc>
                <a:spcPct val="80000"/>
              </a:lnSpc>
            </a:pPr>
            <a:r>
              <a:rPr lang="pt-BR" altLang="pt-BR" sz="2000"/>
              <a:t>Vice-Reinado:</a:t>
            </a:r>
          </a:p>
          <a:p>
            <a:pPr lvl="2" eaLnBrk="1" hangingPunct="1">
              <a:lnSpc>
                <a:spcPct val="80000"/>
              </a:lnSpc>
            </a:pPr>
            <a:r>
              <a:rPr lang="pt-BR" altLang="pt-BR" sz="1600"/>
              <a:t>Altos funcionários: Ingleses</a:t>
            </a:r>
          </a:p>
          <a:p>
            <a:pPr lvl="2" eaLnBrk="1" hangingPunct="1">
              <a:lnSpc>
                <a:spcPct val="80000"/>
              </a:lnSpc>
            </a:pPr>
            <a:r>
              <a:rPr lang="pt-BR" altLang="pt-BR" sz="1600"/>
              <a:t>Escalões mais baixos (funcionários e soldados): Indianos</a:t>
            </a:r>
          </a:p>
          <a:p>
            <a:pPr lvl="1" eaLnBrk="1" hangingPunct="1">
              <a:lnSpc>
                <a:spcPct val="80000"/>
              </a:lnSpc>
            </a:pPr>
            <a:r>
              <a:rPr lang="pt-BR" altLang="pt-BR" sz="2000"/>
              <a:t>Pressão ainda maior sobre o artesanato</a:t>
            </a:r>
          </a:p>
          <a:p>
            <a:pPr lvl="2" eaLnBrk="1" hangingPunct="1">
              <a:lnSpc>
                <a:spcPct val="80000"/>
              </a:lnSpc>
            </a:pPr>
            <a:r>
              <a:rPr lang="pt-BR" altLang="pt-BR" sz="1600"/>
              <a:t>Mercado para os tecidos ingleses</a:t>
            </a:r>
          </a:p>
          <a:p>
            <a:pPr lvl="1" eaLnBrk="1" hangingPunct="1">
              <a:lnSpc>
                <a:spcPct val="80000"/>
              </a:lnSpc>
            </a:pPr>
            <a:r>
              <a:rPr lang="pt-BR" altLang="pt-BR" sz="2000"/>
              <a:t>Papel fundamental da Índia para a indústria e para o comércio inglês</a:t>
            </a:r>
          </a:p>
          <a:p>
            <a:pPr lvl="2" eaLnBrk="1" hangingPunct="1">
              <a:lnSpc>
                <a:spcPct val="80000"/>
              </a:lnSpc>
            </a:pPr>
            <a:r>
              <a:rPr lang="pt-BR" altLang="pt-BR" sz="1600"/>
              <a:t>60% das exportações de tecidos depois de 1873</a:t>
            </a:r>
          </a:p>
          <a:p>
            <a:pPr lvl="2" eaLnBrk="1" hangingPunct="1">
              <a:lnSpc>
                <a:spcPct val="80000"/>
              </a:lnSpc>
            </a:pPr>
            <a:r>
              <a:rPr lang="pt-BR" altLang="pt-BR" sz="1600"/>
              <a:t>Financiamento de mais de 40% dos déficits totais da Grã-Bretanha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000"/>
              <a:t>Sudeste asiatico – papel chave para a França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000"/>
              <a:t>Divisão e lutas na África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000"/>
              <a:t>Entrada tardia da Alemanha na disputa e velhas colonias</a:t>
            </a:r>
          </a:p>
          <a:p>
            <a:pPr eaLnBrk="1" hangingPunct="1">
              <a:lnSpc>
                <a:spcPct val="80000"/>
              </a:lnSpc>
            </a:pPr>
            <a:endParaRPr lang="pt-BR" altLang="pt-BR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Número de Slide 5">
            <a:extLst>
              <a:ext uri="{FF2B5EF4-FFF2-40B4-BE49-F238E27FC236}">
                <a16:creationId xmlns:a16="http://schemas.microsoft.com/office/drawing/2014/main" id="{4464D6B8-3296-4358-B2C9-2FB5ED5938C0}"/>
              </a:ext>
            </a:extLst>
          </p:cNvPr>
          <p:cNvSpPr>
            <a:spLocks noGrp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 anchorCtr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DDE1E841-5EF5-4A4D-B188-BCAD9C9126FA}" type="slidenum">
              <a:rPr lang="pt-BR" altLang="en-US" sz="1400">
                <a:solidFill>
                  <a:srgbClr val="FFFFFF"/>
                </a:solidFill>
                <a:latin typeface="Franklin Gothic Book" panose="020B0503020102020204" pitchFamily="34" charset="0"/>
              </a:rPr>
              <a:pPr algn="ctr" eaLnBrk="1" hangingPunct="1"/>
              <a:t>27</a:t>
            </a:fld>
            <a:endParaRPr lang="pt-BR" altLang="en-US" sz="1400">
              <a:solidFill>
                <a:srgbClr val="FFFF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9699" name="Rectangle 4">
            <a:extLst>
              <a:ext uri="{FF2B5EF4-FFF2-40B4-BE49-F238E27FC236}">
                <a16:creationId xmlns:a16="http://schemas.microsoft.com/office/drawing/2014/main" id="{6D72D920-AE50-46AE-889C-877825016BA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pt-BR" altLang="pt-BR"/>
              <a:t>Impérios Coloniais do Mundo: 1914</a:t>
            </a:r>
          </a:p>
        </p:txBody>
      </p:sp>
      <p:graphicFrame>
        <p:nvGraphicFramePr>
          <p:cNvPr id="14450" name="Group 114">
            <a:extLst>
              <a:ext uri="{FF2B5EF4-FFF2-40B4-BE49-F238E27FC236}">
                <a16:creationId xmlns:a16="http://schemas.microsoft.com/office/drawing/2014/main" id="{F6326502-D728-47E6-A5EA-DDBC016F2E5D}"/>
              </a:ext>
            </a:extLst>
          </p:cNvPr>
          <p:cNvGraphicFramePr>
            <a:graphicFrameLocks noGrp="1"/>
          </p:cNvGraphicFramePr>
          <p:nvPr>
            <p:ph type="tbl" idx="4294967295"/>
          </p:nvPr>
        </p:nvGraphicFramePr>
        <p:xfrm>
          <a:off x="468313" y="1341438"/>
          <a:ext cx="8229600" cy="4773613"/>
        </p:xfrm>
        <a:graphic>
          <a:graphicData uri="http://schemas.openxmlformats.org/drawingml/2006/table">
            <a:tbl>
              <a:tblPr/>
              <a:tblGrid>
                <a:gridCol w="194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1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68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94999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pt-BR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Número de Colônias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Superfície (milhares de km</a:t>
                      </a:r>
                      <a:r>
                        <a:rPr kumimoji="0" lang="pt-BR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População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(milhares)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06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Metrópole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Colônias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Metrópole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Colônias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4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Reino Unido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55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310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30.901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46.053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391.583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França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29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531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10.550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39.602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62.350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24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Alemanha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536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3.158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64.926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13.075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4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Bélgica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28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2.335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7.571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15.000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Portugal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2.063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5.960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9.680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24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Holanda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33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1.957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6.102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37.410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40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Itália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285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1.516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35.239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1.396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24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Estados Unidos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7.766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323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98.781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10.021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Número de Slide 5">
            <a:extLst>
              <a:ext uri="{FF2B5EF4-FFF2-40B4-BE49-F238E27FC236}">
                <a16:creationId xmlns:a16="http://schemas.microsoft.com/office/drawing/2014/main" id="{AF012CAB-D435-4220-AE96-3CB4D3BC1AA7}"/>
              </a:ext>
            </a:extLst>
          </p:cNvPr>
          <p:cNvSpPr>
            <a:spLocks noGrp="1"/>
          </p:cNvSpPr>
          <p:nvPr/>
        </p:nvSpPr>
        <p:spPr bwMode="auto"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 anchorCtr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E60B3E12-7240-4C65-A8D8-A2494759B3C2}" type="slidenum">
              <a:rPr lang="pt-BR" altLang="en-US" sz="1400">
                <a:solidFill>
                  <a:srgbClr val="FFFFFF"/>
                </a:solidFill>
                <a:latin typeface="Franklin Gothic Book" panose="020B0503020102020204" pitchFamily="34" charset="0"/>
              </a:rPr>
              <a:pPr algn="ctr" eaLnBrk="1" hangingPunct="1"/>
              <a:t>28</a:t>
            </a:fld>
            <a:endParaRPr lang="pt-BR" altLang="en-US" sz="1400">
              <a:solidFill>
                <a:srgbClr val="FFFF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B3397139-0CC8-4C7C-B947-E147BE0625B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274638"/>
            <a:ext cx="8435975" cy="777875"/>
          </a:xfrm>
        </p:spPr>
        <p:txBody>
          <a:bodyPr/>
          <a:lstStyle/>
          <a:p>
            <a:pPr eaLnBrk="1" hangingPunct="1"/>
            <a:r>
              <a:rPr lang="pt-BR" altLang="pt-BR" sz="3200" dirty="0"/>
              <a:t>Interpretações </a:t>
            </a:r>
            <a:r>
              <a:rPr lang="pt-BR" altLang="pt-BR" sz="3200" dirty="0" smtClean="0"/>
              <a:t/>
            </a:r>
            <a:br>
              <a:rPr lang="pt-BR" altLang="pt-BR" sz="3200" dirty="0" smtClean="0"/>
            </a:br>
            <a:r>
              <a:rPr lang="pt-BR" altLang="pt-BR" sz="3200" dirty="0" smtClean="0"/>
              <a:t>acerca </a:t>
            </a:r>
            <a:r>
              <a:rPr lang="pt-BR" altLang="pt-BR" sz="3200" dirty="0"/>
              <a:t>do “Imperialismo”</a:t>
            </a:r>
          </a:p>
        </p:txBody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DEB1D997-BD8A-419A-93AF-062C04D0A60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1125686"/>
            <a:ext cx="8713788" cy="5327650"/>
          </a:xfrm>
        </p:spPr>
        <p:txBody>
          <a:bodyPr/>
          <a:lstStyle/>
          <a:p>
            <a:pPr eaLnBrk="1" hangingPunct="1"/>
            <a:r>
              <a:rPr lang="pt-BR" altLang="pt-BR" sz="2400" dirty="0" err="1" smtClean="0"/>
              <a:t>Idéia</a:t>
            </a:r>
            <a:r>
              <a:rPr lang="pt-BR" altLang="pt-BR" sz="2400" dirty="0" smtClean="0"/>
              <a:t> de Império ressurge na Europa – </a:t>
            </a:r>
            <a:endParaRPr lang="pt-BR" altLang="pt-BR" sz="2400" dirty="0" smtClean="0"/>
          </a:p>
          <a:p>
            <a:pPr marL="0" indent="0" eaLnBrk="1" hangingPunct="1">
              <a:buNone/>
            </a:pPr>
            <a:r>
              <a:rPr lang="pt-BR" altLang="pt-BR" sz="2400" dirty="0"/>
              <a:t>	</a:t>
            </a:r>
            <a:r>
              <a:rPr lang="pt-BR" altLang="pt-BR" sz="2400" dirty="0" smtClean="0"/>
              <a:t>defensores </a:t>
            </a:r>
            <a:r>
              <a:rPr lang="pt-BR" altLang="pt-BR" sz="2400" dirty="0" smtClean="0"/>
              <a:t>do Império </a:t>
            </a:r>
            <a:r>
              <a:rPr lang="pt-BR" altLang="pt-BR" sz="2400" dirty="0" err="1" smtClean="0"/>
              <a:t>Napoleonico</a:t>
            </a:r>
            <a:endParaRPr lang="pt-BR" altLang="pt-BR" sz="2400" dirty="0" smtClean="0"/>
          </a:p>
          <a:p>
            <a:pPr lvl="1" eaLnBrk="1" hangingPunct="1"/>
            <a:r>
              <a:rPr lang="pt-BR" altLang="pt-BR" sz="2200" dirty="0" smtClean="0"/>
              <a:t>2ª metade do </a:t>
            </a:r>
            <a:r>
              <a:rPr lang="pt-BR" altLang="pt-BR" sz="2200" dirty="0" err="1" smtClean="0"/>
              <a:t>sec</a:t>
            </a:r>
            <a:r>
              <a:rPr lang="pt-BR" altLang="pt-BR" sz="2200" dirty="0" smtClean="0"/>
              <a:t> XIX – </a:t>
            </a:r>
            <a:r>
              <a:rPr lang="pt-BR" altLang="pt-BR" sz="2200" dirty="0" err="1" smtClean="0"/>
              <a:t>polilica</a:t>
            </a:r>
            <a:r>
              <a:rPr lang="pt-BR" altLang="pt-BR" sz="2200" dirty="0" smtClean="0"/>
              <a:t> </a:t>
            </a:r>
            <a:r>
              <a:rPr lang="pt-BR" altLang="pt-BR" sz="2200" dirty="0" smtClean="0"/>
              <a:t>de expansão colonial </a:t>
            </a:r>
          </a:p>
          <a:p>
            <a:pPr eaLnBrk="1" hangingPunct="1"/>
            <a:r>
              <a:rPr lang="pt-BR" altLang="pt-BR" sz="2400" dirty="0" smtClean="0"/>
              <a:t>Colonizadores</a:t>
            </a:r>
            <a:r>
              <a:rPr lang="pt-BR" altLang="pt-BR" sz="2400" dirty="0"/>
              <a:t>: “Missão civilizatória do homem branco</a:t>
            </a:r>
            <a:r>
              <a:rPr lang="pt-BR" altLang="pt-BR" sz="2400" dirty="0" smtClean="0"/>
              <a:t>”</a:t>
            </a:r>
          </a:p>
          <a:p>
            <a:pPr eaLnBrk="1" hangingPunct="1"/>
            <a:r>
              <a:rPr lang="pt-BR" altLang="pt-BR" sz="2400" dirty="0" smtClean="0"/>
              <a:t>Questões econômicas </a:t>
            </a:r>
          </a:p>
          <a:p>
            <a:pPr eaLnBrk="1" hangingPunct="1"/>
            <a:r>
              <a:rPr lang="pt-BR" altLang="pt-BR" sz="2400" dirty="0" smtClean="0"/>
              <a:t>Debates </a:t>
            </a:r>
            <a:r>
              <a:rPr lang="pt-BR" altLang="pt-BR" sz="2200" dirty="0" smtClean="0"/>
              <a:t>Marxistas</a:t>
            </a:r>
            <a:r>
              <a:rPr lang="pt-BR" altLang="pt-BR" sz="2200" dirty="0"/>
              <a:t>:</a:t>
            </a:r>
          </a:p>
          <a:p>
            <a:pPr lvl="2" eaLnBrk="1" hangingPunct="1">
              <a:lnSpc>
                <a:spcPct val="90000"/>
              </a:lnSpc>
            </a:pPr>
            <a:r>
              <a:rPr lang="pt-BR" altLang="pt-BR" dirty="0"/>
              <a:t>Ligação com os trustes e cartéis monopolizadores e busca de </a:t>
            </a:r>
            <a:r>
              <a:rPr lang="pt-BR" altLang="pt-BR" dirty="0" smtClean="0"/>
              <a:t>mercados, e Exportação </a:t>
            </a:r>
            <a:r>
              <a:rPr lang="pt-BR" altLang="pt-BR" dirty="0"/>
              <a:t>de capitais</a:t>
            </a:r>
          </a:p>
          <a:p>
            <a:pPr lvl="2" eaLnBrk="1" hangingPunct="1">
              <a:lnSpc>
                <a:spcPct val="90000"/>
              </a:lnSpc>
            </a:pPr>
            <a:r>
              <a:rPr lang="pt-BR" altLang="pt-BR" dirty="0"/>
              <a:t>Política externa agressiva necessária</a:t>
            </a:r>
          </a:p>
          <a:p>
            <a:pPr lvl="3" eaLnBrk="1" hangingPunct="1"/>
            <a:r>
              <a:rPr lang="pt-BR" altLang="pt-BR" sz="1800" dirty="0"/>
              <a:t>Lenin: “Imperialismo, o último estágio do capitalismo</a:t>
            </a:r>
            <a:r>
              <a:rPr lang="pt-BR" altLang="pt-BR" sz="1800" dirty="0" smtClean="0"/>
              <a:t>” - </a:t>
            </a:r>
            <a:r>
              <a:rPr lang="pt-BR" altLang="pt-BR" sz="1600" dirty="0" smtClean="0"/>
              <a:t>Tendência </a:t>
            </a:r>
            <a:r>
              <a:rPr lang="pt-BR" altLang="pt-BR" sz="1600" dirty="0"/>
              <a:t>inevitável do capitalismo</a:t>
            </a:r>
          </a:p>
          <a:p>
            <a:pPr lvl="3" eaLnBrk="1" hangingPunct="1"/>
            <a:r>
              <a:rPr lang="pt-BR" altLang="pt-BR" sz="1800" dirty="0"/>
              <a:t>Rosa Luxemburgo: forma de </a:t>
            </a:r>
            <a:r>
              <a:rPr lang="pt-BR" altLang="pt-BR" sz="1800" dirty="0" err="1"/>
              <a:t>contrarrestar</a:t>
            </a:r>
            <a:r>
              <a:rPr lang="pt-BR" altLang="pt-BR" sz="1800" dirty="0"/>
              <a:t> a tendência de queda da taxa de lucro</a:t>
            </a:r>
          </a:p>
          <a:p>
            <a:pPr lvl="2" eaLnBrk="1" hangingPunct="1"/>
            <a:r>
              <a:rPr lang="pt-BR" altLang="pt-BR" sz="1600" dirty="0"/>
              <a:t>Acirramento das disputas entre as potências capitalistas centrais </a:t>
            </a:r>
            <a:r>
              <a:rPr lang="pt-BR" altLang="pt-BR" sz="1600" dirty="0">
                <a:sym typeface="Wingdings" panose="05000000000000000000" pitchFamily="2" charset="2"/>
              </a:rPr>
              <a:t> guerras e catástrofes</a:t>
            </a:r>
          </a:p>
          <a:p>
            <a:pPr eaLnBrk="1" hangingPunct="1"/>
            <a:r>
              <a:rPr lang="pt-BR" altLang="pt-BR" sz="2400" dirty="0">
                <a:sym typeface="Wingdings" panose="05000000000000000000" pitchFamily="2" charset="2"/>
              </a:rPr>
              <a:t>Outros: </a:t>
            </a:r>
          </a:p>
          <a:p>
            <a:pPr lvl="1" eaLnBrk="1" hangingPunct="1"/>
            <a:r>
              <a:rPr lang="pt-BR" altLang="pt-BR" sz="2000" dirty="0">
                <a:sym typeface="Wingdings" panose="05000000000000000000" pitchFamily="2" charset="2"/>
              </a:rPr>
              <a:t>Atavismo (</a:t>
            </a:r>
            <a:r>
              <a:rPr lang="pt-BR" altLang="pt-BR" sz="2000" dirty="0" err="1">
                <a:sym typeface="Wingdings" panose="05000000000000000000" pitchFamily="2" charset="2"/>
              </a:rPr>
              <a:t>Schumpeter</a:t>
            </a:r>
            <a:r>
              <a:rPr lang="pt-BR" altLang="pt-BR" sz="2000" dirty="0" smtClean="0">
                <a:sym typeface="Wingdings" panose="05000000000000000000" pitchFamily="2" charset="2"/>
              </a:rPr>
              <a:t>) e  </a:t>
            </a:r>
            <a:r>
              <a:rPr lang="pt-BR" altLang="pt-BR" sz="2000" dirty="0" smtClean="0"/>
              <a:t>Política </a:t>
            </a:r>
            <a:r>
              <a:rPr lang="pt-BR" altLang="pt-BR" sz="2000" dirty="0"/>
              <a:t>nacionalista como forma de conter a luta de classes</a:t>
            </a:r>
          </a:p>
          <a:p>
            <a:pPr lvl="1" eaLnBrk="1" hangingPunct="1"/>
            <a:endParaRPr lang="pt-BR" altLang="pt-B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>
            <a:extLst>
              <a:ext uri="{FF2B5EF4-FFF2-40B4-BE49-F238E27FC236}">
                <a16:creationId xmlns:a16="http://schemas.microsoft.com/office/drawing/2014/main" id="{9B2E3A67-4D4C-40B4-AB9B-4278087730B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0"/>
            <a:ext cx="7772400" cy="981075"/>
          </a:xfrm>
        </p:spPr>
        <p:txBody>
          <a:bodyPr/>
          <a:lstStyle/>
          <a:p>
            <a:pPr eaLnBrk="1" hangingPunct="1"/>
            <a:r>
              <a:rPr lang="pt-BR" altLang="pt-BR"/>
              <a:t>Problemas</a:t>
            </a: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6032E736-3AEF-4473-AFCD-6B189310D11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8263" y="877888"/>
            <a:ext cx="8967787" cy="5980112"/>
          </a:xfrm>
        </p:spPr>
        <p:txBody>
          <a:bodyPr lIns="90000" tIns="46800" rIns="90000" bIns="46800"/>
          <a:lstStyle/>
          <a:p>
            <a:pPr marL="341313" indent="-341313" defTabSz="449263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pt-BR" sz="2800" dirty="0" err="1"/>
              <a:t>Estabilidade</a:t>
            </a:r>
            <a:r>
              <a:rPr lang="en-GB" altLang="pt-BR" sz="2800" dirty="0"/>
              <a:t> - </a:t>
            </a:r>
            <a:r>
              <a:rPr lang="en-GB" altLang="pt-BR" sz="2800" dirty="0" err="1"/>
              <a:t>depende</a:t>
            </a:r>
            <a:r>
              <a:rPr lang="en-GB" altLang="pt-BR" sz="2800" dirty="0"/>
              <a:t> de </a:t>
            </a:r>
            <a:r>
              <a:rPr lang="en-GB" altLang="pt-BR" sz="2800" dirty="0" err="1"/>
              <a:t>confiança</a:t>
            </a:r>
            <a:r>
              <a:rPr lang="en-GB" altLang="pt-BR" sz="2800" dirty="0"/>
              <a:t> e </a:t>
            </a:r>
            <a:r>
              <a:rPr lang="en-GB" altLang="pt-BR" sz="2800" dirty="0" err="1"/>
              <a:t>cooperação</a:t>
            </a:r>
            <a:r>
              <a:rPr lang="en-GB" altLang="pt-BR" sz="2800" dirty="0"/>
              <a:t> (</a:t>
            </a:r>
            <a:r>
              <a:rPr lang="en-GB" altLang="pt-BR" sz="2800" dirty="0" err="1"/>
              <a:t>Eichengreen</a:t>
            </a:r>
            <a:r>
              <a:rPr lang="en-GB" altLang="pt-BR" sz="2800" dirty="0"/>
              <a:t>)</a:t>
            </a:r>
          </a:p>
          <a:p>
            <a:pPr marL="741363" lvl="1" indent="-284163" defTabSz="449263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pt-BR" dirty="0" err="1"/>
              <a:t>não</a:t>
            </a:r>
            <a:r>
              <a:rPr lang="en-GB" altLang="pt-BR" dirty="0"/>
              <a:t> </a:t>
            </a:r>
            <a:r>
              <a:rPr lang="en-GB" altLang="pt-BR" dirty="0" err="1"/>
              <a:t>existir</a:t>
            </a:r>
            <a:r>
              <a:rPr lang="en-GB" altLang="pt-BR" dirty="0"/>
              <a:t> </a:t>
            </a:r>
            <a:r>
              <a:rPr lang="en-GB" altLang="pt-BR" dirty="0" err="1"/>
              <a:t>pressão</a:t>
            </a:r>
            <a:r>
              <a:rPr lang="en-GB" altLang="pt-BR" dirty="0"/>
              <a:t> </a:t>
            </a:r>
            <a:r>
              <a:rPr lang="en-GB" altLang="pt-BR" dirty="0" err="1"/>
              <a:t>política</a:t>
            </a:r>
            <a:r>
              <a:rPr lang="en-GB" altLang="pt-BR" dirty="0"/>
              <a:t> </a:t>
            </a:r>
            <a:r>
              <a:rPr lang="en-GB" altLang="pt-BR" dirty="0" err="1"/>
              <a:t>interna</a:t>
            </a:r>
            <a:r>
              <a:rPr lang="en-GB" altLang="pt-BR" dirty="0"/>
              <a:t> (</a:t>
            </a:r>
            <a:r>
              <a:rPr lang="en-GB" altLang="pt-BR" dirty="0" err="1"/>
              <a:t>isolamento</a:t>
            </a:r>
            <a:r>
              <a:rPr lang="en-GB" altLang="pt-BR" dirty="0"/>
              <a:t> das </a:t>
            </a:r>
            <a:r>
              <a:rPr lang="en-GB" altLang="pt-BR" dirty="0" err="1"/>
              <a:t>autoridades</a:t>
            </a:r>
            <a:r>
              <a:rPr lang="en-GB" altLang="pt-BR" dirty="0"/>
              <a:t>)</a:t>
            </a:r>
          </a:p>
          <a:p>
            <a:pPr marL="741363" lvl="1" indent="-284163" defTabSz="449263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pt-BR" dirty="0" err="1"/>
              <a:t>nem</a:t>
            </a:r>
            <a:r>
              <a:rPr lang="en-GB" altLang="pt-BR" dirty="0"/>
              <a:t> </a:t>
            </a:r>
            <a:r>
              <a:rPr lang="en-GB" altLang="pt-BR" dirty="0" err="1"/>
              <a:t>conflitos</a:t>
            </a:r>
            <a:r>
              <a:rPr lang="en-GB" altLang="pt-BR" dirty="0"/>
              <a:t> </a:t>
            </a:r>
            <a:r>
              <a:rPr lang="en-GB" altLang="pt-BR" dirty="0" err="1"/>
              <a:t>internacionais</a:t>
            </a:r>
            <a:r>
              <a:rPr lang="en-GB" altLang="pt-BR" dirty="0"/>
              <a:t> – </a:t>
            </a:r>
            <a:r>
              <a:rPr lang="en-GB" altLang="pt-BR" dirty="0" err="1"/>
              <a:t>solidariedade</a:t>
            </a:r>
            <a:endParaRPr lang="en-GB" altLang="pt-BR" dirty="0"/>
          </a:p>
          <a:p>
            <a:pPr marL="341313" indent="-341313" defTabSz="449263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altLang="pt-BR" sz="2800" dirty="0"/>
              <a:t>Com tempo </a:t>
            </a:r>
            <a:r>
              <a:rPr lang="en-GB" altLang="pt-BR" sz="2800" dirty="0" err="1"/>
              <a:t>existe</a:t>
            </a:r>
            <a:r>
              <a:rPr lang="en-GB" altLang="pt-BR" sz="2800" dirty="0"/>
              <a:t> </a:t>
            </a:r>
            <a:r>
              <a:rPr lang="en-GB" altLang="pt-BR" sz="2800" dirty="0" err="1"/>
              <a:t>diminuição</a:t>
            </a:r>
            <a:r>
              <a:rPr lang="en-GB" altLang="pt-BR" sz="2800" dirty="0"/>
              <a:t> das  </a:t>
            </a:r>
            <a:r>
              <a:rPr lang="en-GB" altLang="pt-BR" sz="2800" dirty="0" err="1"/>
              <a:t>condições</a:t>
            </a:r>
            <a:r>
              <a:rPr lang="en-GB" altLang="pt-BR" sz="2800" dirty="0"/>
              <a:t> de </a:t>
            </a:r>
            <a:r>
              <a:rPr lang="en-GB" altLang="pt-BR" sz="2800" dirty="0" err="1"/>
              <a:t>confiança</a:t>
            </a:r>
            <a:r>
              <a:rPr lang="en-GB" altLang="pt-BR" sz="2800" dirty="0"/>
              <a:t> e </a:t>
            </a:r>
            <a:r>
              <a:rPr lang="en-GB" altLang="pt-BR" sz="2800" dirty="0" err="1"/>
              <a:t>solidariedade</a:t>
            </a:r>
            <a:endParaRPr lang="en-GB" altLang="pt-BR" sz="2800" dirty="0"/>
          </a:p>
          <a:p>
            <a:pPr marL="741363" lvl="1" indent="-284163" defTabSz="449263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pt-BR" altLang="pt-BR" dirty="0"/>
              <a:t>Diminui papel central da GB e crescimento novos países industriais</a:t>
            </a:r>
          </a:p>
          <a:p>
            <a:pPr marL="741363" lvl="1" indent="-284163" defTabSz="449263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pt-BR" altLang="pt-BR" dirty="0"/>
              <a:t>falta de Ouro e  desconfiança da alavancagem da Inglaterra</a:t>
            </a:r>
          </a:p>
          <a:p>
            <a:pPr marL="1016000" lvl="2" indent="-284163" defTabSz="449263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pt-BR" altLang="pt-BR" dirty="0"/>
              <a:t>crescem pressões políticas  externas</a:t>
            </a:r>
          </a:p>
          <a:p>
            <a:pPr marL="741363" lvl="1" indent="-284163" defTabSz="449263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pt-BR" altLang="pt-BR" dirty="0" smtClean="0"/>
              <a:t>Militarismo – colonialismos </a:t>
            </a:r>
            <a:r>
              <a:rPr lang="pt-BR" altLang="pt-BR" dirty="0" err="1" smtClean="0"/>
              <a:t>ingles</a:t>
            </a:r>
            <a:endParaRPr lang="pt-BR" altLang="pt-BR" dirty="0"/>
          </a:p>
          <a:p>
            <a:pPr marL="741363" lvl="1" indent="-284163" defTabSz="449263" eaLnBrk="1" hangingPunct="1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altLang="pt-B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67544" y="548680"/>
            <a:ext cx="42484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rgbClr val="444444"/>
                </a:solidFill>
                <a:latin typeface="Lato"/>
              </a:rPr>
              <a:t>A foto, </a:t>
            </a:r>
            <a:r>
              <a:rPr lang="pt-BR" dirty="0">
                <a:solidFill>
                  <a:srgbClr val="444444"/>
                </a:solidFill>
                <a:latin typeface="Lato"/>
              </a:rPr>
              <a:t>registrada com uma câmera ICA, criada em 1906 (mas ainda rápida para os padrões de 1912), foi </a:t>
            </a:r>
            <a:r>
              <a:rPr lang="pt-BR" dirty="0" smtClean="0">
                <a:solidFill>
                  <a:srgbClr val="444444"/>
                </a:solidFill>
                <a:latin typeface="Lato"/>
              </a:rPr>
              <a:t>estudada </a:t>
            </a:r>
            <a:r>
              <a:rPr lang="pt-BR" dirty="0">
                <a:solidFill>
                  <a:srgbClr val="444444"/>
                </a:solidFill>
                <a:latin typeface="Lato"/>
              </a:rPr>
              <a:t>e dissecada por historiadores. Eles computaram à distorção da roda traseira do carro, que forma uma elipse oblíqua, a sensação de velocidade do carro. Mas teria sido essa deformação deliberada ou acidental? </a:t>
            </a:r>
            <a:endParaRPr lang="pt-BR" dirty="0" smtClean="0">
              <a:solidFill>
                <a:srgbClr val="444444"/>
              </a:solidFill>
              <a:latin typeface="Lato"/>
            </a:endParaRPr>
          </a:p>
          <a:p>
            <a:endParaRPr lang="pt-BR" dirty="0" smtClean="0">
              <a:solidFill>
                <a:srgbClr val="444444"/>
              </a:solidFill>
              <a:latin typeface="Lato"/>
            </a:endParaRPr>
          </a:p>
          <a:p>
            <a:r>
              <a:rPr lang="pt-BR" dirty="0" err="1" smtClean="0">
                <a:solidFill>
                  <a:srgbClr val="444444"/>
                </a:solidFill>
                <a:latin typeface="Lato"/>
              </a:rPr>
              <a:t>Lartigue</a:t>
            </a:r>
            <a:r>
              <a:rPr lang="pt-BR" dirty="0">
                <a:solidFill>
                  <a:srgbClr val="444444"/>
                </a:solidFill>
                <a:latin typeface="Lato"/>
              </a:rPr>
              <a:t>, anos mais tarde, revelou que foi acidental. Olhou a foto, feita no dia 26 de janeiro de 1912, e ficou desapontado com seu enquadramento. Ele colocou a foto de lado e só em 1954, quando uma revista francesa de fotografia publicou uma reportagem histórica sobre os pioneiros do automobilismo, a imagem foi resgatada</a:t>
            </a:r>
            <a:r>
              <a:rPr lang="pt-BR" dirty="0" smtClean="0">
                <a:solidFill>
                  <a:srgbClr val="444444"/>
                </a:solidFill>
                <a:latin typeface="Lato"/>
              </a:rPr>
              <a:t>.</a:t>
            </a:r>
          </a:p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5148064" y="3068960"/>
            <a:ext cx="3600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Foto reflete a velocidade , a pressa e a energia tão comuns no inicio do século </a:t>
            </a:r>
            <a:r>
              <a:rPr lang="pt-BR" dirty="0" smtClean="0"/>
              <a:t>XX</a:t>
            </a:r>
            <a:r>
              <a:rPr lang="pt-BR" dirty="0" smtClean="0"/>
              <a:t>.</a:t>
            </a:r>
          </a:p>
          <a:p>
            <a:endParaRPr lang="pt-BR" dirty="0" smtClean="0"/>
          </a:p>
          <a:p>
            <a:r>
              <a:rPr lang="pt-BR" dirty="0" smtClean="0"/>
              <a:t>Época marcada por </a:t>
            </a:r>
            <a:r>
              <a:rPr lang="pt-BR" dirty="0" smtClean="0"/>
              <a:t>ênfases nas </a:t>
            </a:r>
            <a:r>
              <a:rPr lang="pt-BR" dirty="0" smtClean="0"/>
              <a:t>mudanças tecnológicas, </a:t>
            </a:r>
            <a:r>
              <a:rPr lang="pt-BR" dirty="0" smtClean="0"/>
              <a:t>na globalização </a:t>
            </a:r>
            <a:r>
              <a:rPr lang="pt-BR" dirty="0" smtClean="0"/>
              <a:t>(frase de </a:t>
            </a:r>
            <a:r>
              <a:rPr lang="pt-BR" dirty="0" smtClean="0"/>
              <a:t>Keynes) e mesmo </a:t>
            </a:r>
            <a:r>
              <a:rPr lang="pt-BR" dirty="0" smtClean="0"/>
              <a:t>inicio do consumo de massas (</a:t>
            </a:r>
            <a:r>
              <a:rPr lang="pt-BR" dirty="0" err="1" smtClean="0"/>
              <a:t>coca-cola</a:t>
            </a:r>
            <a:r>
              <a:rPr lang="pt-BR" dirty="0" smtClean="0"/>
              <a:t>, aspirina) – sensação de esta vivendo </a:t>
            </a:r>
            <a:r>
              <a:rPr lang="pt-BR" dirty="0" smtClean="0"/>
              <a:t>um</a:t>
            </a:r>
            <a:endParaRPr lang="pt-BR" dirty="0" smtClean="0"/>
          </a:p>
          <a:p>
            <a:r>
              <a:rPr lang="pt-BR" dirty="0" smtClean="0"/>
              <a:t>mundo em aceleração rápida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3355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952500"/>
            <a:ext cx="8424936" cy="1362075"/>
          </a:xfrm>
        </p:spPr>
        <p:txBody>
          <a:bodyPr/>
          <a:lstStyle/>
          <a:p>
            <a:r>
              <a:rPr lang="pt-BR" dirty="0" smtClean="0"/>
              <a:t>Problemas em um mundo tranquilo ?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980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>
            <a:extLst>
              <a:ext uri="{FF2B5EF4-FFF2-40B4-BE49-F238E27FC236}">
                <a16:creationId xmlns:a16="http://schemas.microsoft.com/office/drawing/2014/main" id="{087D8E10-6BE1-4A83-AAAC-852593009A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507413" cy="5472113"/>
          </a:xfrm>
        </p:spPr>
        <p:txBody>
          <a:bodyPr/>
          <a:lstStyle/>
          <a:p>
            <a:pPr eaLnBrk="1" hangingPunct="1"/>
            <a:r>
              <a:rPr lang="pt-BR" altLang="pt-BR"/>
              <a:t>Crescem pressões políticas externas e também internas : i</a:t>
            </a:r>
            <a:r>
              <a:rPr lang="pt-BR" altLang="pt-BR" sz="2400"/>
              <a:t>déia de que comércio global leva a uma melhora questionada principalmente quando se percebe</a:t>
            </a:r>
          </a:p>
          <a:p>
            <a:pPr marL="742950" lvl="1" indent="-285750" eaLnBrk="1" hangingPunct="1"/>
            <a:r>
              <a:rPr lang="pt-BR" altLang="pt-BR" sz="2000"/>
              <a:t>Melhora não é pareteana e m</a:t>
            </a:r>
            <a:r>
              <a:rPr lang="pt-BR" altLang="pt-BR" sz="2000" b="1"/>
              <a:t>esmo que fosse, a posição relativa traz tensões</a:t>
            </a:r>
          </a:p>
          <a:p>
            <a:pPr lvl="2" eaLnBrk="1" hangingPunct="1"/>
            <a:r>
              <a:rPr lang="pt-BR" altLang="pt-BR" sz="1900" b="1"/>
              <a:t>Existem ganhadores e perdedores,</a:t>
            </a:r>
            <a:r>
              <a:rPr lang="pt-BR" altLang="pt-BR" sz="1900"/>
              <a:t> </a:t>
            </a:r>
          </a:p>
          <a:p>
            <a:pPr lvl="3" eaLnBrk="1" hangingPunct="1"/>
            <a:r>
              <a:rPr lang="pt-BR" altLang="pt-BR" sz="1700" b="1">
                <a:solidFill>
                  <a:srgbClr val="FF0000"/>
                </a:solidFill>
              </a:rPr>
              <a:t>Por exemplo: especialização alija os produtores de bens relativamente menos eficientes (ou com base em fatores de produção mais escassos) mas que teriam espaço num mundo minimamente autárquico </a:t>
            </a:r>
          </a:p>
          <a:p>
            <a:pPr lvl="4" eaLnBrk="1" hangingPunct="1"/>
            <a:r>
              <a:rPr lang="pt-BR" altLang="pt-BR" sz="1700" b="1">
                <a:solidFill>
                  <a:schemeClr val="accent2"/>
                </a:solidFill>
              </a:rPr>
              <a:t>Fazendeiros dos países industriais e industriais dos países exportadores de commodities</a:t>
            </a:r>
          </a:p>
          <a:p>
            <a:pPr lvl="2" eaLnBrk="1" hangingPunct="1"/>
            <a:r>
              <a:rPr lang="pt-BR" altLang="pt-BR" sz="1800" b="1"/>
              <a:t>Perdedores: </a:t>
            </a:r>
          </a:p>
          <a:p>
            <a:pPr lvl="3" eaLnBrk="1" hangingPunct="1"/>
            <a:r>
              <a:rPr lang="pt-BR" altLang="pt-BR" sz="1700" b="1"/>
              <a:t>Defendem papel protetor do Estado – Protecionismo (EUA) fuga das regras do jogo</a:t>
            </a:r>
          </a:p>
          <a:p>
            <a:pPr lvl="3" eaLnBrk="1" hangingPunct="1"/>
            <a:r>
              <a:rPr lang="pt-BR" altLang="pt-BR" sz="1600" b="1"/>
              <a:t>Qual a situação das classes trabalhadoras ? </a:t>
            </a:r>
            <a:r>
              <a:rPr lang="pt-BR" altLang="pt-BR" sz="1700" b="1"/>
              <a:t>Defesa papel redistribuidor do Estado </a:t>
            </a:r>
          </a:p>
          <a:p>
            <a:pPr lvl="4" eaLnBrk="1" hangingPunct="1"/>
            <a:r>
              <a:rPr lang="pt-BR" altLang="pt-BR" sz="1900" b="1"/>
              <a:t>Fuga das regras do jogo e políticas ativas (discricionários de caráter permanente)</a:t>
            </a:r>
          </a:p>
        </p:txBody>
      </p:sp>
      <p:sp>
        <p:nvSpPr>
          <p:cNvPr id="36867" name="Rectangle 4">
            <a:extLst>
              <a:ext uri="{FF2B5EF4-FFF2-40B4-BE49-F238E27FC236}">
                <a16:creationId xmlns:a16="http://schemas.microsoft.com/office/drawing/2014/main" id="{767EC9FC-C85F-4EE2-93B1-823C7E30F2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47725"/>
          </a:xfrm>
        </p:spPr>
        <p:txBody>
          <a:bodyPr/>
          <a:lstStyle/>
          <a:p>
            <a:pPr eaLnBrk="1" hangingPunct="1"/>
            <a:r>
              <a:rPr lang="pt-BR" altLang="pt-BR" dirty="0"/>
              <a:t>Problemas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218CC0F9-4D50-462F-B1BC-5FF30F0E61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2263" y="548680"/>
            <a:ext cx="8964613" cy="91916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t-BR" sz="2800" dirty="0"/>
              <a:t>Fim XIX e início do XX: </a:t>
            </a: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aparente </a:t>
            </a:r>
            <a:r>
              <a:rPr lang="pt-BR" sz="2800" dirty="0"/>
              <a:t>equilíbrio de poder e estabilidade se rompe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4389729E-B240-418D-9127-64F47DC744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2263" y="1628800"/>
            <a:ext cx="8642350" cy="55895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altLang="pt-BR" sz="2800" dirty="0"/>
              <a:t>Guerras </a:t>
            </a:r>
            <a:r>
              <a:rPr lang="pt-BR" altLang="pt-BR" sz="2800" dirty="0" err="1"/>
              <a:t>Franco-prussinanas</a:t>
            </a:r>
            <a:r>
              <a:rPr lang="pt-BR" altLang="pt-BR" sz="2800" dirty="0"/>
              <a:t> (meados do XIX) </a:t>
            </a:r>
          </a:p>
          <a:p>
            <a:pPr lvl="1" eaLnBrk="1" hangingPunct="1">
              <a:lnSpc>
                <a:spcPct val="80000"/>
              </a:lnSpc>
            </a:pPr>
            <a:r>
              <a:rPr lang="pt-BR" altLang="pt-BR" dirty="0"/>
              <a:t>Diminuição força francesa, crescimento da alemã (França perde </a:t>
            </a:r>
            <a:r>
              <a:rPr lang="pt-BR" altLang="pt-BR" dirty="0" err="1"/>
              <a:t>Alsácia</a:t>
            </a:r>
            <a:r>
              <a:rPr lang="pt-BR" altLang="pt-BR" dirty="0"/>
              <a:t> Lorena, paga reparações)</a:t>
            </a:r>
          </a:p>
          <a:p>
            <a:pPr lvl="2" eaLnBrk="1" hangingPunct="1">
              <a:lnSpc>
                <a:spcPct val="80000"/>
              </a:lnSpc>
            </a:pPr>
            <a:r>
              <a:rPr lang="pt-BR" altLang="pt-BR" b="1" dirty="0">
                <a:solidFill>
                  <a:srgbClr val="FF0000"/>
                </a:solidFill>
              </a:rPr>
              <a:t>Revalorização de regiões e problemas monetários 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800" dirty="0"/>
              <a:t>Tensões império Austro-húngaro e Rússia </a:t>
            </a:r>
          </a:p>
          <a:p>
            <a:pPr lvl="1" eaLnBrk="1" hangingPunct="1">
              <a:lnSpc>
                <a:spcPct val="80000"/>
              </a:lnSpc>
            </a:pPr>
            <a:r>
              <a:rPr lang="pt-BR" altLang="pt-BR" dirty="0"/>
              <a:t>Especialmente depois da desagregação do império otomano </a:t>
            </a:r>
          </a:p>
          <a:p>
            <a:pPr lvl="2" eaLnBrk="1" hangingPunct="1">
              <a:lnSpc>
                <a:spcPct val="80000"/>
              </a:lnSpc>
            </a:pPr>
            <a:r>
              <a:rPr lang="pt-BR" altLang="pt-BR" dirty="0"/>
              <a:t>cobiça pela região Turquia – </a:t>
            </a:r>
            <a:r>
              <a:rPr lang="pt-BR" altLang="pt-BR" dirty="0" err="1"/>
              <a:t>Grecia</a:t>
            </a:r>
            <a:r>
              <a:rPr lang="pt-BR" altLang="pt-BR" dirty="0"/>
              <a:t> – Balcãs</a:t>
            </a:r>
          </a:p>
          <a:p>
            <a:pPr lvl="3" eaLnBrk="1" hangingPunct="1">
              <a:lnSpc>
                <a:spcPct val="80000"/>
              </a:lnSpc>
            </a:pPr>
            <a:r>
              <a:rPr lang="pt-BR" altLang="pt-BR" sz="1800" b="1" dirty="0">
                <a:solidFill>
                  <a:srgbClr val="FF0000"/>
                </a:solidFill>
              </a:rPr>
              <a:t>Problemas com autonomização de políticas econômicas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800" dirty="0"/>
              <a:t>Corrida Naval com Inglaterra</a:t>
            </a:r>
          </a:p>
          <a:p>
            <a:pPr lvl="1" eaLnBrk="1" hangingPunct="1">
              <a:lnSpc>
                <a:spcPct val="80000"/>
              </a:lnSpc>
            </a:pPr>
            <a:r>
              <a:rPr lang="pt-BR" altLang="pt-BR" dirty="0"/>
              <a:t>África, Oriente Médio</a:t>
            </a:r>
          </a:p>
          <a:p>
            <a:pPr lvl="2" eaLnBrk="1" hangingPunct="1">
              <a:lnSpc>
                <a:spcPct val="80000"/>
              </a:lnSpc>
            </a:pPr>
            <a:r>
              <a:rPr lang="pt-BR" altLang="pt-BR" b="1" dirty="0">
                <a:solidFill>
                  <a:srgbClr val="FF0000"/>
                </a:solidFill>
              </a:rPr>
              <a:t>Disputas imperialistas</a:t>
            </a:r>
            <a:r>
              <a:rPr lang="pt-BR" altLang="pt-BR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2800" dirty="0"/>
              <a:t>Alianças: 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pt-BR" altLang="pt-BR" sz="2800" dirty="0">
                <a:solidFill>
                  <a:schemeClr val="hlink"/>
                </a:solidFill>
              </a:rPr>
              <a:t>	</a:t>
            </a:r>
            <a:r>
              <a:rPr lang="pt-BR" altLang="pt-BR" sz="2400" b="1" dirty="0">
                <a:solidFill>
                  <a:schemeClr val="hlink"/>
                </a:solidFill>
              </a:rPr>
              <a:t>França – Rússia</a:t>
            </a:r>
            <a:r>
              <a:rPr lang="pt-BR" altLang="pt-BR" sz="2400" b="1" dirty="0"/>
              <a:t> </a:t>
            </a:r>
            <a:r>
              <a:rPr lang="pt-BR" altLang="pt-BR" sz="2400" b="1" dirty="0">
                <a:solidFill>
                  <a:schemeClr val="hlink"/>
                </a:solidFill>
              </a:rPr>
              <a:t>(depois GB)</a:t>
            </a:r>
            <a:r>
              <a:rPr lang="pt-BR" altLang="pt-BR" sz="2400" b="1" dirty="0"/>
              <a:t>  x   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pt-BR" altLang="pt-BR" sz="2400" b="1" dirty="0">
                <a:solidFill>
                  <a:schemeClr val="hlink"/>
                </a:solidFill>
              </a:rPr>
              <a:t>Alemanha – Imp. Austro-húngaro (depois Itália)</a:t>
            </a:r>
            <a:r>
              <a:rPr lang="pt-BR" altLang="pt-BR" sz="2400" b="1" dirty="0">
                <a:solidFill>
                  <a:schemeClr val="folHlink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ítulo 3">
            <a:extLst>
              <a:ext uri="{FF2B5EF4-FFF2-40B4-BE49-F238E27FC236}">
                <a16:creationId xmlns:a16="http://schemas.microsoft.com/office/drawing/2014/main" id="{CDE023D6-233A-452E-BECB-767A508F5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668337"/>
            <a:ext cx="7548563" cy="960438"/>
          </a:xfrm>
        </p:spPr>
        <p:txBody>
          <a:bodyPr/>
          <a:lstStyle/>
          <a:p>
            <a:r>
              <a:rPr lang="pt-BR" altLang="es-ES" dirty="0"/>
              <a:t>I</a:t>
            </a:r>
            <a:r>
              <a:rPr lang="pt-BR" altLang="es-ES" baseline="30000" dirty="0"/>
              <a:t>a</a:t>
            </a:r>
            <a:r>
              <a:rPr lang="pt-BR" altLang="es-ES" dirty="0"/>
              <a:t> Guerra Mundial </a:t>
            </a:r>
            <a:r>
              <a:rPr lang="pt-BR" altLang="es-ES" dirty="0" smtClean="0"/>
              <a:t>			      um </a:t>
            </a:r>
            <a:r>
              <a:rPr lang="pt-BR" altLang="es-ES" dirty="0"/>
              <a:t>choque não esperado ?</a:t>
            </a:r>
          </a:p>
        </p:txBody>
      </p:sp>
      <p:sp>
        <p:nvSpPr>
          <p:cNvPr id="39939" name="Espaço Reservado para Conteúdo 4">
            <a:extLst>
              <a:ext uri="{FF2B5EF4-FFF2-40B4-BE49-F238E27FC236}">
                <a16:creationId xmlns:a16="http://schemas.microsoft.com/office/drawing/2014/main" id="{B35BDBEB-4B57-4261-8123-0757B9402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628775"/>
            <a:ext cx="8593138" cy="4837113"/>
          </a:xfrm>
        </p:spPr>
        <p:txBody>
          <a:bodyPr/>
          <a:lstStyle/>
          <a:p>
            <a:r>
              <a:rPr lang="pt-BR" altLang="es-ES" sz="2400" dirty="0" smtClean="0"/>
              <a:t>Muitas vezes </a:t>
            </a:r>
            <a:r>
              <a:rPr lang="pt-BR" altLang="es-ES" sz="2400" dirty="0" smtClean="0"/>
              <a:t>a </a:t>
            </a:r>
            <a:r>
              <a:rPr lang="pt-BR" altLang="es-ES" sz="2400" dirty="0"/>
              <a:t>IGM </a:t>
            </a:r>
            <a:r>
              <a:rPr lang="pt-BR" altLang="es-ES" sz="2400" dirty="0" smtClean="0"/>
              <a:t>vista como </a:t>
            </a:r>
            <a:r>
              <a:rPr lang="pt-BR" altLang="es-ES" sz="2400" dirty="0"/>
              <a:t>algo que ocorreu de modo inesperado </a:t>
            </a:r>
          </a:p>
          <a:p>
            <a:pPr lvl="1"/>
            <a:r>
              <a:rPr lang="pt-BR" altLang="es-ES" sz="2000" dirty="0" err="1"/>
              <a:t>Nial</a:t>
            </a:r>
            <a:r>
              <a:rPr lang="pt-BR" altLang="es-ES" sz="2000" dirty="0"/>
              <a:t> Ferguson: se olharmos para os mercados financeiros não se observa indícios de que haveria uma guerra</a:t>
            </a:r>
          </a:p>
          <a:p>
            <a:r>
              <a:rPr lang="pt-BR" altLang="es-ES" sz="2400" dirty="0"/>
              <a:t>Esperava-se a Paz – </a:t>
            </a:r>
            <a:r>
              <a:rPr lang="pt-BR" altLang="es-ES" sz="2400" dirty="0" err="1"/>
              <a:t>Pq</a:t>
            </a:r>
            <a:r>
              <a:rPr lang="pt-BR" altLang="es-ES" sz="2400" dirty="0"/>
              <a:t>?</a:t>
            </a:r>
          </a:p>
          <a:p>
            <a:pPr lvl="1"/>
            <a:r>
              <a:rPr lang="pt-BR" altLang="es-ES" sz="2000" dirty="0" err="1"/>
              <a:t>Pq</a:t>
            </a:r>
            <a:r>
              <a:rPr lang="pt-BR" altLang="es-ES" sz="2000" dirty="0"/>
              <a:t> era o habitual na Europa não haver guerra generalizada </a:t>
            </a:r>
          </a:p>
          <a:p>
            <a:pPr lvl="2"/>
            <a:r>
              <a:rPr lang="pt-BR" altLang="es-ES" dirty="0"/>
              <a:t>Grande Batalha – ultima entre 1870/1875 entre França e Prússia</a:t>
            </a:r>
          </a:p>
          <a:p>
            <a:pPr lvl="2"/>
            <a:r>
              <a:rPr lang="pt-BR" altLang="es-ES" dirty="0"/>
              <a:t>Guerras localizadas – Balcãs</a:t>
            </a:r>
          </a:p>
          <a:p>
            <a:pPr lvl="1"/>
            <a:r>
              <a:rPr lang="pt-BR" altLang="es-ES" sz="2000" dirty="0" err="1"/>
              <a:t>Pq</a:t>
            </a:r>
            <a:r>
              <a:rPr lang="pt-BR" altLang="es-ES" sz="2000" dirty="0"/>
              <a:t> a paz era rentável </a:t>
            </a:r>
          </a:p>
          <a:p>
            <a:pPr lvl="1"/>
            <a:r>
              <a:rPr lang="pt-BR" altLang="es-ES" sz="2000" dirty="0" err="1"/>
              <a:t>Pq</a:t>
            </a:r>
            <a:r>
              <a:rPr lang="pt-BR" altLang="es-ES" sz="2000" dirty="0"/>
              <a:t> se estava acostumado a gerir as tensões existentes</a:t>
            </a:r>
          </a:p>
          <a:p>
            <a:r>
              <a:rPr lang="pt-BR" altLang="es-ES" sz="2400" dirty="0"/>
              <a:t>O que ocorreu?</a:t>
            </a:r>
          </a:p>
          <a:p>
            <a:pPr lvl="1"/>
            <a:r>
              <a:rPr lang="pt-BR" altLang="es-ES" sz="2000" dirty="0"/>
              <a:t>Qual equilíbrio, qual estabilizador de tensões deixou de existir em 1914?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ítulo 1">
            <a:extLst>
              <a:ext uri="{FF2B5EF4-FFF2-40B4-BE49-F238E27FC236}">
                <a16:creationId xmlns:a16="http://schemas.microsoft.com/office/drawing/2014/main" id="{ED2C65F4-7C43-4E68-8294-2662C1C0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450" y="333375"/>
            <a:ext cx="7285038" cy="960438"/>
          </a:xfrm>
        </p:spPr>
        <p:txBody>
          <a:bodyPr/>
          <a:lstStyle/>
          <a:p>
            <a:r>
              <a:rPr lang="pt-BR" altLang="es-ES"/>
              <a:t>Longa lista de causas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05C8D0AA-962F-47C2-A317-8D2606A3D57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8780" y="1556792"/>
          <a:ext cx="8032141" cy="4896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8BFBDCE0-E7D1-4494-8324-3F35CCB05A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/>
              <a:t>A precipitação 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DA55339B-2B30-4EE1-BB18-1C6BE623A8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447800"/>
            <a:ext cx="8362950" cy="4572000"/>
          </a:xfrm>
        </p:spPr>
        <p:txBody>
          <a:bodyPr/>
          <a:lstStyle/>
          <a:p>
            <a:pPr eaLnBrk="1" hangingPunct="1"/>
            <a:r>
              <a:rPr lang="pt-BR" altLang="pt-BR" sz="3600"/>
              <a:t>Conflito nos Balcãs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pt-BR" altLang="pt-BR" sz="3600"/>
              <a:t>Crescimento do poder Servia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pt-BR" altLang="pt-BR" sz="3600"/>
              <a:t>Receio do Império Austro-Hungaro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pt-BR" altLang="pt-BR" sz="3600"/>
              <a:t>Chamada das alianças</a:t>
            </a:r>
          </a:p>
          <a:p>
            <a:pPr lvl="2" eaLnBrk="1" hangingPunct="1"/>
            <a:r>
              <a:rPr lang="pt-BR" altLang="pt-BR" sz="3200"/>
              <a:t>Rússia, Alemanha, França- GB, Itália</a:t>
            </a:r>
          </a:p>
          <a:p>
            <a:pPr eaLnBrk="1" hangingPunct="1"/>
            <a:r>
              <a:rPr lang="pt-BR" altLang="pt-BR" sz="3600"/>
              <a:t>Guerra não foi exatamente um 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pt-BR" altLang="pt-BR" sz="3600"/>
              <a:t>	 “raio em um céu azul”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www.crawfordsworld.com/rob/AP%20Macro%20Year/APM2images/galbraith.jpg">
            <a:extLst>
              <a:ext uri="{FF2B5EF4-FFF2-40B4-BE49-F238E27FC236}">
                <a16:creationId xmlns:a16="http://schemas.microsoft.com/office/drawing/2014/main" id="{12A51740-364A-4E35-9D31-12DA38A6A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484313"/>
            <a:ext cx="29813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 explicativo retangular 4">
            <a:extLst>
              <a:ext uri="{FF2B5EF4-FFF2-40B4-BE49-F238E27FC236}">
                <a16:creationId xmlns:a16="http://schemas.microsoft.com/office/drawing/2014/main" id="{5E55A9DA-F4C3-4EA6-91EB-86B5CF8DC9E4}"/>
              </a:ext>
            </a:extLst>
          </p:cNvPr>
          <p:cNvSpPr/>
          <p:nvPr/>
        </p:nvSpPr>
        <p:spPr>
          <a:xfrm>
            <a:off x="323850" y="188913"/>
            <a:ext cx="4824413" cy="4824412"/>
          </a:xfrm>
          <a:prstGeom prst="wedgeRectCallout">
            <a:avLst>
              <a:gd name="adj1" fmla="val 74055"/>
              <a:gd name="adj2" fmla="val 379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sz="2600" dirty="0">
                <a:solidFill>
                  <a:srgbClr val="FFFFFF"/>
                </a:solidFill>
                <a:latin typeface="Perpetua" panose="02020502060401020303" pitchFamily="18" charset="0"/>
              </a:rPr>
              <a:t>Estou convencido , como muitos outros, que o grande ponto de mutação da história econômica moderna, aquele que mais do que qualquer outro introduziu a era moderna da economia, foi a grande guerra de 1914 -18, depois reduzida à expressão mais modesta e, no todo, menos exata e expressiva de primeira guerra mundial.</a:t>
            </a:r>
          </a:p>
        </p:txBody>
      </p:sp>
      <p:sp>
        <p:nvSpPr>
          <p:cNvPr id="43012" name="Texto explicativo retangular com cantos arredondados 5">
            <a:extLst>
              <a:ext uri="{FF2B5EF4-FFF2-40B4-BE49-F238E27FC236}">
                <a16:creationId xmlns:a16="http://schemas.microsoft.com/office/drawing/2014/main" id="{54DB4729-1B10-432B-8DAE-A13079142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057775"/>
            <a:ext cx="5400675" cy="1611313"/>
          </a:xfrm>
          <a:prstGeom prst="wedgeRoundRectCallout">
            <a:avLst>
              <a:gd name="adj1" fmla="val 64931"/>
              <a:gd name="adj2" fmla="val -68819"/>
              <a:gd name="adj3" fmla="val 16667"/>
            </a:avLst>
          </a:prstGeom>
          <a:solidFill>
            <a:srgbClr val="742217"/>
          </a:solidFill>
          <a:ln w="12700" algn="ctr">
            <a:solidFill>
              <a:srgbClr val="9B320E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>
                <a:solidFill>
                  <a:srgbClr val="FFFFFF"/>
                </a:solidFill>
                <a:latin typeface="Perpetua" panose="02020502060401020303" pitchFamily="18" charset="0"/>
              </a:rPr>
              <a:t>Na verdade, estaria correto chamar a Primeira Guerra Mundial  de Grande Guerra, a Segunda Guerra foi a sua última batalha</a:t>
            </a:r>
          </a:p>
        </p:txBody>
      </p:sp>
      <p:sp>
        <p:nvSpPr>
          <p:cNvPr id="43013" name="CaixaDeTexto 6">
            <a:extLst>
              <a:ext uri="{FF2B5EF4-FFF2-40B4-BE49-F238E27FC236}">
                <a16:creationId xmlns:a16="http://schemas.microsoft.com/office/drawing/2014/main" id="{73F6D997-E4B5-4E48-AC06-121586379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26" y="5328444"/>
            <a:ext cx="3095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000" b="1" dirty="0"/>
              <a:t>John Kenneth </a:t>
            </a:r>
            <a:r>
              <a:rPr lang="pt-BR" altLang="pt-BR" sz="2000" b="1" dirty="0" err="1"/>
              <a:t>Galbraith</a:t>
            </a:r>
            <a:r>
              <a:rPr lang="pt-BR" altLang="pt-BR" sz="2000" b="1" dirty="0"/>
              <a:t> (1908 – 2006)</a:t>
            </a:r>
          </a:p>
        </p:txBody>
      </p:sp>
      <p:sp>
        <p:nvSpPr>
          <p:cNvPr id="43014" name="CaixaDeTexto 7">
            <a:extLst>
              <a:ext uri="{FF2B5EF4-FFF2-40B4-BE49-F238E27FC236}">
                <a16:creationId xmlns:a16="http://schemas.microsoft.com/office/drawing/2014/main" id="{BDB707EB-75AA-4A0A-8D30-FD449AA4B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6092825"/>
            <a:ext cx="38512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/>
              <a:t>Viagem Pelo Tempo Econômico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ítulo 1">
            <a:extLst>
              <a:ext uri="{FF2B5EF4-FFF2-40B4-BE49-F238E27FC236}">
                <a16:creationId xmlns:a16="http://schemas.microsoft.com/office/drawing/2014/main" id="{F56A0401-36C0-473F-94C9-E8CC2E737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45059" name="Espaço Reservado para Conteúdo 2">
            <a:extLst>
              <a:ext uri="{FF2B5EF4-FFF2-40B4-BE49-F238E27FC236}">
                <a16:creationId xmlns:a16="http://schemas.microsoft.com/office/drawing/2014/main" id="{D0F2C8D8-4C19-44DE-BB47-E11095C5684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altLang="pt-BR" dirty="0" err="1"/>
              <a:t>Hobsbawn</a:t>
            </a:r>
            <a:r>
              <a:rPr lang="pt-BR" altLang="pt-BR" dirty="0"/>
              <a:t> – marco do início curto século XX – Era dos extremos (aparecimento de sistemas totalitários de signos opostos) </a:t>
            </a:r>
          </a:p>
          <a:p>
            <a:r>
              <a:rPr lang="pt-BR" altLang="pt-BR" dirty="0"/>
              <a:t>François  </a:t>
            </a:r>
            <a:r>
              <a:rPr lang="pt-BR" altLang="pt-BR" dirty="0" err="1"/>
              <a:t>Furet</a:t>
            </a:r>
            <a:r>
              <a:rPr lang="pt-BR" altLang="pt-BR" dirty="0"/>
              <a:t>: mundo até ali existente morreu junto com 15 milhões de pessoas </a:t>
            </a:r>
          </a:p>
          <a:p>
            <a:pPr lvl="1"/>
            <a:r>
              <a:rPr lang="pt-BR" altLang="pt-BR" dirty="0"/>
              <a:t>Poe fim ao longo século XIX – iniciado com a derrota de Napoleão </a:t>
            </a:r>
          </a:p>
          <a:p>
            <a:pPr lvl="2"/>
            <a:r>
              <a:rPr lang="pt-BR" altLang="pt-BR" dirty="0"/>
              <a:t>A formação da santa aliança</a:t>
            </a:r>
          </a:p>
          <a:p>
            <a:pPr lvl="2"/>
            <a:r>
              <a:rPr lang="pt-BR" altLang="pt-BR" dirty="0"/>
              <a:t>Fortalecimento das ligações entre burguesia industrial nascente e aristocracia reciclada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ítulo 1">
            <a:extLst>
              <a:ext uri="{FF2B5EF4-FFF2-40B4-BE49-F238E27FC236}">
                <a16:creationId xmlns:a16="http://schemas.microsoft.com/office/drawing/2014/main" id="{9C4E5F7D-05BE-4AF6-A2C8-53BC4D129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3" y="0"/>
            <a:ext cx="7772400" cy="981075"/>
          </a:xfrm>
        </p:spPr>
        <p:txBody>
          <a:bodyPr/>
          <a:lstStyle/>
          <a:p>
            <a:pPr eaLnBrk="1" hangingPunct="1"/>
            <a:r>
              <a:rPr lang="pt-BR" altLang="pt-BR" sz="4800"/>
              <a:t>I Guerra Mundial</a:t>
            </a:r>
          </a:p>
        </p:txBody>
      </p:sp>
      <p:sp>
        <p:nvSpPr>
          <p:cNvPr id="46083" name="Espaço Reservado para Conteúdo 2">
            <a:extLst>
              <a:ext uri="{FF2B5EF4-FFF2-40B4-BE49-F238E27FC236}">
                <a16:creationId xmlns:a16="http://schemas.microsoft.com/office/drawing/2014/main" id="{521DD75F-4B34-45BF-9AA4-A02484A8120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68313" y="908050"/>
            <a:ext cx="8424862" cy="514985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pt-BR" altLang="pt-BR" sz="2800"/>
              <a:t>Abre era de incertezas </a:t>
            </a:r>
          </a:p>
          <a:p>
            <a:pPr lvl="1" eaLnBrk="1" hangingPunct="1">
              <a:lnSpc>
                <a:spcPct val="90000"/>
              </a:lnSpc>
            </a:pPr>
            <a:r>
              <a:rPr lang="pt-BR" altLang="pt-BR" sz="2800"/>
              <a:t>Derrota do Império Germânico e Austro Húngaro</a:t>
            </a:r>
          </a:p>
          <a:p>
            <a:pPr lvl="1" eaLnBrk="1" hangingPunct="1">
              <a:lnSpc>
                <a:spcPct val="90000"/>
              </a:lnSpc>
            </a:pPr>
            <a:r>
              <a:rPr lang="pt-BR" altLang="pt-BR" sz="2800"/>
              <a:t>Colapso da ordem mundial comandada por Inglaterra</a:t>
            </a:r>
          </a:p>
          <a:p>
            <a:pPr lvl="2" eaLnBrk="1" hangingPunct="1">
              <a:lnSpc>
                <a:spcPct val="90000"/>
              </a:lnSpc>
            </a:pPr>
            <a:r>
              <a:rPr lang="pt-BR" altLang="pt-BR" sz="2400"/>
              <a:t>Fim da Belle epoque e Fim da Pax Britanica</a:t>
            </a:r>
          </a:p>
          <a:p>
            <a:pPr lvl="3" eaLnBrk="1" hangingPunct="1">
              <a:lnSpc>
                <a:spcPct val="90000"/>
              </a:lnSpc>
            </a:pPr>
            <a:r>
              <a:rPr lang="pt-BR" altLang="pt-BR" sz="2400"/>
              <a:t>Ordem “Liberal”: </a:t>
            </a:r>
          </a:p>
          <a:p>
            <a:pPr lvl="4" eaLnBrk="1" hangingPunct="1">
              <a:lnSpc>
                <a:spcPct val="90000"/>
              </a:lnSpc>
            </a:pPr>
            <a:r>
              <a:rPr lang="pt-BR" altLang="pt-BR" sz="2400"/>
              <a:t>liberdade nos fluxos comerciais e financeiros internacionais</a:t>
            </a:r>
          </a:p>
          <a:p>
            <a:pPr lvl="4" eaLnBrk="1" hangingPunct="1">
              <a:lnSpc>
                <a:spcPct val="90000"/>
              </a:lnSpc>
            </a:pPr>
            <a:r>
              <a:rPr lang="pt-BR" altLang="pt-BR" sz="2400"/>
              <a:t>ampliação e generalização das relações econômicas internacionais (globalização – mundialização</a:t>
            </a:r>
          </a:p>
          <a:p>
            <a:pPr lvl="4" eaLnBrk="1" hangingPunct="1">
              <a:lnSpc>
                <a:spcPct val="90000"/>
              </a:lnSpc>
            </a:pPr>
            <a:r>
              <a:rPr lang="pt-BR" altLang="pt-BR" sz="2400"/>
              <a:t>Estabelecimento e predomínio de um sistema financeiro internacional com base no ouro, no cambio fixo e no mercado de capitais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/>
              <a:t>Mas: longo século XIX – já traz alterações e conflitos que abutiram na Guerra Mundial</a:t>
            </a:r>
          </a:p>
          <a:p>
            <a:pPr lvl="1" eaLnBrk="1" hangingPunct="1">
              <a:lnSpc>
                <a:spcPct val="90000"/>
              </a:lnSpc>
            </a:pPr>
            <a:endParaRPr lang="pt-BR" alt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5C209E5D-3960-46DE-8211-DBDAF929DC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012825"/>
          </a:xfrm>
        </p:spPr>
        <p:txBody>
          <a:bodyPr/>
          <a:lstStyle/>
          <a:p>
            <a:pPr eaLnBrk="1" hangingPunct="1"/>
            <a:r>
              <a:rPr lang="pt-BR" altLang="pt-BR"/>
              <a:t>Primeira Guerra Mundial 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EC134004-3149-4FCE-9453-642159D5A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196975"/>
            <a:ext cx="8856662" cy="53276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altLang="pt-BR" sz="3200"/>
              <a:t>Grande destruição humana e material</a:t>
            </a:r>
          </a:p>
          <a:p>
            <a:pPr marL="1417638" lvl="3" eaLnBrk="1" hangingPunct="1">
              <a:lnSpc>
                <a:spcPct val="80000"/>
              </a:lnSpc>
            </a:pPr>
            <a:r>
              <a:rPr lang="pt-BR" altLang="pt-BR"/>
              <a:t>Novos artefatos utilizados de maneira indiscriminada</a:t>
            </a:r>
          </a:p>
          <a:p>
            <a:pPr marL="1143000" lvl="2" eaLnBrk="1" hangingPunct="1">
              <a:lnSpc>
                <a:spcPct val="80000"/>
              </a:lnSpc>
            </a:pPr>
            <a:r>
              <a:rPr lang="pt-BR" altLang="pt-BR" sz="2400"/>
              <a:t>9 milhões de mortes nas batalhas</a:t>
            </a:r>
          </a:p>
          <a:p>
            <a:pPr marL="1143000" lvl="2" eaLnBrk="1" hangingPunct="1">
              <a:lnSpc>
                <a:spcPct val="80000"/>
              </a:lnSpc>
            </a:pPr>
            <a:r>
              <a:rPr lang="pt-BR" altLang="pt-BR" sz="2400"/>
              <a:t>5 milhões por privação e enfermidades na Europa (sem Rússia)</a:t>
            </a:r>
          </a:p>
          <a:p>
            <a:pPr marL="1143000" lvl="2" eaLnBrk="1" hangingPunct="1">
              <a:lnSpc>
                <a:spcPct val="80000"/>
              </a:lnSpc>
            </a:pPr>
            <a:r>
              <a:rPr lang="pt-BR" altLang="pt-BR" sz="2400"/>
              <a:t>7 milhões de incapacitados permanentes</a:t>
            </a:r>
          </a:p>
          <a:p>
            <a:pPr marL="1143000" lvl="2" eaLnBrk="1" hangingPunct="1">
              <a:lnSpc>
                <a:spcPct val="80000"/>
              </a:lnSpc>
            </a:pPr>
            <a:r>
              <a:rPr lang="pt-BR" altLang="pt-BR" sz="2400"/>
              <a:t>15 milhões de feridos </a:t>
            </a:r>
          </a:p>
          <a:p>
            <a:pPr eaLnBrk="1" hangingPunct="1">
              <a:lnSpc>
                <a:spcPct val="80000"/>
              </a:lnSpc>
            </a:pPr>
            <a:r>
              <a:rPr lang="pt-BR" altLang="pt-BR" sz="3200"/>
              <a:t>Mesmo com fim das hostilidades dificilmente mundo continuaria o mesmo </a:t>
            </a:r>
          </a:p>
          <a:p>
            <a:pPr lvl="1" eaLnBrk="1" hangingPunct="1">
              <a:lnSpc>
                <a:spcPct val="80000"/>
              </a:lnSpc>
            </a:pPr>
            <a:r>
              <a:rPr lang="pt-BR" altLang="pt-BR" sz="2800"/>
              <a:t>Não apenas coloca em xeque pax britanica, ordem liberal burguesa, mundo vitoriano</a:t>
            </a:r>
          </a:p>
          <a:p>
            <a:pPr lvl="1" eaLnBrk="1" hangingPunct="1">
              <a:lnSpc>
                <a:spcPct val="80000"/>
              </a:lnSpc>
            </a:pPr>
            <a:r>
              <a:rPr lang="pt-BR" altLang="pt-BR" sz="2800"/>
              <a:t>Possibilidade de alguma ordem internacional minimamente equilibrada e harmônica é posto em xeque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Ver imagem em tamanho grand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789363"/>
            <a:ext cx="3132138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AutoShape 3"/>
          <p:cNvSpPr>
            <a:spLocks noChangeArrowheads="1"/>
          </p:cNvSpPr>
          <p:nvPr/>
        </p:nvSpPr>
        <p:spPr bwMode="auto">
          <a:xfrm>
            <a:off x="0" y="0"/>
            <a:ext cx="7019925" cy="5327650"/>
          </a:xfrm>
          <a:prstGeom prst="wedgeEllipseCallout">
            <a:avLst>
              <a:gd name="adj1" fmla="val 48731"/>
              <a:gd name="adj2" fmla="val 3498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pt-BR" altLang="pt-BR" sz="2000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924300" y="6165850"/>
            <a:ext cx="1511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/>
              <a:t>J. M. Keynes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684213" y="765175"/>
            <a:ext cx="5761037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/>
              <a:t>Que episodio extraordinário </a:t>
            </a:r>
          </a:p>
          <a:p>
            <a:pPr algn="ctr" eaLnBrk="1" hangingPunct="1"/>
            <a:r>
              <a:rPr lang="pt-BR" altLang="pt-BR" sz="2400"/>
              <a:t>do progresso econômico da humanidade</a:t>
            </a:r>
          </a:p>
          <a:p>
            <a:pPr algn="ctr" eaLnBrk="1" hangingPunct="1"/>
            <a:r>
              <a:rPr lang="pt-BR" altLang="pt-BR" sz="2400"/>
              <a:t> foi a era que chegou ao fim em 1914 ... Enquanto tomava seu café da manha na cama, um habitante de Londres, poderia, por telefone, encomendar vários produtos de todo o planeta ...se aventurar investindo sua riqueza ...em qualquer parte do mundo. No entanto o mais importante: consideraria isto como o estado natural das coisas</a:t>
            </a:r>
          </a:p>
        </p:txBody>
      </p:sp>
    </p:spTree>
    <p:extLst>
      <p:ext uri="{BB962C8B-B14F-4D97-AF65-F5344CB8AC3E}">
        <p14:creationId xmlns:p14="http://schemas.microsoft.com/office/powerpoint/2010/main" val="47733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33375"/>
            <a:ext cx="32543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36912"/>
            <a:ext cx="2879725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978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67544" y="548680"/>
            <a:ext cx="42484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rgbClr val="444444"/>
                </a:solidFill>
                <a:latin typeface="Lato"/>
              </a:rPr>
              <a:t>A foto, </a:t>
            </a:r>
            <a:r>
              <a:rPr lang="pt-BR" dirty="0">
                <a:solidFill>
                  <a:srgbClr val="444444"/>
                </a:solidFill>
                <a:latin typeface="Lato"/>
              </a:rPr>
              <a:t>registrada com uma câmera ICA, criada em 1906 (mas ainda rápida para os padrões de 1912), foi </a:t>
            </a:r>
            <a:r>
              <a:rPr lang="pt-BR" dirty="0" smtClean="0">
                <a:solidFill>
                  <a:srgbClr val="444444"/>
                </a:solidFill>
                <a:latin typeface="Lato"/>
              </a:rPr>
              <a:t>estudada </a:t>
            </a:r>
            <a:r>
              <a:rPr lang="pt-BR" dirty="0">
                <a:solidFill>
                  <a:srgbClr val="444444"/>
                </a:solidFill>
                <a:latin typeface="Lato"/>
              </a:rPr>
              <a:t>e dissecada por historiadores. Eles computaram à distorção da roda traseira do carro, que forma uma elipse oblíqua, a sensação de velocidade do carro. Mas teria sido essa deformação deliberada ou acidental? </a:t>
            </a:r>
            <a:endParaRPr lang="pt-BR" dirty="0" smtClean="0">
              <a:solidFill>
                <a:srgbClr val="444444"/>
              </a:solidFill>
              <a:latin typeface="Lato"/>
            </a:endParaRPr>
          </a:p>
          <a:p>
            <a:endParaRPr lang="pt-BR" dirty="0" smtClean="0">
              <a:solidFill>
                <a:srgbClr val="444444"/>
              </a:solidFill>
              <a:latin typeface="Lato"/>
            </a:endParaRPr>
          </a:p>
          <a:p>
            <a:r>
              <a:rPr lang="pt-BR" dirty="0" err="1" smtClean="0">
                <a:solidFill>
                  <a:srgbClr val="444444"/>
                </a:solidFill>
                <a:latin typeface="Lato"/>
              </a:rPr>
              <a:t>Lartigue</a:t>
            </a:r>
            <a:r>
              <a:rPr lang="pt-BR" dirty="0">
                <a:solidFill>
                  <a:srgbClr val="444444"/>
                </a:solidFill>
                <a:latin typeface="Lato"/>
              </a:rPr>
              <a:t>, anos mais tarde, revelou que foi acidental. Olhou a foto, feita no dia 26 de janeiro de 1912, e ficou desapontado com seu enquadramento. Ele colocou a foto de lado e só em 1954, quando uma revista francesa de fotografia publicou uma reportagem histórica sobre os pioneiros do automobilismo, a imagem foi resgatada</a:t>
            </a:r>
            <a:r>
              <a:rPr lang="pt-BR" dirty="0" smtClean="0">
                <a:solidFill>
                  <a:srgbClr val="444444"/>
                </a:solidFill>
                <a:latin typeface="Lato"/>
              </a:rPr>
              <a:t>.</a:t>
            </a:r>
          </a:p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5148064" y="548680"/>
            <a:ext cx="36004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Foto reflete a velocidade , a pressa e a energia tão comuns no inicio do século </a:t>
            </a:r>
            <a:r>
              <a:rPr lang="pt-BR" dirty="0" smtClean="0"/>
              <a:t>XX</a:t>
            </a:r>
            <a:r>
              <a:rPr lang="pt-BR" dirty="0" smtClean="0"/>
              <a:t>.</a:t>
            </a:r>
          </a:p>
          <a:p>
            <a:endParaRPr lang="pt-BR" dirty="0" smtClean="0"/>
          </a:p>
          <a:p>
            <a:r>
              <a:rPr lang="pt-BR" dirty="0" smtClean="0"/>
              <a:t>Época marcada por </a:t>
            </a:r>
            <a:r>
              <a:rPr lang="pt-BR" dirty="0" smtClean="0"/>
              <a:t>ênfases nas </a:t>
            </a:r>
            <a:r>
              <a:rPr lang="pt-BR" dirty="0" smtClean="0"/>
              <a:t>mudanças tecnológicas, </a:t>
            </a:r>
            <a:r>
              <a:rPr lang="pt-BR" dirty="0" smtClean="0"/>
              <a:t>na globalização </a:t>
            </a:r>
            <a:r>
              <a:rPr lang="pt-BR" dirty="0" smtClean="0"/>
              <a:t>(frase de </a:t>
            </a:r>
            <a:r>
              <a:rPr lang="pt-BR" dirty="0" smtClean="0"/>
              <a:t>Keynes) e mesmo </a:t>
            </a:r>
            <a:r>
              <a:rPr lang="pt-BR" dirty="0" smtClean="0"/>
              <a:t>inicio do consumo de massas (</a:t>
            </a:r>
            <a:r>
              <a:rPr lang="pt-BR" dirty="0" err="1" smtClean="0"/>
              <a:t>coca-cola</a:t>
            </a:r>
            <a:r>
              <a:rPr lang="pt-BR" dirty="0" smtClean="0"/>
              <a:t>, aspirina) – sensação de esta vivendo </a:t>
            </a:r>
            <a:r>
              <a:rPr lang="pt-BR" dirty="0" smtClean="0"/>
              <a:t>um</a:t>
            </a:r>
            <a:endParaRPr lang="pt-BR" dirty="0" smtClean="0"/>
          </a:p>
          <a:p>
            <a:r>
              <a:rPr lang="pt-BR" dirty="0" smtClean="0"/>
              <a:t>mundo </a:t>
            </a:r>
            <a:r>
              <a:rPr lang="pt-BR" dirty="0" smtClean="0"/>
              <a:t>novo em </a:t>
            </a:r>
            <a:r>
              <a:rPr lang="pt-BR" dirty="0" smtClean="0"/>
              <a:t>aceleração rápida </a:t>
            </a:r>
          </a:p>
          <a:p>
            <a:endParaRPr lang="pt-BR" dirty="0"/>
          </a:p>
          <a:p>
            <a:r>
              <a:rPr lang="pt-BR" dirty="0" smtClean="0"/>
              <a:t>Mas aceleração para onde? Para um mundo desconhecido: sensação de progresso e de medo; Medo do novo, da mudança</a:t>
            </a:r>
          </a:p>
          <a:p>
            <a:endParaRPr lang="pt-BR" dirty="0" smtClean="0"/>
          </a:p>
          <a:p>
            <a:r>
              <a:rPr lang="pt-BR" dirty="0" smtClean="0"/>
              <a:t>Velocidade e euforia x angustia e vertigem</a:t>
            </a:r>
          </a:p>
        </p:txBody>
      </p:sp>
    </p:spTree>
    <p:extLst>
      <p:ext uri="{BB962C8B-B14F-4D97-AF65-F5344CB8AC3E}">
        <p14:creationId xmlns:p14="http://schemas.microsoft.com/office/powerpoint/2010/main" val="331599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908720"/>
            <a:ext cx="2318034" cy="504634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307" y="764704"/>
            <a:ext cx="4814649" cy="239218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3717032"/>
            <a:ext cx="5238331" cy="236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6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2656"/>
            <a:ext cx="2247900" cy="315277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154" y="414686"/>
            <a:ext cx="2747417" cy="308730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071" y="290345"/>
            <a:ext cx="2561456" cy="323739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3780489"/>
            <a:ext cx="3665984" cy="268075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166" y="3841451"/>
            <a:ext cx="3742556" cy="261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7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>
            <a:extLst>
              <a:ext uri="{FF2B5EF4-FFF2-40B4-BE49-F238E27FC236}">
                <a16:creationId xmlns:a16="http://schemas.microsoft.com/office/drawing/2014/main" id="{6B11EE6A-D6E6-49A7-A997-B55AB478D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38" y="1988840"/>
            <a:ext cx="8507412" cy="1143000"/>
          </a:xfrm>
        </p:spPr>
        <p:txBody>
          <a:bodyPr/>
          <a:lstStyle/>
          <a:p>
            <a:pPr algn="ctr" eaLnBrk="1" hangingPunct="1"/>
            <a:r>
              <a:rPr lang="pt-BR" altLang="pt-BR" sz="3600" dirty="0"/>
              <a:t>Transição do capitalismo concorrencial para o capitalismo monopolista</a:t>
            </a:r>
          </a:p>
        </p:txBody>
      </p:sp>
      <p:sp>
        <p:nvSpPr>
          <p:cNvPr id="10243" name="Espaço Reservado para Conteúdo 2">
            <a:extLst>
              <a:ext uri="{FF2B5EF4-FFF2-40B4-BE49-F238E27FC236}">
                <a16:creationId xmlns:a16="http://schemas.microsoft.com/office/drawing/2014/main" id="{0DB0FA8E-AC32-4641-9D08-9C93421EA51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49763" y="3717032"/>
            <a:ext cx="8218487" cy="5076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dirty="0"/>
              <a:t>Fase concorrencial para a fase monopolista</a:t>
            </a:r>
          </a:p>
          <a:p>
            <a:pPr lvl="1" eaLnBrk="1" hangingPunct="1">
              <a:lnSpc>
                <a:spcPct val="90000"/>
              </a:lnSpc>
            </a:pPr>
            <a:r>
              <a:rPr lang="pt-BR" altLang="pt-BR" sz="2000" dirty="0"/>
              <a:t>Momento de transição: Crise (Deflação)  73-96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400" dirty="0"/>
              <a:t>Nova fase: continua crescimento, expansão do comércio e mobilidade de capital e pessoas</a:t>
            </a:r>
          </a:p>
          <a:p>
            <a:pPr lvl="1" eaLnBrk="1" hangingPunct="1">
              <a:lnSpc>
                <a:spcPct val="90000"/>
              </a:lnSpc>
            </a:pPr>
            <a:r>
              <a:rPr lang="pt-BR" altLang="pt-BR" sz="2200" dirty="0"/>
              <a:t>Novas transformações tecnológicas</a:t>
            </a:r>
          </a:p>
          <a:p>
            <a:pPr lvl="1" eaLnBrk="1" hangingPunct="1">
              <a:lnSpc>
                <a:spcPct val="90000"/>
              </a:lnSpc>
            </a:pPr>
            <a:r>
              <a:rPr lang="pt-BR" altLang="pt-BR" sz="2200" dirty="0"/>
              <a:t>Nova ordenação empresarial</a:t>
            </a:r>
          </a:p>
          <a:p>
            <a:pPr lvl="1" eaLnBrk="1" hangingPunct="1">
              <a:lnSpc>
                <a:spcPct val="90000"/>
              </a:lnSpc>
            </a:pPr>
            <a:endParaRPr lang="pt-BR" altLang="pt-BR" sz="2200" dirty="0"/>
          </a:p>
          <a:p>
            <a:pPr lvl="1" eaLnBrk="1" hangingPunct="1">
              <a:lnSpc>
                <a:spcPct val="90000"/>
              </a:lnSpc>
            </a:pPr>
            <a:endParaRPr lang="pt-BR" altLang="pt-BR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trimônio Líquido">
  <a:themeElements>
    <a:clrScheme name="Patrimônio Líquid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Patrimônio Líquido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trimônio Líquido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7734</TotalTime>
  <Words>2581</Words>
  <Application>Microsoft Office PowerPoint</Application>
  <PresentationFormat>Apresentação na tela (4:3)</PresentationFormat>
  <Paragraphs>325</Paragraphs>
  <Slides>39</Slides>
  <Notes>4</Notes>
  <HiddenSlides>2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50" baseType="lpstr">
      <vt:lpstr>-apple-system</vt:lpstr>
      <vt:lpstr>Arial</vt:lpstr>
      <vt:lpstr>Calibri</vt:lpstr>
      <vt:lpstr>Franklin Gothic Book</vt:lpstr>
      <vt:lpstr>Lato</vt:lpstr>
      <vt:lpstr>Perpetua</vt:lpstr>
      <vt:lpstr>Times New Roman</vt:lpstr>
      <vt:lpstr>Wingdings</vt:lpstr>
      <vt:lpstr>Wingdings 2</vt:lpstr>
      <vt:lpstr>Patrimônio Líquido</vt:lpstr>
      <vt:lpstr>Gráfico</vt:lpstr>
      <vt:lpstr>Aula 16: Tensões internas, externas e o imperialismo rumo à Primeira Guerra Mundial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Transição do capitalismo concorrencial para o capitalismo monopolista</vt:lpstr>
      <vt:lpstr>Divisões internas</vt:lpstr>
      <vt:lpstr>As condições de vida  dos trabalhadores </vt:lpstr>
      <vt:lpstr>Apresentação do PowerPoint</vt:lpstr>
      <vt:lpstr>Apresentação do PowerPoint</vt:lpstr>
      <vt:lpstr>Apresentação do PowerPoint</vt:lpstr>
      <vt:lpstr>Forte mobilização dos trabalhadores urbanos   europeus e norte-americanos no período      1870 – 1914  Sindicatos e Partidos políticos </vt:lpstr>
      <vt:lpstr>Caso Dreyfus</vt:lpstr>
      <vt:lpstr>Apresentação do PowerPoint</vt:lpstr>
      <vt:lpstr>Conservadorismo renovado</vt:lpstr>
      <vt:lpstr>O que permite a expansão  dos críticos do liberalismo </vt:lpstr>
      <vt:lpstr>Apresentação do PowerPoint</vt:lpstr>
      <vt:lpstr>Familias politicas</vt:lpstr>
      <vt:lpstr>Familias politicas </vt:lpstr>
      <vt:lpstr>Rivalidades externas</vt:lpstr>
      <vt:lpstr>Rivalidades  internacionais</vt:lpstr>
      <vt:lpstr>O Imperialismo Informal  (do livre comércio) x formal</vt:lpstr>
      <vt:lpstr>O Imperialismo Formal: a Ásia e a África</vt:lpstr>
      <vt:lpstr>Impérios Coloniais do Mundo: 1914</vt:lpstr>
      <vt:lpstr>Interpretações  acerca do “Imperialismo”</vt:lpstr>
      <vt:lpstr>Problemas</vt:lpstr>
      <vt:lpstr>Problemas em um mundo tranquilo ?</vt:lpstr>
      <vt:lpstr>Problemas</vt:lpstr>
      <vt:lpstr>Fim XIX e início do XX:  aparente equilíbrio de poder e estabilidade se rompe</vt:lpstr>
      <vt:lpstr>Ia Guerra Mundial          um choque não esperado ?</vt:lpstr>
      <vt:lpstr>Longa lista de causas</vt:lpstr>
      <vt:lpstr>A precipitação </vt:lpstr>
      <vt:lpstr>Apresentação do PowerPoint</vt:lpstr>
      <vt:lpstr>Apresentação do PowerPoint</vt:lpstr>
      <vt:lpstr>I Guerra Mundial</vt:lpstr>
      <vt:lpstr>Primeira Guerra Mundial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 01: A Revolução Industrial</dc:title>
  <dc:creator>Familia Gremaud</dc:creator>
  <cp:lastModifiedBy>Windows User</cp:lastModifiedBy>
  <cp:revision>326</cp:revision>
  <dcterms:created xsi:type="dcterms:W3CDTF">2010-03-02T13:48:41Z</dcterms:created>
  <dcterms:modified xsi:type="dcterms:W3CDTF">2020-05-06T17:12:37Z</dcterms:modified>
</cp:coreProperties>
</file>