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71" r:id="rId11"/>
    <p:sldId id="272" r:id="rId12"/>
    <p:sldId id="265" r:id="rId13"/>
    <p:sldId id="266" r:id="rId14"/>
    <p:sldId id="267" r:id="rId15"/>
    <p:sldId id="278" r:id="rId16"/>
    <p:sldId id="279" r:id="rId17"/>
    <p:sldId id="270" r:id="rId18"/>
    <p:sldId id="268" r:id="rId19"/>
    <p:sldId id="269" r:id="rId20"/>
    <p:sldId id="275" r:id="rId21"/>
    <p:sldId id="273" r:id="rId22"/>
    <p:sldId id="274" r:id="rId23"/>
    <p:sldId id="277" r:id="rId24"/>
    <p:sldId id="276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40C6-59D1-4A72-99BB-662C9B837CB9}" type="datetimeFigureOut">
              <a:rPr lang="pt-BR" smtClean="0"/>
              <a:t>09/10/2013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EDC6-491D-497D-A85E-8AA7415254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5623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40C6-59D1-4A72-99BB-662C9B837CB9}" type="datetimeFigureOut">
              <a:rPr lang="pt-BR" smtClean="0"/>
              <a:t>09/10/2013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EDC6-491D-497D-A85E-8AA7415254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364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40C6-59D1-4A72-99BB-662C9B837CB9}" type="datetimeFigureOut">
              <a:rPr lang="pt-BR" smtClean="0"/>
              <a:t>09/10/2013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EDC6-491D-497D-A85E-8AA7415254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462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40C6-59D1-4A72-99BB-662C9B837CB9}" type="datetimeFigureOut">
              <a:rPr lang="pt-BR" smtClean="0"/>
              <a:t>09/10/2013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EDC6-491D-497D-A85E-8AA7415254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1840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40C6-59D1-4A72-99BB-662C9B837CB9}" type="datetimeFigureOut">
              <a:rPr lang="pt-BR" smtClean="0"/>
              <a:t>09/10/2013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EDC6-491D-497D-A85E-8AA7415254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492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40C6-59D1-4A72-99BB-662C9B837CB9}" type="datetimeFigureOut">
              <a:rPr lang="pt-BR" smtClean="0"/>
              <a:t>09/10/2013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EDC6-491D-497D-A85E-8AA7415254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32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40C6-59D1-4A72-99BB-662C9B837CB9}" type="datetimeFigureOut">
              <a:rPr lang="pt-BR" smtClean="0"/>
              <a:t>09/10/2013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EDC6-491D-497D-A85E-8AA7415254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4956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40C6-59D1-4A72-99BB-662C9B837CB9}" type="datetimeFigureOut">
              <a:rPr lang="pt-BR" smtClean="0"/>
              <a:t>09/10/2013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EDC6-491D-497D-A85E-8AA7415254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3391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40C6-59D1-4A72-99BB-662C9B837CB9}" type="datetimeFigureOut">
              <a:rPr lang="pt-BR" smtClean="0"/>
              <a:t>09/10/2013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EDC6-491D-497D-A85E-8AA7415254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675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40C6-59D1-4A72-99BB-662C9B837CB9}" type="datetimeFigureOut">
              <a:rPr lang="pt-BR" smtClean="0"/>
              <a:t>09/10/2013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EDC6-491D-497D-A85E-8AA7415254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4463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40C6-59D1-4A72-99BB-662C9B837CB9}" type="datetimeFigureOut">
              <a:rPr lang="pt-BR" smtClean="0"/>
              <a:t>09/10/2013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EDC6-491D-497D-A85E-8AA7415254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8803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840C6-59D1-4A72-99BB-662C9B837CB9}" type="datetimeFigureOut">
              <a:rPr lang="pt-BR" smtClean="0"/>
              <a:t>09/10/2013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4EDC6-491D-497D-A85E-8AA7415254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2115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udec.cl/~eliseomelgarejo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library/aa267384(VS.60)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>
            <a:normAutofit/>
          </a:bodyPr>
          <a:lstStyle/>
          <a:p>
            <a:r>
              <a:rPr lang="pt-BR" sz="66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Introdução ao CPLEX</a:t>
            </a:r>
            <a:endParaRPr lang="pt-BR" sz="6600" b="1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2569840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Ana Maria Rodrigues Pígoli</a:t>
            </a:r>
          </a:p>
          <a:p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Danilo Henrique Cordeiro</a:t>
            </a:r>
          </a:p>
          <a:p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Henrique Hiroshi </a:t>
            </a:r>
            <a:r>
              <a:rPr lang="pt-BR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Motoyama</a:t>
            </a: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Watanabe</a:t>
            </a:r>
          </a:p>
          <a:p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Rafael Bernardo Z. </a:t>
            </a: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Cirino</a:t>
            </a:r>
            <a:endParaRPr lang="pt-BR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Rafael </a:t>
            </a: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Soares Ribeiro</a:t>
            </a:r>
            <a:endParaRPr lang="pt-BR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01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60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Criação do Ambiente</a:t>
            </a:r>
            <a:endParaRPr lang="pt-BR" sz="6000" b="1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A declaração do ambiente (</a:t>
            </a:r>
            <a:r>
              <a:rPr lang="pt-BR" sz="3600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env</a:t>
            </a:r>
            <a:r>
              <a:rPr lang="pt-BR" sz="36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) é feita da seguinte maneira:</a:t>
            </a:r>
          </a:p>
          <a:p>
            <a:pPr marL="0" indent="0" algn="ctr">
              <a:buNone/>
            </a:pPr>
            <a:r>
              <a:rPr lang="pt-BR" sz="3600" b="1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IloEnv</a:t>
            </a:r>
            <a:r>
              <a:rPr lang="pt-BR" sz="36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pt-BR" sz="3600" b="1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env</a:t>
            </a:r>
            <a:r>
              <a:rPr lang="pt-BR" sz="36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;</a:t>
            </a:r>
          </a:p>
          <a:p>
            <a:pPr marL="0" indent="0" algn="ctr">
              <a:buNone/>
            </a:pPr>
            <a:endParaRPr lang="pt-BR" sz="3600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r>
              <a:rPr lang="pt-BR" sz="36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Após criar o ambiente, é adicionado o modelo (</a:t>
            </a:r>
            <a:r>
              <a:rPr lang="pt-BR" sz="3600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model</a:t>
            </a:r>
            <a:r>
              <a:rPr lang="pt-BR" sz="36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) a ele:</a:t>
            </a:r>
          </a:p>
          <a:p>
            <a:pPr marL="0" indent="0" algn="ctr">
              <a:buNone/>
            </a:pPr>
            <a:r>
              <a:rPr lang="pt-BR" sz="3600" b="1" dirty="0" err="1">
                <a:latin typeface="Aparajita" panose="020B0604020202020204" pitchFamily="34" charset="0"/>
                <a:cs typeface="Aparajita" panose="020B0604020202020204" pitchFamily="34" charset="0"/>
              </a:rPr>
              <a:t>IloModel</a:t>
            </a:r>
            <a:r>
              <a:rPr lang="pt-BR" sz="3600" b="1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pt-BR" sz="3600" b="1" dirty="0" err="1">
                <a:latin typeface="Aparajita" panose="020B0604020202020204" pitchFamily="34" charset="0"/>
                <a:cs typeface="Aparajita" panose="020B0604020202020204" pitchFamily="34" charset="0"/>
              </a:rPr>
              <a:t>model</a:t>
            </a:r>
            <a:r>
              <a:rPr lang="pt-BR" sz="3600" b="1" dirty="0">
                <a:latin typeface="Aparajita" panose="020B0604020202020204" pitchFamily="34" charset="0"/>
                <a:cs typeface="Aparajita" panose="020B0604020202020204" pitchFamily="34" charset="0"/>
              </a:rPr>
              <a:t>(</a:t>
            </a:r>
            <a:r>
              <a:rPr lang="pt-BR" sz="3600" b="1" dirty="0" err="1">
                <a:latin typeface="Aparajita" panose="020B0604020202020204" pitchFamily="34" charset="0"/>
                <a:cs typeface="Aparajita" panose="020B0604020202020204" pitchFamily="34" charset="0"/>
              </a:rPr>
              <a:t>env</a:t>
            </a:r>
            <a:r>
              <a:rPr lang="pt-BR" sz="3600" b="1" dirty="0">
                <a:latin typeface="Aparajita" panose="020B0604020202020204" pitchFamily="34" charset="0"/>
                <a:cs typeface="Aparajita" panose="020B0604020202020204" pitchFamily="34" charset="0"/>
              </a:rPr>
              <a:t>);</a:t>
            </a:r>
            <a:r>
              <a:rPr lang="pt-BR" sz="3600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3391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60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Esqueleto de um Programa</a:t>
            </a:r>
            <a:endParaRPr lang="pt-BR" sz="6000" b="1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82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60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Declaração de Variáveis</a:t>
            </a:r>
            <a:endParaRPr lang="pt-BR" sz="6000" b="1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lnSpcReduction="10000"/>
          </a:bodyPr>
          <a:lstStyle/>
          <a:p>
            <a:r>
              <a:rPr lang="pt-BR" sz="35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Para declarar uma variável usamos a seguinte linha de código:</a:t>
            </a:r>
          </a:p>
          <a:p>
            <a:pPr marL="0" indent="0">
              <a:buNone/>
            </a:pPr>
            <a:endParaRPr lang="pt-BR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0" indent="0" algn="ctr">
              <a:buNone/>
            </a:pPr>
            <a:r>
              <a:rPr lang="pt-BR" b="1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IloNumVarArray</a:t>
            </a:r>
            <a:r>
              <a:rPr lang="pt-BR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var x(</a:t>
            </a:r>
            <a:r>
              <a:rPr lang="pt-BR" b="1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env</a:t>
            </a:r>
            <a:r>
              <a:rPr lang="pt-BR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, “min”, “</a:t>
            </a:r>
            <a:r>
              <a:rPr lang="pt-BR" b="1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max</a:t>
            </a:r>
            <a:r>
              <a:rPr lang="pt-BR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”, “tipo”);</a:t>
            </a:r>
          </a:p>
          <a:p>
            <a:pPr marL="0" indent="0">
              <a:buNone/>
            </a:pPr>
            <a:endParaRPr lang="pt-BR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Onde “min” e “</a:t>
            </a:r>
            <a:r>
              <a:rPr lang="pt-BR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max</a:t>
            </a: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” </a:t>
            </a: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é</a:t>
            </a: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o intervalo a qual a variável x pertence. </a:t>
            </a:r>
          </a:p>
          <a:p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E “tipo” é o tipo da variável (</a:t>
            </a:r>
            <a:r>
              <a:rPr lang="pt-BR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ILOFLOAT, ILOINT, </a:t>
            </a:r>
            <a:r>
              <a:rPr lang="pt-BR" b="1" dirty="0">
                <a:latin typeface="Aparajita" panose="020B0604020202020204" pitchFamily="34" charset="0"/>
                <a:cs typeface="Aparajita" panose="020B0604020202020204" pitchFamily="34" charset="0"/>
              </a:rPr>
              <a:t>ILOBOOL</a:t>
            </a: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).</a:t>
            </a:r>
          </a:p>
          <a:p>
            <a:pPr marL="0" indent="0">
              <a:buNone/>
            </a:pPr>
            <a:endParaRPr lang="pt-BR" b="1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98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60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Declaração de Vetores</a:t>
            </a:r>
            <a:endParaRPr lang="pt-BR" sz="6000" b="1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Para se declarar um vetor usamos:</a:t>
            </a:r>
          </a:p>
          <a:p>
            <a:pPr marL="0" indent="0">
              <a:buNone/>
            </a:pPr>
            <a:endParaRPr lang="pt-BR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0" indent="0" algn="ctr">
              <a:buNone/>
            </a:pPr>
            <a:r>
              <a:rPr lang="pt-BR" b="1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IloNumVarArray</a:t>
            </a:r>
            <a:r>
              <a:rPr lang="pt-BR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pt-BR" b="1" dirty="0">
                <a:latin typeface="Aparajita" panose="020B0604020202020204" pitchFamily="34" charset="0"/>
                <a:cs typeface="Aparajita" panose="020B0604020202020204" pitchFamily="34" charset="0"/>
              </a:rPr>
              <a:t>x(</a:t>
            </a:r>
            <a:r>
              <a:rPr lang="pt-BR" b="1" dirty="0" err="1">
                <a:latin typeface="Aparajita" panose="020B0604020202020204" pitchFamily="34" charset="0"/>
                <a:cs typeface="Aparajita" panose="020B0604020202020204" pitchFamily="34" charset="0"/>
              </a:rPr>
              <a:t>env</a:t>
            </a:r>
            <a:r>
              <a:rPr lang="pt-BR" b="1" dirty="0">
                <a:latin typeface="Aparajita" panose="020B0604020202020204" pitchFamily="34" charset="0"/>
                <a:cs typeface="Aparajita" panose="020B0604020202020204" pitchFamily="34" charset="0"/>
              </a:rPr>
              <a:t>, </a:t>
            </a:r>
            <a:r>
              <a:rPr lang="pt-BR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“tamanho”, “min”, “</a:t>
            </a:r>
            <a:r>
              <a:rPr lang="pt-BR" b="1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max</a:t>
            </a:r>
            <a:r>
              <a:rPr lang="pt-BR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”);</a:t>
            </a:r>
          </a:p>
          <a:p>
            <a:endParaRPr lang="pt-BR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Onde “tamanho” é a dimensão do vetor.</a:t>
            </a:r>
          </a:p>
          <a:p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E “min” e “</a:t>
            </a:r>
            <a:r>
              <a:rPr lang="pt-BR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max</a:t>
            </a: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” são os limites dos elementos.</a:t>
            </a:r>
          </a:p>
          <a:p>
            <a:pPr marL="0" indent="0">
              <a:buNone/>
            </a:pPr>
            <a:endParaRPr lang="pt-BR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endParaRPr lang="pt-BR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09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60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Declaração de Matrizes</a:t>
            </a:r>
            <a:endParaRPr lang="pt-BR" sz="6000" b="1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09120"/>
          </a:xfrm>
        </p:spPr>
        <p:txBody>
          <a:bodyPr/>
          <a:lstStyle/>
          <a:p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Para se declarar uma matriz </a:t>
            </a:r>
            <a:r>
              <a:rPr lang="pt-BR" dirty="0" err="1">
                <a:latin typeface="Aparajita" panose="020B0604020202020204" pitchFamily="34" charset="0"/>
                <a:cs typeface="Aparajita" panose="020B0604020202020204" pitchFamily="34" charset="0"/>
              </a:rPr>
              <a:t>M</a:t>
            </a:r>
            <a:r>
              <a:rPr lang="pt-BR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xN</a:t>
            </a: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, usamos:</a:t>
            </a:r>
          </a:p>
          <a:p>
            <a:pPr marL="0" indent="0">
              <a:buNone/>
            </a:pPr>
            <a:endParaRPr lang="pt-BR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0" indent="0">
              <a:buNone/>
            </a:pPr>
            <a:r>
              <a:rPr lang="pt-BR" b="1" dirty="0" err="1">
                <a:latin typeface="Aparajita" panose="020B0604020202020204" pitchFamily="34" charset="0"/>
                <a:cs typeface="Aparajita" panose="020B0604020202020204" pitchFamily="34" charset="0"/>
              </a:rPr>
              <a:t>IloArray</a:t>
            </a:r>
            <a:r>
              <a:rPr lang="pt-BR" b="1" dirty="0">
                <a:latin typeface="Aparajita" panose="020B0604020202020204" pitchFamily="34" charset="0"/>
                <a:cs typeface="Aparajita" panose="020B0604020202020204" pitchFamily="34" charset="0"/>
              </a:rPr>
              <a:t>&lt;</a:t>
            </a:r>
            <a:r>
              <a:rPr lang="pt-BR" b="1" dirty="0" err="1">
                <a:latin typeface="Aparajita" panose="020B0604020202020204" pitchFamily="34" charset="0"/>
                <a:cs typeface="Aparajita" panose="020B0604020202020204" pitchFamily="34" charset="0"/>
              </a:rPr>
              <a:t>IloNumVarArray</a:t>
            </a:r>
            <a:r>
              <a:rPr lang="pt-BR" b="1" dirty="0">
                <a:latin typeface="Aparajita" panose="020B0604020202020204" pitchFamily="34" charset="0"/>
                <a:cs typeface="Aparajita" panose="020B0604020202020204" pitchFamily="34" charset="0"/>
              </a:rPr>
              <a:t>&gt; y(</a:t>
            </a:r>
            <a:r>
              <a:rPr lang="pt-BR" b="1" dirty="0" err="1">
                <a:latin typeface="Aparajita" panose="020B0604020202020204" pitchFamily="34" charset="0"/>
                <a:cs typeface="Aparajita" panose="020B0604020202020204" pitchFamily="34" charset="0"/>
              </a:rPr>
              <a:t>env</a:t>
            </a:r>
            <a:r>
              <a:rPr lang="pt-BR" b="1" dirty="0">
                <a:latin typeface="Aparajita" panose="020B0604020202020204" pitchFamily="34" charset="0"/>
                <a:cs typeface="Aparajita" panose="020B0604020202020204" pitchFamily="34" charset="0"/>
              </a:rPr>
              <a:t>, </a:t>
            </a:r>
            <a:r>
              <a:rPr lang="pt-BR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M);</a:t>
            </a:r>
          </a:p>
          <a:p>
            <a:pPr marL="0" indent="0">
              <a:buNone/>
            </a:pPr>
            <a:r>
              <a:rPr lang="nn-NO" b="1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nn-NO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for ( i = 0; i &lt; M ; i++ )</a:t>
            </a:r>
            <a:endParaRPr lang="pt-BR" b="1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0" indent="0">
              <a:buNone/>
            </a:pPr>
            <a:r>
              <a:rPr lang="pt-BR" b="1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pt-BR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 y[i</a:t>
            </a:r>
            <a:r>
              <a:rPr lang="pt-BR" b="1" dirty="0">
                <a:latin typeface="Aparajita" panose="020B0604020202020204" pitchFamily="34" charset="0"/>
                <a:cs typeface="Aparajita" panose="020B0604020202020204" pitchFamily="34" charset="0"/>
              </a:rPr>
              <a:t>] = </a:t>
            </a:r>
            <a:r>
              <a:rPr lang="pt-BR" b="1" dirty="0" err="1">
                <a:latin typeface="Aparajita" panose="020B0604020202020204" pitchFamily="34" charset="0"/>
                <a:cs typeface="Aparajita" panose="020B0604020202020204" pitchFamily="34" charset="0"/>
              </a:rPr>
              <a:t>IloNumVarArray</a:t>
            </a:r>
            <a:r>
              <a:rPr lang="pt-BR" b="1" dirty="0">
                <a:latin typeface="Aparajita" panose="020B0604020202020204" pitchFamily="34" charset="0"/>
                <a:cs typeface="Aparajita" panose="020B0604020202020204" pitchFamily="34" charset="0"/>
              </a:rPr>
              <a:t>(</a:t>
            </a:r>
            <a:r>
              <a:rPr lang="pt-BR" b="1" dirty="0" err="1">
                <a:latin typeface="Aparajita" panose="020B0604020202020204" pitchFamily="34" charset="0"/>
                <a:cs typeface="Aparajita" panose="020B0604020202020204" pitchFamily="34" charset="0"/>
              </a:rPr>
              <a:t>env</a:t>
            </a:r>
            <a:r>
              <a:rPr lang="pt-BR" b="1" dirty="0">
                <a:latin typeface="Aparajita" panose="020B0604020202020204" pitchFamily="34" charset="0"/>
                <a:cs typeface="Aparajita" panose="020B0604020202020204" pitchFamily="34" charset="0"/>
              </a:rPr>
              <a:t>, N</a:t>
            </a:r>
            <a:r>
              <a:rPr lang="pt-BR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, “min”, “</a:t>
            </a:r>
            <a:r>
              <a:rPr lang="pt-BR" b="1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max</a:t>
            </a:r>
            <a:r>
              <a:rPr lang="pt-BR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”, “tipo”);</a:t>
            </a:r>
          </a:p>
          <a:p>
            <a:pPr marL="0" indent="0" algn="ctr">
              <a:buNone/>
            </a:pPr>
            <a:endParaRPr lang="pt-BR" b="1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r>
              <a:rPr lang="pt-BR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OBS:</a:t>
            </a: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quando as variáveis não são limitadas, usamos “</a:t>
            </a:r>
            <a:r>
              <a:rPr lang="pt-BR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IloInfinity</a:t>
            </a: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”, que significa infinito.</a:t>
            </a:r>
            <a:endParaRPr lang="pt-BR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endParaRPr lang="pt-BR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69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287016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Pergunta: </a:t>
            </a:r>
            <a:r>
              <a:rPr lang="pt-BR" sz="4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Como declarar uma variável de 3 dimensões?</a:t>
            </a:r>
            <a:endParaRPr lang="pt-BR" sz="48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29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90872" y="2143397"/>
            <a:ext cx="7941568" cy="4381947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 err="1">
                <a:latin typeface="Aparajita" panose="020B0604020202020204" pitchFamily="34" charset="0"/>
                <a:cs typeface="Aparajita" panose="020B0604020202020204" pitchFamily="34" charset="0"/>
              </a:rPr>
              <a:t>IloArray</a:t>
            </a: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&lt;</a:t>
            </a:r>
            <a:r>
              <a:rPr lang="pt-BR" dirty="0" err="1">
                <a:latin typeface="Aparajita" panose="020B0604020202020204" pitchFamily="34" charset="0"/>
                <a:cs typeface="Aparajita" panose="020B0604020202020204" pitchFamily="34" charset="0"/>
              </a:rPr>
              <a:t>IloArray</a:t>
            </a: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&lt;</a:t>
            </a:r>
            <a:r>
              <a:rPr lang="pt-BR" dirty="0" err="1">
                <a:latin typeface="Aparajita" panose="020B0604020202020204" pitchFamily="34" charset="0"/>
                <a:cs typeface="Aparajita" panose="020B0604020202020204" pitchFamily="34" charset="0"/>
              </a:rPr>
              <a:t>IloBoolVarArray</a:t>
            </a: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&gt; &gt; x (</a:t>
            </a:r>
            <a:r>
              <a:rPr lang="pt-BR" dirty="0" err="1">
                <a:latin typeface="Aparajita" panose="020B0604020202020204" pitchFamily="34" charset="0"/>
                <a:cs typeface="Aparajita" panose="020B0604020202020204" pitchFamily="34" charset="0"/>
              </a:rPr>
              <a:t>env</a:t>
            </a: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, n); </a:t>
            </a:r>
          </a:p>
          <a:p>
            <a:pPr marL="0" indent="0">
              <a:buNone/>
            </a:pPr>
            <a:r>
              <a:rPr lang="nn-NO" dirty="0" smtClean="0">
                <a:latin typeface="Aparajita" panose="020B0604020202020204" pitchFamily="34" charset="0"/>
                <a:cs typeface="Aparajita" panose="020B0604020202020204" pitchFamily="34" charset="0"/>
              </a:rPr>
              <a:t>	for </a:t>
            </a:r>
            <a:r>
              <a:rPr lang="nn-NO" dirty="0">
                <a:latin typeface="Aparajita" panose="020B0604020202020204" pitchFamily="34" charset="0"/>
                <a:cs typeface="Aparajita" panose="020B0604020202020204" pitchFamily="34" charset="0"/>
              </a:rPr>
              <a:t>(int i=0; i&lt;n; ++i) { </a:t>
            </a:r>
            <a:endParaRPr lang="nn-NO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0" indent="0">
              <a:buNone/>
            </a:pPr>
            <a:endParaRPr lang="nn-NO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0" indent="0">
              <a:buNone/>
            </a:pP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	x </a:t>
            </a: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[i] = </a:t>
            </a:r>
            <a:r>
              <a:rPr lang="pt-BR" dirty="0" err="1">
                <a:latin typeface="Aparajita" panose="020B0604020202020204" pitchFamily="34" charset="0"/>
                <a:cs typeface="Aparajita" panose="020B0604020202020204" pitchFamily="34" charset="0"/>
              </a:rPr>
              <a:t>IloArray</a:t>
            </a: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&lt;</a:t>
            </a:r>
            <a:r>
              <a:rPr lang="pt-BR" dirty="0" err="1">
                <a:latin typeface="Aparajita" panose="020B0604020202020204" pitchFamily="34" charset="0"/>
                <a:cs typeface="Aparajita" panose="020B0604020202020204" pitchFamily="34" charset="0"/>
              </a:rPr>
              <a:t>IloBoolVarArray</a:t>
            </a: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&gt; (</a:t>
            </a:r>
            <a:r>
              <a:rPr lang="pt-BR" dirty="0" err="1">
                <a:latin typeface="Aparajita" panose="020B0604020202020204" pitchFamily="34" charset="0"/>
                <a:cs typeface="Aparajita" panose="020B0604020202020204" pitchFamily="34" charset="0"/>
              </a:rPr>
              <a:t>env,m</a:t>
            </a: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); </a:t>
            </a:r>
          </a:p>
          <a:p>
            <a:pPr marL="0" indent="0">
              <a:buNone/>
            </a:pP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		for </a:t>
            </a: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(</a:t>
            </a:r>
            <a:r>
              <a:rPr lang="pt-BR" dirty="0" err="1">
                <a:latin typeface="Aparajita" panose="020B0604020202020204" pitchFamily="34" charset="0"/>
                <a:cs typeface="Aparajita" panose="020B0604020202020204" pitchFamily="34" charset="0"/>
              </a:rPr>
              <a:t>int</a:t>
            </a: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 j=0; j&lt;m; ++j) { </a:t>
            </a:r>
          </a:p>
          <a:p>
            <a:pPr marL="0" indent="0">
              <a:buNone/>
            </a:pP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		x </a:t>
            </a: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[i][j] = </a:t>
            </a:r>
            <a:r>
              <a:rPr lang="pt-BR" dirty="0" err="1">
                <a:latin typeface="Aparajita" panose="020B0604020202020204" pitchFamily="34" charset="0"/>
                <a:cs typeface="Aparajita" panose="020B0604020202020204" pitchFamily="34" charset="0"/>
              </a:rPr>
              <a:t>IloBoolVarArray</a:t>
            </a: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 (</a:t>
            </a:r>
            <a:r>
              <a:rPr lang="pt-BR" dirty="0" err="1">
                <a:latin typeface="Aparajita" panose="020B0604020202020204" pitchFamily="34" charset="0"/>
                <a:cs typeface="Aparajita" panose="020B0604020202020204" pitchFamily="34" charset="0"/>
              </a:rPr>
              <a:t>env</a:t>
            </a: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, t); </a:t>
            </a:r>
          </a:p>
          <a:p>
            <a:pPr marL="0" indent="0">
              <a:buNone/>
            </a:pP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		} </a:t>
            </a:r>
            <a:endParaRPr lang="pt-BR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0" indent="0">
              <a:buNone/>
            </a:pP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	} </a:t>
            </a:r>
            <a:endParaRPr lang="pt-BR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0" indent="0">
              <a:buNone/>
            </a:pPr>
            <a:endParaRPr lang="pt-BR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1282154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Pergunta: </a:t>
            </a:r>
            <a:r>
              <a:rPr lang="pt-BR" sz="4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Como declarar uma variável de 3 dimensões?</a:t>
            </a:r>
            <a:endParaRPr lang="pt-BR" sz="48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54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pt-BR" sz="54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Transformando variáveis em expressões</a:t>
            </a:r>
            <a:endParaRPr lang="pt-BR" sz="5400" b="1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60240"/>
            <a:ext cx="8363272" cy="4781128"/>
          </a:xfrm>
        </p:spPr>
        <p:txBody>
          <a:bodyPr>
            <a:normAutofit lnSpcReduction="10000"/>
          </a:bodyPr>
          <a:lstStyle/>
          <a:p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Primeiro é declarada a expressão:</a:t>
            </a:r>
          </a:p>
          <a:p>
            <a:pPr marL="0" indent="0" algn="ctr">
              <a:buNone/>
            </a:pPr>
            <a:r>
              <a:rPr lang="pt-BR" b="1" dirty="0" err="1">
                <a:latin typeface="Aparajita" panose="020B0604020202020204" pitchFamily="34" charset="0"/>
                <a:cs typeface="Aparajita" panose="020B0604020202020204" pitchFamily="34" charset="0"/>
              </a:rPr>
              <a:t>IloExpr</a:t>
            </a:r>
            <a:r>
              <a:rPr lang="pt-BR" b="1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pt-BR" b="1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expr</a:t>
            </a:r>
            <a:r>
              <a:rPr lang="pt-BR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(</a:t>
            </a:r>
            <a:r>
              <a:rPr lang="pt-BR" b="1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env</a:t>
            </a:r>
            <a:r>
              <a:rPr lang="pt-BR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);</a:t>
            </a:r>
          </a:p>
          <a:p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Em </a:t>
            </a:r>
            <a:r>
              <a:rPr lang="pt-BR" smtClean="0">
                <a:latin typeface="Aparajita" panose="020B0604020202020204" pitchFamily="34" charset="0"/>
                <a:cs typeface="Aparajita" panose="020B0604020202020204" pitchFamily="34" charset="0"/>
              </a:rPr>
              <a:t>seguida são adicionadas </a:t>
            </a: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variáveis à expressão, por exemplo:</a:t>
            </a:r>
          </a:p>
          <a:p>
            <a:pPr marL="0" indent="0" algn="ctr">
              <a:buNone/>
            </a:pPr>
            <a:r>
              <a:rPr lang="pt-BR" b="1" dirty="0" err="1">
                <a:latin typeface="Aparajita" panose="020B0604020202020204" pitchFamily="34" charset="0"/>
                <a:cs typeface="Aparajita" panose="020B0604020202020204" pitchFamily="34" charset="0"/>
              </a:rPr>
              <a:t>expr</a:t>
            </a:r>
            <a:r>
              <a:rPr lang="pt-BR" b="1" dirty="0">
                <a:latin typeface="Aparajita" panose="020B0604020202020204" pitchFamily="34" charset="0"/>
                <a:cs typeface="Aparajita" panose="020B0604020202020204" pitchFamily="34" charset="0"/>
              </a:rPr>
              <a:t> += </a:t>
            </a:r>
            <a:r>
              <a:rPr lang="pt-BR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“variáveis”;</a:t>
            </a:r>
          </a:p>
          <a:p>
            <a:pPr marL="0" indent="0" algn="ctr">
              <a:buNone/>
            </a:pPr>
            <a:r>
              <a:rPr lang="pt-BR" b="1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expr</a:t>
            </a:r>
            <a:r>
              <a:rPr lang="pt-BR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-= “variáveis”;</a:t>
            </a:r>
          </a:p>
          <a:p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Após a expressão ser adicionada ao modelo, é necessário limpá-la utilizando o comando:</a:t>
            </a:r>
          </a:p>
          <a:p>
            <a:pPr marL="0" indent="0" algn="ctr">
              <a:buNone/>
            </a:pPr>
            <a:r>
              <a:rPr lang="pt-BR" b="1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expr.clear</a:t>
            </a:r>
            <a:r>
              <a:rPr lang="pt-BR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();</a:t>
            </a:r>
          </a:p>
          <a:p>
            <a:pPr marL="0" indent="0" algn="ctr">
              <a:buNone/>
            </a:pPr>
            <a:endParaRPr lang="pt-BR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66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60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Declarando a função objetivo</a:t>
            </a:r>
            <a:endParaRPr lang="pt-BR" sz="6000" b="1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b="1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model.add</a:t>
            </a:r>
            <a:r>
              <a:rPr lang="pt-BR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(</a:t>
            </a:r>
            <a:r>
              <a:rPr lang="pt-BR" b="1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IloMinimize</a:t>
            </a:r>
            <a:r>
              <a:rPr lang="pt-BR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(</a:t>
            </a:r>
            <a:r>
              <a:rPr lang="pt-BR" b="1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env</a:t>
            </a:r>
            <a:r>
              <a:rPr lang="pt-BR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, “objetivo”));</a:t>
            </a:r>
          </a:p>
          <a:p>
            <a:pPr marL="0" indent="0">
              <a:buNone/>
            </a:pP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ou</a:t>
            </a:r>
          </a:p>
          <a:p>
            <a:pPr marL="0" indent="0" algn="ctr">
              <a:buNone/>
            </a:pPr>
            <a:r>
              <a:rPr lang="pt-BR" b="1" dirty="0" err="1">
                <a:latin typeface="Aparajita" panose="020B0604020202020204" pitchFamily="34" charset="0"/>
                <a:cs typeface="Aparajita" panose="020B0604020202020204" pitchFamily="34" charset="0"/>
              </a:rPr>
              <a:t>m</a:t>
            </a:r>
            <a:r>
              <a:rPr lang="pt-BR" b="1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odel.add</a:t>
            </a:r>
            <a:r>
              <a:rPr lang="pt-BR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(</a:t>
            </a:r>
            <a:r>
              <a:rPr lang="pt-BR" b="1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IloMaximize</a:t>
            </a:r>
            <a:r>
              <a:rPr lang="pt-BR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(</a:t>
            </a:r>
            <a:r>
              <a:rPr lang="pt-BR" b="1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env</a:t>
            </a:r>
            <a:r>
              <a:rPr lang="pt-BR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, “objetivo”));</a:t>
            </a:r>
          </a:p>
          <a:p>
            <a:endParaRPr lang="pt-BR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Sendo “objetivo” a expressão da função objetivo, por exemplo: </a:t>
            </a:r>
          </a:p>
          <a:p>
            <a:pPr marL="0" indent="0" algn="ctr">
              <a:buNone/>
            </a:pP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“objetivo” = 1*x1+2*x2+3*x3;</a:t>
            </a:r>
            <a:endParaRPr lang="pt-BR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70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60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Declaração das restrições</a:t>
            </a:r>
            <a:endParaRPr lang="pt-BR" sz="6000" b="1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435280" cy="4781128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pt-BR" b="1" dirty="0" err="1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model.add</a:t>
                </a:r>
                <a:r>
                  <a:rPr lang="pt-BR" b="1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(</a:t>
                </a:r>
                <a:r>
                  <a:rPr lang="pt-BR" b="1" dirty="0" err="1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IloRange</a:t>
                </a:r>
                <a:r>
                  <a:rPr lang="pt-BR" b="1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(</a:t>
                </a:r>
                <a:r>
                  <a:rPr lang="pt-BR" b="1" dirty="0" err="1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env</a:t>
                </a:r>
                <a:r>
                  <a:rPr lang="pt-BR" b="1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, </a:t>
                </a:r>
                <a:r>
                  <a:rPr lang="pt-BR" b="1" dirty="0" err="1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lim_inf</a:t>
                </a:r>
                <a:r>
                  <a:rPr lang="pt-BR" b="1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, “expressão”, </a:t>
                </a:r>
                <a:r>
                  <a:rPr lang="pt-BR" b="1" dirty="0" err="1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lim_sup</a:t>
                </a:r>
                <a:r>
                  <a:rPr lang="pt-BR" b="1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));</a:t>
                </a:r>
              </a:p>
              <a:p>
                <a:endParaRPr lang="pt-BR" dirty="0" smtClean="0">
                  <a:latin typeface="Aparajita" panose="020B0604020202020204" pitchFamily="34" charset="0"/>
                  <a:cs typeface="Aparajita" panose="020B0604020202020204" pitchFamily="34" charset="0"/>
                </a:endParaRPr>
              </a:p>
              <a:p>
                <a:r>
                  <a:rPr lang="pt-BR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Essa linha equivale a seguinte restrição: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0" smtClean="0">
                          <a:latin typeface="Cambria Math"/>
                        </a:rPr>
                        <m:t>𝐥𝐢𝐦</m:t>
                      </m:r>
                      <m:r>
                        <a:rPr lang="pt-BR" b="1" i="1" smtClean="0">
                          <a:latin typeface="Cambria Math"/>
                        </a:rPr>
                        <m:t>⁡_</m:t>
                      </m:r>
                      <m:func>
                        <m:funcPr>
                          <m:ctrlPr>
                            <a:rPr lang="pt-BR" b="1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pt-BR" b="1" i="0" smtClean="0">
                              <a:latin typeface="Cambria Math"/>
                            </a:rPr>
                            <m:t>𝐢𝐧𝐟</m:t>
                          </m:r>
                        </m:fName>
                        <m:e>
                          <m:r>
                            <a:rPr lang="pt-BR" b="1" i="1" smtClean="0"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m:rPr>
                              <m:nor/>
                            </m:rPr>
                            <a:rPr lang="pt-BR" b="1" i="0" smtClean="0">
                              <a:latin typeface="Aparajita" panose="020B0604020202020204" pitchFamily="34" charset="0"/>
                              <a:ea typeface="Cambria Math"/>
                              <a:cs typeface="Aparajita" panose="020B0604020202020204" pitchFamily="34" charset="0"/>
                            </a:rPr>
                            <m:t>"</m:t>
                          </m:r>
                          <m:r>
                            <m:rPr>
                              <m:nor/>
                            </m:rPr>
                            <a:rPr lang="pt-BR" b="1" i="0" smtClean="0">
                              <a:latin typeface="Aparajita" panose="020B0604020202020204" pitchFamily="34" charset="0"/>
                              <a:ea typeface="Cambria Math"/>
                              <a:cs typeface="Aparajita" panose="020B0604020202020204" pitchFamily="34" charset="0"/>
                            </a:rPr>
                            <m:t>express</m:t>
                          </m:r>
                          <m:r>
                            <m:rPr>
                              <m:nor/>
                            </m:rPr>
                            <a:rPr lang="pt-BR" b="1" i="0" smtClean="0">
                              <a:latin typeface="Aparajita" panose="020B0604020202020204" pitchFamily="34" charset="0"/>
                              <a:ea typeface="Cambria Math"/>
                              <a:cs typeface="Aparajita" panose="020B0604020202020204" pitchFamily="34" charset="0"/>
                            </a:rPr>
                            <m:t>ã</m:t>
                          </m:r>
                          <m:r>
                            <m:rPr>
                              <m:nor/>
                            </m:rPr>
                            <a:rPr lang="pt-BR" b="1" i="0" smtClean="0">
                              <a:latin typeface="Aparajita" panose="020B0604020202020204" pitchFamily="34" charset="0"/>
                              <a:ea typeface="Cambria Math"/>
                              <a:cs typeface="Aparajita" panose="020B0604020202020204" pitchFamily="34" charset="0"/>
                            </a:rPr>
                            <m:t>o</m:t>
                          </m:r>
                          <m:r>
                            <m:rPr>
                              <m:nor/>
                            </m:rPr>
                            <a:rPr lang="pt-BR" b="1" i="0" smtClean="0">
                              <a:latin typeface="Aparajita" panose="020B0604020202020204" pitchFamily="34" charset="0"/>
                              <a:ea typeface="Cambria Math"/>
                              <a:cs typeface="Aparajita" panose="020B0604020202020204" pitchFamily="34" charset="0"/>
                            </a:rPr>
                            <m:t>"</m:t>
                          </m:r>
                        </m:e>
                      </m:func>
                      <m:r>
                        <a:rPr lang="pt-BR" b="1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pt-BR" b="1" i="0" smtClean="0">
                          <a:latin typeface="Cambria Math"/>
                          <a:ea typeface="Cambria Math"/>
                        </a:rPr>
                        <m:t>𝐥𝐢𝐦</m:t>
                      </m:r>
                      <m:r>
                        <a:rPr lang="pt-BR" b="1" i="1" smtClean="0">
                          <a:latin typeface="Cambria Math"/>
                          <a:ea typeface="Cambria Math"/>
                        </a:rPr>
                        <m:t>⁡_</m:t>
                      </m:r>
                      <m:r>
                        <a:rPr lang="pt-BR" b="1" i="1" smtClean="0">
                          <a:latin typeface="Cambria Math"/>
                          <a:ea typeface="Cambria Math"/>
                        </a:rPr>
                        <m:t>𝒔𝒖𝒑</m:t>
                      </m:r>
                    </m:oMath>
                  </m:oMathPara>
                </a14:m>
                <a:endParaRPr lang="pt-BR" b="1" dirty="0" smtClean="0">
                  <a:latin typeface="Aparajita" panose="020B0604020202020204" pitchFamily="34" charset="0"/>
                  <a:cs typeface="Aparajita" panose="020B0604020202020204" pitchFamily="34" charset="0"/>
                </a:endParaRPr>
              </a:p>
              <a:p>
                <a:pPr marL="0" indent="0" algn="ctr">
                  <a:buNone/>
                </a:pPr>
                <a:endParaRPr lang="pt-BR" b="1" dirty="0" smtClean="0">
                  <a:latin typeface="Aparajita" panose="020B0604020202020204" pitchFamily="34" charset="0"/>
                  <a:cs typeface="Aparajita" panose="020B0604020202020204" pitchFamily="34" charset="0"/>
                </a:endParaRPr>
              </a:p>
              <a:p>
                <a:r>
                  <a:rPr lang="pt-BR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Ou as inequações equivalentes:</a:t>
                </a:r>
                <a:endParaRPr lang="pt-BR" dirty="0">
                  <a:latin typeface="Aparajita" panose="020B0604020202020204" pitchFamily="34" charset="0"/>
                  <a:cs typeface="Aparajita" panose="020B0604020202020204" pitchFamily="34" charset="0"/>
                </a:endParaRPr>
              </a:p>
              <a:p>
                <a:pPr marL="0" indent="0" algn="ctr">
                  <a:buNone/>
                </a:pPr>
                <a:r>
                  <a:rPr lang="pt-BR" b="1" dirty="0" err="1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model.add</a:t>
                </a:r>
                <a:r>
                  <a:rPr lang="pt-BR" b="1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(“expressão” &gt;= </a:t>
                </a:r>
                <a:r>
                  <a:rPr lang="pt-BR" b="1" dirty="0" err="1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lim_inf</a:t>
                </a:r>
                <a:r>
                  <a:rPr lang="pt-BR" b="1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); </a:t>
                </a:r>
              </a:p>
              <a:p>
                <a:pPr marL="0" indent="0" algn="ctr">
                  <a:buNone/>
                </a:pPr>
                <a:r>
                  <a:rPr lang="pt-BR" b="1" dirty="0" err="1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model.add</a:t>
                </a:r>
                <a:r>
                  <a:rPr lang="pt-BR" b="1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(“expressão” &lt;= </a:t>
                </a:r>
                <a:r>
                  <a:rPr lang="pt-BR" b="1" dirty="0" err="1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lim_sup</a:t>
                </a:r>
                <a:r>
                  <a:rPr lang="pt-BR" b="1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); </a:t>
                </a:r>
              </a:p>
              <a:p>
                <a:endParaRPr lang="pt-BR" dirty="0">
                  <a:latin typeface="Aparajita" panose="020B0604020202020204" pitchFamily="34" charset="0"/>
                  <a:cs typeface="Aparajita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435280" cy="4781128"/>
              </a:xfrm>
              <a:blipFill rotWithShape="1">
                <a:blip r:embed="rId2"/>
                <a:stretch>
                  <a:fillRect l="-1590" t="-1786" r="-79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181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pt-BR" sz="60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Instalação</a:t>
            </a:r>
            <a:endParaRPr lang="pt-BR" sz="6000" b="1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pt-BR" sz="2800" dirty="0">
                <a:latin typeface="Aparajita" panose="020B0604020202020204" pitchFamily="34" charset="0"/>
                <a:cs typeface="Aparajita" panose="020B0604020202020204" pitchFamily="34" charset="0"/>
              </a:rPr>
              <a:t>1) Instalar Visual C++ 2008 </a:t>
            </a:r>
            <a:r>
              <a:rPr lang="pt-BR" sz="2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pt-BR" sz="2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2</a:t>
            </a:r>
            <a:r>
              <a:rPr lang="pt-BR" sz="2800" dirty="0">
                <a:latin typeface="Aparajita" panose="020B0604020202020204" pitchFamily="34" charset="0"/>
                <a:cs typeface="Aparajita" panose="020B0604020202020204" pitchFamily="34" charset="0"/>
              </a:rPr>
              <a:t>) Instalar </a:t>
            </a:r>
            <a:r>
              <a:rPr lang="pt-BR" sz="2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IBM </a:t>
            </a:r>
            <a:r>
              <a:rPr lang="pt-BR" sz="2800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Ilog</a:t>
            </a:r>
            <a:r>
              <a:rPr lang="pt-BR" sz="2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pt-BR" sz="2800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Cplex</a:t>
            </a:r>
            <a:endParaRPr lang="pt-BR" sz="2800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pt-BR" sz="2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3) Adicionar a variável do CPLEX nas variáveis de ambiente do Windows (Windows 7)</a:t>
            </a:r>
          </a:p>
          <a:p>
            <a:pPr>
              <a:lnSpc>
                <a:spcPct val="120000"/>
              </a:lnSpc>
            </a:pPr>
            <a:r>
              <a:rPr lang="pt-BR" sz="2800" dirty="0" smtClean="0">
                <a:solidFill>
                  <a:srgbClr val="FF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4) Painel de controle – sistema – configurações avançadas do sistema – avançado – variáveis de ambiente – em variáveis de sistema, selecionar o Path – editar – e adicione:  </a:t>
            </a:r>
            <a:r>
              <a:rPr lang="pt-BR" sz="2800" b="1" dirty="0" smtClean="0">
                <a:solidFill>
                  <a:srgbClr val="FF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C:\ILOG\CPLEX121\bin\x86_win32\ </a:t>
            </a:r>
          </a:p>
          <a:p>
            <a:pPr>
              <a:lnSpc>
                <a:spcPct val="120000"/>
              </a:lnSpc>
            </a:pPr>
            <a:r>
              <a:rPr lang="pt-BR" sz="2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5) </a:t>
            </a:r>
            <a:r>
              <a:rPr lang="pt-BR" sz="2800" dirty="0">
                <a:latin typeface="Aparajita" panose="020B0604020202020204" pitchFamily="34" charset="0"/>
                <a:cs typeface="Aparajita" panose="020B0604020202020204" pitchFamily="34" charset="0"/>
              </a:rPr>
              <a:t>Copiar </a:t>
            </a:r>
            <a:r>
              <a:rPr lang="pt-BR" sz="2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o arquivo </a:t>
            </a:r>
            <a:r>
              <a:rPr lang="pt-BR" sz="2800" dirty="0">
                <a:latin typeface="Aparajita" panose="020B0604020202020204" pitchFamily="34" charset="0"/>
                <a:cs typeface="Aparajita" panose="020B0604020202020204" pitchFamily="34" charset="0"/>
              </a:rPr>
              <a:t>de </a:t>
            </a:r>
            <a:r>
              <a:rPr lang="pt-BR" sz="28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licença no diretório : </a:t>
            </a:r>
            <a:r>
              <a:rPr lang="pt-BR" sz="2800" dirty="0">
                <a:latin typeface="Aparajita" panose="020B0604020202020204" pitchFamily="34" charset="0"/>
                <a:cs typeface="Aparajita" panose="020B0604020202020204" pitchFamily="34" charset="0"/>
              </a:rPr>
              <a:t>  </a:t>
            </a:r>
            <a:r>
              <a:rPr lang="pt-BR" sz="28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C</a:t>
            </a:r>
            <a:r>
              <a:rPr lang="pt-BR" sz="2800" b="1" dirty="0">
                <a:latin typeface="Aparajita" panose="020B0604020202020204" pitchFamily="34" charset="0"/>
                <a:cs typeface="Aparajita" panose="020B0604020202020204" pitchFamily="34" charset="0"/>
              </a:rPr>
              <a:t>:\</a:t>
            </a:r>
            <a:r>
              <a:rPr lang="pt-BR" sz="28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ILOG\ilm\access.ilm </a:t>
            </a:r>
            <a:endParaRPr lang="pt-BR" sz="2800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79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60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Parâmetros do CPLEX</a:t>
            </a:r>
            <a:endParaRPr lang="pt-BR" sz="6000" b="1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É possível alterar os parâmetros do CPLEX, para a resolução do problema, basta incluir a linha:</a:t>
            </a:r>
          </a:p>
          <a:p>
            <a:pPr marL="0" indent="0">
              <a:buNone/>
            </a:pPr>
            <a:endParaRPr lang="pt-BR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0" indent="0" algn="ctr">
              <a:buNone/>
            </a:pPr>
            <a:r>
              <a:rPr lang="pt-BR" b="1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cplex.setParam</a:t>
            </a:r>
            <a:r>
              <a:rPr lang="pt-BR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(</a:t>
            </a:r>
            <a:r>
              <a:rPr lang="pt-BR" b="1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IloCplex</a:t>
            </a:r>
            <a:r>
              <a:rPr lang="pt-BR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::”Parâmetro”); </a:t>
            </a:r>
          </a:p>
          <a:p>
            <a:pPr marL="0" indent="0">
              <a:buNone/>
            </a:pPr>
            <a:endParaRPr lang="pt-BR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0" indent="0">
              <a:buNone/>
            </a:pP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Antes de chamar o CPLEX para resolver o problema.</a:t>
            </a:r>
          </a:p>
          <a:p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Uma lista contendo todos os parâmetros pode ser encontrada no site da IBM.</a:t>
            </a:r>
            <a:endParaRPr lang="pt-BR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25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60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Exemplos</a:t>
            </a:r>
            <a:endParaRPr lang="pt-BR" sz="6000" b="1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2776"/>
                <a:ext cx="8229600" cy="5040560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pt-BR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pt-BR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pt-BR" i="1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10</m:t>
                      </m:r>
                    </m:oMath>
                  </m:oMathPara>
                </a14:m>
                <a:endParaRPr lang="pt-BR" b="0" dirty="0" smtClean="0">
                  <a:latin typeface="Aparajita" panose="020B0604020202020204" pitchFamily="34" charset="0"/>
                  <a:ea typeface="Cambria Math"/>
                  <a:cs typeface="Aparajita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pt-BR" dirty="0" smtClean="0">
                    <a:latin typeface="Aparajita" panose="020B0604020202020204" pitchFamily="34" charset="0"/>
                    <a:ea typeface="Cambria Math"/>
                    <a:cs typeface="Aparajita" panose="020B0604020202020204" pitchFamily="34" charset="0"/>
                  </a:rPr>
                  <a:t>			</a:t>
                </a:r>
                <a:r>
                  <a:rPr lang="pt-BR" dirty="0" err="1" smtClean="0">
                    <a:latin typeface="Aparajita" panose="020B0604020202020204" pitchFamily="34" charset="0"/>
                    <a:ea typeface="Cambria Math"/>
                    <a:cs typeface="Aparajita" panose="020B0604020202020204" pitchFamily="34" charset="0"/>
                  </a:rPr>
                  <a:t>s.a.</a:t>
                </a:r>
                <a:r>
                  <a:rPr lang="pt-BR" dirty="0" smtClean="0">
                    <a:latin typeface="Aparajita" panose="020B0604020202020204" pitchFamily="34" charset="0"/>
                    <a:ea typeface="Cambria Math"/>
                    <a:cs typeface="Aparajita" panose="020B0604020202020204" pitchFamily="34" charset="0"/>
                  </a:rPr>
                  <a:t>			</a:t>
                </a:r>
              </a:p>
              <a:p>
                <a:pPr marL="0" indent="0">
                  <a:buNone/>
                </a:pPr>
                <a:r>
                  <a:rPr lang="pt-BR" dirty="0" smtClean="0">
                    <a:latin typeface="Aparajita" panose="020B0604020202020204" pitchFamily="34" charset="0"/>
                    <a:ea typeface="Cambria Math"/>
                    <a:cs typeface="Aparajita" panose="020B0604020202020204" pitchFamily="34" charset="0"/>
                  </a:rPr>
                  <a:t>			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  <m:r>
                      <a:rPr lang="pt-BR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0, ∀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𝑖</m:t>
                    </m:r>
                  </m:oMath>
                </a14:m>
                <a:r>
                  <a:rPr lang="pt-BR" b="0" dirty="0" smtClean="0">
                    <a:latin typeface="Aparajita" panose="020B0604020202020204" pitchFamily="34" charset="0"/>
                    <a:ea typeface="Cambria Math"/>
                    <a:cs typeface="Aparajita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:endParaRPr lang="pt-BR" b="0" dirty="0" smtClean="0">
                  <a:latin typeface="Aparajita" panose="020B0604020202020204" pitchFamily="34" charset="0"/>
                  <a:ea typeface="Cambria Math"/>
                  <a:cs typeface="Aparajita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pt-BR" b="1" dirty="0" smtClean="0">
                    <a:latin typeface="Aparajita" panose="020B0604020202020204" pitchFamily="34" charset="0"/>
                    <a:ea typeface="Cambria Math"/>
                    <a:cs typeface="Aparajita" panose="020B0604020202020204" pitchFamily="34" charset="0"/>
                  </a:rPr>
                  <a:t>for(i = 0; i&lt;10; i++ ){</a:t>
                </a:r>
              </a:p>
              <a:p>
                <a:pPr marL="0" indent="0">
                  <a:buNone/>
                </a:pPr>
                <a:r>
                  <a:rPr lang="pt-BR" b="1" dirty="0" smtClean="0">
                    <a:latin typeface="Aparajita" panose="020B0604020202020204" pitchFamily="34" charset="0"/>
                    <a:ea typeface="Cambria Math"/>
                    <a:cs typeface="Aparajita" panose="020B0604020202020204" pitchFamily="34" charset="0"/>
                  </a:rPr>
                  <a:t>	</a:t>
                </a:r>
                <a:r>
                  <a:rPr lang="pt-BR" b="1" dirty="0" err="1" smtClean="0">
                    <a:latin typeface="Aparajita" panose="020B0604020202020204" pitchFamily="34" charset="0"/>
                    <a:ea typeface="Cambria Math"/>
                    <a:cs typeface="Aparajita" panose="020B0604020202020204" pitchFamily="34" charset="0"/>
                  </a:rPr>
                  <a:t>expr</a:t>
                </a:r>
                <a:r>
                  <a:rPr lang="pt-BR" b="1" dirty="0" smtClean="0">
                    <a:latin typeface="Aparajita" panose="020B0604020202020204" pitchFamily="34" charset="0"/>
                    <a:ea typeface="Cambria Math"/>
                    <a:cs typeface="Aparajita" panose="020B0604020202020204" pitchFamily="34" charset="0"/>
                  </a:rPr>
                  <a:t> += x[i];</a:t>
                </a:r>
              </a:p>
              <a:p>
                <a:pPr marL="0" indent="0">
                  <a:buNone/>
                </a:pPr>
                <a:r>
                  <a:rPr lang="pt-BR" b="1" dirty="0" smtClean="0">
                    <a:latin typeface="Aparajita" panose="020B0604020202020204" pitchFamily="34" charset="0"/>
                    <a:ea typeface="Cambria Math"/>
                    <a:cs typeface="Aparajita" panose="020B0604020202020204" pitchFamily="34" charset="0"/>
                  </a:rPr>
                  <a:t>}</a:t>
                </a:r>
              </a:p>
              <a:p>
                <a:pPr marL="0" indent="0">
                  <a:buNone/>
                </a:pPr>
                <a:endParaRPr lang="pt-BR" b="1" dirty="0" smtClean="0">
                  <a:latin typeface="Aparajita" panose="020B0604020202020204" pitchFamily="34" charset="0"/>
                  <a:ea typeface="Cambria Math"/>
                  <a:cs typeface="Aparajita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pt-BR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1º) </a:t>
                </a:r>
                <a:r>
                  <a:rPr lang="pt-BR" b="1" dirty="0" err="1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model.add</a:t>
                </a:r>
                <a:r>
                  <a:rPr lang="pt-BR" b="1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(</a:t>
                </a:r>
                <a:r>
                  <a:rPr lang="pt-BR" b="1" dirty="0" err="1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IloRange</a:t>
                </a:r>
                <a:r>
                  <a:rPr lang="pt-BR" b="1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(</a:t>
                </a:r>
                <a:r>
                  <a:rPr lang="pt-BR" b="1" dirty="0" err="1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env</a:t>
                </a:r>
                <a:r>
                  <a:rPr lang="pt-BR" b="1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, 0,</a:t>
                </a:r>
                <a:r>
                  <a:rPr lang="pt-BR" b="1" dirty="0" smtClean="0">
                    <a:latin typeface="Aparajita" panose="020B0604020202020204" pitchFamily="34" charset="0"/>
                    <a:ea typeface="Cambria Math"/>
                    <a:cs typeface="Aparajita" panose="020B0604020202020204" pitchFamily="34" charset="0"/>
                  </a:rPr>
                  <a:t> </a:t>
                </a:r>
                <a:r>
                  <a:rPr lang="pt-BR" b="1" dirty="0" err="1" smtClean="0">
                    <a:latin typeface="Aparajita" panose="020B0604020202020204" pitchFamily="34" charset="0"/>
                    <a:ea typeface="Cambria Math"/>
                    <a:cs typeface="Aparajita" panose="020B0604020202020204" pitchFamily="34" charset="0"/>
                  </a:rPr>
                  <a:t>expr</a:t>
                </a:r>
                <a:r>
                  <a:rPr lang="pt-BR" b="1" dirty="0" smtClean="0">
                    <a:latin typeface="Aparajita" panose="020B0604020202020204" pitchFamily="34" charset="0"/>
                    <a:ea typeface="Cambria Math"/>
                    <a:cs typeface="Aparajita" panose="020B0604020202020204" pitchFamily="34" charset="0"/>
                  </a:rPr>
                  <a:t>, 10));</a:t>
                </a:r>
              </a:p>
              <a:p>
                <a:pPr marL="0" indent="0">
                  <a:buNone/>
                </a:pPr>
                <a:r>
                  <a:rPr lang="pt-BR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2º) </a:t>
                </a:r>
                <a:r>
                  <a:rPr lang="pt-BR" b="1" dirty="0" err="1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model.add</a:t>
                </a:r>
                <a:r>
                  <a:rPr lang="pt-BR" b="1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(</a:t>
                </a:r>
                <a:r>
                  <a:rPr lang="pt-BR" b="1" dirty="0" err="1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expr</a:t>
                </a:r>
                <a:r>
                  <a:rPr lang="pt-BR" b="1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 &lt;= 10);</a:t>
                </a:r>
                <a:r>
                  <a:rPr lang="pt-BR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  (como a variável é declarada não negativa, então não é preciso uma expressão para o limite inferior).</a:t>
                </a:r>
              </a:p>
              <a:p>
                <a:pPr marL="0" indent="0">
                  <a:buNone/>
                </a:pPr>
                <a:endParaRPr lang="pt-BR" dirty="0" smtClean="0">
                  <a:latin typeface="Aparajita" panose="020B0604020202020204" pitchFamily="34" charset="0"/>
                  <a:cs typeface="Aparajita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pt-BR" b="1" dirty="0" err="1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expr.clear</a:t>
                </a:r>
                <a:r>
                  <a:rPr lang="pt-BR" b="1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();</a:t>
                </a:r>
              </a:p>
              <a:p>
                <a:endParaRPr lang="pt-BR" dirty="0" smtClean="0">
                  <a:latin typeface="Aparajita" panose="020B0604020202020204" pitchFamily="34" charset="0"/>
                  <a:cs typeface="Aparajita" panose="020B0604020202020204" pitchFamily="34" charset="0"/>
                </a:endParaRPr>
              </a:p>
              <a:p>
                <a:pPr marL="0" indent="0">
                  <a:buNone/>
                </a:pPr>
                <a:endParaRPr lang="pt-BR" dirty="0" smtClean="0">
                  <a:latin typeface="Aparajita" panose="020B0604020202020204" pitchFamily="34" charset="0"/>
                  <a:cs typeface="Aparajita" panose="020B0604020202020204" pitchFamily="34" charset="0"/>
                </a:endParaRPr>
              </a:p>
              <a:p>
                <a:endParaRPr lang="pt-BR" dirty="0">
                  <a:latin typeface="Aparajita" panose="020B0604020202020204" pitchFamily="34" charset="0"/>
                  <a:cs typeface="Aparajita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2776"/>
                <a:ext cx="8229600" cy="5040560"/>
              </a:xfrm>
              <a:blipFill rotWithShape="1">
                <a:blip r:embed="rId2"/>
                <a:stretch>
                  <a:fillRect l="-889" b="-120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317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60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Exercícios</a:t>
            </a:r>
            <a:endParaRPr lang="pt-BR" sz="6000" b="1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56184"/>
                <a:ext cx="8229600" cy="4925144"/>
              </a:xfrm>
            </p:spPr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pt-BR" sz="5100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1- Escreva </a:t>
                </a:r>
                <a:r>
                  <a:rPr lang="pt-BR" sz="5100" dirty="0">
                    <a:latin typeface="Aparajita" panose="020B0604020202020204" pitchFamily="34" charset="0"/>
                    <a:cs typeface="Aparajita" panose="020B0604020202020204" pitchFamily="34" charset="0"/>
                  </a:rPr>
                  <a:t>as seguintes restrições e as adicione ao </a:t>
                </a:r>
                <a:r>
                  <a:rPr lang="pt-BR" sz="5100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modelo:</a:t>
                </a:r>
              </a:p>
              <a:p>
                <a:pPr marL="0" indent="0">
                  <a:buNone/>
                </a:pPr>
                <a:r>
                  <a:rPr lang="pt-BR" sz="4500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a) </a:t>
                </a:r>
                <a:r>
                  <a:rPr lang="pt-BR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/>
                            <a:cs typeface="Aparajita" panose="020B0604020202020204" pitchFamily="34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  <a:cs typeface="Aparajita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cs typeface="Aparajita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pt-BR" b="0" i="1" smtClean="0">
                        <a:latin typeface="Cambria Math"/>
                        <a:cs typeface="Aparajita" panose="020B0604020202020204" pitchFamily="34" charset="0"/>
                      </a:rPr>
                      <m:t>+</m:t>
                    </m:r>
                    <m:sSub>
                      <m:sSubPr>
                        <m:ctrlPr>
                          <a:rPr lang="pt-BR" i="1">
                            <a:latin typeface="Cambria Math"/>
                            <a:cs typeface="Aparajita" panose="020B0604020202020204" pitchFamily="34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  <a:cs typeface="Aparajita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cs typeface="Aparajita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pt-BR" b="0" i="1" smtClean="0">
                        <a:latin typeface="Cambria Math"/>
                        <a:cs typeface="Aparajita" panose="020B0604020202020204" pitchFamily="34" charset="0"/>
                      </a:rPr>
                      <m:t>−</m:t>
                    </m:r>
                    <m:sSub>
                      <m:sSubPr>
                        <m:ctrlPr>
                          <a:rPr lang="pt-BR" i="1">
                            <a:latin typeface="Cambria Math"/>
                            <a:cs typeface="Aparajita" panose="020B0604020202020204" pitchFamily="34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  <a:cs typeface="Aparajita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cs typeface="Aparajita" panose="020B0604020202020204" pitchFamily="34" charset="0"/>
                          </a:rPr>
                          <m:t>3</m:t>
                        </m:r>
                      </m:sub>
                    </m:sSub>
                    <m:r>
                      <a:rPr lang="pt-BR" i="1" smtClean="0">
                        <a:latin typeface="Cambria Math"/>
                        <a:ea typeface="Cambria Math"/>
                        <a:cs typeface="Aparajita" panose="020B0604020202020204" pitchFamily="34" charset="0"/>
                      </a:rPr>
                      <m:t>≤</m:t>
                    </m:r>
                    <m:r>
                      <a:rPr lang="pt-BR" b="0" i="1" smtClean="0">
                        <a:latin typeface="Cambria Math"/>
                        <a:ea typeface="Cambria Math"/>
                        <a:cs typeface="Aparajita" panose="020B0604020202020204" pitchFamily="34" charset="0"/>
                      </a:rPr>
                      <m:t>4</m:t>
                    </m:r>
                  </m:oMath>
                </a14:m>
                <a:endParaRPr lang="pt-BR" dirty="0" smtClean="0">
                  <a:latin typeface="Aparajita" panose="020B0604020202020204" pitchFamily="34" charset="0"/>
                  <a:cs typeface="Aparajita" panose="020B0604020202020204" pitchFamily="34" charset="0"/>
                </a:endParaRPr>
              </a:p>
              <a:p>
                <a:pPr marL="0" indent="0">
                  <a:buNone/>
                </a:pPr>
                <a:endParaRPr lang="pt-BR" dirty="0">
                  <a:latin typeface="Aparajita" panose="020B0604020202020204" pitchFamily="34" charset="0"/>
                  <a:cs typeface="Aparajita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pt-BR" sz="4500" dirty="0">
                    <a:latin typeface="Aparajita" panose="020B0604020202020204" pitchFamily="34" charset="0"/>
                    <a:cs typeface="Aparajita" panose="020B0604020202020204" pitchFamily="34" charset="0"/>
                  </a:rPr>
                  <a:t>b</a:t>
                </a:r>
                <a:r>
                  <a:rPr lang="pt-BR" sz="4500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pt-BR" b="0" i="0" smtClean="0">
                        <a:latin typeface="Cambria Math"/>
                        <a:cs typeface="Aparajita" panose="020B0604020202020204" pitchFamily="34" charset="0"/>
                      </a:rPr>
                      <m:t>2</m:t>
                    </m:r>
                    <m:sSub>
                      <m:sSubPr>
                        <m:ctrlPr>
                          <a:rPr lang="pt-BR" i="1">
                            <a:latin typeface="Cambria Math"/>
                            <a:cs typeface="Aparajita" panose="020B0604020202020204" pitchFamily="34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  <a:cs typeface="Aparajita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pt-BR" i="1">
                            <a:latin typeface="Cambria Math"/>
                            <a:cs typeface="Aparajita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pt-BR" i="1">
                        <a:latin typeface="Cambria Math"/>
                        <a:cs typeface="Aparajita" panose="020B0604020202020204" pitchFamily="34" charset="0"/>
                      </a:rPr>
                      <m:t>+</m:t>
                    </m:r>
                    <m:sSub>
                      <m:sSubPr>
                        <m:ctrlPr>
                          <a:rPr lang="pt-BR" i="1">
                            <a:latin typeface="Cambria Math"/>
                            <a:cs typeface="Aparajita" panose="020B0604020202020204" pitchFamily="34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  <a:cs typeface="Aparajita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pt-BR" i="1">
                            <a:latin typeface="Cambria Math"/>
                            <a:cs typeface="Aparajita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pt-BR" b="0" i="1" smtClean="0">
                        <a:latin typeface="Cambria Math"/>
                        <a:cs typeface="Aparajita" panose="020B0604020202020204" pitchFamily="34" charset="0"/>
                      </a:rPr>
                      <m:t>+</m:t>
                    </m:r>
                    <m:sSub>
                      <m:sSubPr>
                        <m:ctrlPr>
                          <a:rPr lang="pt-BR" i="1">
                            <a:latin typeface="Cambria Math"/>
                            <a:cs typeface="Aparajita" panose="020B0604020202020204" pitchFamily="34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  <a:cs typeface="Aparajita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pt-BR" i="1">
                            <a:latin typeface="Cambria Math"/>
                            <a:cs typeface="Aparajita" panose="020B0604020202020204" pitchFamily="34" charset="0"/>
                          </a:rPr>
                          <m:t>3</m:t>
                        </m:r>
                      </m:sub>
                    </m:sSub>
                    <m:r>
                      <a:rPr lang="pt-BR" i="1" smtClean="0">
                        <a:latin typeface="Cambria Math"/>
                        <a:ea typeface="Cambria Math"/>
                        <a:cs typeface="Aparajita" panose="020B0604020202020204" pitchFamily="34" charset="0"/>
                      </a:rPr>
                      <m:t>≥</m:t>
                    </m:r>
                    <m:r>
                      <a:rPr lang="pt-BR" b="0" i="1" smtClean="0">
                        <a:latin typeface="Cambria Math"/>
                        <a:ea typeface="Cambria Math"/>
                        <a:cs typeface="Aparajita" panose="020B0604020202020204" pitchFamily="34" charset="0"/>
                      </a:rPr>
                      <m:t>6</m:t>
                    </m:r>
                  </m:oMath>
                </a14:m>
                <a:endParaRPr lang="pt-BR" dirty="0">
                  <a:latin typeface="Aparajita" panose="020B0604020202020204" pitchFamily="34" charset="0"/>
                  <a:cs typeface="Aparajita" panose="020B0604020202020204" pitchFamily="34" charset="0"/>
                </a:endParaRPr>
              </a:p>
              <a:p>
                <a:pPr marL="0" indent="0">
                  <a:buNone/>
                </a:pPr>
                <a:endParaRPr lang="pt-BR" dirty="0">
                  <a:latin typeface="Aparajita" panose="020B0604020202020204" pitchFamily="34" charset="0"/>
                  <a:cs typeface="Aparajita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pt-BR" sz="5100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2-  </a:t>
                </a:r>
                <a:r>
                  <a:rPr lang="pt-BR" sz="5100" dirty="0">
                    <a:latin typeface="Aparajita" panose="020B0604020202020204" pitchFamily="34" charset="0"/>
                    <a:cs typeface="Aparajita" panose="020B0604020202020204" pitchFamily="34" charset="0"/>
                  </a:rPr>
                  <a:t>Declare a variável x e escreva o código para a seguinte </a:t>
                </a:r>
                <a:r>
                  <a:rPr lang="pt-BR" sz="5100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restrição: (considere x um vetor de inteiros)</a:t>
                </a:r>
              </a:p>
              <a:p>
                <a:pPr marL="0" indent="0">
                  <a:buNone/>
                </a:pPr>
                <a:endParaRPr lang="pt-BR" sz="5100" dirty="0" smtClean="0">
                  <a:latin typeface="Aparajita" panose="020B0604020202020204" pitchFamily="34" charset="0"/>
                  <a:cs typeface="Aparajita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pt-BR" sz="5100" i="1" smtClean="0">
                              <a:latin typeface="Cambria Math"/>
                              <a:cs typeface="Aparajita" panose="020B0604020202020204" pitchFamily="34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5100" b="0" i="1" smtClean="0">
                              <a:latin typeface="Cambria Math"/>
                              <a:cs typeface="Aparajita" panose="020B0604020202020204" pitchFamily="34" charset="0"/>
                            </a:rPr>
                            <m:t>𝑖</m:t>
                          </m:r>
                          <m:r>
                            <a:rPr lang="pt-BR" sz="5100" b="0" i="1" smtClean="0">
                              <a:latin typeface="Cambria Math"/>
                              <a:cs typeface="Aparajita" panose="020B0604020202020204" pitchFamily="34" charset="0"/>
                            </a:rPr>
                            <m:t>=1</m:t>
                          </m:r>
                        </m:sub>
                        <m:sup>
                          <m:r>
                            <a:rPr lang="pt-BR" sz="5100" b="0" i="1" smtClean="0">
                              <a:latin typeface="Cambria Math"/>
                              <a:cs typeface="Aparajita" panose="020B0604020202020204" pitchFamily="34" charset="0"/>
                            </a:rPr>
                            <m:t>𝑚</m:t>
                          </m:r>
                        </m:sup>
                        <m:e>
                          <m:r>
                            <a:rPr lang="pt-BR" sz="5100" b="0" i="1" smtClean="0">
                              <a:latin typeface="Cambria Math"/>
                              <a:cs typeface="Aparajita" panose="020B0604020202020204" pitchFamily="34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pt-BR" sz="5100" b="0" i="1" smtClean="0">
                                  <a:latin typeface="Cambria Math"/>
                                  <a:cs typeface="Aparajita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pt-BR" sz="5100" b="0" i="1" smtClean="0">
                                  <a:latin typeface="Cambria Math"/>
                                  <a:cs typeface="Aparajita" panose="020B0604020202020204" pitchFamily="34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sz="5100" b="0" i="1" smtClean="0">
                                  <a:latin typeface="Cambria Math"/>
                                  <a:cs typeface="Aparajita" panose="020B0604020202020204" pitchFamily="34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pt-BR" sz="5100" b="0" i="1" smtClean="0">
                          <a:latin typeface="Cambria Math"/>
                          <a:cs typeface="Aparajita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pt-BR" sz="5100" b="0" i="1" smtClean="0">
                              <a:latin typeface="Cambria Math"/>
                              <a:cs typeface="Aparajita" panose="020B0604020202020204" pitchFamily="34" charset="0"/>
                            </a:rPr>
                          </m:ctrlPr>
                        </m:sSubPr>
                        <m:e>
                          <m:r>
                            <a:rPr lang="pt-BR" sz="5100" b="0" i="1" smtClean="0">
                              <a:latin typeface="Cambria Math"/>
                              <a:cs typeface="Aparajita" panose="020B0604020202020204" pitchFamily="34" charset="0"/>
                            </a:rPr>
                            <m:t>𝑥</m:t>
                          </m:r>
                        </m:e>
                        <m:sub>
                          <m:r>
                            <a:rPr lang="pt-BR" sz="5100" b="0" i="1" smtClean="0">
                              <a:latin typeface="Cambria Math"/>
                              <a:cs typeface="Aparajita" panose="020B0604020202020204" pitchFamily="34" charset="0"/>
                            </a:rPr>
                            <m:t>𝑚</m:t>
                          </m:r>
                          <m:r>
                            <a:rPr lang="pt-BR" sz="5100" b="0" i="1" smtClean="0">
                              <a:latin typeface="Cambria Math"/>
                              <a:cs typeface="Aparajita" panose="020B0604020202020204" pitchFamily="34" charset="0"/>
                            </a:rPr>
                            <m:t>+1</m:t>
                          </m:r>
                        </m:sub>
                      </m:sSub>
                    </m:oMath>
                  </m:oMathPara>
                </a14:m>
                <a:endParaRPr lang="pt-BR" sz="5100" dirty="0" smtClean="0">
                  <a:latin typeface="Aparajita" panose="020B0604020202020204" pitchFamily="34" charset="0"/>
                  <a:cs typeface="Aparajita" panose="020B0604020202020204" pitchFamily="34" charset="0"/>
                </a:endParaRPr>
              </a:p>
              <a:p>
                <a:pPr marL="0" indent="0">
                  <a:buNone/>
                </a:pPr>
                <a:endParaRPr lang="pt-BR" sz="5100" dirty="0">
                  <a:latin typeface="Aparajita" panose="020B0604020202020204" pitchFamily="34" charset="0"/>
                  <a:cs typeface="Aparajita" panose="020B0604020202020204" pitchFamily="34" charset="0"/>
                </a:endParaRPr>
              </a:p>
              <a:p>
                <a:pPr marL="0" indent="0">
                  <a:buNone/>
                </a:pPr>
                <a:endParaRPr lang="pt-BR" dirty="0">
                  <a:latin typeface="Aparajita" panose="020B0604020202020204" pitchFamily="34" charset="0"/>
                  <a:cs typeface="Aparajita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56184"/>
                <a:ext cx="8229600" cy="4925144"/>
              </a:xfrm>
              <a:blipFill rotWithShape="1">
                <a:blip r:embed="rId2"/>
                <a:stretch>
                  <a:fillRect l="-1852" t="-321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407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3- </a:t>
            </a: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Qual é a restrição que o seguinte código representa? </a:t>
            </a:r>
          </a:p>
          <a:p>
            <a:pPr marL="0" indent="0">
              <a:buNone/>
            </a:pPr>
            <a:r>
              <a:rPr lang="pt-BR" b="1" dirty="0">
                <a:latin typeface="Aparajita" panose="020B0604020202020204" pitchFamily="34" charset="0"/>
                <a:cs typeface="Aparajita" panose="020B0604020202020204" pitchFamily="34" charset="0"/>
              </a:rPr>
              <a:t>for</a:t>
            </a: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(i=0; </a:t>
            </a: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i &lt; m</a:t>
            </a: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; i++){ </a:t>
            </a:r>
          </a:p>
          <a:p>
            <a:pPr marL="0" indent="0">
              <a:buNone/>
            </a:pPr>
            <a:r>
              <a:rPr lang="pt-BR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	for</a:t>
            </a: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(j=0</a:t>
            </a: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; </a:t>
            </a: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j &lt; n; j++){ </a:t>
            </a:r>
            <a:endParaRPr lang="pt-BR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0" indent="0">
              <a:buNone/>
            </a:pP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		</a:t>
            </a:r>
            <a:r>
              <a:rPr lang="pt-BR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expr</a:t>
            </a: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+= x[i][j]; </a:t>
            </a:r>
          </a:p>
          <a:p>
            <a:pPr marL="0" indent="0">
              <a:buNone/>
            </a:pP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	} </a:t>
            </a:r>
            <a:endParaRPr lang="pt-BR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0" indent="0">
              <a:buNone/>
            </a:pP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	</a:t>
            </a:r>
            <a:r>
              <a:rPr lang="pt-BR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model.add</a:t>
            </a: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(</a:t>
            </a:r>
            <a:r>
              <a:rPr lang="pt-BR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expr</a:t>
            </a: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&lt;=10</a:t>
            </a: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*[i+1]); </a:t>
            </a:r>
            <a:endParaRPr lang="pt-BR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0" indent="0">
              <a:buNone/>
            </a:pP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	</a:t>
            </a:r>
            <a:r>
              <a:rPr lang="pt-BR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expr.clear</a:t>
            </a: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(); </a:t>
            </a:r>
          </a:p>
          <a:p>
            <a:pPr marL="0" indent="0">
              <a:buNone/>
            </a:pP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} </a:t>
            </a:r>
            <a:endParaRPr lang="pt-BR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0" indent="0">
              <a:buNone/>
            </a:pPr>
            <a:endParaRPr lang="pt-BR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0" indent="0">
              <a:buNone/>
            </a:pP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4- </a:t>
            </a: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Se retirarmos o </a:t>
            </a:r>
            <a:r>
              <a:rPr lang="pt-BR" dirty="0" err="1">
                <a:latin typeface="Aparajita" panose="020B0604020202020204" pitchFamily="34" charset="0"/>
                <a:cs typeface="Aparajita" panose="020B0604020202020204" pitchFamily="34" charset="0"/>
              </a:rPr>
              <a:t>expr.clear</a:t>
            </a: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() do código anterior o que muda na restrição? </a:t>
            </a:r>
          </a:p>
          <a:p>
            <a:pPr marL="0" indent="0">
              <a:buNone/>
            </a:pPr>
            <a:endParaRPr lang="pt-BR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550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60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Referências</a:t>
            </a:r>
            <a:endParaRPr lang="pt-BR" sz="6000" b="1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Slides: CRIANDO </a:t>
            </a: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UM PROJETO NO MICROSOFT VISUAL C</a:t>
            </a: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++ QUE </a:t>
            </a: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USE AS BIBLIOTECAS DO CPLEX E DO </a:t>
            </a: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OPL, Versão 1.0, Márcio </a:t>
            </a: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Antônio Ferreira Belo </a:t>
            </a: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Filho, Marcos </a:t>
            </a:r>
            <a:r>
              <a:rPr lang="pt-BR" dirty="0" err="1">
                <a:latin typeface="Aparajita" panose="020B0604020202020204" pitchFamily="34" charset="0"/>
                <a:cs typeface="Aparajita" panose="020B0604020202020204" pitchFamily="34" charset="0"/>
              </a:rPr>
              <a:t>Mansano</a:t>
            </a: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Furlan;</a:t>
            </a:r>
          </a:p>
          <a:p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  <a:hlinkClick r:id="rId2"/>
              </a:rPr>
              <a:t>http://www2.udec.cl/~eliseomelgarejo/</a:t>
            </a: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;</a:t>
            </a:r>
          </a:p>
          <a:p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Slides: </a:t>
            </a:r>
            <a:r>
              <a:rPr lang="pt-BR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Using</a:t>
            </a: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C++ </a:t>
            </a:r>
            <a:r>
              <a:rPr lang="pt-BR" dirty="0" err="1">
                <a:latin typeface="Aparajita" panose="020B0604020202020204" pitchFamily="34" charset="0"/>
                <a:cs typeface="Aparajita" panose="020B0604020202020204" pitchFamily="34" charset="0"/>
              </a:rPr>
              <a:t>with</a:t>
            </a: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CPLEX, </a:t>
            </a: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Daniel </a:t>
            </a:r>
            <a:r>
              <a:rPr lang="pt-BR" dirty="0" err="1">
                <a:latin typeface="Aparajita" panose="020B0604020202020204" pitchFamily="34" charset="0"/>
                <a:cs typeface="Aparajita" panose="020B0604020202020204" pitchFamily="34" charset="0"/>
              </a:rPr>
              <a:t>Simmons</a:t>
            </a: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, Dr. </a:t>
            </a:r>
            <a:r>
              <a:rPr lang="pt-BR" dirty="0" err="1">
                <a:latin typeface="Aparajita" panose="020B0604020202020204" pitchFamily="34" charset="0"/>
                <a:cs typeface="Aparajita" panose="020B0604020202020204" pitchFamily="34" charset="0"/>
              </a:rPr>
              <a:t>Qipeng</a:t>
            </a: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 Phil </a:t>
            </a:r>
            <a:r>
              <a:rPr lang="pt-BR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Zheng</a:t>
            </a: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;</a:t>
            </a:r>
            <a:endParaRPr lang="pt-BR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46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pt-BR" sz="50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Criando um novo projeto no Visual Studio</a:t>
            </a:r>
            <a:endParaRPr lang="pt-BR" sz="5000" b="1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rmAutofit/>
          </a:bodyPr>
          <a:lstStyle/>
          <a:p>
            <a:r>
              <a:rPr lang="pt-BR" sz="36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Clique em</a:t>
            </a:r>
            <a:r>
              <a:rPr lang="pt-BR" sz="36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:</a:t>
            </a:r>
            <a:r>
              <a:rPr lang="pt-BR" sz="36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Arquivo – Novo – Projeto</a:t>
            </a:r>
          </a:p>
          <a:p>
            <a:r>
              <a:rPr lang="pt-BR" sz="36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Selecione “</a:t>
            </a:r>
            <a:r>
              <a:rPr lang="pt-BR" sz="3600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Win</a:t>
            </a:r>
            <a:r>
              <a:rPr lang="pt-BR" sz="36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32 Console </a:t>
            </a:r>
            <a:r>
              <a:rPr lang="pt-BR" sz="3600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Application</a:t>
            </a:r>
            <a:r>
              <a:rPr lang="pt-BR" sz="36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”</a:t>
            </a:r>
          </a:p>
          <a:p>
            <a:pPr marL="0" indent="0">
              <a:buNone/>
            </a:pPr>
            <a:r>
              <a:rPr lang="pt-BR" sz="36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pt-BR" sz="3600" dirty="0">
                <a:latin typeface="Aparajita" panose="020B0604020202020204" pitchFamily="34" charset="0"/>
                <a:cs typeface="Aparajita" panose="020B0604020202020204" pitchFamily="34" charset="0"/>
              </a:rPr>
              <a:t>	</a:t>
            </a:r>
            <a:r>
              <a:rPr lang="pt-BR" sz="36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		</a:t>
            </a:r>
          </a:p>
          <a:p>
            <a:endParaRPr lang="pt-BR" sz="36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1" y="3212976"/>
            <a:ext cx="4886325" cy="332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2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pt-BR" sz="36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Marque “</a:t>
            </a:r>
            <a:r>
              <a:rPr lang="pt-BR" sz="3600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empty</a:t>
            </a:r>
            <a:r>
              <a:rPr lang="pt-BR" sz="36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pt-BR" sz="3600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project</a:t>
            </a:r>
            <a:r>
              <a:rPr lang="pt-BR" sz="36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” (Projeto vazio)</a:t>
            </a:r>
          </a:p>
          <a:p>
            <a:r>
              <a:rPr lang="pt-BR" sz="36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Adicionar novo arquivo “.</a:t>
            </a:r>
            <a:r>
              <a:rPr lang="pt-BR" sz="3600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cpp</a:t>
            </a:r>
            <a:r>
              <a:rPr lang="pt-BR" sz="36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” ao projeto.</a:t>
            </a:r>
          </a:p>
          <a:p>
            <a:pPr marL="0" indent="0">
              <a:buNone/>
            </a:pPr>
            <a:endParaRPr lang="pt-BR" sz="3600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0" indent="0" algn="ctr">
              <a:buNone/>
            </a:pPr>
            <a:endParaRPr lang="pt-BR" sz="3600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0" indent="0" algn="ctr">
              <a:buNone/>
            </a:pPr>
            <a:endParaRPr lang="pt-BR" sz="3600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0" indent="0">
              <a:buNone/>
            </a:pPr>
            <a:endParaRPr lang="pt-BR" sz="3600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348880"/>
            <a:ext cx="5583650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40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40"/>
          </a:xfrm>
        </p:spPr>
        <p:txBody>
          <a:bodyPr>
            <a:noAutofit/>
          </a:bodyPr>
          <a:lstStyle/>
          <a:p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No menu do Visual C++ clique em: Projeto – Propriedades</a:t>
            </a:r>
            <a:endParaRPr lang="pt-BR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Na guia </a:t>
            </a: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C/C++, </a:t>
            </a:r>
            <a:r>
              <a:rPr lang="pt-BR" dirty="0" err="1">
                <a:latin typeface="Aparajita" panose="020B0604020202020204" pitchFamily="34" charset="0"/>
                <a:cs typeface="Aparajita" panose="020B0604020202020204" pitchFamily="34" charset="0"/>
              </a:rPr>
              <a:t>sub-item</a:t>
            </a: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 "General", adicione os seguintes </a:t>
            </a: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diretórios (clicando em </a:t>
            </a:r>
            <a:r>
              <a:rPr lang="pt-BR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Additional</a:t>
            </a: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include </a:t>
            </a:r>
            <a:r>
              <a:rPr lang="pt-BR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directories</a:t>
            </a: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):</a:t>
            </a:r>
          </a:p>
          <a:p>
            <a:pPr marL="457200" lvl="1" indent="0">
              <a:buNone/>
            </a:pPr>
            <a:r>
              <a:rPr lang="pt-BR" sz="32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C</a:t>
            </a:r>
            <a:r>
              <a:rPr lang="pt-BR" sz="3200" b="1" dirty="0">
                <a:latin typeface="Aparajita" panose="020B0604020202020204" pitchFamily="34" charset="0"/>
                <a:cs typeface="Aparajita" panose="020B0604020202020204" pitchFamily="34" charset="0"/>
              </a:rPr>
              <a:t>:\ILOG\Concert29\include</a:t>
            </a:r>
          </a:p>
          <a:p>
            <a:pPr marL="457200" lvl="1" indent="0">
              <a:buNone/>
            </a:pPr>
            <a:r>
              <a:rPr lang="pt-BR" sz="3200" b="1" dirty="0">
                <a:latin typeface="Aparajita" panose="020B0604020202020204" pitchFamily="34" charset="0"/>
                <a:cs typeface="Aparajita" panose="020B0604020202020204" pitchFamily="34" charset="0"/>
              </a:rPr>
              <a:t>C:\</a:t>
            </a:r>
            <a:r>
              <a:rPr lang="pt-BR" sz="32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ILOG\CPLEX121\include</a:t>
            </a:r>
          </a:p>
          <a:p>
            <a:pPr marL="457200" lvl="1" indent="0">
              <a:buNone/>
            </a:pPr>
            <a:endParaRPr lang="pt-BR" sz="3200" b="1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888451"/>
            <a:ext cx="4266059" cy="2708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19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16624"/>
          </a:xfrm>
        </p:spPr>
        <p:txBody>
          <a:bodyPr>
            <a:normAutofit/>
          </a:bodyPr>
          <a:lstStyle/>
          <a:p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No </a:t>
            </a:r>
            <a:r>
              <a:rPr lang="pt-BR" dirty="0" err="1">
                <a:latin typeface="Aparajita" panose="020B0604020202020204" pitchFamily="34" charset="0"/>
                <a:cs typeface="Aparajita" panose="020B0604020202020204" pitchFamily="34" charset="0"/>
              </a:rPr>
              <a:t>sub-item</a:t>
            </a: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 "</a:t>
            </a:r>
            <a:r>
              <a:rPr lang="pt-BR" dirty="0" err="1">
                <a:latin typeface="Aparajita" panose="020B0604020202020204" pitchFamily="34" charset="0"/>
                <a:cs typeface="Aparajita" panose="020B0604020202020204" pitchFamily="34" charset="0"/>
              </a:rPr>
              <a:t>Preprocessor</a:t>
            </a: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", a lista de </a:t>
            </a: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definições </a:t>
            </a: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("</a:t>
            </a:r>
            <a:r>
              <a:rPr lang="pt-BR" dirty="0" err="1">
                <a:latin typeface="Aparajita" panose="020B0604020202020204" pitchFamily="34" charset="0"/>
                <a:cs typeface="Aparajita" panose="020B0604020202020204" pitchFamily="34" charset="0"/>
              </a:rPr>
              <a:t>Preprocessor</a:t>
            </a: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pt-BR" dirty="0" err="1">
                <a:latin typeface="Aparajita" panose="020B0604020202020204" pitchFamily="34" charset="0"/>
                <a:cs typeface="Aparajita" panose="020B0604020202020204" pitchFamily="34" charset="0"/>
              </a:rPr>
              <a:t>Definitions</a:t>
            </a: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") está </a:t>
            </a: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incompleta (para o uso do </a:t>
            </a:r>
            <a:r>
              <a:rPr lang="pt-BR" dirty="0" err="1">
                <a:latin typeface="Aparajita" panose="020B0604020202020204" pitchFamily="34" charset="0"/>
                <a:cs typeface="Aparajita" panose="020B0604020202020204" pitchFamily="34" charset="0"/>
              </a:rPr>
              <a:t>cplex</a:t>
            </a: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). A lista completa é</a:t>
            </a: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:</a:t>
            </a:r>
          </a:p>
          <a:p>
            <a:pPr marL="0" indent="0">
              <a:buNone/>
            </a:pPr>
            <a:endParaRPr lang="pt-BR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457200" lvl="1" indent="0">
              <a:buNone/>
            </a:pPr>
            <a:r>
              <a:rPr lang="pt-BR" sz="3200" b="1" dirty="0">
                <a:latin typeface="Aparajita" panose="020B0604020202020204" pitchFamily="34" charset="0"/>
                <a:cs typeface="Aparajita" panose="020B0604020202020204" pitchFamily="34" charset="0"/>
              </a:rPr>
              <a:t>WIN32</a:t>
            </a:r>
          </a:p>
          <a:p>
            <a:pPr marL="457200" lvl="1" indent="0">
              <a:buNone/>
            </a:pPr>
            <a:r>
              <a:rPr lang="pt-BR" sz="3200" b="1" dirty="0">
                <a:latin typeface="Aparajita" panose="020B0604020202020204" pitchFamily="34" charset="0"/>
                <a:cs typeface="Aparajita" panose="020B0604020202020204" pitchFamily="34" charset="0"/>
              </a:rPr>
              <a:t>NDEBUG</a:t>
            </a:r>
          </a:p>
          <a:p>
            <a:pPr marL="457200" lvl="1" indent="0">
              <a:buNone/>
            </a:pPr>
            <a:r>
              <a:rPr lang="pt-BR" sz="3200" b="1" dirty="0">
                <a:latin typeface="Aparajita" panose="020B0604020202020204" pitchFamily="34" charset="0"/>
                <a:cs typeface="Aparajita" panose="020B0604020202020204" pitchFamily="34" charset="0"/>
              </a:rPr>
              <a:t>_CRT_SECURE_NO_DEPRECATE</a:t>
            </a:r>
          </a:p>
          <a:p>
            <a:pPr marL="457200" lvl="1" indent="0">
              <a:buNone/>
            </a:pPr>
            <a:r>
              <a:rPr lang="pt-BR" sz="3200" b="1" dirty="0">
                <a:latin typeface="Aparajita" panose="020B0604020202020204" pitchFamily="34" charset="0"/>
                <a:cs typeface="Aparajita" panose="020B0604020202020204" pitchFamily="34" charset="0"/>
              </a:rPr>
              <a:t>_CONSOLE</a:t>
            </a:r>
          </a:p>
          <a:p>
            <a:pPr marL="457200" lvl="1" indent="0">
              <a:buNone/>
            </a:pPr>
            <a:r>
              <a:rPr lang="pt-BR" sz="3200" b="1" dirty="0">
                <a:latin typeface="Aparajita" panose="020B0604020202020204" pitchFamily="34" charset="0"/>
                <a:cs typeface="Aparajita" panose="020B0604020202020204" pitchFamily="34" charset="0"/>
              </a:rPr>
              <a:t>IL_STD</a:t>
            </a:r>
            <a:endParaRPr lang="pt-BR" sz="3200" b="1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4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40"/>
          </a:xfrm>
        </p:spPr>
        <p:txBody>
          <a:bodyPr>
            <a:normAutofit/>
          </a:bodyPr>
          <a:lstStyle/>
          <a:p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Na guia </a:t>
            </a:r>
            <a:r>
              <a:rPr lang="pt-BR" dirty="0" err="1">
                <a:latin typeface="Aparajita" panose="020B0604020202020204" pitchFamily="34" charset="0"/>
                <a:cs typeface="Aparajita" panose="020B0604020202020204" pitchFamily="34" charset="0"/>
              </a:rPr>
              <a:t>Linker</a:t>
            </a: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, </a:t>
            </a:r>
            <a:r>
              <a:rPr lang="pt-BR" dirty="0" err="1">
                <a:latin typeface="Aparajita" panose="020B0604020202020204" pitchFamily="34" charset="0"/>
                <a:cs typeface="Aparajita" panose="020B0604020202020204" pitchFamily="34" charset="0"/>
              </a:rPr>
              <a:t>sub-item</a:t>
            </a: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 "General", adicione as bibliotecas do </a:t>
            </a: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CPLEX ("</a:t>
            </a:r>
            <a:r>
              <a:rPr lang="pt-BR" dirty="0" err="1">
                <a:latin typeface="Aparajita" panose="020B0604020202020204" pitchFamily="34" charset="0"/>
                <a:cs typeface="Aparajita" panose="020B0604020202020204" pitchFamily="34" charset="0"/>
              </a:rPr>
              <a:t>Additional</a:t>
            </a: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 Library </a:t>
            </a:r>
            <a:r>
              <a:rPr lang="pt-BR" dirty="0" err="1">
                <a:latin typeface="Aparajita" panose="020B0604020202020204" pitchFamily="34" charset="0"/>
                <a:cs typeface="Aparajita" panose="020B0604020202020204" pitchFamily="34" charset="0"/>
              </a:rPr>
              <a:t>Directories</a:t>
            </a: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"), que estão </a:t>
            </a: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em:</a:t>
            </a:r>
          </a:p>
          <a:p>
            <a:pPr marL="0" indent="0">
              <a:buNone/>
            </a:pPr>
            <a:endParaRPr lang="pt-BR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0" indent="0">
              <a:buNone/>
            </a:pPr>
            <a:r>
              <a:rPr lang="pt-BR" sz="32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C</a:t>
            </a:r>
            <a:r>
              <a:rPr lang="pt-BR" sz="3200" b="1" dirty="0">
                <a:latin typeface="Aparajita" panose="020B0604020202020204" pitchFamily="34" charset="0"/>
                <a:cs typeface="Aparajita" panose="020B0604020202020204" pitchFamily="34" charset="0"/>
              </a:rPr>
              <a:t>:\</a:t>
            </a:r>
            <a:r>
              <a:rPr lang="pt-BR" sz="32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ILOG\Concert29\lib\x86_windows_vs2008\stat_mda</a:t>
            </a:r>
          </a:p>
          <a:p>
            <a:pPr marL="0" indent="0">
              <a:buNone/>
            </a:pPr>
            <a:endParaRPr lang="pt-BR" sz="3200" b="1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0" indent="0">
              <a:buNone/>
            </a:pPr>
            <a:r>
              <a:rPr lang="pt-BR" sz="32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C</a:t>
            </a:r>
            <a:r>
              <a:rPr lang="pt-BR" sz="3200" b="1" dirty="0">
                <a:latin typeface="Aparajita" panose="020B0604020202020204" pitchFamily="34" charset="0"/>
                <a:cs typeface="Aparajita" panose="020B0604020202020204" pitchFamily="34" charset="0"/>
              </a:rPr>
              <a:t>:\ILOG\CPLEX121\lib\x86_windows_vs2008\stat_mda</a:t>
            </a:r>
          </a:p>
        </p:txBody>
      </p:sp>
    </p:spTree>
    <p:extLst>
      <p:ext uri="{BB962C8B-B14F-4D97-AF65-F5344CB8AC3E}">
        <p14:creationId xmlns:p14="http://schemas.microsoft.com/office/powerpoint/2010/main" val="221551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No </a:t>
            </a:r>
            <a:r>
              <a:rPr lang="pt-BR" dirty="0" err="1">
                <a:latin typeface="Aparajita" panose="020B0604020202020204" pitchFamily="34" charset="0"/>
                <a:cs typeface="Aparajita" panose="020B0604020202020204" pitchFamily="34" charset="0"/>
              </a:rPr>
              <a:t>sub-item</a:t>
            </a: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 Input, adicione as dependências ("</a:t>
            </a:r>
            <a:r>
              <a:rPr lang="pt-BR" dirty="0" err="1">
                <a:latin typeface="Aparajita" panose="020B0604020202020204" pitchFamily="34" charset="0"/>
                <a:cs typeface="Aparajita" panose="020B0604020202020204" pitchFamily="34" charset="0"/>
              </a:rPr>
              <a:t>Additional</a:t>
            </a: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pt-BR" dirty="0" err="1">
                <a:latin typeface="Aparajita" panose="020B0604020202020204" pitchFamily="34" charset="0"/>
                <a:cs typeface="Aparajita" panose="020B0604020202020204" pitchFamily="34" charset="0"/>
              </a:rPr>
              <a:t>dependencies</a:t>
            </a: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"):</a:t>
            </a:r>
          </a:p>
          <a:p>
            <a:pPr marL="0" indent="0">
              <a:buNone/>
            </a:pPr>
            <a:endParaRPr lang="pt-BR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0" indent="0">
              <a:buNone/>
            </a:pPr>
            <a:r>
              <a:rPr lang="pt-BR" sz="3200" b="1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pt-BR" sz="32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   concert.lib</a:t>
            </a:r>
          </a:p>
          <a:p>
            <a:pPr marL="0" indent="0">
              <a:buNone/>
            </a:pPr>
            <a:r>
              <a:rPr lang="pt-BR" b="1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pt-BR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   </a:t>
            </a:r>
            <a:r>
              <a:rPr lang="pt-BR" sz="32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cplex121.lib</a:t>
            </a:r>
          </a:p>
          <a:p>
            <a:pPr marL="0" indent="0">
              <a:buNone/>
            </a:pPr>
            <a:r>
              <a:rPr lang="pt-BR" b="1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pt-BR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   </a:t>
            </a:r>
            <a:r>
              <a:rPr lang="pt-BR" sz="32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ilocplex.lib</a:t>
            </a:r>
          </a:p>
          <a:p>
            <a:pPr marL="0" indent="0">
              <a:buNone/>
            </a:pPr>
            <a:endParaRPr lang="pt-BR" b="1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0" indent="0">
              <a:buNone/>
            </a:pPr>
            <a:endParaRPr lang="pt-BR" sz="3200" b="1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r>
              <a:rPr lang="pt-BR" sz="32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PRONTO!</a:t>
            </a:r>
          </a:p>
          <a:p>
            <a:pPr lvl="1">
              <a:buFont typeface="Arial" panose="020B0604020202020204" pitchFamily="34" charset="0"/>
              <a:buChar char="•"/>
            </a:pPr>
            <a:endParaRPr lang="pt-BR" sz="3200" b="1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97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OBS:  </a:t>
            </a: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O </a:t>
            </a: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programa dá o seguinte </a:t>
            </a:r>
            <a:r>
              <a:rPr lang="pt-BR" dirty="0" err="1">
                <a:latin typeface="Aparajita" panose="020B0604020202020204" pitchFamily="34" charset="0"/>
                <a:cs typeface="Aparajita" panose="020B0604020202020204" pitchFamily="34" charset="0"/>
              </a:rPr>
              <a:t>warning</a:t>
            </a: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: </a:t>
            </a:r>
            <a:r>
              <a:rPr lang="pt-BR" i="1" dirty="0">
                <a:latin typeface="Aparajita" panose="020B0604020202020204" pitchFamily="34" charset="0"/>
                <a:cs typeface="Aparajita" panose="020B0604020202020204" pitchFamily="34" charset="0"/>
              </a:rPr>
              <a:t>“LINK : </a:t>
            </a:r>
            <a:r>
              <a:rPr lang="pt-BR" i="1" dirty="0" err="1">
                <a:latin typeface="Aparajita" panose="020B0604020202020204" pitchFamily="34" charset="0"/>
                <a:cs typeface="Aparajita" panose="020B0604020202020204" pitchFamily="34" charset="0"/>
              </a:rPr>
              <a:t>warning</a:t>
            </a:r>
            <a:r>
              <a:rPr lang="pt-BR" i="1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pt-BR" i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LNK4098: </a:t>
            </a:r>
            <a:r>
              <a:rPr lang="en-US" i="1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defaultlib</a:t>
            </a:r>
            <a:r>
              <a:rPr lang="en-US" i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i="1" dirty="0">
                <a:latin typeface="Aparajita" panose="020B0604020202020204" pitchFamily="34" charset="0"/>
                <a:cs typeface="Aparajita" panose="020B0604020202020204" pitchFamily="34" charset="0"/>
              </a:rPr>
              <a:t>‘MSVCRT’ conflicts with use of other libs; </a:t>
            </a:r>
            <a:r>
              <a:rPr lang="en-US" i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use </a:t>
            </a:r>
            <a:r>
              <a:rPr lang="pt-BR" i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/</a:t>
            </a:r>
            <a:r>
              <a:rPr lang="pt-BR" i="1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NODEFAULTLIB:library</a:t>
            </a:r>
            <a:r>
              <a:rPr lang="pt-BR" i="1" dirty="0">
                <a:latin typeface="Aparajita" panose="020B0604020202020204" pitchFamily="34" charset="0"/>
                <a:cs typeface="Aparajita" panose="020B0604020202020204" pitchFamily="34" charset="0"/>
              </a:rPr>
              <a:t>”</a:t>
            </a: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, mas quando você roda na LOTCPLEX não </a:t>
            </a: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acontece nada.</a:t>
            </a:r>
          </a:p>
          <a:p>
            <a:pPr marL="0" indent="0">
              <a:buNone/>
            </a:pP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  Para </a:t>
            </a: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mais informações a respeito desse erro, pode ser acessado o seguinte link:</a:t>
            </a:r>
          </a:p>
          <a:p>
            <a:pPr marL="0" indent="0">
              <a:buNone/>
            </a:pPr>
            <a:r>
              <a:rPr lang="pt-BR" sz="2600" u="sng" dirty="0">
                <a:latin typeface="Aparajita" panose="020B0604020202020204" pitchFamily="34" charset="0"/>
                <a:cs typeface="Aparajita" panose="020B0604020202020204" pitchFamily="34" charset="0"/>
                <a:hlinkClick r:id="rId2"/>
              </a:rPr>
              <a:t>http://</a:t>
            </a:r>
            <a:r>
              <a:rPr lang="pt-BR" sz="2600" u="sng" dirty="0" smtClean="0">
                <a:latin typeface="Aparajita" panose="020B0604020202020204" pitchFamily="34" charset="0"/>
                <a:cs typeface="Aparajita" panose="020B0604020202020204" pitchFamily="34" charset="0"/>
                <a:hlinkClick r:id="rId2"/>
              </a:rPr>
              <a:t>msdn.microsoft.com/en-us/library/aa267384%28VS.60%29.aspx</a:t>
            </a:r>
            <a:endParaRPr lang="pt-BR" sz="2600" u="sng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0" indent="0">
              <a:buNone/>
            </a:pP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   Se </a:t>
            </a: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não quiser </a:t>
            </a: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dar esse </a:t>
            </a:r>
            <a:r>
              <a:rPr lang="pt-BR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warning</a:t>
            </a: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, </a:t>
            </a: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pode-se ignorar essa </a:t>
            </a: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biblioteca, no </a:t>
            </a: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mesmo </a:t>
            </a:r>
            <a:r>
              <a:rPr lang="pt-BR" dirty="0" err="1">
                <a:latin typeface="Aparajita" panose="020B0604020202020204" pitchFamily="34" charset="0"/>
                <a:cs typeface="Aparajita" panose="020B0604020202020204" pitchFamily="34" charset="0"/>
              </a:rPr>
              <a:t>sub-item</a:t>
            </a: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 Input </a:t>
            </a: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adicionar msvcrt.lib </a:t>
            </a: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ao Ignore </a:t>
            </a:r>
            <a:r>
              <a:rPr lang="pt-BR" dirty="0" err="1">
                <a:latin typeface="Aparajita" panose="020B0604020202020204" pitchFamily="34" charset="0"/>
                <a:cs typeface="Aparajita" panose="020B0604020202020204" pitchFamily="34" charset="0"/>
              </a:rPr>
              <a:t>Especific</a:t>
            </a:r>
            <a:r>
              <a:rPr lang="pt-BR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pt-B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Library.</a:t>
            </a:r>
            <a:endParaRPr lang="pt-BR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28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955</Words>
  <Application>Microsoft Office PowerPoint</Application>
  <PresentationFormat>Apresentação na tela (4:3)</PresentationFormat>
  <Paragraphs>156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Tema do Office</vt:lpstr>
      <vt:lpstr>Introdução ao CPLEX</vt:lpstr>
      <vt:lpstr>Instalação</vt:lpstr>
      <vt:lpstr>Criando um novo projeto no Visual Studio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Criação do Ambiente</vt:lpstr>
      <vt:lpstr>Esqueleto de um Programa</vt:lpstr>
      <vt:lpstr>Declaração de Variáveis</vt:lpstr>
      <vt:lpstr>Declaração de Vetores</vt:lpstr>
      <vt:lpstr>Declaração de Matrizes</vt:lpstr>
      <vt:lpstr>Pergunta: Como declarar uma variável de 3 dimensões?</vt:lpstr>
      <vt:lpstr>Pergunta: Como declarar uma variável de 3 dimensões?</vt:lpstr>
      <vt:lpstr>Transformando variáveis em expressões</vt:lpstr>
      <vt:lpstr>Declarando a função objetivo</vt:lpstr>
      <vt:lpstr>Declaração das restrições</vt:lpstr>
      <vt:lpstr>Parâmetros do CPLEX</vt:lpstr>
      <vt:lpstr>Exemplos</vt:lpstr>
      <vt:lpstr>Exercícios</vt:lpstr>
      <vt:lpstr>Apresentação do PowerPoint</vt:lpstr>
      <vt:lpstr>Referências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ao CPLEX</dc:title>
  <dc:creator>Ana Maria</dc:creator>
  <cp:lastModifiedBy>Ana Maria</cp:lastModifiedBy>
  <cp:revision>45</cp:revision>
  <dcterms:created xsi:type="dcterms:W3CDTF">2013-10-08T14:47:27Z</dcterms:created>
  <dcterms:modified xsi:type="dcterms:W3CDTF">2013-10-09T21:55:15Z</dcterms:modified>
</cp:coreProperties>
</file>