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5" r:id="rId2"/>
    <p:sldId id="276" r:id="rId3"/>
    <p:sldId id="27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73" r:id="rId12"/>
    <p:sldId id="274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9" r:id="rId23"/>
    <p:sldId id="289" r:id="rId24"/>
    <p:sldId id="288" r:id="rId25"/>
    <p:sldId id="280" r:id="rId26"/>
    <p:sldId id="281" r:id="rId27"/>
    <p:sldId id="290" r:id="rId28"/>
    <p:sldId id="282" r:id="rId29"/>
    <p:sldId id="283" r:id="rId30"/>
    <p:sldId id="284" r:id="rId31"/>
    <p:sldId id="285" r:id="rId32"/>
    <p:sldId id="286" r:id="rId33"/>
    <p:sldId id="287" r:id="rId34"/>
    <p:sldId id="291" r:id="rId35"/>
    <p:sldId id="292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dua&#231;&#227;o\pobreza_distribui&#231;&#227;o_aulas_2015\gini_aul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dua&#231;&#227;o\pobreza_distribui&#231;&#227;o_aulas_2015\gini_au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4.0000000000000036E-2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0.69000000000000083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070528"/>
        <c:axId val="120072064"/>
      </c:scatterChart>
      <c:scatterChart>
        <c:scatterStyle val="smoothMarker"/>
        <c:varyColors val="0"/>
        <c:ser>
          <c:idx val="1"/>
          <c:order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070528"/>
        <c:axId val="120072064"/>
      </c:scatterChart>
      <c:valAx>
        <c:axId val="120070528"/>
        <c:scaling>
          <c:orientation val="minMax"/>
          <c:max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20072064"/>
        <c:crosses val="autoZero"/>
        <c:crossBetween val="midCat"/>
      </c:valAx>
      <c:valAx>
        <c:axId val="12007206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07052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263360"/>
        <c:axId val="133266048"/>
      </c:scatterChart>
      <c:scatterChart>
        <c:scatterStyle val="smoothMarker"/>
        <c:varyColors val="0"/>
        <c:ser>
          <c:idx val="1"/>
          <c:order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263360"/>
        <c:axId val="133266048"/>
      </c:scatterChart>
      <c:valAx>
        <c:axId val="133263360"/>
        <c:scaling>
          <c:orientation val="minMax"/>
          <c:max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33266048"/>
        <c:crosses val="autoZero"/>
        <c:crossBetween val="midCat"/>
      </c:valAx>
      <c:valAx>
        <c:axId val="13326604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26336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636992"/>
        <c:axId val="147639296"/>
      </c:scatterChart>
      <c:scatterChart>
        <c:scatterStyle val="smoothMarker"/>
        <c:varyColors val="0"/>
        <c:ser>
          <c:idx val="1"/>
          <c:order val="1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636992"/>
        <c:axId val="147639296"/>
      </c:scatterChart>
      <c:valAx>
        <c:axId val="147636992"/>
        <c:scaling>
          <c:orientation val="minMax"/>
          <c:max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47639296"/>
        <c:crosses val="autoZero"/>
        <c:crossBetween val="midCat"/>
      </c:valAx>
      <c:valAx>
        <c:axId val="147639296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6369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785664"/>
        <c:axId val="174787200"/>
      </c:scatterChart>
      <c:scatterChart>
        <c:scatterStyle val="smoothMarker"/>
        <c:varyColors val="0"/>
        <c:ser>
          <c:idx val="1"/>
          <c:order val="1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785664"/>
        <c:axId val="174787200"/>
      </c:scatterChart>
      <c:valAx>
        <c:axId val="174785664"/>
        <c:scaling>
          <c:orientation val="minMax"/>
          <c:max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74787200"/>
        <c:crosses val="autoZero"/>
        <c:crossBetween val="midCat"/>
      </c:valAx>
      <c:valAx>
        <c:axId val="174787200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47856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Plan1!$L$1</c:f>
              <c:strCache>
                <c:ptCount val="1"/>
                <c:pt idx="0">
                  <c:v>1% + rico</c:v>
                </c:pt>
              </c:strCache>
            </c:strRef>
          </c:tx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8422512766500868E-2"/>
                  <c:y val="1.900763514919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1.4100847261065861E-3"/>
                  <c:y val="2.6486139535271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Plan1!$L$2:$L$31</c:f>
              <c:numCache>
                <c:formatCode>#,##0.00</c:formatCode>
                <c:ptCount val="30"/>
                <c:pt idx="0">
                  <c:v>12.670485961000001</c:v>
                </c:pt>
                <c:pt idx="1">
                  <c:v>13.020689206</c:v>
                </c:pt>
                <c:pt idx="2">
                  <c:v>13.4681146274</c:v>
                </c:pt>
                <c:pt idx="3">
                  <c:v>13.1934479991</c:v>
                </c:pt>
                <c:pt idx="4">
                  <c:v>13.613525791300001</c:v>
                </c:pt>
                <c:pt idx="5">
                  <c:v>13.767854789899999</c:v>
                </c:pt>
                <c:pt idx="6">
                  <c:v>14.1091521706</c:v>
                </c:pt>
                <c:pt idx="7">
                  <c:v>14.4092711685</c:v>
                </c:pt>
                <c:pt idx="8">
                  <c:v>16.477933631900001</c:v>
                </c:pt>
                <c:pt idx="9">
                  <c:v>14.200963446199999</c:v>
                </c:pt>
                <c:pt idx="10">
                  <c:v>13.231512951099999</c:v>
                </c:pt>
                <c:pt idx="11">
                  <c:v>15.093132818300001</c:v>
                </c:pt>
                <c:pt idx="12">
                  <c:v>13.805742821400001</c:v>
                </c:pt>
                <c:pt idx="13">
                  <c:v>13.525355082999999</c:v>
                </c:pt>
                <c:pt idx="14">
                  <c:v>13.7786121439</c:v>
                </c:pt>
                <c:pt idx="15">
                  <c:v>13.8578891255</c:v>
                </c:pt>
                <c:pt idx="16">
                  <c:v>13.2355963491</c:v>
                </c:pt>
                <c:pt idx="17">
                  <c:v>13.9066065952</c:v>
                </c:pt>
                <c:pt idx="18">
                  <c:v>13.427299939199999</c:v>
                </c:pt>
                <c:pt idx="19">
                  <c:v>13.086184104399999</c:v>
                </c:pt>
                <c:pt idx="20">
                  <c:v>12.9744677006</c:v>
                </c:pt>
                <c:pt idx="21">
                  <c:v>12.9868446948</c:v>
                </c:pt>
                <c:pt idx="22">
                  <c:v>12.7710550346</c:v>
                </c:pt>
                <c:pt idx="23">
                  <c:v>12.5039657224</c:v>
                </c:pt>
                <c:pt idx="24">
                  <c:v>12.312890534099999</c:v>
                </c:pt>
                <c:pt idx="25">
                  <c:v>12.098965159700001</c:v>
                </c:pt>
                <c:pt idx="26">
                  <c:v>11.761016231599999</c:v>
                </c:pt>
                <c:pt idx="27">
                  <c:v>12.577426813700001</c:v>
                </c:pt>
                <c:pt idx="28">
                  <c:v>11.7355895083</c:v>
                </c:pt>
                <c:pt idx="29">
                  <c:v>11.3497909636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Plan1!$M$1</c:f>
              <c:strCache>
                <c:ptCount val="1"/>
                <c:pt idx="0">
                  <c:v>10% + rico</c:v>
                </c:pt>
              </c:strCache>
            </c:strRef>
          </c:tx>
          <c:dLbls>
            <c:dLbl>
              <c:idx val="11"/>
              <c:layout>
                <c:manualLayout>
                  <c:x val="-1.710661899746509E-2"/>
                  <c:y val="3.1679391915319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3158937690357763E-2"/>
                  <c:y val="-3.379135137634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"/>
                  <c:y val="-2.444874418640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Plan1!$M$2:$M$31</c:f>
              <c:numCache>
                <c:formatCode>#,##0.00</c:formatCode>
                <c:ptCount val="30"/>
                <c:pt idx="0">
                  <c:v>46.404080990200001</c:v>
                </c:pt>
                <c:pt idx="1">
                  <c:v>46.913165855800003</c:v>
                </c:pt>
                <c:pt idx="2">
                  <c:v>47.380497522799999</c:v>
                </c:pt>
                <c:pt idx="3">
                  <c:v>47.272287181800003</c:v>
                </c:pt>
                <c:pt idx="4">
                  <c:v>47.754139995899997</c:v>
                </c:pt>
                <c:pt idx="5">
                  <c:v>46.953393362200003</c:v>
                </c:pt>
                <c:pt idx="6">
                  <c:v>47.746094239800001</c:v>
                </c:pt>
                <c:pt idx="7">
                  <c:v>49.467914279699997</c:v>
                </c:pt>
                <c:pt idx="8">
                  <c:v>51.496727377500001</c:v>
                </c:pt>
                <c:pt idx="9">
                  <c:v>48.784453376099997</c:v>
                </c:pt>
                <c:pt idx="10">
                  <c:v>45.779189549100003</c:v>
                </c:pt>
                <c:pt idx="11">
                  <c:v>48.638901219600001</c:v>
                </c:pt>
                <c:pt idx="12">
                  <c:v>47.853843653699997</c:v>
                </c:pt>
                <c:pt idx="13">
                  <c:v>47.520180502199999</c:v>
                </c:pt>
                <c:pt idx="14">
                  <c:v>47.666854922799999</c:v>
                </c:pt>
                <c:pt idx="15">
                  <c:v>47.794900546800001</c:v>
                </c:pt>
                <c:pt idx="16">
                  <c:v>47.2661742453</c:v>
                </c:pt>
                <c:pt idx="17">
                  <c:v>47.451133255800002</c:v>
                </c:pt>
                <c:pt idx="18">
                  <c:v>47.030940362499997</c:v>
                </c:pt>
                <c:pt idx="19">
                  <c:v>46.209270495600002</c:v>
                </c:pt>
                <c:pt idx="20">
                  <c:v>45.331288004900003</c:v>
                </c:pt>
                <c:pt idx="21">
                  <c:v>45.327158499200003</c:v>
                </c:pt>
                <c:pt idx="22">
                  <c:v>44.756283503200002</c:v>
                </c:pt>
                <c:pt idx="23">
                  <c:v>43.871376408899998</c:v>
                </c:pt>
                <c:pt idx="24">
                  <c:v>43.244049946600001</c:v>
                </c:pt>
                <c:pt idx="25">
                  <c:v>42.739545452800002</c:v>
                </c:pt>
                <c:pt idx="26">
                  <c:v>41.809635285600002</c:v>
                </c:pt>
                <c:pt idx="27">
                  <c:v>41.903283035500003</c:v>
                </c:pt>
                <c:pt idx="28">
                  <c:v>41.552421189500002</c:v>
                </c:pt>
                <c:pt idx="29">
                  <c:v>40.893396718399998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Plan1!$N$1</c:f>
              <c:strCache>
                <c:ptCount val="1"/>
                <c:pt idx="0">
                  <c:v>50% + pobre</c:v>
                </c:pt>
              </c:strCache>
            </c:strRef>
          </c:tx>
          <c:dLbls>
            <c:dLbl>
              <c:idx val="11"/>
              <c:layout>
                <c:manualLayout>
                  <c:x val="-2.2370194073608195E-2"/>
                  <c:y val="3.1679391915319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3158937690357763E-2"/>
                  <c:y val="-2.3231554071234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2.8201694522131723E-3"/>
                  <c:y val="-1.833655813980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Plan1!$N$2:$N$31</c:f>
              <c:numCache>
                <c:formatCode>#,##0.00</c:formatCode>
                <c:ptCount val="30"/>
                <c:pt idx="0">
                  <c:v>13.1394619573</c:v>
                </c:pt>
                <c:pt idx="1">
                  <c:v>12.702726885700001</c:v>
                </c:pt>
                <c:pt idx="2">
                  <c:v>12.514859979100001</c:v>
                </c:pt>
                <c:pt idx="3">
                  <c:v>12.989101311000001</c:v>
                </c:pt>
                <c:pt idx="4">
                  <c:v>12.456003318700001</c:v>
                </c:pt>
                <c:pt idx="5">
                  <c:v>13.0233810995</c:v>
                </c:pt>
                <c:pt idx="6">
                  <c:v>12.2204709176</c:v>
                </c:pt>
                <c:pt idx="7">
                  <c:v>11.4590671115</c:v>
                </c:pt>
                <c:pt idx="8">
                  <c:v>10.6240395652</c:v>
                </c:pt>
                <c:pt idx="9">
                  <c:v>11.452787387100001</c:v>
                </c:pt>
                <c:pt idx="10">
                  <c:v>13.105731845599999</c:v>
                </c:pt>
                <c:pt idx="11">
                  <c:v>12.3138452065</c:v>
                </c:pt>
                <c:pt idx="12">
                  <c:v>12.345619538699999</c:v>
                </c:pt>
                <c:pt idx="13">
                  <c:v>12.090244888699999</c:v>
                </c:pt>
                <c:pt idx="14">
                  <c:v>12.1188667463</c:v>
                </c:pt>
                <c:pt idx="15">
                  <c:v>12.342056208900001</c:v>
                </c:pt>
                <c:pt idx="16">
                  <c:v>12.6932824926</c:v>
                </c:pt>
                <c:pt idx="17">
                  <c:v>12.580133435400001</c:v>
                </c:pt>
                <c:pt idx="18">
                  <c:v>12.972750124999999</c:v>
                </c:pt>
                <c:pt idx="19">
                  <c:v>13.222250449400001</c:v>
                </c:pt>
                <c:pt idx="20">
                  <c:v>13.8385366318</c:v>
                </c:pt>
                <c:pt idx="21">
                  <c:v>14.057438679400001</c:v>
                </c:pt>
                <c:pt idx="22">
                  <c:v>14.4555770438</c:v>
                </c:pt>
                <c:pt idx="23">
                  <c:v>14.722380853700001</c:v>
                </c:pt>
                <c:pt idx="24">
                  <c:v>15.247981852700001</c:v>
                </c:pt>
                <c:pt idx="25">
                  <c:v>15.498233599100001</c:v>
                </c:pt>
                <c:pt idx="26">
                  <c:v>16.145833521099998</c:v>
                </c:pt>
                <c:pt idx="27">
                  <c:v>16.3754690749</c:v>
                </c:pt>
                <c:pt idx="28">
                  <c:v>16.416148751000001</c:v>
                </c:pt>
                <c:pt idx="29">
                  <c:v>16.996737953299998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326720"/>
        <c:axId val="175328256"/>
      </c:lineChart>
      <c:catAx>
        <c:axId val="17532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75328256"/>
        <c:crosses val="autoZero"/>
        <c:auto val="1"/>
        <c:lblAlgn val="ctr"/>
        <c:lblOffset val="100"/>
        <c:noMultiLvlLbl val="0"/>
      </c:catAx>
      <c:valAx>
        <c:axId val="1753282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5326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Plan1!$J$1</c:f>
              <c:strCache>
                <c:ptCount val="1"/>
                <c:pt idx="0">
                  <c:v>razao 20 / 20</c:v>
                </c:pt>
              </c:strCache>
            </c:strRef>
          </c:tx>
          <c:dLbls>
            <c:dLbl>
              <c:idx val="1"/>
              <c:layout>
                <c:manualLayout>
                  <c:x val="-2.5381525069918538E-2"/>
                  <c:y val="-2.2411348837537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13"/>
              <c:layout>
                <c:manualLayout>
                  <c:x val="-2.2370194073608195E-2"/>
                  <c:y val="-2.5343513532255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delete val="1"/>
            </c:dLbl>
            <c:dLbl>
              <c:idx val="25"/>
              <c:layout>
                <c:manualLayout>
                  <c:x val="-9.2112563832504341E-3"/>
                  <c:y val="2.7455472993276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layout>
                <c:manualLayout>
                  <c:x val="-3.6662202878771241E-2"/>
                  <c:y val="1.018697674433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Plan1!$I$2:$I$31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Plan1!$J$2:$J$31</c:f>
              <c:numCache>
                <c:formatCode>#,##0.00</c:formatCode>
                <c:ptCount val="30"/>
                <c:pt idx="0">
                  <c:v>23.624394522799999</c:v>
                </c:pt>
                <c:pt idx="1">
                  <c:v>25.066772680900002</c:v>
                </c:pt>
                <c:pt idx="2">
                  <c:v>25.063336216500002</c:v>
                </c:pt>
                <c:pt idx="3">
                  <c:v>22.987016858299999</c:v>
                </c:pt>
                <c:pt idx="4">
                  <c:v>25.253899850900002</c:v>
                </c:pt>
                <c:pt idx="5">
                  <c:v>23.700008210499998</c:v>
                </c:pt>
                <c:pt idx="6">
                  <c:v>27.169932499200002</c:v>
                </c:pt>
                <c:pt idx="7">
                  <c:v>30.227197723300002</c:v>
                </c:pt>
                <c:pt idx="8">
                  <c:v>33.573262563299998</c:v>
                </c:pt>
                <c:pt idx="9">
                  <c:v>30.512524795200001</c:v>
                </c:pt>
                <c:pt idx="10">
                  <c:v>26.372989409300001</c:v>
                </c:pt>
                <c:pt idx="11">
                  <c:v>28.552422467900001</c:v>
                </c:pt>
                <c:pt idx="12">
                  <c:v>27.732664563099998</c:v>
                </c:pt>
                <c:pt idx="13">
                  <c:v>29.656987291499998</c:v>
                </c:pt>
                <c:pt idx="14">
                  <c:v>29.0455515409</c:v>
                </c:pt>
                <c:pt idx="15">
                  <c:v>27.783966915000001</c:v>
                </c:pt>
                <c:pt idx="16">
                  <c:v>26.445185780399999</c:v>
                </c:pt>
                <c:pt idx="17">
                  <c:v>27.468491439000001</c:v>
                </c:pt>
                <c:pt idx="18">
                  <c:v>25.022963649899999</c:v>
                </c:pt>
                <c:pt idx="19">
                  <c:v>24.6872502913</c:v>
                </c:pt>
                <c:pt idx="20">
                  <c:v>22.3902899922</c:v>
                </c:pt>
                <c:pt idx="21">
                  <c:v>21.6614424877</c:v>
                </c:pt>
                <c:pt idx="22">
                  <c:v>20.808514129300001</c:v>
                </c:pt>
                <c:pt idx="23">
                  <c:v>20.693049110099999</c:v>
                </c:pt>
                <c:pt idx="24">
                  <c:v>19.312295208199998</c:v>
                </c:pt>
                <c:pt idx="25">
                  <c:v>18.979280686100001</c:v>
                </c:pt>
                <c:pt idx="26">
                  <c:v>17.935104142699998</c:v>
                </c:pt>
                <c:pt idx="27">
                  <c:v>17.313305876000001</c:v>
                </c:pt>
                <c:pt idx="28">
                  <c:v>17.629917218799999</c:v>
                </c:pt>
                <c:pt idx="29">
                  <c:v>15.904461084999999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14752"/>
        <c:axId val="180734208"/>
      </c:lineChart>
      <c:catAx>
        <c:axId val="17951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34208"/>
        <c:crosses val="autoZero"/>
        <c:auto val="1"/>
        <c:lblAlgn val="ctr"/>
        <c:lblOffset val="100"/>
        <c:noMultiLvlLbl val="0"/>
      </c:catAx>
      <c:valAx>
        <c:axId val="180734208"/>
        <c:scaling>
          <c:orientation val="minMax"/>
          <c:min val="15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9514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Plan1!$B$38</c:f>
              <c:strCache>
                <c:ptCount val="1"/>
                <c:pt idx="0">
                  <c:v>curva dos quantis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Plan1!$B$40:$B$48</c:f>
              <c:numCache>
                <c:formatCode>General</c:formatCode>
                <c:ptCount val="9"/>
                <c:pt idx="0">
                  <c:v>175</c:v>
                </c:pt>
                <c:pt idx="1">
                  <c:v>300</c:v>
                </c:pt>
                <c:pt idx="2">
                  <c:v>400</c:v>
                </c:pt>
                <c:pt idx="3">
                  <c:v>533</c:v>
                </c:pt>
                <c:pt idx="4">
                  <c:v>678</c:v>
                </c:pt>
                <c:pt idx="5">
                  <c:v>785</c:v>
                </c:pt>
                <c:pt idx="6">
                  <c:v>1000</c:v>
                </c:pt>
                <c:pt idx="7">
                  <c:v>1356</c:v>
                </c:pt>
                <c:pt idx="8">
                  <c:v>2169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Plan1!$C$38</c:f>
              <c:strCache>
                <c:ptCount val="1"/>
                <c:pt idx="0">
                  <c:v>Pen Parade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Plan1!$C$40:$C$48</c:f>
              <c:numCache>
                <c:formatCode>#,##0.00</c:formatCode>
                <c:ptCount val="9"/>
                <c:pt idx="0">
                  <c:v>79.138210000000001</c:v>
                </c:pt>
                <c:pt idx="1">
                  <c:v>242.31280000000001</c:v>
                </c:pt>
                <c:pt idx="2">
                  <c:v>354.83409999999998</c:v>
                </c:pt>
                <c:pt idx="3">
                  <c:v>470.3492</c:v>
                </c:pt>
                <c:pt idx="4">
                  <c:v>634.44439999999997</c:v>
                </c:pt>
                <c:pt idx="5">
                  <c:v>729.49800000000005</c:v>
                </c:pt>
                <c:pt idx="6">
                  <c:v>896.46749999999997</c:v>
                </c:pt>
                <c:pt idx="7">
                  <c:v>1183.77</c:v>
                </c:pt>
                <c:pt idx="8">
                  <c:v>4682.6130000000003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Plan1!$D$38</c:f>
              <c:strCache>
                <c:ptCount val="1"/>
                <c:pt idx="0">
                  <c:v>média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Plan1!$D$40:$D$48</c:f>
              <c:numCache>
                <c:formatCode>#,##0.00</c:formatCode>
                <c:ptCount val="9"/>
                <c:pt idx="0">
                  <c:v>1088.0329999999999</c:v>
                </c:pt>
                <c:pt idx="1">
                  <c:v>1088.0329999999999</c:v>
                </c:pt>
                <c:pt idx="2">
                  <c:v>1088.0329999999999</c:v>
                </c:pt>
                <c:pt idx="3">
                  <c:v>1088.0329999999999</c:v>
                </c:pt>
                <c:pt idx="4">
                  <c:v>1088.0329999999999</c:v>
                </c:pt>
                <c:pt idx="5">
                  <c:v>1088.0329999999999</c:v>
                </c:pt>
                <c:pt idx="6">
                  <c:v>1088.0329999999999</c:v>
                </c:pt>
                <c:pt idx="7">
                  <c:v>1088.0329999999999</c:v>
                </c:pt>
                <c:pt idx="8">
                  <c:v>1088.0329999999999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92352"/>
        <c:axId val="7493888"/>
      </c:lineChart>
      <c:catAx>
        <c:axId val="7492352"/>
        <c:scaling>
          <c:orientation val="minMax"/>
        </c:scaling>
        <c:delete val="0"/>
        <c:axPos val="b"/>
        <c:majorTickMark val="out"/>
        <c:minorTickMark val="none"/>
        <c:tickLblPos val="nextTo"/>
        <c:crossAx val="7493888"/>
        <c:crosses val="autoZero"/>
        <c:auto val="1"/>
        <c:lblAlgn val="ctr"/>
        <c:lblOffset val="100"/>
        <c:noMultiLvlLbl val="0"/>
      </c:catAx>
      <c:valAx>
        <c:axId val="749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2352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Plan1!$B$38</c:f>
              <c:strCache>
                <c:ptCount val="1"/>
                <c:pt idx="0">
                  <c:v>curva dos quantis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Plan1!$B$40:$B$47</c:f>
              <c:numCache>
                <c:formatCode>General</c:formatCode>
                <c:ptCount val="8"/>
                <c:pt idx="0">
                  <c:v>175</c:v>
                </c:pt>
                <c:pt idx="1">
                  <c:v>300</c:v>
                </c:pt>
                <c:pt idx="2">
                  <c:v>400</c:v>
                </c:pt>
                <c:pt idx="3">
                  <c:v>533</c:v>
                </c:pt>
                <c:pt idx="4">
                  <c:v>678</c:v>
                </c:pt>
                <c:pt idx="5">
                  <c:v>785</c:v>
                </c:pt>
                <c:pt idx="6">
                  <c:v>1000</c:v>
                </c:pt>
                <c:pt idx="7">
                  <c:v>1356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Plan1!$C$38</c:f>
              <c:strCache>
                <c:ptCount val="1"/>
                <c:pt idx="0">
                  <c:v>Pen Parade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Plan1!$C$40:$C$47</c:f>
              <c:numCache>
                <c:formatCode>#,##0.00</c:formatCode>
                <c:ptCount val="8"/>
                <c:pt idx="0">
                  <c:v>79.138210000000001</c:v>
                </c:pt>
                <c:pt idx="1">
                  <c:v>242.31280000000001</c:v>
                </c:pt>
                <c:pt idx="2">
                  <c:v>354.83409999999998</c:v>
                </c:pt>
                <c:pt idx="3">
                  <c:v>470.3492</c:v>
                </c:pt>
                <c:pt idx="4">
                  <c:v>634.44439999999997</c:v>
                </c:pt>
                <c:pt idx="5">
                  <c:v>729.49800000000005</c:v>
                </c:pt>
                <c:pt idx="6">
                  <c:v>896.46749999999997</c:v>
                </c:pt>
                <c:pt idx="7">
                  <c:v>1183.77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Plan1!$D$38</c:f>
              <c:strCache>
                <c:ptCount val="1"/>
                <c:pt idx="0">
                  <c:v>média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val>
            <c:numRef>
              <c:f>Plan1!$D$40:$D$47</c:f>
              <c:numCache>
                <c:formatCode>#,##0.00</c:formatCode>
                <c:ptCount val="8"/>
                <c:pt idx="0">
                  <c:v>1088.0329999999999</c:v>
                </c:pt>
                <c:pt idx="1">
                  <c:v>1088.0329999999999</c:v>
                </c:pt>
                <c:pt idx="2">
                  <c:v>1088.0329999999999</c:v>
                </c:pt>
                <c:pt idx="3">
                  <c:v>1088.0329999999999</c:v>
                </c:pt>
                <c:pt idx="4">
                  <c:v>1088.0329999999999</c:v>
                </c:pt>
                <c:pt idx="5">
                  <c:v>1088.0329999999999</c:v>
                </c:pt>
                <c:pt idx="6">
                  <c:v>1088.0329999999999</c:v>
                </c:pt>
                <c:pt idx="7">
                  <c:v>1088.0329999999999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7808"/>
        <c:axId val="7538176"/>
      </c:lineChart>
      <c:catAx>
        <c:axId val="752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7538176"/>
        <c:crosses val="autoZero"/>
        <c:auto val="1"/>
        <c:lblAlgn val="ctr"/>
        <c:lblOffset val="100"/>
        <c:noMultiLvlLbl val="0"/>
      </c:catAx>
      <c:valAx>
        <c:axId val="753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27808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</cdr:x>
      <cdr:y>0.83333</cdr:y>
    </cdr:from>
    <cdr:to>
      <cdr:x>0.96</cdr:x>
      <cdr:y>0.83333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648072" y="2880320"/>
          <a:ext cx="453650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B9F21-7D8D-44CF-B00F-C144864BDB3C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0EFA-07F9-46BF-88B1-2A016C42C5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25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0EFA-07F9-46BF-88B1-2A016C42C5BE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29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4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5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49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4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2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1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4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8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31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8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1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3F56-157E-4CCC-AABD-CDBB68EA6873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9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Roda viva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Amartya </a:t>
            </a:r>
            <a:r>
              <a:rPr lang="pt-BR" b="1" dirty="0" err="1"/>
              <a:t>Sen</a:t>
            </a:r>
            <a:endParaRPr lang="pt-BR" b="1" dirty="0"/>
          </a:p>
          <a:p>
            <a:r>
              <a:rPr lang="pt-BR" dirty="0" smtClean="0"/>
              <a:t>22/1/2001- Não </a:t>
            </a:r>
            <a:r>
              <a:rPr lang="pt-BR" dirty="0"/>
              <a:t>é a falta de alimentos a causa da fome, mas a insuficiência de renda para comprar comida, diz o economista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05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perfeita (</a:t>
            </a:r>
            <a:r>
              <a:rPr lang="pt-BR" dirty="0" err="1" smtClean="0"/>
              <a:t>des</a:t>
            </a:r>
            <a:r>
              <a:rPr lang="pt-BR" dirty="0" smtClean="0"/>
              <a:t>)igualdade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todas as pessoas tivessem a mesma renda, a proporção acumulada da renda seria sempre igual a proporção acumulada de pessoas </a:t>
            </a:r>
            <a:r>
              <a:rPr lang="pt-BR" dirty="0" smtClean="0">
                <a:sym typeface="Wingdings" pitchFamily="2" charset="2"/>
              </a:rPr>
              <a:t> esta é a curva da perfeita igualdade (reta vermelha)</a:t>
            </a:r>
          </a:p>
          <a:p>
            <a:r>
              <a:rPr lang="pt-BR" dirty="0" smtClean="0">
                <a:sym typeface="Wingdings" pitchFamily="2" charset="2"/>
              </a:rPr>
              <a:t>Se apenas uma pessoa tivesse toda renda  curva de </a:t>
            </a:r>
            <a:r>
              <a:rPr lang="pt-BR" dirty="0" err="1" smtClean="0">
                <a:sym typeface="Wingdings" pitchFamily="2" charset="2"/>
              </a:rPr>
              <a:t>lorenz</a:t>
            </a:r>
            <a:r>
              <a:rPr lang="pt-BR" dirty="0" smtClean="0">
                <a:sym typeface="Wingdings" pitchFamily="2" charset="2"/>
              </a:rPr>
              <a:t> seria a linha verde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8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15354"/>
              </p:ext>
            </p:extLst>
          </p:nvPr>
        </p:nvGraphicFramePr>
        <p:xfrm>
          <a:off x="611560" y="2852936"/>
          <a:ext cx="7992889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até o 20o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20o ao 40o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80o </a:t>
                      </a:r>
                      <a:r>
                        <a:rPr lang="pt-BR" sz="2400" u="none" strike="noStrike" dirty="0" smtClean="0">
                          <a:effectLst/>
                        </a:rPr>
                        <a:t>até 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764704"/>
          <a:ext cx="7992889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1 2        3 4          5 6         7 8        9 10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10 10    10 10    10 10     10 10    10 10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Renda 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Cada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20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63688" y="1793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Perfeita igualdade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15354"/>
              </p:ext>
            </p:extLst>
          </p:nvPr>
        </p:nvGraphicFramePr>
        <p:xfrm>
          <a:off x="611560" y="2852936"/>
          <a:ext cx="7992889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até o 20o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20o ao 40o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80o </a:t>
                      </a:r>
                      <a:r>
                        <a:rPr lang="pt-BR" sz="2400" u="none" strike="noStrike" dirty="0" smtClean="0">
                          <a:effectLst/>
                        </a:rPr>
                        <a:t>até 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764704"/>
          <a:ext cx="7992889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1  2        3 4          5  6         7  8        9  10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0  0        0  0         0  0         0  0        0  100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Renda 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63688" y="1793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Perfeita (</a:t>
            </a:r>
            <a:r>
              <a:rPr lang="pt-BR" dirty="0" err="1" smtClean="0"/>
              <a:t>des</a:t>
            </a:r>
            <a:r>
              <a:rPr lang="pt-BR" dirty="0" smtClean="0"/>
              <a:t>)igualdade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a curva vermelha, nem a curva verde... Curva de </a:t>
            </a:r>
            <a:r>
              <a:rPr lang="pt-BR" dirty="0" err="1" smtClean="0"/>
              <a:t>lorenz</a:t>
            </a:r>
            <a:r>
              <a:rPr lang="pt-BR" dirty="0" smtClean="0"/>
              <a:t> estará sempre entre esses dois extremos</a:t>
            </a:r>
          </a:p>
          <a:p>
            <a:r>
              <a:rPr lang="pt-BR" dirty="0" smtClean="0"/>
              <a:t>Quanto mais afastada ela estiver da curva de perfeita igualdade, mais desigual será a distribuição de renda</a:t>
            </a:r>
          </a:p>
          <a:p>
            <a:r>
              <a:rPr lang="pt-BR" dirty="0" smtClean="0">
                <a:sym typeface="Symbol"/>
              </a:rPr>
              <a:t> = área de desigualdade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70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Perfeita igualdade e curva de Lorenz</a:t>
            </a: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643818"/>
              </p:ext>
            </p:extLst>
          </p:nvPr>
        </p:nvGraphicFramePr>
        <p:xfrm>
          <a:off x="611560" y="1268760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1259632" y="5921570"/>
            <a:ext cx="684076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00392" y="1484784"/>
            <a:ext cx="0" cy="443678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220072" y="3703177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rgbClr val="FF0000"/>
                </a:solidFill>
                <a:sym typeface="Symbol"/>
              </a:rPr>
              <a:t></a:t>
            </a: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1196752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30190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A curva de </a:t>
            </a:r>
            <a:r>
              <a:rPr lang="pt-BR" sz="3600" dirty="0" err="1" smtClean="0"/>
              <a:t>lorenz</a:t>
            </a:r>
            <a:r>
              <a:rPr lang="pt-BR" sz="3600" dirty="0" smtClean="0"/>
              <a:t> para uma distribuição discreta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Considere uma população com n valores da variável x</a:t>
            </a:r>
            <a:r>
              <a:rPr lang="pt-BR" baseline="-25000" dirty="0" smtClean="0"/>
              <a:t>i</a:t>
            </a:r>
            <a:r>
              <a:rPr lang="pt-BR" dirty="0" smtClean="0"/>
              <a:t> – renda da i-</a:t>
            </a:r>
            <a:r>
              <a:rPr lang="pt-BR" dirty="0" err="1" smtClean="0"/>
              <a:t>ésima</a:t>
            </a:r>
            <a:r>
              <a:rPr lang="pt-BR" dirty="0" smtClean="0"/>
              <a:t> pessoa em uma população com n pessoas; admita que esses valores estejam ordenados:</a:t>
            </a:r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sym typeface="Symbol"/>
              </a:rPr>
              <a:t> x</a:t>
            </a:r>
            <a:r>
              <a:rPr lang="pt-BR" baseline="-25000" dirty="0" smtClean="0">
                <a:sym typeface="Symbol"/>
              </a:rPr>
              <a:t>2</a:t>
            </a:r>
            <a:r>
              <a:rPr lang="pt-BR" dirty="0" smtClean="0">
                <a:sym typeface="Symbol"/>
              </a:rPr>
              <a:t>  x</a:t>
            </a:r>
            <a:r>
              <a:rPr lang="pt-BR" baseline="-25000" dirty="0" smtClean="0">
                <a:sym typeface="Symbol"/>
              </a:rPr>
              <a:t>3</a:t>
            </a:r>
            <a:r>
              <a:rPr lang="pt-BR" dirty="0" smtClean="0">
                <a:sym typeface="Symbol"/>
              </a:rPr>
              <a:t>  x</a:t>
            </a:r>
            <a:r>
              <a:rPr lang="pt-BR" baseline="-25000" dirty="0" smtClean="0">
                <a:sym typeface="Symbol"/>
              </a:rPr>
              <a:t>4</a:t>
            </a:r>
            <a:r>
              <a:rPr lang="pt-BR" dirty="0" smtClean="0">
                <a:sym typeface="Symbol"/>
              </a:rPr>
              <a:t> ....  </a:t>
            </a:r>
            <a:r>
              <a:rPr lang="pt-BR" dirty="0" err="1" smtClean="0">
                <a:sym typeface="Symbol"/>
              </a:rPr>
              <a:t>x</a:t>
            </a:r>
            <a:r>
              <a:rPr lang="pt-BR" baseline="-25000" dirty="0" err="1" smtClean="0">
                <a:sym typeface="Symbol"/>
              </a:rPr>
              <a:t>n</a:t>
            </a:r>
            <a:r>
              <a:rPr lang="pt-BR" dirty="0" smtClean="0">
                <a:sym typeface="Symbol"/>
              </a:rPr>
              <a:t> </a:t>
            </a:r>
          </a:p>
          <a:p>
            <a:pPr algn="just"/>
            <a:endParaRPr lang="pt-BR" dirty="0" smtClean="0">
              <a:sym typeface="Symbol"/>
            </a:endParaRPr>
          </a:p>
          <a:p>
            <a:pPr algn="just"/>
            <a:r>
              <a:rPr lang="pt-BR" dirty="0" err="1" smtClean="0">
                <a:sym typeface="Symbol"/>
              </a:rPr>
              <a:t>p</a:t>
            </a:r>
            <a:r>
              <a:rPr lang="pt-BR" baseline="-25000" dirty="0" err="1" smtClean="0">
                <a:sym typeface="Symbol"/>
              </a:rPr>
              <a:t>i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= i / n   </a:t>
            </a:r>
            <a:r>
              <a:rPr lang="pt-BR" dirty="0" smtClean="0">
                <a:sym typeface="Wingdings" pitchFamily="2" charset="2"/>
              </a:rPr>
              <a:t> proporção acumulada de pessoas até a i-</a:t>
            </a:r>
            <a:r>
              <a:rPr lang="pt-BR" dirty="0" err="1" smtClean="0">
                <a:sym typeface="Wingdings" pitchFamily="2" charset="2"/>
              </a:rPr>
              <a:t>ésima</a:t>
            </a:r>
            <a:r>
              <a:rPr lang="pt-BR" dirty="0" smtClean="0">
                <a:sym typeface="Wingdings" pitchFamily="2" charset="2"/>
              </a:rPr>
              <a:t> pessoa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8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curva de </a:t>
            </a:r>
            <a:r>
              <a:rPr lang="pt-BR" dirty="0" err="1" smtClean="0"/>
              <a:t>lorenz</a:t>
            </a:r>
            <a:r>
              <a:rPr lang="pt-BR" dirty="0" smtClean="0"/>
              <a:t> para uma distribuição discreta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60809"/>
              </p:ext>
            </p:extLst>
          </p:nvPr>
        </p:nvGraphicFramePr>
        <p:xfrm>
          <a:off x="457200" y="1862139"/>
          <a:ext cx="2602632" cy="126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ção" r:id="rId3" imgW="914400" imgH="444240" progId="Equation.3">
                  <p:embed/>
                </p:oleObj>
              </mc:Choice>
              <mc:Fallback>
                <p:oleObj name="Equação" r:id="rId3" imgW="914400" imgH="444240" progId="Equation.3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62139"/>
                        <a:ext cx="2602632" cy="1265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03848" y="213285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smtClean="0"/>
              <a:t>proporção acumulada da renda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3286725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vamos definir também p</a:t>
            </a:r>
            <a:r>
              <a:rPr lang="pt-BR" sz="3200" baseline="-25000" dirty="0" smtClean="0"/>
              <a:t>0</a:t>
            </a:r>
            <a:r>
              <a:rPr lang="pt-BR" sz="3200" dirty="0" smtClean="0"/>
              <a:t> = 0 e </a:t>
            </a:r>
            <a:r>
              <a:rPr lang="pt-BR" sz="3200" dirty="0" smtClean="0">
                <a:sym typeface="Symbol"/>
              </a:rPr>
              <a:t></a:t>
            </a:r>
            <a:r>
              <a:rPr lang="pt-BR" sz="3200" baseline="-25000" dirty="0" smtClean="0">
                <a:sym typeface="Symbol"/>
              </a:rPr>
              <a:t>0</a:t>
            </a:r>
            <a:r>
              <a:rPr lang="pt-BR" sz="3200" dirty="0" smtClean="0">
                <a:sym typeface="Symbol"/>
              </a:rPr>
              <a:t> = 0;</a:t>
            </a:r>
          </a:p>
          <a:p>
            <a:endParaRPr lang="pt-BR" sz="3200" dirty="0">
              <a:sym typeface="Symbo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3200" dirty="0" smtClean="0">
                <a:sym typeface="Symbol"/>
              </a:rPr>
              <a:t>Os pares de valores </a:t>
            </a:r>
            <a:r>
              <a:rPr lang="pt-BR" sz="3200" dirty="0" err="1" smtClean="0"/>
              <a:t>p</a:t>
            </a:r>
            <a:r>
              <a:rPr lang="pt-BR" sz="3200" baseline="-25000" dirty="0" err="1" smtClean="0"/>
              <a:t>i</a:t>
            </a:r>
            <a:r>
              <a:rPr lang="pt-BR" sz="3200" dirty="0" smtClean="0"/>
              <a:t> e </a:t>
            </a:r>
            <a:r>
              <a:rPr lang="pt-BR" sz="3200" dirty="0" smtClean="0">
                <a:sym typeface="Symbol"/>
              </a:rPr>
              <a:t></a:t>
            </a:r>
            <a:r>
              <a:rPr lang="pt-BR" sz="3200" baseline="-25000" dirty="0" smtClean="0">
                <a:sym typeface="Symbol"/>
              </a:rPr>
              <a:t>i</a:t>
            </a:r>
            <a:r>
              <a:rPr lang="pt-BR" sz="3200" dirty="0" smtClean="0">
                <a:sym typeface="Symbol"/>
              </a:rPr>
              <a:t> (com i = 0, 1, ..., n) correspondem a n+1 pontos que formam a curva de </a:t>
            </a:r>
            <a:r>
              <a:rPr lang="pt-BR" sz="3200" dirty="0" err="1" smtClean="0">
                <a:sym typeface="Symbol"/>
              </a:rPr>
              <a:t>lorenz</a:t>
            </a:r>
            <a:r>
              <a:rPr lang="pt-BR" sz="3200" dirty="0" smtClean="0">
                <a:sym typeface="Symbol"/>
              </a:rPr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443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ym typeface="Symbol"/>
              </a:rPr>
              <a:t> = área de desigualdade </a:t>
            </a:r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Índice de </a:t>
            </a:r>
            <a:r>
              <a:rPr lang="pt-BR" dirty="0" err="1" smtClean="0">
                <a:sym typeface="Symbol"/>
              </a:rPr>
              <a:t>gini</a:t>
            </a:r>
            <a:r>
              <a:rPr lang="pt-BR" dirty="0" smtClean="0">
                <a:sym typeface="Symbol"/>
              </a:rPr>
              <a:t> (G) = quociente entre a área de desigualdade  e o valor máximo possível desta desigualdade</a:t>
            </a:r>
          </a:p>
          <a:p>
            <a:r>
              <a:rPr lang="pt-BR" dirty="0" smtClean="0">
                <a:sym typeface="Symbol"/>
              </a:rPr>
              <a:t></a:t>
            </a:r>
            <a:r>
              <a:rPr lang="pt-BR" baseline="-25000" dirty="0" err="1" smtClean="0">
                <a:sym typeface="Symbol"/>
              </a:rPr>
              <a:t>max</a:t>
            </a:r>
            <a:r>
              <a:rPr lang="pt-BR" dirty="0" smtClean="0">
                <a:sym typeface="Symbol"/>
              </a:rPr>
              <a:t> = triângulo verde = </a:t>
            </a:r>
          </a:p>
          <a:p>
            <a:endParaRPr lang="pt-BR" dirty="0" smtClean="0">
              <a:sym typeface="Symbol"/>
            </a:endParaRPr>
          </a:p>
          <a:p>
            <a:r>
              <a:rPr lang="pt-BR" dirty="0" err="1" smtClean="0">
                <a:sym typeface="Symbol"/>
              </a:rPr>
              <a:t>lim</a:t>
            </a:r>
            <a:r>
              <a:rPr lang="pt-BR" dirty="0" smtClean="0">
                <a:sym typeface="Symbol"/>
              </a:rPr>
              <a:t> </a:t>
            </a:r>
            <a:r>
              <a:rPr lang="pt-BR" baseline="-25000" dirty="0" err="1" smtClean="0">
                <a:sym typeface="Symbol"/>
              </a:rPr>
              <a:t>max</a:t>
            </a:r>
            <a:r>
              <a:rPr lang="pt-BR" dirty="0" smtClean="0">
                <a:sym typeface="Symbol"/>
              </a:rPr>
              <a:t> quando n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ym typeface="Symbol"/>
              </a:rPr>
              <a:t>  = 0,5</a:t>
            </a:r>
          </a:p>
          <a:p>
            <a:r>
              <a:rPr lang="pt-BR" dirty="0" smtClean="0">
                <a:sym typeface="Symbol"/>
              </a:rPr>
              <a:t>G =  / 0,5 = 2 </a:t>
            </a:r>
          </a:p>
          <a:p>
            <a:pPr marL="0" indent="0">
              <a:buNone/>
            </a:pPr>
            <a:endParaRPr lang="pt-BR" dirty="0" smtClean="0">
              <a:sym typeface="Symbol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367656"/>
              </p:ext>
            </p:extLst>
          </p:nvPr>
        </p:nvGraphicFramePr>
        <p:xfrm>
          <a:off x="4860032" y="3429000"/>
          <a:ext cx="2736304" cy="1283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ção" r:id="rId3" imgW="1028520" imgH="482400" progId="Equation.3">
                  <p:embed/>
                </p:oleObj>
              </mc:Choice>
              <mc:Fallback>
                <p:oleObj name="Equação" r:id="rId3" imgW="102852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429000"/>
                        <a:ext cx="2736304" cy="1283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2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0 </a:t>
            </a:r>
            <a:r>
              <a:rPr lang="pt-BR" dirty="0" smtClean="0">
                <a:sym typeface="Symbol"/>
              </a:rPr>
              <a:t> G  1</a:t>
            </a:r>
          </a:p>
          <a:p>
            <a:r>
              <a:rPr lang="pt-BR" dirty="0" smtClean="0">
                <a:sym typeface="Symbol"/>
              </a:rPr>
              <a:t>Índice de </a:t>
            </a:r>
            <a:r>
              <a:rPr lang="pt-BR" dirty="0" err="1" smtClean="0">
                <a:sym typeface="Symbol"/>
              </a:rPr>
              <a:t>Gini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>
                <a:sym typeface="Wingdings" pitchFamily="2" charset="2"/>
              </a:rPr>
              <a:t> é uma das principais medidas de desigualdade, tendo sido proposto por </a:t>
            </a:r>
            <a:r>
              <a:rPr lang="pt-BR" dirty="0" err="1" smtClean="0">
                <a:sym typeface="Wingdings" pitchFamily="2" charset="2"/>
              </a:rPr>
              <a:t>Corrado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Gini</a:t>
            </a:r>
            <a:r>
              <a:rPr lang="pt-BR" dirty="0" smtClean="0">
                <a:sym typeface="Wingdings" pitchFamily="2" charset="2"/>
              </a:rPr>
              <a:t> em 1914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81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Fórmulas que permitem calcular o </a:t>
            </a:r>
            <a:r>
              <a:rPr lang="pt-BR" dirty="0"/>
              <a:t>í</a:t>
            </a:r>
            <a:r>
              <a:rPr lang="pt-BR" dirty="0" smtClean="0"/>
              <a:t>ndice de </a:t>
            </a:r>
            <a:r>
              <a:rPr lang="pt-BR" dirty="0" err="1" smtClean="0"/>
              <a:t>Gini</a:t>
            </a:r>
            <a:r>
              <a:rPr lang="pt-BR" dirty="0" smtClean="0"/>
              <a:t> a partir dos valores de x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Vamos chamar de </a:t>
            </a:r>
            <a:r>
              <a:rPr lang="pt-BR" dirty="0" smtClean="0">
                <a:sym typeface="Symbol"/>
              </a:rPr>
              <a:t> a área compreendida entre a curva de </a:t>
            </a:r>
            <a:r>
              <a:rPr lang="pt-BR" dirty="0" err="1" smtClean="0">
                <a:sym typeface="Symbol"/>
              </a:rPr>
              <a:t>lorenz</a:t>
            </a:r>
            <a:r>
              <a:rPr lang="pt-BR" dirty="0" smtClean="0">
                <a:sym typeface="Symbol"/>
              </a:rPr>
              <a:t> e o eixo das abscissas (eixo x)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354691"/>
              </p:ext>
            </p:extLst>
          </p:nvPr>
        </p:nvGraphicFramePr>
        <p:xfrm>
          <a:off x="2915816" y="2996952"/>
          <a:ext cx="5400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228184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Symbol"/>
              </a:rPr>
              <a:t>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64288" y="51275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Symbol"/>
              </a:rPr>
              <a:t></a:t>
            </a:r>
            <a:endParaRPr lang="pt-BR" sz="24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8100392" y="3212976"/>
            <a:ext cx="0" cy="2664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11560" y="364502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ym typeface="Symbol"/>
              </a:rPr>
              <a:t>+=0,5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655494" y="298766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13347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Fome x falta de alimentos</a:t>
            </a:r>
          </a:p>
          <a:p>
            <a:r>
              <a:rPr lang="pt-BR" dirty="0" smtClean="0"/>
              <a:t>Fome: problema agrícola na medida em que muitas pessoas pobres recebem seus salários da área agrícola</a:t>
            </a:r>
          </a:p>
          <a:p>
            <a:r>
              <a:rPr lang="pt-BR" dirty="0" smtClean="0"/>
              <a:t>Capacidade das pessoas de comprar comida </a:t>
            </a:r>
            <a:r>
              <a:rPr lang="pt-BR" dirty="0" smtClean="0">
                <a:sym typeface="Wingdings" pitchFamily="2" charset="2"/>
              </a:rPr>
              <a:t> este deve ser o foco</a:t>
            </a:r>
          </a:p>
          <a:p>
            <a:r>
              <a:rPr lang="pt-BR" dirty="0" smtClean="0">
                <a:sym typeface="Wingdings" pitchFamily="2" charset="2"/>
              </a:rPr>
              <a:t>Fome está deixando de existir porque os países estão ficando mais ricos? Este não é o ponto. </a:t>
            </a:r>
            <a:r>
              <a:rPr lang="pt-BR" dirty="0" err="1" smtClean="0">
                <a:sym typeface="Wingdings" pitchFamily="2" charset="2"/>
              </a:rPr>
              <a:t>Vc</a:t>
            </a:r>
            <a:r>
              <a:rPr lang="pt-BR" dirty="0" smtClean="0">
                <a:sym typeface="Wingdings" pitchFamily="2" charset="2"/>
              </a:rPr>
              <a:t> precisa ter governos responsáveis.</a:t>
            </a:r>
          </a:p>
          <a:p>
            <a:r>
              <a:rPr lang="pt-BR" dirty="0" smtClean="0">
                <a:sym typeface="Wingdings" pitchFamily="2" charset="2"/>
              </a:rPr>
              <a:t>Democracia x ditaduras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15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603768"/>
              </p:ext>
            </p:extLst>
          </p:nvPr>
        </p:nvGraphicFramePr>
        <p:xfrm>
          <a:off x="207222" y="152636"/>
          <a:ext cx="66247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6618667" y="401931"/>
            <a:ext cx="0" cy="37444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43608" y="4149080"/>
            <a:ext cx="57883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325533" y="340129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463806" y="273663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95536" y="47251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Notem que a área </a:t>
            </a:r>
            <a:r>
              <a:rPr lang="pt-BR" sz="2400" dirty="0" smtClean="0">
                <a:sym typeface="Symbol"/>
              </a:rPr>
              <a:t> é formada por uma </a:t>
            </a:r>
            <a:r>
              <a:rPr lang="pt-BR" sz="2400" i="1" dirty="0" smtClean="0">
                <a:sym typeface="Symbol"/>
              </a:rPr>
              <a:t>soma</a:t>
            </a:r>
            <a:r>
              <a:rPr lang="pt-BR" sz="2400" dirty="0" smtClean="0">
                <a:sym typeface="Symbol"/>
              </a:rPr>
              <a:t> de áreas de trapézios  retângulos (S</a:t>
            </a:r>
            <a:r>
              <a:rPr lang="pt-BR" sz="2400" baseline="-25000" dirty="0" smtClean="0">
                <a:sym typeface="Symbol"/>
              </a:rPr>
              <a:t>i</a:t>
            </a:r>
            <a:r>
              <a:rPr lang="pt-BR" sz="2400" dirty="0" smtClean="0">
                <a:sym typeface="Symbol"/>
              </a:rPr>
              <a:t>).</a:t>
            </a:r>
            <a:endParaRPr lang="pt-BR" sz="2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804248" y="414908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7504" y="44624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cxnSp>
        <p:nvCxnSpPr>
          <p:cNvPr id="26" name="Conector de seta reta 25"/>
          <p:cNvCxnSpPr>
            <a:endCxn id="27" idx="1"/>
          </p:cNvCxnSpPr>
          <p:nvPr/>
        </p:nvCxnSpPr>
        <p:spPr>
          <a:xfrm flipV="1">
            <a:off x="5508104" y="2450505"/>
            <a:ext cx="2016224" cy="97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7524328" y="198884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Base maior = </a:t>
            </a:r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>
                <a:sym typeface="Symbol"/>
              </a:rPr>
              <a:t>i</a:t>
            </a:r>
            <a:endParaRPr lang="pt-BR" baseline="-25000" dirty="0"/>
          </a:p>
        </p:txBody>
      </p:sp>
      <p:cxnSp>
        <p:nvCxnSpPr>
          <p:cNvPr id="29" name="Conector de seta reta 28"/>
          <p:cNvCxnSpPr/>
          <p:nvPr/>
        </p:nvCxnSpPr>
        <p:spPr>
          <a:xfrm flipH="1" flipV="1">
            <a:off x="2267744" y="2132856"/>
            <a:ext cx="204393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1403648" y="176352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Base menor = </a:t>
            </a:r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>
                <a:sym typeface="Symbol"/>
              </a:rPr>
              <a:t>i-1</a:t>
            </a:r>
            <a:endParaRPr lang="pt-BR" baseline="-250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71601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cxnSp>
        <p:nvCxnSpPr>
          <p:cNvPr id="35" name="Conector de seta reta 34"/>
          <p:cNvCxnSpPr/>
          <p:nvPr/>
        </p:nvCxnSpPr>
        <p:spPr>
          <a:xfrm>
            <a:off x="4499992" y="4437112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4932040" y="4437112"/>
            <a:ext cx="21602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092280" y="555614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Altura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 – p</a:t>
            </a:r>
            <a:r>
              <a:rPr lang="pt-BR" baseline="-25000" dirty="0" smtClean="0"/>
              <a:t>i-1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4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76825"/>
              </p:ext>
            </p:extLst>
          </p:nvPr>
        </p:nvGraphicFramePr>
        <p:xfrm>
          <a:off x="683569" y="548680"/>
          <a:ext cx="6120680" cy="2126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ção" r:id="rId3" imgW="2412720" imgH="838080" progId="Equation.3">
                  <p:embed/>
                </p:oleObj>
              </mc:Choice>
              <mc:Fallback>
                <p:oleObj name="Equação" r:id="rId3" imgW="2412720" imgH="8380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548680"/>
                        <a:ext cx="6120680" cy="21261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837924"/>
              </p:ext>
            </p:extLst>
          </p:nvPr>
        </p:nvGraphicFramePr>
        <p:xfrm>
          <a:off x="539551" y="2996952"/>
          <a:ext cx="5040561" cy="120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ção" r:id="rId5" imgW="1803240" imgH="431640" progId="Equation.3">
                  <p:embed/>
                </p:oleObj>
              </mc:Choice>
              <mc:Fallback>
                <p:oleObj name="Equação" r:id="rId5" imgW="1803240" imgH="431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2996952"/>
                        <a:ext cx="5040561" cy="1206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1030"/>
              </p:ext>
            </p:extLst>
          </p:nvPr>
        </p:nvGraphicFramePr>
        <p:xfrm>
          <a:off x="474389" y="4581128"/>
          <a:ext cx="54657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ção" r:id="rId7" imgW="1955520" imgH="431640" progId="Equation.3">
                  <p:embed/>
                </p:oleObj>
              </mc:Choice>
              <mc:Fallback>
                <p:oleObj name="Equação" r:id="rId7" imgW="195552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89" y="4581128"/>
                        <a:ext cx="5465763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6228184" y="4293096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251520" y="4581128"/>
            <a:ext cx="597666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660232" y="2780928"/>
            <a:ext cx="1721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ym typeface="Symbol"/>
              </a:rPr>
              <a:t>G =  / 0,5 = 2 </a:t>
            </a:r>
          </a:p>
          <a:p>
            <a:r>
              <a:rPr lang="pt-BR" dirty="0" smtClean="0">
                <a:sym typeface="Symbol"/>
              </a:rPr>
              <a:t> +  = 0,5</a:t>
            </a:r>
          </a:p>
          <a:p>
            <a:r>
              <a:rPr lang="pt-BR" dirty="0" smtClean="0">
                <a:sym typeface="Symbol"/>
              </a:rPr>
              <a:t>G = 2*(0,5-  )</a:t>
            </a:r>
          </a:p>
          <a:p>
            <a:r>
              <a:rPr lang="pt-BR" dirty="0" smtClean="0">
                <a:sym typeface="Symbol"/>
              </a:rPr>
              <a:t>G = (1- 2 )</a:t>
            </a:r>
          </a:p>
        </p:txBody>
      </p:sp>
    </p:spTree>
    <p:extLst>
      <p:ext uri="{BB962C8B-B14F-4D97-AF65-F5344CB8AC3E}">
        <p14:creationId xmlns:p14="http://schemas.microsoft.com/office/powerpoint/2010/main" val="18554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Outras medidas de desigualdade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Posições da curva de Lorenz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795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51748"/>
              </p:ext>
            </p:extLst>
          </p:nvPr>
        </p:nvGraphicFramePr>
        <p:xfrm>
          <a:off x="0" y="188640"/>
          <a:ext cx="9006551" cy="65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9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800" dirty="0" smtClean="0"/>
              <a:t>Razão entre os </a:t>
            </a:r>
            <a:r>
              <a:rPr lang="pt-BR" sz="3800" dirty="0" err="1" smtClean="0"/>
              <a:t>quantis</a:t>
            </a:r>
            <a:r>
              <a:rPr lang="pt-BR" sz="3800" dirty="0" smtClean="0"/>
              <a:t> de uma distribuição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Autofit/>
          </a:bodyPr>
          <a:lstStyle/>
          <a:p>
            <a:r>
              <a:rPr lang="pt-BR" sz="2400" dirty="0" err="1"/>
              <a:t>Quantis</a:t>
            </a:r>
            <a:r>
              <a:rPr lang="pt-BR" sz="2400" dirty="0"/>
              <a:t> de uma distribuição: Se usa o termo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 para </a:t>
            </a:r>
            <a:r>
              <a:rPr lang="pt-BR" sz="2400" dirty="0"/>
              <a:t>a separatriz ou para o </a:t>
            </a:r>
            <a:r>
              <a:rPr lang="pt-BR" sz="2400" dirty="0" smtClean="0"/>
              <a:t>estrato. </a:t>
            </a:r>
          </a:p>
          <a:p>
            <a:r>
              <a:rPr lang="pt-BR" sz="2400" dirty="0" smtClean="0"/>
              <a:t>Na </a:t>
            </a:r>
            <a:r>
              <a:rPr lang="pt-BR" sz="2400" dirty="0"/>
              <a:t>prática se adota </a:t>
            </a:r>
            <a:r>
              <a:rPr lang="pt-BR" sz="2400" dirty="0" smtClean="0"/>
              <a:t>a renda </a:t>
            </a:r>
            <a:r>
              <a:rPr lang="pt-BR" sz="2400" dirty="0"/>
              <a:t>da última pessoa do estrato como demarcação </a:t>
            </a:r>
            <a:r>
              <a:rPr lang="pt-BR" sz="2400" dirty="0" smtClean="0"/>
              <a:t>do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Exemplo: suponha que fracionemos a distribuição em 10 partes.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dirty="0" err="1"/>
              <a:t>decil</a:t>
            </a:r>
            <a:r>
              <a:rPr lang="pt-BR" sz="2400" dirty="0"/>
              <a:t> é a separatriz.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termo </a:t>
            </a:r>
            <a:r>
              <a:rPr lang="pt-BR" sz="2400" dirty="0" err="1" smtClean="0"/>
              <a:t>decil</a:t>
            </a:r>
            <a:r>
              <a:rPr lang="pt-BR" sz="2400" dirty="0" smtClean="0"/>
              <a:t> denomina cada </a:t>
            </a:r>
            <a:r>
              <a:rPr lang="pt-BR" sz="2400" dirty="0" err="1" smtClean="0"/>
              <a:t>quantil</a:t>
            </a:r>
            <a:r>
              <a:rPr lang="pt-BR" sz="2400" dirty="0" smtClean="0"/>
              <a:t> de </a:t>
            </a:r>
            <a:r>
              <a:rPr lang="pt-BR" sz="2400" dirty="0"/>
              <a:t>uma distribuição que foi </a:t>
            </a:r>
            <a:r>
              <a:rPr lang="pt-BR" sz="2400" dirty="0" smtClean="0"/>
              <a:t>fracionada </a:t>
            </a:r>
            <a:r>
              <a:rPr lang="pt-BR" sz="2400" dirty="0"/>
              <a:t>em 10 partes.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94846"/>
              </p:ext>
            </p:extLst>
          </p:nvPr>
        </p:nvGraphicFramePr>
        <p:xfrm>
          <a:off x="764031" y="4365104"/>
          <a:ext cx="741682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4320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04248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524328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5600" y="437017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19672" y="437017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2o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1504684" y="48691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1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Razão entre os </a:t>
            </a:r>
            <a:r>
              <a:rPr lang="pt-BR" dirty="0" err="1" smtClean="0"/>
              <a:t>quantis</a:t>
            </a:r>
            <a:r>
              <a:rPr lang="pt-BR" dirty="0" smtClean="0"/>
              <a:t> de uma distribuição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50325"/>
              </p:ext>
            </p:extLst>
          </p:nvPr>
        </p:nvGraphicFramePr>
        <p:xfrm>
          <a:off x="1043608" y="1998441"/>
          <a:ext cx="5688632" cy="265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ção" r:id="rId3" imgW="1904760" imgH="888840" progId="Equation.3">
                  <p:embed/>
                </p:oleObj>
              </mc:Choice>
              <mc:Fallback>
                <p:oleObj name="Equação" r:id="rId3" imgW="19047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998441"/>
                        <a:ext cx="5688632" cy="2654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2339752" y="4293096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971600" y="55172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Estamos pensando em uma distribuição que foi fracionada em </a:t>
            </a:r>
            <a:r>
              <a:rPr lang="pt-BR" dirty="0" smtClean="0"/>
              <a:t>100 partes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4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97455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0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Parade</a:t>
            </a:r>
            <a:r>
              <a:rPr lang="pt-BR" dirty="0" smtClean="0"/>
              <a:t> Pen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1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Parada de Pen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Parada de </a:t>
            </a:r>
            <a:r>
              <a:rPr lang="pt-BR" dirty="0" smtClean="0"/>
              <a:t>Pen é </a:t>
            </a:r>
            <a:r>
              <a:rPr lang="pt-BR" dirty="0"/>
              <a:t>uma metáfora extremamente </a:t>
            </a:r>
            <a:r>
              <a:rPr lang="pt-BR" dirty="0" smtClean="0"/>
              <a:t>criativa </a:t>
            </a:r>
            <a:r>
              <a:rPr lang="pt-BR" dirty="0"/>
              <a:t>e simples usada para descrever uma </a:t>
            </a:r>
            <a:r>
              <a:rPr lang="pt-BR" dirty="0" smtClean="0"/>
              <a:t>distribuição </a:t>
            </a:r>
            <a:r>
              <a:rPr lang="pt-BR" dirty="0"/>
              <a:t>de renda.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022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smtClean="0"/>
              <a:t>Desenvolvimento passa pela liberdade como um meio e um fim para atingi-lo</a:t>
            </a:r>
          </a:p>
          <a:p>
            <a:pPr lvl="1"/>
            <a:r>
              <a:rPr lang="pt-BR" dirty="0" smtClean="0"/>
              <a:t>“Para quem tem fome, liberdade é um luxo”</a:t>
            </a:r>
          </a:p>
          <a:p>
            <a:pPr lvl="1"/>
            <a:r>
              <a:rPr lang="pt-BR" dirty="0" smtClean="0"/>
              <a:t>Dois pontos importantes sobre liberdade:</a:t>
            </a:r>
          </a:p>
          <a:p>
            <a:pPr lvl="1"/>
            <a:r>
              <a:rPr lang="pt-BR" dirty="0" smtClean="0"/>
              <a:t>Liberdade tem diferentes aspectos – conectadas mas diferentes;</a:t>
            </a:r>
          </a:p>
          <a:p>
            <a:pPr lvl="2"/>
            <a:r>
              <a:rPr lang="pt-BR" dirty="0" smtClean="0"/>
              <a:t>China x </a:t>
            </a:r>
            <a:r>
              <a:rPr lang="pt-BR" dirty="0"/>
              <a:t>Í</a:t>
            </a:r>
            <a:r>
              <a:rPr lang="pt-BR" dirty="0" smtClean="0"/>
              <a:t>ndia (liberdade de necessidades básicas x liberdade política)</a:t>
            </a:r>
          </a:p>
          <a:p>
            <a:pPr lvl="1"/>
            <a:r>
              <a:rPr lang="pt-BR" dirty="0" smtClean="0"/>
              <a:t>Não é tem ou não tem liberdade – é tem mais ou tem menos ....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7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Pen </a:t>
            </a:r>
            <a:r>
              <a:rPr lang="pt-BR" i="1" dirty="0"/>
              <a:t>(1971) fez uma descrição muito persuasiva da distribuição de renda na </a:t>
            </a:r>
            <a:r>
              <a:rPr lang="pt-BR" i="1" dirty="0" smtClean="0"/>
              <a:t>Inglaterra, imaginando uma parada de pessoas, ordenadas conforme valores crescentes da renda. Ele imaginou que, num passe de mágica, as pessoas ficassem com altura proporcional à sua renda, de maneira que apenas as pessoas com renda igual à média da população ficassem com altura média. Portanto, os pobres seriam os anões e os ricos seriam os gigantes. Como a distribuição de renda tem forte assimétrica positiva, a maioria das pessoas têm renda substancialmente menor do que  média. Quem estivesse assistindo à passagem da parada de Pen veria, durante a maior parte do tempo, a passagem de anões. Por isso, Pen afirma que essa seria uma parada de anões (e de apenas alguns gigantes).</a:t>
            </a:r>
            <a:r>
              <a:rPr lang="pt-BR" dirty="0" smtClean="0"/>
              <a:t>” </a:t>
            </a:r>
          </a:p>
          <a:p>
            <a:pPr marL="0" indent="0" algn="r">
              <a:buNone/>
            </a:pPr>
            <a:r>
              <a:rPr lang="pt-BR" dirty="0" smtClean="0"/>
              <a:t>Hoffman, pag. 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2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795338"/>
            <a:ext cx="64865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9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Parada de Pen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Corresponde </a:t>
            </a:r>
            <a:r>
              <a:rPr lang="pt-BR" dirty="0"/>
              <a:t>a curva dos rendimentos médios das frações </a:t>
            </a:r>
            <a:r>
              <a:rPr lang="pt-BR" dirty="0" smtClean="0"/>
              <a:t>de </a:t>
            </a:r>
            <a:r>
              <a:rPr lang="pt-BR" dirty="0"/>
              <a:t>população, cuja diferença em relação à Curva de </a:t>
            </a:r>
            <a:r>
              <a:rPr lang="pt-BR" dirty="0" err="1" smtClean="0"/>
              <a:t>Quantis</a:t>
            </a:r>
            <a:r>
              <a:rPr lang="pt-BR" dirty="0" smtClean="0"/>
              <a:t> se </a:t>
            </a:r>
            <a:r>
              <a:rPr lang="pt-BR" dirty="0"/>
              <a:t>resume no uso de valores médios, ao invés </a:t>
            </a:r>
            <a:r>
              <a:rPr lang="pt-BR" dirty="0" smtClean="0"/>
              <a:t>de separatrizes</a:t>
            </a:r>
            <a:r>
              <a:rPr lang="pt-BR" dirty="0"/>
              <a:t>, para representar os estratos na distribuição</a:t>
            </a:r>
            <a:r>
              <a:rPr lang="pt-BR" dirty="0" smtClean="0"/>
              <a:t>. Mas, é praticamente a mesma coisa. Na literatura inglesa é usual denominar a curva dos </a:t>
            </a:r>
            <a:r>
              <a:rPr lang="pt-BR" dirty="0" err="1" smtClean="0"/>
              <a:t>quantis</a:t>
            </a:r>
            <a:r>
              <a:rPr lang="pt-BR" dirty="0" smtClean="0"/>
              <a:t> de </a:t>
            </a:r>
            <a:r>
              <a:rPr lang="pt-BR" dirty="0" err="1" smtClean="0"/>
              <a:t>Pen’s</a:t>
            </a:r>
            <a:r>
              <a:rPr lang="pt-BR" dirty="0" smtClean="0"/>
              <a:t> </a:t>
            </a:r>
            <a:r>
              <a:rPr lang="pt-BR" dirty="0" err="1" smtClean="0"/>
              <a:t>Parade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8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330"/>
              </p:ext>
            </p:extLst>
          </p:nvPr>
        </p:nvGraphicFramePr>
        <p:xfrm>
          <a:off x="755576" y="1124744"/>
          <a:ext cx="7632847" cy="5225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2520280"/>
                <a:gridCol w="2088232"/>
                <a:gridCol w="1728191"/>
              </a:tblGrid>
              <a:tr h="3862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effectLst/>
                        </a:rPr>
                        <a:t>quantis</a:t>
                      </a:r>
                      <a:r>
                        <a:rPr lang="pt-BR" sz="2800" u="none" strike="noStrike" dirty="0">
                          <a:effectLst/>
                        </a:rPr>
                        <a:t> ou </a:t>
                      </a:r>
                      <a:r>
                        <a:rPr lang="pt-BR" sz="2800" u="none" strike="noStrike" dirty="0" err="1">
                          <a:effectLst/>
                        </a:rPr>
                        <a:t>decis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curva dos </a:t>
                      </a:r>
                      <a:r>
                        <a:rPr lang="pt-BR" sz="2800" u="none" strike="noStrike" dirty="0" err="1">
                          <a:effectLst/>
                        </a:rPr>
                        <a:t>quantis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Pen Parade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media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separatrizes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media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79,14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242,31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354,83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533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470,35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678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634,44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729,50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1000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896,47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1356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1.183,77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1.088,03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2169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4.682,61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1.088,03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201347"/>
              </p:ext>
            </p:extLst>
          </p:nvPr>
        </p:nvGraphicFramePr>
        <p:xfrm>
          <a:off x="179512" y="980728"/>
          <a:ext cx="8743951" cy="472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7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408014"/>
              </p:ext>
            </p:extLst>
          </p:nvPr>
        </p:nvGraphicFramePr>
        <p:xfrm>
          <a:off x="400049" y="1226343"/>
          <a:ext cx="8343901" cy="440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5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Desigualdade de renda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problema e formas de mensuração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Tópico está relacionado à forma como a renda se distribui na sociedade</a:t>
            </a:r>
          </a:p>
          <a:p>
            <a:r>
              <a:rPr lang="pt-BR" dirty="0" smtClean="0"/>
              <a:t>Brasil: país de renda média relativamente alta mas com muitos pobres </a:t>
            </a:r>
            <a:r>
              <a:rPr lang="pt-BR" dirty="0" smtClean="0">
                <a:sym typeface="Wingdings" pitchFamily="2" charset="2"/>
              </a:rPr>
              <a:t> problema: má distribuição da renda</a:t>
            </a:r>
          </a:p>
          <a:p>
            <a:r>
              <a:rPr lang="pt-BR" dirty="0" smtClean="0">
                <a:sym typeface="Wingdings" pitchFamily="2" charset="2"/>
              </a:rPr>
              <a:t>Causas da má distribuição de renda: contexto de desenvolvimento econômico; hoje: papel bastante grande da má distribuição do capital humano e da alta remuneração deste capital humano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9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r>
              <a:rPr lang="pt-BR" dirty="0" smtClean="0"/>
              <a:t> e o índice de </a:t>
            </a:r>
            <a:r>
              <a:rPr lang="pt-BR" dirty="0" err="1" smtClean="0"/>
              <a:t>gini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Vamos ordenar as pessoas de acordo com o valor de suas rendas, da menor renda para a maior renda</a:t>
            </a:r>
          </a:p>
          <a:p>
            <a:pPr marL="0" indent="0">
              <a:buNone/>
            </a:pPr>
            <a:r>
              <a:rPr lang="pt-BR" dirty="0" smtClean="0"/>
              <a:t>Vamos ‘quebrar’ a distribuição em pedaços, por exemplo, em 5 partes (20% estará no 1º quintil de renda, os 20% seguintes no 2º quintil e, assim, sucessivamente...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21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Para cada uma destas parcelas da população, vamos calcular qual é a porcentagem da renda total que este grupo detêm.</a:t>
            </a:r>
          </a:p>
          <a:p>
            <a:pPr marL="0" indent="0">
              <a:buNone/>
            </a:pPr>
            <a:r>
              <a:rPr lang="pt-BR" dirty="0" smtClean="0"/>
              <a:t>A partir destas informações podemos calcular a porcentagem acumulada de pessoas e da renda e plotar essas informações... Essa é a curva de </a:t>
            </a:r>
            <a:r>
              <a:rPr lang="pt-BR" dirty="0" err="1" smtClean="0"/>
              <a:t>lorenz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7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15354"/>
              </p:ext>
            </p:extLst>
          </p:nvPr>
        </p:nvGraphicFramePr>
        <p:xfrm>
          <a:off x="539552" y="2067659"/>
          <a:ext cx="7992889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pop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pop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renda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até o 20o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0,04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20o ao 40o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0,06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0,38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80o ao 90o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0,54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90o ao 95o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0,95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0,69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acima do 95o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0,31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Proporção do estrato x Proporção acumulada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076056" y="1412776"/>
            <a:ext cx="3779912" cy="4320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5444836" y="4869160"/>
            <a:ext cx="495316" cy="866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572000" y="573325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Eixo X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740352" y="59492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Eixo Y</a:t>
            </a:r>
            <a:endParaRPr lang="pt-BR" sz="2400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7308304" y="4869160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9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Perfeita igualdade e curva de Lorenz</a:t>
            </a: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820591"/>
              </p:ext>
            </p:extLst>
          </p:nvPr>
        </p:nvGraphicFramePr>
        <p:xfrm>
          <a:off x="611560" y="1268760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1259632" y="5921570"/>
            <a:ext cx="684076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00392" y="1484784"/>
            <a:ext cx="0" cy="443678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95536" y="118746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37543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1403</Words>
  <Application>Microsoft Office PowerPoint</Application>
  <PresentationFormat>Apresentação na tela (4:3)</PresentationFormat>
  <Paragraphs>290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Tema do Office</vt:lpstr>
      <vt:lpstr>Equação</vt:lpstr>
      <vt:lpstr>Roda viva</vt:lpstr>
      <vt:lpstr>Destaques</vt:lpstr>
      <vt:lpstr>Destaques</vt:lpstr>
      <vt:lpstr>Desigualdade de renda</vt:lpstr>
      <vt:lpstr>Desigualdade de renda</vt:lpstr>
      <vt:lpstr>Medidas</vt:lpstr>
      <vt:lpstr>Medidas</vt:lpstr>
      <vt:lpstr>Proporção do estrato x Proporção acumulada</vt:lpstr>
      <vt:lpstr>Perfeita igualdade e curva de Lorenz</vt:lpstr>
      <vt:lpstr>Curva de perfeita (des)igualdade</vt:lpstr>
      <vt:lpstr>Apresentação do PowerPoint</vt:lpstr>
      <vt:lpstr>Apresentação do PowerPoint</vt:lpstr>
      <vt:lpstr>Curva de lorenz</vt:lpstr>
      <vt:lpstr>Perfeita igualdade e curva de Lorenz</vt:lpstr>
      <vt:lpstr>A curva de lorenz para uma distribuição discreta</vt:lpstr>
      <vt:lpstr>A curva de lorenz para uma distribuição discreta</vt:lpstr>
      <vt:lpstr>O índice de Gini</vt:lpstr>
      <vt:lpstr>O Índice de Gini</vt:lpstr>
      <vt:lpstr>Fórmulas que permitem calcular o índice de Gini a partir dos valores de xi</vt:lpstr>
      <vt:lpstr>Apresentação do PowerPoint</vt:lpstr>
      <vt:lpstr>Apresentação do PowerPoint</vt:lpstr>
      <vt:lpstr>Outras medidas de desigualdade</vt:lpstr>
      <vt:lpstr>Posições da curva de Lorenz</vt:lpstr>
      <vt:lpstr>Apresentação do PowerPoint</vt:lpstr>
      <vt:lpstr>Razão entre os quantis de uma distribuição</vt:lpstr>
      <vt:lpstr>Razão entre os quantis de uma distribuição</vt:lpstr>
      <vt:lpstr>Apresentação do PowerPoint</vt:lpstr>
      <vt:lpstr>Parade Pen </vt:lpstr>
      <vt:lpstr>Parada de Pen</vt:lpstr>
      <vt:lpstr>Apresentação do PowerPoint</vt:lpstr>
      <vt:lpstr>Apresentação do PowerPoint</vt:lpstr>
      <vt:lpstr>Parada de Pen</vt:lpstr>
      <vt:lpstr>Dados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Desigualdade de renda</dc:title>
  <dc:creator>Elaine</dc:creator>
  <cp:lastModifiedBy>User</cp:lastModifiedBy>
  <cp:revision>43</cp:revision>
  <dcterms:created xsi:type="dcterms:W3CDTF">2013-05-02T23:25:11Z</dcterms:created>
  <dcterms:modified xsi:type="dcterms:W3CDTF">2016-04-25T19:10:24Z</dcterms:modified>
</cp:coreProperties>
</file>