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0" r:id="rId1"/>
  </p:sldMasterIdLst>
  <p:sldIdLst>
    <p:sldId id="256" r:id="rId2"/>
    <p:sldId id="258" r:id="rId3"/>
    <p:sldId id="260" r:id="rId4"/>
    <p:sldId id="263" r:id="rId5"/>
    <p:sldId id="269" r:id="rId6"/>
    <p:sldId id="257" r:id="rId7"/>
    <p:sldId id="261" r:id="rId8"/>
    <p:sldId id="262" r:id="rId9"/>
    <p:sldId id="265" r:id="rId10"/>
    <p:sldId id="268" r:id="rId11"/>
    <p:sldId id="266" r:id="rId12"/>
    <p:sldId id="272" r:id="rId13"/>
    <p:sldId id="264" r:id="rId14"/>
    <p:sldId id="267" r:id="rId15"/>
    <p:sldId id="271"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9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716098A-2D57-C445-B756-66719A4677FB}" type="datetimeFigureOut">
              <a:rPr lang="en-US" smtClean="0"/>
              <a:t>21/04/16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2754ED01-E2A0-4C1E-8E21-014B990415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0716098A-2D57-C445-B756-66719A4677FB}" type="datetimeFigureOut">
              <a:rPr lang="en-US" smtClean="0"/>
              <a:t>21/04/16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6098A-2D57-C445-B756-66719A4677FB}" type="datetimeFigureOut">
              <a:rPr lang="en-US" smtClean="0"/>
              <a:t>21/04/16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x-none"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x-none"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x-none"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x-none"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x-none"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x-none"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x-none"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x-none"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x-none"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0716098A-2D57-C445-B756-66719A4677FB}" type="datetimeFigureOut">
              <a:rPr lang="en-US" smtClean="0"/>
              <a:t>21/04/16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0716098A-2D57-C445-B756-66719A4677FB}" type="datetimeFigureOut">
              <a:rPr lang="en-US" smtClean="0"/>
              <a:t>21/04/16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x-none"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0716098A-2D57-C445-B756-66719A4677FB}" type="datetimeFigureOut">
              <a:rPr lang="en-US" smtClean="0"/>
              <a:t>21/04/16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x-none"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x-none"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716098A-2D57-C445-B756-66719A4677FB}" type="datetimeFigureOut">
              <a:rPr lang="en-US" smtClean="0"/>
              <a:t>21/04/16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4904C8EA-E889-0C45-8E55-828996EA601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x-none"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x-none" smtClean="0"/>
              <a:t>Click to edit Master text styles</a:t>
            </a:r>
          </a:p>
        </p:txBody>
      </p:sp>
      <p:sp>
        <p:nvSpPr>
          <p:cNvPr id="4" name="Date Placeholder 3"/>
          <p:cNvSpPr>
            <a:spLocks noGrp="1"/>
          </p:cNvSpPr>
          <p:nvPr>
            <p:ph type="dt" sz="half" idx="10"/>
          </p:nvPr>
        </p:nvSpPr>
        <p:spPr/>
        <p:txBody>
          <a:bodyPr/>
          <a:lstStyle/>
          <a:p>
            <a:fld id="{0716098A-2D57-C445-B756-66719A4677FB}" type="datetimeFigureOut">
              <a:rPr lang="en-US" smtClean="0"/>
              <a:t>21/04/16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4C8EA-E889-0C45-8E55-828996EA601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x-none"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x-none"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0716098A-2D57-C445-B756-66719A4677FB}" type="datetimeFigureOut">
              <a:rPr lang="en-US" smtClean="0"/>
              <a:t>21/04/16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4C8EA-E889-0C45-8E55-828996EA601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x-none"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x-none"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0716098A-2D57-C445-B756-66719A4677FB}" type="datetimeFigureOut">
              <a:rPr lang="en-US" smtClean="0"/>
              <a:t>21/04/16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04C8EA-E889-0C45-8E55-828996EA6011}"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0716098A-2D57-C445-B756-66719A4677FB}" type="datetimeFigureOut">
              <a:rPr lang="en-US" smtClean="0"/>
              <a:t>21/04/16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4C8EA-E889-0C45-8E55-828996EA6011}"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x-none"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0716098A-2D57-C445-B756-66719A4677FB}" type="datetimeFigureOut">
              <a:rPr lang="en-US" smtClean="0"/>
              <a:t>21/04/16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4904C8EA-E889-0C45-8E55-828996EA60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 id="2147484032" r:id="rId12"/>
    <p:sldLayoutId id="2147484033" r:id="rId13"/>
    <p:sldLayoutId id="2147484034" r:id="rId14"/>
    <p:sldLayoutId id="2147484035" r:id="rId15"/>
    <p:sldLayoutId id="2147484036" r:id="rId16"/>
    <p:sldLayoutId id="2147484037" r:id="rId17"/>
    <p:sldLayoutId id="2147484038" r:id="rId18"/>
    <p:sldLayoutId id="2147484039" r:id="rId19"/>
    <p:sldLayoutId id="214748404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alimpsestes.revues.org/5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2840"/>
          </a:xfrm>
        </p:spPr>
        <p:txBody>
          <a:bodyPr/>
          <a:lstStyle/>
          <a:p>
            <a:r>
              <a:rPr lang="pt-BR" sz="6000" b="1" dirty="0" smtClean="0">
                <a:latin typeface="Avenir Book"/>
                <a:cs typeface="Avenir Book"/>
              </a:rPr>
              <a:t>Tradução Comentada</a:t>
            </a:r>
            <a:r>
              <a:rPr lang="en-US" dirty="0" smtClean="0">
                <a:latin typeface="Avenir Book"/>
                <a:cs typeface="Avenir Book"/>
              </a:rPr>
              <a:t/>
            </a:r>
            <a:br>
              <a:rPr lang="en-US" dirty="0" smtClean="0">
                <a:latin typeface="Avenir Book"/>
                <a:cs typeface="Avenir Book"/>
              </a:rPr>
            </a:br>
            <a:r>
              <a:rPr lang="en-US" dirty="0" smtClean="0">
                <a:latin typeface="Avenir Book"/>
                <a:cs typeface="Avenir Book"/>
              </a:rPr>
              <a:t/>
            </a:r>
            <a:br>
              <a:rPr lang="en-US" dirty="0" smtClean="0">
                <a:latin typeface="Avenir Book"/>
                <a:cs typeface="Avenir Book"/>
              </a:rPr>
            </a:br>
            <a:r>
              <a:rPr lang="en-US" dirty="0" smtClean="0">
                <a:latin typeface="Avenir Book"/>
                <a:cs typeface="Avenir Book"/>
              </a:rPr>
              <a:t/>
            </a:r>
            <a:br>
              <a:rPr lang="en-US" dirty="0" smtClean="0">
                <a:latin typeface="Avenir Book"/>
                <a:cs typeface="Avenir Book"/>
              </a:rPr>
            </a:br>
            <a:r>
              <a:rPr lang="en-US" sz="2600" dirty="0" smtClean="0">
                <a:latin typeface="Avenir Book"/>
                <a:cs typeface="Avenir Book"/>
              </a:rPr>
              <a:t> Romance </a:t>
            </a:r>
            <a:r>
              <a:rPr lang="en-US" sz="2600" dirty="0" err="1" smtClean="0">
                <a:latin typeface="Avenir Book"/>
                <a:cs typeface="Avenir Book"/>
              </a:rPr>
              <a:t>Francês</a:t>
            </a:r>
            <a:r>
              <a:rPr lang="en-US" sz="2600" dirty="0" smtClean="0">
                <a:latin typeface="Avenir Book"/>
                <a:cs typeface="Avenir Book"/>
              </a:rPr>
              <a:t> I - Profª. Claudia Amigo </a:t>
            </a:r>
            <a:r>
              <a:rPr lang="en-US" sz="2600" dirty="0" err="1" smtClean="0">
                <a:latin typeface="Avenir Book"/>
                <a:cs typeface="Avenir Book"/>
              </a:rPr>
              <a:t>Pino</a:t>
            </a:r>
            <a:r>
              <a:rPr lang="en-US" sz="2600" dirty="0" smtClean="0">
                <a:latin typeface="Avenir Book"/>
                <a:cs typeface="Avenir Book"/>
              </a:rPr>
              <a:t/>
            </a:r>
            <a:br>
              <a:rPr lang="en-US" sz="2600" dirty="0" smtClean="0">
                <a:latin typeface="Avenir Book"/>
                <a:cs typeface="Avenir Book"/>
              </a:rPr>
            </a:br>
            <a:r>
              <a:rPr lang="en-US" sz="2600" dirty="0" err="1" smtClean="0">
                <a:latin typeface="Avenir Book"/>
                <a:cs typeface="Avenir Book"/>
              </a:rPr>
              <a:t>Estagiária</a:t>
            </a:r>
            <a:r>
              <a:rPr lang="en-US" sz="2600" dirty="0" smtClean="0">
                <a:latin typeface="Avenir Book"/>
                <a:cs typeface="Avenir Book"/>
              </a:rPr>
              <a:t> </a:t>
            </a:r>
            <a:r>
              <a:rPr lang="en-US" sz="2600" dirty="0" err="1" smtClean="0">
                <a:latin typeface="Avenir Book"/>
                <a:cs typeface="Avenir Book"/>
              </a:rPr>
              <a:t>docente</a:t>
            </a:r>
            <a:r>
              <a:rPr lang="en-US" sz="2600" dirty="0" smtClean="0">
                <a:latin typeface="Avenir Book"/>
                <a:cs typeface="Avenir Book"/>
              </a:rPr>
              <a:t>: Raquel Camargo</a:t>
            </a:r>
            <a:br>
              <a:rPr lang="en-US" sz="2600" dirty="0" smtClean="0">
                <a:latin typeface="Avenir Book"/>
                <a:cs typeface="Avenir Book"/>
              </a:rPr>
            </a:br>
            <a:r>
              <a:rPr lang="en-US" sz="3000" dirty="0">
                <a:latin typeface="Avenir Book"/>
                <a:cs typeface="Avenir Book"/>
              </a:rPr>
              <a:t/>
            </a:r>
            <a:br>
              <a:rPr lang="en-US" sz="3000" dirty="0">
                <a:latin typeface="Avenir Book"/>
                <a:cs typeface="Avenir Book"/>
              </a:rPr>
            </a:br>
            <a:endParaRPr lang="en-US" sz="3000" dirty="0">
              <a:latin typeface="Avenir Book"/>
              <a:cs typeface="Avenir Book"/>
            </a:endParaRPr>
          </a:p>
        </p:txBody>
      </p:sp>
    </p:spTree>
    <p:extLst>
      <p:ext uri="{BB962C8B-B14F-4D97-AF65-F5344CB8AC3E}">
        <p14:creationId xmlns:p14="http://schemas.microsoft.com/office/powerpoint/2010/main" val="39007680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4096"/>
            <a:ext cx="7313613" cy="636292"/>
          </a:xfrm>
        </p:spPr>
        <p:txBody>
          <a:bodyPr/>
          <a:lstStyle/>
          <a:p>
            <a:r>
              <a:rPr lang="en-US" sz="4200" b="1" dirty="0" err="1" smtClean="0"/>
              <a:t>Tradu</a:t>
            </a:r>
            <a:r>
              <a:rPr lang="en-US" sz="4200" b="1" dirty="0" err="1" smtClean="0"/>
              <a:t>ção</a:t>
            </a:r>
            <a:r>
              <a:rPr lang="en-US" sz="4200" b="1" dirty="0" smtClean="0"/>
              <a:t> </a:t>
            </a:r>
            <a:r>
              <a:rPr lang="en-US" sz="4200" b="1" dirty="0" err="1" smtClean="0"/>
              <a:t>Comentada</a:t>
            </a:r>
            <a:endParaRPr lang="en-US" sz="4200" b="1" dirty="0"/>
          </a:p>
        </p:txBody>
      </p:sp>
      <p:sp>
        <p:nvSpPr>
          <p:cNvPr id="3" name="Content Placeholder 2"/>
          <p:cNvSpPr>
            <a:spLocks noGrp="1"/>
          </p:cNvSpPr>
          <p:nvPr>
            <p:ph idx="1"/>
          </p:nvPr>
        </p:nvSpPr>
        <p:spPr>
          <a:xfrm>
            <a:off x="451143" y="971775"/>
            <a:ext cx="8421336" cy="5345189"/>
          </a:xfrm>
        </p:spPr>
        <p:txBody>
          <a:bodyPr>
            <a:normAutofit/>
          </a:bodyPr>
          <a:lstStyle/>
          <a:p>
            <a:pPr marL="0" indent="0">
              <a:buNone/>
            </a:pPr>
            <a:r>
              <a:rPr lang="pt-BR" b="1" dirty="0" smtClean="0"/>
              <a:t>Observa</a:t>
            </a:r>
            <a:r>
              <a:rPr lang="pt-BR" b="1" dirty="0" smtClean="0"/>
              <a:t>ções</a:t>
            </a:r>
            <a:endParaRPr lang="pt-BR" b="1" dirty="0" smtClean="0"/>
          </a:p>
          <a:p>
            <a:pPr marL="0" indent="0">
              <a:buNone/>
            </a:pPr>
            <a:r>
              <a:rPr lang="pt-BR" dirty="0" smtClean="0"/>
              <a:t> </a:t>
            </a:r>
            <a:r>
              <a:rPr lang="pt-BR" dirty="0" smtClean="0"/>
              <a:t>Os comentários são feitos pelo tradutor para ele mesmo, para elucidar o seu próprio processo, entender a sua prática e tornar mais clara as suas escolhas. Essa é uma maneira de proceder. </a:t>
            </a:r>
            <a:endParaRPr lang="pt-BR" dirty="0" smtClean="0"/>
          </a:p>
          <a:p>
            <a:pPr marL="0" indent="0">
              <a:buNone/>
            </a:pPr>
            <a:r>
              <a:rPr lang="pt-BR" dirty="0" smtClean="0"/>
              <a:t>Em um </a:t>
            </a:r>
            <a:r>
              <a:rPr lang="pt-BR" dirty="0"/>
              <a:t>contexto </a:t>
            </a:r>
            <a:r>
              <a:rPr lang="pt-BR" dirty="0" smtClean="0"/>
              <a:t>acadêmico, no entanto, </a:t>
            </a:r>
            <a:r>
              <a:rPr lang="pt-BR" dirty="0"/>
              <a:t>os comentários também são feitos para que o professor avaliador conheça o processo que levou à tradução em questão. </a:t>
            </a:r>
            <a:endParaRPr lang="pt-BR" dirty="0" smtClean="0"/>
          </a:p>
          <a:p>
            <a:pPr marL="0" indent="0">
              <a:buNone/>
            </a:pPr>
            <a:r>
              <a:rPr lang="pt-BR" dirty="0" smtClean="0"/>
              <a:t>No fim das contas, em uma tradu</a:t>
            </a:r>
            <a:r>
              <a:rPr lang="pt-BR" dirty="0" smtClean="0"/>
              <a:t>ção comentada, </a:t>
            </a:r>
            <a:r>
              <a:rPr lang="pt-BR" dirty="0"/>
              <a:t>n</a:t>
            </a:r>
            <a:r>
              <a:rPr lang="pt-BR" dirty="0" smtClean="0"/>
              <a:t>ão </a:t>
            </a:r>
            <a:r>
              <a:rPr lang="pt-BR" dirty="0" smtClean="0"/>
              <a:t>é preciso </a:t>
            </a:r>
            <a:r>
              <a:rPr lang="pt-BR" dirty="0" smtClean="0"/>
              <a:t>se </a:t>
            </a:r>
            <a:r>
              <a:rPr lang="pt-BR" dirty="0" smtClean="0"/>
              <a:t>preocupar tanto com a natureza dos comentários, desde que eles justifiquem, em algum nível as escolhas </a:t>
            </a:r>
            <a:r>
              <a:rPr lang="pt-BR" dirty="0" smtClean="0"/>
              <a:t>feitas. Essas podem visar o </a:t>
            </a:r>
            <a:r>
              <a:rPr lang="pt-BR" dirty="0" smtClean="0"/>
              <a:t>léxico, </a:t>
            </a:r>
            <a:r>
              <a:rPr lang="pt-BR" dirty="0" smtClean="0"/>
              <a:t>o ritmo</a:t>
            </a:r>
            <a:r>
              <a:rPr lang="pt-BR" dirty="0" smtClean="0"/>
              <a:t>, </a:t>
            </a:r>
            <a:r>
              <a:rPr lang="pt-BR" dirty="0" smtClean="0"/>
              <a:t>a sintaxe, o </a:t>
            </a:r>
            <a:r>
              <a:rPr lang="pt-BR" dirty="0" smtClean="0"/>
              <a:t>estilo</a:t>
            </a:r>
            <a:r>
              <a:rPr lang="pt-BR" dirty="0" smtClean="0"/>
              <a:t>, o registro etc. </a:t>
            </a:r>
            <a:endParaRPr lang="pt-BR" dirty="0" smtClean="0"/>
          </a:p>
          <a:p>
            <a:pPr marL="0" indent="0">
              <a:buNone/>
            </a:pPr>
            <a:endParaRPr lang="pt-BR" dirty="0"/>
          </a:p>
        </p:txBody>
      </p:sp>
    </p:spTree>
    <p:extLst>
      <p:ext uri="{BB962C8B-B14F-4D97-AF65-F5344CB8AC3E}">
        <p14:creationId xmlns:p14="http://schemas.microsoft.com/office/powerpoint/2010/main" val="34061656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2027"/>
            <a:ext cx="7313613" cy="868362"/>
          </a:xfrm>
        </p:spPr>
        <p:txBody>
          <a:bodyPr/>
          <a:lstStyle/>
          <a:p>
            <a:r>
              <a:rPr lang="en-US" sz="4200" dirty="0" err="1" smtClean="0"/>
              <a:t>Exemplos</a:t>
            </a:r>
            <a:r>
              <a:rPr lang="en-US" sz="4200" dirty="0" smtClean="0"/>
              <a:t> </a:t>
            </a:r>
            <a:r>
              <a:rPr lang="en-US" sz="4200" dirty="0" smtClean="0"/>
              <a:t>de </a:t>
            </a:r>
            <a:r>
              <a:rPr lang="en-US" sz="4200" dirty="0" err="1" smtClean="0"/>
              <a:t>comentários</a:t>
            </a:r>
            <a:endParaRPr lang="en-US" sz="4200" dirty="0"/>
          </a:p>
        </p:txBody>
      </p:sp>
      <p:sp>
        <p:nvSpPr>
          <p:cNvPr id="3" name="Content Placeholder 2"/>
          <p:cNvSpPr>
            <a:spLocks noGrp="1"/>
          </p:cNvSpPr>
          <p:nvPr>
            <p:ph idx="1"/>
          </p:nvPr>
        </p:nvSpPr>
        <p:spPr>
          <a:xfrm>
            <a:off x="0" y="920389"/>
            <a:ext cx="9143999" cy="5887477"/>
          </a:xfrm>
        </p:spPr>
        <p:txBody>
          <a:bodyPr>
            <a:normAutofit/>
          </a:bodyPr>
          <a:lstStyle/>
          <a:p>
            <a:pPr marL="0" indent="0">
              <a:buNone/>
            </a:pPr>
            <a:r>
              <a:rPr lang="pt-BR" dirty="0" smtClean="0"/>
              <a:t>* </a:t>
            </a:r>
            <a:r>
              <a:rPr lang="pt-BR" b="1" dirty="0" smtClean="0"/>
              <a:t> </a:t>
            </a:r>
            <a:r>
              <a:rPr lang="pt-BR" b="1" dirty="0"/>
              <a:t>A</a:t>
            </a:r>
            <a:r>
              <a:rPr lang="pt-BR" b="1" dirty="0" smtClean="0"/>
              <a:t>tualização</a:t>
            </a:r>
            <a:r>
              <a:rPr lang="pt-BR" b="1" dirty="0" smtClean="0"/>
              <a:t>/</a:t>
            </a:r>
            <a:r>
              <a:rPr lang="pt-BR" b="1" dirty="0" err="1" smtClean="0"/>
              <a:t>arcaização</a:t>
            </a:r>
            <a:r>
              <a:rPr lang="pt-BR" b="1" dirty="0" smtClean="0"/>
              <a:t> da obra</a:t>
            </a:r>
          </a:p>
          <a:p>
            <a:pPr marL="0" indent="0">
              <a:buNone/>
            </a:pPr>
            <a:r>
              <a:rPr lang="pt-BR" dirty="0" smtClean="0"/>
              <a:t>Ex.</a:t>
            </a:r>
            <a:r>
              <a:rPr lang="pt-BR" dirty="0" smtClean="0"/>
              <a:t>: </a:t>
            </a:r>
            <a:r>
              <a:rPr lang="pt-BR" dirty="0" err="1" smtClean="0"/>
              <a:t>fort</a:t>
            </a:r>
            <a:r>
              <a:rPr lang="pt-BR" dirty="0" smtClean="0"/>
              <a:t> </a:t>
            </a:r>
            <a:r>
              <a:rPr lang="pt-BR" dirty="0" err="1" smtClean="0"/>
              <a:t>honnête</a:t>
            </a:r>
            <a:r>
              <a:rPr lang="pt-BR" dirty="0" smtClean="0"/>
              <a:t> </a:t>
            </a:r>
            <a:r>
              <a:rPr lang="pt-BR" dirty="0" err="1" smtClean="0"/>
              <a:t>homme</a:t>
            </a:r>
            <a:r>
              <a:rPr lang="pt-BR" dirty="0" smtClean="0"/>
              <a:t>. </a:t>
            </a:r>
            <a:endParaRPr lang="pt-BR" dirty="0"/>
          </a:p>
          <a:p>
            <a:pPr marL="0" indent="0">
              <a:buNone/>
            </a:pPr>
            <a:r>
              <a:rPr lang="pt-BR" dirty="0" smtClean="0"/>
              <a:t>Tradu</a:t>
            </a:r>
            <a:r>
              <a:rPr lang="pt-BR" dirty="0" smtClean="0"/>
              <a:t>ção:</a:t>
            </a:r>
            <a:r>
              <a:rPr lang="pt-BR" dirty="0" smtClean="0"/>
              <a:t> </a:t>
            </a:r>
            <a:r>
              <a:rPr lang="pt-BR" u="sng" dirty="0" smtClean="0"/>
              <a:t>homem </a:t>
            </a:r>
            <a:r>
              <a:rPr lang="pt-BR" u="sng" dirty="0" smtClean="0"/>
              <a:t>de virtudes</a:t>
            </a:r>
            <a:r>
              <a:rPr lang="pt-BR" dirty="0" smtClean="0"/>
              <a:t>; </a:t>
            </a:r>
            <a:r>
              <a:rPr lang="pt-BR" dirty="0"/>
              <a:t>homem </a:t>
            </a:r>
            <a:r>
              <a:rPr lang="pt-BR" dirty="0" smtClean="0"/>
              <a:t>distinto; </a:t>
            </a:r>
            <a:r>
              <a:rPr lang="pt-BR" dirty="0" smtClean="0"/>
              <a:t>cavalheiro; gentleman </a:t>
            </a:r>
          </a:p>
          <a:p>
            <a:pPr marL="0" indent="0">
              <a:buNone/>
            </a:pPr>
            <a:r>
              <a:rPr lang="pt-BR" dirty="0" smtClean="0"/>
              <a:t>* </a:t>
            </a:r>
            <a:r>
              <a:rPr lang="pt-BR" b="1" dirty="0" smtClean="0"/>
              <a:t>Explicativo/justificativo</a:t>
            </a:r>
            <a:endParaRPr lang="pt-BR" b="1" dirty="0" smtClean="0"/>
          </a:p>
          <a:p>
            <a:pPr marL="0" indent="0">
              <a:buNone/>
            </a:pPr>
            <a:r>
              <a:rPr lang="pt-BR" dirty="0" smtClean="0"/>
              <a:t>Ex.: </a:t>
            </a:r>
            <a:r>
              <a:rPr lang="pt-BR" dirty="0" err="1" smtClean="0"/>
              <a:t>huit</a:t>
            </a:r>
            <a:r>
              <a:rPr lang="pt-BR" dirty="0" smtClean="0"/>
              <a:t> </a:t>
            </a:r>
            <a:r>
              <a:rPr lang="pt-BR" dirty="0" err="1" smtClean="0"/>
              <a:t>jours</a:t>
            </a:r>
            <a:r>
              <a:rPr lang="pt-BR" dirty="0" smtClean="0"/>
              <a:t>.</a:t>
            </a:r>
          </a:p>
          <a:p>
            <a:pPr marL="0" indent="0">
              <a:buNone/>
            </a:pPr>
            <a:r>
              <a:rPr lang="pt-BR" dirty="0" smtClean="0"/>
              <a:t>Tradu</a:t>
            </a:r>
            <a:r>
              <a:rPr lang="pt-BR" dirty="0" smtClean="0"/>
              <a:t>ção:</a:t>
            </a:r>
            <a:r>
              <a:rPr lang="pt-BR" dirty="0" smtClean="0"/>
              <a:t> </a:t>
            </a:r>
            <a:r>
              <a:rPr lang="pt-BR" dirty="0" smtClean="0"/>
              <a:t>8 dias inteiros. </a:t>
            </a:r>
            <a:endParaRPr lang="pt-BR" dirty="0" smtClean="0"/>
          </a:p>
          <a:p>
            <a:pPr marL="0" indent="0">
              <a:buNone/>
            </a:pPr>
            <a:r>
              <a:rPr lang="pt-BR" dirty="0" smtClean="0"/>
              <a:t>Escolhi </a:t>
            </a:r>
            <a:r>
              <a:rPr lang="pt-BR" dirty="0" smtClean="0"/>
              <a:t>traduzir por “8 dias inteiros” em virtude da proposta de </a:t>
            </a:r>
            <a:r>
              <a:rPr lang="pt-BR" dirty="0" err="1" smtClean="0"/>
              <a:t>estrangeirização</a:t>
            </a:r>
            <a:r>
              <a:rPr lang="pt-BR" dirty="0" smtClean="0"/>
              <a:t> do texto. </a:t>
            </a:r>
            <a:r>
              <a:rPr lang="pt-BR" dirty="0" smtClean="0"/>
              <a:t>Se </a:t>
            </a:r>
            <a:r>
              <a:rPr lang="pt-BR" dirty="0" smtClean="0"/>
              <a:t>quisesse dar mais naturalidade </a:t>
            </a:r>
            <a:r>
              <a:rPr lang="pt-BR" dirty="0" smtClean="0"/>
              <a:t>à tradução poderia ter traduzido por “uma semana”. </a:t>
            </a:r>
            <a:endParaRPr lang="pt-BR" dirty="0" smtClean="0"/>
          </a:p>
        </p:txBody>
      </p:sp>
    </p:spTree>
    <p:extLst>
      <p:ext uri="{BB962C8B-B14F-4D97-AF65-F5344CB8AC3E}">
        <p14:creationId xmlns:p14="http://schemas.microsoft.com/office/powerpoint/2010/main" val="41005705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326" y="99016"/>
            <a:ext cx="7313613" cy="636292"/>
          </a:xfrm>
        </p:spPr>
        <p:txBody>
          <a:bodyPr/>
          <a:lstStyle/>
          <a:p>
            <a:r>
              <a:rPr lang="en-US" sz="4200" dirty="0" err="1"/>
              <a:t>Exemplos</a:t>
            </a:r>
            <a:r>
              <a:rPr lang="en-US" sz="4200" dirty="0"/>
              <a:t> de </a:t>
            </a:r>
            <a:r>
              <a:rPr lang="en-US" sz="4200" dirty="0" err="1"/>
              <a:t>comentários</a:t>
            </a:r>
            <a:endParaRPr lang="en-US" sz="4200" dirty="0"/>
          </a:p>
        </p:txBody>
      </p:sp>
      <p:sp>
        <p:nvSpPr>
          <p:cNvPr id="3" name="Content Placeholder 2"/>
          <p:cNvSpPr>
            <a:spLocks noGrp="1"/>
          </p:cNvSpPr>
          <p:nvPr>
            <p:ph idx="1"/>
          </p:nvPr>
        </p:nvSpPr>
        <p:spPr>
          <a:xfrm>
            <a:off x="183799" y="735308"/>
            <a:ext cx="8822352" cy="5915887"/>
          </a:xfrm>
        </p:spPr>
        <p:txBody>
          <a:bodyPr>
            <a:normAutofit fontScale="92500" lnSpcReduction="10000"/>
          </a:bodyPr>
          <a:lstStyle/>
          <a:p>
            <a:pPr marL="0" indent="0" algn="ctr">
              <a:buNone/>
            </a:pPr>
            <a:r>
              <a:rPr lang="pt-BR" b="1" dirty="0" smtClean="0"/>
              <a:t>Exemplo de um coment</a:t>
            </a:r>
            <a:r>
              <a:rPr lang="pt-BR" b="1" dirty="0" smtClean="0"/>
              <a:t>ário que justifica a opção pelo ritmo</a:t>
            </a:r>
            <a:endParaRPr lang="pt-BR" dirty="0" smtClean="0"/>
          </a:p>
          <a:p>
            <a:pPr marL="0" indent="0">
              <a:buNone/>
            </a:pPr>
            <a:r>
              <a:rPr lang="pt-BR" dirty="0" smtClean="0"/>
              <a:t>Retirado da </a:t>
            </a:r>
            <a:r>
              <a:rPr lang="pt-BR" dirty="0" smtClean="0"/>
              <a:t>“Nota do Tradutor” escrita por</a:t>
            </a:r>
            <a:r>
              <a:rPr lang="pt-BR" dirty="0" smtClean="0"/>
              <a:t> </a:t>
            </a:r>
            <a:r>
              <a:rPr lang="pt-BR" dirty="0" err="1" smtClean="0"/>
              <a:t>Idra</a:t>
            </a:r>
            <a:r>
              <a:rPr lang="pt-BR" dirty="0" smtClean="0"/>
              <a:t> </a:t>
            </a:r>
            <a:r>
              <a:rPr lang="pt-BR" dirty="0" err="1" smtClean="0"/>
              <a:t>Novey</a:t>
            </a:r>
            <a:r>
              <a:rPr lang="pt-BR" dirty="0"/>
              <a:t>,</a:t>
            </a:r>
            <a:r>
              <a:rPr lang="pt-BR" dirty="0" smtClean="0"/>
              <a:t> tradutora de Clarice Lispector para o ingl</a:t>
            </a:r>
            <a:r>
              <a:rPr lang="pt-BR" dirty="0" smtClean="0"/>
              <a:t>ês, no </a:t>
            </a:r>
            <a:r>
              <a:rPr lang="en-US" b="1" dirty="0"/>
              <a:t>The Passion According to </a:t>
            </a:r>
            <a:r>
              <a:rPr lang="en-US" b="1" dirty="0" smtClean="0"/>
              <a:t>G.H</a:t>
            </a:r>
            <a:r>
              <a:rPr lang="en-US" dirty="0" smtClean="0"/>
              <a:t>, </a:t>
            </a:r>
            <a:r>
              <a:rPr lang="en-US" dirty="0" err="1" smtClean="0"/>
              <a:t>tradu</a:t>
            </a:r>
            <a:r>
              <a:rPr lang="en-US" dirty="0" err="1" smtClean="0"/>
              <a:t>ção</a:t>
            </a:r>
            <a:r>
              <a:rPr lang="en-US" dirty="0" smtClean="0"/>
              <a:t> de </a:t>
            </a:r>
            <a:r>
              <a:rPr lang="en-US" b="1" dirty="0" smtClean="0"/>
              <a:t>A </a:t>
            </a:r>
            <a:r>
              <a:rPr lang="en-US" b="1" dirty="0" err="1" smtClean="0"/>
              <a:t>paixão</a:t>
            </a:r>
            <a:r>
              <a:rPr lang="en-US" b="1" dirty="0" smtClean="0"/>
              <a:t> </a:t>
            </a:r>
            <a:r>
              <a:rPr lang="en-US" b="1" dirty="0" err="1" smtClean="0"/>
              <a:t>segundo</a:t>
            </a:r>
            <a:r>
              <a:rPr lang="en-US" b="1" dirty="0" smtClean="0"/>
              <a:t> G.H</a:t>
            </a:r>
            <a:r>
              <a:rPr lang="en-US" dirty="0" smtClean="0"/>
              <a:t>. </a:t>
            </a:r>
            <a:endParaRPr lang="pt-BR" dirty="0" smtClean="0"/>
          </a:p>
          <a:p>
            <a:pPr marL="0" indent="0">
              <a:buNone/>
            </a:pPr>
            <a:r>
              <a:rPr lang="pt-BR" dirty="0" smtClean="0"/>
              <a:t>“Tantas baratas que </a:t>
            </a:r>
            <a:r>
              <a:rPr lang="pt-BR" u="sng" dirty="0" smtClean="0"/>
              <a:t>parece uma prece</a:t>
            </a:r>
            <a:r>
              <a:rPr lang="pt-BR" dirty="0" smtClean="0"/>
              <a:t>”. </a:t>
            </a:r>
          </a:p>
          <a:p>
            <a:pPr marL="0" indent="0">
              <a:buNone/>
            </a:pPr>
            <a:r>
              <a:rPr lang="pt-BR" dirty="0" smtClean="0"/>
              <a:t>“</a:t>
            </a:r>
            <a:r>
              <a:rPr lang="pt-BR" dirty="0" err="1" smtClean="0"/>
              <a:t>seem</a:t>
            </a:r>
            <a:r>
              <a:rPr lang="pt-BR" dirty="0" smtClean="0"/>
              <a:t> a </a:t>
            </a:r>
            <a:r>
              <a:rPr lang="pt-BR" dirty="0" err="1" smtClean="0"/>
              <a:t>prayer</a:t>
            </a:r>
            <a:r>
              <a:rPr lang="pt-BR" dirty="0" smtClean="0"/>
              <a:t>”</a:t>
            </a:r>
          </a:p>
          <a:p>
            <a:pPr marL="0" indent="0">
              <a:buNone/>
            </a:pPr>
            <a:r>
              <a:rPr lang="pt-BR" dirty="0" smtClean="0"/>
              <a:t>“Essa tradução literal, no entanto, falha em capturar o prazer sono da frase em português”.</a:t>
            </a:r>
          </a:p>
          <a:p>
            <a:pPr marL="0" indent="0">
              <a:buNone/>
            </a:pPr>
            <a:r>
              <a:rPr lang="pt-BR" dirty="0" smtClean="0"/>
              <a:t>“</a:t>
            </a:r>
            <a:r>
              <a:rPr lang="pt-BR" dirty="0" err="1" smtClean="0"/>
              <a:t>they</a:t>
            </a:r>
            <a:r>
              <a:rPr lang="pt-BR" dirty="0" smtClean="0"/>
              <a:t> </a:t>
            </a:r>
            <a:r>
              <a:rPr lang="pt-BR" dirty="0" err="1" smtClean="0"/>
              <a:t>appear</a:t>
            </a:r>
            <a:r>
              <a:rPr lang="pt-BR" dirty="0" smtClean="0"/>
              <a:t> a </a:t>
            </a:r>
            <a:r>
              <a:rPr lang="pt-BR" dirty="0" err="1" smtClean="0"/>
              <a:t>pray</a:t>
            </a:r>
            <a:r>
              <a:rPr lang="pt-BR" dirty="0" smtClean="0"/>
              <a:t>” </a:t>
            </a:r>
          </a:p>
          <a:p>
            <a:pPr marL="0" indent="0">
              <a:buNone/>
            </a:pPr>
            <a:r>
              <a:rPr lang="pt-BR" dirty="0" smtClean="0"/>
              <a:t>A repetição dos </a:t>
            </a:r>
            <a:r>
              <a:rPr lang="pt-BR" dirty="0" err="1" smtClean="0"/>
              <a:t>p’s</a:t>
            </a:r>
            <a:r>
              <a:rPr lang="pt-BR" dirty="0" smtClean="0"/>
              <a:t> e dos </a:t>
            </a:r>
            <a:r>
              <a:rPr lang="pt-BR" dirty="0" err="1" smtClean="0"/>
              <a:t>r’s</a:t>
            </a:r>
            <a:r>
              <a:rPr lang="pt-BR" dirty="0" smtClean="0"/>
              <a:t> traz algo de literário.</a:t>
            </a:r>
          </a:p>
          <a:p>
            <a:pPr marL="0" indent="0">
              <a:buNone/>
            </a:pPr>
            <a:r>
              <a:rPr lang="pt-BR" dirty="0" smtClean="0"/>
              <a:t>Quando priorizar a música, quando priorizar o sentido?                         </a:t>
            </a:r>
          </a:p>
          <a:p>
            <a:pPr marL="0" indent="0">
              <a:buNone/>
            </a:pPr>
            <a:r>
              <a:rPr lang="pt-BR" sz="2200" dirty="0" smtClean="0"/>
              <a:t>(NOVEY </a:t>
            </a:r>
            <a:r>
              <a:rPr lang="pt-BR" sz="2200" i="1" dirty="0" smtClean="0"/>
              <a:t>in </a:t>
            </a:r>
            <a:r>
              <a:rPr lang="pt-BR" sz="2200" dirty="0" smtClean="0"/>
              <a:t>LISPECTOR: 2012, p.192, </a:t>
            </a:r>
            <a:r>
              <a:rPr lang="pt-BR" sz="2000" dirty="0" smtClean="0"/>
              <a:t>tradução minha)</a:t>
            </a:r>
            <a:r>
              <a:rPr lang="pt-BR" sz="2200" dirty="0" smtClean="0"/>
              <a:t>. </a:t>
            </a:r>
          </a:p>
        </p:txBody>
      </p:sp>
    </p:spTree>
    <p:extLst>
      <p:ext uri="{BB962C8B-B14F-4D97-AF65-F5344CB8AC3E}">
        <p14:creationId xmlns:p14="http://schemas.microsoft.com/office/powerpoint/2010/main" val="13132084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1825"/>
            <a:ext cx="7313613" cy="719850"/>
          </a:xfrm>
        </p:spPr>
        <p:txBody>
          <a:bodyPr/>
          <a:lstStyle/>
          <a:p>
            <a:r>
              <a:rPr lang="en-US" dirty="0" err="1" smtClean="0"/>
              <a:t>Referências</a:t>
            </a:r>
            <a:r>
              <a:rPr lang="en-US" dirty="0" smtClean="0"/>
              <a:t> </a:t>
            </a:r>
            <a:r>
              <a:rPr lang="en-US" dirty="0" err="1" smtClean="0"/>
              <a:t>Bibliográficas</a:t>
            </a:r>
            <a:endParaRPr lang="en-US" dirty="0"/>
          </a:p>
        </p:txBody>
      </p:sp>
      <p:sp>
        <p:nvSpPr>
          <p:cNvPr id="3" name="Content Placeholder 2"/>
          <p:cNvSpPr>
            <a:spLocks noGrp="1"/>
          </p:cNvSpPr>
          <p:nvPr>
            <p:ph idx="1"/>
          </p:nvPr>
        </p:nvSpPr>
        <p:spPr>
          <a:xfrm>
            <a:off x="116964" y="1011675"/>
            <a:ext cx="9027036" cy="5689653"/>
          </a:xfrm>
        </p:spPr>
        <p:txBody>
          <a:bodyPr/>
          <a:lstStyle/>
          <a:p>
            <a:pPr marL="0" indent="0" algn="just">
              <a:buNone/>
            </a:pPr>
            <a:r>
              <a:rPr lang="en-US" dirty="0"/>
              <a:t>BOISSEAU, </a:t>
            </a:r>
            <a:r>
              <a:rPr lang="en-US" dirty="0" err="1" smtClean="0"/>
              <a:t>Maryvonne</a:t>
            </a:r>
            <a:r>
              <a:rPr lang="en-US" dirty="0" smtClean="0"/>
              <a:t>. </a:t>
            </a:r>
            <a:r>
              <a:rPr lang="en-US" dirty="0" err="1" smtClean="0"/>
              <a:t>Pr</a:t>
            </a:r>
            <a:r>
              <a:rPr lang="en-US" dirty="0" err="1" smtClean="0"/>
              <a:t>ésentation</a:t>
            </a:r>
            <a:r>
              <a:rPr lang="en-US" dirty="0" smtClean="0"/>
              <a:t>. </a:t>
            </a:r>
            <a:r>
              <a:rPr lang="en-US" i="1" dirty="0" err="1" smtClean="0"/>
              <a:t>Palimpsestes</a:t>
            </a:r>
            <a:r>
              <a:rPr lang="en-US" dirty="0" smtClean="0"/>
              <a:t>, Paris, nº20, p.1-7. </a:t>
            </a:r>
            <a:r>
              <a:rPr lang="en-US" dirty="0" err="1" smtClean="0"/>
              <a:t>Disponível</a:t>
            </a:r>
            <a:r>
              <a:rPr lang="en-US" dirty="0" smtClean="0"/>
              <a:t> </a:t>
            </a:r>
            <a:r>
              <a:rPr lang="en-US" dirty="0" err="1" smtClean="0"/>
              <a:t>em</a:t>
            </a:r>
            <a:r>
              <a:rPr lang="en-US" dirty="0" smtClean="0"/>
              <a:t>: </a:t>
            </a:r>
            <a:r>
              <a:rPr lang="en-US" dirty="0" smtClean="0">
                <a:hlinkClick r:id="rId2"/>
              </a:rPr>
              <a:t>http://palimpsestes.revues.org/59</a:t>
            </a:r>
            <a:r>
              <a:rPr lang="en-US" dirty="0" smtClean="0"/>
              <a:t>.</a:t>
            </a:r>
          </a:p>
          <a:p>
            <a:pPr marL="0" indent="0" algn="just">
              <a:buNone/>
            </a:pPr>
            <a:r>
              <a:rPr lang="en-US" dirty="0" smtClean="0"/>
              <a:t>LISPECTOR, Clarice. </a:t>
            </a:r>
            <a:r>
              <a:rPr lang="en-US" b="1" dirty="0"/>
              <a:t>The Passion According to </a:t>
            </a:r>
            <a:r>
              <a:rPr lang="en-US" b="1" dirty="0" smtClean="0"/>
              <a:t>G.H</a:t>
            </a:r>
            <a:r>
              <a:rPr lang="en-US" dirty="0" smtClean="0"/>
              <a:t>. </a:t>
            </a:r>
            <a:r>
              <a:rPr lang="en-US" dirty="0" err="1" smtClean="0"/>
              <a:t>Trad</a:t>
            </a:r>
            <a:r>
              <a:rPr lang="en-US" dirty="0" smtClean="0"/>
              <a:t>. </a:t>
            </a:r>
            <a:r>
              <a:rPr lang="en-US" dirty="0" err="1" smtClean="0"/>
              <a:t>Idra</a:t>
            </a:r>
            <a:r>
              <a:rPr lang="en-US" dirty="0" smtClean="0"/>
              <a:t> </a:t>
            </a:r>
            <a:r>
              <a:rPr lang="en-US" dirty="0" err="1" smtClean="0"/>
              <a:t>Novey</a:t>
            </a:r>
            <a:r>
              <a:rPr lang="en-US" dirty="0" smtClean="0"/>
              <a:t>. Nova York: New Directions Paper Book, 2012.  </a:t>
            </a:r>
            <a:endParaRPr lang="pt-BR" dirty="0" smtClean="0"/>
          </a:p>
          <a:p>
            <a:pPr marL="0" indent="0" algn="just">
              <a:buNone/>
            </a:pPr>
            <a:r>
              <a:rPr lang="pt-BR" dirty="0" smtClean="0"/>
              <a:t>SCHLEIERMACHER, Friedrich. Dos diferentes </a:t>
            </a:r>
            <a:r>
              <a:rPr lang="pt-BR" dirty="0" err="1" smtClean="0"/>
              <a:t>métodos</a:t>
            </a:r>
            <a:r>
              <a:rPr lang="pt-BR" dirty="0" smtClean="0"/>
              <a:t> de traduzir. Trad. Mauri Furlan. In: </a:t>
            </a:r>
            <a:r>
              <a:rPr lang="pt-BR" i="1" dirty="0" err="1" smtClean="0"/>
              <a:t>Scientia</a:t>
            </a:r>
            <a:r>
              <a:rPr lang="pt-BR" i="1" dirty="0" smtClean="0"/>
              <a:t> </a:t>
            </a:r>
            <a:r>
              <a:rPr lang="pt-BR" i="1" dirty="0" err="1" smtClean="0"/>
              <a:t>Traductionis</a:t>
            </a:r>
            <a:r>
              <a:rPr lang="pt-BR" dirty="0" smtClean="0"/>
              <a:t>, nº 9. </a:t>
            </a:r>
            <a:r>
              <a:rPr lang="pt-BR" dirty="0" err="1" smtClean="0"/>
              <a:t>Florianópolis</a:t>
            </a:r>
            <a:r>
              <a:rPr lang="pt-BR" dirty="0" smtClean="0"/>
              <a:t>: UFSC, 2011, p.03- 70. </a:t>
            </a:r>
          </a:p>
          <a:p>
            <a:pPr marL="0" indent="0" algn="just">
              <a:buNone/>
            </a:pPr>
            <a:r>
              <a:rPr lang="pt-BR" dirty="0" smtClean="0"/>
              <a:t>*Conferência/ensaio de </a:t>
            </a:r>
            <a:r>
              <a:rPr lang="pt-BR" dirty="0" err="1" smtClean="0"/>
              <a:t>Schleiermacher</a:t>
            </a:r>
            <a:r>
              <a:rPr lang="pt-BR" dirty="0" smtClean="0"/>
              <a:t>: 1813, Real Academia de </a:t>
            </a:r>
            <a:r>
              <a:rPr lang="pt-BR" dirty="0" err="1" smtClean="0"/>
              <a:t>Ciências</a:t>
            </a:r>
            <a:r>
              <a:rPr lang="pt-BR" dirty="0" smtClean="0"/>
              <a:t> – Berlin: </a:t>
            </a:r>
            <a:r>
              <a:rPr lang="pt-BR" i="1" dirty="0" err="1" smtClean="0"/>
              <a:t>Über</a:t>
            </a:r>
            <a:r>
              <a:rPr lang="pt-BR" i="1" dirty="0" smtClean="0"/>
              <a:t> die </a:t>
            </a:r>
            <a:r>
              <a:rPr lang="pt-BR" i="1" dirty="0" err="1" smtClean="0"/>
              <a:t>verschiedenen</a:t>
            </a:r>
            <a:r>
              <a:rPr lang="pt-BR" i="1" dirty="0" smtClean="0"/>
              <a:t> </a:t>
            </a:r>
            <a:r>
              <a:rPr lang="pt-BR" i="1" dirty="0" err="1" smtClean="0"/>
              <a:t>Methoden</a:t>
            </a:r>
            <a:r>
              <a:rPr lang="pt-BR" i="1" dirty="0" smtClean="0"/>
              <a:t> </a:t>
            </a:r>
            <a:r>
              <a:rPr lang="pt-BR" i="1" dirty="0" err="1" smtClean="0"/>
              <a:t>des</a:t>
            </a:r>
            <a:r>
              <a:rPr lang="pt-BR" i="1" dirty="0" smtClean="0"/>
              <a:t> </a:t>
            </a:r>
            <a:r>
              <a:rPr lang="pt-BR" i="1" dirty="0" err="1" smtClean="0"/>
              <a:t>Übersetzens</a:t>
            </a:r>
            <a:r>
              <a:rPr lang="pt-BR" i="1" dirty="0" smtClean="0"/>
              <a:t>.</a:t>
            </a:r>
          </a:p>
          <a:p>
            <a:pPr marL="0" indent="0" algn="just">
              <a:buNone/>
            </a:pPr>
            <a:r>
              <a:rPr lang="pt-BR" dirty="0" smtClean="0"/>
              <a:t>ZAVAGLIA; RENARD; JANCZUR. A tradu</a:t>
            </a:r>
            <a:r>
              <a:rPr lang="pt-BR" dirty="0" smtClean="0"/>
              <a:t>ção comentada em contexto acadêmico: reflexões iniciais e exemplos de um gênero textual em construção. </a:t>
            </a:r>
            <a:r>
              <a:rPr lang="pt-BR" dirty="0" smtClean="0"/>
              <a:t>In: </a:t>
            </a:r>
            <a:r>
              <a:rPr lang="pt-BR" i="1" dirty="0" smtClean="0"/>
              <a:t>Aletria</a:t>
            </a:r>
            <a:r>
              <a:rPr lang="pt-BR" dirty="0" smtClean="0"/>
              <a:t>, </a:t>
            </a:r>
            <a:r>
              <a:rPr lang="pt-BR" dirty="0"/>
              <a:t>Belo </a:t>
            </a:r>
            <a:r>
              <a:rPr lang="pt-BR" dirty="0" smtClean="0"/>
              <a:t>Horizonte, </a:t>
            </a:r>
            <a:r>
              <a:rPr lang="pt-BR" dirty="0"/>
              <a:t>v.</a:t>
            </a:r>
            <a:r>
              <a:rPr lang="pt-BR" dirty="0" smtClean="0"/>
              <a:t>25,</a:t>
            </a:r>
            <a:r>
              <a:rPr lang="pt-BR" dirty="0" smtClean="0"/>
              <a:t> nº 2, p. 331-342, 2015. </a:t>
            </a:r>
            <a:endParaRPr lang="pt-BR"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481161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131482"/>
          </a:xfrm>
        </p:spPr>
        <p:txBody>
          <a:bodyPr/>
          <a:lstStyle/>
          <a:p>
            <a:endParaRPr lang="en-US" sz="4200" dirty="0"/>
          </a:p>
        </p:txBody>
      </p:sp>
      <p:sp>
        <p:nvSpPr>
          <p:cNvPr id="3" name="Content Placeholder 2"/>
          <p:cNvSpPr>
            <a:spLocks noGrp="1"/>
          </p:cNvSpPr>
          <p:nvPr>
            <p:ph idx="1"/>
          </p:nvPr>
        </p:nvSpPr>
        <p:spPr>
          <a:xfrm>
            <a:off x="0" y="52346"/>
            <a:ext cx="9144000" cy="6805654"/>
          </a:xfrm>
        </p:spPr>
        <p:txBody>
          <a:bodyPr>
            <a:normAutofit/>
          </a:bodyPr>
          <a:lstStyle/>
          <a:p>
            <a:pPr marL="0" indent="0" algn="just">
              <a:buNone/>
            </a:pPr>
            <a:r>
              <a:rPr lang="fr-FR" b="1" dirty="0" smtClean="0"/>
              <a:t>La Barbe Bleue</a:t>
            </a:r>
          </a:p>
          <a:p>
            <a:pPr marL="0" indent="0" algn="just">
              <a:buNone/>
            </a:pPr>
            <a:r>
              <a:rPr lang="fr-FR" u="sng" dirty="0" smtClean="0"/>
              <a:t>Il était une fois</a:t>
            </a:r>
            <a:r>
              <a:rPr lang="fr-FR" dirty="0" smtClean="0"/>
              <a:t> un homme qui </a:t>
            </a:r>
            <a:r>
              <a:rPr lang="fr-FR" u="sng" dirty="0" smtClean="0"/>
              <a:t>avait</a:t>
            </a:r>
            <a:r>
              <a:rPr lang="fr-FR" dirty="0" smtClean="0"/>
              <a:t> de belles maisons à la ville et à la campagne, </a:t>
            </a:r>
            <a:r>
              <a:rPr lang="fr-FR" u="sng" dirty="0" smtClean="0"/>
              <a:t>de la vaisselle d’or et d’argent</a:t>
            </a:r>
            <a:r>
              <a:rPr lang="fr-FR" dirty="0" smtClean="0"/>
              <a:t>, des meubles en broderie, des carrosses tout dorés. Mais, par malheur, cet homme avait la barbe bleue : cela le rendait si laid et si terrible, qu’il n’était ni femme ni fille qui ne s’enfuît de devant lui.</a:t>
            </a:r>
            <a:endParaRPr lang="fr-FR" dirty="0" smtClean="0"/>
          </a:p>
        </p:txBody>
      </p:sp>
    </p:spTree>
    <p:extLst>
      <p:ext uri="{BB962C8B-B14F-4D97-AF65-F5344CB8AC3E}">
        <p14:creationId xmlns:p14="http://schemas.microsoft.com/office/powerpoint/2010/main" val="25115883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7"/>
            <a:ext cx="7774280" cy="6198091"/>
          </a:xfrm>
        </p:spPr>
        <p:txBody>
          <a:bodyPr/>
          <a:lstStyle/>
          <a:p>
            <a:pPr marL="0" indent="0" algn="just"/>
            <a:r>
              <a:rPr lang="fr-FR" sz="2000" b="1" dirty="0"/>
              <a:t>La Barbe Bleue</a:t>
            </a:r>
            <a:br>
              <a:rPr lang="fr-FR" sz="2000" b="1" dirty="0"/>
            </a:br>
            <a:r>
              <a:rPr lang="fr-FR" sz="2000" u="sng" dirty="0"/>
              <a:t>Il était une fois</a:t>
            </a:r>
            <a:r>
              <a:rPr lang="fr-FR" sz="2000" dirty="0"/>
              <a:t> un homme qui </a:t>
            </a:r>
            <a:r>
              <a:rPr lang="fr-FR" sz="2000" u="sng" dirty="0"/>
              <a:t>avait</a:t>
            </a:r>
            <a:r>
              <a:rPr lang="fr-FR" sz="2000" dirty="0"/>
              <a:t> de belles maisons à la ville et à la campagne, </a:t>
            </a:r>
            <a:r>
              <a:rPr lang="fr-FR" sz="2000" u="sng" dirty="0"/>
              <a:t>de la vaisselle d’or et d’argent</a:t>
            </a:r>
            <a:r>
              <a:rPr lang="fr-FR" sz="2000" dirty="0"/>
              <a:t>, des meubles en broderie, des carrosses tout dorés. Mais, par malheur, cet homme avait la barbe bleue : cela le rendait si laid et si terrible, qu’il n’était ni femme ni fille qui ne s’enfuît de devant lui.</a:t>
            </a:r>
            <a:br>
              <a:rPr lang="fr-FR" sz="2000" dirty="0"/>
            </a:br>
            <a:r>
              <a:rPr lang="pt-BR" sz="2000" b="1" dirty="0" smtClean="0"/>
              <a:t/>
            </a:r>
            <a:br>
              <a:rPr lang="pt-BR" sz="2000" b="1" dirty="0" smtClean="0"/>
            </a:br>
            <a:r>
              <a:rPr lang="pt-BR" sz="2000" b="1" dirty="0" smtClean="0"/>
              <a:t>O </a:t>
            </a:r>
            <a:r>
              <a:rPr lang="pt-BR" sz="2000" b="1" dirty="0"/>
              <a:t>Barba Azul</a:t>
            </a:r>
            <a:br>
              <a:rPr lang="pt-BR" sz="2000" b="1" dirty="0"/>
            </a:br>
            <a:r>
              <a:rPr lang="pt-BR" sz="2000" u="sng" dirty="0"/>
              <a:t>Era uma vez</a:t>
            </a:r>
            <a:r>
              <a:rPr lang="pt-BR" sz="2000" dirty="0"/>
              <a:t>  um homem que </a:t>
            </a:r>
            <a:r>
              <a:rPr lang="pt-BR" sz="2000" u="sng" dirty="0"/>
              <a:t>possuía</a:t>
            </a:r>
            <a:r>
              <a:rPr lang="pt-BR" sz="2000" dirty="0"/>
              <a:t> belas casas na cidade e no campo,  </a:t>
            </a:r>
            <a:r>
              <a:rPr lang="pt-BR" sz="2000" u="sng" dirty="0"/>
              <a:t>louça de ouro e prata</a:t>
            </a:r>
            <a:r>
              <a:rPr lang="pt-BR" sz="2000" dirty="0"/>
              <a:t>, móveis bordados, carruagens todas douradas. Mas, </a:t>
            </a:r>
            <a:r>
              <a:rPr lang="pt-BR" sz="2000" u="sng" dirty="0"/>
              <a:t>por azar</a:t>
            </a:r>
            <a:r>
              <a:rPr lang="pt-BR" sz="2000" dirty="0"/>
              <a:t>, esse homem tinha a barba azul: isso o tornava tão feio e tão terrível, que não havia nem mulher nem moça que </a:t>
            </a:r>
            <a:r>
              <a:rPr lang="pt-BR" sz="2000" u="sng" dirty="0"/>
              <a:t>não fugisse dele</a:t>
            </a:r>
            <a:r>
              <a:rPr lang="pt-BR" sz="2000" dirty="0"/>
              <a:t>. </a:t>
            </a:r>
            <a:br>
              <a:rPr lang="pt-BR" sz="2000" dirty="0"/>
            </a:br>
            <a:r>
              <a:rPr lang="pt-BR" sz="2000" dirty="0" smtClean="0"/>
              <a:t/>
            </a:r>
            <a:br>
              <a:rPr lang="pt-BR" sz="2000" dirty="0" smtClean="0"/>
            </a:br>
            <a:r>
              <a:rPr lang="pt-BR" sz="2000" b="1" dirty="0" smtClean="0"/>
              <a:t>O </a:t>
            </a:r>
            <a:r>
              <a:rPr lang="pt-BR" sz="2000" b="1" dirty="0"/>
              <a:t>Barba Azul</a:t>
            </a:r>
            <a:br>
              <a:rPr lang="pt-BR" sz="2000" b="1" dirty="0"/>
            </a:br>
            <a:r>
              <a:rPr lang="pt-BR" sz="2000" u="sng" dirty="0"/>
              <a:t>Era uma vez </a:t>
            </a:r>
            <a:r>
              <a:rPr lang="pt-BR" sz="2000" dirty="0"/>
              <a:t>um homem que </a:t>
            </a:r>
            <a:r>
              <a:rPr lang="pt-BR" sz="2000" u="sng" dirty="0"/>
              <a:t>tinha</a:t>
            </a:r>
            <a:r>
              <a:rPr lang="pt-BR" sz="2000" dirty="0"/>
              <a:t> belas casas na cidade e no campo, </a:t>
            </a:r>
            <a:r>
              <a:rPr lang="pt-BR" sz="2000" u="sng" dirty="0"/>
              <a:t>a louça em ouro e prata</a:t>
            </a:r>
            <a:r>
              <a:rPr lang="pt-BR" sz="2000" dirty="0"/>
              <a:t>, móveis bordados, carruagens douradas. Mas, </a:t>
            </a:r>
            <a:r>
              <a:rPr lang="pt-BR" sz="2000" u="sng" dirty="0"/>
              <a:t>quis o destino</a:t>
            </a:r>
            <a:r>
              <a:rPr lang="pt-BR" sz="2000" dirty="0"/>
              <a:t>, que esse homem </a:t>
            </a:r>
            <a:r>
              <a:rPr lang="pt-BR" sz="2000" u="sng" dirty="0"/>
              <a:t>nascesse</a:t>
            </a:r>
            <a:r>
              <a:rPr lang="pt-BR" sz="2000" dirty="0"/>
              <a:t> com uma </a:t>
            </a:r>
            <a:r>
              <a:rPr lang="pt-BR" sz="2000" u="sng" dirty="0"/>
              <a:t>horrível</a:t>
            </a:r>
            <a:r>
              <a:rPr lang="pt-BR" sz="2000" dirty="0"/>
              <a:t> barba azul: isso o tornava terrível e tão feio, que não havia nem mulher nem moça que </a:t>
            </a:r>
            <a:r>
              <a:rPr lang="pt-BR" sz="2000" u="sng" dirty="0"/>
              <a:t>não fugisse ao vê-lo. </a:t>
            </a:r>
            <a:r>
              <a:rPr lang="pt-BR" sz="2000" dirty="0"/>
              <a:t/>
            </a:r>
            <a:br>
              <a:rPr lang="pt-BR" sz="2000" dirty="0"/>
            </a:br>
            <a:endParaRPr lang="en-US" sz="2000" dirty="0"/>
          </a:p>
        </p:txBody>
      </p:sp>
    </p:spTree>
    <p:extLst>
      <p:ext uri="{BB962C8B-B14F-4D97-AF65-F5344CB8AC3E}">
        <p14:creationId xmlns:p14="http://schemas.microsoft.com/office/powerpoint/2010/main" val="12590127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474" y="319411"/>
            <a:ext cx="8208714" cy="6248226"/>
          </a:xfrm>
        </p:spPr>
        <p:txBody>
          <a:bodyPr/>
          <a:lstStyle/>
          <a:p>
            <a:pPr algn="just"/>
            <a:r>
              <a:rPr lang="fr-FR" sz="2000" b="1" dirty="0" smtClean="0"/>
              <a:t>Sarrasine</a:t>
            </a:r>
            <a:br>
              <a:rPr lang="fr-FR" sz="2000" b="1" dirty="0" smtClean="0"/>
            </a:br>
            <a:r>
              <a:rPr lang="fr-FR" sz="2000" dirty="0" smtClean="0"/>
              <a:t>(…)</a:t>
            </a:r>
            <a:br>
              <a:rPr lang="fr-FR" sz="2000" dirty="0" smtClean="0"/>
            </a:br>
            <a:r>
              <a:rPr lang="fr-FR" sz="2000" dirty="0" smtClean="0"/>
              <a:t>Cette </a:t>
            </a:r>
            <a:r>
              <a:rPr lang="fr-FR" sz="2000" dirty="0"/>
              <a:t>mystérieuse famille </a:t>
            </a:r>
            <a:r>
              <a:rPr lang="fr-FR" sz="2000" u="sng" dirty="0"/>
              <a:t>avait</a:t>
            </a:r>
            <a:r>
              <a:rPr lang="fr-FR" sz="2000" dirty="0"/>
              <a:t> </a:t>
            </a:r>
            <a:r>
              <a:rPr lang="fr-FR" sz="2000" u="sng" dirty="0"/>
              <a:t>tout l’attrait</a:t>
            </a:r>
            <a:r>
              <a:rPr lang="fr-FR" sz="2000" dirty="0"/>
              <a:t> d’un poème de </a:t>
            </a:r>
            <a:r>
              <a:rPr lang="fr-FR" sz="2000" u="sng" dirty="0"/>
              <a:t>lord</a:t>
            </a:r>
            <a:r>
              <a:rPr lang="fr-FR" sz="2000" dirty="0"/>
              <a:t> Byron, dont les difficultés étaient traduites d’une manière différente par chaque personne </a:t>
            </a:r>
            <a:r>
              <a:rPr lang="fr-FR" sz="2000" u="sng" dirty="0"/>
              <a:t>du beau monde</a:t>
            </a:r>
            <a:r>
              <a:rPr lang="fr-FR" sz="2000" dirty="0"/>
              <a:t> : un chant obscur et sublime </a:t>
            </a:r>
            <a:r>
              <a:rPr lang="fr-FR" sz="2000" u="sng" dirty="0"/>
              <a:t>de strophe en strophe</a:t>
            </a:r>
            <a:r>
              <a:rPr lang="fr-FR" sz="2000" dirty="0"/>
              <a:t>. La réserve que </a:t>
            </a:r>
            <a:r>
              <a:rPr lang="fr-FR" sz="2000" u="sng" dirty="0"/>
              <a:t>M. et Mme</a:t>
            </a:r>
            <a:r>
              <a:rPr lang="fr-FR" sz="2000" dirty="0"/>
              <a:t> de </a:t>
            </a:r>
            <a:r>
              <a:rPr lang="fr-FR" sz="2000" dirty="0" err="1"/>
              <a:t>Lanty</a:t>
            </a:r>
            <a:r>
              <a:rPr lang="fr-FR" sz="2000" dirty="0"/>
              <a:t> gardaient sur leur origine, sur leur existence passée et sur leurs relations avec les </a:t>
            </a:r>
            <a:r>
              <a:rPr lang="fr-FR" sz="2000" u="sng" dirty="0"/>
              <a:t>quatre parties</a:t>
            </a:r>
            <a:r>
              <a:rPr lang="fr-FR" sz="2000" dirty="0"/>
              <a:t> du monde </a:t>
            </a:r>
            <a:r>
              <a:rPr lang="fr-FR" sz="2000" u="sng" dirty="0"/>
              <a:t>n’eût pas été</a:t>
            </a:r>
            <a:r>
              <a:rPr lang="fr-FR" sz="2000" dirty="0"/>
              <a:t> longtemps un </a:t>
            </a:r>
            <a:r>
              <a:rPr lang="fr-FR" sz="2000" u="sng" dirty="0"/>
              <a:t>sujet d’étonnement</a:t>
            </a:r>
            <a:r>
              <a:rPr lang="fr-FR" sz="2000" dirty="0"/>
              <a:t> à Paris. </a:t>
            </a:r>
            <a:r>
              <a:rPr lang="fr-FR" sz="2000" dirty="0" smtClean="0"/>
              <a:t/>
            </a:r>
            <a:br>
              <a:rPr lang="fr-FR" sz="2000" dirty="0" smtClean="0"/>
            </a:br>
            <a:r>
              <a:rPr lang="fr-FR" sz="2000" dirty="0" smtClean="0"/>
              <a:t>(…)</a:t>
            </a:r>
            <a:r>
              <a:rPr lang="fr-FR" sz="2000" dirty="0"/>
              <a:t/>
            </a:r>
            <a:br>
              <a:rPr lang="fr-FR" sz="2000" dirty="0"/>
            </a:br>
            <a:r>
              <a:rPr lang="fr-FR" sz="2000" dirty="0"/>
              <a:t>— Oh! </a:t>
            </a:r>
            <a:r>
              <a:rPr lang="fr-FR" sz="2000" u="sng" dirty="0"/>
              <a:t>combien je vous aime</a:t>
            </a:r>
            <a:r>
              <a:rPr lang="fr-FR" sz="2000" dirty="0"/>
              <a:t>! reprit- il. Tous vos défauts, </a:t>
            </a:r>
            <a:r>
              <a:rPr lang="fr-FR" sz="2000" u="sng" dirty="0"/>
              <a:t>vos</a:t>
            </a:r>
            <a:r>
              <a:rPr lang="fr-FR" sz="2000" dirty="0"/>
              <a:t> terreurs, vos petitesses ajoutent je ne sais quelle grâce à votre âme. Je sens que je détesterais une femme forte, une Sapho</a:t>
            </a:r>
            <a:r>
              <a:rPr lang="pt-BR" sz="2000" dirty="0"/>
              <a:t> </a:t>
            </a:r>
            <a:r>
              <a:rPr lang="fr-FR" sz="2000" dirty="0"/>
              <a:t>, courageuse, pleine d’énergie, de passion. Ô frêle et douce créature! comment peux-tu être autrement? Cette voix d’ange, cette voix délicate, </a:t>
            </a:r>
            <a:r>
              <a:rPr lang="fr-FR" sz="2000" u="sng" dirty="0"/>
              <a:t>eût été</a:t>
            </a:r>
            <a:r>
              <a:rPr lang="fr-FR" sz="2000" dirty="0"/>
              <a:t> un contresens si elle fût sortie d’un corps autre que le tien. — Je ne </a:t>
            </a:r>
            <a:r>
              <a:rPr lang="fr-FR" sz="2000" u="sng" dirty="0"/>
              <a:t>puis</a:t>
            </a:r>
            <a:r>
              <a:rPr lang="pt-BR" sz="2000" dirty="0"/>
              <a:t> </a:t>
            </a:r>
            <a:r>
              <a:rPr lang="fr-FR" sz="2000" dirty="0"/>
              <a:t>, dit-elle, vous donner aucun espoir. Cessez de me parler </a:t>
            </a:r>
            <a:r>
              <a:rPr lang="fr-FR" sz="2000" u="sng" dirty="0"/>
              <a:t>ainsi</a:t>
            </a:r>
            <a:r>
              <a:rPr lang="fr-FR" sz="2000" dirty="0"/>
              <a:t>, car l’on se moquerait de vous. Il m’est impossible de vous interdire l’entrée du théâtre, mais si vous m’aimez ou si vous êtes sage, vous n’y viendrez plus. Écoutez, monsieur, dit-elle d’une voix grave. — Oh! tais-toi, dit l’artiste enivré. Les obstacles attisent l’amour dans mon cœur.” </a:t>
            </a:r>
            <a:r>
              <a:rPr lang="pt-BR" sz="2000" dirty="0"/>
              <a:t/>
            </a:r>
            <a:br>
              <a:rPr lang="pt-BR" sz="2000" dirty="0"/>
            </a:br>
            <a:endParaRPr lang="en-US" sz="2000" dirty="0"/>
          </a:p>
        </p:txBody>
      </p:sp>
    </p:spTree>
    <p:extLst>
      <p:ext uri="{BB962C8B-B14F-4D97-AF65-F5344CB8AC3E}">
        <p14:creationId xmlns:p14="http://schemas.microsoft.com/office/powerpoint/2010/main" val="355328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352834"/>
            <a:ext cx="7313613" cy="868362"/>
          </a:xfrm>
        </p:spPr>
        <p:txBody>
          <a:bodyPr>
            <a:normAutofit/>
          </a:bodyPr>
          <a:lstStyle/>
          <a:p>
            <a:r>
              <a:rPr lang="en-US" sz="4200" b="1" dirty="0" err="1" smtClean="0"/>
              <a:t>Tradução</a:t>
            </a:r>
            <a:endParaRPr lang="en-US" sz="4200" b="1" dirty="0"/>
          </a:p>
        </p:txBody>
      </p:sp>
      <p:sp>
        <p:nvSpPr>
          <p:cNvPr id="4" name="Content Placeholder 3"/>
          <p:cNvSpPr>
            <a:spLocks noGrp="1"/>
          </p:cNvSpPr>
          <p:nvPr>
            <p:ph idx="1"/>
          </p:nvPr>
        </p:nvSpPr>
        <p:spPr>
          <a:xfrm>
            <a:off x="451144" y="1371599"/>
            <a:ext cx="8237536" cy="4744825"/>
          </a:xfrm>
        </p:spPr>
        <p:txBody>
          <a:bodyPr>
            <a:normAutofit/>
          </a:bodyPr>
          <a:lstStyle/>
          <a:p>
            <a:pPr marL="0" indent="0" algn="just">
              <a:buNone/>
            </a:pPr>
            <a:r>
              <a:rPr lang="pt-BR" dirty="0" smtClean="0"/>
              <a:t>“(…) para uma teoria de </a:t>
            </a:r>
            <a:r>
              <a:rPr lang="pt-BR" dirty="0" err="1" smtClean="0"/>
              <a:t>tradução</a:t>
            </a:r>
            <a:r>
              <a:rPr lang="pt-BR" dirty="0" smtClean="0"/>
              <a:t>, </a:t>
            </a:r>
            <a:r>
              <a:rPr lang="pt-BR" dirty="0" err="1" smtClean="0"/>
              <a:t>tão</a:t>
            </a:r>
            <a:r>
              <a:rPr lang="pt-BR" dirty="0" smtClean="0"/>
              <a:t> importante quanto determinar o objeto de traduzir e, assim, o </a:t>
            </a:r>
            <a:r>
              <a:rPr lang="pt-BR" dirty="0" err="1" smtClean="0"/>
              <a:t>vínculo</a:t>
            </a:r>
            <a:r>
              <a:rPr lang="pt-BR" dirty="0" smtClean="0"/>
              <a:t> entre os textos é caracterizar a natureza desse </a:t>
            </a:r>
            <a:r>
              <a:rPr lang="pt-BR" dirty="0" err="1" smtClean="0"/>
              <a:t>vínculo</a:t>
            </a:r>
            <a:r>
              <a:rPr lang="pt-BR" dirty="0" smtClean="0"/>
              <a:t>. Por longos </a:t>
            </a:r>
            <a:r>
              <a:rPr lang="pt-BR" dirty="0" err="1" smtClean="0"/>
              <a:t>séculos</a:t>
            </a:r>
            <a:r>
              <a:rPr lang="pt-BR" dirty="0" smtClean="0"/>
              <a:t>, ela foi descrita pela </a:t>
            </a:r>
            <a:r>
              <a:rPr lang="pt-BR" dirty="0" err="1" smtClean="0"/>
              <a:t>noção</a:t>
            </a:r>
            <a:r>
              <a:rPr lang="pt-BR" dirty="0" smtClean="0"/>
              <a:t> de </a:t>
            </a:r>
            <a:r>
              <a:rPr lang="pt-BR" i="1" dirty="0" smtClean="0"/>
              <a:t>fidelidade</a:t>
            </a:r>
            <a:r>
              <a:rPr lang="pt-BR" dirty="0" smtClean="0"/>
              <a:t>. Nos anos 1950, com o advento da abordagem </a:t>
            </a:r>
            <a:r>
              <a:rPr lang="pt-BR" dirty="0" err="1" smtClean="0"/>
              <a:t>acadêmica</a:t>
            </a:r>
            <a:r>
              <a:rPr lang="pt-BR" dirty="0" smtClean="0"/>
              <a:t> </a:t>
            </a:r>
            <a:r>
              <a:rPr lang="pt-BR" dirty="0" err="1" smtClean="0"/>
              <a:t>sistemática</a:t>
            </a:r>
            <a:r>
              <a:rPr lang="pt-BR" dirty="0" smtClean="0"/>
              <a:t> do </a:t>
            </a:r>
            <a:r>
              <a:rPr lang="pt-BR" dirty="0" err="1" smtClean="0"/>
              <a:t>fenômeno</a:t>
            </a:r>
            <a:r>
              <a:rPr lang="pt-BR" dirty="0" smtClean="0"/>
              <a:t> </a:t>
            </a:r>
            <a:r>
              <a:rPr lang="pt-BR" dirty="0" err="1" smtClean="0"/>
              <a:t>tradutório</a:t>
            </a:r>
            <a:r>
              <a:rPr lang="pt-BR" dirty="0" smtClean="0"/>
              <a:t>, a </a:t>
            </a:r>
            <a:r>
              <a:rPr lang="pt-BR" dirty="0" err="1" smtClean="0"/>
              <a:t>noção</a:t>
            </a:r>
            <a:r>
              <a:rPr lang="pt-BR" dirty="0" smtClean="0"/>
              <a:t> de </a:t>
            </a:r>
            <a:r>
              <a:rPr lang="pt-BR" b="1" u="sng" dirty="0" smtClean="0"/>
              <a:t>fidelidade</a:t>
            </a:r>
            <a:r>
              <a:rPr lang="pt-BR" dirty="0" smtClean="0"/>
              <a:t> foi </a:t>
            </a:r>
            <a:r>
              <a:rPr lang="pt-BR" i="1" dirty="0" err="1" smtClean="0"/>
              <a:t>substituída</a:t>
            </a:r>
            <a:r>
              <a:rPr lang="pt-BR" dirty="0" smtClean="0"/>
              <a:t> pela </a:t>
            </a:r>
            <a:r>
              <a:rPr lang="pt-BR" dirty="0" err="1" smtClean="0"/>
              <a:t>noção</a:t>
            </a:r>
            <a:r>
              <a:rPr lang="pt-BR" dirty="0" smtClean="0"/>
              <a:t> de </a:t>
            </a:r>
            <a:r>
              <a:rPr lang="pt-BR" b="1" u="sng" dirty="0" err="1" smtClean="0"/>
              <a:t>equivalência</a:t>
            </a:r>
            <a:r>
              <a:rPr lang="pt-BR" dirty="0" smtClean="0"/>
              <a:t>, especialmente significativa até o final da </a:t>
            </a:r>
            <a:r>
              <a:rPr lang="pt-BR" dirty="0" err="1" smtClean="0"/>
              <a:t>década</a:t>
            </a:r>
            <a:r>
              <a:rPr lang="pt-BR" dirty="0" smtClean="0"/>
              <a:t> de 1970” (MOREIRA, 2014, p. 100) (grifos meus). </a:t>
            </a:r>
          </a:p>
          <a:p>
            <a:pPr marL="0" indent="0" algn="just">
              <a:buNone/>
            </a:pPr>
            <a:r>
              <a:rPr lang="pt-BR" dirty="0" smtClean="0"/>
              <a:t>Pensar a tradução a partir da sua relação com o “original” (texto fonte/ texto de partida). O que liga a tradução ao texto de partida é uma relação de </a:t>
            </a:r>
            <a:r>
              <a:rPr lang="pt-BR" i="1" dirty="0" smtClean="0"/>
              <a:t>fidelidade </a:t>
            </a:r>
            <a:r>
              <a:rPr lang="pt-BR" dirty="0" smtClean="0"/>
              <a:t>ou de </a:t>
            </a:r>
            <a:r>
              <a:rPr lang="pt-BR" i="1" dirty="0" smtClean="0"/>
              <a:t>equivalência</a:t>
            </a:r>
            <a:r>
              <a:rPr lang="pt-BR" dirty="0" smtClean="0"/>
              <a:t>? Entender a tradução partindo desses conceitos.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989415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4810"/>
            <a:ext cx="7313613" cy="669715"/>
          </a:xfrm>
        </p:spPr>
        <p:txBody>
          <a:bodyPr>
            <a:normAutofit fontScale="90000"/>
          </a:bodyPr>
          <a:lstStyle/>
          <a:p>
            <a:r>
              <a:rPr lang="en-US" sz="4200" b="1" dirty="0" err="1" smtClean="0"/>
              <a:t>Tradução</a:t>
            </a:r>
            <a:endParaRPr lang="en-US" sz="4200" b="1" dirty="0"/>
          </a:p>
        </p:txBody>
      </p:sp>
      <p:sp>
        <p:nvSpPr>
          <p:cNvPr id="3" name="Content Placeholder 2"/>
          <p:cNvSpPr>
            <a:spLocks noGrp="1"/>
          </p:cNvSpPr>
          <p:nvPr>
            <p:ph idx="1"/>
          </p:nvPr>
        </p:nvSpPr>
        <p:spPr>
          <a:xfrm>
            <a:off x="116963" y="754524"/>
            <a:ext cx="9027037" cy="6103475"/>
          </a:xfrm>
        </p:spPr>
        <p:txBody>
          <a:bodyPr>
            <a:normAutofit/>
          </a:bodyPr>
          <a:lstStyle/>
          <a:p>
            <a:pPr marL="0" indent="0">
              <a:buNone/>
            </a:pPr>
            <a:r>
              <a:rPr lang="pt-BR" b="1" dirty="0" smtClean="0"/>
              <a:t>Fidelidade na Tradução</a:t>
            </a:r>
          </a:p>
          <a:p>
            <a:pPr marL="0" indent="0">
              <a:lnSpc>
                <a:spcPct val="60000"/>
              </a:lnSpc>
              <a:buNone/>
            </a:pPr>
            <a:r>
              <a:rPr lang="pt-BR" sz="1600" dirty="0" smtClean="0">
                <a:latin typeface="Wingdings"/>
                <a:ea typeface="Wingdings"/>
                <a:cs typeface="Wingdings"/>
                <a:sym typeface="Wingdings"/>
              </a:rPr>
              <a:t> </a:t>
            </a:r>
            <a:r>
              <a:rPr lang="pt-BR" sz="2200" dirty="0" smtClean="0"/>
              <a:t>Transposição/transporte de significados de uma língua para outra</a:t>
            </a:r>
            <a:endParaRPr lang="pt-BR" dirty="0" smtClean="0"/>
          </a:p>
          <a:p>
            <a:pPr marL="0" indent="0">
              <a:lnSpc>
                <a:spcPct val="80000"/>
              </a:lnSpc>
              <a:buNone/>
            </a:pPr>
            <a:r>
              <a:rPr lang="pt-BR" u="sng" dirty="0" smtClean="0"/>
              <a:t>Eugene </a:t>
            </a:r>
            <a:r>
              <a:rPr lang="pt-BR" u="sng" dirty="0" err="1" smtClean="0"/>
              <a:t>Nida</a:t>
            </a:r>
            <a:r>
              <a:rPr lang="pt-BR" dirty="0"/>
              <a:t> </a:t>
            </a:r>
            <a:r>
              <a:rPr lang="pt-BR" dirty="0" smtClean="0"/>
              <a:t>(1914-2011)  </a:t>
            </a:r>
          </a:p>
          <a:p>
            <a:pPr marL="0" indent="0" algn="just">
              <a:lnSpc>
                <a:spcPct val="90000"/>
              </a:lnSpc>
              <a:buNone/>
            </a:pPr>
            <a:r>
              <a:rPr lang="pt-BR" dirty="0" smtClean="0"/>
              <a:t>- As palavras de uma sentença são como fileiras de um vagão de carga;        - Há uma transporte de significados entre duas línguas; - O papel do tradutor é “</a:t>
            </a:r>
            <a:r>
              <a:rPr lang="pt-BR" u="sng" dirty="0" smtClean="0"/>
              <a:t>garantir que a carga chegue intacta ao seu destino</a:t>
            </a:r>
            <a:r>
              <a:rPr lang="pt-BR" dirty="0" smtClean="0"/>
              <a:t>” (Arrojo: 2003, p.12).</a:t>
            </a:r>
          </a:p>
          <a:p>
            <a:pPr marL="0" indent="0" algn="ctr">
              <a:lnSpc>
                <a:spcPct val="60000"/>
              </a:lnSpc>
              <a:buNone/>
            </a:pPr>
            <a:r>
              <a:rPr lang="pt-BR" dirty="0" smtClean="0"/>
              <a:t>☐</a:t>
            </a:r>
            <a:r>
              <a:rPr lang="pt-BR" dirty="0"/>
              <a:t>—☐—☐—</a:t>
            </a:r>
            <a:r>
              <a:rPr lang="pt-BR" dirty="0" smtClean="0"/>
              <a:t>☐</a:t>
            </a:r>
            <a:r>
              <a:rPr lang="pt-BR" dirty="0"/>
              <a:t>—</a:t>
            </a:r>
            <a:r>
              <a:rPr lang="pt-BR" dirty="0" smtClean="0"/>
              <a:t>☐             </a:t>
            </a:r>
            <a:r>
              <a:rPr lang="pt-BR" dirty="0" smtClean="0">
                <a:sym typeface="Wingdings"/>
              </a:rPr>
              <a:t>————</a:t>
            </a:r>
            <a:endParaRPr lang="pt-BR" dirty="0"/>
          </a:p>
          <a:p>
            <a:pPr marL="0" indent="0" algn="just">
              <a:lnSpc>
                <a:spcPct val="80000"/>
              </a:lnSpc>
              <a:buNone/>
            </a:pPr>
            <a:r>
              <a:rPr lang="pt-BR" dirty="0" smtClean="0"/>
              <a:t>“Se pensarmos o processo de tradução como transporte de significados entre língua A e língua </a:t>
            </a:r>
            <a:r>
              <a:rPr lang="pt-BR" dirty="0" err="1" smtClean="0"/>
              <a:t>B</a:t>
            </a:r>
            <a:r>
              <a:rPr lang="pt-BR" dirty="0" smtClean="0"/>
              <a:t>, acreditamos ser o texto original um objeto estável, “transportável”, de contornos absolutamente claros, cujo conteúdo podemos classificar completa e objetivamente” </a:t>
            </a:r>
            <a:r>
              <a:rPr lang="pt-BR" dirty="0"/>
              <a:t>(Arrojo: 2003, p.12).</a:t>
            </a:r>
          </a:p>
          <a:p>
            <a:pPr marL="0" indent="0">
              <a:buNone/>
            </a:pPr>
            <a:endParaRPr lang="pt-BR" dirty="0"/>
          </a:p>
        </p:txBody>
      </p:sp>
    </p:spTree>
    <p:extLst>
      <p:ext uri="{BB962C8B-B14F-4D97-AF65-F5344CB8AC3E}">
        <p14:creationId xmlns:p14="http://schemas.microsoft.com/office/powerpoint/2010/main" val="24897903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5854"/>
            <a:ext cx="7313613" cy="868362"/>
          </a:xfrm>
        </p:spPr>
        <p:txBody>
          <a:bodyPr/>
          <a:lstStyle/>
          <a:p>
            <a:r>
              <a:rPr lang="en-US" sz="4200" b="1" dirty="0" err="1" smtClean="0"/>
              <a:t>Tradução</a:t>
            </a:r>
            <a:endParaRPr lang="en-US" sz="4200" b="1" dirty="0"/>
          </a:p>
        </p:txBody>
      </p:sp>
      <p:sp>
        <p:nvSpPr>
          <p:cNvPr id="3" name="Content Placeholder 2"/>
          <p:cNvSpPr>
            <a:spLocks noGrp="1"/>
          </p:cNvSpPr>
          <p:nvPr>
            <p:ph idx="1"/>
          </p:nvPr>
        </p:nvSpPr>
        <p:spPr>
          <a:xfrm>
            <a:off x="150382" y="952559"/>
            <a:ext cx="8993618" cy="5681924"/>
          </a:xfrm>
        </p:spPr>
        <p:txBody>
          <a:bodyPr>
            <a:normAutofit/>
          </a:bodyPr>
          <a:lstStyle/>
          <a:p>
            <a:pPr marL="0" indent="0">
              <a:buNone/>
            </a:pPr>
            <a:r>
              <a:rPr lang="pt-BR" b="1" dirty="0" smtClean="0"/>
              <a:t>Desconstruindo a ideia de fidelidade na tradução..</a:t>
            </a:r>
            <a:r>
              <a:rPr lang="pt-BR" dirty="0" smtClean="0"/>
              <a:t>.</a:t>
            </a:r>
          </a:p>
          <a:p>
            <a:pPr marL="0" indent="0">
              <a:lnSpc>
                <a:spcPct val="60000"/>
              </a:lnSpc>
              <a:buNone/>
            </a:pPr>
            <a:endParaRPr lang="pt-BR" sz="1800" dirty="0" smtClean="0">
              <a:latin typeface="Wingdings"/>
              <a:ea typeface="Wingdings"/>
              <a:cs typeface="Wingdings"/>
              <a:sym typeface="Wingdings"/>
            </a:endParaRPr>
          </a:p>
          <a:p>
            <a:pPr marL="0" indent="0" algn="just">
              <a:lnSpc>
                <a:spcPct val="60000"/>
              </a:lnSpc>
              <a:buNone/>
            </a:pPr>
            <a:r>
              <a:rPr lang="pt-BR" sz="1800" dirty="0" smtClean="0">
                <a:latin typeface="Wingdings"/>
                <a:ea typeface="Wingdings"/>
                <a:cs typeface="Wingdings"/>
                <a:sym typeface="Wingdings"/>
              </a:rPr>
              <a:t> </a:t>
            </a:r>
            <a:r>
              <a:rPr lang="pt-BR" sz="2200" dirty="0" smtClean="0"/>
              <a:t>Novos significados na tradução</a:t>
            </a:r>
          </a:p>
          <a:p>
            <a:pPr algn="just">
              <a:lnSpc>
                <a:spcPct val="60000"/>
              </a:lnSpc>
              <a:buFont typeface="Wingdings" charset="0"/>
              <a:buChar char="è"/>
            </a:pPr>
            <a:r>
              <a:rPr lang="pt-BR" sz="2200" dirty="0" smtClean="0"/>
              <a:t>Pluralidade de significados do texto fonte</a:t>
            </a:r>
          </a:p>
          <a:p>
            <a:pPr algn="just">
              <a:lnSpc>
                <a:spcPct val="60000"/>
              </a:lnSpc>
              <a:buFont typeface="Wingdings" charset="0"/>
              <a:buChar char="è"/>
            </a:pPr>
            <a:r>
              <a:rPr lang="pt-BR" sz="2200" dirty="0" smtClean="0"/>
              <a:t> Construção de significados pelo leitor</a:t>
            </a:r>
          </a:p>
          <a:p>
            <a:pPr algn="just">
              <a:lnSpc>
                <a:spcPct val="60000"/>
              </a:lnSpc>
              <a:buFont typeface="Wingdings" charset="0"/>
              <a:buChar char="è"/>
            </a:pPr>
            <a:r>
              <a:rPr lang="pt-BR" sz="2200" dirty="0" smtClean="0"/>
              <a:t>Mudança na maneira de pensar a autoria (leitor também cria a obra)</a:t>
            </a:r>
          </a:p>
          <a:p>
            <a:pPr algn="just">
              <a:lnSpc>
                <a:spcPct val="60000"/>
              </a:lnSpc>
              <a:buFont typeface="Wingdings" charset="0"/>
              <a:buChar char="è"/>
            </a:pPr>
            <a:r>
              <a:rPr lang="pt-BR" sz="2200" dirty="0" smtClean="0"/>
              <a:t>Interpretação do tradutor</a:t>
            </a:r>
          </a:p>
          <a:p>
            <a:pPr algn="just">
              <a:lnSpc>
                <a:spcPct val="60000"/>
              </a:lnSpc>
              <a:buFont typeface="Wingdings" charset="0"/>
              <a:buChar char="è"/>
            </a:pPr>
            <a:r>
              <a:rPr lang="pt-BR" sz="2200" dirty="0" smtClean="0"/>
              <a:t>Subjetividade do tradutor</a:t>
            </a:r>
          </a:p>
          <a:p>
            <a:pPr algn="just">
              <a:lnSpc>
                <a:spcPct val="60000"/>
              </a:lnSpc>
              <a:buFont typeface="Wingdings" charset="0"/>
              <a:buChar char="è"/>
            </a:pPr>
            <a:r>
              <a:rPr lang="pt-BR" sz="2200" dirty="0" smtClean="0"/>
              <a:t>O inconsciente na tradução</a:t>
            </a:r>
          </a:p>
          <a:p>
            <a:pPr marL="0" indent="0">
              <a:lnSpc>
                <a:spcPct val="80000"/>
              </a:lnSpc>
              <a:buNone/>
            </a:pPr>
            <a:endParaRPr lang="en-US" dirty="0"/>
          </a:p>
        </p:txBody>
      </p:sp>
    </p:spTree>
    <p:extLst>
      <p:ext uri="{BB962C8B-B14F-4D97-AF65-F5344CB8AC3E}">
        <p14:creationId xmlns:p14="http://schemas.microsoft.com/office/powerpoint/2010/main" val="12165489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988"/>
            <a:ext cx="7313613" cy="716705"/>
          </a:xfrm>
        </p:spPr>
        <p:txBody>
          <a:bodyPr/>
          <a:lstStyle/>
          <a:p>
            <a:r>
              <a:rPr lang="pt-BR" sz="4200" b="1" dirty="0" smtClean="0"/>
              <a:t>Tradução</a:t>
            </a:r>
            <a:endParaRPr lang="pt-BR" sz="4200" b="1" dirty="0"/>
          </a:p>
        </p:txBody>
      </p:sp>
      <p:sp>
        <p:nvSpPr>
          <p:cNvPr id="3" name="Content Placeholder 2"/>
          <p:cNvSpPr>
            <a:spLocks noGrp="1"/>
          </p:cNvSpPr>
          <p:nvPr>
            <p:ph idx="1"/>
          </p:nvPr>
        </p:nvSpPr>
        <p:spPr>
          <a:xfrm>
            <a:off x="317472" y="1002693"/>
            <a:ext cx="8521590" cy="5598367"/>
          </a:xfrm>
        </p:spPr>
        <p:txBody>
          <a:bodyPr>
            <a:normAutofit/>
          </a:bodyPr>
          <a:lstStyle/>
          <a:p>
            <a:pPr marL="0" indent="0" algn="ctr">
              <a:buNone/>
            </a:pPr>
            <a:endParaRPr lang="pt-BR" sz="2800" b="1" dirty="0" smtClean="0"/>
          </a:p>
          <a:p>
            <a:pPr marL="0" indent="0" algn="ctr">
              <a:buNone/>
            </a:pPr>
            <a:r>
              <a:rPr lang="pt-BR" sz="2800" b="1" dirty="0" smtClean="0"/>
              <a:t>Ainda é possível pensar a ideia de fidelidade na tradução?</a:t>
            </a:r>
          </a:p>
          <a:p>
            <a:pPr marL="0" indent="0" algn="ctr">
              <a:buNone/>
            </a:pPr>
            <a:r>
              <a:rPr lang="pt-BR" sz="2800" b="1" dirty="0" smtClean="0"/>
              <a:t>Fiel a quê?</a:t>
            </a:r>
          </a:p>
          <a:p>
            <a:pPr marL="0" indent="0" algn="ctr">
              <a:buNone/>
            </a:pPr>
            <a:r>
              <a:rPr lang="pt-BR" sz="2800" b="1" dirty="0" smtClean="0"/>
              <a:t>Fiel a quem?</a:t>
            </a:r>
          </a:p>
          <a:p>
            <a:pPr marL="0" indent="0" algn="ctr">
              <a:buNone/>
            </a:pPr>
            <a:endParaRPr lang="pt-BR" sz="2800" b="1" dirty="0" smtClean="0"/>
          </a:p>
          <a:p>
            <a:pPr marL="0" indent="0" algn="ctr">
              <a:buNone/>
            </a:pPr>
            <a:r>
              <a:rPr lang="pt-BR" sz="2800" b="1" dirty="0" smtClean="0"/>
              <a:t>A si mesmo! Ao seu próprio projeto de tradução.</a:t>
            </a:r>
          </a:p>
          <a:p>
            <a:pPr marL="0" indent="0" algn="ctr">
              <a:buNone/>
            </a:pPr>
            <a:r>
              <a:rPr lang="pt-BR" sz="2800" b="1" dirty="0" smtClean="0"/>
              <a:t>Fidelidade enquanto </a:t>
            </a:r>
            <a:r>
              <a:rPr lang="pt-BR" sz="2800" b="1" u="sng" dirty="0" smtClean="0"/>
              <a:t>coerência</a:t>
            </a:r>
            <a:r>
              <a:rPr lang="pt-BR" sz="2800" b="1" dirty="0" smtClean="0"/>
              <a:t> com o seu projeto.</a:t>
            </a:r>
            <a:endParaRPr lang="pt-BR" sz="2800" b="1" dirty="0"/>
          </a:p>
        </p:txBody>
      </p:sp>
    </p:spTree>
    <p:extLst>
      <p:ext uri="{BB962C8B-B14F-4D97-AF65-F5344CB8AC3E}">
        <p14:creationId xmlns:p14="http://schemas.microsoft.com/office/powerpoint/2010/main" val="24307721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52026"/>
            <a:ext cx="7313613" cy="868362"/>
          </a:xfrm>
        </p:spPr>
        <p:txBody>
          <a:bodyPr>
            <a:normAutofit/>
          </a:bodyPr>
          <a:lstStyle/>
          <a:p>
            <a:r>
              <a:rPr lang="en-US" sz="4200" b="1" dirty="0" err="1" smtClean="0"/>
              <a:t>Tradução</a:t>
            </a:r>
            <a:endParaRPr lang="en-US" sz="4200" b="1" dirty="0"/>
          </a:p>
        </p:txBody>
      </p:sp>
      <p:sp>
        <p:nvSpPr>
          <p:cNvPr id="4" name="Content Placeholder 3"/>
          <p:cNvSpPr>
            <a:spLocks noGrp="1"/>
          </p:cNvSpPr>
          <p:nvPr>
            <p:ph idx="1"/>
          </p:nvPr>
        </p:nvSpPr>
        <p:spPr>
          <a:xfrm>
            <a:off x="200508" y="802154"/>
            <a:ext cx="8738807" cy="5899175"/>
          </a:xfrm>
        </p:spPr>
        <p:txBody>
          <a:bodyPr>
            <a:normAutofit/>
          </a:bodyPr>
          <a:lstStyle/>
          <a:p>
            <a:pPr marL="0" indent="0" algn="just">
              <a:buNone/>
            </a:pPr>
            <a:r>
              <a:rPr lang="pt-BR" b="1" dirty="0" smtClean="0"/>
              <a:t>A equivalência na tradução</a:t>
            </a:r>
          </a:p>
          <a:p>
            <a:pPr marL="0" indent="0" algn="just">
              <a:buNone/>
            </a:pPr>
            <a:r>
              <a:rPr lang="pt-BR" dirty="0" smtClean="0"/>
              <a:t>“Embora a </a:t>
            </a:r>
            <a:r>
              <a:rPr lang="pt-BR" b="1" u="sng" dirty="0" smtClean="0"/>
              <a:t>equivalência</a:t>
            </a:r>
            <a:r>
              <a:rPr lang="pt-BR" dirty="0" smtClean="0"/>
              <a:t> seja um dos conceitos mais recorrentes das teorias de </a:t>
            </a:r>
            <a:r>
              <a:rPr lang="pt-BR" dirty="0" err="1" smtClean="0"/>
              <a:t>tradução</a:t>
            </a:r>
            <a:r>
              <a:rPr lang="pt-BR" dirty="0" smtClean="0"/>
              <a:t> ocidentais, trata-se </a:t>
            </a:r>
            <a:r>
              <a:rPr lang="pt-BR" dirty="0" err="1" smtClean="0"/>
              <a:t>também</a:t>
            </a:r>
            <a:r>
              <a:rPr lang="pt-BR" dirty="0" smtClean="0"/>
              <a:t> de um dos conceitos mais difusos e controversos. (...) o termo foi frequentemente empregado para designar uma </a:t>
            </a:r>
            <a:r>
              <a:rPr lang="pt-BR" dirty="0" err="1" smtClean="0"/>
              <a:t>relação</a:t>
            </a:r>
            <a:r>
              <a:rPr lang="pt-BR" dirty="0" smtClean="0"/>
              <a:t> entre o texto de partida e o texto de chegada, pela qual ambos compartilham do </a:t>
            </a:r>
            <a:r>
              <a:rPr lang="pt-BR" b="1" u="sng" dirty="0" smtClean="0"/>
              <a:t>mesmo valor </a:t>
            </a:r>
            <a:r>
              <a:rPr lang="pt-BR" dirty="0" smtClean="0"/>
              <a:t>(...) em algum </a:t>
            </a:r>
            <a:r>
              <a:rPr lang="pt-BR" dirty="0" err="1" smtClean="0"/>
              <a:t>nível</a:t>
            </a:r>
            <a:r>
              <a:rPr lang="pt-BR" dirty="0" smtClean="0"/>
              <a:t>” (MOREIRA, 2014, p.100).</a:t>
            </a:r>
          </a:p>
          <a:p>
            <a:pPr marL="0" indent="0" algn="ctr">
              <a:lnSpc>
                <a:spcPct val="60000"/>
              </a:lnSpc>
              <a:buNone/>
            </a:pPr>
            <a:r>
              <a:rPr lang="pt-BR" dirty="0" smtClean="0"/>
              <a:t>Texto fonte ————— Texto alvo     </a:t>
            </a:r>
          </a:p>
          <a:p>
            <a:pPr marL="0" indent="0" algn="ctr">
              <a:lnSpc>
                <a:spcPct val="60000"/>
              </a:lnSpc>
              <a:buNone/>
            </a:pPr>
            <a:r>
              <a:rPr lang="pt-BR" dirty="0" smtClean="0"/>
              <a:t>        (</a:t>
            </a:r>
            <a:r>
              <a:rPr lang="pt-BR" dirty="0"/>
              <a:t>x)                        </a:t>
            </a:r>
            <a:r>
              <a:rPr lang="pt-BR" dirty="0" smtClean="0"/>
              <a:t>(</a:t>
            </a:r>
            <a:r>
              <a:rPr lang="pt-BR" dirty="0" err="1" smtClean="0"/>
              <a:t>y</a:t>
            </a:r>
            <a:r>
              <a:rPr lang="pt-BR" dirty="0" smtClean="0"/>
              <a:t>, </a:t>
            </a:r>
            <a:r>
              <a:rPr lang="pt-BR" dirty="0" err="1" smtClean="0"/>
              <a:t>z</a:t>
            </a:r>
            <a:r>
              <a:rPr lang="pt-BR" dirty="0" smtClean="0"/>
              <a:t>, </a:t>
            </a:r>
            <a:r>
              <a:rPr lang="pt-BR" dirty="0" err="1" smtClean="0"/>
              <a:t>w</a:t>
            </a:r>
            <a:r>
              <a:rPr lang="pt-BR" dirty="0" smtClean="0"/>
              <a:t> ... )  </a:t>
            </a:r>
          </a:p>
          <a:p>
            <a:pPr marL="0" indent="0" algn="just">
              <a:lnSpc>
                <a:spcPct val="80000"/>
              </a:lnSpc>
              <a:buNone/>
            </a:pPr>
            <a:r>
              <a:rPr lang="pt-BR" dirty="0" smtClean="0"/>
              <a:t>Pode-se buscar uma equivalência em vários níveis: cultural; sintático; lexical; equivalência do efeito, da rima, do ritmo, do referente...  Vai depender do tipo de tradução que o tradutor pretende realizar. O que quer valorizar? Quer dar ênfase a quê? Ao ritmo? À sintaxe? À rima? Ao aspecto literário?</a:t>
            </a:r>
          </a:p>
        </p:txBody>
      </p:sp>
    </p:spTree>
    <p:extLst>
      <p:ext uri="{BB962C8B-B14F-4D97-AF65-F5344CB8AC3E}">
        <p14:creationId xmlns:p14="http://schemas.microsoft.com/office/powerpoint/2010/main" val="34045600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3469"/>
            <a:ext cx="7189465" cy="518686"/>
          </a:xfrm>
        </p:spPr>
        <p:txBody>
          <a:bodyPr/>
          <a:lstStyle/>
          <a:p>
            <a:r>
              <a:rPr lang="pt-BR" sz="4000" b="1" dirty="0" smtClean="0"/>
              <a:t>Formas de Traduzir</a:t>
            </a:r>
            <a:br>
              <a:rPr lang="pt-BR" sz="4000" b="1" dirty="0" smtClean="0"/>
            </a:br>
            <a:endParaRPr lang="pt-BR" sz="2200" b="1" dirty="0"/>
          </a:p>
        </p:txBody>
      </p:sp>
      <p:sp>
        <p:nvSpPr>
          <p:cNvPr id="3" name="Content Placeholder 2"/>
          <p:cNvSpPr>
            <a:spLocks noGrp="1"/>
          </p:cNvSpPr>
          <p:nvPr>
            <p:ph idx="1"/>
          </p:nvPr>
        </p:nvSpPr>
        <p:spPr>
          <a:xfrm>
            <a:off x="183799" y="651750"/>
            <a:ext cx="8805643" cy="6206250"/>
          </a:xfrm>
        </p:spPr>
        <p:txBody>
          <a:bodyPr>
            <a:normAutofit/>
          </a:bodyPr>
          <a:lstStyle/>
          <a:p>
            <a:pPr marL="0" indent="0" algn="ctr">
              <a:lnSpc>
                <a:spcPct val="50000"/>
              </a:lnSpc>
              <a:buNone/>
            </a:pPr>
            <a:endParaRPr lang="pt-BR" dirty="0" smtClean="0"/>
          </a:p>
          <a:p>
            <a:pPr marL="0" indent="0" algn="ctr">
              <a:lnSpc>
                <a:spcPct val="70000"/>
              </a:lnSpc>
              <a:buNone/>
            </a:pPr>
            <a:r>
              <a:rPr lang="pt-BR" dirty="0" smtClean="0"/>
              <a:t>Há duas maneiras de traduzir consideradas centrais nos E.T.</a:t>
            </a:r>
            <a:endParaRPr lang="pt-BR" dirty="0" smtClean="0">
              <a:latin typeface="Goudy Old Style"/>
              <a:cs typeface="Goudy Old Style"/>
            </a:endParaRPr>
          </a:p>
          <a:p>
            <a:pPr marL="0" indent="0" algn="ctr">
              <a:lnSpc>
                <a:spcPct val="70000"/>
              </a:lnSpc>
              <a:buNone/>
            </a:pPr>
            <a:r>
              <a:rPr lang="pt-BR" dirty="0" err="1" smtClean="0">
                <a:latin typeface="Goudy Old Style"/>
                <a:cs typeface="Goudy Old Style"/>
              </a:rPr>
              <a:t>Schleiermacher</a:t>
            </a:r>
            <a:r>
              <a:rPr lang="pt-BR" dirty="0" smtClean="0">
                <a:latin typeface="Goudy Old Style"/>
                <a:cs typeface="Goudy Old Style"/>
              </a:rPr>
              <a:t> </a:t>
            </a:r>
            <a:r>
              <a:rPr lang="pt-BR" sz="2000" dirty="0" smtClean="0">
                <a:latin typeface="Goudy Old Style"/>
                <a:cs typeface="Goudy Old Style"/>
              </a:rPr>
              <a:t>(1768</a:t>
            </a:r>
            <a:r>
              <a:rPr lang="pt-BR" sz="2000" dirty="0">
                <a:latin typeface="Goudy Old Style"/>
                <a:cs typeface="Goudy Old Style"/>
              </a:rPr>
              <a:t>-</a:t>
            </a:r>
            <a:r>
              <a:rPr lang="pt-BR" sz="2000" dirty="0" smtClean="0">
                <a:latin typeface="Goudy Old Style"/>
                <a:cs typeface="Goudy Old Style"/>
              </a:rPr>
              <a:t>1834) </a:t>
            </a:r>
            <a:r>
              <a:rPr lang="pt-BR" sz="1600" dirty="0" err="1">
                <a:latin typeface="Wingdings"/>
              </a:rPr>
              <a:t>è</a:t>
            </a:r>
            <a:r>
              <a:rPr lang="pt-BR" dirty="0" smtClean="0">
                <a:latin typeface="Goudy Old Style"/>
                <a:cs typeface="Goudy Old Style"/>
              </a:rPr>
              <a:t> </a:t>
            </a:r>
            <a:r>
              <a:rPr lang="pt-BR" u="sng" dirty="0" smtClean="0">
                <a:latin typeface="Goudy Old Style"/>
                <a:cs typeface="Goudy Old Style"/>
              </a:rPr>
              <a:t>Levar o público ao autor</a:t>
            </a:r>
          </a:p>
          <a:p>
            <a:pPr marL="0" indent="0" algn="ctr">
              <a:lnSpc>
                <a:spcPct val="50000"/>
              </a:lnSpc>
              <a:buNone/>
            </a:pPr>
            <a:r>
              <a:rPr lang="pt-BR" dirty="0" smtClean="0">
                <a:latin typeface="Goudy Old Style"/>
                <a:cs typeface="Goudy Old Style"/>
              </a:rPr>
              <a:t>                                             Levar o autor ao público</a:t>
            </a:r>
          </a:p>
          <a:p>
            <a:pPr marL="0" indent="0" algn="just">
              <a:buNone/>
            </a:pPr>
            <a:r>
              <a:rPr lang="pt-BR" sz="1800" dirty="0" smtClean="0"/>
              <a:t>“Ou </a:t>
            </a:r>
            <a:r>
              <a:rPr lang="pt-BR" sz="1800" dirty="0"/>
              <a:t>o tradutor deixa o autor o mais </a:t>
            </a:r>
            <a:r>
              <a:rPr lang="pt-BR" sz="1800" dirty="0" smtClean="0"/>
              <a:t>possível </a:t>
            </a:r>
            <a:r>
              <a:rPr lang="pt-BR" sz="1800" dirty="0"/>
              <a:t>em paz e leva o leitor ao seu encontro, ou deixa o leitor o mais </a:t>
            </a:r>
            <a:r>
              <a:rPr lang="pt-BR" sz="1800" dirty="0" smtClean="0"/>
              <a:t>possível </a:t>
            </a:r>
            <a:r>
              <a:rPr lang="pt-BR" sz="1800" dirty="0"/>
              <a:t>em paz e leva o autor ao seu </a:t>
            </a:r>
            <a:r>
              <a:rPr lang="pt-BR" sz="1800" dirty="0" smtClean="0"/>
              <a:t>encontro” (</a:t>
            </a:r>
            <a:r>
              <a:rPr lang="pt-BR" sz="1800" dirty="0" err="1" smtClean="0"/>
              <a:t>Schleiermacher</a:t>
            </a:r>
            <a:r>
              <a:rPr lang="pt-BR" sz="1800" dirty="0" smtClean="0"/>
              <a:t>: 2011, p.26). </a:t>
            </a:r>
          </a:p>
          <a:p>
            <a:pPr marL="0" indent="0" algn="ctr">
              <a:lnSpc>
                <a:spcPct val="50000"/>
              </a:lnSpc>
              <a:buNone/>
            </a:pPr>
            <a:endParaRPr lang="pt-BR" dirty="0" smtClean="0"/>
          </a:p>
          <a:p>
            <a:pPr marL="0" indent="0" algn="ctr">
              <a:lnSpc>
                <a:spcPct val="50000"/>
              </a:lnSpc>
              <a:buNone/>
            </a:pPr>
            <a:r>
              <a:rPr lang="pt-BR" dirty="0" err="1" smtClean="0"/>
              <a:t>Berman</a:t>
            </a:r>
            <a:r>
              <a:rPr lang="pt-BR" dirty="0" smtClean="0"/>
              <a:t> </a:t>
            </a:r>
            <a:r>
              <a:rPr lang="pt-BR" sz="2000" dirty="0" smtClean="0"/>
              <a:t>(1942-1991) </a:t>
            </a:r>
            <a:r>
              <a:rPr lang="pt-BR" sz="1600" dirty="0" err="1" smtClean="0">
                <a:latin typeface="Wingdings"/>
              </a:rPr>
              <a:t>è</a:t>
            </a:r>
            <a:r>
              <a:rPr lang="pt-BR" dirty="0" smtClean="0">
                <a:latin typeface="Wingdings"/>
              </a:rPr>
              <a:t> </a:t>
            </a:r>
            <a:r>
              <a:rPr lang="pt-BR" u="sng" dirty="0" smtClean="0"/>
              <a:t>Literal</a:t>
            </a:r>
          </a:p>
          <a:p>
            <a:pPr marL="0" indent="0" algn="ctr">
              <a:lnSpc>
                <a:spcPct val="50000"/>
              </a:lnSpc>
              <a:buNone/>
            </a:pPr>
            <a:r>
              <a:rPr lang="pt-BR" dirty="0" smtClean="0"/>
              <a:t>                                              Etnocêntrica</a:t>
            </a:r>
          </a:p>
          <a:p>
            <a:pPr marL="0" indent="0" algn="ctr">
              <a:lnSpc>
                <a:spcPct val="50000"/>
              </a:lnSpc>
              <a:buNone/>
            </a:pPr>
            <a:endParaRPr lang="pt-BR" dirty="0" smtClean="0"/>
          </a:p>
          <a:p>
            <a:pPr marL="0" indent="0" algn="ctr">
              <a:lnSpc>
                <a:spcPct val="50000"/>
              </a:lnSpc>
              <a:buNone/>
            </a:pPr>
            <a:r>
              <a:rPr lang="pt-BR" dirty="0" err="1" smtClean="0"/>
              <a:t>Venuti</a:t>
            </a:r>
            <a:r>
              <a:rPr lang="pt-BR" dirty="0"/>
              <a:t> </a:t>
            </a:r>
            <a:r>
              <a:rPr lang="pt-BR" sz="2000" dirty="0"/>
              <a:t>(1953)  </a:t>
            </a:r>
            <a:r>
              <a:rPr lang="pt-BR" sz="1600" dirty="0" err="1" smtClean="0">
                <a:latin typeface="Wingdings"/>
              </a:rPr>
              <a:t>è</a:t>
            </a:r>
            <a:r>
              <a:rPr lang="pt-BR" dirty="0" smtClean="0"/>
              <a:t> </a:t>
            </a:r>
            <a:r>
              <a:rPr lang="pt-BR" u="sng" dirty="0" err="1" smtClean="0"/>
              <a:t>Estrangeirizadora</a:t>
            </a:r>
            <a:endParaRPr lang="pt-BR" u="sng" dirty="0" smtClean="0"/>
          </a:p>
          <a:p>
            <a:pPr marL="0" indent="0" algn="ctr">
              <a:lnSpc>
                <a:spcPct val="50000"/>
              </a:lnSpc>
              <a:buNone/>
            </a:pPr>
            <a:r>
              <a:rPr lang="pt-BR" dirty="0" smtClean="0"/>
              <a:t>                      Domesticadora</a:t>
            </a:r>
          </a:p>
          <a:p>
            <a:pPr marL="0" indent="0">
              <a:lnSpc>
                <a:spcPct val="50000"/>
              </a:lnSpc>
              <a:buNone/>
            </a:pPr>
            <a:endParaRPr lang="en-US" dirty="0"/>
          </a:p>
        </p:txBody>
      </p:sp>
    </p:spTree>
    <p:extLst>
      <p:ext uri="{BB962C8B-B14F-4D97-AF65-F5344CB8AC3E}">
        <p14:creationId xmlns:p14="http://schemas.microsoft.com/office/powerpoint/2010/main" val="29607447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58"/>
            <a:ext cx="7313613" cy="868362"/>
          </a:xfrm>
        </p:spPr>
        <p:txBody>
          <a:bodyPr/>
          <a:lstStyle/>
          <a:p>
            <a:r>
              <a:rPr lang="en-US" sz="4200" b="1" dirty="0" err="1" smtClean="0"/>
              <a:t>Tradução</a:t>
            </a:r>
            <a:r>
              <a:rPr lang="en-US" sz="4200" b="1" dirty="0" smtClean="0"/>
              <a:t> </a:t>
            </a:r>
            <a:r>
              <a:rPr lang="en-US" sz="4200" b="1" dirty="0" err="1" smtClean="0"/>
              <a:t>Comentada</a:t>
            </a:r>
            <a:endParaRPr lang="en-US" sz="4200" b="1" dirty="0"/>
          </a:p>
        </p:txBody>
      </p:sp>
      <p:sp>
        <p:nvSpPr>
          <p:cNvPr id="3" name="Content Placeholder 2"/>
          <p:cNvSpPr>
            <a:spLocks noGrp="1"/>
          </p:cNvSpPr>
          <p:nvPr>
            <p:ph idx="1"/>
          </p:nvPr>
        </p:nvSpPr>
        <p:spPr>
          <a:xfrm>
            <a:off x="167091" y="985981"/>
            <a:ext cx="8822352" cy="5748771"/>
          </a:xfrm>
        </p:spPr>
        <p:txBody>
          <a:bodyPr>
            <a:normAutofit lnSpcReduction="10000"/>
          </a:bodyPr>
          <a:lstStyle/>
          <a:p>
            <a:pPr marL="0" indent="0" algn="ctr">
              <a:lnSpc>
                <a:spcPct val="50000"/>
              </a:lnSpc>
              <a:buNone/>
            </a:pPr>
            <a:r>
              <a:rPr lang="pt-BR" b="1" dirty="0" smtClean="0"/>
              <a:t>O que seria uma tradução comentada?</a:t>
            </a:r>
            <a:r>
              <a:rPr lang="pt-BR" b="1" dirty="0"/>
              <a:t> </a:t>
            </a:r>
            <a:endParaRPr lang="pt-BR" b="1" dirty="0" smtClean="0"/>
          </a:p>
          <a:p>
            <a:pPr marL="0" indent="0">
              <a:buNone/>
            </a:pPr>
            <a:r>
              <a:rPr lang="pt-BR" dirty="0" smtClean="0"/>
              <a:t>- Seria uma explicitação? Das estratégias de tradução utilizadas ou das justificativas das escolhas feitas?</a:t>
            </a:r>
          </a:p>
          <a:p>
            <a:pPr marL="0" indent="0">
              <a:buNone/>
            </a:pPr>
            <a:r>
              <a:rPr lang="pt-BR" dirty="0" smtClean="0"/>
              <a:t>- Seria uma leitura crítica de uma tradução, explicitando os  fundamentos dela?</a:t>
            </a:r>
          </a:p>
          <a:p>
            <a:pPr marL="0" indent="0">
              <a:buNone/>
            </a:pPr>
            <a:r>
              <a:rPr lang="pt-BR" dirty="0" smtClean="0"/>
              <a:t>- Seria uma simples realização de comentários sobre uma tradução? Vista enquanto produto ou enquanto processo? Ou os dois?</a:t>
            </a:r>
          </a:p>
          <a:p>
            <a:pPr marL="0" indent="0" algn="ctr">
              <a:buNone/>
            </a:pPr>
            <a:r>
              <a:rPr lang="pt-BR" b="1" dirty="0" smtClean="0"/>
              <a:t>Outros questionamentos...</a:t>
            </a:r>
          </a:p>
          <a:p>
            <a:pPr marL="0" indent="0">
              <a:buNone/>
            </a:pPr>
            <a:r>
              <a:rPr lang="pt-BR" dirty="0" smtClean="0"/>
              <a:t>- Os comentários feitos pelo tradutor são direcionados para si mesmo ou para um leitor em potencial?</a:t>
            </a:r>
          </a:p>
          <a:p>
            <a:pPr marL="0" indent="0">
              <a:buNone/>
            </a:pPr>
            <a:r>
              <a:rPr lang="pt-BR" dirty="0" smtClean="0"/>
              <a:t>- Apenas o tradutor faz traduções comentadas ou um crítico literário, por exemplo, também o faz?</a:t>
            </a:r>
          </a:p>
        </p:txBody>
      </p:sp>
    </p:spTree>
    <p:extLst>
      <p:ext uri="{BB962C8B-B14F-4D97-AF65-F5344CB8AC3E}">
        <p14:creationId xmlns:p14="http://schemas.microsoft.com/office/powerpoint/2010/main" val="21401737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2565"/>
            <a:ext cx="7313613" cy="868362"/>
          </a:xfrm>
        </p:spPr>
        <p:txBody>
          <a:bodyPr/>
          <a:lstStyle/>
          <a:p>
            <a:r>
              <a:rPr lang="en-US" sz="4200" b="1" dirty="0" err="1"/>
              <a:t>Tradução</a:t>
            </a:r>
            <a:r>
              <a:rPr lang="en-US" sz="4200" b="1" dirty="0"/>
              <a:t> </a:t>
            </a:r>
            <a:r>
              <a:rPr lang="en-US" sz="4200" b="1" dirty="0" err="1"/>
              <a:t>Comentada</a:t>
            </a:r>
            <a:endParaRPr lang="en-US" sz="4200" dirty="0"/>
          </a:p>
        </p:txBody>
      </p:sp>
      <p:sp>
        <p:nvSpPr>
          <p:cNvPr id="3" name="Content Placeholder 2"/>
          <p:cNvSpPr>
            <a:spLocks noGrp="1"/>
          </p:cNvSpPr>
          <p:nvPr>
            <p:ph idx="1"/>
          </p:nvPr>
        </p:nvSpPr>
        <p:spPr>
          <a:xfrm>
            <a:off x="350889" y="1300636"/>
            <a:ext cx="8454753" cy="5216865"/>
          </a:xfrm>
        </p:spPr>
        <p:txBody>
          <a:bodyPr>
            <a:normAutofit fontScale="92500"/>
          </a:bodyPr>
          <a:lstStyle/>
          <a:p>
            <a:pPr marL="0" indent="0" algn="just">
              <a:buNone/>
            </a:pPr>
            <a:r>
              <a:rPr lang="pt-BR" b="1" dirty="0" smtClean="0"/>
              <a:t>“(…) toda e qualquer análise crítica envolvendo os textos fonte e alvo pode caracterizar o que chamam de tradução com comentários” (ZAVAGLIA; RENARD; JANCZUR: 2015, p.333).</a:t>
            </a:r>
          </a:p>
          <a:p>
            <a:pPr marL="0" indent="0" algn="ctr">
              <a:buNone/>
            </a:pPr>
            <a:r>
              <a:rPr lang="pt-BR" b="1" dirty="0" smtClean="0"/>
              <a:t>Por que fazer traduções comentadas?</a:t>
            </a:r>
          </a:p>
          <a:p>
            <a:pPr marL="0" indent="0" algn="just">
              <a:buNone/>
            </a:pPr>
            <a:r>
              <a:rPr lang="pt-BR" dirty="0" smtClean="0"/>
              <a:t>- Explicitar os processos de escolha do tradutor; </a:t>
            </a:r>
          </a:p>
          <a:p>
            <a:pPr marL="0" indent="0" algn="just">
              <a:buNone/>
            </a:pPr>
            <a:r>
              <a:rPr lang="pt-BR" dirty="0" smtClean="0"/>
              <a:t>- Enxergar a tradução como um processo, não apenas como um produto;</a:t>
            </a:r>
          </a:p>
          <a:p>
            <a:pPr marL="0" indent="0" algn="just">
              <a:buNone/>
            </a:pPr>
            <a:r>
              <a:rPr lang="pt-BR" dirty="0"/>
              <a:t>- Em um contexto acadêmico, diferente do contexto editorial, importa não só a tradução como um produto final, mas a pesquisa que a gerou. </a:t>
            </a:r>
            <a:r>
              <a:rPr lang="pt-BR" dirty="0"/>
              <a:t>Por isso os comentários não são acessórios, fazem parte da </a:t>
            </a:r>
            <a:r>
              <a:rPr lang="pt-BR" dirty="0" smtClean="0"/>
              <a:t>tradução.</a:t>
            </a:r>
            <a:endParaRPr lang="pt-BR" dirty="0" smtClean="0"/>
          </a:p>
          <a:p>
            <a:pPr marL="0" indent="0" algn="just">
              <a:buNone/>
            </a:pPr>
            <a:r>
              <a:rPr lang="pt-BR" dirty="0"/>
              <a:t>“ela [a tradução] mascara para o leitor o trabalho que a gerou” (BOISSEAU </a:t>
            </a:r>
            <a:r>
              <a:rPr lang="pt-BR" i="1" dirty="0"/>
              <a:t>apud </a:t>
            </a:r>
            <a:r>
              <a:rPr lang="pt-BR" dirty="0"/>
              <a:t>ZAVAGLIA (…)</a:t>
            </a:r>
            <a:r>
              <a:rPr lang="pt-BR" dirty="0" smtClean="0"/>
              <a:t>: 2015, </a:t>
            </a:r>
            <a:r>
              <a:rPr lang="pt-BR" dirty="0"/>
              <a:t>p.2</a:t>
            </a:r>
            <a:r>
              <a:rPr lang="pt-BR" dirty="0" smtClean="0"/>
              <a:t>).</a:t>
            </a:r>
            <a:endParaRPr lang="pt-BR" dirty="0"/>
          </a:p>
          <a:p>
            <a:pPr algn="just">
              <a:buFontTx/>
              <a:buChar char="-"/>
            </a:pPr>
            <a:endParaRPr lang="pt-BR" dirty="0" smtClean="0"/>
          </a:p>
          <a:p>
            <a:pPr marL="0" indent="0" algn="just">
              <a:buNone/>
            </a:pPr>
            <a:endParaRPr lang="pt-BR" dirty="0"/>
          </a:p>
        </p:txBody>
      </p:sp>
    </p:spTree>
    <p:extLst>
      <p:ext uri="{BB962C8B-B14F-4D97-AF65-F5344CB8AC3E}">
        <p14:creationId xmlns:p14="http://schemas.microsoft.com/office/powerpoint/2010/main" val="180533975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6462</TotalTime>
  <Words>1459</Words>
  <Application>Microsoft Macintosh PowerPoint</Application>
  <PresentationFormat>On-screen Show (4:3)</PresentationFormat>
  <Paragraphs>100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Inkwell</vt:lpstr>
      <vt:lpstr>Tradução Comentada    Romance Francês I - Profª. Claudia Amigo Pino Estagiária docente: Raquel Camargo  </vt:lpstr>
      <vt:lpstr>Tradução</vt:lpstr>
      <vt:lpstr>Tradução</vt:lpstr>
      <vt:lpstr>Tradução</vt:lpstr>
      <vt:lpstr>Tradução</vt:lpstr>
      <vt:lpstr>Tradução</vt:lpstr>
      <vt:lpstr>Formas de Traduzir </vt:lpstr>
      <vt:lpstr>Tradução Comentada</vt:lpstr>
      <vt:lpstr>Tradução Comentada</vt:lpstr>
      <vt:lpstr>Tradução Comentada</vt:lpstr>
      <vt:lpstr>Exemplos de comentários</vt:lpstr>
      <vt:lpstr>Exemplos de comentários</vt:lpstr>
      <vt:lpstr>Referências Bibliográficas</vt:lpstr>
      <vt:lpstr>PowerPoint Presentation</vt:lpstr>
      <vt:lpstr>La Barbe Bleue Il était une fois un homme qui avait de belles maisons à la ville et à la campagne, de la vaisselle d’or et d’argent, des meubles en broderie, des carrosses tout dorés. Mais, par malheur, cet homme avait la barbe bleue : cela le rendait si laid et si terrible, qu’il n’était ni femme ni fille qui ne s’enfuît de devant lui.  O Barba Azul Era uma vez  um homem que possuía belas casas na cidade e no campo,  louça de ouro e prata, móveis bordados, carruagens todas douradas. Mas, por azar, esse homem tinha a barba azul: isso o tornava tão feio e tão terrível, que não havia nem mulher nem moça que não fugisse dele.   O Barba Azul Era uma vez um homem que tinha belas casas na cidade e no campo, a louça em ouro e prata, móveis bordados, carruagens douradas. Mas, quis o destino, que esse homem nascesse com uma horrível barba azul: isso o tornava terrível e tão feio, que não havia nem mulher nem moça que não fugisse ao vê-lo.  </vt:lpstr>
      <vt:lpstr>Sarrasine (…) Cette mystérieuse famille avait tout l’attrait d’un poème de lord Byron, dont les difficultés étaient traduites d’une manière différente par chaque personne du beau monde : un chant obscur et sublime de strophe en strophe. La réserve que M. et Mme de Lanty gardaient sur leur origine, sur leur existence passée et sur leurs relations avec les quatre parties du monde n’eût pas été longtemps un sujet d’étonnement à Paris.  (…) — Oh! combien je vous aime! reprit- il. Tous vos défauts, vos terreurs, vos petitesses ajoutent je ne sais quelle grâce à votre âme. Je sens que je détesterais une femme forte, une Sapho , courageuse, pleine d’énergie, de passion. Ô frêle et douce créature! comment peux-tu être autrement? Cette voix d’ange, cette voix délicate, eût été un contresens si elle fût sortie d’un corps autre que le tien. — Je ne puis , dit-elle, vous donner aucun espoir. Cessez de me parler ainsi, car l’on se moquerait de vous. Il m’est impossible de vous interdire l’entrée du théâtre, mais si vous m’aimez ou si vous êtes sage, vous n’y viendrez plus. Écoutez, monsieur, dit-elle d’une voix grave. — Oh! tais-toi, dit l’artiste enivré. Les obstacles attisent l’amour dans mon cœur.”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Tradução Comentada   Disciplina Romance Francês I  Profª. Claudia Amigo Pino Monitora: Raquel Camargo  </dc:title>
  <dc:creator>Raquel Camargo</dc:creator>
  <cp:lastModifiedBy>Raquel Camargo</cp:lastModifiedBy>
  <cp:revision>116</cp:revision>
  <dcterms:created xsi:type="dcterms:W3CDTF">2016-04-03T23:16:06Z</dcterms:created>
  <dcterms:modified xsi:type="dcterms:W3CDTF">2016-04-22T22:35:52Z</dcterms:modified>
</cp:coreProperties>
</file>