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40"/>
  </p:notesMasterIdLst>
  <p:sldIdLst>
    <p:sldId id="396" r:id="rId2"/>
    <p:sldId id="397" r:id="rId3"/>
    <p:sldId id="257" r:id="rId4"/>
    <p:sldId id="258" r:id="rId5"/>
    <p:sldId id="259" r:id="rId6"/>
    <p:sldId id="352" r:id="rId7"/>
    <p:sldId id="353" r:id="rId8"/>
    <p:sldId id="354" r:id="rId9"/>
    <p:sldId id="369" r:id="rId10"/>
    <p:sldId id="371" r:id="rId11"/>
    <p:sldId id="372" r:id="rId12"/>
    <p:sldId id="398" r:id="rId13"/>
    <p:sldId id="355" r:id="rId14"/>
    <p:sldId id="373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6" r:id="rId26"/>
    <p:sldId id="367" r:id="rId27"/>
    <p:sldId id="368" r:id="rId28"/>
    <p:sldId id="384" r:id="rId29"/>
    <p:sldId id="394" r:id="rId30"/>
    <p:sldId id="385" r:id="rId31"/>
    <p:sldId id="386" r:id="rId32"/>
    <p:sldId id="387" r:id="rId33"/>
    <p:sldId id="388" r:id="rId34"/>
    <p:sldId id="389" r:id="rId35"/>
    <p:sldId id="390" r:id="rId36"/>
    <p:sldId id="391" r:id="rId37"/>
    <p:sldId id="395" r:id="rId38"/>
    <p:sldId id="392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8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CAA65C7D-A0F4-4AE6-A681-8DBED3F858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3CE01B7-0563-4BBC-AB0B-F6766E648C8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42BD41-4768-4FF4-B9E4-C2BDE00C3972}" type="datetimeFigureOut">
              <a:rPr lang="pt-BR"/>
              <a:pPr>
                <a:defRPr/>
              </a:pPr>
              <a:t>09/11/2020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86D293A3-B9A4-4507-9DDB-338D6761E64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AA042EDE-F1A3-42D6-AD3C-6723DAC890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F7B8490-7BD6-44D3-8262-5D31ED9CEC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B0E8B46-7007-457B-9530-CF1D177DCB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250DE68-37C1-44B3-8DA1-4B612F09B0C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0DE68-37C1-44B3-8DA1-4B612F09B0C4}" type="slidenum">
              <a:rPr lang="pt-BR" altLang="pt-BR" smtClean="0"/>
              <a:pPr/>
              <a:t>11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2514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A955B4E-E65B-4F51-9817-3BC872F3435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7229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A955B4E-E65B-4F51-9817-3BC872F3435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771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A955B4E-E65B-4F51-9817-3BC872F34354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060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955B4E-E65B-4F51-9817-3BC872F3435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82666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955B4E-E65B-4F51-9817-3BC872F34354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7743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955B4E-E65B-4F51-9817-3BC872F3435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47105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5B4E-E65B-4F51-9817-3BC872F3435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73903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5B4E-E65B-4F51-9817-3BC872F3435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108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5B4E-E65B-4F51-9817-3BC872F3435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87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A4DE226-A232-4D36-BC22-985F0F3DFAD8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7169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9E4B871-2B0A-4C54-84BC-0EDE04858B11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066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38F14F-E5DA-41D9-B091-FC21B35466A3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496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5B4E-E65B-4F51-9817-3BC872F3435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2545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55B4E-E65B-4F51-9817-3BC872F3435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1643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6A60-8960-46F2-9443-1AF52BC31A7C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8996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AE03119-50D5-4AE0-A79F-714736DEBFA1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8720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955B4E-E65B-4F51-9817-3BC872F3435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3734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40343A29-98DC-4899-8753-F296AD370C5B}"/>
              </a:ext>
            </a:extLst>
          </p:cNvPr>
          <p:cNvSpPr txBox="1">
            <a:spLocks/>
          </p:cNvSpPr>
          <p:nvPr/>
        </p:nvSpPr>
        <p:spPr>
          <a:xfrm>
            <a:off x="1547664" y="908720"/>
            <a:ext cx="8095265" cy="1475013"/>
          </a:xfrm>
          <a:prstGeom prst="rect">
            <a:avLst/>
          </a:prstGeom>
        </p:spPr>
        <p:txBody>
          <a:bodyPr rtlCol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60000"/>
              </a:lnSpc>
            </a:pPr>
            <a:r>
              <a:rPr lang="pt-BR" sz="2400" b="1" dirty="0">
                <a:solidFill>
                  <a:srgbClr val="FF0000"/>
                </a:solidFill>
                <a:ea typeface="Times New Roman" panose="02020603050405020304" pitchFamily="18" charset="0"/>
              </a:rPr>
              <a:t>Universidade de São Paulo</a:t>
            </a:r>
            <a:br>
              <a:rPr lang="pt-BR" sz="2400" dirty="0">
                <a:solidFill>
                  <a:srgbClr val="FF0000"/>
                </a:solidFill>
                <a:ea typeface="Times New Roman" panose="02020603050405020304" pitchFamily="18" charset="0"/>
              </a:rPr>
            </a:br>
            <a:r>
              <a:rPr lang="pt-BR" sz="2400" b="1" dirty="0">
                <a:solidFill>
                  <a:srgbClr val="FF0000"/>
                </a:solidFill>
                <a:ea typeface="Times New Roman" panose="02020603050405020304" pitchFamily="18" charset="0"/>
              </a:rPr>
              <a:t>Faculdade de Economia, Administração e Contabilidade de Ribeirão Preto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6B52DE1B-7521-48C7-A4AB-2C7251BBA543}"/>
              </a:ext>
            </a:extLst>
          </p:cNvPr>
          <p:cNvSpPr txBox="1">
            <a:spLocks/>
          </p:cNvSpPr>
          <p:nvPr/>
        </p:nvSpPr>
        <p:spPr>
          <a:xfrm>
            <a:off x="1547664" y="3429000"/>
            <a:ext cx="6511087" cy="468233"/>
          </a:xfrm>
          <a:prstGeom prst="rect">
            <a:avLst/>
          </a:prstGeom>
        </p:spPr>
        <p:txBody>
          <a:bodyPr rtlCol="0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4000" dirty="0">
                <a:solidFill>
                  <a:srgbClr val="FF0000"/>
                </a:solidFill>
              </a:rPr>
              <a:t>Economia Política Clássica  </a:t>
            </a:r>
            <a:r>
              <a:rPr lang="pt-BR" sz="3200" dirty="0"/>
              <a:t>REC2401 / 2020</a:t>
            </a:r>
          </a:p>
        </p:txBody>
      </p:sp>
    </p:spTree>
    <p:extLst>
      <p:ext uri="{BB962C8B-B14F-4D97-AF65-F5344CB8AC3E}">
        <p14:creationId xmlns:p14="http://schemas.microsoft.com/office/powerpoint/2010/main" val="168648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>
            <a:extLst>
              <a:ext uri="{FF2B5EF4-FFF2-40B4-BE49-F238E27FC236}">
                <a16:creationId xmlns:a16="http://schemas.microsoft.com/office/drawing/2014/main" id="{77342C7F-7AD7-4C6D-9E81-850D041DB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64704"/>
            <a:ext cx="7772400" cy="41148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spcBef>
                <a:spcPts val="0"/>
              </a:spcBef>
            </a:pPr>
            <a:r>
              <a:rPr lang="pt-BR" altLang="pt-BR" sz="8000" b="1" dirty="0"/>
              <a:t>Seção 2: A Rotação do Capital. 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8000" dirty="0"/>
              <a:t>Cap.7: O tempo de circuito e o número de voltas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8000" dirty="0"/>
              <a:t>Cap. 8: Capital Fixo e Capital Circulante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8000" dirty="0"/>
              <a:t>Cap. 9: O Circuito Agregado do Capital Adiantado, Ciclos de circuitos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8000" dirty="0"/>
              <a:t>Cap. 10: Teorias do Capital Fixo e Circulante. Os fisiocratas e Adam Smith 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8000" dirty="0"/>
              <a:t>Cap. 11: Teorias do Capital Fixo e Circulante. Ricardo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8000" dirty="0"/>
              <a:t>Cap. 12: O período de Trabalho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8000" dirty="0"/>
              <a:t>Cap. 13: O período de Produção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8000" dirty="0"/>
              <a:t>Cap. 14: Os tempos de Circulação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8000" dirty="0"/>
              <a:t>Cap. 15: Efeitos do Tempo de Circuito e a Magnitude do Capital Adiantado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6200" dirty="0"/>
              <a:t>I. O Período de Trabalho Igual ao Período de Circulação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6200" dirty="0"/>
              <a:t>II. O Período de Trabalho Maior que o Período de Circulação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6200" dirty="0"/>
              <a:t>III. O Período de Trabalho Menor que o Período de Circulação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6200" dirty="0"/>
              <a:t>IV. Conclusão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6200" dirty="0"/>
              <a:t>V. Os Efeitos de Mudanças nos Preços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8000" dirty="0"/>
              <a:t>Cap. 16: O Circuito do Capital Variável 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6200" dirty="0"/>
              <a:t>I. A taxa anual de mais-valia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6200" dirty="0"/>
              <a:t>II. O circuito do capital variável 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6200" dirty="0"/>
              <a:t>III. O circuito do capital variável de um ponto de vista social 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8000" dirty="0"/>
              <a:t>Cap. 17: A Circulação da Mais-Valia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6200" dirty="0"/>
              <a:t>I. Reprodução Simples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6200" dirty="0"/>
              <a:t>II. Acumulação e Reprodução em Escala Ampliada</a:t>
            </a:r>
          </a:p>
          <a:p>
            <a:pPr eaLnBrk="1" hangingPunct="1"/>
            <a:endParaRPr lang="pt-BR" alt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Conteúdo 2">
            <a:extLst>
              <a:ext uri="{FF2B5EF4-FFF2-40B4-BE49-F238E27FC236}">
                <a16:creationId xmlns:a16="http://schemas.microsoft.com/office/drawing/2014/main" id="{092D874E-2038-4619-A96E-102774E7A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04664"/>
            <a:ext cx="7772400" cy="4114800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</a:pPr>
            <a:r>
              <a:rPr lang="pt-BR" altLang="pt-BR" sz="2000" b="1" dirty="0"/>
              <a:t>Seção 3: A Reprodução e a Circulação do Capital Social Agregado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2000" dirty="0"/>
              <a:t>Cap. 18: Introdução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I. A Matéria Investigada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II. O papel do Capital-dinheiro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2000" dirty="0"/>
              <a:t>Cap. 19: Apresentação inicial do Assunto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I. Os Fisiocratas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II. Adam Smith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III. Últimos Economistas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2000" dirty="0"/>
              <a:t>Cap. 20: Reprodução Simples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2000" dirty="0"/>
              <a:t>I. </a:t>
            </a:r>
            <a:r>
              <a:rPr lang="pt-BR" altLang="pt-BR" sz="1600" dirty="0"/>
              <a:t>Formulação do problema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II. Os dois setores da produção social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III. O intercâmbio entre os dois setores: I e II.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IV. O intercâmbio no interior do setor II. Meios de subsistência e artigos de luxo.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V. A mediação dos intercâmbios por meio da circulação monetária.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VI. O capital constante do setor I.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VII. Capital variável e mais-valor nos dois setores.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VIII. O capital constante nos dois setores.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IX. Retrospecto a Adam Smith, </a:t>
            </a:r>
            <a:r>
              <a:rPr lang="pt-BR" altLang="pt-BR" sz="1600" dirty="0" err="1"/>
              <a:t>Storch</a:t>
            </a:r>
            <a:r>
              <a:rPr lang="pt-BR" altLang="pt-BR" sz="1600" dirty="0"/>
              <a:t> e </a:t>
            </a:r>
            <a:r>
              <a:rPr lang="pt-BR" altLang="pt-BR" sz="1600" dirty="0" err="1"/>
              <a:t>Ramsay</a:t>
            </a:r>
            <a:r>
              <a:rPr lang="pt-BR" altLang="pt-BR" sz="1600" dirty="0"/>
              <a:t>.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X. Capital e renda: capital variável e salário.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XI. Reposição do capital fixo.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XII. A  reprodução do material monetário.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XIII. A teoria da reprodução, segundo </a:t>
            </a:r>
            <a:r>
              <a:rPr lang="pt-BR" altLang="pt-BR" sz="1600" dirty="0" err="1"/>
              <a:t>Destutt</a:t>
            </a:r>
            <a:r>
              <a:rPr lang="pt-BR" altLang="pt-BR" sz="1600" dirty="0"/>
              <a:t> de Tracy.</a:t>
            </a:r>
            <a:r>
              <a:rPr lang="pt-BR" altLang="pt-BR" sz="2000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0F4F74-5063-4CB5-B197-57703E51B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6" y="1540189"/>
            <a:ext cx="6591985" cy="3777622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endParaRPr lang="pt-BR" altLang="pt-BR" sz="18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pt-BR" altLang="pt-BR" sz="2400" dirty="0"/>
              <a:t>Cap. 21: Acumulação e Reprodução em Escala Ampliada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pt-BR" altLang="pt-BR" sz="2000" dirty="0"/>
              <a:t>I. Acumulação no setor I.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pt-BR" altLang="pt-BR" sz="2000" dirty="0"/>
              <a:t>II. Acumulação no setor II.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pt-BR" altLang="pt-BR" sz="2000" dirty="0"/>
              <a:t>III. Exposição esquemática da acumulação.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0950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>
            <a:extLst>
              <a:ext uri="{FF2B5EF4-FFF2-40B4-BE49-F238E27FC236}">
                <a16:creationId xmlns:a16="http://schemas.microsoft.com/office/drawing/2014/main" id="{C23FE897-19AE-49F2-965C-098B2FEE7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713" y="548680"/>
            <a:ext cx="6589199" cy="1280890"/>
          </a:xfrm>
        </p:spPr>
        <p:txBody>
          <a:bodyPr/>
          <a:lstStyle/>
          <a:p>
            <a:pPr eaLnBrk="1" hangingPunct="1"/>
            <a:r>
              <a:rPr lang="pt-BR" altLang="pt-BR" dirty="0"/>
              <a:t>Livro II</a:t>
            </a:r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479B03AD-22BD-4D96-848D-DDE87A39A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916113"/>
            <a:ext cx="7772400" cy="4114800"/>
          </a:xfrm>
        </p:spPr>
        <p:txBody>
          <a:bodyPr>
            <a:normAutofit fontScale="85000" lnSpcReduction="10000"/>
          </a:bodyPr>
          <a:lstStyle/>
          <a:p>
            <a:pPr marL="542925" indent="-542925" eaLnBrk="1" hangingPunct="1">
              <a:lnSpc>
                <a:spcPct val="120000"/>
              </a:lnSpc>
            </a:pPr>
            <a:r>
              <a:rPr lang="pt-BR" altLang="pt-BR" sz="2800" dirty="0"/>
              <a:t>No livro I, o capital se apresentava na forma de capital constante e capital variável.</a:t>
            </a:r>
          </a:p>
          <a:p>
            <a:pPr marL="542925" indent="-542925" eaLnBrk="1" hangingPunct="1">
              <a:lnSpc>
                <a:spcPct val="120000"/>
              </a:lnSpc>
            </a:pPr>
            <a:r>
              <a:rPr lang="pt-BR" altLang="pt-BR" sz="2800" dirty="0"/>
              <a:t>Mas o capital de um capitalista pode ser dinheiro, ouro, papel-moeda, título de crédito...</a:t>
            </a:r>
          </a:p>
          <a:p>
            <a:pPr marL="542925" indent="-542925" eaLnBrk="1" hangingPunct="1">
              <a:lnSpc>
                <a:spcPct val="120000"/>
              </a:lnSpc>
            </a:pPr>
            <a:r>
              <a:rPr lang="pt-BR" altLang="pt-BR" sz="2800" dirty="0"/>
              <a:t>Forma do capital: capital-dinheiro, capital-máquina, capital-dinheiro transformado em salários (capital variável), capital-mercadoria.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3">
            <a:extLst>
              <a:ext uri="{FF2B5EF4-FFF2-40B4-BE49-F238E27FC236}">
                <a16:creationId xmlns:a16="http://schemas.microsoft.com/office/drawing/2014/main" id="{1E75D4DF-6B5E-408D-9810-775394C44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672" y="3140968"/>
            <a:ext cx="7272808" cy="2262781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dirty="0"/>
              <a:t>Algumas ideias-chave do Livro II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id="{D4C092F4-89DB-4779-A37A-576B5CADA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404664"/>
            <a:ext cx="8596313" cy="1414462"/>
          </a:xfrm>
        </p:spPr>
        <p:txBody>
          <a:bodyPr/>
          <a:lstStyle/>
          <a:p>
            <a:pPr eaLnBrk="1" hangingPunct="1"/>
            <a:r>
              <a:rPr lang="pt-BR" altLang="pt-BR" dirty="0"/>
              <a:t>O ciclo das metamorfoses </a:t>
            </a:r>
            <a:br>
              <a:rPr lang="pt-BR" altLang="pt-BR" dirty="0"/>
            </a:br>
            <a:r>
              <a:rPr lang="pt-BR" altLang="pt-BR" dirty="0"/>
              <a:t>do capital</a:t>
            </a:r>
          </a:p>
        </p:txBody>
      </p:sp>
      <p:sp>
        <p:nvSpPr>
          <p:cNvPr id="15363" name="Espaço Reservado para Conteúdo 2">
            <a:extLst>
              <a:ext uri="{FF2B5EF4-FFF2-40B4-BE49-F238E27FC236}">
                <a16:creationId xmlns:a16="http://schemas.microsoft.com/office/drawing/2014/main" id="{AF350168-A052-4F6F-993E-ED05FA9CA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007" y="2204864"/>
            <a:ext cx="6591985" cy="377762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Passagem do capital-dinheiro para o </a:t>
            </a:r>
            <a:r>
              <a:rPr lang="pt-BR" altLang="pt-BR" sz="2400" dirty="0" err="1"/>
              <a:t>re-capital</a:t>
            </a:r>
            <a:r>
              <a:rPr lang="pt-BR" altLang="pt-BR" sz="2400" dirty="0"/>
              <a:t> dinheiro, através do ciclo das metamorfoses em capital-máquina, em capital variável, em capital mercadoria, para voltar ao capital-dinheiro.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id="{F1513009-5275-44E3-9AFF-8AC0DE5D2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548680"/>
            <a:ext cx="6589199" cy="1280890"/>
          </a:xfrm>
        </p:spPr>
        <p:txBody>
          <a:bodyPr/>
          <a:lstStyle/>
          <a:p>
            <a:pPr eaLnBrk="1" hangingPunct="1"/>
            <a:r>
              <a:rPr lang="pt-BR" altLang="pt-BR" dirty="0"/>
              <a:t>Ciclo mais simples</a:t>
            </a:r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E336FDD2-5239-4552-B31B-AD2180B8C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886" y="1808162"/>
            <a:ext cx="6591985" cy="377762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pt-BR" altLang="pt-BR" sz="2400" dirty="0"/>
              <a:t>D – M – D’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400" dirty="0"/>
              <a:t>D’ &gt; D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400" dirty="0"/>
              <a:t>Todo o produto líquido, toda mais-valia vem de um momento único, que é o capital salário. 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400" dirty="0"/>
              <a:t>Na metamorfose do capital, só há um momento produtor de mais-valia: o da transformação do capital-dinheiro em capital variável, em salário.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D02ECDC4-F0DA-4C7A-85FA-48961502D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404664"/>
            <a:ext cx="8596313" cy="1414462"/>
          </a:xfrm>
        </p:spPr>
        <p:txBody>
          <a:bodyPr/>
          <a:lstStyle/>
          <a:p>
            <a:pPr eaLnBrk="1" hangingPunct="1"/>
            <a:r>
              <a:rPr lang="pt-BR" altLang="pt-BR" dirty="0"/>
              <a:t>Problemas que aparecem</a:t>
            </a:r>
            <a:br>
              <a:rPr lang="pt-BR" altLang="pt-BR" dirty="0"/>
            </a:br>
            <a:r>
              <a:rPr lang="pt-BR" altLang="pt-BR" dirty="0"/>
              <a:t>nesse percurso</a:t>
            </a:r>
          </a:p>
        </p:txBody>
      </p:sp>
      <p:sp>
        <p:nvSpPr>
          <p:cNvPr id="17411" name="Espaço Reservado para Conteúdo 2">
            <a:extLst>
              <a:ext uri="{FF2B5EF4-FFF2-40B4-BE49-F238E27FC236}">
                <a16:creationId xmlns:a16="http://schemas.microsoft.com/office/drawing/2014/main" id="{8D0F1032-1807-4291-AF56-763C99064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148" y="2204864"/>
            <a:ext cx="6591985" cy="377762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pt-BR" altLang="pt-BR" sz="2400" dirty="0"/>
              <a:t>Realidade: todo o produto líquido ou toda mais-valia vem de um momento do ciclo.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400" dirty="0"/>
              <a:t>Aparência: em todos os momentos desse ciclo as pessoas compram para revender mais caro.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400" dirty="0"/>
              <a:t>Como passar da realidade para a aparência?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>
            <a:extLst>
              <a:ext uri="{FF2B5EF4-FFF2-40B4-BE49-F238E27FC236}">
                <a16:creationId xmlns:a16="http://schemas.microsoft.com/office/drawing/2014/main" id="{5ADCD589-A182-45E1-84C5-30C2407E4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548680"/>
            <a:ext cx="6589199" cy="1280890"/>
          </a:xfrm>
        </p:spPr>
        <p:txBody>
          <a:bodyPr/>
          <a:lstStyle/>
          <a:p>
            <a:pPr eaLnBrk="1" hangingPunct="1"/>
            <a:r>
              <a:rPr lang="pt-BR" altLang="pt-BR" dirty="0"/>
              <a:t>O problema do tempo</a:t>
            </a:r>
          </a:p>
        </p:txBody>
      </p:sp>
      <p:sp>
        <p:nvSpPr>
          <p:cNvPr id="18435" name="Espaço Reservado para Conteúdo 2">
            <a:extLst>
              <a:ext uri="{FF2B5EF4-FFF2-40B4-BE49-F238E27FC236}">
                <a16:creationId xmlns:a16="http://schemas.microsoft.com/office/drawing/2014/main" id="{027BF74A-0CA0-4E81-89EC-EC061FCDD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1808162"/>
            <a:ext cx="6984776" cy="450115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40000"/>
              </a:lnSpc>
            </a:pPr>
            <a:r>
              <a:rPr lang="pt-BR" altLang="pt-BR" sz="2800" dirty="0"/>
              <a:t>Na forma, D-M-D’, de quanto tempo precisa o capital para voltar ao ponto de partida com um excedente?</a:t>
            </a:r>
          </a:p>
          <a:p>
            <a:pPr eaLnBrk="1" hangingPunct="1">
              <a:lnSpc>
                <a:spcPct val="140000"/>
              </a:lnSpc>
            </a:pPr>
            <a:r>
              <a:rPr lang="pt-BR" altLang="pt-BR" sz="2800" dirty="0"/>
              <a:t>Juros: direito de dispor do capital.</a:t>
            </a:r>
          </a:p>
          <a:p>
            <a:pPr eaLnBrk="1" hangingPunct="1">
              <a:lnSpc>
                <a:spcPct val="140000"/>
              </a:lnSpc>
            </a:pPr>
            <a:r>
              <a:rPr lang="pt-BR" altLang="pt-BR" sz="2800" dirty="0"/>
              <a:t>O juro não é uma categoria fundamental, é apenas uma das formas da mais-valia. É uma das categorias em que se subdivide a massa global da mais-valia.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>
            <a:extLst>
              <a:ext uri="{FF2B5EF4-FFF2-40B4-BE49-F238E27FC236}">
                <a16:creationId xmlns:a16="http://schemas.microsoft.com/office/drawing/2014/main" id="{E2B4B075-A0CF-4E01-A9F1-31C6287CC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476672"/>
            <a:ext cx="6589199" cy="1280890"/>
          </a:xfrm>
        </p:spPr>
        <p:txBody>
          <a:bodyPr/>
          <a:lstStyle/>
          <a:p>
            <a:pPr eaLnBrk="1" hangingPunct="1"/>
            <a:r>
              <a:rPr lang="pt-BR" altLang="pt-BR" dirty="0"/>
              <a:t>Outra distinção entre capitais</a:t>
            </a:r>
          </a:p>
        </p:txBody>
      </p:sp>
      <p:sp>
        <p:nvSpPr>
          <p:cNvPr id="19459" name="Espaço Reservado para Conteúdo 2">
            <a:extLst>
              <a:ext uri="{FF2B5EF4-FFF2-40B4-BE49-F238E27FC236}">
                <a16:creationId xmlns:a16="http://schemas.microsoft.com/office/drawing/2014/main" id="{8EFC37F1-DBB9-407E-ABEA-3DC35ED8D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6" y="1988840"/>
            <a:ext cx="6591985" cy="3777622"/>
          </a:xfrm>
        </p:spPr>
        <p:txBody>
          <a:bodyPr>
            <a:normAutofit/>
          </a:bodyPr>
          <a:lstStyle/>
          <a:p>
            <a:pPr marL="449263" indent="-449263" eaLnBrk="1" hangingPunct="1">
              <a:lnSpc>
                <a:spcPct val="120000"/>
              </a:lnSpc>
            </a:pPr>
            <a:r>
              <a:rPr lang="pt-BR" altLang="pt-BR" sz="2400" dirty="0"/>
              <a:t>Já conhecida dos clássicos: capital fixo e capital circulante.</a:t>
            </a:r>
          </a:p>
          <a:p>
            <a:pPr marL="449263" indent="-449263" eaLnBrk="1" hangingPunct="1">
              <a:lnSpc>
                <a:spcPct val="120000"/>
              </a:lnSpc>
            </a:pPr>
            <a:r>
              <a:rPr lang="pt-BR" altLang="pt-BR" sz="2400" dirty="0"/>
              <a:t>Uma parte do capital constante é fixo e outra é circulante.</a:t>
            </a:r>
          </a:p>
          <a:p>
            <a:pPr marL="449263" indent="-449263" eaLnBrk="1" hangingPunct="1">
              <a:lnSpc>
                <a:spcPct val="120000"/>
              </a:lnSpc>
            </a:pPr>
            <a:r>
              <a:rPr lang="pt-BR" altLang="pt-BR" sz="2400" dirty="0"/>
              <a:t>O capital-valor se encarna em realidade distintas: umas fixas, outras circulam com as mercadorias.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3C51D-99BF-4D96-809D-2B7391EB6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28ª videoaula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F31EF7-A4A3-4E3F-AB31-55401753D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007" y="1905000"/>
            <a:ext cx="6591985" cy="3777622"/>
          </a:xfrm>
        </p:spPr>
        <p:txBody>
          <a:bodyPr>
            <a:normAutofit/>
          </a:bodyPr>
          <a:lstStyle/>
          <a:p>
            <a:r>
              <a:rPr lang="pt-BR" sz="4000" dirty="0"/>
              <a:t>   Livro II de </a:t>
            </a:r>
            <a:r>
              <a:rPr lang="pt-BR" sz="4000" i="1" dirty="0"/>
              <a:t>O Capital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A3606F5-C034-4BAA-8889-9AD4D6D80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3028553"/>
            <a:ext cx="292417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887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2">
            <a:extLst>
              <a:ext uri="{FF2B5EF4-FFF2-40B4-BE49-F238E27FC236}">
                <a16:creationId xmlns:a16="http://schemas.microsoft.com/office/drawing/2014/main" id="{FC212977-86D8-4147-8E53-E0150EBBE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007" y="1540189"/>
            <a:ext cx="6896393" cy="3777622"/>
          </a:xfrm>
        </p:spPr>
        <p:txBody>
          <a:bodyPr>
            <a:normAutofit lnSpcReduction="10000"/>
          </a:bodyPr>
          <a:lstStyle/>
          <a:p>
            <a:pPr marL="542925" indent="-542925" eaLnBrk="1" hangingPunct="1">
              <a:lnSpc>
                <a:spcPct val="150000"/>
              </a:lnSpc>
            </a:pPr>
            <a:r>
              <a:rPr lang="pt-BR" altLang="pt-BR" sz="2400" dirty="0"/>
              <a:t>Do capital constante, há elementos que transmitem à mercadoria de uma só vez a totalidade de seu valor; desaparece no ato da produção e seu valor é todo transmitido à mercadoria.</a:t>
            </a:r>
          </a:p>
          <a:p>
            <a:pPr marL="542925" indent="-542925" eaLnBrk="1" hangingPunct="1">
              <a:lnSpc>
                <a:spcPct val="150000"/>
              </a:lnSpc>
            </a:pPr>
            <a:r>
              <a:rPr lang="pt-BR" altLang="pt-BR" sz="2400" dirty="0"/>
              <a:t>Mas uma máquina só transmite à dada mercadoria uma fração de valor.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>
            <a:extLst>
              <a:ext uri="{FF2B5EF4-FFF2-40B4-BE49-F238E27FC236}">
                <a16:creationId xmlns:a16="http://schemas.microsoft.com/office/drawing/2014/main" id="{93CF6027-9AB2-4A88-A4B3-A3C6E8B64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404664"/>
            <a:ext cx="8596313" cy="1414462"/>
          </a:xfrm>
        </p:spPr>
        <p:txBody>
          <a:bodyPr/>
          <a:lstStyle/>
          <a:p>
            <a:pPr eaLnBrk="1" hangingPunct="1"/>
            <a:r>
              <a:rPr lang="pt-BR" altLang="pt-BR" dirty="0"/>
              <a:t>Cuidado na passagem de </a:t>
            </a:r>
            <a:br>
              <a:rPr lang="pt-BR" altLang="pt-BR" dirty="0"/>
            </a:br>
            <a:r>
              <a:rPr lang="pt-BR" altLang="pt-BR" dirty="0"/>
              <a:t>valores aos preços</a:t>
            </a:r>
          </a:p>
        </p:txBody>
      </p:sp>
      <p:sp>
        <p:nvSpPr>
          <p:cNvPr id="21507" name="Espaço Reservado para Conteúdo 2">
            <a:extLst>
              <a:ext uri="{FF2B5EF4-FFF2-40B4-BE49-F238E27FC236}">
                <a16:creationId xmlns:a16="http://schemas.microsoft.com/office/drawing/2014/main" id="{19CF4085-0541-4A2C-A156-5570B2C23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2060848"/>
            <a:ext cx="6591985" cy="3777622"/>
          </a:xfrm>
        </p:spPr>
        <p:txBody>
          <a:bodyPr>
            <a:normAutofit/>
          </a:bodyPr>
          <a:lstStyle/>
          <a:p>
            <a:pPr marL="449263" indent="-449263" eaLnBrk="1" hangingPunct="1">
              <a:lnSpc>
                <a:spcPct val="150000"/>
              </a:lnSpc>
            </a:pPr>
            <a:r>
              <a:rPr lang="pt-BR" altLang="pt-BR" sz="2400" dirty="0"/>
              <a:t>Levar em consideração o tempo diferente que toma um certo valor de capital para se transmitir às mercadorias.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>
            <a:extLst>
              <a:ext uri="{FF2B5EF4-FFF2-40B4-BE49-F238E27FC236}">
                <a16:creationId xmlns:a16="http://schemas.microsoft.com/office/drawing/2014/main" id="{C0D2EF2C-5D44-4AFD-8024-0AFB1AF60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404664"/>
            <a:ext cx="8596313" cy="1414462"/>
          </a:xfrm>
        </p:spPr>
        <p:txBody>
          <a:bodyPr/>
          <a:lstStyle/>
          <a:p>
            <a:pPr eaLnBrk="1" hangingPunct="1"/>
            <a:r>
              <a:rPr lang="pt-BR" altLang="pt-BR" dirty="0"/>
              <a:t>Desvalorização por depreciação</a:t>
            </a:r>
            <a:br>
              <a:rPr lang="pt-BR" altLang="pt-BR" dirty="0"/>
            </a:br>
            <a:r>
              <a:rPr lang="pt-BR" altLang="pt-BR" dirty="0"/>
              <a:t>ou perda de uso</a:t>
            </a:r>
          </a:p>
        </p:txBody>
      </p:sp>
      <p:sp>
        <p:nvSpPr>
          <p:cNvPr id="22531" name="Espaço Reservado para Conteúdo 2">
            <a:extLst>
              <a:ext uri="{FF2B5EF4-FFF2-40B4-BE49-F238E27FC236}">
                <a16:creationId xmlns:a16="http://schemas.microsoft.com/office/drawing/2014/main" id="{3F6AE3EF-7A5A-42EB-8A8B-ABD4DF115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1988840"/>
            <a:ext cx="6840760" cy="424847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pt-BR" altLang="pt-BR" sz="2400" dirty="0"/>
              <a:t>Aron: “</a:t>
            </a:r>
            <a:r>
              <a:rPr lang="pt-BR" altLang="pt-BR" sz="2400" i="1" dirty="0"/>
              <a:t>Mas nunca sabemos com certeza se a máquina que pode servir dez anos servirá apenas cinco ou dez, porque, em razão da transformação incessante dos meios de produção, pode haver uma desvalorização do capital-máquina pelo fato de meios de produção mais aperfeiçoados tornarem proibitiva a atividade de um capital-máquina anterior</a:t>
            </a:r>
            <a:r>
              <a:rPr lang="pt-BR" altLang="pt-BR" sz="2400" dirty="0"/>
              <a:t>.”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>
            <a:extLst>
              <a:ext uri="{FF2B5EF4-FFF2-40B4-BE49-F238E27FC236}">
                <a16:creationId xmlns:a16="http://schemas.microsoft.com/office/drawing/2014/main" id="{37FA4CB2-6F8F-48C6-A63D-41BF2E30D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548680"/>
            <a:ext cx="6589199" cy="1280890"/>
          </a:xfrm>
        </p:spPr>
        <p:txBody>
          <a:bodyPr/>
          <a:lstStyle/>
          <a:p>
            <a:pPr eaLnBrk="1" hangingPunct="1"/>
            <a:r>
              <a:rPr lang="pt-BR" altLang="pt-BR" dirty="0"/>
              <a:t>Livro II</a:t>
            </a:r>
          </a:p>
        </p:txBody>
      </p:sp>
      <p:sp>
        <p:nvSpPr>
          <p:cNvPr id="23555" name="Espaço Reservado para Conteúdo 2">
            <a:extLst>
              <a:ext uri="{FF2B5EF4-FFF2-40B4-BE49-F238E27FC236}">
                <a16:creationId xmlns:a16="http://schemas.microsoft.com/office/drawing/2014/main" id="{2179660D-129F-444D-A705-B014FB7FD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1854657"/>
            <a:ext cx="6591985" cy="377762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20000"/>
              </a:lnSpc>
            </a:pPr>
            <a:r>
              <a:rPr lang="pt-BR" altLang="pt-BR" sz="2400" dirty="0"/>
              <a:t>Vai das abstrações do livro I para as fórmulas mais concretas.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400" dirty="0"/>
              <a:t>Leva em conta as diversidades das formas que toma o capital e também a desigualdade do tempo que gasta o capital para ir da forma inicial dinheiro à forma final dinheiro (ampliado), passando pelas diferentes metamorfoses.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>
            <a:extLst>
              <a:ext uri="{FF2B5EF4-FFF2-40B4-BE49-F238E27FC236}">
                <a16:creationId xmlns:a16="http://schemas.microsoft.com/office/drawing/2014/main" id="{9B4FB7AC-6CC2-402C-9468-730AF0BFD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569747"/>
            <a:ext cx="8596313" cy="754062"/>
          </a:xfrm>
        </p:spPr>
        <p:txBody>
          <a:bodyPr/>
          <a:lstStyle/>
          <a:p>
            <a:pPr eaLnBrk="1" hangingPunct="1"/>
            <a:r>
              <a:rPr lang="pt-BR" altLang="pt-BR" dirty="0"/>
              <a:t>Conclusão importante do livro II</a:t>
            </a:r>
          </a:p>
        </p:txBody>
      </p:sp>
      <p:sp>
        <p:nvSpPr>
          <p:cNvPr id="24579" name="Espaço Reservado para Conteúdo 2">
            <a:extLst>
              <a:ext uri="{FF2B5EF4-FFF2-40B4-BE49-F238E27FC236}">
                <a16:creationId xmlns:a16="http://schemas.microsoft.com/office/drawing/2014/main" id="{6DFAA081-0490-49C9-928F-AE87DFC2A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6" y="2060848"/>
            <a:ext cx="6591985" cy="377762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O tempo de circulação do capital, segundo seus elementos, é desigual e exerce sua influência sobre a massa da mais-valia que a parte capital constante permite acumular.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>
            <a:extLst>
              <a:ext uri="{FF2B5EF4-FFF2-40B4-BE49-F238E27FC236}">
                <a16:creationId xmlns:a16="http://schemas.microsoft.com/office/drawing/2014/main" id="{4CD380DD-3A54-41BD-BA8D-F0927A4D9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404664"/>
            <a:ext cx="6589199" cy="1280890"/>
          </a:xfrm>
        </p:spPr>
        <p:txBody>
          <a:bodyPr/>
          <a:lstStyle/>
          <a:p>
            <a:pPr eaLnBrk="1" hangingPunct="1"/>
            <a:r>
              <a:rPr lang="pt-BR" altLang="pt-BR" dirty="0"/>
              <a:t>Outro tema, este já comentado</a:t>
            </a:r>
          </a:p>
        </p:txBody>
      </p:sp>
      <p:sp>
        <p:nvSpPr>
          <p:cNvPr id="25603" name="Espaço Reservado para Conteúdo 2">
            <a:extLst>
              <a:ext uri="{FF2B5EF4-FFF2-40B4-BE49-F238E27FC236}">
                <a16:creationId xmlns:a16="http://schemas.microsoft.com/office/drawing/2014/main" id="{81E2F8A8-59D1-42CA-8791-712A30584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988840"/>
            <a:ext cx="6591985" cy="377762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A relação entre dois setores principais de uma economia.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Setor que produz meios de produção. Ele compreende um capital constante, um capital variável, uma mais-valia. 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Segundo setor que produz bens de consumo. Ele também compreende um capital constante, um capital variável, uma mais-valia. </a:t>
            </a:r>
          </a:p>
          <a:p>
            <a:pPr eaLnBrk="1" hangingPunct="1"/>
            <a:endParaRPr lang="pt-BR" alt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>
            <a:extLst>
              <a:ext uri="{FF2B5EF4-FFF2-40B4-BE49-F238E27FC236}">
                <a16:creationId xmlns:a16="http://schemas.microsoft.com/office/drawing/2014/main" id="{80E26746-8918-490C-B7FC-CBFDB9D36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404664"/>
            <a:ext cx="6589199" cy="1280890"/>
          </a:xfrm>
        </p:spPr>
        <p:txBody>
          <a:bodyPr/>
          <a:lstStyle/>
          <a:p>
            <a:pPr eaLnBrk="1" hangingPunct="1"/>
            <a:r>
              <a:rPr lang="pt-BR" altLang="pt-BR" dirty="0"/>
              <a:t>Surge uma série de problemas </a:t>
            </a:r>
          </a:p>
        </p:txBody>
      </p:sp>
      <p:sp>
        <p:nvSpPr>
          <p:cNvPr id="26627" name="Espaço Reservado para Conteúdo 2">
            <a:extLst>
              <a:ext uri="{FF2B5EF4-FFF2-40B4-BE49-F238E27FC236}">
                <a16:creationId xmlns:a16="http://schemas.microsoft.com/office/drawing/2014/main" id="{131EDE0F-B6F7-4CAA-9840-6843E2C4D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Capital variável corresponde na quase totalidade a bens de consumo, pois os assalariados utilizam seus salários para comprar bens de consumo.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O capital constante do segundo setor se compõe de máquinas =&gt; trocas entre o setor de meios de produção e o de bens de consumo.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>
            <a:extLst>
              <a:ext uri="{FF2B5EF4-FFF2-40B4-BE49-F238E27FC236}">
                <a16:creationId xmlns:a16="http://schemas.microsoft.com/office/drawing/2014/main" id="{71442045-05AD-4EE4-A1BB-DB27437E3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404664"/>
            <a:ext cx="8596313" cy="1414462"/>
          </a:xfrm>
        </p:spPr>
        <p:txBody>
          <a:bodyPr/>
          <a:lstStyle/>
          <a:p>
            <a:pPr eaLnBrk="1" hangingPunct="1"/>
            <a:r>
              <a:rPr lang="pt-BR" altLang="pt-BR" dirty="0"/>
              <a:t>Em quais condições o sistema</a:t>
            </a:r>
            <a:br>
              <a:rPr lang="pt-BR" altLang="pt-BR" dirty="0"/>
            </a:br>
            <a:r>
              <a:rPr lang="pt-BR" altLang="pt-BR" dirty="0"/>
              <a:t>pode funcionar? </a:t>
            </a:r>
          </a:p>
        </p:txBody>
      </p:sp>
      <p:sp>
        <p:nvSpPr>
          <p:cNvPr id="27651" name="Espaço Reservado para Conteúdo 2">
            <a:extLst>
              <a:ext uri="{FF2B5EF4-FFF2-40B4-BE49-F238E27FC236}">
                <a16:creationId xmlns:a16="http://schemas.microsoft.com/office/drawing/2014/main" id="{5CC87D72-1110-48C6-9BBF-620B02B91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2132856"/>
            <a:ext cx="6591985" cy="377762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Em quais condições as trocas entre os dois setores se dão conforme as exigências do equilíbrio?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>
            <a:extLst>
              <a:ext uri="{FF2B5EF4-FFF2-40B4-BE49-F238E27FC236}">
                <a16:creationId xmlns:a16="http://schemas.microsoft.com/office/drawing/2014/main" id="{BA5E4072-7918-46C7-89E3-002099CD0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0688"/>
            <a:ext cx="6589199" cy="1280890"/>
          </a:xfrm>
        </p:spPr>
        <p:txBody>
          <a:bodyPr/>
          <a:lstStyle/>
          <a:p>
            <a:pPr eaLnBrk="1" hangingPunct="1"/>
            <a:r>
              <a:rPr lang="pt-BR" altLang="pt-BR" dirty="0"/>
              <a:t>Considerações adicionais:</a:t>
            </a:r>
          </a:p>
        </p:txBody>
      </p:sp>
      <p:sp>
        <p:nvSpPr>
          <p:cNvPr id="28675" name="Espaço Reservado para Conteúdo 2">
            <a:extLst>
              <a:ext uri="{FF2B5EF4-FFF2-40B4-BE49-F238E27FC236}">
                <a16:creationId xmlns:a16="http://schemas.microsoft.com/office/drawing/2014/main" id="{B71F2097-270B-43AF-A9C9-6BC4CDFAC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160000"/>
              </a:lnSpc>
            </a:pPr>
            <a:r>
              <a:rPr lang="pt-BR" altLang="pt-BR" sz="2800" dirty="0"/>
              <a:t>Enquanto capital-valor, todo capital circula. </a:t>
            </a:r>
          </a:p>
          <a:p>
            <a:pPr eaLnBrk="1" hangingPunct="1">
              <a:lnSpc>
                <a:spcPct val="160000"/>
              </a:lnSpc>
            </a:pPr>
            <a:r>
              <a:rPr lang="pt-BR" altLang="pt-BR" sz="2800" dirty="0"/>
              <a:t>O valor do capital-máquina se transmite à mercadoria e o valor do capital-máquina circula como mercadoria.</a:t>
            </a:r>
          </a:p>
          <a:p>
            <a:pPr eaLnBrk="1" hangingPunct="1">
              <a:lnSpc>
                <a:spcPct val="160000"/>
              </a:lnSpc>
            </a:pPr>
            <a:r>
              <a:rPr lang="pt-BR" altLang="pt-BR" sz="2800" dirty="0"/>
              <a:t>Mas qual a rapidez que um certo capital transmite seu valor à mercadoria? 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>
            <a:extLst>
              <a:ext uri="{FF2B5EF4-FFF2-40B4-BE49-F238E27FC236}">
                <a16:creationId xmlns:a16="http://schemas.microsoft.com/office/drawing/2014/main" id="{32744E8B-56D0-4138-83BB-36557720C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548680"/>
            <a:ext cx="6589199" cy="1280890"/>
          </a:xfrm>
        </p:spPr>
        <p:txBody>
          <a:bodyPr/>
          <a:lstStyle/>
          <a:p>
            <a:pPr eaLnBrk="1" hangingPunct="1"/>
            <a:r>
              <a:rPr lang="pt-BR" altLang="pt-BR" dirty="0"/>
              <a:t>Momento criador da mais-valia</a:t>
            </a:r>
          </a:p>
        </p:txBody>
      </p:sp>
      <p:sp>
        <p:nvSpPr>
          <p:cNvPr id="29699" name="Espaço Reservado para Conteúdo 2">
            <a:extLst>
              <a:ext uri="{FF2B5EF4-FFF2-40B4-BE49-F238E27FC236}">
                <a16:creationId xmlns:a16="http://schemas.microsoft.com/office/drawing/2014/main" id="{16F4D12C-06C9-4DE7-AA73-9432A4605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O trabalho na fábrica.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Nela, o capital constante, máquinas e matéria-prima, é posto em movimento pelo capital variável, valor da força de trabalho do operário.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As fases ulteriores das metamorfoses são estéreis (não criam mais-valia).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A circulação é estéril.</a:t>
            </a:r>
          </a:p>
          <a:p>
            <a:pPr eaLnBrk="1" hangingPunct="1"/>
            <a:endParaRPr lang="pt-BR" alt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1BCC5024-7BFD-4043-9F05-14D4EEAC24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9796" y="624110"/>
            <a:ext cx="6098663" cy="1280890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/>
              <a:t>Divisão da obra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386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77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8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9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0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1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2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3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4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5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6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7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8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91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2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3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4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5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6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7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8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9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0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1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2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104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411452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C60D884-489B-4570-9620-9EEAD11F10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18986" y="1581841"/>
            <a:ext cx="6374093" cy="3777622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pt-BR" sz="2000" dirty="0">
                <a:cs typeface="Times New Roman" pitchFamily="18" charset="0"/>
              </a:rPr>
              <a:t>A obra econômica principal de Marx, </a:t>
            </a:r>
            <a:r>
              <a:rPr lang="pt-BR" sz="2000" i="1" dirty="0">
                <a:cs typeface="Times New Roman" pitchFamily="18" charset="0"/>
              </a:rPr>
              <a:t>O Capital</a:t>
            </a:r>
            <a:r>
              <a:rPr lang="pt-BR" sz="2000" dirty="0">
                <a:cs typeface="Times New Roman" pitchFamily="18" charset="0"/>
              </a:rPr>
              <a:t>, está dividida em 3 livros (além do quarto livro com contribuições também de Engels).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pt-BR" sz="2000" dirty="0">
                <a:cs typeface="Times New Roman" pitchFamily="18" charset="0"/>
              </a:rPr>
              <a:t>O Livro I tem por foco a explicação da natureza do capital e da origem do lucro; não se preocupa em explicar preços reais. Os valores são os únicos determinantes do valor de troca, abstraindo-se a diferença na relação entre capitais. Trabalha inicialmente com o conceito de mercadoria, depois analisa a transformação do dinheiro em capital e a teoria da mais-valia.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>
            <a:extLst>
              <a:ext uri="{FF2B5EF4-FFF2-40B4-BE49-F238E27FC236}">
                <a16:creationId xmlns:a16="http://schemas.microsoft.com/office/drawing/2014/main" id="{76A84C31-D934-4CAE-965F-05F18D1F5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0688"/>
            <a:ext cx="6589199" cy="1280890"/>
          </a:xfrm>
        </p:spPr>
        <p:txBody>
          <a:bodyPr/>
          <a:lstStyle/>
          <a:p>
            <a:pPr eaLnBrk="1" hangingPunct="1"/>
            <a:r>
              <a:rPr lang="pt-BR" altLang="pt-BR" dirty="0"/>
              <a:t>Duplo sentido de circulação</a:t>
            </a:r>
          </a:p>
        </p:txBody>
      </p:sp>
      <p:sp>
        <p:nvSpPr>
          <p:cNvPr id="30723" name="Espaço Reservado para Conteúdo 2">
            <a:extLst>
              <a:ext uri="{FF2B5EF4-FFF2-40B4-BE49-F238E27FC236}">
                <a16:creationId xmlns:a16="http://schemas.microsoft.com/office/drawing/2014/main" id="{A761622C-7BDE-452D-98A8-0DA42FA8B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pt-BR" altLang="pt-BR" sz="2400" dirty="0"/>
              <a:t>Circulação do valor encarnado na mercadoria.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400" dirty="0"/>
              <a:t>Circulação no sentido físico.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pt-BR" sz="2400" dirty="0"/>
              <a:t>Processos que tomam tempo e NÃO são criadores de mais-valia.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>
            <a:extLst>
              <a:ext uri="{FF2B5EF4-FFF2-40B4-BE49-F238E27FC236}">
                <a16:creationId xmlns:a16="http://schemas.microsoft.com/office/drawing/2014/main" id="{9CCF056E-2144-46D0-9BDC-E8443D22B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548680"/>
            <a:ext cx="8596313" cy="1414462"/>
          </a:xfrm>
        </p:spPr>
        <p:txBody>
          <a:bodyPr/>
          <a:lstStyle/>
          <a:p>
            <a:pPr eaLnBrk="1" hangingPunct="1"/>
            <a:r>
              <a:rPr lang="pt-BR" altLang="pt-BR" dirty="0"/>
              <a:t>Trabalho produtivo e improdutivo</a:t>
            </a:r>
          </a:p>
        </p:txBody>
      </p:sp>
      <p:sp>
        <p:nvSpPr>
          <p:cNvPr id="31747" name="Espaço Reservado para Conteúdo 2">
            <a:extLst>
              <a:ext uri="{FF2B5EF4-FFF2-40B4-BE49-F238E27FC236}">
                <a16:creationId xmlns:a16="http://schemas.microsoft.com/office/drawing/2014/main" id="{DA21CDF4-78C3-44F2-A77A-7F1CA5C97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680" y="1700808"/>
            <a:ext cx="6591985" cy="377762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Trabalho industrial é produtivo, é produtor de mais-valia (pelo emprego de capital variável).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Diferença entre o trabalho no sentido industrial do termo e os diferentes tipos de trabalho tornados necessários pela circulação de mercadorias.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Só o trabalho industrial é produtivo! </a:t>
            </a:r>
          </a:p>
          <a:p>
            <a:pPr eaLnBrk="1" hangingPunct="1">
              <a:lnSpc>
                <a:spcPct val="150000"/>
              </a:lnSpc>
            </a:pPr>
            <a:endParaRPr lang="pt-BR" altLang="pt-BR" sz="2400" dirty="0"/>
          </a:p>
          <a:p>
            <a:pPr eaLnBrk="1" hangingPunct="1"/>
            <a:endParaRPr lang="pt-BR" alt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>
            <a:extLst>
              <a:ext uri="{FF2B5EF4-FFF2-40B4-BE49-F238E27FC236}">
                <a16:creationId xmlns:a16="http://schemas.microsoft.com/office/drawing/2014/main" id="{7818703F-2939-410B-BFF7-AAE9C1F03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620688"/>
            <a:ext cx="6589199" cy="1280890"/>
          </a:xfrm>
        </p:spPr>
        <p:txBody>
          <a:bodyPr/>
          <a:lstStyle/>
          <a:p>
            <a:pPr eaLnBrk="1" hangingPunct="1"/>
            <a:r>
              <a:rPr lang="pt-BR" altLang="pt-BR" dirty="0"/>
              <a:t>Aron:</a:t>
            </a:r>
          </a:p>
        </p:txBody>
      </p:sp>
      <p:sp>
        <p:nvSpPr>
          <p:cNvPr id="32771" name="Espaço Reservado para Conteúdo 2">
            <a:extLst>
              <a:ext uri="{FF2B5EF4-FFF2-40B4-BE49-F238E27FC236}">
                <a16:creationId xmlns:a16="http://schemas.microsoft.com/office/drawing/2014/main" id="{8BBDDDFC-5677-4F83-9F3C-019F9AE34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1926665"/>
            <a:ext cx="6591985" cy="377762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pt-BR" altLang="pt-BR" sz="2000" dirty="0"/>
              <a:t>“</a:t>
            </a:r>
            <a:r>
              <a:rPr lang="pt-BR" altLang="pt-BR" sz="2000" i="1" dirty="0"/>
              <a:t>Como toda mais-valia vem do momento do trabalho industrial, e como a circulação do capital toma um tempo diferentes segundo os setores, haverá enormes diferenças entra as taxas de lucro se elas corresponderem às taxas de mais-valia. No entanto, é preciso que tudo isso se iguale. É o que nos leva ao que Marx chama de “giro do capital”, que nada é senão o conjunto de ciclos de metamorfoses ou, ainda, o tempo necessário para a passagem do capital-dinheiro inicial ao capital-dinheiro final</a:t>
            </a:r>
            <a:r>
              <a:rPr lang="pt-BR" altLang="pt-BR" sz="2000" dirty="0"/>
              <a:t>”.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>
            <a:extLst>
              <a:ext uri="{FF2B5EF4-FFF2-40B4-BE49-F238E27FC236}">
                <a16:creationId xmlns:a16="http://schemas.microsoft.com/office/drawing/2014/main" id="{4CD99672-573A-4DD5-A2E5-49428DC85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476672"/>
            <a:ext cx="6589199" cy="1280890"/>
          </a:xfrm>
        </p:spPr>
        <p:txBody>
          <a:bodyPr/>
          <a:lstStyle/>
          <a:p>
            <a:pPr eaLnBrk="1" hangingPunct="1"/>
            <a:r>
              <a:rPr lang="pt-BR" altLang="pt-BR" dirty="0"/>
              <a:t>O giro do capital e a </a:t>
            </a:r>
            <a:br>
              <a:rPr lang="pt-BR" altLang="pt-BR" dirty="0"/>
            </a:br>
            <a:r>
              <a:rPr lang="pt-BR" altLang="pt-BR" dirty="0"/>
              <a:t>mais-valia</a:t>
            </a:r>
          </a:p>
        </p:txBody>
      </p:sp>
      <p:sp>
        <p:nvSpPr>
          <p:cNvPr id="33795" name="Espaço Reservado para Conteúdo 2">
            <a:extLst>
              <a:ext uri="{FF2B5EF4-FFF2-40B4-BE49-F238E27FC236}">
                <a16:creationId xmlns:a16="http://schemas.microsoft.com/office/drawing/2014/main" id="{95BD0FEF-8B13-490E-934E-10B69C085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916832"/>
            <a:ext cx="7344816" cy="4464496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30000"/>
              </a:lnSpc>
            </a:pPr>
            <a:r>
              <a:rPr lang="pt-BR" altLang="pt-BR" sz="2800" dirty="0"/>
              <a:t>Período de trabalho: tempo de trabalho necessário para ir dos meios de produção até os produtos acabados.</a:t>
            </a:r>
          </a:p>
          <a:p>
            <a:pPr eaLnBrk="1" hangingPunct="1">
              <a:lnSpc>
                <a:spcPct val="130000"/>
              </a:lnSpc>
            </a:pPr>
            <a:r>
              <a:rPr lang="pt-BR" altLang="pt-BR" sz="2800" dirty="0"/>
              <a:t>Os períodos de trabalho são extremamente diferentes de acordo com os setores industriais.</a:t>
            </a:r>
          </a:p>
          <a:p>
            <a:pPr eaLnBrk="1" hangingPunct="1">
              <a:lnSpc>
                <a:spcPct val="130000"/>
              </a:lnSpc>
            </a:pPr>
            <a:r>
              <a:rPr lang="pt-BR" altLang="pt-BR" sz="2800" dirty="0"/>
              <a:t>Tempo de produção: tempo necessário ao desenvolvimento do esforço exercido pelo trabalho humano (leva em conta as circunstância naturais).</a:t>
            </a:r>
          </a:p>
          <a:p>
            <a:pPr eaLnBrk="1" hangingPunct="1">
              <a:lnSpc>
                <a:spcPct val="130000"/>
              </a:lnSpc>
            </a:pPr>
            <a:endParaRPr lang="pt-BR" altLang="pt-BR" dirty="0"/>
          </a:p>
          <a:p>
            <a:pPr eaLnBrk="1" hangingPunct="1"/>
            <a:endParaRPr lang="pt-BR" alt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>
            <a:extLst>
              <a:ext uri="{FF2B5EF4-FFF2-40B4-BE49-F238E27FC236}">
                <a16:creationId xmlns:a16="http://schemas.microsoft.com/office/drawing/2014/main" id="{34E9B6DF-D578-4A64-BE40-6F0CF6DA7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620688"/>
            <a:ext cx="6589199" cy="1280890"/>
          </a:xfrm>
        </p:spPr>
        <p:txBody>
          <a:bodyPr/>
          <a:lstStyle/>
          <a:p>
            <a:pPr eaLnBrk="1" hangingPunct="1"/>
            <a:r>
              <a:rPr lang="pt-BR" altLang="pt-BR" dirty="0"/>
              <a:t>Tempo de giro do capital</a:t>
            </a:r>
          </a:p>
        </p:txBody>
      </p:sp>
      <p:sp>
        <p:nvSpPr>
          <p:cNvPr id="34819" name="Espaço Reservado para Conteúdo 2">
            <a:extLst>
              <a:ext uri="{FF2B5EF4-FFF2-40B4-BE49-F238E27FC236}">
                <a16:creationId xmlns:a16="http://schemas.microsoft.com/office/drawing/2014/main" id="{35B94D43-36AF-4C6B-B6DE-021EDE1C2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684" y="1901578"/>
            <a:ext cx="6591985" cy="377762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Tempo de produção + tempo de circulação.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Os tempos de produção depende do setor. Também os tempos de circulação.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>
            <a:extLst>
              <a:ext uri="{FF2B5EF4-FFF2-40B4-BE49-F238E27FC236}">
                <a16:creationId xmlns:a16="http://schemas.microsoft.com/office/drawing/2014/main" id="{12D69325-FC22-4F80-8960-604F88CC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0688"/>
            <a:ext cx="6589199" cy="1280890"/>
          </a:xfrm>
        </p:spPr>
        <p:txBody>
          <a:bodyPr/>
          <a:lstStyle/>
          <a:p>
            <a:pPr eaLnBrk="1" hangingPunct="1"/>
            <a:r>
              <a:rPr lang="pt-BR" altLang="pt-BR" dirty="0"/>
              <a:t>Um problema teórico</a:t>
            </a:r>
          </a:p>
        </p:txBody>
      </p:sp>
      <p:sp>
        <p:nvSpPr>
          <p:cNvPr id="35843" name="Espaço Reservado para Conteúdo 2">
            <a:extLst>
              <a:ext uri="{FF2B5EF4-FFF2-40B4-BE49-F238E27FC236}">
                <a16:creationId xmlns:a16="http://schemas.microsoft.com/office/drawing/2014/main" id="{5950E888-6CD9-4694-8334-5267188A8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0547" y="1901578"/>
            <a:ext cx="6591985" cy="44797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40000"/>
              </a:lnSpc>
            </a:pPr>
            <a:r>
              <a:rPr lang="pt-BR" altLang="pt-BR" sz="2800" dirty="0"/>
              <a:t>A mais-valia é toda tirada do momento produtivo.</a:t>
            </a:r>
          </a:p>
          <a:p>
            <a:pPr eaLnBrk="1" hangingPunct="1">
              <a:lnSpc>
                <a:spcPct val="140000"/>
              </a:lnSpc>
            </a:pPr>
            <a:r>
              <a:rPr lang="pt-BR" altLang="pt-BR" sz="2800" dirty="0"/>
              <a:t>A quantidade de capital que se deve adiantar para fazer funcionar determinada empresa em determinado setor não depende simplesmente da importância da mercadoria considerada, mas, manifestamente, do tempo de produção e do tempo de circulação.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Conteúdo 2">
            <a:extLst>
              <a:ext uri="{FF2B5EF4-FFF2-40B4-BE49-F238E27FC236}">
                <a16:creationId xmlns:a16="http://schemas.microsoft.com/office/drawing/2014/main" id="{3011E88F-EDFE-4B7E-AA35-A7B30CC1C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1540189"/>
            <a:ext cx="6591985" cy="377762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Os volumes de capital adiantados dependem do tempo, cresce com o tempo entre término da mercadoria e término do ciclo. 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Quanto mais complicados forem os desvios de produção e maior a circulação das mercadorias, menor será a mais-valia em relação ao capital investido.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>
            <a:extLst>
              <a:ext uri="{FF2B5EF4-FFF2-40B4-BE49-F238E27FC236}">
                <a16:creationId xmlns:a16="http://schemas.microsoft.com/office/drawing/2014/main" id="{B161163E-5146-46A9-8B5E-F6F5338D3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620688"/>
            <a:ext cx="6589199" cy="1280890"/>
          </a:xfrm>
        </p:spPr>
        <p:txBody>
          <a:bodyPr/>
          <a:lstStyle/>
          <a:p>
            <a:pPr eaLnBrk="1" hangingPunct="1"/>
            <a:r>
              <a:rPr lang="pt-BR" altLang="pt-BR" dirty="0"/>
              <a:t>Aparente paradoxo</a:t>
            </a:r>
          </a:p>
        </p:txBody>
      </p:sp>
      <p:sp>
        <p:nvSpPr>
          <p:cNvPr id="37891" name="Espaço Reservado para Conteúdo 2">
            <a:extLst>
              <a:ext uri="{FF2B5EF4-FFF2-40B4-BE49-F238E27FC236}">
                <a16:creationId xmlns:a16="http://schemas.microsoft.com/office/drawing/2014/main" id="{3E73A79D-5188-4FA3-A539-CF1421319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878" y="1901578"/>
            <a:ext cx="6591985" cy="3777622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dirty="0"/>
              <a:t>É preciso adiantar maior capital quando o tempo de produção ou de circulação é maior.</a:t>
            </a:r>
          </a:p>
          <a:p>
            <a:pPr eaLnBrk="1" hangingPunct="1"/>
            <a:r>
              <a:rPr lang="pt-BR" altLang="pt-BR" sz="2400" dirty="0"/>
              <a:t>A mais-valia não se modifica com o tempo de circulação.</a:t>
            </a:r>
          </a:p>
          <a:p>
            <a:pPr eaLnBrk="1" hangingPunct="1"/>
            <a:r>
              <a:rPr lang="pt-BR" altLang="pt-BR" sz="2400" dirty="0"/>
              <a:t>Há menos mais-valia por capital investido quanto maior o tempo do processo todo.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Conteúdo 2">
            <a:extLst>
              <a:ext uri="{FF2B5EF4-FFF2-40B4-BE49-F238E27FC236}">
                <a16:creationId xmlns:a16="http://schemas.microsoft.com/office/drawing/2014/main" id="{80EEA33C-D816-4289-83E3-BF1E48C50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1772816"/>
            <a:ext cx="6591985" cy="377762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pt-BR" altLang="pt-BR" sz="2400" dirty="0"/>
              <a:t>Essa questão será esclarecida apenas no Livro III.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DF3C8721-C7DB-4D79-AC34-33DB582599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03648" y="1700808"/>
            <a:ext cx="7128792" cy="3777622"/>
          </a:xfrm>
        </p:spPr>
        <p:txBody>
          <a:bodyPr>
            <a:normAutofit fontScale="85000" lnSpcReduction="10000"/>
          </a:bodyPr>
          <a:lstStyle/>
          <a:p>
            <a:pPr marL="620713" indent="-620713" eaLnBrk="1" hangingPunct="1">
              <a:lnSpc>
                <a:spcPct val="120000"/>
              </a:lnSpc>
            </a:pPr>
            <a:r>
              <a:rPr lang="pt-BR" altLang="pt-BR" sz="2800" dirty="0">
                <a:cs typeface="Times New Roman" panose="02020603050405020304" pitchFamily="18" charset="0"/>
              </a:rPr>
              <a:t>O Livro II começa por considerar as variações na intensidade e na produtividade do trabalho e seus efeitos sobre o mais-valor, discute a questão dos salários e o processo de acumulação do capital, onde distingue a reprodução simples da acumulação capitalista. </a:t>
            </a:r>
          </a:p>
          <a:p>
            <a:pPr marL="620713" indent="-620713" eaLnBrk="1" hangingPunct="1">
              <a:lnSpc>
                <a:spcPct val="120000"/>
              </a:lnSpc>
            </a:pPr>
            <a:r>
              <a:rPr lang="pt-BR" altLang="pt-BR" sz="2800" dirty="0">
                <a:cs typeface="Times New Roman" panose="02020603050405020304" pitchFamily="18" charset="0"/>
              </a:rPr>
              <a:t>Também discute a colonização.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093DB31-82B0-4605-BC50-D84F6E6D9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Livro  III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ADEC87B-90DB-4909-AAAC-6CB1A2015C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2925" indent="-542925" eaLnBrk="1" hangingPunct="1">
              <a:lnSpc>
                <a:spcPct val="150000"/>
              </a:lnSpc>
            </a:pPr>
            <a:r>
              <a:rPr lang="pt-BR" altLang="pt-BR" sz="2400" dirty="0">
                <a:cs typeface="Times New Roman" panose="02020603050405020304" pitchFamily="18" charset="0"/>
              </a:rPr>
              <a:t>O Livro III explica preços reais; ele não foi totalmente terminado por Marx.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3">
            <a:extLst>
              <a:ext uri="{FF2B5EF4-FFF2-40B4-BE49-F238E27FC236}">
                <a16:creationId xmlns:a16="http://schemas.microsoft.com/office/drawing/2014/main" id="{E7880A96-2E6B-4097-9113-168719C6A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3688" y="4005064"/>
            <a:ext cx="7772400" cy="1416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dirty="0"/>
              <a:t>Os livros II e III de </a:t>
            </a:r>
            <a:br>
              <a:rPr lang="pt-BR" altLang="pt-BR" dirty="0"/>
            </a:br>
            <a:r>
              <a:rPr lang="pt-BR" altLang="pt-BR" i="1" dirty="0"/>
              <a:t>O Capital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44138562-679C-4D72-9D21-57CF0B249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Estes livros são rascunhos</a:t>
            </a:r>
          </a:p>
        </p:txBody>
      </p:sp>
      <p:sp>
        <p:nvSpPr>
          <p:cNvPr id="8195" name="Espaço Reservado para Conteúdo 2">
            <a:extLst>
              <a:ext uri="{FF2B5EF4-FFF2-40B4-BE49-F238E27FC236}">
                <a16:creationId xmlns:a16="http://schemas.microsoft.com/office/drawing/2014/main" id="{F7E3AE3B-4C70-4735-A246-A5689E3E8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72" y="1905000"/>
            <a:ext cx="6591985" cy="3777622"/>
          </a:xfrm>
        </p:spPr>
        <p:txBody>
          <a:bodyPr>
            <a:normAutofit/>
          </a:bodyPr>
          <a:lstStyle/>
          <a:p>
            <a:pPr marL="542925" indent="-542925" eaLnBrk="1" hangingPunct="1">
              <a:lnSpc>
                <a:spcPct val="150000"/>
              </a:lnSpc>
            </a:pPr>
            <a:r>
              <a:rPr lang="pt-BR" altLang="pt-BR" sz="2400" dirty="0"/>
              <a:t>Foram escritos pro Marx em diferentes períodos.</a:t>
            </a:r>
          </a:p>
          <a:p>
            <a:pPr marL="542925" indent="-542925" eaLnBrk="1" hangingPunct="1">
              <a:lnSpc>
                <a:spcPct val="150000"/>
              </a:lnSpc>
            </a:pPr>
            <a:r>
              <a:rPr lang="pt-BR" altLang="pt-BR" sz="2400" dirty="0"/>
              <a:t>Engels editou e publicou após a morte de Marx.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1E3F9E98-081D-4EF5-843F-7711708A4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Desafio teórico</a:t>
            </a:r>
          </a:p>
        </p:txBody>
      </p:sp>
      <p:sp>
        <p:nvSpPr>
          <p:cNvPr id="9219" name="Espaço Reservado para Conteúdo 2">
            <a:extLst>
              <a:ext uri="{FF2B5EF4-FFF2-40B4-BE49-F238E27FC236}">
                <a16:creationId xmlns:a16="http://schemas.microsoft.com/office/drawing/2014/main" id="{479CC2F1-230C-47C7-8FB2-053B0593D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680" y="1540189"/>
            <a:ext cx="6591985" cy="3777622"/>
          </a:xfrm>
        </p:spPr>
        <p:txBody>
          <a:bodyPr>
            <a:normAutofit/>
          </a:bodyPr>
          <a:lstStyle/>
          <a:p>
            <a:pPr marL="542925" indent="-542925" eaLnBrk="1" hangingPunct="1">
              <a:lnSpc>
                <a:spcPct val="150000"/>
              </a:lnSpc>
            </a:pPr>
            <a:r>
              <a:rPr lang="pt-BR" altLang="pt-BR" sz="2400" dirty="0"/>
              <a:t>Passar do mundo do valor para o mundo diferente dos preços.</a:t>
            </a:r>
          </a:p>
          <a:p>
            <a:pPr marL="542925" indent="-542925" eaLnBrk="1" hangingPunct="1">
              <a:lnSpc>
                <a:spcPct val="150000"/>
              </a:lnSpc>
            </a:pPr>
            <a:r>
              <a:rPr lang="pt-BR" altLang="pt-BR" sz="2400" dirty="0"/>
              <a:t>Após a análise da realidade, fazer a análise da aparência.</a:t>
            </a:r>
          </a:p>
          <a:p>
            <a:pPr marL="542925" indent="-542925" eaLnBrk="1" hangingPunct="1">
              <a:lnSpc>
                <a:spcPct val="150000"/>
              </a:lnSpc>
            </a:pPr>
            <a:r>
              <a:rPr lang="pt-BR" altLang="pt-BR" sz="2400" dirty="0"/>
              <a:t>Esse é o problema tratado no livro III. E o livro II?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5C74A780-D559-4258-A29B-F81A2F35D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474663"/>
            <a:ext cx="8596313" cy="1370012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dirty="0"/>
              <a:t>Sumário do Livro II - O processo de circulação do capital)</a:t>
            </a:r>
          </a:p>
        </p:txBody>
      </p:sp>
      <p:sp>
        <p:nvSpPr>
          <p:cNvPr id="10243" name="Espaço Reservado para Conteúdo 2">
            <a:extLst>
              <a:ext uri="{FF2B5EF4-FFF2-40B4-BE49-F238E27FC236}">
                <a16:creationId xmlns:a16="http://schemas.microsoft.com/office/drawing/2014/main" id="{AF80A266-E657-4249-84CE-AE78BA00F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556792"/>
            <a:ext cx="7772400" cy="4114800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</a:pPr>
            <a:r>
              <a:rPr lang="pt-BR" altLang="pt-BR" sz="2000" b="1" dirty="0"/>
              <a:t>Seção 1: As Metamorfoses do Capital e seu Ciclo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2000" dirty="0"/>
              <a:t>Cap. I: O Ciclo do Capital-dinheiro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2000" dirty="0"/>
              <a:t>I. </a:t>
            </a:r>
            <a:r>
              <a:rPr lang="pt-BR" altLang="pt-BR" sz="1600" dirty="0"/>
              <a:t>Primeiro estágio . M — D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II. Segundo estágio. Funções do Capital Produtivo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III. Terceiro estágio. D' — M’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IV. O Circuito como um todo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2000" dirty="0"/>
              <a:t>Cap.2: O Ciclo do Capital Produtivo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2000" dirty="0"/>
              <a:t>I</a:t>
            </a:r>
            <a:r>
              <a:rPr lang="pt-BR" altLang="pt-BR" sz="1600" dirty="0"/>
              <a:t>.  Reprodução Simples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II. Acumulação e Reprodução em Escala Ampliada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III. Acumulação de dinheiro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IV. Fundo de Reservas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2000" dirty="0"/>
              <a:t>Cap. 3: O Ciclo do Capital-mercadoria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2000" dirty="0"/>
              <a:t>Cap. 4: As Três Figuras do Ciclo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2000" dirty="0"/>
              <a:t>Cap. 5: O Tempo do Ciclo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2000" dirty="0"/>
              <a:t>Cap. 6: Os Custos de Circulação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2000" dirty="0"/>
              <a:t>I</a:t>
            </a:r>
            <a:r>
              <a:rPr lang="pt-BR" altLang="pt-BR" sz="1600" dirty="0"/>
              <a:t>. Custos líquidos de Circulação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II. Custos de Armazenagem</a:t>
            </a:r>
          </a:p>
          <a:p>
            <a:pPr eaLnBrk="1" hangingPunct="1">
              <a:spcBef>
                <a:spcPts val="0"/>
              </a:spcBef>
            </a:pPr>
            <a:r>
              <a:rPr lang="pt-BR" altLang="pt-BR" sz="1600" dirty="0"/>
              <a:t>II. Custos de Transporte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2014</Words>
  <Application>Microsoft Office PowerPoint</Application>
  <PresentationFormat>Apresentação na tela (4:3)</PresentationFormat>
  <Paragraphs>168</Paragraphs>
  <Slides>38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5" baseType="lpstr">
      <vt:lpstr>Comic Sans MS</vt:lpstr>
      <vt:lpstr>Arial</vt:lpstr>
      <vt:lpstr>Calibri</vt:lpstr>
      <vt:lpstr>Times New Roman</vt:lpstr>
      <vt:lpstr>Symbol</vt:lpstr>
      <vt:lpstr>Wingdings</vt:lpstr>
      <vt:lpstr>Cacho</vt:lpstr>
      <vt:lpstr>Apresentação do PowerPoint</vt:lpstr>
      <vt:lpstr>28ª videoaula</vt:lpstr>
      <vt:lpstr>Divisão da obra</vt:lpstr>
      <vt:lpstr>Apresentação do PowerPoint</vt:lpstr>
      <vt:lpstr>Livro  III</vt:lpstr>
      <vt:lpstr>Os livros II e III de  O Capital</vt:lpstr>
      <vt:lpstr>Estes livros são rascunhos</vt:lpstr>
      <vt:lpstr>Desafio teórico</vt:lpstr>
      <vt:lpstr>Sumário do Livro II - O processo de circulação do capital)</vt:lpstr>
      <vt:lpstr>Apresentação do PowerPoint</vt:lpstr>
      <vt:lpstr>Apresentação do PowerPoint</vt:lpstr>
      <vt:lpstr>Apresentação do PowerPoint</vt:lpstr>
      <vt:lpstr>Livro II</vt:lpstr>
      <vt:lpstr>Algumas ideias-chave do Livro II</vt:lpstr>
      <vt:lpstr>O ciclo das metamorfoses  do capital</vt:lpstr>
      <vt:lpstr>Ciclo mais simples</vt:lpstr>
      <vt:lpstr>Problemas que aparecem nesse percurso</vt:lpstr>
      <vt:lpstr>O problema do tempo</vt:lpstr>
      <vt:lpstr>Outra distinção entre capitais</vt:lpstr>
      <vt:lpstr>Apresentação do PowerPoint</vt:lpstr>
      <vt:lpstr>Cuidado na passagem de  valores aos preços</vt:lpstr>
      <vt:lpstr>Desvalorização por depreciação ou perda de uso</vt:lpstr>
      <vt:lpstr>Livro II</vt:lpstr>
      <vt:lpstr>Conclusão importante do livro II</vt:lpstr>
      <vt:lpstr>Outro tema, este já comentado</vt:lpstr>
      <vt:lpstr>Surge uma série de problemas </vt:lpstr>
      <vt:lpstr>Em quais condições o sistema pode funcionar? </vt:lpstr>
      <vt:lpstr>Considerações adicionais:</vt:lpstr>
      <vt:lpstr>Momento criador da mais-valia</vt:lpstr>
      <vt:lpstr>Duplo sentido de circulação</vt:lpstr>
      <vt:lpstr>Trabalho produtivo e improdutivo</vt:lpstr>
      <vt:lpstr>Aron:</vt:lpstr>
      <vt:lpstr>O giro do capital e a  mais-valia</vt:lpstr>
      <vt:lpstr>Tempo de giro do capital</vt:lpstr>
      <vt:lpstr>Um problema teórico</vt:lpstr>
      <vt:lpstr>Apresentação do PowerPoint</vt:lpstr>
      <vt:lpstr>Aparente paradoxo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 Feijó</dc:creator>
  <cp:lastModifiedBy>Ricardo Feijó</cp:lastModifiedBy>
  <cp:revision>8</cp:revision>
  <dcterms:created xsi:type="dcterms:W3CDTF">2020-11-09T17:41:00Z</dcterms:created>
  <dcterms:modified xsi:type="dcterms:W3CDTF">2020-11-09T19:34:08Z</dcterms:modified>
</cp:coreProperties>
</file>