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32"/>
  </p:notesMasterIdLst>
  <p:handoutMasterIdLst>
    <p:handoutMasterId r:id="rId33"/>
  </p:handoutMasterIdLst>
  <p:sldIdLst>
    <p:sldId id="380" r:id="rId2"/>
    <p:sldId id="340" r:id="rId3"/>
    <p:sldId id="382" r:id="rId4"/>
    <p:sldId id="341" r:id="rId5"/>
    <p:sldId id="342" r:id="rId6"/>
    <p:sldId id="343" r:id="rId7"/>
    <p:sldId id="344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8" r:id="rId31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F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9" autoAdjust="0"/>
    <p:restoredTop sz="69667" autoAdjust="0"/>
  </p:normalViewPr>
  <p:slideViewPr>
    <p:cSldViewPr snapToObjects="1" showGuides="1">
      <p:cViewPr varScale="1">
        <p:scale>
          <a:sx n="113" d="100"/>
          <a:sy n="113" d="100"/>
        </p:scale>
        <p:origin x="-20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fld id="{9DF9B3AF-2DA9-4EDF-BE51-21072DCC1E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8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fld id="{8466AE5E-8812-4E5E-849B-14B5B97051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718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56D7E0-CA80-42CA-ACD2-04B917F6F8C0}" type="slidenum">
              <a:rPr lang="pt-BR" smtClean="0"/>
              <a:pPr>
                <a:defRPr/>
              </a:pPr>
              <a:t>1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120BA9-BA45-42E0-BA4B-76E72EB1E6D7}" type="slidenum">
              <a:rPr lang="pt-BR" smtClean="0"/>
              <a:pPr>
                <a:defRPr/>
              </a:pPr>
              <a:t>10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15909A-02D7-43D8-AEDB-C3EBCEFB58D3}" type="slidenum">
              <a:rPr lang="pt-BR" smtClean="0"/>
              <a:pPr>
                <a:defRPr/>
              </a:pPr>
              <a:t>11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BE9904-1F4A-480F-B053-A1974A856190}" type="slidenum">
              <a:rPr lang="pt-BR" smtClean="0"/>
              <a:pPr>
                <a:defRPr/>
              </a:pPr>
              <a:t>12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C5C37-478A-4BDB-ADA6-9D504AC238D8}" type="slidenum">
              <a:rPr lang="pt-BR" smtClean="0"/>
              <a:pPr>
                <a:defRPr/>
              </a:pPr>
              <a:t>13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F88F4-5646-43EC-BB1F-44C167B20A27}" type="slidenum">
              <a:rPr lang="pt-BR" smtClean="0"/>
              <a:pPr>
                <a:defRPr/>
              </a:pPr>
              <a:t>14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9C5A8E-2658-4A45-8881-CD6148A1B0A0}" type="slidenum">
              <a:rPr lang="pt-BR" smtClean="0"/>
              <a:pPr>
                <a:defRPr/>
              </a:pPr>
              <a:t>15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9841C3-7169-4219-995A-685DB2A2E547}" type="slidenum">
              <a:rPr lang="pt-BR" smtClean="0"/>
              <a:pPr>
                <a:defRPr/>
              </a:pPr>
              <a:t>16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1A76E-04F1-4C4A-AF60-9F6D5E033A7B}" type="slidenum">
              <a:rPr lang="pt-BR" smtClean="0"/>
              <a:pPr>
                <a:defRPr/>
              </a:pPr>
              <a:t>17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C0EDA-52D8-486A-8786-AE746569B88E}" type="slidenum">
              <a:rPr lang="pt-BR" smtClean="0"/>
              <a:pPr>
                <a:defRPr/>
              </a:pPr>
              <a:t>18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7C82C-BAE1-44AD-BC97-6EE912D1F29B}" type="slidenum">
              <a:rPr lang="pt-BR" smtClean="0"/>
              <a:pPr>
                <a:defRPr/>
              </a:pPr>
              <a:t>19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DE4315-0E14-444D-964D-877301E34378}" type="slidenum">
              <a:rPr lang="pt-BR" smtClean="0"/>
              <a:pPr>
                <a:defRPr/>
              </a:pPr>
              <a:t>2</a:t>
            </a:fld>
            <a:endParaRPr lang="pt-B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1EDFFE-06BD-49FA-8B83-5E0F19D7215C}" type="slidenum">
              <a:rPr lang="pt-BR" smtClean="0"/>
              <a:pPr>
                <a:defRPr/>
              </a:pPr>
              <a:t>20</a:t>
            </a:fld>
            <a:endParaRPr lang="pt-B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0EBEF-C99C-43A1-A783-3B0E4D389DEF}" type="slidenum">
              <a:rPr lang="pt-BR" smtClean="0"/>
              <a:pPr>
                <a:defRPr/>
              </a:pPr>
              <a:t>21</a:t>
            </a:fld>
            <a:endParaRPr lang="pt-B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E2AC91-A233-4398-B042-4EE610D21837}" type="slidenum">
              <a:rPr lang="pt-BR" smtClean="0"/>
              <a:pPr>
                <a:defRPr/>
              </a:pPr>
              <a:t>22</a:t>
            </a:fld>
            <a:endParaRPr 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A90B8-902F-4156-B38E-1D11B5BBCFDF}" type="slidenum">
              <a:rPr lang="pt-BR" smtClean="0"/>
              <a:pPr>
                <a:defRPr/>
              </a:pPr>
              <a:t>23</a:t>
            </a:fld>
            <a:endParaRPr lang="pt-B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403DF-06E6-4201-B08F-0432429A4042}" type="slidenum">
              <a:rPr lang="pt-BR" smtClean="0"/>
              <a:pPr>
                <a:defRPr/>
              </a:pPr>
              <a:t>24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44D9F4-9589-45EA-9552-DC379CA78DE5}" type="slidenum">
              <a:rPr lang="pt-BR" smtClean="0"/>
              <a:pPr>
                <a:defRPr/>
              </a:pPr>
              <a:t>25</a:t>
            </a:fld>
            <a:endParaRPr lang="pt-B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A7D5EA-7D4D-4740-9AEF-95A24F6D7409}" type="slidenum">
              <a:rPr lang="pt-BR" smtClean="0"/>
              <a:pPr>
                <a:defRPr/>
              </a:pPr>
              <a:t>26</a:t>
            </a:fld>
            <a:endParaRPr lang="pt-B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DE35C1-3DB7-4791-BED3-9FAD818CC5BE}" type="slidenum">
              <a:rPr lang="pt-BR" smtClean="0"/>
              <a:pPr>
                <a:defRPr/>
              </a:pPr>
              <a:t>27</a:t>
            </a:fld>
            <a:endParaRPr lang="pt-B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29DB66-8262-4F1B-95A9-984AAF1E3610}" type="slidenum">
              <a:rPr lang="pt-BR" smtClean="0"/>
              <a:pPr>
                <a:defRPr/>
              </a:pPr>
              <a:t>28</a:t>
            </a:fld>
            <a:endParaRPr lang="pt-B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D7A5E-B5DA-4CCC-B873-1A33A3BCD9A9}" type="slidenum">
              <a:rPr lang="pt-BR" smtClean="0"/>
              <a:pPr>
                <a:defRPr/>
              </a:pPr>
              <a:t>29</a:t>
            </a:fld>
            <a:endParaRPr lang="pt-BR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00D28-6B1F-49E4-913C-A66DE3EC1B48}" type="slidenum">
              <a:rPr lang="pt-BR" smtClean="0"/>
              <a:pPr>
                <a:defRPr/>
              </a:pPr>
              <a:t>3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D71B5-5184-4224-BDD7-83EAF4A332E2}" type="slidenum">
              <a:rPr lang="pt-BR" smtClean="0"/>
              <a:pPr>
                <a:defRPr/>
              </a:pPr>
              <a:t>30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BB8F6D-6033-472C-BCFF-56CACF27CDF8}" type="slidenum">
              <a:rPr lang="pt-BR" smtClean="0"/>
              <a:pPr>
                <a:defRPr/>
              </a:pPr>
              <a:t>4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009EE8-93A5-45C1-8C8C-4FA63D8D49BB}" type="slidenum">
              <a:rPr lang="pt-BR" smtClean="0"/>
              <a:pPr>
                <a:defRPr/>
              </a:pPr>
              <a:t>5</a:t>
            </a:fld>
            <a:endParaRPr lang="pt-B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520573-2598-441D-9615-5F516A8C389F}" type="slidenum">
              <a:rPr lang="pt-BR" smtClean="0"/>
              <a:pPr>
                <a:defRPr/>
              </a:pPr>
              <a:t>6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1B6BAC-CA33-4835-800B-E675F27EEA18}" type="slidenum">
              <a:rPr lang="pt-BR" smtClean="0"/>
              <a:pPr>
                <a:defRPr/>
              </a:pPr>
              <a:t>7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892BD4-D3AB-4257-BFFB-FE963ABD2ACC}" type="slidenum">
              <a:rPr lang="pt-BR" smtClean="0"/>
              <a:pPr>
                <a:defRPr/>
              </a:pPr>
              <a:t>8</a:t>
            </a:fld>
            <a:endParaRPr lang="pt-B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754146-C404-41C4-8507-A7D31274B42F}" type="slidenum">
              <a:rPr lang="pt-BR" smtClean="0"/>
              <a:pPr>
                <a:defRPr/>
              </a:pPr>
              <a:t>9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57B545-B6FF-479D-92D2-D201EFF973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72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3FC7-6EA5-48B8-8187-C6CC14AD3F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38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8D5F-9BF4-472D-AAE5-6B9492078C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60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3087-D410-4392-9910-23A301982E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8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9CB35-2695-4168-A279-390CD9248C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77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A0C5-E236-4F18-80E5-67C938A916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57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C4C2-9A4E-4F7A-8F1F-522D69F7C8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72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C3E64-6088-48C9-9B00-0F2D832558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42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BD5D03-93AD-4D67-A7BB-8CABF7C7AE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65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2A1F-869A-4219-AE2D-62A7C3E639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43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EC0A5B-8BA7-4EF0-916A-E1D26B8F2B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7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1" name="Espaço Reservado para Tex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ADC868D6-EDEF-4532-AC83-C5EF6CBF8A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5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pt-BR" sz="2400" smtClean="0">
              <a:latin typeface="Times New Roman" pitchFamily="18" charset="0"/>
            </a:endParaRPr>
          </a:p>
        </p:txBody>
      </p:sp>
      <p:grpSp>
        <p:nvGrpSpPr>
          <p:cNvPr id="1036" name="Group 4"/>
          <p:cNvGrpSpPr>
            <a:grpSpLocks/>
          </p:cNvGrpSpPr>
          <p:nvPr userDrawn="1"/>
        </p:nvGrpSpPr>
        <p:grpSpPr bwMode="auto">
          <a:xfrm>
            <a:off x="381000" y="863600"/>
            <a:ext cx="8305800" cy="182563"/>
            <a:chOff x="240" y="893"/>
            <a:chExt cx="5232" cy="115"/>
          </a:xfrm>
        </p:grpSpPr>
        <p:sp>
          <p:nvSpPr>
            <p:cNvPr id="1037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pt-BR" sz="2400" smtClean="0">
                <a:latin typeface="Times New Roman" pitchFamily="18" charset="0"/>
              </a:endParaRPr>
            </a:p>
          </p:txBody>
        </p:sp>
        <p:sp>
          <p:nvSpPr>
            <p:cNvPr id="1038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0" r:id="rId2"/>
    <p:sldLayoutId id="2147484118" r:id="rId3"/>
    <p:sldLayoutId id="2147484111" r:id="rId4"/>
    <p:sldLayoutId id="2147484112" r:id="rId5"/>
    <p:sldLayoutId id="2147484113" r:id="rId6"/>
    <p:sldLayoutId id="2147484119" r:id="rId7"/>
    <p:sldLayoutId id="2147484114" r:id="rId8"/>
    <p:sldLayoutId id="2147484120" r:id="rId9"/>
    <p:sldLayoutId id="2147484115" r:id="rId10"/>
    <p:sldLayoutId id="214748411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0CE10-E723-41FF-B505-2E88996A9ADC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90550" y="2492375"/>
            <a:ext cx="8077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4000" b="1">
                <a:latin typeface="Arial" charset="0"/>
              </a:rPr>
              <a:t>Gerador Síncrono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4000" b="1">
                <a:latin typeface="Arial" charset="0"/>
              </a:rPr>
              <a:t>Análise Dinâmica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FC78A-241E-4BC2-9D1C-4F2DF41A743E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pt-BR" altLang="pt-BR" sz="2000">
                <a:latin typeface="Arial" charset="0"/>
              </a:rPr>
              <a:t>Caso estável 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1073150"/>
            <a:ext cx="4265613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de seta reta 6"/>
          <p:cNvCxnSpPr/>
          <p:nvPr/>
        </p:nvCxnSpPr>
        <p:spPr>
          <a:xfrm rot="5400000">
            <a:off x="5083970" y="3183731"/>
            <a:ext cx="487362" cy="31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5329238" y="3117850"/>
            <a:ext cx="709612" cy="3111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rot="5400000" flipH="1" flipV="1">
            <a:off x="5749926" y="2828925"/>
            <a:ext cx="57785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a livre 51"/>
          <p:cNvSpPr/>
          <p:nvPr/>
        </p:nvSpPr>
        <p:spPr>
          <a:xfrm>
            <a:off x="6010275" y="2446338"/>
            <a:ext cx="628650" cy="104775"/>
          </a:xfrm>
          <a:custGeom>
            <a:avLst/>
            <a:gdLst>
              <a:gd name="connsiteX0" fmla="*/ 0 w 600323"/>
              <a:gd name="connsiteY0" fmla="*/ 7952 h 17198"/>
              <a:gd name="connsiteX1" fmla="*/ 178904 w 600323"/>
              <a:gd name="connsiteY1" fmla="*/ 11927 h 17198"/>
              <a:gd name="connsiteX2" fmla="*/ 381662 w 600323"/>
              <a:gd name="connsiteY2" fmla="*/ 3976 h 17198"/>
              <a:gd name="connsiteX3" fmla="*/ 393589 w 600323"/>
              <a:gd name="connsiteY3" fmla="*/ 0 h 17198"/>
              <a:gd name="connsiteX4" fmla="*/ 600323 w 600323"/>
              <a:gd name="connsiteY4" fmla="*/ 3976 h 17198"/>
              <a:gd name="connsiteX0" fmla="*/ 0 w 600323"/>
              <a:gd name="connsiteY0" fmla="*/ 60780 h 70026"/>
              <a:gd name="connsiteX1" fmla="*/ 176069 w 600323"/>
              <a:gd name="connsiteY1" fmla="*/ 0 h 70026"/>
              <a:gd name="connsiteX2" fmla="*/ 381662 w 600323"/>
              <a:gd name="connsiteY2" fmla="*/ 56804 h 70026"/>
              <a:gd name="connsiteX3" fmla="*/ 393589 w 600323"/>
              <a:gd name="connsiteY3" fmla="*/ 52828 h 70026"/>
              <a:gd name="connsiteX4" fmla="*/ 600323 w 600323"/>
              <a:gd name="connsiteY4" fmla="*/ 56804 h 70026"/>
              <a:gd name="connsiteX0" fmla="*/ 0 w 600323"/>
              <a:gd name="connsiteY0" fmla="*/ 70247 h 71572"/>
              <a:gd name="connsiteX1" fmla="*/ 176069 w 600323"/>
              <a:gd name="connsiteY1" fmla="*/ 9467 h 71572"/>
              <a:gd name="connsiteX2" fmla="*/ 285608 w 600323"/>
              <a:gd name="connsiteY2" fmla="*/ 9467 h 71572"/>
              <a:gd name="connsiteX3" fmla="*/ 381662 w 600323"/>
              <a:gd name="connsiteY3" fmla="*/ 66271 h 71572"/>
              <a:gd name="connsiteX4" fmla="*/ 393589 w 600323"/>
              <a:gd name="connsiteY4" fmla="*/ 62295 h 71572"/>
              <a:gd name="connsiteX5" fmla="*/ 600323 w 600323"/>
              <a:gd name="connsiteY5" fmla="*/ 66271 h 71572"/>
              <a:gd name="connsiteX0" fmla="*/ 0 w 600323"/>
              <a:gd name="connsiteY0" fmla="*/ 95397 h 96722"/>
              <a:gd name="connsiteX1" fmla="*/ 176069 w 600323"/>
              <a:gd name="connsiteY1" fmla="*/ 34617 h 96722"/>
              <a:gd name="connsiteX2" fmla="*/ 285608 w 600323"/>
              <a:gd name="connsiteY2" fmla="*/ 34617 h 96722"/>
              <a:gd name="connsiteX3" fmla="*/ 381662 w 600323"/>
              <a:gd name="connsiteY3" fmla="*/ 91421 h 96722"/>
              <a:gd name="connsiteX4" fmla="*/ 393589 w 600323"/>
              <a:gd name="connsiteY4" fmla="*/ 87445 h 96722"/>
              <a:gd name="connsiteX5" fmla="*/ 600323 w 600323"/>
              <a:gd name="connsiteY5" fmla="*/ 91421 h 96722"/>
              <a:gd name="connsiteX0" fmla="*/ 0 w 600323"/>
              <a:gd name="connsiteY0" fmla="*/ 70247 h 80067"/>
              <a:gd name="connsiteX1" fmla="*/ 176069 w 600323"/>
              <a:gd name="connsiteY1" fmla="*/ 9467 h 80067"/>
              <a:gd name="connsiteX2" fmla="*/ 285608 w 600323"/>
              <a:gd name="connsiteY2" fmla="*/ 9467 h 80067"/>
              <a:gd name="connsiteX3" fmla="*/ 358634 w 600323"/>
              <a:gd name="connsiteY3" fmla="*/ 70600 h 80067"/>
              <a:gd name="connsiteX4" fmla="*/ 381662 w 600323"/>
              <a:gd name="connsiteY4" fmla="*/ 66271 h 80067"/>
              <a:gd name="connsiteX5" fmla="*/ 393589 w 600323"/>
              <a:gd name="connsiteY5" fmla="*/ 62295 h 80067"/>
              <a:gd name="connsiteX6" fmla="*/ 600323 w 600323"/>
              <a:gd name="connsiteY6" fmla="*/ 66271 h 80067"/>
              <a:gd name="connsiteX0" fmla="*/ 0 w 600323"/>
              <a:gd name="connsiteY0" fmla="*/ 70247 h 80067"/>
              <a:gd name="connsiteX1" fmla="*/ 176069 w 600323"/>
              <a:gd name="connsiteY1" fmla="*/ 9467 h 80067"/>
              <a:gd name="connsiteX2" fmla="*/ 285608 w 600323"/>
              <a:gd name="connsiteY2" fmla="*/ 9467 h 80067"/>
              <a:gd name="connsiteX3" fmla="*/ 358634 w 600323"/>
              <a:gd name="connsiteY3" fmla="*/ 70600 h 80067"/>
              <a:gd name="connsiteX4" fmla="*/ 381662 w 600323"/>
              <a:gd name="connsiteY4" fmla="*/ 66271 h 80067"/>
              <a:gd name="connsiteX5" fmla="*/ 393589 w 600323"/>
              <a:gd name="connsiteY5" fmla="*/ 62295 h 80067"/>
              <a:gd name="connsiteX6" fmla="*/ 505646 w 600323"/>
              <a:gd name="connsiteY6" fmla="*/ 0 h 80067"/>
              <a:gd name="connsiteX7" fmla="*/ 600323 w 600323"/>
              <a:gd name="connsiteY7" fmla="*/ 66271 h 80067"/>
              <a:gd name="connsiteX0" fmla="*/ 0 w 600323"/>
              <a:gd name="connsiteY0" fmla="*/ 70247 h 80067"/>
              <a:gd name="connsiteX1" fmla="*/ 176069 w 600323"/>
              <a:gd name="connsiteY1" fmla="*/ 9467 h 80067"/>
              <a:gd name="connsiteX2" fmla="*/ 285608 w 600323"/>
              <a:gd name="connsiteY2" fmla="*/ 9467 h 80067"/>
              <a:gd name="connsiteX3" fmla="*/ 358634 w 600323"/>
              <a:gd name="connsiteY3" fmla="*/ 70600 h 80067"/>
              <a:gd name="connsiteX4" fmla="*/ 381662 w 600323"/>
              <a:gd name="connsiteY4" fmla="*/ 66271 h 80067"/>
              <a:gd name="connsiteX5" fmla="*/ 359594 w 600323"/>
              <a:gd name="connsiteY5" fmla="*/ 0 h 80067"/>
              <a:gd name="connsiteX6" fmla="*/ 505646 w 600323"/>
              <a:gd name="connsiteY6" fmla="*/ 0 h 80067"/>
              <a:gd name="connsiteX7" fmla="*/ 600323 w 600323"/>
              <a:gd name="connsiteY7" fmla="*/ 66271 h 80067"/>
              <a:gd name="connsiteX0" fmla="*/ 0 w 600323"/>
              <a:gd name="connsiteY0" fmla="*/ 70247 h 80067"/>
              <a:gd name="connsiteX1" fmla="*/ 176069 w 600323"/>
              <a:gd name="connsiteY1" fmla="*/ 9467 h 80067"/>
              <a:gd name="connsiteX2" fmla="*/ 285608 w 600323"/>
              <a:gd name="connsiteY2" fmla="*/ 9467 h 80067"/>
              <a:gd name="connsiteX3" fmla="*/ 358634 w 600323"/>
              <a:gd name="connsiteY3" fmla="*/ 70600 h 80067"/>
              <a:gd name="connsiteX4" fmla="*/ 381662 w 600323"/>
              <a:gd name="connsiteY4" fmla="*/ 66271 h 80067"/>
              <a:gd name="connsiteX5" fmla="*/ 359594 w 600323"/>
              <a:gd name="connsiteY5" fmla="*/ 0 h 80067"/>
              <a:gd name="connsiteX6" fmla="*/ 505646 w 600323"/>
              <a:gd name="connsiteY6" fmla="*/ 0 h 80067"/>
              <a:gd name="connsiteX7" fmla="*/ 600323 w 600323"/>
              <a:gd name="connsiteY7" fmla="*/ 66271 h 80067"/>
              <a:gd name="connsiteX0" fmla="*/ 0 w 600323"/>
              <a:gd name="connsiteY0" fmla="*/ 73560 h 75491"/>
              <a:gd name="connsiteX1" fmla="*/ 176069 w 600323"/>
              <a:gd name="connsiteY1" fmla="*/ 12780 h 75491"/>
              <a:gd name="connsiteX2" fmla="*/ 285608 w 600323"/>
              <a:gd name="connsiteY2" fmla="*/ 12780 h 75491"/>
              <a:gd name="connsiteX3" fmla="*/ 358634 w 600323"/>
              <a:gd name="connsiteY3" fmla="*/ 73913 h 75491"/>
              <a:gd name="connsiteX4" fmla="*/ 359594 w 600323"/>
              <a:gd name="connsiteY4" fmla="*/ 3313 h 75491"/>
              <a:gd name="connsiteX5" fmla="*/ 359594 w 600323"/>
              <a:gd name="connsiteY5" fmla="*/ 3313 h 75491"/>
              <a:gd name="connsiteX6" fmla="*/ 505646 w 600323"/>
              <a:gd name="connsiteY6" fmla="*/ 3313 h 75491"/>
              <a:gd name="connsiteX7" fmla="*/ 600323 w 600323"/>
              <a:gd name="connsiteY7" fmla="*/ 69584 h 75491"/>
              <a:gd name="connsiteX0" fmla="*/ 0 w 600323"/>
              <a:gd name="connsiteY0" fmla="*/ 75138 h 76463"/>
              <a:gd name="connsiteX1" fmla="*/ 176069 w 600323"/>
              <a:gd name="connsiteY1" fmla="*/ 14358 h 76463"/>
              <a:gd name="connsiteX2" fmla="*/ 285608 w 600323"/>
              <a:gd name="connsiteY2" fmla="*/ 14358 h 76463"/>
              <a:gd name="connsiteX3" fmla="*/ 323081 w 600323"/>
              <a:gd name="connsiteY3" fmla="*/ 1578 h 76463"/>
              <a:gd name="connsiteX4" fmla="*/ 359594 w 600323"/>
              <a:gd name="connsiteY4" fmla="*/ 4891 h 76463"/>
              <a:gd name="connsiteX5" fmla="*/ 359594 w 600323"/>
              <a:gd name="connsiteY5" fmla="*/ 4891 h 76463"/>
              <a:gd name="connsiteX6" fmla="*/ 505646 w 600323"/>
              <a:gd name="connsiteY6" fmla="*/ 4891 h 76463"/>
              <a:gd name="connsiteX7" fmla="*/ 600323 w 600323"/>
              <a:gd name="connsiteY7" fmla="*/ 71162 h 76463"/>
              <a:gd name="connsiteX0" fmla="*/ 0 w 600323"/>
              <a:gd name="connsiteY0" fmla="*/ 84605 h 85930"/>
              <a:gd name="connsiteX1" fmla="*/ 176069 w 600323"/>
              <a:gd name="connsiteY1" fmla="*/ 23825 h 85930"/>
              <a:gd name="connsiteX2" fmla="*/ 286568 w 600323"/>
              <a:gd name="connsiteY2" fmla="*/ 9467 h 85930"/>
              <a:gd name="connsiteX3" fmla="*/ 323081 w 600323"/>
              <a:gd name="connsiteY3" fmla="*/ 11045 h 85930"/>
              <a:gd name="connsiteX4" fmla="*/ 359594 w 600323"/>
              <a:gd name="connsiteY4" fmla="*/ 14358 h 85930"/>
              <a:gd name="connsiteX5" fmla="*/ 359594 w 600323"/>
              <a:gd name="connsiteY5" fmla="*/ 14358 h 85930"/>
              <a:gd name="connsiteX6" fmla="*/ 505646 w 600323"/>
              <a:gd name="connsiteY6" fmla="*/ 14358 h 85930"/>
              <a:gd name="connsiteX7" fmla="*/ 600323 w 600323"/>
              <a:gd name="connsiteY7" fmla="*/ 80629 h 85930"/>
              <a:gd name="connsiteX0" fmla="*/ 0 w 600323"/>
              <a:gd name="connsiteY0" fmla="*/ 84605 h 85930"/>
              <a:gd name="connsiteX1" fmla="*/ 176069 w 600323"/>
              <a:gd name="connsiteY1" fmla="*/ 23825 h 85930"/>
              <a:gd name="connsiteX2" fmla="*/ 286568 w 600323"/>
              <a:gd name="connsiteY2" fmla="*/ 9467 h 85930"/>
              <a:gd name="connsiteX3" fmla="*/ 323081 w 600323"/>
              <a:gd name="connsiteY3" fmla="*/ 11045 h 85930"/>
              <a:gd name="connsiteX4" fmla="*/ 359594 w 600323"/>
              <a:gd name="connsiteY4" fmla="*/ 14358 h 85930"/>
              <a:gd name="connsiteX5" fmla="*/ 359594 w 600323"/>
              <a:gd name="connsiteY5" fmla="*/ 14358 h 85930"/>
              <a:gd name="connsiteX6" fmla="*/ 505646 w 600323"/>
              <a:gd name="connsiteY6" fmla="*/ 0 h 85930"/>
              <a:gd name="connsiteX7" fmla="*/ 600323 w 600323"/>
              <a:gd name="connsiteY7" fmla="*/ 80629 h 85930"/>
              <a:gd name="connsiteX0" fmla="*/ 0 w 600323"/>
              <a:gd name="connsiteY0" fmla="*/ 95650 h 96975"/>
              <a:gd name="connsiteX1" fmla="*/ 176069 w 600323"/>
              <a:gd name="connsiteY1" fmla="*/ 34870 h 96975"/>
              <a:gd name="connsiteX2" fmla="*/ 286568 w 600323"/>
              <a:gd name="connsiteY2" fmla="*/ 20512 h 96975"/>
              <a:gd name="connsiteX3" fmla="*/ 323081 w 600323"/>
              <a:gd name="connsiteY3" fmla="*/ 22090 h 96975"/>
              <a:gd name="connsiteX4" fmla="*/ 359594 w 600323"/>
              <a:gd name="connsiteY4" fmla="*/ 25403 h 96975"/>
              <a:gd name="connsiteX5" fmla="*/ 359594 w 600323"/>
              <a:gd name="connsiteY5" fmla="*/ 25403 h 96975"/>
              <a:gd name="connsiteX6" fmla="*/ 505646 w 600323"/>
              <a:gd name="connsiteY6" fmla="*/ 11045 h 96975"/>
              <a:gd name="connsiteX7" fmla="*/ 600323 w 600323"/>
              <a:gd name="connsiteY7" fmla="*/ 91674 h 96975"/>
              <a:gd name="connsiteX0" fmla="*/ 0 w 600323"/>
              <a:gd name="connsiteY0" fmla="*/ 84605 h 85930"/>
              <a:gd name="connsiteX1" fmla="*/ 176069 w 600323"/>
              <a:gd name="connsiteY1" fmla="*/ 23825 h 85930"/>
              <a:gd name="connsiteX2" fmla="*/ 286568 w 600323"/>
              <a:gd name="connsiteY2" fmla="*/ 9467 h 85930"/>
              <a:gd name="connsiteX3" fmla="*/ 323081 w 600323"/>
              <a:gd name="connsiteY3" fmla="*/ 11045 h 85930"/>
              <a:gd name="connsiteX4" fmla="*/ 359594 w 600323"/>
              <a:gd name="connsiteY4" fmla="*/ 14358 h 85930"/>
              <a:gd name="connsiteX5" fmla="*/ 359594 w 600323"/>
              <a:gd name="connsiteY5" fmla="*/ 14358 h 85930"/>
              <a:gd name="connsiteX6" fmla="*/ 505646 w 600323"/>
              <a:gd name="connsiteY6" fmla="*/ 33295 h 85930"/>
              <a:gd name="connsiteX7" fmla="*/ 600323 w 600323"/>
              <a:gd name="connsiteY7" fmla="*/ 80629 h 85930"/>
              <a:gd name="connsiteX0" fmla="*/ 28551 w 628874"/>
              <a:gd name="connsiteY0" fmla="*/ 84605 h 104556"/>
              <a:gd name="connsiteX1" fmla="*/ 29345 w 628874"/>
              <a:gd name="connsiteY1" fmla="*/ 94426 h 104556"/>
              <a:gd name="connsiteX2" fmla="*/ 204620 w 628874"/>
              <a:gd name="connsiteY2" fmla="*/ 23825 h 104556"/>
              <a:gd name="connsiteX3" fmla="*/ 315119 w 628874"/>
              <a:gd name="connsiteY3" fmla="*/ 9467 h 104556"/>
              <a:gd name="connsiteX4" fmla="*/ 351632 w 628874"/>
              <a:gd name="connsiteY4" fmla="*/ 11045 h 104556"/>
              <a:gd name="connsiteX5" fmla="*/ 388145 w 628874"/>
              <a:gd name="connsiteY5" fmla="*/ 14358 h 104556"/>
              <a:gd name="connsiteX6" fmla="*/ 388145 w 628874"/>
              <a:gd name="connsiteY6" fmla="*/ 14358 h 104556"/>
              <a:gd name="connsiteX7" fmla="*/ 534197 w 628874"/>
              <a:gd name="connsiteY7" fmla="*/ 33295 h 104556"/>
              <a:gd name="connsiteX8" fmla="*/ 628874 w 628874"/>
              <a:gd name="connsiteY8" fmla="*/ 80629 h 10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874" h="104556">
                <a:moveTo>
                  <a:pt x="28551" y="84605"/>
                </a:moveTo>
                <a:cubicBezTo>
                  <a:pt x="28711" y="83533"/>
                  <a:pt x="0" y="104556"/>
                  <a:pt x="29345" y="94426"/>
                </a:cubicBezTo>
                <a:cubicBezTo>
                  <a:pt x="58690" y="84296"/>
                  <a:pt x="157019" y="35276"/>
                  <a:pt x="204620" y="23825"/>
                </a:cubicBezTo>
                <a:cubicBezTo>
                  <a:pt x="252328" y="20512"/>
                  <a:pt x="280854" y="0"/>
                  <a:pt x="315119" y="9467"/>
                </a:cubicBezTo>
                <a:cubicBezTo>
                  <a:pt x="345409" y="14959"/>
                  <a:pt x="339461" y="10230"/>
                  <a:pt x="351632" y="11045"/>
                </a:cubicBezTo>
                <a:cubicBezTo>
                  <a:pt x="363803" y="11860"/>
                  <a:pt x="382182" y="11045"/>
                  <a:pt x="388145" y="14358"/>
                </a:cubicBezTo>
                <a:lnTo>
                  <a:pt x="388145" y="14358"/>
                </a:lnTo>
                <a:cubicBezTo>
                  <a:pt x="412487" y="11965"/>
                  <a:pt x="494076" y="22250"/>
                  <a:pt x="534197" y="33295"/>
                </a:cubicBezTo>
                <a:cubicBezTo>
                  <a:pt x="574318" y="44340"/>
                  <a:pt x="597315" y="53753"/>
                  <a:pt x="628874" y="80629"/>
                </a:cubicBezTo>
              </a:path>
            </a:pathLst>
          </a:cu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554038" y="2820988"/>
            <a:ext cx="3060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rgbClr val="FF0000"/>
                </a:solidFill>
                <a:latin typeface="Arial" charset="0"/>
              </a:rPr>
              <a:t>Sistema Estável se: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rgbClr val="FF0000"/>
                </a:solidFill>
                <a:latin typeface="Arial" charset="0"/>
              </a:rPr>
              <a:t> Área A1 = Área A2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0455A-082C-45AC-8253-77BF9080C654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pt-BR" altLang="pt-BR" sz="2000">
                <a:latin typeface="Arial" charset="0"/>
              </a:rPr>
              <a:t>Caso instável 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1027113"/>
            <a:ext cx="4381500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Walmir\Work\DISCIPLINAS\DG_POS\AULAS\AULA3\FIGURAS\sys2a.t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647950"/>
            <a:ext cx="8389937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9CD4F-9BB4-48AC-81EA-467434A8B91D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6" name="Picture 3" descr="C:\Walmir\Work\DISCIPLINAS\DG_POS\AULAS\AULA3\FIGURAS\sys2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2649538"/>
            <a:ext cx="83883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58AF3-52DD-4479-8A7B-242583696ECA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Sistema de Excitação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18437" name="Picture 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958975"/>
            <a:ext cx="6097587" cy="439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Sistema de Excitação</a:t>
            </a: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19460" name="Picture 1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2105025"/>
            <a:ext cx="43243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2085975"/>
            <a:ext cx="43815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Sistema de Excitação</a:t>
            </a: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24000" y="299085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773"/>
                <a:gridCol w="22812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Modo de Controle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Ângulo (graus)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Fator de potência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capacitivo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Tensão constante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Fator de potência unitário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17,9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Fator de potência indutivo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33,3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4" name="CaixaDeTexto 6"/>
          <p:cNvSpPr txBox="1">
            <a:spLocks noChangeArrowheads="1"/>
          </p:cNvSpPr>
          <p:nvPr/>
        </p:nvSpPr>
        <p:spPr bwMode="auto">
          <a:xfrm>
            <a:off x="1524000" y="2547938"/>
            <a:ext cx="609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latin typeface="Arial" charset="0"/>
              </a:rPr>
              <a:t>Ângulo do rotor antes do curto-circuito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Sistema de Excitação</a:t>
            </a: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pic>
        <p:nvPicPr>
          <p:cNvPr id="21508" name="Picture 8" descr="C:\Walmir\Work\DISCIPLINAS\DG_POS\AULAS\AULA3\FIGURAS\sys_angle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703388"/>
            <a:ext cx="3368675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9" descr="C:\Walmir\Work\DISCIPLINAS\DG_POS\AULAS\AULA3\FIGURAS\EQ2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3151188"/>
            <a:ext cx="35020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0" descr="C:\Walmir\Work\DISCIPLINAS\DG_POS\AULAS\AULA3\FIGURAS\EQ1.t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950" y="1703388"/>
            <a:ext cx="428307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Text Box 11"/>
          <p:cNvSpPr txBox="1">
            <a:spLocks noChangeArrowheads="1"/>
          </p:cNvSpPr>
          <p:nvPr/>
        </p:nvSpPr>
        <p:spPr bwMode="auto">
          <a:xfrm>
            <a:off x="412750" y="4979988"/>
            <a:ext cx="8358188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17462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17462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174625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174625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17462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17462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17462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17462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17462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1800">
                <a:latin typeface="Arial" charset="0"/>
              </a:rPr>
              <a:t> Gerador operando com fator de potência capacitivo (Q &gt; 0): o valor numérico 	de </a:t>
            </a:r>
            <a:r>
              <a:rPr lang="pt-BR" altLang="pt-BR" sz="1800" i="1">
                <a:latin typeface="Arial" charset="0"/>
              </a:rPr>
              <a:t>B</a:t>
            </a:r>
            <a:r>
              <a:rPr lang="pt-BR" altLang="pt-BR" sz="1800">
                <a:latin typeface="Arial" charset="0"/>
              </a:rPr>
              <a:t> diminui, consequentemente </a:t>
            </a:r>
            <a:r>
              <a:rPr lang="pt-BR" altLang="pt-BR" sz="1800">
                <a:latin typeface="Arial" charset="0"/>
                <a:sym typeface="Symbol" pitchFamily="18" charset="2"/>
              </a:rPr>
              <a:t> </a:t>
            </a:r>
            <a:r>
              <a:rPr lang="pt-BR" altLang="pt-BR" sz="1800">
                <a:latin typeface="Arial" charset="0"/>
              </a:rPr>
              <a:t>diminui.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1800">
                <a:latin typeface="Arial" charset="0"/>
              </a:rPr>
              <a:t> Gerador operando com fator de potência indutivo (Q &lt; 0): o valor numérico de 	</a:t>
            </a:r>
            <a:r>
              <a:rPr lang="pt-BR" altLang="pt-BR" sz="1800" i="1">
                <a:latin typeface="Arial" charset="0"/>
              </a:rPr>
              <a:t>B</a:t>
            </a:r>
            <a:r>
              <a:rPr lang="pt-BR" altLang="pt-BR" sz="1800">
                <a:latin typeface="Arial" charset="0"/>
              </a:rPr>
              <a:t> aumenta, consequentemente </a:t>
            </a:r>
            <a:r>
              <a:rPr lang="pt-BR" altLang="pt-BR" sz="1800">
                <a:latin typeface="Arial" charset="0"/>
                <a:sym typeface="Symbol" pitchFamily="18" charset="2"/>
              </a:rPr>
              <a:t> </a:t>
            </a:r>
            <a:r>
              <a:rPr lang="pt-BR" altLang="pt-BR" sz="1800">
                <a:latin typeface="Arial" charset="0"/>
              </a:rPr>
              <a:t>aumenta.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Sistema de Excitação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Potência ativa máxima em função do modo de controle do 	sistema de excitação, dado determinado tempo de eliminação 	do curto-circuito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>
              <a:latin typeface="Arial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57188" y="3189288"/>
          <a:ext cx="8434388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388"/>
                <a:gridCol w="1278366"/>
                <a:gridCol w="1686878"/>
                <a:gridCol w="1686878"/>
                <a:gridCol w="1686878"/>
              </a:tblGrid>
              <a:tr h="370881">
                <a:tc row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Modo de controle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Potência Crítica (MW)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81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Tempo de eliminação do curto-circuito (ciclos)</a:t>
                      </a:r>
                      <a:endParaRPr lang="pt-BR" sz="1800" b="1" dirty="0"/>
                    </a:p>
                  </a:txBody>
                  <a:tcPr marL="91439" marR="91439" marT="45725" marB="45725" anchor="ctr" anchorCtr="1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81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9</a:t>
                      </a:r>
                      <a:endParaRPr lang="pt-BR" sz="1800" b="1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12</a:t>
                      </a:r>
                      <a:endParaRPr lang="pt-BR" sz="1800" b="1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15</a:t>
                      </a:r>
                      <a:endParaRPr lang="pt-BR" sz="1800" b="1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18</a:t>
                      </a:r>
                      <a:endParaRPr lang="pt-BR" sz="1800" b="1" dirty="0"/>
                    </a:p>
                  </a:txBody>
                  <a:tcPr marL="91439" marR="91439" marT="45725" marB="45725" anchor="ctr" anchorCtr="1"/>
                </a:tc>
              </a:tr>
              <a:tr h="64015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Tensão constante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30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29,8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26,5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24,1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FP unitário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30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25,5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21,3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18,3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FP indutivo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30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22,8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19,8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17,1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FP capacitivo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30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30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26,6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22,3</a:t>
                      </a:r>
                      <a:endParaRPr lang="pt-BR" sz="1800" dirty="0"/>
                    </a:p>
                  </a:txBody>
                  <a:tcPr marL="91439" marR="91439" marT="45725" marB="45725" anchor="ctr" anchorCtr="1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pic>
        <p:nvPicPr>
          <p:cNvPr id="23555" name="Picture 5" descr="C:\Walmir\Work\DISCIPLINAS\DG_POS\AULAS\AULA3\FIGURAS\gov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384300"/>
            <a:ext cx="82169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2133600" y="3940175"/>
            <a:ext cx="487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 eaLnBrk="1" hangingPunct="1">
              <a:spcBef>
                <a:spcPct val="10000"/>
              </a:spcBef>
              <a:buClrTx/>
              <a:buSzTx/>
              <a:buFontTx/>
              <a:buChar char="•"/>
            </a:pPr>
            <a:r>
              <a:rPr lang="pt-BR" altLang="pt-BR" sz="2000" b="1">
                <a:latin typeface="Arial" charset="0"/>
              </a:rPr>
              <a:t>Isócrono</a:t>
            </a:r>
          </a:p>
          <a:p>
            <a:pPr lvl="1" eaLnBrk="1" hangingPunct="1">
              <a:spcBef>
                <a:spcPct val="10000"/>
              </a:spcBef>
              <a:buClrTx/>
              <a:buSzTx/>
              <a:buFontTx/>
              <a:buChar char="•"/>
            </a:pPr>
            <a:r>
              <a:rPr lang="pt-BR" altLang="pt-BR" sz="2000" b="1">
                <a:latin typeface="Arial" charset="0"/>
              </a:rPr>
              <a:t>Em estatismo (</a:t>
            </a:r>
            <a:r>
              <a:rPr lang="pt-BR" altLang="pt-BR" sz="2000" b="1" i="1">
                <a:latin typeface="Arial" charset="0"/>
              </a:rPr>
              <a:t>Droop</a:t>
            </a:r>
            <a:r>
              <a:rPr lang="pt-BR" altLang="pt-BR" sz="2000" b="1">
                <a:latin typeface="Arial" charset="0"/>
              </a:rPr>
              <a:t>)</a:t>
            </a:r>
          </a:p>
          <a:p>
            <a:pPr lvl="1" eaLnBrk="1" hangingPunct="1">
              <a:spcBef>
                <a:spcPct val="10000"/>
              </a:spcBef>
              <a:buClrTx/>
              <a:buSzTx/>
              <a:buFontTx/>
              <a:buChar char="•"/>
            </a:pPr>
            <a:r>
              <a:rPr lang="pt-BR" altLang="pt-BR" sz="2000" b="1">
                <a:latin typeface="Arial" charset="0"/>
              </a:rPr>
              <a:t>Potência constante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1998663" y="1619250"/>
          <a:ext cx="5146675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r:id="rId4" imgW="3020568" imgH="2127504" progId="Word.Picture.8">
                  <p:embed/>
                </p:oleObj>
              </mc:Choice>
              <mc:Fallback>
                <p:oleObj r:id="rId4" imgW="3020568" imgH="2127504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1619250"/>
                        <a:ext cx="5146675" cy="361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1F355-1ED5-4A41-A2D3-5A1864FBED4F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Capacidade de um sistema de potência manter o sincronismo 	quando sujeito a distúrbios severos, como curtos-circuitos, 	perda	de geradores importantes, perda de grandes blocos de 	carga.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endParaRPr lang="pt-BR" altLang="pt-BR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Em se tratando de GD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Normalmente, os geradores aceleram durante curtos-circuitos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Proteção nos sistemas de distribuição relativamente lentas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Baixa constante de inércia dos geradores distribuídos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 b="1">
                <a:latin typeface="Arial" charset="0"/>
              </a:rPr>
              <a:t>Como consequência: maior risco de perda de estabilidade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pic>
        <p:nvPicPr>
          <p:cNvPr id="25603" name="Picture 5" descr="C:\Walmir\Work\DISCIPLINAS\DG_POS\AULAS\AULA3\FIGURAS\droo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16075"/>
            <a:ext cx="76200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CaixaDeTexto 1"/>
          <p:cNvSpPr txBox="1">
            <a:spLocks noChangeArrowheads="1"/>
          </p:cNvSpPr>
          <p:nvPr/>
        </p:nvSpPr>
        <p:spPr bwMode="auto">
          <a:xfrm>
            <a:off x="3498850" y="5732463"/>
            <a:ext cx="214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solidFill>
                  <a:srgbClr val="FF0000"/>
                </a:solidFill>
                <a:latin typeface="Arial" charset="0"/>
              </a:rPr>
              <a:t>Variação de carga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pic>
        <p:nvPicPr>
          <p:cNvPr id="26627" name="Picture 5" descr="C:\Documents and Settings\walmir\Walmir\Work\DISCIPLINAS\GD_2009\Material_Aula3\droo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287463"/>
            <a:ext cx="7605713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CaixaDeTexto 3"/>
          <p:cNvSpPr txBox="1">
            <a:spLocks noChangeArrowheads="1"/>
          </p:cNvSpPr>
          <p:nvPr/>
        </p:nvSpPr>
        <p:spPr bwMode="auto">
          <a:xfrm>
            <a:off x="3498850" y="5732463"/>
            <a:ext cx="282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>
                <a:solidFill>
                  <a:srgbClr val="FF0000"/>
                </a:solidFill>
                <a:latin typeface="Arial" charset="0"/>
              </a:rPr>
              <a:t>Correção da Frequência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Modo Isócrono: </a:t>
            </a:r>
            <a:r>
              <a:rPr lang="pt-BR" altLang="pt-BR" sz="2000">
                <a:latin typeface="Arial" charset="0"/>
              </a:rPr>
              <a:t>velocidade constante</a:t>
            </a:r>
            <a:endParaRPr lang="pt-BR" altLang="pt-BR" sz="2000" b="1">
              <a:latin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8600" y="5692775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Modo Potência Constante:</a:t>
            </a:r>
            <a:r>
              <a:rPr lang="pt-BR" altLang="pt-BR" sz="2000">
                <a:latin typeface="Arial" charset="0"/>
              </a:rPr>
              <a:t> usual em geração distribuída operando em paralelo com a rede elétrica.</a:t>
            </a:r>
            <a:endParaRPr lang="pt-BR" altLang="pt-BR" sz="2000" b="1">
              <a:latin typeface="Arial" charset="0"/>
            </a:endParaRPr>
          </a:p>
        </p:txBody>
      </p:sp>
      <p:grpSp>
        <p:nvGrpSpPr>
          <p:cNvPr id="27653" name="Group 12"/>
          <p:cNvGrpSpPr>
            <a:grpSpLocks/>
          </p:cNvGrpSpPr>
          <p:nvPr/>
        </p:nvGrpSpPr>
        <p:grpSpPr bwMode="auto">
          <a:xfrm>
            <a:off x="5172075" y="2373313"/>
            <a:ext cx="881063" cy="201612"/>
            <a:chOff x="3802" y="1695"/>
            <a:chExt cx="555" cy="127"/>
          </a:xfrm>
        </p:grpSpPr>
        <p:sp>
          <p:nvSpPr>
            <p:cNvPr id="27704" name="Line 10"/>
            <p:cNvSpPr>
              <a:spLocks noChangeShapeType="1"/>
            </p:cNvSpPr>
            <p:nvPr/>
          </p:nvSpPr>
          <p:spPr bwMode="auto">
            <a:xfrm flipV="1">
              <a:off x="3802" y="1757"/>
              <a:ext cx="439" cy="7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05" name="Freeform 11"/>
            <p:cNvSpPr>
              <a:spLocks/>
            </p:cNvSpPr>
            <p:nvPr/>
          </p:nvSpPr>
          <p:spPr bwMode="auto">
            <a:xfrm>
              <a:off x="4234" y="1695"/>
              <a:ext cx="123" cy="127"/>
            </a:xfrm>
            <a:custGeom>
              <a:avLst/>
              <a:gdLst>
                <a:gd name="T0" fmla="*/ 0 w 123"/>
                <a:gd name="T1" fmla="*/ 127 h 127"/>
                <a:gd name="T2" fmla="*/ 123 w 123"/>
                <a:gd name="T3" fmla="*/ 66 h 127"/>
                <a:gd name="T4" fmla="*/ 0 w 123"/>
                <a:gd name="T5" fmla="*/ 0 h 127"/>
                <a:gd name="T6" fmla="*/ 0 w 123"/>
                <a:gd name="T7" fmla="*/ 127 h 1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"/>
                <a:gd name="T13" fmla="*/ 0 h 127"/>
                <a:gd name="T14" fmla="*/ 123 w 123"/>
                <a:gd name="T15" fmla="*/ 127 h 1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" h="127">
                  <a:moveTo>
                    <a:pt x="0" y="127"/>
                  </a:moveTo>
                  <a:lnTo>
                    <a:pt x="123" y="66"/>
                  </a:lnTo>
                  <a:lnTo>
                    <a:pt x="0" y="0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7654" name="Group 21"/>
          <p:cNvGrpSpPr>
            <a:grpSpLocks/>
          </p:cNvGrpSpPr>
          <p:nvPr/>
        </p:nvGrpSpPr>
        <p:grpSpPr bwMode="auto">
          <a:xfrm>
            <a:off x="3149600" y="2416175"/>
            <a:ext cx="495300" cy="201613"/>
            <a:chOff x="2528" y="1722"/>
            <a:chExt cx="312" cy="127"/>
          </a:xfrm>
        </p:grpSpPr>
        <p:sp>
          <p:nvSpPr>
            <p:cNvPr id="27702" name="Line 19"/>
            <p:cNvSpPr>
              <a:spLocks noChangeShapeType="1"/>
            </p:cNvSpPr>
            <p:nvPr/>
          </p:nvSpPr>
          <p:spPr bwMode="auto">
            <a:xfrm flipV="1">
              <a:off x="2528" y="1784"/>
              <a:ext cx="196" cy="3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03" name="Freeform 20"/>
            <p:cNvSpPr>
              <a:spLocks/>
            </p:cNvSpPr>
            <p:nvPr/>
          </p:nvSpPr>
          <p:spPr bwMode="auto">
            <a:xfrm>
              <a:off x="2712" y="1722"/>
              <a:ext cx="128" cy="127"/>
            </a:xfrm>
            <a:custGeom>
              <a:avLst/>
              <a:gdLst>
                <a:gd name="T0" fmla="*/ 4 w 128"/>
                <a:gd name="T1" fmla="*/ 127 h 127"/>
                <a:gd name="T2" fmla="*/ 128 w 128"/>
                <a:gd name="T3" fmla="*/ 62 h 127"/>
                <a:gd name="T4" fmla="*/ 0 w 128"/>
                <a:gd name="T5" fmla="*/ 0 h 127"/>
                <a:gd name="T6" fmla="*/ 4 w 128"/>
                <a:gd name="T7" fmla="*/ 127 h 1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"/>
                <a:gd name="T13" fmla="*/ 0 h 127"/>
                <a:gd name="T14" fmla="*/ 128 w 128"/>
                <a:gd name="T15" fmla="*/ 127 h 1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" h="127">
                  <a:moveTo>
                    <a:pt x="4" y="127"/>
                  </a:moveTo>
                  <a:lnTo>
                    <a:pt x="128" y="62"/>
                  </a:lnTo>
                  <a:lnTo>
                    <a:pt x="0" y="0"/>
                  </a:lnTo>
                  <a:lnTo>
                    <a:pt x="4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7655" name="Rectangle 22"/>
          <p:cNvSpPr>
            <a:spLocks noChangeArrowheads="1"/>
          </p:cNvSpPr>
          <p:nvPr/>
        </p:nvSpPr>
        <p:spPr bwMode="auto">
          <a:xfrm>
            <a:off x="3638550" y="2251075"/>
            <a:ext cx="519113" cy="550863"/>
          </a:xfrm>
          <a:prstGeom prst="rect">
            <a:avLst/>
          </a:prstGeom>
          <a:solidFill>
            <a:srgbClr val="FFFFFF"/>
          </a:solidFill>
          <a:ln w="12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1800">
              <a:latin typeface="Arial" charset="0"/>
            </a:endParaRPr>
          </a:p>
        </p:txBody>
      </p:sp>
      <p:sp>
        <p:nvSpPr>
          <p:cNvPr id="27656" name="Rectangle 23"/>
          <p:cNvSpPr>
            <a:spLocks noChangeArrowheads="1"/>
          </p:cNvSpPr>
          <p:nvPr/>
        </p:nvSpPr>
        <p:spPr bwMode="auto">
          <a:xfrm>
            <a:off x="3784600" y="2343150"/>
            <a:ext cx="3492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1800">
              <a:latin typeface="Arial" charset="0"/>
            </a:endParaRPr>
          </a:p>
        </p:txBody>
      </p:sp>
      <p:sp>
        <p:nvSpPr>
          <p:cNvPr id="27657" name="Rectangle 24"/>
          <p:cNvSpPr>
            <a:spLocks noChangeArrowheads="1"/>
          </p:cNvSpPr>
          <p:nvPr/>
        </p:nvSpPr>
        <p:spPr bwMode="auto">
          <a:xfrm>
            <a:off x="3784600" y="2349500"/>
            <a:ext cx="3603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pt-BR" altLang="pt-BR" sz="1800">
              <a:latin typeface="Arial" charset="0"/>
            </a:endParaRPr>
          </a:p>
        </p:txBody>
      </p:sp>
      <p:sp>
        <p:nvSpPr>
          <p:cNvPr id="27658" name="Rectangle 25"/>
          <p:cNvSpPr>
            <a:spLocks noChangeArrowheads="1"/>
          </p:cNvSpPr>
          <p:nvPr/>
        </p:nvSpPr>
        <p:spPr bwMode="auto">
          <a:xfrm>
            <a:off x="4005263" y="2349500"/>
            <a:ext cx="20796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t-BR" altLang="pt-BR" sz="1800">
              <a:latin typeface="Arial" charset="0"/>
            </a:endParaRPr>
          </a:p>
        </p:txBody>
      </p:sp>
      <p:grpSp>
        <p:nvGrpSpPr>
          <p:cNvPr id="27659" name="Group 28"/>
          <p:cNvGrpSpPr>
            <a:grpSpLocks/>
          </p:cNvGrpSpPr>
          <p:nvPr/>
        </p:nvGrpSpPr>
        <p:grpSpPr bwMode="auto">
          <a:xfrm>
            <a:off x="4138613" y="2403475"/>
            <a:ext cx="484187" cy="201613"/>
            <a:chOff x="3151" y="1714"/>
            <a:chExt cx="305" cy="127"/>
          </a:xfrm>
        </p:grpSpPr>
        <p:sp>
          <p:nvSpPr>
            <p:cNvPr id="27700" name="Line 26"/>
            <p:cNvSpPr>
              <a:spLocks noChangeShapeType="1"/>
            </p:cNvSpPr>
            <p:nvPr/>
          </p:nvSpPr>
          <p:spPr bwMode="auto">
            <a:xfrm>
              <a:off x="3151" y="1776"/>
              <a:ext cx="185" cy="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701" name="Freeform 27"/>
            <p:cNvSpPr>
              <a:spLocks/>
            </p:cNvSpPr>
            <p:nvPr/>
          </p:nvSpPr>
          <p:spPr bwMode="auto">
            <a:xfrm>
              <a:off x="3329" y="1714"/>
              <a:ext cx="127" cy="127"/>
            </a:xfrm>
            <a:custGeom>
              <a:avLst/>
              <a:gdLst>
                <a:gd name="T0" fmla="*/ 0 w 127"/>
                <a:gd name="T1" fmla="*/ 127 h 127"/>
                <a:gd name="T2" fmla="*/ 127 w 127"/>
                <a:gd name="T3" fmla="*/ 62 h 127"/>
                <a:gd name="T4" fmla="*/ 0 w 127"/>
                <a:gd name="T5" fmla="*/ 0 h 127"/>
                <a:gd name="T6" fmla="*/ 0 w 127"/>
                <a:gd name="T7" fmla="*/ 127 h 1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"/>
                <a:gd name="T13" fmla="*/ 0 h 127"/>
                <a:gd name="T14" fmla="*/ 127 w 127"/>
                <a:gd name="T15" fmla="*/ 127 h 1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" h="127">
                  <a:moveTo>
                    <a:pt x="0" y="127"/>
                  </a:moveTo>
                  <a:lnTo>
                    <a:pt x="127" y="62"/>
                  </a:lnTo>
                  <a:lnTo>
                    <a:pt x="0" y="0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7660" name="Grupo 2"/>
          <p:cNvGrpSpPr>
            <a:grpSpLocks/>
          </p:cNvGrpSpPr>
          <p:nvPr/>
        </p:nvGrpSpPr>
        <p:grpSpPr bwMode="auto">
          <a:xfrm>
            <a:off x="7108825" y="2260600"/>
            <a:ext cx="714375" cy="476250"/>
            <a:chOff x="6916738" y="2587625"/>
            <a:chExt cx="714375" cy="476250"/>
          </a:xfrm>
        </p:grpSpPr>
        <p:sp>
          <p:nvSpPr>
            <p:cNvPr id="27695" name="Freeform 30"/>
            <p:cNvSpPr>
              <a:spLocks/>
            </p:cNvSpPr>
            <p:nvPr/>
          </p:nvSpPr>
          <p:spPr bwMode="auto">
            <a:xfrm>
              <a:off x="6916738" y="2592388"/>
              <a:ext cx="714375" cy="428625"/>
            </a:xfrm>
            <a:custGeom>
              <a:avLst/>
              <a:gdLst>
                <a:gd name="T0" fmla="*/ 2147483647 w 450"/>
                <a:gd name="T1" fmla="*/ 0 h 270"/>
                <a:gd name="T2" fmla="*/ 2147483647 w 450"/>
                <a:gd name="T3" fmla="*/ 2147483647 h 270"/>
                <a:gd name="T4" fmla="*/ 2147483647 w 450"/>
                <a:gd name="T5" fmla="*/ 2147483647 h 270"/>
                <a:gd name="T6" fmla="*/ 2147483647 w 450"/>
                <a:gd name="T7" fmla="*/ 2147483647 h 270"/>
                <a:gd name="T8" fmla="*/ 2147483647 w 450"/>
                <a:gd name="T9" fmla="*/ 2147483647 h 270"/>
                <a:gd name="T10" fmla="*/ 2147483647 w 450"/>
                <a:gd name="T11" fmla="*/ 2147483647 h 270"/>
                <a:gd name="T12" fmla="*/ 0 w 450"/>
                <a:gd name="T13" fmla="*/ 2147483647 h 270"/>
                <a:gd name="T14" fmla="*/ 2147483647 w 450"/>
                <a:gd name="T15" fmla="*/ 2147483647 h 270"/>
                <a:gd name="T16" fmla="*/ 2147483647 w 450"/>
                <a:gd name="T17" fmla="*/ 2147483647 h 270"/>
                <a:gd name="T18" fmla="*/ 2147483647 w 450"/>
                <a:gd name="T19" fmla="*/ 2147483647 h 270"/>
                <a:gd name="T20" fmla="*/ 2147483647 w 450"/>
                <a:gd name="T21" fmla="*/ 2147483647 h 270"/>
                <a:gd name="T22" fmla="*/ 2147483647 w 450"/>
                <a:gd name="T23" fmla="*/ 2147483647 h 270"/>
                <a:gd name="T24" fmla="*/ 2147483647 w 450"/>
                <a:gd name="T25" fmla="*/ 2147483647 h 270"/>
                <a:gd name="T26" fmla="*/ 2147483647 w 450"/>
                <a:gd name="T27" fmla="*/ 2147483647 h 270"/>
                <a:gd name="T28" fmla="*/ 2147483647 w 450"/>
                <a:gd name="T29" fmla="*/ 2147483647 h 270"/>
                <a:gd name="T30" fmla="*/ 2147483647 w 450"/>
                <a:gd name="T31" fmla="*/ 2147483647 h 270"/>
                <a:gd name="T32" fmla="*/ 2147483647 w 450"/>
                <a:gd name="T33" fmla="*/ 2147483647 h 270"/>
                <a:gd name="T34" fmla="*/ 2147483647 w 450"/>
                <a:gd name="T35" fmla="*/ 2147483647 h 270"/>
                <a:gd name="T36" fmla="*/ 2147483647 w 450"/>
                <a:gd name="T37" fmla="*/ 2147483647 h 270"/>
                <a:gd name="T38" fmla="*/ 2147483647 w 450"/>
                <a:gd name="T39" fmla="*/ 2147483647 h 270"/>
                <a:gd name="T40" fmla="*/ 2147483647 w 450"/>
                <a:gd name="T41" fmla="*/ 2147483647 h 270"/>
                <a:gd name="T42" fmla="*/ 2147483647 w 450"/>
                <a:gd name="T43" fmla="*/ 2147483647 h 270"/>
                <a:gd name="T44" fmla="*/ 2147483647 w 450"/>
                <a:gd name="T45" fmla="*/ 2147483647 h 270"/>
                <a:gd name="T46" fmla="*/ 2147483647 w 450"/>
                <a:gd name="T47" fmla="*/ 2147483647 h 270"/>
                <a:gd name="T48" fmla="*/ 2147483647 w 450"/>
                <a:gd name="T49" fmla="*/ 2147483647 h 270"/>
                <a:gd name="T50" fmla="*/ 2147483647 w 450"/>
                <a:gd name="T51" fmla="*/ 0 h 270"/>
                <a:gd name="T52" fmla="*/ 2147483647 w 450"/>
                <a:gd name="T53" fmla="*/ 0 h 27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50"/>
                <a:gd name="T82" fmla="*/ 0 h 270"/>
                <a:gd name="T83" fmla="*/ 450 w 450"/>
                <a:gd name="T84" fmla="*/ 270 h 27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50" h="270">
                  <a:moveTo>
                    <a:pt x="73" y="0"/>
                  </a:moveTo>
                  <a:lnTo>
                    <a:pt x="58" y="4"/>
                  </a:lnTo>
                  <a:lnTo>
                    <a:pt x="42" y="12"/>
                  </a:lnTo>
                  <a:lnTo>
                    <a:pt x="31" y="23"/>
                  </a:lnTo>
                  <a:lnTo>
                    <a:pt x="19" y="39"/>
                  </a:lnTo>
                  <a:lnTo>
                    <a:pt x="4" y="85"/>
                  </a:lnTo>
                  <a:lnTo>
                    <a:pt x="0" y="135"/>
                  </a:lnTo>
                  <a:lnTo>
                    <a:pt x="4" y="189"/>
                  </a:lnTo>
                  <a:lnTo>
                    <a:pt x="19" y="232"/>
                  </a:lnTo>
                  <a:lnTo>
                    <a:pt x="31" y="247"/>
                  </a:lnTo>
                  <a:lnTo>
                    <a:pt x="42" y="259"/>
                  </a:lnTo>
                  <a:lnTo>
                    <a:pt x="58" y="266"/>
                  </a:lnTo>
                  <a:lnTo>
                    <a:pt x="73" y="270"/>
                  </a:lnTo>
                  <a:lnTo>
                    <a:pt x="377" y="270"/>
                  </a:lnTo>
                  <a:lnTo>
                    <a:pt x="393" y="266"/>
                  </a:lnTo>
                  <a:lnTo>
                    <a:pt x="408" y="259"/>
                  </a:lnTo>
                  <a:lnTo>
                    <a:pt x="419" y="247"/>
                  </a:lnTo>
                  <a:lnTo>
                    <a:pt x="431" y="232"/>
                  </a:lnTo>
                  <a:lnTo>
                    <a:pt x="446" y="189"/>
                  </a:lnTo>
                  <a:lnTo>
                    <a:pt x="450" y="135"/>
                  </a:lnTo>
                  <a:lnTo>
                    <a:pt x="446" y="85"/>
                  </a:lnTo>
                  <a:lnTo>
                    <a:pt x="431" y="39"/>
                  </a:lnTo>
                  <a:lnTo>
                    <a:pt x="419" y="23"/>
                  </a:lnTo>
                  <a:lnTo>
                    <a:pt x="408" y="12"/>
                  </a:lnTo>
                  <a:lnTo>
                    <a:pt x="393" y="4"/>
                  </a:lnTo>
                  <a:lnTo>
                    <a:pt x="377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FFFFF"/>
            </a:solidFill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7696" name="Rectangle 40"/>
            <p:cNvSpPr>
              <a:spLocks noChangeArrowheads="1"/>
            </p:cNvSpPr>
            <p:nvPr/>
          </p:nvSpPr>
          <p:spPr bwMode="auto">
            <a:xfrm>
              <a:off x="7092950" y="2592388"/>
              <a:ext cx="49530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7697" name="Rectangle 41"/>
            <p:cNvSpPr>
              <a:spLocks noChangeArrowheads="1"/>
            </p:cNvSpPr>
            <p:nvPr/>
          </p:nvSpPr>
          <p:spPr bwMode="auto">
            <a:xfrm>
              <a:off x="7092950" y="2587625"/>
              <a:ext cx="385763" cy="452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400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7698" name="Rectangle 42"/>
            <p:cNvSpPr>
              <a:spLocks noChangeArrowheads="1"/>
            </p:cNvSpPr>
            <p:nvPr/>
          </p:nvSpPr>
          <p:spPr bwMode="auto">
            <a:xfrm>
              <a:off x="7283450" y="2617788"/>
              <a:ext cx="268288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4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7699" name="Rectangle 43"/>
            <p:cNvSpPr>
              <a:spLocks noChangeArrowheads="1"/>
            </p:cNvSpPr>
            <p:nvPr/>
          </p:nvSpPr>
          <p:spPr bwMode="auto">
            <a:xfrm>
              <a:off x="7418388" y="2617788"/>
              <a:ext cx="207962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 altLang="pt-BR" sz="1800">
                <a:latin typeface="Arial" charset="0"/>
              </a:endParaRPr>
            </a:p>
          </p:txBody>
        </p:sp>
      </p:grpSp>
      <p:grpSp>
        <p:nvGrpSpPr>
          <p:cNvPr id="27661" name="Grupo 3"/>
          <p:cNvGrpSpPr>
            <a:grpSpLocks/>
          </p:cNvGrpSpPr>
          <p:nvPr/>
        </p:nvGrpSpPr>
        <p:grpSpPr bwMode="auto">
          <a:xfrm>
            <a:off x="2238375" y="2303463"/>
            <a:ext cx="930275" cy="484187"/>
            <a:chOff x="2239106" y="2304232"/>
            <a:chExt cx="929965" cy="484001"/>
          </a:xfrm>
        </p:grpSpPr>
        <p:sp>
          <p:nvSpPr>
            <p:cNvPr id="27688" name="Freeform 29"/>
            <p:cNvSpPr>
              <a:spLocks/>
            </p:cNvSpPr>
            <p:nvPr/>
          </p:nvSpPr>
          <p:spPr bwMode="auto">
            <a:xfrm>
              <a:off x="2239106" y="2304232"/>
              <a:ext cx="892175" cy="433388"/>
            </a:xfrm>
            <a:custGeom>
              <a:avLst/>
              <a:gdLst>
                <a:gd name="T0" fmla="*/ 2147483647 w 562"/>
                <a:gd name="T1" fmla="*/ 0 h 273"/>
                <a:gd name="T2" fmla="*/ 2147483647 w 562"/>
                <a:gd name="T3" fmla="*/ 2147483647 h 273"/>
                <a:gd name="T4" fmla="*/ 2147483647 w 562"/>
                <a:gd name="T5" fmla="*/ 2147483647 h 273"/>
                <a:gd name="T6" fmla="*/ 2147483647 w 562"/>
                <a:gd name="T7" fmla="*/ 2147483647 h 273"/>
                <a:gd name="T8" fmla="*/ 2147483647 w 562"/>
                <a:gd name="T9" fmla="*/ 2147483647 h 273"/>
                <a:gd name="T10" fmla="*/ 2147483647 w 562"/>
                <a:gd name="T11" fmla="*/ 2147483647 h 273"/>
                <a:gd name="T12" fmla="*/ 0 w 562"/>
                <a:gd name="T13" fmla="*/ 2147483647 h 273"/>
                <a:gd name="T14" fmla="*/ 2147483647 w 562"/>
                <a:gd name="T15" fmla="*/ 2147483647 h 273"/>
                <a:gd name="T16" fmla="*/ 2147483647 w 562"/>
                <a:gd name="T17" fmla="*/ 2147483647 h 273"/>
                <a:gd name="T18" fmla="*/ 2147483647 w 562"/>
                <a:gd name="T19" fmla="*/ 2147483647 h 273"/>
                <a:gd name="T20" fmla="*/ 2147483647 w 562"/>
                <a:gd name="T21" fmla="*/ 2147483647 h 273"/>
                <a:gd name="T22" fmla="*/ 2147483647 w 562"/>
                <a:gd name="T23" fmla="*/ 2147483647 h 273"/>
                <a:gd name="T24" fmla="*/ 2147483647 w 562"/>
                <a:gd name="T25" fmla="*/ 2147483647 h 273"/>
                <a:gd name="T26" fmla="*/ 2147483647 w 562"/>
                <a:gd name="T27" fmla="*/ 2147483647 h 273"/>
                <a:gd name="T28" fmla="*/ 2147483647 w 562"/>
                <a:gd name="T29" fmla="*/ 2147483647 h 273"/>
                <a:gd name="T30" fmla="*/ 2147483647 w 562"/>
                <a:gd name="T31" fmla="*/ 2147483647 h 273"/>
                <a:gd name="T32" fmla="*/ 2147483647 w 562"/>
                <a:gd name="T33" fmla="*/ 2147483647 h 273"/>
                <a:gd name="T34" fmla="*/ 2147483647 w 562"/>
                <a:gd name="T35" fmla="*/ 2147483647 h 273"/>
                <a:gd name="T36" fmla="*/ 2147483647 w 562"/>
                <a:gd name="T37" fmla="*/ 2147483647 h 273"/>
                <a:gd name="T38" fmla="*/ 2147483647 w 562"/>
                <a:gd name="T39" fmla="*/ 2147483647 h 273"/>
                <a:gd name="T40" fmla="*/ 2147483647 w 562"/>
                <a:gd name="T41" fmla="*/ 2147483647 h 273"/>
                <a:gd name="T42" fmla="*/ 2147483647 w 562"/>
                <a:gd name="T43" fmla="*/ 2147483647 h 273"/>
                <a:gd name="T44" fmla="*/ 2147483647 w 562"/>
                <a:gd name="T45" fmla="*/ 2147483647 h 273"/>
                <a:gd name="T46" fmla="*/ 2147483647 w 562"/>
                <a:gd name="T47" fmla="*/ 2147483647 h 273"/>
                <a:gd name="T48" fmla="*/ 2147483647 w 562"/>
                <a:gd name="T49" fmla="*/ 2147483647 h 273"/>
                <a:gd name="T50" fmla="*/ 2147483647 w 562"/>
                <a:gd name="T51" fmla="*/ 2147483647 h 273"/>
                <a:gd name="T52" fmla="*/ 2147483647 w 562"/>
                <a:gd name="T53" fmla="*/ 2147483647 h 273"/>
                <a:gd name="T54" fmla="*/ 2147483647 w 562"/>
                <a:gd name="T55" fmla="*/ 0 h 273"/>
                <a:gd name="T56" fmla="*/ 2147483647 w 562"/>
                <a:gd name="T57" fmla="*/ 0 h 2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62"/>
                <a:gd name="T88" fmla="*/ 0 h 273"/>
                <a:gd name="T89" fmla="*/ 562 w 562"/>
                <a:gd name="T90" fmla="*/ 273 h 2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62" h="273">
                  <a:moveTo>
                    <a:pt x="88" y="0"/>
                  </a:moveTo>
                  <a:lnTo>
                    <a:pt x="69" y="3"/>
                  </a:lnTo>
                  <a:lnTo>
                    <a:pt x="54" y="11"/>
                  </a:lnTo>
                  <a:lnTo>
                    <a:pt x="38" y="23"/>
                  </a:lnTo>
                  <a:lnTo>
                    <a:pt x="27" y="38"/>
                  </a:lnTo>
                  <a:lnTo>
                    <a:pt x="8" y="84"/>
                  </a:lnTo>
                  <a:lnTo>
                    <a:pt x="0" y="134"/>
                  </a:lnTo>
                  <a:lnTo>
                    <a:pt x="8" y="188"/>
                  </a:lnTo>
                  <a:lnTo>
                    <a:pt x="27" y="235"/>
                  </a:lnTo>
                  <a:lnTo>
                    <a:pt x="38" y="250"/>
                  </a:lnTo>
                  <a:lnTo>
                    <a:pt x="54" y="262"/>
                  </a:lnTo>
                  <a:lnTo>
                    <a:pt x="69" y="269"/>
                  </a:lnTo>
                  <a:lnTo>
                    <a:pt x="88" y="273"/>
                  </a:lnTo>
                  <a:lnTo>
                    <a:pt x="470" y="273"/>
                  </a:lnTo>
                  <a:lnTo>
                    <a:pt x="489" y="269"/>
                  </a:lnTo>
                  <a:lnTo>
                    <a:pt x="504" y="262"/>
                  </a:lnTo>
                  <a:lnTo>
                    <a:pt x="520" y="250"/>
                  </a:lnTo>
                  <a:lnTo>
                    <a:pt x="535" y="235"/>
                  </a:lnTo>
                  <a:lnTo>
                    <a:pt x="554" y="188"/>
                  </a:lnTo>
                  <a:lnTo>
                    <a:pt x="562" y="161"/>
                  </a:lnTo>
                  <a:lnTo>
                    <a:pt x="562" y="134"/>
                  </a:lnTo>
                  <a:lnTo>
                    <a:pt x="562" y="107"/>
                  </a:lnTo>
                  <a:lnTo>
                    <a:pt x="554" y="84"/>
                  </a:lnTo>
                  <a:lnTo>
                    <a:pt x="535" y="38"/>
                  </a:lnTo>
                  <a:lnTo>
                    <a:pt x="520" y="23"/>
                  </a:lnTo>
                  <a:lnTo>
                    <a:pt x="504" y="11"/>
                  </a:lnTo>
                  <a:lnTo>
                    <a:pt x="489" y="3"/>
                  </a:lnTo>
                  <a:lnTo>
                    <a:pt x="470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27689" name="Grupo 1"/>
            <p:cNvGrpSpPr>
              <a:grpSpLocks/>
            </p:cNvGrpSpPr>
            <p:nvPr/>
          </p:nvGrpSpPr>
          <p:grpSpPr bwMode="auto">
            <a:xfrm>
              <a:off x="2502321" y="2311983"/>
              <a:ext cx="666750" cy="476250"/>
              <a:chOff x="1671638" y="2598738"/>
              <a:chExt cx="666750" cy="476250"/>
            </a:xfrm>
          </p:grpSpPr>
          <p:sp>
            <p:nvSpPr>
              <p:cNvPr id="27690" name="Rectangle 44"/>
              <p:cNvSpPr>
                <a:spLocks noChangeArrowheads="1"/>
              </p:cNvSpPr>
              <p:nvPr/>
            </p:nvSpPr>
            <p:spPr bwMode="auto">
              <a:xfrm>
                <a:off x="1671638" y="2605088"/>
                <a:ext cx="549275" cy="434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itchFamily="34" charset="0"/>
                  <a:buChar char="◦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itchFamily="18" charset="2"/>
                  <a:buChar char="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itchFamily="34" charset="0"/>
                  <a:buChar char="◦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pt-BR" sz="1800">
                  <a:latin typeface="Arial" charset="0"/>
                </a:endParaRPr>
              </a:p>
            </p:txBody>
          </p:sp>
          <p:sp>
            <p:nvSpPr>
              <p:cNvPr id="27691" name="Rectangle 45"/>
              <p:cNvSpPr>
                <a:spLocks noChangeArrowheads="1"/>
              </p:cNvSpPr>
              <p:nvPr/>
            </p:nvSpPr>
            <p:spPr bwMode="auto">
              <a:xfrm>
                <a:off x="1677988" y="2598738"/>
                <a:ext cx="385762" cy="452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itchFamily="34" charset="0"/>
                  <a:buChar char="◦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itchFamily="18" charset="2"/>
                  <a:buChar char="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itchFamily="34" charset="0"/>
                  <a:buChar char="◦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2400">
                    <a:solidFill>
                      <a:srgbClr val="000000"/>
                    </a:solidFill>
                    <a:latin typeface="Symbol" pitchFamily="18" charset="2"/>
                  </a:rPr>
                  <a:t>D</a:t>
                </a:r>
                <a:endParaRPr lang="pt-BR" altLang="pt-BR" sz="1800">
                  <a:latin typeface="Arial" charset="0"/>
                </a:endParaRPr>
              </a:p>
            </p:txBody>
          </p:sp>
          <p:sp>
            <p:nvSpPr>
              <p:cNvPr id="27692" name="Rectangle 46"/>
              <p:cNvSpPr>
                <a:spLocks noChangeArrowheads="1"/>
              </p:cNvSpPr>
              <p:nvPr/>
            </p:nvSpPr>
            <p:spPr bwMode="auto">
              <a:xfrm>
                <a:off x="1866900" y="2598738"/>
                <a:ext cx="390525" cy="452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itchFamily="34" charset="0"/>
                  <a:buChar char="◦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itchFamily="18" charset="2"/>
                  <a:buChar char="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itchFamily="34" charset="0"/>
                  <a:buChar char="◦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2400">
                    <a:solidFill>
                      <a:srgbClr val="000000"/>
                    </a:solidFill>
                    <a:latin typeface="Symbol" pitchFamily="18" charset="2"/>
                  </a:rPr>
                  <a:t>w</a:t>
                </a:r>
                <a:endParaRPr lang="pt-BR" altLang="pt-BR" sz="1800">
                  <a:latin typeface="Arial" charset="0"/>
                </a:endParaRPr>
              </a:p>
            </p:txBody>
          </p:sp>
          <p:sp>
            <p:nvSpPr>
              <p:cNvPr id="27693" name="Rectangle 47"/>
              <p:cNvSpPr>
                <a:spLocks noChangeArrowheads="1"/>
              </p:cNvSpPr>
              <p:nvPr/>
            </p:nvSpPr>
            <p:spPr bwMode="auto">
              <a:xfrm>
                <a:off x="2062163" y="2763838"/>
                <a:ext cx="14605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itchFamily="34" charset="0"/>
                  <a:buChar char="◦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itchFamily="18" charset="2"/>
                  <a:buChar char="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itchFamily="34" charset="0"/>
                  <a:buChar char="◦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>
                    <a:solidFill>
                      <a:srgbClr val="000000"/>
                    </a:solidFill>
                    <a:latin typeface="Times New Roman" pitchFamily="18" charset="0"/>
                  </a:rPr>
                  <a:t>r</a:t>
                </a:r>
                <a:endParaRPr lang="pt-BR" altLang="pt-BR" sz="1800">
                  <a:latin typeface="Arial" charset="0"/>
                </a:endParaRPr>
              </a:p>
            </p:txBody>
          </p:sp>
          <p:sp>
            <p:nvSpPr>
              <p:cNvPr id="27694" name="Rectangle 48"/>
              <p:cNvSpPr>
                <a:spLocks noChangeArrowheads="1"/>
              </p:cNvSpPr>
              <p:nvPr/>
            </p:nvSpPr>
            <p:spPr bwMode="auto">
              <a:xfrm>
                <a:off x="2130425" y="2628900"/>
                <a:ext cx="207963" cy="446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ts val="25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ts val="250"/>
                  </a:spcBef>
                  <a:buClr>
                    <a:schemeClr val="accent1"/>
                  </a:buClr>
                  <a:buSzPct val="100000"/>
                  <a:buFont typeface="Verdana" pitchFamily="34" charset="0"/>
                  <a:buChar char="◦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ts val="250"/>
                  </a:spcBef>
                  <a:buClr>
                    <a:srgbClr val="ED3742"/>
                  </a:buClr>
                  <a:buSzPct val="100000"/>
                  <a:buFont typeface="Wingdings 2" pitchFamily="18" charset="2"/>
                  <a:buChar char="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ts val="225"/>
                  </a:spcBef>
                  <a:buClr>
                    <a:srgbClr val="ED3742"/>
                  </a:buClr>
                  <a:buSzPct val="112000"/>
                  <a:buFont typeface="Verdana" pitchFamily="34" charset="0"/>
                  <a:buChar char="◦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ts val="250"/>
                  </a:spcBef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ts val="250"/>
                  </a:spcBef>
                  <a:spcAft>
                    <a:spcPct val="0"/>
                  </a:spcAft>
                  <a:buClr>
                    <a:srgbClr val="4A85BF"/>
                  </a:buClr>
                  <a:buSzPct val="100000"/>
                  <a:buFont typeface="Wingdings 2" pitchFamily="18" charset="2"/>
                  <a:buChar char=""/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24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pt-BR" altLang="pt-BR" sz="1800">
                  <a:latin typeface="Arial" charset="0"/>
                </a:endParaRPr>
              </a:p>
            </p:txBody>
          </p:sp>
        </p:grpSp>
      </p:grpSp>
      <p:sp>
        <p:nvSpPr>
          <p:cNvPr id="27662" name="Rectangle 203"/>
          <p:cNvSpPr>
            <a:spLocks noChangeArrowheads="1"/>
          </p:cNvSpPr>
          <p:nvPr/>
        </p:nvSpPr>
        <p:spPr bwMode="auto">
          <a:xfrm>
            <a:off x="4208463" y="2024063"/>
            <a:ext cx="11668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1800">
              <a:latin typeface="Arial" charset="0"/>
            </a:endParaRPr>
          </a:p>
        </p:txBody>
      </p:sp>
      <p:sp>
        <p:nvSpPr>
          <p:cNvPr id="27663" name="Rectangle 206"/>
          <p:cNvSpPr>
            <a:spLocks noChangeArrowheads="1"/>
          </p:cNvSpPr>
          <p:nvPr/>
        </p:nvSpPr>
        <p:spPr bwMode="auto">
          <a:xfrm>
            <a:off x="5295900" y="2030413"/>
            <a:ext cx="2079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t-BR" altLang="pt-BR" sz="1800">
              <a:latin typeface="Arial" charset="0"/>
            </a:endParaRPr>
          </a:p>
        </p:txBody>
      </p:sp>
      <p:sp>
        <p:nvSpPr>
          <p:cNvPr id="27664" name="Rectangle 207"/>
          <p:cNvSpPr>
            <a:spLocks noChangeArrowheads="1"/>
          </p:cNvSpPr>
          <p:nvPr/>
        </p:nvSpPr>
        <p:spPr bwMode="auto">
          <a:xfrm>
            <a:off x="3071813" y="3968750"/>
            <a:ext cx="116046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1800">
              <a:latin typeface="Arial" charset="0"/>
            </a:endParaRPr>
          </a:p>
        </p:txBody>
      </p:sp>
      <p:grpSp>
        <p:nvGrpSpPr>
          <p:cNvPr id="27665" name="Grupo 4"/>
          <p:cNvGrpSpPr>
            <a:grpSpLocks/>
          </p:cNvGrpSpPr>
          <p:nvPr/>
        </p:nvGrpSpPr>
        <p:grpSpPr bwMode="auto">
          <a:xfrm>
            <a:off x="4097338" y="3724275"/>
            <a:ext cx="649287" cy="696913"/>
            <a:chOff x="4096746" y="3724405"/>
            <a:chExt cx="649287" cy="696783"/>
          </a:xfrm>
        </p:grpSpPr>
        <p:sp>
          <p:nvSpPr>
            <p:cNvPr id="27685" name="Rectangle 33"/>
            <p:cNvSpPr>
              <a:spLocks noChangeArrowheads="1"/>
            </p:cNvSpPr>
            <p:nvPr/>
          </p:nvSpPr>
          <p:spPr bwMode="auto">
            <a:xfrm>
              <a:off x="4096746" y="3724405"/>
              <a:ext cx="649287" cy="531813"/>
            </a:xfrm>
            <a:prstGeom prst="rect">
              <a:avLst/>
            </a:prstGeom>
            <a:solidFill>
              <a:srgbClr val="FFFFFF"/>
            </a:solidFill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7686" name="Rectangle 34"/>
            <p:cNvSpPr>
              <a:spLocks noChangeArrowheads="1"/>
            </p:cNvSpPr>
            <p:nvPr/>
          </p:nvSpPr>
          <p:spPr bwMode="auto">
            <a:xfrm>
              <a:off x="4337112" y="3784996"/>
              <a:ext cx="3429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40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7687" name="Rectangle 209"/>
            <p:cNvSpPr>
              <a:spLocks noChangeArrowheads="1"/>
            </p:cNvSpPr>
            <p:nvPr/>
          </p:nvSpPr>
          <p:spPr bwMode="auto">
            <a:xfrm>
              <a:off x="4225925" y="3975100"/>
              <a:ext cx="207963" cy="446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 altLang="pt-BR" sz="1800">
                <a:latin typeface="Arial" charset="0"/>
              </a:endParaRPr>
            </a:p>
          </p:txBody>
        </p:sp>
      </p:grpSp>
      <p:sp>
        <p:nvSpPr>
          <p:cNvPr id="27666" name="Rectangle 210"/>
          <p:cNvSpPr>
            <a:spLocks noChangeArrowheads="1"/>
          </p:cNvSpPr>
          <p:nvPr/>
        </p:nvSpPr>
        <p:spPr bwMode="auto">
          <a:xfrm>
            <a:off x="4629150" y="2030413"/>
            <a:ext cx="574675" cy="887412"/>
          </a:xfrm>
          <a:prstGeom prst="rect">
            <a:avLst/>
          </a:prstGeom>
          <a:solidFill>
            <a:srgbClr val="FFFFFF"/>
          </a:solidFill>
          <a:ln w="12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1800">
              <a:latin typeface="Arial" charset="0"/>
            </a:endParaRPr>
          </a:p>
        </p:txBody>
      </p:sp>
      <p:sp>
        <p:nvSpPr>
          <p:cNvPr id="27667" name="Rectangle 211"/>
          <p:cNvSpPr>
            <a:spLocks noChangeArrowheads="1"/>
          </p:cNvSpPr>
          <p:nvPr/>
        </p:nvSpPr>
        <p:spPr bwMode="auto">
          <a:xfrm>
            <a:off x="4824413" y="2122488"/>
            <a:ext cx="2873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pt-BR" altLang="pt-BR" sz="1800">
              <a:latin typeface="Arial" charset="0"/>
            </a:endParaRPr>
          </a:p>
        </p:txBody>
      </p:sp>
      <p:sp>
        <p:nvSpPr>
          <p:cNvPr id="27668" name="Rectangle 212"/>
          <p:cNvSpPr>
            <a:spLocks noChangeArrowheads="1"/>
          </p:cNvSpPr>
          <p:nvPr/>
        </p:nvSpPr>
        <p:spPr bwMode="auto">
          <a:xfrm>
            <a:off x="4983163" y="2122488"/>
            <a:ext cx="2079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t-BR" altLang="pt-BR" sz="1800">
              <a:latin typeface="Arial" charset="0"/>
            </a:endParaRPr>
          </a:p>
        </p:txBody>
      </p:sp>
      <p:sp>
        <p:nvSpPr>
          <p:cNvPr id="27669" name="Rectangle 213"/>
          <p:cNvSpPr>
            <a:spLocks noChangeArrowheads="1"/>
          </p:cNvSpPr>
          <p:nvPr/>
        </p:nvSpPr>
        <p:spPr bwMode="auto">
          <a:xfrm>
            <a:off x="4824413" y="2478088"/>
            <a:ext cx="2508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pt-BR" altLang="pt-BR" sz="1800">
              <a:latin typeface="Arial" charset="0"/>
            </a:endParaRPr>
          </a:p>
        </p:txBody>
      </p:sp>
      <p:sp>
        <p:nvSpPr>
          <p:cNvPr id="27670" name="Rectangle 214"/>
          <p:cNvSpPr>
            <a:spLocks noChangeArrowheads="1"/>
          </p:cNvSpPr>
          <p:nvPr/>
        </p:nvSpPr>
        <p:spPr bwMode="auto">
          <a:xfrm>
            <a:off x="4946650" y="2478088"/>
            <a:ext cx="2079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t-BR" altLang="pt-BR" sz="1800">
              <a:latin typeface="Arial" charset="0"/>
            </a:endParaRPr>
          </a:p>
        </p:txBody>
      </p:sp>
      <p:sp>
        <p:nvSpPr>
          <p:cNvPr id="27671" name="Line 215"/>
          <p:cNvSpPr>
            <a:spLocks noChangeShapeType="1"/>
          </p:cNvSpPr>
          <p:nvPr/>
        </p:nvSpPr>
        <p:spPr bwMode="auto">
          <a:xfrm>
            <a:off x="4725988" y="2489200"/>
            <a:ext cx="323850" cy="0"/>
          </a:xfrm>
          <a:prstGeom prst="line">
            <a:avLst/>
          </a:prstGeom>
          <a:noFill/>
          <a:ln w="12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7672" name="Group 28"/>
          <p:cNvGrpSpPr>
            <a:grpSpLocks/>
          </p:cNvGrpSpPr>
          <p:nvPr/>
        </p:nvGrpSpPr>
        <p:grpSpPr bwMode="auto">
          <a:xfrm>
            <a:off x="6624638" y="2386013"/>
            <a:ext cx="484187" cy="201612"/>
            <a:chOff x="3151" y="1714"/>
            <a:chExt cx="305" cy="127"/>
          </a:xfrm>
        </p:grpSpPr>
        <p:sp>
          <p:nvSpPr>
            <p:cNvPr id="27683" name="Line 26"/>
            <p:cNvSpPr>
              <a:spLocks noChangeShapeType="1"/>
            </p:cNvSpPr>
            <p:nvPr/>
          </p:nvSpPr>
          <p:spPr bwMode="auto">
            <a:xfrm>
              <a:off x="3151" y="1776"/>
              <a:ext cx="185" cy="0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84" name="Freeform 27"/>
            <p:cNvSpPr>
              <a:spLocks/>
            </p:cNvSpPr>
            <p:nvPr/>
          </p:nvSpPr>
          <p:spPr bwMode="auto">
            <a:xfrm>
              <a:off x="3329" y="1714"/>
              <a:ext cx="127" cy="127"/>
            </a:xfrm>
            <a:custGeom>
              <a:avLst/>
              <a:gdLst>
                <a:gd name="T0" fmla="*/ 0 w 127"/>
                <a:gd name="T1" fmla="*/ 127 h 127"/>
                <a:gd name="T2" fmla="*/ 127 w 127"/>
                <a:gd name="T3" fmla="*/ 62 h 127"/>
                <a:gd name="T4" fmla="*/ 0 w 127"/>
                <a:gd name="T5" fmla="*/ 0 h 127"/>
                <a:gd name="T6" fmla="*/ 0 w 127"/>
                <a:gd name="T7" fmla="*/ 127 h 1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"/>
                <a:gd name="T13" fmla="*/ 0 h 127"/>
                <a:gd name="T14" fmla="*/ 127 w 127"/>
                <a:gd name="T15" fmla="*/ 127 h 1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" h="127">
                  <a:moveTo>
                    <a:pt x="0" y="127"/>
                  </a:moveTo>
                  <a:lnTo>
                    <a:pt x="127" y="62"/>
                  </a:lnTo>
                  <a:lnTo>
                    <a:pt x="0" y="0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Elipse 5"/>
          <p:cNvSpPr/>
          <p:nvPr/>
        </p:nvSpPr>
        <p:spPr>
          <a:xfrm>
            <a:off x="6054725" y="2187575"/>
            <a:ext cx="560388" cy="57308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9" name="Conector de seta reta 8"/>
          <p:cNvCxnSpPr>
            <a:endCxn id="27685" idx="1"/>
          </p:cNvCxnSpPr>
          <p:nvPr/>
        </p:nvCxnSpPr>
        <p:spPr>
          <a:xfrm rot="16200000" flipH="1">
            <a:off x="2963069" y="2856706"/>
            <a:ext cx="1476375" cy="792163"/>
          </a:xfrm>
          <a:prstGeom prst="bentConnector2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 de seta reta 8"/>
          <p:cNvCxnSpPr>
            <a:stCxn id="27685" idx="3"/>
            <a:endCxn id="6" idx="4"/>
          </p:cNvCxnSpPr>
          <p:nvPr/>
        </p:nvCxnSpPr>
        <p:spPr>
          <a:xfrm flipV="1">
            <a:off x="4746625" y="2760663"/>
            <a:ext cx="1587500" cy="1230312"/>
          </a:xfrm>
          <a:prstGeom prst="bentConnector2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76" name="Grupo 13"/>
          <p:cNvGrpSpPr>
            <a:grpSpLocks/>
          </p:cNvGrpSpPr>
          <p:nvPr/>
        </p:nvGrpSpPr>
        <p:grpSpPr bwMode="auto">
          <a:xfrm>
            <a:off x="5729288" y="2198688"/>
            <a:ext cx="128587" cy="123825"/>
            <a:chOff x="7540744" y="3953247"/>
            <a:chExt cx="247650" cy="247650"/>
          </a:xfrm>
        </p:grpSpPr>
        <p:cxnSp>
          <p:nvCxnSpPr>
            <p:cNvPr id="13" name="Conector reto 12"/>
            <p:cNvCxnSpPr/>
            <p:nvPr/>
          </p:nvCxnSpPr>
          <p:spPr>
            <a:xfrm>
              <a:off x="7540744" y="4077071"/>
              <a:ext cx="2476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ector reto 249"/>
            <p:cNvCxnSpPr/>
            <p:nvPr/>
          </p:nvCxnSpPr>
          <p:spPr>
            <a:xfrm rot="5400000">
              <a:off x="7545330" y="4077073"/>
              <a:ext cx="2476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77" name="Grupo 251"/>
          <p:cNvGrpSpPr>
            <a:grpSpLocks/>
          </p:cNvGrpSpPr>
          <p:nvPr/>
        </p:nvGrpSpPr>
        <p:grpSpPr bwMode="auto">
          <a:xfrm>
            <a:off x="6054725" y="2862263"/>
            <a:ext cx="130175" cy="123825"/>
            <a:chOff x="7540744" y="3953247"/>
            <a:chExt cx="247650" cy="247650"/>
          </a:xfrm>
        </p:grpSpPr>
        <p:cxnSp>
          <p:nvCxnSpPr>
            <p:cNvPr id="253" name="Conector reto 252"/>
            <p:cNvCxnSpPr/>
            <p:nvPr/>
          </p:nvCxnSpPr>
          <p:spPr>
            <a:xfrm>
              <a:off x="7540744" y="4077071"/>
              <a:ext cx="2476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ector reto 253"/>
            <p:cNvCxnSpPr/>
            <p:nvPr/>
          </p:nvCxnSpPr>
          <p:spPr>
            <a:xfrm rot="5400000">
              <a:off x="7546784" y="4077073"/>
              <a:ext cx="2476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78" name="CaixaDeTexto 14"/>
          <p:cNvSpPr txBox="1">
            <a:spLocks noChangeArrowheads="1"/>
          </p:cNvSpPr>
          <p:nvPr/>
        </p:nvSpPr>
        <p:spPr bwMode="auto">
          <a:xfrm>
            <a:off x="1008063" y="4652963"/>
            <a:ext cx="4845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Se K = 0, modo de controle estatismo (</a:t>
            </a:r>
            <a:r>
              <a:rPr lang="pt-BR" altLang="pt-BR" sz="1800" i="1">
                <a:latin typeface="Arial" charset="0"/>
              </a:rPr>
              <a:t>droop</a:t>
            </a:r>
            <a:r>
              <a:rPr lang="pt-BR" altLang="pt-BR" sz="180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sp>
        <p:nvSpPr>
          <p:cNvPr id="28675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Consequências da Escolha dos Modos de Controle</a:t>
            </a:r>
          </a:p>
        </p:txBody>
      </p:sp>
      <p:pic>
        <p:nvPicPr>
          <p:cNvPr id="2867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679575"/>
            <a:ext cx="4195762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616575" y="2387600"/>
            <a:ext cx="2971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TG-1:	12,500 MVA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TG-2:	12,500 MVA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TG-3:	16,785 MVA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1800"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Total:	41,875 MVA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  <a:cs typeface="Times New Roman" pitchFamily="18" charset="0"/>
              </a:rPr>
              <a:t>Comportamento das variáveis de interesse após aumento de 	0,2 Hz na freqüência da rede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1200" b="1">
              <a:latin typeface="Arial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 b="1">
                <a:latin typeface="Arial" charset="0"/>
                <a:cs typeface="Times New Roman" pitchFamily="18" charset="0"/>
              </a:rPr>
              <a:t>Situação 1</a:t>
            </a:r>
            <a:r>
              <a:rPr lang="pt-BR" altLang="pt-BR" sz="2000">
                <a:latin typeface="Arial" charset="0"/>
                <a:cs typeface="Times New Roman" pitchFamily="18" charset="0"/>
              </a:rPr>
              <a:t>: TG1, TG2 e TG3 com estatismo de 5%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endParaRPr lang="pt-BR" altLang="pt-BR" sz="1100">
              <a:latin typeface="Arial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 b="1">
                <a:latin typeface="Arial" charset="0"/>
                <a:cs typeface="Times New Roman" pitchFamily="18" charset="0"/>
              </a:rPr>
              <a:t>Situação 2</a:t>
            </a:r>
            <a:r>
              <a:rPr lang="pt-BR" altLang="pt-BR" sz="2000">
                <a:latin typeface="Arial" charset="0"/>
                <a:cs typeface="Times New Roman" pitchFamily="18" charset="0"/>
              </a:rPr>
              <a:t>: apenas TG3 com estatismo de 0,5 %</a:t>
            </a:r>
            <a:endParaRPr lang="pt-BR" altLang="pt-BR" sz="2000">
              <a:latin typeface="Arial" charset="0"/>
            </a:endParaRPr>
          </a:p>
        </p:txBody>
      </p:sp>
      <p:sp>
        <p:nvSpPr>
          <p:cNvPr id="58372" name="Text Box 8"/>
          <p:cNvSpPr txBox="1">
            <a:spLocks noChangeArrowheads="1"/>
          </p:cNvSpPr>
          <p:nvPr/>
        </p:nvSpPr>
        <p:spPr bwMode="auto">
          <a:xfrm>
            <a:off x="5229225" y="5975350"/>
            <a:ext cx="3200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>
                <a:latin typeface="Arial" charset="0"/>
                <a:cs typeface="Times New Roman" pitchFamily="18" charset="0"/>
              </a:rPr>
              <a:t>(b) Potência mecânica de TG-3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>
                <a:latin typeface="Arial" charset="0"/>
                <a:cs typeface="Times New Roman" pitchFamily="18" charset="0"/>
              </a:rPr>
              <a:t> (S</a:t>
            </a:r>
            <a:r>
              <a:rPr lang="pt-BR" altLang="pt-BR" sz="1400" baseline="-30000">
                <a:latin typeface="Arial" charset="0"/>
                <a:cs typeface="Times New Roman" pitchFamily="18" charset="0"/>
              </a:rPr>
              <a:t>base</a:t>
            </a:r>
            <a:r>
              <a:rPr lang="pt-BR" altLang="pt-BR" sz="1400">
                <a:latin typeface="Arial" charset="0"/>
                <a:cs typeface="Times New Roman" pitchFamily="18" charset="0"/>
              </a:rPr>
              <a:t> = 16,875 MVA)</a:t>
            </a:r>
            <a:r>
              <a:rPr lang="pt-BR" altLang="pt-BR" sz="1400">
                <a:latin typeface="Arial" charset="0"/>
              </a:rPr>
              <a:t> </a:t>
            </a:r>
          </a:p>
        </p:txBody>
      </p:sp>
      <p:sp>
        <p:nvSpPr>
          <p:cNvPr id="29701" name="Text Box 10"/>
          <p:cNvSpPr txBox="1">
            <a:spLocks noChangeArrowheads="1"/>
          </p:cNvSpPr>
          <p:nvPr/>
        </p:nvSpPr>
        <p:spPr bwMode="auto">
          <a:xfrm>
            <a:off x="1092200" y="6051550"/>
            <a:ext cx="2994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>
                <a:latin typeface="Arial" charset="0"/>
              </a:rPr>
              <a:t>(a) Potência mecânica de TG-1 e TG-2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>
                <a:latin typeface="Arial" charset="0"/>
              </a:rPr>
              <a:t>(S</a:t>
            </a:r>
            <a:r>
              <a:rPr lang="pt-BR" altLang="pt-BR" sz="1400" baseline="-30000">
                <a:latin typeface="Arial" charset="0"/>
                <a:cs typeface="Times New Roman" pitchFamily="18" charset="0"/>
              </a:rPr>
              <a:t>base</a:t>
            </a:r>
            <a:r>
              <a:rPr lang="pt-BR" altLang="pt-BR" sz="1400">
                <a:latin typeface="Arial" charset="0"/>
              </a:rPr>
              <a:t>  = 12,5 MVA)</a:t>
            </a:r>
          </a:p>
        </p:txBody>
      </p:sp>
      <p:grpSp>
        <p:nvGrpSpPr>
          <p:cNvPr id="29702" name="Group 4"/>
          <p:cNvGrpSpPr>
            <a:grpSpLocks noChangeAspect="1"/>
          </p:cNvGrpSpPr>
          <p:nvPr/>
        </p:nvGrpSpPr>
        <p:grpSpPr bwMode="auto">
          <a:xfrm>
            <a:off x="885825" y="3384550"/>
            <a:ext cx="3336925" cy="2479675"/>
            <a:chOff x="558" y="1626"/>
            <a:chExt cx="2102" cy="1562"/>
          </a:xfrm>
        </p:grpSpPr>
        <p:sp>
          <p:nvSpPr>
            <p:cNvPr id="29761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8" y="1626"/>
              <a:ext cx="2065" cy="1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62" name="Rectangle 5"/>
            <p:cNvSpPr>
              <a:spLocks noChangeArrowheads="1"/>
            </p:cNvSpPr>
            <p:nvPr/>
          </p:nvSpPr>
          <p:spPr bwMode="auto">
            <a:xfrm>
              <a:off x="816" y="1667"/>
              <a:ext cx="1766" cy="1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9763" name="Rectangle 6"/>
            <p:cNvSpPr>
              <a:spLocks noChangeArrowheads="1"/>
            </p:cNvSpPr>
            <p:nvPr/>
          </p:nvSpPr>
          <p:spPr bwMode="auto">
            <a:xfrm>
              <a:off x="816" y="1667"/>
              <a:ext cx="1766" cy="1336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9764" name="Line 7"/>
            <p:cNvSpPr>
              <a:spLocks noChangeShapeType="1"/>
            </p:cNvSpPr>
            <p:nvPr/>
          </p:nvSpPr>
          <p:spPr bwMode="auto">
            <a:xfrm>
              <a:off x="816" y="3003"/>
              <a:ext cx="1766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65" name="Line 8"/>
            <p:cNvSpPr>
              <a:spLocks noChangeShapeType="1"/>
            </p:cNvSpPr>
            <p:nvPr/>
          </p:nvSpPr>
          <p:spPr bwMode="auto">
            <a:xfrm flipV="1">
              <a:off x="816" y="1667"/>
              <a:ext cx="1" cy="1336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66" name="Line 9"/>
            <p:cNvSpPr>
              <a:spLocks noChangeShapeType="1"/>
            </p:cNvSpPr>
            <p:nvPr/>
          </p:nvSpPr>
          <p:spPr bwMode="auto">
            <a:xfrm flipV="1">
              <a:off x="816" y="2985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67" name="Rectangle 10"/>
            <p:cNvSpPr>
              <a:spLocks noChangeArrowheads="1"/>
            </p:cNvSpPr>
            <p:nvPr/>
          </p:nvSpPr>
          <p:spPr bwMode="auto">
            <a:xfrm>
              <a:off x="798" y="3015"/>
              <a:ext cx="7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68" name="Line 11"/>
            <p:cNvSpPr>
              <a:spLocks noChangeShapeType="1"/>
            </p:cNvSpPr>
            <p:nvPr/>
          </p:nvSpPr>
          <p:spPr bwMode="auto">
            <a:xfrm flipV="1">
              <a:off x="1107" y="2985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69" name="Rectangle 12"/>
            <p:cNvSpPr>
              <a:spLocks noChangeArrowheads="1"/>
            </p:cNvSpPr>
            <p:nvPr/>
          </p:nvSpPr>
          <p:spPr bwMode="auto">
            <a:xfrm>
              <a:off x="1089" y="3015"/>
              <a:ext cx="7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70" name="Line 13"/>
            <p:cNvSpPr>
              <a:spLocks noChangeShapeType="1"/>
            </p:cNvSpPr>
            <p:nvPr/>
          </p:nvSpPr>
          <p:spPr bwMode="auto">
            <a:xfrm flipV="1">
              <a:off x="1402" y="2985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71" name="Rectangle 14"/>
            <p:cNvSpPr>
              <a:spLocks noChangeArrowheads="1"/>
            </p:cNvSpPr>
            <p:nvPr/>
          </p:nvSpPr>
          <p:spPr bwMode="auto">
            <a:xfrm>
              <a:off x="1384" y="3015"/>
              <a:ext cx="7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72" name="Line 15"/>
            <p:cNvSpPr>
              <a:spLocks noChangeShapeType="1"/>
            </p:cNvSpPr>
            <p:nvPr/>
          </p:nvSpPr>
          <p:spPr bwMode="auto">
            <a:xfrm flipV="1">
              <a:off x="1697" y="2985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73" name="Rectangle 16"/>
            <p:cNvSpPr>
              <a:spLocks noChangeArrowheads="1"/>
            </p:cNvSpPr>
            <p:nvPr/>
          </p:nvSpPr>
          <p:spPr bwMode="auto">
            <a:xfrm>
              <a:off x="1679" y="3015"/>
              <a:ext cx="7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74" name="Line 17"/>
            <p:cNvSpPr>
              <a:spLocks noChangeShapeType="1"/>
            </p:cNvSpPr>
            <p:nvPr/>
          </p:nvSpPr>
          <p:spPr bwMode="auto">
            <a:xfrm flipV="1">
              <a:off x="1992" y="2985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75" name="Rectangle 18"/>
            <p:cNvSpPr>
              <a:spLocks noChangeArrowheads="1"/>
            </p:cNvSpPr>
            <p:nvPr/>
          </p:nvSpPr>
          <p:spPr bwMode="auto">
            <a:xfrm>
              <a:off x="1974" y="3015"/>
              <a:ext cx="7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76" name="Line 19"/>
            <p:cNvSpPr>
              <a:spLocks noChangeShapeType="1"/>
            </p:cNvSpPr>
            <p:nvPr/>
          </p:nvSpPr>
          <p:spPr bwMode="auto">
            <a:xfrm flipV="1">
              <a:off x="2287" y="2985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77" name="Rectangle 20"/>
            <p:cNvSpPr>
              <a:spLocks noChangeArrowheads="1"/>
            </p:cNvSpPr>
            <p:nvPr/>
          </p:nvSpPr>
          <p:spPr bwMode="auto">
            <a:xfrm>
              <a:off x="2251" y="3015"/>
              <a:ext cx="1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78" name="Line 21"/>
            <p:cNvSpPr>
              <a:spLocks noChangeShapeType="1"/>
            </p:cNvSpPr>
            <p:nvPr/>
          </p:nvSpPr>
          <p:spPr bwMode="auto">
            <a:xfrm flipV="1">
              <a:off x="2582" y="2985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79" name="Rectangle 22"/>
            <p:cNvSpPr>
              <a:spLocks noChangeArrowheads="1"/>
            </p:cNvSpPr>
            <p:nvPr/>
          </p:nvSpPr>
          <p:spPr bwMode="auto">
            <a:xfrm>
              <a:off x="2546" y="3015"/>
              <a:ext cx="1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80" name="Line 23"/>
            <p:cNvSpPr>
              <a:spLocks noChangeShapeType="1"/>
            </p:cNvSpPr>
            <p:nvPr/>
          </p:nvSpPr>
          <p:spPr bwMode="auto">
            <a:xfrm>
              <a:off x="816" y="3000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1" name="Rectangle 24"/>
            <p:cNvSpPr>
              <a:spLocks noChangeArrowheads="1"/>
            </p:cNvSpPr>
            <p:nvPr/>
          </p:nvSpPr>
          <p:spPr bwMode="auto">
            <a:xfrm>
              <a:off x="672" y="2959"/>
              <a:ext cx="1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0,35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82" name="Line 25"/>
            <p:cNvSpPr>
              <a:spLocks noChangeShapeType="1"/>
            </p:cNvSpPr>
            <p:nvPr/>
          </p:nvSpPr>
          <p:spPr bwMode="auto">
            <a:xfrm>
              <a:off x="816" y="2667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3" name="Rectangle 26"/>
            <p:cNvSpPr>
              <a:spLocks noChangeArrowheads="1"/>
            </p:cNvSpPr>
            <p:nvPr/>
          </p:nvSpPr>
          <p:spPr bwMode="auto">
            <a:xfrm>
              <a:off x="709" y="2627"/>
              <a:ext cx="13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84" name="Line 27"/>
            <p:cNvSpPr>
              <a:spLocks noChangeShapeType="1"/>
            </p:cNvSpPr>
            <p:nvPr/>
          </p:nvSpPr>
          <p:spPr bwMode="auto">
            <a:xfrm>
              <a:off x="816" y="2331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5" name="Rectangle 28"/>
            <p:cNvSpPr>
              <a:spLocks noChangeArrowheads="1"/>
            </p:cNvSpPr>
            <p:nvPr/>
          </p:nvSpPr>
          <p:spPr bwMode="auto">
            <a:xfrm>
              <a:off x="672" y="2291"/>
              <a:ext cx="1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86" name="Line 29"/>
            <p:cNvSpPr>
              <a:spLocks noChangeShapeType="1"/>
            </p:cNvSpPr>
            <p:nvPr/>
          </p:nvSpPr>
          <p:spPr bwMode="auto">
            <a:xfrm>
              <a:off x="816" y="1999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7" name="Rectangle 30"/>
            <p:cNvSpPr>
              <a:spLocks noChangeArrowheads="1"/>
            </p:cNvSpPr>
            <p:nvPr/>
          </p:nvSpPr>
          <p:spPr bwMode="auto">
            <a:xfrm>
              <a:off x="709" y="1958"/>
              <a:ext cx="13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88" name="Line 31"/>
            <p:cNvSpPr>
              <a:spLocks noChangeShapeType="1"/>
            </p:cNvSpPr>
            <p:nvPr/>
          </p:nvSpPr>
          <p:spPr bwMode="auto">
            <a:xfrm>
              <a:off x="816" y="1667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89" name="Rectangle 32"/>
            <p:cNvSpPr>
              <a:spLocks noChangeArrowheads="1"/>
            </p:cNvSpPr>
            <p:nvPr/>
          </p:nvSpPr>
          <p:spPr bwMode="auto">
            <a:xfrm>
              <a:off x="672" y="1626"/>
              <a:ext cx="1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90" name="Freeform 33"/>
            <p:cNvSpPr>
              <a:spLocks/>
            </p:cNvSpPr>
            <p:nvPr/>
          </p:nvSpPr>
          <p:spPr bwMode="auto">
            <a:xfrm>
              <a:off x="816" y="1999"/>
              <a:ext cx="398" cy="295"/>
            </a:xfrm>
            <a:custGeom>
              <a:avLst/>
              <a:gdLst>
                <a:gd name="T0" fmla="*/ 8 w 398"/>
                <a:gd name="T1" fmla="*/ 0 h 295"/>
                <a:gd name="T2" fmla="*/ 19 w 398"/>
                <a:gd name="T3" fmla="*/ 0 h 295"/>
                <a:gd name="T4" fmla="*/ 30 w 398"/>
                <a:gd name="T5" fmla="*/ 0 h 295"/>
                <a:gd name="T6" fmla="*/ 41 w 398"/>
                <a:gd name="T7" fmla="*/ 0 h 295"/>
                <a:gd name="T8" fmla="*/ 52 w 398"/>
                <a:gd name="T9" fmla="*/ 0 h 295"/>
                <a:gd name="T10" fmla="*/ 63 w 398"/>
                <a:gd name="T11" fmla="*/ 0 h 295"/>
                <a:gd name="T12" fmla="*/ 74 w 398"/>
                <a:gd name="T13" fmla="*/ 0 h 295"/>
                <a:gd name="T14" fmla="*/ 85 w 398"/>
                <a:gd name="T15" fmla="*/ 0 h 295"/>
                <a:gd name="T16" fmla="*/ 96 w 398"/>
                <a:gd name="T17" fmla="*/ 0 h 295"/>
                <a:gd name="T18" fmla="*/ 107 w 398"/>
                <a:gd name="T19" fmla="*/ 0 h 295"/>
                <a:gd name="T20" fmla="*/ 118 w 398"/>
                <a:gd name="T21" fmla="*/ 0 h 295"/>
                <a:gd name="T22" fmla="*/ 129 w 398"/>
                <a:gd name="T23" fmla="*/ 0 h 295"/>
                <a:gd name="T24" fmla="*/ 140 w 398"/>
                <a:gd name="T25" fmla="*/ 0 h 295"/>
                <a:gd name="T26" fmla="*/ 151 w 398"/>
                <a:gd name="T27" fmla="*/ 0 h 295"/>
                <a:gd name="T28" fmla="*/ 162 w 398"/>
                <a:gd name="T29" fmla="*/ 0 h 295"/>
                <a:gd name="T30" fmla="*/ 173 w 398"/>
                <a:gd name="T31" fmla="*/ 0 h 295"/>
                <a:gd name="T32" fmla="*/ 185 w 398"/>
                <a:gd name="T33" fmla="*/ 0 h 295"/>
                <a:gd name="T34" fmla="*/ 196 w 398"/>
                <a:gd name="T35" fmla="*/ 0 h 295"/>
                <a:gd name="T36" fmla="*/ 207 w 398"/>
                <a:gd name="T37" fmla="*/ 0 h 295"/>
                <a:gd name="T38" fmla="*/ 218 w 398"/>
                <a:gd name="T39" fmla="*/ 0 h 295"/>
                <a:gd name="T40" fmla="*/ 229 w 398"/>
                <a:gd name="T41" fmla="*/ 0 h 295"/>
                <a:gd name="T42" fmla="*/ 240 w 398"/>
                <a:gd name="T43" fmla="*/ 0 h 295"/>
                <a:gd name="T44" fmla="*/ 251 w 398"/>
                <a:gd name="T45" fmla="*/ 0 h 295"/>
                <a:gd name="T46" fmla="*/ 262 w 398"/>
                <a:gd name="T47" fmla="*/ 0 h 295"/>
                <a:gd name="T48" fmla="*/ 273 w 398"/>
                <a:gd name="T49" fmla="*/ 0 h 295"/>
                <a:gd name="T50" fmla="*/ 284 w 398"/>
                <a:gd name="T51" fmla="*/ 0 h 295"/>
                <a:gd name="T52" fmla="*/ 295 w 398"/>
                <a:gd name="T53" fmla="*/ 0 h 295"/>
                <a:gd name="T54" fmla="*/ 306 w 398"/>
                <a:gd name="T55" fmla="*/ 0 h 295"/>
                <a:gd name="T56" fmla="*/ 317 w 398"/>
                <a:gd name="T57" fmla="*/ 11 h 295"/>
                <a:gd name="T58" fmla="*/ 328 w 398"/>
                <a:gd name="T59" fmla="*/ 30 h 295"/>
                <a:gd name="T60" fmla="*/ 336 w 398"/>
                <a:gd name="T61" fmla="*/ 44 h 295"/>
                <a:gd name="T62" fmla="*/ 339 w 398"/>
                <a:gd name="T63" fmla="*/ 63 h 295"/>
                <a:gd name="T64" fmla="*/ 347 w 398"/>
                <a:gd name="T65" fmla="*/ 78 h 295"/>
                <a:gd name="T66" fmla="*/ 350 w 398"/>
                <a:gd name="T67" fmla="*/ 100 h 295"/>
                <a:gd name="T68" fmla="*/ 358 w 398"/>
                <a:gd name="T69" fmla="*/ 118 h 295"/>
                <a:gd name="T70" fmla="*/ 362 w 398"/>
                <a:gd name="T71" fmla="*/ 148 h 295"/>
                <a:gd name="T72" fmla="*/ 369 w 398"/>
                <a:gd name="T73" fmla="*/ 166 h 295"/>
                <a:gd name="T74" fmla="*/ 373 w 398"/>
                <a:gd name="T75" fmla="*/ 192 h 295"/>
                <a:gd name="T76" fmla="*/ 380 w 398"/>
                <a:gd name="T77" fmla="*/ 210 h 295"/>
                <a:gd name="T78" fmla="*/ 384 w 398"/>
                <a:gd name="T79" fmla="*/ 240 h 295"/>
                <a:gd name="T80" fmla="*/ 391 w 398"/>
                <a:gd name="T81" fmla="*/ 258 h 295"/>
                <a:gd name="T82" fmla="*/ 395 w 398"/>
                <a:gd name="T83" fmla="*/ 284 h 29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98"/>
                <a:gd name="T127" fmla="*/ 0 h 295"/>
                <a:gd name="T128" fmla="*/ 398 w 398"/>
                <a:gd name="T129" fmla="*/ 295 h 29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98" h="295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10" y="4"/>
                  </a:lnTo>
                  <a:lnTo>
                    <a:pt x="314" y="7"/>
                  </a:lnTo>
                  <a:lnTo>
                    <a:pt x="317" y="11"/>
                  </a:lnTo>
                  <a:lnTo>
                    <a:pt x="321" y="15"/>
                  </a:lnTo>
                  <a:lnTo>
                    <a:pt x="328" y="22"/>
                  </a:lnTo>
                  <a:lnTo>
                    <a:pt x="328" y="30"/>
                  </a:lnTo>
                  <a:lnTo>
                    <a:pt x="332" y="33"/>
                  </a:lnTo>
                  <a:lnTo>
                    <a:pt x="332" y="41"/>
                  </a:lnTo>
                  <a:lnTo>
                    <a:pt x="336" y="44"/>
                  </a:lnTo>
                  <a:lnTo>
                    <a:pt x="336" y="52"/>
                  </a:lnTo>
                  <a:lnTo>
                    <a:pt x="339" y="55"/>
                  </a:lnTo>
                  <a:lnTo>
                    <a:pt x="339" y="63"/>
                  </a:lnTo>
                  <a:lnTo>
                    <a:pt x="343" y="66"/>
                  </a:lnTo>
                  <a:lnTo>
                    <a:pt x="343" y="74"/>
                  </a:lnTo>
                  <a:lnTo>
                    <a:pt x="347" y="78"/>
                  </a:lnTo>
                  <a:lnTo>
                    <a:pt x="347" y="89"/>
                  </a:lnTo>
                  <a:lnTo>
                    <a:pt x="350" y="92"/>
                  </a:lnTo>
                  <a:lnTo>
                    <a:pt x="350" y="100"/>
                  </a:lnTo>
                  <a:lnTo>
                    <a:pt x="354" y="103"/>
                  </a:lnTo>
                  <a:lnTo>
                    <a:pt x="354" y="114"/>
                  </a:lnTo>
                  <a:lnTo>
                    <a:pt x="358" y="118"/>
                  </a:lnTo>
                  <a:lnTo>
                    <a:pt x="358" y="129"/>
                  </a:lnTo>
                  <a:lnTo>
                    <a:pt x="362" y="133"/>
                  </a:lnTo>
                  <a:lnTo>
                    <a:pt x="362" y="148"/>
                  </a:lnTo>
                  <a:lnTo>
                    <a:pt x="365" y="151"/>
                  </a:lnTo>
                  <a:lnTo>
                    <a:pt x="365" y="162"/>
                  </a:lnTo>
                  <a:lnTo>
                    <a:pt x="369" y="166"/>
                  </a:lnTo>
                  <a:lnTo>
                    <a:pt x="369" y="177"/>
                  </a:lnTo>
                  <a:lnTo>
                    <a:pt x="373" y="181"/>
                  </a:lnTo>
                  <a:lnTo>
                    <a:pt x="373" y="192"/>
                  </a:lnTo>
                  <a:lnTo>
                    <a:pt x="376" y="196"/>
                  </a:lnTo>
                  <a:lnTo>
                    <a:pt x="376" y="207"/>
                  </a:lnTo>
                  <a:lnTo>
                    <a:pt x="380" y="210"/>
                  </a:lnTo>
                  <a:lnTo>
                    <a:pt x="380" y="225"/>
                  </a:lnTo>
                  <a:lnTo>
                    <a:pt x="384" y="229"/>
                  </a:lnTo>
                  <a:lnTo>
                    <a:pt x="384" y="240"/>
                  </a:lnTo>
                  <a:lnTo>
                    <a:pt x="387" y="244"/>
                  </a:lnTo>
                  <a:lnTo>
                    <a:pt x="387" y="255"/>
                  </a:lnTo>
                  <a:lnTo>
                    <a:pt x="391" y="258"/>
                  </a:lnTo>
                  <a:lnTo>
                    <a:pt x="391" y="270"/>
                  </a:lnTo>
                  <a:lnTo>
                    <a:pt x="395" y="273"/>
                  </a:lnTo>
                  <a:lnTo>
                    <a:pt x="395" y="284"/>
                  </a:lnTo>
                  <a:lnTo>
                    <a:pt x="398" y="288"/>
                  </a:lnTo>
                  <a:lnTo>
                    <a:pt x="398" y="295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91" name="Freeform 34"/>
            <p:cNvSpPr>
              <a:spLocks/>
            </p:cNvSpPr>
            <p:nvPr/>
          </p:nvSpPr>
          <p:spPr bwMode="auto">
            <a:xfrm>
              <a:off x="1214" y="2294"/>
              <a:ext cx="391" cy="355"/>
            </a:xfrm>
            <a:custGeom>
              <a:avLst/>
              <a:gdLst>
                <a:gd name="T0" fmla="*/ 4 w 391"/>
                <a:gd name="T1" fmla="*/ 15 h 355"/>
                <a:gd name="T2" fmla="*/ 11 w 391"/>
                <a:gd name="T3" fmla="*/ 34 h 355"/>
                <a:gd name="T4" fmla="*/ 15 w 391"/>
                <a:gd name="T5" fmla="*/ 56 h 355"/>
                <a:gd name="T6" fmla="*/ 23 w 391"/>
                <a:gd name="T7" fmla="*/ 74 h 355"/>
                <a:gd name="T8" fmla="*/ 26 w 391"/>
                <a:gd name="T9" fmla="*/ 96 h 355"/>
                <a:gd name="T10" fmla="*/ 34 w 391"/>
                <a:gd name="T11" fmla="*/ 115 h 355"/>
                <a:gd name="T12" fmla="*/ 37 w 391"/>
                <a:gd name="T13" fmla="*/ 137 h 355"/>
                <a:gd name="T14" fmla="*/ 45 w 391"/>
                <a:gd name="T15" fmla="*/ 156 h 355"/>
                <a:gd name="T16" fmla="*/ 48 w 391"/>
                <a:gd name="T17" fmla="*/ 181 h 355"/>
                <a:gd name="T18" fmla="*/ 56 w 391"/>
                <a:gd name="T19" fmla="*/ 200 h 355"/>
                <a:gd name="T20" fmla="*/ 59 w 391"/>
                <a:gd name="T21" fmla="*/ 226 h 355"/>
                <a:gd name="T22" fmla="*/ 67 w 391"/>
                <a:gd name="T23" fmla="*/ 240 h 355"/>
                <a:gd name="T24" fmla="*/ 70 w 391"/>
                <a:gd name="T25" fmla="*/ 263 h 355"/>
                <a:gd name="T26" fmla="*/ 78 w 391"/>
                <a:gd name="T27" fmla="*/ 277 h 355"/>
                <a:gd name="T28" fmla="*/ 85 w 391"/>
                <a:gd name="T29" fmla="*/ 300 h 355"/>
                <a:gd name="T30" fmla="*/ 96 w 391"/>
                <a:gd name="T31" fmla="*/ 314 h 355"/>
                <a:gd name="T32" fmla="*/ 107 w 391"/>
                <a:gd name="T33" fmla="*/ 322 h 355"/>
                <a:gd name="T34" fmla="*/ 118 w 391"/>
                <a:gd name="T35" fmla="*/ 322 h 355"/>
                <a:gd name="T36" fmla="*/ 129 w 391"/>
                <a:gd name="T37" fmla="*/ 318 h 355"/>
                <a:gd name="T38" fmla="*/ 141 w 391"/>
                <a:gd name="T39" fmla="*/ 318 h 355"/>
                <a:gd name="T40" fmla="*/ 152 w 391"/>
                <a:gd name="T41" fmla="*/ 318 h 355"/>
                <a:gd name="T42" fmla="*/ 163 w 391"/>
                <a:gd name="T43" fmla="*/ 322 h 355"/>
                <a:gd name="T44" fmla="*/ 174 w 391"/>
                <a:gd name="T45" fmla="*/ 329 h 355"/>
                <a:gd name="T46" fmla="*/ 185 w 391"/>
                <a:gd name="T47" fmla="*/ 336 h 355"/>
                <a:gd name="T48" fmla="*/ 196 w 391"/>
                <a:gd name="T49" fmla="*/ 344 h 355"/>
                <a:gd name="T50" fmla="*/ 207 w 391"/>
                <a:gd name="T51" fmla="*/ 348 h 355"/>
                <a:gd name="T52" fmla="*/ 218 w 391"/>
                <a:gd name="T53" fmla="*/ 348 h 355"/>
                <a:gd name="T54" fmla="*/ 229 w 391"/>
                <a:gd name="T55" fmla="*/ 348 h 355"/>
                <a:gd name="T56" fmla="*/ 240 w 391"/>
                <a:gd name="T57" fmla="*/ 348 h 355"/>
                <a:gd name="T58" fmla="*/ 251 w 391"/>
                <a:gd name="T59" fmla="*/ 348 h 355"/>
                <a:gd name="T60" fmla="*/ 262 w 391"/>
                <a:gd name="T61" fmla="*/ 348 h 355"/>
                <a:gd name="T62" fmla="*/ 273 w 391"/>
                <a:gd name="T63" fmla="*/ 348 h 355"/>
                <a:gd name="T64" fmla="*/ 284 w 391"/>
                <a:gd name="T65" fmla="*/ 348 h 355"/>
                <a:gd name="T66" fmla="*/ 295 w 391"/>
                <a:gd name="T67" fmla="*/ 351 h 355"/>
                <a:gd name="T68" fmla="*/ 306 w 391"/>
                <a:gd name="T69" fmla="*/ 351 h 355"/>
                <a:gd name="T70" fmla="*/ 318 w 391"/>
                <a:gd name="T71" fmla="*/ 355 h 355"/>
                <a:gd name="T72" fmla="*/ 329 w 391"/>
                <a:gd name="T73" fmla="*/ 355 h 355"/>
                <a:gd name="T74" fmla="*/ 340 w 391"/>
                <a:gd name="T75" fmla="*/ 355 h 355"/>
                <a:gd name="T76" fmla="*/ 351 w 391"/>
                <a:gd name="T77" fmla="*/ 355 h 355"/>
                <a:gd name="T78" fmla="*/ 362 w 391"/>
                <a:gd name="T79" fmla="*/ 355 h 355"/>
                <a:gd name="T80" fmla="*/ 373 w 391"/>
                <a:gd name="T81" fmla="*/ 355 h 355"/>
                <a:gd name="T82" fmla="*/ 384 w 391"/>
                <a:gd name="T83" fmla="*/ 355 h 3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91"/>
                <a:gd name="T127" fmla="*/ 0 h 355"/>
                <a:gd name="T128" fmla="*/ 391 w 391"/>
                <a:gd name="T129" fmla="*/ 355 h 35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91" h="355">
                  <a:moveTo>
                    <a:pt x="0" y="0"/>
                  </a:moveTo>
                  <a:lnTo>
                    <a:pt x="4" y="4"/>
                  </a:lnTo>
                  <a:lnTo>
                    <a:pt x="4" y="15"/>
                  </a:lnTo>
                  <a:lnTo>
                    <a:pt x="8" y="19"/>
                  </a:lnTo>
                  <a:lnTo>
                    <a:pt x="8" y="30"/>
                  </a:lnTo>
                  <a:lnTo>
                    <a:pt x="11" y="34"/>
                  </a:lnTo>
                  <a:lnTo>
                    <a:pt x="11" y="45"/>
                  </a:lnTo>
                  <a:lnTo>
                    <a:pt x="15" y="48"/>
                  </a:lnTo>
                  <a:lnTo>
                    <a:pt x="15" y="56"/>
                  </a:lnTo>
                  <a:lnTo>
                    <a:pt x="19" y="59"/>
                  </a:lnTo>
                  <a:lnTo>
                    <a:pt x="19" y="71"/>
                  </a:lnTo>
                  <a:lnTo>
                    <a:pt x="23" y="74"/>
                  </a:lnTo>
                  <a:lnTo>
                    <a:pt x="23" y="85"/>
                  </a:lnTo>
                  <a:lnTo>
                    <a:pt x="26" y="89"/>
                  </a:lnTo>
                  <a:lnTo>
                    <a:pt x="26" y="96"/>
                  </a:lnTo>
                  <a:lnTo>
                    <a:pt x="30" y="100"/>
                  </a:lnTo>
                  <a:lnTo>
                    <a:pt x="30" y="111"/>
                  </a:lnTo>
                  <a:lnTo>
                    <a:pt x="34" y="115"/>
                  </a:lnTo>
                  <a:lnTo>
                    <a:pt x="34" y="126"/>
                  </a:lnTo>
                  <a:lnTo>
                    <a:pt x="37" y="130"/>
                  </a:lnTo>
                  <a:lnTo>
                    <a:pt x="37" y="137"/>
                  </a:lnTo>
                  <a:lnTo>
                    <a:pt x="41" y="141"/>
                  </a:lnTo>
                  <a:lnTo>
                    <a:pt x="41" y="152"/>
                  </a:lnTo>
                  <a:lnTo>
                    <a:pt x="45" y="156"/>
                  </a:lnTo>
                  <a:lnTo>
                    <a:pt x="45" y="167"/>
                  </a:lnTo>
                  <a:lnTo>
                    <a:pt x="48" y="170"/>
                  </a:lnTo>
                  <a:lnTo>
                    <a:pt x="48" y="181"/>
                  </a:lnTo>
                  <a:lnTo>
                    <a:pt x="52" y="185"/>
                  </a:lnTo>
                  <a:lnTo>
                    <a:pt x="52" y="196"/>
                  </a:lnTo>
                  <a:lnTo>
                    <a:pt x="56" y="200"/>
                  </a:lnTo>
                  <a:lnTo>
                    <a:pt x="56" y="211"/>
                  </a:lnTo>
                  <a:lnTo>
                    <a:pt x="59" y="215"/>
                  </a:lnTo>
                  <a:lnTo>
                    <a:pt x="59" y="226"/>
                  </a:lnTo>
                  <a:lnTo>
                    <a:pt x="63" y="229"/>
                  </a:lnTo>
                  <a:lnTo>
                    <a:pt x="63" y="237"/>
                  </a:lnTo>
                  <a:lnTo>
                    <a:pt x="67" y="240"/>
                  </a:lnTo>
                  <a:lnTo>
                    <a:pt x="67" y="252"/>
                  </a:lnTo>
                  <a:lnTo>
                    <a:pt x="70" y="255"/>
                  </a:lnTo>
                  <a:lnTo>
                    <a:pt x="70" y="263"/>
                  </a:lnTo>
                  <a:lnTo>
                    <a:pt x="74" y="266"/>
                  </a:lnTo>
                  <a:lnTo>
                    <a:pt x="74" y="274"/>
                  </a:lnTo>
                  <a:lnTo>
                    <a:pt x="78" y="277"/>
                  </a:lnTo>
                  <a:lnTo>
                    <a:pt x="78" y="285"/>
                  </a:lnTo>
                  <a:lnTo>
                    <a:pt x="85" y="292"/>
                  </a:lnTo>
                  <a:lnTo>
                    <a:pt x="85" y="300"/>
                  </a:lnTo>
                  <a:lnTo>
                    <a:pt x="93" y="307"/>
                  </a:lnTo>
                  <a:lnTo>
                    <a:pt x="93" y="311"/>
                  </a:lnTo>
                  <a:lnTo>
                    <a:pt x="96" y="314"/>
                  </a:lnTo>
                  <a:lnTo>
                    <a:pt x="100" y="318"/>
                  </a:lnTo>
                  <a:lnTo>
                    <a:pt x="104" y="322"/>
                  </a:lnTo>
                  <a:lnTo>
                    <a:pt x="107" y="322"/>
                  </a:lnTo>
                  <a:lnTo>
                    <a:pt x="111" y="322"/>
                  </a:lnTo>
                  <a:lnTo>
                    <a:pt x="115" y="322"/>
                  </a:lnTo>
                  <a:lnTo>
                    <a:pt x="118" y="322"/>
                  </a:lnTo>
                  <a:lnTo>
                    <a:pt x="122" y="322"/>
                  </a:lnTo>
                  <a:lnTo>
                    <a:pt x="126" y="322"/>
                  </a:lnTo>
                  <a:lnTo>
                    <a:pt x="129" y="318"/>
                  </a:lnTo>
                  <a:lnTo>
                    <a:pt x="133" y="318"/>
                  </a:lnTo>
                  <a:lnTo>
                    <a:pt x="137" y="318"/>
                  </a:lnTo>
                  <a:lnTo>
                    <a:pt x="141" y="318"/>
                  </a:lnTo>
                  <a:lnTo>
                    <a:pt x="144" y="318"/>
                  </a:lnTo>
                  <a:lnTo>
                    <a:pt x="148" y="318"/>
                  </a:lnTo>
                  <a:lnTo>
                    <a:pt x="152" y="318"/>
                  </a:lnTo>
                  <a:lnTo>
                    <a:pt x="155" y="322"/>
                  </a:lnTo>
                  <a:lnTo>
                    <a:pt x="159" y="322"/>
                  </a:lnTo>
                  <a:lnTo>
                    <a:pt x="163" y="322"/>
                  </a:lnTo>
                  <a:lnTo>
                    <a:pt x="166" y="325"/>
                  </a:lnTo>
                  <a:lnTo>
                    <a:pt x="170" y="329"/>
                  </a:lnTo>
                  <a:lnTo>
                    <a:pt x="174" y="329"/>
                  </a:lnTo>
                  <a:lnTo>
                    <a:pt x="177" y="333"/>
                  </a:lnTo>
                  <a:lnTo>
                    <a:pt x="181" y="336"/>
                  </a:lnTo>
                  <a:lnTo>
                    <a:pt x="185" y="336"/>
                  </a:lnTo>
                  <a:lnTo>
                    <a:pt x="188" y="340"/>
                  </a:lnTo>
                  <a:lnTo>
                    <a:pt x="192" y="340"/>
                  </a:lnTo>
                  <a:lnTo>
                    <a:pt x="196" y="344"/>
                  </a:lnTo>
                  <a:lnTo>
                    <a:pt x="200" y="344"/>
                  </a:lnTo>
                  <a:lnTo>
                    <a:pt x="203" y="348"/>
                  </a:lnTo>
                  <a:lnTo>
                    <a:pt x="207" y="348"/>
                  </a:lnTo>
                  <a:lnTo>
                    <a:pt x="211" y="348"/>
                  </a:lnTo>
                  <a:lnTo>
                    <a:pt x="214" y="348"/>
                  </a:lnTo>
                  <a:lnTo>
                    <a:pt x="218" y="348"/>
                  </a:lnTo>
                  <a:lnTo>
                    <a:pt x="222" y="348"/>
                  </a:lnTo>
                  <a:lnTo>
                    <a:pt x="225" y="348"/>
                  </a:lnTo>
                  <a:lnTo>
                    <a:pt x="229" y="348"/>
                  </a:lnTo>
                  <a:lnTo>
                    <a:pt x="233" y="348"/>
                  </a:lnTo>
                  <a:lnTo>
                    <a:pt x="236" y="348"/>
                  </a:lnTo>
                  <a:lnTo>
                    <a:pt x="240" y="348"/>
                  </a:lnTo>
                  <a:lnTo>
                    <a:pt x="244" y="348"/>
                  </a:lnTo>
                  <a:lnTo>
                    <a:pt x="247" y="348"/>
                  </a:lnTo>
                  <a:lnTo>
                    <a:pt x="251" y="348"/>
                  </a:lnTo>
                  <a:lnTo>
                    <a:pt x="255" y="348"/>
                  </a:lnTo>
                  <a:lnTo>
                    <a:pt x="259" y="348"/>
                  </a:lnTo>
                  <a:lnTo>
                    <a:pt x="262" y="348"/>
                  </a:lnTo>
                  <a:lnTo>
                    <a:pt x="266" y="348"/>
                  </a:lnTo>
                  <a:lnTo>
                    <a:pt x="270" y="348"/>
                  </a:lnTo>
                  <a:lnTo>
                    <a:pt x="273" y="348"/>
                  </a:lnTo>
                  <a:lnTo>
                    <a:pt x="277" y="348"/>
                  </a:lnTo>
                  <a:lnTo>
                    <a:pt x="281" y="348"/>
                  </a:lnTo>
                  <a:lnTo>
                    <a:pt x="284" y="348"/>
                  </a:lnTo>
                  <a:lnTo>
                    <a:pt x="288" y="348"/>
                  </a:lnTo>
                  <a:lnTo>
                    <a:pt x="292" y="351"/>
                  </a:lnTo>
                  <a:lnTo>
                    <a:pt x="295" y="351"/>
                  </a:lnTo>
                  <a:lnTo>
                    <a:pt x="299" y="351"/>
                  </a:lnTo>
                  <a:lnTo>
                    <a:pt x="303" y="351"/>
                  </a:lnTo>
                  <a:lnTo>
                    <a:pt x="306" y="351"/>
                  </a:lnTo>
                  <a:lnTo>
                    <a:pt x="310" y="355"/>
                  </a:lnTo>
                  <a:lnTo>
                    <a:pt x="314" y="355"/>
                  </a:lnTo>
                  <a:lnTo>
                    <a:pt x="318" y="355"/>
                  </a:lnTo>
                  <a:lnTo>
                    <a:pt x="321" y="355"/>
                  </a:lnTo>
                  <a:lnTo>
                    <a:pt x="325" y="355"/>
                  </a:lnTo>
                  <a:lnTo>
                    <a:pt x="329" y="355"/>
                  </a:lnTo>
                  <a:lnTo>
                    <a:pt x="332" y="355"/>
                  </a:lnTo>
                  <a:lnTo>
                    <a:pt x="336" y="355"/>
                  </a:lnTo>
                  <a:lnTo>
                    <a:pt x="340" y="355"/>
                  </a:lnTo>
                  <a:lnTo>
                    <a:pt x="343" y="355"/>
                  </a:lnTo>
                  <a:lnTo>
                    <a:pt x="347" y="355"/>
                  </a:lnTo>
                  <a:lnTo>
                    <a:pt x="351" y="355"/>
                  </a:lnTo>
                  <a:lnTo>
                    <a:pt x="354" y="355"/>
                  </a:lnTo>
                  <a:lnTo>
                    <a:pt x="358" y="355"/>
                  </a:lnTo>
                  <a:lnTo>
                    <a:pt x="362" y="355"/>
                  </a:lnTo>
                  <a:lnTo>
                    <a:pt x="365" y="355"/>
                  </a:lnTo>
                  <a:lnTo>
                    <a:pt x="369" y="355"/>
                  </a:lnTo>
                  <a:lnTo>
                    <a:pt x="373" y="355"/>
                  </a:lnTo>
                  <a:lnTo>
                    <a:pt x="377" y="355"/>
                  </a:lnTo>
                  <a:lnTo>
                    <a:pt x="380" y="355"/>
                  </a:lnTo>
                  <a:lnTo>
                    <a:pt x="384" y="355"/>
                  </a:lnTo>
                  <a:lnTo>
                    <a:pt x="388" y="355"/>
                  </a:lnTo>
                  <a:lnTo>
                    <a:pt x="391" y="355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92" name="Freeform 35"/>
            <p:cNvSpPr>
              <a:spLocks/>
            </p:cNvSpPr>
            <p:nvPr/>
          </p:nvSpPr>
          <p:spPr bwMode="auto">
            <a:xfrm>
              <a:off x="1605" y="2649"/>
              <a:ext cx="469" cy="4"/>
            </a:xfrm>
            <a:custGeom>
              <a:avLst/>
              <a:gdLst>
                <a:gd name="T0" fmla="*/ 8 w 469"/>
                <a:gd name="T1" fmla="*/ 0 h 4"/>
                <a:gd name="T2" fmla="*/ 19 w 469"/>
                <a:gd name="T3" fmla="*/ 0 h 4"/>
                <a:gd name="T4" fmla="*/ 30 w 469"/>
                <a:gd name="T5" fmla="*/ 4 h 4"/>
                <a:gd name="T6" fmla="*/ 41 w 469"/>
                <a:gd name="T7" fmla="*/ 4 h 4"/>
                <a:gd name="T8" fmla="*/ 52 w 469"/>
                <a:gd name="T9" fmla="*/ 4 h 4"/>
                <a:gd name="T10" fmla="*/ 63 w 469"/>
                <a:gd name="T11" fmla="*/ 4 h 4"/>
                <a:gd name="T12" fmla="*/ 74 w 469"/>
                <a:gd name="T13" fmla="*/ 4 h 4"/>
                <a:gd name="T14" fmla="*/ 85 w 469"/>
                <a:gd name="T15" fmla="*/ 4 h 4"/>
                <a:gd name="T16" fmla="*/ 96 w 469"/>
                <a:gd name="T17" fmla="*/ 4 h 4"/>
                <a:gd name="T18" fmla="*/ 107 w 469"/>
                <a:gd name="T19" fmla="*/ 4 h 4"/>
                <a:gd name="T20" fmla="*/ 118 w 469"/>
                <a:gd name="T21" fmla="*/ 4 h 4"/>
                <a:gd name="T22" fmla="*/ 129 w 469"/>
                <a:gd name="T23" fmla="*/ 4 h 4"/>
                <a:gd name="T24" fmla="*/ 140 w 469"/>
                <a:gd name="T25" fmla="*/ 4 h 4"/>
                <a:gd name="T26" fmla="*/ 151 w 469"/>
                <a:gd name="T27" fmla="*/ 4 h 4"/>
                <a:gd name="T28" fmla="*/ 163 w 469"/>
                <a:gd name="T29" fmla="*/ 4 h 4"/>
                <a:gd name="T30" fmla="*/ 174 w 469"/>
                <a:gd name="T31" fmla="*/ 4 h 4"/>
                <a:gd name="T32" fmla="*/ 185 w 469"/>
                <a:gd name="T33" fmla="*/ 4 h 4"/>
                <a:gd name="T34" fmla="*/ 196 w 469"/>
                <a:gd name="T35" fmla="*/ 4 h 4"/>
                <a:gd name="T36" fmla="*/ 207 w 469"/>
                <a:gd name="T37" fmla="*/ 4 h 4"/>
                <a:gd name="T38" fmla="*/ 218 w 469"/>
                <a:gd name="T39" fmla="*/ 4 h 4"/>
                <a:gd name="T40" fmla="*/ 229 w 469"/>
                <a:gd name="T41" fmla="*/ 4 h 4"/>
                <a:gd name="T42" fmla="*/ 240 w 469"/>
                <a:gd name="T43" fmla="*/ 4 h 4"/>
                <a:gd name="T44" fmla="*/ 251 w 469"/>
                <a:gd name="T45" fmla="*/ 4 h 4"/>
                <a:gd name="T46" fmla="*/ 262 w 469"/>
                <a:gd name="T47" fmla="*/ 4 h 4"/>
                <a:gd name="T48" fmla="*/ 273 w 469"/>
                <a:gd name="T49" fmla="*/ 4 h 4"/>
                <a:gd name="T50" fmla="*/ 284 w 469"/>
                <a:gd name="T51" fmla="*/ 4 h 4"/>
                <a:gd name="T52" fmla="*/ 295 w 469"/>
                <a:gd name="T53" fmla="*/ 4 h 4"/>
                <a:gd name="T54" fmla="*/ 306 w 469"/>
                <a:gd name="T55" fmla="*/ 4 h 4"/>
                <a:gd name="T56" fmla="*/ 317 w 469"/>
                <a:gd name="T57" fmla="*/ 4 h 4"/>
                <a:gd name="T58" fmla="*/ 328 w 469"/>
                <a:gd name="T59" fmla="*/ 4 h 4"/>
                <a:gd name="T60" fmla="*/ 340 w 469"/>
                <a:gd name="T61" fmla="*/ 4 h 4"/>
                <a:gd name="T62" fmla="*/ 351 w 469"/>
                <a:gd name="T63" fmla="*/ 4 h 4"/>
                <a:gd name="T64" fmla="*/ 362 w 469"/>
                <a:gd name="T65" fmla="*/ 4 h 4"/>
                <a:gd name="T66" fmla="*/ 373 w 469"/>
                <a:gd name="T67" fmla="*/ 4 h 4"/>
                <a:gd name="T68" fmla="*/ 384 w 469"/>
                <a:gd name="T69" fmla="*/ 4 h 4"/>
                <a:gd name="T70" fmla="*/ 395 w 469"/>
                <a:gd name="T71" fmla="*/ 4 h 4"/>
                <a:gd name="T72" fmla="*/ 406 w 469"/>
                <a:gd name="T73" fmla="*/ 4 h 4"/>
                <a:gd name="T74" fmla="*/ 417 w 469"/>
                <a:gd name="T75" fmla="*/ 4 h 4"/>
                <a:gd name="T76" fmla="*/ 428 w 469"/>
                <a:gd name="T77" fmla="*/ 4 h 4"/>
                <a:gd name="T78" fmla="*/ 439 w 469"/>
                <a:gd name="T79" fmla="*/ 4 h 4"/>
                <a:gd name="T80" fmla="*/ 450 w 469"/>
                <a:gd name="T81" fmla="*/ 4 h 4"/>
                <a:gd name="T82" fmla="*/ 461 w 469"/>
                <a:gd name="T83" fmla="*/ 4 h 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9"/>
                <a:gd name="T127" fmla="*/ 0 h 4"/>
                <a:gd name="T128" fmla="*/ 469 w 469"/>
                <a:gd name="T129" fmla="*/ 4 h 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9" h="4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7" y="4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8" y="4"/>
                  </a:lnTo>
                  <a:lnTo>
                    <a:pt x="81" y="4"/>
                  </a:lnTo>
                  <a:lnTo>
                    <a:pt x="85" y="4"/>
                  </a:lnTo>
                  <a:lnTo>
                    <a:pt x="89" y="4"/>
                  </a:lnTo>
                  <a:lnTo>
                    <a:pt x="92" y="4"/>
                  </a:lnTo>
                  <a:lnTo>
                    <a:pt x="96" y="4"/>
                  </a:lnTo>
                  <a:lnTo>
                    <a:pt x="100" y="4"/>
                  </a:lnTo>
                  <a:lnTo>
                    <a:pt x="104" y="4"/>
                  </a:lnTo>
                  <a:lnTo>
                    <a:pt x="107" y="4"/>
                  </a:lnTo>
                  <a:lnTo>
                    <a:pt x="111" y="4"/>
                  </a:lnTo>
                  <a:lnTo>
                    <a:pt x="115" y="4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29" y="4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40" y="4"/>
                  </a:lnTo>
                  <a:lnTo>
                    <a:pt x="144" y="4"/>
                  </a:lnTo>
                  <a:lnTo>
                    <a:pt x="148" y="4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63" y="4"/>
                  </a:lnTo>
                  <a:lnTo>
                    <a:pt x="166" y="4"/>
                  </a:lnTo>
                  <a:lnTo>
                    <a:pt x="170" y="4"/>
                  </a:lnTo>
                  <a:lnTo>
                    <a:pt x="174" y="4"/>
                  </a:lnTo>
                  <a:lnTo>
                    <a:pt x="177" y="4"/>
                  </a:lnTo>
                  <a:lnTo>
                    <a:pt x="181" y="4"/>
                  </a:lnTo>
                  <a:lnTo>
                    <a:pt x="185" y="4"/>
                  </a:lnTo>
                  <a:lnTo>
                    <a:pt x="188" y="4"/>
                  </a:lnTo>
                  <a:lnTo>
                    <a:pt x="192" y="4"/>
                  </a:lnTo>
                  <a:lnTo>
                    <a:pt x="196" y="4"/>
                  </a:lnTo>
                  <a:lnTo>
                    <a:pt x="199" y="4"/>
                  </a:lnTo>
                  <a:lnTo>
                    <a:pt x="203" y="4"/>
                  </a:lnTo>
                  <a:lnTo>
                    <a:pt x="207" y="4"/>
                  </a:lnTo>
                  <a:lnTo>
                    <a:pt x="210" y="4"/>
                  </a:lnTo>
                  <a:lnTo>
                    <a:pt x="214" y="4"/>
                  </a:lnTo>
                  <a:lnTo>
                    <a:pt x="218" y="4"/>
                  </a:lnTo>
                  <a:lnTo>
                    <a:pt x="222" y="4"/>
                  </a:lnTo>
                  <a:lnTo>
                    <a:pt x="225" y="4"/>
                  </a:lnTo>
                  <a:lnTo>
                    <a:pt x="229" y="4"/>
                  </a:lnTo>
                  <a:lnTo>
                    <a:pt x="233" y="4"/>
                  </a:lnTo>
                  <a:lnTo>
                    <a:pt x="236" y="4"/>
                  </a:lnTo>
                  <a:lnTo>
                    <a:pt x="240" y="4"/>
                  </a:lnTo>
                  <a:lnTo>
                    <a:pt x="244" y="4"/>
                  </a:lnTo>
                  <a:lnTo>
                    <a:pt x="247" y="4"/>
                  </a:lnTo>
                  <a:lnTo>
                    <a:pt x="251" y="4"/>
                  </a:lnTo>
                  <a:lnTo>
                    <a:pt x="255" y="4"/>
                  </a:lnTo>
                  <a:lnTo>
                    <a:pt x="258" y="4"/>
                  </a:lnTo>
                  <a:lnTo>
                    <a:pt x="262" y="4"/>
                  </a:lnTo>
                  <a:lnTo>
                    <a:pt x="266" y="4"/>
                  </a:lnTo>
                  <a:lnTo>
                    <a:pt x="269" y="4"/>
                  </a:lnTo>
                  <a:lnTo>
                    <a:pt x="273" y="4"/>
                  </a:lnTo>
                  <a:lnTo>
                    <a:pt x="277" y="4"/>
                  </a:lnTo>
                  <a:lnTo>
                    <a:pt x="281" y="4"/>
                  </a:lnTo>
                  <a:lnTo>
                    <a:pt x="284" y="4"/>
                  </a:lnTo>
                  <a:lnTo>
                    <a:pt x="288" y="4"/>
                  </a:lnTo>
                  <a:lnTo>
                    <a:pt x="292" y="4"/>
                  </a:lnTo>
                  <a:lnTo>
                    <a:pt x="295" y="4"/>
                  </a:lnTo>
                  <a:lnTo>
                    <a:pt x="299" y="4"/>
                  </a:lnTo>
                  <a:lnTo>
                    <a:pt x="303" y="4"/>
                  </a:lnTo>
                  <a:lnTo>
                    <a:pt x="306" y="4"/>
                  </a:lnTo>
                  <a:lnTo>
                    <a:pt x="310" y="4"/>
                  </a:lnTo>
                  <a:lnTo>
                    <a:pt x="314" y="4"/>
                  </a:lnTo>
                  <a:lnTo>
                    <a:pt x="317" y="4"/>
                  </a:lnTo>
                  <a:lnTo>
                    <a:pt x="321" y="4"/>
                  </a:lnTo>
                  <a:lnTo>
                    <a:pt x="325" y="4"/>
                  </a:lnTo>
                  <a:lnTo>
                    <a:pt x="328" y="4"/>
                  </a:lnTo>
                  <a:lnTo>
                    <a:pt x="332" y="4"/>
                  </a:lnTo>
                  <a:lnTo>
                    <a:pt x="336" y="4"/>
                  </a:lnTo>
                  <a:lnTo>
                    <a:pt x="340" y="4"/>
                  </a:lnTo>
                  <a:lnTo>
                    <a:pt x="343" y="4"/>
                  </a:lnTo>
                  <a:lnTo>
                    <a:pt x="347" y="4"/>
                  </a:lnTo>
                  <a:lnTo>
                    <a:pt x="351" y="4"/>
                  </a:lnTo>
                  <a:lnTo>
                    <a:pt x="354" y="4"/>
                  </a:lnTo>
                  <a:lnTo>
                    <a:pt x="358" y="4"/>
                  </a:lnTo>
                  <a:lnTo>
                    <a:pt x="362" y="4"/>
                  </a:lnTo>
                  <a:lnTo>
                    <a:pt x="365" y="4"/>
                  </a:lnTo>
                  <a:lnTo>
                    <a:pt x="369" y="4"/>
                  </a:lnTo>
                  <a:lnTo>
                    <a:pt x="373" y="4"/>
                  </a:lnTo>
                  <a:lnTo>
                    <a:pt x="376" y="4"/>
                  </a:lnTo>
                  <a:lnTo>
                    <a:pt x="380" y="4"/>
                  </a:lnTo>
                  <a:lnTo>
                    <a:pt x="384" y="4"/>
                  </a:lnTo>
                  <a:lnTo>
                    <a:pt x="387" y="4"/>
                  </a:lnTo>
                  <a:lnTo>
                    <a:pt x="391" y="4"/>
                  </a:lnTo>
                  <a:lnTo>
                    <a:pt x="395" y="4"/>
                  </a:lnTo>
                  <a:lnTo>
                    <a:pt x="399" y="4"/>
                  </a:lnTo>
                  <a:lnTo>
                    <a:pt x="402" y="4"/>
                  </a:lnTo>
                  <a:lnTo>
                    <a:pt x="406" y="4"/>
                  </a:lnTo>
                  <a:lnTo>
                    <a:pt x="410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21" y="4"/>
                  </a:lnTo>
                  <a:lnTo>
                    <a:pt x="424" y="4"/>
                  </a:lnTo>
                  <a:lnTo>
                    <a:pt x="428" y="4"/>
                  </a:lnTo>
                  <a:lnTo>
                    <a:pt x="432" y="4"/>
                  </a:lnTo>
                  <a:lnTo>
                    <a:pt x="435" y="4"/>
                  </a:lnTo>
                  <a:lnTo>
                    <a:pt x="439" y="4"/>
                  </a:lnTo>
                  <a:lnTo>
                    <a:pt x="443" y="4"/>
                  </a:lnTo>
                  <a:lnTo>
                    <a:pt x="446" y="4"/>
                  </a:lnTo>
                  <a:lnTo>
                    <a:pt x="450" y="4"/>
                  </a:lnTo>
                  <a:lnTo>
                    <a:pt x="454" y="4"/>
                  </a:lnTo>
                  <a:lnTo>
                    <a:pt x="458" y="4"/>
                  </a:lnTo>
                  <a:lnTo>
                    <a:pt x="461" y="4"/>
                  </a:lnTo>
                  <a:lnTo>
                    <a:pt x="465" y="4"/>
                  </a:lnTo>
                  <a:lnTo>
                    <a:pt x="469" y="4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93" name="Freeform 36"/>
            <p:cNvSpPr>
              <a:spLocks/>
            </p:cNvSpPr>
            <p:nvPr/>
          </p:nvSpPr>
          <p:spPr bwMode="auto">
            <a:xfrm>
              <a:off x="2074" y="2653"/>
              <a:ext cx="468" cy="1"/>
            </a:xfrm>
            <a:custGeom>
              <a:avLst/>
              <a:gdLst>
                <a:gd name="T0" fmla="*/ 7 w 468"/>
                <a:gd name="T1" fmla="*/ 0 h 1"/>
                <a:gd name="T2" fmla="*/ 18 w 468"/>
                <a:gd name="T3" fmla="*/ 0 h 1"/>
                <a:gd name="T4" fmla="*/ 29 w 468"/>
                <a:gd name="T5" fmla="*/ 0 h 1"/>
                <a:gd name="T6" fmla="*/ 40 w 468"/>
                <a:gd name="T7" fmla="*/ 0 h 1"/>
                <a:gd name="T8" fmla="*/ 51 w 468"/>
                <a:gd name="T9" fmla="*/ 0 h 1"/>
                <a:gd name="T10" fmla="*/ 62 w 468"/>
                <a:gd name="T11" fmla="*/ 0 h 1"/>
                <a:gd name="T12" fmla="*/ 73 w 468"/>
                <a:gd name="T13" fmla="*/ 0 h 1"/>
                <a:gd name="T14" fmla="*/ 84 w 468"/>
                <a:gd name="T15" fmla="*/ 0 h 1"/>
                <a:gd name="T16" fmla="*/ 95 w 468"/>
                <a:gd name="T17" fmla="*/ 0 h 1"/>
                <a:gd name="T18" fmla="*/ 107 w 468"/>
                <a:gd name="T19" fmla="*/ 0 h 1"/>
                <a:gd name="T20" fmla="*/ 118 w 468"/>
                <a:gd name="T21" fmla="*/ 0 h 1"/>
                <a:gd name="T22" fmla="*/ 129 w 468"/>
                <a:gd name="T23" fmla="*/ 0 h 1"/>
                <a:gd name="T24" fmla="*/ 140 w 468"/>
                <a:gd name="T25" fmla="*/ 0 h 1"/>
                <a:gd name="T26" fmla="*/ 151 w 468"/>
                <a:gd name="T27" fmla="*/ 0 h 1"/>
                <a:gd name="T28" fmla="*/ 162 w 468"/>
                <a:gd name="T29" fmla="*/ 0 h 1"/>
                <a:gd name="T30" fmla="*/ 173 w 468"/>
                <a:gd name="T31" fmla="*/ 0 h 1"/>
                <a:gd name="T32" fmla="*/ 184 w 468"/>
                <a:gd name="T33" fmla="*/ 0 h 1"/>
                <a:gd name="T34" fmla="*/ 195 w 468"/>
                <a:gd name="T35" fmla="*/ 0 h 1"/>
                <a:gd name="T36" fmla="*/ 206 w 468"/>
                <a:gd name="T37" fmla="*/ 0 h 1"/>
                <a:gd name="T38" fmla="*/ 217 w 468"/>
                <a:gd name="T39" fmla="*/ 0 h 1"/>
                <a:gd name="T40" fmla="*/ 228 w 468"/>
                <a:gd name="T41" fmla="*/ 0 h 1"/>
                <a:gd name="T42" fmla="*/ 239 w 468"/>
                <a:gd name="T43" fmla="*/ 0 h 1"/>
                <a:gd name="T44" fmla="*/ 250 w 468"/>
                <a:gd name="T45" fmla="*/ 0 h 1"/>
                <a:gd name="T46" fmla="*/ 261 w 468"/>
                <a:gd name="T47" fmla="*/ 0 h 1"/>
                <a:gd name="T48" fmla="*/ 272 w 468"/>
                <a:gd name="T49" fmla="*/ 0 h 1"/>
                <a:gd name="T50" fmla="*/ 284 w 468"/>
                <a:gd name="T51" fmla="*/ 0 h 1"/>
                <a:gd name="T52" fmla="*/ 295 w 468"/>
                <a:gd name="T53" fmla="*/ 0 h 1"/>
                <a:gd name="T54" fmla="*/ 306 w 468"/>
                <a:gd name="T55" fmla="*/ 0 h 1"/>
                <a:gd name="T56" fmla="*/ 317 w 468"/>
                <a:gd name="T57" fmla="*/ 0 h 1"/>
                <a:gd name="T58" fmla="*/ 328 w 468"/>
                <a:gd name="T59" fmla="*/ 0 h 1"/>
                <a:gd name="T60" fmla="*/ 339 w 468"/>
                <a:gd name="T61" fmla="*/ 0 h 1"/>
                <a:gd name="T62" fmla="*/ 350 w 468"/>
                <a:gd name="T63" fmla="*/ 0 h 1"/>
                <a:gd name="T64" fmla="*/ 361 w 468"/>
                <a:gd name="T65" fmla="*/ 0 h 1"/>
                <a:gd name="T66" fmla="*/ 372 w 468"/>
                <a:gd name="T67" fmla="*/ 0 h 1"/>
                <a:gd name="T68" fmla="*/ 383 w 468"/>
                <a:gd name="T69" fmla="*/ 0 h 1"/>
                <a:gd name="T70" fmla="*/ 394 w 468"/>
                <a:gd name="T71" fmla="*/ 0 h 1"/>
                <a:gd name="T72" fmla="*/ 405 w 468"/>
                <a:gd name="T73" fmla="*/ 0 h 1"/>
                <a:gd name="T74" fmla="*/ 416 w 468"/>
                <a:gd name="T75" fmla="*/ 0 h 1"/>
                <a:gd name="T76" fmla="*/ 427 w 468"/>
                <a:gd name="T77" fmla="*/ 0 h 1"/>
                <a:gd name="T78" fmla="*/ 438 w 468"/>
                <a:gd name="T79" fmla="*/ 0 h 1"/>
                <a:gd name="T80" fmla="*/ 449 w 468"/>
                <a:gd name="T81" fmla="*/ 0 h 1"/>
                <a:gd name="T82" fmla="*/ 461 w 468"/>
                <a:gd name="T83" fmla="*/ 0 h 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8"/>
                <a:gd name="T127" fmla="*/ 0 h 1"/>
                <a:gd name="T128" fmla="*/ 468 w 468"/>
                <a:gd name="T129" fmla="*/ 1 h 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8" h="1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1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94" name="Freeform 37"/>
            <p:cNvSpPr>
              <a:spLocks/>
            </p:cNvSpPr>
            <p:nvPr/>
          </p:nvSpPr>
          <p:spPr bwMode="auto">
            <a:xfrm>
              <a:off x="2542" y="2653"/>
              <a:ext cx="37" cy="1"/>
            </a:xfrm>
            <a:custGeom>
              <a:avLst/>
              <a:gdLst>
                <a:gd name="T0" fmla="*/ 0 w 37"/>
                <a:gd name="T1" fmla="*/ 0 h 1"/>
                <a:gd name="T2" fmla="*/ 4 w 37"/>
                <a:gd name="T3" fmla="*/ 0 h 1"/>
                <a:gd name="T4" fmla="*/ 7 w 37"/>
                <a:gd name="T5" fmla="*/ 0 h 1"/>
                <a:gd name="T6" fmla="*/ 11 w 37"/>
                <a:gd name="T7" fmla="*/ 0 h 1"/>
                <a:gd name="T8" fmla="*/ 15 w 37"/>
                <a:gd name="T9" fmla="*/ 0 h 1"/>
                <a:gd name="T10" fmla="*/ 18 w 37"/>
                <a:gd name="T11" fmla="*/ 0 h 1"/>
                <a:gd name="T12" fmla="*/ 22 w 37"/>
                <a:gd name="T13" fmla="*/ 0 h 1"/>
                <a:gd name="T14" fmla="*/ 26 w 37"/>
                <a:gd name="T15" fmla="*/ 0 h 1"/>
                <a:gd name="T16" fmla="*/ 29 w 37"/>
                <a:gd name="T17" fmla="*/ 0 h 1"/>
                <a:gd name="T18" fmla="*/ 33 w 37"/>
                <a:gd name="T19" fmla="*/ 0 h 1"/>
                <a:gd name="T20" fmla="*/ 37 w 37"/>
                <a:gd name="T21" fmla="*/ 0 h 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1"/>
                <a:gd name="T35" fmla="*/ 37 w 37"/>
                <a:gd name="T36" fmla="*/ 1 h 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95" name="Rectangle 38"/>
            <p:cNvSpPr>
              <a:spLocks noChangeArrowheads="1"/>
            </p:cNvSpPr>
            <p:nvPr/>
          </p:nvSpPr>
          <p:spPr bwMode="auto">
            <a:xfrm>
              <a:off x="1532" y="3092"/>
              <a:ext cx="3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96" name="Rectangle 39"/>
            <p:cNvSpPr>
              <a:spLocks noChangeArrowheads="1"/>
            </p:cNvSpPr>
            <p:nvPr/>
          </p:nvSpPr>
          <p:spPr bwMode="auto">
            <a:xfrm rot="-5400000">
              <a:off x="203" y="2251"/>
              <a:ext cx="82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Potência Mecânica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97" name="Freeform 40"/>
            <p:cNvSpPr>
              <a:spLocks/>
            </p:cNvSpPr>
            <p:nvPr/>
          </p:nvSpPr>
          <p:spPr bwMode="auto">
            <a:xfrm>
              <a:off x="816" y="1999"/>
              <a:ext cx="402" cy="299"/>
            </a:xfrm>
            <a:custGeom>
              <a:avLst/>
              <a:gdLst>
                <a:gd name="T0" fmla="*/ 8 w 402"/>
                <a:gd name="T1" fmla="*/ 0 h 299"/>
                <a:gd name="T2" fmla="*/ 19 w 402"/>
                <a:gd name="T3" fmla="*/ 0 h 299"/>
                <a:gd name="T4" fmla="*/ 30 w 402"/>
                <a:gd name="T5" fmla="*/ 0 h 299"/>
                <a:gd name="T6" fmla="*/ 41 w 402"/>
                <a:gd name="T7" fmla="*/ 0 h 299"/>
                <a:gd name="T8" fmla="*/ 52 w 402"/>
                <a:gd name="T9" fmla="*/ 0 h 299"/>
                <a:gd name="T10" fmla="*/ 63 w 402"/>
                <a:gd name="T11" fmla="*/ 0 h 299"/>
                <a:gd name="T12" fmla="*/ 74 w 402"/>
                <a:gd name="T13" fmla="*/ 0 h 299"/>
                <a:gd name="T14" fmla="*/ 85 w 402"/>
                <a:gd name="T15" fmla="*/ 0 h 299"/>
                <a:gd name="T16" fmla="*/ 96 w 402"/>
                <a:gd name="T17" fmla="*/ 0 h 299"/>
                <a:gd name="T18" fmla="*/ 107 w 402"/>
                <a:gd name="T19" fmla="*/ 0 h 299"/>
                <a:gd name="T20" fmla="*/ 118 w 402"/>
                <a:gd name="T21" fmla="*/ 0 h 299"/>
                <a:gd name="T22" fmla="*/ 129 w 402"/>
                <a:gd name="T23" fmla="*/ 0 h 299"/>
                <a:gd name="T24" fmla="*/ 140 w 402"/>
                <a:gd name="T25" fmla="*/ 0 h 299"/>
                <a:gd name="T26" fmla="*/ 151 w 402"/>
                <a:gd name="T27" fmla="*/ 0 h 299"/>
                <a:gd name="T28" fmla="*/ 162 w 402"/>
                <a:gd name="T29" fmla="*/ 0 h 299"/>
                <a:gd name="T30" fmla="*/ 173 w 402"/>
                <a:gd name="T31" fmla="*/ 0 h 299"/>
                <a:gd name="T32" fmla="*/ 185 w 402"/>
                <a:gd name="T33" fmla="*/ 0 h 299"/>
                <a:gd name="T34" fmla="*/ 196 w 402"/>
                <a:gd name="T35" fmla="*/ 0 h 299"/>
                <a:gd name="T36" fmla="*/ 207 w 402"/>
                <a:gd name="T37" fmla="*/ 0 h 299"/>
                <a:gd name="T38" fmla="*/ 218 w 402"/>
                <a:gd name="T39" fmla="*/ 0 h 299"/>
                <a:gd name="T40" fmla="*/ 229 w 402"/>
                <a:gd name="T41" fmla="*/ 0 h 299"/>
                <a:gd name="T42" fmla="*/ 240 w 402"/>
                <a:gd name="T43" fmla="*/ 0 h 299"/>
                <a:gd name="T44" fmla="*/ 251 w 402"/>
                <a:gd name="T45" fmla="*/ 0 h 299"/>
                <a:gd name="T46" fmla="*/ 262 w 402"/>
                <a:gd name="T47" fmla="*/ 0 h 299"/>
                <a:gd name="T48" fmla="*/ 273 w 402"/>
                <a:gd name="T49" fmla="*/ 0 h 299"/>
                <a:gd name="T50" fmla="*/ 284 w 402"/>
                <a:gd name="T51" fmla="*/ 0 h 299"/>
                <a:gd name="T52" fmla="*/ 295 w 402"/>
                <a:gd name="T53" fmla="*/ 0 h 299"/>
                <a:gd name="T54" fmla="*/ 306 w 402"/>
                <a:gd name="T55" fmla="*/ 0 h 299"/>
                <a:gd name="T56" fmla="*/ 317 w 402"/>
                <a:gd name="T57" fmla="*/ 11 h 299"/>
                <a:gd name="T58" fmla="*/ 328 w 402"/>
                <a:gd name="T59" fmla="*/ 30 h 299"/>
                <a:gd name="T60" fmla="*/ 339 w 402"/>
                <a:gd name="T61" fmla="*/ 52 h 299"/>
                <a:gd name="T62" fmla="*/ 343 w 402"/>
                <a:gd name="T63" fmla="*/ 70 h 299"/>
                <a:gd name="T64" fmla="*/ 350 w 402"/>
                <a:gd name="T65" fmla="*/ 89 h 299"/>
                <a:gd name="T66" fmla="*/ 354 w 402"/>
                <a:gd name="T67" fmla="*/ 114 h 299"/>
                <a:gd name="T68" fmla="*/ 362 w 402"/>
                <a:gd name="T69" fmla="*/ 133 h 299"/>
                <a:gd name="T70" fmla="*/ 365 w 402"/>
                <a:gd name="T71" fmla="*/ 159 h 299"/>
                <a:gd name="T72" fmla="*/ 373 w 402"/>
                <a:gd name="T73" fmla="*/ 177 h 299"/>
                <a:gd name="T74" fmla="*/ 376 w 402"/>
                <a:gd name="T75" fmla="*/ 203 h 299"/>
                <a:gd name="T76" fmla="*/ 384 w 402"/>
                <a:gd name="T77" fmla="*/ 222 h 299"/>
                <a:gd name="T78" fmla="*/ 387 w 402"/>
                <a:gd name="T79" fmla="*/ 244 h 299"/>
                <a:gd name="T80" fmla="*/ 395 w 402"/>
                <a:gd name="T81" fmla="*/ 262 h 299"/>
                <a:gd name="T82" fmla="*/ 398 w 402"/>
                <a:gd name="T83" fmla="*/ 284 h 2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2"/>
                <a:gd name="T127" fmla="*/ 0 h 299"/>
                <a:gd name="T128" fmla="*/ 402 w 402"/>
                <a:gd name="T129" fmla="*/ 299 h 2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2" h="299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10" y="4"/>
                  </a:lnTo>
                  <a:lnTo>
                    <a:pt x="314" y="7"/>
                  </a:lnTo>
                  <a:lnTo>
                    <a:pt x="317" y="11"/>
                  </a:lnTo>
                  <a:lnTo>
                    <a:pt x="321" y="15"/>
                  </a:lnTo>
                  <a:lnTo>
                    <a:pt x="328" y="22"/>
                  </a:lnTo>
                  <a:lnTo>
                    <a:pt x="328" y="30"/>
                  </a:lnTo>
                  <a:lnTo>
                    <a:pt x="336" y="37"/>
                  </a:lnTo>
                  <a:lnTo>
                    <a:pt x="336" y="48"/>
                  </a:lnTo>
                  <a:lnTo>
                    <a:pt x="339" y="52"/>
                  </a:lnTo>
                  <a:lnTo>
                    <a:pt x="339" y="59"/>
                  </a:lnTo>
                  <a:lnTo>
                    <a:pt x="343" y="63"/>
                  </a:lnTo>
                  <a:lnTo>
                    <a:pt x="343" y="70"/>
                  </a:lnTo>
                  <a:lnTo>
                    <a:pt x="347" y="74"/>
                  </a:lnTo>
                  <a:lnTo>
                    <a:pt x="347" y="85"/>
                  </a:lnTo>
                  <a:lnTo>
                    <a:pt x="350" y="89"/>
                  </a:lnTo>
                  <a:lnTo>
                    <a:pt x="350" y="100"/>
                  </a:lnTo>
                  <a:lnTo>
                    <a:pt x="354" y="103"/>
                  </a:lnTo>
                  <a:lnTo>
                    <a:pt x="354" y="114"/>
                  </a:lnTo>
                  <a:lnTo>
                    <a:pt x="358" y="118"/>
                  </a:lnTo>
                  <a:lnTo>
                    <a:pt x="358" y="129"/>
                  </a:lnTo>
                  <a:lnTo>
                    <a:pt x="362" y="133"/>
                  </a:lnTo>
                  <a:lnTo>
                    <a:pt x="362" y="144"/>
                  </a:lnTo>
                  <a:lnTo>
                    <a:pt x="365" y="148"/>
                  </a:lnTo>
                  <a:lnTo>
                    <a:pt x="365" y="159"/>
                  </a:lnTo>
                  <a:lnTo>
                    <a:pt x="369" y="162"/>
                  </a:lnTo>
                  <a:lnTo>
                    <a:pt x="369" y="174"/>
                  </a:lnTo>
                  <a:lnTo>
                    <a:pt x="373" y="177"/>
                  </a:lnTo>
                  <a:lnTo>
                    <a:pt x="373" y="188"/>
                  </a:lnTo>
                  <a:lnTo>
                    <a:pt x="376" y="192"/>
                  </a:lnTo>
                  <a:lnTo>
                    <a:pt x="376" y="203"/>
                  </a:lnTo>
                  <a:lnTo>
                    <a:pt x="380" y="207"/>
                  </a:lnTo>
                  <a:lnTo>
                    <a:pt x="380" y="218"/>
                  </a:lnTo>
                  <a:lnTo>
                    <a:pt x="384" y="222"/>
                  </a:lnTo>
                  <a:lnTo>
                    <a:pt x="384" y="229"/>
                  </a:lnTo>
                  <a:lnTo>
                    <a:pt x="387" y="233"/>
                  </a:lnTo>
                  <a:lnTo>
                    <a:pt x="387" y="244"/>
                  </a:lnTo>
                  <a:lnTo>
                    <a:pt x="391" y="247"/>
                  </a:lnTo>
                  <a:lnTo>
                    <a:pt x="391" y="258"/>
                  </a:lnTo>
                  <a:lnTo>
                    <a:pt x="395" y="262"/>
                  </a:lnTo>
                  <a:lnTo>
                    <a:pt x="395" y="273"/>
                  </a:lnTo>
                  <a:lnTo>
                    <a:pt x="398" y="277"/>
                  </a:lnTo>
                  <a:lnTo>
                    <a:pt x="398" y="284"/>
                  </a:lnTo>
                  <a:lnTo>
                    <a:pt x="402" y="288"/>
                  </a:lnTo>
                  <a:lnTo>
                    <a:pt x="402" y="299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98" name="Freeform 41"/>
            <p:cNvSpPr>
              <a:spLocks/>
            </p:cNvSpPr>
            <p:nvPr/>
          </p:nvSpPr>
          <p:spPr bwMode="auto">
            <a:xfrm>
              <a:off x="1218" y="2298"/>
              <a:ext cx="398" cy="355"/>
            </a:xfrm>
            <a:custGeom>
              <a:avLst/>
              <a:gdLst>
                <a:gd name="T0" fmla="*/ 4 w 398"/>
                <a:gd name="T1" fmla="*/ 11 h 355"/>
                <a:gd name="T2" fmla="*/ 11 w 398"/>
                <a:gd name="T3" fmla="*/ 30 h 355"/>
                <a:gd name="T4" fmla="*/ 15 w 398"/>
                <a:gd name="T5" fmla="*/ 52 h 355"/>
                <a:gd name="T6" fmla="*/ 22 w 398"/>
                <a:gd name="T7" fmla="*/ 70 h 355"/>
                <a:gd name="T8" fmla="*/ 26 w 398"/>
                <a:gd name="T9" fmla="*/ 92 h 355"/>
                <a:gd name="T10" fmla="*/ 33 w 398"/>
                <a:gd name="T11" fmla="*/ 111 h 355"/>
                <a:gd name="T12" fmla="*/ 37 w 398"/>
                <a:gd name="T13" fmla="*/ 137 h 355"/>
                <a:gd name="T14" fmla="*/ 44 w 398"/>
                <a:gd name="T15" fmla="*/ 155 h 355"/>
                <a:gd name="T16" fmla="*/ 48 w 398"/>
                <a:gd name="T17" fmla="*/ 181 h 355"/>
                <a:gd name="T18" fmla="*/ 55 w 398"/>
                <a:gd name="T19" fmla="*/ 200 h 355"/>
                <a:gd name="T20" fmla="*/ 59 w 398"/>
                <a:gd name="T21" fmla="*/ 225 h 355"/>
                <a:gd name="T22" fmla="*/ 66 w 398"/>
                <a:gd name="T23" fmla="*/ 240 h 355"/>
                <a:gd name="T24" fmla="*/ 70 w 398"/>
                <a:gd name="T25" fmla="*/ 262 h 355"/>
                <a:gd name="T26" fmla="*/ 85 w 398"/>
                <a:gd name="T27" fmla="*/ 288 h 355"/>
                <a:gd name="T28" fmla="*/ 96 w 398"/>
                <a:gd name="T29" fmla="*/ 307 h 355"/>
                <a:gd name="T30" fmla="*/ 103 w 398"/>
                <a:gd name="T31" fmla="*/ 314 h 355"/>
                <a:gd name="T32" fmla="*/ 114 w 398"/>
                <a:gd name="T33" fmla="*/ 318 h 355"/>
                <a:gd name="T34" fmla="*/ 125 w 398"/>
                <a:gd name="T35" fmla="*/ 318 h 355"/>
                <a:gd name="T36" fmla="*/ 137 w 398"/>
                <a:gd name="T37" fmla="*/ 318 h 355"/>
                <a:gd name="T38" fmla="*/ 148 w 398"/>
                <a:gd name="T39" fmla="*/ 318 h 355"/>
                <a:gd name="T40" fmla="*/ 159 w 398"/>
                <a:gd name="T41" fmla="*/ 321 h 355"/>
                <a:gd name="T42" fmla="*/ 170 w 398"/>
                <a:gd name="T43" fmla="*/ 325 h 355"/>
                <a:gd name="T44" fmla="*/ 181 w 398"/>
                <a:gd name="T45" fmla="*/ 329 h 355"/>
                <a:gd name="T46" fmla="*/ 192 w 398"/>
                <a:gd name="T47" fmla="*/ 336 h 355"/>
                <a:gd name="T48" fmla="*/ 203 w 398"/>
                <a:gd name="T49" fmla="*/ 340 h 355"/>
                <a:gd name="T50" fmla="*/ 214 w 398"/>
                <a:gd name="T51" fmla="*/ 344 h 355"/>
                <a:gd name="T52" fmla="*/ 225 w 398"/>
                <a:gd name="T53" fmla="*/ 347 h 355"/>
                <a:gd name="T54" fmla="*/ 236 w 398"/>
                <a:gd name="T55" fmla="*/ 347 h 355"/>
                <a:gd name="T56" fmla="*/ 247 w 398"/>
                <a:gd name="T57" fmla="*/ 347 h 355"/>
                <a:gd name="T58" fmla="*/ 258 w 398"/>
                <a:gd name="T59" fmla="*/ 347 h 355"/>
                <a:gd name="T60" fmla="*/ 269 w 398"/>
                <a:gd name="T61" fmla="*/ 347 h 355"/>
                <a:gd name="T62" fmla="*/ 280 w 398"/>
                <a:gd name="T63" fmla="*/ 344 h 355"/>
                <a:gd name="T64" fmla="*/ 291 w 398"/>
                <a:gd name="T65" fmla="*/ 344 h 355"/>
                <a:gd name="T66" fmla="*/ 302 w 398"/>
                <a:gd name="T67" fmla="*/ 344 h 355"/>
                <a:gd name="T68" fmla="*/ 314 w 398"/>
                <a:gd name="T69" fmla="*/ 347 h 355"/>
                <a:gd name="T70" fmla="*/ 325 w 398"/>
                <a:gd name="T71" fmla="*/ 351 h 355"/>
                <a:gd name="T72" fmla="*/ 336 w 398"/>
                <a:gd name="T73" fmla="*/ 355 h 355"/>
                <a:gd name="T74" fmla="*/ 347 w 398"/>
                <a:gd name="T75" fmla="*/ 355 h 355"/>
                <a:gd name="T76" fmla="*/ 358 w 398"/>
                <a:gd name="T77" fmla="*/ 355 h 355"/>
                <a:gd name="T78" fmla="*/ 369 w 398"/>
                <a:gd name="T79" fmla="*/ 355 h 355"/>
                <a:gd name="T80" fmla="*/ 380 w 398"/>
                <a:gd name="T81" fmla="*/ 351 h 355"/>
                <a:gd name="T82" fmla="*/ 391 w 398"/>
                <a:gd name="T83" fmla="*/ 351 h 3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98"/>
                <a:gd name="T127" fmla="*/ 0 h 355"/>
                <a:gd name="T128" fmla="*/ 398 w 398"/>
                <a:gd name="T129" fmla="*/ 355 h 35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98" h="355">
                  <a:moveTo>
                    <a:pt x="0" y="0"/>
                  </a:moveTo>
                  <a:lnTo>
                    <a:pt x="4" y="4"/>
                  </a:lnTo>
                  <a:lnTo>
                    <a:pt x="4" y="11"/>
                  </a:lnTo>
                  <a:lnTo>
                    <a:pt x="7" y="15"/>
                  </a:lnTo>
                  <a:lnTo>
                    <a:pt x="7" y="26"/>
                  </a:lnTo>
                  <a:lnTo>
                    <a:pt x="11" y="30"/>
                  </a:lnTo>
                  <a:lnTo>
                    <a:pt x="11" y="41"/>
                  </a:lnTo>
                  <a:lnTo>
                    <a:pt x="15" y="44"/>
                  </a:lnTo>
                  <a:lnTo>
                    <a:pt x="15" y="52"/>
                  </a:lnTo>
                  <a:lnTo>
                    <a:pt x="19" y="55"/>
                  </a:lnTo>
                  <a:lnTo>
                    <a:pt x="19" y="67"/>
                  </a:lnTo>
                  <a:lnTo>
                    <a:pt x="22" y="70"/>
                  </a:lnTo>
                  <a:lnTo>
                    <a:pt x="22" y="81"/>
                  </a:lnTo>
                  <a:lnTo>
                    <a:pt x="26" y="85"/>
                  </a:lnTo>
                  <a:lnTo>
                    <a:pt x="26" y="92"/>
                  </a:lnTo>
                  <a:lnTo>
                    <a:pt x="30" y="96"/>
                  </a:lnTo>
                  <a:lnTo>
                    <a:pt x="30" y="107"/>
                  </a:lnTo>
                  <a:lnTo>
                    <a:pt x="33" y="111"/>
                  </a:lnTo>
                  <a:lnTo>
                    <a:pt x="33" y="122"/>
                  </a:lnTo>
                  <a:lnTo>
                    <a:pt x="37" y="126"/>
                  </a:lnTo>
                  <a:lnTo>
                    <a:pt x="37" y="137"/>
                  </a:lnTo>
                  <a:lnTo>
                    <a:pt x="41" y="140"/>
                  </a:lnTo>
                  <a:lnTo>
                    <a:pt x="41" y="152"/>
                  </a:lnTo>
                  <a:lnTo>
                    <a:pt x="44" y="155"/>
                  </a:lnTo>
                  <a:lnTo>
                    <a:pt x="44" y="166"/>
                  </a:lnTo>
                  <a:lnTo>
                    <a:pt x="48" y="170"/>
                  </a:lnTo>
                  <a:lnTo>
                    <a:pt x="48" y="181"/>
                  </a:lnTo>
                  <a:lnTo>
                    <a:pt x="52" y="185"/>
                  </a:lnTo>
                  <a:lnTo>
                    <a:pt x="52" y="196"/>
                  </a:lnTo>
                  <a:lnTo>
                    <a:pt x="55" y="200"/>
                  </a:lnTo>
                  <a:lnTo>
                    <a:pt x="55" y="211"/>
                  </a:lnTo>
                  <a:lnTo>
                    <a:pt x="59" y="214"/>
                  </a:lnTo>
                  <a:lnTo>
                    <a:pt x="59" y="225"/>
                  </a:lnTo>
                  <a:lnTo>
                    <a:pt x="63" y="229"/>
                  </a:lnTo>
                  <a:lnTo>
                    <a:pt x="63" y="236"/>
                  </a:lnTo>
                  <a:lnTo>
                    <a:pt x="66" y="240"/>
                  </a:lnTo>
                  <a:lnTo>
                    <a:pt x="66" y="251"/>
                  </a:lnTo>
                  <a:lnTo>
                    <a:pt x="70" y="255"/>
                  </a:lnTo>
                  <a:lnTo>
                    <a:pt x="70" y="262"/>
                  </a:lnTo>
                  <a:lnTo>
                    <a:pt x="78" y="270"/>
                  </a:lnTo>
                  <a:lnTo>
                    <a:pt x="78" y="281"/>
                  </a:lnTo>
                  <a:lnTo>
                    <a:pt x="85" y="288"/>
                  </a:lnTo>
                  <a:lnTo>
                    <a:pt x="85" y="296"/>
                  </a:lnTo>
                  <a:lnTo>
                    <a:pt x="89" y="299"/>
                  </a:lnTo>
                  <a:lnTo>
                    <a:pt x="96" y="307"/>
                  </a:lnTo>
                  <a:lnTo>
                    <a:pt x="96" y="310"/>
                  </a:lnTo>
                  <a:lnTo>
                    <a:pt x="100" y="310"/>
                  </a:lnTo>
                  <a:lnTo>
                    <a:pt x="103" y="314"/>
                  </a:lnTo>
                  <a:lnTo>
                    <a:pt x="107" y="314"/>
                  </a:lnTo>
                  <a:lnTo>
                    <a:pt x="111" y="318"/>
                  </a:lnTo>
                  <a:lnTo>
                    <a:pt x="114" y="318"/>
                  </a:lnTo>
                  <a:lnTo>
                    <a:pt x="118" y="318"/>
                  </a:lnTo>
                  <a:lnTo>
                    <a:pt x="122" y="318"/>
                  </a:lnTo>
                  <a:lnTo>
                    <a:pt x="125" y="318"/>
                  </a:lnTo>
                  <a:lnTo>
                    <a:pt x="129" y="318"/>
                  </a:lnTo>
                  <a:lnTo>
                    <a:pt x="133" y="318"/>
                  </a:lnTo>
                  <a:lnTo>
                    <a:pt x="137" y="318"/>
                  </a:lnTo>
                  <a:lnTo>
                    <a:pt x="140" y="318"/>
                  </a:lnTo>
                  <a:lnTo>
                    <a:pt x="144" y="318"/>
                  </a:lnTo>
                  <a:lnTo>
                    <a:pt x="148" y="318"/>
                  </a:lnTo>
                  <a:lnTo>
                    <a:pt x="151" y="318"/>
                  </a:lnTo>
                  <a:lnTo>
                    <a:pt x="155" y="321"/>
                  </a:lnTo>
                  <a:lnTo>
                    <a:pt x="159" y="321"/>
                  </a:lnTo>
                  <a:lnTo>
                    <a:pt x="162" y="321"/>
                  </a:lnTo>
                  <a:lnTo>
                    <a:pt x="166" y="321"/>
                  </a:lnTo>
                  <a:lnTo>
                    <a:pt x="170" y="325"/>
                  </a:lnTo>
                  <a:lnTo>
                    <a:pt x="173" y="325"/>
                  </a:lnTo>
                  <a:lnTo>
                    <a:pt x="177" y="329"/>
                  </a:lnTo>
                  <a:lnTo>
                    <a:pt x="181" y="329"/>
                  </a:lnTo>
                  <a:lnTo>
                    <a:pt x="184" y="332"/>
                  </a:lnTo>
                  <a:lnTo>
                    <a:pt x="188" y="332"/>
                  </a:lnTo>
                  <a:lnTo>
                    <a:pt x="192" y="336"/>
                  </a:lnTo>
                  <a:lnTo>
                    <a:pt x="196" y="336"/>
                  </a:lnTo>
                  <a:lnTo>
                    <a:pt x="199" y="340"/>
                  </a:lnTo>
                  <a:lnTo>
                    <a:pt x="203" y="340"/>
                  </a:lnTo>
                  <a:lnTo>
                    <a:pt x="207" y="340"/>
                  </a:lnTo>
                  <a:lnTo>
                    <a:pt x="210" y="344"/>
                  </a:lnTo>
                  <a:lnTo>
                    <a:pt x="214" y="344"/>
                  </a:lnTo>
                  <a:lnTo>
                    <a:pt x="218" y="347"/>
                  </a:lnTo>
                  <a:lnTo>
                    <a:pt x="221" y="347"/>
                  </a:lnTo>
                  <a:lnTo>
                    <a:pt x="225" y="347"/>
                  </a:lnTo>
                  <a:lnTo>
                    <a:pt x="229" y="347"/>
                  </a:lnTo>
                  <a:lnTo>
                    <a:pt x="232" y="347"/>
                  </a:lnTo>
                  <a:lnTo>
                    <a:pt x="236" y="347"/>
                  </a:lnTo>
                  <a:lnTo>
                    <a:pt x="240" y="347"/>
                  </a:lnTo>
                  <a:lnTo>
                    <a:pt x="243" y="347"/>
                  </a:lnTo>
                  <a:lnTo>
                    <a:pt x="247" y="347"/>
                  </a:lnTo>
                  <a:lnTo>
                    <a:pt x="251" y="347"/>
                  </a:lnTo>
                  <a:lnTo>
                    <a:pt x="255" y="347"/>
                  </a:lnTo>
                  <a:lnTo>
                    <a:pt x="258" y="347"/>
                  </a:lnTo>
                  <a:lnTo>
                    <a:pt x="262" y="347"/>
                  </a:lnTo>
                  <a:lnTo>
                    <a:pt x="266" y="347"/>
                  </a:lnTo>
                  <a:lnTo>
                    <a:pt x="269" y="347"/>
                  </a:lnTo>
                  <a:lnTo>
                    <a:pt x="273" y="344"/>
                  </a:lnTo>
                  <a:lnTo>
                    <a:pt x="277" y="344"/>
                  </a:lnTo>
                  <a:lnTo>
                    <a:pt x="280" y="344"/>
                  </a:lnTo>
                  <a:lnTo>
                    <a:pt x="284" y="344"/>
                  </a:lnTo>
                  <a:lnTo>
                    <a:pt x="288" y="344"/>
                  </a:lnTo>
                  <a:lnTo>
                    <a:pt x="291" y="344"/>
                  </a:lnTo>
                  <a:lnTo>
                    <a:pt x="295" y="344"/>
                  </a:lnTo>
                  <a:lnTo>
                    <a:pt x="299" y="344"/>
                  </a:lnTo>
                  <a:lnTo>
                    <a:pt x="302" y="344"/>
                  </a:lnTo>
                  <a:lnTo>
                    <a:pt x="306" y="347"/>
                  </a:lnTo>
                  <a:lnTo>
                    <a:pt x="310" y="347"/>
                  </a:lnTo>
                  <a:lnTo>
                    <a:pt x="314" y="347"/>
                  </a:lnTo>
                  <a:lnTo>
                    <a:pt x="317" y="347"/>
                  </a:lnTo>
                  <a:lnTo>
                    <a:pt x="321" y="351"/>
                  </a:lnTo>
                  <a:lnTo>
                    <a:pt x="325" y="351"/>
                  </a:lnTo>
                  <a:lnTo>
                    <a:pt x="328" y="351"/>
                  </a:lnTo>
                  <a:lnTo>
                    <a:pt x="332" y="351"/>
                  </a:lnTo>
                  <a:lnTo>
                    <a:pt x="336" y="355"/>
                  </a:lnTo>
                  <a:lnTo>
                    <a:pt x="339" y="355"/>
                  </a:lnTo>
                  <a:lnTo>
                    <a:pt x="343" y="355"/>
                  </a:lnTo>
                  <a:lnTo>
                    <a:pt x="347" y="355"/>
                  </a:lnTo>
                  <a:lnTo>
                    <a:pt x="350" y="355"/>
                  </a:lnTo>
                  <a:lnTo>
                    <a:pt x="354" y="355"/>
                  </a:lnTo>
                  <a:lnTo>
                    <a:pt x="358" y="355"/>
                  </a:lnTo>
                  <a:lnTo>
                    <a:pt x="361" y="355"/>
                  </a:lnTo>
                  <a:lnTo>
                    <a:pt x="365" y="355"/>
                  </a:lnTo>
                  <a:lnTo>
                    <a:pt x="369" y="355"/>
                  </a:lnTo>
                  <a:lnTo>
                    <a:pt x="373" y="355"/>
                  </a:lnTo>
                  <a:lnTo>
                    <a:pt x="376" y="351"/>
                  </a:lnTo>
                  <a:lnTo>
                    <a:pt x="380" y="351"/>
                  </a:lnTo>
                  <a:lnTo>
                    <a:pt x="384" y="351"/>
                  </a:lnTo>
                  <a:lnTo>
                    <a:pt x="387" y="351"/>
                  </a:lnTo>
                  <a:lnTo>
                    <a:pt x="391" y="351"/>
                  </a:lnTo>
                  <a:lnTo>
                    <a:pt x="395" y="351"/>
                  </a:lnTo>
                  <a:lnTo>
                    <a:pt x="398" y="351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99" name="Freeform 42"/>
            <p:cNvSpPr>
              <a:spLocks/>
            </p:cNvSpPr>
            <p:nvPr/>
          </p:nvSpPr>
          <p:spPr bwMode="auto">
            <a:xfrm>
              <a:off x="1616" y="2649"/>
              <a:ext cx="469" cy="7"/>
            </a:xfrm>
            <a:custGeom>
              <a:avLst/>
              <a:gdLst>
                <a:gd name="T0" fmla="*/ 8 w 469"/>
                <a:gd name="T1" fmla="*/ 0 h 7"/>
                <a:gd name="T2" fmla="*/ 19 w 469"/>
                <a:gd name="T3" fmla="*/ 0 h 7"/>
                <a:gd name="T4" fmla="*/ 30 w 469"/>
                <a:gd name="T5" fmla="*/ 0 h 7"/>
                <a:gd name="T6" fmla="*/ 41 w 469"/>
                <a:gd name="T7" fmla="*/ 4 h 7"/>
                <a:gd name="T8" fmla="*/ 52 w 469"/>
                <a:gd name="T9" fmla="*/ 4 h 7"/>
                <a:gd name="T10" fmla="*/ 63 w 469"/>
                <a:gd name="T11" fmla="*/ 4 h 7"/>
                <a:gd name="T12" fmla="*/ 74 w 469"/>
                <a:gd name="T13" fmla="*/ 4 h 7"/>
                <a:gd name="T14" fmla="*/ 85 w 469"/>
                <a:gd name="T15" fmla="*/ 4 h 7"/>
                <a:gd name="T16" fmla="*/ 96 w 469"/>
                <a:gd name="T17" fmla="*/ 4 h 7"/>
                <a:gd name="T18" fmla="*/ 107 w 469"/>
                <a:gd name="T19" fmla="*/ 4 h 7"/>
                <a:gd name="T20" fmla="*/ 118 w 469"/>
                <a:gd name="T21" fmla="*/ 4 h 7"/>
                <a:gd name="T22" fmla="*/ 129 w 469"/>
                <a:gd name="T23" fmla="*/ 4 h 7"/>
                <a:gd name="T24" fmla="*/ 140 w 469"/>
                <a:gd name="T25" fmla="*/ 4 h 7"/>
                <a:gd name="T26" fmla="*/ 152 w 469"/>
                <a:gd name="T27" fmla="*/ 4 h 7"/>
                <a:gd name="T28" fmla="*/ 163 w 469"/>
                <a:gd name="T29" fmla="*/ 7 h 7"/>
                <a:gd name="T30" fmla="*/ 174 w 469"/>
                <a:gd name="T31" fmla="*/ 7 h 7"/>
                <a:gd name="T32" fmla="*/ 185 w 469"/>
                <a:gd name="T33" fmla="*/ 7 h 7"/>
                <a:gd name="T34" fmla="*/ 196 w 469"/>
                <a:gd name="T35" fmla="*/ 4 h 7"/>
                <a:gd name="T36" fmla="*/ 207 w 469"/>
                <a:gd name="T37" fmla="*/ 4 h 7"/>
                <a:gd name="T38" fmla="*/ 218 w 469"/>
                <a:gd name="T39" fmla="*/ 4 h 7"/>
                <a:gd name="T40" fmla="*/ 229 w 469"/>
                <a:gd name="T41" fmla="*/ 4 h 7"/>
                <a:gd name="T42" fmla="*/ 240 w 469"/>
                <a:gd name="T43" fmla="*/ 4 h 7"/>
                <a:gd name="T44" fmla="*/ 251 w 469"/>
                <a:gd name="T45" fmla="*/ 4 h 7"/>
                <a:gd name="T46" fmla="*/ 262 w 469"/>
                <a:gd name="T47" fmla="*/ 4 h 7"/>
                <a:gd name="T48" fmla="*/ 273 w 469"/>
                <a:gd name="T49" fmla="*/ 7 h 7"/>
                <a:gd name="T50" fmla="*/ 284 w 469"/>
                <a:gd name="T51" fmla="*/ 7 h 7"/>
                <a:gd name="T52" fmla="*/ 295 w 469"/>
                <a:gd name="T53" fmla="*/ 7 h 7"/>
                <a:gd name="T54" fmla="*/ 306 w 469"/>
                <a:gd name="T55" fmla="*/ 7 h 7"/>
                <a:gd name="T56" fmla="*/ 317 w 469"/>
                <a:gd name="T57" fmla="*/ 4 h 7"/>
                <a:gd name="T58" fmla="*/ 329 w 469"/>
                <a:gd name="T59" fmla="*/ 4 h 7"/>
                <a:gd name="T60" fmla="*/ 340 w 469"/>
                <a:gd name="T61" fmla="*/ 4 h 7"/>
                <a:gd name="T62" fmla="*/ 351 w 469"/>
                <a:gd name="T63" fmla="*/ 4 h 7"/>
                <a:gd name="T64" fmla="*/ 362 w 469"/>
                <a:gd name="T65" fmla="*/ 4 h 7"/>
                <a:gd name="T66" fmla="*/ 373 w 469"/>
                <a:gd name="T67" fmla="*/ 7 h 7"/>
                <a:gd name="T68" fmla="*/ 384 w 469"/>
                <a:gd name="T69" fmla="*/ 7 h 7"/>
                <a:gd name="T70" fmla="*/ 395 w 469"/>
                <a:gd name="T71" fmla="*/ 7 h 7"/>
                <a:gd name="T72" fmla="*/ 406 w 469"/>
                <a:gd name="T73" fmla="*/ 7 h 7"/>
                <a:gd name="T74" fmla="*/ 417 w 469"/>
                <a:gd name="T75" fmla="*/ 4 h 7"/>
                <a:gd name="T76" fmla="*/ 428 w 469"/>
                <a:gd name="T77" fmla="*/ 4 h 7"/>
                <a:gd name="T78" fmla="*/ 439 w 469"/>
                <a:gd name="T79" fmla="*/ 4 h 7"/>
                <a:gd name="T80" fmla="*/ 450 w 469"/>
                <a:gd name="T81" fmla="*/ 4 h 7"/>
                <a:gd name="T82" fmla="*/ 461 w 469"/>
                <a:gd name="T83" fmla="*/ 4 h 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9"/>
                <a:gd name="T127" fmla="*/ 0 h 7"/>
                <a:gd name="T128" fmla="*/ 469 w 469"/>
                <a:gd name="T129" fmla="*/ 7 h 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9" h="7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7" y="4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8" y="4"/>
                  </a:lnTo>
                  <a:lnTo>
                    <a:pt x="81" y="4"/>
                  </a:lnTo>
                  <a:lnTo>
                    <a:pt x="85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6" y="4"/>
                  </a:lnTo>
                  <a:lnTo>
                    <a:pt x="100" y="4"/>
                  </a:lnTo>
                  <a:lnTo>
                    <a:pt x="104" y="4"/>
                  </a:lnTo>
                  <a:lnTo>
                    <a:pt x="107" y="4"/>
                  </a:lnTo>
                  <a:lnTo>
                    <a:pt x="111" y="4"/>
                  </a:lnTo>
                  <a:lnTo>
                    <a:pt x="115" y="4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29" y="4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40" y="4"/>
                  </a:lnTo>
                  <a:lnTo>
                    <a:pt x="144" y="4"/>
                  </a:lnTo>
                  <a:lnTo>
                    <a:pt x="148" y="4"/>
                  </a:lnTo>
                  <a:lnTo>
                    <a:pt x="152" y="4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63" y="7"/>
                  </a:lnTo>
                  <a:lnTo>
                    <a:pt x="166" y="7"/>
                  </a:lnTo>
                  <a:lnTo>
                    <a:pt x="170" y="7"/>
                  </a:lnTo>
                  <a:lnTo>
                    <a:pt x="174" y="7"/>
                  </a:lnTo>
                  <a:lnTo>
                    <a:pt x="177" y="7"/>
                  </a:lnTo>
                  <a:lnTo>
                    <a:pt x="181" y="7"/>
                  </a:lnTo>
                  <a:lnTo>
                    <a:pt x="185" y="7"/>
                  </a:lnTo>
                  <a:lnTo>
                    <a:pt x="188" y="7"/>
                  </a:lnTo>
                  <a:lnTo>
                    <a:pt x="192" y="4"/>
                  </a:lnTo>
                  <a:lnTo>
                    <a:pt x="196" y="4"/>
                  </a:lnTo>
                  <a:lnTo>
                    <a:pt x="199" y="4"/>
                  </a:lnTo>
                  <a:lnTo>
                    <a:pt x="203" y="4"/>
                  </a:lnTo>
                  <a:lnTo>
                    <a:pt x="207" y="4"/>
                  </a:lnTo>
                  <a:lnTo>
                    <a:pt x="211" y="4"/>
                  </a:lnTo>
                  <a:lnTo>
                    <a:pt x="214" y="4"/>
                  </a:lnTo>
                  <a:lnTo>
                    <a:pt x="218" y="4"/>
                  </a:lnTo>
                  <a:lnTo>
                    <a:pt x="222" y="4"/>
                  </a:lnTo>
                  <a:lnTo>
                    <a:pt x="225" y="4"/>
                  </a:lnTo>
                  <a:lnTo>
                    <a:pt x="229" y="4"/>
                  </a:lnTo>
                  <a:lnTo>
                    <a:pt x="233" y="4"/>
                  </a:lnTo>
                  <a:lnTo>
                    <a:pt x="236" y="4"/>
                  </a:lnTo>
                  <a:lnTo>
                    <a:pt x="240" y="4"/>
                  </a:lnTo>
                  <a:lnTo>
                    <a:pt x="244" y="4"/>
                  </a:lnTo>
                  <a:lnTo>
                    <a:pt x="247" y="4"/>
                  </a:lnTo>
                  <a:lnTo>
                    <a:pt x="251" y="4"/>
                  </a:lnTo>
                  <a:lnTo>
                    <a:pt x="255" y="4"/>
                  </a:lnTo>
                  <a:lnTo>
                    <a:pt x="258" y="4"/>
                  </a:lnTo>
                  <a:lnTo>
                    <a:pt x="262" y="4"/>
                  </a:lnTo>
                  <a:lnTo>
                    <a:pt x="266" y="4"/>
                  </a:lnTo>
                  <a:lnTo>
                    <a:pt x="270" y="4"/>
                  </a:lnTo>
                  <a:lnTo>
                    <a:pt x="273" y="7"/>
                  </a:lnTo>
                  <a:lnTo>
                    <a:pt x="277" y="7"/>
                  </a:lnTo>
                  <a:lnTo>
                    <a:pt x="281" y="7"/>
                  </a:lnTo>
                  <a:lnTo>
                    <a:pt x="284" y="7"/>
                  </a:lnTo>
                  <a:lnTo>
                    <a:pt x="288" y="7"/>
                  </a:lnTo>
                  <a:lnTo>
                    <a:pt x="292" y="7"/>
                  </a:lnTo>
                  <a:lnTo>
                    <a:pt x="295" y="7"/>
                  </a:lnTo>
                  <a:lnTo>
                    <a:pt x="299" y="7"/>
                  </a:lnTo>
                  <a:lnTo>
                    <a:pt x="303" y="7"/>
                  </a:lnTo>
                  <a:lnTo>
                    <a:pt x="306" y="7"/>
                  </a:lnTo>
                  <a:lnTo>
                    <a:pt x="310" y="4"/>
                  </a:lnTo>
                  <a:lnTo>
                    <a:pt x="314" y="4"/>
                  </a:lnTo>
                  <a:lnTo>
                    <a:pt x="317" y="4"/>
                  </a:lnTo>
                  <a:lnTo>
                    <a:pt x="321" y="4"/>
                  </a:lnTo>
                  <a:lnTo>
                    <a:pt x="325" y="4"/>
                  </a:lnTo>
                  <a:lnTo>
                    <a:pt x="329" y="4"/>
                  </a:lnTo>
                  <a:lnTo>
                    <a:pt x="332" y="4"/>
                  </a:lnTo>
                  <a:lnTo>
                    <a:pt x="336" y="4"/>
                  </a:lnTo>
                  <a:lnTo>
                    <a:pt x="340" y="4"/>
                  </a:lnTo>
                  <a:lnTo>
                    <a:pt x="343" y="4"/>
                  </a:lnTo>
                  <a:lnTo>
                    <a:pt x="347" y="4"/>
                  </a:lnTo>
                  <a:lnTo>
                    <a:pt x="351" y="4"/>
                  </a:lnTo>
                  <a:lnTo>
                    <a:pt x="354" y="4"/>
                  </a:lnTo>
                  <a:lnTo>
                    <a:pt x="358" y="4"/>
                  </a:lnTo>
                  <a:lnTo>
                    <a:pt x="362" y="4"/>
                  </a:lnTo>
                  <a:lnTo>
                    <a:pt x="365" y="4"/>
                  </a:lnTo>
                  <a:lnTo>
                    <a:pt x="369" y="4"/>
                  </a:lnTo>
                  <a:lnTo>
                    <a:pt x="373" y="7"/>
                  </a:lnTo>
                  <a:lnTo>
                    <a:pt x="376" y="7"/>
                  </a:lnTo>
                  <a:lnTo>
                    <a:pt x="380" y="7"/>
                  </a:lnTo>
                  <a:lnTo>
                    <a:pt x="384" y="7"/>
                  </a:lnTo>
                  <a:lnTo>
                    <a:pt x="388" y="7"/>
                  </a:lnTo>
                  <a:lnTo>
                    <a:pt x="391" y="7"/>
                  </a:lnTo>
                  <a:lnTo>
                    <a:pt x="395" y="7"/>
                  </a:lnTo>
                  <a:lnTo>
                    <a:pt x="399" y="7"/>
                  </a:lnTo>
                  <a:lnTo>
                    <a:pt x="402" y="7"/>
                  </a:lnTo>
                  <a:lnTo>
                    <a:pt x="406" y="7"/>
                  </a:lnTo>
                  <a:lnTo>
                    <a:pt x="410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21" y="4"/>
                  </a:lnTo>
                  <a:lnTo>
                    <a:pt x="424" y="4"/>
                  </a:lnTo>
                  <a:lnTo>
                    <a:pt x="428" y="4"/>
                  </a:lnTo>
                  <a:lnTo>
                    <a:pt x="432" y="4"/>
                  </a:lnTo>
                  <a:lnTo>
                    <a:pt x="435" y="4"/>
                  </a:lnTo>
                  <a:lnTo>
                    <a:pt x="439" y="4"/>
                  </a:lnTo>
                  <a:lnTo>
                    <a:pt x="443" y="4"/>
                  </a:lnTo>
                  <a:lnTo>
                    <a:pt x="447" y="4"/>
                  </a:lnTo>
                  <a:lnTo>
                    <a:pt x="450" y="4"/>
                  </a:lnTo>
                  <a:lnTo>
                    <a:pt x="454" y="4"/>
                  </a:lnTo>
                  <a:lnTo>
                    <a:pt x="458" y="4"/>
                  </a:lnTo>
                  <a:lnTo>
                    <a:pt x="461" y="4"/>
                  </a:lnTo>
                  <a:lnTo>
                    <a:pt x="465" y="4"/>
                  </a:lnTo>
                  <a:lnTo>
                    <a:pt x="469" y="4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00" name="Freeform 43"/>
            <p:cNvSpPr>
              <a:spLocks/>
            </p:cNvSpPr>
            <p:nvPr/>
          </p:nvSpPr>
          <p:spPr bwMode="auto">
            <a:xfrm>
              <a:off x="2085" y="2653"/>
              <a:ext cx="468" cy="3"/>
            </a:xfrm>
            <a:custGeom>
              <a:avLst/>
              <a:gdLst>
                <a:gd name="T0" fmla="*/ 7 w 468"/>
                <a:gd name="T1" fmla="*/ 0 h 3"/>
                <a:gd name="T2" fmla="*/ 18 w 468"/>
                <a:gd name="T3" fmla="*/ 3 h 3"/>
                <a:gd name="T4" fmla="*/ 29 w 468"/>
                <a:gd name="T5" fmla="*/ 3 h 3"/>
                <a:gd name="T6" fmla="*/ 40 w 468"/>
                <a:gd name="T7" fmla="*/ 0 h 3"/>
                <a:gd name="T8" fmla="*/ 51 w 468"/>
                <a:gd name="T9" fmla="*/ 0 h 3"/>
                <a:gd name="T10" fmla="*/ 62 w 468"/>
                <a:gd name="T11" fmla="*/ 0 h 3"/>
                <a:gd name="T12" fmla="*/ 73 w 468"/>
                <a:gd name="T13" fmla="*/ 0 h 3"/>
                <a:gd name="T14" fmla="*/ 84 w 468"/>
                <a:gd name="T15" fmla="*/ 0 h 3"/>
                <a:gd name="T16" fmla="*/ 96 w 468"/>
                <a:gd name="T17" fmla="*/ 0 h 3"/>
                <a:gd name="T18" fmla="*/ 107 w 468"/>
                <a:gd name="T19" fmla="*/ 0 h 3"/>
                <a:gd name="T20" fmla="*/ 118 w 468"/>
                <a:gd name="T21" fmla="*/ 0 h 3"/>
                <a:gd name="T22" fmla="*/ 129 w 468"/>
                <a:gd name="T23" fmla="*/ 0 h 3"/>
                <a:gd name="T24" fmla="*/ 140 w 468"/>
                <a:gd name="T25" fmla="*/ 0 h 3"/>
                <a:gd name="T26" fmla="*/ 151 w 468"/>
                <a:gd name="T27" fmla="*/ 0 h 3"/>
                <a:gd name="T28" fmla="*/ 162 w 468"/>
                <a:gd name="T29" fmla="*/ 0 h 3"/>
                <a:gd name="T30" fmla="*/ 173 w 468"/>
                <a:gd name="T31" fmla="*/ 0 h 3"/>
                <a:gd name="T32" fmla="*/ 184 w 468"/>
                <a:gd name="T33" fmla="*/ 0 h 3"/>
                <a:gd name="T34" fmla="*/ 195 w 468"/>
                <a:gd name="T35" fmla="*/ 0 h 3"/>
                <a:gd name="T36" fmla="*/ 206 w 468"/>
                <a:gd name="T37" fmla="*/ 0 h 3"/>
                <a:gd name="T38" fmla="*/ 217 w 468"/>
                <a:gd name="T39" fmla="*/ 0 h 3"/>
                <a:gd name="T40" fmla="*/ 228 w 468"/>
                <a:gd name="T41" fmla="*/ 0 h 3"/>
                <a:gd name="T42" fmla="*/ 239 w 468"/>
                <a:gd name="T43" fmla="*/ 0 h 3"/>
                <a:gd name="T44" fmla="*/ 250 w 468"/>
                <a:gd name="T45" fmla="*/ 3 h 3"/>
                <a:gd name="T46" fmla="*/ 261 w 468"/>
                <a:gd name="T47" fmla="*/ 0 h 3"/>
                <a:gd name="T48" fmla="*/ 273 w 468"/>
                <a:gd name="T49" fmla="*/ 0 h 3"/>
                <a:gd name="T50" fmla="*/ 284 w 468"/>
                <a:gd name="T51" fmla="*/ 0 h 3"/>
                <a:gd name="T52" fmla="*/ 295 w 468"/>
                <a:gd name="T53" fmla="*/ 0 h 3"/>
                <a:gd name="T54" fmla="*/ 306 w 468"/>
                <a:gd name="T55" fmla="*/ 0 h 3"/>
                <a:gd name="T56" fmla="*/ 317 w 468"/>
                <a:gd name="T57" fmla="*/ 0 h 3"/>
                <a:gd name="T58" fmla="*/ 328 w 468"/>
                <a:gd name="T59" fmla="*/ 0 h 3"/>
                <a:gd name="T60" fmla="*/ 339 w 468"/>
                <a:gd name="T61" fmla="*/ 0 h 3"/>
                <a:gd name="T62" fmla="*/ 350 w 468"/>
                <a:gd name="T63" fmla="*/ 0 h 3"/>
                <a:gd name="T64" fmla="*/ 361 w 468"/>
                <a:gd name="T65" fmla="*/ 0 h 3"/>
                <a:gd name="T66" fmla="*/ 372 w 468"/>
                <a:gd name="T67" fmla="*/ 0 h 3"/>
                <a:gd name="T68" fmla="*/ 383 w 468"/>
                <a:gd name="T69" fmla="*/ 0 h 3"/>
                <a:gd name="T70" fmla="*/ 394 w 468"/>
                <a:gd name="T71" fmla="*/ 0 h 3"/>
                <a:gd name="T72" fmla="*/ 405 w 468"/>
                <a:gd name="T73" fmla="*/ 0 h 3"/>
                <a:gd name="T74" fmla="*/ 416 w 468"/>
                <a:gd name="T75" fmla="*/ 0 h 3"/>
                <a:gd name="T76" fmla="*/ 427 w 468"/>
                <a:gd name="T77" fmla="*/ 0 h 3"/>
                <a:gd name="T78" fmla="*/ 438 w 468"/>
                <a:gd name="T79" fmla="*/ 0 h 3"/>
                <a:gd name="T80" fmla="*/ 450 w 468"/>
                <a:gd name="T81" fmla="*/ 0 h 3"/>
                <a:gd name="T82" fmla="*/ 461 w 468"/>
                <a:gd name="T83" fmla="*/ 0 h 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8"/>
                <a:gd name="T127" fmla="*/ 0 h 3"/>
                <a:gd name="T128" fmla="*/ 468 w 468"/>
                <a:gd name="T129" fmla="*/ 3 h 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8" h="3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14" y="3"/>
                  </a:lnTo>
                  <a:lnTo>
                    <a:pt x="18" y="3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29" y="3"/>
                  </a:lnTo>
                  <a:lnTo>
                    <a:pt x="33" y="3"/>
                  </a:lnTo>
                  <a:lnTo>
                    <a:pt x="37" y="3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3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3"/>
                  </a:lnTo>
                  <a:lnTo>
                    <a:pt x="247" y="3"/>
                  </a:lnTo>
                  <a:lnTo>
                    <a:pt x="250" y="3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01" name="Freeform 44"/>
            <p:cNvSpPr>
              <a:spLocks/>
            </p:cNvSpPr>
            <p:nvPr/>
          </p:nvSpPr>
          <p:spPr bwMode="auto">
            <a:xfrm>
              <a:off x="2553" y="2653"/>
              <a:ext cx="26" cy="1"/>
            </a:xfrm>
            <a:custGeom>
              <a:avLst/>
              <a:gdLst>
                <a:gd name="T0" fmla="*/ 0 w 26"/>
                <a:gd name="T1" fmla="*/ 0 h 1"/>
                <a:gd name="T2" fmla="*/ 4 w 26"/>
                <a:gd name="T3" fmla="*/ 0 h 1"/>
                <a:gd name="T4" fmla="*/ 7 w 26"/>
                <a:gd name="T5" fmla="*/ 0 h 1"/>
                <a:gd name="T6" fmla="*/ 11 w 26"/>
                <a:gd name="T7" fmla="*/ 0 h 1"/>
                <a:gd name="T8" fmla="*/ 15 w 26"/>
                <a:gd name="T9" fmla="*/ 0 h 1"/>
                <a:gd name="T10" fmla="*/ 18 w 26"/>
                <a:gd name="T11" fmla="*/ 0 h 1"/>
                <a:gd name="T12" fmla="*/ 22 w 26"/>
                <a:gd name="T13" fmla="*/ 0 h 1"/>
                <a:gd name="T14" fmla="*/ 26 w 26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"/>
                <a:gd name="T26" fmla="*/ 26 w 26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02" name="Rectangle 45"/>
            <p:cNvSpPr>
              <a:spLocks noChangeArrowheads="1"/>
            </p:cNvSpPr>
            <p:nvPr/>
          </p:nvSpPr>
          <p:spPr bwMode="auto">
            <a:xfrm>
              <a:off x="2181" y="1692"/>
              <a:ext cx="36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9803" name="Rectangle 46"/>
            <p:cNvSpPr>
              <a:spLocks noChangeArrowheads="1"/>
            </p:cNvSpPr>
            <p:nvPr/>
          </p:nvSpPr>
          <p:spPr bwMode="auto">
            <a:xfrm>
              <a:off x="2181" y="1692"/>
              <a:ext cx="368" cy="19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9804" name="Line 47"/>
            <p:cNvSpPr>
              <a:spLocks noChangeShapeType="1"/>
            </p:cNvSpPr>
            <p:nvPr/>
          </p:nvSpPr>
          <p:spPr bwMode="auto">
            <a:xfrm>
              <a:off x="2181" y="1692"/>
              <a:ext cx="3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05" name="Freeform 48"/>
            <p:cNvSpPr>
              <a:spLocks/>
            </p:cNvSpPr>
            <p:nvPr/>
          </p:nvSpPr>
          <p:spPr bwMode="auto">
            <a:xfrm>
              <a:off x="2181" y="1692"/>
              <a:ext cx="368" cy="193"/>
            </a:xfrm>
            <a:custGeom>
              <a:avLst/>
              <a:gdLst>
                <a:gd name="T0" fmla="*/ 0 w 100"/>
                <a:gd name="T1" fmla="*/ 1318097041 h 52"/>
                <a:gd name="T2" fmla="*/ 2147483647 w 100"/>
                <a:gd name="T3" fmla="*/ 1318097041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06" name="Line 49"/>
            <p:cNvSpPr>
              <a:spLocks noChangeShapeType="1"/>
            </p:cNvSpPr>
            <p:nvPr/>
          </p:nvSpPr>
          <p:spPr bwMode="auto">
            <a:xfrm flipV="1">
              <a:off x="2181" y="1692"/>
              <a:ext cx="1" cy="1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07" name="Line 50"/>
            <p:cNvSpPr>
              <a:spLocks noChangeShapeType="1"/>
            </p:cNvSpPr>
            <p:nvPr/>
          </p:nvSpPr>
          <p:spPr bwMode="auto">
            <a:xfrm>
              <a:off x="2181" y="1885"/>
              <a:ext cx="3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08" name="Freeform 51"/>
            <p:cNvSpPr>
              <a:spLocks/>
            </p:cNvSpPr>
            <p:nvPr/>
          </p:nvSpPr>
          <p:spPr bwMode="auto">
            <a:xfrm>
              <a:off x="2181" y="1692"/>
              <a:ext cx="368" cy="193"/>
            </a:xfrm>
            <a:custGeom>
              <a:avLst/>
              <a:gdLst>
                <a:gd name="T0" fmla="*/ 0 w 100"/>
                <a:gd name="T1" fmla="*/ 1318097041 h 52"/>
                <a:gd name="T2" fmla="*/ 0 w 100"/>
                <a:gd name="T3" fmla="*/ 0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09" name="Freeform 52"/>
            <p:cNvSpPr>
              <a:spLocks/>
            </p:cNvSpPr>
            <p:nvPr/>
          </p:nvSpPr>
          <p:spPr bwMode="auto">
            <a:xfrm>
              <a:off x="2181" y="1692"/>
              <a:ext cx="368" cy="193"/>
            </a:xfrm>
            <a:custGeom>
              <a:avLst/>
              <a:gdLst>
                <a:gd name="T0" fmla="*/ 0 w 100"/>
                <a:gd name="T1" fmla="*/ 1318097041 h 52"/>
                <a:gd name="T2" fmla="*/ 2147483647 w 100"/>
                <a:gd name="T3" fmla="*/ 1318097041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10" name="Line 53"/>
            <p:cNvSpPr>
              <a:spLocks noChangeShapeType="1"/>
            </p:cNvSpPr>
            <p:nvPr/>
          </p:nvSpPr>
          <p:spPr bwMode="auto">
            <a:xfrm flipV="1">
              <a:off x="2181" y="1692"/>
              <a:ext cx="1" cy="1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11" name="Rectangle 54"/>
            <p:cNvSpPr>
              <a:spLocks noChangeArrowheads="1"/>
            </p:cNvSpPr>
            <p:nvPr/>
          </p:nvSpPr>
          <p:spPr bwMode="auto">
            <a:xfrm>
              <a:off x="2376" y="1707"/>
              <a:ext cx="1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812" name="Line 55"/>
            <p:cNvSpPr>
              <a:spLocks noChangeShapeType="1"/>
            </p:cNvSpPr>
            <p:nvPr/>
          </p:nvSpPr>
          <p:spPr bwMode="auto">
            <a:xfrm>
              <a:off x="2210" y="1744"/>
              <a:ext cx="148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813" name="Rectangle 56"/>
            <p:cNvSpPr>
              <a:spLocks noChangeArrowheads="1"/>
            </p:cNvSpPr>
            <p:nvPr/>
          </p:nvSpPr>
          <p:spPr bwMode="auto">
            <a:xfrm>
              <a:off x="2376" y="1800"/>
              <a:ext cx="13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814" name="Line 57"/>
            <p:cNvSpPr>
              <a:spLocks noChangeShapeType="1"/>
            </p:cNvSpPr>
            <p:nvPr/>
          </p:nvSpPr>
          <p:spPr bwMode="auto">
            <a:xfrm>
              <a:off x="2210" y="1829"/>
              <a:ext cx="148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8375" name="Group 60"/>
          <p:cNvGrpSpPr>
            <a:grpSpLocks noChangeAspect="1"/>
          </p:cNvGrpSpPr>
          <p:nvPr/>
        </p:nvGrpSpPr>
        <p:grpSpPr bwMode="auto">
          <a:xfrm>
            <a:off x="5087938" y="3384550"/>
            <a:ext cx="3341687" cy="2495550"/>
            <a:chOff x="3198" y="1626"/>
            <a:chExt cx="2105" cy="1572"/>
          </a:xfrm>
        </p:grpSpPr>
        <p:sp>
          <p:nvSpPr>
            <p:cNvPr id="29704" name="AutoShape 59"/>
            <p:cNvSpPr>
              <a:spLocks noChangeAspect="1" noChangeArrowheads="1" noTextEdit="1"/>
            </p:cNvSpPr>
            <p:nvPr/>
          </p:nvSpPr>
          <p:spPr bwMode="auto">
            <a:xfrm>
              <a:off x="3198" y="1626"/>
              <a:ext cx="2064" cy="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5" name="Rectangle 61"/>
            <p:cNvSpPr>
              <a:spLocks noChangeArrowheads="1"/>
            </p:cNvSpPr>
            <p:nvPr/>
          </p:nvSpPr>
          <p:spPr bwMode="auto">
            <a:xfrm>
              <a:off x="3452" y="1667"/>
              <a:ext cx="1769" cy="1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9706" name="Rectangle 62"/>
            <p:cNvSpPr>
              <a:spLocks noChangeArrowheads="1"/>
            </p:cNvSpPr>
            <p:nvPr/>
          </p:nvSpPr>
          <p:spPr bwMode="auto">
            <a:xfrm>
              <a:off x="3452" y="1667"/>
              <a:ext cx="1769" cy="1336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9707" name="Line 63"/>
            <p:cNvSpPr>
              <a:spLocks noChangeShapeType="1"/>
            </p:cNvSpPr>
            <p:nvPr/>
          </p:nvSpPr>
          <p:spPr bwMode="auto">
            <a:xfrm>
              <a:off x="3452" y="3003"/>
              <a:ext cx="1769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8" name="Line 64"/>
            <p:cNvSpPr>
              <a:spLocks noChangeShapeType="1"/>
            </p:cNvSpPr>
            <p:nvPr/>
          </p:nvSpPr>
          <p:spPr bwMode="auto">
            <a:xfrm flipV="1">
              <a:off x="3452" y="1667"/>
              <a:ext cx="1" cy="1336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09" name="Line 65"/>
            <p:cNvSpPr>
              <a:spLocks noChangeShapeType="1"/>
            </p:cNvSpPr>
            <p:nvPr/>
          </p:nvSpPr>
          <p:spPr bwMode="auto">
            <a:xfrm flipV="1">
              <a:off x="3452" y="2984"/>
              <a:ext cx="1" cy="19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0" name="Rectangle 66"/>
            <p:cNvSpPr>
              <a:spLocks noChangeArrowheads="1"/>
            </p:cNvSpPr>
            <p:nvPr/>
          </p:nvSpPr>
          <p:spPr bwMode="auto">
            <a:xfrm>
              <a:off x="3434" y="3014"/>
              <a:ext cx="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11" name="Line 67"/>
            <p:cNvSpPr>
              <a:spLocks noChangeShapeType="1"/>
            </p:cNvSpPr>
            <p:nvPr/>
          </p:nvSpPr>
          <p:spPr bwMode="auto">
            <a:xfrm flipV="1">
              <a:off x="3747" y="2984"/>
              <a:ext cx="1" cy="19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2" name="Rectangle 68"/>
            <p:cNvSpPr>
              <a:spLocks noChangeArrowheads="1"/>
            </p:cNvSpPr>
            <p:nvPr/>
          </p:nvSpPr>
          <p:spPr bwMode="auto">
            <a:xfrm>
              <a:off x="3729" y="3014"/>
              <a:ext cx="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13" name="Line 69"/>
            <p:cNvSpPr>
              <a:spLocks noChangeShapeType="1"/>
            </p:cNvSpPr>
            <p:nvPr/>
          </p:nvSpPr>
          <p:spPr bwMode="auto">
            <a:xfrm flipV="1">
              <a:off x="4042" y="2984"/>
              <a:ext cx="1" cy="19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4" name="Rectangle 70"/>
            <p:cNvSpPr>
              <a:spLocks noChangeArrowheads="1"/>
            </p:cNvSpPr>
            <p:nvPr/>
          </p:nvSpPr>
          <p:spPr bwMode="auto">
            <a:xfrm>
              <a:off x="4024" y="3014"/>
              <a:ext cx="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15" name="Line 71"/>
            <p:cNvSpPr>
              <a:spLocks noChangeShapeType="1"/>
            </p:cNvSpPr>
            <p:nvPr/>
          </p:nvSpPr>
          <p:spPr bwMode="auto">
            <a:xfrm flipV="1">
              <a:off x="4337" y="2984"/>
              <a:ext cx="1" cy="19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6" name="Rectangle 72"/>
            <p:cNvSpPr>
              <a:spLocks noChangeArrowheads="1"/>
            </p:cNvSpPr>
            <p:nvPr/>
          </p:nvSpPr>
          <p:spPr bwMode="auto">
            <a:xfrm>
              <a:off x="4318" y="3014"/>
              <a:ext cx="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17" name="Line 73"/>
            <p:cNvSpPr>
              <a:spLocks noChangeShapeType="1"/>
            </p:cNvSpPr>
            <p:nvPr/>
          </p:nvSpPr>
          <p:spPr bwMode="auto">
            <a:xfrm flipV="1">
              <a:off x="4632" y="2984"/>
              <a:ext cx="1" cy="19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18" name="Rectangle 74"/>
            <p:cNvSpPr>
              <a:spLocks noChangeArrowheads="1"/>
            </p:cNvSpPr>
            <p:nvPr/>
          </p:nvSpPr>
          <p:spPr bwMode="auto">
            <a:xfrm>
              <a:off x="4613" y="3014"/>
              <a:ext cx="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19" name="Line 75"/>
            <p:cNvSpPr>
              <a:spLocks noChangeShapeType="1"/>
            </p:cNvSpPr>
            <p:nvPr/>
          </p:nvSpPr>
          <p:spPr bwMode="auto">
            <a:xfrm flipV="1">
              <a:off x="4927" y="2984"/>
              <a:ext cx="1" cy="19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0" name="Rectangle 76"/>
            <p:cNvSpPr>
              <a:spLocks noChangeArrowheads="1"/>
            </p:cNvSpPr>
            <p:nvPr/>
          </p:nvSpPr>
          <p:spPr bwMode="auto">
            <a:xfrm>
              <a:off x="4890" y="3014"/>
              <a:ext cx="1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21" name="Line 77"/>
            <p:cNvSpPr>
              <a:spLocks noChangeShapeType="1"/>
            </p:cNvSpPr>
            <p:nvPr/>
          </p:nvSpPr>
          <p:spPr bwMode="auto">
            <a:xfrm flipV="1">
              <a:off x="5221" y="2984"/>
              <a:ext cx="1" cy="19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2" name="Rectangle 78"/>
            <p:cNvSpPr>
              <a:spLocks noChangeArrowheads="1"/>
            </p:cNvSpPr>
            <p:nvPr/>
          </p:nvSpPr>
          <p:spPr bwMode="auto">
            <a:xfrm>
              <a:off x="5185" y="3014"/>
              <a:ext cx="1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23" name="Line 79"/>
            <p:cNvSpPr>
              <a:spLocks noChangeShapeType="1"/>
            </p:cNvSpPr>
            <p:nvPr/>
          </p:nvSpPr>
          <p:spPr bwMode="auto">
            <a:xfrm>
              <a:off x="3452" y="3003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4" name="Rectangle 80"/>
            <p:cNvSpPr>
              <a:spLocks noChangeArrowheads="1"/>
            </p:cNvSpPr>
            <p:nvPr/>
          </p:nvSpPr>
          <p:spPr bwMode="auto">
            <a:xfrm>
              <a:off x="3364" y="2962"/>
              <a:ext cx="12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25" name="Line 81"/>
            <p:cNvSpPr>
              <a:spLocks noChangeShapeType="1"/>
            </p:cNvSpPr>
            <p:nvPr/>
          </p:nvSpPr>
          <p:spPr bwMode="auto">
            <a:xfrm>
              <a:off x="3452" y="2777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6" name="Rectangle 82"/>
            <p:cNvSpPr>
              <a:spLocks noChangeArrowheads="1"/>
            </p:cNvSpPr>
            <p:nvPr/>
          </p:nvSpPr>
          <p:spPr bwMode="auto">
            <a:xfrm>
              <a:off x="3345" y="2737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27" name="Line 83"/>
            <p:cNvSpPr>
              <a:spLocks noChangeShapeType="1"/>
            </p:cNvSpPr>
            <p:nvPr/>
          </p:nvSpPr>
          <p:spPr bwMode="auto">
            <a:xfrm>
              <a:off x="3452" y="2556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28" name="Rectangle 84"/>
            <p:cNvSpPr>
              <a:spLocks noChangeArrowheads="1"/>
            </p:cNvSpPr>
            <p:nvPr/>
          </p:nvSpPr>
          <p:spPr bwMode="auto">
            <a:xfrm>
              <a:off x="3345" y="2515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29" name="Line 85"/>
            <p:cNvSpPr>
              <a:spLocks noChangeShapeType="1"/>
            </p:cNvSpPr>
            <p:nvPr/>
          </p:nvSpPr>
          <p:spPr bwMode="auto">
            <a:xfrm>
              <a:off x="3452" y="2331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0" name="Rectangle 86"/>
            <p:cNvSpPr>
              <a:spLocks noChangeArrowheads="1"/>
            </p:cNvSpPr>
            <p:nvPr/>
          </p:nvSpPr>
          <p:spPr bwMode="auto">
            <a:xfrm>
              <a:off x="3345" y="2290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0,3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31" name="Line 87"/>
            <p:cNvSpPr>
              <a:spLocks noChangeShapeType="1"/>
            </p:cNvSpPr>
            <p:nvPr/>
          </p:nvSpPr>
          <p:spPr bwMode="auto">
            <a:xfrm>
              <a:off x="3452" y="2109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2" name="Rectangle 88"/>
            <p:cNvSpPr>
              <a:spLocks noChangeArrowheads="1"/>
            </p:cNvSpPr>
            <p:nvPr/>
          </p:nvSpPr>
          <p:spPr bwMode="auto">
            <a:xfrm>
              <a:off x="3345" y="2069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33" name="Line 89"/>
            <p:cNvSpPr>
              <a:spLocks noChangeShapeType="1"/>
            </p:cNvSpPr>
            <p:nvPr/>
          </p:nvSpPr>
          <p:spPr bwMode="auto">
            <a:xfrm>
              <a:off x="3452" y="1888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4" name="Rectangle 90"/>
            <p:cNvSpPr>
              <a:spLocks noChangeArrowheads="1"/>
            </p:cNvSpPr>
            <p:nvPr/>
          </p:nvSpPr>
          <p:spPr bwMode="auto">
            <a:xfrm>
              <a:off x="3345" y="1847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35" name="Line 91"/>
            <p:cNvSpPr>
              <a:spLocks noChangeShapeType="1"/>
            </p:cNvSpPr>
            <p:nvPr/>
          </p:nvSpPr>
          <p:spPr bwMode="auto">
            <a:xfrm>
              <a:off x="3452" y="1667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6" name="Rectangle 92"/>
            <p:cNvSpPr>
              <a:spLocks noChangeArrowheads="1"/>
            </p:cNvSpPr>
            <p:nvPr/>
          </p:nvSpPr>
          <p:spPr bwMode="auto">
            <a:xfrm>
              <a:off x="3345" y="1626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37" name="Freeform 93"/>
            <p:cNvSpPr>
              <a:spLocks/>
            </p:cNvSpPr>
            <p:nvPr/>
          </p:nvSpPr>
          <p:spPr bwMode="auto">
            <a:xfrm>
              <a:off x="3452" y="1888"/>
              <a:ext cx="395" cy="539"/>
            </a:xfrm>
            <a:custGeom>
              <a:avLst/>
              <a:gdLst>
                <a:gd name="T0" fmla="*/ 8 w 395"/>
                <a:gd name="T1" fmla="*/ 0 h 539"/>
                <a:gd name="T2" fmla="*/ 19 w 395"/>
                <a:gd name="T3" fmla="*/ 0 h 539"/>
                <a:gd name="T4" fmla="*/ 30 w 395"/>
                <a:gd name="T5" fmla="*/ 0 h 539"/>
                <a:gd name="T6" fmla="*/ 41 w 395"/>
                <a:gd name="T7" fmla="*/ 0 h 539"/>
                <a:gd name="T8" fmla="*/ 52 w 395"/>
                <a:gd name="T9" fmla="*/ 0 h 539"/>
                <a:gd name="T10" fmla="*/ 63 w 395"/>
                <a:gd name="T11" fmla="*/ 0 h 539"/>
                <a:gd name="T12" fmla="*/ 74 w 395"/>
                <a:gd name="T13" fmla="*/ 0 h 539"/>
                <a:gd name="T14" fmla="*/ 85 w 395"/>
                <a:gd name="T15" fmla="*/ 0 h 539"/>
                <a:gd name="T16" fmla="*/ 96 w 395"/>
                <a:gd name="T17" fmla="*/ 0 h 539"/>
                <a:gd name="T18" fmla="*/ 107 w 395"/>
                <a:gd name="T19" fmla="*/ 0 h 539"/>
                <a:gd name="T20" fmla="*/ 118 w 395"/>
                <a:gd name="T21" fmla="*/ 0 h 539"/>
                <a:gd name="T22" fmla="*/ 129 w 395"/>
                <a:gd name="T23" fmla="*/ 0 h 539"/>
                <a:gd name="T24" fmla="*/ 140 w 395"/>
                <a:gd name="T25" fmla="*/ 0 h 539"/>
                <a:gd name="T26" fmla="*/ 151 w 395"/>
                <a:gd name="T27" fmla="*/ 0 h 539"/>
                <a:gd name="T28" fmla="*/ 162 w 395"/>
                <a:gd name="T29" fmla="*/ 0 h 539"/>
                <a:gd name="T30" fmla="*/ 174 w 395"/>
                <a:gd name="T31" fmla="*/ 0 h 539"/>
                <a:gd name="T32" fmla="*/ 185 w 395"/>
                <a:gd name="T33" fmla="*/ 0 h 539"/>
                <a:gd name="T34" fmla="*/ 196 w 395"/>
                <a:gd name="T35" fmla="*/ 0 h 539"/>
                <a:gd name="T36" fmla="*/ 207 w 395"/>
                <a:gd name="T37" fmla="*/ 0 h 539"/>
                <a:gd name="T38" fmla="*/ 218 w 395"/>
                <a:gd name="T39" fmla="*/ 0 h 539"/>
                <a:gd name="T40" fmla="*/ 229 w 395"/>
                <a:gd name="T41" fmla="*/ 0 h 539"/>
                <a:gd name="T42" fmla="*/ 240 w 395"/>
                <a:gd name="T43" fmla="*/ 0 h 539"/>
                <a:gd name="T44" fmla="*/ 251 w 395"/>
                <a:gd name="T45" fmla="*/ 0 h 539"/>
                <a:gd name="T46" fmla="*/ 262 w 395"/>
                <a:gd name="T47" fmla="*/ 0 h 539"/>
                <a:gd name="T48" fmla="*/ 273 w 395"/>
                <a:gd name="T49" fmla="*/ 0 h 539"/>
                <a:gd name="T50" fmla="*/ 284 w 395"/>
                <a:gd name="T51" fmla="*/ 0 h 539"/>
                <a:gd name="T52" fmla="*/ 295 w 395"/>
                <a:gd name="T53" fmla="*/ 0 h 539"/>
                <a:gd name="T54" fmla="*/ 310 w 395"/>
                <a:gd name="T55" fmla="*/ 7 h 539"/>
                <a:gd name="T56" fmla="*/ 317 w 395"/>
                <a:gd name="T57" fmla="*/ 37 h 539"/>
                <a:gd name="T58" fmla="*/ 325 w 395"/>
                <a:gd name="T59" fmla="*/ 59 h 539"/>
                <a:gd name="T60" fmla="*/ 328 w 395"/>
                <a:gd name="T61" fmla="*/ 96 h 539"/>
                <a:gd name="T62" fmla="*/ 336 w 395"/>
                <a:gd name="T63" fmla="*/ 126 h 539"/>
                <a:gd name="T64" fmla="*/ 339 w 395"/>
                <a:gd name="T65" fmla="*/ 173 h 539"/>
                <a:gd name="T66" fmla="*/ 347 w 395"/>
                <a:gd name="T67" fmla="*/ 203 h 539"/>
                <a:gd name="T68" fmla="*/ 350 w 395"/>
                <a:gd name="T69" fmla="*/ 251 h 539"/>
                <a:gd name="T70" fmla="*/ 358 w 395"/>
                <a:gd name="T71" fmla="*/ 281 h 539"/>
                <a:gd name="T72" fmla="*/ 362 w 395"/>
                <a:gd name="T73" fmla="*/ 325 h 539"/>
                <a:gd name="T74" fmla="*/ 369 w 395"/>
                <a:gd name="T75" fmla="*/ 351 h 539"/>
                <a:gd name="T76" fmla="*/ 373 w 395"/>
                <a:gd name="T77" fmla="*/ 395 h 539"/>
                <a:gd name="T78" fmla="*/ 380 w 395"/>
                <a:gd name="T79" fmla="*/ 424 h 539"/>
                <a:gd name="T80" fmla="*/ 384 w 395"/>
                <a:gd name="T81" fmla="*/ 472 h 539"/>
                <a:gd name="T82" fmla="*/ 391 w 395"/>
                <a:gd name="T83" fmla="*/ 506 h 53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95"/>
                <a:gd name="T127" fmla="*/ 0 h 539"/>
                <a:gd name="T128" fmla="*/ 395 w 395"/>
                <a:gd name="T129" fmla="*/ 539 h 53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95" h="539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10" y="7"/>
                  </a:lnTo>
                  <a:lnTo>
                    <a:pt x="310" y="15"/>
                  </a:lnTo>
                  <a:lnTo>
                    <a:pt x="317" y="22"/>
                  </a:lnTo>
                  <a:lnTo>
                    <a:pt x="317" y="37"/>
                  </a:lnTo>
                  <a:lnTo>
                    <a:pt x="321" y="41"/>
                  </a:lnTo>
                  <a:lnTo>
                    <a:pt x="321" y="55"/>
                  </a:lnTo>
                  <a:lnTo>
                    <a:pt x="325" y="59"/>
                  </a:lnTo>
                  <a:lnTo>
                    <a:pt x="325" y="74"/>
                  </a:lnTo>
                  <a:lnTo>
                    <a:pt x="328" y="78"/>
                  </a:lnTo>
                  <a:lnTo>
                    <a:pt x="328" y="96"/>
                  </a:lnTo>
                  <a:lnTo>
                    <a:pt x="332" y="100"/>
                  </a:lnTo>
                  <a:lnTo>
                    <a:pt x="332" y="122"/>
                  </a:lnTo>
                  <a:lnTo>
                    <a:pt x="336" y="126"/>
                  </a:lnTo>
                  <a:lnTo>
                    <a:pt x="336" y="148"/>
                  </a:lnTo>
                  <a:lnTo>
                    <a:pt x="339" y="151"/>
                  </a:lnTo>
                  <a:lnTo>
                    <a:pt x="339" y="173"/>
                  </a:lnTo>
                  <a:lnTo>
                    <a:pt x="343" y="177"/>
                  </a:lnTo>
                  <a:lnTo>
                    <a:pt x="343" y="199"/>
                  </a:lnTo>
                  <a:lnTo>
                    <a:pt x="347" y="203"/>
                  </a:lnTo>
                  <a:lnTo>
                    <a:pt x="347" y="225"/>
                  </a:lnTo>
                  <a:lnTo>
                    <a:pt x="350" y="229"/>
                  </a:lnTo>
                  <a:lnTo>
                    <a:pt x="350" y="251"/>
                  </a:lnTo>
                  <a:lnTo>
                    <a:pt x="354" y="255"/>
                  </a:lnTo>
                  <a:lnTo>
                    <a:pt x="354" y="277"/>
                  </a:lnTo>
                  <a:lnTo>
                    <a:pt x="358" y="281"/>
                  </a:lnTo>
                  <a:lnTo>
                    <a:pt x="358" y="299"/>
                  </a:lnTo>
                  <a:lnTo>
                    <a:pt x="362" y="303"/>
                  </a:lnTo>
                  <a:lnTo>
                    <a:pt x="362" y="325"/>
                  </a:lnTo>
                  <a:lnTo>
                    <a:pt x="365" y="328"/>
                  </a:lnTo>
                  <a:lnTo>
                    <a:pt x="365" y="347"/>
                  </a:lnTo>
                  <a:lnTo>
                    <a:pt x="369" y="351"/>
                  </a:lnTo>
                  <a:lnTo>
                    <a:pt x="369" y="369"/>
                  </a:lnTo>
                  <a:lnTo>
                    <a:pt x="373" y="373"/>
                  </a:lnTo>
                  <a:lnTo>
                    <a:pt x="373" y="395"/>
                  </a:lnTo>
                  <a:lnTo>
                    <a:pt x="376" y="399"/>
                  </a:lnTo>
                  <a:lnTo>
                    <a:pt x="376" y="421"/>
                  </a:lnTo>
                  <a:lnTo>
                    <a:pt x="380" y="424"/>
                  </a:lnTo>
                  <a:lnTo>
                    <a:pt x="380" y="447"/>
                  </a:lnTo>
                  <a:lnTo>
                    <a:pt x="384" y="450"/>
                  </a:lnTo>
                  <a:lnTo>
                    <a:pt x="384" y="472"/>
                  </a:lnTo>
                  <a:lnTo>
                    <a:pt x="387" y="476"/>
                  </a:lnTo>
                  <a:lnTo>
                    <a:pt x="387" y="502"/>
                  </a:lnTo>
                  <a:lnTo>
                    <a:pt x="391" y="506"/>
                  </a:lnTo>
                  <a:lnTo>
                    <a:pt x="391" y="535"/>
                  </a:lnTo>
                  <a:lnTo>
                    <a:pt x="395" y="539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8" name="Freeform 94"/>
            <p:cNvSpPr>
              <a:spLocks/>
            </p:cNvSpPr>
            <p:nvPr/>
          </p:nvSpPr>
          <p:spPr bwMode="auto">
            <a:xfrm>
              <a:off x="3847" y="2427"/>
              <a:ext cx="390" cy="572"/>
            </a:xfrm>
            <a:custGeom>
              <a:avLst/>
              <a:gdLst>
                <a:gd name="T0" fmla="*/ 3 w 390"/>
                <a:gd name="T1" fmla="*/ 29 h 572"/>
                <a:gd name="T2" fmla="*/ 7 w 390"/>
                <a:gd name="T3" fmla="*/ 92 h 572"/>
                <a:gd name="T4" fmla="*/ 14 w 390"/>
                <a:gd name="T5" fmla="*/ 133 h 572"/>
                <a:gd name="T6" fmla="*/ 18 w 390"/>
                <a:gd name="T7" fmla="*/ 195 h 572"/>
                <a:gd name="T8" fmla="*/ 25 w 390"/>
                <a:gd name="T9" fmla="*/ 229 h 572"/>
                <a:gd name="T10" fmla="*/ 29 w 390"/>
                <a:gd name="T11" fmla="*/ 280 h 572"/>
                <a:gd name="T12" fmla="*/ 37 w 390"/>
                <a:gd name="T13" fmla="*/ 306 h 572"/>
                <a:gd name="T14" fmla="*/ 40 w 390"/>
                <a:gd name="T15" fmla="*/ 343 h 572"/>
                <a:gd name="T16" fmla="*/ 48 w 390"/>
                <a:gd name="T17" fmla="*/ 365 h 572"/>
                <a:gd name="T18" fmla="*/ 51 w 390"/>
                <a:gd name="T19" fmla="*/ 395 h 572"/>
                <a:gd name="T20" fmla="*/ 59 w 390"/>
                <a:gd name="T21" fmla="*/ 413 h 572"/>
                <a:gd name="T22" fmla="*/ 62 w 390"/>
                <a:gd name="T23" fmla="*/ 435 h 572"/>
                <a:gd name="T24" fmla="*/ 70 w 390"/>
                <a:gd name="T25" fmla="*/ 450 h 572"/>
                <a:gd name="T26" fmla="*/ 77 w 390"/>
                <a:gd name="T27" fmla="*/ 472 h 572"/>
                <a:gd name="T28" fmla="*/ 88 w 390"/>
                <a:gd name="T29" fmla="*/ 491 h 572"/>
                <a:gd name="T30" fmla="*/ 96 w 390"/>
                <a:gd name="T31" fmla="*/ 509 h 572"/>
                <a:gd name="T32" fmla="*/ 110 w 390"/>
                <a:gd name="T33" fmla="*/ 524 h 572"/>
                <a:gd name="T34" fmla="*/ 118 w 390"/>
                <a:gd name="T35" fmla="*/ 535 h 572"/>
                <a:gd name="T36" fmla="*/ 129 w 390"/>
                <a:gd name="T37" fmla="*/ 542 h 572"/>
                <a:gd name="T38" fmla="*/ 140 w 390"/>
                <a:gd name="T39" fmla="*/ 550 h 572"/>
                <a:gd name="T40" fmla="*/ 151 w 390"/>
                <a:gd name="T41" fmla="*/ 553 h 572"/>
                <a:gd name="T42" fmla="*/ 162 w 390"/>
                <a:gd name="T43" fmla="*/ 561 h 572"/>
                <a:gd name="T44" fmla="*/ 173 w 390"/>
                <a:gd name="T45" fmla="*/ 561 h 572"/>
                <a:gd name="T46" fmla="*/ 184 w 390"/>
                <a:gd name="T47" fmla="*/ 564 h 572"/>
                <a:gd name="T48" fmla="*/ 195 w 390"/>
                <a:gd name="T49" fmla="*/ 568 h 572"/>
                <a:gd name="T50" fmla="*/ 206 w 390"/>
                <a:gd name="T51" fmla="*/ 568 h 572"/>
                <a:gd name="T52" fmla="*/ 217 w 390"/>
                <a:gd name="T53" fmla="*/ 568 h 572"/>
                <a:gd name="T54" fmla="*/ 228 w 390"/>
                <a:gd name="T55" fmla="*/ 572 h 572"/>
                <a:gd name="T56" fmla="*/ 239 w 390"/>
                <a:gd name="T57" fmla="*/ 572 h 572"/>
                <a:gd name="T58" fmla="*/ 250 w 390"/>
                <a:gd name="T59" fmla="*/ 572 h 572"/>
                <a:gd name="T60" fmla="*/ 261 w 390"/>
                <a:gd name="T61" fmla="*/ 572 h 572"/>
                <a:gd name="T62" fmla="*/ 272 w 390"/>
                <a:gd name="T63" fmla="*/ 572 h 572"/>
                <a:gd name="T64" fmla="*/ 283 w 390"/>
                <a:gd name="T65" fmla="*/ 572 h 572"/>
                <a:gd name="T66" fmla="*/ 295 w 390"/>
                <a:gd name="T67" fmla="*/ 572 h 572"/>
                <a:gd name="T68" fmla="*/ 306 w 390"/>
                <a:gd name="T69" fmla="*/ 572 h 572"/>
                <a:gd name="T70" fmla="*/ 317 w 390"/>
                <a:gd name="T71" fmla="*/ 572 h 572"/>
                <a:gd name="T72" fmla="*/ 328 w 390"/>
                <a:gd name="T73" fmla="*/ 572 h 572"/>
                <a:gd name="T74" fmla="*/ 339 w 390"/>
                <a:gd name="T75" fmla="*/ 572 h 572"/>
                <a:gd name="T76" fmla="*/ 350 w 390"/>
                <a:gd name="T77" fmla="*/ 572 h 572"/>
                <a:gd name="T78" fmla="*/ 361 w 390"/>
                <a:gd name="T79" fmla="*/ 572 h 572"/>
                <a:gd name="T80" fmla="*/ 372 w 390"/>
                <a:gd name="T81" fmla="*/ 572 h 572"/>
                <a:gd name="T82" fmla="*/ 383 w 390"/>
                <a:gd name="T83" fmla="*/ 572 h 5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90"/>
                <a:gd name="T127" fmla="*/ 0 h 572"/>
                <a:gd name="T128" fmla="*/ 390 w 390"/>
                <a:gd name="T129" fmla="*/ 572 h 57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90" h="572">
                  <a:moveTo>
                    <a:pt x="0" y="0"/>
                  </a:moveTo>
                  <a:lnTo>
                    <a:pt x="0" y="26"/>
                  </a:lnTo>
                  <a:lnTo>
                    <a:pt x="3" y="29"/>
                  </a:lnTo>
                  <a:lnTo>
                    <a:pt x="3" y="59"/>
                  </a:lnTo>
                  <a:lnTo>
                    <a:pt x="7" y="63"/>
                  </a:lnTo>
                  <a:lnTo>
                    <a:pt x="7" y="92"/>
                  </a:lnTo>
                  <a:lnTo>
                    <a:pt x="11" y="96"/>
                  </a:lnTo>
                  <a:lnTo>
                    <a:pt x="11" y="129"/>
                  </a:lnTo>
                  <a:lnTo>
                    <a:pt x="14" y="133"/>
                  </a:lnTo>
                  <a:lnTo>
                    <a:pt x="14" y="162"/>
                  </a:lnTo>
                  <a:lnTo>
                    <a:pt x="18" y="166"/>
                  </a:lnTo>
                  <a:lnTo>
                    <a:pt x="18" y="195"/>
                  </a:lnTo>
                  <a:lnTo>
                    <a:pt x="22" y="199"/>
                  </a:lnTo>
                  <a:lnTo>
                    <a:pt x="22" y="225"/>
                  </a:lnTo>
                  <a:lnTo>
                    <a:pt x="25" y="229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29" y="280"/>
                  </a:lnTo>
                  <a:lnTo>
                    <a:pt x="33" y="284"/>
                  </a:lnTo>
                  <a:lnTo>
                    <a:pt x="33" y="302"/>
                  </a:lnTo>
                  <a:lnTo>
                    <a:pt x="37" y="306"/>
                  </a:lnTo>
                  <a:lnTo>
                    <a:pt x="37" y="325"/>
                  </a:lnTo>
                  <a:lnTo>
                    <a:pt x="40" y="328"/>
                  </a:lnTo>
                  <a:lnTo>
                    <a:pt x="40" y="343"/>
                  </a:lnTo>
                  <a:lnTo>
                    <a:pt x="44" y="347"/>
                  </a:lnTo>
                  <a:lnTo>
                    <a:pt x="44" y="362"/>
                  </a:lnTo>
                  <a:lnTo>
                    <a:pt x="48" y="365"/>
                  </a:lnTo>
                  <a:lnTo>
                    <a:pt x="48" y="380"/>
                  </a:lnTo>
                  <a:lnTo>
                    <a:pt x="51" y="384"/>
                  </a:lnTo>
                  <a:lnTo>
                    <a:pt x="51" y="395"/>
                  </a:lnTo>
                  <a:lnTo>
                    <a:pt x="55" y="398"/>
                  </a:lnTo>
                  <a:lnTo>
                    <a:pt x="55" y="409"/>
                  </a:lnTo>
                  <a:lnTo>
                    <a:pt x="59" y="413"/>
                  </a:lnTo>
                  <a:lnTo>
                    <a:pt x="59" y="424"/>
                  </a:lnTo>
                  <a:lnTo>
                    <a:pt x="62" y="428"/>
                  </a:lnTo>
                  <a:lnTo>
                    <a:pt x="62" y="435"/>
                  </a:lnTo>
                  <a:lnTo>
                    <a:pt x="66" y="439"/>
                  </a:lnTo>
                  <a:lnTo>
                    <a:pt x="66" y="446"/>
                  </a:lnTo>
                  <a:lnTo>
                    <a:pt x="70" y="450"/>
                  </a:lnTo>
                  <a:lnTo>
                    <a:pt x="70" y="457"/>
                  </a:lnTo>
                  <a:lnTo>
                    <a:pt x="77" y="465"/>
                  </a:lnTo>
                  <a:lnTo>
                    <a:pt x="77" y="472"/>
                  </a:lnTo>
                  <a:lnTo>
                    <a:pt x="81" y="476"/>
                  </a:lnTo>
                  <a:lnTo>
                    <a:pt x="81" y="483"/>
                  </a:lnTo>
                  <a:lnTo>
                    <a:pt x="88" y="491"/>
                  </a:lnTo>
                  <a:lnTo>
                    <a:pt x="88" y="494"/>
                  </a:lnTo>
                  <a:lnTo>
                    <a:pt x="96" y="502"/>
                  </a:lnTo>
                  <a:lnTo>
                    <a:pt x="96" y="509"/>
                  </a:lnTo>
                  <a:lnTo>
                    <a:pt x="99" y="513"/>
                  </a:lnTo>
                  <a:lnTo>
                    <a:pt x="103" y="517"/>
                  </a:lnTo>
                  <a:lnTo>
                    <a:pt x="110" y="524"/>
                  </a:lnTo>
                  <a:lnTo>
                    <a:pt x="110" y="528"/>
                  </a:lnTo>
                  <a:lnTo>
                    <a:pt x="114" y="531"/>
                  </a:lnTo>
                  <a:lnTo>
                    <a:pt x="118" y="535"/>
                  </a:lnTo>
                  <a:lnTo>
                    <a:pt x="121" y="539"/>
                  </a:lnTo>
                  <a:lnTo>
                    <a:pt x="125" y="539"/>
                  </a:lnTo>
                  <a:lnTo>
                    <a:pt x="129" y="542"/>
                  </a:lnTo>
                  <a:lnTo>
                    <a:pt x="132" y="546"/>
                  </a:lnTo>
                  <a:lnTo>
                    <a:pt x="136" y="546"/>
                  </a:lnTo>
                  <a:lnTo>
                    <a:pt x="140" y="550"/>
                  </a:lnTo>
                  <a:lnTo>
                    <a:pt x="143" y="550"/>
                  </a:lnTo>
                  <a:lnTo>
                    <a:pt x="147" y="553"/>
                  </a:lnTo>
                  <a:lnTo>
                    <a:pt x="151" y="553"/>
                  </a:lnTo>
                  <a:lnTo>
                    <a:pt x="154" y="557"/>
                  </a:lnTo>
                  <a:lnTo>
                    <a:pt x="158" y="557"/>
                  </a:lnTo>
                  <a:lnTo>
                    <a:pt x="162" y="561"/>
                  </a:lnTo>
                  <a:lnTo>
                    <a:pt x="166" y="561"/>
                  </a:lnTo>
                  <a:lnTo>
                    <a:pt x="169" y="561"/>
                  </a:lnTo>
                  <a:lnTo>
                    <a:pt x="173" y="561"/>
                  </a:lnTo>
                  <a:lnTo>
                    <a:pt x="177" y="564"/>
                  </a:lnTo>
                  <a:lnTo>
                    <a:pt x="180" y="564"/>
                  </a:lnTo>
                  <a:lnTo>
                    <a:pt x="184" y="564"/>
                  </a:lnTo>
                  <a:lnTo>
                    <a:pt x="188" y="564"/>
                  </a:lnTo>
                  <a:lnTo>
                    <a:pt x="191" y="564"/>
                  </a:lnTo>
                  <a:lnTo>
                    <a:pt x="195" y="568"/>
                  </a:lnTo>
                  <a:lnTo>
                    <a:pt x="199" y="568"/>
                  </a:lnTo>
                  <a:lnTo>
                    <a:pt x="202" y="568"/>
                  </a:lnTo>
                  <a:lnTo>
                    <a:pt x="206" y="568"/>
                  </a:lnTo>
                  <a:lnTo>
                    <a:pt x="210" y="568"/>
                  </a:lnTo>
                  <a:lnTo>
                    <a:pt x="213" y="568"/>
                  </a:lnTo>
                  <a:lnTo>
                    <a:pt x="217" y="568"/>
                  </a:lnTo>
                  <a:lnTo>
                    <a:pt x="221" y="568"/>
                  </a:lnTo>
                  <a:lnTo>
                    <a:pt x="225" y="572"/>
                  </a:lnTo>
                  <a:lnTo>
                    <a:pt x="228" y="572"/>
                  </a:lnTo>
                  <a:lnTo>
                    <a:pt x="232" y="572"/>
                  </a:lnTo>
                  <a:lnTo>
                    <a:pt x="236" y="572"/>
                  </a:lnTo>
                  <a:lnTo>
                    <a:pt x="239" y="572"/>
                  </a:lnTo>
                  <a:lnTo>
                    <a:pt x="243" y="572"/>
                  </a:lnTo>
                  <a:lnTo>
                    <a:pt x="247" y="572"/>
                  </a:lnTo>
                  <a:lnTo>
                    <a:pt x="250" y="572"/>
                  </a:lnTo>
                  <a:lnTo>
                    <a:pt x="254" y="572"/>
                  </a:lnTo>
                  <a:lnTo>
                    <a:pt x="258" y="572"/>
                  </a:lnTo>
                  <a:lnTo>
                    <a:pt x="261" y="572"/>
                  </a:lnTo>
                  <a:lnTo>
                    <a:pt x="265" y="572"/>
                  </a:lnTo>
                  <a:lnTo>
                    <a:pt x="269" y="572"/>
                  </a:lnTo>
                  <a:lnTo>
                    <a:pt x="272" y="572"/>
                  </a:lnTo>
                  <a:lnTo>
                    <a:pt x="276" y="572"/>
                  </a:lnTo>
                  <a:lnTo>
                    <a:pt x="280" y="572"/>
                  </a:lnTo>
                  <a:lnTo>
                    <a:pt x="283" y="572"/>
                  </a:lnTo>
                  <a:lnTo>
                    <a:pt x="287" y="572"/>
                  </a:lnTo>
                  <a:lnTo>
                    <a:pt x="291" y="572"/>
                  </a:lnTo>
                  <a:lnTo>
                    <a:pt x="295" y="572"/>
                  </a:lnTo>
                  <a:lnTo>
                    <a:pt x="298" y="572"/>
                  </a:lnTo>
                  <a:lnTo>
                    <a:pt x="302" y="572"/>
                  </a:lnTo>
                  <a:lnTo>
                    <a:pt x="306" y="572"/>
                  </a:lnTo>
                  <a:lnTo>
                    <a:pt x="309" y="572"/>
                  </a:lnTo>
                  <a:lnTo>
                    <a:pt x="313" y="572"/>
                  </a:lnTo>
                  <a:lnTo>
                    <a:pt x="317" y="572"/>
                  </a:lnTo>
                  <a:lnTo>
                    <a:pt x="320" y="572"/>
                  </a:lnTo>
                  <a:lnTo>
                    <a:pt x="324" y="572"/>
                  </a:lnTo>
                  <a:lnTo>
                    <a:pt x="328" y="572"/>
                  </a:lnTo>
                  <a:lnTo>
                    <a:pt x="331" y="572"/>
                  </a:lnTo>
                  <a:lnTo>
                    <a:pt x="335" y="572"/>
                  </a:lnTo>
                  <a:lnTo>
                    <a:pt x="339" y="572"/>
                  </a:lnTo>
                  <a:lnTo>
                    <a:pt x="342" y="572"/>
                  </a:lnTo>
                  <a:lnTo>
                    <a:pt x="346" y="572"/>
                  </a:lnTo>
                  <a:lnTo>
                    <a:pt x="350" y="572"/>
                  </a:lnTo>
                  <a:lnTo>
                    <a:pt x="354" y="572"/>
                  </a:lnTo>
                  <a:lnTo>
                    <a:pt x="357" y="572"/>
                  </a:lnTo>
                  <a:lnTo>
                    <a:pt x="361" y="572"/>
                  </a:lnTo>
                  <a:lnTo>
                    <a:pt x="365" y="572"/>
                  </a:lnTo>
                  <a:lnTo>
                    <a:pt x="368" y="572"/>
                  </a:lnTo>
                  <a:lnTo>
                    <a:pt x="372" y="572"/>
                  </a:lnTo>
                  <a:lnTo>
                    <a:pt x="376" y="572"/>
                  </a:lnTo>
                  <a:lnTo>
                    <a:pt x="379" y="572"/>
                  </a:lnTo>
                  <a:lnTo>
                    <a:pt x="383" y="572"/>
                  </a:lnTo>
                  <a:lnTo>
                    <a:pt x="387" y="572"/>
                  </a:lnTo>
                  <a:lnTo>
                    <a:pt x="390" y="572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39" name="Freeform 95"/>
            <p:cNvSpPr>
              <a:spLocks/>
            </p:cNvSpPr>
            <p:nvPr/>
          </p:nvSpPr>
          <p:spPr bwMode="auto">
            <a:xfrm>
              <a:off x="4237" y="2999"/>
              <a:ext cx="468" cy="1"/>
            </a:xfrm>
            <a:custGeom>
              <a:avLst/>
              <a:gdLst>
                <a:gd name="T0" fmla="*/ 8 w 468"/>
                <a:gd name="T1" fmla="*/ 0 h 1"/>
                <a:gd name="T2" fmla="*/ 19 w 468"/>
                <a:gd name="T3" fmla="*/ 0 h 1"/>
                <a:gd name="T4" fmla="*/ 30 w 468"/>
                <a:gd name="T5" fmla="*/ 0 h 1"/>
                <a:gd name="T6" fmla="*/ 41 w 468"/>
                <a:gd name="T7" fmla="*/ 0 h 1"/>
                <a:gd name="T8" fmla="*/ 52 w 468"/>
                <a:gd name="T9" fmla="*/ 0 h 1"/>
                <a:gd name="T10" fmla="*/ 63 w 468"/>
                <a:gd name="T11" fmla="*/ 0 h 1"/>
                <a:gd name="T12" fmla="*/ 74 w 468"/>
                <a:gd name="T13" fmla="*/ 0 h 1"/>
                <a:gd name="T14" fmla="*/ 85 w 468"/>
                <a:gd name="T15" fmla="*/ 0 h 1"/>
                <a:gd name="T16" fmla="*/ 96 w 468"/>
                <a:gd name="T17" fmla="*/ 0 h 1"/>
                <a:gd name="T18" fmla="*/ 107 w 468"/>
                <a:gd name="T19" fmla="*/ 0 h 1"/>
                <a:gd name="T20" fmla="*/ 118 w 468"/>
                <a:gd name="T21" fmla="*/ 0 h 1"/>
                <a:gd name="T22" fmla="*/ 129 w 468"/>
                <a:gd name="T23" fmla="*/ 0 h 1"/>
                <a:gd name="T24" fmla="*/ 140 w 468"/>
                <a:gd name="T25" fmla="*/ 0 h 1"/>
                <a:gd name="T26" fmla="*/ 151 w 468"/>
                <a:gd name="T27" fmla="*/ 0 h 1"/>
                <a:gd name="T28" fmla="*/ 163 w 468"/>
                <a:gd name="T29" fmla="*/ 0 h 1"/>
                <a:gd name="T30" fmla="*/ 174 w 468"/>
                <a:gd name="T31" fmla="*/ 0 h 1"/>
                <a:gd name="T32" fmla="*/ 185 w 468"/>
                <a:gd name="T33" fmla="*/ 0 h 1"/>
                <a:gd name="T34" fmla="*/ 196 w 468"/>
                <a:gd name="T35" fmla="*/ 0 h 1"/>
                <a:gd name="T36" fmla="*/ 207 w 468"/>
                <a:gd name="T37" fmla="*/ 0 h 1"/>
                <a:gd name="T38" fmla="*/ 218 w 468"/>
                <a:gd name="T39" fmla="*/ 0 h 1"/>
                <a:gd name="T40" fmla="*/ 229 w 468"/>
                <a:gd name="T41" fmla="*/ 0 h 1"/>
                <a:gd name="T42" fmla="*/ 240 w 468"/>
                <a:gd name="T43" fmla="*/ 0 h 1"/>
                <a:gd name="T44" fmla="*/ 251 w 468"/>
                <a:gd name="T45" fmla="*/ 0 h 1"/>
                <a:gd name="T46" fmla="*/ 262 w 468"/>
                <a:gd name="T47" fmla="*/ 0 h 1"/>
                <a:gd name="T48" fmla="*/ 273 w 468"/>
                <a:gd name="T49" fmla="*/ 0 h 1"/>
                <a:gd name="T50" fmla="*/ 284 w 468"/>
                <a:gd name="T51" fmla="*/ 0 h 1"/>
                <a:gd name="T52" fmla="*/ 295 w 468"/>
                <a:gd name="T53" fmla="*/ 0 h 1"/>
                <a:gd name="T54" fmla="*/ 306 w 468"/>
                <a:gd name="T55" fmla="*/ 0 h 1"/>
                <a:gd name="T56" fmla="*/ 317 w 468"/>
                <a:gd name="T57" fmla="*/ 0 h 1"/>
                <a:gd name="T58" fmla="*/ 328 w 468"/>
                <a:gd name="T59" fmla="*/ 0 h 1"/>
                <a:gd name="T60" fmla="*/ 339 w 468"/>
                <a:gd name="T61" fmla="*/ 0 h 1"/>
                <a:gd name="T62" fmla="*/ 351 w 468"/>
                <a:gd name="T63" fmla="*/ 0 h 1"/>
                <a:gd name="T64" fmla="*/ 362 w 468"/>
                <a:gd name="T65" fmla="*/ 0 h 1"/>
                <a:gd name="T66" fmla="*/ 373 w 468"/>
                <a:gd name="T67" fmla="*/ 0 h 1"/>
                <a:gd name="T68" fmla="*/ 384 w 468"/>
                <a:gd name="T69" fmla="*/ 0 h 1"/>
                <a:gd name="T70" fmla="*/ 395 w 468"/>
                <a:gd name="T71" fmla="*/ 0 h 1"/>
                <a:gd name="T72" fmla="*/ 406 w 468"/>
                <a:gd name="T73" fmla="*/ 0 h 1"/>
                <a:gd name="T74" fmla="*/ 417 w 468"/>
                <a:gd name="T75" fmla="*/ 0 h 1"/>
                <a:gd name="T76" fmla="*/ 428 w 468"/>
                <a:gd name="T77" fmla="*/ 0 h 1"/>
                <a:gd name="T78" fmla="*/ 439 w 468"/>
                <a:gd name="T79" fmla="*/ 0 h 1"/>
                <a:gd name="T80" fmla="*/ 450 w 468"/>
                <a:gd name="T81" fmla="*/ 0 h 1"/>
                <a:gd name="T82" fmla="*/ 461 w 468"/>
                <a:gd name="T83" fmla="*/ 0 h 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8"/>
                <a:gd name="T127" fmla="*/ 0 h 1"/>
                <a:gd name="T128" fmla="*/ 468 w 468"/>
                <a:gd name="T129" fmla="*/ 1 h 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8" h="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7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2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373" y="0"/>
                  </a:lnTo>
                  <a:lnTo>
                    <a:pt x="376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6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4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5" y="0"/>
                  </a:lnTo>
                  <a:lnTo>
                    <a:pt x="468" y="0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40" name="Freeform 96"/>
            <p:cNvSpPr>
              <a:spLocks/>
            </p:cNvSpPr>
            <p:nvPr/>
          </p:nvSpPr>
          <p:spPr bwMode="auto">
            <a:xfrm>
              <a:off x="4705" y="2999"/>
              <a:ext cx="469" cy="1"/>
            </a:xfrm>
            <a:custGeom>
              <a:avLst/>
              <a:gdLst>
                <a:gd name="T0" fmla="*/ 8 w 469"/>
                <a:gd name="T1" fmla="*/ 0 h 1"/>
                <a:gd name="T2" fmla="*/ 19 w 469"/>
                <a:gd name="T3" fmla="*/ 0 h 1"/>
                <a:gd name="T4" fmla="*/ 30 w 469"/>
                <a:gd name="T5" fmla="*/ 0 h 1"/>
                <a:gd name="T6" fmla="*/ 41 w 469"/>
                <a:gd name="T7" fmla="*/ 0 h 1"/>
                <a:gd name="T8" fmla="*/ 52 w 469"/>
                <a:gd name="T9" fmla="*/ 0 h 1"/>
                <a:gd name="T10" fmla="*/ 63 w 469"/>
                <a:gd name="T11" fmla="*/ 0 h 1"/>
                <a:gd name="T12" fmla="*/ 74 w 469"/>
                <a:gd name="T13" fmla="*/ 0 h 1"/>
                <a:gd name="T14" fmla="*/ 85 w 469"/>
                <a:gd name="T15" fmla="*/ 0 h 1"/>
                <a:gd name="T16" fmla="*/ 96 w 469"/>
                <a:gd name="T17" fmla="*/ 0 h 1"/>
                <a:gd name="T18" fmla="*/ 107 w 469"/>
                <a:gd name="T19" fmla="*/ 0 h 1"/>
                <a:gd name="T20" fmla="*/ 118 w 469"/>
                <a:gd name="T21" fmla="*/ 0 h 1"/>
                <a:gd name="T22" fmla="*/ 129 w 469"/>
                <a:gd name="T23" fmla="*/ 0 h 1"/>
                <a:gd name="T24" fmla="*/ 141 w 469"/>
                <a:gd name="T25" fmla="*/ 0 h 1"/>
                <a:gd name="T26" fmla="*/ 152 w 469"/>
                <a:gd name="T27" fmla="*/ 0 h 1"/>
                <a:gd name="T28" fmla="*/ 163 w 469"/>
                <a:gd name="T29" fmla="*/ 0 h 1"/>
                <a:gd name="T30" fmla="*/ 174 w 469"/>
                <a:gd name="T31" fmla="*/ 0 h 1"/>
                <a:gd name="T32" fmla="*/ 185 w 469"/>
                <a:gd name="T33" fmla="*/ 0 h 1"/>
                <a:gd name="T34" fmla="*/ 196 w 469"/>
                <a:gd name="T35" fmla="*/ 0 h 1"/>
                <a:gd name="T36" fmla="*/ 207 w 469"/>
                <a:gd name="T37" fmla="*/ 0 h 1"/>
                <a:gd name="T38" fmla="*/ 218 w 469"/>
                <a:gd name="T39" fmla="*/ 0 h 1"/>
                <a:gd name="T40" fmla="*/ 229 w 469"/>
                <a:gd name="T41" fmla="*/ 0 h 1"/>
                <a:gd name="T42" fmla="*/ 240 w 469"/>
                <a:gd name="T43" fmla="*/ 0 h 1"/>
                <a:gd name="T44" fmla="*/ 251 w 469"/>
                <a:gd name="T45" fmla="*/ 0 h 1"/>
                <a:gd name="T46" fmla="*/ 262 w 469"/>
                <a:gd name="T47" fmla="*/ 0 h 1"/>
                <a:gd name="T48" fmla="*/ 273 w 469"/>
                <a:gd name="T49" fmla="*/ 0 h 1"/>
                <a:gd name="T50" fmla="*/ 284 w 469"/>
                <a:gd name="T51" fmla="*/ 0 h 1"/>
                <a:gd name="T52" fmla="*/ 295 w 469"/>
                <a:gd name="T53" fmla="*/ 0 h 1"/>
                <a:gd name="T54" fmla="*/ 306 w 469"/>
                <a:gd name="T55" fmla="*/ 0 h 1"/>
                <a:gd name="T56" fmla="*/ 317 w 469"/>
                <a:gd name="T57" fmla="*/ 0 h 1"/>
                <a:gd name="T58" fmla="*/ 328 w 469"/>
                <a:gd name="T59" fmla="*/ 0 h 1"/>
                <a:gd name="T60" fmla="*/ 340 w 469"/>
                <a:gd name="T61" fmla="*/ 0 h 1"/>
                <a:gd name="T62" fmla="*/ 351 w 469"/>
                <a:gd name="T63" fmla="*/ 0 h 1"/>
                <a:gd name="T64" fmla="*/ 362 w 469"/>
                <a:gd name="T65" fmla="*/ 0 h 1"/>
                <a:gd name="T66" fmla="*/ 373 w 469"/>
                <a:gd name="T67" fmla="*/ 0 h 1"/>
                <a:gd name="T68" fmla="*/ 384 w 469"/>
                <a:gd name="T69" fmla="*/ 0 h 1"/>
                <a:gd name="T70" fmla="*/ 395 w 469"/>
                <a:gd name="T71" fmla="*/ 0 h 1"/>
                <a:gd name="T72" fmla="*/ 406 w 469"/>
                <a:gd name="T73" fmla="*/ 0 h 1"/>
                <a:gd name="T74" fmla="*/ 417 w 469"/>
                <a:gd name="T75" fmla="*/ 0 h 1"/>
                <a:gd name="T76" fmla="*/ 428 w 469"/>
                <a:gd name="T77" fmla="*/ 0 h 1"/>
                <a:gd name="T78" fmla="*/ 439 w 469"/>
                <a:gd name="T79" fmla="*/ 0 h 1"/>
                <a:gd name="T80" fmla="*/ 450 w 469"/>
                <a:gd name="T81" fmla="*/ 0 h 1"/>
                <a:gd name="T82" fmla="*/ 461 w 469"/>
                <a:gd name="T83" fmla="*/ 0 h 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9"/>
                <a:gd name="T127" fmla="*/ 0 h 1"/>
                <a:gd name="T128" fmla="*/ 469 w 469"/>
                <a:gd name="T129" fmla="*/ 1 h 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9" h="1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3" y="0"/>
                  </a:lnTo>
                  <a:lnTo>
                    <a:pt x="347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2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373" y="0"/>
                  </a:lnTo>
                  <a:lnTo>
                    <a:pt x="376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9" y="0"/>
                  </a:lnTo>
                  <a:lnTo>
                    <a:pt x="402" y="0"/>
                  </a:lnTo>
                  <a:lnTo>
                    <a:pt x="406" y="0"/>
                  </a:lnTo>
                  <a:lnTo>
                    <a:pt x="410" y="0"/>
                  </a:lnTo>
                  <a:lnTo>
                    <a:pt x="413" y="0"/>
                  </a:lnTo>
                  <a:lnTo>
                    <a:pt x="417" y="0"/>
                  </a:lnTo>
                  <a:lnTo>
                    <a:pt x="421" y="0"/>
                  </a:lnTo>
                  <a:lnTo>
                    <a:pt x="424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4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5" y="0"/>
                  </a:lnTo>
                  <a:lnTo>
                    <a:pt x="469" y="0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41" name="Freeform 97"/>
            <p:cNvSpPr>
              <a:spLocks/>
            </p:cNvSpPr>
            <p:nvPr/>
          </p:nvSpPr>
          <p:spPr bwMode="auto">
            <a:xfrm>
              <a:off x="5174" y="2999"/>
              <a:ext cx="44" cy="1"/>
            </a:xfrm>
            <a:custGeom>
              <a:avLst/>
              <a:gdLst>
                <a:gd name="T0" fmla="*/ 0 w 44"/>
                <a:gd name="T1" fmla="*/ 0 h 1"/>
                <a:gd name="T2" fmla="*/ 3 w 44"/>
                <a:gd name="T3" fmla="*/ 0 h 1"/>
                <a:gd name="T4" fmla="*/ 7 w 44"/>
                <a:gd name="T5" fmla="*/ 0 h 1"/>
                <a:gd name="T6" fmla="*/ 11 w 44"/>
                <a:gd name="T7" fmla="*/ 0 h 1"/>
                <a:gd name="T8" fmla="*/ 14 w 44"/>
                <a:gd name="T9" fmla="*/ 0 h 1"/>
                <a:gd name="T10" fmla="*/ 18 w 44"/>
                <a:gd name="T11" fmla="*/ 0 h 1"/>
                <a:gd name="T12" fmla="*/ 22 w 44"/>
                <a:gd name="T13" fmla="*/ 0 h 1"/>
                <a:gd name="T14" fmla="*/ 25 w 44"/>
                <a:gd name="T15" fmla="*/ 0 h 1"/>
                <a:gd name="T16" fmla="*/ 29 w 44"/>
                <a:gd name="T17" fmla="*/ 0 h 1"/>
                <a:gd name="T18" fmla="*/ 33 w 44"/>
                <a:gd name="T19" fmla="*/ 0 h 1"/>
                <a:gd name="T20" fmla="*/ 36 w 44"/>
                <a:gd name="T21" fmla="*/ 0 h 1"/>
                <a:gd name="T22" fmla="*/ 40 w 44"/>
                <a:gd name="T23" fmla="*/ 0 h 1"/>
                <a:gd name="T24" fmla="*/ 44 w 44"/>
                <a:gd name="T25" fmla="*/ 0 h 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1"/>
                <a:gd name="T41" fmla="*/ 44 w 44"/>
                <a:gd name="T42" fmla="*/ 1 h 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1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42" name="Rectangle 98"/>
            <p:cNvSpPr>
              <a:spLocks noChangeArrowheads="1"/>
            </p:cNvSpPr>
            <p:nvPr/>
          </p:nvSpPr>
          <p:spPr bwMode="auto">
            <a:xfrm>
              <a:off x="4171" y="3091"/>
              <a:ext cx="3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43" name="Rectangle 99"/>
            <p:cNvSpPr>
              <a:spLocks noChangeArrowheads="1"/>
            </p:cNvSpPr>
            <p:nvPr/>
          </p:nvSpPr>
          <p:spPr bwMode="auto">
            <a:xfrm rot="-5400000">
              <a:off x="2866" y="2226"/>
              <a:ext cx="8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Potência Mecânica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44" name="Freeform 100"/>
            <p:cNvSpPr>
              <a:spLocks/>
            </p:cNvSpPr>
            <p:nvPr/>
          </p:nvSpPr>
          <p:spPr bwMode="auto">
            <a:xfrm>
              <a:off x="3452" y="1888"/>
              <a:ext cx="468" cy="185"/>
            </a:xfrm>
            <a:custGeom>
              <a:avLst/>
              <a:gdLst>
                <a:gd name="T0" fmla="*/ 8 w 468"/>
                <a:gd name="T1" fmla="*/ 0 h 185"/>
                <a:gd name="T2" fmla="*/ 19 w 468"/>
                <a:gd name="T3" fmla="*/ 0 h 185"/>
                <a:gd name="T4" fmla="*/ 30 w 468"/>
                <a:gd name="T5" fmla="*/ 0 h 185"/>
                <a:gd name="T6" fmla="*/ 41 w 468"/>
                <a:gd name="T7" fmla="*/ 0 h 185"/>
                <a:gd name="T8" fmla="*/ 52 w 468"/>
                <a:gd name="T9" fmla="*/ 0 h 185"/>
                <a:gd name="T10" fmla="*/ 63 w 468"/>
                <a:gd name="T11" fmla="*/ 0 h 185"/>
                <a:gd name="T12" fmla="*/ 74 w 468"/>
                <a:gd name="T13" fmla="*/ 0 h 185"/>
                <a:gd name="T14" fmla="*/ 85 w 468"/>
                <a:gd name="T15" fmla="*/ 0 h 185"/>
                <a:gd name="T16" fmla="*/ 96 w 468"/>
                <a:gd name="T17" fmla="*/ 0 h 185"/>
                <a:gd name="T18" fmla="*/ 107 w 468"/>
                <a:gd name="T19" fmla="*/ 0 h 185"/>
                <a:gd name="T20" fmla="*/ 118 w 468"/>
                <a:gd name="T21" fmla="*/ 0 h 185"/>
                <a:gd name="T22" fmla="*/ 129 w 468"/>
                <a:gd name="T23" fmla="*/ 0 h 185"/>
                <a:gd name="T24" fmla="*/ 140 w 468"/>
                <a:gd name="T25" fmla="*/ 0 h 185"/>
                <a:gd name="T26" fmla="*/ 151 w 468"/>
                <a:gd name="T27" fmla="*/ 0 h 185"/>
                <a:gd name="T28" fmla="*/ 162 w 468"/>
                <a:gd name="T29" fmla="*/ 0 h 185"/>
                <a:gd name="T30" fmla="*/ 174 w 468"/>
                <a:gd name="T31" fmla="*/ 0 h 185"/>
                <a:gd name="T32" fmla="*/ 185 w 468"/>
                <a:gd name="T33" fmla="*/ 0 h 185"/>
                <a:gd name="T34" fmla="*/ 196 w 468"/>
                <a:gd name="T35" fmla="*/ 0 h 185"/>
                <a:gd name="T36" fmla="*/ 207 w 468"/>
                <a:gd name="T37" fmla="*/ 0 h 185"/>
                <a:gd name="T38" fmla="*/ 218 w 468"/>
                <a:gd name="T39" fmla="*/ 0 h 185"/>
                <a:gd name="T40" fmla="*/ 229 w 468"/>
                <a:gd name="T41" fmla="*/ 0 h 185"/>
                <a:gd name="T42" fmla="*/ 240 w 468"/>
                <a:gd name="T43" fmla="*/ 0 h 185"/>
                <a:gd name="T44" fmla="*/ 251 w 468"/>
                <a:gd name="T45" fmla="*/ 0 h 185"/>
                <a:gd name="T46" fmla="*/ 262 w 468"/>
                <a:gd name="T47" fmla="*/ 0 h 185"/>
                <a:gd name="T48" fmla="*/ 273 w 468"/>
                <a:gd name="T49" fmla="*/ 0 h 185"/>
                <a:gd name="T50" fmla="*/ 284 w 468"/>
                <a:gd name="T51" fmla="*/ 0 h 185"/>
                <a:gd name="T52" fmla="*/ 295 w 468"/>
                <a:gd name="T53" fmla="*/ 0 h 185"/>
                <a:gd name="T54" fmla="*/ 306 w 468"/>
                <a:gd name="T55" fmla="*/ 0 h 185"/>
                <a:gd name="T56" fmla="*/ 317 w 468"/>
                <a:gd name="T57" fmla="*/ 4 h 185"/>
                <a:gd name="T58" fmla="*/ 328 w 468"/>
                <a:gd name="T59" fmla="*/ 11 h 185"/>
                <a:gd name="T60" fmla="*/ 339 w 468"/>
                <a:gd name="T61" fmla="*/ 22 h 185"/>
                <a:gd name="T62" fmla="*/ 350 w 468"/>
                <a:gd name="T63" fmla="*/ 37 h 185"/>
                <a:gd name="T64" fmla="*/ 362 w 468"/>
                <a:gd name="T65" fmla="*/ 52 h 185"/>
                <a:gd name="T66" fmla="*/ 373 w 468"/>
                <a:gd name="T67" fmla="*/ 66 h 185"/>
                <a:gd name="T68" fmla="*/ 384 w 468"/>
                <a:gd name="T69" fmla="*/ 81 h 185"/>
                <a:gd name="T70" fmla="*/ 395 w 468"/>
                <a:gd name="T71" fmla="*/ 92 h 185"/>
                <a:gd name="T72" fmla="*/ 406 w 468"/>
                <a:gd name="T73" fmla="*/ 107 h 185"/>
                <a:gd name="T74" fmla="*/ 417 w 468"/>
                <a:gd name="T75" fmla="*/ 118 h 185"/>
                <a:gd name="T76" fmla="*/ 428 w 468"/>
                <a:gd name="T77" fmla="*/ 129 h 185"/>
                <a:gd name="T78" fmla="*/ 439 w 468"/>
                <a:gd name="T79" fmla="*/ 144 h 185"/>
                <a:gd name="T80" fmla="*/ 454 w 468"/>
                <a:gd name="T81" fmla="*/ 162 h 185"/>
                <a:gd name="T82" fmla="*/ 461 w 468"/>
                <a:gd name="T83" fmla="*/ 177 h 1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8"/>
                <a:gd name="T127" fmla="*/ 0 h 185"/>
                <a:gd name="T128" fmla="*/ 468 w 468"/>
                <a:gd name="T129" fmla="*/ 185 h 1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8" h="185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4" y="0"/>
                  </a:lnTo>
                  <a:lnTo>
                    <a:pt x="317" y="4"/>
                  </a:lnTo>
                  <a:lnTo>
                    <a:pt x="321" y="4"/>
                  </a:lnTo>
                  <a:lnTo>
                    <a:pt x="325" y="7"/>
                  </a:lnTo>
                  <a:lnTo>
                    <a:pt x="328" y="11"/>
                  </a:lnTo>
                  <a:lnTo>
                    <a:pt x="332" y="15"/>
                  </a:lnTo>
                  <a:lnTo>
                    <a:pt x="336" y="18"/>
                  </a:lnTo>
                  <a:lnTo>
                    <a:pt x="339" y="22"/>
                  </a:lnTo>
                  <a:lnTo>
                    <a:pt x="343" y="26"/>
                  </a:lnTo>
                  <a:lnTo>
                    <a:pt x="350" y="33"/>
                  </a:lnTo>
                  <a:lnTo>
                    <a:pt x="350" y="37"/>
                  </a:lnTo>
                  <a:lnTo>
                    <a:pt x="354" y="41"/>
                  </a:lnTo>
                  <a:lnTo>
                    <a:pt x="362" y="48"/>
                  </a:lnTo>
                  <a:lnTo>
                    <a:pt x="362" y="52"/>
                  </a:lnTo>
                  <a:lnTo>
                    <a:pt x="369" y="59"/>
                  </a:lnTo>
                  <a:lnTo>
                    <a:pt x="369" y="63"/>
                  </a:lnTo>
                  <a:lnTo>
                    <a:pt x="373" y="66"/>
                  </a:lnTo>
                  <a:lnTo>
                    <a:pt x="380" y="74"/>
                  </a:lnTo>
                  <a:lnTo>
                    <a:pt x="380" y="78"/>
                  </a:lnTo>
                  <a:lnTo>
                    <a:pt x="384" y="81"/>
                  </a:lnTo>
                  <a:lnTo>
                    <a:pt x="387" y="85"/>
                  </a:lnTo>
                  <a:lnTo>
                    <a:pt x="391" y="89"/>
                  </a:lnTo>
                  <a:lnTo>
                    <a:pt x="395" y="92"/>
                  </a:lnTo>
                  <a:lnTo>
                    <a:pt x="402" y="100"/>
                  </a:lnTo>
                  <a:lnTo>
                    <a:pt x="402" y="103"/>
                  </a:lnTo>
                  <a:lnTo>
                    <a:pt x="406" y="107"/>
                  </a:lnTo>
                  <a:lnTo>
                    <a:pt x="409" y="111"/>
                  </a:lnTo>
                  <a:lnTo>
                    <a:pt x="413" y="114"/>
                  </a:lnTo>
                  <a:lnTo>
                    <a:pt x="417" y="118"/>
                  </a:lnTo>
                  <a:lnTo>
                    <a:pt x="420" y="122"/>
                  </a:lnTo>
                  <a:lnTo>
                    <a:pt x="424" y="126"/>
                  </a:lnTo>
                  <a:lnTo>
                    <a:pt x="428" y="129"/>
                  </a:lnTo>
                  <a:lnTo>
                    <a:pt x="435" y="137"/>
                  </a:lnTo>
                  <a:lnTo>
                    <a:pt x="435" y="140"/>
                  </a:lnTo>
                  <a:lnTo>
                    <a:pt x="439" y="144"/>
                  </a:lnTo>
                  <a:lnTo>
                    <a:pt x="446" y="151"/>
                  </a:lnTo>
                  <a:lnTo>
                    <a:pt x="446" y="155"/>
                  </a:lnTo>
                  <a:lnTo>
                    <a:pt x="454" y="162"/>
                  </a:lnTo>
                  <a:lnTo>
                    <a:pt x="454" y="166"/>
                  </a:lnTo>
                  <a:lnTo>
                    <a:pt x="461" y="173"/>
                  </a:lnTo>
                  <a:lnTo>
                    <a:pt x="461" y="177"/>
                  </a:lnTo>
                  <a:lnTo>
                    <a:pt x="465" y="181"/>
                  </a:lnTo>
                  <a:lnTo>
                    <a:pt x="468" y="185"/>
                  </a:lnTo>
                </a:path>
              </a:pathLst>
            </a:cu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45" name="Freeform 101"/>
            <p:cNvSpPr>
              <a:spLocks/>
            </p:cNvSpPr>
            <p:nvPr/>
          </p:nvSpPr>
          <p:spPr bwMode="auto">
            <a:xfrm>
              <a:off x="3920" y="2073"/>
              <a:ext cx="465" cy="33"/>
            </a:xfrm>
            <a:custGeom>
              <a:avLst/>
              <a:gdLst>
                <a:gd name="T0" fmla="*/ 4 w 465"/>
                <a:gd name="T1" fmla="*/ 7 h 33"/>
                <a:gd name="T2" fmla="*/ 15 w 465"/>
                <a:gd name="T3" fmla="*/ 14 h 33"/>
                <a:gd name="T4" fmla="*/ 26 w 465"/>
                <a:gd name="T5" fmla="*/ 18 h 33"/>
                <a:gd name="T6" fmla="*/ 37 w 465"/>
                <a:gd name="T7" fmla="*/ 18 h 33"/>
                <a:gd name="T8" fmla="*/ 48 w 465"/>
                <a:gd name="T9" fmla="*/ 14 h 33"/>
                <a:gd name="T10" fmla="*/ 59 w 465"/>
                <a:gd name="T11" fmla="*/ 11 h 33"/>
                <a:gd name="T12" fmla="*/ 70 w 465"/>
                <a:gd name="T13" fmla="*/ 14 h 33"/>
                <a:gd name="T14" fmla="*/ 81 w 465"/>
                <a:gd name="T15" fmla="*/ 14 h 33"/>
                <a:gd name="T16" fmla="*/ 93 w 465"/>
                <a:gd name="T17" fmla="*/ 22 h 33"/>
                <a:gd name="T18" fmla="*/ 104 w 465"/>
                <a:gd name="T19" fmla="*/ 25 h 33"/>
                <a:gd name="T20" fmla="*/ 115 w 465"/>
                <a:gd name="T21" fmla="*/ 29 h 33"/>
                <a:gd name="T22" fmla="*/ 126 w 465"/>
                <a:gd name="T23" fmla="*/ 29 h 33"/>
                <a:gd name="T24" fmla="*/ 137 w 465"/>
                <a:gd name="T25" fmla="*/ 29 h 33"/>
                <a:gd name="T26" fmla="*/ 148 w 465"/>
                <a:gd name="T27" fmla="*/ 29 h 33"/>
                <a:gd name="T28" fmla="*/ 159 w 465"/>
                <a:gd name="T29" fmla="*/ 25 h 33"/>
                <a:gd name="T30" fmla="*/ 170 w 465"/>
                <a:gd name="T31" fmla="*/ 25 h 33"/>
                <a:gd name="T32" fmla="*/ 181 w 465"/>
                <a:gd name="T33" fmla="*/ 25 h 33"/>
                <a:gd name="T34" fmla="*/ 192 w 465"/>
                <a:gd name="T35" fmla="*/ 25 h 33"/>
                <a:gd name="T36" fmla="*/ 203 w 465"/>
                <a:gd name="T37" fmla="*/ 29 h 33"/>
                <a:gd name="T38" fmla="*/ 214 w 465"/>
                <a:gd name="T39" fmla="*/ 33 h 33"/>
                <a:gd name="T40" fmla="*/ 225 w 465"/>
                <a:gd name="T41" fmla="*/ 33 h 33"/>
                <a:gd name="T42" fmla="*/ 236 w 465"/>
                <a:gd name="T43" fmla="*/ 33 h 33"/>
                <a:gd name="T44" fmla="*/ 247 w 465"/>
                <a:gd name="T45" fmla="*/ 29 h 33"/>
                <a:gd name="T46" fmla="*/ 258 w 465"/>
                <a:gd name="T47" fmla="*/ 29 h 33"/>
                <a:gd name="T48" fmla="*/ 269 w 465"/>
                <a:gd name="T49" fmla="*/ 29 h 33"/>
                <a:gd name="T50" fmla="*/ 281 w 465"/>
                <a:gd name="T51" fmla="*/ 29 h 33"/>
                <a:gd name="T52" fmla="*/ 292 w 465"/>
                <a:gd name="T53" fmla="*/ 29 h 33"/>
                <a:gd name="T54" fmla="*/ 303 w 465"/>
                <a:gd name="T55" fmla="*/ 29 h 33"/>
                <a:gd name="T56" fmla="*/ 314 w 465"/>
                <a:gd name="T57" fmla="*/ 33 h 33"/>
                <a:gd name="T58" fmla="*/ 325 w 465"/>
                <a:gd name="T59" fmla="*/ 33 h 33"/>
                <a:gd name="T60" fmla="*/ 336 w 465"/>
                <a:gd name="T61" fmla="*/ 33 h 33"/>
                <a:gd name="T62" fmla="*/ 347 w 465"/>
                <a:gd name="T63" fmla="*/ 33 h 33"/>
                <a:gd name="T64" fmla="*/ 358 w 465"/>
                <a:gd name="T65" fmla="*/ 29 h 33"/>
                <a:gd name="T66" fmla="*/ 369 w 465"/>
                <a:gd name="T67" fmla="*/ 29 h 33"/>
                <a:gd name="T68" fmla="*/ 380 w 465"/>
                <a:gd name="T69" fmla="*/ 29 h 33"/>
                <a:gd name="T70" fmla="*/ 391 w 465"/>
                <a:gd name="T71" fmla="*/ 33 h 33"/>
                <a:gd name="T72" fmla="*/ 402 w 465"/>
                <a:gd name="T73" fmla="*/ 33 h 33"/>
                <a:gd name="T74" fmla="*/ 413 w 465"/>
                <a:gd name="T75" fmla="*/ 33 h 33"/>
                <a:gd name="T76" fmla="*/ 424 w 465"/>
                <a:gd name="T77" fmla="*/ 33 h 33"/>
                <a:gd name="T78" fmla="*/ 435 w 465"/>
                <a:gd name="T79" fmla="*/ 33 h 33"/>
                <a:gd name="T80" fmla="*/ 446 w 465"/>
                <a:gd name="T81" fmla="*/ 33 h 33"/>
                <a:gd name="T82" fmla="*/ 457 w 465"/>
                <a:gd name="T83" fmla="*/ 33 h 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5"/>
                <a:gd name="T127" fmla="*/ 0 h 33"/>
                <a:gd name="T128" fmla="*/ 465 w 465"/>
                <a:gd name="T129" fmla="*/ 33 h 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5" h="33">
                  <a:moveTo>
                    <a:pt x="0" y="0"/>
                  </a:moveTo>
                  <a:lnTo>
                    <a:pt x="8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11" y="11"/>
                  </a:lnTo>
                  <a:lnTo>
                    <a:pt x="15" y="14"/>
                  </a:lnTo>
                  <a:lnTo>
                    <a:pt x="19" y="14"/>
                  </a:lnTo>
                  <a:lnTo>
                    <a:pt x="23" y="18"/>
                  </a:lnTo>
                  <a:lnTo>
                    <a:pt x="26" y="18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37" y="18"/>
                  </a:lnTo>
                  <a:lnTo>
                    <a:pt x="41" y="14"/>
                  </a:lnTo>
                  <a:lnTo>
                    <a:pt x="45" y="14"/>
                  </a:lnTo>
                  <a:lnTo>
                    <a:pt x="48" y="14"/>
                  </a:lnTo>
                  <a:lnTo>
                    <a:pt x="52" y="14"/>
                  </a:lnTo>
                  <a:lnTo>
                    <a:pt x="56" y="14"/>
                  </a:lnTo>
                  <a:lnTo>
                    <a:pt x="59" y="11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70" y="14"/>
                  </a:lnTo>
                  <a:lnTo>
                    <a:pt x="74" y="14"/>
                  </a:lnTo>
                  <a:lnTo>
                    <a:pt x="78" y="14"/>
                  </a:lnTo>
                  <a:lnTo>
                    <a:pt x="81" y="14"/>
                  </a:lnTo>
                  <a:lnTo>
                    <a:pt x="85" y="18"/>
                  </a:lnTo>
                  <a:lnTo>
                    <a:pt x="89" y="18"/>
                  </a:lnTo>
                  <a:lnTo>
                    <a:pt x="93" y="22"/>
                  </a:lnTo>
                  <a:lnTo>
                    <a:pt x="96" y="22"/>
                  </a:lnTo>
                  <a:lnTo>
                    <a:pt x="100" y="25"/>
                  </a:lnTo>
                  <a:lnTo>
                    <a:pt x="104" y="25"/>
                  </a:lnTo>
                  <a:lnTo>
                    <a:pt x="107" y="25"/>
                  </a:lnTo>
                  <a:lnTo>
                    <a:pt x="111" y="29"/>
                  </a:lnTo>
                  <a:lnTo>
                    <a:pt x="115" y="29"/>
                  </a:lnTo>
                  <a:lnTo>
                    <a:pt x="118" y="29"/>
                  </a:lnTo>
                  <a:lnTo>
                    <a:pt x="122" y="29"/>
                  </a:lnTo>
                  <a:lnTo>
                    <a:pt x="126" y="29"/>
                  </a:lnTo>
                  <a:lnTo>
                    <a:pt x="129" y="29"/>
                  </a:lnTo>
                  <a:lnTo>
                    <a:pt x="133" y="29"/>
                  </a:lnTo>
                  <a:lnTo>
                    <a:pt x="137" y="29"/>
                  </a:lnTo>
                  <a:lnTo>
                    <a:pt x="140" y="29"/>
                  </a:lnTo>
                  <a:lnTo>
                    <a:pt x="144" y="29"/>
                  </a:lnTo>
                  <a:lnTo>
                    <a:pt x="148" y="29"/>
                  </a:lnTo>
                  <a:lnTo>
                    <a:pt x="152" y="25"/>
                  </a:lnTo>
                  <a:lnTo>
                    <a:pt x="155" y="25"/>
                  </a:lnTo>
                  <a:lnTo>
                    <a:pt x="159" y="25"/>
                  </a:lnTo>
                  <a:lnTo>
                    <a:pt x="163" y="25"/>
                  </a:lnTo>
                  <a:lnTo>
                    <a:pt x="166" y="25"/>
                  </a:lnTo>
                  <a:lnTo>
                    <a:pt x="170" y="25"/>
                  </a:lnTo>
                  <a:lnTo>
                    <a:pt x="174" y="25"/>
                  </a:lnTo>
                  <a:lnTo>
                    <a:pt x="177" y="25"/>
                  </a:lnTo>
                  <a:lnTo>
                    <a:pt x="181" y="25"/>
                  </a:lnTo>
                  <a:lnTo>
                    <a:pt x="185" y="25"/>
                  </a:lnTo>
                  <a:lnTo>
                    <a:pt x="188" y="25"/>
                  </a:lnTo>
                  <a:lnTo>
                    <a:pt x="192" y="25"/>
                  </a:lnTo>
                  <a:lnTo>
                    <a:pt x="196" y="29"/>
                  </a:lnTo>
                  <a:lnTo>
                    <a:pt x="199" y="29"/>
                  </a:lnTo>
                  <a:lnTo>
                    <a:pt x="203" y="29"/>
                  </a:lnTo>
                  <a:lnTo>
                    <a:pt x="207" y="29"/>
                  </a:lnTo>
                  <a:lnTo>
                    <a:pt x="210" y="29"/>
                  </a:lnTo>
                  <a:lnTo>
                    <a:pt x="214" y="33"/>
                  </a:lnTo>
                  <a:lnTo>
                    <a:pt x="218" y="33"/>
                  </a:lnTo>
                  <a:lnTo>
                    <a:pt x="222" y="33"/>
                  </a:lnTo>
                  <a:lnTo>
                    <a:pt x="225" y="33"/>
                  </a:lnTo>
                  <a:lnTo>
                    <a:pt x="229" y="33"/>
                  </a:lnTo>
                  <a:lnTo>
                    <a:pt x="233" y="33"/>
                  </a:lnTo>
                  <a:lnTo>
                    <a:pt x="236" y="33"/>
                  </a:lnTo>
                  <a:lnTo>
                    <a:pt x="240" y="33"/>
                  </a:lnTo>
                  <a:lnTo>
                    <a:pt x="244" y="33"/>
                  </a:lnTo>
                  <a:lnTo>
                    <a:pt x="247" y="29"/>
                  </a:lnTo>
                  <a:lnTo>
                    <a:pt x="251" y="29"/>
                  </a:lnTo>
                  <a:lnTo>
                    <a:pt x="255" y="29"/>
                  </a:lnTo>
                  <a:lnTo>
                    <a:pt x="258" y="29"/>
                  </a:lnTo>
                  <a:lnTo>
                    <a:pt x="262" y="29"/>
                  </a:lnTo>
                  <a:lnTo>
                    <a:pt x="266" y="29"/>
                  </a:lnTo>
                  <a:lnTo>
                    <a:pt x="269" y="29"/>
                  </a:lnTo>
                  <a:lnTo>
                    <a:pt x="273" y="29"/>
                  </a:lnTo>
                  <a:lnTo>
                    <a:pt x="277" y="29"/>
                  </a:lnTo>
                  <a:lnTo>
                    <a:pt x="281" y="29"/>
                  </a:lnTo>
                  <a:lnTo>
                    <a:pt x="284" y="29"/>
                  </a:lnTo>
                  <a:lnTo>
                    <a:pt x="288" y="29"/>
                  </a:lnTo>
                  <a:lnTo>
                    <a:pt x="292" y="29"/>
                  </a:lnTo>
                  <a:lnTo>
                    <a:pt x="295" y="29"/>
                  </a:lnTo>
                  <a:lnTo>
                    <a:pt x="299" y="29"/>
                  </a:lnTo>
                  <a:lnTo>
                    <a:pt x="303" y="29"/>
                  </a:lnTo>
                  <a:lnTo>
                    <a:pt x="306" y="33"/>
                  </a:lnTo>
                  <a:lnTo>
                    <a:pt x="310" y="33"/>
                  </a:lnTo>
                  <a:lnTo>
                    <a:pt x="314" y="33"/>
                  </a:lnTo>
                  <a:lnTo>
                    <a:pt x="317" y="33"/>
                  </a:lnTo>
                  <a:lnTo>
                    <a:pt x="321" y="33"/>
                  </a:lnTo>
                  <a:lnTo>
                    <a:pt x="325" y="33"/>
                  </a:lnTo>
                  <a:lnTo>
                    <a:pt x="328" y="33"/>
                  </a:lnTo>
                  <a:lnTo>
                    <a:pt x="332" y="33"/>
                  </a:lnTo>
                  <a:lnTo>
                    <a:pt x="336" y="33"/>
                  </a:lnTo>
                  <a:lnTo>
                    <a:pt x="339" y="33"/>
                  </a:lnTo>
                  <a:lnTo>
                    <a:pt x="343" y="33"/>
                  </a:lnTo>
                  <a:lnTo>
                    <a:pt x="347" y="33"/>
                  </a:lnTo>
                  <a:lnTo>
                    <a:pt x="351" y="33"/>
                  </a:lnTo>
                  <a:lnTo>
                    <a:pt x="354" y="33"/>
                  </a:lnTo>
                  <a:lnTo>
                    <a:pt x="358" y="29"/>
                  </a:lnTo>
                  <a:lnTo>
                    <a:pt x="362" y="29"/>
                  </a:lnTo>
                  <a:lnTo>
                    <a:pt x="365" y="29"/>
                  </a:lnTo>
                  <a:lnTo>
                    <a:pt x="369" y="29"/>
                  </a:lnTo>
                  <a:lnTo>
                    <a:pt x="373" y="29"/>
                  </a:lnTo>
                  <a:lnTo>
                    <a:pt x="376" y="29"/>
                  </a:lnTo>
                  <a:lnTo>
                    <a:pt x="380" y="29"/>
                  </a:lnTo>
                  <a:lnTo>
                    <a:pt x="384" y="29"/>
                  </a:lnTo>
                  <a:lnTo>
                    <a:pt x="387" y="29"/>
                  </a:lnTo>
                  <a:lnTo>
                    <a:pt x="391" y="33"/>
                  </a:lnTo>
                  <a:lnTo>
                    <a:pt x="395" y="33"/>
                  </a:lnTo>
                  <a:lnTo>
                    <a:pt x="398" y="33"/>
                  </a:lnTo>
                  <a:lnTo>
                    <a:pt x="402" y="33"/>
                  </a:lnTo>
                  <a:lnTo>
                    <a:pt x="406" y="33"/>
                  </a:lnTo>
                  <a:lnTo>
                    <a:pt x="410" y="33"/>
                  </a:lnTo>
                  <a:lnTo>
                    <a:pt x="413" y="33"/>
                  </a:lnTo>
                  <a:lnTo>
                    <a:pt x="417" y="33"/>
                  </a:lnTo>
                  <a:lnTo>
                    <a:pt x="421" y="33"/>
                  </a:lnTo>
                  <a:lnTo>
                    <a:pt x="424" y="33"/>
                  </a:lnTo>
                  <a:lnTo>
                    <a:pt x="428" y="33"/>
                  </a:lnTo>
                  <a:lnTo>
                    <a:pt x="432" y="33"/>
                  </a:lnTo>
                  <a:lnTo>
                    <a:pt x="435" y="33"/>
                  </a:lnTo>
                  <a:lnTo>
                    <a:pt x="439" y="33"/>
                  </a:lnTo>
                  <a:lnTo>
                    <a:pt x="443" y="33"/>
                  </a:lnTo>
                  <a:lnTo>
                    <a:pt x="446" y="33"/>
                  </a:lnTo>
                  <a:lnTo>
                    <a:pt x="450" y="33"/>
                  </a:lnTo>
                  <a:lnTo>
                    <a:pt x="454" y="33"/>
                  </a:lnTo>
                  <a:lnTo>
                    <a:pt x="457" y="33"/>
                  </a:lnTo>
                  <a:lnTo>
                    <a:pt x="461" y="33"/>
                  </a:lnTo>
                  <a:lnTo>
                    <a:pt x="465" y="33"/>
                  </a:lnTo>
                </a:path>
              </a:pathLst>
            </a:cu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46" name="Freeform 102"/>
            <p:cNvSpPr>
              <a:spLocks/>
            </p:cNvSpPr>
            <p:nvPr/>
          </p:nvSpPr>
          <p:spPr bwMode="auto">
            <a:xfrm>
              <a:off x="4385" y="2106"/>
              <a:ext cx="468" cy="1"/>
            </a:xfrm>
            <a:custGeom>
              <a:avLst/>
              <a:gdLst>
                <a:gd name="T0" fmla="*/ 7 w 468"/>
                <a:gd name="T1" fmla="*/ 0 h 1"/>
                <a:gd name="T2" fmla="*/ 18 w 468"/>
                <a:gd name="T3" fmla="*/ 0 h 1"/>
                <a:gd name="T4" fmla="*/ 29 w 468"/>
                <a:gd name="T5" fmla="*/ 0 h 1"/>
                <a:gd name="T6" fmla="*/ 40 w 468"/>
                <a:gd name="T7" fmla="*/ 0 h 1"/>
                <a:gd name="T8" fmla="*/ 51 w 468"/>
                <a:gd name="T9" fmla="*/ 0 h 1"/>
                <a:gd name="T10" fmla="*/ 62 w 468"/>
                <a:gd name="T11" fmla="*/ 0 h 1"/>
                <a:gd name="T12" fmla="*/ 74 w 468"/>
                <a:gd name="T13" fmla="*/ 0 h 1"/>
                <a:gd name="T14" fmla="*/ 85 w 468"/>
                <a:gd name="T15" fmla="*/ 0 h 1"/>
                <a:gd name="T16" fmla="*/ 96 w 468"/>
                <a:gd name="T17" fmla="*/ 0 h 1"/>
                <a:gd name="T18" fmla="*/ 107 w 468"/>
                <a:gd name="T19" fmla="*/ 0 h 1"/>
                <a:gd name="T20" fmla="*/ 118 w 468"/>
                <a:gd name="T21" fmla="*/ 0 h 1"/>
                <a:gd name="T22" fmla="*/ 129 w 468"/>
                <a:gd name="T23" fmla="*/ 0 h 1"/>
                <a:gd name="T24" fmla="*/ 140 w 468"/>
                <a:gd name="T25" fmla="*/ 0 h 1"/>
                <a:gd name="T26" fmla="*/ 151 w 468"/>
                <a:gd name="T27" fmla="*/ 0 h 1"/>
                <a:gd name="T28" fmla="*/ 162 w 468"/>
                <a:gd name="T29" fmla="*/ 0 h 1"/>
                <a:gd name="T30" fmla="*/ 173 w 468"/>
                <a:gd name="T31" fmla="*/ 0 h 1"/>
                <a:gd name="T32" fmla="*/ 184 w 468"/>
                <a:gd name="T33" fmla="*/ 0 h 1"/>
                <a:gd name="T34" fmla="*/ 195 w 468"/>
                <a:gd name="T35" fmla="*/ 0 h 1"/>
                <a:gd name="T36" fmla="*/ 206 w 468"/>
                <a:gd name="T37" fmla="*/ 0 h 1"/>
                <a:gd name="T38" fmla="*/ 217 w 468"/>
                <a:gd name="T39" fmla="*/ 0 h 1"/>
                <a:gd name="T40" fmla="*/ 228 w 468"/>
                <a:gd name="T41" fmla="*/ 0 h 1"/>
                <a:gd name="T42" fmla="*/ 239 w 468"/>
                <a:gd name="T43" fmla="*/ 0 h 1"/>
                <a:gd name="T44" fmla="*/ 250 w 468"/>
                <a:gd name="T45" fmla="*/ 0 h 1"/>
                <a:gd name="T46" fmla="*/ 261 w 468"/>
                <a:gd name="T47" fmla="*/ 0 h 1"/>
                <a:gd name="T48" fmla="*/ 273 w 468"/>
                <a:gd name="T49" fmla="*/ 0 h 1"/>
                <a:gd name="T50" fmla="*/ 284 w 468"/>
                <a:gd name="T51" fmla="*/ 0 h 1"/>
                <a:gd name="T52" fmla="*/ 295 w 468"/>
                <a:gd name="T53" fmla="*/ 0 h 1"/>
                <a:gd name="T54" fmla="*/ 306 w 468"/>
                <a:gd name="T55" fmla="*/ 0 h 1"/>
                <a:gd name="T56" fmla="*/ 317 w 468"/>
                <a:gd name="T57" fmla="*/ 0 h 1"/>
                <a:gd name="T58" fmla="*/ 328 w 468"/>
                <a:gd name="T59" fmla="*/ 0 h 1"/>
                <a:gd name="T60" fmla="*/ 339 w 468"/>
                <a:gd name="T61" fmla="*/ 0 h 1"/>
                <a:gd name="T62" fmla="*/ 350 w 468"/>
                <a:gd name="T63" fmla="*/ 0 h 1"/>
                <a:gd name="T64" fmla="*/ 361 w 468"/>
                <a:gd name="T65" fmla="*/ 0 h 1"/>
                <a:gd name="T66" fmla="*/ 372 w 468"/>
                <a:gd name="T67" fmla="*/ 0 h 1"/>
                <a:gd name="T68" fmla="*/ 383 w 468"/>
                <a:gd name="T69" fmla="*/ 0 h 1"/>
                <a:gd name="T70" fmla="*/ 394 w 468"/>
                <a:gd name="T71" fmla="*/ 0 h 1"/>
                <a:gd name="T72" fmla="*/ 405 w 468"/>
                <a:gd name="T73" fmla="*/ 0 h 1"/>
                <a:gd name="T74" fmla="*/ 416 w 468"/>
                <a:gd name="T75" fmla="*/ 0 h 1"/>
                <a:gd name="T76" fmla="*/ 427 w 468"/>
                <a:gd name="T77" fmla="*/ 0 h 1"/>
                <a:gd name="T78" fmla="*/ 438 w 468"/>
                <a:gd name="T79" fmla="*/ 0 h 1"/>
                <a:gd name="T80" fmla="*/ 449 w 468"/>
                <a:gd name="T81" fmla="*/ 0 h 1"/>
                <a:gd name="T82" fmla="*/ 461 w 468"/>
                <a:gd name="T83" fmla="*/ 0 h 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8"/>
                <a:gd name="T127" fmla="*/ 0 h 1"/>
                <a:gd name="T128" fmla="*/ 468 w 468"/>
                <a:gd name="T129" fmla="*/ 1 h 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8" h="1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1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79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9" y="0"/>
                  </a:lnTo>
                  <a:lnTo>
                    <a:pt x="413" y="0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4" y="0"/>
                  </a:lnTo>
                  <a:lnTo>
                    <a:pt x="468" y="0"/>
                  </a:lnTo>
                </a:path>
              </a:pathLst>
            </a:cu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47" name="Freeform 103"/>
            <p:cNvSpPr>
              <a:spLocks/>
            </p:cNvSpPr>
            <p:nvPr/>
          </p:nvSpPr>
          <p:spPr bwMode="auto">
            <a:xfrm>
              <a:off x="4853" y="2106"/>
              <a:ext cx="365" cy="1"/>
            </a:xfrm>
            <a:custGeom>
              <a:avLst/>
              <a:gdLst>
                <a:gd name="T0" fmla="*/ 4 w 365"/>
                <a:gd name="T1" fmla="*/ 0 h 1"/>
                <a:gd name="T2" fmla="*/ 11 w 365"/>
                <a:gd name="T3" fmla="*/ 0 h 1"/>
                <a:gd name="T4" fmla="*/ 18 w 365"/>
                <a:gd name="T5" fmla="*/ 0 h 1"/>
                <a:gd name="T6" fmla="*/ 26 w 365"/>
                <a:gd name="T7" fmla="*/ 0 h 1"/>
                <a:gd name="T8" fmla="*/ 33 w 365"/>
                <a:gd name="T9" fmla="*/ 0 h 1"/>
                <a:gd name="T10" fmla="*/ 40 w 365"/>
                <a:gd name="T11" fmla="*/ 0 h 1"/>
                <a:gd name="T12" fmla="*/ 48 w 365"/>
                <a:gd name="T13" fmla="*/ 0 h 1"/>
                <a:gd name="T14" fmla="*/ 55 w 365"/>
                <a:gd name="T15" fmla="*/ 0 h 1"/>
                <a:gd name="T16" fmla="*/ 63 w 365"/>
                <a:gd name="T17" fmla="*/ 0 h 1"/>
                <a:gd name="T18" fmla="*/ 70 w 365"/>
                <a:gd name="T19" fmla="*/ 0 h 1"/>
                <a:gd name="T20" fmla="*/ 77 w 365"/>
                <a:gd name="T21" fmla="*/ 0 h 1"/>
                <a:gd name="T22" fmla="*/ 85 w 365"/>
                <a:gd name="T23" fmla="*/ 0 h 1"/>
                <a:gd name="T24" fmla="*/ 92 w 365"/>
                <a:gd name="T25" fmla="*/ 0 h 1"/>
                <a:gd name="T26" fmla="*/ 99 w 365"/>
                <a:gd name="T27" fmla="*/ 0 h 1"/>
                <a:gd name="T28" fmla="*/ 107 w 365"/>
                <a:gd name="T29" fmla="*/ 0 h 1"/>
                <a:gd name="T30" fmla="*/ 114 w 365"/>
                <a:gd name="T31" fmla="*/ 0 h 1"/>
                <a:gd name="T32" fmla="*/ 122 w 365"/>
                <a:gd name="T33" fmla="*/ 0 h 1"/>
                <a:gd name="T34" fmla="*/ 129 w 365"/>
                <a:gd name="T35" fmla="*/ 0 h 1"/>
                <a:gd name="T36" fmla="*/ 136 w 365"/>
                <a:gd name="T37" fmla="*/ 0 h 1"/>
                <a:gd name="T38" fmla="*/ 144 w 365"/>
                <a:gd name="T39" fmla="*/ 0 h 1"/>
                <a:gd name="T40" fmla="*/ 151 w 365"/>
                <a:gd name="T41" fmla="*/ 0 h 1"/>
                <a:gd name="T42" fmla="*/ 158 w 365"/>
                <a:gd name="T43" fmla="*/ 0 h 1"/>
                <a:gd name="T44" fmla="*/ 166 w 365"/>
                <a:gd name="T45" fmla="*/ 0 h 1"/>
                <a:gd name="T46" fmla="*/ 173 w 365"/>
                <a:gd name="T47" fmla="*/ 0 h 1"/>
                <a:gd name="T48" fmla="*/ 180 w 365"/>
                <a:gd name="T49" fmla="*/ 0 h 1"/>
                <a:gd name="T50" fmla="*/ 188 w 365"/>
                <a:gd name="T51" fmla="*/ 0 h 1"/>
                <a:gd name="T52" fmla="*/ 195 w 365"/>
                <a:gd name="T53" fmla="*/ 0 h 1"/>
                <a:gd name="T54" fmla="*/ 203 w 365"/>
                <a:gd name="T55" fmla="*/ 0 h 1"/>
                <a:gd name="T56" fmla="*/ 210 w 365"/>
                <a:gd name="T57" fmla="*/ 0 h 1"/>
                <a:gd name="T58" fmla="*/ 217 w 365"/>
                <a:gd name="T59" fmla="*/ 0 h 1"/>
                <a:gd name="T60" fmla="*/ 225 w 365"/>
                <a:gd name="T61" fmla="*/ 0 h 1"/>
                <a:gd name="T62" fmla="*/ 232 w 365"/>
                <a:gd name="T63" fmla="*/ 0 h 1"/>
                <a:gd name="T64" fmla="*/ 239 w 365"/>
                <a:gd name="T65" fmla="*/ 0 h 1"/>
                <a:gd name="T66" fmla="*/ 247 w 365"/>
                <a:gd name="T67" fmla="*/ 0 h 1"/>
                <a:gd name="T68" fmla="*/ 254 w 365"/>
                <a:gd name="T69" fmla="*/ 0 h 1"/>
                <a:gd name="T70" fmla="*/ 262 w 365"/>
                <a:gd name="T71" fmla="*/ 0 h 1"/>
                <a:gd name="T72" fmla="*/ 269 w 365"/>
                <a:gd name="T73" fmla="*/ 0 h 1"/>
                <a:gd name="T74" fmla="*/ 276 w 365"/>
                <a:gd name="T75" fmla="*/ 0 h 1"/>
                <a:gd name="T76" fmla="*/ 284 w 365"/>
                <a:gd name="T77" fmla="*/ 0 h 1"/>
                <a:gd name="T78" fmla="*/ 291 w 365"/>
                <a:gd name="T79" fmla="*/ 0 h 1"/>
                <a:gd name="T80" fmla="*/ 298 w 365"/>
                <a:gd name="T81" fmla="*/ 0 h 1"/>
                <a:gd name="T82" fmla="*/ 306 w 365"/>
                <a:gd name="T83" fmla="*/ 0 h 1"/>
                <a:gd name="T84" fmla="*/ 313 w 365"/>
                <a:gd name="T85" fmla="*/ 0 h 1"/>
                <a:gd name="T86" fmla="*/ 321 w 365"/>
                <a:gd name="T87" fmla="*/ 0 h 1"/>
                <a:gd name="T88" fmla="*/ 328 w 365"/>
                <a:gd name="T89" fmla="*/ 0 h 1"/>
                <a:gd name="T90" fmla="*/ 335 w 365"/>
                <a:gd name="T91" fmla="*/ 0 h 1"/>
                <a:gd name="T92" fmla="*/ 343 w 365"/>
                <a:gd name="T93" fmla="*/ 0 h 1"/>
                <a:gd name="T94" fmla="*/ 350 w 365"/>
                <a:gd name="T95" fmla="*/ 0 h 1"/>
                <a:gd name="T96" fmla="*/ 357 w 365"/>
                <a:gd name="T97" fmla="*/ 0 h 1"/>
                <a:gd name="T98" fmla="*/ 365 w 365"/>
                <a:gd name="T99" fmla="*/ 0 h 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5"/>
                <a:gd name="T151" fmla="*/ 0 h 1"/>
                <a:gd name="T152" fmla="*/ 365 w 365"/>
                <a:gd name="T153" fmla="*/ 1 h 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5" h="1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9" y="0"/>
                  </a:lnTo>
                  <a:lnTo>
                    <a:pt x="243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5" y="0"/>
                  </a:lnTo>
                  <a:lnTo>
                    <a:pt x="298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3" y="0"/>
                  </a:lnTo>
                  <a:lnTo>
                    <a:pt x="317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3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1" y="0"/>
                  </a:lnTo>
                  <a:lnTo>
                    <a:pt x="365" y="0"/>
                  </a:lnTo>
                </a:path>
              </a:pathLst>
            </a:cu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48" name="Rectangle 104"/>
            <p:cNvSpPr>
              <a:spLocks noChangeArrowheads="1"/>
            </p:cNvSpPr>
            <p:nvPr/>
          </p:nvSpPr>
          <p:spPr bwMode="auto">
            <a:xfrm>
              <a:off x="4820" y="1692"/>
              <a:ext cx="368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9749" name="Rectangle 105"/>
            <p:cNvSpPr>
              <a:spLocks noChangeArrowheads="1"/>
            </p:cNvSpPr>
            <p:nvPr/>
          </p:nvSpPr>
          <p:spPr bwMode="auto">
            <a:xfrm>
              <a:off x="4820" y="1692"/>
              <a:ext cx="368" cy="19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29750" name="Line 106"/>
            <p:cNvSpPr>
              <a:spLocks noChangeShapeType="1"/>
            </p:cNvSpPr>
            <p:nvPr/>
          </p:nvSpPr>
          <p:spPr bwMode="auto">
            <a:xfrm>
              <a:off x="4820" y="1692"/>
              <a:ext cx="3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51" name="Freeform 107"/>
            <p:cNvSpPr>
              <a:spLocks/>
            </p:cNvSpPr>
            <p:nvPr/>
          </p:nvSpPr>
          <p:spPr bwMode="auto">
            <a:xfrm>
              <a:off x="4820" y="1692"/>
              <a:ext cx="368" cy="192"/>
            </a:xfrm>
            <a:custGeom>
              <a:avLst/>
              <a:gdLst>
                <a:gd name="T0" fmla="*/ 0 w 100"/>
                <a:gd name="T1" fmla="*/ 1232901116 h 52"/>
                <a:gd name="T2" fmla="*/ 2147483647 w 100"/>
                <a:gd name="T3" fmla="*/ 1232901116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52" name="Line 108"/>
            <p:cNvSpPr>
              <a:spLocks noChangeShapeType="1"/>
            </p:cNvSpPr>
            <p:nvPr/>
          </p:nvSpPr>
          <p:spPr bwMode="auto">
            <a:xfrm flipV="1">
              <a:off x="4820" y="1692"/>
              <a:ext cx="1" cy="19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53" name="Line 109"/>
            <p:cNvSpPr>
              <a:spLocks noChangeShapeType="1"/>
            </p:cNvSpPr>
            <p:nvPr/>
          </p:nvSpPr>
          <p:spPr bwMode="auto">
            <a:xfrm>
              <a:off x="4820" y="1884"/>
              <a:ext cx="36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54" name="Freeform 110"/>
            <p:cNvSpPr>
              <a:spLocks/>
            </p:cNvSpPr>
            <p:nvPr/>
          </p:nvSpPr>
          <p:spPr bwMode="auto">
            <a:xfrm>
              <a:off x="4820" y="1692"/>
              <a:ext cx="368" cy="192"/>
            </a:xfrm>
            <a:custGeom>
              <a:avLst/>
              <a:gdLst>
                <a:gd name="T0" fmla="*/ 0 w 100"/>
                <a:gd name="T1" fmla="*/ 1232901116 h 52"/>
                <a:gd name="T2" fmla="*/ 0 w 100"/>
                <a:gd name="T3" fmla="*/ 0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55" name="Freeform 111"/>
            <p:cNvSpPr>
              <a:spLocks/>
            </p:cNvSpPr>
            <p:nvPr/>
          </p:nvSpPr>
          <p:spPr bwMode="auto">
            <a:xfrm>
              <a:off x="4820" y="1692"/>
              <a:ext cx="368" cy="192"/>
            </a:xfrm>
            <a:custGeom>
              <a:avLst/>
              <a:gdLst>
                <a:gd name="T0" fmla="*/ 0 w 100"/>
                <a:gd name="T1" fmla="*/ 1232901116 h 52"/>
                <a:gd name="T2" fmla="*/ 2147483647 w 100"/>
                <a:gd name="T3" fmla="*/ 1232901116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56" name="Line 112"/>
            <p:cNvSpPr>
              <a:spLocks noChangeShapeType="1"/>
            </p:cNvSpPr>
            <p:nvPr/>
          </p:nvSpPr>
          <p:spPr bwMode="auto">
            <a:xfrm flipV="1">
              <a:off x="4820" y="1692"/>
              <a:ext cx="1" cy="19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57" name="Rectangle 113"/>
            <p:cNvSpPr>
              <a:spLocks noChangeArrowheads="1"/>
            </p:cNvSpPr>
            <p:nvPr/>
          </p:nvSpPr>
          <p:spPr bwMode="auto">
            <a:xfrm>
              <a:off x="5015" y="1707"/>
              <a:ext cx="20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58" name="Line 114"/>
            <p:cNvSpPr>
              <a:spLocks noChangeShapeType="1"/>
            </p:cNvSpPr>
            <p:nvPr/>
          </p:nvSpPr>
          <p:spPr bwMode="auto">
            <a:xfrm>
              <a:off x="4849" y="1744"/>
              <a:ext cx="148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59" name="Rectangle 115"/>
            <p:cNvSpPr>
              <a:spLocks noChangeArrowheads="1"/>
            </p:cNvSpPr>
            <p:nvPr/>
          </p:nvSpPr>
          <p:spPr bwMode="auto">
            <a:xfrm>
              <a:off x="5015" y="1799"/>
              <a:ext cx="1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29760" name="Line 116"/>
            <p:cNvSpPr>
              <a:spLocks noChangeShapeType="1"/>
            </p:cNvSpPr>
            <p:nvPr/>
          </p:nvSpPr>
          <p:spPr bwMode="auto">
            <a:xfrm>
              <a:off x="4849" y="1829"/>
              <a:ext cx="148" cy="1"/>
            </a:xfrm>
            <a:prstGeom prst="line">
              <a:avLst/>
            </a:pr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sp>
        <p:nvSpPr>
          <p:cNvPr id="30723" name="Text Box 8"/>
          <p:cNvSpPr txBox="1">
            <a:spLocks noChangeArrowheads="1"/>
          </p:cNvSpPr>
          <p:nvPr/>
        </p:nvSpPr>
        <p:spPr bwMode="auto">
          <a:xfrm>
            <a:off x="228600" y="1165225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  <a:cs typeface="Times New Roman" pitchFamily="18" charset="0"/>
              </a:rPr>
              <a:t>Após a desconexão da indústria</a:t>
            </a:r>
            <a:endParaRPr lang="pt-BR" altLang="pt-BR" sz="2000" b="1">
              <a:latin typeface="Arial" charset="0"/>
            </a:endParaRPr>
          </a:p>
        </p:txBody>
      </p:sp>
      <p:sp>
        <p:nvSpPr>
          <p:cNvPr id="30724" name="Text Box 13"/>
          <p:cNvSpPr txBox="1">
            <a:spLocks noChangeArrowheads="1"/>
          </p:cNvSpPr>
          <p:nvPr/>
        </p:nvSpPr>
        <p:spPr bwMode="auto">
          <a:xfrm>
            <a:off x="728663" y="3992563"/>
            <a:ext cx="2667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latin typeface="Arial" charset="0"/>
              </a:rPr>
              <a:t>(a) Freqüência do sistema industrial.</a:t>
            </a:r>
          </a:p>
        </p:txBody>
      </p:sp>
      <p:sp>
        <p:nvSpPr>
          <p:cNvPr id="59397" name="Text Box 14"/>
          <p:cNvSpPr txBox="1">
            <a:spLocks noChangeArrowheads="1"/>
          </p:cNvSpPr>
          <p:nvPr/>
        </p:nvSpPr>
        <p:spPr bwMode="auto">
          <a:xfrm>
            <a:off x="4291013" y="3992563"/>
            <a:ext cx="4235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latin typeface="Arial" charset="0"/>
                <a:cs typeface="Times New Roman" pitchFamily="18" charset="0"/>
              </a:rPr>
              <a:t>(b) Potência mecânica de TG-1 e TG-2 (S</a:t>
            </a:r>
            <a:r>
              <a:rPr lang="pt-BR" altLang="pt-BR" sz="1200" baseline="-30000">
                <a:latin typeface="Arial" charset="0"/>
                <a:cs typeface="Times New Roman" pitchFamily="18" charset="0"/>
              </a:rPr>
              <a:t>base</a:t>
            </a:r>
            <a:r>
              <a:rPr lang="pt-BR" altLang="pt-BR" sz="1200">
                <a:latin typeface="Arial" charset="0"/>
                <a:cs typeface="Times New Roman" pitchFamily="18" charset="0"/>
              </a:rPr>
              <a:t> = 12,5 MVA).</a:t>
            </a:r>
            <a:r>
              <a:rPr lang="pt-BR" altLang="pt-BR" sz="1200" b="1">
                <a:latin typeface="Arial" charset="0"/>
              </a:rPr>
              <a:t> </a:t>
            </a:r>
          </a:p>
        </p:txBody>
      </p:sp>
      <p:sp>
        <p:nvSpPr>
          <p:cNvPr id="59398" name="Text Box 15"/>
          <p:cNvSpPr txBox="1">
            <a:spLocks noChangeArrowheads="1"/>
          </p:cNvSpPr>
          <p:nvPr/>
        </p:nvSpPr>
        <p:spPr bwMode="auto">
          <a:xfrm>
            <a:off x="2747963" y="6554788"/>
            <a:ext cx="38766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latin typeface="Arial" charset="0"/>
                <a:cs typeface="Times New Roman" pitchFamily="18" charset="0"/>
              </a:rPr>
              <a:t>(c) Potência mecânica de TG-3 (S</a:t>
            </a:r>
            <a:r>
              <a:rPr lang="pt-BR" altLang="pt-BR" sz="1200" baseline="-30000">
                <a:latin typeface="Arial" charset="0"/>
                <a:cs typeface="Times New Roman" pitchFamily="18" charset="0"/>
              </a:rPr>
              <a:t>base</a:t>
            </a:r>
            <a:r>
              <a:rPr lang="pt-BR" altLang="pt-BR" sz="1200">
                <a:latin typeface="Arial" charset="0"/>
                <a:cs typeface="Times New Roman" pitchFamily="18" charset="0"/>
              </a:rPr>
              <a:t> = 16,875 MVA).</a:t>
            </a:r>
            <a:r>
              <a:rPr lang="pt-BR" altLang="pt-BR" sz="1200">
                <a:latin typeface="Arial" charset="0"/>
              </a:rPr>
              <a:t> </a:t>
            </a:r>
          </a:p>
        </p:txBody>
      </p:sp>
      <p:grpSp>
        <p:nvGrpSpPr>
          <p:cNvPr id="30727" name="Grupo 179"/>
          <p:cNvGrpSpPr>
            <a:grpSpLocks/>
          </p:cNvGrpSpPr>
          <p:nvPr/>
        </p:nvGrpSpPr>
        <p:grpSpPr bwMode="auto">
          <a:xfrm>
            <a:off x="688975" y="2062163"/>
            <a:ext cx="2819400" cy="1962150"/>
            <a:chOff x="5484813" y="1785938"/>
            <a:chExt cx="2819400" cy="1962150"/>
          </a:xfrm>
        </p:grpSpPr>
        <p:sp>
          <p:nvSpPr>
            <p:cNvPr id="30842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84813" y="1785938"/>
              <a:ext cx="2774950" cy="1947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43" name="Rectangle 5"/>
            <p:cNvSpPr>
              <a:spLocks noChangeArrowheads="1"/>
            </p:cNvSpPr>
            <p:nvPr/>
          </p:nvSpPr>
          <p:spPr bwMode="auto">
            <a:xfrm>
              <a:off x="5832476" y="1836738"/>
              <a:ext cx="2397125" cy="1679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844" name="Rectangle 6"/>
            <p:cNvSpPr>
              <a:spLocks noChangeArrowheads="1"/>
            </p:cNvSpPr>
            <p:nvPr/>
          </p:nvSpPr>
          <p:spPr bwMode="auto">
            <a:xfrm>
              <a:off x="5832476" y="1836738"/>
              <a:ext cx="2397125" cy="1679575"/>
            </a:xfrm>
            <a:prstGeom prst="rect">
              <a:avLst/>
            </a:prstGeom>
            <a:noFill/>
            <a:ln w="6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845" name="Line 7"/>
            <p:cNvSpPr>
              <a:spLocks noChangeShapeType="1"/>
            </p:cNvSpPr>
            <p:nvPr/>
          </p:nvSpPr>
          <p:spPr bwMode="auto">
            <a:xfrm>
              <a:off x="5832476" y="3516313"/>
              <a:ext cx="2397125" cy="158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46" name="Line 8"/>
            <p:cNvSpPr>
              <a:spLocks noChangeShapeType="1"/>
            </p:cNvSpPr>
            <p:nvPr/>
          </p:nvSpPr>
          <p:spPr bwMode="auto">
            <a:xfrm flipV="1">
              <a:off x="5832476" y="1836738"/>
              <a:ext cx="1588" cy="1679575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47" name="Line 9"/>
            <p:cNvSpPr>
              <a:spLocks noChangeShapeType="1"/>
            </p:cNvSpPr>
            <p:nvPr/>
          </p:nvSpPr>
          <p:spPr bwMode="auto">
            <a:xfrm flipV="1">
              <a:off x="5832476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48" name="Rectangle 10"/>
            <p:cNvSpPr>
              <a:spLocks noChangeArrowheads="1"/>
            </p:cNvSpPr>
            <p:nvPr/>
          </p:nvSpPr>
          <p:spPr bwMode="auto">
            <a:xfrm>
              <a:off x="5807076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49" name="Line 11"/>
            <p:cNvSpPr>
              <a:spLocks noChangeShapeType="1"/>
            </p:cNvSpPr>
            <p:nvPr/>
          </p:nvSpPr>
          <p:spPr bwMode="auto">
            <a:xfrm flipV="1">
              <a:off x="6129338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50" name="Rectangle 12"/>
            <p:cNvSpPr>
              <a:spLocks noChangeArrowheads="1"/>
            </p:cNvSpPr>
            <p:nvPr/>
          </p:nvSpPr>
          <p:spPr bwMode="auto">
            <a:xfrm>
              <a:off x="6103938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51" name="Line 13"/>
            <p:cNvSpPr>
              <a:spLocks noChangeShapeType="1"/>
            </p:cNvSpPr>
            <p:nvPr/>
          </p:nvSpPr>
          <p:spPr bwMode="auto">
            <a:xfrm flipV="1">
              <a:off x="6430963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52" name="Rectangle 14"/>
            <p:cNvSpPr>
              <a:spLocks noChangeArrowheads="1"/>
            </p:cNvSpPr>
            <p:nvPr/>
          </p:nvSpPr>
          <p:spPr bwMode="auto">
            <a:xfrm>
              <a:off x="6407151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53" name="Line 15"/>
            <p:cNvSpPr>
              <a:spLocks noChangeShapeType="1"/>
            </p:cNvSpPr>
            <p:nvPr/>
          </p:nvSpPr>
          <p:spPr bwMode="auto">
            <a:xfrm flipV="1">
              <a:off x="6727826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54" name="Rectangle 16"/>
            <p:cNvSpPr>
              <a:spLocks noChangeArrowheads="1"/>
            </p:cNvSpPr>
            <p:nvPr/>
          </p:nvSpPr>
          <p:spPr bwMode="auto">
            <a:xfrm>
              <a:off x="6704013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55" name="Line 17"/>
            <p:cNvSpPr>
              <a:spLocks noChangeShapeType="1"/>
            </p:cNvSpPr>
            <p:nvPr/>
          </p:nvSpPr>
          <p:spPr bwMode="auto">
            <a:xfrm flipV="1">
              <a:off x="7031038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56" name="Rectangle 18"/>
            <p:cNvSpPr>
              <a:spLocks noChangeArrowheads="1"/>
            </p:cNvSpPr>
            <p:nvPr/>
          </p:nvSpPr>
          <p:spPr bwMode="auto">
            <a:xfrm>
              <a:off x="7005638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57" name="Line 19"/>
            <p:cNvSpPr>
              <a:spLocks noChangeShapeType="1"/>
            </p:cNvSpPr>
            <p:nvPr/>
          </p:nvSpPr>
          <p:spPr bwMode="auto">
            <a:xfrm flipV="1">
              <a:off x="7327901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58" name="Rectangle 20"/>
            <p:cNvSpPr>
              <a:spLocks noChangeArrowheads="1"/>
            </p:cNvSpPr>
            <p:nvPr/>
          </p:nvSpPr>
          <p:spPr bwMode="auto">
            <a:xfrm>
              <a:off x="7304088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59" name="Line 21"/>
            <p:cNvSpPr>
              <a:spLocks noChangeShapeType="1"/>
            </p:cNvSpPr>
            <p:nvPr/>
          </p:nvSpPr>
          <p:spPr bwMode="auto">
            <a:xfrm flipV="1">
              <a:off x="7631113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60" name="Rectangle 22"/>
            <p:cNvSpPr>
              <a:spLocks noChangeArrowheads="1"/>
            </p:cNvSpPr>
            <p:nvPr/>
          </p:nvSpPr>
          <p:spPr bwMode="auto">
            <a:xfrm>
              <a:off x="7605713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61" name="Line 23"/>
            <p:cNvSpPr>
              <a:spLocks noChangeShapeType="1"/>
            </p:cNvSpPr>
            <p:nvPr/>
          </p:nvSpPr>
          <p:spPr bwMode="auto">
            <a:xfrm flipV="1">
              <a:off x="7927976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62" name="Rectangle 24"/>
            <p:cNvSpPr>
              <a:spLocks noChangeArrowheads="1"/>
            </p:cNvSpPr>
            <p:nvPr/>
          </p:nvSpPr>
          <p:spPr bwMode="auto">
            <a:xfrm>
              <a:off x="7902576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63" name="Line 25"/>
            <p:cNvSpPr>
              <a:spLocks noChangeShapeType="1"/>
            </p:cNvSpPr>
            <p:nvPr/>
          </p:nvSpPr>
          <p:spPr bwMode="auto">
            <a:xfrm flipV="1">
              <a:off x="8229601" y="3492501"/>
              <a:ext cx="1588" cy="2381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64" name="Rectangle 26"/>
            <p:cNvSpPr>
              <a:spLocks noChangeArrowheads="1"/>
            </p:cNvSpPr>
            <p:nvPr/>
          </p:nvSpPr>
          <p:spPr bwMode="auto">
            <a:xfrm>
              <a:off x="8205788" y="3529013"/>
              <a:ext cx="98425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65" name="Line 27"/>
            <p:cNvSpPr>
              <a:spLocks noChangeShapeType="1"/>
            </p:cNvSpPr>
            <p:nvPr/>
          </p:nvSpPr>
          <p:spPr bwMode="auto">
            <a:xfrm>
              <a:off x="5832476" y="3516313"/>
              <a:ext cx="19050" cy="158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66" name="Rectangle 28"/>
            <p:cNvSpPr>
              <a:spLocks noChangeArrowheads="1"/>
            </p:cNvSpPr>
            <p:nvPr/>
          </p:nvSpPr>
          <p:spPr bwMode="auto">
            <a:xfrm>
              <a:off x="5662613" y="3465513"/>
              <a:ext cx="203200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58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67" name="Line 29"/>
            <p:cNvSpPr>
              <a:spLocks noChangeShapeType="1"/>
            </p:cNvSpPr>
            <p:nvPr/>
          </p:nvSpPr>
          <p:spPr bwMode="auto">
            <a:xfrm>
              <a:off x="5832476" y="3232151"/>
              <a:ext cx="19050" cy="158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68" name="Rectangle 30"/>
            <p:cNvSpPr>
              <a:spLocks noChangeArrowheads="1"/>
            </p:cNvSpPr>
            <p:nvPr/>
          </p:nvSpPr>
          <p:spPr bwMode="auto">
            <a:xfrm>
              <a:off x="5638801" y="3181351"/>
              <a:ext cx="233363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58,5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69" name="Line 31"/>
            <p:cNvSpPr>
              <a:spLocks noChangeShapeType="1"/>
            </p:cNvSpPr>
            <p:nvPr/>
          </p:nvSpPr>
          <p:spPr bwMode="auto">
            <a:xfrm>
              <a:off x="5832476" y="2954338"/>
              <a:ext cx="19050" cy="158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70" name="Rectangle 32"/>
            <p:cNvSpPr>
              <a:spLocks noChangeArrowheads="1"/>
            </p:cNvSpPr>
            <p:nvPr/>
          </p:nvSpPr>
          <p:spPr bwMode="auto">
            <a:xfrm>
              <a:off x="5662613" y="2903538"/>
              <a:ext cx="203200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59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71" name="Line 33"/>
            <p:cNvSpPr>
              <a:spLocks noChangeShapeType="1"/>
            </p:cNvSpPr>
            <p:nvPr/>
          </p:nvSpPr>
          <p:spPr bwMode="auto">
            <a:xfrm>
              <a:off x="5832476" y="2676526"/>
              <a:ext cx="19050" cy="158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72" name="Rectangle 34"/>
            <p:cNvSpPr>
              <a:spLocks noChangeArrowheads="1"/>
            </p:cNvSpPr>
            <p:nvPr/>
          </p:nvSpPr>
          <p:spPr bwMode="auto">
            <a:xfrm>
              <a:off x="5638801" y="2625726"/>
              <a:ext cx="233363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59,5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73" name="Line 35"/>
            <p:cNvSpPr>
              <a:spLocks noChangeShapeType="1"/>
            </p:cNvSpPr>
            <p:nvPr/>
          </p:nvSpPr>
          <p:spPr bwMode="auto">
            <a:xfrm>
              <a:off x="5832476" y="2393951"/>
              <a:ext cx="19050" cy="158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74" name="Rectangle 36"/>
            <p:cNvSpPr>
              <a:spLocks noChangeArrowheads="1"/>
            </p:cNvSpPr>
            <p:nvPr/>
          </p:nvSpPr>
          <p:spPr bwMode="auto">
            <a:xfrm>
              <a:off x="5662613" y="2343151"/>
              <a:ext cx="203200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60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75" name="Line 37"/>
            <p:cNvSpPr>
              <a:spLocks noChangeShapeType="1"/>
            </p:cNvSpPr>
            <p:nvPr/>
          </p:nvSpPr>
          <p:spPr bwMode="auto">
            <a:xfrm>
              <a:off x="5832476" y="2114551"/>
              <a:ext cx="19050" cy="158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76" name="Rectangle 38"/>
            <p:cNvSpPr>
              <a:spLocks noChangeArrowheads="1"/>
            </p:cNvSpPr>
            <p:nvPr/>
          </p:nvSpPr>
          <p:spPr bwMode="auto">
            <a:xfrm>
              <a:off x="5638801" y="2063751"/>
              <a:ext cx="233363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60,5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77" name="Line 39"/>
            <p:cNvSpPr>
              <a:spLocks noChangeShapeType="1"/>
            </p:cNvSpPr>
            <p:nvPr/>
          </p:nvSpPr>
          <p:spPr bwMode="auto">
            <a:xfrm>
              <a:off x="5832476" y="1836738"/>
              <a:ext cx="19050" cy="158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78" name="Rectangle 40"/>
            <p:cNvSpPr>
              <a:spLocks noChangeArrowheads="1"/>
            </p:cNvSpPr>
            <p:nvPr/>
          </p:nvSpPr>
          <p:spPr bwMode="auto">
            <a:xfrm>
              <a:off x="5662613" y="1785938"/>
              <a:ext cx="203200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61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79" name="Freeform 41"/>
            <p:cNvSpPr>
              <a:spLocks/>
            </p:cNvSpPr>
            <p:nvPr/>
          </p:nvSpPr>
          <p:spPr bwMode="auto">
            <a:xfrm>
              <a:off x="5832476" y="2393951"/>
              <a:ext cx="2397125" cy="393700"/>
            </a:xfrm>
            <a:custGeom>
              <a:avLst/>
              <a:gdLst>
                <a:gd name="T0" fmla="*/ 0 w 1510"/>
                <a:gd name="T1" fmla="*/ 0 h 248"/>
                <a:gd name="T2" fmla="*/ 2147483647 w 1510"/>
                <a:gd name="T3" fmla="*/ 0 h 248"/>
                <a:gd name="T4" fmla="*/ 2147483647 w 1510"/>
                <a:gd name="T5" fmla="*/ 0 h 248"/>
                <a:gd name="T6" fmla="*/ 2147483647 w 1510"/>
                <a:gd name="T7" fmla="*/ 0 h 248"/>
                <a:gd name="T8" fmla="*/ 2147483647 w 1510"/>
                <a:gd name="T9" fmla="*/ 0 h 248"/>
                <a:gd name="T10" fmla="*/ 2147483647 w 1510"/>
                <a:gd name="T11" fmla="*/ 0 h 248"/>
                <a:gd name="T12" fmla="*/ 2147483647 w 1510"/>
                <a:gd name="T13" fmla="*/ 0 h 248"/>
                <a:gd name="T14" fmla="*/ 2147483647 w 1510"/>
                <a:gd name="T15" fmla="*/ 0 h 248"/>
                <a:gd name="T16" fmla="*/ 2147483647 w 1510"/>
                <a:gd name="T17" fmla="*/ 0 h 248"/>
                <a:gd name="T18" fmla="*/ 2147483647 w 1510"/>
                <a:gd name="T19" fmla="*/ 0 h 248"/>
                <a:gd name="T20" fmla="*/ 2147483647 w 1510"/>
                <a:gd name="T21" fmla="*/ 0 h 248"/>
                <a:gd name="T22" fmla="*/ 2147483647 w 1510"/>
                <a:gd name="T23" fmla="*/ 2147483647 h 248"/>
                <a:gd name="T24" fmla="*/ 2147483647 w 1510"/>
                <a:gd name="T25" fmla="*/ 2147483647 h 248"/>
                <a:gd name="T26" fmla="*/ 2147483647 w 1510"/>
                <a:gd name="T27" fmla="*/ 2147483647 h 248"/>
                <a:gd name="T28" fmla="*/ 2147483647 w 1510"/>
                <a:gd name="T29" fmla="*/ 2147483647 h 248"/>
                <a:gd name="T30" fmla="*/ 2147483647 w 1510"/>
                <a:gd name="T31" fmla="*/ 2147483647 h 248"/>
                <a:gd name="T32" fmla="*/ 2147483647 w 1510"/>
                <a:gd name="T33" fmla="*/ 2147483647 h 248"/>
                <a:gd name="T34" fmla="*/ 2147483647 w 1510"/>
                <a:gd name="T35" fmla="*/ 2147483647 h 248"/>
                <a:gd name="T36" fmla="*/ 2147483647 w 1510"/>
                <a:gd name="T37" fmla="*/ 2147483647 h 248"/>
                <a:gd name="T38" fmla="*/ 2147483647 w 1510"/>
                <a:gd name="T39" fmla="*/ 2147483647 h 248"/>
                <a:gd name="T40" fmla="*/ 2147483647 w 1510"/>
                <a:gd name="T41" fmla="*/ 2147483647 h 248"/>
                <a:gd name="T42" fmla="*/ 2147483647 w 1510"/>
                <a:gd name="T43" fmla="*/ 2147483647 h 248"/>
                <a:gd name="T44" fmla="*/ 2147483647 w 1510"/>
                <a:gd name="T45" fmla="*/ 2147483647 h 248"/>
                <a:gd name="T46" fmla="*/ 2147483647 w 1510"/>
                <a:gd name="T47" fmla="*/ 2147483647 h 248"/>
                <a:gd name="T48" fmla="*/ 2147483647 w 1510"/>
                <a:gd name="T49" fmla="*/ 2147483647 h 248"/>
                <a:gd name="T50" fmla="*/ 2147483647 w 1510"/>
                <a:gd name="T51" fmla="*/ 2147483647 h 248"/>
                <a:gd name="T52" fmla="*/ 2147483647 w 1510"/>
                <a:gd name="T53" fmla="*/ 2147483647 h 248"/>
                <a:gd name="T54" fmla="*/ 2147483647 w 1510"/>
                <a:gd name="T55" fmla="*/ 2147483647 h 248"/>
                <a:gd name="T56" fmla="*/ 2147483647 w 1510"/>
                <a:gd name="T57" fmla="*/ 2147483647 h 248"/>
                <a:gd name="T58" fmla="*/ 2147483647 w 1510"/>
                <a:gd name="T59" fmla="*/ 2147483647 h 248"/>
                <a:gd name="T60" fmla="*/ 2147483647 w 1510"/>
                <a:gd name="T61" fmla="*/ 2147483647 h 248"/>
                <a:gd name="T62" fmla="*/ 2147483647 w 1510"/>
                <a:gd name="T63" fmla="*/ 2147483647 h 248"/>
                <a:gd name="T64" fmla="*/ 2147483647 w 1510"/>
                <a:gd name="T65" fmla="*/ 2147483647 h 248"/>
                <a:gd name="T66" fmla="*/ 2147483647 w 1510"/>
                <a:gd name="T67" fmla="*/ 2147483647 h 248"/>
                <a:gd name="T68" fmla="*/ 2147483647 w 1510"/>
                <a:gd name="T69" fmla="*/ 2147483647 h 248"/>
                <a:gd name="T70" fmla="*/ 2147483647 w 1510"/>
                <a:gd name="T71" fmla="*/ 2147483647 h 248"/>
                <a:gd name="T72" fmla="*/ 2147483647 w 1510"/>
                <a:gd name="T73" fmla="*/ 2147483647 h 248"/>
                <a:gd name="T74" fmla="*/ 2147483647 w 1510"/>
                <a:gd name="T75" fmla="*/ 2147483647 h 248"/>
                <a:gd name="T76" fmla="*/ 2147483647 w 1510"/>
                <a:gd name="T77" fmla="*/ 2147483647 h 248"/>
                <a:gd name="T78" fmla="*/ 2147483647 w 1510"/>
                <a:gd name="T79" fmla="*/ 2147483647 h 248"/>
                <a:gd name="T80" fmla="*/ 2147483647 w 1510"/>
                <a:gd name="T81" fmla="*/ 2147483647 h 248"/>
                <a:gd name="T82" fmla="*/ 2147483647 w 1510"/>
                <a:gd name="T83" fmla="*/ 2147483647 h 248"/>
                <a:gd name="T84" fmla="*/ 2147483647 w 1510"/>
                <a:gd name="T85" fmla="*/ 2147483647 h 248"/>
                <a:gd name="T86" fmla="*/ 2147483647 w 1510"/>
                <a:gd name="T87" fmla="*/ 2147483647 h 248"/>
                <a:gd name="T88" fmla="*/ 2147483647 w 1510"/>
                <a:gd name="T89" fmla="*/ 2147483647 h 248"/>
                <a:gd name="T90" fmla="*/ 2147483647 w 1510"/>
                <a:gd name="T91" fmla="*/ 2147483647 h 248"/>
                <a:gd name="T92" fmla="*/ 2147483647 w 1510"/>
                <a:gd name="T93" fmla="*/ 2147483647 h 248"/>
                <a:gd name="T94" fmla="*/ 2147483647 w 1510"/>
                <a:gd name="T95" fmla="*/ 2147483647 h 248"/>
                <a:gd name="T96" fmla="*/ 2147483647 w 1510"/>
                <a:gd name="T97" fmla="*/ 2147483647 h 248"/>
                <a:gd name="T98" fmla="*/ 2147483647 w 1510"/>
                <a:gd name="T99" fmla="*/ 2147483647 h 248"/>
                <a:gd name="T100" fmla="*/ 2147483647 w 1510"/>
                <a:gd name="T101" fmla="*/ 2147483647 h 248"/>
                <a:gd name="T102" fmla="*/ 2147483647 w 1510"/>
                <a:gd name="T103" fmla="*/ 2147483647 h 248"/>
                <a:gd name="T104" fmla="*/ 2147483647 w 1510"/>
                <a:gd name="T105" fmla="*/ 2147483647 h 248"/>
                <a:gd name="T106" fmla="*/ 2147483647 w 1510"/>
                <a:gd name="T107" fmla="*/ 2147483647 h 248"/>
                <a:gd name="T108" fmla="*/ 2147483647 w 1510"/>
                <a:gd name="T109" fmla="*/ 2147483647 h 248"/>
                <a:gd name="T110" fmla="*/ 2147483647 w 1510"/>
                <a:gd name="T111" fmla="*/ 2147483647 h 248"/>
                <a:gd name="T112" fmla="*/ 2147483647 w 1510"/>
                <a:gd name="T113" fmla="*/ 2147483647 h 248"/>
                <a:gd name="T114" fmla="*/ 2147483647 w 1510"/>
                <a:gd name="T115" fmla="*/ 2147483647 h 248"/>
                <a:gd name="T116" fmla="*/ 2147483647 w 1510"/>
                <a:gd name="T117" fmla="*/ 2147483647 h 248"/>
                <a:gd name="T118" fmla="*/ 2147483647 w 1510"/>
                <a:gd name="T119" fmla="*/ 2147483647 h 248"/>
                <a:gd name="T120" fmla="*/ 2147483647 w 1510"/>
                <a:gd name="T121" fmla="*/ 2147483647 h 248"/>
                <a:gd name="T122" fmla="*/ 2147483647 w 1510"/>
                <a:gd name="T123" fmla="*/ 2147483647 h 2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10"/>
                <a:gd name="T187" fmla="*/ 0 h 248"/>
                <a:gd name="T188" fmla="*/ 1510 w 1510"/>
                <a:gd name="T189" fmla="*/ 248 h 24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10" h="248">
                  <a:moveTo>
                    <a:pt x="0" y="0"/>
                  </a:moveTo>
                  <a:lnTo>
                    <a:pt x="12" y="0"/>
                  </a:lnTo>
                  <a:lnTo>
                    <a:pt x="68" y="0"/>
                  </a:lnTo>
                  <a:lnTo>
                    <a:pt x="124" y="0"/>
                  </a:lnTo>
                  <a:lnTo>
                    <a:pt x="181" y="0"/>
                  </a:lnTo>
                  <a:lnTo>
                    <a:pt x="237" y="0"/>
                  </a:lnTo>
                  <a:lnTo>
                    <a:pt x="290" y="0"/>
                  </a:lnTo>
                  <a:lnTo>
                    <a:pt x="346" y="0"/>
                  </a:lnTo>
                  <a:lnTo>
                    <a:pt x="365" y="0"/>
                  </a:lnTo>
                  <a:lnTo>
                    <a:pt x="368" y="0"/>
                  </a:lnTo>
                  <a:lnTo>
                    <a:pt x="374" y="0"/>
                  </a:lnTo>
                  <a:lnTo>
                    <a:pt x="377" y="3"/>
                  </a:lnTo>
                  <a:lnTo>
                    <a:pt x="377" y="8"/>
                  </a:lnTo>
                  <a:lnTo>
                    <a:pt x="380" y="11"/>
                  </a:lnTo>
                  <a:lnTo>
                    <a:pt x="380" y="20"/>
                  </a:lnTo>
                  <a:lnTo>
                    <a:pt x="383" y="23"/>
                  </a:lnTo>
                  <a:lnTo>
                    <a:pt x="383" y="29"/>
                  </a:lnTo>
                  <a:lnTo>
                    <a:pt x="387" y="35"/>
                  </a:lnTo>
                  <a:lnTo>
                    <a:pt x="387" y="38"/>
                  </a:lnTo>
                  <a:lnTo>
                    <a:pt x="390" y="44"/>
                  </a:lnTo>
                  <a:lnTo>
                    <a:pt x="390" y="52"/>
                  </a:lnTo>
                  <a:lnTo>
                    <a:pt x="393" y="58"/>
                  </a:lnTo>
                  <a:lnTo>
                    <a:pt x="396" y="64"/>
                  </a:lnTo>
                  <a:lnTo>
                    <a:pt x="396" y="73"/>
                  </a:lnTo>
                  <a:lnTo>
                    <a:pt x="399" y="82"/>
                  </a:lnTo>
                  <a:lnTo>
                    <a:pt x="405" y="93"/>
                  </a:lnTo>
                  <a:lnTo>
                    <a:pt x="412" y="114"/>
                  </a:lnTo>
                  <a:lnTo>
                    <a:pt x="421" y="140"/>
                  </a:lnTo>
                  <a:lnTo>
                    <a:pt x="433" y="166"/>
                  </a:lnTo>
                  <a:lnTo>
                    <a:pt x="446" y="193"/>
                  </a:lnTo>
                  <a:lnTo>
                    <a:pt x="458" y="216"/>
                  </a:lnTo>
                  <a:lnTo>
                    <a:pt x="474" y="233"/>
                  </a:lnTo>
                  <a:lnTo>
                    <a:pt x="486" y="242"/>
                  </a:lnTo>
                  <a:lnTo>
                    <a:pt x="502" y="248"/>
                  </a:lnTo>
                  <a:lnTo>
                    <a:pt x="518" y="245"/>
                  </a:lnTo>
                  <a:lnTo>
                    <a:pt x="533" y="242"/>
                  </a:lnTo>
                  <a:lnTo>
                    <a:pt x="549" y="236"/>
                  </a:lnTo>
                  <a:lnTo>
                    <a:pt x="571" y="231"/>
                  </a:lnTo>
                  <a:lnTo>
                    <a:pt x="589" y="225"/>
                  </a:lnTo>
                  <a:lnTo>
                    <a:pt x="611" y="219"/>
                  </a:lnTo>
                  <a:lnTo>
                    <a:pt x="630" y="210"/>
                  </a:lnTo>
                  <a:lnTo>
                    <a:pt x="652" y="201"/>
                  </a:lnTo>
                  <a:lnTo>
                    <a:pt x="671" y="193"/>
                  </a:lnTo>
                  <a:lnTo>
                    <a:pt x="699" y="187"/>
                  </a:lnTo>
                  <a:lnTo>
                    <a:pt x="727" y="184"/>
                  </a:lnTo>
                  <a:lnTo>
                    <a:pt x="755" y="178"/>
                  </a:lnTo>
                  <a:lnTo>
                    <a:pt x="783" y="175"/>
                  </a:lnTo>
                  <a:lnTo>
                    <a:pt x="817" y="175"/>
                  </a:lnTo>
                  <a:lnTo>
                    <a:pt x="852" y="178"/>
                  </a:lnTo>
                  <a:lnTo>
                    <a:pt x="886" y="178"/>
                  </a:lnTo>
                  <a:lnTo>
                    <a:pt x="930" y="181"/>
                  </a:lnTo>
                  <a:lnTo>
                    <a:pt x="973" y="184"/>
                  </a:lnTo>
                  <a:lnTo>
                    <a:pt x="1030" y="187"/>
                  </a:lnTo>
                  <a:lnTo>
                    <a:pt x="1086" y="190"/>
                  </a:lnTo>
                  <a:lnTo>
                    <a:pt x="1139" y="193"/>
                  </a:lnTo>
                  <a:lnTo>
                    <a:pt x="1195" y="193"/>
                  </a:lnTo>
                  <a:lnTo>
                    <a:pt x="1251" y="195"/>
                  </a:lnTo>
                  <a:lnTo>
                    <a:pt x="1307" y="195"/>
                  </a:lnTo>
                  <a:lnTo>
                    <a:pt x="1364" y="195"/>
                  </a:lnTo>
                  <a:lnTo>
                    <a:pt x="1417" y="195"/>
                  </a:lnTo>
                  <a:lnTo>
                    <a:pt x="1473" y="195"/>
                  </a:lnTo>
                  <a:lnTo>
                    <a:pt x="1510" y="195"/>
                  </a:lnTo>
                </a:path>
              </a:pathLst>
            </a:cu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80" name="Rectangle 42"/>
            <p:cNvSpPr>
              <a:spLocks noChangeArrowheads="1"/>
            </p:cNvSpPr>
            <p:nvPr/>
          </p:nvSpPr>
          <p:spPr bwMode="auto">
            <a:xfrm>
              <a:off x="6807201" y="3627438"/>
              <a:ext cx="500063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81" name="Rectangle 43"/>
            <p:cNvSpPr>
              <a:spLocks noChangeArrowheads="1"/>
            </p:cNvSpPr>
            <p:nvPr/>
          </p:nvSpPr>
          <p:spPr bwMode="auto">
            <a:xfrm rot="-5400000">
              <a:off x="5176838" y="2551113"/>
              <a:ext cx="763588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Freqüência (Hz)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82" name="Freeform 44"/>
            <p:cNvSpPr>
              <a:spLocks/>
            </p:cNvSpPr>
            <p:nvPr/>
          </p:nvSpPr>
          <p:spPr bwMode="auto">
            <a:xfrm>
              <a:off x="5832476" y="2399321"/>
              <a:ext cx="2397125" cy="601663"/>
            </a:xfrm>
            <a:custGeom>
              <a:avLst/>
              <a:gdLst>
                <a:gd name="T0" fmla="*/ 2147483647 w 1510"/>
                <a:gd name="T1" fmla="*/ 0 h 379"/>
                <a:gd name="T2" fmla="*/ 2147483647 w 1510"/>
                <a:gd name="T3" fmla="*/ 0 h 379"/>
                <a:gd name="T4" fmla="*/ 2147483647 w 1510"/>
                <a:gd name="T5" fmla="*/ 0 h 379"/>
                <a:gd name="T6" fmla="*/ 2147483647 w 1510"/>
                <a:gd name="T7" fmla="*/ 0 h 379"/>
                <a:gd name="T8" fmla="*/ 2147483647 w 1510"/>
                <a:gd name="T9" fmla="*/ 0 h 379"/>
                <a:gd name="T10" fmla="*/ 2147483647 w 1510"/>
                <a:gd name="T11" fmla="*/ 2147483647 h 379"/>
                <a:gd name="T12" fmla="*/ 2147483647 w 1510"/>
                <a:gd name="T13" fmla="*/ 2147483647 h 379"/>
                <a:gd name="T14" fmla="*/ 2147483647 w 1510"/>
                <a:gd name="T15" fmla="*/ 2147483647 h 379"/>
                <a:gd name="T16" fmla="*/ 2147483647 w 1510"/>
                <a:gd name="T17" fmla="*/ 2147483647 h 379"/>
                <a:gd name="T18" fmla="*/ 2147483647 w 1510"/>
                <a:gd name="T19" fmla="*/ 2147483647 h 379"/>
                <a:gd name="T20" fmla="*/ 2147483647 w 1510"/>
                <a:gd name="T21" fmla="*/ 2147483647 h 379"/>
                <a:gd name="T22" fmla="*/ 2147483647 w 1510"/>
                <a:gd name="T23" fmla="*/ 2147483647 h 379"/>
                <a:gd name="T24" fmla="*/ 2147483647 w 1510"/>
                <a:gd name="T25" fmla="*/ 2147483647 h 379"/>
                <a:gd name="T26" fmla="*/ 2147483647 w 1510"/>
                <a:gd name="T27" fmla="*/ 2147483647 h 379"/>
                <a:gd name="T28" fmla="*/ 2147483647 w 1510"/>
                <a:gd name="T29" fmla="*/ 2147483647 h 379"/>
                <a:gd name="T30" fmla="*/ 2147483647 w 1510"/>
                <a:gd name="T31" fmla="*/ 2147483647 h 379"/>
                <a:gd name="T32" fmla="*/ 2147483647 w 1510"/>
                <a:gd name="T33" fmla="*/ 2147483647 h 379"/>
                <a:gd name="T34" fmla="*/ 2147483647 w 1510"/>
                <a:gd name="T35" fmla="*/ 2147483647 h 379"/>
                <a:gd name="T36" fmla="*/ 2147483647 w 1510"/>
                <a:gd name="T37" fmla="*/ 2147483647 h 379"/>
                <a:gd name="T38" fmla="*/ 2147483647 w 1510"/>
                <a:gd name="T39" fmla="*/ 2147483647 h 379"/>
                <a:gd name="T40" fmla="*/ 2147483647 w 1510"/>
                <a:gd name="T41" fmla="*/ 2147483647 h 379"/>
                <a:gd name="T42" fmla="*/ 2147483647 w 1510"/>
                <a:gd name="T43" fmla="*/ 2147483647 h 379"/>
                <a:gd name="T44" fmla="*/ 2147483647 w 1510"/>
                <a:gd name="T45" fmla="*/ 2147483647 h 379"/>
                <a:gd name="T46" fmla="*/ 2147483647 w 1510"/>
                <a:gd name="T47" fmla="*/ 2147483647 h 379"/>
                <a:gd name="T48" fmla="*/ 2147483647 w 1510"/>
                <a:gd name="T49" fmla="*/ 2147483647 h 379"/>
                <a:gd name="T50" fmla="*/ 2147483647 w 1510"/>
                <a:gd name="T51" fmla="*/ 2147483647 h 379"/>
                <a:gd name="T52" fmla="*/ 2147483647 w 1510"/>
                <a:gd name="T53" fmla="*/ 2147483647 h 379"/>
                <a:gd name="T54" fmla="*/ 2147483647 w 1510"/>
                <a:gd name="T55" fmla="*/ 2147483647 h 379"/>
                <a:gd name="T56" fmla="*/ 2147483647 w 1510"/>
                <a:gd name="T57" fmla="*/ 2147483647 h 379"/>
                <a:gd name="T58" fmla="*/ 2147483647 w 1510"/>
                <a:gd name="T59" fmla="*/ 2147483647 h 379"/>
                <a:gd name="T60" fmla="*/ 2147483647 w 1510"/>
                <a:gd name="T61" fmla="*/ 2147483647 h 379"/>
                <a:gd name="T62" fmla="*/ 2147483647 w 1510"/>
                <a:gd name="T63" fmla="*/ 2147483647 h 379"/>
                <a:gd name="T64" fmla="*/ 2147483647 w 1510"/>
                <a:gd name="T65" fmla="*/ 2147483647 h 379"/>
                <a:gd name="T66" fmla="*/ 2147483647 w 1510"/>
                <a:gd name="T67" fmla="*/ 2147483647 h 37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10"/>
                <a:gd name="T103" fmla="*/ 0 h 379"/>
                <a:gd name="T104" fmla="*/ 1510 w 1510"/>
                <a:gd name="T105" fmla="*/ 379 h 37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10" h="379">
                  <a:moveTo>
                    <a:pt x="0" y="0"/>
                  </a:moveTo>
                  <a:lnTo>
                    <a:pt x="49" y="0"/>
                  </a:lnTo>
                  <a:lnTo>
                    <a:pt x="96" y="0"/>
                  </a:lnTo>
                  <a:lnTo>
                    <a:pt x="146" y="0"/>
                  </a:lnTo>
                  <a:lnTo>
                    <a:pt x="196" y="0"/>
                  </a:lnTo>
                  <a:lnTo>
                    <a:pt x="246" y="0"/>
                  </a:lnTo>
                  <a:lnTo>
                    <a:pt x="296" y="0"/>
                  </a:lnTo>
                  <a:lnTo>
                    <a:pt x="343" y="0"/>
                  </a:lnTo>
                  <a:lnTo>
                    <a:pt x="358" y="0"/>
                  </a:lnTo>
                  <a:lnTo>
                    <a:pt x="374" y="0"/>
                  </a:lnTo>
                  <a:lnTo>
                    <a:pt x="377" y="3"/>
                  </a:lnTo>
                  <a:lnTo>
                    <a:pt x="377" y="11"/>
                  </a:lnTo>
                  <a:lnTo>
                    <a:pt x="380" y="14"/>
                  </a:lnTo>
                  <a:lnTo>
                    <a:pt x="380" y="17"/>
                  </a:lnTo>
                  <a:lnTo>
                    <a:pt x="383" y="23"/>
                  </a:lnTo>
                  <a:lnTo>
                    <a:pt x="383" y="35"/>
                  </a:lnTo>
                  <a:lnTo>
                    <a:pt x="387" y="44"/>
                  </a:lnTo>
                  <a:lnTo>
                    <a:pt x="390" y="52"/>
                  </a:lnTo>
                  <a:lnTo>
                    <a:pt x="393" y="64"/>
                  </a:lnTo>
                  <a:lnTo>
                    <a:pt x="396" y="79"/>
                  </a:lnTo>
                  <a:lnTo>
                    <a:pt x="399" y="99"/>
                  </a:lnTo>
                  <a:lnTo>
                    <a:pt x="405" y="128"/>
                  </a:lnTo>
                  <a:lnTo>
                    <a:pt x="412" y="155"/>
                  </a:lnTo>
                  <a:lnTo>
                    <a:pt x="418" y="181"/>
                  </a:lnTo>
                  <a:lnTo>
                    <a:pt x="427" y="213"/>
                  </a:lnTo>
                  <a:lnTo>
                    <a:pt x="433" y="239"/>
                  </a:lnTo>
                  <a:lnTo>
                    <a:pt x="446" y="266"/>
                  </a:lnTo>
                  <a:lnTo>
                    <a:pt x="455" y="283"/>
                  </a:lnTo>
                  <a:lnTo>
                    <a:pt x="468" y="298"/>
                  </a:lnTo>
                  <a:lnTo>
                    <a:pt x="477" y="312"/>
                  </a:lnTo>
                  <a:lnTo>
                    <a:pt x="490" y="327"/>
                  </a:lnTo>
                  <a:lnTo>
                    <a:pt x="499" y="342"/>
                  </a:lnTo>
                  <a:lnTo>
                    <a:pt x="511" y="356"/>
                  </a:lnTo>
                  <a:lnTo>
                    <a:pt x="524" y="368"/>
                  </a:lnTo>
                  <a:lnTo>
                    <a:pt x="536" y="377"/>
                  </a:lnTo>
                  <a:lnTo>
                    <a:pt x="552" y="379"/>
                  </a:lnTo>
                  <a:lnTo>
                    <a:pt x="564" y="374"/>
                  </a:lnTo>
                  <a:lnTo>
                    <a:pt x="580" y="365"/>
                  </a:lnTo>
                  <a:lnTo>
                    <a:pt x="593" y="359"/>
                  </a:lnTo>
                  <a:lnTo>
                    <a:pt x="608" y="353"/>
                  </a:lnTo>
                  <a:lnTo>
                    <a:pt x="624" y="350"/>
                  </a:lnTo>
                  <a:lnTo>
                    <a:pt x="643" y="347"/>
                  </a:lnTo>
                  <a:lnTo>
                    <a:pt x="658" y="344"/>
                  </a:lnTo>
                  <a:lnTo>
                    <a:pt x="677" y="336"/>
                  </a:lnTo>
                  <a:lnTo>
                    <a:pt x="692" y="330"/>
                  </a:lnTo>
                  <a:lnTo>
                    <a:pt x="711" y="324"/>
                  </a:lnTo>
                  <a:lnTo>
                    <a:pt x="727" y="324"/>
                  </a:lnTo>
                  <a:lnTo>
                    <a:pt x="749" y="324"/>
                  </a:lnTo>
                  <a:lnTo>
                    <a:pt x="770" y="324"/>
                  </a:lnTo>
                  <a:lnTo>
                    <a:pt x="792" y="324"/>
                  </a:lnTo>
                  <a:lnTo>
                    <a:pt x="814" y="324"/>
                  </a:lnTo>
                  <a:lnTo>
                    <a:pt x="842" y="324"/>
                  </a:lnTo>
                  <a:lnTo>
                    <a:pt x="870" y="327"/>
                  </a:lnTo>
                  <a:lnTo>
                    <a:pt x="895" y="330"/>
                  </a:lnTo>
                  <a:lnTo>
                    <a:pt x="923" y="330"/>
                  </a:lnTo>
                  <a:lnTo>
                    <a:pt x="958" y="333"/>
                  </a:lnTo>
                  <a:lnTo>
                    <a:pt x="992" y="336"/>
                  </a:lnTo>
                  <a:lnTo>
                    <a:pt x="1033" y="336"/>
                  </a:lnTo>
                  <a:lnTo>
                    <a:pt x="1073" y="336"/>
                  </a:lnTo>
                  <a:lnTo>
                    <a:pt x="1114" y="336"/>
                  </a:lnTo>
                  <a:lnTo>
                    <a:pt x="1154" y="336"/>
                  </a:lnTo>
                  <a:lnTo>
                    <a:pt x="1211" y="336"/>
                  </a:lnTo>
                  <a:lnTo>
                    <a:pt x="1270" y="336"/>
                  </a:lnTo>
                  <a:lnTo>
                    <a:pt x="1326" y="336"/>
                  </a:lnTo>
                  <a:lnTo>
                    <a:pt x="1382" y="336"/>
                  </a:lnTo>
                  <a:lnTo>
                    <a:pt x="1438" y="336"/>
                  </a:lnTo>
                  <a:lnTo>
                    <a:pt x="1495" y="336"/>
                  </a:lnTo>
                  <a:lnTo>
                    <a:pt x="1510" y="336"/>
                  </a:lnTo>
                </a:path>
              </a:pathLst>
            </a:custGeom>
            <a:noFill/>
            <a:ln w="12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83" name="Rectangle 45"/>
            <p:cNvSpPr>
              <a:spLocks noChangeArrowheads="1"/>
            </p:cNvSpPr>
            <p:nvPr/>
          </p:nvSpPr>
          <p:spPr bwMode="auto">
            <a:xfrm>
              <a:off x="7689851" y="1870076"/>
              <a:ext cx="495300" cy="241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884" name="Rectangle 46"/>
            <p:cNvSpPr>
              <a:spLocks noChangeArrowheads="1"/>
            </p:cNvSpPr>
            <p:nvPr/>
          </p:nvSpPr>
          <p:spPr bwMode="auto">
            <a:xfrm>
              <a:off x="7689851" y="1870076"/>
              <a:ext cx="495300" cy="24130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885" name="Line 47"/>
            <p:cNvSpPr>
              <a:spLocks noChangeShapeType="1"/>
            </p:cNvSpPr>
            <p:nvPr/>
          </p:nvSpPr>
          <p:spPr bwMode="auto">
            <a:xfrm>
              <a:off x="7689851" y="1870076"/>
              <a:ext cx="4953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86" name="Freeform 48"/>
            <p:cNvSpPr>
              <a:spLocks/>
            </p:cNvSpPr>
            <p:nvPr/>
          </p:nvSpPr>
          <p:spPr bwMode="auto">
            <a:xfrm>
              <a:off x="7689851" y="1870076"/>
              <a:ext cx="495300" cy="241300"/>
            </a:xfrm>
            <a:custGeom>
              <a:avLst/>
              <a:gdLst>
                <a:gd name="T0" fmla="*/ 0 w 100"/>
                <a:gd name="T1" fmla="*/ 2147483647 h 52"/>
                <a:gd name="T2" fmla="*/ 2147483647 w 100"/>
                <a:gd name="T3" fmla="*/ 2147483647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87" name="Line 49"/>
            <p:cNvSpPr>
              <a:spLocks noChangeShapeType="1"/>
            </p:cNvSpPr>
            <p:nvPr/>
          </p:nvSpPr>
          <p:spPr bwMode="auto">
            <a:xfrm flipV="1">
              <a:off x="7689851" y="1870076"/>
              <a:ext cx="1588" cy="2413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88" name="Line 50"/>
            <p:cNvSpPr>
              <a:spLocks noChangeShapeType="1"/>
            </p:cNvSpPr>
            <p:nvPr/>
          </p:nvSpPr>
          <p:spPr bwMode="auto">
            <a:xfrm>
              <a:off x="7689851" y="2111376"/>
              <a:ext cx="4953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89" name="Freeform 51"/>
            <p:cNvSpPr>
              <a:spLocks/>
            </p:cNvSpPr>
            <p:nvPr/>
          </p:nvSpPr>
          <p:spPr bwMode="auto">
            <a:xfrm>
              <a:off x="7689851" y="1870076"/>
              <a:ext cx="495300" cy="241300"/>
            </a:xfrm>
            <a:custGeom>
              <a:avLst/>
              <a:gdLst>
                <a:gd name="T0" fmla="*/ 0 w 100"/>
                <a:gd name="T1" fmla="*/ 2147483647 h 52"/>
                <a:gd name="T2" fmla="*/ 0 w 100"/>
                <a:gd name="T3" fmla="*/ 0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90" name="Freeform 52"/>
            <p:cNvSpPr>
              <a:spLocks/>
            </p:cNvSpPr>
            <p:nvPr/>
          </p:nvSpPr>
          <p:spPr bwMode="auto">
            <a:xfrm>
              <a:off x="7689851" y="1870076"/>
              <a:ext cx="495300" cy="241300"/>
            </a:xfrm>
            <a:custGeom>
              <a:avLst/>
              <a:gdLst>
                <a:gd name="T0" fmla="*/ 0 w 100"/>
                <a:gd name="T1" fmla="*/ 2147483647 h 52"/>
                <a:gd name="T2" fmla="*/ 2147483647 w 100"/>
                <a:gd name="T3" fmla="*/ 2147483647 h 52"/>
                <a:gd name="T4" fmla="*/ 2147483647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91" name="Line 53"/>
            <p:cNvSpPr>
              <a:spLocks noChangeShapeType="1"/>
            </p:cNvSpPr>
            <p:nvPr/>
          </p:nvSpPr>
          <p:spPr bwMode="auto">
            <a:xfrm flipV="1">
              <a:off x="7689851" y="1870076"/>
              <a:ext cx="1588" cy="2413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92" name="Rectangle 54"/>
            <p:cNvSpPr>
              <a:spLocks noChangeArrowheads="1"/>
            </p:cNvSpPr>
            <p:nvPr/>
          </p:nvSpPr>
          <p:spPr bwMode="auto">
            <a:xfrm>
              <a:off x="7951788" y="1887538"/>
              <a:ext cx="261938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0,5%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93" name="Line 55"/>
            <p:cNvSpPr>
              <a:spLocks noChangeShapeType="1"/>
            </p:cNvSpPr>
            <p:nvPr/>
          </p:nvSpPr>
          <p:spPr bwMode="auto">
            <a:xfrm>
              <a:off x="7729538" y="1933576"/>
              <a:ext cx="198438" cy="1588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94" name="Rectangle 56"/>
            <p:cNvSpPr>
              <a:spLocks noChangeArrowheads="1"/>
            </p:cNvSpPr>
            <p:nvPr/>
          </p:nvSpPr>
          <p:spPr bwMode="auto">
            <a:xfrm>
              <a:off x="7951788" y="2003426"/>
              <a:ext cx="182563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700" b="1">
                  <a:solidFill>
                    <a:srgbClr val="000000"/>
                  </a:solidFill>
                  <a:latin typeface="Helvetica" pitchFamily="34" charset="0"/>
                </a:rPr>
                <a:t>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95" name="Line 57"/>
            <p:cNvSpPr>
              <a:spLocks noChangeShapeType="1"/>
            </p:cNvSpPr>
            <p:nvPr/>
          </p:nvSpPr>
          <p:spPr bwMode="auto">
            <a:xfrm>
              <a:off x="7729538" y="2041526"/>
              <a:ext cx="198438" cy="1588"/>
            </a:xfrm>
            <a:prstGeom prst="line">
              <a:avLst/>
            </a:prstGeom>
            <a:noFill/>
            <a:ln w="12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9400" name="Group 60"/>
          <p:cNvGrpSpPr>
            <a:grpSpLocks noChangeAspect="1"/>
          </p:cNvGrpSpPr>
          <p:nvPr/>
        </p:nvGrpSpPr>
        <p:grpSpPr bwMode="auto">
          <a:xfrm>
            <a:off x="4614863" y="1733550"/>
            <a:ext cx="3071812" cy="2287588"/>
            <a:chOff x="340" y="2715"/>
            <a:chExt cx="1935" cy="1441"/>
          </a:xfrm>
        </p:grpSpPr>
        <p:sp>
          <p:nvSpPr>
            <p:cNvPr id="30784" name="AutoShape 59"/>
            <p:cNvSpPr>
              <a:spLocks noChangeAspect="1" noChangeArrowheads="1" noTextEdit="1"/>
            </p:cNvSpPr>
            <p:nvPr/>
          </p:nvSpPr>
          <p:spPr bwMode="auto">
            <a:xfrm>
              <a:off x="340" y="2715"/>
              <a:ext cx="1904" cy="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85" name="Rectangle 61"/>
            <p:cNvSpPr>
              <a:spLocks noChangeArrowheads="1"/>
            </p:cNvSpPr>
            <p:nvPr/>
          </p:nvSpPr>
          <p:spPr bwMode="auto">
            <a:xfrm>
              <a:off x="578" y="2752"/>
              <a:ext cx="1646" cy="1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786" name="Rectangle 62"/>
            <p:cNvSpPr>
              <a:spLocks noChangeArrowheads="1"/>
            </p:cNvSpPr>
            <p:nvPr/>
          </p:nvSpPr>
          <p:spPr bwMode="auto">
            <a:xfrm>
              <a:off x="578" y="2752"/>
              <a:ext cx="1646" cy="1233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787" name="Line 63"/>
            <p:cNvSpPr>
              <a:spLocks noChangeShapeType="1"/>
            </p:cNvSpPr>
            <p:nvPr/>
          </p:nvSpPr>
          <p:spPr bwMode="auto">
            <a:xfrm>
              <a:off x="578" y="3985"/>
              <a:ext cx="1646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88" name="Line 64"/>
            <p:cNvSpPr>
              <a:spLocks noChangeShapeType="1"/>
            </p:cNvSpPr>
            <p:nvPr/>
          </p:nvSpPr>
          <p:spPr bwMode="auto">
            <a:xfrm flipV="1">
              <a:off x="578" y="2752"/>
              <a:ext cx="1" cy="123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89" name="Line 65"/>
            <p:cNvSpPr>
              <a:spLocks noChangeShapeType="1"/>
            </p:cNvSpPr>
            <p:nvPr/>
          </p:nvSpPr>
          <p:spPr bwMode="auto">
            <a:xfrm flipV="1">
              <a:off x="578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90" name="Rectangle 66"/>
            <p:cNvSpPr>
              <a:spLocks noChangeArrowheads="1"/>
            </p:cNvSpPr>
            <p:nvPr/>
          </p:nvSpPr>
          <p:spPr bwMode="auto">
            <a:xfrm>
              <a:off x="561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91" name="Line 67"/>
            <p:cNvSpPr>
              <a:spLocks noChangeShapeType="1"/>
            </p:cNvSpPr>
            <p:nvPr/>
          </p:nvSpPr>
          <p:spPr bwMode="auto">
            <a:xfrm flipV="1">
              <a:off x="782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92" name="Rectangle 68"/>
            <p:cNvSpPr>
              <a:spLocks noChangeArrowheads="1"/>
            </p:cNvSpPr>
            <p:nvPr/>
          </p:nvSpPr>
          <p:spPr bwMode="auto">
            <a:xfrm>
              <a:off x="765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93" name="Line 69"/>
            <p:cNvSpPr>
              <a:spLocks noChangeShapeType="1"/>
            </p:cNvSpPr>
            <p:nvPr/>
          </p:nvSpPr>
          <p:spPr bwMode="auto">
            <a:xfrm flipV="1">
              <a:off x="989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94" name="Rectangle 70"/>
            <p:cNvSpPr>
              <a:spLocks noChangeArrowheads="1"/>
            </p:cNvSpPr>
            <p:nvPr/>
          </p:nvSpPr>
          <p:spPr bwMode="auto">
            <a:xfrm>
              <a:off x="972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95" name="Line 71"/>
            <p:cNvSpPr>
              <a:spLocks noChangeShapeType="1"/>
            </p:cNvSpPr>
            <p:nvPr/>
          </p:nvSpPr>
          <p:spPr bwMode="auto">
            <a:xfrm flipV="1">
              <a:off x="1193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96" name="Rectangle 72"/>
            <p:cNvSpPr>
              <a:spLocks noChangeArrowheads="1"/>
            </p:cNvSpPr>
            <p:nvPr/>
          </p:nvSpPr>
          <p:spPr bwMode="auto">
            <a:xfrm>
              <a:off x="1176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97" name="Line 73"/>
            <p:cNvSpPr>
              <a:spLocks noChangeShapeType="1"/>
            </p:cNvSpPr>
            <p:nvPr/>
          </p:nvSpPr>
          <p:spPr bwMode="auto">
            <a:xfrm flipV="1">
              <a:off x="1401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98" name="Rectangle 74"/>
            <p:cNvSpPr>
              <a:spLocks noChangeArrowheads="1"/>
            </p:cNvSpPr>
            <p:nvPr/>
          </p:nvSpPr>
          <p:spPr bwMode="auto">
            <a:xfrm>
              <a:off x="1384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99" name="Line 75"/>
            <p:cNvSpPr>
              <a:spLocks noChangeShapeType="1"/>
            </p:cNvSpPr>
            <p:nvPr/>
          </p:nvSpPr>
          <p:spPr bwMode="auto">
            <a:xfrm flipV="1">
              <a:off x="1605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00" name="Rectangle 76"/>
            <p:cNvSpPr>
              <a:spLocks noChangeArrowheads="1"/>
            </p:cNvSpPr>
            <p:nvPr/>
          </p:nvSpPr>
          <p:spPr bwMode="auto">
            <a:xfrm>
              <a:off x="1588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01" name="Line 77"/>
            <p:cNvSpPr>
              <a:spLocks noChangeShapeType="1"/>
            </p:cNvSpPr>
            <p:nvPr/>
          </p:nvSpPr>
          <p:spPr bwMode="auto">
            <a:xfrm flipV="1">
              <a:off x="1812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02" name="Rectangle 78"/>
            <p:cNvSpPr>
              <a:spLocks noChangeArrowheads="1"/>
            </p:cNvSpPr>
            <p:nvPr/>
          </p:nvSpPr>
          <p:spPr bwMode="auto">
            <a:xfrm>
              <a:off x="1795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03" name="Line 79"/>
            <p:cNvSpPr>
              <a:spLocks noChangeShapeType="1"/>
            </p:cNvSpPr>
            <p:nvPr/>
          </p:nvSpPr>
          <p:spPr bwMode="auto">
            <a:xfrm flipV="1">
              <a:off x="2016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04" name="Rectangle 80"/>
            <p:cNvSpPr>
              <a:spLocks noChangeArrowheads="1"/>
            </p:cNvSpPr>
            <p:nvPr/>
          </p:nvSpPr>
          <p:spPr bwMode="auto">
            <a:xfrm>
              <a:off x="1999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05" name="Line 81"/>
            <p:cNvSpPr>
              <a:spLocks noChangeShapeType="1"/>
            </p:cNvSpPr>
            <p:nvPr/>
          </p:nvSpPr>
          <p:spPr bwMode="auto">
            <a:xfrm flipV="1">
              <a:off x="2224" y="3968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06" name="Rectangle 82"/>
            <p:cNvSpPr>
              <a:spLocks noChangeArrowheads="1"/>
            </p:cNvSpPr>
            <p:nvPr/>
          </p:nvSpPr>
          <p:spPr bwMode="auto">
            <a:xfrm>
              <a:off x="2207" y="399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07" name="Line 83"/>
            <p:cNvSpPr>
              <a:spLocks noChangeShapeType="1"/>
            </p:cNvSpPr>
            <p:nvPr/>
          </p:nvSpPr>
          <p:spPr bwMode="auto">
            <a:xfrm>
              <a:off x="578" y="3985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08" name="Rectangle 84"/>
            <p:cNvSpPr>
              <a:spLocks noChangeArrowheads="1"/>
            </p:cNvSpPr>
            <p:nvPr/>
          </p:nvSpPr>
          <p:spPr bwMode="auto">
            <a:xfrm>
              <a:off x="445" y="3948"/>
              <a:ext cx="1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09" name="Line 85"/>
            <p:cNvSpPr>
              <a:spLocks noChangeShapeType="1"/>
            </p:cNvSpPr>
            <p:nvPr/>
          </p:nvSpPr>
          <p:spPr bwMode="auto">
            <a:xfrm>
              <a:off x="578" y="3828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10" name="Rectangle 86"/>
            <p:cNvSpPr>
              <a:spLocks noChangeArrowheads="1"/>
            </p:cNvSpPr>
            <p:nvPr/>
          </p:nvSpPr>
          <p:spPr bwMode="auto">
            <a:xfrm>
              <a:off x="479" y="3791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11" name="Line 87"/>
            <p:cNvSpPr>
              <a:spLocks noChangeShapeType="1"/>
            </p:cNvSpPr>
            <p:nvPr/>
          </p:nvSpPr>
          <p:spPr bwMode="auto">
            <a:xfrm>
              <a:off x="578" y="3675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12" name="Rectangle 88"/>
            <p:cNvSpPr>
              <a:spLocks noChangeArrowheads="1"/>
            </p:cNvSpPr>
            <p:nvPr/>
          </p:nvSpPr>
          <p:spPr bwMode="auto">
            <a:xfrm>
              <a:off x="445" y="3638"/>
              <a:ext cx="1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13" name="Line 89"/>
            <p:cNvSpPr>
              <a:spLocks noChangeShapeType="1"/>
            </p:cNvSpPr>
            <p:nvPr/>
          </p:nvSpPr>
          <p:spPr bwMode="auto">
            <a:xfrm>
              <a:off x="578" y="3522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14" name="Rectangle 90"/>
            <p:cNvSpPr>
              <a:spLocks noChangeArrowheads="1"/>
            </p:cNvSpPr>
            <p:nvPr/>
          </p:nvSpPr>
          <p:spPr bwMode="auto">
            <a:xfrm>
              <a:off x="479" y="3484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15" name="Line 91"/>
            <p:cNvSpPr>
              <a:spLocks noChangeShapeType="1"/>
            </p:cNvSpPr>
            <p:nvPr/>
          </p:nvSpPr>
          <p:spPr bwMode="auto">
            <a:xfrm>
              <a:off x="578" y="3365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16" name="Rectangle 92"/>
            <p:cNvSpPr>
              <a:spLocks noChangeArrowheads="1"/>
            </p:cNvSpPr>
            <p:nvPr/>
          </p:nvSpPr>
          <p:spPr bwMode="auto">
            <a:xfrm>
              <a:off x="445" y="3328"/>
              <a:ext cx="1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0,65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17" name="Line 93"/>
            <p:cNvSpPr>
              <a:spLocks noChangeShapeType="1"/>
            </p:cNvSpPr>
            <p:nvPr/>
          </p:nvSpPr>
          <p:spPr bwMode="auto">
            <a:xfrm>
              <a:off x="578" y="3212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18" name="Rectangle 94"/>
            <p:cNvSpPr>
              <a:spLocks noChangeArrowheads="1"/>
            </p:cNvSpPr>
            <p:nvPr/>
          </p:nvSpPr>
          <p:spPr bwMode="auto">
            <a:xfrm>
              <a:off x="479" y="3175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0,7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19" name="Line 95"/>
            <p:cNvSpPr>
              <a:spLocks noChangeShapeType="1"/>
            </p:cNvSpPr>
            <p:nvPr/>
          </p:nvSpPr>
          <p:spPr bwMode="auto">
            <a:xfrm>
              <a:off x="578" y="3059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20" name="Rectangle 96"/>
            <p:cNvSpPr>
              <a:spLocks noChangeArrowheads="1"/>
            </p:cNvSpPr>
            <p:nvPr/>
          </p:nvSpPr>
          <p:spPr bwMode="auto">
            <a:xfrm>
              <a:off x="445" y="3021"/>
              <a:ext cx="1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0,75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21" name="Line 97"/>
            <p:cNvSpPr>
              <a:spLocks noChangeShapeType="1"/>
            </p:cNvSpPr>
            <p:nvPr/>
          </p:nvSpPr>
          <p:spPr bwMode="auto">
            <a:xfrm>
              <a:off x="578" y="2906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22" name="Rectangle 98"/>
            <p:cNvSpPr>
              <a:spLocks noChangeArrowheads="1"/>
            </p:cNvSpPr>
            <p:nvPr/>
          </p:nvSpPr>
          <p:spPr bwMode="auto">
            <a:xfrm>
              <a:off x="479" y="2868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23" name="Line 99"/>
            <p:cNvSpPr>
              <a:spLocks noChangeShapeType="1"/>
            </p:cNvSpPr>
            <p:nvPr/>
          </p:nvSpPr>
          <p:spPr bwMode="auto">
            <a:xfrm>
              <a:off x="578" y="2752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24" name="Rectangle 100"/>
            <p:cNvSpPr>
              <a:spLocks noChangeArrowheads="1"/>
            </p:cNvSpPr>
            <p:nvPr/>
          </p:nvSpPr>
          <p:spPr bwMode="auto">
            <a:xfrm>
              <a:off x="445" y="2715"/>
              <a:ext cx="16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0,85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25" name="Freeform 101"/>
            <p:cNvSpPr>
              <a:spLocks/>
            </p:cNvSpPr>
            <p:nvPr/>
          </p:nvSpPr>
          <p:spPr bwMode="auto">
            <a:xfrm>
              <a:off x="578" y="3195"/>
              <a:ext cx="1646" cy="633"/>
            </a:xfrm>
            <a:custGeom>
              <a:avLst/>
              <a:gdLst>
                <a:gd name="T0" fmla="*/ 34 w 1646"/>
                <a:gd name="T1" fmla="*/ 633 h 633"/>
                <a:gd name="T2" fmla="*/ 156 w 1646"/>
                <a:gd name="T3" fmla="*/ 633 h 633"/>
                <a:gd name="T4" fmla="*/ 279 w 1646"/>
                <a:gd name="T5" fmla="*/ 633 h 633"/>
                <a:gd name="T6" fmla="*/ 401 w 1646"/>
                <a:gd name="T7" fmla="*/ 633 h 633"/>
                <a:gd name="T8" fmla="*/ 408 w 1646"/>
                <a:gd name="T9" fmla="*/ 633 h 633"/>
                <a:gd name="T10" fmla="*/ 415 w 1646"/>
                <a:gd name="T11" fmla="*/ 633 h 633"/>
                <a:gd name="T12" fmla="*/ 422 w 1646"/>
                <a:gd name="T13" fmla="*/ 627 h 633"/>
                <a:gd name="T14" fmla="*/ 425 w 1646"/>
                <a:gd name="T15" fmla="*/ 620 h 633"/>
                <a:gd name="T16" fmla="*/ 428 w 1646"/>
                <a:gd name="T17" fmla="*/ 613 h 633"/>
                <a:gd name="T18" fmla="*/ 432 w 1646"/>
                <a:gd name="T19" fmla="*/ 599 h 633"/>
                <a:gd name="T20" fmla="*/ 439 w 1646"/>
                <a:gd name="T21" fmla="*/ 586 h 633"/>
                <a:gd name="T22" fmla="*/ 442 w 1646"/>
                <a:gd name="T23" fmla="*/ 558 h 633"/>
                <a:gd name="T24" fmla="*/ 449 w 1646"/>
                <a:gd name="T25" fmla="*/ 535 h 633"/>
                <a:gd name="T26" fmla="*/ 459 w 1646"/>
                <a:gd name="T27" fmla="*/ 497 h 633"/>
                <a:gd name="T28" fmla="*/ 466 w 1646"/>
                <a:gd name="T29" fmla="*/ 456 h 633"/>
                <a:gd name="T30" fmla="*/ 473 w 1646"/>
                <a:gd name="T31" fmla="*/ 415 h 633"/>
                <a:gd name="T32" fmla="*/ 483 w 1646"/>
                <a:gd name="T33" fmla="*/ 364 h 633"/>
                <a:gd name="T34" fmla="*/ 493 w 1646"/>
                <a:gd name="T35" fmla="*/ 317 h 633"/>
                <a:gd name="T36" fmla="*/ 503 w 1646"/>
                <a:gd name="T37" fmla="*/ 269 h 633"/>
                <a:gd name="T38" fmla="*/ 517 w 1646"/>
                <a:gd name="T39" fmla="*/ 215 h 633"/>
                <a:gd name="T40" fmla="*/ 534 w 1646"/>
                <a:gd name="T41" fmla="*/ 153 h 633"/>
                <a:gd name="T42" fmla="*/ 554 w 1646"/>
                <a:gd name="T43" fmla="*/ 92 h 633"/>
                <a:gd name="T44" fmla="*/ 581 w 1646"/>
                <a:gd name="T45" fmla="*/ 44 h 633"/>
                <a:gd name="T46" fmla="*/ 605 w 1646"/>
                <a:gd name="T47" fmla="*/ 14 h 633"/>
                <a:gd name="T48" fmla="*/ 636 w 1646"/>
                <a:gd name="T49" fmla="*/ 0 h 633"/>
                <a:gd name="T50" fmla="*/ 670 w 1646"/>
                <a:gd name="T51" fmla="*/ 3 h 633"/>
                <a:gd name="T52" fmla="*/ 704 w 1646"/>
                <a:gd name="T53" fmla="*/ 24 h 633"/>
                <a:gd name="T54" fmla="*/ 738 w 1646"/>
                <a:gd name="T55" fmla="*/ 48 h 633"/>
                <a:gd name="T56" fmla="*/ 785 w 1646"/>
                <a:gd name="T57" fmla="*/ 82 h 633"/>
                <a:gd name="T58" fmla="*/ 833 w 1646"/>
                <a:gd name="T59" fmla="*/ 109 h 633"/>
                <a:gd name="T60" fmla="*/ 881 w 1646"/>
                <a:gd name="T61" fmla="*/ 126 h 633"/>
                <a:gd name="T62" fmla="*/ 942 w 1646"/>
                <a:gd name="T63" fmla="*/ 140 h 633"/>
                <a:gd name="T64" fmla="*/ 996 w 1646"/>
                <a:gd name="T65" fmla="*/ 140 h 633"/>
                <a:gd name="T66" fmla="*/ 1068 w 1646"/>
                <a:gd name="T67" fmla="*/ 133 h 633"/>
                <a:gd name="T68" fmla="*/ 1146 w 1646"/>
                <a:gd name="T69" fmla="*/ 123 h 633"/>
                <a:gd name="T70" fmla="*/ 1238 w 1646"/>
                <a:gd name="T71" fmla="*/ 112 h 633"/>
                <a:gd name="T72" fmla="*/ 1350 w 1646"/>
                <a:gd name="T73" fmla="*/ 102 h 633"/>
                <a:gd name="T74" fmla="*/ 1465 w 1646"/>
                <a:gd name="T75" fmla="*/ 99 h 633"/>
                <a:gd name="T76" fmla="*/ 1578 w 1646"/>
                <a:gd name="T77" fmla="*/ 95 h 633"/>
                <a:gd name="T78" fmla="*/ 1646 w 1646"/>
                <a:gd name="T79" fmla="*/ 95 h 6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46"/>
                <a:gd name="T121" fmla="*/ 0 h 633"/>
                <a:gd name="T122" fmla="*/ 1646 w 1646"/>
                <a:gd name="T123" fmla="*/ 633 h 63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46" h="633">
                  <a:moveTo>
                    <a:pt x="0" y="633"/>
                  </a:moveTo>
                  <a:lnTo>
                    <a:pt x="34" y="633"/>
                  </a:lnTo>
                  <a:lnTo>
                    <a:pt x="95" y="633"/>
                  </a:lnTo>
                  <a:lnTo>
                    <a:pt x="156" y="633"/>
                  </a:lnTo>
                  <a:lnTo>
                    <a:pt x="218" y="633"/>
                  </a:lnTo>
                  <a:lnTo>
                    <a:pt x="279" y="633"/>
                  </a:lnTo>
                  <a:lnTo>
                    <a:pt x="340" y="633"/>
                  </a:lnTo>
                  <a:lnTo>
                    <a:pt x="401" y="633"/>
                  </a:lnTo>
                  <a:lnTo>
                    <a:pt x="405" y="633"/>
                  </a:lnTo>
                  <a:lnTo>
                    <a:pt x="408" y="633"/>
                  </a:lnTo>
                  <a:lnTo>
                    <a:pt x="411" y="633"/>
                  </a:lnTo>
                  <a:lnTo>
                    <a:pt x="415" y="633"/>
                  </a:lnTo>
                  <a:lnTo>
                    <a:pt x="418" y="630"/>
                  </a:lnTo>
                  <a:lnTo>
                    <a:pt x="422" y="627"/>
                  </a:lnTo>
                  <a:lnTo>
                    <a:pt x="422" y="623"/>
                  </a:lnTo>
                  <a:lnTo>
                    <a:pt x="425" y="620"/>
                  </a:lnTo>
                  <a:lnTo>
                    <a:pt x="425" y="616"/>
                  </a:lnTo>
                  <a:lnTo>
                    <a:pt x="428" y="613"/>
                  </a:lnTo>
                  <a:lnTo>
                    <a:pt x="428" y="606"/>
                  </a:lnTo>
                  <a:lnTo>
                    <a:pt x="432" y="599"/>
                  </a:lnTo>
                  <a:lnTo>
                    <a:pt x="435" y="593"/>
                  </a:lnTo>
                  <a:lnTo>
                    <a:pt x="439" y="586"/>
                  </a:lnTo>
                  <a:lnTo>
                    <a:pt x="442" y="572"/>
                  </a:lnTo>
                  <a:lnTo>
                    <a:pt x="442" y="558"/>
                  </a:lnTo>
                  <a:lnTo>
                    <a:pt x="445" y="548"/>
                  </a:lnTo>
                  <a:lnTo>
                    <a:pt x="449" y="535"/>
                  </a:lnTo>
                  <a:lnTo>
                    <a:pt x="452" y="514"/>
                  </a:lnTo>
                  <a:lnTo>
                    <a:pt x="459" y="497"/>
                  </a:lnTo>
                  <a:lnTo>
                    <a:pt x="462" y="477"/>
                  </a:lnTo>
                  <a:lnTo>
                    <a:pt x="466" y="456"/>
                  </a:lnTo>
                  <a:lnTo>
                    <a:pt x="469" y="436"/>
                  </a:lnTo>
                  <a:lnTo>
                    <a:pt x="473" y="415"/>
                  </a:lnTo>
                  <a:lnTo>
                    <a:pt x="479" y="392"/>
                  </a:lnTo>
                  <a:lnTo>
                    <a:pt x="483" y="364"/>
                  </a:lnTo>
                  <a:lnTo>
                    <a:pt x="490" y="341"/>
                  </a:lnTo>
                  <a:lnTo>
                    <a:pt x="493" y="317"/>
                  </a:lnTo>
                  <a:lnTo>
                    <a:pt x="500" y="293"/>
                  </a:lnTo>
                  <a:lnTo>
                    <a:pt x="503" y="269"/>
                  </a:lnTo>
                  <a:lnTo>
                    <a:pt x="510" y="242"/>
                  </a:lnTo>
                  <a:lnTo>
                    <a:pt x="517" y="215"/>
                  </a:lnTo>
                  <a:lnTo>
                    <a:pt x="527" y="184"/>
                  </a:lnTo>
                  <a:lnTo>
                    <a:pt x="534" y="153"/>
                  </a:lnTo>
                  <a:lnTo>
                    <a:pt x="547" y="116"/>
                  </a:lnTo>
                  <a:lnTo>
                    <a:pt x="554" y="92"/>
                  </a:lnTo>
                  <a:lnTo>
                    <a:pt x="568" y="65"/>
                  </a:lnTo>
                  <a:lnTo>
                    <a:pt x="581" y="44"/>
                  </a:lnTo>
                  <a:lnTo>
                    <a:pt x="592" y="24"/>
                  </a:lnTo>
                  <a:lnTo>
                    <a:pt x="605" y="14"/>
                  </a:lnTo>
                  <a:lnTo>
                    <a:pt x="615" y="3"/>
                  </a:lnTo>
                  <a:lnTo>
                    <a:pt x="636" y="0"/>
                  </a:lnTo>
                  <a:lnTo>
                    <a:pt x="653" y="0"/>
                  </a:lnTo>
                  <a:lnTo>
                    <a:pt x="670" y="3"/>
                  </a:lnTo>
                  <a:lnTo>
                    <a:pt x="687" y="14"/>
                  </a:lnTo>
                  <a:lnTo>
                    <a:pt x="704" y="24"/>
                  </a:lnTo>
                  <a:lnTo>
                    <a:pt x="721" y="34"/>
                  </a:lnTo>
                  <a:lnTo>
                    <a:pt x="738" y="48"/>
                  </a:lnTo>
                  <a:lnTo>
                    <a:pt x="762" y="65"/>
                  </a:lnTo>
                  <a:lnTo>
                    <a:pt x="785" y="82"/>
                  </a:lnTo>
                  <a:lnTo>
                    <a:pt x="809" y="95"/>
                  </a:lnTo>
                  <a:lnTo>
                    <a:pt x="833" y="109"/>
                  </a:lnTo>
                  <a:lnTo>
                    <a:pt x="857" y="119"/>
                  </a:lnTo>
                  <a:lnTo>
                    <a:pt x="881" y="126"/>
                  </a:lnTo>
                  <a:lnTo>
                    <a:pt x="915" y="136"/>
                  </a:lnTo>
                  <a:lnTo>
                    <a:pt x="942" y="140"/>
                  </a:lnTo>
                  <a:lnTo>
                    <a:pt x="969" y="140"/>
                  </a:lnTo>
                  <a:lnTo>
                    <a:pt x="996" y="140"/>
                  </a:lnTo>
                  <a:lnTo>
                    <a:pt x="1030" y="136"/>
                  </a:lnTo>
                  <a:lnTo>
                    <a:pt x="1068" y="133"/>
                  </a:lnTo>
                  <a:lnTo>
                    <a:pt x="1102" y="129"/>
                  </a:lnTo>
                  <a:lnTo>
                    <a:pt x="1146" y="123"/>
                  </a:lnTo>
                  <a:lnTo>
                    <a:pt x="1193" y="116"/>
                  </a:lnTo>
                  <a:lnTo>
                    <a:pt x="1238" y="112"/>
                  </a:lnTo>
                  <a:lnTo>
                    <a:pt x="1292" y="106"/>
                  </a:lnTo>
                  <a:lnTo>
                    <a:pt x="1350" y="102"/>
                  </a:lnTo>
                  <a:lnTo>
                    <a:pt x="1408" y="99"/>
                  </a:lnTo>
                  <a:lnTo>
                    <a:pt x="1465" y="99"/>
                  </a:lnTo>
                  <a:lnTo>
                    <a:pt x="1520" y="99"/>
                  </a:lnTo>
                  <a:lnTo>
                    <a:pt x="1578" y="95"/>
                  </a:lnTo>
                  <a:lnTo>
                    <a:pt x="1635" y="95"/>
                  </a:lnTo>
                  <a:lnTo>
                    <a:pt x="1646" y="95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26" name="Rectangle 102"/>
            <p:cNvSpPr>
              <a:spLocks noChangeArrowheads="1"/>
            </p:cNvSpPr>
            <p:nvPr/>
          </p:nvSpPr>
          <p:spPr bwMode="auto">
            <a:xfrm>
              <a:off x="1248" y="4067"/>
              <a:ext cx="34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27" name="Rectangle 103"/>
            <p:cNvSpPr>
              <a:spLocks noChangeArrowheads="1"/>
            </p:cNvSpPr>
            <p:nvPr/>
          </p:nvSpPr>
          <p:spPr bwMode="auto">
            <a:xfrm rot="-5400000">
              <a:off x="13" y="3290"/>
              <a:ext cx="76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Potência Mecânica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28" name="Freeform 104"/>
            <p:cNvSpPr>
              <a:spLocks/>
            </p:cNvSpPr>
            <p:nvPr/>
          </p:nvSpPr>
          <p:spPr bwMode="auto">
            <a:xfrm>
              <a:off x="578" y="2858"/>
              <a:ext cx="1646" cy="970"/>
            </a:xfrm>
            <a:custGeom>
              <a:avLst/>
              <a:gdLst>
                <a:gd name="T0" fmla="*/ 27 w 1646"/>
                <a:gd name="T1" fmla="*/ 970 h 970"/>
                <a:gd name="T2" fmla="*/ 99 w 1646"/>
                <a:gd name="T3" fmla="*/ 970 h 970"/>
                <a:gd name="T4" fmla="*/ 173 w 1646"/>
                <a:gd name="T5" fmla="*/ 970 h 970"/>
                <a:gd name="T6" fmla="*/ 248 w 1646"/>
                <a:gd name="T7" fmla="*/ 970 h 970"/>
                <a:gd name="T8" fmla="*/ 340 w 1646"/>
                <a:gd name="T9" fmla="*/ 970 h 970"/>
                <a:gd name="T10" fmla="*/ 391 w 1646"/>
                <a:gd name="T11" fmla="*/ 970 h 970"/>
                <a:gd name="T12" fmla="*/ 408 w 1646"/>
                <a:gd name="T13" fmla="*/ 970 h 970"/>
                <a:gd name="T14" fmla="*/ 415 w 1646"/>
                <a:gd name="T15" fmla="*/ 970 h 970"/>
                <a:gd name="T16" fmla="*/ 422 w 1646"/>
                <a:gd name="T17" fmla="*/ 964 h 970"/>
                <a:gd name="T18" fmla="*/ 425 w 1646"/>
                <a:gd name="T19" fmla="*/ 957 h 970"/>
                <a:gd name="T20" fmla="*/ 428 w 1646"/>
                <a:gd name="T21" fmla="*/ 950 h 970"/>
                <a:gd name="T22" fmla="*/ 432 w 1646"/>
                <a:gd name="T23" fmla="*/ 940 h 970"/>
                <a:gd name="T24" fmla="*/ 435 w 1646"/>
                <a:gd name="T25" fmla="*/ 926 h 970"/>
                <a:gd name="T26" fmla="*/ 439 w 1646"/>
                <a:gd name="T27" fmla="*/ 912 h 970"/>
                <a:gd name="T28" fmla="*/ 442 w 1646"/>
                <a:gd name="T29" fmla="*/ 899 h 970"/>
                <a:gd name="T30" fmla="*/ 449 w 1646"/>
                <a:gd name="T31" fmla="*/ 882 h 970"/>
                <a:gd name="T32" fmla="*/ 452 w 1646"/>
                <a:gd name="T33" fmla="*/ 861 h 970"/>
                <a:gd name="T34" fmla="*/ 456 w 1646"/>
                <a:gd name="T35" fmla="*/ 838 h 970"/>
                <a:gd name="T36" fmla="*/ 462 w 1646"/>
                <a:gd name="T37" fmla="*/ 814 h 970"/>
                <a:gd name="T38" fmla="*/ 466 w 1646"/>
                <a:gd name="T39" fmla="*/ 783 h 970"/>
                <a:gd name="T40" fmla="*/ 473 w 1646"/>
                <a:gd name="T41" fmla="*/ 749 h 970"/>
                <a:gd name="T42" fmla="*/ 479 w 1646"/>
                <a:gd name="T43" fmla="*/ 708 h 970"/>
                <a:gd name="T44" fmla="*/ 486 w 1646"/>
                <a:gd name="T45" fmla="*/ 664 h 970"/>
                <a:gd name="T46" fmla="*/ 496 w 1646"/>
                <a:gd name="T47" fmla="*/ 613 h 970"/>
                <a:gd name="T48" fmla="*/ 503 w 1646"/>
                <a:gd name="T49" fmla="*/ 555 h 970"/>
                <a:gd name="T50" fmla="*/ 513 w 1646"/>
                <a:gd name="T51" fmla="*/ 497 h 970"/>
                <a:gd name="T52" fmla="*/ 524 w 1646"/>
                <a:gd name="T53" fmla="*/ 436 h 970"/>
                <a:gd name="T54" fmla="*/ 534 w 1646"/>
                <a:gd name="T55" fmla="*/ 368 h 970"/>
                <a:gd name="T56" fmla="*/ 544 w 1646"/>
                <a:gd name="T57" fmla="*/ 306 h 970"/>
                <a:gd name="T58" fmla="*/ 558 w 1646"/>
                <a:gd name="T59" fmla="*/ 249 h 970"/>
                <a:gd name="T60" fmla="*/ 571 w 1646"/>
                <a:gd name="T61" fmla="*/ 187 h 970"/>
                <a:gd name="T62" fmla="*/ 585 w 1646"/>
                <a:gd name="T63" fmla="*/ 140 h 970"/>
                <a:gd name="T64" fmla="*/ 602 w 1646"/>
                <a:gd name="T65" fmla="*/ 99 h 970"/>
                <a:gd name="T66" fmla="*/ 615 w 1646"/>
                <a:gd name="T67" fmla="*/ 65 h 970"/>
                <a:gd name="T68" fmla="*/ 636 w 1646"/>
                <a:gd name="T69" fmla="*/ 34 h 970"/>
                <a:gd name="T70" fmla="*/ 656 w 1646"/>
                <a:gd name="T71" fmla="*/ 10 h 970"/>
                <a:gd name="T72" fmla="*/ 680 w 1646"/>
                <a:gd name="T73" fmla="*/ 0 h 970"/>
                <a:gd name="T74" fmla="*/ 704 w 1646"/>
                <a:gd name="T75" fmla="*/ 0 h 970"/>
                <a:gd name="T76" fmla="*/ 724 w 1646"/>
                <a:gd name="T77" fmla="*/ 10 h 970"/>
                <a:gd name="T78" fmla="*/ 748 w 1646"/>
                <a:gd name="T79" fmla="*/ 20 h 970"/>
                <a:gd name="T80" fmla="*/ 775 w 1646"/>
                <a:gd name="T81" fmla="*/ 34 h 970"/>
                <a:gd name="T82" fmla="*/ 806 w 1646"/>
                <a:gd name="T83" fmla="*/ 48 h 970"/>
                <a:gd name="T84" fmla="*/ 836 w 1646"/>
                <a:gd name="T85" fmla="*/ 58 h 970"/>
                <a:gd name="T86" fmla="*/ 870 w 1646"/>
                <a:gd name="T87" fmla="*/ 68 h 970"/>
                <a:gd name="T88" fmla="*/ 908 w 1646"/>
                <a:gd name="T89" fmla="*/ 72 h 970"/>
                <a:gd name="T90" fmla="*/ 955 w 1646"/>
                <a:gd name="T91" fmla="*/ 68 h 970"/>
                <a:gd name="T92" fmla="*/ 1000 w 1646"/>
                <a:gd name="T93" fmla="*/ 65 h 970"/>
                <a:gd name="T94" fmla="*/ 1044 w 1646"/>
                <a:gd name="T95" fmla="*/ 58 h 970"/>
                <a:gd name="T96" fmla="*/ 1091 w 1646"/>
                <a:gd name="T97" fmla="*/ 51 h 970"/>
                <a:gd name="T98" fmla="*/ 1136 w 1646"/>
                <a:gd name="T99" fmla="*/ 48 h 970"/>
                <a:gd name="T100" fmla="*/ 1180 w 1646"/>
                <a:gd name="T101" fmla="*/ 44 h 970"/>
                <a:gd name="T102" fmla="*/ 1227 w 1646"/>
                <a:gd name="T103" fmla="*/ 41 h 970"/>
                <a:gd name="T104" fmla="*/ 1272 w 1646"/>
                <a:gd name="T105" fmla="*/ 41 h 970"/>
                <a:gd name="T106" fmla="*/ 1316 w 1646"/>
                <a:gd name="T107" fmla="*/ 37 h 970"/>
                <a:gd name="T108" fmla="*/ 1374 w 1646"/>
                <a:gd name="T109" fmla="*/ 37 h 970"/>
                <a:gd name="T110" fmla="*/ 1435 w 1646"/>
                <a:gd name="T111" fmla="*/ 37 h 970"/>
                <a:gd name="T112" fmla="*/ 1503 w 1646"/>
                <a:gd name="T113" fmla="*/ 41 h 970"/>
                <a:gd name="T114" fmla="*/ 1584 w 1646"/>
                <a:gd name="T115" fmla="*/ 41 h 970"/>
                <a:gd name="T116" fmla="*/ 1646 w 1646"/>
                <a:gd name="T117" fmla="*/ 41 h 97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646"/>
                <a:gd name="T178" fmla="*/ 0 h 970"/>
                <a:gd name="T179" fmla="*/ 1646 w 1646"/>
                <a:gd name="T180" fmla="*/ 970 h 97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646" h="970">
                  <a:moveTo>
                    <a:pt x="0" y="970"/>
                  </a:moveTo>
                  <a:lnTo>
                    <a:pt x="27" y="970"/>
                  </a:lnTo>
                  <a:lnTo>
                    <a:pt x="61" y="970"/>
                  </a:lnTo>
                  <a:lnTo>
                    <a:pt x="99" y="970"/>
                  </a:lnTo>
                  <a:lnTo>
                    <a:pt x="136" y="970"/>
                  </a:lnTo>
                  <a:lnTo>
                    <a:pt x="173" y="970"/>
                  </a:lnTo>
                  <a:lnTo>
                    <a:pt x="211" y="970"/>
                  </a:lnTo>
                  <a:lnTo>
                    <a:pt x="248" y="970"/>
                  </a:lnTo>
                  <a:lnTo>
                    <a:pt x="286" y="970"/>
                  </a:lnTo>
                  <a:lnTo>
                    <a:pt x="340" y="970"/>
                  </a:lnTo>
                  <a:lnTo>
                    <a:pt x="377" y="970"/>
                  </a:lnTo>
                  <a:lnTo>
                    <a:pt x="391" y="970"/>
                  </a:lnTo>
                  <a:lnTo>
                    <a:pt x="405" y="970"/>
                  </a:lnTo>
                  <a:lnTo>
                    <a:pt x="408" y="970"/>
                  </a:lnTo>
                  <a:lnTo>
                    <a:pt x="411" y="970"/>
                  </a:lnTo>
                  <a:lnTo>
                    <a:pt x="415" y="970"/>
                  </a:lnTo>
                  <a:lnTo>
                    <a:pt x="418" y="967"/>
                  </a:lnTo>
                  <a:lnTo>
                    <a:pt x="422" y="964"/>
                  </a:lnTo>
                  <a:lnTo>
                    <a:pt x="422" y="960"/>
                  </a:lnTo>
                  <a:lnTo>
                    <a:pt x="425" y="957"/>
                  </a:lnTo>
                  <a:lnTo>
                    <a:pt x="425" y="953"/>
                  </a:lnTo>
                  <a:lnTo>
                    <a:pt x="428" y="950"/>
                  </a:lnTo>
                  <a:lnTo>
                    <a:pt x="428" y="943"/>
                  </a:lnTo>
                  <a:lnTo>
                    <a:pt x="432" y="940"/>
                  </a:lnTo>
                  <a:lnTo>
                    <a:pt x="435" y="933"/>
                  </a:lnTo>
                  <a:lnTo>
                    <a:pt x="435" y="926"/>
                  </a:lnTo>
                  <a:lnTo>
                    <a:pt x="439" y="919"/>
                  </a:lnTo>
                  <a:lnTo>
                    <a:pt x="439" y="912"/>
                  </a:lnTo>
                  <a:lnTo>
                    <a:pt x="442" y="906"/>
                  </a:lnTo>
                  <a:lnTo>
                    <a:pt x="442" y="899"/>
                  </a:lnTo>
                  <a:lnTo>
                    <a:pt x="445" y="892"/>
                  </a:lnTo>
                  <a:lnTo>
                    <a:pt x="449" y="882"/>
                  </a:lnTo>
                  <a:lnTo>
                    <a:pt x="449" y="872"/>
                  </a:lnTo>
                  <a:lnTo>
                    <a:pt x="452" y="861"/>
                  </a:lnTo>
                  <a:lnTo>
                    <a:pt x="456" y="851"/>
                  </a:lnTo>
                  <a:lnTo>
                    <a:pt x="456" y="838"/>
                  </a:lnTo>
                  <a:lnTo>
                    <a:pt x="459" y="827"/>
                  </a:lnTo>
                  <a:lnTo>
                    <a:pt x="462" y="814"/>
                  </a:lnTo>
                  <a:lnTo>
                    <a:pt x="462" y="800"/>
                  </a:lnTo>
                  <a:lnTo>
                    <a:pt x="466" y="783"/>
                  </a:lnTo>
                  <a:lnTo>
                    <a:pt x="469" y="766"/>
                  </a:lnTo>
                  <a:lnTo>
                    <a:pt x="473" y="749"/>
                  </a:lnTo>
                  <a:lnTo>
                    <a:pt x="476" y="729"/>
                  </a:lnTo>
                  <a:lnTo>
                    <a:pt x="479" y="708"/>
                  </a:lnTo>
                  <a:lnTo>
                    <a:pt x="483" y="684"/>
                  </a:lnTo>
                  <a:lnTo>
                    <a:pt x="486" y="664"/>
                  </a:lnTo>
                  <a:lnTo>
                    <a:pt x="490" y="640"/>
                  </a:lnTo>
                  <a:lnTo>
                    <a:pt x="496" y="613"/>
                  </a:lnTo>
                  <a:lnTo>
                    <a:pt x="500" y="582"/>
                  </a:lnTo>
                  <a:lnTo>
                    <a:pt x="503" y="555"/>
                  </a:lnTo>
                  <a:lnTo>
                    <a:pt x="507" y="528"/>
                  </a:lnTo>
                  <a:lnTo>
                    <a:pt x="513" y="497"/>
                  </a:lnTo>
                  <a:lnTo>
                    <a:pt x="517" y="470"/>
                  </a:lnTo>
                  <a:lnTo>
                    <a:pt x="524" y="436"/>
                  </a:lnTo>
                  <a:lnTo>
                    <a:pt x="527" y="402"/>
                  </a:lnTo>
                  <a:lnTo>
                    <a:pt x="534" y="368"/>
                  </a:lnTo>
                  <a:lnTo>
                    <a:pt x="541" y="337"/>
                  </a:lnTo>
                  <a:lnTo>
                    <a:pt x="544" y="306"/>
                  </a:lnTo>
                  <a:lnTo>
                    <a:pt x="551" y="276"/>
                  </a:lnTo>
                  <a:lnTo>
                    <a:pt x="558" y="249"/>
                  </a:lnTo>
                  <a:lnTo>
                    <a:pt x="564" y="218"/>
                  </a:lnTo>
                  <a:lnTo>
                    <a:pt x="571" y="187"/>
                  </a:lnTo>
                  <a:lnTo>
                    <a:pt x="578" y="163"/>
                  </a:lnTo>
                  <a:lnTo>
                    <a:pt x="585" y="140"/>
                  </a:lnTo>
                  <a:lnTo>
                    <a:pt x="592" y="119"/>
                  </a:lnTo>
                  <a:lnTo>
                    <a:pt x="602" y="99"/>
                  </a:lnTo>
                  <a:lnTo>
                    <a:pt x="609" y="82"/>
                  </a:lnTo>
                  <a:lnTo>
                    <a:pt x="615" y="65"/>
                  </a:lnTo>
                  <a:lnTo>
                    <a:pt x="626" y="48"/>
                  </a:lnTo>
                  <a:lnTo>
                    <a:pt x="636" y="34"/>
                  </a:lnTo>
                  <a:lnTo>
                    <a:pt x="646" y="20"/>
                  </a:lnTo>
                  <a:lnTo>
                    <a:pt x="656" y="10"/>
                  </a:lnTo>
                  <a:lnTo>
                    <a:pt x="666" y="3"/>
                  </a:lnTo>
                  <a:lnTo>
                    <a:pt x="680" y="0"/>
                  </a:lnTo>
                  <a:lnTo>
                    <a:pt x="694" y="0"/>
                  </a:lnTo>
                  <a:lnTo>
                    <a:pt x="704" y="0"/>
                  </a:lnTo>
                  <a:lnTo>
                    <a:pt x="714" y="3"/>
                  </a:lnTo>
                  <a:lnTo>
                    <a:pt x="724" y="10"/>
                  </a:lnTo>
                  <a:lnTo>
                    <a:pt x="738" y="14"/>
                  </a:lnTo>
                  <a:lnTo>
                    <a:pt x="748" y="20"/>
                  </a:lnTo>
                  <a:lnTo>
                    <a:pt x="762" y="27"/>
                  </a:lnTo>
                  <a:lnTo>
                    <a:pt x="775" y="34"/>
                  </a:lnTo>
                  <a:lnTo>
                    <a:pt x="792" y="41"/>
                  </a:lnTo>
                  <a:lnTo>
                    <a:pt x="806" y="48"/>
                  </a:lnTo>
                  <a:lnTo>
                    <a:pt x="819" y="51"/>
                  </a:lnTo>
                  <a:lnTo>
                    <a:pt x="836" y="58"/>
                  </a:lnTo>
                  <a:lnTo>
                    <a:pt x="853" y="65"/>
                  </a:lnTo>
                  <a:lnTo>
                    <a:pt x="870" y="68"/>
                  </a:lnTo>
                  <a:lnTo>
                    <a:pt x="887" y="68"/>
                  </a:lnTo>
                  <a:lnTo>
                    <a:pt x="908" y="72"/>
                  </a:lnTo>
                  <a:lnTo>
                    <a:pt x="932" y="68"/>
                  </a:lnTo>
                  <a:lnTo>
                    <a:pt x="955" y="68"/>
                  </a:lnTo>
                  <a:lnTo>
                    <a:pt x="976" y="65"/>
                  </a:lnTo>
                  <a:lnTo>
                    <a:pt x="1000" y="65"/>
                  </a:lnTo>
                  <a:lnTo>
                    <a:pt x="1023" y="61"/>
                  </a:lnTo>
                  <a:lnTo>
                    <a:pt x="1044" y="58"/>
                  </a:lnTo>
                  <a:lnTo>
                    <a:pt x="1068" y="54"/>
                  </a:lnTo>
                  <a:lnTo>
                    <a:pt x="1091" y="51"/>
                  </a:lnTo>
                  <a:lnTo>
                    <a:pt x="1112" y="48"/>
                  </a:lnTo>
                  <a:lnTo>
                    <a:pt x="1136" y="48"/>
                  </a:lnTo>
                  <a:lnTo>
                    <a:pt x="1159" y="44"/>
                  </a:lnTo>
                  <a:lnTo>
                    <a:pt x="1180" y="44"/>
                  </a:lnTo>
                  <a:lnTo>
                    <a:pt x="1204" y="41"/>
                  </a:lnTo>
                  <a:lnTo>
                    <a:pt x="1227" y="41"/>
                  </a:lnTo>
                  <a:lnTo>
                    <a:pt x="1248" y="41"/>
                  </a:lnTo>
                  <a:lnTo>
                    <a:pt x="1272" y="41"/>
                  </a:lnTo>
                  <a:lnTo>
                    <a:pt x="1295" y="41"/>
                  </a:lnTo>
                  <a:lnTo>
                    <a:pt x="1316" y="37"/>
                  </a:lnTo>
                  <a:lnTo>
                    <a:pt x="1346" y="37"/>
                  </a:lnTo>
                  <a:lnTo>
                    <a:pt x="1374" y="37"/>
                  </a:lnTo>
                  <a:lnTo>
                    <a:pt x="1401" y="37"/>
                  </a:lnTo>
                  <a:lnTo>
                    <a:pt x="1435" y="37"/>
                  </a:lnTo>
                  <a:lnTo>
                    <a:pt x="1469" y="37"/>
                  </a:lnTo>
                  <a:lnTo>
                    <a:pt x="1503" y="41"/>
                  </a:lnTo>
                  <a:lnTo>
                    <a:pt x="1544" y="41"/>
                  </a:lnTo>
                  <a:lnTo>
                    <a:pt x="1584" y="41"/>
                  </a:lnTo>
                  <a:lnTo>
                    <a:pt x="1625" y="41"/>
                  </a:lnTo>
                  <a:lnTo>
                    <a:pt x="1646" y="41"/>
                  </a:lnTo>
                </a:path>
              </a:pathLst>
            </a:cu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29" name="Rectangle 105"/>
            <p:cNvSpPr>
              <a:spLocks noChangeArrowheads="1"/>
            </p:cNvSpPr>
            <p:nvPr/>
          </p:nvSpPr>
          <p:spPr bwMode="auto">
            <a:xfrm>
              <a:off x="1850" y="3774"/>
              <a:ext cx="340" cy="1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830" name="Rectangle 106"/>
            <p:cNvSpPr>
              <a:spLocks noChangeArrowheads="1"/>
            </p:cNvSpPr>
            <p:nvPr/>
          </p:nvSpPr>
          <p:spPr bwMode="auto">
            <a:xfrm>
              <a:off x="1850" y="3774"/>
              <a:ext cx="340" cy="17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831" name="Line 107"/>
            <p:cNvSpPr>
              <a:spLocks noChangeShapeType="1"/>
            </p:cNvSpPr>
            <p:nvPr/>
          </p:nvSpPr>
          <p:spPr bwMode="auto">
            <a:xfrm>
              <a:off x="1850" y="3774"/>
              <a:ext cx="3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32" name="Freeform 108"/>
            <p:cNvSpPr>
              <a:spLocks/>
            </p:cNvSpPr>
            <p:nvPr/>
          </p:nvSpPr>
          <p:spPr bwMode="auto">
            <a:xfrm>
              <a:off x="1850" y="3774"/>
              <a:ext cx="340" cy="177"/>
            </a:xfrm>
            <a:custGeom>
              <a:avLst/>
              <a:gdLst>
                <a:gd name="T0" fmla="*/ 0 w 100"/>
                <a:gd name="T1" fmla="*/ 427765506 h 52"/>
                <a:gd name="T2" fmla="*/ 811301734 w 100"/>
                <a:gd name="T3" fmla="*/ 427765506 h 52"/>
                <a:gd name="T4" fmla="*/ 811301734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33" name="Line 109"/>
            <p:cNvSpPr>
              <a:spLocks noChangeShapeType="1"/>
            </p:cNvSpPr>
            <p:nvPr/>
          </p:nvSpPr>
          <p:spPr bwMode="auto">
            <a:xfrm flipV="1">
              <a:off x="1850" y="3774"/>
              <a:ext cx="1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34" name="Line 110"/>
            <p:cNvSpPr>
              <a:spLocks noChangeShapeType="1"/>
            </p:cNvSpPr>
            <p:nvPr/>
          </p:nvSpPr>
          <p:spPr bwMode="auto">
            <a:xfrm>
              <a:off x="1850" y="3951"/>
              <a:ext cx="3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35" name="Freeform 111"/>
            <p:cNvSpPr>
              <a:spLocks/>
            </p:cNvSpPr>
            <p:nvPr/>
          </p:nvSpPr>
          <p:spPr bwMode="auto">
            <a:xfrm>
              <a:off x="1850" y="3774"/>
              <a:ext cx="340" cy="177"/>
            </a:xfrm>
            <a:custGeom>
              <a:avLst/>
              <a:gdLst>
                <a:gd name="T0" fmla="*/ 0 w 100"/>
                <a:gd name="T1" fmla="*/ 427765506 h 52"/>
                <a:gd name="T2" fmla="*/ 0 w 100"/>
                <a:gd name="T3" fmla="*/ 0 h 52"/>
                <a:gd name="T4" fmla="*/ 811301734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36" name="Freeform 112"/>
            <p:cNvSpPr>
              <a:spLocks/>
            </p:cNvSpPr>
            <p:nvPr/>
          </p:nvSpPr>
          <p:spPr bwMode="auto">
            <a:xfrm>
              <a:off x="1850" y="3774"/>
              <a:ext cx="340" cy="177"/>
            </a:xfrm>
            <a:custGeom>
              <a:avLst/>
              <a:gdLst>
                <a:gd name="T0" fmla="*/ 0 w 100"/>
                <a:gd name="T1" fmla="*/ 427765506 h 52"/>
                <a:gd name="T2" fmla="*/ 811301734 w 100"/>
                <a:gd name="T3" fmla="*/ 427765506 h 52"/>
                <a:gd name="T4" fmla="*/ 811301734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37" name="Line 113"/>
            <p:cNvSpPr>
              <a:spLocks noChangeShapeType="1"/>
            </p:cNvSpPr>
            <p:nvPr/>
          </p:nvSpPr>
          <p:spPr bwMode="auto">
            <a:xfrm flipV="1">
              <a:off x="1850" y="3774"/>
              <a:ext cx="1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38" name="Rectangle 114"/>
            <p:cNvSpPr>
              <a:spLocks noChangeArrowheads="1"/>
            </p:cNvSpPr>
            <p:nvPr/>
          </p:nvSpPr>
          <p:spPr bwMode="auto">
            <a:xfrm>
              <a:off x="2030" y="3788"/>
              <a:ext cx="18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39" name="Line 115"/>
            <p:cNvSpPr>
              <a:spLocks noChangeShapeType="1"/>
            </p:cNvSpPr>
            <p:nvPr/>
          </p:nvSpPr>
          <p:spPr bwMode="auto">
            <a:xfrm>
              <a:off x="1877" y="3822"/>
              <a:ext cx="136" cy="1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40" name="Rectangle 116"/>
            <p:cNvSpPr>
              <a:spLocks noChangeArrowheads="1"/>
            </p:cNvSpPr>
            <p:nvPr/>
          </p:nvSpPr>
          <p:spPr bwMode="auto">
            <a:xfrm>
              <a:off x="2030" y="3873"/>
              <a:ext cx="12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841" name="Line 117"/>
            <p:cNvSpPr>
              <a:spLocks noChangeShapeType="1"/>
            </p:cNvSpPr>
            <p:nvPr/>
          </p:nvSpPr>
          <p:spPr bwMode="auto">
            <a:xfrm>
              <a:off x="1877" y="3900"/>
              <a:ext cx="136" cy="1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9401" name="Group 120"/>
          <p:cNvGrpSpPr>
            <a:grpSpLocks noChangeAspect="1"/>
          </p:cNvGrpSpPr>
          <p:nvPr/>
        </p:nvGrpSpPr>
        <p:grpSpPr bwMode="auto">
          <a:xfrm>
            <a:off x="3070225" y="4310063"/>
            <a:ext cx="3044825" cy="2287587"/>
            <a:chOff x="3210" y="2677"/>
            <a:chExt cx="1918" cy="1441"/>
          </a:xfrm>
        </p:grpSpPr>
        <p:sp>
          <p:nvSpPr>
            <p:cNvPr id="30730" name="AutoShape 119"/>
            <p:cNvSpPr>
              <a:spLocks noChangeAspect="1" noChangeArrowheads="1" noTextEdit="1"/>
            </p:cNvSpPr>
            <p:nvPr/>
          </p:nvSpPr>
          <p:spPr bwMode="auto">
            <a:xfrm>
              <a:off x="3210" y="2677"/>
              <a:ext cx="1904" cy="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31" name="Rectangle 121"/>
            <p:cNvSpPr>
              <a:spLocks noChangeArrowheads="1"/>
            </p:cNvSpPr>
            <p:nvPr/>
          </p:nvSpPr>
          <p:spPr bwMode="auto">
            <a:xfrm>
              <a:off x="3414" y="2714"/>
              <a:ext cx="1663" cy="1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732" name="Rectangle 122"/>
            <p:cNvSpPr>
              <a:spLocks noChangeArrowheads="1"/>
            </p:cNvSpPr>
            <p:nvPr/>
          </p:nvSpPr>
          <p:spPr bwMode="auto">
            <a:xfrm>
              <a:off x="3414" y="2714"/>
              <a:ext cx="1663" cy="1233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733" name="Line 123"/>
            <p:cNvSpPr>
              <a:spLocks noChangeShapeType="1"/>
            </p:cNvSpPr>
            <p:nvPr/>
          </p:nvSpPr>
          <p:spPr bwMode="auto">
            <a:xfrm>
              <a:off x="3414" y="3947"/>
              <a:ext cx="1663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34" name="Line 124"/>
            <p:cNvSpPr>
              <a:spLocks noChangeShapeType="1"/>
            </p:cNvSpPr>
            <p:nvPr/>
          </p:nvSpPr>
          <p:spPr bwMode="auto">
            <a:xfrm flipV="1">
              <a:off x="3414" y="2714"/>
              <a:ext cx="1" cy="123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35" name="Line 125"/>
            <p:cNvSpPr>
              <a:spLocks noChangeShapeType="1"/>
            </p:cNvSpPr>
            <p:nvPr/>
          </p:nvSpPr>
          <p:spPr bwMode="auto">
            <a:xfrm flipV="1">
              <a:off x="3414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36" name="Rectangle 126"/>
            <p:cNvSpPr>
              <a:spLocks noChangeArrowheads="1"/>
            </p:cNvSpPr>
            <p:nvPr/>
          </p:nvSpPr>
          <p:spPr bwMode="auto">
            <a:xfrm>
              <a:off x="3397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37" name="Line 127"/>
            <p:cNvSpPr>
              <a:spLocks noChangeShapeType="1"/>
            </p:cNvSpPr>
            <p:nvPr/>
          </p:nvSpPr>
          <p:spPr bwMode="auto">
            <a:xfrm flipV="1">
              <a:off x="3621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38" name="Rectangle 128"/>
            <p:cNvSpPr>
              <a:spLocks noChangeArrowheads="1"/>
            </p:cNvSpPr>
            <p:nvPr/>
          </p:nvSpPr>
          <p:spPr bwMode="auto">
            <a:xfrm>
              <a:off x="3604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39" name="Line 129"/>
            <p:cNvSpPr>
              <a:spLocks noChangeShapeType="1"/>
            </p:cNvSpPr>
            <p:nvPr/>
          </p:nvSpPr>
          <p:spPr bwMode="auto">
            <a:xfrm flipV="1">
              <a:off x="3829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0" name="Rectangle 130"/>
            <p:cNvSpPr>
              <a:spLocks noChangeArrowheads="1"/>
            </p:cNvSpPr>
            <p:nvPr/>
          </p:nvSpPr>
          <p:spPr bwMode="auto">
            <a:xfrm>
              <a:off x="3812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41" name="Line 131"/>
            <p:cNvSpPr>
              <a:spLocks noChangeShapeType="1"/>
            </p:cNvSpPr>
            <p:nvPr/>
          </p:nvSpPr>
          <p:spPr bwMode="auto">
            <a:xfrm flipV="1">
              <a:off x="4036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2" name="Rectangle 132"/>
            <p:cNvSpPr>
              <a:spLocks noChangeArrowheads="1"/>
            </p:cNvSpPr>
            <p:nvPr/>
          </p:nvSpPr>
          <p:spPr bwMode="auto">
            <a:xfrm>
              <a:off x="4019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43" name="Line 133"/>
            <p:cNvSpPr>
              <a:spLocks noChangeShapeType="1"/>
            </p:cNvSpPr>
            <p:nvPr/>
          </p:nvSpPr>
          <p:spPr bwMode="auto">
            <a:xfrm flipV="1">
              <a:off x="4244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4" name="Rectangle 134"/>
            <p:cNvSpPr>
              <a:spLocks noChangeArrowheads="1"/>
            </p:cNvSpPr>
            <p:nvPr/>
          </p:nvSpPr>
          <p:spPr bwMode="auto">
            <a:xfrm>
              <a:off x="4227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45" name="Line 135"/>
            <p:cNvSpPr>
              <a:spLocks noChangeShapeType="1"/>
            </p:cNvSpPr>
            <p:nvPr/>
          </p:nvSpPr>
          <p:spPr bwMode="auto">
            <a:xfrm flipV="1">
              <a:off x="4451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6" name="Rectangle 136"/>
            <p:cNvSpPr>
              <a:spLocks noChangeArrowheads="1"/>
            </p:cNvSpPr>
            <p:nvPr/>
          </p:nvSpPr>
          <p:spPr bwMode="auto">
            <a:xfrm>
              <a:off x="4434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47" name="Line 137"/>
            <p:cNvSpPr>
              <a:spLocks noChangeShapeType="1"/>
            </p:cNvSpPr>
            <p:nvPr/>
          </p:nvSpPr>
          <p:spPr bwMode="auto">
            <a:xfrm flipV="1">
              <a:off x="4658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8" name="Rectangle 138"/>
            <p:cNvSpPr>
              <a:spLocks noChangeArrowheads="1"/>
            </p:cNvSpPr>
            <p:nvPr/>
          </p:nvSpPr>
          <p:spPr bwMode="auto">
            <a:xfrm>
              <a:off x="4641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49" name="Line 139"/>
            <p:cNvSpPr>
              <a:spLocks noChangeShapeType="1"/>
            </p:cNvSpPr>
            <p:nvPr/>
          </p:nvSpPr>
          <p:spPr bwMode="auto">
            <a:xfrm flipV="1">
              <a:off x="4866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0" name="Rectangle 140"/>
            <p:cNvSpPr>
              <a:spLocks noChangeArrowheads="1"/>
            </p:cNvSpPr>
            <p:nvPr/>
          </p:nvSpPr>
          <p:spPr bwMode="auto">
            <a:xfrm>
              <a:off x="4849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51" name="Line 141"/>
            <p:cNvSpPr>
              <a:spLocks noChangeShapeType="1"/>
            </p:cNvSpPr>
            <p:nvPr/>
          </p:nvSpPr>
          <p:spPr bwMode="auto">
            <a:xfrm flipV="1">
              <a:off x="5077" y="3930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2" name="Rectangle 142"/>
            <p:cNvSpPr>
              <a:spLocks noChangeArrowheads="1"/>
            </p:cNvSpPr>
            <p:nvPr/>
          </p:nvSpPr>
          <p:spPr bwMode="auto">
            <a:xfrm>
              <a:off x="5060" y="3957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53" name="Line 143"/>
            <p:cNvSpPr>
              <a:spLocks noChangeShapeType="1"/>
            </p:cNvSpPr>
            <p:nvPr/>
          </p:nvSpPr>
          <p:spPr bwMode="auto">
            <a:xfrm>
              <a:off x="3414" y="3947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4" name="Rectangle 144"/>
            <p:cNvSpPr>
              <a:spLocks noChangeArrowheads="1"/>
            </p:cNvSpPr>
            <p:nvPr/>
          </p:nvSpPr>
          <p:spPr bwMode="auto">
            <a:xfrm>
              <a:off x="3315" y="3910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55" name="Line 145"/>
            <p:cNvSpPr>
              <a:spLocks noChangeShapeType="1"/>
            </p:cNvSpPr>
            <p:nvPr/>
          </p:nvSpPr>
          <p:spPr bwMode="auto">
            <a:xfrm>
              <a:off x="3414" y="3739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6" name="Rectangle 146"/>
            <p:cNvSpPr>
              <a:spLocks noChangeArrowheads="1"/>
            </p:cNvSpPr>
            <p:nvPr/>
          </p:nvSpPr>
          <p:spPr bwMode="auto">
            <a:xfrm>
              <a:off x="3315" y="3702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57" name="Line 147"/>
            <p:cNvSpPr>
              <a:spLocks noChangeShapeType="1"/>
            </p:cNvSpPr>
            <p:nvPr/>
          </p:nvSpPr>
          <p:spPr bwMode="auto">
            <a:xfrm>
              <a:off x="3414" y="3535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58" name="Rectangle 148"/>
            <p:cNvSpPr>
              <a:spLocks noChangeArrowheads="1"/>
            </p:cNvSpPr>
            <p:nvPr/>
          </p:nvSpPr>
          <p:spPr bwMode="auto">
            <a:xfrm>
              <a:off x="3315" y="3498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59" name="Line 149"/>
            <p:cNvSpPr>
              <a:spLocks noChangeShapeType="1"/>
            </p:cNvSpPr>
            <p:nvPr/>
          </p:nvSpPr>
          <p:spPr bwMode="auto">
            <a:xfrm>
              <a:off x="3414" y="3331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60" name="Rectangle 150"/>
            <p:cNvSpPr>
              <a:spLocks noChangeArrowheads="1"/>
            </p:cNvSpPr>
            <p:nvPr/>
          </p:nvSpPr>
          <p:spPr bwMode="auto">
            <a:xfrm>
              <a:off x="3315" y="3293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0,7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61" name="Line 151"/>
            <p:cNvSpPr>
              <a:spLocks noChangeShapeType="1"/>
            </p:cNvSpPr>
            <p:nvPr/>
          </p:nvSpPr>
          <p:spPr bwMode="auto">
            <a:xfrm>
              <a:off x="3414" y="3123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62" name="Rectangle 152"/>
            <p:cNvSpPr>
              <a:spLocks noChangeArrowheads="1"/>
            </p:cNvSpPr>
            <p:nvPr/>
          </p:nvSpPr>
          <p:spPr bwMode="auto">
            <a:xfrm>
              <a:off x="3315" y="3086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63" name="Line 153"/>
            <p:cNvSpPr>
              <a:spLocks noChangeShapeType="1"/>
            </p:cNvSpPr>
            <p:nvPr/>
          </p:nvSpPr>
          <p:spPr bwMode="auto">
            <a:xfrm>
              <a:off x="3414" y="2919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64" name="Rectangle 154"/>
            <p:cNvSpPr>
              <a:spLocks noChangeArrowheads="1"/>
            </p:cNvSpPr>
            <p:nvPr/>
          </p:nvSpPr>
          <p:spPr bwMode="auto">
            <a:xfrm>
              <a:off x="3315" y="2881"/>
              <a:ext cx="12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0,9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65" name="Line 155"/>
            <p:cNvSpPr>
              <a:spLocks noChangeShapeType="1"/>
            </p:cNvSpPr>
            <p:nvPr/>
          </p:nvSpPr>
          <p:spPr bwMode="auto">
            <a:xfrm>
              <a:off x="3414" y="2714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66" name="Rectangle 156"/>
            <p:cNvSpPr>
              <a:spLocks noChangeArrowheads="1"/>
            </p:cNvSpPr>
            <p:nvPr/>
          </p:nvSpPr>
          <p:spPr bwMode="auto">
            <a:xfrm>
              <a:off x="3332" y="2677"/>
              <a:ext cx="10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67" name="Freeform 157"/>
            <p:cNvSpPr>
              <a:spLocks/>
            </p:cNvSpPr>
            <p:nvPr/>
          </p:nvSpPr>
          <p:spPr bwMode="auto">
            <a:xfrm>
              <a:off x="3414" y="2731"/>
              <a:ext cx="1663" cy="1008"/>
            </a:xfrm>
            <a:custGeom>
              <a:avLst/>
              <a:gdLst>
                <a:gd name="T0" fmla="*/ 17 w 1663"/>
                <a:gd name="T1" fmla="*/ 1008 h 1008"/>
                <a:gd name="T2" fmla="*/ 197 w 1663"/>
                <a:gd name="T3" fmla="*/ 1008 h 1008"/>
                <a:gd name="T4" fmla="*/ 381 w 1663"/>
                <a:gd name="T5" fmla="*/ 1008 h 1008"/>
                <a:gd name="T6" fmla="*/ 411 w 1663"/>
                <a:gd name="T7" fmla="*/ 1008 h 1008"/>
                <a:gd name="T8" fmla="*/ 418 w 1663"/>
                <a:gd name="T9" fmla="*/ 1001 h 1008"/>
                <a:gd name="T10" fmla="*/ 422 w 1663"/>
                <a:gd name="T11" fmla="*/ 981 h 1008"/>
                <a:gd name="T12" fmla="*/ 425 w 1663"/>
                <a:gd name="T13" fmla="*/ 930 h 1008"/>
                <a:gd name="T14" fmla="*/ 428 w 1663"/>
                <a:gd name="T15" fmla="*/ 886 h 1008"/>
                <a:gd name="T16" fmla="*/ 432 w 1663"/>
                <a:gd name="T17" fmla="*/ 848 h 1008"/>
                <a:gd name="T18" fmla="*/ 435 w 1663"/>
                <a:gd name="T19" fmla="*/ 801 h 1008"/>
                <a:gd name="T20" fmla="*/ 439 w 1663"/>
                <a:gd name="T21" fmla="*/ 733 h 1008"/>
                <a:gd name="T22" fmla="*/ 445 w 1663"/>
                <a:gd name="T23" fmla="*/ 664 h 1008"/>
                <a:gd name="T24" fmla="*/ 452 w 1663"/>
                <a:gd name="T25" fmla="*/ 593 h 1008"/>
                <a:gd name="T26" fmla="*/ 462 w 1663"/>
                <a:gd name="T27" fmla="*/ 518 h 1008"/>
                <a:gd name="T28" fmla="*/ 469 w 1663"/>
                <a:gd name="T29" fmla="*/ 447 h 1008"/>
                <a:gd name="T30" fmla="*/ 479 w 1663"/>
                <a:gd name="T31" fmla="*/ 385 h 1008"/>
                <a:gd name="T32" fmla="*/ 490 w 1663"/>
                <a:gd name="T33" fmla="*/ 324 h 1008"/>
                <a:gd name="T34" fmla="*/ 507 w 1663"/>
                <a:gd name="T35" fmla="*/ 252 h 1008"/>
                <a:gd name="T36" fmla="*/ 524 w 1663"/>
                <a:gd name="T37" fmla="*/ 191 h 1008"/>
                <a:gd name="T38" fmla="*/ 547 w 1663"/>
                <a:gd name="T39" fmla="*/ 137 h 1008"/>
                <a:gd name="T40" fmla="*/ 564 w 1663"/>
                <a:gd name="T41" fmla="*/ 103 h 1008"/>
                <a:gd name="T42" fmla="*/ 588 w 1663"/>
                <a:gd name="T43" fmla="*/ 72 h 1008"/>
                <a:gd name="T44" fmla="*/ 612 w 1663"/>
                <a:gd name="T45" fmla="*/ 52 h 1008"/>
                <a:gd name="T46" fmla="*/ 643 w 1663"/>
                <a:gd name="T47" fmla="*/ 31 h 1008"/>
                <a:gd name="T48" fmla="*/ 673 w 1663"/>
                <a:gd name="T49" fmla="*/ 21 h 1008"/>
                <a:gd name="T50" fmla="*/ 714 w 1663"/>
                <a:gd name="T51" fmla="*/ 11 h 1008"/>
                <a:gd name="T52" fmla="*/ 755 w 1663"/>
                <a:gd name="T53" fmla="*/ 4 h 1008"/>
                <a:gd name="T54" fmla="*/ 809 w 1663"/>
                <a:gd name="T55" fmla="*/ 0 h 1008"/>
                <a:gd name="T56" fmla="*/ 870 w 1663"/>
                <a:gd name="T57" fmla="*/ 0 h 1008"/>
                <a:gd name="T58" fmla="*/ 938 w 1663"/>
                <a:gd name="T59" fmla="*/ 0 h 1008"/>
                <a:gd name="T60" fmla="*/ 1006 w 1663"/>
                <a:gd name="T61" fmla="*/ 0 h 1008"/>
                <a:gd name="T62" fmla="*/ 1078 w 1663"/>
                <a:gd name="T63" fmla="*/ 0 h 1008"/>
                <a:gd name="T64" fmla="*/ 1166 w 1663"/>
                <a:gd name="T65" fmla="*/ 0 h 1008"/>
                <a:gd name="T66" fmla="*/ 1258 w 1663"/>
                <a:gd name="T67" fmla="*/ 0 h 1008"/>
                <a:gd name="T68" fmla="*/ 1384 w 1663"/>
                <a:gd name="T69" fmla="*/ 0 h 1008"/>
                <a:gd name="T70" fmla="*/ 1510 w 1663"/>
                <a:gd name="T71" fmla="*/ 0 h 1008"/>
                <a:gd name="T72" fmla="*/ 1652 w 1663"/>
                <a:gd name="T73" fmla="*/ 0 h 100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63"/>
                <a:gd name="T112" fmla="*/ 0 h 1008"/>
                <a:gd name="T113" fmla="*/ 1663 w 1663"/>
                <a:gd name="T114" fmla="*/ 1008 h 100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63" h="1008">
                  <a:moveTo>
                    <a:pt x="0" y="1008"/>
                  </a:moveTo>
                  <a:lnTo>
                    <a:pt x="17" y="1008"/>
                  </a:lnTo>
                  <a:lnTo>
                    <a:pt x="109" y="1008"/>
                  </a:lnTo>
                  <a:lnTo>
                    <a:pt x="197" y="1008"/>
                  </a:lnTo>
                  <a:lnTo>
                    <a:pt x="289" y="1008"/>
                  </a:lnTo>
                  <a:lnTo>
                    <a:pt x="381" y="1008"/>
                  </a:lnTo>
                  <a:lnTo>
                    <a:pt x="408" y="1008"/>
                  </a:lnTo>
                  <a:lnTo>
                    <a:pt x="411" y="1008"/>
                  </a:lnTo>
                  <a:lnTo>
                    <a:pt x="415" y="1005"/>
                  </a:lnTo>
                  <a:lnTo>
                    <a:pt x="418" y="1001"/>
                  </a:lnTo>
                  <a:lnTo>
                    <a:pt x="418" y="988"/>
                  </a:lnTo>
                  <a:lnTo>
                    <a:pt x="422" y="981"/>
                  </a:lnTo>
                  <a:lnTo>
                    <a:pt x="422" y="950"/>
                  </a:lnTo>
                  <a:lnTo>
                    <a:pt x="425" y="930"/>
                  </a:lnTo>
                  <a:lnTo>
                    <a:pt x="425" y="903"/>
                  </a:lnTo>
                  <a:lnTo>
                    <a:pt x="428" y="886"/>
                  </a:lnTo>
                  <a:lnTo>
                    <a:pt x="428" y="872"/>
                  </a:lnTo>
                  <a:lnTo>
                    <a:pt x="432" y="848"/>
                  </a:lnTo>
                  <a:lnTo>
                    <a:pt x="432" y="824"/>
                  </a:lnTo>
                  <a:lnTo>
                    <a:pt x="435" y="801"/>
                  </a:lnTo>
                  <a:lnTo>
                    <a:pt x="435" y="767"/>
                  </a:lnTo>
                  <a:lnTo>
                    <a:pt x="439" y="733"/>
                  </a:lnTo>
                  <a:lnTo>
                    <a:pt x="442" y="702"/>
                  </a:lnTo>
                  <a:lnTo>
                    <a:pt x="445" y="664"/>
                  </a:lnTo>
                  <a:lnTo>
                    <a:pt x="449" y="627"/>
                  </a:lnTo>
                  <a:lnTo>
                    <a:pt x="452" y="593"/>
                  </a:lnTo>
                  <a:lnTo>
                    <a:pt x="456" y="559"/>
                  </a:lnTo>
                  <a:lnTo>
                    <a:pt x="462" y="518"/>
                  </a:lnTo>
                  <a:lnTo>
                    <a:pt x="466" y="481"/>
                  </a:lnTo>
                  <a:lnTo>
                    <a:pt x="469" y="447"/>
                  </a:lnTo>
                  <a:lnTo>
                    <a:pt x="476" y="416"/>
                  </a:lnTo>
                  <a:lnTo>
                    <a:pt x="479" y="385"/>
                  </a:lnTo>
                  <a:lnTo>
                    <a:pt x="486" y="355"/>
                  </a:lnTo>
                  <a:lnTo>
                    <a:pt x="490" y="324"/>
                  </a:lnTo>
                  <a:lnTo>
                    <a:pt x="496" y="290"/>
                  </a:lnTo>
                  <a:lnTo>
                    <a:pt x="507" y="252"/>
                  </a:lnTo>
                  <a:lnTo>
                    <a:pt x="517" y="218"/>
                  </a:lnTo>
                  <a:lnTo>
                    <a:pt x="524" y="191"/>
                  </a:lnTo>
                  <a:lnTo>
                    <a:pt x="537" y="157"/>
                  </a:lnTo>
                  <a:lnTo>
                    <a:pt x="547" y="137"/>
                  </a:lnTo>
                  <a:lnTo>
                    <a:pt x="554" y="120"/>
                  </a:lnTo>
                  <a:lnTo>
                    <a:pt x="564" y="103"/>
                  </a:lnTo>
                  <a:lnTo>
                    <a:pt x="578" y="86"/>
                  </a:lnTo>
                  <a:lnTo>
                    <a:pt x="588" y="72"/>
                  </a:lnTo>
                  <a:lnTo>
                    <a:pt x="598" y="62"/>
                  </a:lnTo>
                  <a:lnTo>
                    <a:pt x="612" y="52"/>
                  </a:lnTo>
                  <a:lnTo>
                    <a:pt x="626" y="41"/>
                  </a:lnTo>
                  <a:lnTo>
                    <a:pt x="643" y="31"/>
                  </a:lnTo>
                  <a:lnTo>
                    <a:pt x="656" y="24"/>
                  </a:lnTo>
                  <a:lnTo>
                    <a:pt x="673" y="21"/>
                  </a:lnTo>
                  <a:lnTo>
                    <a:pt x="690" y="14"/>
                  </a:lnTo>
                  <a:lnTo>
                    <a:pt x="714" y="11"/>
                  </a:lnTo>
                  <a:lnTo>
                    <a:pt x="734" y="7"/>
                  </a:lnTo>
                  <a:lnTo>
                    <a:pt x="755" y="4"/>
                  </a:lnTo>
                  <a:lnTo>
                    <a:pt x="782" y="4"/>
                  </a:lnTo>
                  <a:lnTo>
                    <a:pt x="809" y="0"/>
                  </a:lnTo>
                  <a:lnTo>
                    <a:pt x="836" y="0"/>
                  </a:lnTo>
                  <a:lnTo>
                    <a:pt x="870" y="0"/>
                  </a:lnTo>
                  <a:lnTo>
                    <a:pt x="904" y="0"/>
                  </a:lnTo>
                  <a:lnTo>
                    <a:pt x="938" y="0"/>
                  </a:lnTo>
                  <a:lnTo>
                    <a:pt x="972" y="0"/>
                  </a:lnTo>
                  <a:lnTo>
                    <a:pt x="1006" y="0"/>
                  </a:lnTo>
                  <a:lnTo>
                    <a:pt x="1044" y="0"/>
                  </a:lnTo>
                  <a:lnTo>
                    <a:pt x="1078" y="0"/>
                  </a:lnTo>
                  <a:lnTo>
                    <a:pt x="1122" y="0"/>
                  </a:lnTo>
                  <a:lnTo>
                    <a:pt x="1166" y="0"/>
                  </a:lnTo>
                  <a:lnTo>
                    <a:pt x="1214" y="0"/>
                  </a:lnTo>
                  <a:lnTo>
                    <a:pt x="1258" y="0"/>
                  </a:lnTo>
                  <a:lnTo>
                    <a:pt x="1323" y="0"/>
                  </a:lnTo>
                  <a:lnTo>
                    <a:pt x="1384" y="0"/>
                  </a:lnTo>
                  <a:lnTo>
                    <a:pt x="1448" y="0"/>
                  </a:lnTo>
                  <a:lnTo>
                    <a:pt x="1510" y="0"/>
                  </a:lnTo>
                  <a:lnTo>
                    <a:pt x="1574" y="0"/>
                  </a:lnTo>
                  <a:lnTo>
                    <a:pt x="1652" y="0"/>
                  </a:lnTo>
                  <a:lnTo>
                    <a:pt x="1663" y="0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68" name="Rectangle 158"/>
            <p:cNvSpPr>
              <a:spLocks noChangeArrowheads="1"/>
            </p:cNvSpPr>
            <p:nvPr/>
          </p:nvSpPr>
          <p:spPr bwMode="auto">
            <a:xfrm>
              <a:off x="4091" y="4029"/>
              <a:ext cx="34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69" name="Rectangle 159"/>
            <p:cNvSpPr>
              <a:spLocks noChangeArrowheads="1"/>
            </p:cNvSpPr>
            <p:nvPr/>
          </p:nvSpPr>
          <p:spPr bwMode="auto">
            <a:xfrm rot="-5400000">
              <a:off x="2884" y="3251"/>
              <a:ext cx="76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Potência Mecânica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70" name="Freeform 160"/>
            <p:cNvSpPr>
              <a:spLocks/>
            </p:cNvSpPr>
            <p:nvPr/>
          </p:nvSpPr>
          <p:spPr bwMode="auto">
            <a:xfrm>
              <a:off x="3414" y="3096"/>
              <a:ext cx="1663" cy="643"/>
            </a:xfrm>
            <a:custGeom>
              <a:avLst/>
              <a:gdLst>
                <a:gd name="T0" fmla="*/ 82 w 1663"/>
                <a:gd name="T1" fmla="*/ 643 h 643"/>
                <a:gd name="T2" fmla="*/ 286 w 1663"/>
                <a:gd name="T3" fmla="*/ 643 h 643"/>
                <a:gd name="T4" fmla="*/ 388 w 1663"/>
                <a:gd name="T5" fmla="*/ 643 h 643"/>
                <a:gd name="T6" fmla="*/ 398 w 1663"/>
                <a:gd name="T7" fmla="*/ 643 h 643"/>
                <a:gd name="T8" fmla="*/ 411 w 1663"/>
                <a:gd name="T9" fmla="*/ 643 h 643"/>
                <a:gd name="T10" fmla="*/ 418 w 1663"/>
                <a:gd name="T11" fmla="*/ 643 h 643"/>
                <a:gd name="T12" fmla="*/ 425 w 1663"/>
                <a:gd name="T13" fmla="*/ 640 h 643"/>
                <a:gd name="T14" fmla="*/ 432 w 1663"/>
                <a:gd name="T15" fmla="*/ 633 h 643"/>
                <a:gd name="T16" fmla="*/ 435 w 1663"/>
                <a:gd name="T17" fmla="*/ 626 h 643"/>
                <a:gd name="T18" fmla="*/ 442 w 1663"/>
                <a:gd name="T19" fmla="*/ 616 h 643"/>
                <a:gd name="T20" fmla="*/ 445 w 1663"/>
                <a:gd name="T21" fmla="*/ 602 h 643"/>
                <a:gd name="T22" fmla="*/ 452 w 1663"/>
                <a:gd name="T23" fmla="*/ 585 h 643"/>
                <a:gd name="T24" fmla="*/ 456 w 1663"/>
                <a:gd name="T25" fmla="*/ 568 h 643"/>
                <a:gd name="T26" fmla="*/ 462 w 1663"/>
                <a:gd name="T27" fmla="*/ 548 h 643"/>
                <a:gd name="T28" fmla="*/ 466 w 1663"/>
                <a:gd name="T29" fmla="*/ 528 h 643"/>
                <a:gd name="T30" fmla="*/ 473 w 1663"/>
                <a:gd name="T31" fmla="*/ 500 h 643"/>
                <a:gd name="T32" fmla="*/ 479 w 1663"/>
                <a:gd name="T33" fmla="*/ 473 h 643"/>
                <a:gd name="T34" fmla="*/ 486 w 1663"/>
                <a:gd name="T35" fmla="*/ 439 h 643"/>
                <a:gd name="T36" fmla="*/ 496 w 1663"/>
                <a:gd name="T37" fmla="*/ 405 h 643"/>
                <a:gd name="T38" fmla="*/ 503 w 1663"/>
                <a:gd name="T39" fmla="*/ 371 h 643"/>
                <a:gd name="T40" fmla="*/ 513 w 1663"/>
                <a:gd name="T41" fmla="*/ 330 h 643"/>
                <a:gd name="T42" fmla="*/ 524 w 1663"/>
                <a:gd name="T43" fmla="*/ 296 h 643"/>
                <a:gd name="T44" fmla="*/ 537 w 1663"/>
                <a:gd name="T45" fmla="*/ 252 h 643"/>
                <a:gd name="T46" fmla="*/ 551 w 1663"/>
                <a:gd name="T47" fmla="*/ 204 h 643"/>
                <a:gd name="T48" fmla="*/ 568 w 1663"/>
                <a:gd name="T49" fmla="*/ 156 h 643"/>
                <a:gd name="T50" fmla="*/ 585 w 1663"/>
                <a:gd name="T51" fmla="*/ 116 h 643"/>
                <a:gd name="T52" fmla="*/ 602 w 1663"/>
                <a:gd name="T53" fmla="*/ 71 h 643"/>
                <a:gd name="T54" fmla="*/ 622 w 1663"/>
                <a:gd name="T55" fmla="*/ 37 h 643"/>
                <a:gd name="T56" fmla="*/ 643 w 1663"/>
                <a:gd name="T57" fmla="*/ 17 h 643"/>
                <a:gd name="T58" fmla="*/ 663 w 1663"/>
                <a:gd name="T59" fmla="*/ 7 h 643"/>
                <a:gd name="T60" fmla="*/ 683 w 1663"/>
                <a:gd name="T61" fmla="*/ 3 h 643"/>
                <a:gd name="T62" fmla="*/ 704 w 1663"/>
                <a:gd name="T63" fmla="*/ 0 h 643"/>
                <a:gd name="T64" fmla="*/ 728 w 1663"/>
                <a:gd name="T65" fmla="*/ 0 h 643"/>
                <a:gd name="T66" fmla="*/ 755 w 1663"/>
                <a:gd name="T67" fmla="*/ 7 h 643"/>
                <a:gd name="T68" fmla="*/ 782 w 1663"/>
                <a:gd name="T69" fmla="*/ 17 h 643"/>
                <a:gd name="T70" fmla="*/ 813 w 1663"/>
                <a:gd name="T71" fmla="*/ 27 h 643"/>
                <a:gd name="T72" fmla="*/ 847 w 1663"/>
                <a:gd name="T73" fmla="*/ 34 h 643"/>
                <a:gd name="T74" fmla="*/ 884 w 1663"/>
                <a:gd name="T75" fmla="*/ 41 h 643"/>
                <a:gd name="T76" fmla="*/ 925 w 1663"/>
                <a:gd name="T77" fmla="*/ 44 h 643"/>
                <a:gd name="T78" fmla="*/ 959 w 1663"/>
                <a:gd name="T79" fmla="*/ 41 h 643"/>
                <a:gd name="T80" fmla="*/ 996 w 1663"/>
                <a:gd name="T81" fmla="*/ 41 h 643"/>
                <a:gd name="T82" fmla="*/ 1034 w 1663"/>
                <a:gd name="T83" fmla="*/ 37 h 643"/>
                <a:gd name="T84" fmla="*/ 1071 w 1663"/>
                <a:gd name="T85" fmla="*/ 34 h 643"/>
                <a:gd name="T86" fmla="*/ 1119 w 1663"/>
                <a:gd name="T87" fmla="*/ 30 h 643"/>
                <a:gd name="T88" fmla="*/ 1170 w 1663"/>
                <a:gd name="T89" fmla="*/ 27 h 643"/>
                <a:gd name="T90" fmla="*/ 1231 w 1663"/>
                <a:gd name="T91" fmla="*/ 24 h 643"/>
                <a:gd name="T92" fmla="*/ 1306 w 1663"/>
                <a:gd name="T93" fmla="*/ 24 h 643"/>
                <a:gd name="T94" fmla="*/ 1394 w 1663"/>
                <a:gd name="T95" fmla="*/ 24 h 643"/>
                <a:gd name="T96" fmla="*/ 1489 w 1663"/>
                <a:gd name="T97" fmla="*/ 24 h 643"/>
                <a:gd name="T98" fmla="*/ 1595 w 1663"/>
                <a:gd name="T99" fmla="*/ 24 h 6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63"/>
                <a:gd name="T151" fmla="*/ 0 h 643"/>
                <a:gd name="T152" fmla="*/ 1663 w 1663"/>
                <a:gd name="T153" fmla="*/ 643 h 6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63" h="643">
                  <a:moveTo>
                    <a:pt x="0" y="643"/>
                  </a:moveTo>
                  <a:lnTo>
                    <a:pt x="82" y="643"/>
                  </a:lnTo>
                  <a:lnTo>
                    <a:pt x="184" y="643"/>
                  </a:lnTo>
                  <a:lnTo>
                    <a:pt x="286" y="643"/>
                  </a:lnTo>
                  <a:lnTo>
                    <a:pt x="384" y="643"/>
                  </a:lnTo>
                  <a:lnTo>
                    <a:pt x="388" y="643"/>
                  </a:lnTo>
                  <a:lnTo>
                    <a:pt x="394" y="643"/>
                  </a:lnTo>
                  <a:lnTo>
                    <a:pt x="398" y="643"/>
                  </a:lnTo>
                  <a:lnTo>
                    <a:pt x="408" y="643"/>
                  </a:lnTo>
                  <a:lnTo>
                    <a:pt x="411" y="643"/>
                  </a:lnTo>
                  <a:lnTo>
                    <a:pt x="415" y="643"/>
                  </a:lnTo>
                  <a:lnTo>
                    <a:pt x="418" y="643"/>
                  </a:lnTo>
                  <a:lnTo>
                    <a:pt x="422" y="640"/>
                  </a:lnTo>
                  <a:lnTo>
                    <a:pt x="425" y="640"/>
                  </a:lnTo>
                  <a:lnTo>
                    <a:pt x="428" y="636"/>
                  </a:lnTo>
                  <a:lnTo>
                    <a:pt x="432" y="633"/>
                  </a:lnTo>
                  <a:lnTo>
                    <a:pt x="432" y="630"/>
                  </a:lnTo>
                  <a:lnTo>
                    <a:pt x="435" y="626"/>
                  </a:lnTo>
                  <a:lnTo>
                    <a:pt x="439" y="619"/>
                  </a:lnTo>
                  <a:lnTo>
                    <a:pt x="442" y="616"/>
                  </a:lnTo>
                  <a:lnTo>
                    <a:pt x="442" y="609"/>
                  </a:lnTo>
                  <a:lnTo>
                    <a:pt x="445" y="602"/>
                  </a:lnTo>
                  <a:lnTo>
                    <a:pt x="449" y="596"/>
                  </a:lnTo>
                  <a:lnTo>
                    <a:pt x="452" y="585"/>
                  </a:lnTo>
                  <a:lnTo>
                    <a:pt x="452" y="579"/>
                  </a:lnTo>
                  <a:lnTo>
                    <a:pt x="456" y="568"/>
                  </a:lnTo>
                  <a:lnTo>
                    <a:pt x="459" y="558"/>
                  </a:lnTo>
                  <a:lnTo>
                    <a:pt x="462" y="548"/>
                  </a:lnTo>
                  <a:lnTo>
                    <a:pt x="462" y="538"/>
                  </a:lnTo>
                  <a:lnTo>
                    <a:pt x="466" y="528"/>
                  </a:lnTo>
                  <a:lnTo>
                    <a:pt x="469" y="514"/>
                  </a:lnTo>
                  <a:lnTo>
                    <a:pt x="473" y="500"/>
                  </a:lnTo>
                  <a:lnTo>
                    <a:pt x="476" y="487"/>
                  </a:lnTo>
                  <a:lnTo>
                    <a:pt x="479" y="473"/>
                  </a:lnTo>
                  <a:lnTo>
                    <a:pt x="483" y="456"/>
                  </a:lnTo>
                  <a:lnTo>
                    <a:pt x="486" y="439"/>
                  </a:lnTo>
                  <a:lnTo>
                    <a:pt x="493" y="422"/>
                  </a:lnTo>
                  <a:lnTo>
                    <a:pt x="496" y="405"/>
                  </a:lnTo>
                  <a:lnTo>
                    <a:pt x="500" y="391"/>
                  </a:lnTo>
                  <a:lnTo>
                    <a:pt x="503" y="371"/>
                  </a:lnTo>
                  <a:lnTo>
                    <a:pt x="510" y="350"/>
                  </a:lnTo>
                  <a:lnTo>
                    <a:pt x="513" y="330"/>
                  </a:lnTo>
                  <a:lnTo>
                    <a:pt x="520" y="313"/>
                  </a:lnTo>
                  <a:lnTo>
                    <a:pt x="524" y="296"/>
                  </a:lnTo>
                  <a:lnTo>
                    <a:pt x="530" y="272"/>
                  </a:lnTo>
                  <a:lnTo>
                    <a:pt x="537" y="252"/>
                  </a:lnTo>
                  <a:lnTo>
                    <a:pt x="544" y="228"/>
                  </a:lnTo>
                  <a:lnTo>
                    <a:pt x="551" y="204"/>
                  </a:lnTo>
                  <a:lnTo>
                    <a:pt x="561" y="180"/>
                  </a:lnTo>
                  <a:lnTo>
                    <a:pt x="568" y="156"/>
                  </a:lnTo>
                  <a:lnTo>
                    <a:pt x="575" y="136"/>
                  </a:lnTo>
                  <a:lnTo>
                    <a:pt x="585" y="116"/>
                  </a:lnTo>
                  <a:lnTo>
                    <a:pt x="592" y="95"/>
                  </a:lnTo>
                  <a:lnTo>
                    <a:pt x="602" y="71"/>
                  </a:lnTo>
                  <a:lnTo>
                    <a:pt x="612" y="54"/>
                  </a:lnTo>
                  <a:lnTo>
                    <a:pt x="622" y="37"/>
                  </a:lnTo>
                  <a:lnTo>
                    <a:pt x="632" y="27"/>
                  </a:lnTo>
                  <a:lnTo>
                    <a:pt x="643" y="17"/>
                  </a:lnTo>
                  <a:lnTo>
                    <a:pt x="649" y="10"/>
                  </a:lnTo>
                  <a:lnTo>
                    <a:pt x="663" y="7"/>
                  </a:lnTo>
                  <a:lnTo>
                    <a:pt x="673" y="3"/>
                  </a:lnTo>
                  <a:lnTo>
                    <a:pt x="683" y="3"/>
                  </a:lnTo>
                  <a:lnTo>
                    <a:pt x="694" y="0"/>
                  </a:lnTo>
                  <a:lnTo>
                    <a:pt x="704" y="0"/>
                  </a:lnTo>
                  <a:lnTo>
                    <a:pt x="714" y="0"/>
                  </a:lnTo>
                  <a:lnTo>
                    <a:pt x="728" y="0"/>
                  </a:lnTo>
                  <a:lnTo>
                    <a:pt x="741" y="3"/>
                  </a:lnTo>
                  <a:lnTo>
                    <a:pt x="755" y="7"/>
                  </a:lnTo>
                  <a:lnTo>
                    <a:pt x="768" y="10"/>
                  </a:lnTo>
                  <a:lnTo>
                    <a:pt x="782" y="17"/>
                  </a:lnTo>
                  <a:lnTo>
                    <a:pt x="796" y="24"/>
                  </a:lnTo>
                  <a:lnTo>
                    <a:pt x="813" y="27"/>
                  </a:lnTo>
                  <a:lnTo>
                    <a:pt x="830" y="34"/>
                  </a:lnTo>
                  <a:lnTo>
                    <a:pt x="847" y="34"/>
                  </a:lnTo>
                  <a:lnTo>
                    <a:pt x="864" y="37"/>
                  </a:lnTo>
                  <a:lnTo>
                    <a:pt x="884" y="41"/>
                  </a:lnTo>
                  <a:lnTo>
                    <a:pt x="904" y="41"/>
                  </a:lnTo>
                  <a:lnTo>
                    <a:pt x="925" y="44"/>
                  </a:lnTo>
                  <a:lnTo>
                    <a:pt x="942" y="44"/>
                  </a:lnTo>
                  <a:lnTo>
                    <a:pt x="959" y="41"/>
                  </a:lnTo>
                  <a:lnTo>
                    <a:pt x="979" y="41"/>
                  </a:lnTo>
                  <a:lnTo>
                    <a:pt x="996" y="41"/>
                  </a:lnTo>
                  <a:lnTo>
                    <a:pt x="1017" y="37"/>
                  </a:lnTo>
                  <a:lnTo>
                    <a:pt x="1034" y="37"/>
                  </a:lnTo>
                  <a:lnTo>
                    <a:pt x="1054" y="34"/>
                  </a:lnTo>
                  <a:lnTo>
                    <a:pt x="1071" y="34"/>
                  </a:lnTo>
                  <a:lnTo>
                    <a:pt x="1095" y="30"/>
                  </a:lnTo>
                  <a:lnTo>
                    <a:pt x="1119" y="30"/>
                  </a:lnTo>
                  <a:lnTo>
                    <a:pt x="1142" y="27"/>
                  </a:lnTo>
                  <a:lnTo>
                    <a:pt x="1170" y="27"/>
                  </a:lnTo>
                  <a:lnTo>
                    <a:pt x="1200" y="24"/>
                  </a:lnTo>
                  <a:lnTo>
                    <a:pt x="1231" y="24"/>
                  </a:lnTo>
                  <a:lnTo>
                    <a:pt x="1268" y="24"/>
                  </a:lnTo>
                  <a:lnTo>
                    <a:pt x="1306" y="24"/>
                  </a:lnTo>
                  <a:lnTo>
                    <a:pt x="1346" y="24"/>
                  </a:lnTo>
                  <a:lnTo>
                    <a:pt x="1394" y="24"/>
                  </a:lnTo>
                  <a:lnTo>
                    <a:pt x="1442" y="24"/>
                  </a:lnTo>
                  <a:lnTo>
                    <a:pt x="1489" y="24"/>
                  </a:lnTo>
                  <a:lnTo>
                    <a:pt x="1537" y="24"/>
                  </a:lnTo>
                  <a:lnTo>
                    <a:pt x="1595" y="24"/>
                  </a:lnTo>
                  <a:lnTo>
                    <a:pt x="1663" y="24"/>
                  </a:lnTo>
                </a:path>
              </a:pathLst>
            </a:cu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1" name="Rectangle 161"/>
            <p:cNvSpPr>
              <a:spLocks noChangeArrowheads="1"/>
            </p:cNvSpPr>
            <p:nvPr/>
          </p:nvSpPr>
          <p:spPr bwMode="auto">
            <a:xfrm>
              <a:off x="4699" y="3487"/>
              <a:ext cx="340" cy="1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772" name="Rectangle 162"/>
            <p:cNvSpPr>
              <a:spLocks noChangeArrowheads="1"/>
            </p:cNvSpPr>
            <p:nvPr/>
          </p:nvSpPr>
          <p:spPr bwMode="auto">
            <a:xfrm>
              <a:off x="4699" y="3487"/>
              <a:ext cx="340" cy="17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0773" name="Line 163"/>
            <p:cNvSpPr>
              <a:spLocks noChangeShapeType="1"/>
            </p:cNvSpPr>
            <p:nvPr/>
          </p:nvSpPr>
          <p:spPr bwMode="auto">
            <a:xfrm>
              <a:off x="4699" y="3487"/>
              <a:ext cx="3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4" name="Freeform 164"/>
            <p:cNvSpPr>
              <a:spLocks/>
            </p:cNvSpPr>
            <p:nvPr/>
          </p:nvSpPr>
          <p:spPr bwMode="auto">
            <a:xfrm>
              <a:off x="4699" y="3487"/>
              <a:ext cx="340" cy="177"/>
            </a:xfrm>
            <a:custGeom>
              <a:avLst/>
              <a:gdLst>
                <a:gd name="T0" fmla="*/ 0 w 100"/>
                <a:gd name="T1" fmla="*/ 427765506 h 52"/>
                <a:gd name="T2" fmla="*/ 811301734 w 100"/>
                <a:gd name="T3" fmla="*/ 427765506 h 52"/>
                <a:gd name="T4" fmla="*/ 811301734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5" name="Line 165"/>
            <p:cNvSpPr>
              <a:spLocks noChangeShapeType="1"/>
            </p:cNvSpPr>
            <p:nvPr/>
          </p:nvSpPr>
          <p:spPr bwMode="auto">
            <a:xfrm flipV="1">
              <a:off x="4699" y="3487"/>
              <a:ext cx="1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6" name="Line 166"/>
            <p:cNvSpPr>
              <a:spLocks noChangeShapeType="1"/>
            </p:cNvSpPr>
            <p:nvPr/>
          </p:nvSpPr>
          <p:spPr bwMode="auto">
            <a:xfrm>
              <a:off x="4699" y="3664"/>
              <a:ext cx="3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7" name="Freeform 167"/>
            <p:cNvSpPr>
              <a:spLocks/>
            </p:cNvSpPr>
            <p:nvPr/>
          </p:nvSpPr>
          <p:spPr bwMode="auto">
            <a:xfrm>
              <a:off x="4699" y="3487"/>
              <a:ext cx="340" cy="177"/>
            </a:xfrm>
            <a:custGeom>
              <a:avLst/>
              <a:gdLst>
                <a:gd name="T0" fmla="*/ 0 w 100"/>
                <a:gd name="T1" fmla="*/ 427765506 h 52"/>
                <a:gd name="T2" fmla="*/ 0 w 100"/>
                <a:gd name="T3" fmla="*/ 0 h 52"/>
                <a:gd name="T4" fmla="*/ 811301734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0" y="0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8" name="Freeform 168"/>
            <p:cNvSpPr>
              <a:spLocks/>
            </p:cNvSpPr>
            <p:nvPr/>
          </p:nvSpPr>
          <p:spPr bwMode="auto">
            <a:xfrm>
              <a:off x="4699" y="3487"/>
              <a:ext cx="340" cy="177"/>
            </a:xfrm>
            <a:custGeom>
              <a:avLst/>
              <a:gdLst>
                <a:gd name="T0" fmla="*/ 0 w 100"/>
                <a:gd name="T1" fmla="*/ 427765506 h 52"/>
                <a:gd name="T2" fmla="*/ 811301734 w 100"/>
                <a:gd name="T3" fmla="*/ 427765506 h 52"/>
                <a:gd name="T4" fmla="*/ 811301734 w 100"/>
                <a:gd name="T5" fmla="*/ 0 h 52"/>
                <a:gd name="T6" fmla="*/ 0 60000 65536"/>
                <a:gd name="T7" fmla="*/ 0 60000 65536"/>
                <a:gd name="T8" fmla="*/ 0 60000 65536"/>
                <a:gd name="T9" fmla="*/ 0 w 100"/>
                <a:gd name="T10" fmla="*/ 0 h 52"/>
                <a:gd name="T11" fmla="*/ 100 w 100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52">
                  <a:moveTo>
                    <a:pt x="0" y="52"/>
                  </a:moveTo>
                  <a:lnTo>
                    <a:pt x="100" y="5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79" name="Line 169"/>
            <p:cNvSpPr>
              <a:spLocks noChangeShapeType="1"/>
            </p:cNvSpPr>
            <p:nvPr/>
          </p:nvSpPr>
          <p:spPr bwMode="auto">
            <a:xfrm flipV="1">
              <a:off x="4699" y="3487"/>
              <a:ext cx="1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80" name="Rectangle 170"/>
            <p:cNvSpPr>
              <a:spLocks noChangeArrowheads="1"/>
            </p:cNvSpPr>
            <p:nvPr/>
          </p:nvSpPr>
          <p:spPr bwMode="auto">
            <a:xfrm>
              <a:off x="4879" y="3501"/>
              <a:ext cx="18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81" name="Line 171"/>
            <p:cNvSpPr>
              <a:spLocks noChangeShapeType="1"/>
            </p:cNvSpPr>
            <p:nvPr/>
          </p:nvSpPr>
          <p:spPr bwMode="auto">
            <a:xfrm>
              <a:off x="4726" y="3535"/>
              <a:ext cx="136" cy="1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82" name="Rectangle 172"/>
            <p:cNvSpPr>
              <a:spLocks noChangeArrowheads="1"/>
            </p:cNvSpPr>
            <p:nvPr/>
          </p:nvSpPr>
          <p:spPr bwMode="auto">
            <a:xfrm>
              <a:off x="4879" y="3586"/>
              <a:ext cx="12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5%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0783" name="Line 173"/>
            <p:cNvSpPr>
              <a:spLocks noChangeShapeType="1"/>
            </p:cNvSpPr>
            <p:nvPr/>
          </p:nvSpPr>
          <p:spPr bwMode="auto">
            <a:xfrm>
              <a:off x="4726" y="3613"/>
              <a:ext cx="136" cy="1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de Velocidade / Potência Ativa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228600" y="1165225"/>
            <a:ext cx="838835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  <a:cs typeface="Times New Roman" pitchFamily="18" charset="0"/>
              </a:rPr>
              <a:t>Conclusão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>
                <a:latin typeface="Arial" charset="0"/>
                <a:cs typeface="Times New Roman" pitchFamily="18" charset="0"/>
              </a:rPr>
              <a:t>Durante a operação em paralelo com a rede elétrica, um valor mínimo de ganho de estatismo deve ser respeitado para garantir a operação estável do sistema e reduzir o estresse mecânico do conjunto gerador-turbina, devido a pequenas variações da freqüência da rede. Logo, a operação em modo isócrono não é viável.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>
                <a:latin typeface="Arial" charset="0"/>
                <a:cs typeface="Times New Roman" pitchFamily="18" charset="0"/>
              </a:rPr>
              <a:t>Durante a operação isolada, quanto menor o ganho de estatismo, menor será o erro de freqüência no sistema isolado, portanto para evitar variações excessivas de freqüência, o gerador de maior porte deve ser operado em modo isócrono após a ocorrência de ilhamentos.</a:t>
            </a:r>
            <a:endParaRPr lang="pt-BR" altLang="pt-BR" sz="2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Relação ao Sist. de Excitação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28600" y="1165225"/>
            <a:ext cx="83883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273050" algn="just">
              <a:buFont typeface="Wingdings 3" pitchFamily="18" charset="2"/>
              <a:buChar char=""/>
              <a:tabLst>
                <a:tab pos="450850" algn="l"/>
                <a:tab pos="534988" algn="l"/>
              </a:tabLst>
              <a:defRPr/>
            </a:pPr>
            <a:r>
              <a:rPr lang="pt-BR" sz="2000" b="1" dirty="0">
                <a:cs typeface="Times New Roman" pitchFamily="18" charset="0"/>
              </a:rPr>
              <a:t>Comportamento das variáveis de interesse após um aumento 	de 5% na tensão da rede</a:t>
            </a:r>
          </a:p>
          <a:p>
            <a:pPr marL="182563" indent="273050" algn="just">
              <a:buFont typeface="Wingdings 3" pitchFamily="18" charset="2"/>
              <a:buChar char=""/>
              <a:tabLst>
                <a:tab pos="450850" algn="l"/>
                <a:tab pos="534988" algn="l"/>
              </a:tabLst>
              <a:defRPr/>
            </a:pPr>
            <a:endParaRPr lang="pt-BR" sz="1050" b="1" dirty="0">
              <a:cs typeface="Times New Roman" pitchFamily="18" charset="0"/>
            </a:endParaRPr>
          </a:p>
          <a:p>
            <a:pPr marL="639763" lvl="1" indent="273050" algn="just">
              <a:buFont typeface="Wingdings 3" pitchFamily="18" charset="2"/>
              <a:buChar char=""/>
              <a:tabLst>
                <a:tab pos="450850" algn="l"/>
                <a:tab pos="534988" algn="l"/>
              </a:tabLst>
              <a:defRPr/>
            </a:pPr>
            <a:r>
              <a:rPr lang="pt-BR" sz="2000" b="1" dirty="0">
                <a:cs typeface="Times New Roman" pitchFamily="18" charset="0"/>
              </a:rPr>
              <a:t>Situação 1</a:t>
            </a:r>
            <a:r>
              <a:rPr lang="pt-BR" sz="2000" dirty="0">
                <a:cs typeface="Times New Roman" pitchFamily="18" charset="0"/>
              </a:rPr>
              <a:t>: TG1, TG2 e TG3 com controle de </a:t>
            </a:r>
            <a:r>
              <a:rPr lang="pt-BR" sz="2000" dirty="0" err="1">
                <a:cs typeface="Times New Roman" pitchFamily="18" charset="0"/>
              </a:rPr>
              <a:t>fp</a:t>
            </a:r>
            <a:r>
              <a:rPr lang="pt-BR" sz="2000" dirty="0">
                <a:cs typeface="Times New Roman" pitchFamily="18" charset="0"/>
              </a:rPr>
              <a:t> unitário</a:t>
            </a:r>
          </a:p>
          <a:p>
            <a:pPr marL="639763" lvl="1" indent="273050" algn="just">
              <a:buFont typeface="Wingdings 3" pitchFamily="18" charset="2"/>
              <a:buChar char=""/>
              <a:tabLst>
                <a:tab pos="450850" algn="l"/>
                <a:tab pos="534988" algn="l"/>
              </a:tabLst>
              <a:defRPr/>
            </a:pPr>
            <a:endParaRPr lang="pt-BR" sz="1050" dirty="0">
              <a:cs typeface="Times New Roman" pitchFamily="18" charset="0"/>
            </a:endParaRPr>
          </a:p>
          <a:p>
            <a:pPr marL="639763" lvl="1" indent="273050" algn="just">
              <a:buFont typeface="Wingdings 3" pitchFamily="18" charset="2"/>
              <a:buChar char=""/>
              <a:tabLst>
                <a:tab pos="450850" algn="l"/>
                <a:tab pos="534988" algn="l"/>
              </a:tabLst>
              <a:defRPr/>
            </a:pPr>
            <a:r>
              <a:rPr lang="pt-BR" sz="2000" b="1" dirty="0">
                <a:cs typeface="Times New Roman" pitchFamily="18" charset="0"/>
              </a:rPr>
              <a:t>Situação2: </a:t>
            </a:r>
            <a:r>
              <a:rPr lang="pt-BR" sz="2000" dirty="0">
                <a:cs typeface="Times New Roman" pitchFamily="18" charset="0"/>
              </a:rPr>
              <a:t>TG1, TG2 e TG3 com controle de tensão</a:t>
            </a:r>
            <a:endParaRPr lang="pt-BR" sz="2000" b="1" dirty="0">
              <a:cs typeface="Times New Roman" pitchFamily="18" charset="0"/>
            </a:endParaRPr>
          </a:p>
        </p:txBody>
      </p:sp>
      <p:sp>
        <p:nvSpPr>
          <p:cNvPr id="32772" name="Text Box 14"/>
          <p:cNvSpPr txBox="1">
            <a:spLocks noChangeArrowheads="1"/>
          </p:cNvSpPr>
          <p:nvPr/>
        </p:nvSpPr>
        <p:spPr bwMode="auto">
          <a:xfrm>
            <a:off x="1143000" y="5942013"/>
            <a:ext cx="2805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>
                <a:latin typeface="Arial" charset="0"/>
                <a:cs typeface="Times New Roman" pitchFamily="18" charset="0"/>
              </a:rPr>
              <a:t>(a) Potência reativa de TG-1 e TG-2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>
                <a:latin typeface="Arial" charset="0"/>
                <a:cs typeface="Times New Roman" pitchFamily="18" charset="0"/>
              </a:rPr>
              <a:t>(S</a:t>
            </a:r>
            <a:r>
              <a:rPr lang="pt-BR" altLang="pt-BR" sz="1400" baseline="-30000">
                <a:latin typeface="Arial" charset="0"/>
                <a:cs typeface="Times New Roman" pitchFamily="18" charset="0"/>
              </a:rPr>
              <a:t>base</a:t>
            </a:r>
            <a:r>
              <a:rPr lang="pt-BR" altLang="pt-BR" sz="1400">
                <a:latin typeface="Arial" charset="0"/>
                <a:cs typeface="Times New Roman" pitchFamily="18" charset="0"/>
              </a:rPr>
              <a:t>  = 12,5 MVA).</a:t>
            </a:r>
            <a:r>
              <a:rPr lang="pt-BR" altLang="pt-BR" sz="1400">
                <a:latin typeface="Arial" charset="0"/>
              </a:rPr>
              <a:t> </a:t>
            </a:r>
          </a:p>
        </p:txBody>
      </p:sp>
      <p:sp>
        <p:nvSpPr>
          <p:cNvPr id="61445" name="Text Box 15"/>
          <p:cNvSpPr txBox="1">
            <a:spLocks noChangeArrowheads="1"/>
          </p:cNvSpPr>
          <p:nvPr/>
        </p:nvSpPr>
        <p:spPr bwMode="auto">
          <a:xfrm>
            <a:off x="5726113" y="5942013"/>
            <a:ext cx="22621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>
                <a:latin typeface="Arial" charset="0"/>
                <a:cs typeface="Times New Roman" pitchFamily="18" charset="0"/>
              </a:rPr>
              <a:t>(b) Potência reativa de TG-3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>
                <a:latin typeface="Arial" charset="0"/>
                <a:cs typeface="Times New Roman" pitchFamily="18" charset="0"/>
              </a:rPr>
              <a:t>(S</a:t>
            </a:r>
            <a:r>
              <a:rPr lang="pt-BR" altLang="pt-BR" sz="1400" baseline="-30000">
                <a:latin typeface="Arial" charset="0"/>
                <a:cs typeface="Times New Roman" pitchFamily="18" charset="0"/>
              </a:rPr>
              <a:t>base</a:t>
            </a:r>
            <a:r>
              <a:rPr lang="pt-BR" altLang="pt-BR" sz="1400">
                <a:latin typeface="Arial" charset="0"/>
                <a:cs typeface="Times New Roman" pitchFamily="18" charset="0"/>
              </a:rPr>
              <a:t>  = 16,875 MVA).</a:t>
            </a:r>
            <a:r>
              <a:rPr lang="pt-BR" altLang="pt-BR" sz="1400">
                <a:latin typeface="Arial" charset="0"/>
              </a:rPr>
              <a:t> </a:t>
            </a:r>
          </a:p>
        </p:txBody>
      </p:sp>
      <p:grpSp>
        <p:nvGrpSpPr>
          <p:cNvPr id="32774" name="Group 4"/>
          <p:cNvGrpSpPr>
            <a:grpSpLocks noChangeAspect="1"/>
          </p:cNvGrpSpPr>
          <p:nvPr/>
        </p:nvGrpSpPr>
        <p:grpSpPr bwMode="auto">
          <a:xfrm>
            <a:off x="714375" y="3289300"/>
            <a:ext cx="3343275" cy="2486025"/>
            <a:chOff x="450" y="2072"/>
            <a:chExt cx="2106" cy="1566"/>
          </a:xfrm>
        </p:grpSpPr>
        <p:sp>
          <p:nvSpPr>
            <p:cNvPr id="328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0" y="2072"/>
              <a:ext cx="2065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25" name="Rectangle 5"/>
            <p:cNvSpPr>
              <a:spLocks noChangeArrowheads="1"/>
            </p:cNvSpPr>
            <p:nvPr/>
          </p:nvSpPr>
          <p:spPr bwMode="auto">
            <a:xfrm>
              <a:off x="693" y="2112"/>
              <a:ext cx="1781" cy="13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2826" name="Rectangle 6"/>
            <p:cNvSpPr>
              <a:spLocks noChangeArrowheads="1"/>
            </p:cNvSpPr>
            <p:nvPr/>
          </p:nvSpPr>
          <p:spPr bwMode="auto">
            <a:xfrm>
              <a:off x="693" y="2112"/>
              <a:ext cx="1781" cy="1330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2827" name="Line 7"/>
            <p:cNvSpPr>
              <a:spLocks noChangeShapeType="1"/>
            </p:cNvSpPr>
            <p:nvPr/>
          </p:nvSpPr>
          <p:spPr bwMode="auto">
            <a:xfrm>
              <a:off x="693" y="3442"/>
              <a:ext cx="1781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28" name="Line 8"/>
            <p:cNvSpPr>
              <a:spLocks noChangeShapeType="1"/>
            </p:cNvSpPr>
            <p:nvPr/>
          </p:nvSpPr>
          <p:spPr bwMode="auto">
            <a:xfrm flipV="1">
              <a:off x="693" y="2112"/>
              <a:ext cx="1" cy="133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29" name="Line 9"/>
            <p:cNvSpPr>
              <a:spLocks noChangeShapeType="1"/>
            </p:cNvSpPr>
            <p:nvPr/>
          </p:nvSpPr>
          <p:spPr bwMode="auto">
            <a:xfrm flipV="1">
              <a:off x="693" y="3424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0" name="Rectangle 10"/>
            <p:cNvSpPr>
              <a:spLocks noChangeArrowheads="1"/>
            </p:cNvSpPr>
            <p:nvPr/>
          </p:nvSpPr>
          <p:spPr bwMode="auto">
            <a:xfrm>
              <a:off x="675" y="3453"/>
              <a:ext cx="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31" name="Line 11"/>
            <p:cNvSpPr>
              <a:spLocks noChangeShapeType="1"/>
            </p:cNvSpPr>
            <p:nvPr/>
          </p:nvSpPr>
          <p:spPr bwMode="auto">
            <a:xfrm flipV="1">
              <a:off x="1047" y="3424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2" name="Rectangle 12"/>
            <p:cNvSpPr>
              <a:spLocks noChangeArrowheads="1"/>
            </p:cNvSpPr>
            <p:nvPr/>
          </p:nvSpPr>
          <p:spPr bwMode="auto">
            <a:xfrm>
              <a:off x="1011" y="3453"/>
              <a:ext cx="1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33" name="Line 13"/>
            <p:cNvSpPr>
              <a:spLocks noChangeShapeType="1"/>
            </p:cNvSpPr>
            <p:nvPr/>
          </p:nvSpPr>
          <p:spPr bwMode="auto">
            <a:xfrm flipV="1">
              <a:off x="1405" y="3424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4" name="Rectangle 14"/>
            <p:cNvSpPr>
              <a:spLocks noChangeArrowheads="1"/>
            </p:cNvSpPr>
            <p:nvPr/>
          </p:nvSpPr>
          <p:spPr bwMode="auto">
            <a:xfrm>
              <a:off x="1368" y="3453"/>
              <a:ext cx="1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35" name="Line 15"/>
            <p:cNvSpPr>
              <a:spLocks noChangeShapeType="1"/>
            </p:cNvSpPr>
            <p:nvPr/>
          </p:nvSpPr>
          <p:spPr bwMode="auto">
            <a:xfrm flipV="1">
              <a:off x="1759" y="3424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6" name="Rectangle 16"/>
            <p:cNvSpPr>
              <a:spLocks noChangeArrowheads="1"/>
            </p:cNvSpPr>
            <p:nvPr/>
          </p:nvSpPr>
          <p:spPr bwMode="auto">
            <a:xfrm>
              <a:off x="1722" y="3453"/>
              <a:ext cx="1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30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37" name="Line 17"/>
            <p:cNvSpPr>
              <a:spLocks noChangeShapeType="1"/>
            </p:cNvSpPr>
            <p:nvPr/>
          </p:nvSpPr>
          <p:spPr bwMode="auto">
            <a:xfrm flipV="1">
              <a:off x="2117" y="3424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38" name="Rectangle 18"/>
            <p:cNvSpPr>
              <a:spLocks noChangeArrowheads="1"/>
            </p:cNvSpPr>
            <p:nvPr/>
          </p:nvSpPr>
          <p:spPr bwMode="auto">
            <a:xfrm>
              <a:off x="2080" y="3453"/>
              <a:ext cx="1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39" name="Line 19"/>
            <p:cNvSpPr>
              <a:spLocks noChangeShapeType="1"/>
            </p:cNvSpPr>
            <p:nvPr/>
          </p:nvSpPr>
          <p:spPr bwMode="auto">
            <a:xfrm flipV="1">
              <a:off x="2474" y="3424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40" name="Rectangle 20"/>
            <p:cNvSpPr>
              <a:spLocks noChangeArrowheads="1"/>
            </p:cNvSpPr>
            <p:nvPr/>
          </p:nvSpPr>
          <p:spPr bwMode="auto">
            <a:xfrm>
              <a:off x="2438" y="3453"/>
              <a:ext cx="1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41" name="Line 21"/>
            <p:cNvSpPr>
              <a:spLocks noChangeShapeType="1"/>
            </p:cNvSpPr>
            <p:nvPr/>
          </p:nvSpPr>
          <p:spPr bwMode="auto">
            <a:xfrm>
              <a:off x="693" y="3442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42" name="Rectangle 22"/>
            <p:cNvSpPr>
              <a:spLocks noChangeArrowheads="1"/>
            </p:cNvSpPr>
            <p:nvPr/>
          </p:nvSpPr>
          <p:spPr bwMode="auto">
            <a:xfrm>
              <a:off x="564" y="3402"/>
              <a:ext cx="16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-0,1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43" name="Line 23"/>
            <p:cNvSpPr>
              <a:spLocks noChangeShapeType="1"/>
            </p:cNvSpPr>
            <p:nvPr/>
          </p:nvSpPr>
          <p:spPr bwMode="auto">
            <a:xfrm>
              <a:off x="693" y="3218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44" name="Rectangle 24"/>
            <p:cNvSpPr>
              <a:spLocks noChangeArrowheads="1"/>
            </p:cNvSpPr>
            <p:nvPr/>
          </p:nvSpPr>
          <p:spPr bwMode="auto">
            <a:xfrm>
              <a:off x="586" y="3178"/>
              <a:ext cx="1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 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45" name="Line 25"/>
            <p:cNvSpPr>
              <a:spLocks noChangeShapeType="1"/>
            </p:cNvSpPr>
            <p:nvPr/>
          </p:nvSpPr>
          <p:spPr bwMode="auto">
            <a:xfrm>
              <a:off x="693" y="2998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46" name="Rectangle 26"/>
            <p:cNvSpPr>
              <a:spLocks noChangeArrowheads="1"/>
            </p:cNvSpPr>
            <p:nvPr/>
          </p:nvSpPr>
          <p:spPr bwMode="auto">
            <a:xfrm>
              <a:off x="586" y="2957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47" name="Line 27"/>
            <p:cNvSpPr>
              <a:spLocks noChangeShapeType="1"/>
            </p:cNvSpPr>
            <p:nvPr/>
          </p:nvSpPr>
          <p:spPr bwMode="auto">
            <a:xfrm>
              <a:off x="693" y="2774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48" name="Rectangle 28"/>
            <p:cNvSpPr>
              <a:spLocks noChangeArrowheads="1"/>
            </p:cNvSpPr>
            <p:nvPr/>
          </p:nvSpPr>
          <p:spPr bwMode="auto">
            <a:xfrm>
              <a:off x="586" y="2733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49" name="Line 29"/>
            <p:cNvSpPr>
              <a:spLocks noChangeShapeType="1"/>
            </p:cNvSpPr>
            <p:nvPr/>
          </p:nvSpPr>
          <p:spPr bwMode="auto">
            <a:xfrm>
              <a:off x="693" y="2553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50" name="Rectangle 30"/>
            <p:cNvSpPr>
              <a:spLocks noChangeArrowheads="1"/>
            </p:cNvSpPr>
            <p:nvPr/>
          </p:nvSpPr>
          <p:spPr bwMode="auto">
            <a:xfrm>
              <a:off x="586" y="2513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0,3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51" name="Line 31"/>
            <p:cNvSpPr>
              <a:spLocks noChangeShapeType="1"/>
            </p:cNvSpPr>
            <p:nvPr/>
          </p:nvSpPr>
          <p:spPr bwMode="auto">
            <a:xfrm>
              <a:off x="693" y="2333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52" name="Rectangle 32"/>
            <p:cNvSpPr>
              <a:spLocks noChangeArrowheads="1"/>
            </p:cNvSpPr>
            <p:nvPr/>
          </p:nvSpPr>
          <p:spPr bwMode="auto">
            <a:xfrm>
              <a:off x="586" y="2292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53" name="Line 33"/>
            <p:cNvSpPr>
              <a:spLocks noChangeShapeType="1"/>
            </p:cNvSpPr>
            <p:nvPr/>
          </p:nvSpPr>
          <p:spPr bwMode="auto">
            <a:xfrm>
              <a:off x="693" y="2112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54" name="Rectangle 34"/>
            <p:cNvSpPr>
              <a:spLocks noChangeArrowheads="1"/>
            </p:cNvSpPr>
            <p:nvPr/>
          </p:nvSpPr>
          <p:spPr bwMode="auto">
            <a:xfrm>
              <a:off x="586" y="2072"/>
              <a:ext cx="14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55" name="Freeform 35"/>
            <p:cNvSpPr>
              <a:spLocks/>
            </p:cNvSpPr>
            <p:nvPr/>
          </p:nvSpPr>
          <p:spPr bwMode="auto">
            <a:xfrm>
              <a:off x="693" y="2322"/>
              <a:ext cx="1781" cy="709"/>
            </a:xfrm>
            <a:custGeom>
              <a:avLst/>
              <a:gdLst>
                <a:gd name="T0" fmla="*/ 8 w 1781"/>
                <a:gd name="T1" fmla="*/ 15 h 709"/>
                <a:gd name="T2" fmla="*/ 34 w 1781"/>
                <a:gd name="T3" fmla="*/ 15 h 709"/>
                <a:gd name="T4" fmla="*/ 59 w 1781"/>
                <a:gd name="T5" fmla="*/ 15 h 709"/>
                <a:gd name="T6" fmla="*/ 85 w 1781"/>
                <a:gd name="T7" fmla="*/ 15 h 709"/>
                <a:gd name="T8" fmla="*/ 111 w 1781"/>
                <a:gd name="T9" fmla="*/ 15 h 709"/>
                <a:gd name="T10" fmla="*/ 137 w 1781"/>
                <a:gd name="T11" fmla="*/ 15 h 709"/>
                <a:gd name="T12" fmla="*/ 163 w 1781"/>
                <a:gd name="T13" fmla="*/ 15 h 709"/>
                <a:gd name="T14" fmla="*/ 188 w 1781"/>
                <a:gd name="T15" fmla="*/ 15 h 709"/>
                <a:gd name="T16" fmla="*/ 214 w 1781"/>
                <a:gd name="T17" fmla="*/ 15 h 709"/>
                <a:gd name="T18" fmla="*/ 240 w 1781"/>
                <a:gd name="T19" fmla="*/ 15 h 709"/>
                <a:gd name="T20" fmla="*/ 266 w 1781"/>
                <a:gd name="T21" fmla="*/ 15 h 709"/>
                <a:gd name="T22" fmla="*/ 292 w 1781"/>
                <a:gd name="T23" fmla="*/ 15 h 709"/>
                <a:gd name="T24" fmla="*/ 318 w 1781"/>
                <a:gd name="T25" fmla="*/ 15 h 709"/>
                <a:gd name="T26" fmla="*/ 343 w 1781"/>
                <a:gd name="T27" fmla="*/ 15 h 709"/>
                <a:gd name="T28" fmla="*/ 369 w 1781"/>
                <a:gd name="T29" fmla="*/ 15 h 709"/>
                <a:gd name="T30" fmla="*/ 395 w 1781"/>
                <a:gd name="T31" fmla="*/ 15 h 709"/>
                <a:gd name="T32" fmla="*/ 421 w 1781"/>
                <a:gd name="T33" fmla="*/ 15 h 709"/>
                <a:gd name="T34" fmla="*/ 424 w 1781"/>
                <a:gd name="T35" fmla="*/ 0 h 709"/>
                <a:gd name="T36" fmla="*/ 428 w 1781"/>
                <a:gd name="T37" fmla="*/ 7 h 709"/>
                <a:gd name="T38" fmla="*/ 432 w 1781"/>
                <a:gd name="T39" fmla="*/ 55 h 709"/>
                <a:gd name="T40" fmla="*/ 436 w 1781"/>
                <a:gd name="T41" fmla="*/ 84 h 709"/>
                <a:gd name="T42" fmla="*/ 443 w 1781"/>
                <a:gd name="T43" fmla="*/ 125 h 709"/>
                <a:gd name="T44" fmla="*/ 447 w 1781"/>
                <a:gd name="T45" fmla="*/ 172 h 709"/>
                <a:gd name="T46" fmla="*/ 450 w 1781"/>
                <a:gd name="T47" fmla="*/ 228 h 709"/>
                <a:gd name="T48" fmla="*/ 458 w 1781"/>
                <a:gd name="T49" fmla="*/ 290 h 709"/>
                <a:gd name="T50" fmla="*/ 461 w 1781"/>
                <a:gd name="T51" fmla="*/ 345 h 709"/>
                <a:gd name="T52" fmla="*/ 465 w 1781"/>
                <a:gd name="T53" fmla="*/ 367 h 709"/>
                <a:gd name="T54" fmla="*/ 472 w 1781"/>
                <a:gd name="T55" fmla="*/ 411 h 709"/>
                <a:gd name="T56" fmla="*/ 483 w 1781"/>
                <a:gd name="T57" fmla="*/ 466 h 709"/>
                <a:gd name="T58" fmla="*/ 498 w 1781"/>
                <a:gd name="T59" fmla="*/ 536 h 709"/>
                <a:gd name="T60" fmla="*/ 520 w 1781"/>
                <a:gd name="T61" fmla="*/ 610 h 709"/>
                <a:gd name="T62" fmla="*/ 550 w 1781"/>
                <a:gd name="T63" fmla="*/ 668 h 709"/>
                <a:gd name="T64" fmla="*/ 579 w 1781"/>
                <a:gd name="T65" fmla="*/ 702 h 709"/>
                <a:gd name="T66" fmla="*/ 620 w 1781"/>
                <a:gd name="T67" fmla="*/ 709 h 709"/>
                <a:gd name="T68" fmla="*/ 675 w 1781"/>
                <a:gd name="T69" fmla="*/ 702 h 709"/>
                <a:gd name="T70" fmla="*/ 745 w 1781"/>
                <a:gd name="T71" fmla="*/ 690 h 709"/>
                <a:gd name="T72" fmla="*/ 823 w 1781"/>
                <a:gd name="T73" fmla="*/ 683 h 709"/>
                <a:gd name="T74" fmla="*/ 900 w 1781"/>
                <a:gd name="T75" fmla="*/ 687 h 709"/>
                <a:gd name="T76" fmla="*/ 981 w 1781"/>
                <a:gd name="T77" fmla="*/ 687 h 709"/>
                <a:gd name="T78" fmla="*/ 1059 w 1781"/>
                <a:gd name="T79" fmla="*/ 687 h 709"/>
                <a:gd name="T80" fmla="*/ 1140 w 1781"/>
                <a:gd name="T81" fmla="*/ 687 h 709"/>
                <a:gd name="T82" fmla="*/ 1217 w 1781"/>
                <a:gd name="T83" fmla="*/ 687 h 709"/>
                <a:gd name="T84" fmla="*/ 1298 w 1781"/>
                <a:gd name="T85" fmla="*/ 687 h 709"/>
                <a:gd name="T86" fmla="*/ 1376 w 1781"/>
                <a:gd name="T87" fmla="*/ 687 h 709"/>
                <a:gd name="T88" fmla="*/ 1453 w 1781"/>
                <a:gd name="T89" fmla="*/ 687 h 709"/>
                <a:gd name="T90" fmla="*/ 1534 w 1781"/>
                <a:gd name="T91" fmla="*/ 687 h 709"/>
                <a:gd name="T92" fmla="*/ 1612 w 1781"/>
                <a:gd name="T93" fmla="*/ 687 h 709"/>
                <a:gd name="T94" fmla="*/ 1693 w 1781"/>
                <a:gd name="T95" fmla="*/ 687 h 709"/>
                <a:gd name="T96" fmla="*/ 1770 w 1781"/>
                <a:gd name="T97" fmla="*/ 687 h 70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81"/>
                <a:gd name="T148" fmla="*/ 0 h 709"/>
                <a:gd name="T149" fmla="*/ 1781 w 1781"/>
                <a:gd name="T150" fmla="*/ 709 h 70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81" h="709">
                  <a:moveTo>
                    <a:pt x="0" y="15"/>
                  </a:moveTo>
                  <a:lnTo>
                    <a:pt x="8" y="15"/>
                  </a:lnTo>
                  <a:lnTo>
                    <a:pt x="19" y="15"/>
                  </a:lnTo>
                  <a:lnTo>
                    <a:pt x="34" y="15"/>
                  </a:lnTo>
                  <a:lnTo>
                    <a:pt x="45" y="11"/>
                  </a:lnTo>
                  <a:lnTo>
                    <a:pt x="59" y="15"/>
                  </a:lnTo>
                  <a:lnTo>
                    <a:pt x="74" y="11"/>
                  </a:lnTo>
                  <a:lnTo>
                    <a:pt x="85" y="15"/>
                  </a:lnTo>
                  <a:lnTo>
                    <a:pt x="100" y="11"/>
                  </a:lnTo>
                  <a:lnTo>
                    <a:pt x="111" y="15"/>
                  </a:lnTo>
                  <a:lnTo>
                    <a:pt x="126" y="11"/>
                  </a:lnTo>
                  <a:lnTo>
                    <a:pt x="137" y="15"/>
                  </a:lnTo>
                  <a:lnTo>
                    <a:pt x="152" y="11"/>
                  </a:lnTo>
                  <a:lnTo>
                    <a:pt x="163" y="15"/>
                  </a:lnTo>
                  <a:lnTo>
                    <a:pt x="177" y="11"/>
                  </a:lnTo>
                  <a:lnTo>
                    <a:pt x="188" y="15"/>
                  </a:lnTo>
                  <a:lnTo>
                    <a:pt x="203" y="11"/>
                  </a:lnTo>
                  <a:lnTo>
                    <a:pt x="214" y="15"/>
                  </a:lnTo>
                  <a:lnTo>
                    <a:pt x="229" y="11"/>
                  </a:lnTo>
                  <a:lnTo>
                    <a:pt x="240" y="15"/>
                  </a:lnTo>
                  <a:lnTo>
                    <a:pt x="255" y="11"/>
                  </a:lnTo>
                  <a:lnTo>
                    <a:pt x="266" y="15"/>
                  </a:lnTo>
                  <a:lnTo>
                    <a:pt x="281" y="11"/>
                  </a:lnTo>
                  <a:lnTo>
                    <a:pt x="292" y="15"/>
                  </a:lnTo>
                  <a:lnTo>
                    <a:pt x="306" y="11"/>
                  </a:lnTo>
                  <a:lnTo>
                    <a:pt x="318" y="15"/>
                  </a:lnTo>
                  <a:lnTo>
                    <a:pt x="332" y="11"/>
                  </a:lnTo>
                  <a:lnTo>
                    <a:pt x="343" y="15"/>
                  </a:lnTo>
                  <a:lnTo>
                    <a:pt x="358" y="11"/>
                  </a:lnTo>
                  <a:lnTo>
                    <a:pt x="369" y="15"/>
                  </a:lnTo>
                  <a:lnTo>
                    <a:pt x="384" y="11"/>
                  </a:lnTo>
                  <a:lnTo>
                    <a:pt x="395" y="15"/>
                  </a:lnTo>
                  <a:lnTo>
                    <a:pt x="410" y="11"/>
                  </a:lnTo>
                  <a:lnTo>
                    <a:pt x="421" y="15"/>
                  </a:lnTo>
                  <a:lnTo>
                    <a:pt x="424" y="26"/>
                  </a:lnTo>
                  <a:lnTo>
                    <a:pt x="424" y="0"/>
                  </a:lnTo>
                  <a:lnTo>
                    <a:pt x="424" y="3"/>
                  </a:lnTo>
                  <a:lnTo>
                    <a:pt x="428" y="7"/>
                  </a:lnTo>
                  <a:lnTo>
                    <a:pt x="428" y="37"/>
                  </a:lnTo>
                  <a:lnTo>
                    <a:pt x="432" y="55"/>
                  </a:lnTo>
                  <a:lnTo>
                    <a:pt x="436" y="70"/>
                  </a:lnTo>
                  <a:lnTo>
                    <a:pt x="436" y="84"/>
                  </a:lnTo>
                  <a:lnTo>
                    <a:pt x="439" y="106"/>
                  </a:lnTo>
                  <a:lnTo>
                    <a:pt x="443" y="125"/>
                  </a:lnTo>
                  <a:lnTo>
                    <a:pt x="443" y="147"/>
                  </a:lnTo>
                  <a:lnTo>
                    <a:pt x="447" y="172"/>
                  </a:lnTo>
                  <a:lnTo>
                    <a:pt x="450" y="198"/>
                  </a:lnTo>
                  <a:lnTo>
                    <a:pt x="450" y="228"/>
                  </a:lnTo>
                  <a:lnTo>
                    <a:pt x="454" y="257"/>
                  </a:lnTo>
                  <a:lnTo>
                    <a:pt x="458" y="290"/>
                  </a:lnTo>
                  <a:lnTo>
                    <a:pt x="461" y="327"/>
                  </a:lnTo>
                  <a:lnTo>
                    <a:pt x="461" y="345"/>
                  </a:lnTo>
                  <a:lnTo>
                    <a:pt x="465" y="353"/>
                  </a:lnTo>
                  <a:lnTo>
                    <a:pt x="465" y="367"/>
                  </a:lnTo>
                  <a:lnTo>
                    <a:pt x="469" y="386"/>
                  </a:lnTo>
                  <a:lnTo>
                    <a:pt x="472" y="411"/>
                  </a:lnTo>
                  <a:lnTo>
                    <a:pt x="480" y="437"/>
                  </a:lnTo>
                  <a:lnTo>
                    <a:pt x="483" y="466"/>
                  </a:lnTo>
                  <a:lnTo>
                    <a:pt x="491" y="503"/>
                  </a:lnTo>
                  <a:lnTo>
                    <a:pt x="498" y="536"/>
                  </a:lnTo>
                  <a:lnTo>
                    <a:pt x="509" y="577"/>
                  </a:lnTo>
                  <a:lnTo>
                    <a:pt x="520" y="610"/>
                  </a:lnTo>
                  <a:lnTo>
                    <a:pt x="535" y="643"/>
                  </a:lnTo>
                  <a:lnTo>
                    <a:pt x="550" y="668"/>
                  </a:lnTo>
                  <a:lnTo>
                    <a:pt x="561" y="687"/>
                  </a:lnTo>
                  <a:lnTo>
                    <a:pt x="579" y="702"/>
                  </a:lnTo>
                  <a:lnTo>
                    <a:pt x="598" y="709"/>
                  </a:lnTo>
                  <a:lnTo>
                    <a:pt x="620" y="709"/>
                  </a:lnTo>
                  <a:lnTo>
                    <a:pt x="646" y="705"/>
                  </a:lnTo>
                  <a:lnTo>
                    <a:pt x="675" y="702"/>
                  </a:lnTo>
                  <a:lnTo>
                    <a:pt x="705" y="694"/>
                  </a:lnTo>
                  <a:lnTo>
                    <a:pt x="745" y="690"/>
                  </a:lnTo>
                  <a:lnTo>
                    <a:pt x="782" y="687"/>
                  </a:lnTo>
                  <a:lnTo>
                    <a:pt x="823" y="683"/>
                  </a:lnTo>
                  <a:lnTo>
                    <a:pt x="863" y="683"/>
                  </a:lnTo>
                  <a:lnTo>
                    <a:pt x="900" y="687"/>
                  </a:lnTo>
                  <a:lnTo>
                    <a:pt x="941" y="687"/>
                  </a:lnTo>
                  <a:lnTo>
                    <a:pt x="981" y="687"/>
                  </a:lnTo>
                  <a:lnTo>
                    <a:pt x="1022" y="687"/>
                  </a:lnTo>
                  <a:lnTo>
                    <a:pt x="1059" y="687"/>
                  </a:lnTo>
                  <a:lnTo>
                    <a:pt x="1099" y="687"/>
                  </a:lnTo>
                  <a:lnTo>
                    <a:pt x="1140" y="687"/>
                  </a:lnTo>
                  <a:lnTo>
                    <a:pt x="1177" y="687"/>
                  </a:lnTo>
                  <a:lnTo>
                    <a:pt x="1217" y="687"/>
                  </a:lnTo>
                  <a:lnTo>
                    <a:pt x="1258" y="687"/>
                  </a:lnTo>
                  <a:lnTo>
                    <a:pt x="1298" y="687"/>
                  </a:lnTo>
                  <a:lnTo>
                    <a:pt x="1335" y="687"/>
                  </a:lnTo>
                  <a:lnTo>
                    <a:pt x="1376" y="687"/>
                  </a:lnTo>
                  <a:lnTo>
                    <a:pt x="1416" y="687"/>
                  </a:lnTo>
                  <a:lnTo>
                    <a:pt x="1453" y="687"/>
                  </a:lnTo>
                  <a:lnTo>
                    <a:pt x="1494" y="687"/>
                  </a:lnTo>
                  <a:lnTo>
                    <a:pt x="1534" y="687"/>
                  </a:lnTo>
                  <a:lnTo>
                    <a:pt x="1575" y="687"/>
                  </a:lnTo>
                  <a:lnTo>
                    <a:pt x="1612" y="687"/>
                  </a:lnTo>
                  <a:lnTo>
                    <a:pt x="1652" y="687"/>
                  </a:lnTo>
                  <a:lnTo>
                    <a:pt x="1693" y="687"/>
                  </a:lnTo>
                  <a:lnTo>
                    <a:pt x="1730" y="687"/>
                  </a:lnTo>
                  <a:lnTo>
                    <a:pt x="1770" y="687"/>
                  </a:lnTo>
                  <a:lnTo>
                    <a:pt x="1781" y="687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56" name="Freeform 36"/>
            <p:cNvSpPr>
              <a:spLocks/>
            </p:cNvSpPr>
            <p:nvPr/>
          </p:nvSpPr>
          <p:spPr bwMode="auto">
            <a:xfrm>
              <a:off x="693" y="3170"/>
              <a:ext cx="1781" cy="96"/>
            </a:xfrm>
            <a:custGeom>
              <a:avLst/>
              <a:gdLst>
                <a:gd name="T0" fmla="*/ 4 w 1781"/>
                <a:gd name="T1" fmla="*/ 37 h 96"/>
                <a:gd name="T2" fmla="*/ 15 w 1781"/>
                <a:gd name="T3" fmla="*/ 37 h 96"/>
                <a:gd name="T4" fmla="*/ 26 w 1781"/>
                <a:gd name="T5" fmla="*/ 37 h 96"/>
                <a:gd name="T6" fmla="*/ 37 w 1781"/>
                <a:gd name="T7" fmla="*/ 37 h 96"/>
                <a:gd name="T8" fmla="*/ 48 w 1781"/>
                <a:gd name="T9" fmla="*/ 37 h 96"/>
                <a:gd name="T10" fmla="*/ 59 w 1781"/>
                <a:gd name="T11" fmla="*/ 37 h 96"/>
                <a:gd name="T12" fmla="*/ 70 w 1781"/>
                <a:gd name="T13" fmla="*/ 37 h 96"/>
                <a:gd name="T14" fmla="*/ 85 w 1781"/>
                <a:gd name="T15" fmla="*/ 37 h 96"/>
                <a:gd name="T16" fmla="*/ 104 w 1781"/>
                <a:gd name="T17" fmla="*/ 37 h 96"/>
                <a:gd name="T18" fmla="*/ 122 w 1781"/>
                <a:gd name="T19" fmla="*/ 37 h 96"/>
                <a:gd name="T20" fmla="*/ 144 w 1781"/>
                <a:gd name="T21" fmla="*/ 37 h 96"/>
                <a:gd name="T22" fmla="*/ 170 w 1781"/>
                <a:gd name="T23" fmla="*/ 37 h 96"/>
                <a:gd name="T24" fmla="*/ 200 w 1781"/>
                <a:gd name="T25" fmla="*/ 37 h 96"/>
                <a:gd name="T26" fmla="*/ 236 w 1781"/>
                <a:gd name="T27" fmla="*/ 37 h 96"/>
                <a:gd name="T28" fmla="*/ 277 w 1781"/>
                <a:gd name="T29" fmla="*/ 37 h 96"/>
                <a:gd name="T30" fmla="*/ 325 w 1781"/>
                <a:gd name="T31" fmla="*/ 37 h 96"/>
                <a:gd name="T32" fmla="*/ 384 w 1781"/>
                <a:gd name="T33" fmla="*/ 37 h 96"/>
                <a:gd name="T34" fmla="*/ 424 w 1781"/>
                <a:gd name="T35" fmla="*/ 63 h 96"/>
                <a:gd name="T36" fmla="*/ 424 w 1781"/>
                <a:gd name="T37" fmla="*/ 34 h 96"/>
                <a:gd name="T38" fmla="*/ 428 w 1781"/>
                <a:gd name="T39" fmla="*/ 67 h 96"/>
                <a:gd name="T40" fmla="*/ 428 w 1781"/>
                <a:gd name="T41" fmla="*/ 56 h 96"/>
                <a:gd name="T42" fmla="*/ 436 w 1781"/>
                <a:gd name="T43" fmla="*/ 67 h 96"/>
                <a:gd name="T44" fmla="*/ 443 w 1781"/>
                <a:gd name="T45" fmla="*/ 67 h 96"/>
                <a:gd name="T46" fmla="*/ 450 w 1781"/>
                <a:gd name="T47" fmla="*/ 67 h 96"/>
                <a:gd name="T48" fmla="*/ 458 w 1781"/>
                <a:gd name="T49" fmla="*/ 63 h 96"/>
                <a:gd name="T50" fmla="*/ 461 w 1781"/>
                <a:gd name="T51" fmla="*/ 52 h 96"/>
                <a:gd name="T52" fmla="*/ 465 w 1781"/>
                <a:gd name="T53" fmla="*/ 37 h 96"/>
                <a:gd name="T54" fmla="*/ 469 w 1781"/>
                <a:gd name="T55" fmla="*/ 30 h 96"/>
                <a:gd name="T56" fmla="*/ 476 w 1781"/>
                <a:gd name="T57" fmla="*/ 26 h 96"/>
                <a:gd name="T58" fmla="*/ 483 w 1781"/>
                <a:gd name="T59" fmla="*/ 23 h 96"/>
                <a:gd name="T60" fmla="*/ 491 w 1781"/>
                <a:gd name="T61" fmla="*/ 23 h 96"/>
                <a:gd name="T62" fmla="*/ 502 w 1781"/>
                <a:gd name="T63" fmla="*/ 26 h 96"/>
                <a:gd name="T64" fmla="*/ 517 w 1781"/>
                <a:gd name="T65" fmla="*/ 30 h 96"/>
                <a:gd name="T66" fmla="*/ 531 w 1781"/>
                <a:gd name="T67" fmla="*/ 30 h 96"/>
                <a:gd name="T68" fmla="*/ 546 w 1781"/>
                <a:gd name="T69" fmla="*/ 34 h 96"/>
                <a:gd name="T70" fmla="*/ 568 w 1781"/>
                <a:gd name="T71" fmla="*/ 34 h 96"/>
                <a:gd name="T72" fmla="*/ 590 w 1781"/>
                <a:gd name="T73" fmla="*/ 37 h 96"/>
                <a:gd name="T74" fmla="*/ 624 w 1781"/>
                <a:gd name="T75" fmla="*/ 37 h 96"/>
                <a:gd name="T76" fmla="*/ 664 w 1781"/>
                <a:gd name="T77" fmla="*/ 37 h 96"/>
                <a:gd name="T78" fmla="*/ 723 w 1781"/>
                <a:gd name="T79" fmla="*/ 37 h 96"/>
                <a:gd name="T80" fmla="*/ 778 w 1781"/>
                <a:gd name="T81" fmla="*/ 37 h 96"/>
                <a:gd name="T82" fmla="*/ 845 w 1781"/>
                <a:gd name="T83" fmla="*/ 37 h 96"/>
                <a:gd name="T84" fmla="*/ 915 w 1781"/>
                <a:gd name="T85" fmla="*/ 37 h 96"/>
                <a:gd name="T86" fmla="*/ 989 w 1781"/>
                <a:gd name="T87" fmla="*/ 37 h 96"/>
                <a:gd name="T88" fmla="*/ 1059 w 1781"/>
                <a:gd name="T89" fmla="*/ 37 h 96"/>
                <a:gd name="T90" fmla="*/ 1132 w 1781"/>
                <a:gd name="T91" fmla="*/ 37 h 96"/>
                <a:gd name="T92" fmla="*/ 1203 w 1781"/>
                <a:gd name="T93" fmla="*/ 37 h 96"/>
                <a:gd name="T94" fmla="*/ 1276 w 1781"/>
                <a:gd name="T95" fmla="*/ 37 h 96"/>
                <a:gd name="T96" fmla="*/ 1346 w 1781"/>
                <a:gd name="T97" fmla="*/ 37 h 96"/>
                <a:gd name="T98" fmla="*/ 1420 w 1781"/>
                <a:gd name="T99" fmla="*/ 37 h 96"/>
                <a:gd name="T100" fmla="*/ 1490 w 1781"/>
                <a:gd name="T101" fmla="*/ 37 h 96"/>
                <a:gd name="T102" fmla="*/ 1564 w 1781"/>
                <a:gd name="T103" fmla="*/ 37 h 96"/>
                <a:gd name="T104" fmla="*/ 1634 w 1781"/>
                <a:gd name="T105" fmla="*/ 37 h 96"/>
                <a:gd name="T106" fmla="*/ 1708 w 1781"/>
                <a:gd name="T107" fmla="*/ 37 h 96"/>
                <a:gd name="T108" fmla="*/ 1781 w 1781"/>
                <a:gd name="T109" fmla="*/ 37 h 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81"/>
                <a:gd name="T166" fmla="*/ 0 h 96"/>
                <a:gd name="T167" fmla="*/ 1781 w 1781"/>
                <a:gd name="T168" fmla="*/ 96 h 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81" h="96">
                  <a:moveTo>
                    <a:pt x="0" y="37"/>
                  </a:moveTo>
                  <a:lnTo>
                    <a:pt x="4" y="37"/>
                  </a:lnTo>
                  <a:lnTo>
                    <a:pt x="8" y="37"/>
                  </a:lnTo>
                  <a:lnTo>
                    <a:pt x="15" y="37"/>
                  </a:lnTo>
                  <a:lnTo>
                    <a:pt x="19" y="37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9" y="37"/>
                  </a:lnTo>
                  <a:lnTo>
                    <a:pt x="67" y="37"/>
                  </a:lnTo>
                  <a:lnTo>
                    <a:pt x="70" y="37"/>
                  </a:lnTo>
                  <a:lnTo>
                    <a:pt x="78" y="37"/>
                  </a:lnTo>
                  <a:lnTo>
                    <a:pt x="85" y="37"/>
                  </a:lnTo>
                  <a:lnTo>
                    <a:pt x="96" y="37"/>
                  </a:lnTo>
                  <a:lnTo>
                    <a:pt x="104" y="37"/>
                  </a:lnTo>
                  <a:lnTo>
                    <a:pt x="115" y="37"/>
                  </a:lnTo>
                  <a:lnTo>
                    <a:pt x="122" y="37"/>
                  </a:lnTo>
                  <a:lnTo>
                    <a:pt x="133" y="37"/>
                  </a:lnTo>
                  <a:lnTo>
                    <a:pt x="144" y="37"/>
                  </a:lnTo>
                  <a:lnTo>
                    <a:pt x="159" y="37"/>
                  </a:lnTo>
                  <a:lnTo>
                    <a:pt x="170" y="37"/>
                  </a:lnTo>
                  <a:lnTo>
                    <a:pt x="185" y="37"/>
                  </a:lnTo>
                  <a:lnTo>
                    <a:pt x="200" y="37"/>
                  </a:lnTo>
                  <a:lnTo>
                    <a:pt x="218" y="37"/>
                  </a:lnTo>
                  <a:lnTo>
                    <a:pt x="236" y="37"/>
                  </a:lnTo>
                  <a:lnTo>
                    <a:pt x="255" y="37"/>
                  </a:lnTo>
                  <a:lnTo>
                    <a:pt x="277" y="37"/>
                  </a:lnTo>
                  <a:lnTo>
                    <a:pt x="299" y="37"/>
                  </a:lnTo>
                  <a:lnTo>
                    <a:pt x="325" y="37"/>
                  </a:lnTo>
                  <a:lnTo>
                    <a:pt x="351" y="37"/>
                  </a:lnTo>
                  <a:lnTo>
                    <a:pt x="384" y="37"/>
                  </a:lnTo>
                  <a:lnTo>
                    <a:pt x="417" y="37"/>
                  </a:lnTo>
                  <a:lnTo>
                    <a:pt x="424" y="63"/>
                  </a:lnTo>
                  <a:lnTo>
                    <a:pt x="424" y="96"/>
                  </a:lnTo>
                  <a:lnTo>
                    <a:pt x="424" y="34"/>
                  </a:lnTo>
                  <a:lnTo>
                    <a:pt x="428" y="23"/>
                  </a:lnTo>
                  <a:lnTo>
                    <a:pt x="428" y="67"/>
                  </a:lnTo>
                  <a:lnTo>
                    <a:pt x="428" y="0"/>
                  </a:lnTo>
                  <a:lnTo>
                    <a:pt x="428" y="56"/>
                  </a:lnTo>
                  <a:lnTo>
                    <a:pt x="436" y="63"/>
                  </a:lnTo>
                  <a:lnTo>
                    <a:pt x="436" y="67"/>
                  </a:lnTo>
                  <a:lnTo>
                    <a:pt x="439" y="67"/>
                  </a:lnTo>
                  <a:lnTo>
                    <a:pt x="443" y="67"/>
                  </a:lnTo>
                  <a:lnTo>
                    <a:pt x="447" y="67"/>
                  </a:lnTo>
                  <a:lnTo>
                    <a:pt x="450" y="67"/>
                  </a:lnTo>
                  <a:lnTo>
                    <a:pt x="454" y="67"/>
                  </a:lnTo>
                  <a:lnTo>
                    <a:pt x="458" y="63"/>
                  </a:lnTo>
                  <a:lnTo>
                    <a:pt x="461" y="59"/>
                  </a:lnTo>
                  <a:lnTo>
                    <a:pt x="461" y="52"/>
                  </a:lnTo>
                  <a:lnTo>
                    <a:pt x="465" y="48"/>
                  </a:lnTo>
                  <a:lnTo>
                    <a:pt x="465" y="37"/>
                  </a:lnTo>
                  <a:lnTo>
                    <a:pt x="469" y="34"/>
                  </a:lnTo>
                  <a:lnTo>
                    <a:pt x="469" y="30"/>
                  </a:lnTo>
                  <a:lnTo>
                    <a:pt x="472" y="26"/>
                  </a:lnTo>
                  <a:lnTo>
                    <a:pt x="476" y="26"/>
                  </a:lnTo>
                  <a:lnTo>
                    <a:pt x="480" y="23"/>
                  </a:lnTo>
                  <a:lnTo>
                    <a:pt x="483" y="23"/>
                  </a:lnTo>
                  <a:lnTo>
                    <a:pt x="487" y="23"/>
                  </a:lnTo>
                  <a:lnTo>
                    <a:pt x="491" y="23"/>
                  </a:lnTo>
                  <a:lnTo>
                    <a:pt x="498" y="26"/>
                  </a:lnTo>
                  <a:lnTo>
                    <a:pt x="502" y="26"/>
                  </a:lnTo>
                  <a:lnTo>
                    <a:pt x="509" y="26"/>
                  </a:lnTo>
                  <a:lnTo>
                    <a:pt x="517" y="30"/>
                  </a:lnTo>
                  <a:lnTo>
                    <a:pt x="524" y="30"/>
                  </a:lnTo>
                  <a:lnTo>
                    <a:pt x="531" y="30"/>
                  </a:lnTo>
                  <a:lnTo>
                    <a:pt x="539" y="34"/>
                  </a:lnTo>
                  <a:lnTo>
                    <a:pt x="546" y="34"/>
                  </a:lnTo>
                  <a:lnTo>
                    <a:pt x="557" y="34"/>
                  </a:lnTo>
                  <a:lnTo>
                    <a:pt x="568" y="34"/>
                  </a:lnTo>
                  <a:lnTo>
                    <a:pt x="579" y="37"/>
                  </a:lnTo>
                  <a:lnTo>
                    <a:pt x="590" y="37"/>
                  </a:lnTo>
                  <a:lnTo>
                    <a:pt x="609" y="37"/>
                  </a:lnTo>
                  <a:lnTo>
                    <a:pt x="624" y="37"/>
                  </a:lnTo>
                  <a:lnTo>
                    <a:pt x="642" y="37"/>
                  </a:lnTo>
                  <a:lnTo>
                    <a:pt x="664" y="37"/>
                  </a:lnTo>
                  <a:lnTo>
                    <a:pt x="694" y="37"/>
                  </a:lnTo>
                  <a:lnTo>
                    <a:pt x="723" y="37"/>
                  </a:lnTo>
                  <a:lnTo>
                    <a:pt x="753" y="37"/>
                  </a:lnTo>
                  <a:lnTo>
                    <a:pt x="778" y="37"/>
                  </a:lnTo>
                  <a:lnTo>
                    <a:pt x="808" y="37"/>
                  </a:lnTo>
                  <a:lnTo>
                    <a:pt x="845" y="37"/>
                  </a:lnTo>
                  <a:lnTo>
                    <a:pt x="882" y="37"/>
                  </a:lnTo>
                  <a:lnTo>
                    <a:pt x="915" y="37"/>
                  </a:lnTo>
                  <a:lnTo>
                    <a:pt x="952" y="37"/>
                  </a:lnTo>
                  <a:lnTo>
                    <a:pt x="989" y="37"/>
                  </a:lnTo>
                  <a:lnTo>
                    <a:pt x="1026" y="37"/>
                  </a:lnTo>
                  <a:lnTo>
                    <a:pt x="1059" y="37"/>
                  </a:lnTo>
                  <a:lnTo>
                    <a:pt x="1096" y="37"/>
                  </a:lnTo>
                  <a:lnTo>
                    <a:pt x="1132" y="37"/>
                  </a:lnTo>
                  <a:lnTo>
                    <a:pt x="1169" y="37"/>
                  </a:lnTo>
                  <a:lnTo>
                    <a:pt x="1203" y="37"/>
                  </a:lnTo>
                  <a:lnTo>
                    <a:pt x="1239" y="37"/>
                  </a:lnTo>
                  <a:lnTo>
                    <a:pt x="1276" y="37"/>
                  </a:lnTo>
                  <a:lnTo>
                    <a:pt x="1309" y="37"/>
                  </a:lnTo>
                  <a:lnTo>
                    <a:pt x="1346" y="37"/>
                  </a:lnTo>
                  <a:lnTo>
                    <a:pt x="1383" y="37"/>
                  </a:lnTo>
                  <a:lnTo>
                    <a:pt x="1420" y="37"/>
                  </a:lnTo>
                  <a:lnTo>
                    <a:pt x="1453" y="37"/>
                  </a:lnTo>
                  <a:lnTo>
                    <a:pt x="1490" y="37"/>
                  </a:lnTo>
                  <a:lnTo>
                    <a:pt x="1527" y="37"/>
                  </a:lnTo>
                  <a:lnTo>
                    <a:pt x="1564" y="37"/>
                  </a:lnTo>
                  <a:lnTo>
                    <a:pt x="1597" y="37"/>
                  </a:lnTo>
                  <a:lnTo>
                    <a:pt x="1634" y="37"/>
                  </a:lnTo>
                  <a:lnTo>
                    <a:pt x="1671" y="37"/>
                  </a:lnTo>
                  <a:lnTo>
                    <a:pt x="1708" y="37"/>
                  </a:lnTo>
                  <a:lnTo>
                    <a:pt x="1741" y="37"/>
                  </a:lnTo>
                  <a:lnTo>
                    <a:pt x="1781" y="37"/>
                  </a:lnTo>
                </a:path>
              </a:pathLst>
            </a:cu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57" name="Rectangle 37"/>
            <p:cNvSpPr>
              <a:spLocks noChangeArrowheads="1"/>
            </p:cNvSpPr>
            <p:nvPr/>
          </p:nvSpPr>
          <p:spPr bwMode="auto">
            <a:xfrm>
              <a:off x="1416" y="3531"/>
              <a:ext cx="3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58" name="Rectangle 38"/>
            <p:cNvSpPr>
              <a:spLocks noChangeArrowheads="1"/>
            </p:cNvSpPr>
            <p:nvPr/>
          </p:nvSpPr>
          <p:spPr bwMode="auto">
            <a:xfrm rot="-5400000">
              <a:off x="119" y="2674"/>
              <a:ext cx="7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Potência Reativa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59" name="Rectangle 39"/>
            <p:cNvSpPr>
              <a:spLocks noChangeArrowheads="1"/>
            </p:cNvSpPr>
            <p:nvPr/>
          </p:nvSpPr>
          <p:spPr bwMode="auto">
            <a:xfrm>
              <a:off x="1689" y="2138"/>
              <a:ext cx="752" cy="1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2860" name="Rectangle 40"/>
            <p:cNvSpPr>
              <a:spLocks noChangeArrowheads="1"/>
            </p:cNvSpPr>
            <p:nvPr/>
          </p:nvSpPr>
          <p:spPr bwMode="auto">
            <a:xfrm>
              <a:off x="1689" y="2138"/>
              <a:ext cx="752" cy="19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2861" name="Line 41"/>
            <p:cNvSpPr>
              <a:spLocks noChangeShapeType="1"/>
            </p:cNvSpPr>
            <p:nvPr/>
          </p:nvSpPr>
          <p:spPr bwMode="auto">
            <a:xfrm>
              <a:off x="1689" y="2138"/>
              <a:ext cx="75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62" name="Freeform 42"/>
            <p:cNvSpPr>
              <a:spLocks/>
            </p:cNvSpPr>
            <p:nvPr/>
          </p:nvSpPr>
          <p:spPr bwMode="auto">
            <a:xfrm>
              <a:off x="1689" y="2138"/>
              <a:ext cx="752" cy="191"/>
            </a:xfrm>
            <a:custGeom>
              <a:avLst/>
              <a:gdLst>
                <a:gd name="T0" fmla="*/ 0 w 204"/>
                <a:gd name="T1" fmla="*/ 1152811729 h 52"/>
                <a:gd name="T2" fmla="*/ 2147483647 w 204"/>
                <a:gd name="T3" fmla="*/ 1152811729 h 52"/>
                <a:gd name="T4" fmla="*/ 2147483647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63" name="Line 43"/>
            <p:cNvSpPr>
              <a:spLocks noChangeShapeType="1"/>
            </p:cNvSpPr>
            <p:nvPr/>
          </p:nvSpPr>
          <p:spPr bwMode="auto">
            <a:xfrm flipV="1">
              <a:off x="1689" y="2138"/>
              <a:ext cx="1" cy="19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64" name="Line 44"/>
            <p:cNvSpPr>
              <a:spLocks noChangeShapeType="1"/>
            </p:cNvSpPr>
            <p:nvPr/>
          </p:nvSpPr>
          <p:spPr bwMode="auto">
            <a:xfrm>
              <a:off x="1689" y="2329"/>
              <a:ext cx="75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65" name="Freeform 45"/>
            <p:cNvSpPr>
              <a:spLocks/>
            </p:cNvSpPr>
            <p:nvPr/>
          </p:nvSpPr>
          <p:spPr bwMode="auto">
            <a:xfrm>
              <a:off x="1689" y="2138"/>
              <a:ext cx="752" cy="191"/>
            </a:xfrm>
            <a:custGeom>
              <a:avLst/>
              <a:gdLst>
                <a:gd name="T0" fmla="*/ 0 w 204"/>
                <a:gd name="T1" fmla="*/ 1152811729 h 52"/>
                <a:gd name="T2" fmla="*/ 0 w 204"/>
                <a:gd name="T3" fmla="*/ 0 h 52"/>
                <a:gd name="T4" fmla="*/ 2147483647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0" y="0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66" name="Freeform 46"/>
            <p:cNvSpPr>
              <a:spLocks/>
            </p:cNvSpPr>
            <p:nvPr/>
          </p:nvSpPr>
          <p:spPr bwMode="auto">
            <a:xfrm>
              <a:off x="1689" y="2138"/>
              <a:ext cx="752" cy="191"/>
            </a:xfrm>
            <a:custGeom>
              <a:avLst/>
              <a:gdLst>
                <a:gd name="T0" fmla="*/ 0 w 204"/>
                <a:gd name="T1" fmla="*/ 1152811729 h 52"/>
                <a:gd name="T2" fmla="*/ 2147483647 w 204"/>
                <a:gd name="T3" fmla="*/ 1152811729 h 52"/>
                <a:gd name="T4" fmla="*/ 2147483647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67" name="Line 47"/>
            <p:cNvSpPr>
              <a:spLocks noChangeShapeType="1"/>
            </p:cNvSpPr>
            <p:nvPr/>
          </p:nvSpPr>
          <p:spPr bwMode="auto">
            <a:xfrm flipV="1">
              <a:off x="1689" y="2138"/>
              <a:ext cx="1" cy="19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68" name="Rectangle 48"/>
            <p:cNvSpPr>
              <a:spLocks noChangeArrowheads="1"/>
            </p:cNvSpPr>
            <p:nvPr/>
          </p:nvSpPr>
          <p:spPr bwMode="auto">
            <a:xfrm>
              <a:off x="1881" y="2153"/>
              <a:ext cx="27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tensão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69" name="Line 49"/>
            <p:cNvSpPr>
              <a:spLocks noChangeShapeType="1"/>
            </p:cNvSpPr>
            <p:nvPr/>
          </p:nvSpPr>
          <p:spPr bwMode="auto">
            <a:xfrm>
              <a:off x="1719" y="2190"/>
              <a:ext cx="147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0" name="Rectangle 50"/>
            <p:cNvSpPr>
              <a:spLocks noChangeArrowheads="1"/>
            </p:cNvSpPr>
            <p:nvPr/>
          </p:nvSpPr>
          <p:spPr bwMode="auto">
            <a:xfrm>
              <a:off x="1881" y="2245"/>
              <a:ext cx="63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fator de potência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71" name="Line 51"/>
            <p:cNvSpPr>
              <a:spLocks noChangeShapeType="1"/>
            </p:cNvSpPr>
            <p:nvPr/>
          </p:nvSpPr>
          <p:spPr bwMode="auto">
            <a:xfrm>
              <a:off x="1719" y="2274"/>
              <a:ext cx="147" cy="1"/>
            </a:xfrm>
            <a:prstGeom prst="line">
              <a:avLst/>
            </a:pr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1447" name="Group 54"/>
          <p:cNvGrpSpPr>
            <a:grpSpLocks noChangeAspect="1"/>
          </p:cNvGrpSpPr>
          <p:nvPr/>
        </p:nvGrpSpPr>
        <p:grpSpPr bwMode="auto">
          <a:xfrm>
            <a:off x="4905375" y="3224213"/>
            <a:ext cx="3336925" cy="2479675"/>
            <a:chOff x="3090" y="2031"/>
            <a:chExt cx="2102" cy="1562"/>
          </a:xfrm>
        </p:grpSpPr>
        <p:sp>
          <p:nvSpPr>
            <p:cNvPr id="32776" name="AutoShape 53"/>
            <p:cNvSpPr>
              <a:spLocks noChangeAspect="1" noChangeArrowheads="1" noTextEdit="1"/>
            </p:cNvSpPr>
            <p:nvPr/>
          </p:nvSpPr>
          <p:spPr bwMode="auto">
            <a:xfrm>
              <a:off x="3090" y="2031"/>
              <a:ext cx="2065" cy="1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77" name="Rectangle 55"/>
            <p:cNvSpPr>
              <a:spLocks noChangeArrowheads="1"/>
            </p:cNvSpPr>
            <p:nvPr/>
          </p:nvSpPr>
          <p:spPr bwMode="auto">
            <a:xfrm>
              <a:off x="3333" y="2072"/>
              <a:ext cx="1781" cy="1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2778" name="Rectangle 56"/>
            <p:cNvSpPr>
              <a:spLocks noChangeArrowheads="1"/>
            </p:cNvSpPr>
            <p:nvPr/>
          </p:nvSpPr>
          <p:spPr bwMode="auto">
            <a:xfrm>
              <a:off x="3333" y="2072"/>
              <a:ext cx="1781" cy="1336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2779" name="Line 57"/>
            <p:cNvSpPr>
              <a:spLocks noChangeShapeType="1"/>
            </p:cNvSpPr>
            <p:nvPr/>
          </p:nvSpPr>
          <p:spPr bwMode="auto">
            <a:xfrm>
              <a:off x="3333" y="3408"/>
              <a:ext cx="1781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80" name="Line 58"/>
            <p:cNvSpPr>
              <a:spLocks noChangeShapeType="1"/>
            </p:cNvSpPr>
            <p:nvPr/>
          </p:nvSpPr>
          <p:spPr bwMode="auto">
            <a:xfrm flipV="1">
              <a:off x="3333" y="2072"/>
              <a:ext cx="1" cy="1336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81" name="Line 59"/>
            <p:cNvSpPr>
              <a:spLocks noChangeShapeType="1"/>
            </p:cNvSpPr>
            <p:nvPr/>
          </p:nvSpPr>
          <p:spPr bwMode="auto">
            <a:xfrm flipV="1">
              <a:off x="3333" y="339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82" name="Rectangle 60"/>
            <p:cNvSpPr>
              <a:spLocks noChangeArrowheads="1"/>
            </p:cNvSpPr>
            <p:nvPr/>
          </p:nvSpPr>
          <p:spPr bwMode="auto">
            <a:xfrm>
              <a:off x="3315" y="3420"/>
              <a:ext cx="7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83" name="Line 61"/>
            <p:cNvSpPr>
              <a:spLocks noChangeShapeType="1"/>
            </p:cNvSpPr>
            <p:nvPr/>
          </p:nvSpPr>
          <p:spPr bwMode="auto">
            <a:xfrm flipV="1">
              <a:off x="3687" y="339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84" name="Rectangle 62"/>
            <p:cNvSpPr>
              <a:spLocks noChangeArrowheads="1"/>
            </p:cNvSpPr>
            <p:nvPr/>
          </p:nvSpPr>
          <p:spPr bwMode="auto">
            <a:xfrm>
              <a:off x="3651" y="3420"/>
              <a:ext cx="1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85" name="Line 63"/>
            <p:cNvSpPr>
              <a:spLocks noChangeShapeType="1"/>
            </p:cNvSpPr>
            <p:nvPr/>
          </p:nvSpPr>
          <p:spPr bwMode="auto">
            <a:xfrm flipV="1">
              <a:off x="4045" y="339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86" name="Rectangle 64"/>
            <p:cNvSpPr>
              <a:spLocks noChangeArrowheads="1"/>
            </p:cNvSpPr>
            <p:nvPr/>
          </p:nvSpPr>
          <p:spPr bwMode="auto">
            <a:xfrm>
              <a:off x="4008" y="3420"/>
              <a:ext cx="1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87" name="Line 65"/>
            <p:cNvSpPr>
              <a:spLocks noChangeShapeType="1"/>
            </p:cNvSpPr>
            <p:nvPr/>
          </p:nvSpPr>
          <p:spPr bwMode="auto">
            <a:xfrm flipV="1">
              <a:off x="4399" y="339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88" name="Rectangle 66"/>
            <p:cNvSpPr>
              <a:spLocks noChangeArrowheads="1"/>
            </p:cNvSpPr>
            <p:nvPr/>
          </p:nvSpPr>
          <p:spPr bwMode="auto">
            <a:xfrm>
              <a:off x="4362" y="3420"/>
              <a:ext cx="1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30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89" name="Line 67"/>
            <p:cNvSpPr>
              <a:spLocks noChangeShapeType="1"/>
            </p:cNvSpPr>
            <p:nvPr/>
          </p:nvSpPr>
          <p:spPr bwMode="auto">
            <a:xfrm flipV="1">
              <a:off x="4757" y="339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90" name="Rectangle 68"/>
            <p:cNvSpPr>
              <a:spLocks noChangeArrowheads="1"/>
            </p:cNvSpPr>
            <p:nvPr/>
          </p:nvSpPr>
          <p:spPr bwMode="auto">
            <a:xfrm>
              <a:off x="4720" y="3420"/>
              <a:ext cx="1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91" name="Line 69"/>
            <p:cNvSpPr>
              <a:spLocks noChangeShapeType="1"/>
            </p:cNvSpPr>
            <p:nvPr/>
          </p:nvSpPr>
          <p:spPr bwMode="auto">
            <a:xfrm flipV="1">
              <a:off x="5114" y="339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92" name="Rectangle 70"/>
            <p:cNvSpPr>
              <a:spLocks noChangeArrowheads="1"/>
            </p:cNvSpPr>
            <p:nvPr/>
          </p:nvSpPr>
          <p:spPr bwMode="auto">
            <a:xfrm>
              <a:off x="5078" y="3420"/>
              <a:ext cx="1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93" name="Line 71"/>
            <p:cNvSpPr>
              <a:spLocks noChangeShapeType="1"/>
            </p:cNvSpPr>
            <p:nvPr/>
          </p:nvSpPr>
          <p:spPr bwMode="auto">
            <a:xfrm>
              <a:off x="3333" y="3408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94" name="Rectangle 72"/>
            <p:cNvSpPr>
              <a:spLocks noChangeArrowheads="1"/>
            </p:cNvSpPr>
            <p:nvPr/>
          </p:nvSpPr>
          <p:spPr bwMode="auto">
            <a:xfrm>
              <a:off x="3204" y="3368"/>
              <a:ext cx="15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-0,2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95" name="Line 73"/>
            <p:cNvSpPr>
              <a:spLocks noChangeShapeType="1"/>
            </p:cNvSpPr>
            <p:nvPr/>
          </p:nvSpPr>
          <p:spPr bwMode="auto">
            <a:xfrm>
              <a:off x="3333" y="3183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96" name="Rectangle 74"/>
            <p:cNvSpPr>
              <a:spLocks noChangeArrowheads="1"/>
            </p:cNvSpPr>
            <p:nvPr/>
          </p:nvSpPr>
          <p:spPr bwMode="auto">
            <a:xfrm>
              <a:off x="3204" y="3143"/>
              <a:ext cx="15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-0,1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97" name="Line 75"/>
            <p:cNvSpPr>
              <a:spLocks noChangeShapeType="1"/>
            </p:cNvSpPr>
            <p:nvPr/>
          </p:nvSpPr>
          <p:spPr bwMode="auto">
            <a:xfrm>
              <a:off x="3333" y="2962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798" name="Rectangle 76"/>
            <p:cNvSpPr>
              <a:spLocks noChangeArrowheads="1"/>
            </p:cNvSpPr>
            <p:nvPr/>
          </p:nvSpPr>
          <p:spPr bwMode="auto">
            <a:xfrm>
              <a:off x="3226" y="2921"/>
              <a:ext cx="12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 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799" name="Line 77"/>
            <p:cNvSpPr>
              <a:spLocks noChangeShapeType="1"/>
            </p:cNvSpPr>
            <p:nvPr/>
          </p:nvSpPr>
          <p:spPr bwMode="auto">
            <a:xfrm>
              <a:off x="3333" y="2740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00" name="Rectangle 78"/>
            <p:cNvSpPr>
              <a:spLocks noChangeArrowheads="1"/>
            </p:cNvSpPr>
            <p:nvPr/>
          </p:nvSpPr>
          <p:spPr bwMode="auto">
            <a:xfrm>
              <a:off x="3226" y="2699"/>
              <a:ext cx="13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01" name="Line 79"/>
            <p:cNvSpPr>
              <a:spLocks noChangeShapeType="1"/>
            </p:cNvSpPr>
            <p:nvPr/>
          </p:nvSpPr>
          <p:spPr bwMode="auto">
            <a:xfrm>
              <a:off x="3333" y="2515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02" name="Rectangle 80"/>
            <p:cNvSpPr>
              <a:spLocks noChangeArrowheads="1"/>
            </p:cNvSpPr>
            <p:nvPr/>
          </p:nvSpPr>
          <p:spPr bwMode="auto">
            <a:xfrm>
              <a:off x="3226" y="2474"/>
              <a:ext cx="13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03" name="Line 81"/>
            <p:cNvSpPr>
              <a:spLocks noChangeShapeType="1"/>
            </p:cNvSpPr>
            <p:nvPr/>
          </p:nvSpPr>
          <p:spPr bwMode="auto">
            <a:xfrm>
              <a:off x="3333" y="2293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04" name="Rectangle 82"/>
            <p:cNvSpPr>
              <a:spLocks noChangeArrowheads="1"/>
            </p:cNvSpPr>
            <p:nvPr/>
          </p:nvSpPr>
          <p:spPr bwMode="auto">
            <a:xfrm>
              <a:off x="3226" y="2253"/>
              <a:ext cx="13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0,3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05" name="Line 83"/>
            <p:cNvSpPr>
              <a:spLocks noChangeShapeType="1"/>
            </p:cNvSpPr>
            <p:nvPr/>
          </p:nvSpPr>
          <p:spPr bwMode="auto">
            <a:xfrm>
              <a:off x="3333" y="2072"/>
              <a:ext cx="15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06" name="Rectangle 84"/>
            <p:cNvSpPr>
              <a:spLocks noChangeArrowheads="1"/>
            </p:cNvSpPr>
            <p:nvPr/>
          </p:nvSpPr>
          <p:spPr bwMode="auto">
            <a:xfrm>
              <a:off x="3226" y="2031"/>
              <a:ext cx="13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07" name="Freeform 85"/>
            <p:cNvSpPr>
              <a:spLocks/>
            </p:cNvSpPr>
            <p:nvPr/>
          </p:nvSpPr>
          <p:spPr bwMode="auto">
            <a:xfrm>
              <a:off x="3333" y="2367"/>
              <a:ext cx="1781" cy="849"/>
            </a:xfrm>
            <a:custGeom>
              <a:avLst/>
              <a:gdLst>
                <a:gd name="T0" fmla="*/ 8 w 1781"/>
                <a:gd name="T1" fmla="*/ 22 h 849"/>
                <a:gd name="T2" fmla="*/ 34 w 1781"/>
                <a:gd name="T3" fmla="*/ 22 h 849"/>
                <a:gd name="T4" fmla="*/ 59 w 1781"/>
                <a:gd name="T5" fmla="*/ 22 h 849"/>
                <a:gd name="T6" fmla="*/ 85 w 1781"/>
                <a:gd name="T7" fmla="*/ 22 h 849"/>
                <a:gd name="T8" fmla="*/ 111 w 1781"/>
                <a:gd name="T9" fmla="*/ 22 h 849"/>
                <a:gd name="T10" fmla="*/ 137 w 1781"/>
                <a:gd name="T11" fmla="*/ 22 h 849"/>
                <a:gd name="T12" fmla="*/ 163 w 1781"/>
                <a:gd name="T13" fmla="*/ 22 h 849"/>
                <a:gd name="T14" fmla="*/ 188 w 1781"/>
                <a:gd name="T15" fmla="*/ 22 h 849"/>
                <a:gd name="T16" fmla="*/ 214 w 1781"/>
                <a:gd name="T17" fmla="*/ 22 h 849"/>
                <a:gd name="T18" fmla="*/ 240 w 1781"/>
                <a:gd name="T19" fmla="*/ 22 h 849"/>
                <a:gd name="T20" fmla="*/ 266 w 1781"/>
                <a:gd name="T21" fmla="*/ 22 h 849"/>
                <a:gd name="T22" fmla="*/ 292 w 1781"/>
                <a:gd name="T23" fmla="*/ 22 h 849"/>
                <a:gd name="T24" fmla="*/ 318 w 1781"/>
                <a:gd name="T25" fmla="*/ 22 h 849"/>
                <a:gd name="T26" fmla="*/ 343 w 1781"/>
                <a:gd name="T27" fmla="*/ 22 h 849"/>
                <a:gd name="T28" fmla="*/ 369 w 1781"/>
                <a:gd name="T29" fmla="*/ 22 h 849"/>
                <a:gd name="T30" fmla="*/ 395 w 1781"/>
                <a:gd name="T31" fmla="*/ 22 h 849"/>
                <a:gd name="T32" fmla="*/ 421 w 1781"/>
                <a:gd name="T33" fmla="*/ 22 h 849"/>
                <a:gd name="T34" fmla="*/ 424 w 1781"/>
                <a:gd name="T35" fmla="*/ 48 h 849"/>
                <a:gd name="T36" fmla="*/ 428 w 1781"/>
                <a:gd name="T37" fmla="*/ 37 h 849"/>
                <a:gd name="T38" fmla="*/ 428 w 1781"/>
                <a:gd name="T39" fmla="*/ 44 h 849"/>
                <a:gd name="T40" fmla="*/ 436 w 1781"/>
                <a:gd name="T41" fmla="*/ 78 h 849"/>
                <a:gd name="T42" fmla="*/ 439 w 1781"/>
                <a:gd name="T43" fmla="*/ 118 h 849"/>
                <a:gd name="T44" fmla="*/ 443 w 1781"/>
                <a:gd name="T45" fmla="*/ 163 h 849"/>
                <a:gd name="T46" fmla="*/ 450 w 1781"/>
                <a:gd name="T47" fmla="*/ 222 h 849"/>
                <a:gd name="T48" fmla="*/ 454 w 1781"/>
                <a:gd name="T49" fmla="*/ 288 h 849"/>
                <a:gd name="T50" fmla="*/ 461 w 1781"/>
                <a:gd name="T51" fmla="*/ 366 h 849"/>
                <a:gd name="T52" fmla="*/ 465 w 1781"/>
                <a:gd name="T53" fmla="*/ 399 h 849"/>
                <a:gd name="T54" fmla="*/ 469 w 1781"/>
                <a:gd name="T55" fmla="*/ 443 h 849"/>
                <a:gd name="T56" fmla="*/ 480 w 1781"/>
                <a:gd name="T57" fmla="*/ 510 h 849"/>
                <a:gd name="T58" fmla="*/ 491 w 1781"/>
                <a:gd name="T59" fmla="*/ 587 h 849"/>
                <a:gd name="T60" fmla="*/ 509 w 1781"/>
                <a:gd name="T61" fmla="*/ 676 h 849"/>
                <a:gd name="T62" fmla="*/ 535 w 1781"/>
                <a:gd name="T63" fmla="*/ 761 h 849"/>
                <a:gd name="T64" fmla="*/ 561 w 1781"/>
                <a:gd name="T65" fmla="*/ 816 h 849"/>
                <a:gd name="T66" fmla="*/ 598 w 1781"/>
                <a:gd name="T67" fmla="*/ 846 h 849"/>
                <a:gd name="T68" fmla="*/ 646 w 1781"/>
                <a:gd name="T69" fmla="*/ 849 h 849"/>
                <a:gd name="T70" fmla="*/ 705 w 1781"/>
                <a:gd name="T71" fmla="*/ 838 h 849"/>
                <a:gd name="T72" fmla="*/ 782 w 1781"/>
                <a:gd name="T73" fmla="*/ 827 h 849"/>
                <a:gd name="T74" fmla="*/ 863 w 1781"/>
                <a:gd name="T75" fmla="*/ 827 h 849"/>
                <a:gd name="T76" fmla="*/ 941 w 1781"/>
                <a:gd name="T77" fmla="*/ 827 h 849"/>
                <a:gd name="T78" fmla="*/ 1022 w 1781"/>
                <a:gd name="T79" fmla="*/ 827 h 849"/>
                <a:gd name="T80" fmla="*/ 1099 w 1781"/>
                <a:gd name="T81" fmla="*/ 827 h 849"/>
                <a:gd name="T82" fmla="*/ 1177 w 1781"/>
                <a:gd name="T83" fmla="*/ 827 h 849"/>
                <a:gd name="T84" fmla="*/ 1258 w 1781"/>
                <a:gd name="T85" fmla="*/ 827 h 849"/>
                <a:gd name="T86" fmla="*/ 1335 w 1781"/>
                <a:gd name="T87" fmla="*/ 827 h 849"/>
                <a:gd name="T88" fmla="*/ 1416 w 1781"/>
                <a:gd name="T89" fmla="*/ 827 h 849"/>
                <a:gd name="T90" fmla="*/ 1494 w 1781"/>
                <a:gd name="T91" fmla="*/ 827 h 849"/>
                <a:gd name="T92" fmla="*/ 1575 w 1781"/>
                <a:gd name="T93" fmla="*/ 827 h 849"/>
                <a:gd name="T94" fmla="*/ 1652 w 1781"/>
                <a:gd name="T95" fmla="*/ 827 h 849"/>
                <a:gd name="T96" fmla="*/ 1730 w 1781"/>
                <a:gd name="T97" fmla="*/ 827 h 849"/>
                <a:gd name="T98" fmla="*/ 1781 w 1781"/>
                <a:gd name="T99" fmla="*/ 827 h 84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781"/>
                <a:gd name="T151" fmla="*/ 0 h 849"/>
                <a:gd name="T152" fmla="*/ 1781 w 1781"/>
                <a:gd name="T153" fmla="*/ 849 h 84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781" h="849">
                  <a:moveTo>
                    <a:pt x="0" y="26"/>
                  </a:moveTo>
                  <a:lnTo>
                    <a:pt x="8" y="22"/>
                  </a:lnTo>
                  <a:lnTo>
                    <a:pt x="19" y="26"/>
                  </a:lnTo>
                  <a:lnTo>
                    <a:pt x="34" y="22"/>
                  </a:lnTo>
                  <a:lnTo>
                    <a:pt x="45" y="22"/>
                  </a:lnTo>
                  <a:lnTo>
                    <a:pt x="59" y="22"/>
                  </a:lnTo>
                  <a:lnTo>
                    <a:pt x="74" y="22"/>
                  </a:lnTo>
                  <a:lnTo>
                    <a:pt x="85" y="22"/>
                  </a:lnTo>
                  <a:lnTo>
                    <a:pt x="100" y="22"/>
                  </a:lnTo>
                  <a:lnTo>
                    <a:pt x="111" y="22"/>
                  </a:lnTo>
                  <a:lnTo>
                    <a:pt x="126" y="22"/>
                  </a:lnTo>
                  <a:lnTo>
                    <a:pt x="137" y="22"/>
                  </a:lnTo>
                  <a:lnTo>
                    <a:pt x="152" y="22"/>
                  </a:lnTo>
                  <a:lnTo>
                    <a:pt x="163" y="22"/>
                  </a:lnTo>
                  <a:lnTo>
                    <a:pt x="177" y="22"/>
                  </a:lnTo>
                  <a:lnTo>
                    <a:pt x="188" y="22"/>
                  </a:lnTo>
                  <a:lnTo>
                    <a:pt x="203" y="22"/>
                  </a:lnTo>
                  <a:lnTo>
                    <a:pt x="214" y="22"/>
                  </a:lnTo>
                  <a:lnTo>
                    <a:pt x="229" y="22"/>
                  </a:lnTo>
                  <a:lnTo>
                    <a:pt x="240" y="22"/>
                  </a:lnTo>
                  <a:lnTo>
                    <a:pt x="255" y="22"/>
                  </a:lnTo>
                  <a:lnTo>
                    <a:pt x="266" y="22"/>
                  </a:lnTo>
                  <a:lnTo>
                    <a:pt x="281" y="22"/>
                  </a:lnTo>
                  <a:lnTo>
                    <a:pt x="292" y="22"/>
                  </a:lnTo>
                  <a:lnTo>
                    <a:pt x="306" y="22"/>
                  </a:lnTo>
                  <a:lnTo>
                    <a:pt x="318" y="22"/>
                  </a:lnTo>
                  <a:lnTo>
                    <a:pt x="332" y="22"/>
                  </a:lnTo>
                  <a:lnTo>
                    <a:pt x="343" y="22"/>
                  </a:lnTo>
                  <a:lnTo>
                    <a:pt x="358" y="22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5" y="22"/>
                  </a:lnTo>
                  <a:lnTo>
                    <a:pt x="410" y="22"/>
                  </a:lnTo>
                  <a:lnTo>
                    <a:pt x="421" y="22"/>
                  </a:lnTo>
                  <a:lnTo>
                    <a:pt x="424" y="0"/>
                  </a:lnTo>
                  <a:lnTo>
                    <a:pt x="424" y="48"/>
                  </a:lnTo>
                  <a:lnTo>
                    <a:pt x="424" y="44"/>
                  </a:lnTo>
                  <a:lnTo>
                    <a:pt x="428" y="37"/>
                  </a:lnTo>
                  <a:lnTo>
                    <a:pt x="428" y="15"/>
                  </a:lnTo>
                  <a:lnTo>
                    <a:pt x="428" y="44"/>
                  </a:lnTo>
                  <a:lnTo>
                    <a:pt x="432" y="59"/>
                  </a:lnTo>
                  <a:lnTo>
                    <a:pt x="436" y="78"/>
                  </a:lnTo>
                  <a:lnTo>
                    <a:pt x="436" y="96"/>
                  </a:lnTo>
                  <a:lnTo>
                    <a:pt x="439" y="118"/>
                  </a:lnTo>
                  <a:lnTo>
                    <a:pt x="443" y="140"/>
                  </a:lnTo>
                  <a:lnTo>
                    <a:pt x="443" y="163"/>
                  </a:lnTo>
                  <a:lnTo>
                    <a:pt x="447" y="192"/>
                  </a:lnTo>
                  <a:lnTo>
                    <a:pt x="450" y="222"/>
                  </a:lnTo>
                  <a:lnTo>
                    <a:pt x="450" y="251"/>
                  </a:lnTo>
                  <a:lnTo>
                    <a:pt x="454" y="288"/>
                  </a:lnTo>
                  <a:lnTo>
                    <a:pt x="458" y="325"/>
                  </a:lnTo>
                  <a:lnTo>
                    <a:pt x="461" y="366"/>
                  </a:lnTo>
                  <a:lnTo>
                    <a:pt x="461" y="391"/>
                  </a:lnTo>
                  <a:lnTo>
                    <a:pt x="465" y="399"/>
                  </a:lnTo>
                  <a:lnTo>
                    <a:pt x="465" y="421"/>
                  </a:lnTo>
                  <a:lnTo>
                    <a:pt x="469" y="443"/>
                  </a:lnTo>
                  <a:lnTo>
                    <a:pt x="472" y="473"/>
                  </a:lnTo>
                  <a:lnTo>
                    <a:pt x="480" y="510"/>
                  </a:lnTo>
                  <a:lnTo>
                    <a:pt x="483" y="543"/>
                  </a:lnTo>
                  <a:lnTo>
                    <a:pt x="491" y="587"/>
                  </a:lnTo>
                  <a:lnTo>
                    <a:pt x="498" y="632"/>
                  </a:lnTo>
                  <a:lnTo>
                    <a:pt x="509" y="676"/>
                  </a:lnTo>
                  <a:lnTo>
                    <a:pt x="520" y="716"/>
                  </a:lnTo>
                  <a:lnTo>
                    <a:pt x="535" y="761"/>
                  </a:lnTo>
                  <a:lnTo>
                    <a:pt x="550" y="794"/>
                  </a:lnTo>
                  <a:lnTo>
                    <a:pt x="561" y="816"/>
                  </a:lnTo>
                  <a:lnTo>
                    <a:pt x="579" y="838"/>
                  </a:lnTo>
                  <a:lnTo>
                    <a:pt x="598" y="846"/>
                  </a:lnTo>
                  <a:lnTo>
                    <a:pt x="620" y="849"/>
                  </a:lnTo>
                  <a:lnTo>
                    <a:pt x="646" y="849"/>
                  </a:lnTo>
                  <a:lnTo>
                    <a:pt x="675" y="846"/>
                  </a:lnTo>
                  <a:lnTo>
                    <a:pt x="705" y="838"/>
                  </a:lnTo>
                  <a:lnTo>
                    <a:pt x="745" y="831"/>
                  </a:lnTo>
                  <a:lnTo>
                    <a:pt x="782" y="827"/>
                  </a:lnTo>
                  <a:lnTo>
                    <a:pt x="823" y="827"/>
                  </a:lnTo>
                  <a:lnTo>
                    <a:pt x="863" y="827"/>
                  </a:lnTo>
                  <a:lnTo>
                    <a:pt x="900" y="827"/>
                  </a:lnTo>
                  <a:lnTo>
                    <a:pt x="941" y="827"/>
                  </a:lnTo>
                  <a:lnTo>
                    <a:pt x="981" y="827"/>
                  </a:lnTo>
                  <a:lnTo>
                    <a:pt x="1022" y="827"/>
                  </a:lnTo>
                  <a:lnTo>
                    <a:pt x="1059" y="827"/>
                  </a:lnTo>
                  <a:lnTo>
                    <a:pt x="1099" y="827"/>
                  </a:lnTo>
                  <a:lnTo>
                    <a:pt x="1140" y="827"/>
                  </a:lnTo>
                  <a:lnTo>
                    <a:pt x="1177" y="827"/>
                  </a:lnTo>
                  <a:lnTo>
                    <a:pt x="1217" y="827"/>
                  </a:lnTo>
                  <a:lnTo>
                    <a:pt x="1258" y="827"/>
                  </a:lnTo>
                  <a:lnTo>
                    <a:pt x="1298" y="827"/>
                  </a:lnTo>
                  <a:lnTo>
                    <a:pt x="1335" y="827"/>
                  </a:lnTo>
                  <a:lnTo>
                    <a:pt x="1376" y="827"/>
                  </a:lnTo>
                  <a:lnTo>
                    <a:pt x="1416" y="827"/>
                  </a:lnTo>
                  <a:lnTo>
                    <a:pt x="1453" y="827"/>
                  </a:lnTo>
                  <a:lnTo>
                    <a:pt x="1494" y="827"/>
                  </a:lnTo>
                  <a:lnTo>
                    <a:pt x="1534" y="827"/>
                  </a:lnTo>
                  <a:lnTo>
                    <a:pt x="1575" y="827"/>
                  </a:lnTo>
                  <a:lnTo>
                    <a:pt x="1612" y="827"/>
                  </a:lnTo>
                  <a:lnTo>
                    <a:pt x="1652" y="827"/>
                  </a:lnTo>
                  <a:lnTo>
                    <a:pt x="1693" y="827"/>
                  </a:lnTo>
                  <a:lnTo>
                    <a:pt x="1730" y="827"/>
                  </a:lnTo>
                  <a:lnTo>
                    <a:pt x="1770" y="827"/>
                  </a:lnTo>
                  <a:lnTo>
                    <a:pt x="1781" y="827"/>
                  </a:lnTo>
                </a:path>
              </a:pathLst>
            </a:custGeom>
            <a:noFill/>
            <a:ln w="1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08" name="Rectangle 86"/>
            <p:cNvSpPr>
              <a:spLocks noChangeArrowheads="1"/>
            </p:cNvSpPr>
            <p:nvPr/>
          </p:nvSpPr>
          <p:spPr bwMode="auto">
            <a:xfrm>
              <a:off x="4056" y="3497"/>
              <a:ext cx="3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09" name="Rectangle 87"/>
            <p:cNvSpPr>
              <a:spLocks noChangeArrowheads="1"/>
            </p:cNvSpPr>
            <p:nvPr/>
          </p:nvSpPr>
          <p:spPr bwMode="auto">
            <a:xfrm rot="-5400000">
              <a:off x="2762" y="2659"/>
              <a:ext cx="77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 Potência Reativa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10" name="Freeform 88"/>
            <p:cNvSpPr>
              <a:spLocks/>
            </p:cNvSpPr>
            <p:nvPr/>
          </p:nvSpPr>
          <p:spPr bwMode="auto">
            <a:xfrm>
              <a:off x="3333" y="2858"/>
              <a:ext cx="1781" cy="163"/>
            </a:xfrm>
            <a:custGeom>
              <a:avLst/>
              <a:gdLst>
                <a:gd name="T0" fmla="*/ 4 w 1781"/>
                <a:gd name="T1" fmla="*/ 96 h 163"/>
                <a:gd name="T2" fmla="*/ 15 w 1781"/>
                <a:gd name="T3" fmla="*/ 96 h 163"/>
                <a:gd name="T4" fmla="*/ 26 w 1781"/>
                <a:gd name="T5" fmla="*/ 96 h 163"/>
                <a:gd name="T6" fmla="*/ 37 w 1781"/>
                <a:gd name="T7" fmla="*/ 96 h 163"/>
                <a:gd name="T8" fmla="*/ 48 w 1781"/>
                <a:gd name="T9" fmla="*/ 96 h 163"/>
                <a:gd name="T10" fmla="*/ 59 w 1781"/>
                <a:gd name="T11" fmla="*/ 96 h 163"/>
                <a:gd name="T12" fmla="*/ 70 w 1781"/>
                <a:gd name="T13" fmla="*/ 96 h 163"/>
                <a:gd name="T14" fmla="*/ 85 w 1781"/>
                <a:gd name="T15" fmla="*/ 93 h 163"/>
                <a:gd name="T16" fmla="*/ 104 w 1781"/>
                <a:gd name="T17" fmla="*/ 93 h 163"/>
                <a:gd name="T18" fmla="*/ 122 w 1781"/>
                <a:gd name="T19" fmla="*/ 93 h 163"/>
                <a:gd name="T20" fmla="*/ 144 w 1781"/>
                <a:gd name="T21" fmla="*/ 93 h 163"/>
                <a:gd name="T22" fmla="*/ 170 w 1781"/>
                <a:gd name="T23" fmla="*/ 93 h 163"/>
                <a:gd name="T24" fmla="*/ 200 w 1781"/>
                <a:gd name="T25" fmla="*/ 93 h 163"/>
                <a:gd name="T26" fmla="*/ 236 w 1781"/>
                <a:gd name="T27" fmla="*/ 93 h 163"/>
                <a:gd name="T28" fmla="*/ 277 w 1781"/>
                <a:gd name="T29" fmla="*/ 93 h 163"/>
                <a:gd name="T30" fmla="*/ 325 w 1781"/>
                <a:gd name="T31" fmla="*/ 93 h 163"/>
                <a:gd name="T32" fmla="*/ 384 w 1781"/>
                <a:gd name="T33" fmla="*/ 93 h 163"/>
                <a:gd name="T34" fmla="*/ 424 w 1781"/>
                <a:gd name="T35" fmla="*/ 45 h 163"/>
                <a:gd name="T36" fmla="*/ 424 w 1781"/>
                <a:gd name="T37" fmla="*/ 115 h 163"/>
                <a:gd name="T38" fmla="*/ 428 w 1781"/>
                <a:gd name="T39" fmla="*/ 163 h 163"/>
                <a:gd name="T40" fmla="*/ 428 w 1781"/>
                <a:gd name="T41" fmla="*/ 111 h 163"/>
                <a:gd name="T42" fmla="*/ 436 w 1781"/>
                <a:gd name="T43" fmla="*/ 122 h 163"/>
                <a:gd name="T44" fmla="*/ 443 w 1781"/>
                <a:gd name="T45" fmla="*/ 122 h 163"/>
                <a:gd name="T46" fmla="*/ 450 w 1781"/>
                <a:gd name="T47" fmla="*/ 122 h 163"/>
                <a:gd name="T48" fmla="*/ 458 w 1781"/>
                <a:gd name="T49" fmla="*/ 118 h 163"/>
                <a:gd name="T50" fmla="*/ 461 w 1781"/>
                <a:gd name="T51" fmla="*/ 107 h 163"/>
                <a:gd name="T52" fmla="*/ 465 w 1781"/>
                <a:gd name="T53" fmla="*/ 96 h 163"/>
                <a:gd name="T54" fmla="*/ 472 w 1781"/>
                <a:gd name="T55" fmla="*/ 85 h 163"/>
                <a:gd name="T56" fmla="*/ 480 w 1781"/>
                <a:gd name="T57" fmla="*/ 81 h 163"/>
                <a:gd name="T58" fmla="*/ 487 w 1781"/>
                <a:gd name="T59" fmla="*/ 81 h 163"/>
                <a:gd name="T60" fmla="*/ 498 w 1781"/>
                <a:gd name="T61" fmla="*/ 85 h 163"/>
                <a:gd name="T62" fmla="*/ 509 w 1781"/>
                <a:gd name="T63" fmla="*/ 89 h 163"/>
                <a:gd name="T64" fmla="*/ 524 w 1781"/>
                <a:gd name="T65" fmla="*/ 89 h 163"/>
                <a:gd name="T66" fmla="*/ 539 w 1781"/>
                <a:gd name="T67" fmla="*/ 93 h 163"/>
                <a:gd name="T68" fmla="*/ 557 w 1781"/>
                <a:gd name="T69" fmla="*/ 93 h 163"/>
                <a:gd name="T70" fmla="*/ 579 w 1781"/>
                <a:gd name="T71" fmla="*/ 93 h 163"/>
                <a:gd name="T72" fmla="*/ 609 w 1781"/>
                <a:gd name="T73" fmla="*/ 96 h 163"/>
                <a:gd name="T74" fmla="*/ 642 w 1781"/>
                <a:gd name="T75" fmla="*/ 96 h 163"/>
                <a:gd name="T76" fmla="*/ 694 w 1781"/>
                <a:gd name="T77" fmla="*/ 96 h 163"/>
                <a:gd name="T78" fmla="*/ 753 w 1781"/>
                <a:gd name="T79" fmla="*/ 96 h 163"/>
                <a:gd name="T80" fmla="*/ 808 w 1781"/>
                <a:gd name="T81" fmla="*/ 96 h 163"/>
                <a:gd name="T82" fmla="*/ 882 w 1781"/>
                <a:gd name="T83" fmla="*/ 96 h 163"/>
                <a:gd name="T84" fmla="*/ 952 w 1781"/>
                <a:gd name="T85" fmla="*/ 96 h 163"/>
                <a:gd name="T86" fmla="*/ 1026 w 1781"/>
                <a:gd name="T87" fmla="*/ 96 h 163"/>
                <a:gd name="T88" fmla="*/ 1096 w 1781"/>
                <a:gd name="T89" fmla="*/ 96 h 163"/>
                <a:gd name="T90" fmla="*/ 1169 w 1781"/>
                <a:gd name="T91" fmla="*/ 96 h 163"/>
                <a:gd name="T92" fmla="*/ 1239 w 1781"/>
                <a:gd name="T93" fmla="*/ 96 h 163"/>
                <a:gd name="T94" fmla="*/ 1309 w 1781"/>
                <a:gd name="T95" fmla="*/ 96 h 163"/>
                <a:gd name="T96" fmla="*/ 1383 w 1781"/>
                <a:gd name="T97" fmla="*/ 96 h 163"/>
                <a:gd name="T98" fmla="*/ 1453 w 1781"/>
                <a:gd name="T99" fmla="*/ 96 h 163"/>
                <a:gd name="T100" fmla="*/ 1527 w 1781"/>
                <a:gd name="T101" fmla="*/ 96 h 163"/>
                <a:gd name="T102" fmla="*/ 1597 w 1781"/>
                <a:gd name="T103" fmla="*/ 96 h 163"/>
                <a:gd name="T104" fmla="*/ 1671 w 1781"/>
                <a:gd name="T105" fmla="*/ 96 h 163"/>
                <a:gd name="T106" fmla="*/ 1741 w 1781"/>
                <a:gd name="T107" fmla="*/ 96 h 1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81"/>
                <a:gd name="T163" fmla="*/ 0 h 163"/>
                <a:gd name="T164" fmla="*/ 1781 w 1781"/>
                <a:gd name="T165" fmla="*/ 163 h 1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81" h="163">
                  <a:moveTo>
                    <a:pt x="0" y="96"/>
                  </a:moveTo>
                  <a:lnTo>
                    <a:pt x="4" y="96"/>
                  </a:lnTo>
                  <a:lnTo>
                    <a:pt x="8" y="96"/>
                  </a:lnTo>
                  <a:lnTo>
                    <a:pt x="15" y="96"/>
                  </a:lnTo>
                  <a:lnTo>
                    <a:pt x="19" y="96"/>
                  </a:lnTo>
                  <a:lnTo>
                    <a:pt x="26" y="96"/>
                  </a:lnTo>
                  <a:lnTo>
                    <a:pt x="30" y="96"/>
                  </a:lnTo>
                  <a:lnTo>
                    <a:pt x="37" y="96"/>
                  </a:lnTo>
                  <a:lnTo>
                    <a:pt x="41" y="96"/>
                  </a:lnTo>
                  <a:lnTo>
                    <a:pt x="48" y="96"/>
                  </a:lnTo>
                  <a:lnTo>
                    <a:pt x="52" y="96"/>
                  </a:lnTo>
                  <a:lnTo>
                    <a:pt x="59" y="96"/>
                  </a:lnTo>
                  <a:lnTo>
                    <a:pt x="67" y="96"/>
                  </a:lnTo>
                  <a:lnTo>
                    <a:pt x="70" y="96"/>
                  </a:lnTo>
                  <a:lnTo>
                    <a:pt x="78" y="96"/>
                  </a:lnTo>
                  <a:lnTo>
                    <a:pt x="85" y="93"/>
                  </a:lnTo>
                  <a:lnTo>
                    <a:pt x="96" y="96"/>
                  </a:lnTo>
                  <a:lnTo>
                    <a:pt x="104" y="93"/>
                  </a:lnTo>
                  <a:lnTo>
                    <a:pt x="115" y="96"/>
                  </a:lnTo>
                  <a:lnTo>
                    <a:pt x="122" y="93"/>
                  </a:lnTo>
                  <a:lnTo>
                    <a:pt x="133" y="96"/>
                  </a:lnTo>
                  <a:lnTo>
                    <a:pt x="144" y="93"/>
                  </a:lnTo>
                  <a:lnTo>
                    <a:pt x="159" y="96"/>
                  </a:lnTo>
                  <a:lnTo>
                    <a:pt x="170" y="93"/>
                  </a:lnTo>
                  <a:lnTo>
                    <a:pt x="185" y="96"/>
                  </a:lnTo>
                  <a:lnTo>
                    <a:pt x="200" y="93"/>
                  </a:lnTo>
                  <a:lnTo>
                    <a:pt x="218" y="96"/>
                  </a:lnTo>
                  <a:lnTo>
                    <a:pt x="236" y="93"/>
                  </a:lnTo>
                  <a:lnTo>
                    <a:pt x="255" y="96"/>
                  </a:lnTo>
                  <a:lnTo>
                    <a:pt x="277" y="93"/>
                  </a:lnTo>
                  <a:lnTo>
                    <a:pt x="299" y="96"/>
                  </a:lnTo>
                  <a:lnTo>
                    <a:pt x="325" y="93"/>
                  </a:lnTo>
                  <a:lnTo>
                    <a:pt x="351" y="96"/>
                  </a:lnTo>
                  <a:lnTo>
                    <a:pt x="384" y="93"/>
                  </a:lnTo>
                  <a:lnTo>
                    <a:pt x="417" y="96"/>
                  </a:lnTo>
                  <a:lnTo>
                    <a:pt x="424" y="45"/>
                  </a:lnTo>
                  <a:lnTo>
                    <a:pt x="424" y="0"/>
                  </a:lnTo>
                  <a:lnTo>
                    <a:pt x="424" y="115"/>
                  </a:lnTo>
                  <a:lnTo>
                    <a:pt x="428" y="129"/>
                  </a:lnTo>
                  <a:lnTo>
                    <a:pt x="428" y="163"/>
                  </a:lnTo>
                  <a:lnTo>
                    <a:pt x="428" y="59"/>
                  </a:lnTo>
                  <a:lnTo>
                    <a:pt x="428" y="111"/>
                  </a:lnTo>
                  <a:lnTo>
                    <a:pt x="436" y="118"/>
                  </a:lnTo>
                  <a:lnTo>
                    <a:pt x="436" y="122"/>
                  </a:lnTo>
                  <a:lnTo>
                    <a:pt x="439" y="122"/>
                  </a:lnTo>
                  <a:lnTo>
                    <a:pt x="443" y="122"/>
                  </a:lnTo>
                  <a:lnTo>
                    <a:pt x="447" y="122"/>
                  </a:lnTo>
                  <a:lnTo>
                    <a:pt x="450" y="122"/>
                  </a:lnTo>
                  <a:lnTo>
                    <a:pt x="454" y="118"/>
                  </a:lnTo>
                  <a:lnTo>
                    <a:pt x="458" y="118"/>
                  </a:lnTo>
                  <a:lnTo>
                    <a:pt x="461" y="115"/>
                  </a:lnTo>
                  <a:lnTo>
                    <a:pt x="461" y="107"/>
                  </a:lnTo>
                  <a:lnTo>
                    <a:pt x="465" y="104"/>
                  </a:lnTo>
                  <a:lnTo>
                    <a:pt x="465" y="96"/>
                  </a:lnTo>
                  <a:lnTo>
                    <a:pt x="469" y="89"/>
                  </a:lnTo>
                  <a:lnTo>
                    <a:pt x="472" y="85"/>
                  </a:lnTo>
                  <a:lnTo>
                    <a:pt x="476" y="81"/>
                  </a:lnTo>
                  <a:lnTo>
                    <a:pt x="480" y="81"/>
                  </a:lnTo>
                  <a:lnTo>
                    <a:pt x="483" y="81"/>
                  </a:lnTo>
                  <a:lnTo>
                    <a:pt x="487" y="81"/>
                  </a:lnTo>
                  <a:lnTo>
                    <a:pt x="491" y="81"/>
                  </a:lnTo>
                  <a:lnTo>
                    <a:pt x="498" y="85"/>
                  </a:lnTo>
                  <a:lnTo>
                    <a:pt x="502" y="85"/>
                  </a:lnTo>
                  <a:lnTo>
                    <a:pt x="509" y="89"/>
                  </a:lnTo>
                  <a:lnTo>
                    <a:pt x="517" y="89"/>
                  </a:lnTo>
                  <a:lnTo>
                    <a:pt x="524" y="89"/>
                  </a:lnTo>
                  <a:lnTo>
                    <a:pt x="531" y="89"/>
                  </a:lnTo>
                  <a:lnTo>
                    <a:pt x="539" y="93"/>
                  </a:lnTo>
                  <a:lnTo>
                    <a:pt x="546" y="93"/>
                  </a:lnTo>
                  <a:lnTo>
                    <a:pt x="557" y="93"/>
                  </a:lnTo>
                  <a:lnTo>
                    <a:pt x="568" y="93"/>
                  </a:lnTo>
                  <a:lnTo>
                    <a:pt x="579" y="93"/>
                  </a:lnTo>
                  <a:lnTo>
                    <a:pt x="590" y="96"/>
                  </a:lnTo>
                  <a:lnTo>
                    <a:pt x="609" y="96"/>
                  </a:lnTo>
                  <a:lnTo>
                    <a:pt x="624" y="96"/>
                  </a:lnTo>
                  <a:lnTo>
                    <a:pt x="642" y="96"/>
                  </a:lnTo>
                  <a:lnTo>
                    <a:pt x="664" y="96"/>
                  </a:lnTo>
                  <a:lnTo>
                    <a:pt x="694" y="96"/>
                  </a:lnTo>
                  <a:lnTo>
                    <a:pt x="723" y="96"/>
                  </a:lnTo>
                  <a:lnTo>
                    <a:pt x="753" y="96"/>
                  </a:lnTo>
                  <a:lnTo>
                    <a:pt x="778" y="96"/>
                  </a:lnTo>
                  <a:lnTo>
                    <a:pt x="808" y="96"/>
                  </a:lnTo>
                  <a:lnTo>
                    <a:pt x="845" y="96"/>
                  </a:lnTo>
                  <a:lnTo>
                    <a:pt x="882" y="96"/>
                  </a:lnTo>
                  <a:lnTo>
                    <a:pt x="915" y="96"/>
                  </a:lnTo>
                  <a:lnTo>
                    <a:pt x="952" y="96"/>
                  </a:lnTo>
                  <a:lnTo>
                    <a:pt x="989" y="96"/>
                  </a:lnTo>
                  <a:lnTo>
                    <a:pt x="1026" y="96"/>
                  </a:lnTo>
                  <a:lnTo>
                    <a:pt x="1059" y="96"/>
                  </a:lnTo>
                  <a:lnTo>
                    <a:pt x="1096" y="96"/>
                  </a:lnTo>
                  <a:lnTo>
                    <a:pt x="1132" y="96"/>
                  </a:lnTo>
                  <a:lnTo>
                    <a:pt x="1169" y="96"/>
                  </a:lnTo>
                  <a:lnTo>
                    <a:pt x="1203" y="96"/>
                  </a:lnTo>
                  <a:lnTo>
                    <a:pt x="1239" y="96"/>
                  </a:lnTo>
                  <a:lnTo>
                    <a:pt x="1276" y="96"/>
                  </a:lnTo>
                  <a:lnTo>
                    <a:pt x="1309" y="96"/>
                  </a:lnTo>
                  <a:lnTo>
                    <a:pt x="1346" y="96"/>
                  </a:lnTo>
                  <a:lnTo>
                    <a:pt x="1383" y="96"/>
                  </a:lnTo>
                  <a:lnTo>
                    <a:pt x="1420" y="96"/>
                  </a:lnTo>
                  <a:lnTo>
                    <a:pt x="1453" y="96"/>
                  </a:lnTo>
                  <a:lnTo>
                    <a:pt x="1490" y="96"/>
                  </a:lnTo>
                  <a:lnTo>
                    <a:pt x="1527" y="96"/>
                  </a:lnTo>
                  <a:lnTo>
                    <a:pt x="1564" y="96"/>
                  </a:lnTo>
                  <a:lnTo>
                    <a:pt x="1597" y="96"/>
                  </a:lnTo>
                  <a:lnTo>
                    <a:pt x="1634" y="96"/>
                  </a:lnTo>
                  <a:lnTo>
                    <a:pt x="1671" y="96"/>
                  </a:lnTo>
                  <a:lnTo>
                    <a:pt x="1708" y="96"/>
                  </a:lnTo>
                  <a:lnTo>
                    <a:pt x="1741" y="96"/>
                  </a:lnTo>
                  <a:lnTo>
                    <a:pt x="1781" y="96"/>
                  </a:lnTo>
                </a:path>
              </a:pathLst>
            </a:cu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1" name="Rectangle 89"/>
            <p:cNvSpPr>
              <a:spLocks noChangeArrowheads="1"/>
            </p:cNvSpPr>
            <p:nvPr/>
          </p:nvSpPr>
          <p:spPr bwMode="auto">
            <a:xfrm>
              <a:off x="4329" y="2097"/>
              <a:ext cx="752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2812" name="Rectangle 90"/>
            <p:cNvSpPr>
              <a:spLocks noChangeArrowheads="1"/>
            </p:cNvSpPr>
            <p:nvPr/>
          </p:nvSpPr>
          <p:spPr bwMode="auto">
            <a:xfrm>
              <a:off x="4329" y="2097"/>
              <a:ext cx="752" cy="19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2813" name="Line 91"/>
            <p:cNvSpPr>
              <a:spLocks noChangeShapeType="1"/>
            </p:cNvSpPr>
            <p:nvPr/>
          </p:nvSpPr>
          <p:spPr bwMode="auto">
            <a:xfrm>
              <a:off x="4329" y="2097"/>
              <a:ext cx="75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4" name="Freeform 92"/>
            <p:cNvSpPr>
              <a:spLocks/>
            </p:cNvSpPr>
            <p:nvPr/>
          </p:nvSpPr>
          <p:spPr bwMode="auto">
            <a:xfrm>
              <a:off x="4329" y="2097"/>
              <a:ext cx="752" cy="193"/>
            </a:xfrm>
            <a:custGeom>
              <a:avLst/>
              <a:gdLst>
                <a:gd name="T0" fmla="*/ 0 w 204"/>
                <a:gd name="T1" fmla="*/ 1318097041 h 52"/>
                <a:gd name="T2" fmla="*/ 2147483647 w 204"/>
                <a:gd name="T3" fmla="*/ 1318097041 h 52"/>
                <a:gd name="T4" fmla="*/ 2147483647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5" name="Line 93"/>
            <p:cNvSpPr>
              <a:spLocks noChangeShapeType="1"/>
            </p:cNvSpPr>
            <p:nvPr/>
          </p:nvSpPr>
          <p:spPr bwMode="auto">
            <a:xfrm flipV="1">
              <a:off x="4329" y="2097"/>
              <a:ext cx="1" cy="1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6" name="Line 94"/>
            <p:cNvSpPr>
              <a:spLocks noChangeShapeType="1"/>
            </p:cNvSpPr>
            <p:nvPr/>
          </p:nvSpPr>
          <p:spPr bwMode="auto">
            <a:xfrm>
              <a:off x="4329" y="2290"/>
              <a:ext cx="75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7" name="Freeform 95"/>
            <p:cNvSpPr>
              <a:spLocks/>
            </p:cNvSpPr>
            <p:nvPr/>
          </p:nvSpPr>
          <p:spPr bwMode="auto">
            <a:xfrm>
              <a:off x="4329" y="2097"/>
              <a:ext cx="752" cy="193"/>
            </a:xfrm>
            <a:custGeom>
              <a:avLst/>
              <a:gdLst>
                <a:gd name="T0" fmla="*/ 0 w 204"/>
                <a:gd name="T1" fmla="*/ 1318097041 h 52"/>
                <a:gd name="T2" fmla="*/ 0 w 204"/>
                <a:gd name="T3" fmla="*/ 0 h 52"/>
                <a:gd name="T4" fmla="*/ 2147483647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0" y="0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8" name="Freeform 96"/>
            <p:cNvSpPr>
              <a:spLocks/>
            </p:cNvSpPr>
            <p:nvPr/>
          </p:nvSpPr>
          <p:spPr bwMode="auto">
            <a:xfrm>
              <a:off x="4329" y="2097"/>
              <a:ext cx="752" cy="193"/>
            </a:xfrm>
            <a:custGeom>
              <a:avLst/>
              <a:gdLst>
                <a:gd name="T0" fmla="*/ 0 w 204"/>
                <a:gd name="T1" fmla="*/ 1318097041 h 52"/>
                <a:gd name="T2" fmla="*/ 2147483647 w 204"/>
                <a:gd name="T3" fmla="*/ 1318097041 h 52"/>
                <a:gd name="T4" fmla="*/ 2147483647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19" name="Line 97"/>
            <p:cNvSpPr>
              <a:spLocks noChangeShapeType="1"/>
            </p:cNvSpPr>
            <p:nvPr/>
          </p:nvSpPr>
          <p:spPr bwMode="auto">
            <a:xfrm flipV="1">
              <a:off x="4329" y="2097"/>
              <a:ext cx="1" cy="1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20" name="Rectangle 98"/>
            <p:cNvSpPr>
              <a:spLocks noChangeArrowheads="1"/>
            </p:cNvSpPr>
            <p:nvPr/>
          </p:nvSpPr>
          <p:spPr bwMode="auto">
            <a:xfrm>
              <a:off x="4521" y="2112"/>
              <a:ext cx="26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tensão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21" name="Line 99"/>
            <p:cNvSpPr>
              <a:spLocks noChangeShapeType="1"/>
            </p:cNvSpPr>
            <p:nvPr/>
          </p:nvSpPr>
          <p:spPr bwMode="auto">
            <a:xfrm>
              <a:off x="4359" y="2149"/>
              <a:ext cx="147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22" name="Rectangle 100"/>
            <p:cNvSpPr>
              <a:spLocks noChangeArrowheads="1"/>
            </p:cNvSpPr>
            <p:nvPr/>
          </p:nvSpPr>
          <p:spPr bwMode="auto">
            <a:xfrm>
              <a:off x="4521" y="2205"/>
              <a:ext cx="60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fator de potência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2823" name="Line 101"/>
            <p:cNvSpPr>
              <a:spLocks noChangeShapeType="1"/>
            </p:cNvSpPr>
            <p:nvPr/>
          </p:nvSpPr>
          <p:spPr bwMode="auto">
            <a:xfrm>
              <a:off x="4359" y="2234"/>
              <a:ext cx="147" cy="1"/>
            </a:xfrm>
            <a:prstGeom prst="line">
              <a:avLst/>
            </a:prstGeom>
            <a:noFill/>
            <a:ln w="15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Relação ao Sist. de Excitação</a:t>
            </a:r>
          </a:p>
        </p:txBody>
      </p:sp>
      <p:sp>
        <p:nvSpPr>
          <p:cNvPr id="33795" name="Text Box 8"/>
          <p:cNvSpPr txBox="1">
            <a:spLocks noChangeArrowheads="1"/>
          </p:cNvSpPr>
          <p:nvPr/>
        </p:nvSpPr>
        <p:spPr bwMode="auto">
          <a:xfrm>
            <a:off x="228600" y="1165225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  <a:cs typeface="Times New Roman" pitchFamily="18" charset="0"/>
              </a:rPr>
              <a:t>Após a desconexão da indústria</a:t>
            </a:r>
          </a:p>
        </p:txBody>
      </p:sp>
      <p:sp>
        <p:nvSpPr>
          <p:cNvPr id="62468" name="Text Box 10"/>
          <p:cNvSpPr txBox="1">
            <a:spLocks noChangeArrowheads="1"/>
          </p:cNvSpPr>
          <p:nvPr/>
        </p:nvSpPr>
        <p:spPr bwMode="auto">
          <a:xfrm>
            <a:off x="2903538" y="6584950"/>
            <a:ext cx="3713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latin typeface="Arial" charset="0"/>
                <a:cs typeface="Times New Roman" pitchFamily="18" charset="0"/>
              </a:rPr>
              <a:t>(c) Potência reativa de TG-3. (S</a:t>
            </a:r>
            <a:r>
              <a:rPr lang="pt-BR" altLang="pt-BR" sz="1200" baseline="-30000">
                <a:latin typeface="Arial" charset="0"/>
                <a:cs typeface="Times New Roman" pitchFamily="18" charset="0"/>
              </a:rPr>
              <a:t>base</a:t>
            </a:r>
            <a:r>
              <a:rPr lang="pt-BR" altLang="pt-BR" sz="1200">
                <a:latin typeface="Arial" charset="0"/>
                <a:cs typeface="Times New Roman" pitchFamily="18" charset="0"/>
              </a:rPr>
              <a:t>  = 16,875 MVA).</a:t>
            </a:r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62469" name="Text Box 11"/>
          <p:cNvSpPr txBox="1">
            <a:spLocks noChangeArrowheads="1"/>
          </p:cNvSpPr>
          <p:nvPr/>
        </p:nvSpPr>
        <p:spPr bwMode="auto">
          <a:xfrm>
            <a:off x="4673600" y="3870325"/>
            <a:ext cx="4352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latin typeface="Arial" charset="0"/>
                <a:cs typeface="Times New Roman" pitchFamily="18" charset="0"/>
              </a:rPr>
              <a:t>(b) Potência reativa de TG-1 e TG-2. (S</a:t>
            </a:r>
            <a:r>
              <a:rPr lang="pt-BR" altLang="pt-BR" sz="1200" baseline="-30000">
                <a:latin typeface="Arial" charset="0"/>
                <a:cs typeface="Times New Roman" pitchFamily="18" charset="0"/>
              </a:rPr>
              <a:t>base</a:t>
            </a:r>
            <a:r>
              <a:rPr lang="pt-BR" altLang="pt-BR" sz="1200">
                <a:latin typeface="Arial" charset="0"/>
                <a:cs typeface="Times New Roman" pitchFamily="18" charset="0"/>
              </a:rPr>
              <a:t>  = 12,5 MVA).</a:t>
            </a:r>
            <a:r>
              <a:rPr lang="pt-BR" altLang="pt-BR" sz="1200">
                <a:latin typeface="Arial" charset="0"/>
              </a:rPr>
              <a:t> </a:t>
            </a: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1025525" y="3870325"/>
            <a:ext cx="3043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>
                <a:latin typeface="Arial" charset="0"/>
              </a:rPr>
              <a:t>(a) Tensão terminal dos geradores.</a:t>
            </a:r>
          </a:p>
        </p:txBody>
      </p:sp>
      <p:grpSp>
        <p:nvGrpSpPr>
          <p:cNvPr id="33799" name="Group 4"/>
          <p:cNvGrpSpPr>
            <a:grpSpLocks noChangeAspect="1"/>
          </p:cNvGrpSpPr>
          <p:nvPr/>
        </p:nvGrpSpPr>
        <p:grpSpPr bwMode="auto">
          <a:xfrm>
            <a:off x="719138" y="1609725"/>
            <a:ext cx="3081337" cy="2278063"/>
            <a:chOff x="453" y="1014"/>
            <a:chExt cx="1941" cy="1435"/>
          </a:xfrm>
        </p:grpSpPr>
        <p:sp>
          <p:nvSpPr>
            <p:cNvPr id="3389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3" y="1014"/>
              <a:ext cx="1907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97" name="Rectangle 5"/>
            <p:cNvSpPr>
              <a:spLocks noChangeArrowheads="1"/>
            </p:cNvSpPr>
            <p:nvPr/>
          </p:nvSpPr>
          <p:spPr bwMode="auto">
            <a:xfrm>
              <a:off x="657" y="1051"/>
              <a:ext cx="1666" cy="12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98" name="Rectangle 6"/>
            <p:cNvSpPr>
              <a:spLocks noChangeArrowheads="1"/>
            </p:cNvSpPr>
            <p:nvPr/>
          </p:nvSpPr>
          <p:spPr bwMode="auto">
            <a:xfrm>
              <a:off x="657" y="1051"/>
              <a:ext cx="1666" cy="1229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99" name="Line 7"/>
            <p:cNvSpPr>
              <a:spLocks noChangeShapeType="1"/>
            </p:cNvSpPr>
            <p:nvPr/>
          </p:nvSpPr>
          <p:spPr bwMode="auto">
            <a:xfrm>
              <a:off x="657" y="2280"/>
              <a:ext cx="1666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00" name="Line 8"/>
            <p:cNvSpPr>
              <a:spLocks noChangeShapeType="1"/>
            </p:cNvSpPr>
            <p:nvPr/>
          </p:nvSpPr>
          <p:spPr bwMode="auto">
            <a:xfrm flipV="1">
              <a:off x="657" y="1051"/>
              <a:ext cx="1" cy="1229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01" name="Line 9"/>
            <p:cNvSpPr>
              <a:spLocks noChangeShapeType="1"/>
            </p:cNvSpPr>
            <p:nvPr/>
          </p:nvSpPr>
          <p:spPr bwMode="auto">
            <a:xfrm flipV="1">
              <a:off x="657" y="2263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02" name="Rectangle 10"/>
            <p:cNvSpPr>
              <a:spLocks noChangeArrowheads="1"/>
            </p:cNvSpPr>
            <p:nvPr/>
          </p:nvSpPr>
          <p:spPr bwMode="auto">
            <a:xfrm>
              <a:off x="633" y="2290"/>
              <a:ext cx="8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03" name="Line 11"/>
            <p:cNvSpPr>
              <a:spLocks noChangeShapeType="1"/>
            </p:cNvSpPr>
            <p:nvPr/>
          </p:nvSpPr>
          <p:spPr bwMode="auto">
            <a:xfrm flipV="1">
              <a:off x="988" y="2263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04" name="Rectangle 12"/>
            <p:cNvSpPr>
              <a:spLocks noChangeArrowheads="1"/>
            </p:cNvSpPr>
            <p:nvPr/>
          </p:nvSpPr>
          <p:spPr bwMode="auto">
            <a:xfrm>
              <a:off x="954" y="2290"/>
              <a:ext cx="10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05" name="Line 13"/>
            <p:cNvSpPr>
              <a:spLocks noChangeShapeType="1"/>
            </p:cNvSpPr>
            <p:nvPr/>
          </p:nvSpPr>
          <p:spPr bwMode="auto">
            <a:xfrm flipV="1">
              <a:off x="1321" y="2263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06" name="Rectangle 14"/>
            <p:cNvSpPr>
              <a:spLocks noChangeArrowheads="1"/>
            </p:cNvSpPr>
            <p:nvPr/>
          </p:nvSpPr>
          <p:spPr bwMode="auto">
            <a:xfrm>
              <a:off x="1287" y="2290"/>
              <a:ext cx="10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07" name="Line 15"/>
            <p:cNvSpPr>
              <a:spLocks noChangeShapeType="1"/>
            </p:cNvSpPr>
            <p:nvPr/>
          </p:nvSpPr>
          <p:spPr bwMode="auto">
            <a:xfrm flipV="1">
              <a:off x="1655" y="2263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08" name="Rectangle 16"/>
            <p:cNvSpPr>
              <a:spLocks noChangeArrowheads="1"/>
            </p:cNvSpPr>
            <p:nvPr/>
          </p:nvSpPr>
          <p:spPr bwMode="auto">
            <a:xfrm>
              <a:off x="1621" y="2290"/>
              <a:ext cx="10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30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09" name="Line 17"/>
            <p:cNvSpPr>
              <a:spLocks noChangeShapeType="1"/>
            </p:cNvSpPr>
            <p:nvPr/>
          </p:nvSpPr>
          <p:spPr bwMode="auto">
            <a:xfrm flipV="1">
              <a:off x="1989" y="2263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10" name="Rectangle 18"/>
            <p:cNvSpPr>
              <a:spLocks noChangeArrowheads="1"/>
            </p:cNvSpPr>
            <p:nvPr/>
          </p:nvSpPr>
          <p:spPr bwMode="auto">
            <a:xfrm>
              <a:off x="1955" y="2290"/>
              <a:ext cx="10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11" name="Line 19"/>
            <p:cNvSpPr>
              <a:spLocks noChangeShapeType="1"/>
            </p:cNvSpPr>
            <p:nvPr/>
          </p:nvSpPr>
          <p:spPr bwMode="auto">
            <a:xfrm flipV="1">
              <a:off x="2323" y="2263"/>
              <a:ext cx="1" cy="1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12" name="Rectangle 20"/>
            <p:cNvSpPr>
              <a:spLocks noChangeArrowheads="1"/>
            </p:cNvSpPr>
            <p:nvPr/>
          </p:nvSpPr>
          <p:spPr bwMode="auto">
            <a:xfrm>
              <a:off x="2288" y="2290"/>
              <a:ext cx="10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13" name="Line 21"/>
            <p:cNvSpPr>
              <a:spLocks noChangeShapeType="1"/>
            </p:cNvSpPr>
            <p:nvPr/>
          </p:nvSpPr>
          <p:spPr bwMode="auto">
            <a:xfrm>
              <a:off x="657" y="2280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14" name="Rectangle 22"/>
            <p:cNvSpPr>
              <a:spLocks noChangeArrowheads="1"/>
            </p:cNvSpPr>
            <p:nvPr/>
          </p:nvSpPr>
          <p:spPr bwMode="auto">
            <a:xfrm>
              <a:off x="576" y="2242"/>
              <a:ext cx="102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 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15" name="Line 23"/>
            <p:cNvSpPr>
              <a:spLocks noChangeShapeType="1"/>
            </p:cNvSpPr>
            <p:nvPr/>
          </p:nvSpPr>
          <p:spPr bwMode="auto">
            <a:xfrm>
              <a:off x="657" y="2073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16" name="Rectangle 24"/>
            <p:cNvSpPr>
              <a:spLocks noChangeArrowheads="1"/>
            </p:cNvSpPr>
            <p:nvPr/>
          </p:nvSpPr>
          <p:spPr bwMode="auto">
            <a:xfrm>
              <a:off x="559" y="2035"/>
              <a:ext cx="12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17" name="Line 25"/>
            <p:cNvSpPr>
              <a:spLocks noChangeShapeType="1"/>
            </p:cNvSpPr>
            <p:nvPr/>
          </p:nvSpPr>
          <p:spPr bwMode="auto">
            <a:xfrm>
              <a:off x="657" y="1869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18" name="Rectangle 26"/>
            <p:cNvSpPr>
              <a:spLocks noChangeArrowheads="1"/>
            </p:cNvSpPr>
            <p:nvPr/>
          </p:nvSpPr>
          <p:spPr bwMode="auto">
            <a:xfrm>
              <a:off x="559" y="1832"/>
              <a:ext cx="12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19" name="Line 27"/>
            <p:cNvSpPr>
              <a:spLocks noChangeShapeType="1"/>
            </p:cNvSpPr>
            <p:nvPr/>
          </p:nvSpPr>
          <p:spPr bwMode="auto">
            <a:xfrm>
              <a:off x="657" y="1662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20" name="Rectangle 28"/>
            <p:cNvSpPr>
              <a:spLocks noChangeArrowheads="1"/>
            </p:cNvSpPr>
            <p:nvPr/>
          </p:nvSpPr>
          <p:spPr bwMode="auto">
            <a:xfrm>
              <a:off x="559" y="1625"/>
              <a:ext cx="12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0,6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21" name="Line 29"/>
            <p:cNvSpPr>
              <a:spLocks noChangeShapeType="1"/>
            </p:cNvSpPr>
            <p:nvPr/>
          </p:nvSpPr>
          <p:spPr bwMode="auto">
            <a:xfrm>
              <a:off x="657" y="1458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22" name="Rectangle 30"/>
            <p:cNvSpPr>
              <a:spLocks noChangeArrowheads="1"/>
            </p:cNvSpPr>
            <p:nvPr/>
          </p:nvSpPr>
          <p:spPr bwMode="auto">
            <a:xfrm>
              <a:off x="559" y="1421"/>
              <a:ext cx="12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0,8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23" name="Line 31"/>
            <p:cNvSpPr>
              <a:spLocks noChangeShapeType="1"/>
            </p:cNvSpPr>
            <p:nvPr/>
          </p:nvSpPr>
          <p:spPr bwMode="auto">
            <a:xfrm>
              <a:off x="657" y="1255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24" name="Rectangle 32"/>
            <p:cNvSpPr>
              <a:spLocks noChangeArrowheads="1"/>
            </p:cNvSpPr>
            <p:nvPr/>
          </p:nvSpPr>
          <p:spPr bwMode="auto">
            <a:xfrm>
              <a:off x="610" y="1218"/>
              <a:ext cx="6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25" name="Line 33"/>
            <p:cNvSpPr>
              <a:spLocks noChangeShapeType="1"/>
            </p:cNvSpPr>
            <p:nvPr/>
          </p:nvSpPr>
          <p:spPr bwMode="auto">
            <a:xfrm>
              <a:off x="657" y="1051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26" name="Rectangle 34"/>
            <p:cNvSpPr>
              <a:spLocks noChangeArrowheads="1"/>
            </p:cNvSpPr>
            <p:nvPr/>
          </p:nvSpPr>
          <p:spPr bwMode="auto">
            <a:xfrm>
              <a:off x="559" y="1014"/>
              <a:ext cx="12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1,2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27" name="Freeform 35"/>
            <p:cNvSpPr>
              <a:spLocks/>
            </p:cNvSpPr>
            <p:nvPr/>
          </p:nvSpPr>
          <p:spPr bwMode="auto">
            <a:xfrm>
              <a:off x="657" y="1241"/>
              <a:ext cx="1666" cy="106"/>
            </a:xfrm>
            <a:custGeom>
              <a:avLst/>
              <a:gdLst>
                <a:gd name="T0" fmla="*/ 11 w 1666"/>
                <a:gd name="T1" fmla="*/ 11 h 106"/>
                <a:gd name="T2" fmla="*/ 58 w 1666"/>
                <a:gd name="T3" fmla="*/ 11 h 106"/>
                <a:gd name="T4" fmla="*/ 113 w 1666"/>
                <a:gd name="T5" fmla="*/ 11 h 106"/>
                <a:gd name="T6" fmla="*/ 177 w 1666"/>
                <a:gd name="T7" fmla="*/ 11 h 106"/>
                <a:gd name="T8" fmla="*/ 252 w 1666"/>
                <a:gd name="T9" fmla="*/ 11 h 106"/>
                <a:gd name="T10" fmla="*/ 327 w 1666"/>
                <a:gd name="T11" fmla="*/ 11 h 106"/>
                <a:gd name="T12" fmla="*/ 378 w 1666"/>
                <a:gd name="T13" fmla="*/ 11 h 106"/>
                <a:gd name="T14" fmla="*/ 395 w 1666"/>
                <a:gd name="T15" fmla="*/ 11 h 106"/>
                <a:gd name="T16" fmla="*/ 399 w 1666"/>
                <a:gd name="T17" fmla="*/ 106 h 106"/>
                <a:gd name="T18" fmla="*/ 402 w 1666"/>
                <a:gd name="T19" fmla="*/ 0 h 106"/>
                <a:gd name="T20" fmla="*/ 409 w 1666"/>
                <a:gd name="T21" fmla="*/ 7 h 106"/>
                <a:gd name="T22" fmla="*/ 416 w 1666"/>
                <a:gd name="T23" fmla="*/ 17 h 106"/>
                <a:gd name="T24" fmla="*/ 423 w 1666"/>
                <a:gd name="T25" fmla="*/ 21 h 106"/>
                <a:gd name="T26" fmla="*/ 429 w 1666"/>
                <a:gd name="T27" fmla="*/ 24 h 106"/>
                <a:gd name="T28" fmla="*/ 436 w 1666"/>
                <a:gd name="T29" fmla="*/ 27 h 106"/>
                <a:gd name="T30" fmla="*/ 443 w 1666"/>
                <a:gd name="T31" fmla="*/ 24 h 106"/>
                <a:gd name="T32" fmla="*/ 450 w 1666"/>
                <a:gd name="T33" fmla="*/ 24 h 106"/>
                <a:gd name="T34" fmla="*/ 457 w 1666"/>
                <a:gd name="T35" fmla="*/ 24 h 106"/>
                <a:gd name="T36" fmla="*/ 463 w 1666"/>
                <a:gd name="T37" fmla="*/ 21 h 106"/>
                <a:gd name="T38" fmla="*/ 470 w 1666"/>
                <a:gd name="T39" fmla="*/ 21 h 106"/>
                <a:gd name="T40" fmla="*/ 477 w 1666"/>
                <a:gd name="T41" fmla="*/ 17 h 106"/>
                <a:gd name="T42" fmla="*/ 487 w 1666"/>
                <a:gd name="T43" fmla="*/ 17 h 106"/>
                <a:gd name="T44" fmla="*/ 498 w 1666"/>
                <a:gd name="T45" fmla="*/ 14 h 106"/>
                <a:gd name="T46" fmla="*/ 504 w 1666"/>
                <a:gd name="T47" fmla="*/ 14 h 106"/>
                <a:gd name="T48" fmla="*/ 511 w 1666"/>
                <a:gd name="T49" fmla="*/ 14 h 106"/>
                <a:gd name="T50" fmla="*/ 521 w 1666"/>
                <a:gd name="T51" fmla="*/ 14 h 106"/>
                <a:gd name="T52" fmla="*/ 528 w 1666"/>
                <a:gd name="T53" fmla="*/ 14 h 106"/>
                <a:gd name="T54" fmla="*/ 542 w 1666"/>
                <a:gd name="T55" fmla="*/ 14 h 106"/>
                <a:gd name="T56" fmla="*/ 555 w 1666"/>
                <a:gd name="T57" fmla="*/ 14 h 106"/>
                <a:gd name="T58" fmla="*/ 569 w 1666"/>
                <a:gd name="T59" fmla="*/ 14 h 106"/>
                <a:gd name="T60" fmla="*/ 589 w 1666"/>
                <a:gd name="T61" fmla="*/ 14 h 106"/>
                <a:gd name="T62" fmla="*/ 613 w 1666"/>
                <a:gd name="T63" fmla="*/ 14 h 106"/>
                <a:gd name="T64" fmla="*/ 637 w 1666"/>
                <a:gd name="T65" fmla="*/ 14 h 106"/>
                <a:gd name="T66" fmla="*/ 671 w 1666"/>
                <a:gd name="T67" fmla="*/ 14 h 106"/>
                <a:gd name="T68" fmla="*/ 709 w 1666"/>
                <a:gd name="T69" fmla="*/ 14 h 106"/>
                <a:gd name="T70" fmla="*/ 750 w 1666"/>
                <a:gd name="T71" fmla="*/ 14 h 106"/>
                <a:gd name="T72" fmla="*/ 804 w 1666"/>
                <a:gd name="T73" fmla="*/ 14 h 106"/>
                <a:gd name="T74" fmla="*/ 862 w 1666"/>
                <a:gd name="T75" fmla="*/ 14 h 106"/>
                <a:gd name="T76" fmla="*/ 930 w 1666"/>
                <a:gd name="T77" fmla="*/ 14 h 106"/>
                <a:gd name="T78" fmla="*/ 1008 w 1666"/>
                <a:gd name="T79" fmla="*/ 14 h 106"/>
                <a:gd name="T80" fmla="*/ 1090 w 1666"/>
                <a:gd name="T81" fmla="*/ 14 h 106"/>
                <a:gd name="T82" fmla="*/ 1168 w 1666"/>
                <a:gd name="T83" fmla="*/ 14 h 106"/>
                <a:gd name="T84" fmla="*/ 1250 w 1666"/>
                <a:gd name="T85" fmla="*/ 14 h 106"/>
                <a:gd name="T86" fmla="*/ 1328 w 1666"/>
                <a:gd name="T87" fmla="*/ 14 h 106"/>
                <a:gd name="T88" fmla="*/ 1410 w 1666"/>
                <a:gd name="T89" fmla="*/ 14 h 106"/>
                <a:gd name="T90" fmla="*/ 1488 w 1666"/>
                <a:gd name="T91" fmla="*/ 14 h 106"/>
                <a:gd name="T92" fmla="*/ 1570 w 1666"/>
                <a:gd name="T93" fmla="*/ 14 h 106"/>
                <a:gd name="T94" fmla="*/ 1649 w 1666"/>
                <a:gd name="T95" fmla="*/ 14 h 1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666"/>
                <a:gd name="T145" fmla="*/ 0 h 106"/>
                <a:gd name="T146" fmla="*/ 1666 w 1666"/>
                <a:gd name="T147" fmla="*/ 106 h 1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66" h="106">
                  <a:moveTo>
                    <a:pt x="0" y="11"/>
                  </a:moveTo>
                  <a:lnTo>
                    <a:pt x="11" y="11"/>
                  </a:lnTo>
                  <a:lnTo>
                    <a:pt x="34" y="11"/>
                  </a:lnTo>
                  <a:lnTo>
                    <a:pt x="58" y="11"/>
                  </a:lnTo>
                  <a:lnTo>
                    <a:pt x="82" y="11"/>
                  </a:lnTo>
                  <a:lnTo>
                    <a:pt x="113" y="11"/>
                  </a:lnTo>
                  <a:lnTo>
                    <a:pt x="140" y="11"/>
                  </a:lnTo>
                  <a:lnTo>
                    <a:pt x="177" y="11"/>
                  </a:lnTo>
                  <a:lnTo>
                    <a:pt x="215" y="11"/>
                  </a:lnTo>
                  <a:lnTo>
                    <a:pt x="252" y="11"/>
                  </a:lnTo>
                  <a:lnTo>
                    <a:pt x="290" y="11"/>
                  </a:lnTo>
                  <a:lnTo>
                    <a:pt x="327" y="11"/>
                  </a:lnTo>
                  <a:lnTo>
                    <a:pt x="365" y="11"/>
                  </a:lnTo>
                  <a:lnTo>
                    <a:pt x="378" y="11"/>
                  </a:lnTo>
                  <a:lnTo>
                    <a:pt x="389" y="11"/>
                  </a:lnTo>
                  <a:lnTo>
                    <a:pt x="395" y="11"/>
                  </a:lnTo>
                  <a:lnTo>
                    <a:pt x="399" y="11"/>
                  </a:lnTo>
                  <a:lnTo>
                    <a:pt x="399" y="106"/>
                  </a:lnTo>
                  <a:lnTo>
                    <a:pt x="399" y="4"/>
                  </a:lnTo>
                  <a:lnTo>
                    <a:pt x="402" y="0"/>
                  </a:lnTo>
                  <a:lnTo>
                    <a:pt x="406" y="4"/>
                  </a:lnTo>
                  <a:lnTo>
                    <a:pt x="409" y="7"/>
                  </a:lnTo>
                  <a:lnTo>
                    <a:pt x="416" y="14"/>
                  </a:lnTo>
                  <a:lnTo>
                    <a:pt x="416" y="17"/>
                  </a:lnTo>
                  <a:lnTo>
                    <a:pt x="419" y="21"/>
                  </a:lnTo>
                  <a:lnTo>
                    <a:pt x="423" y="21"/>
                  </a:lnTo>
                  <a:lnTo>
                    <a:pt x="426" y="24"/>
                  </a:lnTo>
                  <a:lnTo>
                    <a:pt x="429" y="24"/>
                  </a:lnTo>
                  <a:lnTo>
                    <a:pt x="433" y="27"/>
                  </a:lnTo>
                  <a:lnTo>
                    <a:pt x="436" y="27"/>
                  </a:lnTo>
                  <a:lnTo>
                    <a:pt x="440" y="27"/>
                  </a:lnTo>
                  <a:lnTo>
                    <a:pt x="443" y="24"/>
                  </a:lnTo>
                  <a:lnTo>
                    <a:pt x="446" y="24"/>
                  </a:lnTo>
                  <a:lnTo>
                    <a:pt x="450" y="24"/>
                  </a:lnTo>
                  <a:lnTo>
                    <a:pt x="453" y="24"/>
                  </a:lnTo>
                  <a:lnTo>
                    <a:pt x="457" y="24"/>
                  </a:lnTo>
                  <a:lnTo>
                    <a:pt x="460" y="21"/>
                  </a:lnTo>
                  <a:lnTo>
                    <a:pt x="463" y="21"/>
                  </a:lnTo>
                  <a:lnTo>
                    <a:pt x="467" y="21"/>
                  </a:lnTo>
                  <a:lnTo>
                    <a:pt x="470" y="21"/>
                  </a:lnTo>
                  <a:lnTo>
                    <a:pt x="474" y="17"/>
                  </a:lnTo>
                  <a:lnTo>
                    <a:pt x="477" y="17"/>
                  </a:lnTo>
                  <a:lnTo>
                    <a:pt x="480" y="17"/>
                  </a:lnTo>
                  <a:lnTo>
                    <a:pt x="487" y="17"/>
                  </a:lnTo>
                  <a:lnTo>
                    <a:pt x="491" y="17"/>
                  </a:lnTo>
                  <a:lnTo>
                    <a:pt x="498" y="14"/>
                  </a:lnTo>
                  <a:lnTo>
                    <a:pt x="501" y="14"/>
                  </a:lnTo>
                  <a:lnTo>
                    <a:pt x="504" y="14"/>
                  </a:lnTo>
                  <a:lnTo>
                    <a:pt x="508" y="14"/>
                  </a:lnTo>
                  <a:lnTo>
                    <a:pt x="511" y="14"/>
                  </a:lnTo>
                  <a:lnTo>
                    <a:pt x="515" y="14"/>
                  </a:lnTo>
                  <a:lnTo>
                    <a:pt x="521" y="14"/>
                  </a:lnTo>
                  <a:lnTo>
                    <a:pt x="525" y="14"/>
                  </a:lnTo>
                  <a:lnTo>
                    <a:pt x="528" y="14"/>
                  </a:lnTo>
                  <a:lnTo>
                    <a:pt x="535" y="14"/>
                  </a:lnTo>
                  <a:lnTo>
                    <a:pt x="542" y="14"/>
                  </a:lnTo>
                  <a:lnTo>
                    <a:pt x="549" y="14"/>
                  </a:lnTo>
                  <a:lnTo>
                    <a:pt x="555" y="14"/>
                  </a:lnTo>
                  <a:lnTo>
                    <a:pt x="562" y="14"/>
                  </a:lnTo>
                  <a:lnTo>
                    <a:pt x="569" y="14"/>
                  </a:lnTo>
                  <a:lnTo>
                    <a:pt x="579" y="14"/>
                  </a:lnTo>
                  <a:lnTo>
                    <a:pt x="589" y="14"/>
                  </a:lnTo>
                  <a:lnTo>
                    <a:pt x="600" y="14"/>
                  </a:lnTo>
                  <a:lnTo>
                    <a:pt x="613" y="14"/>
                  </a:lnTo>
                  <a:lnTo>
                    <a:pt x="624" y="14"/>
                  </a:lnTo>
                  <a:lnTo>
                    <a:pt x="637" y="14"/>
                  </a:lnTo>
                  <a:lnTo>
                    <a:pt x="651" y="14"/>
                  </a:lnTo>
                  <a:lnTo>
                    <a:pt x="671" y="14"/>
                  </a:lnTo>
                  <a:lnTo>
                    <a:pt x="688" y="14"/>
                  </a:lnTo>
                  <a:lnTo>
                    <a:pt x="709" y="14"/>
                  </a:lnTo>
                  <a:lnTo>
                    <a:pt x="729" y="14"/>
                  </a:lnTo>
                  <a:lnTo>
                    <a:pt x="750" y="14"/>
                  </a:lnTo>
                  <a:lnTo>
                    <a:pt x="777" y="14"/>
                  </a:lnTo>
                  <a:lnTo>
                    <a:pt x="804" y="14"/>
                  </a:lnTo>
                  <a:lnTo>
                    <a:pt x="831" y="14"/>
                  </a:lnTo>
                  <a:lnTo>
                    <a:pt x="862" y="14"/>
                  </a:lnTo>
                  <a:lnTo>
                    <a:pt x="896" y="14"/>
                  </a:lnTo>
                  <a:lnTo>
                    <a:pt x="930" y="14"/>
                  </a:lnTo>
                  <a:lnTo>
                    <a:pt x="971" y="14"/>
                  </a:lnTo>
                  <a:lnTo>
                    <a:pt x="1008" y="14"/>
                  </a:lnTo>
                  <a:lnTo>
                    <a:pt x="1049" y="14"/>
                  </a:lnTo>
                  <a:lnTo>
                    <a:pt x="1090" y="14"/>
                  </a:lnTo>
                  <a:lnTo>
                    <a:pt x="1127" y="14"/>
                  </a:lnTo>
                  <a:lnTo>
                    <a:pt x="1168" y="14"/>
                  </a:lnTo>
                  <a:lnTo>
                    <a:pt x="1209" y="14"/>
                  </a:lnTo>
                  <a:lnTo>
                    <a:pt x="1250" y="14"/>
                  </a:lnTo>
                  <a:lnTo>
                    <a:pt x="1288" y="14"/>
                  </a:lnTo>
                  <a:lnTo>
                    <a:pt x="1328" y="14"/>
                  </a:lnTo>
                  <a:lnTo>
                    <a:pt x="1369" y="14"/>
                  </a:lnTo>
                  <a:lnTo>
                    <a:pt x="1410" y="14"/>
                  </a:lnTo>
                  <a:lnTo>
                    <a:pt x="1448" y="14"/>
                  </a:lnTo>
                  <a:lnTo>
                    <a:pt x="1488" y="14"/>
                  </a:lnTo>
                  <a:lnTo>
                    <a:pt x="1529" y="14"/>
                  </a:lnTo>
                  <a:lnTo>
                    <a:pt x="1570" y="14"/>
                  </a:lnTo>
                  <a:lnTo>
                    <a:pt x="1608" y="14"/>
                  </a:lnTo>
                  <a:lnTo>
                    <a:pt x="1649" y="14"/>
                  </a:lnTo>
                  <a:lnTo>
                    <a:pt x="1666" y="14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28" name="Rectangle 36"/>
            <p:cNvSpPr>
              <a:spLocks noChangeArrowheads="1"/>
            </p:cNvSpPr>
            <p:nvPr/>
          </p:nvSpPr>
          <p:spPr bwMode="auto">
            <a:xfrm>
              <a:off x="1335" y="2361"/>
              <a:ext cx="34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29" name="Rectangle 37"/>
            <p:cNvSpPr>
              <a:spLocks noChangeArrowheads="1"/>
            </p:cNvSpPr>
            <p:nvPr/>
          </p:nvSpPr>
          <p:spPr bwMode="auto">
            <a:xfrm rot="-5400000">
              <a:off x="303" y="1598"/>
              <a:ext cx="40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Tensão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30" name="Freeform 38"/>
            <p:cNvSpPr>
              <a:spLocks/>
            </p:cNvSpPr>
            <p:nvPr/>
          </p:nvSpPr>
          <p:spPr bwMode="auto">
            <a:xfrm>
              <a:off x="657" y="1299"/>
              <a:ext cx="661" cy="967"/>
            </a:xfrm>
            <a:custGeom>
              <a:avLst/>
              <a:gdLst>
                <a:gd name="T0" fmla="*/ 17 w 661"/>
                <a:gd name="T1" fmla="*/ 0 h 967"/>
                <a:gd name="T2" fmla="*/ 79 w 661"/>
                <a:gd name="T3" fmla="*/ 0 h 967"/>
                <a:gd name="T4" fmla="*/ 160 w 661"/>
                <a:gd name="T5" fmla="*/ 0 h 967"/>
                <a:gd name="T6" fmla="*/ 269 w 661"/>
                <a:gd name="T7" fmla="*/ 0 h 967"/>
                <a:gd name="T8" fmla="*/ 378 w 661"/>
                <a:gd name="T9" fmla="*/ 0 h 967"/>
                <a:gd name="T10" fmla="*/ 395 w 661"/>
                <a:gd name="T11" fmla="*/ 0 h 967"/>
                <a:gd name="T12" fmla="*/ 402 w 661"/>
                <a:gd name="T13" fmla="*/ 122 h 967"/>
                <a:gd name="T14" fmla="*/ 406 w 661"/>
                <a:gd name="T15" fmla="*/ 238 h 967"/>
                <a:gd name="T16" fmla="*/ 412 w 661"/>
                <a:gd name="T17" fmla="*/ 309 h 967"/>
                <a:gd name="T18" fmla="*/ 416 w 661"/>
                <a:gd name="T19" fmla="*/ 394 h 967"/>
                <a:gd name="T20" fmla="*/ 423 w 661"/>
                <a:gd name="T21" fmla="*/ 441 h 967"/>
                <a:gd name="T22" fmla="*/ 426 w 661"/>
                <a:gd name="T23" fmla="*/ 512 h 967"/>
                <a:gd name="T24" fmla="*/ 433 w 661"/>
                <a:gd name="T25" fmla="*/ 553 h 967"/>
                <a:gd name="T26" fmla="*/ 436 w 661"/>
                <a:gd name="T27" fmla="*/ 614 h 967"/>
                <a:gd name="T28" fmla="*/ 443 w 661"/>
                <a:gd name="T29" fmla="*/ 645 h 967"/>
                <a:gd name="T30" fmla="*/ 446 w 661"/>
                <a:gd name="T31" fmla="*/ 696 h 967"/>
                <a:gd name="T32" fmla="*/ 453 w 661"/>
                <a:gd name="T33" fmla="*/ 719 h 967"/>
                <a:gd name="T34" fmla="*/ 457 w 661"/>
                <a:gd name="T35" fmla="*/ 760 h 967"/>
                <a:gd name="T36" fmla="*/ 463 w 661"/>
                <a:gd name="T37" fmla="*/ 780 h 967"/>
                <a:gd name="T38" fmla="*/ 467 w 661"/>
                <a:gd name="T39" fmla="*/ 811 h 967"/>
                <a:gd name="T40" fmla="*/ 474 w 661"/>
                <a:gd name="T41" fmla="*/ 831 h 967"/>
                <a:gd name="T42" fmla="*/ 477 w 661"/>
                <a:gd name="T43" fmla="*/ 855 h 967"/>
                <a:gd name="T44" fmla="*/ 484 w 661"/>
                <a:gd name="T45" fmla="*/ 869 h 967"/>
                <a:gd name="T46" fmla="*/ 487 w 661"/>
                <a:gd name="T47" fmla="*/ 886 h 967"/>
                <a:gd name="T48" fmla="*/ 498 w 661"/>
                <a:gd name="T49" fmla="*/ 906 h 967"/>
                <a:gd name="T50" fmla="*/ 501 w 661"/>
                <a:gd name="T51" fmla="*/ 919 h 967"/>
                <a:gd name="T52" fmla="*/ 508 w 661"/>
                <a:gd name="T53" fmla="*/ 930 h 967"/>
                <a:gd name="T54" fmla="*/ 515 w 661"/>
                <a:gd name="T55" fmla="*/ 943 h 967"/>
                <a:gd name="T56" fmla="*/ 525 w 661"/>
                <a:gd name="T57" fmla="*/ 957 h 967"/>
                <a:gd name="T58" fmla="*/ 535 w 661"/>
                <a:gd name="T59" fmla="*/ 964 h 967"/>
                <a:gd name="T60" fmla="*/ 545 w 661"/>
                <a:gd name="T61" fmla="*/ 967 h 967"/>
                <a:gd name="T62" fmla="*/ 555 w 661"/>
                <a:gd name="T63" fmla="*/ 967 h 967"/>
                <a:gd name="T64" fmla="*/ 566 w 661"/>
                <a:gd name="T65" fmla="*/ 967 h 967"/>
                <a:gd name="T66" fmla="*/ 576 w 661"/>
                <a:gd name="T67" fmla="*/ 960 h 967"/>
                <a:gd name="T68" fmla="*/ 586 w 661"/>
                <a:gd name="T69" fmla="*/ 953 h 967"/>
                <a:gd name="T70" fmla="*/ 596 w 661"/>
                <a:gd name="T71" fmla="*/ 947 h 967"/>
                <a:gd name="T72" fmla="*/ 606 w 661"/>
                <a:gd name="T73" fmla="*/ 936 h 967"/>
                <a:gd name="T74" fmla="*/ 617 w 661"/>
                <a:gd name="T75" fmla="*/ 926 h 967"/>
                <a:gd name="T76" fmla="*/ 627 w 661"/>
                <a:gd name="T77" fmla="*/ 913 h 967"/>
                <a:gd name="T78" fmla="*/ 641 w 661"/>
                <a:gd name="T79" fmla="*/ 899 h 967"/>
                <a:gd name="T80" fmla="*/ 647 w 661"/>
                <a:gd name="T81" fmla="*/ 889 h 967"/>
                <a:gd name="T82" fmla="*/ 654 w 661"/>
                <a:gd name="T83" fmla="*/ 879 h 96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61"/>
                <a:gd name="T127" fmla="*/ 0 h 967"/>
                <a:gd name="T128" fmla="*/ 661 w 661"/>
                <a:gd name="T129" fmla="*/ 967 h 96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61" h="967">
                  <a:moveTo>
                    <a:pt x="0" y="0"/>
                  </a:moveTo>
                  <a:lnTo>
                    <a:pt x="4" y="0"/>
                  </a:lnTo>
                  <a:lnTo>
                    <a:pt x="17" y="0"/>
                  </a:lnTo>
                  <a:lnTo>
                    <a:pt x="34" y="0"/>
                  </a:lnTo>
                  <a:lnTo>
                    <a:pt x="55" y="0"/>
                  </a:lnTo>
                  <a:lnTo>
                    <a:pt x="79" y="0"/>
                  </a:lnTo>
                  <a:lnTo>
                    <a:pt x="99" y="0"/>
                  </a:lnTo>
                  <a:lnTo>
                    <a:pt x="130" y="0"/>
                  </a:lnTo>
                  <a:lnTo>
                    <a:pt x="160" y="0"/>
                  </a:lnTo>
                  <a:lnTo>
                    <a:pt x="194" y="0"/>
                  </a:lnTo>
                  <a:lnTo>
                    <a:pt x="232" y="0"/>
                  </a:lnTo>
                  <a:lnTo>
                    <a:pt x="269" y="0"/>
                  </a:lnTo>
                  <a:lnTo>
                    <a:pt x="307" y="0"/>
                  </a:lnTo>
                  <a:lnTo>
                    <a:pt x="341" y="0"/>
                  </a:lnTo>
                  <a:lnTo>
                    <a:pt x="378" y="0"/>
                  </a:lnTo>
                  <a:lnTo>
                    <a:pt x="389" y="0"/>
                  </a:lnTo>
                  <a:lnTo>
                    <a:pt x="392" y="0"/>
                  </a:lnTo>
                  <a:lnTo>
                    <a:pt x="395" y="0"/>
                  </a:lnTo>
                  <a:lnTo>
                    <a:pt x="399" y="0"/>
                  </a:lnTo>
                  <a:lnTo>
                    <a:pt x="399" y="115"/>
                  </a:lnTo>
                  <a:lnTo>
                    <a:pt x="402" y="122"/>
                  </a:lnTo>
                  <a:lnTo>
                    <a:pt x="402" y="173"/>
                  </a:lnTo>
                  <a:lnTo>
                    <a:pt x="406" y="190"/>
                  </a:lnTo>
                  <a:lnTo>
                    <a:pt x="406" y="238"/>
                  </a:lnTo>
                  <a:lnTo>
                    <a:pt x="409" y="251"/>
                  </a:lnTo>
                  <a:lnTo>
                    <a:pt x="409" y="295"/>
                  </a:lnTo>
                  <a:lnTo>
                    <a:pt x="412" y="309"/>
                  </a:lnTo>
                  <a:lnTo>
                    <a:pt x="412" y="343"/>
                  </a:lnTo>
                  <a:lnTo>
                    <a:pt x="416" y="349"/>
                  </a:lnTo>
                  <a:lnTo>
                    <a:pt x="416" y="394"/>
                  </a:lnTo>
                  <a:lnTo>
                    <a:pt x="419" y="397"/>
                  </a:lnTo>
                  <a:lnTo>
                    <a:pt x="419" y="438"/>
                  </a:lnTo>
                  <a:lnTo>
                    <a:pt x="423" y="441"/>
                  </a:lnTo>
                  <a:lnTo>
                    <a:pt x="423" y="478"/>
                  </a:lnTo>
                  <a:lnTo>
                    <a:pt x="426" y="482"/>
                  </a:lnTo>
                  <a:lnTo>
                    <a:pt x="426" y="512"/>
                  </a:lnTo>
                  <a:lnTo>
                    <a:pt x="429" y="516"/>
                  </a:lnTo>
                  <a:lnTo>
                    <a:pt x="429" y="546"/>
                  </a:lnTo>
                  <a:lnTo>
                    <a:pt x="433" y="553"/>
                  </a:lnTo>
                  <a:lnTo>
                    <a:pt x="433" y="584"/>
                  </a:lnTo>
                  <a:lnTo>
                    <a:pt x="436" y="590"/>
                  </a:lnTo>
                  <a:lnTo>
                    <a:pt x="436" y="614"/>
                  </a:lnTo>
                  <a:lnTo>
                    <a:pt x="440" y="621"/>
                  </a:lnTo>
                  <a:lnTo>
                    <a:pt x="440" y="641"/>
                  </a:lnTo>
                  <a:lnTo>
                    <a:pt x="443" y="645"/>
                  </a:lnTo>
                  <a:lnTo>
                    <a:pt x="443" y="668"/>
                  </a:lnTo>
                  <a:lnTo>
                    <a:pt x="446" y="672"/>
                  </a:lnTo>
                  <a:lnTo>
                    <a:pt x="446" y="696"/>
                  </a:lnTo>
                  <a:lnTo>
                    <a:pt x="450" y="699"/>
                  </a:lnTo>
                  <a:lnTo>
                    <a:pt x="450" y="716"/>
                  </a:lnTo>
                  <a:lnTo>
                    <a:pt x="453" y="719"/>
                  </a:lnTo>
                  <a:lnTo>
                    <a:pt x="453" y="736"/>
                  </a:lnTo>
                  <a:lnTo>
                    <a:pt x="457" y="740"/>
                  </a:lnTo>
                  <a:lnTo>
                    <a:pt x="457" y="760"/>
                  </a:lnTo>
                  <a:lnTo>
                    <a:pt x="460" y="763"/>
                  </a:lnTo>
                  <a:lnTo>
                    <a:pt x="460" y="777"/>
                  </a:lnTo>
                  <a:lnTo>
                    <a:pt x="463" y="780"/>
                  </a:lnTo>
                  <a:lnTo>
                    <a:pt x="463" y="791"/>
                  </a:lnTo>
                  <a:lnTo>
                    <a:pt x="467" y="797"/>
                  </a:lnTo>
                  <a:lnTo>
                    <a:pt x="467" y="811"/>
                  </a:lnTo>
                  <a:lnTo>
                    <a:pt x="470" y="814"/>
                  </a:lnTo>
                  <a:lnTo>
                    <a:pt x="470" y="828"/>
                  </a:lnTo>
                  <a:lnTo>
                    <a:pt x="474" y="831"/>
                  </a:lnTo>
                  <a:lnTo>
                    <a:pt x="474" y="841"/>
                  </a:lnTo>
                  <a:lnTo>
                    <a:pt x="477" y="845"/>
                  </a:lnTo>
                  <a:lnTo>
                    <a:pt x="477" y="855"/>
                  </a:lnTo>
                  <a:lnTo>
                    <a:pt x="480" y="858"/>
                  </a:lnTo>
                  <a:lnTo>
                    <a:pt x="480" y="865"/>
                  </a:lnTo>
                  <a:lnTo>
                    <a:pt x="484" y="869"/>
                  </a:lnTo>
                  <a:lnTo>
                    <a:pt x="484" y="875"/>
                  </a:lnTo>
                  <a:lnTo>
                    <a:pt x="487" y="879"/>
                  </a:lnTo>
                  <a:lnTo>
                    <a:pt x="487" y="886"/>
                  </a:lnTo>
                  <a:lnTo>
                    <a:pt x="491" y="889"/>
                  </a:lnTo>
                  <a:lnTo>
                    <a:pt x="491" y="899"/>
                  </a:lnTo>
                  <a:lnTo>
                    <a:pt x="498" y="906"/>
                  </a:lnTo>
                  <a:lnTo>
                    <a:pt x="498" y="913"/>
                  </a:lnTo>
                  <a:lnTo>
                    <a:pt x="501" y="916"/>
                  </a:lnTo>
                  <a:lnTo>
                    <a:pt x="501" y="919"/>
                  </a:lnTo>
                  <a:lnTo>
                    <a:pt x="504" y="923"/>
                  </a:lnTo>
                  <a:lnTo>
                    <a:pt x="504" y="926"/>
                  </a:lnTo>
                  <a:lnTo>
                    <a:pt x="508" y="930"/>
                  </a:lnTo>
                  <a:lnTo>
                    <a:pt x="508" y="933"/>
                  </a:lnTo>
                  <a:lnTo>
                    <a:pt x="515" y="940"/>
                  </a:lnTo>
                  <a:lnTo>
                    <a:pt x="515" y="943"/>
                  </a:lnTo>
                  <a:lnTo>
                    <a:pt x="521" y="950"/>
                  </a:lnTo>
                  <a:lnTo>
                    <a:pt x="521" y="953"/>
                  </a:lnTo>
                  <a:lnTo>
                    <a:pt x="525" y="957"/>
                  </a:lnTo>
                  <a:lnTo>
                    <a:pt x="528" y="960"/>
                  </a:lnTo>
                  <a:lnTo>
                    <a:pt x="532" y="960"/>
                  </a:lnTo>
                  <a:lnTo>
                    <a:pt x="535" y="964"/>
                  </a:lnTo>
                  <a:lnTo>
                    <a:pt x="538" y="964"/>
                  </a:lnTo>
                  <a:lnTo>
                    <a:pt x="542" y="967"/>
                  </a:lnTo>
                  <a:lnTo>
                    <a:pt x="545" y="967"/>
                  </a:lnTo>
                  <a:lnTo>
                    <a:pt x="549" y="967"/>
                  </a:lnTo>
                  <a:lnTo>
                    <a:pt x="552" y="967"/>
                  </a:lnTo>
                  <a:lnTo>
                    <a:pt x="555" y="967"/>
                  </a:lnTo>
                  <a:lnTo>
                    <a:pt x="559" y="967"/>
                  </a:lnTo>
                  <a:lnTo>
                    <a:pt x="562" y="967"/>
                  </a:lnTo>
                  <a:lnTo>
                    <a:pt x="566" y="967"/>
                  </a:lnTo>
                  <a:lnTo>
                    <a:pt x="569" y="964"/>
                  </a:lnTo>
                  <a:lnTo>
                    <a:pt x="572" y="964"/>
                  </a:lnTo>
                  <a:lnTo>
                    <a:pt x="576" y="960"/>
                  </a:lnTo>
                  <a:lnTo>
                    <a:pt x="579" y="960"/>
                  </a:lnTo>
                  <a:lnTo>
                    <a:pt x="583" y="957"/>
                  </a:lnTo>
                  <a:lnTo>
                    <a:pt x="586" y="953"/>
                  </a:lnTo>
                  <a:lnTo>
                    <a:pt x="589" y="953"/>
                  </a:lnTo>
                  <a:lnTo>
                    <a:pt x="593" y="950"/>
                  </a:lnTo>
                  <a:lnTo>
                    <a:pt x="596" y="947"/>
                  </a:lnTo>
                  <a:lnTo>
                    <a:pt x="600" y="943"/>
                  </a:lnTo>
                  <a:lnTo>
                    <a:pt x="603" y="940"/>
                  </a:lnTo>
                  <a:lnTo>
                    <a:pt x="606" y="936"/>
                  </a:lnTo>
                  <a:lnTo>
                    <a:pt x="610" y="933"/>
                  </a:lnTo>
                  <a:lnTo>
                    <a:pt x="613" y="930"/>
                  </a:lnTo>
                  <a:lnTo>
                    <a:pt x="617" y="926"/>
                  </a:lnTo>
                  <a:lnTo>
                    <a:pt x="620" y="923"/>
                  </a:lnTo>
                  <a:lnTo>
                    <a:pt x="627" y="916"/>
                  </a:lnTo>
                  <a:lnTo>
                    <a:pt x="627" y="913"/>
                  </a:lnTo>
                  <a:lnTo>
                    <a:pt x="630" y="909"/>
                  </a:lnTo>
                  <a:lnTo>
                    <a:pt x="634" y="906"/>
                  </a:lnTo>
                  <a:lnTo>
                    <a:pt x="641" y="899"/>
                  </a:lnTo>
                  <a:lnTo>
                    <a:pt x="641" y="896"/>
                  </a:lnTo>
                  <a:lnTo>
                    <a:pt x="644" y="892"/>
                  </a:lnTo>
                  <a:lnTo>
                    <a:pt x="647" y="889"/>
                  </a:lnTo>
                  <a:lnTo>
                    <a:pt x="651" y="886"/>
                  </a:lnTo>
                  <a:lnTo>
                    <a:pt x="651" y="882"/>
                  </a:lnTo>
                  <a:lnTo>
                    <a:pt x="654" y="879"/>
                  </a:lnTo>
                  <a:lnTo>
                    <a:pt x="658" y="875"/>
                  </a:lnTo>
                  <a:lnTo>
                    <a:pt x="661" y="869"/>
                  </a:lnTo>
                </a:path>
              </a:pathLst>
            </a:cu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31" name="Freeform 39"/>
            <p:cNvSpPr>
              <a:spLocks/>
            </p:cNvSpPr>
            <p:nvPr/>
          </p:nvSpPr>
          <p:spPr bwMode="auto">
            <a:xfrm>
              <a:off x="1318" y="2083"/>
              <a:ext cx="1005" cy="85"/>
            </a:xfrm>
            <a:custGeom>
              <a:avLst/>
              <a:gdLst>
                <a:gd name="T0" fmla="*/ 7 w 1005"/>
                <a:gd name="T1" fmla="*/ 81 h 85"/>
                <a:gd name="T2" fmla="*/ 17 w 1005"/>
                <a:gd name="T3" fmla="*/ 68 h 85"/>
                <a:gd name="T4" fmla="*/ 34 w 1005"/>
                <a:gd name="T5" fmla="*/ 51 h 85"/>
                <a:gd name="T6" fmla="*/ 48 w 1005"/>
                <a:gd name="T7" fmla="*/ 37 h 85"/>
                <a:gd name="T8" fmla="*/ 65 w 1005"/>
                <a:gd name="T9" fmla="*/ 27 h 85"/>
                <a:gd name="T10" fmla="*/ 78 w 1005"/>
                <a:gd name="T11" fmla="*/ 17 h 85"/>
                <a:gd name="T12" fmla="*/ 92 w 1005"/>
                <a:gd name="T13" fmla="*/ 10 h 85"/>
                <a:gd name="T14" fmla="*/ 109 w 1005"/>
                <a:gd name="T15" fmla="*/ 3 h 85"/>
                <a:gd name="T16" fmla="*/ 123 w 1005"/>
                <a:gd name="T17" fmla="*/ 3 h 85"/>
                <a:gd name="T18" fmla="*/ 140 w 1005"/>
                <a:gd name="T19" fmla="*/ 0 h 85"/>
                <a:gd name="T20" fmla="*/ 153 w 1005"/>
                <a:gd name="T21" fmla="*/ 0 h 85"/>
                <a:gd name="T22" fmla="*/ 167 w 1005"/>
                <a:gd name="T23" fmla="*/ 0 h 85"/>
                <a:gd name="T24" fmla="*/ 184 w 1005"/>
                <a:gd name="T25" fmla="*/ 0 h 85"/>
                <a:gd name="T26" fmla="*/ 197 w 1005"/>
                <a:gd name="T27" fmla="*/ 3 h 85"/>
                <a:gd name="T28" fmla="*/ 211 w 1005"/>
                <a:gd name="T29" fmla="*/ 3 h 85"/>
                <a:gd name="T30" fmla="*/ 228 w 1005"/>
                <a:gd name="T31" fmla="*/ 7 h 85"/>
                <a:gd name="T32" fmla="*/ 242 w 1005"/>
                <a:gd name="T33" fmla="*/ 7 h 85"/>
                <a:gd name="T34" fmla="*/ 259 w 1005"/>
                <a:gd name="T35" fmla="*/ 7 h 85"/>
                <a:gd name="T36" fmla="*/ 272 w 1005"/>
                <a:gd name="T37" fmla="*/ 10 h 85"/>
                <a:gd name="T38" fmla="*/ 286 w 1005"/>
                <a:gd name="T39" fmla="*/ 10 h 85"/>
                <a:gd name="T40" fmla="*/ 303 w 1005"/>
                <a:gd name="T41" fmla="*/ 10 h 85"/>
                <a:gd name="T42" fmla="*/ 320 w 1005"/>
                <a:gd name="T43" fmla="*/ 13 h 85"/>
                <a:gd name="T44" fmla="*/ 340 w 1005"/>
                <a:gd name="T45" fmla="*/ 13 h 85"/>
                <a:gd name="T46" fmla="*/ 364 w 1005"/>
                <a:gd name="T47" fmla="*/ 13 h 85"/>
                <a:gd name="T48" fmla="*/ 395 w 1005"/>
                <a:gd name="T49" fmla="*/ 13 h 85"/>
                <a:gd name="T50" fmla="*/ 436 w 1005"/>
                <a:gd name="T51" fmla="*/ 13 h 85"/>
                <a:gd name="T52" fmla="*/ 487 w 1005"/>
                <a:gd name="T53" fmla="*/ 13 h 85"/>
                <a:gd name="T54" fmla="*/ 548 w 1005"/>
                <a:gd name="T55" fmla="*/ 13 h 85"/>
                <a:gd name="T56" fmla="*/ 620 w 1005"/>
                <a:gd name="T57" fmla="*/ 13 h 85"/>
                <a:gd name="T58" fmla="*/ 688 w 1005"/>
                <a:gd name="T59" fmla="*/ 13 h 85"/>
                <a:gd name="T60" fmla="*/ 759 w 1005"/>
                <a:gd name="T61" fmla="*/ 13 h 85"/>
                <a:gd name="T62" fmla="*/ 827 w 1005"/>
                <a:gd name="T63" fmla="*/ 13 h 85"/>
                <a:gd name="T64" fmla="*/ 896 w 1005"/>
                <a:gd name="T65" fmla="*/ 13 h 85"/>
                <a:gd name="T66" fmla="*/ 967 w 1005"/>
                <a:gd name="T67" fmla="*/ 13 h 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05"/>
                <a:gd name="T103" fmla="*/ 0 h 85"/>
                <a:gd name="T104" fmla="*/ 1005 w 1005"/>
                <a:gd name="T105" fmla="*/ 85 h 8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05" h="85">
                  <a:moveTo>
                    <a:pt x="0" y="85"/>
                  </a:moveTo>
                  <a:lnTo>
                    <a:pt x="7" y="81"/>
                  </a:lnTo>
                  <a:lnTo>
                    <a:pt x="14" y="74"/>
                  </a:lnTo>
                  <a:lnTo>
                    <a:pt x="17" y="68"/>
                  </a:lnTo>
                  <a:lnTo>
                    <a:pt x="27" y="57"/>
                  </a:lnTo>
                  <a:lnTo>
                    <a:pt x="34" y="51"/>
                  </a:lnTo>
                  <a:lnTo>
                    <a:pt x="41" y="44"/>
                  </a:lnTo>
                  <a:lnTo>
                    <a:pt x="48" y="37"/>
                  </a:lnTo>
                  <a:lnTo>
                    <a:pt x="54" y="30"/>
                  </a:lnTo>
                  <a:lnTo>
                    <a:pt x="65" y="27"/>
                  </a:lnTo>
                  <a:lnTo>
                    <a:pt x="71" y="20"/>
                  </a:lnTo>
                  <a:lnTo>
                    <a:pt x="78" y="17"/>
                  </a:lnTo>
                  <a:lnTo>
                    <a:pt x="85" y="13"/>
                  </a:lnTo>
                  <a:lnTo>
                    <a:pt x="92" y="10"/>
                  </a:lnTo>
                  <a:lnTo>
                    <a:pt x="102" y="7"/>
                  </a:lnTo>
                  <a:lnTo>
                    <a:pt x="109" y="3"/>
                  </a:lnTo>
                  <a:lnTo>
                    <a:pt x="116" y="3"/>
                  </a:lnTo>
                  <a:lnTo>
                    <a:pt x="123" y="3"/>
                  </a:lnTo>
                  <a:lnTo>
                    <a:pt x="129" y="0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53" y="0"/>
                  </a:lnTo>
                  <a:lnTo>
                    <a:pt x="160" y="0"/>
                  </a:lnTo>
                  <a:lnTo>
                    <a:pt x="167" y="0"/>
                  </a:lnTo>
                  <a:lnTo>
                    <a:pt x="174" y="0"/>
                  </a:lnTo>
                  <a:lnTo>
                    <a:pt x="184" y="0"/>
                  </a:lnTo>
                  <a:lnTo>
                    <a:pt x="191" y="3"/>
                  </a:lnTo>
                  <a:lnTo>
                    <a:pt x="197" y="3"/>
                  </a:lnTo>
                  <a:lnTo>
                    <a:pt x="204" y="3"/>
                  </a:lnTo>
                  <a:lnTo>
                    <a:pt x="211" y="3"/>
                  </a:lnTo>
                  <a:lnTo>
                    <a:pt x="221" y="3"/>
                  </a:lnTo>
                  <a:lnTo>
                    <a:pt x="228" y="7"/>
                  </a:lnTo>
                  <a:lnTo>
                    <a:pt x="235" y="7"/>
                  </a:lnTo>
                  <a:lnTo>
                    <a:pt x="242" y="7"/>
                  </a:lnTo>
                  <a:lnTo>
                    <a:pt x="249" y="7"/>
                  </a:lnTo>
                  <a:lnTo>
                    <a:pt x="259" y="7"/>
                  </a:lnTo>
                  <a:lnTo>
                    <a:pt x="266" y="10"/>
                  </a:lnTo>
                  <a:lnTo>
                    <a:pt x="272" y="10"/>
                  </a:lnTo>
                  <a:lnTo>
                    <a:pt x="279" y="10"/>
                  </a:lnTo>
                  <a:lnTo>
                    <a:pt x="286" y="10"/>
                  </a:lnTo>
                  <a:lnTo>
                    <a:pt x="296" y="10"/>
                  </a:lnTo>
                  <a:lnTo>
                    <a:pt x="303" y="10"/>
                  </a:lnTo>
                  <a:lnTo>
                    <a:pt x="310" y="13"/>
                  </a:lnTo>
                  <a:lnTo>
                    <a:pt x="320" y="13"/>
                  </a:lnTo>
                  <a:lnTo>
                    <a:pt x="327" y="13"/>
                  </a:lnTo>
                  <a:lnTo>
                    <a:pt x="340" y="13"/>
                  </a:lnTo>
                  <a:lnTo>
                    <a:pt x="351" y="13"/>
                  </a:lnTo>
                  <a:lnTo>
                    <a:pt x="364" y="13"/>
                  </a:lnTo>
                  <a:lnTo>
                    <a:pt x="378" y="13"/>
                  </a:lnTo>
                  <a:lnTo>
                    <a:pt x="395" y="13"/>
                  </a:lnTo>
                  <a:lnTo>
                    <a:pt x="412" y="13"/>
                  </a:lnTo>
                  <a:lnTo>
                    <a:pt x="436" y="13"/>
                  </a:lnTo>
                  <a:lnTo>
                    <a:pt x="456" y="13"/>
                  </a:lnTo>
                  <a:lnTo>
                    <a:pt x="487" y="13"/>
                  </a:lnTo>
                  <a:lnTo>
                    <a:pt x="514" y="13"/>
                  </a:lnTo>
                  <a:lnTo>
                    <a:pt x="548" y="13"/>
                  </a:lnTo>
                  <a:lnTo>
                    <a:pt x="582" y="13"/>
                  </a:lnTo>
                  <a:lnTo>
                    <a:pt x="620" y="13"/>
                  </a:lnTo>
                  <a:lnTo>
                    <a:pt x="654" y="13"/>
                  </a:lnTo>
                  <a:lnTo>
                    <a:pt x="688" y="13"/>
                  </a:lnTo>
                  <a:lnTo>
                    <a:pt x="722" y="13"/>
                  </a:lnTo>
                  <a:lnTo>
                    <a:pt x="759" y="13"/>
                  </a:lnTo>
                  <a:lnTo>
                    <a:pt x="793" y="13"/>
                  </a:lnTo>
                  <a:lnTo>
                    <a:pt x="827" y="13"/>
                  </a:lnTo>
                  <a:lnTo>
                    <a:pt x="862" y="13"/>
                  </a:lnTo>
                  <a:lnTo>
                    <a:pt x="896" y="13"/>
                  </a:lnTo>
                  <a:lnTo>
                    <a:pt x="933" y="13"/>
                  </a:lnTo>
                  <a:lnTo>
                    <a:pt x="967" y="13"/>
                  </a:lnTo>
                  <a:lnTo>
                    <a:pt x="1005" y="13"/>
                  </a:lnTo>
                </a:path>
              </a:pathLst>
            </a:cu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32" name="Rectangle 40"/>
            <p:cNvSpPr>
              <a:spLocks noChangeArrowheads="1"/>
            </p:cNvSpPr>
            <p:nvPr/>
          </p:nvSpPr>
          <p:spPr bwMode="auto">
            <a:xfrm>
              <a:off x="1597" y="1577"/>
              <a:ext cx="695" cy="1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933" name="Rectangle 41"/>
            <p:cNvSpPr>
              <a:spLocks noChangeArrowheads="1"/>
            </p:cNvSpPr>
            <p:nvPr/>
          </p:nvSpPr>
          <p:spPr bwMode="auto">
            <a:xfrm>
              <a:off x="1597" y="1577"/>
              <a:ext cx="695" cy="17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934" name="Line 42"/>
            <p:cNvSpPr>
              <a:spLocks noChangeShapeType="1"/>
            </p:cNvSpPr>
            <p:nvPr/>
          </p:nvSpPr>
          <p:spPr bwMode="auto">
            <a:xfrm>
              <a:off x="1597" y="1577"/>
              <a:ext cx="6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35" name="Freeform 43"/>
            <p:cNvSpPr>
              <a:spLocks/>
            </p:cNvSpPr>
            <p:nvPr/>
          </p:nvSpPr>
          <p:spPr bwMode="auto">
            <a:xfrm>
              <a:off x="1597" y="1577"/>
              <a:ext cx="695" cy="177"/>
            </a:xfrm>
            <a:custGeom>
              <a:avLst/>
              <a:gdLst>
                <a:gd name="T0" fmla="*/ 0 w 204"/>
                <a:gd name="T1" fmla="*/ 427765506 h 52"/>
                <a:gd name="T2" fmla="*/ 1699247513 w 204"/>
                <a:gd name="T3" fmla="*/ 427765506 h 52"/>
                <a:gd name="T4" fmla="*/ 16992475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36" name="Line 44"/>
            <p:cNvSpPr>
              <a:spLocks noChangeShapeType="1"/>
            </p:cNvSpPr>
            <p:nvPr/>
          </p:nvSpPr>
          <p:spPr bwMode="auto">
            <a:xfrm flipV="1">
              <a:off x="1597" y="1577"/>
              <a:ext cx="1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37" name="Line 45"/>
            <p:cNvSpPr>
              <a:spLocks noChangeShapeType="1"/>
            </p:cNvSpPr>
            <p:nvPr/>
          </p:nvSpPr>
          <p:spPr bwMode="auto">
            <a:xfrm>
              <a:off x="1597" y="1754"/>
              <a:ext cx="6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38" name="Freeform 46"/>
            <p:cNvSpPr>
              <a:spLocks/>
            </p:cNvSpPr>
            <p:nvPr/>
          </p:nvSpPr>
          <p:spPr bwMode="auto">
            <a:xfrm>
              <a:off x="1597" y="1577"/>
              <a:ext cx="695" cy="177"/>
            </a:xfrm>
            <a:custGeom>
              <a:avLst/>
              <a:gdLst>
                <a:gd name="T0" fmla="*/ 0 w 204"/>
                <a:gd name="T1" fmla="*/ 427765506 h 52"/>
                <a:gd name="T2" fmla="*/ 0 w 204"/>
                <a:gd name="T3" fmla="*/ 0 h 52"/>
                <a:gd name="T4" fmla="*/ 16992475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0" y="0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39" name="Freeform 47"/>
            <p:cNvSpPr>
              <a:spLocks/>
            </p:cNvSpPr>
            <p:nvPr/>
          </p:nvSpPr>
          <p:spPr bwMode="auto">
            <a:xfrm>
              <a:off x="1597" y="1577"/>
              <a:ext cx="695" cy="177"/>
            </a:xfrm>
            <a:custGeom>
              <a:avLst/>
              <a:gdLst>
                <a:gd name="T0" fmla="*/ 0 w 204"/>
                <a:gd name="T1" fmla="*/ 427765506 h 52"/>
                <a:gd name="T2" fmla="*/ 1699247513 w 204"/>
                <a:gd name="T3" fmla="*/ 427765506 h 52"/>
                <a:gd name="T4" fmla="*/ 16992475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40" name="Line 48"/>
            <p:cNvSpPr>
              <a:spLocks noChangeShapeType="1"/>
            </p:cNvSpPr>
            <p:nvPr/>
          </p:nvSpPr>
          <p:spPr bwMode="auto">
            <a:xfrm flipV="1">
              <a:off x="1597" y="1577"/>
              <a:ext cx="1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41" name="Rectangle 49"/>
            <p:cNvSpPr>
              <a:spLocks noChangeArrowheads="1"/>
            </p:cNvSpPr>
            <p:nvPr/>
          </p:nvSpPr>
          <p:spPr bwMode="auto">
            <a:xfrm>
              <a:off x="1774" y="1591"/>
              <a:ext cx="24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tensão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42" name="Line 50"/>
            <p:cNvSpPr>
              <a:spLocks noChangeShapeType="1"/>
            </p:cNvSpPr>
            <p:nvPr/>
          </p:nvSpPr>
          <p:spPr bwMode="auto">
            <a:xfrm>
              <a:off x="1624" y="1625"/>
              <a:ext cx="137" cy="1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943" name="Rectangle 51"/>
            <p:cNvSpPr>
              <a:spLocks noChangeArrowheads="1"/>
            </p:cNvSpPr>
            <p:nvPr/>
          </p:nvSpPr>
          <p:spPr bwMode="auto">
            <a:xfrm>
              <a:off x="1774" y="1676"/>
              <a:ext cx="55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fator de potência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944" name="Line 52"/>
            <p:cNvSpPr>
              <a:spLocks noChangeShapeType="1"/>
            </p:cNvSpPr>
            <p:nvPr/>
          </p:nvSpPr>
          <p:spPr bwMode="auto">
            <a:xfrm>
              <a:off x="1624" y="1703"/>
              <a:ext cx="137" cy="1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2472" name="Group 55"/>
          <p:cNvGrpSpPr>
            <a:grpSpLocks noChangeAspect="1"/>
          </p:cNvGrpSpPr>
          <p:nvPr/>
        </p:nvGrpSpPr>
        <p:grpSpPr bwMode="auto">
          <a:xfrm>
            <a:off x="5214938" y="1609725"/>
            <a:ext cx="3084512" cy="2292350"/>
            <a:chOff x="3285" y="1014"/>
            <a:chExt cx="1943" cy="1444"/>
          </a:xfrm>
        </p:grpSpPr>
        <p:sp>
          <p:nvSpPr>
            <p:cNvPr id="33847" name="AutoShape 54"/>
            <p:cNvSpPr>
              <a:spLocks noChangeAspect="1" noChangeArrowheads="1" noTextEdit="1"/>
            </p:cNvSpPr>
            <p:nvPr/>
          </p:nvSpPr>
          <p:spPr bwMode="auto">
            <a:xfrm>
              <a:off x="3285" y="1014"/>
              <a:ext cx="1909" cy="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8" name="Rectangle 56"/>
            <p:cNvSpPr>
              <a:spLocks noChangeArrowheads="1"/>
            </p:cNvSpPr>
            <p:nvPr/>
          </p:nvSpPr>
          <p:spPr bwMode="auto">
            <a:xfrm>
              <a:off x="3510" y="1052"/>
              <a:ext cx="1647" cy="1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49" name="Rectangle 57"/>
            <p:cNvSpPr>
              <a:spLocks noChangeArrowheads="1"/>
            </p:cNvSpPr>
            <p:nvPr/>
          </p:nvSpPr>
          <p:spPr bwMode="auto">
            <a:xfrm>
              <a:off x="3510" y="1052"/>
              <a:ext cx="1647" cy="1236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50" name="Line 58"/>
            <p:cNvSpPr>
              <a:spLocks noChangeShapeType="1"/>
            </p:cNvSpPr>
            <p:nvPr/>
          </p:nvSpPr>
          <p:spPr bwMode="auto">
            <a:xfrm>
              <a:off x="3510" y="2288"/>
              <a:ext cx="1647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51" name="Line 59"/>
            <p:cNvSpPr>
              <a:spLocks noChangeShapeType="1"/>
            </p:cNvSpPr>
            <p:nvPr/>
          </p:nvSpPr>
          <p:spPr bwMode="auto">
            <a:xfrm flipV="1">
              <a:off x="3510" y="1052"/>
              <a:ext cx="1" cy="1236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52" name="Line 60"/>
            <p:cNvSpPr>
              <a:spLocks noChangeShapeType="1"/>
            </p:cNvSpPr>
            <p:nvPr/>
          </p:nvSpPr>
          <p:spPr bwMode="auto">
            <a:xfrm flipV="1">
              <a:off x="3510" y="227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53" name="Rectangle 61"/>
            <p:cNvSpPr>
              <a:spLocks noChangeArrowheads="1"/>
            </p:cNvSpPr>
            <p:nvPr/>
          </p:nvSpPr>
          <p:spPr bwMode="auto">
            <a:xfrm>
              <a:off x="3486" y="2298"/>
              <a:ext cx="8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54" name="Line 62"/>
            <p:cNvSpPr>
              <a:spLocks noChangeShapeType="1"/>
            </p:cNvSpPr>
            <p:nvPr/>
          </p:nvSpPr>
          <p:spPr bwMode="auto">
            <a:xfrm flipV="1">
              <a:off x="3837" y="227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55" name="Rectangle 63"/>
            <p:cNvSpPr>
              <a:spLocks noChangeArrowheads="1"/>
            </p:cNvSpPr>
            <p:nvPr/>
          </p:nvSpPr>
          <p:spPr bwMode="auto">
            <a:xfrm>
              <a:off x="3803" y="2298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56" name="Line 64"/>
            <p:cNvSpPr>
              <a:spLocks noChangeShapeType="1"/>
            </p:cNvSpPr>
            <p:nvPr/>
          </p:nvSpPr>
          <p:spPr bwMode="auto">
            <a:xfrm flipV="1">
              <a:off x="4168" y="227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57" name="Rectangle 65"/>
            <p:cNvSpPr>
              <a:spLocks noChangeArrowheads="1"/>
            </p:cNvSpPr>
            <p:nvPr/>
          </p:nvSpPr>
          <p:spPr bwMode="auto">
            <a:xfrm>
              <a:off x="4134" y="2298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58" name="Line 66"/>
            <p:cNvSpPr>
              <a:spLocks noChangeShapeType="1"/>
            </p:cNvSpPr>
            <p:nvPr/>
          </p:nvSpPr>
          <p:spPr bwMode="auto">
            <a:xfrm flipV="1">
              <a:off x="4495" y="227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59" name="Rectangle 67"/>
            <p:cNvSpPr>
              <a:spLocks noChangeArrowheads="1"/>
            </p:cNvSpPr>
            <p:nvPr/>
          </p:nvSpPr>
          <p:spPr bwMode="auto">
            <a:xfrm>
              <a:off x="4461" y="2298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30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60" name="Line 68"/>
            <p:cNvSpPr>
              <a:spLocks noChangeShapeType="1"/>
            </p:cNvSpPr>
            <p:nvPr/>
          </p:nvSpPr>
          <p:spPr bwMode="auto">
            <a:xfrm flipV="1">
              <a:off x="4826" y="227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61" name="Rectangle 69"/>
            <p:cNvSpPr>
              <a:spLocks noChangeArrowheads="1"/>
            </p:cNvSpPr>
            <p:nvPr/>
          </p:nvSpPr>
          <p:spPr bwMode="auto">
            <a:xfrm>
              <a:off x="4792" y="2298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 flipV="1">
              <a:off x="5157" y="2270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63" name="Rectangle 71"/>
            <p:cNvSpPr>
              <a:spLocks noChangeArrowheads="1"/>
            </p:cNvSpPr>
            <p:nvPr/>
          </p:nvSpPr>
          <p:spPr bwMode="auto">
            <a:xfrm>
              <a:off x="5122" y="2298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64" name="Line 72"/>
            <p:cNvSpPr>
              <a:spLocks noChangeShapeType="1"/>
            </p:cNvSpPr>
            <p:nvPr/>
          </p:nvSpPr>
          <p:spPr bwMode="auto">
            <a:xfrm>
              <a:off x="3510" y="2288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65" name="Rectangle 73"/>
            <p:cNvSpPr>
              <a:spLocks noChangeArrowheads="1"/>
            </p:cNvSpPr>
            <p:nvPr/>
          </p:nvSpPr>
          <p:spPr bwMode="auto">
            <a:xfrm>
              <a:off x="3391" y="2250"/>
              <a:ext cx="14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-0,1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66" name="Line 74"/>
            <p:cNvSpPr>
              <a:spLocks noChangeShapeType="1"/>
            </p:cNvSpPr>
            <p:nvPr/>
          </p:nvSpPr>
          <p:spPr bwMode="auto">
            <a:xfrm>
              <a:off x="3510" y="2079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67" name="Rectangle 75"/>
            <p:cNvSpPr>
              <a:spLocks noChangeArrowheads="1"/>
            </p:cNvSpPr>
            <p:nvPr/>
          </p:nvSpPr>
          <p:spPr bwMode="auto">
            <a:xfrm>
              <a:off x="3462" y="2042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68" name="Line 76"/>
            <p:cNvSpPr>
              <a:spLocks noChangeShapeType="1"/>
            </p:cNvSpPr>
            <p:nvPr/>
          </p:nvSpPr>
          <p:spPr bwMode="auto">
            <a:xfrm>
              <a:off x="3510" y="1874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69" name="Rectangle 77"/>
            <p:cNvSpPr>
              <a:spLocks noChangeArrowheads="1"/>
            </p:cNvSpPr>
            <p:nvPr/>
          </p:nvSpPr>
          <p:spPr bwMode="auto">
            <a:xfrm>
              <a:off x="3411" y="1837"/>
              <a:ext cx="12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70" name="Line 78"/>
            <p:cNvSpPr>
              <a:spLocks noChangeShapeType="1"/>
            </p:cNvSpPr>
            <p:nvPr/>
          </p:nvSpPr>
          <p:spPr bwMode="auto">
            <a:xfrm>
              <a:off x="3510" y="1666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71" name="Rectangle 79"/>
            <p:cNvSpPr>
              <a:spLocks noChangeArrowheads="1"/>
            </p:cNvSpPr>
            <p:nvPr/>
          </p:nvSpPr>
          <p:spPr bwMode="auto">
            <a:xfrm>
              <a:off x="3411" y="1629"/>
              <a:ext cx="12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72" name="Line 80"/>
            <p:cNvSpPr>
              <a:spLocks noChangeShapeType="1"/>
            </p:cNvSpPr>
            <p:nvPr/>
          </p:nvSpPr>
          <p:spPr bwMode="auto">
            <a:xfrm>
              <a:off x="3510" y="1461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73" name="Rectangle 81"/>
            <p:cNvSpPr>
              <a:spLocks noChangeArrowheads="1"/>
            </p:cNvSpPr>
            <p:nvPr/>
          </p:nvSpPr>
          <p:spPr bwMode="auto">
            <a:xfrm>
              <a:off x="3394" y="1424"/>
              <a:ext cx="14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0,3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74" name="Line 82"/>
            <p:cNvSpPr>
              <a:spLocks noChangeShapeType="1"/>
            </p:cNvSpPr>
            <p:nvPr/>
          </p:nvSpPr>
          <p:spPr bwMode="auto">
            <a:xfrm>
              <a:off x="3510" y="1256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75" name="Rectangle 83"/>
            <p:cNvSpPr>
              <a:spLocks noChangeArrowheads="1"/>
            </p:cNvSpPr>
            <p:nvPr/>
          </p:nvSpPr>
          <p:spPr bwMode="auto">
            <a:xfrm>
              <a:off x="3411" y="1219"/>
              <a:ext cx="12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0,4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510" y="1052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77" name="Rectangle 85"/>
            <p:cNvSpPr>
              <a:spLocks noChangeArrowheads="1"/>
            </p:cNvSpPr>
            <p:nvPr/>
          </p:nvSpPr>
          <p:spPr bwMode="auto">
            <a:xfrm>
              <a:off x="3411" y="1014"/>
              <a:ext cx="12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0,5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78" name="Freeform 86"/>
            <p:cNvSpPr>
              <a:spLocks/>
            </p:cNvSpPr>
            <p:nvPr/>
          </p:nvSpPr>
          <p:spPr bwMode="auto">
            <a:xfrm>
              <a:off x="3510" y="1256"/>
              <a:ext cx="1647" cy="431"/>
            </a:xfrm>
            <a:custGeom>
              <a:avLst/>
              <a:gdLst>
                <a:gd name="T0" fmla="*/ 10 w 1647"/>
                <a:gd name="T1" fmla="*/ 4 h 431"/>
                <a:gd name="T2" fmla="*/ 58 w 1647"/>
                <a:gd name="T3" fmla="*/ 0 h 431"/>
                <a:gd name="T4" fmla="*/ 109 w 1647"/>
                <a:gd name="T5" fmla="*/ 0 h 431"/>
                <a:gd name="T6" fmla="*/ 177 w 1647"/>
                <a:gd name="T7" fmla="*/ 0 h 431"/>
                <a:gd name="T8" fmla="*/ 249 w 1647"/>
                <a:gd name="T9" fmla="*/ 0 h 431"/>
                <a:gd name="T10" fmla="*/ 324 w 1647"/>
                <a:gd name="T11" fmla="*/ 0 h 431"/>
                <a:gd name="T12" fmla="*/ 372 w 1647"/>
                <a:gd name="T13" fmla="*/ 0 h 431"/>
                <a:gd name="T14" fmla="*/ 389 w 1647"/>
                <a:gd name="T15" fmla="*/ 0 h 431"/>
                <a:gd name="T16" fmla="*/ 392 w 1647"/>
                <a:gd name="T17" fmla="*/ 431 h 431"/>
                <a:gd name="T18" fmla="*/ 392 w 1647"/>
                <a:gd name="T19" fmla="*/ 127 h 431"/>
                <a:gd name="T20" fmla="*/ 395 w 1647"/>
                <a:gd name="T21" fmla="*/ 76 h 431"/>
                <a:gd name="T22" fmla="*/ 399 w 1647"/>
                <a:gd name="T23" fmla="*/ 55 h 431"/>
                <a:gd name="T24" fmla="*/ 406 w 1647"/>
                <a:gd name="T25" fmla="*/ 58 h 431"/>
                <a:gd name="T26" fmla="*/ 409 w 1647"/>
                <a:gd name="T27" fmla="*/ 69 h 431"/>
                <a:gd name="T28" fmla="*/ 416 w 1647"/>
                <a:gd name="T29" fmla="*/ 79 h 431"/>
                <a:gd name="T30" fmla="*/ 423 w 1647"/>
                <a:gd name="T31" fmla="*/ 86 h 431"/>
                <a:gd name="T32" fmla="*/ 426 w 1647"/>
                <a:gd name="T33" fmla="*/ 86 h 431"/>
                <a:gd name="T34" fmla="*/ 433 w 1647"/>
                <a:gd name="T35" fmla="*/ 86 h 431"/>
                <a:gd name="T36" fmla="*/ 440 w 1647"/>
                <a:gd name="T37" fmla="*/ 86 h 431"/>
                <a:gd name="T38" fmla="*/ 443 w 1647"/>
                <a:gd name="T39" fmla="*/ 86 h 431"/>
                <a:gd name="T40" fmla="*/ 450 w 1647"/>
                <a:gd name="T41" fmla="*/ 86 h 431"/>
                <a:gd name="T42" fmla="*/ 457 w 1647"/>
                <a:gd name="T43" fmla="*/ 86 h 431"/>
                <a:gd name="T44" fmla="*/ 464 w 1647"/>
                <a:gd name="T45" fmla="*/ 86 h 431"/>
                <a:gd name="T46" fmla="*/ 470 w 1647"/>
                <a:gd name="T47" fmla="*/ 86 h 431"/>
                <a:gd name="T48" fmla="*/ 477 w 1647"/>
                <a:gd name="T49" fmla="*/ 89 h 431"/>
                <a:gd name="T50" fmla="*/ 484 w 1647"/>
                <a:gd name="T51" fmla="*/ 89 h 431"/>
                <a:gd name="T52" fmla="*/ 491 w 1647"/>
                <a:gd name="T53" fmla="*/ 89 h 431"/>
                <a:gd name="T54" fmla="*/ 498 w 1647"/>
                <a:gd name="T55" fmla="*/ 89 h 431"/>
                <a:gd name="T56" fmla="*/ 505 w 1647"/>
                <a:gd name="T57" fmla="*/ 93 h 431"/>
                <a:gd name="T58" fmla="*/ 515 w 1647"/>
                <a:gd name="T59" fmla="*/ 93 h 431"/>
                <a:gd name="T60" fmla="*/ 522 w 1647"/>
                <a:gd name="T61" fmla="*/ 96 h 431"/>
                <a:gd name="T62" fmla="*/ 535 w 1647"/>
                <a:gd name="T63" fmla="*/ 96 h 431"/>
                <a:gd name="T64" fmla="*/ 549 w 1647"/>
                <a:gd name="T65" fmla="*/ 99 h 431"/>
                <a:gd name="T66" fmla="*/ 562 w 1647"/>
                <a:gd name="T67" fmla="*/ 99 h 431"/>
                <a:gd name="T68" fmla="*/ 583 w 1647"/>
                <a:gd name="T69" fmla="*/ 103 h 431"/>
                <a:gd name="T70" fmla="*/ 607 w 1647"/>
                <a:gd name="T71" fmla="*/ 103 h 431"/>
                <a:gd name="T72" fmla="*/ 631 w 1647"/>
                <a:gd name="T73" fmla="*/ 103 h 431"/>
                <a:gd name="T74" fmla="*/ 661 w 1647"/>
                <a:gd name="T75" fmla="*/ 106 h 431"/>
                <a:gd name="T76" fmla="*/ 699 w 1647"/>
                <a:gd name="T77" fmla="*/ 106 h 431"/>
                <a:gd name="T78" fmla="*/ 740 w 1647"/>
                <a:gd name="T79" fmla="*/ 106 h 431"/>
                <a:gd name="T80" fmla="*/ 794 w 1647"/>
                <a:gd name="T81" fmla="*/ 106 h 431"/>
                <a:gd name="T82" fmla="*/ 852 w 1647"/>
                <a:gd name="T83" fmla="*/ 106 h 431"/>
                <a:gd name="T84" fmla="*/ 917 w 1647"/>
                <a:gd name="T85" fmla="*/ 106 h 431"/>
                <a:gd name="T86" fmla="*/ 999 w 1647"/>
                <a:gd name="T87" fmla="*/ 106 h 431"/>
                <a:gd name="T88" fmla="*/ 1077 w 1647"/>
                <a:gd name="T89" fmla="*/ 106 h 431"/>
                <a:gd name="T90" fmla="*/ 1156 w 1647"/>
                <a:gd name="T91" fmla="*/ 106 h 431"/>
                <a:gd name="T92" fmla="*/ 1234 w 1647"/>
                <a:gd name="T93" fmla="*/ 106 h 431"/>
                <a:gd name="T94" fmla="*/ 1312 w 1647"/>
                <a:gd name="T95" fmla="*/ 106 h 431"/>
                <a:gd name="T96" fmla="*/ 1394 w 1647"/>
                <a:gd name="T97" fmla="*/ 106 h 431"/>
                <a:gd name="T98" fmla="*/ 1473 w 1647"/>
                <a:gd name="T99" fmla="*/ 106 h 431"/>
                <a:gd name="T100" fmla="*/ 1551 w 1647"/>
                <a:gd name="T101" fmla="*/ 106 h 431"/>
                <a:gd name="T102" fmla="*/ 1629 w 1647"/>
                <a:gd name="T103" fmla="*/ 106 h 4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47"/>
                <a:gd name="T157" fmla="*/ 0 h 431"/>
                <a:gd name="T158" fmla="*/ 1647 w 1647"/>
                <a:gd name="T159" fmla="*/ 431 h 4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47" h="431">
                  <a:moveTo>
                    <a:pt x="0" y="4"/>
                  </a:moveTo>
                  <a:lnTo>
                    <a:pt x="10" y="4"/>
                  </a:lnTo>
                  <a:lnTo>
                    <a:pt x="34" y="4"/>
                  </a:lnTo>
                  <a:lnTo>
                    <a:pt x="58" y="0"/>
                  </a:lnTo>
                  <a:lnTo>
                    <a:pt x="82" y="4"/>
                  </a:lnTo>
                  <a:lnTo>
                    <a:pt x="109" y="0"/>
                  </a:lnTo>
                  <a:lnTo>
                    <a:pt x="140" y="0"/>
                  </a:lnTo>
                  <a:lnTo>
                    <a:pt x="177" y="0"/>
                  </a:lnTo>
                  <a:lnTo>
                    <a:pt x="215" y="0"/>
                  </a:lnTo>
                  <a:lnTo>
                    <a:pt x="249" y="0"/>
                  </a:lnTo>
                  <a:lnTo>
                    <a:pt x="286" y="4"/>
                  </a:lnTo>
                  <a:lnTo>
                    <a:pt x="324" y="0"/>
                  </a:lnTo>
                  <a:lnTo>
                    <a:pt x="361" y="4"/>
                  </a:lnTo>
                  <a:lnTo>
                    <a:pt x="372" y="0"/>
                  </a:lnTo>
                  <a:lnTo>
                    <a:pt x="385" y="4"/>
                  </a:lnTo>
                  <a:lnTo>
                    <a:pt x="389" y="0"/>
                  </a:lnTo>
                  <a:lnTo>
                    <a:pt x="392" y="4"/>
                  </a:lnTo>
                  <a:lnTo>
                    <a:pt x="392" y="431"/>
                  </a:lnTo>
                  <a:lnTo>
                    <a:pt x="392" y="0"/>
                  </a:lnTo>
                  <a:lnTo>
                    <a:pt x="392" y="127"/>
                  </a:lnTo>
                  <a:lnTo>
                    <a:pt x="395" y="123"/>
                  </a:lnTo>
                  <a:lnTo>
                    <a:pt x="395" y="76"/>
                  </a:lnTo>
                  <a:lnTo>
                    <a:pt x="399" y="72"/>
                  </a:lnTo>
                  <a:lnTo>
                    <a:pt x="399" y="55"/>
                  </a:lnTo>
                  <a:lnTo>
                    <a:pt x="402" y="55"/>
                  </a:lnTo>
                  <a:lnTo>
                    <a:pt x="406" y="58"/>
                  </a:lnTo>
                  <a:lnTo>
                    <a:pt x="409" y="62"/>
                  </a:lnTo>
                  <a:lnTo>
                    <a:pt x="409" y="69"/>
                  </a:lnTo>
                  <a:lnTo>
                    <a:pt x="416" y="76"/>
                  </a:lnTo>
                  <a:lnTo>
                    <a:pt x="416" y="79"/>
                  </a:lnTo>
                  <a:lnTo>
                    <a:pt x="419" y="82"/>
                  </a:lnTo>
                  <a:lnTo>
                    <a:pt x="423" y="86"/>
                  </a:lnTo>
                  <a:lnTo>
                    <a:pt x="430" y="86"/>
                  </a:lnTo>
                  <a:lnTo>
                    <a:pt x="426" y="86"/>
                  </a:lnTo>
                  <a:lnTo>
                    <a:pt x="430" y="86"/>
                  </a:lnTo>
                  <a:lnTo>
                    <a:pt x="433" y="86"/>
                  </a:lnTo>
                  <a:lnTo>
                    <a:pt x="436" y="89"/>
                  </a:lnTo>
                  <a:lnTo>
                    <a:pt x="440" y="86"/>
                  </a:lnTo>
                  <a:lnTo>
                    <a:pt x="447" y="86"/>
                  </a:lnTo>
                  <a:lnTo>
                    <a:pt x="443" y="86"/>
                  </a:lnTo>
                  <a:lnTo>
                    <a:pt x="447" y="86"/>
                  </a:lnTo>
                  <a:lnTo>
                    <a:pt x="450" y="86"/>
                  </a:lnTo>
                  <a:lnTo>
                    <a:pt x="453" y="86"/>
                  </a:lnTo>
                  <a:lnTo>
                    <a:pt x="457" y="86"/>
                  </a:lnTo>
                  <a:lnTo>
                    <a:pt x="460" y="86"/>
                  </a:lnTo>
                  <a:lnTo>
                    <a:pt x="464" y="86"/>
                  </a:lnTo>
                  <a:lnTo>
                    <a:pt x="467" y="86"/>
                  </a:lnTo>
                  <a:lnTo>
                    <a:pt x="470" y="86"/>
                  </a:lnTo>
                  <a:lnTo>
                    <a:pt x="474" y="86"/>
                  </a:lnTo>
                  <a:lnTo>
                    <a:pt x="477" y="89"/>
                  </a:lnTo>
                  <a:lnTo>
                    <a:pt x="481" y="89"/>
                  </a:lnTo>
                  <a:lnTo>
                    <a:pt x="484" y="89"/>
                  </a:lnTo>
                  <a:lnTo>
                    <a:pt x="487" y="89"/>
                  </a:lnTo>
                  <a:lnTo>
                    <a:pt x="491" y="89"/>
                  </a:lnTo>
                  <a:lnTo>
                    <a:pt x="494" y="89"/>
                  </a:lnTo>
                  <a:lnTo>
                    <a:pt x="498" y="89"/>
                  </a:lnTo>
                  <a:lnTo>
                    <a:pt x="501" y="89"/>
                  </a:lnTo>
                  <a:lnTo>
                    <a:pt x="505" y="93"/>
                  </a:lnTo>
                  <a:lnTo>
                    <a:pt x="508" y="93"/>
                  </a:lnTo>
                  <a:lnTo>
                    <a:pt x="515" y="93"/>
                  </a:lnTo>
                  <a:lnTo>
                    <a:pt x="518" y="93"/>
                  </a:lnTo>
                  <a:lnTo>
                    <a:pt x="522" y="96"/>
                  </a:lnTo>
                  <a:lnTo>
                    <a:pt x="528" y="96"/>
                  </a:lnTo>
                  <a:lnTo>
                    <a:pt x="535" y="96"/>
                  </a:lnTo>
                  <a:lnTo>
                    <a:pt x="542" y="96"/>
                  </a:lnTo>
                  <a:lnTo>
                    <a:pt x="549" y="99"/>
                  </a:lnTo>
                  <a:lnTo>
                    <a:pt x="556" y="99"/>
                  </a:lnTo>
                  <a:lnTo>
                    <a:pt x="562" y="99"/>
                  </a:lnTo>
                  <a:lnTo>
                    <a:pt x="573" y="99"/>
                  </a:lnTo>
                  <a:lnTo>
                    <a:pt x="583" y="103"/>
                  </a:lnTo>
                  <a:lnTo>
                    <a:pt x="593" y="103"/>
                  </a:lnTo>
                  <a:lnTo>
                    <a:pt x="607" y="103"/>
                  </a:lnTo>
                  <a:lnTo>
                    <a:pt x="617" y="103"/>
                  </a:lnTo>
                  <a:lnTo>
                    <a:pt x="631" y="103"/>
                  </a:lnTo>
                  <a:lnTo>
                    <a:pt x="644" y="103"/>
                  </a:lnTo>
                  <a:lnTo>
                    <a:pt x="661" y="106"/>
                  </a:lnTo>
                  <a:lnTo>
                    <a:pt x="678" y="106"/>
                  </a:lnTo>
                  <a:lnTo>
                    <a:pt x="699" y="106"/>
                  </a:lnTo>
                  <a:lnTo>
                    <a:pt x="719" y="103"/>
                  </a:lnTo>
                  <a:lnTo>
                    <a:pt x="740" y="106"/>
                  </a:lnTo>
                  <a:lnTo>
                    <a:pt x="767" y="103"/>
                  </a:lnTo>
                  <a:lnTo>
                    <a:pt x="794" y="106"/>
                  </a:lnTo>
                  <a:lnTo>
                    <a:pt x="822" y="106"/>
                  </a:lnTo>
                  <a:lnTo>
                    <a:pt x="852" y="106"/>
                  </a:lnTo>
                  <a:lnTo>
                    <a:pt x="886" y="106"/>
                  </a:lnTo>
                  <a:lnTo>
                    <a:pt x="917" y="106"/>
                  </a:lnTo>
                  <a:lnTo>
                    <a:pt x="958" y="106"/>
                  </a:lnTo>
                  <a:lnTo>
                    <a:pt x="999" y="106"/>
                  </a:lnTo>
                  <a:lnTo>
                    <a:pt x="1036" y="106"/>
                  </a:lnTo>
                  <a:lnTo>
                    <a:pt x="1077" y="106"/>
                  </a:lnTo>
                  <a:lnTo>
                    <a:pt x="1115" y="106"/>
                  </a:lnTo>
                  <a:lnTo>
                    <a:pt x="1156" y="106"/>
                  </a:lnTo>
                  <a:lnTo>
                    <a:pt x="1197" y="106"/>
                  </a:lnTo>
                  <a:lnTo>
                    <a:pt x="1234" y="106"/>
                  </a:lnTo>
                  <a:lnTo>
                    <a:pt x="1275" y="106"/>
                  </a:lnTo>
                  <a:lnTo>
                    <a:pt x="1312" y="106"/>
                  </a:lnTo>
                  <a:lnTo>
                    <a:pt x="1353" y="106"/>
                  </a:lnTo>
                  <a:lnTo>
                    <a:pt x="1394" y="106"/>
                  </a:lnTo>
                  <a:lnTo>
                    <a:pt x="1432" y="106"/>
                  </a:lnTo>
                  <a:lnTo>
                    <a:pt x="1473" y="106"/>
                  </a:lnTo>
                  <a:lnTo>
                    <a:pt x="1510" y="106"/>
                  </a:lnTo>
                  <a:lnTo>
                    <a:pt x="1551" y="106"/>
                  </a:lnTo>
                  <a:lnTo>
                    <a:pt x="1592" y="106"/>
                  </a:lnTo>
                  <a:lnTo>
                    <a:pt x="1629" y="106"/>
                  </a:lnTo>
                  <a:lnTo>
                    <a:pt x="1647" y="106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79" name="Rectangle 87"/>
            <p:cNvSpPr>
              <a:spLocks noChangeArrowheads="1"/>
            </p:cNvSpPr>
            <p:nvPr/>
          </p:nvSpPr>
          <p:spPr bwMode="auto">
            <a:xfrm>
              <a:off x="4178" y="2369"/>
              <a:ext cx="34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80" name="Rectangle 88"/>
            <p:cNvSpPr>
              <a:spLocks noChangeArrowheads="1"/>
            </p:cNvSpPr>
            <p:nvPr/>
          </p:nvSpPr>
          <p:spPr bwMode="auto">
            <a:xfrm rot="-5400000">
              <a:off x="2990" y="1594"/>
              <a:ext cx="69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Potência Reativa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81" name="Freeform 89"/>
            <p:cNvSpPr>
              <a:spLocks/>
            </p:cNvSpPr>
            <p:nvPr/>
          </p:nvSpPr>
          <p:spPr bwMode="auto">
            <a:xfrm>
              <a:off x="3510" y="1557"/>
              <a:ext cx="781" cy="522"/>
            </a:xfrm>
            <a:custGeom>
              <a:avLst/>
              <a:gdLst>
                <a:gd name="T0" fmla="*/ 34 w 781"/>
                <a:gd name="T1" fmla="*/ 512 h 522"/>
                <a:gd name="T2" fmla="*/ 99 w 781"/>
                <a:gd name="T3" fmla="*/ 512 h 522"/>
                <a:gd name="T4" fmla="*/ 194 w 781"/>
                <a:gd name="T5" fmla="*/ 512 h 522"/>
                <a:gd name="T6" fmla="*/ 303 w 781"/>
                <a:gd name="T7" fmla="*/ 512 h 522"/>
                <a:gd name="T8" fmla="*/ 385 w 781"/>
                <a:gd name="T9" fmla="*/ 512 h 522"/>
                <a:gd name="T10" fmla="*/ 392 w 781"/>
                <a:gd name="T11" fmla="*/ 0 h 522"/>
                <a:gd name="T12" fmla="*/ 395 w 781"/>
                <a:gd name="T13" fmla="*/ 89 h 522"/>
                <a:gd name="T14" fmla="*/ 402 w 781"/>
                <a:gd name="T15" fmla="*/ 174 h 522"/>
                <a:gd name="T16" fmla="*/ 406 w 781"/>
                <a:gd name="T17" fmla="*/ 253 h 522"/>
                <a:gd name="T18" fmla="*/ 412 w 781"/>
                <a:gd name="T19" fmla="*/ 304 h 522"/>
                <a:gd name="T20" fmla="*/ 416 w 781"/>
                <a:gd name="T21" fmla="*/ 358 h 522"/>
                <a:gd name="T22" fmla="*/ 423 w 781"/>
                <a:gd name="T23" fmla="*/ 386 h 522"/>
                <a:gd name="T24" fmla="*/ 426 w 781"/>
                <a:gd name="T25" fmla="*/ 420 h 522"/>
                <a:gd name="T26" fmla="*/ 433 w 781"/>
                <a:gd name="T27" fmla="*/ 440 h 522"/>
                <a:gd name="T28" fmla="*/ 436 w 781"/>
                <a:gd name="T29" fmla="*/ 461 h 522"/>
                <a:gd name="T30" fmla="*/ 447 w 781"/>
                <a:gd name="T31" fmla="*/ 478 h 522"/>
                <a:gd name="T32" fmla="*/ 453 w 781"/>
                <a:gd name="T33" fmla="*/ 495 h 522"/>
                <a:gd name="T34" fmla="*/ 464 w 781"/>
                <a:gd name="T35" fmla="*/ 509 h 522"/>
                <a:gd name="T36" fmla="*/ 474 w 781"/>
                <a:gd name="T37" fmla="*/ 515 h 522"/>
                <a:gd name="T38" fmla="*/ 484 w 781"/>
                <a:gd name="T39" fmla="*/ 519 h 522"/>
                <a:gd name="T40" fmla="*/ 494 w 781"/>
                <a:gd name="T41" fmla="*/ 519 h 522"/>
                <a:gd name="T42" fmla="*/ 505 w 781"/>
                <a:gd name="T43" fmla="*/ 522 h 522"/>
                <a:gd name="T44" fmla="*/ 515 w 781"/>
                <a:gd name="T45" fmla="*/ 522 h 522"/>
                <a:gd name="T46" fmla="*/ 525 w 781"/>
                <a:gd name="T47" fmla="*/ 522 h 522"/>
                <a:gd name="T48" fmla="*/ 535 w 781"/>
                <a:gd name="T49" fmla="*/ 522 h 522"/>
                <a:gd name="T50" fmla="*/ 545 w 781"/>
                <a:gd name="T51" fmla="*/ 522 h 522"/>
                <a:gd name="T52" fmla="*/ 556 w 781"/>
                <a:gd name="T53" fmla="*/ 522 h 522"/>
                <a:gd name="T54" fmla="*/ 566 w 781"/>
                <a:gd name="T55" fmla="*/ 522 h 522"/>
                <a:gd name="T56" fmla="*/ 576 w 781"/>
                <a:gd name="T57" fmla="*/ 522 h 522"/>
                <a:gd name="T58" fmla="*/ 586 w 781"/>
                <a:gd name="T59" fmla="*/ 522 h 522"/>
                <a:gd name="T60" fmla="*/ 597 w 781"/>
                <a:gd name="T61" fmla="*/ 522 h 522"/>
                <a:gd name="T62" fmla="*/ 607 w 781"/>
                <a:gd name="T63" fmla="*/ 519 h 522"/>
                <a:gd name="T64" fmla="*/ 617 w 781"/>
                <a:gd name="T65" fmla="*/ 519 h 522"/>
                <a:gd name="T66" fmla="*/ 627 w 781"/>
                <a:gd name="T67" fmla="*/ 519 h 522"/>
                <a:gd name="T68" fmla="*/ 637 w 781"/>
                <a:gd name="T69" fmla="*/ 515 h 522"/>
                <a:gd name="T70" fmla="*/ 648 w 781"/>
                <a:gd name="T71" fmla="*/ 515 h 522"/>
                <a:gd name="T72" fmla="*/ 658 w 781"/>
                <a:gd name="T73" fmla="*/ 512 h 522"/>
                <a:gd name="T74" fmla="*/ 678 w 781"/>
                <a:gd name="T75" fmla="*/ 509 h 522"/>
                <a:gd name="T76" fmla="*/ 702 w 781"/>
                <a:gd name="T77" fmla="*/ 505 h 522"/>
                <a:gd name="T78" fmla="*/ 723 w 781"/>
                <a:gd name="T79" fmla="*/ 502 h 522"/>
                <a:gd name="T80" fmla="*/ 747 w 781"/>
                <a:gd name="T81" fmla="*/ 502 h 522"/>
                <a:gd name="T82" fmla="*/ 767 w 781"/>
                <a:gd name="T83" fmla="*/ 498 h 5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81"/>
                <a:gd name="T127" fmla="*/ 0 h 522"/>
                <a:gd name="T128" fmla="*/ 781 w 781"/>
                <a:gd name="T129" fmla="*/ 522 h 52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81" h="522">
                  <a:moveTo>
                    <a:pt x="0" y="512"/>
                  </a:moveTo>
                  <a:lnTo>
                    <a:pt x="17" y="512"/>
                  </a:lnTo>
                  <a:lnTo>
                    <a:pt x="34" y="512"/>
                  </a:lnTo>
                  <a:lnTo>
                    <a:pt x="55" y="512"/>
                  </a:lnTo>
                  <a:lnTo>
                    <a:pt x="75" y="512"/>
                  </a:lnTo>
                  <a:lnTo>
                    <a:pt x="99" y="512"/>
                  </a:lnTo>
                  <a:lnTo>
                    <a:pt x="130" y="512"/>
                  </a:lnTo>
                  <a:lnTo>
                    <a:pt x="157" y="512"/>
                  </a:lnTo>
                  <a:lnTo>
                    <a:pt x="194" y="512"/>
                  </a:lnTo>
                  <a:lnTo>
                    <a:pt x="228" y="512"/>
                  </a:lnTo>
                  <a:lnTo>
                    <a:pt x="266" y="512"/>
                  </a:lnTo>
                  <a:lnTo>
                    <a:pt x="303" y="512"/>
                  </a:lnTo>
                  <a:lnTo>
                    <a:pt x="337" y="512"/>
                  </a:lnTo>
                  <a:lnTo>
                    <a:pt x="375" y="512"/>
                  </a:lnTo>
                  <a:lnTo>
                    <a:pt x="385" y="512"/>
                  </a:lnTo>
                  <a:lnTo>
                    <a:pt x="389" y="512"/>
                  </a:lnTo>
                  <a:lnTo>
                    <a:pt x="392" y="512"/>
                  </a:lnTo>
                  <a:lnTo>
                    <a:pt x="392" y="0"/>
                  </a:lnTo>
                  <a:lnTo>
                    <a:pt x="392" y="7"/>
                  </a:lnTo>
                  <a:lnTo>
                    <a:pt x="395" y="3"/>
                  </a:lnTo>
                  <a:lnTo>
                    <a:pt x="395" y="89"/>
                  </a:lnTo>
                  <a:lnTo>
                    <a:pt x="399" y="102"/>
                  </a:lnTo>
                  <a:lnTo>
                    <a:pt x="399" y="160"/>
                  </a:lnTo>
                  <a:lnTo>
                    <a:pt x="402" y="174"/>
                  </a:lnTo>
                  <a:lnTo>
                    <a:pt x="402" y="215"/>
                  </a:lnTo>
                  <a:lnTo>
                    <a:pt x="406" y="229"/>
                  </a:lnTo>
                  <a:lnTo>
                    <a:pt x="406" y="253"/>
                  </a:lnTo>
                  <a:lnTo>
                    <a:pt x="409" y="263"/>
                  </a:lnTo>
                  <a:lnTo>
                    <a:pt x="409" y="300"/>
                  </a:lnTo>
                  <a:lnTo>
                    <a:pt x="412" y="304"/>
                  </a:lnTo>
                  <a:lnTo>
                    <a:pt x="412" y="331"/>
                  </a:lnTo>
                  <a:lnTo>
                    <a:pt x="416" y="334"/>
                  </a:lnTo>
                  <a:lnTo>
                    <a:pt x="416" y="358"/>
                  </a:lnTo>
                  <a:lnTo>
                    <a:pt x="419" y="362"/>
                  </a:lnTo>
                  <a:lnTo>
                    <a:pt x="419" y="382"/>
                  </a:lnTo>
                  <a:lnTo>
                    <a:pt x="423" y="386"/>
                  </a:lnTo>
                  <a:lnTo>
                    <a:pt x="423" y="403"/>
                  </a:lnTo>
                  <a:lnTo>
                    <a:pt x="426" y="406"/>
                  </a:lnTo>
                  <a:lnTo>
                    <a:pt x="426" y="420"/>
                  </a:lnTo>
                  <a:lnTo>
                    <a:pt x="430" y="423"/>
                  </a:lnTo>
                  <a:lnTo>
                    <a:pt x="430" y="437"/>
                  </a:lnTo>
                  <a:lnTo>
                    <a:pt x="433" y="440"/>
                  </a:lnTo>
                  <a:lnTo>
                    <a:pt x="433" y="451"/>
                  </a:lnTo>
                  <a:lnTo>
                    <a:pt x="436" y="454"/>
                  </a:lnTo>
                  <a:lnTo>
                    <a:pt x="436" y="461"/>
                  </a:lnTo>
                  <a:lnTo>
                    <a:pt x="440" y="464"/>
                  </a:lnTo>
                  <a:lnTo>
                    <a:pt x="440" y="471"/>
                  </a:lnTo>
                  <a:lnTo>
                    <a:pt x="447" y="478"/>
                  </a:lnTo>
                  <a:lnTo>
                    <a:pt x="447" y="485"/>
                  </a:lnTo>
                  <a:lnTo>
                    <a:pt x="453" y="492"/>
                  </a:lnTo>
                  <a:lnTo>
                    <a:pt x="453" y="495"/>
                  </a:lnTo>
                  <a:lnTo>
                    <a:pt x="460" y="502"/>
                  </a:lnTo>
                  <a:lnTo>
                    <a:pt x="460" y="505"/>
                  </a:lnTo>
                  <a:lnTo>
                    <a:pt x="464" y="509"/>
                  </a:lnTo>
                  <a:lnTo>
                    <a:pt x="467" y="509"/>
                  </a:lnTo>
                  <a:lnTo>
                    <a:pt x="470" y="512"/>
                  </a:lnTo>
                  <a:lnTo>
                    <a:pt x="474" y="515"/>
                  </a:lnTo>
                  <a:lnTo>
                    <a:pt x="477" y="515"/>
                  </a:lnTo>
                  <a:lnTo>
                    <a:pt x="481" y="515"/>
                  </a:lnTo>
                  <a:lnTo>
                    <a:pt x="484" y="519"/>
                  </a:lnTo>
                  <a:lnTo>
                    <a:pt x="487" y="519"/>
                  </a:lnTo>
                  <a:lnTo>
                    <a:pt x="491" y="519"/>
                  </a:lnTo>
                  <a:lnTo>
                    <a:pt x="494" y="519"/>
                  </a:lnTo>
                  <a:lnTo>
                    <a:pt x="498" y="519"/>
                  </a:lnTo>
                  <a:lnTo>
                    <a:pt x="501" y="522"/>
                  </a:lnTo>
                  <a:lnTo>
                    <a:pt x="505" y="522"/>
                  </a:lnTo>
                  <a:lnTo>
                    <a:pt x="508" y="522"/>
                  </a:lnTo>
                  <a:lnTo>
                    <a:pt x="511" y="522"/>
                  </a:lnTo>
                  <a:lnTo>
                    <a:pt x="515" y="522"/>
                  </a:lnTo>
                  <a:lnTo>
                    <a:pt x="518" y="522"/>
                  </a:lnTo>
                  <a:lnTo>
                    <a:pt x="522" y="522"/>
                  </a:lnTo>
                  <a:lnTo>
                    <a:pt x="525" y="522"/>
                  </a:lnTo>
                  <a:lnTo>
                    <a:pt x="528" y="522"/>
                  </a:lnTo>
                  <a:lnTo>
                    <a:pt x="532" y="522"/>
                  </a:lnTo>
                  <a:lnTo>
                    <a:pt x="535" y="522"/>
                  </a:lnTo>
                  <a:lnTo>
                    <a:pt x="539" y="522"/>
                  </a:lnTo>
                  <a:lnTo>
                    <a:pt x="542" y="522"/>
                  </a:lnTo>
                  <a:lnTo>
                    <a:pt x="545" y="522"/>
                  </a:lnTo>
                  <a:lnTo>
                    <a:pt x="549" y="522"/>
                  </a:lnTo>
                  <a:lnTo>
                    <a:pt x="552" y="522"/>
                  </a:lnTo>
                  <a:lnTo>
                    <a:pt x="556" y="522"/>
                  </a:lnTo>
                  <a:lnTo>
                    <a:pt x="559" y="522"/>
                  </a:lnTo>
                  <a:lnTo>
                    <a:pt x="562" y="522"/>
                  </a:lnTo>
                  <a:lnTo>
                    <a:pt x="566" y="522"/>
                  </a:lnTo>
                  <a:lnTo>
                    <a:pt x="569" y="522"/>
                  </a:lnTo>
                  <a:lnTo>
                    <a:pt x="573" y="522"/>
                  </a:lnTo>
                  <a:lnTo>
                    <a:pt x="576" y="522"/>
                  </a:lnTo>
                  <a:lnTo>
                    <a:pt x="580" y="522"/>
                  </a:lnTo>
                  <a:lnTo>
                    <a:pt x="583" y="522"/>
                  </a:lnTo>
                  <a:lnTo>
                    <a:pt x="586" y="522"/>
                  </a:lnTo>
                  <a:lnTo>
                    <a:pt x="590" y="522"/>
                  </a:lnTo>
                  <a:lnTo>
                    <a:pt x="593" y="522"/>
                  </a:lnTo>
                  <a:lnTo>
                    <a:pt x="597" y="522"/>
                  </a:lnTo>
                  <a:lnTo>
                    <a:pt x="600" y="519"/>
                  </a:lnTo>
                  <a:lnTo>
                    <a:pt x="603" y="519"/>
                  </a:lnTo>
                  <a:lnTo>
                    <a:pt x="607" y="519"/>
                  </a:lnTo>
                  <a:lnTo>
                    <a:pt x="610" y="519"/>
                  </a:lnTo>
                  <a:lnTo>
                    <a:pt x="614" y="519"/>
                  </a:lnTo>
                  <a:lnTo>
                    <a:pt x="617" y="519"/>
                  </a:lnTo>
                  <a:lnTo>
                    <a:pt x="620" y="519"/>
                  </a:lnTo>
                  <a:lnTo>
                    <a:pt x="624" y="519"/>
                  </a:lnTo>
                  <a:lnTo>
                    <a:pt x="627" y="519"/>
                  </a:lnTo>
                  <a:lnTo>
                    <a:pt x="631" y="519"/>
                  </a:lnTo>
                  <a:lnTo>
                    <a:pt x="634" y="515"/>
                  </a:lnTo>
                  <a:lnTo>
                    <a:pt x="637" y="515"/>
                  </a:lnTo>
                  <a:lnTo>
                    <a:pt x="641" y="515"/>
                  </a:lnTo>
                  <a:lnTo>
                    <a:pt x="644" y="515"/>
                  </a:lnTo>
                  <a:lnTo>
                    <a:pt x="648" y="515"/>
                  </a:lnTo>
                  <a:lnTo>
                    <a:pt x="651" y="515"/>
                  </a:lnTo>
                  <a:lnTo>
                    <a:pt x="655" y="515"/>
                  </a:lnTo>
                  <a:lnTo>
                    <a:pt x="658" y="512"/>
                  </a:lnTo>
                  <a:lnTo>
                    <a:pt x="665" y="512"/>
                  </a:lnTo>
                  <a:lnTo>
                    <a:pt x="672" y="512"/>
                  </a:lnTo>
                  <a:lnTo>
                    <a:pt x="678" y="509"/>
                  </a:lnTo>
                  <a:lnTo>
                    <a:pt x="685" y="509"/>
                  </a:lnTo>
                  <a:lnTo>
                    <a:pt x="692" y="509"/>
                  </a:lnTo>
                  <a:lnTo>
                    <a:pt x="702" y="505"/>
                  </a:lnTo>
                  <a:lnTo>
                    <a:pt x="709" y="505"/>
                  </a:lnTo>
                  <a:lnTo>
                    <a:pt x="716" y="505"/>
                  </a:lnTo>
                  <a:lnTo>
                    <a:pt x="723" y="502"/>
                  </a:lnTo>
                  <a:lnTo>
                    <a:pt x="730" y="502"/>
                  </a:lnTo>
                  <a:lnTo>
                    <a:pt x="736" y="502"/>
                  </a:lnTo>
                  <a:lnTo>
                    <a:pt x="747" y="502"/>
                  </a:lnTo>
                  <a:lnTo>
                    <a:pt x="753" y="498"/>
                  </a:lnTo>
                  <a:lnTo>
                    <a:pt x="760" y="498"/>
                  </a:lnTo>
                  <a:lnTo>
                    <a:pt x="767" y="498"/>
                  </a:lnTo>
                  <a:lnTo>
                    <a:pt x="774" y="498"/>
                  </a:lnTo>
                  <a:lnTo>
                    <a:pt x="781" y="498"/>
                  </a:lnTo>
                </a:path>
              </a:pathLst>
            </a:cu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82" name="Freeform 90"/>
            <p:cNvSpPr>
              <a:spLocks/>
            </p:cNvSpPr>
            <p:nvPr/>
          </p:nvSpPr>
          <p:spPr bwMode="auto">
            <a:xfrm>
              <a:off x="4291" y="2055"/>
              <a:ext cx="866" cy="4"/>
            </a:xfrm>
            <a:custGeom>
              <a:avLst/>
              <a:gdLst>
                <a:gd name="T0" fmla="*/ 0 w 866"/>
                <a:gd name="T1" fmla="*/ 0 h 4"/>
                <a:gd name="T2" fmla="*/ 10 w 866"/>
                <a:gd name="T3" fmla="*/ 0 h 4"/>
                <a:gd name="T4" fmla="*/ 17 w 866"/>
                <a:gd name="T5" fmla="*/ 0 h 4"/>
                <a:gd name="T6" fmla="*/ 23 w 866"/>
                <a:gd name="T7" fmla="*/ 0 h 4"/>
                <a:gd name="T8" fmla="*/ 30 w 866"/>
                <a:gd name="T9" fmla="*/ 0 h 4"/>
                <a:gd name="T10" fmla="*/ 37 w 866"/>
                <a:gd name="T11" fmla="*/ 0 h 4"/>
                <a:gd name="T12" fmla="*/ 44 w 866"/>
                <a:gd name="T13" fmla="*/ 0 h 4"/>
                <a:gd name="T14" fmla="*/ 54 w 866"/>
                <a:gd name="T15" fmla="*/ 0 h 4"/>
                <a:gd name="T16" fmla="*/ 61 w 866"/>
                <a:gd name="T17" fmla="*/ 0 h 4"/>
                <a:gd name="T18" fmla="*/ 68 w 866"/>
                <a:gd name="T19" fmla="*/ 0 h 4"/>
                <a:gd name="T20" fmla="*/ 75 w 866"/>
                <a:gd name="T21" fmla="*/ 0 h 4"/>
                <a:gd name="T22" fmla="*/ 81 w 866"/>
                <a:gd name="T23" fmla="*/ 0 h 4"/>
                <a:gd name="T24" fmla="*/ 88 w 866"/>
                <a:gd name="T25" fmla="*/ 0 h 4"/>
                <a:gd name="T26" fmla="*/ 98 w 866"/>
                <a:gd name="T27" fmla="*/ 0 h 4"/>
                <a:gd name="T28" fmla="*/ 105 w 866"/>
                <a:gd name="T29" fmla="*/ 0 h 4"/>
                <a:gd name="T30" fmla="*/ 112 w 866"/>
                <a:gd name="T31" fmla="*/ 4 h 4"/>
                <a:gd name="T32" fmla="*/ 119 w 866"/>
                <a:gd name="T33" fmla="*/ 4 h 4"/>
                <a:gd name="T34" fmla="*/ 126 w 866"/>
                <a:gd name="T35" fmla="*/ 4 h 4"/>
                <a:gd name="T36" fmla="*/ 133 w 866"/>
                <a:gd name="T37" fmla="*/ 4 h 4"/>
                <a:gd name="T38" fmla="*/ 143 w 866"/>
                <a:gd name="T39" fmla="*/ 4 h 4"/>
                <a:gd name="T40" fmla="*/ 150 w 866"/>
                <a:gd name="T41" fmla="*/ 4 h 4"/>
                <a:gd name="T42" fmla="*/ 156 w 866"/>
                <a:gd name="T43" fmla="*/ 4 h 4"/>
                <a:gd name="T44" fmla="*/ 163 w 866"/>
                <a:gd name="T45" fmla="*/ 4 h 4"/>
                <a:gd name="T46" fmla="*/ 170 w 866"/>
                <a:gd name="T47" fmla="*/ 4 h 4"/>
                <a:gd name="T48" fmla="*/ 177 w 866"/>
                <a:gd name="T49" fmla="*/ 4 h 4"/>
                <a:gd name="T50" fmla="*/ 187 w 866"/>
                <a:gd name="T51" fmla="*/ 4 h 4"/>
                <a:gd name="T52" fmla="*/ 197 w 866"/>
                <a:gd name="T53" fmla="*/ 4 h 4"/>
                <a:gd name="T54" fmla="*/ 208 w 866"/>
                <a:gd name="T55" fmla="*/ 4 h 4"/>
                <a:gd name="T56" fmla="*/ 218 w 866"/>
                <a:gd name="T57" fmla="*/ 4 h 4"/>
                <a:gd name="T58" fmla="*/ 231 w 866"/>
                <a:gd name="T59" fmla="*/ 4 h 4"/>
                <a:gd name="T60" fmla="*/ 245 w 866"/>
                <a:gd name="T61" fmla="*/ 4 h 4"/>
                <a:gd name="T62" fmla="*/ 262 w 866"/>
                <a:gd name="T63" fmla="*/ 4 h 4"/>
                <a:gd name="T64" fmla="*/ 279 w 866"/>
                <a:gd name="T65" fmla="*/ 4 h 4"/>
                <a:gd name="T66" fmla="*/ 303 w 866"/>
                <a:gd name="T67" fmla="*/ 4 h 4"/>
                <a:gd name="T68" fmla="*/ 323 w 866"/>
                <a:gd name="T69" fmla="*/ 4 h 4"/>
                <a:gd name="T70" fmla="*/ 354 w 866"/>
                <a:gd name="T71" fmla="*/ 4 h 4"/>
                <a:gd name="T72" fmla="*/ 381 w 866"/>
                <a:gd name="T73" fmla="*/ 4 h 4"/>
                <a:gd name="T74" fmla="*/ 416 w 866"/>
                <a:gd name="T75" fmla="*/ 4 h 4"/>
                <a:gd name="T76" fmla="*/ 450 w 866"/>
                <a:gd name="T77" fmla="*/ 4 h 4"/>
                <a:gd name="T78" fmla="*/ 484 w 866"/>
                <a:gd name="T79" fmla="*/ 4 h 4"/>
                <a:gd name="T80" fmla="*/ 518 w 866"/>
                <a:gd name="T81" fmla="*/ 4 h 4"/>
                <a:gd name="T82" fmla="*/ 552 w 866"/>
                <a:gd name="T83" fmla="*/ 4 h 4"/>
                <a:gd name="T84" fmla="*/ 586 w 866"/>
                <a:gd name="T85" fmla="*/ 4 h 4"/>
                <a:gd name="T86" fmla="*/ 620 w 866"/>
                <a:gd name="T87" fmla="*/ 4 h 4"/>
                <a:gd name="T88" fmla="*/ 654 w 866"/>
                <a:gd name="T89" fmla="*/ 4 h 4"/>
                <a:gd name="T90" fmla="*/ 692 w 866"/>
                <a:gd name="T91" fmla="*/ 4 h 4"/>
                <a:gd name="T92" fmla="*/ 726 w 866"/>
                <a:gd name="T93" fmla="*/ 4 h 4"/>
                <a:gd name="T94" fmla="*/ 760 w 866"/>
                <a:gd name="T95" fmla="*/ 4 h 4"/>
                <a:gd name="T96" fmla="*/ 794 w 866"/>
                <a:gd name="T97" fmla="*/ 4 h 4"/>
                <a:gd name="T98" fmla="*/ 828 w 866"/>
                <a:gd name="T99" fmla="*/ 4 h 4"/>
                <a:gd name="T100" fmla="*/ 866 w 866"/>
                <a:gd name="T101" fmla="*/ 4 h 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66"/>
                <a:gd name="T154" fmla="*/ 0 h 4"/>
                <a:gd name="T155" fmla="*/ 866 w 866"/>
                <a:gd name="T156" fmla="*/ 4 h 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66" h="4">
                  <a:moveTo>
                    <a:pt x="0" y="0"/>
                  </a:moveTo>
                  <a:lnTo>
                    <a:pt x="10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2" y="4"/>
                  </a:lnTo>
                  <a:lnTo>
                    <a:pt x="119" y="4"/>
                  </a:lnTo>
                  <a:lnTo>
                    <a:pt x="126" y="4"/>
                  </a:lnTo>
                  <a:lnTo>
                    <a:pt x="133" y="4"/>
                  </a:lnTo>
                  <a:lnTo>
                    <a:pt x="143" y="4"/>
                  </a:lnTo>
                  <a:lnTo>
                    <a:pt x="150" y="4"/>
                  </a:lnTo>
                  <a:lnTo>
                    <a:pt x="156" y="4"/>
                  </a:lnTo>
                  <a:lnTo>
                    <a:pt x="163" y="4"/>
                  </a:lnTo>
                  <a:lnTo>
                    <a:pt x="170" y="4"/>
                  </a:lnTo>
                  <a:lnTo>
                    <a:pt x="177" y="4"/>
                  </a:lnTo>
                  <a:lnTo>
                    <a:pt x="187" y="4"/>
                  </a:lnTo>
                  <a:lnTo>
                    <a:pt x="197" y="4"/>
                  </a:lnTo>
                  <a:lnTo>
                    <a:pt x="208" y="4"/>
                  </a:lnTo>
                  <a:lnTo>
                    <a:pt x="218" y="4"/>
                  </a:lnTo>
                  <a:lnTo>
                    <a:pt x="231" y="4"/>
                  </a:lnTo>
                  <a:lnTo>
                    <a:pt x="245" y="4"/>
                  </a:lnTo>
                  <a:lnTo>
                    <a:pt x="262" y="4"/>
                  </a:lnTo>
                  <a:lnTo>
                    <a:pt x="279" y="4"/>
                  </a:lnTo>
                  <a:lnTo>
                    <a:pt x="303" y="4"/>
                  </a:lnTo>
                  <a:lnTo>
                    <a:pt x="323" y="4"/>
                  </a:lnTo>
                  <a:lnTo>
                    <a:pt x="354" y="4"/>
                  </a:lnTo>
                  <a:lnTo>
                    <a:pt x="381" y="4"/>
                  </a:lnTo>
                  <a:lnTo>
                    <a:pt x="416" y="4"/>
                  </a:lnTo>
                  <a:lnTo>
                    <a:pt x="450" y="4"/>
                  </a:lnTo>
                  <a:lnTo>
                    <a:pt x="484" y="4"/>
                  </a:lnTo>
                  <a:lnTo>
                    <a:pt x="518" y="4"/>
                  </a:lnTo>
                  <a:lnTo>
                    <a:pt x="552" y="4"/>
                  </a:lnTo>
                  <a:lnTo>
                    <a:pt x="586" y="4"/>
                  </a:lnTo>
                  <a:lnTo>
                    <a:pt x="620" y="4"/>
                  </a:lnTo>
                  <a:lnTo>
                    <a:pt x="654" y="4"/>
                  </a:lnTo>
                  <a:lnTo>
                    <a:pt x="692" y="4"/>
                  </a:lnTo>
                  <a:lnTo>
                    <a:pt x="726" y="4"/>
                  </a:lnTo>
                  <a:lnTo>
                    <a:pt x="760" y="4"/>
                  </a:lnTo>
                  <a:lnTo>
                    <a:pt x="794" y="4"/>
                  </a:lnTo>
                  <a:lnTo>
                    <a:pt x="828" y="4"/>
                  </a:lnTo>
                  <a:lnTo>
                    <a:pt x="866" y="4"/>
                  </a:lnTo>
                </a:path>
              </a:pathLst>
            </a:cu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83" name="Rectangle 91"/>
            <p:cNvSpPr>
              <a:spLocks noChangeArrowheads="1"/>
            </p:cNvSpPr>
            <p:nvPr/>
          </p:nvSpPr>
          <p:spPr bwMode="auto">
            <a:xfrm>
              <a:off x="4430" y="1075"/>
              <a:ext cx="696" cy="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84" name="Rectangle 92"/>
            <p:cNvSpPr>
              <a:spLocks noChangeArrowheads="1"/>
            </p:cNvSpPr>
            <p:nvPr/>
          </p:nvSpPr>
          <p:spPr bwMode="auto">
            <a:xfrm>
              <a:off x="4430" y="1075"/>
              <a:ext cx="696" cy="17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4430" y="1075"/>
              <a:ext cx="6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86" name="Freeform 94"/>
            <p:cNvSpPr>
              <a:spLocks/>
            </p:cNvSpPr>
            <p:nvPr/>
          </p:nvSpPr>
          <p:spPr bwMode="auto">
            <a:xfrm>
              <a:off x="4430" y="1075"/>
              <a:ext cx="696" cy="178"/>
            </a:xfrm>
            <a:custGeom>
              <a:avLst/>
              <a:gdLst>
                <a:gd name="T0" fmla="*/ 0 w 204"/>
                <a:gd name="T1" fmla="*/ 460529589 h 52"/>
                <a:gd name="T2" fmla="*/ 1731590413 w 204"/>
                <a:gd name="T3" fmla="*/ 460529589 h 52"/>
                <a:gd name="T4" fmla="*/ 17315904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87" name="Line 95"/>
            <p:cNvSpPr>
              <a:spLocks noChangeShapeType="1"/>
            </p:cNvSpPr>
            <p:nvPr/>
          </p:nvSpPr>
          <p:spPr bwMode="auto">
            <a:xfrm flipV="1">
              <a:off x="4430" y="1075"/>
              <a:ext cx="1" cy="1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88" name="Line 96"/>
            <p:cNvSpPr>
              <a:spLocks noChangeShapeType="1"/>
            </p:cNvSpPr>
            <p:nvPr/>
          </p:nvSpPr>
          <p:spPr bwMode="auto">
            <a:xfrm>
              <a:off x="4430" y="1253"/>
              <a:ext cx="6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89" name="Freeform 97"/>
            <p:cNvSpPr>
              <a:spLocks/>
            </p:cNvSpPr>
            <p:nvPr/>
          </p:nvSpPr>
          <p:spPr bwMode="auto">
            <a:xfrm>
              <a:off x="4430" y="1075"/>
              <a:ext cx="696" cy="178"/>
            </a:xfrm>
            <a:custGeom>
              <a:avLst/>
              <a:gdLst>
                <a:gd name="T0" fmla="*/ 0 w 204"/>
                <a:gd name="T1" fmla="*/ 460529589 h 52"/>
                <a:gd name="T2" fmla="*/ 0 w 204"/>
                <a:gd name="T3" fmla="*/ 0 h 52"/>
                <a:gd name="T4" fmla="*/ 17315904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0" y="0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90" name="Freeform 98"/>
            <p:cNvSpPr>
              <a:spLocks/>
            </p:cNvSpPr>
            <p:nvPr/>
          </p:nvSpPr>
          <p:spPr bwMode="auto">
            <a:xfrm>
              <a:off x="4430" y="1075"/>
              <a:ext cx="696" cy="178"/>
            </a:xfrm>
            <a:custGeom>
              <a:avLst/>
              <a:gdLst>
                <a:gd name="T0" fmla="*/ 0 w 204"/>
                <a:gd name="T1" fmla="*/ 460529589 h 52"/>
                <a:gd name="T2" fmla="*/ 1731590413 w 204"/>
                <a:gd name="T3" fmla="*/ 460529589 h 52"/>
                <a:gd name="T4" fmla="*/ 17315904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91" name="Line 99"/>
            <p:cNvSpPr>
              <a:spLocks noChangeShapeType="1"/>
            </p:cNvSpPr>
            <p:nvPr/>
          </p:nvSpPr>
          <p:spPr bwMode="auto">
            <a:xfrm flipV="1">
              <a:off x="4430" y="1075"/>
              <a:ext cx="1" cy="1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92" name="Rectangle 100"/>
            <p:cNvSpPr>
              <a:spLocks noChangeArrowheads="1"/>
            </p:cNvSpPr>
            <p:nvPr/>
          </p:nvSpPr>
          <p:spPr bwMode="auto">
            <a:xfrm>
              <a:off x="4608" y="1089"/>
              <a:ext cx="24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tensão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93" name="Line 101"/>
            <p:cNvSpPr>
              <a:spLocks noChangeShapeType="1"/>
            </p:cNvSpPr>
            <p:nvPr/>
          </p:nvSpPr>
          <p:spPr bwMode="auto">
            <a:xfrm>
              <a:off x="4458" y="1123"/>
              <a:ext cx="136" cy="1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94" name="Rectangle 102"/>
            <p:cNvSpPr>
              <a:spLocks noChangeArrowheads="1"/>
            </p:cNvSpPr>
            <p:nvPr/>
          </p:nvSpPr>
          <p:spPr bwMode="auto">
            <a:xfrm>
              <a:off x="4608" y="1174"/>
              <a:ext cx="5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fator de potência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95" name="Line 103"/>
            <p:cNvSpPr>
              <a:spLocks noChangeShapeType="1"/>
            </p:cNvSpPr>
            <p:nvPr/>
          </p:nvSpPr>
          <p:spPr bwMode="auto">
            <a:xfrm>
              <a:off x="4458" y="1202"/>
              <a:ext cx="136" cy="1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2473" name="Group 106"/>
          <p:cNvGrpSpPr>
            <a:grpSpLocks noChangeAspect="1"/>
          </p:cNvGrpSpPr>
          <p:nvPr/>
        </p:nvGrpSpPr>
        <p:grpSpPr bwMode="auto">
          <a:xfrm>
            <a:off x="2903538" y="4333875"/>
            <a:ext cx="3084512" cy="2292350"/>
            <a:chOff x="1829" y="2730"/>
            <a:chExt cx="1943" cy="1444"/>
          </a:xfrm>
        </p:grpSpPr>
        <p:sp>
          <p:nvSpPr>
            <p:cNvPr id="33802" name="AutoShape 105"/>
            <p:cNvSpPr>
              <a:spLocks noChangeAspect="1" noChangeArrowheads="1" noTextEdit="1"/>
            </p:cNvSpPr>
            <p:nvPr/>
          </p:nvSpPr>
          <p:spPr bwMode="auto">
            <a:xfrm>
              <a:off x="1829" y="2730"/>
              <a:ext cx="1909" cy="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03" name="Rectangle 107"/>
            <p:cNvSpPr>
              <a:spLocks noChangeArrowheads="1"/>
            </p:cNvSpPr>
            <p:nvPr/>
          </p:nvSpPr>
          <p:spPr bwMode="auto">
            <a:xfrm>
              <a:off x="2054" y="2768"/>
              <a:ext cx="1647" cy="1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04" name="Rectangle 108"/>
            <p:cNvSpPr>
              <a:spLocks noChangeArrowheads="1"/>
            </p:cNvSpPr>
            <p:nvPr/>
          </p:nvSpPr>
          <p:spPr bwMode="auto">
            <a:xfrm>
              <a:off x="2054" y="2768"/>
              <a:ext cx="1647" cy="1236"/>
            </a:xfrm>
            <a:prstGeom prst="rect">
              <a:avLst/>
            </a:prstGeom>
            <a:noFill/>
            <a:ln w="7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05" name="Line 109"/>
            <p:cNvSpPr>
              <a:spLocks noChangeShapeType="1"/>
            </p:cNvSpPr>
            <p:nvPr/>
          </p:nvSpPr>
          <p:spPr bwMode="auto">
            <a:xfrm>
              <a:off x="2054" y="4004"/>
              <a:ext cx="1647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06" name="Line 110"/>
            <p:cNvSpPr>
              <a:spLocks noChangeShapeType="1"/>
            </p:cNvSpPr>
            <p:nvPr/>
          </p:nvSpPr>
          <p:spPr bwMode="auto">
            <a:xfrm flipV="1">
              <a:off x="2054" y="2768"/>
              <a:ext cx="1" cy="1236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07" name="Line 111"/>
            <p:cNvSpPr>
              <a:spLocks noChangeShapeType="1"/>
            </p:cNvSpPr>
            <p:nvPr/>
          </p:nvSpPr>
          <p:spPr bwMode="auto">
            <a:xfrm flipV="1">
              <a:off x="2054" y="3986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08" name="Rectangle 112"/>
            <p:cNvSpPr>
              <a:spLocks noChangeArrowheads="1"/>
            </p:cNvSpPr>
            <p:nvPr/>
          </p:nvSpPr>
          <p:spPr bwMode="auto">
            <a:xfrm>
              <a:off x="2030" y="4014"/>
              <a:ext cx="8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 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09" name="Line 113"/>
            <p:cNvSpPr>
              <a:spLocks noChangeShapeType="1"/>
            </p:cNvSpPr>
            <p:nvPr/>
          </p:nvSpPr>
          <p:spPr bwMode="auto">
            <a:xfrm flipV="1">
              <a:off x="2381" y="3986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10" name="Rectangle 114"/>
            <p:cNvSpPr>
              <a:spLocks noChangeArrowheads="1"/>
            </p:cNvSpPr>
            <p:nvPr/>
          </p:nvSpPr>
          <p:spPr bwMode="auto">
            <a:xfrm>
              <a:off x="2347" y="4014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10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11" name="Line 115"/>
            <p:cNvSpPr>
              <a:spLocks noChangeShapeType="1"/>
            </p:cNvSpPr>
            <p:nvPr/>
          </p:nvSpPr>
          <p:spPr bwMode="auto">
            <a:xfrm flipV="1">
              <a:off x="2712" y="3986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12" name="Rectangle 116"/>
            <p:cNvSpPr>
              <a:spLocks noChangeArrowheads="1"/>
            </p:cNvSpPr>
            <p:nvPr/>
          </p:nvSpPr>
          <p:spPr bwMode="auto">
            <a:xfrm>
              <a:off x="2678" y="4014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20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13" name="Line 117"/>
            <p:cNvSpPr>
              <a:spLocks noChangeShapeType="1"/>
            </p:cNvSpPr>
            <p:nvPr/>
          </p:nvSpPr>
          <p:spPr bwMode="auto">
            <a:xfrm flipV="1">
              <a:off x="3039" y="3986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14" name="Rectangle 118"/>
            <p:cNvSpPr>
              <a:spLocks noChangeArrowheads="1"/>
            </p:cNvSpPr>
            <p:nvPr/>
          </p:nvSpPr>
          <p:spPr bwMode="auto">
            <a:xfrm>
              <a:off x="3005" y="4014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30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15" name="Line 119"/>
            <p:cNvSpPr>
              <a:spLocks noChangeShapeType="1"/>
            </p:cNvSpPr>
            <p:nvPr/>
          </p:nvSpPr>
          <p:spPr bwMode="auto">
            <a:xfrm flipV="1">
              <a:off x="3370" y="3986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16" name="Rectangle 120"/>
            <p:cNvSpPr>
              <a:spLocks noChangeArrowheads="1"/>
            </p:cNvSpPr>
            <p:nvPr/>
          </p:nvSpPr>
          <p:spPr bwMode="auto">
            <a:xfrm>
              <a:off x="3336" y="4014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40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17" name="Line 121"/>
            <p:cNvSpPr>
              <a:spLocks noChangeShapeType="1"/>
            </p:cNvSpPr>
            <p:nvPr/>
          </p:nvSpPr>
          <p:spPr bwMode="auto">
            <a:xfrm flipV="1">
              <a:off x="3701" y="3986"/>
              <a:ext cx="1" cy="18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18" name="Rectangle 122"/>
            <p:cNvSpPr>
              <a:spLocks noChangeArrowheads="1"/>
            </p:cNvSpPr>
            <p:nvPr/>
          </p:nvSpPr>
          <p:spPr bwMode="auto">
            <a:xfrm>
              <a:off x="3666" y="4014"/>
              <a:ext cx="10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50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19" name="Line 123"/>
            <p:cNvSpPr>
              <a:spLocks noChangeShapeType="1"/>
            </p:cNvSpPr>
            <p:nvPr/>
          </p:nvSpPr>
          <p:spPr bwMode="auto">
            <a:xfrm>
              <a:off x="2054" y="4004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0" name="Rectangle 124"/>
            <p:cNvSpPr>
              <a:spLocks noChangeArrowheads="1"/>
            </p:cNvSpPr>
            <p:nvPr/>
          </p:nvSpPr>
          <p:spPr bwMode="auto">
            <a:xfrm>
              <a:off x="1935" y="3966"/>
              <a:ext cx="14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-0,1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21" name="Line 125"/>
            <p:cNvSpPr>
              <a:spLocks noChangeShapeType="1"/>
            </p:cNvSpPr>
            <p:nvPr/>
          </p:nvSpPr>
          <p:spPr bwMode="auto">
            <a:xfrm>
              <a:off x="2054" y="3693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2" name="Rectangle 126"/>
            <p:cNvSpPr>
              <a:spLocks noChangeArrowheads="1"/>
            </p:cNvSpPr>
            <p:nvPr/>
          </p:nvSpPr>
          <p:spPr bwMode="auto">
            <a:xfrm>
              <a:off x="2006" y="3655"/>
              <a:ext cx="6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23" name="Line 127"/>
            <p:cNvSpPr>
              <a:spLocks noChangeShapeType="1"/>
            </p:cNvSpPr>
            <p:nvPr/>
          </p:nvSpPr>
          <p:spPr bwMode="auto">
            <a:xfrm>
              <a:off x="2054" y="3386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4" name="Rectangle 128"/>
            <p:cNvSpPr>
              <a:spLocks noChangeArrowheads="1"/>
            </p:cNvSpPr>
            <p:nvPr/>
          </p:nvSpPr>
          <p:spPr bwMode="auto">
            <a:xfrm>
              <a:off x="1955" y="3348"/>
              <a:ext cx="12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0,1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25" name="Line 129"/>
            <p:cNvSpPr>
              <a:spLocks noChangeShapeType="1"/>
            </p:cNvSpPr>
            <p:nvPr/>
          </p:nvSpPr>
          <p:spPr bwMode="auto">
            <a:xfrm>
              <a:off x="2054" y="3075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6" name="Rectangle 130"/>
            <p:cNvSpPr>
              <a:spLocks noChangeArrowheads="1"/>
            </p:cNvSpPr>
            <p:nvPr/>
          </p:nvSpPr>
          <p:spPr bwMode="auto">
            <a:xfrm>
              <a:off x="1955" y="3037"/>
              <a:ext cx="12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0,2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27" name="Line 131"/>
            <p:cNvSpPr>
              <a:spLocks noChangeShapeType="1"/>
            </p:cNvSpPr>
            <p:nvPr/>
          </p:nvSpPr>
          <p:spPr bwMode="auto">
            <a:xfrm>
              <a:off x="2054" y="2768"/>
              <a:ext cx="14" cy="1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28" name="Rectangle 132"/>
            <p:cNvSpPr>
              <a:spLocks noChangeArrowheads="1"/>
            </p:cNvSpPr>
            <p:nvPr/>
          </p:nvSpPr>
          <p:spPr bwMode="auto">
            <a:xfrm>
              <a:off x="1955" y="2730"/>
              <a:ext cx="123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0,3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29" name="Freeform 133"/>
            <p:cNvSpPr>
              <a:spLocks/>
            </p:cNvSpPr>
            <p:nvPr/>
          </p:nvSpPr>
          <p:spPr bwMode="auto">
            <a:xfrm>
              <a:off x="2054" y="2897"/>
              <a:ext cx="1647" cy="502"/>
            </a:xfrm>
            <a:custGeom>
              <a:avLst/>
              <a:gdLst>
                <a:gd name="T0" fmla="*/ 10 w 1647"/>
                <a:gd name="T1" fmla="*/ 7 h 502"/>
                <a:gd name="T2" fmla="*/ 58 w 1647"/>
                <a:gd name="T3" fmla="*/ 4 h 502"/>
                <a:gd name="T4" fmla="*/ 109 w 1647"/>
                <a:gd name="T5" fmla="*/ 4 h 502"/>
                <a:gd name="T6" fmla="*/ 177 w 1647"/>
                <a:gd name="T7" fmla="*/ 4 h 502"/>
                <a:gd name="T8" fmla="*/ 249 w 1647"/>
                <a:gd name="T9" fmla="*/ 4 h 502"/>
                <a:gd name="T10" fmla="*/ 324 w 1647"/>
                <a:gd name="T11" fmla="*/ 4 h 502"/>
                <a:gd name="T12" fmla="*/ 372 w 1647"/>
                <a:gd name="T13" fmla="*/ 4 h 502"/>
                <a:gd name="T14" fmla="*/ 389 w 1647"/>
                <a:gd name="T15" fmla="*/ 4 h 502"/>
                <a:gd name="T16" fmla="*/ 392 w 1647"/>
                <a:gd name="T17" fmla="*/ 502 h 502"/>
                <a:gd name="T18" fmla="*/ 392 w 1647"/>
                <a:gd name="T19" fmla="*/ 34 h 502"/>
                <a:gd name="T20" fmla="*/ 395 w 1647"/>
                <a:gd name="T21" fmla="*/ 17 h 502"/>
                <a:gd name="T22" fmla="*/ 399 w 1647"/>
                <a:gd name="T23" fmla="*/ 82 h 502"/>
                <a:gd name="T24" fmla="*/ 402 w 1647"/>
                <a:gd name="T25" fmla="*/ 130 h 502"/>
                <a:gd name="T26" fmla="*/ 406 w 1647"/>
                <a:gd name="T27" fmla="*/ 161 h 502"/>
                <a:gd name="T28" fmla="*/ 409 w 1647"/>
                <a:gd name="T29" fmla="*/ 164 h 502"/>
                <a:gd name="T30" fmla="*/ 409 w 1647"/>
                <a:gd name="T31" fmla="*/ 168 h 502"/>
                <a:gd name="T32" fmla="*/ 412 w 1647"/>
                <a:gd name="T33" fmla="*/ 168 h 502"/>
                <a:gd name="T34" fmla="*/ 412 w 1647"/>
                <a:gd name="T35" fmla="*/ 168 h 502"/>
                <a:gd name="T36" fmla="*/ 419 w 1647"/>
                <a:gd name="T37" fmla="*/ 168 h 502"/>
                <a:gd name="T38" fmla="*/ 423 w 1647"/>
                <a:gd name="T39" fmla="*/ 174 h 502"/>
                <a:gd name="T40" fmla="*/ 426 w 1647"/>
                <a:gd name="T41" fmla="*/ 174 h 502"/>
                <a:gd name="T42" fmla="*/ 433 w 1647"/>
                <a:gd name="T43" fmla="*/ 171 h 502"/>
                <a:gd name="T44" fmla="*/ 440 w 1647"/>
                <a:gd name="T45" fmla="*/ 168 h 502"/>
                <a:gd name="T46" fmla="*/ 447 w 1647"/>
                <a:gd name="T47" fmla="*/ 161 h 502"/>
                <a:gd name="T48" fmla="*/ 453 w 1647"/>
                <a:gd name="T49" fmla="*/ 154 h 502"/>
                <a:gd name="T50" fmla="*/ 464 w 1647"/>
                <a:gd name="T51" fmla="*/ 147 h 502"/>
                <a:gd name="T52" fmla="*/ 467 w 1647"/>
                <a:gd name="T53" fmla="*/ 140 h 502"/>
                <a:gd name="T54" fmla="*/ 474 w 1647"/>
                <a:gd name="T55" fmla="*/ 137 h 502"/>
                <a:gd name="T56" fmla="*/ 481 w 1647"/>
                <a:gd name="T57" fmla="*/ 130 h 502"/>
                <a:gd name="T58" fmla="*/ 487 w 1647"/>
                <a:gd name="T59" fmla="*/ 127 h 502"/>
                <a:gd name="T60" fmla="*/ 494 w 1647"/>
                <a:gd name="T61" fmla="*/ 120 h 502"/>
                <a:gd name="T62" fmla="*/ 501 w 1647"/>
                <a:gd name="T63" fmla="*/ 116 h 502"/>
                <a:gd name="T64" fmla="*/ 508 w 1647"/>
                <a:gd name="T65" fmla="*/ 113 h 502"/>
                <a:gd name="T66" fmla="*/ 518 w 1647"/>
                <a:gd name="T67" fmla="*/ 106 h 502"/>
                <a:gd name="T68" fmla="*/ 528 w 1647"/>
                <a:gd name="T69" fmla="*/ 103 h 502"/>
                <a:gd name="T70" fmla="*/ 542 w 1647"/>
                <a:gd name="T71" fmla="*/ 99 h 502"/>
                <a:gd name="T72" fmla="*/ 556 w 1647"/>
                <a:gd name="T73" fmla="*/ 96 h 502"/>
                <a:gd name="T74" fmla="*/ 573 w 1647"/>
                <a:gd name="T75" fmla="*/ 92 h 502"/>
                <a:gd name="T76" fmla="*/ 593 w 1647"/>
                <a:gd name="T77" fmla="*/ 89 h 502"/>
                <a:gd name="T78" fmla="*/ 617 w 1647"/>
                <a:gd name="T79" fmla="*/ 86 h 502"/>
                <a:gd name="T80" fmla="*/ 644 w 1647"/>
                <a:gd name="T81" fmla="*/ 86 h 502"/>
                <a:gd name="T82" fmla="*/ 678 w 1647"/>
                <a:gd name="T83" fmla="*/ 82 h 502"/>
                <a:gd name="T84" fmla="*/ 719 w 1647"/>
                <a:gd name="T85" fmla="*/ 79 h 502"/>
                <a:gd name="T86" fmla="*/ 767 w 1647"/>
                <a:gd name="T87" fmla="*/ 79 h 502"/>
                <a:gd name="T88" fmla="*/ 822 w 1647"/>
                <a:gd name="T89" fmla="*/ 79 h 502"/>
                <a:gd name="T90" fmla="*/ 886 w 1647"/>
                <a:gd name="T91" fmla="*/ 79 h 502"/>
                <a:gd name="T92" fmla="*/ 958 w 1647"/>
                <a:gd name="T93" fmla="*/ 79 h 502"/>
                <a:gd name="T94" fmla="*/ 1036 w 1647"/>
                <a:gd name="T95" fmla="*/ 79 h 502"/>
                <a:gd name="T96" fmla="*/ 1115 w 1647"/>
                <a:gd name="T97" fmla="*/ 79 h 502"/>
                <a:gd name="T98" fmla="*/ 1197 w 1647"/>
                <a:gd name="T99" fmla="*/ 79 h 502"/>
                <a:gd name="T100" fmla="*/ 1275 w 1647"/>
                <a:gd name="T101" fmla="*/ 79 h 502"/>
                <a:gd name="T102" fmla="*/ 1353 w 1647"/>
                <a:gd name="T103" fmla="*/ 79 h 502"/>
                <a:gd name="T104" fmla="*/ 1432 w 1647"/>
                <a:gd name="T105" fmla="*/ 79 h 502"/>
                <a:gd name="T106" fmla="*/ 1510 w 1647"/>
                <a:gd name="T107" fmla="*/ 75 h 502"/>
                <a:gd name="T108" fmla="*/ 1592 w 1647"/>
                <a:gd name="T109" fmla="*/ 79 h 502"/>
                <a:gd name="T110" fmla="*/ 1647 w 1647"/>
                <a:gd name="T111" fmla="*/ 79 h 50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47"/>
                <a:gd name="T169" fmla="*/ 0 h 502"/>
                <a:gd name="T170" fmla="*/ 1647 w 1647"/>
                <a:gd name="T171" fmla="*/ 502 h 50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47" h="502">
                  <a:moveTo>
                    <a:pt x="0" y="4"/>
                  </a:moveTo>
                  <a:lnTo>
                    <a:pt x="10" y="7"/>
                  </a:lnTo>
                  <a:lnTo>
                    <a:pt x="34" y="4"/>
                  </a:lnTo>
                  <a:lnTo>
                    <a:pt x="58" y="4"/>
                  </a:lnTo>
                  <a:lnTo>
                    <a:pt x="82" y="0"/>
                  </a:lnTo>
                  <a:lnTo>
                    <a:pt x="109" y="4"/>
                  </a:lnTo>
                  <a:lnTo>
                    <a:pt x="140" y="0"/>
                  </a:lnTo>
                  <a:lnTo>
                    <a:pt x="177" y="4"/>
                  </a:lnTo>
                  <a:lnTo>
                    <a:pt x="215" y="0"/>
                  </a:lnTo>
                  <a:lnTo>
                    <a:pt x="249" y="4"/>
                  </a:lnTo>
                  <a:lnTo>
                    <a:pt x="286" y="0"/>
                  </a:lnTo>
                  <a:lnTo>
                    <a:pt x="324" y="4"/>
                  </a:lnTo>
                  <a:lnTo>
                    <a:pt x="361" y="0"/>
                  </a:lnTo>
                  <a:lnTo>
                    <a:pt x="372" y="4"/>
                  </a:lnTo>
                  <a:lnTo>
                    <a:pt x="385" y="0"/>
                  </a:lnTo>
                  <a:lnTo>
                    <a:pt x="389" y="4"/>
                  </a:lnTo>
                  <a:lnTo>
                    <a:pt x="392" y="0"/>
                  </a:lnTo>
                  <a:lnTo>
                    <a:pt x="392" y="502"/>
                  </a:lnTo>
                  <a:lnTo>
                    <a:pt x="392" y="0"/>
                  </a:lnTo>
                  <a:lnTo>
                    <a:pt x="392" y="34"/>
                  </a:lnTo>
                  <a:lnTo>
                    <a:pt x="395" y="31"/>
                  </a:lnTo>
                  <a:lnTo>
                    <a:pt x="395" y="17"/>
                  </a:lnTo>
                  <a:lnTo>
                    <a:pt x="395" y="79"/>
                  </a:lnTo>
                  <a:lnTo>
                    <a:pt x="399" y="82"/>
                  </a:lnTo>
                  <a:lnTo>
                    <a:pt x="399" y="127"/>
                  </a:lnTo>
                  <a:lnTo>
                    <a:pt x="402" y="130"/>
                  </a:lnTo>
                  <a:lnTo>
                    <a:pt x="402" y="154"/>
                  </a:lnTo>
                  <a:lnTo>
                    <a:pt x="406" y="161"/>
                  </a:lnTo>
                  <a:lnTo>
                    <a:pt x="406" y="168"/>
                  </a:lnTo>
                  <a:lnTo>
                    <a:pt x="409" y="164"/>
                  </a:lnTo>
                  <a:lnTo>
                    <a:pt x="409" y="171"/>
                  </a:lnTo>
                  <a:lnTo>
                    <a:pt x="409" y="168"/>
                  </a:lnTo>
                  <a:lnTo>
                    <a:pt x="412" y="164"/>
                  </a:lnTo>
                  <a:lnTo>
                    <a:pt x="412" y="168"/>
                  </a:lnTo>
                  <a:lnTo>
                    <a:pt x="412" y="164"/>
                  </a:lnTo>
                  <a:lnTo>
                    <a:pt x="412" y="168"/>
                  </a:lnTo>
                  <a:lnTo>
                    <a:pt x="416" y="164"/>
                  </a:lnTo>
                  <a:lnTo>
                    <a:pt x="419" y="168"/>
                  </a:lnTo>
                  <a:lnTo>
                    <a:pt x="423" y="168"/>
                  </a:lnTo>
                  <a:lnTo>
                    <a:pt x="423" y="174"/>
                  </a:lnTo>
                  <a:lnTo>
                    <a:pt x="426" y="178"/>
                  </a:lnTo>
                  <a:lnTo>
                    <a:pt x="426" y="174"/>
                  </a:lnTo>
                  <a:lnTo>
                    <a:pt x="433" y="174"/>
                  </a:lnTo>
                  <a:lnTo>
                    <a:pt x="433" y="171"/>
                  </a:lnTo>
                  <a:lnTo>
                    <a:pt x="436" y="168"/>
                  </a:lnTo>
                  <a:lnTo>
                    <a:pt x="440" y="168"/>
                  </a:lnTo>
                  <a:lnTo>
                    <a:pt x="443" y="164"/>
                  </a:lnTo>
                  <a:lnTo>
                    <a:pt x="447" y="161"/>
                  </a:lnTo>
                  <a:lnTo>
                    <a:pt x="450" y="157"/>
                  </a:lnTo>
                  <a:lnTo>
                    <a:pt x="453" y="154"/>
                  </a:lnTo>
                  <a:lnTo>
                    <a:pt x="457" y="154"/>
                  </a:lnTo>
                  <a:lnTo>
                    <a:pt x="464" y="147"/>
                  </a:lnTo>
                  <a:lnTo>
                    <a:pt x="464" y="144"/>
                  </a:lnTo>
                  <a:lnTo>
                    <a:pt x="467" y="140"/>
                  </a:lnTo>
                  <a:lnTo>
                    <a:pt x="470" y="137"/>
                  </a:lnTo>
                  <a:lnTo>
                    <a:pt x="474" y="137"/>
                  </a:lnTo>
                  <a:lnTo>
                    <a:pt x="477" y="133"/>
                  </a:lnTo>
                  <a:lnTo>
                    <a:pt x="481" y="130"/>
                  </a:lnTo>
                  <a:lnTo>
                    <a:pt x="484" y="127"/>
                  </a:lnTo>
                  <a:lnTo>
                    <a:pt x="487" y="127"/>
                  </a:lnTo>
                  <a:lnTo>
                    <a:pt x="491" y="120"/>
                  </a:lnTo>
                  <a:lnTo>
                    <a:pt x="494" y="120"/>
                  </a:lnTo>
                  <a:lnTo>
                    <a:pt x="498" y="116"/>
                  </a:lnTo>
                  <a:lnTo>
                    <a:pt x="501" y="116"/>
                  </a:lnTo>
                  <a:lnTo>
                    <a:pt x="505" y="113"/>
                  </a:lnTo>
                  <a:lnTo>
                    <a:pt x="508" y="113"/>
                  </a:lnTo>
                  <a:lnTo>
                    <a:pt x="515" y="110"/>
                  </a:lnTo>
                  <a:lnTo>
                    <a:pt x="518" y="106"/>
                  </a:lnTo>
                  <a:lnTo>
                    <a:pt x="522" y="103"/>
                  </a:lnTo>
                  <a:lnTo>
                    <a:pt x="528" y="103"/>
                  </a:lnTo>
                  <a:lnTo>
                    <a:pt x="535" y="99"/>
                  </a:lnTo>
                  <a:lnTo>
                    <a:pt x="542" y="99"/>
                  </a:lnTo>
                  <a:lnTo>
                    <a:pt x="549" y="96"/>
                  </a:lnTo>
                  <a:lnTo>
                    <a:pt x="556" y="96"/>
                  </a:lnTo>
                  <a:lnTo>
                    <a:pt x="562" y="92"/>
                  </a:lnTo>
                  <a:lnTo>
                    <a:pt x="573" y="92"/>
                  </a:lnTo>
                  <a:lnTo>
                    <a:pt x="583" y="89"/>
                  </a:lnTo>
                  <a:lnTo>
                    <a:pt x="593" y="89"/>
                  </a:lnTo>
                  <a:lnTo>
                    <a:pt x="607" y="86"/>
                  </a:lnTo>
                  <a:lnTo>
                    <a:pt x="617" y="86"/>
                  </a:lnTo>
                  <a:lnTo>
                    <a:pt x="631" y="82"/>
                  </a:lnTo>
                  <a:lnTo>
                    <a:pt x="644" y="86"/>
                  </a:lnTo>
                  <a:lnTo>
                    <a:pt x="661" y="82"/>
                  </a:lnTo>
                  <a:lnTo>
                    <a:pt x="678" y="82"/>
                  </a:lnTo>
                  <a:lnTo>
                    <a:pt x="699" y="79"/>
                  </a:lnTo>
                  <a:lnTo>
                    <a:pt x="719" y="79"/>
                  </a:lnTo>
                  <a:lnTo>
                    <a:pt x="740" y="79"/>
                  </a:lnTo>
                  <a:lnTo>
                    <a:pt x="767" y="79"/>
                  </a:lnTo>
                  <a:lnTo>
                    <a:pt x="794" y="75"/>
                  </a:lnTo>
                  <a:lnTo>
                    <a:pt x="822" y="79"/>
                  </a:lnTo>
                  <a:lnTo>
                    <a:pt x="852" y="79"/>
                  </a:lnTo>
                  <a:lnTo>
                    <a:pt x="886" y="79"/>
                  </a:lnTo>
                  <a:lnTo>
                    <a:pt x="917" y="79"/>
                  </a:lnTo>
                  <a:lnTo>
                    <a:pt x="958" y="79"/>
                  </a:lnTo>
                  <a:lnTo>
                    <a:pt x="999" y="79"/>
                  </a:lnTo>
                  <a:lnTo>
                    <a:pt x="1036" y="79"/>
                  </a:lnTo>
                  <a:lnTo>
                    <a:pt x="1077" y="75"/>
                  </a:lnTo>
                  <a:lnTo>
                    <a:pt x="1115" y="79"/>
                  </a:lnTo>
                  <a:lnTo>
                    <a:pt x="1156" y="75"/>
                  </a:lnTo>
                  <a:lnTo>
                    <a:pt x="1197" y="79"/>
                  </a:lnTo>
                  <a:lnTo>
                    <a:pt x="1234" y="79"/>
                  </a:lnTo>
                  <a:lnTo>
                    <a:pt x="1275" y="79"/>
                  </a:lnTo>
                  <a:lnTo>
                    <a:pt x="1312" y="79"/>
                  </a:lnTo>
                  <a:lnTo>
                    <a:pt x="1353" y="79"/>
                  </a:lnTo>
                  <a:lnTo>
                    <a:pt x="1394" y="79"/>
                  </a:lnTo>
                  <a:lnTo>
                    <a:pt x="1432" y="79"/>
                  </a:lnTo>
                  <a:lnTo>
                    <a:pt x="1473" y="75"/>
                  </a:lnTo>
                  <a:lnTo>
                    <a:pt x="1510" y="75"/>
                  </a:lnTo>
                  <a:lnTo>
                    <a:pt x="1551" y="75"/>
                  </a:lnTo>
                  <a:lnTo>
                    <a:pt x="1592" y="79"/>
                  </a:lnTo>
                  <a:lnTo>
                    <a:pt x="1629" y="79"/>
                  </a:lnTo>
                  <a:lnTo>
                    <a:pt x="1647" y="79"/>
                  </a:lnTo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0" name="Rectangle 134"/>
            <p:cNvSpPr>
              <a:spLocks noChangeArrowheads="1"/>
            </p:cNvSpPr>
            <p:nvPr/>
          </p:nvSpPr>
          <p:spPr bwMode="auto">
            <a:xfrm>
              <a:off x="2722" y="4085"/>
              <a:ext cx="34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Tempo (s)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31" name="Rectangle 135"/>
            <p:cNvSpPr>
              <a:spLocks noChangeArrowheads="1"/>
            </p:cNvSpPr>
            <p:nvPr/>
          </p:nvSpPr>
          <p:spPr bwMode="auto">
            <a:xfrm rot="-5400000">
              <a:off x="1534" y="3311"/>
              <a:ext cx="69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Potência Reativa (pu)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32" name="Freeform 136"/>
            <p:cNvSpPr>
              <a:spLocks/>
            </p:cNvSpPr>
            <p:nvPr/>
          </p:nvSpPr>
          <p:spPr bwMode="auto">
            <a:xfrm>
              <a:off x="2054" y="2952"/>
              <a:ext cx="702" cy="741"/>
            </a:xfrm>
            <a:custGeom>
              <a:avLst/>
              <a:gdLst>
                <a:gd name="T0" fmla="*/ 34 w 702"/>
                <a:gd name="T1" fmla="*/ 731 h 741"/>
                <a:gd name="T2" fmla="*/ 99 w 702"/>
                <a:gd name="T3" fmla="*/ 731 h 741"/>
                <a:gd name="T4" fmla="*/ 194 w 702"/>
                <a:gd name="T5" fmla="*/ 731 h 741"/>
                <a:gd name="T6" fmla="*/ 303 w 702"/>
                <a:gd name="T7" fmla="*/ 731 h 741"/>
                <a:gd name="T8" fmla="*/ 385 w 702"/>
                <a:gd name="T9" fmla="*/ 727 h 741"/>
                <a:gd name="T10" fmla="*/ 392 w 702"/>
                <a:gd name="T11" fmla="*/ 731 h 741"/>
                <a:gd name="T12" fmla="*/ 395 w 702"/>
                <a:gd name="T13" fmla="*/ 82 h 741"/>
                <a:gd name="T14" fmla="*/ 399 w 702"/>
                <a:gd name="T15" fmla="*/ 232 h 741"/>
                <a:gd name="T16" fmla="*/ 406 w 702"/>
                <a:gd name="T17" fmla="*/ 321 h 741"/>
                <a:gd name="T18" fmla="*/ 409 w 702"/>
                <a:gd name="T19" fmla="*/ 420 h 741"/>
                <a:gd name="T20" fmla="*/ 416 w 702"/>
                <a:gd name="T21" fmla="*/ 481 h 741"/>
                <a:gd name="T22" fmla="*/ 419 w 702"/>
                <a:gd name="T23" fmla="*/ 543 h 741"/>
                <a:gd name="T24" fmla="*/ 426 w 702"/>
                <a:gd name="T25" fmla="*/ 574 h 741"/>
                <a:gd name="T26" fmla="*/ 430 w 702"/>
                <a:gd name="T27" fmla="*/ 615 h 741"/>
                <a:gd name="T28" fmla="*/ 436 w 702"/>
                <a:gd name="T29" fmla="*/ 638 h 741"/>
                <a:gd name="T30" fmla="*/ 440 w 702"/>
                <a:gd name="T31" fmla="*/ 666 h 741"/>
                <a:gd name="T32" fmla="*/ 447 w 702"/>
                <a:gd name="T33" fmla="*/ 683 h 741"/>
                <a:gd name="T34" fmla="*/ 450 w 702"/>
                <a:gd name="T35" fmla="*/ 696 h 741"/>
                <a:gd name="T36" fmla="*/ 457 w 702"/>
                <a:gd name="T37" fmla="*/ 707 h 741"/>
                <a:gd name="T38" fmla="*/ 460 w 702"/>
                <a:gd name="T39" fmla="*/ 717 h 741"/>
                <a:gd name="T40" fmla="*/ 464 w 702"/>
                <a:gd name="T41" fmla="*/ 717 h 741"/>
                <a:gd name="T42" fmla="*/ 467 w 702"/>
                <a:gd name="T43" fmla="*/ 727 h 741"/>
                <a:gd name="T44" fmla="*/ 477 w 702"/>
                <a:gd name="T45" fmla="*/ 734 h 741"/>
                <a:gd name="T46" fmla="*/ 487 w 702"/>
                <a:gd name="T47" fmla="*/ 737 h 741"/>
                <a:gd name="T48" fmla="*/ 498 w 702"/>
                <a:gd name="T49" fmla="*/ 741 h 741"/>
                <a:gd name="T50" fmla="*/ 508 w 702"/>
                <a:gd name="T51" fmla="*/ 741 h 741"/>
                <a:gd name="T52" fmla="*/ 518 w 702"/>
                <a:gd name="T53" fmla="*/ 741 h 741"/>
                <a:gd name="T54" fmla="*/ 528 w 702"/>
                <a:gd name="T55" fmla="*/ 741 h 741"/>
                <a:gd name="T56" fmla="*/ 539 w 702"/>
                <a:gd name="T57" fmla="*/ 741 h 741"/>
                <a:gd name="T58" fmla="*/ 549 w 702"/>
                <a:gd name="T59" fmla="*/ 741 h 741"/>
                <a:gd name="T60" fmla="*/ 559 w 702"/>
                <a:gd name="T61" fmla="*/ 741 h 741"/>
                <a:gd name="T62" fmla="*/ 569 w 702"/>
                <a:gd name="T63" fmla="*/ 741 h 741"/>
                <a:gd name="T64" fmla="*/ 580 w 702"/>
                <a:gd name="T65" fmla="*/ 741 h 741"/>
                <a:gd name="T66" fmla="*/ 590 w 702"/>
                <a:gd name="T67" fmla="*/ 741 h 741"/>
                <a:gd name="T68" fmla="*/ 600 w 702"/>
                <a:gd name="T69" fmla="*/ 741 h 741"/>
                <a:gd name="T70" fmla="*/ 610 w 702"/>
                <a:gd name="T71" fmla="*/ 741 h 741"/>
                <a:gd name="T72" fmla="*/ 620 w 702"/>
                <a:gd name="T73" fmla="*/ 741 h 741"/>
                <a:gd name="T74" fmla="*/ 631 w 702"/>
                <a:gd name="T75" fmla="*/ 741 h 741"/>
                <a:gd name="T76" fmla="*/ 641 w 702"/>
                <a:gd name="T77" fmla="*/ 737 h 741"/>
                <a:gd name="T78" fmla="*/ 651 w 702"/>
                <a:gd name="T79" fmla="*/ 734 h 741"/>
                <a:gd name="T80" fmla="*/ 665 w 702"/>
                <a:gd name="T81" fmla="*/ 731 h 741"/>
                <a:gd name="T82" fmla="*/ 685 w 702"/>
                <a:gd name="T83" fmla="*/ 727 h 74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2"/>
                <a:gd name="T127" fmla="*/ 0 h 741"/>
                <a:gd name="T128" fmla="*/ 702 w 702"/>
                <a:gd name="T129" fmla="*/ 741 h 74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2" h="741">
                  <a:moveTo>
                    <a:pt x="0" y="731"/>
                  </a:moveTo>
                  <a:lnTo>
                    <a:pt x="17" y="731"/>
                  </a:lnTo>
                  <a:lnTo>
                    <a:pt x="34" y="731"/>
                  </a:lnTo>
                  <a:lnTo>
                    <a:pt x="55" y="731"/>
                  </a:lnTo>
                  <a:lnTo>
                    <a:pt x="75" y="731"/>
                  </a:lnTo>
                  <a:lnTo>
                    <a:pt x="99" y="731"/>
                  </a:lnTo>
                  <a:lnTo>
                    <a:pt x="130" y="731"/>
                  </a:lnTo>
                  <a:lnTo>
                    <a:pt x="157" y="731"/>
                  </a:lnTo>
                  <a:lnTo>
                    <a:pt x="194" y="731"/>
                  </a:lnTo>
                  <a:lnTo>
                    <a:pt x="228" y="731"/>
                  </a:lnTo>
                  <a:lnTo>
                    <a:pt x="266" y="731"/>
                  </a:lnTo>
                  <a:lnTo>
                    <a:pt x="303" y="731"/>
                  </a:lnTo>
                  <a:lnTo>
                    <a:pt x="337" y="731"/>
                  </a:lnTo>
                  <a:lnTo>
                    <a:pt x="375" y="731"/>
                  </a:lnTo>
                  <a:lnTo>
                    <a:pt x="385" y="727"/>
                  </a:lnTo>
                  <a:lnTo>
                    <a:pt x="389" y="731"/>
                  </a:lnTo>
                  <a:lnTo>
                    <a:pt x="392" y="727"/>
                  </a:lnTo>
                  <a:lnTo>
                    <a:pt x="392" y="731"/>
                  </a:lnTo>
                  <a:lnTo>
                    <a:pt x="392" y="0"/>
                  </a:lnTo>
                  <a:lnTo>
                    <a:pt x="392" y="75"/>
                  </a:lnTo>
                  <a:lnTo>
                    <a:pt x="395" y="82"/>
                  </a:lnTo>
                  <a:lnTo>
                    <a:pt x="395" y="160"/>
                  </a:lnTo>
                  <a:lnTo>
                    <a:pt x="399" y="171"/>
                  </a:lnTo>
                  <a:lnTo>
                    <a:pt x="399" y="232"/>
                  </a:lnTo>
                  <a:lnTo>
                    <a:pt x="402" y="249"/>
                  </a:lnTo>
                  <a:lnTo>
                    <a:pt x="402" y="304"/>
                  </a:lnTo>
                  <a:lnTo>
                    <a:pt x="406" y="321"/>
                  </a:lnTo>
                  <a:lnTo>
                    <a:pt x="406" y="352"/>
                  </a:lnTo>
                  <a:lnTo>
                    <a:pt x="409" y="369"/>
                  </a:lnTo>
                  <a:lnTo>
                    <a:pt x="409" y="420"/>
                  </a:lnTo>
                  <a:lnTo>
                    <a:pt x="412" y="423"/>
                  </a:lnTo>
                  <a:lnTo>
                    <a:pt x="412" y="471"/>
                  </a:lnTo>
                  <a:lnTo>
                    <a:pt x="416" y="481"/>
                  </a:lnTo>
                  <a:lnTo>
                    <a:pt x="416" y="509"/>
                  </a:lnTo>
                  <a:lnTo>
                    <a:pt x="419" y="512"/>
                  </a:lnTo>
                  <a:lnTo>
                    <a:pt x="419" y="543"/>
                  </a:lnTo>
                  <a:lnTo>
                    <a:pt x="423" y="546"/>
                  </a:lnTo>
                  <a:lnTo>
                    <a:pt x="423" y="570"/>
                  </a:lnTo>
                  <a:lnTo>
                    <a:pt x="426" y="574"/>
                  </a:lnTo>
                  <a:lnTo>
                    <a:pt x="426" y="591"/>
                  </a:lnTo>
                  <a:lnTo>
                    <a:pt x="430" y="597"/>
                  </a:lnTo>
                  <a:lnTo>
                    <a:pt x="430" y="615"/>
                  </a:lnTo>
                  <a:lnTo>
                    <a:pt x="433" y="621"/>
                  </a:lnTo>
                  <a:lnTo>
                    <a:pt x="433" y="635"/>
                  </a:lnTo>
                  <a:lnTo>
                    <a:pt x="436" y="638"/>
                  </a:lnTo>
                  <a:lnTo>
                    <a:pt x="436" y="652"/>
                  </a:lnTo>
                  <a:lnTo>
                    <a:pt x="440" y="655"/>
                  </a:lnTo>
                  <a:lnTo>
                    <a:pt x="440" y="666"/>
                  </a:lnTo>
                  <a:lnTo>
                    <a:pt x="443" y="669"/>
                  </a:lnTo>
                  <a:lnTo>
                    <a:pt x="443" y="679"/>
                  </a:lnTo>
                  <a:lnTo>
                    <a:pt x="447" y="683"/>
                  </a:lnTo>
                  <a:lnTo>
                    <a:pt x="447" y="686"/>
                  </a:lnTo>
                  <a:lnTo>
                    <a:pt x="450" y="690"/>
                  </a:lnTo>
                  <a:lnTo>
                    <a:pt x="450" y="696"/>
                  </a:lnTo>
                  <a:lnTo>
                    <a:pt x="453" y="700"/>
                  </a:lnTo>
                  <a:lnTo>
                    <a:pt x="453" y="703"/>
                  </a:lnTo>
                  <a:lnTo>
                    <a:pt x="457" y="707"/>
                  </a:lnTo>
                  <a:lnTo>
                    <a:pt x="457" y="710"/>
                  </a:lnTo>
                  <a:lnTo>
                    <a:pt x="460" y="714"/>
                  </a:lnTo>
                  <a:lnTo>
                    <a:pt x="460" y="717"/>
                  </a:lnTo>
                  <a:lnTo>
                    <a:pt x="464" y="720"/>
                  </a:lnTo>
                  <a:lnTo>
                    <a:pt x="464" y="724"/>
                  </a:lnTo>
                  <a:lnTo>
                    <a:pt x="464" y="717"/>
                  </a:lnTo>
                  <a:lnTo>
                    <a:pt x="464" y="720"/>
                  </a:lnTo>
                  <a:lnTo>
                    <a:pt x="467" y="724"/>
                  </a:lnTo>
                  <a:lnTo>
                    <a:pt x="467" y="727"/>
                  </a:lnTo>
                  <a:lnTo>
                    <a:pt x="470" y="731"/>
                  </a:lnTo>
                  <a:lnTo>
                    <a:pt x="477" y="731"/>
                  </a:lnTo>
                  <a:lnTo>
                    <a:pt x="477" y="734"/>
                  </a:lnTo>
                  <a:lnTo>
                    <a:pt x="481" y="734"/>
                  </a:lnTo>
                  <a:lnTo>
                    <a:pt x="484" y="737"/>
                  </a:lnTo>
                  <a:lnTo>
                    <a:pt x="487" y="737"/>
                  </a:lnTo>
                  <a:lnTo>
                    <a:pt x="491" y="737"/>
                  </a:lnTo>
                  <a:lnTo>
                    <a:pt x="494" y="741"/>
                  </a:lnTo>
                  <a:lnTo>
                    <a:pt x="498" y="741"/>
                  </a:lnTo>
                  <a:lnTo>
                    <a:pt x="501" y="741"/>
                  </a:lnTo>
                  <a:lnTo>
                    <a:pt x="505" y="741"/>
                  </a:lnTo>
                  <a:lnTo>
                    <a:pt x="508" y="741"/>
                  </a:lnTo>
                  <a:lnTo>
                    <a:pt x="511" y="741"/>
                  </a:lnTo>
                  <a:lnTo>
                    <a:pt x="515" y="741"/>
                  </a:lnTo>
                  <a:lnTo>
                    <a:pt x="518" y="741"/>
                  </a:lnTo>
                  <a:lnTo>
                    <a:pt x="522" y="741"/>
                  </a:lnTo>
                  <a:lnTo>
                    <a:pt x="525" y="741"/>
                  </a:lnTo>
                  <a:lnTo>
                    <a:pt x="528" y="741"/>
                  </a:lnTo>
                  <a:lnTo>
                    <a:pt x="532" y="741"/>
                  </a:lnTo>
                  <a:lnTo>
                    <a:pt x="535" y="741"/>
                  </a:lnTo>
                  <a:lnTo>
                    <a:pt x="539" y="741"/>
                  </a:lnTo>
                  <a:lnTo>
                    <a:pt x="542" y="741"/>
                  </a:lnTo>
                  <a:lnTo>
                    <a:pt x="545" y="741"/>
                  </a:lnTo>
                  <a:lnTo>
                    <a:pt x="549" y="741"/>
                  </a:lnTo>
                  <a:lnTo>
                    <a:pt x="552" y="741"/>
                  </a:lnTo>
                  <a:lnTo>
                    <a:pt x="556" y="741"/>
                  </a:lnTo>
                  <a:lnTo>
                    <a:pt x="559" y="741"/>
                  </a:lnTo>
                  <a:lnTo>
                    <a:pt x="562" y="741"/>
                  </a:lnTo>
                  <a:lnTo>
                    <a:pt x="566" y="741"/>
                  </a:lnTo>
                  <a:lnTo>
                    <a:pt x="569" y="741"/>
                  </a:lnTo>
                  <a:lnTo>
                    <a:pt x="573" y="741"/>
                  </a:lnTo>
                  <a:lnTo>
                    <a:pt x="576" y="741"/>
                  </a:lnTo>
                  <a:lnTo>
                    <a:pt x="580" y="741"/>
                  </a:lnTo>
                  <a:lnTo>
                    <a:pt x="583" y="741"/>
                  </a:lnTo>
                  <a:lnTo>
                    <a:pt x="586" y="741"/>
                  </a:lnTo>
                  <a:lnTo>
                    <a:pt x="590" y="741"/>
                  </a:lnTo>
                  <a:lnTo>
                    <a:pt x="593" y="741"/>
                  </a:lnTo>
                  <a:lnTo>
                    <a:pt x="597" y="741"/>
                  </a:lnTo>
                  <a:lnTo>
                    <a:pt x="600" y="741"/>
                  </a:lnTo>
                  <a:lnTo>
                    <a:pt x="603" y="741"/>
                  </a:lnTo>
                  <a:lnTo>
                    <a:pt x="607" y="741"/>
                  </a:lnTo>
                  <a:lnTo>
                    <a:pt x="610" y="741"/>
                  </a:lnTo>
                  <a:lnTo>
                    <a:pt x="614" y="741"/>
                  </a:lnTo>
                  <a:lnTo>
                    <a:pt x="617" y="741"/>
                  </a:lnTo>
                  <a:lnTo>
                    <a:pt x="620" y="741"/>
                  </a:lnTo>
                  <a:lnTo>
                    <a:pt x="624" y="741"/>
                  </a:lnTo>
                  <a:lnTo>
                    <a:pt x="627" y="741"/>
                  </a:lnTo>
                  <a:lnTo>
                    <a:pt x="631" y="741"/>
                  </a:lnTo>
                  <a:lnTo>
                    <a:pt x="634" y="737"/>
                  </a:lnTo>
                  <a:lnTo>
                    <a:pt x="637" y="737"/>
                  </a:lnTo>
                  <a:lnTo>
                    <a:pt x="641" y="737"/>
                  </a:lnTo>
                  <a:lnTo>
                    <a:pt x="644" y="737"/>
                  </a:lnTo>
                  <a:lnTo>
                    <a:pt x="648" y="737"/>
                  </a:lnTo>
                  <a:lnTo>
                    <a:pt x="651" y="734"/>
                  </a:lnTo>
                  <a:lnTo>
                    <a:pt x="655" y="734"/>
                  </a:lnTo>
                  <a:lnTo>
                    <a:pt x="658" y="734"/>
                  </a:lnTo>
                  <a:lnTo>
                    <a:pt x="665" y="731"/>
                  </a:lnTo>
                  <a:lnTo>
                    <a:pt x="672" y="731"/>
                  </a:lnTo>
                  <a:lnTo>
                    <a:pt x="678" y="727"/>
                  </a:lnTo>
                  <a:lnTo>
                    <a:pt x="685" y="727"/>
                  </a:lnTo>
                  <a:lnTo>
                    <a:pt x="692" y="724"/>
                  </a:lnTo>
                  <a:lnTo>
                    <a:pt x="702" y="724"/>
                  </a:lnTo>
                </a:path>
              </a:pathLst>
            </a:cu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3" name="Freeform 137"/>
            <p:cNvSpPr>
              <a:spLocks/>
            </p:cNvSpPr>
            <p:nvPr/>
          </p:nvSpPr>
          <p:spPr bwMode="auto">
            <a:xfrm>
              <a:off x="2756" y="3662"/>
              <a:ext cx="945" cy="14"/>
            </a:xfrm>
            <a:custGeom>
              <a:avLst/>
              <a:gdLst>
                <a:gd name="T0" fmla="*/ 0 w 945"/>
                <a:gd name="T1" fmla="*/ 14 h 14"/>
                <a:gd name="T2" fmla="*/ 7 w 945"/>
                <a:gd name="T3" fmla="*/ 10 h 14"/>
                <a:gd name="T4" fmla="*/ 14 w 945"/>
                <a:gd name="T5" fmla="*/ 10 h 14"/>
                <a:gd name="T6" fmla="*/ 21 w 945"/>
                <a:gd name="T7" fmla="*/ 7 h 14"/>
                <a:gd name="T8" fmla="*/ 28 w 945"/>
                <a:gd name="T9" fmla="*/ 7 h 14"/>
                <a:gd name="T10" fmla="*/ 34 w 945"/>
                <a:gd name="T11" fmla="*/ 4 h 14"/>
                <a:gd name="T12" fmla="*/ 45 w 945"/>
                <a:gd name="T13" fmla="*/ 4 h 14"/>
                <a:gd name="T14" fmla="*/ 51 w 945"/>
                <a:gd name="T15" fmla="*/ 4 h 14"/>
                <a:gd name="T16" fmla="*/ 58 w 945"/>
                <a:gd name="T17" fmla="*/ 0 h 14"/>
                <a:gd name="T18" fmla="*/ 65 w 945"/>
                <a:gd name="T19" fmla="*/ 0 h 14"/>
                <a:gd name="T20" fmla="*/ 72 w 945"/>
                <a:gd name="T21" fmla="*/ 0 h 14"/>
                <a:gd name="T22" fmla="*/ 79 w 945"/>
                <a:gd name="T23" fmla="*/ 0 h 14"/>
                <a:gd name="T24" fmla="*/ 89 w 945"/>
                <a:gd name="T25" fmla="*/ 0 h 14"/>
                <a:gd name="T26" fmla="*/ 96 w 945"/>
                <a:gd name="T27" fmla="*/ 0 h 14"/>
                <a:gd name="T28" fmla="*/ 102 w 945"/>
                <a:gd name="T29" fmla="*/ 0 h 14"/>
                <a:gd name="T30" fmla="*/ 109 w 945"/>
                <a:gd name="T31" fmla="*/ 0 h 14"/>
                <a:gd name="T32" fmla="*/ 116 w 945"/>
                <a:gd name="T33" fmla="*/ 0 h 14"/>
                <a:gd name="T34" fmla="*/ 123 w 945"/>
                <a:gd name="T35" fmla="*/ 0 h 14"/>
                <a:gd name="T36" fmla="*/ 133 w 945"/>
                <a:gd name="T37" fmla="*/ 0 h 14"/>
                <a:gd name="T38" fmla="*/ 140 w 945"/>
                <a:gd name="T39" fmla="*/ 0 h 14"/>
                <a:gd name="T40" fmla="*/ 147 w 945"/>
                <a:gd name="T41" fmla="*/ 0 h 14"/>
                <a:gd name="T42" fmla="*/ 154 w 945"/>
                <a:gd name="T43" fmla="*/ 4 h 14"/>
                <a:gd name="T44" fmla="*/ 160 w 945"/>
                <a:gd name="T45" fmla="*/ 4 h 14"/>
                <a:gd name="T46" fmla="*/ 167 w 945"/>
                <a:gd name="T47" fmla="*/ 4 h 14"/>
                <a:gd name="T48" fmla="*/ 177 w 945"/>
                <a:gd name="T49" fmla="*/ 4 h 14"/>
                <a:gd name="T50" fmla="*/ 184 w 945"/>
                <a:gd name="T51" fmla="*/ 4 h 14"/>
                <a:gd name="T52" fmla="*/ 191 w 945"/>
                <a:gd name="T53" fmla="*/ 4 h 14"/>
                <a:gd name="T54" fmla="*/ 198 w 945"/>
                <a:gd name="T55" fmla="*/ 4 h 14"/>
                <a:gd name="T56" fmla="*/ 205 w 945"/>
                <a:gd name="T57" fmla="*/ 4 h 14"/>
                <a:gd name="T58" fmla="*/ 212 w 945"/>
                <a:gd name="T59" fmla="*/ 4 h 14"/>
                <a:gd name="T60" fmla="*/ 222 w 945"/>
                <a:gd name="T61" fmla="*/ 4 h 14"/>
                <a:gd name="T62" fmla="*/ 229 w 945"/>
                <a:gd name="T63" fmla="*/ 4 h 14"/>
                <a:gd name="T64" fmla="*/ 235 w 945"/>
                <a:gd name="T65" fmla="*/ 4 h 14"/>
                <a:gd name="T66" fmla="*/ 242 w 945"/>
                <a:gd name="T67" fmla="*/ 4 h 14"/>
                <a:gd name="T68" fmla="*/ 249 w 945"/>
                <a:gd name="T69" fmla="*/ 4 h 14"/>
                <a:gd name="T70" fmla="*/ 256 w 945"/>
                <a:gd name="T71" fmla="*/ 4 h 14"/>
                <a:gd name="T72" fmla="*/ 266 w 945"/>
                <a:gd name="T73" fmla="*/ 4 h 14"/>
                <a:gd name="T74" fmla="*/ 276 w 945"/>
                <a:gd name="T75" fmla="*/ 4 h 14"/>
                <a:gd name="T76" fmla="*/ 287 w 945"/>
                <a:gd name="T77" fmla="*/ 4 h 14"/>
                <a:gd name="T78" fmla="*/ 297 w 945"/>
                <a:gd name="T79" fmla="*/ 4 h 14"/>
                <a:gd name="T80" fmla="*/ 310 w 945"/>
                <a:gd name="T81" fmla="*/ 4 h 14"/>
                <a:gd name="T82" fmla="*/ 324 w 945"/>
                <a:gd name="T83" fmla="*/ 4 h 14"/>
                <a:gd name="T84" fmla="*/ 341 w 945"/>
                <a:gd name="T85" fmla="*/ 4 h 14"/>
                <a:gd name="T86" fmla="*/ 358 w 945"/>
                <a:gd name="T87" fmla="*/ 4 h 14"/>
                <a:gd name="T88" fmla="*/ 382 w 945"/>
                <a:gd name="T89" fmla="*/ 7 h 14"/>
                <a:gd name="T90" fmla="*/ 402 w 945"/>
                <a:gd name="T91" fmla="*/ 4 h 14"/>
                <a:gd name="T92" fmla="*/ 433 w 945"/>
                <a:gd name="T93" fmla="*/ 7 h 14"/>
                <a:gd name="T94" fmla="*/ 460 w 945"/>
                <a:gd name="T95" fmla="*/ 4 h 14"/>
                <a:gd name="T96" fmla="*/ 495 w 945"/>
                <a:gd name="T97" fmla="*/ 4 h 14"/>
                <a:gd name="T98" fmla="*/ 529 w 945"/>
                <a:gd name="T99" fmla="*/ 4 h 14"/>
                <a:gd name="T100" fmla="*/ 563 w 945"/>
                <a:gd name="T101" fmla="*/ 4 h 14"/>
                <a:gd name="T102" fmla="*/ 597 w 945"/>
                <a:gd name="T103" fmla="*/ 4 h 14"/>
                <a:gd name="T104" fmla="*/ 631 w 945"/>
                <a:gd name="T105" fmla="*/ 4 h 14"/>
                <a:gd name="T106" fmla="*/ 665 w 945"/>
                <a:gd name="T107" fmla="*/ 4 h 14"/>
                <a:gd name="T108" fmla="*/ 699 w 945"/>
                <a:gd name="T109" fmla="*/ 4 h 14"/>
                <a:gd name="T110" fmla="*/ 733 w 945"/>
                <a:gd name="T111" fmla="*/ 4 h 14"/>
                <a:gd name="T112" fmla="*/ 771 w 945"/>
                <a:gd name="T113" fmla="*/ 4 h 14"/>
                <a:gd name="T114" fmla="*/ 805 w 945"/>
                <a:gd name="T115" fmla="*/ 4 h 14"/>
                <a:gd name="T116" fmla="*/ 839 w 945"/>
                <a:gd name="T117" fmla="*/ 4 h 14"/>
                <a:gd name="T118" fmla="*/ 873 w 945"/>
                <a:gd name="T119" fmla="*/ 4 h 14"/>
                <a:gd name="T120" fmla="*/ 907 w 945"/>
                <a:gd name="T121" fmla="*/ 4 h 14"/>
                <a:gd name="T122" fmla="*/ 945 w 945"/>
                <a:gd name="T123" fmla="*/ 4 h 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45"/>
                <a:gd name="T187" fmla="*/ 0 h 14"/>
                <a:gd name="T188" fmla="*/ 945 w 945"/>
                <a:gd name="T189" fmla="*/ 14 h 1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45" h="14">
                  <a:moveTo>
                    <a:pt x="0" y="14"/>
                  </a:moveTo>
                  <a:lnTo>
                    <a:pt x="7" y="10"/>
                  </a:lnTo>
                  <a:lnTo>
                    <a:pt x="14" y="10"/>
                  </a:lnTo>
                  <a:lnTo>
                    <a:pt x="21" y="7"/>
                  </a:lnTo>
                  <a:lnTo>
                    <a:pt x="28" y="7"/>
                  </a:lnTo>
                  <a:lnTo>
                    <a:pt x="34" y="4"/>
                  </a:lnTo>
                  <a:lnTo>
                    <a:pt x="45" y="4"/>
                  </a:lnTo>
                  <a:lnTo>
                    <a:pt x="51" y="4"/>
                  </a:lnTo>
                  <a:lnTo>
                    <a:pt x="58" y="0"/>
                  </a:lnTo>
                  <a:lnTo>
                    <a:pt x="65" y="0"/>
                  </a:lnTo>
                  <a:lnTo>
                    <a:pt x="72" y="0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9" y="0"/>
                  </a:lnTo>
                  <a:lnTo>
                    <a:pt x="116" y="0"/>
                  </a:lnTo>
                  <a:lnTo>
                    <a:pt x="123" y="0"/>
                  </a:lnTo>
                  <a:lnTo>
                    <a:pt x="133" y="0"/>
                  </a:lnTo>
                  <a:lnTo>
                    <a:pt x="140" y="0"/>
                  </a:lnTo>
                  <a:lnTo>
                    <a:pt x="147" y="0"/>
                  </a:lnTo>
                  <a:lnTo>
                    <a:pt x="154" y="4"/>
                  </a:lnTo>
                  <a:lnTo>
                    <a:pt x="160" y="4"/>
                  </a:lnTo>
                  <a:lnTo>
                    <a:pt x="167" y="4"/>
                  </a:lnTo>
                  <a:lnTo>
                    <a:pt x="177" y="4"/>
                  </a:lnTo>
                  <a:lnTo>
                    <a:pt x="184" y="4"/>
                  </a:lnTo>
                  <a:lnTo>
                    <a:pt x="191" y="4"/>
                  </a:lnTo>
                  <a:lnTo>
                    <a:pt x="198" y="4"/>
                  </a:lnTo>
                  <a:lnTo>
                    <a:pt x="205" y="4"/>
                  </a:lnTo>
                  <a:lnTo>
                    <a:pt x="212" y="4"/>
                  </a:lnTo>
                  <a:lnTo>
                    <a:pt x="222" y="4"/>
                  </a:lnTo>
                  <a:lnTo>
                    <a:pt x="229" y="4"/>
                  </a:lnTo>
                  <a:lnTo>
                    <a:pt x="235" y="4"/>
                  </a:lnTo>
                  <a:lnTo>
                    <a:pt x="242" y="4"/>
                  </a:lnTo>
                  <a:lnTo>
                    <a:pt x="249" y="4"/>
                  </a:lnTo>
                  <a:lnTo>
                    <a:pt x="256" y="4"/>
                  </a:lnTo>
                  <a:lnTo>
                    <a:pt x="266" y="4"/>
                  </a:lnTo>
                  <a:lnTo>
                    <a:pt x="276" y="4"/>
                  </a:lnTo>
                  <a:lnTo>
                    <a:pt x="287" y="4"/>
                  </a:lnTo>
                  <a:lnTo>
                    <a:pt x="297" y="4"/>
                  </a:lnTo>
                  <a:lnTo>
                    <a:pt x="310" y="4"/>
                  </a:lnTo>
                  <a:lnTo>
                    <a:pt x="324" y="4"/>
                  </a:lnTo>
                  <a:lnTo>
                    <a:pt x="341" y="4"/>
                  </a:lnTo>
                  <a:lnTo>
                    <a:pt x="358" y="4"/>
                  </a:lnTo>
                  <a:lnTo>
                    <a:pt x="382" y="7"/>
                  </a:lnTo>
                  <a:lnTo>
                    <a:pt x="402" y="4"/>
                  </a:lnTo>
                  <a:lnTo>
                    <a:pt x="433" y="7"/>
                  </a:lnTo>
                  <a:lnTo>
                    <a:pt x="460" y="4"/>
                  </a:lnTo>
                  <a:lnTo>
                    <a:pt x="495" y="4"/>
                  </a:lnTo>
                  <a:lnTo>
                    <a:pt x="529" y="4"/>
                  </a:lnTo>
                  <a:lnTo>
                    <a:pt x="563" y="4"/>
                  </a:lnTo>
                  <a:lnTo>
                    <a:pt x="597" y="4"/>
                  </a:lnTo>
                  <a:lnTo>
                    <a:pt x="631" y="4"/>
                  </a:lnTo>
                  <a:lnTo>
                    <a:pt x="665" y="4"/>
                  </a:lnTo>
                  <a:lnTo>
                    <a:pt x="699" y="4"/>
                  </a:lnTo>
                  <a:lnTo>
                    <a:pt x="733" y="4"/>
                  </a:lnTo>
                  <a:lnTo>
                    <a:pt x="771" y="4"/>
                  </a:lnTo>
                  <a:lnTo>
                    <a:pt x="805" y="4"/>
                  </a:lnTo>
                  <a:lnTo>
                    <a:pt x="839" y="4"/>
                  </a:lnTo>
                  <a:lnTo>
                    <a:pt x="873" y="4"/>
                  </a:lnTo>
                  <a:lnTo>
                    <a:pt x="907" y="4"/>
                  </a:lnTo>
                  <a:lnTo>
                    <a:pt x="945" y="4"/>
                  </a:lnTo>
                </a:path>
              </a:pathLst>
            </a:cu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4" name="Rectangle 138"/>
            <p:cNvSpPr>
              <a:spLocks noChangeArrowheads="1"/>
            </p:cNvSpPr>
            <p:nvPr/>
          </p:nvSpPr>
          <p:spPr bwMode="auto">
            <a:xfrm>
              <a:off x="2940" y="3051"/>
              <a:ext cx="696" cy="1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35" name="Rectangle 139"/>
            <p:cNvSpPr>
              <a:spLocks noChangeArrowheads="1"/>
            </p:cNvSpPr>
            <p:nvPr/>
          </p:nvSpPr>
          <p:spPr bwMode="auto">
            <a:xfrm>
              <a:off x="2940" y="3051"/>
              <a:ext cx="696" cy="17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pt-BR" sz="1800">
                <a:latin typeface="Arial" charset="0"/>
              </a:endParaRPr>
            </a:p>
          </p:txBody>
        </p:sp>
        <p:sp>
          <p:nvSpPr>
            <p:cNvPr id="33836" name="Line 140"/>
            <p:cNvSpPr>
              <a:spLocks noChangeShapeType="1"/>
            </p:cNvSpPr>
            <p:nvPr/>
          </p:nvSpPr>
          <p:spPr bwMode="auto">
            <a:xfrm>
              <a:off x="2940" y="3051"/>
              <a:ext cx="6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7" name="Freeform 141"/>
            <p:cNvSpPr>
              <a:spLocks/>
            </p:cNvSpPr>
            <p:nvPr/>
          </p:nvSpPr>
          <p:spPr bwMode="auto">
            <a:xfrm>
              <a:off x="2940" y="3051"/>
              <a:ext cx="696" cy="177"/>
            </a:xfrm>
            <a:custGeom>
              <a:avLst/>
              <a:gdLst>
                <a:gd name="T0" fmla="*/ 0 w 204"/>
                <a:gd name="T1" fmla="*/ 427765506 h 52"/>
                <a:gd name="T2" fmla="*/ 1731590413 w 204"/>
                <a:gd name="T3" fmla="*/ 427765506 h 52"/>
                <a:gd name="T4" fmla="*/ 17315904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8" name="Line 142"/>
            <p:cNvSpPr>
              <a:spLocks noChangeShapeType="1"/>
            </p:cNvSpPr>
            <p:nvPr/>
          </p:nvSpPr>
          <p:spPr bwMode="auto">
            <a:xfrm flipV="1">
              <a:off x="2940" y="3051"/>
              <a:ext cx="1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39" name="Line 143"/>
            <p:cNvSpPr>
              <a:spLocks noChangeShapeType="1"/>
            </p:cNvSpPr>
            <p:nvPr/>
          </p:nvSpPr>
          <p:spPr bwMode="auto">
            <a:xfrm>
              <a:off x="2940" y="3228"/>
              <a:ext cx="69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0" name="Freeform 144"/>
            <p:cNvSpPr>
              <a:spLocks/>
            </p:cNvSpPr>
            <p:nvPr/>
          </p:nvSpPr>
          <p:spPr bwMode="auto">
            <a:xfrm>
              <a:off x="2940" y="3051"/>
              <a:ext cx="696" cy="177"/>
            </a:xfrm>
            <a:custGeom>
              <a:avLst/>
              <a:gdLst>
                <a:gd name="T0" fmla="*/ 0 w 204"/>
                <a:gd name="T1" fmla="*/ 427765506 h 52"/>
                <a:gd name="T2" fmla="*/ 0 w 204"/>
                <a:gd name="T3" fmla="*/ 0 h 52"/>
                <a:gd name="T4" fmla="*/ 17315904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0" y="0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1" name="Freeform 145"/>
            <p:cNvSpPr>
              <a:spLocks/>
            </p:cNvSpPr>
            <p:nvPr/>
          </p:nvSpPr>
          <p:spPr bwMode="auto">
            <a:xfrm>
              <a:off x="2940" y="3051"/>
              <a:ext cx="696" cy="177"/>
            </a:xfrm>
            <a:custGeom>
              <a:avLst/>
              <a:gdLst>
                <a:gd name="T0" fmla="*/ 0 w 204"/>
                <a:gd name="T1" fmla="*/ 427765506 h 52"/>
                <a:gd name="T2" fmla="*/ 1731590413 w 204"/>
                <a:gd name="T3" fmla="*/ 427765506 h 52"/>
                <a:gd name="T4" fmla="*/ 1731590413 w 204"/>
                <a:gd name="T5" fmla="*/ 0 h 52"/>
                <a:gd name="T6" fmla="*/ 0 60000 65536"/>
                <a:gd name="T7" fmla="*/ 0 60000 65536"/>
                <a:gd name="T8" fmla="*/ 0 60000 65536"/>
                <a:gd name="T9" fmla="*/ 0 w 204"/>
                <a:gd name="T10" fmla="*/ 0 h 52"/>
                <a:gd name="T11" fmla="*/ 204 w 204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52">
                  <a:moveTo>
                    <a:pt x="0" y="52"/>
                  </a:moveTo>
                  <a:lnTo>
                    <a:pt x="204" y="52"/>
                  </a:lnTo>
                  <a:lnTo>
                    <a:pt x="2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2" name="Line 146"/>
            <p:cNvSpPr>
              <a:spLocks noChangeShapeType="1"/>
            </p:cNvSpPr>
            <p:nvPr/>
          </p:nvSpPr>
          <p:spPr bwMode="auto">
            <a:xfrm flipV="1">
              <a:off x="2940" y="3051"/>
              <a:ext cx="1" cy="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3" name="Rectangle 147"/>
            <p:cNvSpPr>
              <a:spLocks noChangeArrowheads="1"/>
            </p:cNvSpPr>
            <p:nvPr/>
          </p:nvSpPr>
          <p:spPr bwMode="auto">
            <a:xfrm>
              <a:off x="3118" y="3065"/>
              <a:ext cx="24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tensão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44" name="Line 148"/>
            <p:cNvSpPr>
              <a:spLocks noChangeShapeType="1"/>
            </p:cNvSpPr>
            <p:nvPr/>
          </p:nvSpPr>
          <p:spPr bwMode="auto">
            <a:xfrm>
              <a:off x="2968" y="3099"/>
              <a:ext cx="136" cy="1"/>
            </a:xfrm>
            <a:prstGeom prst="line">
              <a:avLst/>
            </a:prstGeom>
            <a:noFill/>
            <a:ln w="1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845" name="Rectangle 149"/>
            <p:cNvSpPr>
              <a:spLocks noChangeArrowheads="1"/>
            </p:cNvSpPr>
            <p:nvPr/>
          </p:nvSpPr>
          <p:spPr bwMode="auto">
            <a:xfrm>
              <a:off x="3118" y="3150"/>
              <a:ext cx="55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 pitchFamily="34" charset="0"/>
                <a:buChar char="◦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ts val="250"/>
                </a:spcBef>
                <a:buClr>
                  <a:srgbClr val="ED3742"/>
                </a:buClr>
                <a:buSzPct val="100000"/>
                <a:buFont typeface="Wingdings 2" pitchFamily="18" charset="2"/>
                <a:buChar char="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ts val="225"/>
                </a:spcBef>
                <a:buClr>
                  <a:srgbClr val="ED3742"/>
                </a:buClr>
                <a:buSzPct val="112000"/>
                <a:buFont typeface="Verdana" pitchFamily="34" charset="0"/>
                <a:buChar char="◦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ts val="250"/>
                </a:spcBef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itchFamily="18" charset="2"/>
                <a:buChar char="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Helvetica" pitchFamily="34" charset="0"/>
                </a:rPr>
                <a:t>fator de potência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33846" name="Line 150"/>
            <p:cNvSpPr>
              <a:spLocks noChangeShapeType="1"/>
            </p:cNvSpPr>
            <p:nvPr/>
          </p:nvSpPr>
          <p:spPr bwMode="auto">
            <a:xfrm>
              <a:off x="2968" y="3177"/>
              <a:ext cx="136" cy="1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ys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Resumo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893888"/>
            <a:ext cx="816610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B3D17-C7E9-42A6-9410-94C8CAAAB8C3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Revisão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3536950"/>
            <a:ext cx="4016375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1773238"/>
            <a:ext cx="61277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CaixaDeTexto 1"/>
          <p:cNvSpPr txBox="1">
            <a:spLocks noChangeArrowheads="1"/>
          </p:cNvSpPr>
          <p:nvPr/>
        </p:nvSpPr>
        <p:spPr bwMode="auto">
          <a:xfrm>
            <a:off x="6011863" y="2997200"/>
            <a:ext cx="2254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charset="0"/>
              </a:rPr>
              <a:t>Regulador de Tensão</a:t>
            </a:r>
          </a:p>
        </p:txBody>
      </p:sp>
      <p:sp>
        <p:nvSpPr>
          <p:cNvPr id="8200" name="CaixaDeTexto 7"/>
          <p:cNvSpPr txBox="1">
            <a:spLocks noChangeArrowheads="1"/>
          </p:cNvSpPr>
          <p:nvPr/>
        </p:nvSpPr>
        <p:spPr bwMode="auto">
          <a:xfrm>
            <a:off x="6164263" y="5942013"/>
            <a:ext cx="1060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charset="0"/>
              </a:rPr>
              <a:t>Curva P</a:t>
            </a:r>
            <a:r>
              <a:rPr lang="pt-BR" altLang="pt-BR" sz="16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</a:t>
            </a:r>
            <a:endParaRPr lang="pt-BR" altLang="pt-BR" sz="16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19467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304800" y="1312863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35877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35877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358775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3587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[1] N. Jenkins, R. Allan, P. Crossley, D. Kirschen e G. Strbac, </a:t>
            </a:r>
            <a:r>
              <a:rPr lang="pt-BR" altLang="pt-BR" sz="1800" i="1">
                <a:latin typeface="Times New Roman" pitchFamily="18" charset="0"/>
                <a:cs typeface="Times New Roman" pitchFamily="18" charset="0"/>
              </a:rPr>
              <a:t>Embedded Generation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, 1st 	ed. Institute of Electrical Engineers, 2000.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[2] J. D. Hurley, L. N. Bize e C. R. Mummert, “The adverse effects of excitation system 	var and power factor controller”, </a:t>
            </a:r>
            <a:r>
              <a:rPr lang="pt-BR" altLang="pt-BR" sz="1800" i="1">
                <a:latin typeface="Times New Roman" pitchFamily="18" charset="0"/>
                <a:cs typeface="Times New Roman" pitchFamily="18" charset="0"/>
              </a:rPr>
              <a:t>IEEE Transaction on Energy Conversion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, vol. 14, 	no. 4, pp. 1636-1641, 1999.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[3] Walmir Freitas, José C. M. Vieira, André Morelato e Wilsun Xu, “Influences of 	Excitation System Control Modes on the Allowable Penetration Level of Distributed 	Synchronous Generators”, </a:t>
            </a:r>
            <a:r>
              <a:rPr lang="pt-BR" altLang="pt-BR" sz="1800" i="1">
                <a:latin typeface="Times New Roman" pitchFamily="18" charset="0"/>
                <a:cs typeface="Times New Roman" pitchFamily="18" charset="0"/>
              </a:rPr>
              <a:t>IEEE Transactions on Energy Conversion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, vol. 20, no. 2, 	pp.474-480, 2005.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[4] Fernanda C. L. Trindade, </a:t>
            </a:r>
            <a:r>
              <a:rPr lang="pt-BR" altLang="pt-BR" sz="1800" i="1">
                <a:latin typeface="Times New Roman" pitchFamily="18" charset="0"/>
                <a:cs typeface="Times New Roman" pitchFamily="18" charset="0"/>
              </a:rPr>
              <a:t>Análise dos Sistemas de Proteção e Controle de Instalações 	Industriais com Geradores Síncronos durante Operação Ilhada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, Dissertação de 	Mestrado, FEEC/UNICAMP, 2009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[5] Prabha Kundur. </a:t>
            </a:r>
            <a:r>
              <a:rPr lang="pt-BR" altLang="pt-BR" sz="1800" i="1">
                <a:latin typeface="Times New Roman" pitchFamily="18" charset="0"/>
                <a:cs typeface="Times New Roman" pitchFamily="18" charset="0"/>
              </a:rPr>
              <a:t>Power System Stability and Control</a:t>
            </a:r>
            <a:r>
              <a:rPr lang="pt-BR" altLang="pt-BR" sz="1800">
                <a:latin typeface="Times New Roman" pitchFamily="18" charset="0"/>
                <a:cs typeface="Times New Roman" pitchFamily="18" charset="0"/>
              </a:rPr>
              <a:t>. 1 st. Ed., New York: McGraw-	Hill Inc., 1994. 1176 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B53D6-52B9-40E7-82DC-6D06F19FB425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51000"/>
            <a:ext cx="4291013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886200"/>
            <a:ext cx="7086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ta para baixo 5"/>
          <p:cNvSpPr/>
          <p:nvPr/>
        </p:nvSpPr>
        <p:spPr>
          <a:xfrm>
            <a:off x="4394200" y="3473450"/>
            <a:ext cx="355600" cy="755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Seta para baixo 7"/>
          <p:cNvSpPr/>
          <p:nvPr/>
        </p:nvSpPr>
        <p:spPr>
          <a:xfrm rot="16200000">
            <a:off x="8170863" y="5407025"/>
            <a:ext cx="355600" cy="755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CFC83-A2EC-449E-8B23-05B8A5479015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917700"/>
            <a:ext cx="3806825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ta para baixo 8"/>
          <p:cNvSpPr/>
          <p:nvPr/>
        </p:nvSpPr>
        <p:spPr>
          <a:xfrm rot="16200000">
            <a:off x="2193925" y="2606675"/>
            <a:ext cx="355600" cy="755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5900" y="3873500"/>
            <a:ext cx="83883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>
                <a:latin typeface="Arial" charset="0"/>
              </a:rPr>
              <a:t>Sejam duas situações: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Situação 1: dois circuitos em operação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Situação 2: um circuito fora de operação. Com isso, a reatância 	equivalente X</a:t>
            </a:r>
            <a:r>
              <a:rPr lang="pt-BR" altLang="pt-BR" sz="2000" baseline="-25000">
                <a:latin typeface="Arial" charset="0"/>
              </a:rPr>
              <a:t>T</a:t>
            </a:r>
            <a:r>
              <a:rPr lang="pt-BR" altLang="pt-BR" sz="2000">
                <a:latin typeface="Arial" charset="0"/>
              </a:rPr>
              <a:t> aumenta.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E5CD3-AE2B-4A3E-ACC4-1F77D8FB9214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7513" y="4810125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>
                <a:latin typeface="Arial" charset="0"/>
              </a:rPr>
              <a:t>Operação no ponto </a:t>
            </a:r>
            <a:r>
              <a:rPr lang="pt-BR" altLang="pt-BR" sz="2000" i="1">
                <a:latin typeface="Arial" charset="0"/>
              </a:rPr>
              <a:t>b</a:t>
            </a:r>
            <a:r>
              <a:rPr lang="pt-BR" altLang="pt-BR" sz="2000">
                <a:latin typeface="Arial" charset="0"/>
              </a:rPr>
              <a:t> mais próxima do limite de estabilidade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>
              <a:latin typeface="Arial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831975"/>
            <a:ext cx="5057775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4E396-0A7D-4CA4-81BD-6F9234190D46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639763" indent="2730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pt-BR" altLang="pt-BR" sz="2000">
                <a:latin typeface="Arial" charset="0"/>
              </a:rPr>
              <a:t>Resposta do gerador  a um incremento na potência mecânica: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endParaRPr lang="pt-BR" altLang="pt-BR" sz="20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ClrTx/>
              <a:buSzTx/>
              <a:buFont typeface="Courier New" pitchFamily="49" charset="0"/>
              <a:buChar char="o"/>
            </a:pPr>
            <a:r>
              <a:rPr lang="pt-BR" altLang="pt-BR" sz="2000">
                <a:latin typeface="Arial" charset="0"/>
              </a:rPr>
              <a:t>Equação “swing” da máquina síncrona: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541713" y="3327400"/>
          <a:ext cx="258603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ção" r:id="rId4" imgW="1130300" imgH="457200" progId="Equation.3">
                  <p:embed/>
                </p:oleObj>
              </mc:Choice>
              <mc:Fallback>
                <p:oleObj name="Equação" r:id="rId4" imgW="1130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3327400"/>
                        <a:ext cx="2586037" cy="10350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EE694-F358-4F12-A678-3EB50865DB2E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2730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  <a:tab pos="534988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tabLst>
                <a:tab pos="450850" algn="l"/>
                <a:tab pos="534988" algn="l"/>
              </a:tabLst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tabLst>
                <a:tab pos="450850" algn="l"/>
                <a:tab pos="534988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r>
              <a:rPr lang="pt-BR" altLang="pt-BR" sz="2000" b="1">
                <a:latin typeface="Arial" charset="0"/>
              </a:rPr>
              <a:t>ESTABILIDADE TRANSITÓRIA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 3" pitchFamily="18" charset="2"/>
              <a:buChar char=""/>
            </a:pPr>
            <a:endParaRPr lang="pt-BR" altLang="pt-BR" sz="2000" b="1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pt-BR" altLang="pt-BR" sz="2000">
                <a:latin typeface="Arial" charset="0"/>
              </a:rPr>
              <a:t>Resposta do gerador  a um 	curto-circuito trifásico e perda de um 	dos circuitos: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>
              <a:latin typeface="Arial" charset="0"/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2978150"/>
            <a:ext cx="8791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CaixaDeTexto 7"/>
          <p:cNvSpPr txBox="1">
            <a:spLocks noChangeArrowheads="1"/>
          </p:cNvSpPr>
          <p:nvPr/>
        </p:nvSpPr>
        <p:spPr bwMode="auto">
          <a:xfrm>
            <a:off x="1238250" y="5340350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Diagrama Unifilar</a:t>
            </a:r>
          </a:p>
        </p:txBody>
      </p:sp>
      <p:sp>
        <p:nvSpPr>
          <p:cNvPr id="13319" name="CaixaDeTexto 8"/>
          <p:cNvSpPr txBox="1">
            <a:spLocks noChangeArrowheads="1"/>
          </p:cNvSpPr>
          <p:nvPr/>
        </p:nvSpPr>
        <p:spPr bwMode="auto">
          <a:xfrm>
            <a:off x="5757863" y="5370513"/>
            <a:ext cx="2236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Arial" charset="0"/>
              </a:rPr>
              <a:t>Circuito Equivalente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CE55B-DB75-42D4-97B3-D37843C56CF4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503238"/>
            <a:ext cx="8077200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 – Estabilidade Transitória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228600" y="1250950"/>
            <a:ext cx="838835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273050" algn="just">
              <a:buFont typeface="Wingdings 3" pitchFamily="18" charset="2"/>
              <a:buChar char=""/>
              <a:tabLst>
                <a:tab pos="450850" algn="l"/>
                <a:tab pos="534988" algn="l"/>
              </a:tabLst>
              <a:defRPr/>
            </a:pPr>
            <a:r>
              <a:rPr lang="pt-BR" sz="2000" b="1" dirty="0"/>
              <a:t>ESTABILIDADE TRANSITÓRIA</a:t>
            </a:r>
          </a:p>
          <a:p>
            <a:pPr marL="182563" indent="273050" algn="just">
              <a:buFont typeface="Wingdings 3" pitchFamily="18" charset="2"/>
              <a:buChar char=""/>
              <a:tabLst>
                <a:tab pos="450850" algn="l"/>
                <a:tab pos="534988" algn="l"/>
              </a:tabLst>
              <a:defRPr/>
            </a:pPr>
            <a:endParaRPr lang="pt-BR" sz="2000" b="1" dirty="0"/>
          </a:p>
          <a:p>
            <a:pPr marL="182563" indent="273050" algn="just">
              <a:buFont typeface="Wingdings" pitchFamily="2" charset="2"/>
              <a:buChar char="Ø"/>
              <a:tabLst>
                <a:tab pos="450850" algn="l"/>
                <a:tab pos="534988" algn="l"/>
              </a:tabLst>
              <a:defRPr/>
            </a:pPr>
            <a:r>
              <a:rPr lang="pt-BR" sz="2000" dirty="0"/>
              <a:t>Resposta do gerador  a um 	curto-circuito trifásico e perda de um 	dos circuitos. Três condições devem ser analisadas:</a:t>
            </a:r>
          </a:p>
          <a:p>
            <a:pPr marL="182563" indent="273050" algn="just">
              <a:buFont typeface="Wingdings" pitchFamily="2" charset="2"/>
              <a:buChar char="Ø"/>
              <a:tabLst>
                <a:tab pos="450850" algn="l"/>
                <a:tab pos="534988" algn="l"/>
              </a:tabLst>
              <a:defRPr/>
            </a:pPr>
            <a:endParaRPr lang="pt-BR" sz="2000" dirty="0"/>
          </a:p>
          <a:p>
            <a:pPr marL="639763" lvl="1" indent="273050" algn="just">
              <a:buFont typeface="Courier New" pitchFamily="49" charset="0"/>
              <a:buChar char="o"/>
              <a:tabLst>
                <a:tab pos="450850" algn="l"/>
                <a:tab pos="534988" algn="l"/>
              </a:tabLst>
              <a:defRPr/>
            </a:pPr>
            <a:r>
              <a:rPr lang="pt-BR" sz="2000" dirty="0"/>
              <a:t>Condição pré-curto-circuito</a:t>
            </a:r>
          </a:p>
          <a:p>
            <a:pPr marL="639763" lvl="1" indent="273050" algn="just">
              <a:buFont typeface="Courier New" pitchFamily="49" charset="0"/>
              <a:buChar char="o"/>
              <a:tabLst>
                <a:tab pos="450850" algn="l"/>
                <a:tab pos="534988" algn="l"/>
              </a:tabLst>
              <a:defRPr/>
            </a:pPr>
            <a:endParaRPr lang="pt-BR" sz="2000" dirty="0"/>
          </a:p>
          <a:p>
            <a:pPr marL="639763" lvl="1" indent="273050" algn="just">
              <a:buFont typeface="Courier New" pitchFamily="49" charset="0"/>
              <a:buChar char="o"/>
              <a:tabLst>
                <a:tab pos="450850" algn="l"/>
                <a:tab pos="534988" algn="l"/>
              </a:tabLst>
              <a:defRPr/>
            </a:pPr>
            <a:r>
              <a:rPr lang="pt-BR" sz="2000" dirty="0"/>
              <a:t>Durante o curto-circuito</a:t>
            </a:r>
          </a:p>
          <a:p>
            <a:pPr marL="639763" lvl="1" indent="273050" algn="just">
              <a:buFont typeface="Courier New" pitchFamily="49" charset="0"/>
              <a:buChar char="o"/>
              <a:tabLst>
                <a:tab pos="450850" algn="l"/>
                <a:tab pos="534988" algn="l"/>
              </a:tabLst>
              <a:defRPr/>
            </a:pPr>
            <a:endParaRPr lang="pt-BR" sz="2000" dirty="0"/>
          </a:p>
          <a:p>
            <a:pPr marL="639763" lvl="1" indent="273050" algn="just">
              <a:buFont typeface="Courier New" pitchFamily="49" charset="0"/>
              <a:buChar char="o"/>
              <a:tabLst>
                <a:tab pos="450850" algn="l"/>
                <a:tab pos="534988" algn="l"/>
              </a:tabLst>
              <a:defRPr/>
            </a:pPr>
            <a:r>
              <a:rPr lang="pt-BR" sz="2000" dirty="0"/>
              <a:t>Condição pós-curto-circuito</a:t>
            </a:r>
          </a:p>
          <a:p>
            <a:pPr marL="639763" lvl="1" indent="273050" algn="just">
              <a:buFont typeface="Courier New" pitchFamily="49" charset="0"/>
              <a:buChar char="o"/>
              <a:tabLst>
                <a:tab pos="450850" algn="l"/>
                <a:tab pos="534988" algn="l"/>
              </a:tabLst>
              <a:defRPr/>
            </a:pPr>
            <a:endParaRPr lang="pt-BR" sz="2000" dirty="0"/>
          </a:p>
          <a:p>
            <a:pPr marL="639763" lvl="1" indent="-11113" algn="just">
              <a:tabLst>
                <a:tab pos="450850" algn="l"/>
                <a:tab pos="534988" algn="l"/>
              </a:tabLst>
              <a:defRPr/>
            </a:pPr>
            <a:r>
              <a:rPr lang="pt-BR" sz="2000" dirty="0"/>
              <a:t>Logo, são três curvas P-</a:t>
            </a:r>
            <a:r>
              <a:rPr lang="pt-BR" sz="2000" dirty="0">
                <a:sym typeface="Symbol"/>
              </a:rPr>
              <a:t> para analisar.</a:t>
            </a:r>
            <a:endParaRPr lang="pt-BR" sz="2000" dirty="0"/>
          </a:p>
          <a:p>
            <a:pPr marL="182563" indent="273050" algn="just">
              <a:tabLst>
                <a:tab pos="450850" algn="l"/>
                <a:tab pos="534988" algn="l"/>
              </a:tabLst>
              <a:defRPr/>
            </a:pP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13197</TotalTime>
  <Words>1047</Words>
  <Application>Microsoft Office PowerPoint</Application>
  <PresentationFormat>Apresentação na tela (4:3)</PresentationFormat>
  <Paragraphs>422</Paragraphs>
  <Slides>30</Slides>
  <Notes>30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3" baseType="lpstr">
      <vt:lpstr>Aspecto</vt:lpstr>
      <vt:lpstr>Equação</vt:lpstr>
      <vt:lpstr>Microsoft Word Picture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Carlos</dc:creator>
  <cp:lastModifiedBy>Jose Carlos</cp:lastModifiedBy>
  <cp:revision>896</cp:revision>
  <cp:lastPrinted>2017-10-10T22:25:28Z</cp:lastPrinted>
  <dcterms:created xsi:type="dcterms:W3CDTF">1601-01-01T00:00:00Z</dcterms:created>
  <dcterms:modified xsi:type="dcterms:W3CDTF">2018-10-15T14:26:35Z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