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  <p:sldId id="266" r:id="rId9"/>
    <p:sldId id="267" r:id="rId10"/>
    <p:sldId id="268" r:id="rId11"/>
    <p:sldId id="264" r:id="rId12"/>
    <p:sldId id="269" r:id="rId13"/>
    <p:sldId id="270" r:id="rId14"/>
    <p:sldId id="271" r:id="rId15"/>
    <p:sldId id="265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22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4783-1B39-4198-85DF-DB0A0DE252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303F-1B6D-4B94-98F7-64C169D156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3554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4783-1B39-4198-85DF-DB0A0DE252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303F-1B6D-4B94-98F7-64C169D156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9328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4783-1B39-4198-85DF-DB0A0DE252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303F-1B6D-4B94-98F7-64C169D156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578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4783-1B39-4198-85DF-DB0A0DE252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303F-1B6D-4B94-98F7-64C169D156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8198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4783-1B39-4198-85DF-DB0A0DE252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303F-1B6D-4B94-98F7-64C169D156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037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4783-1B39-4198-85DF-DB0A0DE252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303F-1B6D-4B94-98F7-64C169D156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3570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4783-1B39-4198-85DF-DB0A0DE252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303F-1B6D-4B94-98F7-64C169D156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7642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4783-1B39-4198-85DF-DB0A0DE252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303F-1B6D-4B94-98F7-64C169D156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8166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4783-1B39-4198-85DF-DB0A0DE252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303F-1B6D-4B94-98F7-64C169D156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2170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4783-1B39-4198-85DF-DB0A0DE252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303F-1B6D-4B94-98F7-64C169D156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3707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4783-1B39-4198-85DF-DB0A0DE252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303F-1B6D-4B94-98F7-64C169D156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8955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14783-1B39-4198-85DF-DB0A0DE25268}" type="datetimeFigureOut">
              <a:rPr lang="pt-BR" smtClean="0"/>
              <a:pPr/>
              <a:t>17/03/2017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303F-1B6D-4B94-98F7-64C169D156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8455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Transporte de água nas plantas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6524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Absorção na raiz e transporte por células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rmAutofit/>
          </a:bodyPr>
          <a:lstStyle/>
          <a:p>
            <a:r>
              <a:rPr lang="pt-BR" dirty="0" smtClean="0"/>
              <a:t>Ajuste osmótico</a:t>
            </a:r>
          </a:p>
          <a:p>
            <a:r>
              <a:rPr lang="pt-BR" dirty="0" err="1" smtClean="0"/>
              <a:t>Aquaporinas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2205" y="2924944"/>
            <a:ext cx="4968107" cy="372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496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Xilema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Fluxo </a:t>
            </a:r>
            <a:r>
              <a:rPr lang="pt-BR" dirty="0"/>
              <a:t>de </a:t>
            </a:r>
            <a:r>
              <a:rPr lang="pt-BR" dirty="0" smtClean="0"/>
              <a:t>massa</a:t>
            </a:r>
            <a:endParaRPr lang="pt-BR" dirty="0"/>
          </a:p>
          <a:p>
            <a:r>
              <a:rPr lang="pt-BR" dirty="0" smtClean="0"/>
              <a:t>&gt;90</a:t>
            </a:r>
            <a:r>
              <a:rPr lang="pt-BR" dirty="0"/>
              <a:t>% do “caminho” percorrido pela água nas plantas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55743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1" y="4797152"/>
            <a:ext cx="8784977" cy="1944216"/>
          </a:xfrm>
        </p:spPr>
        <p:txBody>
          <a:bodyPr>
            <a:normAutofit/>
          </a:bodyPr>
          <a:lstStyle/>
          <a:p>
            <a:r>
              <a:rPr lang="pt-BR" dirty="0" smtClean="0"/>
              <a:t>Células </a:t>
            </a:r>
            <a:r>
              <a:rPr lang="pt-BR" dirty="0"/>
              <a:t>mortas e </a:t>
            </a:r>
            <a:r>
              <a:rPr lang="pt-BR" dirty="0" smtClean="0"/>
              <a:t>ocas; parede </a:t>
            </a:r>
            <a:r>
              <a:rPr lang="pt-BR" dirty="0"/>
              <a:t>celular grossa e </a:t>
            </a:r>
            <a:r>
              <a:rPr lang="pt-BR" dirty="0" smtClean="0"/>
              <a:t>lignificada; pequena resistência</a:t>
            </a:r>
          </a:p>
          <a:p>
            <a:r>
              <a:rPr lang="pt-BR" dirty="0" smtClean="0"/>
              <a:t>Placas crivadas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120682" cy="459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024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Xilema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Teoria </a:t>
            </a:r>
            <a:r>
              <a:rPr lang="pt-BR" dirty="0"/>
              <a:t>da coesão-tensão; a ascensão da água é provocada por pressões negativas no topo das plantas; a pressão negativa no topo das plantas é desenvolvida na superfície das paredes celulares das células das </a:t>
            </a:r>
            <a:r>
              <a:rPr lang="pt-BR" dirty="0" smtClean="0"/>
              <a:t>folhas</a:t>
            </a:r>
            <a:endParaRPr lang="pt-BR" dirty="0"/>
          </a:p>
          <a:p>
            <a:r>
              <a:rPr lang="pt-BR" dirty="0"/>
              <a:t>Nas folhas, a água é puxada do xilema para as paredes celulares das células do mesófilo e evapora no ar que preenche o espaço intercelular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9405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11" y="9547"/>
            <a:ext cx="5548101" cy="416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7343" y="3447284"/>
            <a:ext cx="4526657" cy="339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5850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Difusão dos estômatos para atmosfera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Gradiente </a:t>
            </a:r>
            <a:r>
              <a:rPr lang="pt-BR" dirty="0"/>
              <a:t>de concentração de vapor d´água entre os espaços </a:t>
            </a:r>
            <a:r>
              <a:rPr lang="pt-BR" dirty="0" smtClean="0"/>
              <a:t>intercelulares </a:t>
            </a:r>
            <a:r>
              <a:rPr lang="pt-BR" dirty="0"/>
              <a:t>na folha e a </a:t>
            </a:r>
            <a:r>
              <a:rPr lang="pt-BR" dirty="0" smtClean="0"/>
              <a:t>atmosfera</a:t>
            </a:r>
          </a:p>
          <a:p>
            <a:r>
              <a:rPr lang="pt-BR" dirty="0" smtClean="0"/>
              <a:t>Resistência </a:t>
            </a:r>
            <a:r>
              <a:rPr lang="pt-BR" dirty="0"/>
              <a:t>à difusão no caminho percorrido entre os espaços intercelulares e a </a:t>
            </a:r>
            <a:r>
              <a:rPr lang="pt-BR" dirty="0" smtClean="0"/>
              <a:t>atmosfera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8522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0" y="457200"/>
            <a:ext cx="8531225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848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261" y="2013992"/>
            <a:ext cx="6457876" cy="484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3528" y="11663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A perda de água por transpiração depende de um gradiente na concentração absoluta de vapor d´água que, por sua vez, depende da temperatura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4048700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3986" y="2152686"/>
            <a:ext cx="6254849" cy="46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197" y="116632"/>
            <a:ext cx="8778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A resistência á difusão da água pode ser decomposta em resistência estomática e resistência da camada limítrofe (depende da velocidade do vento e de características da folha, como formato, tamanho, presença de pelos, </a:t>
            </a:r>
            <a:r>
              <a:rPr lang="pt-BR" sz="2800" dirty="0" err="1" smtClean="0"/>
              <a:t>etc</a:t>
            </a:r>
            <a:r>
              <a:rPr lang="pt-BR" sz="2800" dirty="0" smtClean="0"/>
              <a:t>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39302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Transpiração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[∆CO2 ]&lt; [∆H2O]</a:t>
            </a:r>
          </a:p>
          <a:p>
            <a:r>
              <a:rPr lang="pt-BR" dirty="0" smtClean="0"/>
              <a:t>Controle de trocas gasosas </a:t>
            </a:r>
          </a:p>
          <a:p>
            <a:r>
              <a:rPr lang="pt-BR" dirty="0" smtClean="0"/>
              <a:t>Reposição da água </a:t>
            </a:r>
            <a:endParaRPr lang="pt-B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5107" y="2924944"/>
            <a:ext cx="4761314" cy="35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09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S</a:t>
            </a:r>
            <a:r>
              <a:rPr lang="pt-BR" dirty="0" smtClean="0"/>
              <a:t>istema solo-planta-atmosfera: processo passivo (diminuição </a:t>
            </a:r>
            <a:r>
              <a:rPr lang="pt-BR" dirty="0"/>
              <a:t>da sua energia </a:t>
            </a:r>
            <a:r>
              <a:rPr lang="pt-BR" dirty="0" smtClean="0"/>
              <a:t>potencial)</a:t>
            </a:r>
          </a:p>
          <a:p>
            <a:r>
              <a:rPr lang="pt-BR" dirty="0" smtClean="0"/>
              <a:t>Movimento do solo até as raízes, absorção pelas raízes, transporte das raízes até os caules e folhas através do xilema, evaporação nos espaços intercelulares das folhas, difusão do vapor através dos estômatos e cutículas e seu movimento da atmosfera próxima à folha até a atmosfera externa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18015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</a:t>
            </a:r>
            <a:r>
              <a:rPr lang="pt-BR" dirty="0"/>
              <a:t>= ( ∆Ψ/R)</a:t>
            </a:r>
          </a:p>
          <a:p>
            <a:pPr lvl="1"/>
            <a:r>
              <a:rPr lang="pt-BR" dirty="0" smtClean="0"/>
              <a:t>q: densidade de fluxo</a:t>
            </a:r>
          </a:p>
          <a:p>
            <a:pPr lvl="1"/>
            <a:r>
              <a:rPr lang="pt-BR" dirty="0" smtClean="0"/>
              <a:t>∆Ψ: gradiente de potencial</a:t>
            </a:r>
          </a:p>
          <a:p>
            <a:pPr lvl="1"/>
            <a:r>
              <a:rPr lang="pt-BR" dirty="0" smtClean="0"/>
              <a:t>R: resistência </a:t>
            </a:r>
            <a:r>
              <a:rPr lang="pt-BR" dirty="0"/>
              <a:t>do sistema ao fluxo de </a:t>
            </a:r>
            <a:r>
              <a:rPr lang="pt-BR" dirty="0" smtClean="0"/>
              <a:t>água</a:t>
            </a:r>
          </a:p>
          <a:p>
            <a:r>
              <a:rPr lang="pt-BR" dirty="0" smtClean="0"/>
              <a:t>Equilíbrio dinâmico</a:t>
            </a:r>
          </a:p>
          <a:p>
            <a:pPr lvl="1"/>
            <a:r>
              <a:rPr lang="pt-BR" dirty="0"/>
              <a:t>q = ∆</a:t>
            </a:r>
            <a:r>
              <a:rPr lang="pt-BR" dirty="0" err="1"/>
              <a:t>Ψ</a:t>
            </a:r>
            <a:r>
              <a:rPr lang="pt-BR" baseline="-25000" dirty="0" err="1"/>
              <a:t>solo</a:t>
            </a:r>
            <a:r>
              <a:rPr lang="pt-BR" dirty="0"/>
              <a:t>/</a:t>
            </a:r>
            <a:r>
              <a:rPr lang="pt-BR" dirty="0" err="1"/>
              <a:t>R</a:t>
            </a:r>
            <a:r>
              <a:rPr lang="pt-BR" baseline="-25000" dirty="0" err="1"/>
              <a:t>solo</a:t>
            </a:r>
            <a:r>
              <a:rPr lang="pt-BR" dirty="0"/>
              <a:t> = ∆</a:t>
            </a:r>
            <a:r>
              <a:rPr lang="pt-BR" dirty="0" err="1"/>
              <a:t>Ψ</a:t>
            </a:r>
            <a:r>
              <a:rPr lang="pt-BR" baseline="-25000" dirty="0" err="1"/>
              <a:t>cortex</a:t>
            </a:r>
            <a:r>
              <a:rPr lang="pt-BR" dirty="0"/>
              <a:t>/</a:t>
            </a:r>
            <a:r>
              <a:rPr lang="pt-BR" dirty="0" err="1"/>
              <a:t>R</a:t>
            </a:r>
            <a:r>
              <a:rPr lang="pt-BR" baseline="-25000" dirty="0" err="1"/>
              <a:t>cortex</a:t>
            </a:r>
            <a:r>
              <a:rPr lang="pt-BR" dirty="0"/>
              <a:t> = ∆</a:t>
            </a:r>
            <a:r>
              <a:rPr lang="pt-BR" dirty="0" err="1"/>
              <a:t>Ψ</a:t>
            </a:r>
            <a:r>
              <a:rPr lang="pt-BR" baseline="-25000" dirty="0" err="1"/>
              <a:t>xilema</a:t>
            </a:r>
            <a:r>
              <a:rPr lang="pt-BR" dirty="0"/>
              <a:t>/</a:t>
            </a:r>
            <a:r>
              <a:rPr lang="pt-BR" dirty="0" err="1"/>
              <a:t>R</a:t>
            </a:r>
            <a:r>
              <a:rPr lang="pt-BR" baseline="-25000" dirty="0" err="1"/>
              <a:t>xilema</a:t>
            </a:r>
            <a:r>
              <a:rPr lang="pt-BR" dirty="0"/>
              <a:t> = ∆</a:t>
            </a:r>
            <a:r>
              <a:rPr lang="pt-BR" dirty="0" err="1"/>
              <a:t>Ψ</a:t>
            </a:r>
            <a:r>
              <a:rPr lang="pt-BR" baseline="-25000" dirty="0" err="1"/>
              <a:t>folha</a:t>
            </a:r>
            <a:r>
              <a:rPr lang="pt-BR" dirty="0"/>
              <a:t>/</a:t>
            </a:r>
            <a:r>
              <a:rPr lang="pt-BR" dirty="0" err="1"/>
              <a:t>R</a:t>
            </a:r>
            <a:r>
              <a:rPr lang="pt-BR" baseline="-25000" dirty="0" err="1"/>
              <a:t>folha</a:t>
            </a:r>
            <a:r>
              <a:rPr lang="pt-BR" dirty="0"/>
              <a:t> = ∆</a:t>
            </a:r>
            <a:r>
              <a:rPr lang="pt-BR" dirty="0" err="1"/>
              <a:t>Ψ</a:t>
            </a:r>
            <a:r>
              <a:rPr lang="pt-BR" baseline="-25000" dirty="0" err="1"/>
              <a:t>atmosfera</a:t>
            </a:r>
            <a:r>
              <a:rPr lang="pt-BR" dirty="0"/>
              <a:t>/</a:t>
            </a:r>
            <a:r>
              <a:rPr lang="pt-BR" dirty="0" err="1"/>
              <a:t>R</a:t>
            </a:r>
            <a:r>
              <a:rPr lang="pt-BR" baseline="-25000" dirty="0" err="1"/>
              <a:t>atmosfera</a:t>
            </a:r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2644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Potencial:</a:t>
            </a:r>
          </a:p>
          <a:p>
            <a:pPr lvl="1"/>
            <a:r>
              <a:rPr lang="pt-BR" dirty="0" err="1" smtClean="0"/>
              <a:t>Ψ</a:t>
            </a:r>
            <a:r>
              <a:rPr lang="pt-BR" baseline="-25000" dirty="0" err="1" smtClean="0"/>
              <a:t>solo</a:t>
            </a:r>
            <a:r>
              <a:rPr lang="pt-BR" dirty="0" smtClean="0"/>
              <a:t> </a:t>
            </a:r>
            <a:r>
              <a:rPr lang="pt-BR" dirty="0"/>
              <a:t>=-1 a -3 MPa</a:t>
            </a:r>
          </a:p>
          <a:p>
            <a:pPr lvl="1"/>
            <a:r>
              <a:rPr lang="pt-BR" dirty="0" err="1"/>
              <a:t>Ψ</a:t>
            </a:r>
            <a:r>
              <a:rPr lang="pt-BR" baseline="-25000" dirty="0" err="1"/>
              <a:t>planta</a:t>
            </a:r>
            <a:r>
              <a:rPr lang="pt-BR" dirty="0"/>
              <a:t> = -1 a -10 MPa</a:t>
            </a:r>
          </a:p>
          <a:p>
            <a:pPr lvl="1"/>
            <a:r>
              <a:rPr lang="pt-BR" dirty="0" err="1"/>
              <a:t>Ψ</a:t>
            </a:r>
            <a:r>
              <a:rPr lang="pt-BR" baseline="-25000" dirty="0" err="1"/>
              <a:t>atmosfera</a:t>
            </a:r>
            <a:r>
              <a:rPr lang="pt-BR" baseline="-25000" dirty="0"/>
              <a:t> </a:t>
            </a:r>
            <a:r>
              <a:rPr lang="pt-BR" dirty="0"/>
              <a:t>=-20 a -500 MPa</a:t>
            </a:r>
          </a:p>
          <a:p>
            <a:pPr lvl="0"/>
            <a:r>
              <a:rPr lang="pt-BR" dirty="0"/>
              <a:t>A resistência entre folhas e atmosfera pode ser 50 vezes maior que a resistência entre planta e solo; controle estomático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6186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 solo até a raiz...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redistribuição de água no </a:t>
            </a:r>
            <a:r>
              <a:rPr lang="pt-BR" dirty="0" smtClean="0"/>
              <a:t>solo: fluxo </a:t>
            </a:r>
            <a:r>
              <a:rPr lang="pt-BR" dirty="0"/>
              <a:t>de </a:t>
            </a:r>
            <a:r>
              <a:rPr lang="pt-BR" dirty="0" smtClean="0"/>
              <a:t>massa; difusão</a:t>
            </a:r>
            <a:endParaRPr lang="pt-BR" dirty="0"/>
          </a:p>
          <a:p>
            <a:r>
              <a:rPr lang="pt-BR" dirty="0"/>
              <a:t>depende, em grande parte, da textura e da estrutura do solo</a:t>
            </a:r>
          </a:p>
          <a:p>
            <a:r>
              <a:rPr lang="pt-BR" dirty="0" smtClean="0"/>
              <a:t>a </a:t>
            </a:r>
            <a:r>
              <a:rPr lang="pt-BR" dirty="0"/>
              <a:t>taxa de movimentação da água no solo depende do magnitude do gradiente de pressão e da condutividade hidráulica do solo</a:t>
            </a:r>
          </a:p>
          <a:p>
            <a:r>
              <a:rPr lang="pt-BR" dirty="0"/>
              <a:t>a medida que o solo seca, a condutividade hidráulica diminui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0981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Absorção na raiz e transporte por células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4008" y="1412776"/>
            <a:ext cx="4248472" cy="4824535"/>
          </a:xfrm>
        </p:spPr>
        <p:txBody>
          <a:bodyPr>
            <a:normAutofit/>
          </a:bodyPr>
          <a:lstStyle/>
          <a:p>
            <a:r>
              <a:rPr lang="pt-BR" dirty="0" smtClean="0"/>
              <a:t>Osmose</a:t>
            </a:r>
            <a:endParaRPr lang="pt-BR" dirty="0"/>
          </a:p>
          <a:p>
            <a:r>
              <a:rPr lang="pt-BR" dirty="0"/>
              <a:t>A absorção de água pela raiz depende de contato íntimo com o solo; </a:t>
            </a:r>
          </a:p>
          <a:p>
            <a:endParaRPr lang="pt-B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84" y="1916832"/>
            <a:ext cx="4656392" cy="349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752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5348553"/>
            <a:ext cx="8928992" cy="1392815"/>
          </a:xfrm>
        </p:spPr>
        <p:txBody>
          <a:bodyPr>
            <a:normAutofit/>
          </a:bodyPr>
          <a:lstStyle/>
          <a:p>
            <a:r>
              <a:rPr lang="pt-BR" dirty="0" err="1" smtClean="0"/>
              <a:t>Simplasto</a:t>
            </a:r>
            <a:r>
              <a:rPr lang="pt-BR" dirty="0"/>
              <a:t>, </a:t>
            </a:r>
            <a:r>
              <a:rPr lang="pt-BR" dirty="0" err="1" smtClean="0"/>
              <a:t>apoplasto</a:t>
            </a:r>
            <a:r>
              <a:rPr lang="pt-BR" dirty="0" smtClean="0"/>
              <a:t> </a:t>
            </a:r>
            <a:r>
              <a:rPr lang="pt-BR" dirty="0"/>
              <a:t>ou </a:t>
            </a:r>
            <a:r>
              <a:rPr lang="pt-BR" dirty="0" err="1" smtClean="0"/>
              <a:t>transmembrana</a:t>
            </a:r>
            <a:endParaRPr lang="pt-BR" dirty="0" smtClean="0"/>
          </a:p>
          <a:p>
            <a:r>
              <a:rPr lang="pt-BR" dirty="0" smtClean="0"/>
              <a:t>Estrias </a:t>
            </a:r>
            <a:r>
              <a:rPr lang="pt-BR" dirty="0"/>
              <a:t>de </a:t>
            </a:r>
            <a:r>
              <a:rPr lang="pt-BR" dirty="0" err="1" smtClean="0"/>
              <a:t>caspary</a:t>
            </a:r>
            <a:endParaRPr lang="pt-BR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44" y="0"/>
            <a:ext cx="7164288" cy="534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051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1728192"/>
          </a:xfrm>
        </p:spPr>
        <p:txBody>
          <a:bodyPr>
            <a:normAutofit/>
          </a:bodyPr>
          <a:lstStyle/>
          <a:p>
            <a:r>
              <a:rPr lang="pt-BR" dirty="0" smtClean="0"/>
              <a:t>A </a:t>
            </a:r>
            <a:r>
              <a:rPr lang="pt-BR" dirty="0"/>
              <a:t>água penetra nas raízes, principalmente, pela região próxima às </a:t>
            </a:r>
            <a:r>
              <a:rPr lang="pt-BR" dirty="0" smtClean="0"/>
              <a:t>pontas</a:t>
            </a:r>
            <a:endParaRPr lang="pt-B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4166617" cy="312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44111"/>
            <a:ext cx="4104150" cy="307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8835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482</Words>
  <Application>Microsoft Office PowerPoint</Application>
  <PresentationFormat>Apresentação na tela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Transporte de água nas plantas</vt:lpstr>
      <vt:lpstr>Transpiração</vt:lpstr>
      <vt:lpstr>Transporte</vt:lpstr>
      <vt:lpstr>Transporte</vt:lpstr>
      <vt:lpstr>Transporte</vt:lpstr>
      <vt:lpstr>Do solo até a raiz...</vt:lpstr>
      <vt:lpstr>Absorção na raiz e transporte por células</vt:lpstr>
      <vt:lpstr>Slide 8</vt:lpstr>
      <vt:lpstr>Slide 9</vt:lpstr>
      <vt:lpstr>Absorção na raiz e transporte por células</vt:lpstr>
      <vt:lpstr>Xilema</vt:lpstr>
      <vt:lpstr>Slide 12</vt:lpstr>
      <vt:lpstr>Xilema</vt:lpstr>
      <vt:lpstr>Slide 14</vt:lpstr>
      <vt:lpstr>Difusão dos estômatos para atmosfera</vt:lpstr>
      <vt:lpstr>Slide 16</vt:lpstr>
      <vt:lpstr>Slide 17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Transporte de água nas plantas</dc:title>
  <dc:creator>Patricia</dc:creator>
  <cp:lastModifiedBy>m303815</cp:lastModifiedBy>
  <cp:revision>10</cp:revision>
  <dcterms:created xsi:type="dcterms:W3CDTF">2014-03-23T15:21:36Z</dcterms:created>
  <dcterms:modified xsi:type="dcterms:W3CDTF">2017-03-17T18:27:32Z</dcterms:modified>
</cp:coreProperties>
</file>