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188"/>
  </p:handoutMasterIdLst>
  <p:sldIdLst>
    <p:sldId id="326" r:id="rId2"/>
    <p:sldId id="395" r:id="rId3"/>
    <p:sldId id="396" r:id="rId4"/>
    <p:sldId id="397" r:id="rId5"/>
    <p:sldId id="398" r:id="rId6"/>
    <p:sldId id="399" r:id="rId7"/>
    <p:sldId id="400" r:id="rId8"/>
    <p:sldId id="402" r:id="rId9"/>
    <p:sldId id="584" r:id="rId10"/>
    <p:sldId id="404" r:id="rId11"/>
    <p:sldId id="405" r:id="rId12"/>
    <p:sldId id="408" r:id="rId13"/>
    <p:sldId id="407" r:id="rId14"/>
    <p:sldId id="409" r:id="rId15"/>
    <p:sldId id="413" r:id="rId16"/>
    <p:sldId id="585" r:id="rId17"/>
    <p:sldId id="410" r:id="rId18"/>
    <p:sldId id="412" r:id="rId19"/>
    <p:sldId id="414" r:id="rId20"/>
    <p:sldId id="415" r:id="rId21"/>
    <p:sldId id="417" r:id="rId22"/>
    <p:sldId id="416" r:id="rId23"/>
    <p:sldId id="418" r:id="rId24"/>
    <p:sldId id="419" r:id="rId25"/>
    <p:sldId id="420" r:id="rId26"/>
    <p:sldId id="421" r:id="rId27"/>
    <p:sldId id="422" r:id="rId28"/>
    <p:sldId id="423" r:id="rId29"/>
    <p:sldId id="426" r:id="rId30"/>
    <p:sldId id="427" r:id="rId31"/>
    <p:sldId id="428" r:id="rId32"/>
    <p:sldId id="429" r:id="rId33"/>
    <p:sldId id="430" r:id="rId34"/>
    <p:sldId id="431" r:id="rId35"/>
    <p:sldId id="432" r:id="rId36"/>
    <p:sldId id="433" r:id="rId37"/>
    <p:sldId id="434" r:id="rId38"/>
    <p:sldId id="435" r:id="rId39"/>
    <p:sldId id="436" r:id="rId40"/>
    <p:sldId id="437" r:id="rId41"/>
    <p:sldId id="438" r:id="rId42"/>
    <p:sldId id="439" r:id="rId43"/>
    <p:sldId id="440" r:id="rId44"/>
    <p:sldId id="441" r:id="rId45"/>
    <p:sldId id="442" r:id="rId46"/>
    <p:sldId id="443" r:id="rId47"/>
    <p:sldId id="444" r:id="rId48"/>
    <p:sldId id="445" r:id="rId49"/>
    <p:sldId id="446" r:id="rId50"/>
    <p:sldId id="447" r:id="rId51"/>
    <p:sldId id="448" r:id="rId52"/>
    <p:sldId id="449" r:id="rId53"/>
    <p:sldId id="450" r:id="rId54"/>
    <p:sldId id="451" r:id="rId55"/>
    <p:sldId id="452" r:id="rId56"/>
    <p:sldId id="453" r:id="rId57"/>
    <p:sldId id="454" r:id="rId58"/>
    <p:sldId id="455" r:id="rId59"/>
    <p:sldId id="456" r:id="rId60"/>
    <p:sldId id="457" r:id="rId61"/>
    <p:sldId id="458" r:id="rId62"/>
    <p:sldId id="459" r:id="rId63"/>
    <p:sldId id="460" r:id="rId64"/>
    <p:sldId id="461" r:id="rId65"/>
    <p:sldId id="462" r:id="rId66"/>
    <p:sldId id="463" r:id="rId67"/>
    <p:sldId id="464" r:id="rId68"/>
    <p:sldId id="465" r:id="rId69"/>
    <p:sldId id="466" r:id="rId70"/>
    <p:sldId id="467" r:id="rId71"/>
    <p:sldId id="468" r:id="rId72"/>
    <p:sldId id="469" r:id="rId73"/>
    <p:sldId id="470" r:id="rId74"/>
    <p:sldId id="471" r:id="rId75"/>
    <p:sldId id="472" r:id="rId76"/>
    <p:sldId id="473" r:id="rId77"/>
    <p:sldId id="474" r:id="rId78"/>
    <p:sldId id="475" r:id="rId79"/>
    <p:sldId id="476" r:id="rId80"/>
    <p:sldId id="477" r:id="rId81"/>
    <p:sldId id="478" r:id="rId82"/>
    <p:sldId id="479" r:id="rId83"/>
    <p:sldId id="480" r:id="rId84"/>
    <p:sldId id="481" r:id="rId85"/>
    <p:sldId id="482" r:id="rId86"/>
    <p:sldId id="483" r:id="rId87"/>
    <p:sldId id="484" r:id="rId88"/>
    <p:sldId id="485" r:id="rId89"/>
    <p:sldId id="486" r:id="rId90"/>
    <p:sldId id="487" r:id="rId91"/>
    <p:sldId id="488" r:id="rId92"/>
    <p:sldId id="489" r:id="rId93"/>
    <p:sldId id="490" r:id="rId94"/>
    <p:sldId id="491" r:id="rId95"/>
    <p:sldId id="492" r:id="rId96"/>
    <p:sldId id="493" r:id="rId97"/>
    <p:sldId id="494" r:id="rId98"/>
    <p:sldId id="495" r:id="rId99"/>
    <p:sldId id="496" r:id="rId100"/>
    <p:sldId id="497" r:id="rId101"/>
    <p:sldId id="498" r:id="rId102"/>
    <p:sldId id="499" r:id="rId103"/>
    <p:sldId id="500" r:id="rId104"/>
    <p:sldId id="501" r:id="rId105"/>
    <p:sldId id="502" r:id="rId106"/>
    <p:sldId id="503" r:id="rId107"/>
    <p:sldId id="504" r:id="rId108"/>
    <p:sldId id="505" r:id="rId109"/>
    <p:sldId id="506" r:id="rId110"/>
    <p:sldId id="507" r:id="rId111"/>
    <p:sldId id="508" r:id="rId112"/>
    <p:sldId id="509" r:id="rId113"/>
    <p:sldId id="510" r:id="rId114"/>
    <p:sldId id="511" r:id="rId115"/>
    <p:sldId id="512" r:id="rId116"/>
    <p:sldId id="513" r:id="rId117"/>
    <p:sldId id="514" r:id="rId118"/>
    <p:sldId id="515" r:id="rId119"/>
    <p:sldId id="516" r:id="rId120"/>
    <p:sldId id="517" r:id="rId121"/>
    <p:sldId id="518" r:id="rId122"/>
    <p:sldId id="519" r:id="rId123"/>
    <p:sldId id="520" r:id="rId124"/>
    <p:sldId id="521" r:id="rId125"/>
    <p:sldId id="522" r:id="rId126"/>
    <p:sldId id="523" r:id="rId127"/>
    <p:sldId id="524" r:id="rId128"/>
    <p:sldId id="525" r:id="rId129"/>
    <p:sldId id="526" r:id="rId130"/>
    <p:sldId id="527" r:id="rId131"/>
    <p:sldId id="528" r:id="rId132"/>
    <p:sldId id="529" r:id="rId133"/>
    <p:sldId id="530" r:id="rId134"/>
    <p:sldId id="531" r:id="rId135"/>
    <p:sldId id="532" r:id="rId136"/>
    <p:sldId id="533" r:id="rId137"/>
    <p:sldId id="534" r:id="rId138"/>
    <p:sldId id="535" r:id="rId139"/>
    <p:sldId id="536" r:id="rId140"/>
    <p:sldId id="537" r:id="rId141"/>
    <p:sldId id="538" r:id="rId142"/>
    <p:sldId id="539" r:id="rId143"/>
    <p:sldId id="540" r:id="rId144"/>
    <p:sldId id="541" r:id="rId145"/>
    <p:sldId id="542" r:id="rId146"/>
    <p:sldId id="543" r:id="rId147"/>
    <p:sldId id="544" r:id="rId148"/>
    <p:sldId id="545" r:id="rId149"/>
    <p:sldId id="546" r:id="rId150"/>
    <p:sldId id="547" r:id="rId151"/>
    <p:sldId id="548" r:id="rId152"/>
    <p:sldId id="549" r:id="rId153"/>
    <p:sldId id="550" r:id="rId154"/>
    <p:sldId id="551" r:id="rId155"/>
    <p:sldId id="552" r:id="rId156"/>
    <p:sldId id="553" r:id="rId157"/>
    <p:sldId id="554" r:id="rId158"/>
    <p:sldId id="555" r:id="rId159"/>
    <p:sldId id="556" r:id="rId160"/>
    <p:sldId id="557" r:id="rId161"/>
    <p:sldId id="558" r:id="rId162"/>
    <p:sldId id="559" r:id="rId163"/>
    <p:sldId id="560" r:id="rId164"/>
    <p:sldId id="561" r:id="rId165"/>
    <p:sldId id="562" r:id="rId166"/>
    <p:sldId id="563" r:id="rId167"/>
    <p:sldId id="564" r:id="rId168"/>
    <p:sldId id="565" r:id="rId169"/>
    <p:sldId id="566" r:id="rId170"/>
    <p:sldId id="567" r:id="rId171"/>
    <p:sldId id="568" r:id="rId172"/>
    <p:sldId id="569" r:id="rId173"/>
    <p:sldId id="570" r:id="rId174"/>
    <p:sldId id="571" r:id="rId175"/>
    <p:sldId id="572" r:id="rId176"/>
    <p:sldId id="573" r:id="rId177"/>
    <p:sldId id="574" r:id="rId178"/>
    <p:sldId id="575" r:id="rId179"/>
    <p:sldId id="576" r:id="rId180"/>
    <p:sldId id="577" r:id="rId181"/>
    <p:sldId id="578" r:id="rId182"/>
    <p:sldId id="579" r:id="rId183"/>
    <p:sldId id="580" r:id="rId184"/>
    <p:sldId id="581" r:id="rId185"/>
    <p:sldId id="582" r:id="rId186"/>
    <p:sldId id="583" r:id="rId187"/>
  </p:sldIdLst>
  <p:sldSz cx="9144000" cy="6858000" type="screen4x3"/>
  <p:notesSz cx="6648450" cy="9782175"/>
  <p:defaultTextStyle>
    <a:defPPr>
      <a:defRPr lang="pt-BR"/>
    </a:defPPr>
    <a:lvl1pPr algn="l" rtl="0" fontAlgn="base">
      <a:spcBef>
        <a:spcPct val="0"/>
      </a:spcBef>
      <a:spcAft>
        <a:spcPct val="0"/>
      </a:spcAft>
      <a:defRPr sz="20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tx1"/>
        </a:solidFill>
        <a:latin typeface="Times New Roman" pitchFamily="18" charset="0"/>
        <a:ea typeface="+mn-ea"/>
        <a:cs typeface="Arial" charset="0"/>
      </a:defRPr>
    </a:lvl5pPr>
    <a:lvl6pPr marL="2286000" algn="l" defTabSz="914400" rtl="0" eaLnBrk="1" latinLnBrk="0" hangingPunct="1">
      <a:defRPr sz="2000" kern="1200">
        <a:solidFill>
          <a:schemeClr val="tx1"/>
        </a:solidFill>
        <a:latin typeface="Times New Roman" pitchFamily="18" charset="0"/>
        <a:ea typeface="+mn-ea"/>
        <a:cs typeface="Arial" charset="0"/>
      </a:defRPr>
    </a:lvl6pPr>
    <a:lvl7pPr marL="2743200" algn="l" defTabSz="914400" rtl="0" eaLnBrk="1" latinLnBrk="0" hangingPunct="1">
      <a:defRPr sz="2000" kern="1200">
        <a:solidFill>
          <a:schemeClr val="tx1"/>
        </a:solidFill>
        <a:latin typeface="Times New Roman" pitchFamily="18" charset="0"/>
        <a:ea typeface="+mn-ea"/>
        <a:cs typeface="Arial" charset="0"/>
      </a:defRPr>
    </a:lvl7pPr>
    <a:lvl8pPr marL="3200400" algn="l" defTabSz="914400" rtl="0" eaLnBrk="1" latinLnBrk="0" hangingPunct="1">
      <a:defRPr sz="2000" kern="1200">
        <a:solidFill>
          <a:schemeClr val="tx1"/>
        </a:solidFill>
        <a:latin typeface="Times New Roman" pitchFamily="18" charset="0"/>
        <a:ea typeface="+mn-ea"/>
        <a:cs typeface="Arial" charset="0"/>
      </a:defRPr>
    </a:lvl8pPr>
    <a:lvl9pPr marL="3657600" algn="l" defTabSz="914400" rtl="0" eaLnBrk="1" latinLnBrk="0" hangingPunct="1">
      <a:defRPr sz="20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377">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00FF"/>
    <a:srgbClr val="66FFFF"/>
    <a:srgbClr val="66CCFF"/>
    <a:srgbClr val="FF9900"/>
    <a:srgbClr val="008000"/>
    <a:srgbClr val="99FF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showGuides="1">
      <p:cViewPr varScale="1">
        <p:scale>
          <a:sx n="110" d="100"/>
          <a:sy n="110" d="100"/>
        </p:scale>
        <p:origin x="1644" y="108"/>
      </p:cViewPr>
      <p:guideLst>
        <p:guide orient="horz" pos="2377"/>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45229244114003E-2"/>
          <c:y val="8.0378250591016553E-2"/>
          <c:w val="0.8798017348203222"/>
          <c:h val="0.63593380614657213"/>
        </c:manualLayout>
      </c:layout>
      <c:lineChart>
        <c:grouping val="standard"/>
        <c:varyColors val="0"/>
        <c:ser>
          <c:idx val="0"/>
          <c:order val="0"/>
          <c:tx>
            <c:strRef>
              <c:f>Sheet1!$B$1</c:f>
              <c:strCache>
                <c:ptCount val="1"/>
                <c:pt idx="0">
                  <c:v>V</c:v>
                </c:pt>
              </c:strCache>
            </c:strRef>
          </c:tx>
          <c:spPr>
            <a:ln w="38302">
              <a:solidFill>
                <a:schemeClr val="tx1"/>
              </a:solidFill>
              <a:prstDash val="solid"/>
            </a:ln>
          </c:spPr>
          <c:marker>
            <c:symbol val="diamond"/>
            <c:size val="9"/>
            <c:spPr>
              <a:solidFill>
                <a:srgbClr val="FFFF00"/>
              </a:solidFill>
              <a:ln>
                <a:solidFill>
                  <a:srgbClr val="FFFF00"/>
                </a:solidFill>
                <a:prstDash val="solid"/>
              </a:ln>
            </c:spPr>
          </c:marker>
          <c:cat>
            <c:numRef>
              <c:f>Sheet1!$A$2:$A$218</c:f>
              <c:numCache>
                <c:formatCode>mmm\-yy</c:formatCode>
                <c:ptCount val="217"/>
                <c:pt idx="0">
                  <c:v>36495</c:v>
                </c:pt>
                <c:pt idx="1">
                  <c:v>36526</c:v>
                </c:pt>
                <c:pt idx="2">
                  <c:v>36557</c:v>
                </c:pt>
                <c:pt idx="3">
                  <c:v>36586</c:v>
                </c:pt>
                <c:pt idx="4">
                  <c:v>36617</c:v>
                </c:pt>
                <c:pt idx="5">
                  <c:v>36647</c:v>
                </c:pt>
                <c:pt idx="6">
                  <c:v>36678</c:v>
                </c:pt>
                <c:pt idx="7">
                  <c:v>36708</c:v>
                </c:pt>
                <c:pt idx="8">
                  <c:v>36739</c:v>
                </c:pt>
                <c:pt idx="9">
                  <c:v>36770</c:v>
                </c:pt>
                <c:pt idx="10">
                  <c:v>36800</c:v>
                </c:pt>
                <c:pt idx="11">
                  <c:v>36831</c:v>
                </c:pt>
                <c:pt idx="12">
                  <c:v>36861</c:v>
                </c:pt>
                <c:pt idx="13">
                  <c:v>36892</c:v>
                </c:pt>
                <c:pt idx="14">
                  <c:v>36923</c:v>
                </c:pt>
                <c:pt idx="15">
                  <c:v>36951</c:v>
                </c:pt>
                <c:pt idx="16">
                  <c:v>36982</c:v>
                </c:pt>
                <c:pt idx="17">
                  <c:v>37012</c:v>
                </c:pt>
                <c:pt idx="18">
                  <c:v>37043</c:v>
                </c:pt>
                <c:pt idx="19">
                  <c:v>37073</c:v>
                </c:pt>
                <c:pt idx="20">
                  <c:v>37104</c:v>
                </c:pt>
                <c:pt idx="21">
                  <c:v>37135</c:v>
                </c:pt>
                <c:pt idx="22">
                  <c:v>37165</c:v>
                </c:pt>
                <c:pt idx="23">
                  <c:v>37196</c:v>
                </c:pt>
                <c:pt idx="24">
                  <c:v>37226</c:v>
                </c:pt>
                <c:pt idx="25">
                  <c:v>37257</c:v>
                </c:pt>
                <c:pt idx="26">
                  <c:v>37288</c:v>
                </c:pt>
                <c:pt idx="27">
                  <c:v>37316</c:v>
                </c:pt>
                <c:pt idx="28">
                  <c:v>37347</c:v>
                </c:pt>
                <c:pt idx="29">
                  <c:v>37377</c:v>
                </c:pt>
                <c:pt idx="30">
                  <c:v>37408</c:v>
                </c:pt>
                <c:pt idx="31">
                  <c:v>37438</c:v>
                </c:pt>
                <c:pt idx="32">
                  <c:v>37469</c:v>
                </c:pt>
                <c:pt idx="33">
                  <c:v>37500</c:v>
                </c:pt>
                <c:pt idx="34">
                  <c:v>37530</c:v>
                </c:pt>
                <c:pt idx="35">
                  <c:v>37561</c:v>
                </c:pt>
                <c:pt idx="36">
                  <c:v>37591</c:v>
                </c:pt>
                <c:pt idx="37">
                  <c:v>37622</c:v>
                </c:pt>
                <c:pt idx="38">
                  <c:v>37653</c:v>
                </c:pt>
                <c:pt idx="39">
                  <c:v>37681</c:v>
                </c:pt>
                <c:pt idx="40">
                  <c:v>37712</c:v>
                </c:pt>
                <c:pt idx="41">
                  <c:v>37742</c:v>
                </c:pt>
                <c:pt idx="42">
                  <c:v>37773</c:v>
                </c:pt>
                <c:pt idx="43">
                  <c:v>37803</c:v>
                </c:pt>
                <c:pt idx="44">
                  <c:v>37834</c:v>
                </c:pt>
                <c:pt idx="45">
                  <c:v>37865</c:v>
                </c:pt>
                <c:pt idx="46">
                  <c:v>37895</c:v>
                </c:pt>
                <c:pt idx="47">
                  <c:v>37926</c:v>
                </c:pt>
                <c:pt idx="48">
                  <c:v>37956</c:v>
                </c:pt>
                <c:pt idx="49">
                  <c:v>37987</c:v>
                </c:pt>
                <c:pt idx="50">
                  <c:v>38018</c:v>
                </c:pt>
                <c:pt idx="51">
                  <c:v>38047</c:v>
                </c:pt>
                <c:pt idx="52">
                  <c:v>38078</c:v>
                </c:pt>
                <c:pt idx="53">
                  <c:v>38108</c:v>
                </c:pt>
                <c:pt idx="54">
                  <c:v>38139</c:v>
                </c:pt>
                <c:pt idx="55">
                  <c:v>38169</c:v>
                </c:pt>
                <c:pt idx="56">
                  <c:v>38200</c:v>
                </c:pt>
                <c:pt idx="57">
                  <c:v>38231</c:v>
                </c:pt>
                <c:pt idx="58">
                  <c:v>38261</c:v>
                </c:pt>
                <c:pt idx="59">
                  <c:v>38292</c:v>
                </c:pt>
                <c:pt idx="60">
                  <c:v>38322</c:v>
                </c:pt>
                <c:pt idx="61">
                  <c:v>38353</c:v>
                </c:pt>
                <c:pt idx="62">
                  <c:v>38384</c:v>
                </c:pt>
                <c:pt idx="63">
                  <c:v>38412</c:v>
                </c:pt>
                <c:pt idx="64">
                  <c:v>38443</c:v>
                </c:pt>
                <c:pt idx="65">
                  <c:v>38473</c:v>
                </c:pt>
                <c:pt idx="66">
                  <c:v>38504</c:v>
                </c:pt>
                <c:pt idx="67">
                  <c:v>38534</c:v>
                </c:pt>
                <c:pt idx="68">
                  <c:v>38565</c:v>
                </c:pt>
                <c:pt idx="69">
                  <c:v>38596</c:v>
                </c:pt>
                <c:pt idx="70">
                  <c:v>38626</c:v>
                </c:pt>
                <c:pt idx="71">
                  <c:v>38657</c:v>
                </c:pt>
                <c:pt idx="72">
                  <c:v>38687</c:v>
                </c:pt>
                <c:pt idx="73">
                  <c:v>38718</c:v>
                </c:pt>
                <c:pt idx="74">
                  <c:v>38749</c:v>
                </c:pt>
                <c:pt idx="75">
                  <c:v>38777</c:v>
                </c:pt>
                <c:pt idx="76">
                  <c:v>38808</c:v>
                </c:pt>
                <c:pt idx="77">
                  <c:v>38838</c:v>
                </c:pt>
                <c:pt idx="78">
                  <c:v>38869</c:v>
                </c:pt>
                <c:pt idx="79">
                  <c:v>38899</c:v>
                </c:pt>
                <c:pt idx="80">
                  <c:v>38930</c:v>
                </c:pt>
                <c:pt idx="81">
                  <c:v>38961</c:v>
                </c:pt>
                <c:pt idx="82">
                  <c:v>38991</c:v>
                </c:pt>
                <c:pt idx="83">
                  <c:v>39022</c:v>
                </c:pt>
                <c:pt idx="84">
                  <c:v>39052</c:v>
                </c:pt>
                <c:pt idx="85">
                  <c:v>39083</c:v>
                </c:pt>
                <c:pt idx="86">
                  <c:v>39114</c:v>
                </c:pt>
                <c:pt idx="87">
                  <c:v>39142</c:v>
                </c:pt>
                <c:pt idx="88">
                  <c:v>39173</c:v>
                </c:pt>
                <c:pt idx="89">
                  <c:v>39203</c:v>
                </c:pt>
                <c:pt idx="90">
                  <c:v>39234</c:v>
                </c:pt>
                <c:pt idx="91">
                  <c:v>39264</c:v>
                </c:pt>
                <c:pt idx="92">
                  <c:v>39295</c:v>
                </c:pt>
                <c:pt idx="93">
                  <c:v>39326</c:v>
                </c:pt>
                <c:pt idx="94">
                  <c:v>39356</c:v>
                </c:pt>
                <c:pt idx="95">
                  <c:v>39387</c:v>
                </c:pt>
                <c:pt idx="96">
                  <c:v>39417</c:v>
                </c:pt>
                <c:pt idx="97">
                  <c:v>39448</c:v>
                </c:pt>
                <c:pt idx="98">
                  <c:v>39479</c:v>
                </c:pt>
                <c:pt idx="99">
                  <c:v>39508</c:v>
                </c:pt>
                <c:pt idx="100">
                  <c:v>39539</c:v>
                </c:pt>
                <c:pt idx="101">
                  <c:v>39569</c:v>
                </c:pt>
                <c:pt idx="102">
                  <c:v>39600</c:v>
                </c:pt>
                <c:pt idx="103">
                  <c:v>39630</c:v>
                </c:pt>
                <c:pt idx="104">
                  <c:v>39661</c:v>
                </c:pt>
                <c:pt idx="105">
                  <c:v>39692</c:v>
                </c:pt>
                <c:pt idx="106">
                  <c:v>39722</c:v>
                </c:pt>
                <c:pt idx="107">
                  <c:v>39753</c:v>
                </c:pt>
                <c:pt idx="108">
                  <c:v>39783</c:v>
                </c:pt>
                <c:pt idx="109">
                  <c:v>39814</c:v>
                </c:pt>
                <c:pt idx="110">
                  <c:v>39845</c:v>
                </c:pt>
                <c:pt idx="111">
                  <c:v>39873</c:v>
                </c:pt>
                <c:pt idx="112">
                  <c:v>39904</c:v>
                </c:pt>
                <c:pt idx="113">
                  <c:v>39934</c:v>
                </c:pt>
                <c:pt idx="114">
                  <c:v>39965</c:v>
                </c:pt>
                <c:pt idx="115">
                  <c:v>39995</c:v>
                </c:pt>
                <c:pt idx="116">
                  <c:v>40026</c:v>
                </c:pt>
                <c:pt idx="117">
                  <c:v>40057</c:v>
                </c:pt>
                <c:pt idx="118">
                  <c:v>40087</c:v>
                </c:pt>
                <c:pt idx="119">
                  <c:v>40118</c:v>
                </c:pt>
                <c:pt idx="120">
                  <c:v>40148</c:v>
                </c:pt>
                <c:pt idx="121">
                  <c:v>40179</c:v>
                </c:pt>
                <c:pt idx="122">
                  <c:v>40210</c:v>
                </c:pt>
                <c:pt idx="123">
                  <c:v>40238</c:v>
                </c:pt>
                <c:pt idx="124">
                  <c:v>40269</c:v>
                </c:pt>
                <c:pt idx="125">
                  <c:v>40299</c:v>
                </c:pt>
                <c:pt idx="126">
                  <c:v>40330</c:v>
                </c:pt>
                <c:pt idx="127">
                  <c:v>40360</c:v>
                </c:pt>
                <c:pt idx="128">
                  <c:v>40391</c:v>
                </c:pt>
                <c:pt idx="129">
                  <c:v>40422</c:v>
                </c:pt>
                <c:pt idx="130">
                  <c:v>40452</c:v>
                </c:pt>
                <c:pt idx="131">
                  <c:v>40483</c:v>
                </c:pt>
                <c:pt idx="132">
                  <c:v>40513</c:v>
                </c:pt>
                <c:pt idx="133">
                  <c:v>40544</c:v>
                </c:pt>
                <c:pt idx="134">
                  <c:v>40575</c:v>
                </c:pt>
                <c:pt idx="135">
                  <c:v>40603</c:v>
                </c:pt>
                <c:pt idx="136">
                  <c:v>40634</c:v>
                </c:pt>
                <c:pt idx="137">
                  <c:v>40664</c:v>
                </c:pt>
                <c:pt idx="138">
                  <c:v>40695</c:v>
                </c:pt>
                <c:pt idx="139">
                  <c:v>40725</c:v>
                </c:pt>
                <c:pt idx="140">
                  <c:v>40756</c:v>
                </c:pt>
                <c:pt idx="141">
                  <c:v>40787</c:v>
                </c:pt>
                <c:pt idx="142">
                  <c:v>40817</c:v>
                </c:pt>
                <c:pt idx="143">
                  <c:v>40848</c:v>
                </c:pt>
                <c:pt idx="144">
                  <c:v>40878</c:v>
                </c:pt>
                <c:pt idx="145">
                  <c:v>40909</c:v>
                </c:pt>
                <c:pt idx="146">
                  <c:v>40940</c:v>
                </c:pt>
                <c:pt idx="147">
                  <c:v>40969</c:v>
                </c:pt>
                <c:pt idx="148">
                  <c:v>41000</c:v>
                </c:pt>
                <c:pt idx="149">
                  <c:v>41030</c:v>
                </c:pt>
                <c:pt idx="150">
                  <c:v>41061</c:v>
                </c:pt>
                <c:pt idx="151">
                  <c:v>41091</c:v>
                </c:pt>
                <c:pt idx="152">
                  <c:v>41122</c:v>
                </c:pt>
                <c:pt idx="153">
                  <c:v>41153</c:v>
                </c:pt>
                <c:pt idx="154">
                  <c:v>41183</c:v>
                </c:pt>
                <c:pt idx="155">
                  <c:v>41214</c:v>
                </c:pt>
                <c:pt idx="156">
                  <c:v>41244</c:v>
                </c:pt>
                <c:pt idx="157">
                  <c:v>41275</c:v>
                </c:pt>
                <c:pt idx="158">
                  <c:v>41306</c:v>
                </c:pt>
                <c:pt idx="159">
                  <c:v>41334</c:v>
                </c:pt>
                <c:pt idx="160">
                  <c:v>41365</c:v>
                </c:pt>
                <c:pt idx="161">
                  <c:v>41395</c:v>
                </c:pt>
                <c:pt idx="162">
                  <c:v>41426</c:v>
                </c:pt>
                <c:pt idx="163">
                  <c:v>41456</c:v>
                </c:pt>
                <c:pt idx="164">
                  <c:v>41487</c:v>
                </c:pt>
                <c:pt idx="165">
                  <c:v>41518</c:v>
                </c:pt>
                <c:pt idx="166">
                  <c:v>41548</c:v>
                </c:pt>
                <c:pt idx="167">
                  <c:v>41579</c:v>
                </c:pt>
                <c:pt idx="168">
                  <c:v>41609</c:v>
                </c:pt>
                <c:pt idx="169">
                  <c:v>41640</c:v>
                </c:pt>
                <c:pt idx="170">
                  <c:v>41671</c:v>
                </c:pt>
                <c:pt idx="171">
                  <c:v>41699</c:v>
                </c:pt>
                <c:pt idx="172">
                  <c:v>41730</c:v>
                </c:pt>
                <c:pt idx="173">
                  <c:v>41760</c:v>
                </c:pt>
                <c:pt idx="174">
                  <c:v>41791</c:v>
                </c:pt>
                <c:pt idx="175">
                  <c:v>41821</c:v>
                </c:pt>
                <c:pt idx="176">
                  <c:v>41852</c:v>
                </c:pt>
                <c:pt idx="177">
                  <c:v>41883</c:v>
                </c:pt>
                <c:pt idx="178">
                  <c:v>41913</c:v>
                </c:pt>
                <c:pt idx="179">
                  <c:v>41944</c:v>
                </c:pt>
                <c:pt idx="180">
                  <c:v>41974</c:v>
                </c:pt>
                <c:pt idx="181">
                  <c:v>42005</c:v>
                </c:pt>
                <c:pt idx="182">
                  <c:v>42036</c:v>
                </c:pt>
                <c:pt idx="183">
                  <c:v>42064</c:v>
                </c:pt>
                <c:pt idx="184">
                  <c:v>42095</c:v>
                </c:pt>
                <c:pt idx="185">
                  <c:v>42125</c:v>
                </c:pt>
                <c:pt idx="186">
                  <c:v>42156</c:v>
                </c:pt>
                <c:pt idx="187">
                  <c:v>42186</c:v>
                </c:pt>
                <c:pt idx="188">
                  <c:v>42217</c:v>
                </c:pt>
                <c:pt idx="189">
                  <c:v>42248</c:v>
                </c:pt>
                <c:pt idx="190">
                  <c:v>42278</c:v>
                </c:pt>
                <c:pt idx="191">
                  <c:v>42309</c:v>
                </c:pt>
                <c:pt idx="192">
                  <c:v>42339</c:v>
                </c:pt>
                <c:pt idx="193">
                  <c:v>42370</c:v>
                </c:pt>
                <c:pt idx="194">
                  <c:v>42401</c:v>
                </c:pt>
                <c:pt idx="195">
                  <c:v>42430</c:v>
                </c:pt>
                <c:pt idx="196">
                  <c:v>42461</c:v>
                </c:pt>
                <c:pt idx="197">
                  <c:v>42491</c:v>
                </c:pt>
                <c:pt idx="198">
                  <c:v>42522</c:v>
                </c:pt>
                <c:pt idx="199">
                  <c:v>42552</c:v>
                </c:pt>
                <c:pt idx="200">
                  <c:v>42583</c:v>
                </c:pt>
                <c:pt idx="201">
                  <c:v>42614</c:v>
                </c:pt>
                <c:pt idx="202">
                  <c:v>42644</c:v>
                </c:pt>
                <c:pt idx="203">
                  <c:v>42675</c:v>
                </c:pt>
                <c:pt idx="204">
                  <c:v>42705</c:v>
                </c:pt>
                <c:pt idx="205">
                  <c:v>42736</c:v>
                </c:pt>
                <c:pt idx="206">
                  <c:v>42767</c:v>
                </c:pt>
                <c:pt idx="207">
                  <c:v>42795</c:v>
                </c:pt>
                <c:pt idx="208">
                  <c:v>42826</c:v>
                </c:pt>
                <c:pt idx="209">
                  <c:v>42856</c:v>
                </c:pt>
                <c:pt idx="210">
                  <c:v>42887</c:v>
                </c:pt>
                <c:pt idx="211">
                  <c:v>42917</c:v>
                </c:pt>
                <c:pt idx="212">
                  <c:v>42948</c:v>
                </c:pt>
                <c:pt idx="213">
                  <c:v>42979</c:v>
                </c:pt>
                <c:pt idx="214">
                  <c:v>43009</c:v>
                </c:pt>
                <c:pt idx="215">
                  <c:v>43040</c:v>
                </c:pt>
                <c:pt idx="216">
                  <c:v>43070</c:v>
                </c:pt>
              </c:numCache>
            </c:numRef>
          </c:cat>
          <c:val>
            <c:numRef>
              <c:f>Sheet1!$B$2:$B$218</c:f>
              <c:numCache>
                <c:formatCode>General</c:formatCode>
                <c:ptCount val="217"/>
                <c:pt idx="0">
                  <c:v>17.335567624229849</c:v>
                </c:pt>
                <c:pt idx="1">
                  <c:v>19.411754090626683</c:v>
                </c:pt>
                <c:pt idx="2">
                  <c:v>20.544636983470667</c:v>
                </c:pt>
                <c:pt idx="3">
                  <c:v>20.917513145065286</c:v>
                </c:pt>
                <c:pt idx="4">
                  <c:v>20.824236525409454</c:v>
                </c:pt>
                <c:pt idx="5">
                  <c:v>21.275830044114233</c:v>
                </c:pt>
                <c:pt idx="6">
                  <c:v>20.80652719093079</c:v>
                </c:pt>
                <c:pt idx="7">
                  <c:v>20.15191555595937</c:v>
                </c:pt>
                <c:pt idx="8">
                  <c:v>20.540322706683611</c:v>
                </c:pt>
                <c:pt idx="9">
                  <c:v>19.727379745271353</c:v>
                </c:pt>
                <c:pt idx="10">
                  <c:v>19.677060318344424</c:v>
                </c:pt>
                <c:pt idx="11">
                  <c:v>18.904995495838406</c:v>
                </c:pt>
                <c:pt idx="12">
                  <c:v>16.127132457795486</c:v>
                </c:pt>
                <c:pt idx="13">
                  <c:v>18.167730565367986</c:v>
                </c:pt>
                <c:pt idx="14">
                  <c:v>17.84384447891123</c:v>
                </c:pt>
                <c:pt idx="15">
                  <c:v>18.697301749630753</c:v>
                </c:pt>
                <c:pt idx="16">
                  <c:v>19.006179274157454</c:v>
                </c:pt>
                <c:pt idx="17">
                  <c:v>19.298318282445305</c:v>
                </c:pt>
                <c:pt idx="18">
                  <c:v>19.061062200188843</c:v>
                </c:pt>
                <c:pt idx="19">
                  <c:v>18.906083917421896</c:v>
                </c:pt>
                <c:pt idx="20">
                  <c:v>18.954758122219459</c:v>
                </c:pt>
                <c:pt idx="21">
                  <c:v>18.824325283292389</c:v>
                </c:pt>
                <c:pt idx="22">
                  <c:v>19.228395730896338</c:v>
                </c:pt>
                <c:pt idx="23">
                  <c:v>18.629371850300124</c:v>
                </c:pt>
                <c:pt idx="24">
                  <c:v>15.718639641081074</c:v>
                </c:pt>
                <c:pt idx="25">
                  <c:v>17.752250502864523</c:v>
                </c:pt>
                <c:pt idx="26">
                  <c:v>18.061303470667927</c:v>
                </c:pt>
                <c:pt idx="27">
                  <c:v>18.378213586824899</c:v>
                </c:pt>
                <c:pt idx="28">
                  <c:v>18.169856302850597</c:v>
                </c:pt>
                <c:pt idx="29">
                  <c:v>18.577143536630153</c:v>
                </c:pt>
                <c:pt idx="30">
                  <c:v>17.437942407006922</c:v>
                </c:pt>
                <c:pt idx="31">
                  <c:v>16.978452954603707</c:v>
                </c:pt>
                <c:pt idx="32">
                  <c:v>16.606901665388218</c:v>
                </c:pt>
                <c:pt idx="33">
                  <c:v>16.290948240959814</c:v>
                </c:pt>
                <c:pt idx="34">
                  <c:v>16.364063533693699</c:v>
                </c:pt>
                <c:pt idx="35">
                  <c:v>16.004384416020802</c:v>
                </c:pt>
                <c:pt idx="36">
                  <c:v>13.804759826841883</c:v>
                </c:pt>
                <c:pt idx="37">
                  <c:v>16.263557544500426</c:v>
                </c:pt>
                <c:pt idx="38">
                  <c:v>16.746536505582526</c:v>
                </c:pt>
                <c:pt idx="39">
                  <c:v>17.722318879572381</c:v>
                </c:pt>
                <c:pt idx="40">
                  <c:v>18.517486657986783</c:v>
                </c:pt>
                <c:pt idx="41">
                  <c:v>18.969326823056431</c:v>
                </c:pt>
                <c:pt idx="42">
                  <c:v>18.631896537729681</c:v>
                </c:pt>
                <c:pt idx="43">
                  <c:v>19.159603365633803</c:v>
                </c:pt>
                <c:pt idx="44">
                  <c:v>19.344378877354924</c:v>
                </c:pt>
                <c:pt idx="45">
                  <c:v>19.382000568209754</c:v>
                </c:pt>
                <c:pt idx="46">
                  <c:v>19.6038489763007</c:v>
                </c:pt>
                <c:pt idx="47">
                  <c:v>18.397819689401008</c:v>
                </c:pt>
                <c:pt idx="48">
                  <c:v>15.66781264490637</c:v>
                </c:pt>
                <c:pt idx="49">
                  <c:v>17.693918688207507</c:v>
                </c:pt>
                <c:pt idx="50">
                  <c:v>17.549151676922666</c:v>
                </c:pt>
                <c:pt idx="51">
                  <c:v>18.065957398104658</c:v>
                </c:pt>
                <c:pt idx="52">
                  <c:v>18.188960395875295</c:v>
                </c:pt>
                <c:pt idx="53">
                  <c:v>17.78366872176149</c:v>
                </c:pt>
                <c:pt idx="54">
                  <c:v>17.840319481371356</c:v>
                </c:pt>
                <c:pt idx="55">
                  <c:v>17.960330800636619</c:v>
                </c:pt>
                <c:pt idx="56">
                  <c:v>17.752679068714986</c:v>
                </c:pt>
                <c:pt idx="57">
                  <c:v>17.242562236040165</c:v>
                </c:pt>
                <c:pt idx="58">
                  <c:v>17.389382816962868</c:v>
                </c:pt>
                <c:pt idx="59">
                  <c:v>17.045206310117809</c:v>
                </c:pt>
                <c:pt idx="60">
                  <c:v>15.301338565982798</c:v>
                </c:pt>
                <c:pt idx="61">
                  <c:v>16.634736333061245</c:v>
                </c:pt>
                <c:pt idx="62">
                  <c:v>16.936537334366069</c:v>
                </c:pt>
                <c:pt idx="63">
                  <c:v>17.232726110369402</c:v>
                </c:pt>
                <c:pt idx="64">
                  <c:v>17.883287492874715</c:v>
                </c:pt>
                <c:pt idx="65">
                  <c:v>17.715222355171026</c:v>
                </c:pt>
                <c:pt idx="66">
                  <c:v>17.672602015109128</c:v>
                </c:pt>
                <c:pt idx="67">
                  <c:v>17.80888722783051</c:v>
                </c:pt>
                <c:pt idx="68">
                  <c:v>17.925441941175254</c:v>
                </c:pt>
                <c:pt idx="69">
                  <c:v>18.003745052689879</c:v>
                </c:pt>
                <c:pt idx="70">
                  <c:v>17.823134596833139</c:v>
                </c:pt>
                <c:pt idx="71">
                  <c:v>16.999447339508393</c:v>
                </c:pt>
                <c:pt idx="72">
                  <c:v>14.992485227313109</c:v>
                </c:pt>
                <c:pt idx="73">
                  <c:v>16.872572596351443</c:v>
                </c:pt>
                <c:pt idx="74">
                  <c:v>16.855732913963433</c:v>
                </c:pt>
                <c:pt idx="75">
                  <c:v>17.282881674856537</c:v>
                </c:pt>
                <c:pt idx="76">
                  <c:v>17.511869312190733</c:v>
                </c:pt>
                <c:pt idx="77">
                  <c:v>17.220184710844656</c:v>
                </c:pt>
                <c:pt idx="78">
                  <c:v>17.201631124843558</c:v>
                </c:pt>
                <c:pt idx="79">
                  <c:v>17.179532547267453</c:v>
                </c:pt>
                <c:pt idx="80">
                  <c:v>16.994260649127629</c:v>
                </c:pt>
                <c:pt idx="81">
                  <c:v>16.332559066867411</c:v>
                </c:pt>
                <c:pt idx="82">
                  <c:v>16.286186286511441</c:v>
                </c:pt>
                <c:pt idx="83">
                  <c:v>15.714088972995718</c:v>
                </c:pt>
                <c:pt idx="84">
                  <c:v>13.819988087433043</c:v>
                </c:pt>
                <c:pt idx="85">
                  <c:v>15.646223285475967</c:v>
                </c:pt>
                <c:pt idx="86">
                  <c:v>16.002089635770318</c:v>
                </c:pt>
                <c:pt idx="87">
                  <c:v>15.983142377265395</c:v>
                </c:pt>
                <c:pt idx="88">
                  <c:v>16.084411901209702</c:v>
                </c:pt>
                <c:pt idx="89">
                  <c:v>16.120798785543979</c:v>
                </c:pt>
                <c:pt idx="90">
                  <c:v>15.686543203146899</c:v>
                </c:pt>
                <c:pt idx="91">
                  <c:v>15.591830967262821</c:v>
                </c:pt>
                <c:pt idx="92">
                  <c:v>15.452437341157657</c:v>
                </c:pt>
                <c:pt idx="93">
                  <c:v>15.155167611840474</c:v>
                </c:pt>
                <c:pt idx="94">
                  <c:v>15.030940420190396</c:v>
                </c:pt>
                <c:pt idx="95">
                  <c:v>14.373108613966158</c:v>
                </c:pt>
                <c:pt idx="96">
                  <c:v>11.754160059569511</c:v>
                </c:pt>
                <c:pt idx="97">
                  <c:v>14.433430692430381</c:v>
                </c:pt>
                <c:pt idx="98">
                  <c:v>15.084226989873066</c:v>
                </c:pt>
                <c:pt idx="99">
                  <c:v>15.235000585626455</c:v>
                </c:pt>
                <c:pt idx="100">
                  <c:v>15.174330316340413</c:v>
                </c:pt>
                <c:pt idx="101">
                  <c:v>15.623098378250477</c:v>
                </c:pt>
                <c:pt idx="102">
                  <c:v>15.571710910836256</c:v>
                </c:pt>
                <c:pt idx="103">
                  <c:v>15.839459588110135</c:v>
                </c:pt>
                <c:pt idx="104">
                  <c:v>15.956123946133504</c:v>
                </c:pt>
                <c:pt idx="105">
                  <c:v>15.506925507112635</c:v>
                </c:pt>
                <c:pt idx="106">
                  <c:v>16.129127996428661</c:v>
                </c:pt>
                <c:pt idx="107">
                  <c:v>15.59483741970336</c:v>
                </c:pt>
                <c:pt idx="108">
                  <c:v>13.917848025897682</c:v>
                </c:pt>
                <c:pt idx="109">
                  <c:v>15.923871346451916</c:v>
                </c:pt>
                <c:pt idx="110">
                  <c:v>16.124428953704907</c:v>
                </c:pt>
                <c:pt idx="111">
                  <c:v>16.403550713606119</c:v>
                </c:pt>
                <c:pt idx="112">
                  <c:v>16.274625130372609</c:v>
                </c:pt>
                <c:pt idx="113">
                  <c:v>16.23456027302333</c:v>
                </c:pt>
                <c:pt idx="114">
                  <c:v>15.764223416815083</c:v>
                </c:pt>
                <c:pt idx="115">
                  <c:v>16.118195085524079</c:v>
                </c:pt>
                <c:pt idx="116">
                  <c:v>15.847430536360573</c:v>
                </c:pt>
                <c:pt idx="117">
                  <c:v>15.398114156572845</c:v>
                </c:pt>
                <c:pt idx="118">
                  <c:v>15.495398855876882</c:v>
                </c:pt>
                <c:pt idx="119">
                  <c:v>14.896031951620451</c:v>
                </c:pt>
                <c:pt idx="120">
                  <c:v>13.319675731871664</c:v>
                </c:pt>
                <c:pt idx="121">
                  <c:v>14.823992999388514</c:v>
                </c:pt>
                <c:pt idx="122">
                  <c:v>15.168437560147893</c:v>
                </c:pt>
                <c:pt idx="123">
                  <c:v>15.104041285598168</c:v>
                </c:pt>
                <c:pt idx="124">
                  <c:v>15.353832059085455</c:v>
                </c:pt>
                <c:pt idx="125">
                  <c:v>15.391207569902116</c:v>
                </c:pt>
                <c:pt idx="126">
                  <c:v>15.354155870580083</c:v>
                </c:pt>
                <c:pt idx="127">
                  <c:v>15.480563718651736</c:v>
                </c:pt>
                <c:pt idx="128">
                  <c:v>15.245749623788512</c:v>
                </c:pt>
                <c:pt idx="129">
                  <c:v>15.071733097729258</c:v>
                </c:pt>
                <c:pt idx="130">
                  <c:v>15.185527293798373</c:v>
                </c:pt>
                <c:pt idx="131">
                  <c:v>14.830896509641036</c:v>
                </c:pt>
                <c:pt idx="132">
                  <c:v>13.785666108230602</c:v>
                </c:pt>
                <c:pt idx="133">
                  <c:v>15.265954594761489</c:v>
                </c:pt>
                <c:pt idx="134">
                  <c:v>15.63798321333325</c:v>
                </c:pt>
                <c:pt idx="135">
                  <c:v>15.946008126095881</c:v>
                </c:pt>
                <c:pt idx="136">
                  <c:v>16.342857563525474</c:v>
                </c:pt>
                <c:pt idx="137">
                  <c:v>16.462050923638902</c:v>
                </c:pt>
                <c:pt idx="138">
                  <c:v>16.382560671882132</c:v>
                </c:pt>
                <c:pt idx="139">
                  <c:v>16.623765638704207</c:v>
                </c:pt>
                <c:pt idx="140">
                  <c:v>17.078732183848679</c:v>
                </c:pt>
                <c:pt idx="141">
                  <c:v>16.754531765316425</c:v>
                </c:pt>
                <c:pt idx="142">
                  <c:v>17.035567052826583</c:v>
                </c:pt>
                <c:pt idx="143">
                  <c:v>16.616039805418552</c:v>
                </c:pt>
                <c:pt idx="144">
                  <c:v>15.33544575377022</c:v>
                </c:pt>
                <c:pt idx="145">
                  <c:v>16.975501232147241</c:v>
                </c:pt>
                <c:pt idx="146">
                  <c:v>17.296125855560359</c:v>
                </c:pt>
                <c:pt idx="147">
                  <c:v>17.432652197120934</c:v>
                </c:pt>
                <c:pt idx="148">
                  <c:v>17.472359254692318</c:v>
                </c:pt>
                <c:pt idx="149">
                  <c:v>17.559771188890739</c:v>
                </c:pt>
                <c:pt idx="150">
                  <c:v>17.283907212417674</c:v>
                </c:pt>
                <c:pt idx="151">
                  <c:v>17.428023905670166</c:v>
                </c:pt>
                <c:pt idx="152">
                  <c:v>17.482534817914587</c:v>
                </c:pt>
                <c:pt idx="153">
                  <c:v>17.11508972757731</c:v>
                </c:pt>
                <c:pt idx="154">
                  <c:v>17.386670587986952</c:v>
                </c:pt>
                <c:pt idx="155">
                  <c:v>16.602199516796976</c:v>
                </c:pt>
                <c:pt idx="156">
                  <c:v>14.812575948231627</c:v>
                </c:pt>
                <c:pt idx="157">
                  <c:v>16.908973665161305</c:v>
                </c:pt>
                <c:pt idx="158">
                  <c:v>17.046771101932112</c:v>
                </c:pt>
                <c:pt idx="159">
                  <c:v>16.799641927118852</c:v>
                </c:pt>
                <c:pt idx="160">
                  <c:v>17.319193152796284</c:v>
                </c:pt>
                <c:pt idx="161">
                  <c:v>17.106626906469469</c:v>
                </c:pt>
                <c:pt idx="162">
                  <c:v>16.842560062486115</c:v>
                </c:pt>
                <c:pt idx="163">
                  <c:v>17.324652043753925</c:v>
                </c:pt>
                <c:pt idx="164">
                  <c:v>17.246993289829323</c:v>
                </c:pt>
                <c:pt idx="165">
                  <c:v>17.227494080061742</c:v>
                </c:pt>
                <c:pt idx="166">
                  <c:v>17.577857214688105</c:v>
                </c:pt>
                <c:pt idx="167">
                  <c:v>16.765899309043363</c:v>
                </c:pt>
                <c:pt idx="168">
                  <c:v>15.476042110672553</c:v>
                </c:pt>
                <c:pt idx="169">
                  <c:v>17.173603138116921</c:v>
                </c:pt>
                <c:pt idx="170">
                  <c:v>17.184642059101616</c:v>
                </c:pt>
                <c:pt idx="171">
                  <c:v>17.668076623727142</c:v>
                </c:pt>
                <c:pt idx="172">
                  <c:v>17.827221216131996</c:v>
                </c:pt>
                <c:pt idx="173">
                  <c:v>18.28710922486291</c:v>
                </c:pt>
                <c:pt idx="174">
                  <c:v>18.230266669244319</c:v>
                </c:pt>
                <c:pt idx="175">
                  <c:v>18.54545775531092</c:v>
                </c:pt>
                <c:pt idx="176">
                  <c:v>18.396128677512223</c:v>
                </c:pt>
                <c:pt idx="177">
                  <c:v>18.10213116279693</c:v>
                </c:pt>
                <c:pt idx="178">
                  <c:v>18.278107601098831</c:v>
                </c:pt>
                <c:pt idx="179">
                  <c:v>17.611937300923515</c:v>
                </c:pt>
                <c:pt idx="180">
                  <c:v>16.436019475009058</c:v>
                </c:pt>
                <c:pt idx="181">
                  <c:v>18.026710532954411</c:v>
                </c:pt>
                <c:pt idx="182">
                  <c:v>18.21480470049319</c:v>
                </c:pt>
                <c:pt idx="183">
                  <c:v>18.545285748514917</c:v>
                </c:pt>
                <c:pt idx="184">
                  <c:v>19.113540135652325</c:v>
                </c:pt>
                <c:pt idx="185">
                  <c:v>19.211832256947982</c:v>
                </c:pt>
                <c:pt idx="186">
                  <c:v>19.306881029010544</c:v>
                </c:pt>
                <c:pt idx="187">
                  <c:v>19.802787020985669</c:v>
                </c:pt>
                <c:pt idx="188">
                  <c:v>19.992779339048575</c:v>
                </c:pt>
                <c:pt idx="189">
                  <c:v>20.131617159761149</c:v>
                </c:pt>
                <c:pt idx="190">
                  <c:v>19.957262645695703</c:v>
                </c:pt>
                <c:pt idx="191">
                  <c:v>19.231599876947062</c:v>
                </c:pt>
                <c:pt idx="192">
                  <c:v>17.943361838675084</c:v>
                </c:pt>
                <c:pt idx="193">
                  <c:v>19.439172925075393</c:v>
                </c:pt>
                <c:pt idx="194">
                  <c:v>19.685894131075926</c:v>
                </c:pt>
                <c:pt idx="195">
                  <c:v>20.138048710353754</c:v>
                </c:pt>
                <c:pt idx="196">
                  <c:v>20.035307995422741</c:v>
                </c:pt>
                <c:pt idx="197">
                  <c:v>20.279669958788794</c:v>
                </c:pt>
                <c:pt idx="198">
                  <c:v>20.338712974330864</c:v>
                </c:pt>
                <c:pt idx="199">
                  <c:v>20.477526314734796</c:v>
                </c:pt>
                <c:pt idx="200">
                  <c:v>20.676874050218021</c:v>
                </c:pt>
                <c:pt idx="201">
                  <c:v>20.112391879746681</c:v>
                </c:pt>
                <c:pt idx="202">
                  <c:v>20.091772213871845</c:v>
                </c:pt>
                <c:pt idx="203">
                  <c:v>19.596634900765341</c:v>
                </c:pt>
                <c:pt idx="204">
                  <c:v>18.018083461464908</c:v>
                </c:pt>
                <c:pt idx="205">
                  <c:v>20.188629865767961</c:v>
                </c:pt>
                <c:pt idx="206">
                  <c:v>19.849086983565456</c:v>
                </c:pt>
                <c:pt idx="207">
                  <c:v>20.592163771045048</c:v>
                </c:pt>
                <c:pt idx="208">
                  <c:v>20.514675178585023</c:v>
                </c:pt>
                <c:pt idx="209">
                  <c:v>20.75599173801151</c:v>
                </c:pt>
                <c:pt idx="210">
                  <c:v>20.506930675536541</c:v>
                </c:pt>
                <c:pt idx="211">
                  <c:v>20.522907184686058</c:v>
                </c:pt>
                <c:pt idx="212">
                  <c:v>20.906914765661373</c:v>
                </c:pt>
              </c:numCache>
            </c:numRef>
          </c:val>
          <c:smooth val="0"/>
        </c:ser>
        <c:dLbls>
          <c:showLegendKey val="0"/>
          <c:showVal val="0"/>
          <c:showCatName val="0"/>
          <c:showSerName val="0"/>
          <c:showPercent val="0"/>
          <c:showBubbleSize val="0"/>
        </c:dLbls>
        <c:marker val="1"/>
        <c:smooth val="0"/>
        <c:axId val="390894752"/>
        <c:axId val="390895312"/>
      </c:lineChart>
      <c:dateAx>
        <c:axId val="390894752"/>
        <c:scaling>
          <c:orientation val="minMax"/>
        </c:scaling>
        <c:delete val="0"/>
        <c:axPos val="b"/>
        <c:numFmt formatCode="mmm/yy" sourceLinked="0"/>
        <c:majorTickMark val="out"/>
        <c:minorTickMark val="none"/>
        <c:tickLblPos val="nextTo"/>
        <c:spPr>
          <a:ln w="25535">
            <a:solidFill>
              <a:srgbClr val="FFFFFF"/>
            </a:solidFill>
            <a:prstDash val="solid"/>
          </a:ln>
        </c:spPr>
        <c:txPr>
          <a:bodyPr rot="-5400000" vert="horz"/>
          <a:lstStyle/>
          <a:p>
            <a:pPr>
              <a:defRPr sz="2011" b="1" i="0" u="none" strike="noStrike" baseline="0">
                <a:solidFill>
                  <a:srgbClr val="FFFFFF"/>
                </a:solidFill>
                <a:latin typeface="Times New Roman"/>
                <a:ea typeface="Times New Roman"/>
                <a:cs typeface="Times New Roman"/>
              </a:defRPr>
            </a:pPr>
            <a:endParaRPr lang="pt-BR"/>
          </a:p>
        </c:txPr>
        <c:crossAx val="390895312"/>
        <c:crosses val="autoZero"/>
        <c:auto val="1"/>
        <c:lblOffset val="100"/>
        <c:baseTimeUnit val="months"/>
        <c:majorUnit val="12"/>
        <c:majorTimeUnit val="months"/>
        <c:minorUnit val="3"/>
        <c:minorTimeUnit val="months"/>
      </c:dateAx>
      <c:valAx>
        <c:axId val="390895312"/>
        <c:scaling>
          <c:orientation val="minMax"/>
        </c:scaling>
        <c:delete val="0"/>
        <c:axPos val="l"/>
        <c:majorGridlines>
          <c:spPr>
            <a:ln w="12767">
              <a:solidFill>
                <a:srgbClr val="C0C0C0"/>
              </a:solidFill>
              <a:prstDash val="lgDash"/>
            </a:ln>
          </c:spPr>
        </c:majorGridlines>
        <c:numFmt formatCode="#,##0" sourceLinked="0"/>
        <c:majorTickMark val="out"/>
        <c:minorTickMark val="none"/>
        <c:tickLblPos val="nextTo"/>
        <c:spPr>
          <a:ln w="25535">
            <a:solidFill>
              <a:srgbClr val="FFFFFF"/>
            </a:solidFill>
            <a:prstDash val="solid"/>
          </a:ln>
        </c:spPr>
        <c:txPr>
          <a:bodyPr rot="0" vert="horz"/>
          <a:lstStyle/>
          <a:p>
            <a:pPr>
              <a:defRPr sz="2011" b="1" i="0" u="none" strike="noStrike" baseline="0">
                <a:solidFill>
                  <a:srgbClr val="FFFFFF"/>
                </a:solidFill>
                <a:latin typeface="Times New Roman"/>
                <a:ea typeface="Times New Roman"/>
                <a:cs typeface="Times New Roman"/>
              </a:defRPr>
            </a:pPr>
            <a:endParaRPr lang="pt-BR"/>
          </a:p>
        </c:txPr>
        <c:crossAx val="390894752"/>
        <c:crosses val="autoZero"/>
        <c:crossBetween val="between"/>
      </c:valAx>
      <c:spPr>
        <a:noFill/>
        <a:ln w="12767">
          <a:solidFill>
            <a:schemeClr val="tx1"/>
          </a:solidFill>
          <a:prstDash val="solid"/>
        </a:ln>
      </c:spPr>
    </c:plotArea>
    <c:plotVisOnly val="1"/>
    <c:dispBlanksAs val="gap"/>
    <c:showDLblsOverMax val="0"/>
  </c:chart>
  <c:spPr>
    <a:noFill/>
    <a:ln>
      <a:noFill/>
    </a:ln>
  </c:spPr>
  <c:txPr>
    <a:bodyPr/>
    <a:lstStyle/>
    <a:p>
      <a:pPr>
        <a:defRPr sz="1357" b="1" i="0" u="none" strike="noStrike" baseline="0">
          <a:solidFill>
            <a:schemeClr val="tx1"/>
          </a:solidFill>
          <a:latin typeface="Times New Roman"/>
          <a:ea typeface="Times New Roman"/>
          <a:cs typeface="Times New Roman"/>
        </a:defRPr>
      </a:pPr>
      <a:endParaRPr lang="pt-BR"/>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1026"/>
          <p:cNvSpPr>
            <a:spLocks noGrp="1" noChangeArrowheads="1"/>
          </p:cNvSpPr>
          <p:nvPr>
            <p:ph type="hdr" sz="quarter"/>
          </p:nvPr>
        </p:nvSpPr>
        <p:spPr bwMode="auto">
          <a:xfrm>
            <a:off x="0" y="0"/>
            <a:ext cx="2881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pt-PT"/>
          </a:p>
        </p:txBody>
      </p:sp>
      <p:sp>
        <p:nvSpPr>
          <p:cNvPr id="252931" name="Rectangle 1027"/>
          <p:cNvSpPr>
            <a:spLocks noGrp="1" noChangeArrowheads="1"/>
          </p:cNvSpPr>
          <p:nvPr>
            <p:ph type="dt" sz="quarter" idx="1"/>
          </p:nvPr>
        </p:nvSpPr>
        <p:spPr bwMode="auto">
          <a:xfrm>
            <a:off x="3767138" y="0"/>
            <a:ext cx="288131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pt-PT"/>
          </a:p>
        </p:txBody>
      </p:sp>
      <p:sp>
        <p:nvSpPr>
          <p:cNvPr id="252932" name="Rectangle 1028"/>
          <p:cNvSpPr>
            <a:spLocks noGrp="1" noChangeArrowheads="1"/>
          </p:cNvSpPr>
          <p:nvPr>
            <p:ph type="ftr" sz="quarter" idx="2"/>
          </p:nvPr>
        </p:nvSpPr>
        <p:spPr bwMode="auto">
          <a:xfrm>
            <a:off x="0" y="9293225"/>
            <a:ext cx="2881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pt-PT"/>
          </a:p>
        </p:txBody>
      </p:sp>
      <p:sp>
        <p:nvSpPr>
          <p:cNvPr id="252933" name="Rectangle 1029"/>
          <p:cNvSpPr>
            <a:spLocks noGrp="1" noChangeArrowheads="1"/>
          </p:cNvSpPr>
          <p:nvPr>
            <p:ph type="sldNum" sz="quarter" idx="3"/>
          </p:nvPr>
        </p:nvSpPr>
        <p:spPr bwMode="auto">
          <a:xfrm>
            <a:off x="3767138" y="9293225"/>
            <a:ext cx="288131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80C999CF-E57D-428F-B8E1-6DB45858EC0C}" type="slidenum">
              <a:rPr lang="pt-PT" altLang="pt-BR"/>
              <a:pPr>
                <a:defRPr/>
              </a:pPr>
              <a:t>‹nº›</a:t>
            </a:fld>
            <a:endParaRPr lang="pt-PT" altLang="pt-BR"/>
          </a:p>
        </p:txBody>
      </p:sp>
    </p:spTree>
    <p:extLst>
      <p:ext uri="{BB962C8B-B14F-4D97-AF65-F5344CB8AC3E}">
        <p14:creationId xmlns:p14="http://schemas.microsoft.com/office/powerpoint/2010/main" val="8411426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r>
              <a:rPr lang="pt-BR"/>
              <a:t>Cap. 1</a:t>
            </a:r>
            <a:endParaRPr lang="pt-BR">
              <a:solidFill>
                <a:schemeClr val="tx1"/>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F885E81-363B-4FB4-9870-634CE48E2B45}" type="slidenum">
              <a:rPr lang="pt-BR" altLang="pt-BR"/>
              <a:pPr>
                <a:defRPr/>
              </a:pPr>
              <a:t>‹nº›</a:t>
            </a:fld>
            <a:endParaRPr lang="pt-BR" altLang="pt-BR"/>
          </a:p>
        </p:txBody>
      </p:sp>
    </p:spTree>
    <p:extLst>
      <p:ext uri="{BB962C8B-B14F-4D97-AF65-F5344CB8AC3E}">
        <p14:creationId xmlns:p14="http://schemas.microsoft.com/office/powerpoint/2010/main" val="169816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r>
              <a:rPr lang="pt-BR"/>
              <a:t>Cap. 1</a:t>
            </a:r>
            <a:endParaRPr lang="pt-BR">
              <a:solidFill>
                <a:schemeClr val="tx1"/>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73E4614-A8CE-46E1-AB6B-160358CFDCEF}" type="slidenum">
              <a:rPr lang="pt-BR" altLang="pt-BR"/>
              <a:pPr>
                <a:defRPr/>
              </a:pPr>
              <a:t>‹nº›</a:t>
            </a:fld>
            <a:endParaRPr lang="pt-BR" altLang="pt-BR"/>
          </a:p>
        </p:txBody>
      </p:sp>
    </p:spTree>
    <p:extLst>
      <p:ext uri="{BB962C8B-B14F-4D97-AF65-F5344CB8AC3E}">
        <p14:creationId xmlns:p14="http://schemas.microsoft.com/office/powerpoint/2010/main" val="280597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r>
              <a:rPr lang="pt-BR"/>
              <a:t>Cap. 1</a:t>
            </a:r>
            <a:endParaRPr lang="pt-BR">
              <a:solidFill>
                <a:schemeClr val="tx1"/>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169BEF2-640F-42D8-BDE7-DFB8A796C6EF}" type="slidenum">
              <a:rPr lang="pt-BR" altLang="pt-BR"/>
              <a:pPr>
                <a:defRPr/>
              </a:pPr>
              <a:t>‹nº›</a:t>
            </a:fld>
            <a:endParaRPr lang="pt-BR" altLang="pt-BR"/>
          </a:p>
        </p:txBody>
      </p:sp>
    </p:spTree>
    <p:extLst>
      <p:ext uri="{BB962C8B-B14F-4D97-AF65-F5344CB8AC3E}">
        <p14:creationId xmlns:p14="http://schemas.microsoft.com/office/powerpoint/2010/main" val="3885433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r>
              <a:rPr lang="pt-BR"/>
              <a:t>Cap. 1</a:t>
            </a:r>
            <a:endParaRPr lang="pt-BR">
              <a:solidFill>
                <a:schemeClr val="tx1"/>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CB632013-A314-49AC-814C-AB778B0BFB72}" type="slidenum">
              <a:rPr lang="pt-BR" altLang="pt-BR"/>
              <a:pPr>
                <a:defRPr/>
              </a:pPr>
              <a:t>‹nº›</a:t>
            </a:fld>
            <a:endParaRPr lang="pt-BR" altLang="pt-BR"/>
          </a:p>
        </p:txBody>
      </p:sp>
    </p:spTree>
    <p:extLst>
      <p:ext uri="{BB962C8B-B14F-4D97-AF65-F5344CB8AC3E}">
        <p14:creationId xmlns:p14="http://schemas.microsoft.com/office/powerpoint/2010/main" val="16518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85800" y="609600"/>
            <a:ext cx="7772400" cy="54864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4"/>
          <p:cNvSpPr>
            <a:spLocks noGrp="1" noChangeArrowheads="1"/>
          </p:cNvSpPr>
          <p:nvPr>
            <p:ph type="dt" sz="half" idx="10"/>
          </p:nvPr>
        </p:nvSpPr>
        <p:spPr>
          <a:ln/>
        </p:spPr>
        <p:txBody>
          <a:bodyPr/>
          <a:lstStyle>
            <a:lvl1pPr>
              <a:defRPr/>
            </a:lvl1pPr>
          </a:lstStyle>
          <a:p>
            <a:pPr>
              <a:defRPr/>
            </a:pPr>
            <a:r>
              <a:rPr lang="pt-BR"/>
              <a:t>Cap. 1</a:t>
            </a:r>
            <a:endParaRPr lang="pt-BR">
              <a:solidFill>
                <a:schemeClr val="tx1"/>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E4C5CFD2-8308-4322-875A-CAF8E1F75948}" type="slidenum">
              <a:rPr lang="pt-BR" altLang="pt-BR"/>
              <a:pPr>
                <a:defRPr/>
              </a:pPr>
              <a:t>‹nº›</a:t>
            </a:fld>
            <a:endParaRPr lang="pt-BR" altLang="pt-BR"/>
          </a:p>
        </p:txBody>
      </p:sp>
    </p:spTree>
    <p:extLst>
      <p:ext uri="{BB962C8B-B14F-4D97-AF65-F5344CB8AC3E}">
        <p14:creationId xmlns:p14="http://schemas.microsoft.com/office/powerpoint/2010/main" val="144486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r>
              <a:rPr lang="pt-BR"/>
              <a:t>Cap. 1</a:t>
            </a:r>
            <a:endParaRPr lang="pt-BR">
              <a:solidFill>
                <a:schemeClr val="tx1"/>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160419C-EACB-48EF-B0DD-E1E1407EBB7D}" type="slidenum">
              <a:rPr lang="pt-BR" altLang="pt-BR"/>
              <a:pPr>
                <a:defRPr/>
              </a:pPr>
              <a:t>‹nº›</a:t>
            </a:fld>
            <a:endParaRPr lang="pt-BR" altLang="pt-BR"/>
          </a:p>
        </p:txBody>
      </p:sp>
    </p:spTree>
    <p:extLst>
      <p:ext uri="{BB962C8B-B14F-4D97-AF65-F5344CB8AC3E}">
        <p14:creationId xmlns:p14="http://schemas.microsoft.com/office/powerpoint/2010/main" val="299483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r>
              <a:rPr lang="pt-BR"/>
              <a:t>Cap. 1</a:t>
            </a:r>
            <a:endParaRPr lang="pt-BR">
              <a:solidFill>
                <a:schemeClr val="tx1"/>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9555B4D-ECB1-4521-A0B3-93AACA7E8BCE}" type="slidenum">
              <a:rPr lang="pt-BR" altLang="pt-BR"/>
              <a:pPr>
                <a:defRPr/>
              </a:pPr>
              <a:t>‹nº›</a:t>
            </a:fld>
            <a:endParaRPr lang="pt-BR" altLang="pt-BR"/>
          </a:p>
        </p:txBody>
      </p:sp>
    </p:spTree>
    <p:extLst>
      <p:ext uri="{BB962C8B-B14F-4D97-AF65-F5344CB8AC3E}">
        <p14:creationId xmlns:p14="http://schemas.microsoft.com/office/powerpoint/2010/main" val="349213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r>
              <a:rPr lang="pt-BR"/>
              <a:t>Cap. 1</a:t>
            </a:r>
            <a:endParaRPr lang="pt-BR">
              <a:solidFill>
                <a:schemeClr val="tx1"/>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4787BC9-8EB5-441D-900F-DEDF58551B64}" type="slidenum">
              <a:rPr lang="pt-BR" altLang="pt-BR"/>
              <a:pPr>
                <a:defRPr/>
              </a:pPr>
              <a:t>‹nº›</a:t>
            </a:fld>
            <a:endParaRPr lang="pt-BR" altLang="pt-BR"/>
          </a:p>
        </p:txBody>
      </p:sp>
    </p:spTree>
    <p:extLst>
      <p:ext uri="{BB962C8B-B14F-4D97-AF65-F5344CB8AC3E}">
        <p14:creationId xmlns:p14="http://schemas.microsoft.com/office/powerpoint/2010/main" val="254708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r>
              <a:rPr lang="pt-BR"/>
              <a:t>Cap. 1</a:t>
            </a:r>
            <a:endParaRPr lang="pt-BR">
              <a:solidFill>
                <a:schemeClr val="tx1"/>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1BDF9FC3-9E19-419C-8FAE-9609184DD681}" type="slidenum">
              <a:rPr lang="pt-BR" altLang="pt-BR"/>
              <a:pPr>
                <a:defRPr/>
              </a:pPr>
              <a:t>‹nº›</a:t>
            </a:fld>
            <a:endParaRPr lang="pt-BR" altLang="pt-BR"/>
          </a:p>
        </p:txBody>
      </p:sp>
    </p:spTree>
    <p:extLst>
      <p:ext uri="{BB962C8B-B14F-4D97-AF65-F5344CB8AC3E}">
        <p14:creationId xmlns:p14="http://schemas.microsoft.com/office/powerpoint/2010/main" val="69856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r>
              <a:rPr lang="pt-BR"/>
              <a:t>Cap. 1</a:t>
            </a:r>
            <a:endParaRPr lang="pt-BR">
              <a:solidFill>
                <a:schemeClr val="tx1"/>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279A4A0B-D30A-40AF-A0A9-4142E8770D71}" type="slidenum">
              <a:rPr lang="pt-BR" altLang="pt-BR"/>
              <a:pPr>
                <a:defRPr/>
              </a:pPr>
              <a:t>‹nº›</a:t>
            </a:fld>
            <a:endParaRPr lang="pt-BR" altLang="pt-BR"/>
          </a:p>
        </p:txBody>
      </p:sp>
    </p:spTree>
    <p:extLst>
      <p:ext uri="{BB962C8B-B14F-4D97-AF65-F5344CB8AC3E}">
        <p14:creationId xmlns:p14="http://schemas.microsoft.com/office/powerpoint/2010/main" val="13189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pt-BR"/>
              <a:t>Cap. 1</a:t>
            </a:r>
            <a:endParaRPr lang="pt-BR">
              <a:solidFill>
                <a:schemeClr val="tx1"/>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9B590441-6808-4B49-8265-4DB4A6D4C8B1}" type="slidenum">
              <a:rPr lang="pt-BR" altLang="pt-BR"/>
              <a:pPr>
                <a:defRPr/>
              </a:pPr>
              <a:t>‹nº›</a:t>
            </a:fld>
            <a:endParaRPr lang="pt-BR" altLang="pt-BR"/>
          </a:p>
        </p:txBody>
      </p:sp>
    </p:spTree>
    <p:extLst>
      <p:ext uri="{BB962C8B-B14F-4D97-AF65-F5344CB8AC3E}">
        <p14:creationId xmlns:p14="http://schemas.microsoft.com/office/powerpoint/2010/main" val="184620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r>
              <a:rPr lang="pt-BR"/>
              <a:t>Cap. 1</a:t>
            </a:r>
            <a:endParaRPr lang="pt-BR">
              <a:solidFill>
                <a:schemeClr val="tx1"/>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7B8806D-C50A-4DB0-A405-819FC3FF5497}" type="slidenum">
              <a:rPr lang="pt-BR" altLang="pt-BR"/>
              <a:pPr>
                <a:defRPr/>
              </a:pPr>
              <a:t>‹nº›</a:t>
            </a:fld>
            <a:endParaRPr lang="pt-BR" altLang="pt-BR"/>
          </a:p>
        </p:txBody>
      </p:sp>
    </p:spTree>
    <p:extLst>
      <p:ext uri="{BB962C8B-B14F-4D97-AF65-F5344CB8AC3E}">
        <p14:creationId xmlns:p14="http://schemas.microsoft.com/office/powerpoint/2010/main" val="192859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r>
              <a:rPr lang="pt-BR"/>
              <a:t>Cap. 1</a:t>
            </a:r>
            <a:endParaRPr lang="pt-BR">
              <a:solidFill>
                <a:schemeClr val="tx1"/>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29A34F24-0897-46F5-A9B4-EC4DA967780D}" type="slidenum">
              <a:rPr lang="pt-BR" altLang="pt-BR"/>
              <a:pPr>
                <a:defRPr/>
              </a:pPr>
              <a:t>‹nº›</a:t>
            </a:fld>
            <a:endParaRPr lang="pt-BR" altLang="pt-BR"/>
          </a:p>
        </p:txBody>
      </p:sp>
    </p:spTree>
    <p:extLst>
      <p:ext uri="{BB962C8B-B14F-4D97-AF65-F5344CB8AC3E}">
        <p14:creationId xmlns:p14="http://schemas.microsoft.com/office/powerpoint/2010/main" val="176789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chemeClr val="bg2"/>
                </a:solidFill>
                <a:cs typeface="+mn-cs"/>
              </a:defRPr>
            </a:lvl1pPr>
          </a:lstStyle>
          <a:p>
            <a:pPr>
              <a:defRPr/>
            </a:pPr>
            <a:r>
              <a:rPr lang="pt-BR"/>
              <a:t>Cap. 1</a:t>
            </a:r>
            <a:endParaRPr lang="pt-BR">
              <a:solidFill>
                <a:schemeClr val="tx1"/>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pt-BR"/>
          </a:p>
        </p:txBody>
      </p:sp>
      <p:sp>
        <p:nvSpPr>
          <p:cNvPr id="1030" name="Rectangle 6"/>
          <p:cNvSpPr>
            <a:spLocks noGrp="1" noChangeArrowheads="1"/>
          </p:cNvSpPr>
          <p:nvPr>
            <p:ph type="sldNum" sz="quarter" idx="4"/>
          </p:nvPr>
        </p:nvSpPr>
        <p:spPr bwMode="auto">
          <a:xfrm>
            <a:off x="5638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B2F75DE3-0BD1-4FF7-89B9-FAA151EF1D0B}" type="slidenum">
              <a:rPr lang="pt-BR" altLang="pt-BR"/>
              <a:pPr>
                <a:defRPr/>
              </a:pPr>
              <a:t>‹nº›</a:t>
            </a:fld>
            <a:endParaRPr lang="pt-BR" altLang="pt-BR"/>
          </a:p>
        </p:txBody>
      </p:sp>
      <p:sp>
        <p:nvSpPr>
          <p:cNvPr id="1031" name="Text Box 8"/>
          <p:cNvSpPr txBox="1">
            <a:spLocks noChangeArrowheads="1"/>
          </p:cNvSpPr>
          <p:nvPr/>
        </p:nvSpPr>
        <p:spPr bwMode="auto">
          <a:xfrm>
            <a:off x="8305800" y="6348413"/>
            <a:ext cx="446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0" hangingPunct="0">
              <a:spcBef>
                <a:spcPct val="50000"/>
              </a:spcBef>
              <a:defRPr/>
            </a:pPr>
            <a:fld id="{72AE49EB-A88F-457B-9E36-CE7EBC67FC56}" type="slidenum">
              <a:rPr lang="pt-BR" altLang="pt-BR" sz="1200">
                <a:solidFill>
                  <a:schemeClr val="bg2"/>
                </a:solidFill>
                <a:cs typeface="+mn-cs"/>
              </a:rPr>
              <a:pPr eaLnBrk="0" hangingPunct="0">
                <a:spcBef>
                  <a:spcPct val="50000"/>
                </a:spcBef>
                <a:defRPr/>
              </a:pPr>
              <a:t>‹nº›</a:t>
            </a:fld>
            <a:endParaRPr lang="pt-BR" altLang="pt-BR" sz="2400">
              <a:solidFill>
                <a:schemeClr val="bg2"/>
              </a:solidFill>
              <a:cs typeface="+mn-cs"/>
            </a:endParaRPr>
          </a:p>
        </p:txBody>
      </p:sp>
      <p:sp>
        <p:nvSpPr>
          <p:cNvPr id="1032" name="Text Box 14"/>
          <p:cNvSpPr txBox="1">
            <a:spLocks noChangeArrowheads="1"/>
          </p:cNvSpPr>
          <p:nvPr/>
        </p:nvSpPr>
        <p:spPr bwMode="auto">
          <a:xfrm>
            <a:off x="6765925" y="621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0" hangingPunct="0">
              <a:defRPr/>
            </a:pPr>
            <a:endParaRPr lang="pt-PT" altLang="pt-BR" sz="2400" smtClean="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rgbClr val="00FFFF"/>
          </a:solidFill>
          <a:latin typeface="+mj-lt"/>
          <a:ea typeface="+mj-ea"/>
          <a:cs typeface="+mj-cs"/>
        </a:defRPr>
      </a:lvl1pPr>
      <a:lvl2pPr algn="ctr" rtl="0" eaLnBrk="0" fontAlgn="base" hangingPunct="0">
        <a:spcBef>
          <a:spcPct val="0"/>
        </a:spcBef>
        <a:spcAft>
          <a:spcPct val="0"/>
        </a:spcAft>
        <a:defRPr sz="4400">
          <a:solidFill>
            <a:srgbClr val="00FFFF"/>
          </a:solidFill>
          <a:latin typeface="Times New Roman" pitchFamily="18" charset="0"/>
        </a:defRPr>
      </a:lvl2pPr>
      <a:lvl3pPr algn="ctr" rtl="0" eaLnBrk="0" fontAlgn="base" hangingPunct="0">
        <a:spcBef>
          <a:spcPct val="0"/>
        </a:spcBef>
        <a:spcAft>
          <a:spcPct val="0"/>
        </a:spcAft>
        <a:defRPr sz="4400">
          <a:solidFill>
            <a:srgbClr val="00FFFF"/>
          </a:solidFill>
          <a:latin typeface="Times New Roman" pitchFamily="18" charset="0"/>
        </a:defRPr>
      </a:lvl3pPr>
      <a:lvl4pPr algn="ctr" rtl="0" eaLnBrk="0" fontAlgn="base" hangingPunct="0">
        <a:spcBef>
          <a:spcPct val="0"/>
        </a:spcBef>
        <a:spcAft>
          <a:spcPct val="0"/>
        </a:spcAft>
        <a:defRPr sz="4400">
          <a:solidFill>
            <a:srgbClr val="00FFFF"/>
          </a:solidFill>
          <a:latin typeface="Times New Roman" pitchFamily="18" charset="0"/>
        </a:defRPr>
      </a:lvl4pPr>
      <a:lvl5pPr algn="ctr" rtl="0" eaLnBrk="0" fontAlgn="base" hangingPunct="0">
        <a:spcBef>
          <a:spcPct val="0"/>
        </a:spcBef>
        <a:spcAft>
          <a:spcPct val="0"/>
        </a:spcAft>
        <a:defRPr sz="4400">
          <a:solidFill>
            <a:srgbClr val="00FFFF"/>
          </a:solidFill>
          <a:latin typeface="Times New Roman" pitchFamily="18" charset="0"/>
        </a:defRPr>
      </a:lvl5pPr>
      <a:lvl6pPr marL="457200" algn="ctr" rtl="0" eaLnBrk="0" fontAlgn="base" hangingPunct="0">
        <a:spcBef>
          <a:spcPct val="0"/>
        </a:spcBef>
        <a:spcAft>
          <a:spcPct val="0"/>
        </a:spcAft>
        <a:defRPr sz="4400">
          <a:solidFill>
            <a:srgbClr val="00FFFF"/>
          </a:solidFill>
          <a:latin typeface="Times New Roman" pitchFamily="18" charset="0"/>
        </a:defRPr>
      </a:lvl6pPr>
      <a:lvl7pPr marL="914400" algn="ctr" rtl="0" eaLnBrk="0" fontAlgn="base" hangingPunct="0">
        <a:spcBef>
          <a:spcPct val="0"/>
        </a:spcBef>
        <a:spcAft>
          <a:spcPct val="0"/>
        </a:spcAft>
        <a:defRPr sz="4400">
          <a:solidFill>
            <a:srgbClr val="00FFFF"/>
          </a:solidFill>
          <a:latin typeface="Times New Roman" pitchFamily="18" charset="0"/>
        </a:defRPr>
      </a:lvl7pPr>
      <a:lvl8pPr marL="1371600" algn="ctr" rtl="0" eaLnBrk="0" fontAlgn="base" hangingPunct="0">
        <a:spcBef>
          <a:spcPct val="0"/>
        </a:spcBef>
        <a:spcAft>
          <a:spcPct val="0"/>
        </a:spcAft>
        <a:defRPr sz="4400">
          <a:solidFill>
            <a:srgbClr val="00FFFF"/>
          </a:solidFill>
          <a:latin typeface="Times New Roman" pitchFamily="18" charset="0"/>
        </a:defRPr>
      </a:lvl8pPr>
      <a:lvl9pPr marL="1828800" algn="ctr" rtl="0" eaLnBrk="0" fontAlgn="base" hangingPunct="0">
        <a:spcBef>
          <a:spcPct val="0"/>
        </a:spcBef>
        <a:spcAft>
          <a:spcPct val="0"/>
        </a:spcAft>
        <a:defRPr sz="4400">
          <a:solidFill>
            <a:srgbClr val="00FFFF"/>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34148" name="Rectangle 4"/>
          <p:cNvSpPr>
            <a:spLocks noGrp="1" noChangeArrowheads="1"/>
          </p:cNvSpPr>
          <p:nvPr>
            <p:ph type="ctrTitle"/>
          </p:nvPr>
        </p:nvSpPr>
        <p:spPr>
          <a:xfrm>
            <a:off x="685800" y="2628900"/>
            <a:ext cx="7772400" cy="1143000"/>
          </a:xfrm>
        </p:spPr>
        <p:txBody>
          <a:bodyPr/>
          <a:lstStyle/>
          <a:p>
            <a:r>
              <a:rPr lang="pt-BR" altLang="pt-BR" b="1" smtClean="0"/>
              <a:t>Cap. 1 </a:t>
            </a:r>
            <a:br>
              <a:rPr lang="pt-BR" altLang="pt-BR" b="1" smtClean="0"/>
            </a:br>
            <a:r>
              <a:rPr lang="pt-BR" altLang="pt-BR" b="1" smtClean="0"/>
              <a:t>REFLEXÕES SOBRE O ESTADO ATUAL DA ECONOMIA MONETÁRIA</a:t>
            </a:r>
            <a:endParaRPr lang="pt-BR" altLang="pt-BR" smtClean="0"/>
          </a:p>
        </p:txBody>
      </p:sp>
      <p:sp>
        <p:nvSpPr>
          <p:cNvPr id="2052" name="Text Box 5"/>
          <p:cNvSpPr txBox="1">
            <a:spLocks noChangeArrowheads="1"/>
          </p:cNvSpPr>
          <p:nvPr/>
        </p:nvSpPr>
        <p:spPr bwMode="auto">
          <a:xfrm>
            <a:off x="581025" y="5370513"/>
            <a:ext cx="80549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73263" indent="-197326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400">
                <a:solidFill>
                  <a:schemeClr val="bg1"/>
                </a:solidFill>
              </a:rPr>
              <a:t>Baseado em Stiglitz, J.; Geenwald, B.  </a:t>
            </a:r>
            <a:r>
              <a:rPr lang="pt-BR" altLang="pt-BR" sz="2400" b="1">
                <a:solidFill>
                  <a:schemeClr val="bg1"/>
                </a:solidFill>
              </a:rPr>
              <a:t>Rumo a um novo paradigma em economia monetária</a:t>
            </a:r>
            <a:r>
              <a:rPr lang="pt-BR" altLang="pt-BR" sz="2400">
                <a:solidFill>
                  <a:schemeClr val="bg1"/>
                </a:solidFill>
              </a:rPr>
              <a:t>. São Paulo: Francis, 2004.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box(in)">
                                      <p:cBhvr>
                                        <p:cTn id="7" dur="5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1267" name="Rectangle 2"/>
          <p:cNvSpPr>
            <a:spLocks noGrp="1" noChangeArrowheads="1"/>
          </p:cNvSpPr>
          <p:nvPr>
            <p:ph type="title"/>
          </p:nvPr>
        </p:nvSpPr>
        <p:spPr>
          <a:xfrm>
            <a:off x="685800" y="352425"/>
            <a:ext cx="7772400" cy="1143000"/>
          </a:xfrm>
        </p:spPr>
        <p:txBody>
          <a:bodyPr/>
          <a:lstStyle/>
          <a:p>
            <a:r>
              <a:rPr lang="pt-BR" altLang="pt-BR" sz="3600" smtClean="0"/>
              <a:t>A maioria das transações gera renda?</a:t>
            </a:r>
          </a:p>
        </p:txBody>
      </p:sp>
      <p:sp>
        <p:nvSpPr>
          <p:cNvPr id="365571" name="Rectangle 3"/>
          <p:cNvSpPr>
            <a:spLocks noGrp="1" noChangeArrowheads="1"/>
          </p:cNvSpPr>
          <p:nvPr>
            <p:ph type="body" idx="1"/>
          </p:nvPr>
        </p:nvSpPr>
        <p:spPr>
          <a:xfrm>
            <a:off x="685800" y="1871663"/>
            <a:ext cx="7772400" cy="1671637"/>
          </a:xfrm>
        </p:spPr>
        <p:txBody>
          <a:bodyPr/>
          <a:lstStyle/>
          <a:p>
            <a:pPr marL="261938" indent="-261938"/>
            <a:r>
              <a:rPr lang="pt-BR" altLang="pt-BR" b="1" smtClean="0">
                <a:sym typeface="Symbol" pitchFamily="18" charset="2"/>
              </a:rPr>
              <a:t>Além de que a taxa de juros não ser o custo de oportunidade de uma fração cada vez maior da oferta de moeda, há outro problema no modelo:</a:t>
            </a:r>
          </a:p>
          <a:p>
            <a:pPr marL="261938" indent="-261938"/>
            <a:r>
              <a:rPr lang="pt-BR" altLang="pt-BR" b="1" smtClean="0">
                <a:sym typeface="Symbol" pitchFamily="18" charset="2"/>
              </a:rPr>
              <a:t>O modelo convencional assume que a demanda por moeda é uma fração do valor da renda nacional. </a:t>
            </a:r>
            <a:endParaRPr lang="en-US" altLang="pt-BR" b="1"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strips(downRight)">
                                      <p:cBhvr>
                                        <p:cTn id="7" dur="500"/>
                                        <p:tgtEl>
                                          <p:spTgt spid="365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65571">
                                            <p:txEl>
                                              <p:pRg st="1" end="1"/>
                                            </p:txEl>
                                          </p:spTgt>
                                        </p:tgtEl>
                                        <p:attrNameLst>
                                          <p:attrName>style.visibility</p:attrName>
                                        </p:attrNameLst>
                                      </p:cBhvr>
                                      <p:to>
                                        <p:strVal val="visible"/>
                                      </p:to>
                                    </p:set>
                                    <p:animEffect transition="in" filter="strips(downRight)">
                                      <p:cBhvr>
                                        <p:cTn id="12" dur="500"/>
                                        <p:tgtEl>
                                          <p:spTgt spid="365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04451" name="Rectangle 2"/>
          <p:cNvSpPr>
            <a:spLocks noGrp="1" noChangeArrowheads="1"/>
          </p:cNvSpPr>
          <p:nvPr>
            <p:ph type="ctrTitle"/>
          </p:nvPr>
        </p:nvSpPr>
        <p:spPr>
          <a:xfrm>
            <a:off x="685800" y="2628900"/>
            <a:ext cx="7772400" cy="1143000"/>
          </a:xfrm>
        </p:spPr>
        <p:txBody>
          <a:bodyPr/>
          <a:lstStyle/>
          <a:p>
            <a:r>
              <a:rPr lang="pt-BR" altLang="pt-BR" b="1" smtClean="0"/>
              <a:t>Cap. 6 </a:t>
            </a:r>
            <a:br>
              <a:rPr lang="pt-BR" altLang="pt-BR" b="1" smtClean="0"/>
            </a:br>
            <a:r>
              <a:rPr lang="pt-BR" altLang="pt-BR" b="1" smtClean="0"/>
              <a:t>DA ECONOMIA DO MILHO À ECONOMIA MONETÁRIA</a:t>
            </a:r>
            <a:br>
              <a:rPr lang="pt-BR" altLang="pt-BR" b="1" smtClean="0"/>
            </a:br>
            <a:r>
              <a:rPr lang="pt-BR" altLang="pt-BR" smtClean="0"/>
              <a:t>Aula 9</a:t>
            </a:r>
          </a:p>
        </p:txBody>
      </p:sp>
      <p:sp>
        <p:nvSpPr>
          <p:cNvPr id="104452" name="Text Box 3"/>
          <p:cNvSpPr txBox="1">
            <a:spLocks noChangeArrowheads="1"/>
          </p:cNvSpPr>
          <p:nvPr/>
        </p:nvSpPr>
        <p:spPr bwMode="auto">
          <a:xfrm>
            <a:off x="581025" y="5370513"/>
            <a:ext cx="80549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73263" indent="-197326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400">
                <a:solidFill>
                  <a:schemeClr val="bg1"/>
                </a:solidFill>
              </a:rPr>
              <a:t>Baseado em Stiglitz, J.; Geenwald, B.  </a:t>
            </a:r>
            <a:r>
              <a:rPr lang="pt-BR" altLang="pt-BR" sz="2400" b="1">
                <a:solidFill>
                  <a:schemeClr val="bg1"/>
                </a:solidFill>
              </a:rPr>
              <a:t>Rumo a um novo paradigma em economia monetária</a:t>
            </a:r>
            <a:r>
              <a:rPr lang="pt-BR" altLang="pt-BR" sz="2400">
                <a:solidFill>
                  <a:schemeClr val="bg1"/>
                </a:solidFill>
              </a:rPr>
              <a:t>. São Paulo: Francis, 2004.</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05475" name="Rectangle 2"/>
          <p:cNvSpPr>
            <a:spLocks noGrp="1" noChangeArrowheads="1"/>
          </p:cNvSpPr>
          <p:nvPr>
            <p:ph type="title"/>
          </p:nvPr>
        </p:nvSpPr>
        <p:spPr>
          <a:xfrm>
            <a:off x="685800" y="352425"/>
            <a:ext cx="7772400" cy="1143000"/>
          </a:xfrm>
        </p:spPr>
        <p:txBody>
          <a:bodyPr/>
          <a:lstStyle/>
          <a:p>
            <a:r>
              <a:rPr lang="pt-BR" altLang="pt-BR" sz="3600" smtClean="0"/>
              <a:t>Introdução</a:t>
            </a:r>
          </a:p>
        </p:txBody>
      </p:sp>
      <p:sp>
        <p:nvSpPr>
          <p:cNvPr id="468995" name="Rectangle 3"/>
          <p:cNvSpPr>
            <a:spLocks noGrp="1" noChangeArrowheads="1"/>
          </p:cNvSpPr>
          <p:nvPr>
            <p:ph type="body" idx="1"/>
          </p:nvPr>
        </p:nvSpPr>
        <p:spPr>
          <a:xfrm>
            <a:off x="514350" y="1863725"/>
            <a:ext cx="8077200" cy="3892550"/>
          </a:xfrm>
        </p:spPr>
        <p:txBody>
          <a:bodyPr/>
          <a:lstStyle/>
          <a:p>
            <a:pPr marL="261938" indent="-261938">
              <a:lnSpc>
                <a:spcPct val="90000"/>
              </a:lnSpc>
            </a:pPr>
            <a:r>
              <a:rPr lang="pt-BR" altLang="pt-BR" b="1" smtClean="0"/>
              <a:t>Na  “economia do milho”, o banco funcionava como um certificador de capacidade financeira.</a:t>
            </a:r>
          </a:p>
          <a:p>
            <a:pPr marL="762000" lvl="1">
              <a:lnSpc>
                <a:spcPct val="90000"/>
              </a:lnSpc>
            </a:pPr>
            <a:r>
              <a:rPr lang="pt-BR" altLang="pt-BR" sz="3200" b="1" smtClean="0">
                <a:solidFill>
                  <a:schemeClr val="bg1"/>
                </a:solidFill>
              </a:rPr>
              <a:t>Um agricultor está mais disposto a aceitar este “certificado”do que fornecer crédito diretamente a outros agricultores</a:t>
            </a:r>
            <a:r>
              <a:rPr lang="pt-BR" altLang="pt-BR" b="1" smtClean="0">
                <a:solidFill>
                  <a:schemeClr val="bg1"/>
                </a:solidFill>
              </a:rPr>
              <a:t>.</a:t>
            </a:r>
          </a:p>
          <a:p>
            <a:pPr marL="261938" indent="-261938">
              <a:lnSpc>
                <a:spcPct val="90000"/>
              </a:lnSpc>
            </a:pPr>
            <a:r>
              <a:rPr lang="pt-BR" altLang="pt-BR" b="1" smtClean="0"/>
              <a:t>O certificado facilita as transações.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Effect transition="in" filter="strips(downRight)">
                                      <p:cBhvr>
                                        <p:cTn id="7" dur="500"/>
                                        <p:tgtEl>
                                          <p:spTgt spid="46899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68995">
                                            <p:txEl>
                                              <p:pRg st="1" end="1"/>
                                            </p:txEl>
                                          </p:spTgt>
                                        </p:tgtEl>
                                        <p:attrNameLst>
                                          <p:attrName>style.visibility</p:attrName>
                                        </p:attrNameLst>
                                      </p:cBhvr>
                                      <p:to>
                                        <p:strVal val="visible"/>
                                      </p:to>
                                    </p:set>
                                    <p:animEffect transition="in" filter="strips(downRight)">
                                      <p:cBhvr>
                                        <p:cTn id="10" dur="500"/>
                                        <p:tgtEl>
                                          <p:spTgt spid="46899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68995">
                                            <p:txEl>
                                              <p:pRg st="2" end="2"/>
                                            </p:txEl>
                                          </p:spTgt>
                                        </p:tgtEl>
                                        <p:attrNameLst>
                                          <p:attrName>style.visibility</p:attrName>
                                        </p:attrNameLst>
                                      </p:cBhvr>
                                      <p:to>
                                        <p:strVal val="visible"/>
                                      </p:to>
                                    </p:set>
                                    <p:animEffect transition="in" filter="strips(downRight)">
                                      <p:cBhvr>
                                        <p:cTn id="15" dur="500"/>
                                        <p:tgtEl>
                                          <p:spTgt spid="468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06499" name="Rectangle 2"/>
          <p:cNvSpPr>
            <a:spLocks noGrp="1" noChangeArrowheads="1"/>
          </p:cNvSpPr>
          <p:nvPr>
            <p:ph type="title"/>
          </p:nvPr>
        </p:nvSpPr>
        <p:spPr>
          <a:xfrm>
            <a:off x="685800" y="352425"/>
            <a:ext cx="7772400" cy="1143000"/>
          </a:xfrm>
        </p:spPr>
        <p:txBody>
          <a:bodyPr/>
          <a:lstStyle/>
          <a:p>
            <a:r>
              <a:rPr lang="pt-BR" altLang="pt-BR" sz="3600" smtClean="0"/>
              <a:t>Introdução</a:t>
            </a:r>
          </a:p>
        </p:txBody>
      </p:sp>
      <p:sp>
        <p:nvSpPr>
          <p:cNvPr id="470019" name="Rectangle 3"/>
          <p:cNvSpPr>
            <a:spLocks noGrp="1" noChangeArrowheads="1"/>
          </p:cNvSpPr>
          <p:nvPr>
            <p:ph type="body" idx="1"/>
          </p:nvPr>
        </p:nvSpPr>
        <p:spPr>
          <a:xfrm>
            <a:off x="514350" y="1863725"/>
            <a:ext cx="8077200" cy="3892550"/>
          </a:xfrm>
        </p:spPr>
        <p:txBody>
          <a:bodyPr/>
          <a:lstStyle/>
          <a:p>
            <a:pPr marL="609600" indent="-609600"/>
            <a:r>
              <a:rPr lang="pt-BR" altLang="pt-BR" b="1" smtClean="0"/>
              <a:t>Problemas na passagem da economia simples (do milho) para a economia monetária com certificados:</a:t>
            </a:r>
          </a:p>
          <a:p>
            <a:pPr marL="609600" indent="-609600">
              <a:buFontTx/>
              <a:buAutoNum type="arabicPeriod"/>
            </a:pPr>
            <a:r>
              <a:rPr lang="pt-BR" altLang="pt-BR" b="1" smtClean="0">
                <a:solidFill>
                  <a:schemeClr val="bg1"/>
                </a:solidFill>
              </a:rPr>
              <a:t>O que assegura que a oferta de “certificados” será igual à oferta de sementes (fundos)?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70019">
                                            <p:txEl>
                                              <p:pRg st="0" end="0"/>
                                            </p:txEl>
                                          </p:spTgt>
                                        </p:tgtEl>
                                        <p:attrNameLst>
                                          <p:attrName>style.visibility</p:attrName>
                                        </p:attrNameLst>
                                      </p:cBhvr>
                                      <p:to>
                                        <p:strVal val="visible"/>
                                      </p:to>
                                    </p:set>
                                    <p:animEffect transition="in" filter="strips(downRight)">
                                      <p:cBhvr>
                                        <p:cTn id="7" dur="500"/>
                                        <p:tgtEl>
                                          <p:spTgt spid="470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70019">
                                            <p:txEl>
                                              <p:pRg st="1" end="1"/>
                                            </p:txEl>
                                          </p:spTgt>
                                        </p:tgtEl>
                                        <p:attrNameLst>
                                          <p:attrName>style.visibility</p:attrName>
                                        </p:attrNameLst>
                                      </p:cBhvr>
                                      <p:to>
                                        <p:strVal val="visible"/>
                                      </p:to>
                                    </p:set>
                                    <p:animEffect transition="in" filter="strips(downRight)">
                                      <p:cBhvr>
                                        <p:cTn id="12" dur="500"/>
                                        <p:tgtEl>
                                          <p:spTgt spid="4700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07523" name="Rectangle 2"/>
          <p:cNvSpPr>
            <a:spLocks noGrp="1" noChangeArrowheads="1"/>
          </p:cNvSpPr>
          <p:nvPr>
            <p:ph type="title"/>
          </p:nvPr>
        </p:nvSpPr>
        <p:spPr>
          <a:xfrm>
            <a:off x="685800" y="352425"/>
            <a:ext cx="7772400" cy="1143000"/>
          </a:xfrm>
        </p:spPr>
        <p:txBody>
          <a:bodyPr/>
          <a:lstStyle/>
          <a:p>
            <a:r>
              <a:rPr lang="pt-BR" altLang="pt-BR" sz="3600" smtClean="0"/>
              <a:t>Introdução</a:t>
            </a:r>
          </a:p>
        </p:txBody>
      </p:sp>
      <p:sp>
        <p:nvSpPr>
          <p:cNvPr id="471043" name="Rectangle 3"/>
          <p:cNvSpPr>
            <a:spLocks noGrp="1" noChangeArrowheads="1"/>
          </p:cNvSpPr>
          <p:nvPr>
            <p:ph type="body" idx="1"/>
          </p:nvPr>
        </p:nvSpPr>
        <p:spPr>
          <a:xfrm>
            <a:off x="514350" y="1863725"/>
            <a:ext cx="8077200" cy="3892550"/>
          </a:xfrm>
        </p:spPr>
        <p:txBody>
          <a:bodyPr/>
          <a:lstStyle/>
          <a:p>
            <a:pPr marL="609600" indent="-609600"/>
            <a:r>
              <a:rPr lang="pt-BR" altLang="pt-BR" b="1" smtClean="0"/>
              <a:t>Problemas na passagem da economia simples (do milho) para a economia monetária com certificados:</a:t>
            </a:r>
          </a:p>
          <a:p>
            <a:pPr marL="609600" indent="-609600">
              <a:buFontTx/>
              <a:buAutoNum type="arabicPeriod" startAt="2"/>
            </a:pPr>
            <a:r>
              <a:rPr lang="pt-BR" altLang="pt-BR" b="1" smtClean="0">
                <a:solidFill>
                  <a:schemeClr val="bg1"/>
                </a:solidFill>
              </a:rPr>
              <a:t>Por que o processo de avaliação dos tomadores está associado ao processo do sistema bancário?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71043">
                                            <p:txEl>
                                              <p:pRg st="1" end="1"/>
                                            </p:txEl>
                                          </p:spTgt>
                                        </p:tgtEl>
                                        <p:attrNameLst>
                                          <p:attrName>style.visibility</p:attrName>
                                        </p:attrNameLst>
                                      </p:cBhvr>
                                      <p:to>
                                        <p:strVal val="visible"/>
                                      </p:to>
                                    </p:set>
                                    <p:animEffect transition="in" filter="strips(downRight)">
                                      <p:cBhvr>
                                        <p:cTn id="7" dur="500"/>
                                        <p:tgtEl>
                                          <p:spTgt spid="471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08547" name="Rectangle 2"/>
          <p:cNvSpPr>
            <a:spLocks noGrp="1" noChangeArrowheads="1"/>
          </p:cNvSpPr>
          <p:nvPr>
            <p:ph type="title"/>
          </p:nvPr>
        </p:nvSpPr>
        <p:spPr>
          <a:xfrm>
            <a:off x="685800" y="352425"/>
            <a:ext cx="7772400" cy="1143000"/>
          </a:xfrm>
        </p:spPr>
        <p:txBody>
          <a:bodyPr/>
          <a:lstStyle/>
          <a:p>
            <a:r>
              <a:rPr lang="pt-BR" altLang="pt-BR" sz="3600" smtClean="0"/>
              <a:t>Introdução</a:t>
            </a:r>
          </a:p>
        </p:txBody>
      </p:sp>
      <p:sp>
        <p:nvSpPr>
          <p:cNvPr id="472067" name="Rectangle 3"/>
          <p:cNvSpPr>
            <a:spLocks noGrp="1" noChangeArrowheads="1"/>
          </p:cNvSpPr>
          <p:nvPr>
            <p:ph type="body" idx="1"/>
          </p:nvPr>
        </p:nvSpPr>
        <p:spPr>
          <a:xfrm>
            <a:off x="514350" y="1863725"/>
            <a:ext cx="8077200" cy="3892550"/>
          </a:xfrm>
        </p:spPr>
        <p:txBody>
          <a:bodyPr/>
          <a:lstStyle/>
          <a:p>
            <a:pPr marL="609600" indent="-609600"/>
            <a:r>
              <a:rPr lang="pt-BR" altLang="pt-BR" b="1" smtClean="0"/>
              <a:t>Problemas na passagem da economia simples (do milho) para a economia monetária com certificados:</a:t>
            </a:r>
          </a:p>
          <a:p>
            <a:pPr marL="609600" indent="-609600">
              <a:buFontTx/>
              <a:buAutoNum type="arabicPeriod" startAt="3"/>
            </a:pPr>
            <a:r>
              <a:rPr lang="pt-BR" altLang="pt-BR" b="1" smtClean="0">
                <a:solidFill>
                  <a:schemeClr val="bg1"/>
                </a:solidFill>
              </a:rPr>
              <a:t>Qual é o papel das intervenções governamentais de regulação?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72067">
                                            <p:txEl>
                                              <p:pRg st="1" end="1"/>
                                            </p:txEl>
                                          </p:spTgt>
                                        </p:tgtEl>
                                        <p:attrNameLst>
                                          <p:attrName>style.visibility</p:attrName>
                                        </p:attrNameLst>
                                      </p:cBhvr>
                                      <p:to>
                                        <p:strVal val="visible"/>
                                      </p:to>
                                    </p:set>
                                    <p:animEffect transition="in" filter="strips(downRight)">
                                      <p:cBhvr>
                                        <p:cTn id="7" dur="500"/>
                                        <p:tgtEl>
                                          <p:spTgt spid="472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09571" name="Rectangle 2"/>
          <p:cNvSpPr>
            <a:spLocks noGrp="1" noChangeArrowheads="1"/>
          </p:cNvSpPr>
          <p:nvPr>
            <p:ph type="title"/>
          </p:nvPr>
        </p:nvSpPr>
        <p:spPr>
          <a:xfrm>
            <a:off x="685800" y="352425"/>
            <a:ext cx="7772400" cy="1143000"/>
          </a:xfrm>
        </p:spPr>
        <p:txBody>
          <a:bodyPr/>
          <a:lstStyle/>
          <a:p>
            <a:r>
              <a:rPr lang="pt-BR" altLang="pt-BR" sz="3600" smtClean="0"/>
              <a:t>Certificação</a:t>
            </a:r>
          </a:p>
        </p:txBody>
      </p:sp>
      <p:sp>
        <p:nvSpPr>
          <p:cNvPr id="473091" name="Rectangle 3"/>
          <p:cNvSpPr>
            <a:spLocks noGrp="1" noChangeArrowheads="1"/>
          </p:cNvSpPr>
          <p:nvPr>
            <p:ph type="body" idx="1"/>
          </p:nvPr>
        </p:nvSpPr>
        <p:spPr>
          <a:xfrm>
            <a:off x="514350" y="1863725"/>
            <a:ext cx="8077200" cy="3892550"/>
          </a:xfrm>
        </p:spPr>
        <p:txBody>
          <a:bodyPr/>
          <a:lstStyle/>
          <a:p>
            <a:pPr marL="609600" indent="-609600"/>
            <a:r>
              <a:rPr lang="pt-BR" altLang="pt-BR" b="1" smtClean="0"/>
              <a:t>Seria custoso e ineficiente o vendedor de sementes verificar a qualidade dos certificadores. Isto porque a informação sobre o certificador é:</a:t>
            </a:r>
          </a:p>
          <a:p>
            <a:pPr marL="1009650" lvl="1" indent="-533400"/>
            <a:r>
              <a:rPr lang="pt-BR" altLang="pt-BR" sz="3200" b="1" smtClean="0">
                <a:solidFill>
                  <a:schemeClr val="bg1"/>
                </a:solidFill>
              </a:rPr>
              <a:t>Bem não-rival</a:t>
            </a:r>
          </a:p>
          <a:p>
            <a:pPr marL="1009650" lvl="1" indent="-533400"/>
            <a:r>
              <a:rPr lang="pt-BR" altLang="pt-BR" sz="3200" b="1" smtClean="0">
                <a:solidFill>
                  <a:schemeClr val="bg1"/>
                </a:solidFill>
              </a:rPr>
              <a:t>Bem não-exclusivo (pela observação do comportamento)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73091">
                                            <p:txEl>
                                              <p:pRg st="0" end="0"/>
                                            </p:txEl>
                                          </p:spTgt>
                                        </p:tgtEl>
                                        <p:attrNameLst>
                                          <p:attrName>style.visibility</p:attrName>
                                        </p:attrNameLst>
                                      </p:cBhvr>
                                      <p:to>
                                        <p:strVal val="visible"/>
                                      </p:to>
                                    </p:set>
                                    <p:animEffect transition="in" filter="strips(downRight)">
                                      <p:cBhvr>
                                        <p:cTn id="7" dur="500"/>
                                        <p:tgtEl>
                                          <p:spTgt spid="47309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73091">
                                            <p:txEl>
                                              <p:pRg st="1" end="1"/>
                                            </p:txEl>
                                          </p:spTgt>
                                        </p:tgtEl>
                                        <p:attrNameLst>
                                          <p:attrName>style.visibility</p:attrName>
                                        </p:attrNameLst>
                                      </p:cBhvr>
                                      <p:to>
                                        <p:strVal val="visible"/>
                                      </p:to>
                                    </p:set>
                                    <p:animEffect transition="in" filter="strips(downRight)">
                                      <p:cBhvr>
                                        <p:cTn id="10" dur="500"/>
                                        <p:tgtEl>
                                          <p:spTgt spid="47309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73091">
                                            <p:txEl>
                                              <p:pRg st="2" end="2"/>
                                            </p:txEl>
                                          </p:spTgt>
                                        </p:tgtEl>
                                        <p:attrNameLst>
                                          <p:attrName>style.visibility</p:attrName>
                                        </p:attrNameLst>
                                      </p:cBhvr>
                                      <p:to>
                                        <p:strVal val="visible"/>
                                      </p:to>
                                    </p:set>
                                    <p:animEffect transition="in" filter="strips(downRight)">
                                      <p:cBhvr>
                                        <p:cTn id="13" dur="500"/>
                                        <p:tgtEl>
                                          <p:spTgt spid="473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1"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10595" name="Rectangle 2"/>
          <p:cNvSpPr>
            <a:spLocks noGrp="1" noChangeArrowheads="1"/>
          </p:cNvSpPr>
          <p:nvPr>
            <p:ph type="title"/>
          </p:nvPr>
        </p:nvSpPr>
        <p:spPr>
          <a:xfrm>
            <a:off x="685800" y="352425"/>
            <a:ext cx="7772400" cy="1143000"/>
          </a:xfrm>
        </p:spPr>
        <p:txBody>
          <a:bodyPr/>
          <a:lstStyle/>
          <a:p>
            <a:r>
              <a:rPr lang="pt-BR" altLang="pt-BR" sz="3600" smtClean="0"/>
              <a:t>Certificação</a:t>
            </a:r>
          </a:p>
        </p:txBody>
      </p:sp>
      <p:sp>
        <p:nvSpPr>
          <p:cNvPr id="474115" name="Rectangle 3"/>
          <p:cNvSpPr>
            <a:spLocks noGrp="1" noChangeArrowheads="1"/>
          </p:cNvSpPr>
          <p:nvPr>
            <p:ph type="body" idx="1"/>
          </p:nvPr>
        </p:nvSpPr>
        <p:spPr>
          <a:xfrm>
            <a:off x="514350" y="1863725"/>
            <a:ext cx="8077200" cy="3892550"/>
          </a:xfrm>
        </p:spPr>
        <p:txBody>
          <a:bodyPr/>
          <a:lstStyle/>
          <a:p>
            <a:pPr marL="609600" indent="-609600"/>
            <a:r>
              <a:rPr lang="pt-BR" altLang="pt-BR" b="1" smtClean="0"/>
              <a:t>Como a certificação é um “bem público” e a preocupação com o risco sistêmico levam a regulamentação da atividade de certificação bancária.</a:t>
            </a:r>
          </a:p>
          <a:p>
            <a:pPr marL="1009650" lvl="1" indent="-533400"/>
            <a:r>
              <a:rPr lang="pt-BR" altLang="pt-BR" sz="3200" b="1" smtClean="0">
                <a:solidFill>
                  <a:schemeClr val="bg1"/>
                </a:solidFill>
              </a:rPr>
              <a:t>Adicionalmente, há o risco moral associado ao seguro de depósito.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animEffect transition="in" filter="strips(downRight)">
                                      <p:cBhvr>
                                        <p:cTn id="7" dur="500"/>
                                        <p:tgtEl>
                                          <p:spTgt spid="47411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74115">
                                            <p:txEl>
                                              <p:pRg st="1" end="1"/>
                                            </p:txEl>
                                          </p:spTgt>
                                        </p:tgtEl>
                                        <p:attrNameLst>
                                          <p:attrName>style.visibility</p:attrName>
                                        </p:attrNameLst>
                                      </p:cBhvr>
                                      <p:to>
                                        <p:strVal val="visible"/>
                                      </p:to>
                                    </p:set>
                                    <p:animEffect transition="in" filter="strips(downRight)">
                                      <p:cBhvr>
                                        <p:cTn id="10" dur="500"/>
                                        <p:tgtEl>
                                          <p:spTgt spid="474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11619" name="Rectangle 2"/>
          <p:cNvSpPr>
            <a:spLocks noGrp="1" noChangeArrowheads="1"/>
          </p:cNvSpPr>
          <p:nvPr>
            <p:ph type="title"/>
          </p:nvPr>
        </p:nvSpPr>
        <p:spPr>
          <a:xfrm>
            <a:off x="685800" y="352425"/>
            <a:ext cx="7772400" cy="1143000"/>
          </a:xfrm>
        </p:spPr>
        <p:txBody>
          <a:bodyPr/>
          <a:lstStyle/>
          <a:p>
            <a:r>
              <a:rPr lang="pt-BR" altLang="pt-BR" sz="3600" smtClean="0"/>
              <a:t>Certificação</a:t>
            </a:r>
          </a:p>
        </p:txBody>
      </p:sp>
      <p:sp>
        <p:nvSpPr>
          <p:cNvPr id="475139" name="Rectangle 3"/>
          <p:cNvSpPr>
            <a:spLocks noGrp="1" noChangeArrowheads="1"/>
          </p:cNvSpPr>
          <p:nvPr>
            <p:ph type="body" idx="1"/>
          </p:nvPr>
        </p:nvSpPr>
        <p:spPr>
          <a:xfrm>
            <a:off x="514350" y="1863725"/>
            <a:ext cx="8077200" cy="3892550"/>
          </a:xfrm>
        </p:spPr>
        <p:txBody>
          <a:bodyPr/>
          <a:lstStyle/>
          <a:p>
            <a:pPr marL="609600" indent="-609600"/>
            <a:r>
              <a:rPr lang="pt-BR" altLang="pt-BR" b="1" smtClean="0"/>
              <a:t>Bancos:</a:t>
            </a:r>
          </a:p>
          <a:p>
            <a:pPr marL="609600" indent="-609600"/>
            <a:r>
              <a:rPr lang="pt-BR" altLang="pt-BR" b="1" smtClean="0">
                <a:solidFill>
                  <a:schemeClr val="bg1"/>
                </a:solidFill>
              </a:rPr>
              <a:t>Ter dinheiro sob risco melhora os incentivos para se fazer um trabalho melhor de avaliação e monitoramento.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animEffect transition="in" filter="strips(downRight)">
                                      <p:cBhvr>
                                        <p:cTn id="7" dur="500"/>
                                        <p:tgtEl>
                                          <p:spTgt spid="475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75139">
                                            <p:txEl>
                                              <p:pRg st="1" end="1"/>
                                            </p:txEl>
                                          </p:spTgt>
                                        </p:tgtEl>
                                        <p:attrNameLst>
                                          <p:attrName>style.visibility</p:attrName>
                                        </p:attrNameLst>
                                      </p:cBhvr>
                                      <p:to>
                                        <p:strVal val="visible"/>
                                      </p:to>
                                    </p:set>
                                    <p:animEffect transition="in" filter="strips(downRight)">
                                      <p:cBhvr>
                                        <p:cTn id="12" dur="500"/>
                                        <p:tgtEl>
                                          <p:spTgt spid="4751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9"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12643" name="Rectangle 2"/>
          <p:cNvSpPr>
            <a:spLocks noGrp="1" noChangeArrowheads="1"/>
          </p:cNvSpPr>
          <p:nvPr>
            <p:ph type="title"/>
          </p:nvPr>
        </p:nvSpPr>
        <p:spPr>
          <a:xfrm>
            <a:off x="685800" y="352425"/>
            <a:ext cx="7772400" cy="1143000"/>
          </a:xfrm>
        </p:spPr>
        <p:txBody>
          <a:bodyPr/>
          <a:lstStyle/>
          <a:p>
            <a:r>
              <a:rPr lang="pt-BR" altLang="pt-BR" sz="3600" smtClean="0"/>
              <a:t>Exigência de reservas</a:t>
            </a:r>
          </a:p>
        </p:txBody>
      </p:sp>
      <p:sp>
        <p:nvSpPr>
          <p:cNvPr id="476163" name="Rectangle 3"/>
          <p:cNvSpPr>
            <a:spLocks noGrp="1" noChangeArrowheads="1"/>
          </p:cNvSpPr>
          <p:nvPr>
            <p:ph type="body" idx="1"/>
          </p:nvPr>
        </p:nvSpPr>
        <p:spPr>
          <a:xfrm>
            <a:off x="514350" y="1863725"/>
            <a:ext cx="8077200" cy="4400550"/>
          </a:xfrm>
        </p:spPr>
        <p:txBody>
          <a:bodyPr/>
          <a:lstStyle/>
          <a:p>
            <a:pPr marL="609600" indent="-609600"/>
            <a:r>
              <a:rPr lang="pt-BR" altLang="pt-BR" sz="3000" b="1" smtClean="0"/>
              <a:t>Se a falência custa caro, o banco vai querer manter uma certa quantidade de moeda em mãos, caso os depositantes queiram seus depósitos de volta, ou a fim de equilibrar os riscos associados aos empréstimos.</a:t>
            </a:r>
          </a:p>
          <a:p>
            <a:pPr marL="1009650" lvl="1" indent="-533400"/>
            <a:r>
              <a:rPr lang="pt-BR" altLang="pt-BR" sz="3000" b="1" smtClean="0">
                <a:solidFill>
                  <a:schemeClr val="bg1"/>
                </a:solidFill>
              </a:rPr>
              <a:t>Se o governo oferece seguro de depósito, a quantidade ótima (para o banco) de reservas será menor do que é socialmente ótimo. </a:t>
            </a:r>
            <a:r>
              <a:rPr lang="pt-BR" altLang="pt-BR" sz="3000" b="1" smtClean="0"/>
              <a:t>(</a:t>
            </a:r>
            <a:r>
              <a:rPr lang="pt-BR" altLang="pt-BR" sz="3000" b="1" smtClean="0">
                <a:sym typeface="Symbol" pitchFamily="18" charset="2"/>
              </a:rPr>
              <a:t> Governo impõe exigências de reservas)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76163">
                                            <p:txEl>
                                              <p:pRg st="0" end="0"/>
                                            </p:txEl>
                                          </p:spTgt>
                                        </p:tgtEl>
                                        <p:attrNameLst>
                                          <p:attrName>style.visibility</p:attrName>
                                        </p:attrNameLst>
                                      </p:cBhvr>
                                      <p:to>
                                        <p:strVal val="visible"/>
                                      </p:to>
                                    </p:set>
                                    <p:animEffect transition="in" filter="strips(downRight)">
                                      <p:cBhvr>
                                        <p:cTn id="7" dur="500"/>
                                        <p:tgtEl>
                                          <p:spTgt spid="47616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76163">
                                            <p:txEl>
                                              <p:pRg st="1" end="1"/>
                                            </p:txEl>
                                          </p:spTgt>
                                        </p:tgtEl>
                                        <p:attrNameLst>
                                          <p:attrName>style.visibility</p:attrName>
                                        </p:attrNameLst>
                                      </p:cBhvr>
                                      <p:to>
                                        <p:strVal val="visible"/>
                                      </p:to>
                                    </p:set>
                                    <p:animEffect transition="in" filter="strips(downRight)">
                                      <p:cBhvr>
                                        <p:cTn id="10" dur="500"/>
                                        <p:tgtEl>
                                          <p:spTgt spid="476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13667" name="Rectangle 2"/>
          <p:cNvSpPr>
            <a:spLocks noGrp="1" noChangeArrowheads="1"/>
          </p:cNvSpPr>
          <p:nvPr>
            <p:ph type="title"/>
          </p:nvPr>
        </p:nvSpPr>
        <p:spPr>
          <a:xfrm>
            <a:off x="685800" y="352425"/>
            <a:ext cx="7772400" cy="1143000"/>
          </a:xfrm>
        </p:spPr>
        <p:txBody>
          <a:bodyPr/>
          <a:lstStyle/>
          <a:p>
            <a:r>
              <a:rPr lang="pt-BR" altLang="pt-BR" sz="3600" smtClean="0"/>
              <a:t>Exigência de reservas</a:t>
            </a:r>
          </a:p>
        </p:txBody>
      </p:sp>
      <p:sp>
        <p:nvSpPr>
          <p:cNvPr id="477187" name="Rectangle 3"/>
          <p:cNvSpPr>
            <a:spLocks noGrp="1" noChangeArrowheads="1"/>
          </p:cNvSpPr>
          <p:nvPr>
            <p:ph type="body" idx="1"/>
          </p:nvPr>
        </p:nvSpPr>
        <p:spPr>
          <a:xfrm>
            <a:off x="514350" y="1863725"/>
            <a:ext cx="8077200" cy="3892550"/>
          </a:xfrm>
        </p:spPr>
        <p:txBody>
          <a:bodyPr/>
          <a:lstStyle/>
          <a:p>
            <a:pPr marL="609600" indent="-609600"/>
            <a:r>
              <a:rPr lang="pt-BR" altLang="pt-BR" sz="2800" b="1" smtClean="0"/>
              <a:t>Outro motivo para que o governo imponha exigências de reserva:</a:t>
            </a:r>
          </a:p>
          <a:p>
            <a:pPr marL="1009650" lvl="1" indent="-533400"/>
            <a:r>
              <a:rPr lang="pt-BR" altLang="pt-BR" b="1" smtClean="0">
                <a:solidFill>
                  <a:schemeClr val="bg1"/>
                </a:solidFill>
              </a:rPr>
              <a:t>Se os bancos estiverem otimistas, podem emitir certificados , demandando apenas taxas de juros baixas como compensação.</a:t>
            </a:r>
          </a:p>
          <a:p>
            <a:pPr marL="1009650" lvl="1" indent="-533400"/>
            <a:r>
              <a:rPr lang="pt-BR" altLang="pt-BR" b="1" smtClean="0">
                <a:solidFill>
                  <a:schemeClr val="bg1"/>
                </a:solidFill>
              </a:rPr>
              <a:t>A oferta de empréstimos pode exceder a oferta de fundos (ao contrário do que ocorria na economia do milho).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77187">
                                            <p:txEl>
                                              <p:pRg st="0" end="0"/>
                                            </p:txEl>
                                          </p:spTgt>
                                        </p:tgtEl>
                                        <p:attrNameLst>
                                          <p:attrName>style.visibility</p:attrName>
                                        </p:attrNameLst>
                                      </p:cBhvr>
                                      <p:to>
                                        <p:strVal val="visible"/>
                                      </p:to>
                                    </p:set>
                                    <p:animEffect transition="in" filter="strips(downRight)">
                                      <p:cBhvr>
                                        <p:cTn id="7" dur="500"/>
                                        <p:tgtEl>
                                          <p:spTgt spid="47718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77187">
                                            <p:txEl>
                                              <p:pRg st="1" end="1"/>
                                            </p:txEl>
                                          </p:spTgt>
                                        </p:tgtEl>
                                        <p:attrNameLst>
                                          <p:attrName>style.visibility</p:attrName>
                                        </p:attrNameLst>
                                      </p:cBhvr>
                                      <p:to>
                                        <p:strVal val="visible"/>
                                      </p:to>
                                    </p:set>
                                    <p:animEffect transition="in" filter="strips(downRight)">
                                      <p:cBhvr>
                                        <p:cTn id="10" dur="500"/>
                                        <p:tgtEl>
                                          <p:spTgt spid="477187">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77187">
                                            <p:txEl>
                                              <p:pRg st="2" end="2"/>
                                            </p:txEl>
                                          </p:spTgt>
                                        </p:tgtEl>
                                        <p:attrNameLst>
                                          <p:attrName>style.visibility</p:attrName>
                                        </p:attrNameLst>
                                      </p:cBhvr>
                                      <p:to>
                                        <p:strVal val="visible"/>
                                      </p:to>
                                    </p:set>
                                    <p:animEffect transition="in" filter="strips(downRight)">
                                      <p:cBhvr>
                                        <p:cTn id="13" dur="500"/>
                                        <p:tgtEl>
                                          <p:spTgt spid="477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2291" name="Rectangle 2"/>
          <p:cNvSpPr>
            <a:spLocks noGrp="1" noChangeArrowheads="1"/>
          </p:cNvSpPr>
          <p:nvPr>
            <p:ph type="title"/>
          </p:nvPr>
        </p:nvSpPr>
        <p:spPr>
          <a:xfrm>
            <a:off x="685800" y="352425"/>
            <a:ext cx="7772400" cy="1143000"/>
          </a:xfrm>
        </p:spPr>
        <p:txBody>
          <a:bodyPr/>
          <a:lstStyle/>
          <a:p>
            <a:r>
              <a:rPr lang="pt-BR" altLang="pt-BR" sz="3600" smtClean="0"/>
              <a:t>A maioria das transações gera renda?</a:t>
            </a:r>
          </a:p>
        </p:txBody>
      </p:sp>
      <p:sp>
        <p:nvSpPr>
          <p:cNvPr id="366596" name="Rectangle 4"/>
          <p:cNvSpPr>
            <a:spLocks noChangeArrowheads="1"/>
          </p:cNvSpPr>
          <p:nvPr/>
        </p:nvSpPr>
        <p:spPr bwMode="auto">
          <a:xfrm>
            <a:off x="687388" y="3216275"/>
            <a:ext cx="7772400"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eaLnBrk="0" hangingPunct="0">
              <a:spcBef>
                <a:spcPct val="20000"/>
              </a:spcBef>
              <a:buFontTx/>
              <a:buChar char="•"/>
            </a:pPr>
            <a:r>
              <a:rPr lang="pt-BR" altLang="pt-BR" sz="3200" b="1">
                <a:sym typeface="Symbol" pitchFamily="18" charset="2"/>
              </a:rPr>
              <a:t>No entanto, a maioria das transações não gera renda, mas pelo contrário está relacionada com a venda e compra de ativos.</a:t>
            </a:r>
          </a:p>
          <a:p>
            <a:pPr marL="762000" lvl="1" indent="-285750" eaLnBrk="0" hangingPunct="0">
              <a:spcBef>
                <a:spcPct val="20000"/>
              </a:spcBef>
              <a:buFontTx/>
              <a:buChar char="–"/>
            </a:pPr>
            <a:r>
              <a:rPr lang="en-US" altLang="pt-BR" sz="3200" b="1">
                <a:sym typeface="Symbol" pitchFamily="18" charset="2"/>
              </a:rPr>
              <a:t>E estas trocas de ativos não têm uma relação clara, estável com o nível de renda nacional.</a:t>
            </a:r>
          </a:p>
        </p:txBody>
      </p:sp>
      <p:sp>
        <p:nvSpPr>
          <p:cNvPr id="366598" name="Rectangle 6"/>
          <p:cNvSpPr>
            <a:spLocks noGrp="1" noChangeArrowheads="1"/>
          </p:cNvSpPr>
          <p:nvPr>
            <p:ph type="body" idx="1"/>
          </p:nvPr>
        </p:nvSpPr>
        <p:spPr>
          <a:xfrm>
            <a:off x="685800" y="1514475"/>
            <a:ext cx="7772400" cy="1671638"/>
          </a:xfrm>
        </p:spPr>
        <p:txBody>
          <a:bodyPr/>
          <a:lstStyle/>
          <a:p>
            <a:pPr marL="261938" indent="-261938"/>
            <a:r>
              <a:rPr lang="pt-BR" altLang="pt-BR" b="1" dirty="0" smtClean="0">
                <a:solidFill>
                  <a:schemeClr val="bg1"/>
                </a:solidFill>
                <a:sym typeface="Symbol" pitchFamily="18" charset="2"/>
              </a:rPr>
              <a:t>O modelo convencional assume que a demanda por moeda é uma fração do valor da renda nacional.</a:t>
            </a:r>
            <a:r>
              <a:rPr lang="pt-BR" altLang="pt-BR" dirty="0" smtClean="0">
                <a:solidFill>
                  <a:schemeClr val="bg1"/>
                </a:solidFill>
                <a:sym typeface="Symbol" pitchFamily="18" charset="2"/>
              </a:rPr>
              <a:t> </a:t>
            </a:r>
            <a:endParaRPr lang="en-US" altLang="pt-BR" dirty="0" smtClean="0">
              <a:solidFill>
                <a:schemeClr val="bg1"/>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66596">
                                            <p:txEl>
                                              <p:pRg st="0" end="0"/>
                                            </p:txEl>
                                          </p:spTgt>
                                        </p:tgtEl>
                                        <p:attrNameLst>
                                          <p:attrName>style.visibility</p:attrName>
                                        </p:attrNameLst>
                                      </p:cBhvr>
                                      <p:to>
                                        <p:strVal val="visible"/>
                                      </p:to>
                                    </p:set>
                                    <p:animEffect transition="in" filter="strips(downRight)">
                                      <p:cBhvr>
                                        <p:cTn id="7" dur="500"/>
                                        <p:tgtEl>
                                          <p:spTgt spid="366596">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66596">
                                            <p:txEl>
                                              <p:pRg st="1" end="1"/>
                                            </p:txEl>
                                          </p:spTgt>
                                        </p:tgtEl>
                                        <p:attrNameLst>
                                          <p:attrName>style.visibility</p:attrName>
                                        </p:attrNameLst>
                                      </p:cBhvr>
                                      <p:to>
                                        <p:strVal val="visible"/>
                                      </p:to>
                                    </p:set>
                                    <p:animEffect transition="in" filter="strips(downRight)">
                                      <p:cBhvr>
                                        <p:cTn id="10" dur="500"/>
                                        <p:tgtEl>
                                          <p:spTgt spid="366596">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66598">
                                            <p:txEl>
                                              <p:pRg st="0" end="0"/>
                                            </p:txEl>
                                          </p:spTgt>
                                        </p:tgtEl>
                                        <p:attrNameLst>
                                          <p:attrName>style.visibility</p:attrName>
                                        </p:attrNameLst>
                                      </p:cBhvr>
                                      <p:to>
                                        <p:strVal val="visible"/>
                                      </p:to>
                                    </p:set>
                                    <p:animEffect transition="in" filter="strips(downRight)">
                                      <p:cBhvr>
                                        <p:cTn id="13" dur="500"/>
                                        <p:tgtEl>
                                          <p:spTgt spid="3665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6" grpId="0" build="p" autoUpdateAnimBg="0"/>
      <p:bldP spid="366598"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14691" name="Rectangle 2"/>
          <p:cNvSpPr>
            <a:spLocks noGrp="1" noChangeArrowheads="1"/>
          </p:cNvSpPr>
          <p:nvPr>
            <p:ph type="title"/>
          </p:nvPr>
        </p:nvSpPr>
        <p:spPr>
          <a:xfrm>
            <a:off x="685800" y="352425"/>
            <a:ext cx="7772400" cy="1143000"/>
          </a:xfrm>
        </p:spPr>
        <p:txBody>
          <a:bodyPr/>
          <a:lstStyle/>
          <a:p>
            <a:r>
              <a:rPr lang="pt-BR" altLang="pt-BR" sz="3600" smtClean="0"/>
              <a:t>Exigência de reservas</a:t>
            </a:r>
          </a:p>
        </p:txBody>
      </p:sp>
      <p:sp>
        <p:nvSpPr>
          <p:cNvPr id="478211" name="Rectangle 3"/>
          <p:cNvSpPr>
            <a:spLocks noGrp="1" noChangeArrowheads="1"/>
          </p:cNvSpPr>
          <p:nvPr>
            <p:ph type="body" idx="1"/>
          </p:nvPr>
        </p:nvSpPr>
        <p:spPr>
          <a:xfrm>
            <a:off x="514350" y="1863725"/>
            <a:ext cx="8077200" cy="3892550"/>
          </a:xfrm>
        </p:spPr>
        <p:txBody>
          <a:bodyPr/>
          <a:lstStyle/>
          <a:p>
            <a:pPr marL="609600" indent="-609600"/>
            <a:r>
              <a:rPr lang="pt-BR" altLang="pt-BR" b="1" smtClean="0"/>
              <a:t>Neste caso, os bancos não são obrigados a ajustar as taxas de juros que pagam aos depositantes ou que cobram dos tomadores.</a:t>
            </a:r>
          </a:p>
          <a:p>
            <a:pPr marL="1009650" lvl="1" indent="-533400"/>
            <a:r>
              <a:rPr lang="pt-BR" altLang="pt-BR" b="1" smtClean="0">
                <a:solidFill>
                  <a:schemeClr val="bg1"/>
                </a:solidFill>
              </a:rPr>
              <a:t>O problema do mercado bancário se reflete em um problema no mercado de bens, com excesso de demanda por bens.</a:t>
            </a:r>
            <a:r>
              <a:rPr lang="pt-BR" altLang="pt-BR" b="1" smtClean="0"/>
              <a:t> </a:t>
            </a:r>
            <a:endParaRPr lang="pt-BR" altLang="pt-BR" sz="3200" b="1"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Effect transition="in" filter="strips(downRight)">
                                      <p:cBhvr>
                                        <p:cTn id="7" dur="500"/>
                                        <p:tgtEl>
                                          <p:spTgt spid="47821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78211">
                                            <p:txEl>
                                              <p:pRg st="1" end="1"/>
                                            </p:txEl>
                                          </p:spTgt>
                                        </p:tgtEl>
                                        <p:attrNameLst>
                                          <p:attrName>style.visibility</p:attrName>
                                        </p:attrNameLst>
                                      </p:cBhvr>
                                      <p:to>
                                        <p:strVal val="visible"/>
                                      </p:to>
                                    </p:set>
                                    <p:animEffect transition="in" filter="strips(downRight)">
                                      <p:cBhvr>
                                        <p:cTn id="10" dur="500"/>
                                        <p:tgtEl>
                                          <p:spTgt spid="4782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15715" name="Rectangle 2"/>
          <p:cNvSpPr>
            <a:spLocks noGrp="1" noChangeArrowheads="1"/>
          </p:cNvSpPr>
          <p:nvPr>
            <p:ph type="title"/>
          </p:nvPr>
        </p:nvSpPr>
        <p:spPr>
          <a:xfrm>
            <a:off x="685800" y="352425"/>
            <a:ext cx="7772400" cy="1143000"/>
          </a:xfrm>
        </p:spPr>
        <p:txBody>
          <a:bodyPr/>
          <a:lstStyle/>
          <a:p>
            <a:r>
              <a:rPr lang="pt-BR" altLang="pt-BR" sz="3600" smtClean="0"/>
              <a:t>Exigência de reservas</a:t>
            </a:r>
          </a:p>
        </p:txBody>
      </p:sp>
      <p:sp>
        <p:nvSpPr>
          <p:cNvPr id="479235" name="Rectangle 3"/>
          <p:cNvSpPr>
            <a:spLocks noGrp="1" noChangeArrowheads="1"/>
          </p:cNvSpPr>
          <p:nvPr>
            <p:ph type="body" idx="1"/>
          </p:nvPr>
        </p:nvSpPr>
        <p:spPr>
          <a:xfrm>
            <a:off x="514350" y="1863725"/>
            <a:ext cx="8077200" cy="3892550"/>
          </a:xfrm>
        </p:spPr>
        <p:txBody>
          <a:bodyPr/>
          <a:lstStyle/>
          <a:p>
            <a:pPr marL="609600" indent="-609600">
              <a:lnSpc>
                <a:spcPct val="90000"/>
              </a:lnSpc>
            </a:pPr>
            <a:r>
              <a:rPr lang="pt-BR" altLang="pt-BR" b="1" smtClean="0"/>
              <a:t>Ajustes no nível de preços atual – resultante de um excesso de demanda por bens atual – não precisam se refletir em um ajuste correspondente nas taxas de juros reais nem nas nominais.</a:t>
            </a:r>
          </a:p>
          <a:p>
            <a:pPr marL="1009650" lvl="1" indent="-533400">
              <a:lnSpc>
                <a:spcPct val="90000"/>
              </a:lnSpc>
            </a:pPr>
            <a:r>
              <a:rPr lang="pt-BR" altLang="pt-BR" sz="3200" b="1" smtClean="0">
                <a:solidFill>
                  <a:schemeClr val="bg1"/>
                </a:solidFill>
              </a:rPr>
              <a:t>Os processos de equilíbrio da economia podem ser fracos, ou mesmo inexistentes.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79235">
                                            <p:txEl>
                                              <p:pRg st="0" end="0"/>
                                            </p:txEl>
                                          </p:spTgt>
                                        </p:tgtEl>
                                        <p:attrNameLst>
                                          <p:attrName>style.visibility</p:attrName>
                                        </p:attrNameLst>
                                      </p:cBhvr>
                                      <p:to>
                                        <p:strVal val="visible"/>
                                      </p:to>
                                    </p:set>
                                    <p:animEffect transition="in" filter="strips(downRight)">
                                      <p:cBhvr>
                                        <p:cTn id="7" dur="500"/>
                                        <p:tgtEl>
                                          <p:spTgt spid="47923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79235">
                                            <p:txEl>
                                              <p:pRg st="1" end="1"/>
                                            </p:txEl>
                                          </p:spTgt>
                                        </p:tgtEl>
                                        <p:attrNameLst>
                                          <p:attrName>style.visibility</p:attrName>
                                        </p:attrNameLst>
                                      </p:cBhvr>
                                      <p:to>
                                        <p:strVal val="visible"/>
                                      </p:to>
                                    </p:set>
                                    <p:animEffect transition="in" filter="strips(downRight)">
                                      <p:cBhvr>
                                        <p:cTn id="10" dur="500"/>
                                        <p:tgtEl>
                                          <p:spTgt spid="479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16739" name="Rectangle 2"/>
          <p:cNvSpPr>
            <a:spLocks noGrp="1" noChangeArrowheads="1"/>
          </p:cNvSpPr>
          <p:nvPr>
            <p:ph type="title"/>
          </p:nvPr>
        </p:nvSpPr>
        <p:spPr>
          <a:xfrm>
            <a:off x="685800" y="352425"/>
            <a:ext cx="7772400" cy="1143000"/>
          </a:xfrm>
        </p:spPr>
        <p:txBody>
          <a:bodyPr/>
          <a:lstStyle/>
          <a:p>
            <a:r>
              <a:rPr lang="pt-BR" altLang="pt-BR" sz="3600" smtClean="0"/>
              <a:t>Exigência de reservas</a:t>
            </a:r>
          </a:p>
        </p:txBody>
      </p:sp>
      <p:sp>
        <p:nvSpPr>
          <p:cNvPr id="480259" name="Rectangle 3"/>
          <p:cNvSpPr>
            <a:spLocks noGrp="1" noChangeArrowheads="1"/>
          </p:cNvSpPr>
          <p:nvPr>
            <p:ph type="body" idx="1"/>
          </p:nvPr>
        </p:nvSpPr>
        <p:spPr>
          <a:xfrm>
            <a:off x="514350" y="1863725"/>
            <a:ext cx="8077200" cy="3892550"/>
          </a:xfrm>
        </p:spPr>
        <p:txBody>
          <a:bodyPr/>
          <a:lstStyle/>
          <a:p>
            <a:pPr marL="609600" indent="-609600"/>
            <a:r>
              <a:rPr lang="pt-BR" altLang="pt-BR" b="1" smtClean="0"/>
              <a:t>O sistema de preços (taxa de juros) não assegura o equilíbrio geral da economia, ou pelo menos não assegura que o equilíbrio seja atingido rapidamente.</a:t>
            </a:r>
          </a:p>
          <a:p>
            <a:pPr marL="609600" indent="-609600"/>
            <a:r>
              <a:rPr lang="pt-BR" altLang="pt-BR" b="1" smtClean="0">
                <a:solidFill>
                  <a:schemeClr val="bg1"/>
                </a:solidFill>
              </a:rPr>
              <a:t>O governo pode “equilibrar” o o sistema mudando as exigências de reserva.</a:t>
            </a:r>
            <a:endParaRPr lang="pt-BR" altLang="pt-BR" sz="3600" b="1"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80259">
                                            <p:txEl>
                                              <p:pRg st="0" end="0"/>
                                            </p:txEl>
                                          </p:spTgt>
                                        </p:tgtEl>
                                        <p:attrNameLst>
                                          <p:attrName>style.visibility</p:attrName>
                                        </p:attrNameLst>
                                      </p:cBhvr>
                                      <p:to>
                                        <p:strVal val="visible"/>
                                      </p:to>
                                    </p:set>
                                    <p:animEffect transition="in" filter="strips(downRight)">
                                      <p:cBhvr>
                                        <p:cTn id="7" dur="500"/>
                                        <p:tgtEl>
                                          <p:spTgt spid="480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80259">
                                            <p:txEl>
                                              <p:pRg st="1" end="1"/>
                                            </p:txEl>
                                          </p:spTgt>
                                        </p:tgtEl>
                                        <p:attrNameLst>
                                          <p:attrName>style.visibility</p:attrName>
                                        </p:attrNameLst>
                                      </p:cBhvr>
                                      <p:to>
                                        <p:strVal val="visible"/>
                                      </p:to>
                                    </p:set>
                                    <p:animEffect transition="in" filter="strips(downRight)">
                                      <p:cBhvr>
                                        <p:cTn id="12" dur="500"/>
                                        <p:tgtEl>
                                          <p:spTgt spid="480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17763" name="Rectangle 2"/>
          <p:cNvSpPr>
            <a:spLocks noGrp="1" noChangeArrowheads="1"/>
          </p:cNvSpPr>
          <p:nvPr>
            <p:ph type="title"/>
          </p:nvPr>
        </p:nvSpPr>
        <p:spPr>
          <a:xfrm>
            <a:off x="685800" y="352425"/>
            <a:ext cx="7772400" cy="1143000"/>
          </a:xfrm>
        </p:spPr>
        <p:txBody>
          <a:bodyPr/>
          <a:lstStyle/>
          <a:p>
            <a:r>
              <a:rPr lang="pt-BR" altLang="pt-BR" sz="3600" smtClean="0"/>
              <a:t>“Armadilha da liquidez”</a:t>
            </a:r>
          </a:p>
        </p:txBody>
      </p:sp>
      <p:sp>
        <p:nvSpPr>
          <p:cNvPr id="481283" name="Rectangle 3"/>
          <p:cNvSpPr>
            <a:spLocks noGrp="1" noChangeArrowheads="1"/>
          </p:cNvSpPr>
          <p:nvPr>
            <p:ph type="body" idx="1"/>
          </p:nvPr>
        </p:nvSpPr>
        <p:spPr>
          <a:xfrm>
            <a:off x="514350" y="1863725"/>
            <a:ext cx="8077200" cy="4552950"/>
          </a:xfrm>
        </p:spPr>
        <p:txBody>
          <a:bodyPr/>
          <a:lstStyle/>
          <a:p>
            <a:pPr marL="609600" indent="-609600">
              <a:lnSpc>
                <a:spcPct val="90000"/>
              </a:lnSpc>
            </a:pPr>
            <a:r>
              <a:rPr lang="pt-BR" altLang="pt-BR" sz="3000" b="1" smtClean="0"/>
              <a:t>Em situações em que há racionamento de crédito, o banco pode não modificar a taxa de juros cobrada em virtude de pressões inflacionarias.</a:t>
            </a:r>
          </a:p>
          <a:p>
            <a:pPr marL="609600" indent="-609600">
              <a:lnSpc>
                <a:spcPct val="90000"/>
              </a:lnSpc>
            </a:pPr>
            <a:r>
              <a:rPr lang="pt-BR" altLang="pt-BR" sz="3000" b="1" smtClean="0"/>
              <a:t>Inflação pode favorecer os clientes do banco, melhorando a atratividade de se fazer empréstimos.</a:t>
            </a:r>
          </a:p>
          <a:p>
            <a:pPr marL="1009650" lvl="1" indent="-533400">
              <a:lnSpc>
                <a:spcPct val="90000"/>
              </a:lnSpc>
            </a:pPr>
            <a:r>
              <a:rPr lang="pt-BR" altLang="pt-BR" sz="3000" b="1" smtClean="0">
                <a:solidFill>
                  <a:schemeClr val="bg1"/>
                </a:solidFill>
              </a:rPr>
              <a:t>Banco pode expandir sua atividade mesmo que a inflação vá erodindo seu ganho real.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animEffect transition="in" filter="strips(downRight)">
                                      <p:cBhvr>
                                        <p:cTn id="7" dur="500"/>
                                        <p:tgtEl>
                                          <p:spTgt spid="481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81283">
                                            <p:txEl>
                                              <p:pRg st="1" end="1"/>
                                            </p:txEl>
                                          </p:spTgt>
                                        </p:tgtEl>
                                        <p:attrNameLst>
                                          <p:attrName>style.visibility</p:attrName>
                                        </p:attrNameLst>
                                      </p:cBhvr>
                                      <p:to>
                                        <p:strVal val="visible"/>
                                      </p:to>
                                    </p:set>
                                    <p:animEffect transition="in" filter="strips(downRight)">
                                      <p:cBhvr>
                                        <p:cTn id="12" dur="500"/>
                                        <p:tgtEl>
                                          <p:spTgt spid="481283">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81283">
                                            <p:txEl>
                                              <p:pRg st="2" end="2"/>
                                            </p:txEl>
                                          </p:spTgt>
                                        </p:tgtEl>
                                        <p:attrNameLst>
                                          <p:attrName>style.visibility</p:attrName>
                                        </p:attrNameLst>
                                      </p:cBhvr>
                                      <p:to>
                                        <p:strVal val="visible"/>
                                      </p:to>
                                    </p:set>
                                    <p:animEffect transition="in" filter="strips(downRight)">
                                      <p:cBhvr>
                                        <p:cTn id="15" dur="500"/>
                                        <p:tgtEl>
                                          <p:spTgt spid="481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18787" name="Rectangle 2"/>
          <p:cNvSpPr>
            <a:spLocks noGrp="1" noChangeArrowheads="1"/>
          </p:cNvSpPr>
          <p:nvPr>
            <p:ph type="title"/>
          </p:nvPr>
        </p:nvSpPr>
        <p:spPr>
          <a:xfrm>
            <a:off x="685800" y="352425"/>
            <a:ext cx="7772400" cy="1143000"/>
          </a:xfrm>
        </p:spPr>
        <p:txBody>
          <a:bodyPr/>
          <a:lstStyle/>
          <a:p>
            <a:r>
              <a:rPr lang="pt-BR" altLang="pt-BR" sz="3600" smtClean="0"/>
              <a:t>“Armadilha da liquidez”</a:t>
            </a:r>
          </a:p>
        </p:txBody>
      </p:sp>
      <p:sp>
        <p:nvSpPr>
          <p:cNvPr id="482307" name="Rectangle 3"/>
          <p:cNvSpPr>
            <a:spLocks noGrp="1" noChangeArrowheads="1"/>
          </p:cNvSpPr>
          <p:nvPr>
            <p:ph type="body" idx="1"/>
          </p:nvPr>
        </p:nvSpPr>
        <p:spPr>
          <a:xfrm>
            <a:off x="514350" y="1863725"/>
            <a:ext cx="8077200" cy="3892550"/>
          </a:xfrm>
        </p:spPr>
        <p:txBody>
          <a:bodyPr/>
          <a:lstStyle/>
          <a:p>
            <a:pPr marL="609600" indent="-609600"/>
            <a:r>
              <a:rPr lang="pt-BR" altLang="pt-BR" b="1" smtClean="0"/>
              <a:t>O portfólio ótimo do banco em ativos seguros pode ultrapassar o nível de poupança fazendo com que a oferta de empréstimos seja menor do que o nível de poupança.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82307">
                                            <p:txEl>
                                              <p:pRg st="0" end="0"/>
                                            </p:txEl>
                                          </p:spTgt>
                                        </p:tgtEl>
                                        <p:attrNameLst>
                                          <p:attrName>style.visibility</p:attrName>
                                        </p:attrNameLst>
                                      </p:cBhvr>
                                      <p:to>
                                        <p:strVal val="visible"/>
                                      </p:to>
                                    </p:set>
                                    <p:animEffect transition="in" filter="strips(downRight)">
                                      <p:cBhvr>
                                        <p:cTn id="7" dur="500"/>
                                        <p:tgtEl>
                                          <p:spTgt spid="482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19811" name="Rectangle 2"/>
          <p:cNvSpPr>
            <a:spLocks noGrp="1" noChangeArrowheads="1"/>
          </p:cNvSpPr>
          <p:nvPr>
            <p:ph type="title"/>
          </p:nvPr>
        </p:nvSpPr>
        <p:spPr>
          <a:xfrm>
            <a:off x="685800" y="352425"/>
            <a:ext cx="7772400" cy="1143000"/>
          </a:xfrm>
        </p:spPr>
        <p:txBody>
          <a:bodyPr/>
          <a:lstStyle/>
          <a:p>
            <a:r>
              <a:rPr lang="pt-BR" altLang="pt-BR" sz="3600" smtClean="0"/>
              <a:t>“Armadilha da liquidez”</a:t>
            </a:r>
          </a:p>
        </p:txBody>
      </p:sp>
      <p:sp>
        <p:nvSpPr>
          <p:cNvPr id="483331" name="Rectangle 3"/>
          <p:cNvSpPr>
            <a:spLocks noGrp="1" noChangeArrowheads="1"/>
          </p:cNvSpPr>
          <p:nvPr>
            <p:ph type="body" idx="1"/>
          </p:nvPr>
        </p:nvSpPr>
        <p:spPr>
          <a:xfrm>
            <a:off x="514350" y="1863725"/>
            <a:ext cx="8077200" cy="4629150"/>
          </a:xfrm>
        </p:spPr>
        <p:txBody>
          <a:bodyPr/>
          <a:lstStyle/>
          <a:p>
            <a:pPr marL="609600" indent="-609600"/>
            <a:r>
              <a:rPr lang="pt-BR" altLang="pt-BR" b="1" smtClean="0"/>
              <a:t>Políticas monetárias expansionistas, como reduzir exigência de reserva ou reduzir a taxa de juros dos títulos públicos, pode aumentar a disposição das famílias em manter depósitos.</a:t>
            </a:r>
          </a:p>
          <a:p>
            <a:pPr marL="609600" indent="-609600"/>
            <a:r>
              <a:rPr lang="pt-BR" altLang="pt-BR" b="1" smtClean="0">
                <a:solidFill>
                  <a:schemeClr val="bg1"/>
                </a:solidFill>
              </a:rPr>
              <a:t>Mas os bancos podem estar pessimistas em relação ao retorno dos empréstimos. Neste caso, não irão realizar empréstimos.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83331">
                                            <p:txEl>
                                              <p:pRg st="0" end="0"/>
                                            </p:txEl>
                                          </p:spTgt>
                                        </p:tgtEl>
                                        <p:attrNameLst>
                                          <p:attrName>style.visibility</p:attrName>
                                        </p:attrNameLst>
                                      </p:cBhvr>
                                      <p:to>
                                        <p:strVal val="visible"/>
                                      </p:to>
                                    </p:set>
                                    <p:animEffect transition="in" filter="strips(downRight)">
                                      <p:cBhvr>
                                        <p:cTn id="7" dur="500"/>
                                        <p:tgtEl>
                                          <p:spTgt spid="483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83331">
                                            <p:txEl>
                                              <p:pRg st="1" end="1"/>
                                            </p:txEl>
                                          </p:spTgt>
                                        </p:tgtEl>
                                        <p:attrNameLst>
                                          <p:attrName>style.visibility</p:attrName>
                                        </p:attrNameLst>
                                      </p:cBhvr>
                                      <p:to>
                                        <p:strVal val="visible"/>
                                      </p:to>
                                    </p:set>
                                    <p:animEffect transition="in" filter="strips(downRight)">
                                      <p:cBhvr>
                                        <p:cTn id="12" dur="500"/>
                                        <p:tgtEl>
                                          <p:spTgt spid="483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20835" name="Rectangle 2"/>
          <p:cNvSpPr>
            <a:spLocks noGrp="1" noChangeArrowheads="1"/>
          </p:cNvSpPr>
          <p:nvPr>
            <p:ph type="title"/>
          </p:nvPr>
        </p:nvSpPr>
        <p:spPr>
          <a:xfrm>
            <a:off x="685800" y="352425"/>
            <a:ext cx="7772400" cy="1143000"/>
          </a:xfrm>
        </p:spPr>
        <p:txBody>
          <a:bodyPr/>
          <a:lstStyle/>
          <a:p>
            <a:r>
              <a:rPr lang="pt-BR" altLang="pt-BR" sz="3600" smtClean="0"/>
              <a:t>“Armadilha da liquidez”</a:t>
            </a:r>
          </a:p>
        </p:txBody>
      </p:sp>
      <p:sp>
        <p:nvSpPr>
          <p:cNvPr id="484355" name="Rectangle 3"/>
          <p:cNvSpPr>
            <a:spLocks noGrp="1" noChangeArrowheads="1"/>
          </p:cNvSpPr>
          <p:nvPr>
            <p:ph type="body" idx="1"/>
          </p:nvPr>
        </p:nvSpPr>
        <p:spPr>
          <a:xfrm>
            <a:off x="514350" y="1863725"/>
            <a:ext cx="8077200" cy="4387850"/>
          </a:xfrm>
        </p:spPr>
        <p:txBody>
          <a:bodyPr/>
          <a:lstStyle/>
          <a:p>
            <a:pPr marL="609600" indent="-609600">
              <a:lnSpc>
                <a:spcPct val="90000"/>
              </a:lnSpc>
            </a:pPr>
            <a:r>
              <a:rPr lang="pt-BR" altLang="pt-BR" b="1" smtClean="0"/>
              <a:t>Verdadeira armadilha da liquidez:</a:t>
            </a:r>
          </a:p>
          <a:p>
            <a:pPr marL="609600" indent="-609600">
              <a:lnSpc>
                <a:spcPct val="90000"/>
              </a:lnSpc>
              <a:buFontTx/>
              <a:buNone/>
            </a:pPr>
            <a:r>
              <a:rPr lang="pt-BR" altLang="pt-BR" b="1" smtClean="0"/>
              <a:t>	</a:t>
            </a:r>
            <a:r>
              <a:rPr lang="pt-BR" altLang="pt-BR" b="1" smtClean="0">
                <a:solidFill>
                  <a:schemeClr val="bg1"/>
                </a:solidFill>
              </a:rPr>
              <a:t>Não se baseia na elasticidade infinita das famílias da demanda por moeda, mas, ao invés disso, na inelasticidade de empréstimos do banco em relação à oferta de fundos</a:t>
            </a:r>
            <a:r>
              <a:rPr lang="pt-BR" altLang="pt-BR" b="1" smtClean="0"/>
              <a:t>. </a:t>
            </a:r>
          </a:p>
          <a:p>
            <a:pPr marL="609600" indent="-609600">
              <a:lnSpc>
                <a:spcPct val="90000"/>
              </a:lnSpc>
            </a:pPr>
            <a:r>
              <a:rPr lang="pt-BR" altLang="pt-BR" b="1" smtClean="0"/>
              <a:t>Fornecer maior liquidez ao sistema bancário não gera atividade econômica maior.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animEffect transition="in" filter="strips(downRight)">
                                      <p:cBhvr>
                                        <p:cTn id="7" dur="500"/>
                                        <p:tgtEl>
                                          <p:spTgt spid="484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84355">
                                            <p:txEl>
                                              <p:pRg st="1" end="1"/>
                                            </p:txEl>
                                          </p:spTgt>
                                        </p:tgtEl>
                                        <p:attrNameLst>
                                          <p:attrName>style.visibility</p:attrName>
                                        </p:attrNameLst>
                                      </p:cBhvr>
                                      <p:to>
                                        <p:strVal val="visible"/>
                                      </p:to>
                                    </p:set>
                                    <p:animEffect transition="in" filter="strips(downRight)">
                                      <p:cBhvr>
                                        <p:cTn id="12" dur="500"/>
                                        <p:tgtEl>
                                          <p:spTgt spid="484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84355">
                                            <p:txEl>
                                              <p:pRg st="2" end="2"/>
                                            </p:txEl>
                                          </p:spTgt>
                                        </p:tgtEl>
                                        <p:attrNameLst>
                                          <p:attrName>style.visibility</p:attrName>
                                        </p:attrNameLst>
                                      </p:cBhvr>
                                      <p:to>
                                        <p:strVal val="visible"/>
                                      </p:to>
                                    </p:set>
                                    <p:animEffect transition="in" filter="strips(downRight)">
                                      <p:cBhvr>
                                        <p:cTn id="17" dur="500"/>
                                        <p:tgtEl>
                                          <p:spTgt spid="484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21859" name="Rectangle 2"/>
          <p:cNvSpPr>
            <a:spLocks noGrp="1" noChangeArrowheads="1"/>
          </p:cNvSpPr>
          <p:nvPr>
            <p:ph type="title"/>
          </p:nvPr>
        </p:nvSpPr>
        <p:spPr>
          <a:xfrm>
            <a:off x="685800" y="352425"/>
            <a:ext cx="7772400" cy="1143000"/>
          </a:xfrm>
        </p:spPr>
        <p:txBody>
          <a:bodyPr/>
          <a:lstStyle/>
          <a:p>
            <a:r>
              <a:rPr lang="pt-BR" altLang="pt-BR" sz="3600" smtClean="0"/>
              <a:t>Análise de equilíbrio</a:t>
            </a:r>
          </a:p>
        </p:txBody>
      </p:sp>
      <p:sp>
        <p:nvSpPr>
          <p:cNvPr id="485379" name="Rectangle 3"/>
          <p:cNvSpPr>
            <a:spLocks noGrp="1" noChangeArrowheads="1"/>
          </p:cNvSpPr>
          <p:nvPr>
            <p:ph type="body" idx="1"/>
          </p:nvPr>
        </p:nvSpPr>
        <p:spPr>
          <a:xfrm>
            <a:off x="514350" y="1863725"/>
            <a:ext cx="8077200" cy="4794250"/>
          </a:xfrm>
        </p:spPr>
        <p:txBody>
          <a:bodyPr/>
          <a:lstStyle/>
          <a:p>
            <a:pPr marL="609600" indent="-609600">
              <a:lnSpc>
                <a:spcPct val="90000"/>
              </a:lnSpc>
              <a:defRPr/>
            </a:pPr>
            <a:r>
              <a:rPr lang="pt-BR" b="1" smtClean="0"/>
              <a:t>Oferta de empréstimos:</a:t>
            </a:r>
          </a:p>
          <a:p>
            <a:pPr marL="609600" indent="-609600" algn="ctr">
              <a:lnSpc>
                <a:spcPct val="90000"/>
              </a:lnSpc>
              <a:buFontTx/>
              <a:buNone/>
              <a:defRPr/>
            </a:pPr>
            <a:r>
              <a:rPr lang="pt-BR" b="1" smtClean="0"/>
              <a:t>	</a:t>
            </a:r>
            <a:r>
              <a:rPr lang="pt-BR" b="1" i="1" smtClean="0">
                <a:effectLst>
                  <a:outerShdw blurRad="38100" dist="38100" dir="2700000" algn="tl">
                    <a:srgbClr val="000000"/>
                  </a:outerShdw>
                </a:effectLst>
              </a:rPr>
              <a:t>L</a:t>
            </a:r>
            <a:r>
              <a:rPr lang="pt-BR" b="1" i="1" baseline="-25000" smtClean="0">
                <a:effectLst>
                  <a:outerShdw blurRad="38100" dist="38100" dir="2700000" algn="tl">
                    <a:srgbClr val="000000"/>
                  </a:outerShdw>
                </a:effectLst>
              </a:rPr>
              <a:t>S</a:t>
            </a:r>
            <a:r>
              <a:rPr lang="pt-BR" b="1" smtClean="0">
                <a:effectLst>
                  <a:outerShdw blurRad="38100" dist="38100" dir="2700000" algn="tl">
                    <a:srgbClr val="000000"/>
                  </a:outerShdw>
                </a:effectLst>
              </a:rPr>
              <a:t> = </a:t>
            </a:r>
            <a:r>
              <a:rPr lang="pt-BR" b="1" i="1" smtClean="0">
                <a:effectLst>
                  <a:outerShdw blurRad="38100" dist="38100" dir="2700000" algn="tl">
                    <a:srgbClr val="000000"/>
                  </a:outerShdw>
                </a:effectLst>
              </a:rPr>
              <a:t>L</a:t>
            </a:r>
            <a:r>
              <a:rPr lang="pt-BR" b="1" i="1" baseline="-25000" smtClean="0">
                <a:effectLst>
                  <a:outerShdw blurRad="38100" dist="38100" dir="2700000" algn="tl">
                    <a:srgbClr val="000000"/>
                  </a:outerShdw>
                </a:effectLst>
              </a:rPr>
              <a:t>S</a:t>
            </a:r>
            <a:r>
              <a:rPr lang="pt-BR" b="1" smtClean="0">
                <a:effectLst>
                  <a:outerShdw blurRad="38100" dist="38100" dir="2700000" algn="tl">
                    <a:srgbClr val="000000"/>
                  </a:outerShdw>
                </a:effectLst>
              </a:rPr>
              <a:t>(</a:t>
            </a:r>
            <a:r>
              <a:rPr lang="pt-BR" b="1" i="1" smtClean="0">
                <a:effectLst>
                  <a:outerShdw blurRad="38100" dist="38100" dir="2700000" algn="tl">
                    <a:srgbClr val="000000"/>
                  </a:outerShdw>
                </a:effectLst>
              </a:rPr>
              <a:t>r</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latin typeface="Symbol" pitchFamily="18" charset="2"/>
              </a:rPr>
              <a:t>r</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y</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z</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K</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K</a:t>
            </a:r>
            <a:r>
              <a:rPr lang="pt-BR" b="1" i="1" baseline="-25000" smtClean="0">
                <a:effectLst>
                  <a:outerShdw blurRad="38100" dist="38100" dir="2700000" algn="tl">
                    <a:srgbClr val="000000"/>
                  </a:outerShdw>
                </a:effectLst>
              </a:rPr>
              <a:t>f</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q</a:t>
            </a:r>
            <a:r>
              <a:rPr lang="pt-BR" b="1" smtClean="0">
                <a:effectLst>
                  <a:outerShdw blurRad="38100" dist="38100" dir="2700000" algn="tl">
                    <a:srgbClr val="000000"/>
                  </a:outerShdw>
                </a:effectLst>
              </a:rPr>
              <a:t>)</a:t>
            </a:r>
          </a:p>
          <a:p>
            <a:pPr marL="2209800" lvl="4" indent="-381000">
              <a:lnSpc>
                <a:spcPct val="90000"/>
              </a:lnSpc>
              <a:spcBef>
                <a:spcPct val="45000"/>
              </a:spcBef>
              <a:buFontTx/>
              <a:buNone/>
              <a:defRPr/>
            </a:pPr>
            <a:r>
              <a:rPr lang="pt-BR" sz="2800" b="1" i="1" smtClean="0">
                <a:solidFill>
                  <a:schemeClr val="bg1"/>
                </a:solidFill>
              </a:rPr>
              <a:t>r</a:t>
            </a:r>
            <a:r>
              <a:rPr lang="pt-BR" sz="2800" b="1" smtClean="0">
                <a:solidFill>
                  <a:schemeClr val="bg1"/>
                </a:solidFill>
              </a:rPr>
              <a:t> = taxa de empréstimo</a:t>
            </a:r>
          </a:p>
          <a:p>
            <a:pPr marL="2209800" lvl="4" indent="-381000">
              <a:lnSpc>
                <a:spcPct val="90000"/>
              </a:lnSpc>
              <a:buFontTx/>
              <a:buNone/>
              <a:defRPr/>
            </a:pPr>
            <a:r>
              <a:rPr lang="pt-BR" sz="2800" b="1" i="1" smtClean="0">
                <a:solidFill>
                  <a:schemeClr val="bg1"/>
                </a:solidFill>
                <a:latin typeface="Symbol" pitchFamily="18" charset="2"/>
              </a:rPr>
              <a:t>r</a:t>
            </a:r>
            <a:r>
              <a:rPr lang="pt-BR" sz="2800" b="1" smtClean="0">
                <a:solidFill>
                  <a:schemeClr val="bg1"/>
                </a:solidFill>
              </a:rPr>
              <a:t> = taxa de juros dos títulos públicos</a:t>
            </a:r>
          </a:p>
          <a:p>
            <a:pPr marL="2209800" lvl="4" indent="-381000">
              <a:lnSpc>
                <a:spcPct val="90000"/>
              </a:lnSpc>
              <a:buFontTx/>
              <a:buNone/>
              <a:defRPr/>
            </a:pPr>
            <a:r>
              <a:rPr lang="pt-BR" sz="2800" b="1" i="1" smtClean="0">
                <a:solidFill>
                  <a:schemeClr val="bg1"/>
                </a:solidFill>
              </a:rPr>
              <a:t>y</a:t>
            </a:r>
            <a:r>
              <a:rPr lang="pt-BR" sz="2800" b="1" smtClean="0">
                <a:solidFill>
                  <a:schemeClr val="bg1"/>
                </a:solidFill>
              </a:rPr>
              <a:t> = nível da renda nacional</a:t>
            </a:r>
          </a:p>
          <a:p>
            <a:pPr marL="2209800" lvl="4" indent="-381000">
              <a:lnSpc>
                <a:spcPct val="90000"/>
              </a:lnSpc>
              <a:buFontTx/>
              <a:buNone/>
              <a:defRPr/>
            </a:pPr>
            <a:r>
              <a:rPr lang="pt-BR" sz="2800" b="1" i="1" smtClean="0">
                <a:solidFill>
                  <a:schemeClr val="bg1"/>
                </a:solidFill>
              </a:rPr>
              <a:t>z</a:t>
            </a:r>
            <a:r>
              <a:rPr lang="pt-BR" sz="2800" b="1" smtClean="0">
                <a:solidFill>
                  <a:schemeClr val="bg1"/>
                </a:solidFill>
              </a:rPr>
              <a:t> = estado da natureza</a:t>
            </a:r>
          </a:p>
          <a:p>
            <a:pPr marL="2209800" lvl="4" indent="-381000">
              <a:lnSpc>
                <a:spcPct val="90000"/>
              </a:lnSpc>
              <a:buFontTx/>
              <a:buNone/>
              <a:defRPr/>
            </a:pPr>
            <a:r>
              <a:rPr lang="pt-BR" sz="2800" b="1" i="1" smtClean="0">
                <a:solidFill>
                  <a:schemeClr val="bg1"/>
                </a:solidFill>
              </a:rPr>
              <a:t>K</a:t>
            </a:r>
            <a:r>
              <a:rPr lang="pt-BR" sz="2800" b="1" smtClean="0">
                <a:solidFill>
                  <a:schemeClr val="bg1"/>
                </a:solidFill>
              </a:rPr>
              <a:t> = estoque de capital do banco</a:t>
            </a:r>
          </a:p>
          <a:p>
            <a:pPr marL="2209800" lvl="4" indent="-381000">
              <a:lnSpc>
                <a:spcPct val="90000"/>
              </a:lnSpc>
              <a:buFontTx/>
              <a:buNone/>
              <a:defRPr/>
            </a:pPr>
            <a:r>
              <a:rPr lang="pt-BR" sz="2800" b="1" i="1" smtClean="0">
                <a:solidFill>
                  <a:schemeClr val="bg1"/>
                </a:solidFill>
              </a:rPr>
              <a:t>K</a:t>
            </a:r>
            <a:r>
              <a:rPr lang="pt-BR" sz="2800" b="1" i="1" baseline="-25000" smtClean="0">
                <a:solidFill>
                  <a:schemeClr val="bg1"/>
                </a:solidFill>
              </a:rPr>
              <a:t>f</a:t>
            </a:r>
            <a:r>
              <a:rPr lang="pt-BR" sz="2800" b="1" smtClean="0">
                <a:solidFill>
                  <a:schemeClr val="bg1"/>
                </a:solidFill>
              </a:rPr>
              <a:t> = capital das empresas</a:t>
            </a:r>
          </a:p>
          <a:p>
            <a:pPr marL="2209800" lvl="4" indent="-381000">
              <a:lnSpc>
                <a:spcPct val="90000"/>
              </a:lnSpc>
              <a:buFontTx/>
              <a:buNone/>
              <a:defRPr/>
            </a:pPr>
            <a:r>
              <a:rPr lang="pt-BR" sz="2800" b="1" i="1" smtClean="0">
                <a:solidFill>
                  <a:schemeClr val="bg1"/>
                </a:solidFill>
              </a:rPr>
              <a:t>q</a:t>
            </a:r>
            <a:r>
              <a:rPr lang="pt-BR" sz="2800" b="1" smtClean="0">
                <a:solidFill>
                  <a:schemeClr val="bg1"/>
                </a:solidFill>
              </a:rPr>
              <a:t> = exigências de reserva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Effect transition="in" filter="strips(downRight)">
                                      <p:cBhvr>
                                        <p:cTn id="7" dur="500"/>
                                        <p:tgtEl>
                                          <p:spTgt spid="485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85379">
                                            <p:txEl>
                                              <p:pRg st="1" end="1"/>
                                            </p:txEl>
                                          </p:spTgt>
                                        </p:tgtEl>
                                        <p:attrNameLst>
                                          <p:attrName>style.visibility</p:attrName>
                                        </p:attrNameLst>
                                      </p:cBhvr>
                                      <p:to>
                                        <p:strVal val="visible"/>
                                      </p:to>
                                    </p:set>
                                    <p:animEffect transition="in" filter="strips(downRight)">
                                      <p:cBhvr>
                                        <p:cTn id="12" dur="500"/>
                                        <p:tgtEl>
                                          <p:spTgt spid="485379">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85379">
                                            <p:txEl>
                                              <p:pRg st="2" end="2"/>
                                            </p:txEl>
                                          </p:spTgt>
                                        </p:tgtEl>
                                        <p:attrNameLst>
                                          <p:attrName>style.visibility</p:attrName>
                                        </p:attrNameLst>
                                      </p:cBhvr>
                                      <p:to>
                                        <p:strVal val="visible"/>
                                      </p:to>
                                    </p:set>
                                    <p:animEffect transition="in" filter="strips(downRight)">
                                      <p:cBhvr>
                                        <p:cTn id="15" dur="500"/>
                                        <p:tgtEl>
                                          <p:spTgt spid="485379">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485379">
                                            <p:txEl>
                                              <p:pRg st="3" end="3"/>
                                            </p:txEl>
                                          </p:spTgt>
                                        </p:tgtEl>
                                        <p:attrNameLst>
                                          <p:attrName>style.visibility</p:attrName>
                                        </p:attrNameLst>
                                      </p:cBhvr>
                                      <p:to>
                                        <p:strVal val="visible"/>
                                      </p:to>
                                    </p:set>
                                    <p:animEffect transition="in" filter="strips(downRight)">
                                      <p:cBhvr>
                                        <p:cTn id="18" dur="500"/>
                                        <p:tgtEl>
                                          <p:spTgt spid="485379">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485379">
                                            <p:txEl>
                                              <p:pRg st="4" end="4"/>
                                            </p:txEl>
                                          </p:spTgt>
                                        </p:tgtEl>
                                        <p:attrNameLst>
                                          <p:attrName>style.visibility</p:attrName>
                                        </p:attrNameLst>
                                      </p:cBhvr>
                                      <p:to>
                                        <p:strVal val="visible"/>
                                      </p:to>
                                    </p:set>
                                    <p:animEffect transition="in" filter="strips(downRight)">
                                      <p:cBhvr>
                                        <p:cTn id="21" dur="500"/>
                                        <p:tgtEl>
                                          <p:spTgt spid="485379">
                                            <p:txEl>
                                              <p:pRg st="4" end="4"/>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485379">
                                            <p:txEl>
                                              <p:pRg st="5" end="5"/>
                                            </p:txEl>
                                          </p:spTgt>
                                        </p:tgtEl>
                                        <p:attrNameLst>
                                          <p:attrName>style.visibility</p:attrName>
                                        </p:attrNameLst>
                                      </p:cBhvr>
                                      <p:to>
                                        <p:strVal val="visible"/>
                                      </p:to>
                                    </p:set>
                                    <p:animEffect transition="in" filter="strips(downRight)">
                                      <p:cBhvr>
                                        <p:cTn id="24" dur="500"/>
                                        <p:tgtEl>
                                          <p:spTgt spid="485379">
                                            <p:txEl>
                                              <p:pRg st="5" end="5"/>
                                            </p:txEl>
                                          </p:spTgt>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485379">
                                            <p:txEl>
                                              <p:pRg st="6" end="6"/>
                                            </p:txEl>
                                          </p:spTgt>
                                        </p:tgtEl>
                                        <p:attrNameLst>
                                          <p:attrName>style.visibility</p:attrName>
                                        </p:attrNameLst>
                                      </p:cBhvr>
                                      <p:to>
                                        <p:strVal val="visible"/>
                                      </p:to>
                                    </p:set>
                                    <p:animEffect transition="in" filter="strips(downRight)">
                                      <p:cBhvr>
                                        <p:cTn id="27" dur="500"/>
                                        <p:tgtEl>
                                          <p:spTgt spid="485379">
                                            <p:txEl>
                                              <p:pRg st="6" end="6"/>
                                            </p:txEl>
                                          </p:spTgt>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485379">
                                            <p:txEl>
                                              <p:pRg st="7" end="7"/>
                                            </p:txEl>
                                          </p:spTgt>
                                        </p:tgtEl>
                                        <p:attrNameLst>
                                          <p:attrName>style.visibility</p:attrName>
                                        </p:attrNameLst>
                                      </p:cBhvr>
                                      <p:to>
                                        <p:strVal val="visible"/>
                                      </p:to>
                                    </p:set>
                                    <p:animEffect transition="in" filter="strips(downRight)">
                                      <p:cBhvr>
                                        <p:cTn id="30" dur="500"/>
                                        <p:tgtEl>
                                          <p:spTgt spid="485379">
                                            <p:txEl>
                                              <p:pRg st="7" end="7"/>
                                            </p:txEl>
                                          </p:spTgt>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485379">
                                            <p:txEl>
                                              <p:pRg st="8" end="8"/>
                                            </p:txEl>
                                          </p:spTgt>
                                        </p:tgtEl>
                                        <p:attrNameLst>
                                          <p:attrName>style.visibility</p:attrName>
                                        </p:attrNameLst>
                                      </p:cBhvr>
                                      <p:to>
                                        <p:strVal val="visible"/>
                                      </p:to>
                                    </p:set>
                                    <p:animEffect transition="in" filter="strips(downRight)">
                                      <p:cBhvr>
                                        <p:cTn id="33" dur="500"/>
                                        <p:tgtEl>
                                          <p:spTgt spid="4853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22883" name="Rectangle 2"/>
          <p:cNvSpPr>
            <a:spLocks noGrp="1" noChangeArrowheads="1"/>
          </p:cNvSpPr>
          <p:nvPr>
            <p:ph type="title"/>
          </p:nvPr>
        </p:nvSpPr>
        <p:spPr>
          <a:xfrm>
            <a:off x="685800" y="352425"/>
            <a:ext cx="7772400" cy="1143000"/>
          </a:xfrm>
        </p:spPr>
        <p:txBody>
          <a:bodyPr/>
          <a:lstStyle/>
          <a:p>
            <a:r>
              <a:rPr lang="pt-BR" altLang="pt-BR" sz="3600" smtClean="0"/>
              <a:t>Análise de equilíbrio</a:t>
            </a:r>
          </a:p>
        </p:txBody>
      </p:sp>
      <p:sp>
        <p:nvSpPr>
          <p:cNvPr id="486403" name="Rectangle 3"/>
          <p:cNvSpPr>
            <a:spLocks noGrp="1" noChangeArrowheads="1"/>
          </p:cNvSpPr>
          <p:nvPr>
            <p:ph type="body" idx="1"/>
          </p:nvPr>
        </p:nvSpPr>
        <p:spPr>
          <a:xfrm>
            <a:off x="514350" y="1863725"/>
            <a:ext cx="8077200" cy="4794250"/>
          </a:xfrm>
        </p:spPr>
        <p:txBody>
          <a:bodyPr/>
          <a:lstStyle/>
          <a:p>
            <a:pPr marL="609600" indent="-609600">
              <a:defRPr/>
            </a:pPr>
            <a:r>
              <a:rPr lang="pt-BR" b="1" smtClean="0"/>
              <a:t>Demanda por empréstimos:</a:t>
            </a:r>
          </a:p>
          <a:p>
            <a:pPr marL="609600" indent="-609600" algn="ctr">
              <a:buFontTx/>
              <a:buNone/>
              <a:defRPr/>
            </a:pPr>
            <a:r>
              <a:rPr lang="pt-BR" b="1" smtClean="0"/>
              <a:t>	</a:t>
            </a:r>
            <a:r>
              <a:rPr lang="pt-BR" b="1" i="1" smtClean="0">
                <a:effectLst>
                  <a:outerShdw blurRad="38100" dist="38100" dir="2700000" algn="tl">
                    <a:srgbClr val="000000"/>
                  </a:outerShdw>
                </a:effectLst>
              </a:rPr>
              <a:t>L</a:t>
            </a:r>
            <a:r>
              <a:rPr lang="pt-BR" b="1" i="1" baseline="-25000" smtClean="0">
                <a:effectLst>
                  <a:outerShdw blurRad="38100" dist="38100" dir="2700000" algn="tl">
                    <a:srgbClr val="000000"/>
                  </a:outerShdw>
                </a:effectLst>
              </a:rPr>
              <a:t>d</a:t>
            </a:r>
            <a:r>
              <a:rPr lang="pt-BR" b="1" smtClean="0">
                <a:effectLst>
                  <a:outerShdw blurRad="38100" dist="38100" dir="2700000" algn="tl">
                    <a:srgbClr val="000000"/>
                  </a:outerShdw>
                </a:effectLst>
              </a:rPr>
              <a:t> = </a:t>
            </a:r>
            <a:r>
              <a:rPr lang="pt-BR" b="1" i="1" smtClean="0">
                <a:effectLst>
                  <a:outerShdw blurRad="38100" dist="38100" dir="2700000" algn="tl">
                    <a:srgbClr val="000000"/>
                  </a:outerShdw>
                </a:effectLst>
              </a:rPr>
              <a:t>L</a:t>
            </a:r>
            <a:r>
              <a:rPr lang="pt-BR" b="1" i="1" baseline="-25000" smtClean="0">
                <a:effectLst>
                  <a:outerShdw blurRad="38100" dist="38100" dir="2700000" algn="tl">
                    <a:srgbClr val="000000"/>
                  </a:outerShdw>
                </a:effectLst>
              </a:rPr>
              <a:t>d</a:t>
            </a:r>
            <a:r>
              <a:rPr lang="pt-BR" b="1" smtClean="0">
                <a:effectLst>
                  <a:outerShdw blurRad="38100" dist="38100" dir="2700000" algn="tl">
                    <a:srgbClr val="000000"/>
                  </a:outerShdw>
                </a:effectLst>
              </a:rPr>
              <a:t>(</a:t>
            </a:r>
            <a:r>
              <a:rPr lang="pt-BR" b="1" i="1" smtClean="0">
                <a:effectLst>
                  <a:outerShdw blurRad="38100" dist="38100" dir="2700000" algn="tl">
                    <a:srgbClr val="000000"/>
                  </a:outerShdw>
                </a:effectLst>
              </a:rPr>
              <a:t>r</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y</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z</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K</a:t>
            </a:r>
            <a:r>
              <a:rPr lang="pt-BR" b="1" i="1" baseline="-25000" smtClean="0">
                <a:effectLst>
                  <a:outerShdw blurRad="38100" dist="38100" dir="2700000" algn="tl">
                    <a:srgbClr val="000000"/>
                  </a:outerShdw>
                </a:effectLst>
              </a:rPr>
              <a:t>f</a:t>
            </a:r>
            <a:r>
              <a:rPr lang="pt-BR" b="1" smtClean="0">
                <a:effectLst>
                  <a:outerShdw blurRad="38100" dist="38100" dir="2700000" algn="tl">
                    <a:srgbClr val="000000"/>
                  </a:outerShdw>
                </a:effectLst>
              </a:rPr>
              <a:t>)</a:t>
            </a:r>
          </a:p>
          <a:p>
            <a:pPr marL="2209800" lvl="4" indent="-381000">
              <a:spcBef>
                <a:spcPct val="45000"/>
              </a:spcBef>
              <a:buFontTx/>
              <a:buNone/>
              <a:defRPr/>
            </a:pPr>
            <a:r>
              <a:rPr lang="pt-BR" sz="2800" b="1" i="1" smtClean="0">
                <a:solidFill>
                  <a:schemeClr val="bg1"/>
                </a:solidFill>
              </a:rPr>
              <a:t>r</a:t>
            </a:r>
            <a:r>
              <a:rPr lang="pt-BR" sz="2800" b="1" smtClean="0">
                <a:solidFill>
                  <a:schemeClr val="bg1"/>
                </a:solidFill>
              </a:rPr>
              <a:t> = taxa de empréstimo</a:t>
            </a:r>
          </a:p>
          <a:p>
            <a:pPr marL="2209800" lvl="4" indent="-381000">
              <a:buFontTx/>
              <a:buNone/>
              <a:defRPr/>
            </a:pPr>
            <a:r>
              <a:rPr lang="pt-BR" sz="2800" b="1" i="1" smtClean="0">
                <a:solidFill>
                  <a:schemeClr val="bg1"/>
                </a:solidFill>
              </a:rPr>
              <a:t>y</a:t>
            </a:r>
            <a:r>
              <a:rPr lang="pt-BR" sz="2800" b="1" smtClean="0">
                <a:solidFill>
                  <a:schemeClr val="bg1"/>
                </a:solidFill>
              </a:rPr>
              <a:t> = nível da renda nacional</a:t>
            </a:r>
          </a:p>
          <a:p>
            <a:pPr marL="2209800" lvl="4" indent="-381000">
              <a:buFontTx/>
              <a:buNone/>
              <a:defRPr/>
            </a:pPr>
            <a:r>
              <a:rPr lang="pt-BR" sz="2800" b="1" i="1" smtClean="0">
                <a:solidFill>
                  <a:schemeClr val="bg1"/>
                </a:solidFill>
              </a:rPr>
              <a:t>z</a:t>
            </a:r>
            <a:r>
              <a:rPr lang="pt-BR" sz="2800" b="1" smtClean="0">
                <a:solidFill>
                  <a:schemeClr val="bg1"/>
                </a:solidFill>
              </a:rPr>
              <a:t> = estado da natureza</a:t>
            </a:r>
          </a:p>
          <a:p>
            <a:pPr marL="2209800" lvl="4" indent="-381000">
              <a:buFontTx/>
              <a:buNone/>
              <a:defRPr/>
            </a:pPr>
            <a:r>
              <a:rPr lang="pt-BR" sz="2800" b="1" i="1" smtClean="0">
                <a:solidFill>
                  <a:schemeClr val="bg1"/>
                </a:solidFill>
              </a:rPr>
              <a:t>K</a:t>
            </a:r>
            <a:r>
              <a:rPr lang="pt-BR" sz="2800" b="1" i="1" baseline="-25000" smtClean="0">
                <a:solidFill>
                  <a:schemeClr val="bg1"/>
                </a:solidFill>
              </a:rPr>
              <a:t>f</a:t>
            </a:r>
            <a:r>
              <a:rPr lang="pt-BR" sz="2800" b="1" smtClean="0">
                <a:solidFill>
                  <a:schemeClr val="bg1"/>
                </a:solidFill>
              </a:rPr>
              <a:t> = capital das empresas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86403">
                                            <p:txEl>
                                              <p:pRg st="0" end="0"/>
                                            </p:txEl>
                                          </p:spTgt>
                                        </p:tgtEl>
                                        <p:attrNameLst>
                                          <p:attrName>style.visibility</p:attrName>
                                        </p:attrNameLst>
                                      </p:cBhvr>
                                      <p:to>
                                        <p:strVal val="visible"/>
                                      </p:to>
                                    </p:set>
                                    <p:animEffect transition="in" filter="strips(downRight)">
                                      <p:cBhvr>
                                        <p:cTn id="7" dur="500"/>
                                        <p:tgtEl>
                                          <p:spTgt spid="486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86403">
                                            <p:txEl>
                                              <p:pRg st="1" end="1"/>
                                            </p:txEl>
                                          </p:spTgt>
                                        </p:tgtEl>
                                        <p:attrNameLst>
                                          <p:attrName>style.visibility</p:attrName>
                                        </p:attrNameLst>
                                      </p:cBhvr>
                                      <p:to>
                                        <p:strVal val="visible"/>
                                      </p:to>
                                    </p:set>
                                    <p:animEffect transition="in" filter="strips(downRight)">
                                      <p:cBhvr>
                                        <p:cTn id="12" dur="500"/>
                                        <p:tgtEl>
                                          <p:spTgt spid="486403">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86403">
                                            <p:txEl>
                                              <p:pRg st="2" end="2"/>
                                            </p:txEl>
                                          </p:spTgt>
                                        </p:tgtEl>
                                        <p:attrNameLst>
                                          <p:attrName>style.visibility</p:attrName>
                                        </p:attrNameLst>
                                      </p:cBhvr>
                                      <p:to>
                                        <p:strVal val="visible"/>
                                      </p:to>
                                    </p:set>
                                    <p:animEffect transition="in" filter="strips(downRight)">
                                      <p:cBhvr>
                                        <p:cTn id="15" dur="500"/>
                                        <p:tgtEl>
                                          <p:spTgt spid="486403">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486403">
                                            <p:txEl>
                                              <p:pRg st="3" end="3"/>
                                            </p:txEl>
                                          </p:spTgt>
                                        </p:tgtEl>
                                        <p:attrNameLst>
                                          <p:attrName>style.visibility</p:attrName>
                                        </p:attrNameLst>
                                      </p:cBhvr>
                                      <p:to>
                                        <p:strVal val="visible"/>
                                      </p:to>
                                    </p:set>
                                    <p:animEffect transition="in" filter="strips(downRight)">
                                      <p:cBhvr>
                                        <p:cTn id="18" dur="500"/>
                                        <p:tgtEl>
                                          <p:spTgt spid="486403">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486403">
                                            <p:txEl>
                                              <p:pRg st="4" end="4"/>
                                            </p:txEl>
                                          </p:spTgt>
                                        </p:tgtEl>
                                        <p:attrNameLst>
                                          <p:attrName>style.visibility</p:attrName>
                                        </p:attrNameLst>
                                      </p:cBhvr>
                                      <p:to>
                                        <p:strVal val="visible"/>
                                      </p:to>
                                    </p:set>
                                    <p:animEffect transition="in" filter="strips(downRight)">
                                      <p:cBhvr>
                                        <p:cTn id="21" dur="500"/>
                                        <p:tgtEl>
                                          <p:spTgt spid="486403">
                                            <p:txEl>
                                              <p:pRg st="4" end="4"/>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486403">
                                            <p:txEl>
                                              <p:pRg st="5" end="5"/>
                                            </p:txEl>
                                          </p:spTgt>
                                        </p:tgtEl>
                                        <p:attrNameLst>
                                          <p:attrName>style.visibility</p:attrName>
                                        </p:attrNameLst>
                                      </p:cBhvr>
                                      <p:to>
                                        <p:strVal val="visible"/>
                                      </p:to>
                                    </p:set>
                                    <p:animEffect transition="in" filter="strips(downRight)">
                                      <p:cBhvr>
                                        <p:cTn id="24" dur="500"/>
                                        <p:tgtEl>
                                          <p:spTgt spid="4864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23907" name="Rectangle 2"/>
          <p:cNvSpPr>
            <a:spLocks noGrp="1" noChangeArrowheads="1"/>
          </p:cNvSpPr>
          <p:nvPr>
            <p:ph type="title"/>
          </p:nvPr>
        </p:nvSpPr>
        <p:spPr>
          <a:xfrm>
            <a:off x="685800" y="352425"/>
            <a:ext cx="7772400" cy="1143000"/>
          </a:xfrm>
        </p:spPr>
        <p:txBody>
          <a:bodyPr/>
          <a:lstStyle/>
          <a:p>
            <a:r>
              <a:rPr lang="pt-BR" altLang="pt-BR" sz="3600" smtClean="0"/>
              <a:t>Análise de equilíbrio</a:t>
            </a:r>
          </a:p>
        </p:txBody>
      </p:sp>
      <p:sp>
        <p:nvSpPr>
          <p:cNvPr id="487427" name="Rectangle 3"/>
          <p:cNvSpPr>
            <a:spLocks noGrp="1" noChangeArrowheads="1"/>
          </p:cNvSpPr>
          <p:nvPr>
            <p:ph type="body" idx="1"/>
          </p:nvPr>
        </p:nvSpPr>
        <p:spPr>
          <a:xfrm>
            <a:off x="514350" y="1863725"/>
            <a:ext cx="8077200" cy="4794250"/>
          </a:xfrm>
        </p:spPr>
        <p:txBody>
          <a:bodyPr/>
          <a:lstStyle/>
          <a:p>
            <a:pPr marL="609600" indent="-609600">
              <a:defRPr/>
            </a:pPr>
            <a:r>
              <a:rPr lang="pt-BR" b="1" smtClean="0"/>
              <a:t>Bancos e famílias têm demanda por títulos públicos:</a:t>
            </a:r>
          </a:p>
          <a:p>
            <a:pPr marL="609600" indent="-609600" algn="ctr">
              <a:buFontTx/>
              <a:buNone/>
              <a:defRPr/>
            </a:pPr>
            <a:r>
              <a:rPr lang="pt-BR" b="1" smtClean="0"/>
              <a:t>	</a:t>
            </a:r>
            <a:r>
              <a:rPr lang="pt-BR" b="1" i="1" smtClean="0">
                <a:effectLst>
                  <a:outerShdw blurRad="38100" dist="38100" dir="2700000" algn="tl">
                    <a:srgbClr val="000000"/>
                  </a:outerShdw>
                </a:effectLst>
              </a:rPr>
              <a:t>T</a:t>
            </a:r>
            <a:r>
              <a:rPr lang="pt-BR" b="1" smtClean="0">
                <a:effectLst>
                  <a:outerShdw blurRad="38100" dist="38100" dir="2700000" algn="tl">
                    <a:srgbClr val="000000"/>
                  </a:outerShdw>
                </a:effectLst>
              </a:rPr>
              <a:t> = </a:t>
            </a:r>
            <a:r>
              <a:rPr lang="pt-BR" b="1" i="1" smtClean="0">
                <a:effectLst>
                  <a:outerShdw blurRad="38100" dist="38100" dir="2700000" algn="tl">
                    <a:srgbClr val="000000"/>
                  </a:outerShdw>
                </a:effectLst>
              </a:rPr>
              <a:t>T</a:t>
            </a:r>
            <a:r>
              <a:rPr lang="pt-BR" b="1" smtClean="0">
                <a:effectLst>
                  <a:outerShdw blurRad="38100" dist="38100" dir="2700000" algn="tl">
                    <a:srgbClr val="000000"/>
                  </a:outerShdw>
                </a:effectLst>
              </a:rPr>
              <a:t>(</a:t>
            </a:r>
            <a:r>
              <a:rPr lang="pt-BR" b="1" i="1" smtClean="0">
                <a:effectLst>
                  <a:outerShdw blurRad="38100" dist="38100" dir="2700000" algn="tl">
                    <a:srgbClr val="000000"/>
                  </a:outerShdw>
                </a:effectLst>
              </a:rPr>
              <a:t>r</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latin typeface="Symbol" pitchFamily="18" charset="2"/>
              </a:rPr>
              <a:t>r</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y</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z</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K</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K</a:t>
            </a:r>
            <a:r>
              <a:rPr lang="pt-BR" b="1" i="1" baseline="-25000" smtClean="0">
                <a:effectLst>
                  <a:outerShdw blurRad="38100" dist="38100" dir="2700000" algn="tl">
                    <a:srgbClr val="000000"/>
                  </a:outerShdw>
                </a:effectLst>
              </a:rPr>
              <a:t>f</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q</a:t>
            </a:r>
            <a:r>
              <a:rPr lang="pt-BR" b="1" smtClean="0">
                <a:effectLst>
                  <a:outerShdw blurRad="38100" dist="38100" dir="2700000" algn="tl">
                    <a:srgbClr val="000000"/>
                  </a:outerShdw>
                </a:effectLst>
              </a:rPr>
              <a:t>)</a:t>
            </a:r>
            <a:endParaRPr lang="pt-BR" sz="4000" b="1" smtClean="0">
              <a:solidFill>
                <a:schemeClr val="bg1"/>
              </a:solidFill>
            </a:endParaRPr>
          </a:p>
          <a:p>
            <a:pPr marL="609600" indent="-609600">
              <a:defRPr/>
            </a:pPr>
            <a:r>
              <a:rPr lang="pt-BR" b="1" smtClean="0">
                <a:solidFill>
                  <a:schemeClr val="bg1"/>
                </a:solidFill>
              </a:rPr>
              <a:t>A oferta de títulos públicos de curto prazo (</a:t>
            </a:r>
            <a:r>
              <a:rPr lang="pt-BR" b="1" i="1" smtClean="0">
                <a:solidFill>
                  <a:schemeClr val="bg1"/>
                </a:solidFill>
                <a:effectLst>
                  <a:outerShdw blurRad="38100" dist="38100" dir="2700000" algn="tl">
                    <a:srgbClr val="000000"/>
                  </a:outerShdw>
                </a:effectLst>
              </a:rPr>
              <a:t>T</a:t>
            </a:r>
            <a:r>
              <a:rPr lang="pt-BR" b="1" i="1" baseline="-25000" smtClean="0">
                <a:solidFill>
                  <a:schemeClr val="bg1"/>
                </a:solidFill>
                <a:effectLst>
                  <a:outerShdw blurRad="38100" dist="38100" dir="2700000" algn="tl">
                    <a:srgbClr val="000000"/>
                  </a:outerShdw>
                </a:effectLst>
              </a:rPr>
              <a:t>S</a:t>
            </a:r>
            <a:r>
              <a:rPr lang="pt-BR" b="1" smtClean="0">
                <a:solidFill>
                  <a:schemeClr val="bg1"/>
                </a:solidFill>
              </a:rPr>
              <a:t>) é controlada pelo governo ou autoridade monetária.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87427">
                                            <p:txEl>
                                              <p:pRg st="0" end="0"/>
                                            </p:txEl>
                                          </p:spTgt>
                                        </p:tgtEl>
                                        <p:attrNameLst>
                                          <p:attrName>style.visibility</p:attrName>
                                        </p:attrNameLst>
                                      </p:cBhvr>
                                      <p:to>
                                        <p:strVal val="visible"/>
                                      </p:to>
                                    </p:set>
                                    <p:animEffect transition="in" filter="strips(downRight)">
                                      <p:cBhvr>
                                        <p:cTn id="7" dur="500"/>
                                        <p:tgtEl>
                                          <p:spTgt spid="487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87427">
                                            <p:txEl>
                                              <p:pRg st="1" end="1"/>
                                            </p:txEl>
                                          </p:spTgt>
                                        </p:tgtEl>
                                        <p:attrNameLst>
                                          <p:attrName>style.visibility</p:attrName>
                                        </p:attrNameLst>
                                      </p:cBhvr>
                                      <p:to>
                                        <p:strVal val="visible"/>
                                      </p:to>
                                    </p:set>
                                    <p:animEffect transition="in" filter="strips(downRight)">
                                      <p:cBhvr>
                                        <p:cTn id="12" dur="500"/>
                                        <p:tgtEl>
                                          <p:spTgt spid="487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87427">
                                            <p:txEl>
                                              <p:pRg st="2" end="2"/>
                                            </p:txEl>
                                          </p:spTgt>
                                        </p:tgtEl>
                                        <p:attrNameLst>
                                          <p:attrName>style.visibility</p:attrName>
                                        </p:attrNameLst>
                                      </p:cBhvr>
                                      <p:to>
                                        <p:strVal val="visible"/>
                                      </p:to>
                                    </p:set>
                                    <p:animEffect transition="in" filter="strips(downRight)">
                                      <p:cBhvr>
                                        <p:cTn id="17" dur="500"/>
                                        <p:tgtEl>
                                          <p:spTgt spid="487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Espaço Reservado para Data 4"/>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70691" name="Rectangle 3"/>
          <p:cNvSpPr>
            <a:spLocks noChangeArrowheads="1"/>
          </p:cNvSpPr>
          <p:nvPr/>
        </p:nvSpPr>
        <p:spPr bwMode="auto">
          <a:xfrm>
            <a:off x="673100" y="5951538"/>
            <a:ext cx="77724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eaLnBrk="0" hangingPunct="0">
              <a:spcBef>
                <a:spcPct val="50000"/>
              </a:spcBef>
            </a:pPr>
            <a:r>
              <a:rPr lang="pt-BR" altLang="pt-BR">
                <a:solidFill>
                  <a:schemeClr val="bg1"/>
                </a:solidFill>
              </a:rPr>
              <a:t>Fonte: Stiglitz &amp; Geenwald (2004).</a:t>
            </a:r>
          </a:p>
        </p:txBody>
      </p:sp>
      <p:sp>
        <p:nvSpPr>
          <p:cNvPr id="13316" name="Rectangle 5"/>
          <p:cNvSpPr>
            <a:spLocks noChangeArrowheads="1"/>
          </p:cNvSpPr>
          <p:nvPr/>
        </p:nvSpPr>
        <p:spPr bwMode="auto">
          <a:xfrm>
            <a:off x="685800" y="3524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pt-BR" altLang="pt-BR" sz="3600">
                <a:solidFill>
                  <a:srgbClr val="00FFFF"/>
                </a:solidFill>
              </a:rPr>
              <a:t>A maioria das transações gera renda?</a:t>
            </a:r>
          </a:p>
        </p:txBody>
      </p:sp>
      <p:pic>
        <p:nvPicPr>
          <p:cNvPr id="370712" name="Picture 24" descr="acoes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138363"/>
            <a:ext cx="9144000" cy="3878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0715" name="Rectangle 27"/>
          <p:cNvSpPr>
            <a:spLocks noChangeArrowheads="1"/>
          </p:cNvSpPr>
          <p:nvPr/>
        </p:nvSpPr>
        <p:spPr bwMode="auto">
          <a:xfrm>
            <a:off x="187325" y="1339850"/>
            <a:ext cx="874395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eaLnBrk="0" hangingPunct="0">
              <a:spcBef>
                <a:spcPct val="20000"/>
              </a:spcBef>
              <a:buFontTx/>
              <a:buChar char="•"/>
            </a:pPr>
            <a:r>
              <a:rPr lang="pt-BR" altLang="pt-BR" sz="2400" b="1">
                <a:sym typeface="Symbol" pitchFamily="18" charset="2"/>
              </a:rPr>
              <a:t>Valor das ações negociadas como porcentagem do PIB, diversos países.</a:t>
            </a:r>
            <a:endParaRPr lang="en-US" altLang="pt-BR" sz="2400" b="1">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0715">
                                            <p:txEl>
                                              <p:pRg st="0" end="0"/>
                                            </p:txEl>
                                          </p:spTgt>
                                        </p:tgtEl>
                                        <p:attrNameLst>
                                          <p:attrName>style.visibility</p:attrName>
                                        </p:attrNameLst>
                                      </p:cBhvr>
                                      <p:to>
                                        <p:strVal val="visible"/>
                                      </p:to>
                                    </p:set>
                                    <p:animEffect transition="in" filter="strips(downRight)">
                                      <p:cBhvr>
                                        <p:cTn id="7" dur="500"/>
                                        <p:tgtEl>
                                          <p:spTgt spid="370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0712"/>
                                        </p:tgtEl>
                                        <p:attrNameLst>
                                          <p:attrName>style.visibility</p:attrName>
                                        </p:attrNameLst>
                                      </p:cBhvr>
                                      <p:to>
                                        <p:strVal val="visible"/>
                                      </p:to>
                                    </p:set>
                                    <p:animEffect transition="in" filter="dissolve">
                                      <p:cBhvr>
                                        <p:cTn id="12" dur="500"/>
                                        <p:tgtEl>
                                          <p:spTgt spid="370712"/>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70691">
                                            <p:txEl>
                                              <p:pRg st="0" end="0"/>
                                            </p:txEl>
                                          </p:spTgt>
                                        </p:tgtEl>
                                        <p:attrNameLst>
                                          <p:attrName>style.visibility</p:attrName>
                                        </p:attrNameLst>
                                      </p:cBhvr>
                                      <p:to>
                                        <p:strVal val="visible"/>
                                      </p:to>
                                    </p:set>
                                    <p:animEffect transition="in" filter="strips(downRight)">
                                      <p:cBhvr>
                                        <p:cTn id="15" dur="500"/>
                                        <p:tgtEl>
                                          <p:spTgt spid="3706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autoUpdateAnimBg="0"/>
      <p:bldP spid="370715"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24931" name="Rectangle 2"/>
          <p:cNvSpPr>
            <a:spLocks noGrp="1" noChangeArrowheads="1"/>
          </p:cNvSpPr>
          <p:nvPr>
            <p:ph type="title"/>
          </p:nvPr>
        </p:nvSpPr>
        <p:spPr>
          <a:xfrm>
            <a:off x="685800" y="352425"/>
            <a:ext cx="7772400" cy="1143000"/>
          </a:xfrm>
        </p:spPr>
        <p:txBody>
          <a:bodyPr/>
          <a:lstStyle/>
          <a:p>
            <a:r>
              <a:rPr lang="pt-BR" altLang="pt-BR" sz="3600" smtClean="0"/>
              <a:t>Análise de equilíbrio</a:t>
            </a:r>
          </a:p>
        </p:txBody>
      </p:sp>
      <p:sp>
        <p:nvSpPr>
          <p:cNvPr id="488451" name="Rectangle 3"/>
          <p:cNvSpPr>
            <a:spLocks noGrp="1" noChangeArrowheads="1"/>
          </p:cNvSpPr>
          <p:nvPr>
            <p:ph type="body" idx="1"/>
          </p:nvPr>
        </p:nvSpPr>
        <p:spPr>
          <a:xfrm>
            <a:off x="514350" y="1863725"/>
            <a:ext cx="8077200" cy="4794250"/>
          </a:xfrm>
        </p:spPr>
        <p:txBody>
          <a:bodyPr/>
          <a:lstStyle/>
          <a:p>
            <a:pPr marL="609600" indent="-609600">
              <a:defRPr/>
            </a:pPr>
            <a:r>
              <a:rPr lang="pt-BR" b="1" smtClean="0"/>
              <a:t>No regime sem racionamento de crédito:</a:t>
            </a:r>
          </a:p>
          <a:p>
            <a:pPr marL="609600" indent="-609600" algn="ctr">
              <a:buFontTx/>
              <a:buNone/>
              <a:defRPr/>
            </a:pPr>
            <a:r>
              <a:rPr lang="pt-BR" b="1" smtClean="0"/>
              <a:t>	 </a:t>
            </a:r>
            <a:r>
              <a:rPr lang="pt-BR" b="1" i="1" smtClean="0">
                <a:effectLst>
                  <a:outerShdw blurRad="38100" dist="38100" dir="2700000" algn="tl">
                    <a:srgbClr val="000000"/>
                  </a:outerShdw>
                </a:effectLst>
              </a:rPr>
              <a:t>L</a:t>
            </a:r>
            <a:r>
              <a:rPr lang="pt-BR" b="1" i="1" baseline="-25000" smtClean="0">
                <a:effectLst>
                  <a:outerShdw blurRad="38100" dist="38100" dir="2700000" algn="tl">
                    <a:srgbClr val="000000"/>
                  </a:outerShdw>
                </a:effectLst>
              </a:rPr>
              <a:t>d</a:t>
            </a:r>
            <a:r>
              <a:rPr lang="pt-BR" b="1" smtClean="0">
                <a:effectLst>
                  <a:outerShdw blurRad="38100" dist="38100" dir="2700000" algn="tl">
                    <a:srgbClr val="000000"/>
                  </a:outerShdw>
                </a:effectLst>
              </a:rPr>
              <a:t> = </a:t>
            </a:r>
            <a:r>
              <a:rPr lang="pt-BR" b="1" i="1" smtClean="0">
                <a:effectLst>
                  <a:outerShdw blurRad="38100" dist="38100" dir="2700000" algn="tl">
                    <a:srgbClr val="000000"/>
                  </a:outerShdw>
                </a:effectLst>
              </a:rPr>
              <a:t>L</a:t>
            </a:r>
            <a:r>
              <a:rPr lang="pt-BR" b="1" i="1" baseline="-25000" smtClean="0">
                <a:effectLst>
                  <a:outerShdw blurRad="38100" dist="38100" dir="2700000" algn="tl">
                    <a:srgbClr val="000000"/>
                  </a:outerShdw>
                </a:effectLst>
              </a:rPr>
              <a:t>S</a:t>
            </a:r>
            <a:endParaRPr lang="pt-BR" sz="4000" b="1" smtClean="0">
              <a:solidFill>
                <a:schemeClr val="bg1"/>
              </a:solidFill>
            </a:endParaRPr>
          </a:p>
          <a:p>
            <a:pPr marL="609600" indent="-609600">
              <a:defRPr/>
            </a:pPr>
            <a:r>
              <a:rPr lang="pt-BR" b="1" smtClean="0">
                <a:solidFill>
                  <a:schemeClr val="bg1"/>
                </a:solidFill>
              </a:rPr>
              <a:t>E a condição de compensação completa do mercado de títulos públicos:</a:t>
            </a:r>
          </a:p>
          <a:p>
            <a:pPr marL="609600" indent="-609600" algn="ctr">
              <a:buFontTx/>
              <a:buNone/>
              <a:defRPr/>
            </a:pPr>
            <a:r>
              <a:rPr lang="pt-BR" b="1" i="1" smtClean="0">
                <a:solidFill>
                  <a:schemeClr val="bg1"/>
                </a:solidFill>
                <a:effectLst>
                  <a:outerShdw blurRad="38100" dist="38100" dir="2700000" algn="tl">
                    <a:srgbClr val="000000"/>
                  </a:outerShdw>
                </a:effectLst>
              </a:rPr>
              <a:t>	T</a:t>
            </a:r>
            <a:r>
              <a:rPr lang="pt-BR" b="1" smtClean="0">
                <a:solidFill>
                  <a:schemeClr val="bg1"/>
                </a:solidFill>
                <a:effectLst>
                  <a:outerShdw blurRad="38100" dist="38100" dir="2700000" algn="tl">
                    <a:srgbClr val="000000"/>
                  </a:outerShdw>
                </a:effectLst>
              </a:rPr>
              <a:t>(</a:t>
            </a:r>
            <a:r>
              <a:rPr lang="pt-BR" b="1" i="1" smtClean="0">
                <a:solidFill>
                  <a:schemeClr val="bg1"/>
                </a:solidFill>
                <a:effectLst>
                  <a:outerShdw blurRad="38100" dist="38100" dir="2700000" algn="tl">
                    <a:srgbClr val="000000"/>
                  </a:outerShdw>
                </a:effectLst>
              </a:rPr>
              <a:t>r</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latin typeface="Symbol" pitchFamily="18" charset="2"/>
              </a:rPr>
              <a:t>r</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y</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z</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K</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K</a:t>
            </a:r>
            <a:r>
              <a:rPr lang="pt-BR" b="1" i="1" baseline="-25000" smtClean="0">
                <a:solidFill>
                  <a:schemeClr val="bg1"/>
                </a:solidFill>
                <a:effectLst>
                  <a:outerShdw blurRad="38100" dist="38100" dir="2700000" algn="tl">
                    <a:srgbClr val="000000"/>
                  </a:outerShdw>
                </a:effectLst>
              </a:rPr>
              <a:t>f</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q</a:t>
            </a:r>
            <a:r>
              <a:rPr lang="pt-BR" b="1" smtClean="0">
                <a:solidFill>
                  <a:schemeClr val="bg1"/>
                </a:solidFill>
                <a:effectLst>
                  <a:outerShdw blurRad="38100" dist="38100" dir="2700000" algn="tl">
                    <a:srgbClr val="000000"/>
                  </a:outerShdw>
                </a:effectLst>
              </a:rPr>
              <a:t>)</a:t>
            </a:r>
            <a:r>
              <a:rPr lang="pt-BR" b="1" smtClean="0">
                <a:solidFill>
                  <a:schemeClr val="bg1"/>
                </a:solidFill>
              </a:rPr>
              <a:t> = </a:t>
            </a:r>
            <a:r>
              <a:rPr lang="pt-BR" b="1" i="1" smtClean="0">
                <a:solidFill>
                  <a:schemeClr val="bg1"/>
                </a:solidFill>
                <a:effectLst>
                  <a:outerShdw blurRad="38100" dist="38100" dir="2700000" algn="tl">
                    <a:srgbClr val="000000"/>
                  </a:outerShdw>
                </a:effectLst>
              </a:rPr>
              <a:t>T</a:t>
            </a:r>
            <a:r>
              <a:rPr lang="pt-BR" b="1" i="1" baseline="-25000" smtClean="0">
                <a:solidFill>
                  <a:schemeClr val="bg1"/>
                </a:solidFill>
                <a:effectLst>
                  <a:outerShdw blurRad="38100" dist="38100" dir="2700000" algn="tl">
                    <a:srgbClr val="000000"/>
                  </a:outerShdw>
                </a:effectLst>
              </a:rPr>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88451">
                                            <p:txEl>
                                              <p:pRg st="0" end="0"/>
                                            </p:txEl>
                                          </p:spTgt>
                                        </p:tgtEl>
                                        <p:attrNameLst>
                                          <p:attrName>style.visibility</p:attrName>
                                        </p:attrNameLst>
                                      </p:cBhvr>
                                      <p:to>
                                        <p:strVal val="visible"/>
                                      </p:to>
                                    </p:set>
                                    <p:animEffect transition="in" filter="strips(downRight)">
                                      <p:cBhvr>
                                        <p:cTn id="7" dur="500"/>
                                        <p:tgtEl>
                                          <p:spTgt spid="488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88451">
                                            <p:txEl>
                                              <p:pRg st="1" end="1"/>
                                            </p:txEl>
                                          </p:spTgt>
                                        </p:tgtEl>
                                        <p:attrNameLst>
                                          <p:attrName>style.visibility</p:attrName>
                                        </p:attrNameLst>
                                      </p:cBhvr>
                                      <p:to>
                                        <p:strVal val="visible"/>
                                      </p:to>
                                    </p:set>
                                    <p:animEffect transition="in" filter="strips(downRight)">
                                      <p:cBhvr>
                                        <p:cTn id="12" dur="500"/>
                                        <p:tgtEl>
                                          <p:spTgt spid="488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88451">
                                            <p:txEl>
                                              <p:pRg st="2" end="2"/>
                                            </p:txEl>
                                          </p:spTgt>
                                        </p:tgtEl>
                                        <p:attrNameLst>
                                          <p:attrName>style.visibility</p:attrName>
                                        </p:attrNameLst>
                                      </p:cBhvr>
                                      <p:to>
                                        <p:strVal val="visible"/>
                                      </p:to>
                                    </p:set>
                                    <p:animEffect transition="in" filter="strips(downRight)">
                                      <p:cBhvr>
                                        <p:cTn id="17" dur="500"/>
                                        <p:tgtEl>
                                          <p:spTgt spid="4884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88451">
                                            <p:txEl>
                                              <p:pRg st="3" end="3"/>
                                            </p:txEl>
                                          </p:spTgt>
                                        </p:tgtEl>
                                        <p:attrNameLst>
                                          <p:attrName>style.visibility</p:attrName>
                                        </p:attrNameLst>
                                      </p:cBhvr>
                                      <p:to>
                                        <p:strVal val="visible"/>
                                      </p:to>
                                    </p:set>
                                    <p:animEffect transition="in" filter="strips(downRight)">
                                      <p:cBhvr>
                                        <p:cTn id="22" dur="500"/>
                                        <p:tgtEl>
                                          <p:spTgt spid="488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25955" name="Rectangle 2"/>
          <p:cNvSpPr>
            <a:spLocks noGrp="1" noChangeArrowheads="1"/>
          </p:cNvSpPr>
          <p:nvPr>
            <p:ph type="title"/>
          </p:nvPr>
        </p:nvSpPr>
        <p:spPr>
          <a:xfrm>
            <a:off x="685800" y="352425"/>
            <a:ext cx="7772400" cy="1143000"/>
          </a:xfrm>
        </p:spPr>
        <p:txBody>
          <a:bodyPr/>
          <a:lstStyle/>
          <a:p>
            <a:r>
              <a:rPr lang="pt-BR" altLang="pt-BR" sz="3600" smtClean="0"/>
              <a:t>Análise de equilíbrio</a:t>
            </a:r>
          </a:p>
        </p:txBody>
      </p:sp>
      <p:sp>
        <p:nvSpPr>
          <p:cNvPr id="489475" name="Rectangle 3"/>
          <p:cNvSpPr>
            <a:spLocks noGrp="1" noChangeArrowheads="1"/>
          </p:cNvSpPr>
          <p:nvPr>
            <p:ph type="body" idx="1"/>
          </p:nvPr>
        </p:nvSpPr>
        <p:spPr>
          <a:xfrm>
            <a:off x="514350" y="1622425"/>
            <a:ext cx="8077200" cy="4794250"/>
          </a:xfrm>
        </p:spPr>
        <p:txBody>
          <a:bodyPr/>
          <a:lstStyle/>
          <a:p>
            <a:pPr marL="1752600" lvl="3" indent="-381000">
              <a:buFontTx/>
              <a:buNone/>
              <a:defRPr/>
            </a:pPr>
            <a:r>
              <a:rPr lang="pt-BR" b="1" smtClean="0"/>
              <a:t>	</a:t>
            </a:r>
            <a:r>
              <a:rPr lang="pt-BR" sz="3200" b="1" i="1" smtClean="0">
                <a:solidFill>
                  <a:schemeClr val="bg1"/>
                </a:solidFill>
                <a:effectLst>
                  <a:outerShdw blurRad="38100" dist="38100" dir="2700000" algn="tl">
                    <a:srgbClr val="000000"/>
                  </a:outerShdw>
                </a:effectLst>
              </a:rPr>
              <a:t>L</a:t>
            </a:r>
            <a:r>
              <a:rPr lang="pt-BR" sz="3200" b="1" i="1" baseline="-25000" smtClean="0">
                <a:solidFill>
                  <a:schemeClr val="bg1"/>
                </a:solidFill>
                <a:effectLst>
                  <a:outerShdw blurRad="38100" dist="38100" dir="2700000" algn="tl">
                    <a:srgbClr val="000000"/>
                  </a:outerShdw>
                </a:effectLst>
              </a:rPr>
              <a:t>d</a:t>
            </a:r>
            <a:r>
              <a:rPr lang="pt-BR" sz="3200" b="1" smtClean="0">
                <a:solidFill>
                  <a:schemeClr val="bg1"/>
                </a:solidFill>
                <a:effectLst>
                  <a:outerShdw blurRad="38100" dist="38100" dir="2700000" algn="tl">
                    <a:srgbClr val="000000"/>
                  </a:outerShdw>
                </a:effectLst>
              </a:rPr>
              <a:t> = </a:t>
            </a:r>
            <a:r>
              <a:rPr lang="pt-BR" sz="3200" b="1" i="1" smtClean="0">
                <a:solidFill>
                  <a:schemeClr val="bg1"/>
                </a:solidFill>
                <a:effectLst>
                  <a:outerShdw blurRad="38100" dist="38100" dir="2700000" algn="tl">
                    <a:srgbClr val="000000"/>
                  </a:outerShdw>
                </a:effectLst>
              </a:rPr>
              <a:t>L</a:t>
            </a:r>
            <a:r>
              <a:rPr lang="pt-BR" sz="3200" b="1" i="1" baseline="-25000" smtClean="0">
                <a:solidFill>
                  <a:schemeClr val="bg1"/>
                </a:solidFill>
                <a:effectLst>
                  <a:outerShdw blurRad="38100" dist="38100" dir="2700000" algn="tl">
                    <a:srgbClr val="000000"/>
                  </a:outerShdw>
                </a:effectLst>
              </a:rPr>
              <a:t>S</a:t>
            </a:r>
            <a:endParaRPr lang="pt-BR" sz="3200" b="1" smtClean="0">
              <a:solidFill>
                <a:schemeClr val="bg1"/>
              </a:solidFill>
            </a:endParaRPr>
          </a:p>
          <a:p>
            <a:pPr marL="1752600" lvl="3" indent="-381000">
              <a:buFontTx/>
              <a:buNone/>
              <a:defRPr/>
            </a:pPr>
            <a:r>
              <a:rPr lang="pt-BR" sz="3200" b="1" i="1" smtClean="0">
                <a:solidFill>
                  <a:schemeClr val="bg1"/>
                </a:solidFill>
                <a:effectLst>
                  <a:outerShdw blurRad="38100" dist="38100" dir="2700000" algn="tl">
                    <a:srgbClr val="000000"/>
                  </a:outerShdw>
                </a:effectLst>
              </a:rPr>
              <a:t>	T</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rPr>
              <a:t>r</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latin typeface="Symbol" pitchFamily="18" charset="2"/>
              </a:rPr>
              <a:t>r</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y</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z</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K</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K</a:t>
            </a:r>
            <a:r>
              <a:rPr lang="pt-BR" sz="3200" b="1" i="1" baseline="-25000" smtClean="0">
                <a:solidFill>
                  <a:schemeClr val="bg1"/>
                </a:solidFill>
                <a:effectLst>
                  <a:outerShdw blurRad="38100" dist="38100" dir="2700000" algn="tl">
                    <a:srgbClr val="000000"/>
                  </a:outerShdw>
                </a:effectLst>
              </a:rPr>
              <a:t>f</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q</a:t>
            </a:r>
            <a:r>
              <a:rPr lang="pt-BR" sz="3200" b="1" smtClean="0">
                <a:solidFill>
                  <a:schemeClr val="bg1"/>
                </a:solidFill>
                <a:effectLst>
                  <a:outerShdw blurRad="38100" dist="38100" dir="2700000" algn="tl">
                    <a:srgbClr val="000000"/>
                  </a:outerShdw>
                </a:effectLst>
              </a:rPr>
              <a:t>)</a:t>
            </a:r>
            <a:r>
              <a:rPr lang="pt-BR" sz="3200" b="1" smtClean="0">
                <a:solidFill>
                  <a:schemeClr val="bg1"/>
                </a:solidFill>
              </a:rPr>
              <a:t> = </a:t>
            </a:r>
            <a:r>
              <a:rPr lang="pt-BR" sz="3200" b="1" i="1" smtClean="0">
                <a:solidFill>
                  <a:schemeClr val="bg1"/>
                </a:solidFill>
                <a:effectLst>
                  <a:outerShdw blurRad="38100" dist="38100" dir="2700000" algn="tl">
                    <a:srgbClr val="000000"/>
                  </a:outerShdw>
                </a:effectLst>
              </a:rPr>
              <a:t>T</a:t>
            </a:r>
            <a:r>
              <a:rPr lang="pt-BR" sz="3200" b="1" i="1" baseline="-25000" smtClean="0">
                <a:solidFill>
                  <a:schemeClr val="bg1"/>
                </a:solidFill>
                <a:effectLst>
                  <a:outerShdw blurRad="38100" dist="38100" dir="2700000" algn="tl">
                    <a:srgbClr val="000000"/>
                  </a:outerShdw>
                </a:effectLst>
              </a:rPr>
              <a:t>S</a:t>
            </a:r>
            <a:endParaRPr lang="pt-BR" b="1" i="1" baseline="-25000" smtClean="0">
              <a:solidFill>
                <a:schemeClr val="bg1"/>
              </a:solidFill>
              <a:effectLst>
                <a:outerShdw blurRad="38100" dist="38100" dir="2700000" algn="tl">
                  <a:srgbClr val="000000"/>
                </a:outerShdw>
              </a:effectLst>
            </a:endParaRPr>
          </a:p>
        </p:txBody>
      </p:sp>
      <p:sp>
        <p:nvSpPr>
          <p:cNvPr id="489476" name="Rectangle 4"/>
          <p:cNvSpPr>
            <a:spLocks noChangeArrowheads="1"/>
          </p:cNvSpPr>
          <p:nvPr/>
        </p:nvSpPr>
        <p:spPr bwMode="auto">
          <a:xfrm>
            <a:off x="517525" y="3106738"/>
            <a:ext cx="8077200"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spcBef>
                <a:spcPct val="20000"/>
              </a:spcBef>
              <a:buFontTx/>
              <a:buChar char="•"/>
              <a:defRPr/>
            </a:pPr>
            <a:r>
              <a:rPr lang="pt-BR" sz="3200" b="1">
                <a:cs typeface="+mn-cs"/>
              </a:rPr>
              <a:t>Resolvendo o sistema, tem-se:</a:t>
            </a:r>
          </a:p>
          <a:p>
            <a:pPr marL="609600" indent="-609600" algn="ctr" eaLnBrk="0" hangingPunct="0">
              <a:spcBef>
                <a:spcPct val="20000"/>
              </a:spcBef>
              <a:defRPr/>
            </a:pPr>
            <a:r>
              <a:rPr lang="pt-BR" sz="3200" b="1" i="1">
                <a:effectLst>
                  <a:outerShdw blurRad="38100" dist="38100" dir="2700000" algn="tl">
                    <a:srgbClr val="000000"/>
                  </a:outerShdw>
                </a:effectLst>
                <a:latin typeface="Symbol" pitchFamily="18" charset="2"/>
                <a:cs typeface="+mn-cs"/>
              </a:rPr>
              <a:t>r</a:t>
            </a:r>
            <a:r>
              <a:rPr lang="pt-BR" sz="3200" b="1" i="1">
                <a:effectLst>
                  <a:outerShdw blurRad="38100" dist="38100" dir="2700000" algn="tl">
                    <a:srgbClr val="000000"/>
                  </a:outerShdw>
                </a:effectLst>
                <a:cs typeface="+mn-cs"/>
              </a:rPr>
              <a:t> = </a:t>
            </a:r>
            <a:r>
              <a:rPr lang="pt-BR" sz="3200" b="1" i="1">
                <a:effectLst>
                  <a:outerShdw blurRad="38100" dist="38100" dir="2700000" algn="tl">
                    <a:srgbClr val="000000"/>
                  </a:outerShdw>
                </a:effectLst>
                <a:latin typeface="Symbol" pitchFamily="18" charset="2"/>
                <a:cs typeface="+mn-cs"/>
              </a:rPr>
              <a:t>r</a:t>
            </a:r>
            <a:r>
              <a:rPr lang="pt-BR" sz="3200" b="1" i="1">
                <a:effectLst>
                  <a:outerShdw blurRad="38100" dist="38100" dir="2700000" algn="tl">
                    <a:srgbClr val="000000"/>
                  </a:outerShdw>
                </a:effectLst>
                <a:cs typeface="+mn-cs"/>
              </a:rPr>
              <a:t> </a:t>
            </a:r>
            <a:r>
              <a:rPr lang="pt-BR" sz="3200" b="1">
                <a:effectLst>
                  <a:outerShdw blurRad="38100" dist="38100" dir="2700000" algn="tl">
                    <a:srgbClr val="000000"/>
                  </a:outerShdw>
                </a:effectLst>
                <a:cs typeface="+mn-cs"/>
              </a:rPr>
              <a:t>(</a:t>
            </a:r>
            <a:r>
              <a:rPr lang="pt-BR" sz="3200" b="1" i="1">
                <a:effectLst>
                  <a:outerShdw blurRad="38100" dist="38100" dir="2700000" algn="tl">
                    <a:srgbClr val="000000"/>
                  </a:outerShdw>
                </a:effectLst>
                <a:cs typeface="+mn-cs"/>
              </a:rPr>
              <a:t>y</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z</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K</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K</a:t>
            </a:r>
            <a:r>
              <a:rPr lang="pt-BR" sz="3200" b="1" i="1" baseline="-25000">
                <a:effectLst>
                  <a:outerShdw blurRad="38100" dist="38100" dir="2700000" algn="tl">
                    <a:srgbClr val="000000"/>
                  </a:outerShdw>
                </a:effectLst>
                <a:cs typeface="+mn-cs"/>
              </a:rPr>
              <a:t>f</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q</a:t>
            </a:r>
            <a:r>
              <a:rPr lang="pt-BR" sz="3200" b="1">
                <a:effectLst>
                  <a:outerShdw blurRad="38100" dist="38100" dir="2700000" algn="tl">
                    <a:srgbClr val="000000"/>
                  </a:outerShdw>
                </a:effectLst>
                <a:cs typeface="+mn-cs"/>
              </a:rPr>
              <a:t>)</a:t>
            </a:r>
          </a:p>
          <a:p>
            <a:pPr marL="609600" indent="-609600" algn="ctr" eaLnBrk="0" hangingPunct="0">
              <a:spcBef>
                <a:spcPct val="20000"/>
              </a:spcBef>
              <a:defRPr/>
            </a:pPr>
            <a:r>
              <a:rPr lang="pt-BR" sz="3200" b="1" i="1">
                <a:effectLst>
                  <a:outerShdw blurRad="38100" dist="38100" dir="2700000" algn="tl">
                    <a:srgbClr val="000000"/>
                  </a:outerShdw>
                </a:effectLst>
                <a:cs typeface="+mn-cs"/>
              </a:rPr>
              <a:t>r = r</a:t>
            </a:r>
            <a:r>
              <a:rPr lang="pt-BR" sz="3200" b="1">
                <a:effectLst>
                  <a:outerShdw blurRad="38100" dist="38100" dir="2700000" algn="tl">
                    <a:srgbClr val="000000"/>
                  </a:outerShdw>
                </a:effectLst>
                <a:cs typeface="+mn-cs"/>
              </a:rPr>
              <a:t>(</a:t>
            </a:r>
            <a:r>
              <a:rPr lang="pt-BR" sz="3200" b="1" i="1">
                <a:effectLst>
                  <a:outerShdw blurRad="38100" dist="38100" dir="2700000" algn="tl">
                    <a:srgbClr val="000000"/>
                  </a:outerShdw>
                </a:effectLst>
                <a:cs typeface="+mn-cs"/>
              </a:rPr>
              <a:t>y</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z</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K</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K</a:t>
            </a:r>
            <a:r>
              <a:rPr lang="pt-BR" sz="3200" b="1" i="1" baseline="-25000">
                <a:effectLst>
                  <a:outerShdw blurRad="38100" dist="38100" dir="2700000" algn="tl">
                    <a:srgbClr val="000000"/>
                  </a:outerShdw>
                </a:effectLst>
                <a:cs typeface="+mn-cs"/>
              </a:rPr>
              <a:t>f</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q</a:t>
            </a:r>
            <a:r>
              <a:rPr lang="pt-BR" sz="3200" b="1">
                <a:effectLst>
                  <a:outerShdw blurRad="38100" dist="38100" dir="2700000" algn="tl">
                    <a:srgbClr val="000000"/>
                  </a:outerShdw>
                </a:effectLst>
                <a:cs typeface="+mn-cs"/>
              </a:rPr>
              <a:t>)</a:t>
            </a:r>
            <a:endParaRPr lang="pt-BR" sz="3200" b="1" i="1" baseline="-25000">
              <a:effectLst>
                <a:outerShdw blurRad="38100" dist="38100" dir="2700000" algn="tl">
                  <a:srgbClr val="000000"/>
                </a:outerShdw>
              </a:effectLst>
              <a:cs typeface="+mn-cs"/>
            </a:endParaRPr>
          </a:p>
          <a:p>
            <a:pPr marL="609600" indent="-609600" eaLnBrk="0" hangingPunct="0">
              <a:spcBef>
                <a:spcPct val="20000"/>
              </a:spcBef>
              <a:buFontTx/>
              <a:buChar char="•"/>
              <a:defRPr/>
            </a:pPr>
            <a:r>
              <a:rPr lang="pt-BR" sz="3200" b="1">
                <a:cs typeface="+mn-cs"/>
              </a:rPr>
              <a:t>Obtém-se a curva de equilíbrio monetário, </a:t>
            </a:r>
            <a:r>
              <a:rPr lang="pt-BR" sz="3200" b="1" i="1">
                <a:effectLst>
                  <a:outerShdw blurRad="38100" dist="38100" dir="2700000" algn="tl">
                    <a:srgbClr val="000000"/>
                  </a:outerShdw>
                </a:effectLst>
                <a:cs typeface="+mn-cs"/>
              </a:rPr>
              <a:t>L*M*</a:t>
            </a:r>
            <a:r>
              <a:rPr lang="pt-BR" sz="3200" b="1">
                <a:cs typeface="+mn-cs"/>
              </a:rPr>
              <a:t> </a:t>
            </a:r>
            <a:r>
              <a:rPr lang="pt-BR" sz="3200" b="1">
                <a:solidFill>
                  <a:schemeClr val="bg1"/>
                </a:solidFill>
                <a:cs typeface="+mn-cs"/>
              </a:rPr>
              <a:t>(muito semelhante à curva </a:t>
            </a:r>
            <a:r>
              <a:rPr lang="pt-BR" sz="3200" b="1" i="1">
                <a:solidFill>
                  <a:schemeClr val="bg1"/>
                </a:solidFill>
                <a:cs typeface="+mn-cs"/>
              </a:rPr>
              <a:t>LM</a:t>
            </a:r>
            <a:r>
              <a:rPr lang="pt-BR" sz="3200" b="1">
                <a:solidFill>
                  <a:schemeClr val="bg1"/>
                </a:solidFill>
                <a:cs typeface="+mn-cs"/>
              </a:rPr>
              <a:t> tradicional)</a:t>
            </a:r>
            <a:endParaRPr lang="pt-BR" sz="3200" b="1" i="1" baseline="-25000">
              <a:effectLst>
                <a:outerShdw blurRad="38100" dist="38100" dir="2700000" algn="tl">
                  <a:srgbClr val="000000"/>
                </a:outerShdw>
              </a:effectLst>
              <a:cs typeface="+mn-cs"/>
            </a:endParaRPr>
          </a:p>
        </p:txBody>
      </p:sp>
      <p:sp>
        <p:nvSpPr>
          <p:cNvPr id="125958" name="AutoShape 5"/>
          <p:cNvSpPr>
            <a:spLocks/>
          </p:cNvSpPr>
          <p:nvPr/>
        </p:nvSpPr>
        <p:spPr bwMode="auto">
          <a:xfrm>
            <a:off x="2006600" y="1714500"/>
            <a:ext cx="241300" cy="1003300"/>
          </a:xfrm>
          <a:prstGeom prst="leftBrace">
            <a:avLst>
              <a:gd name="adj1" fmla="val 34649"/>
              <a:gd name="adj2" fmla="val 50000"/>
            </a:avLst>
          </a:prstGeom>
          <a:noFill/>
          <a:ln w="9525">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hangingPunct="0"/>
            <a:endParaRPr lang="pt-BR" alt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89475">
                                            <p:txEl>
                                              <p:pRg st="0" end="0"/>
                                            </p:txEl>
                                          </p:spTgt>
                                        </p:tgtEl>
                                        <p:attrNameLst>
                                          <p:attrName>style.visibility</p:attrName>
                                        </p:attrNameLst>
                                      </p:cBhvr>
                                      <p:to>
                                        <p:strVal val="visible"/>
                                      </p:to>
                                    </p:set>
                                    <p:animEffect transition="in" filter="strips(downRight)">
                                      <p:cBhvr>
                                        <p:cTn id="7" dur="500"/>
                                        <p:tgtEl>
                                          <p:spTgt spid="48947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89475">
                                            <p:txEl>
                                              <p:pRg st="1" end="1"/>
                                            </p:txEl>
                                          </p:spTgt>
                                        </p:tgtEl>
                                        <p:attrNameLst>
                                          <p:attrName>style.visibility</p:attrName>
                                        </p:attrNameLst>
                                      </p:cBhvr>
                                      <p:to>
                                        <p:strVal val="visible"/>
                                      </p:to>
                                    </p:set>
                                    <p:animEffect transition="in" filter="strips(downRight)">
                                      <p:cBhvr>
                                        <p:cTn id="10" dur="500"/>
                                        <p:tgtEl>
                                          <p:spTgt spid="489475">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89476">
                                            <p:txEl>
                                              <p:pRg st="0" end="0"/>
                                            </p:txEl>
                                          </p:spTgt>
                                        </p:tgtEl>
                                        <p:attrNameLst>
                                          <p:attrName>style.visibility</p:attrName>
                                        </p:attrNameLst>
                                      </p:cBhvr>
                                      <p:to>
                                        <p:strVal val="visible"/>
                                      </p:to>
                                    </p:set>
                                    <p:animEffect transition="in" filter="strips(downRight)">
                                      <p:cBhvr>
                                        <p:cTn id="13" dur="500"/>
                                        <p:tgtEl>
                                          <p:spTgt spid="48947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89476">
                                            <p:txEl>
                                              <p:pRg st="1" end="1"/>
                                            </p:txEl>
                                          </p:spTgt>
                                        </p:tgtEl>
                                        <p:attrNameLst>
                                          <p:attrName>style.visibility</p:attrName>
                                        </p:attrNameLst>
                                      </p:cBhvr>
                                      <p:to>
                                        <p:strVal val="visible"/>
                                      </p:to>
                                    </p:set>
                                    <p:animEffect transition="in" filter="strips(downRight)">
                                      <p:cBhvr>
                                        <p:cTn id="18" dur="500"/>
                                        <p:tgtEl>
                                          <p:spTgt spid="489476">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89476">
                                            <p:txEl>
                                              <p:pRg st="2" end="2"/>
                                            </p:txEl>
                                          </p:spTgt>
                                        </p:tgtEl>
                                        <p:attrNameLst>
                                          <p:attrName>style.visibility</p:attrName>
                                        </p:attrNameLst>
                                      </p:cBhvr>
                                      <p:to>
                                        <p:strVal val="visible"/>
                                      </p:to>
                                    </p:set>
                                    <p:animEffect transition="in" filter="strips(downRight)">
                                      <p:cBhvr>
                                        <p:cTn id="23" dur="500"/>
                                        <p:tgtEl>
                                          <p:spTgt spid="489476">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489476">
                                            <p:txEl>
                                              <p:pRg st="3" end="3"/>
                                            </p:txEl>
                                          </p:spTgt>
                                        </p:tgtEl>
                                        <p:attrNameLst>
                                          <p:attrName>style.visibility</p:attrName>
                                        </p:attrNameLst>
                                      </p:cBhvr>
                                      <p:to>
                                        <p:strVal val="visible"/>
                                      </p:to>
                                    </p:set>
                                    <p:animEffect transition="in" filter="strips(downRight)">
                                      <p:cBhvr>
                                        <p:cTn id="28" dur="500"/>
                                        <p:tgtEl>
                                          <p:spTgt spid="4894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5" grpId="0" build="p" autoUpdateAnimBg="0"/>
      <p:bldP spid="489476"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26979" name="Rectangle 2"/>
          <p:cNvSpPr>
            <a:spLocks noGrp="1" noChangeArrowheads="1"/>
          </p:cNvSpPr>
          <p:nvPr>
            <p:ph type="title"/>
          </p:nvPr>
        </p:nvSpPr>
        <p:spPr>
          <a:xfrm>
            <a:off x="685800" y="352425"/>
            <a:ext cx="7772400" cy="1143000"/>
          </a:xfrm>
        </p:spPr>
        <p:txBody>
          <a:bodyPr/>
          <a:lstStyle/>
          <a:p>
            <a:r>
              <a:rPr lang="pt-BR" altLang="pt-BR" sz="3600" smtClean="0"/>
              <a:t>Análise de equilíbrio</a:t>
            </a:r>
          </a:p>
        </p:txBody>
      </p:sp>
      <p:sp>
        <p:nvSpPr>
          <p:cNvPr id="490499" name="Rectangle 3"/>
          <p:cNvSpPr>
            <a:spLocks noGrp="1" noChangeArrowheads="1"/>
          </p:cNvSpPr>
          <p:nvPr>
            <p:ph type="body" idx="1"/>
          </p:nvPr>
        </p:nvSpPr>
        <p:spPr>
          <a:xfrm>
            <a:off x="514350" y="1622425"/>
            <a:ext cx="8077200" cy="4794250"/>
          </a:xfrm>
        </p:spPr>
        <p:txBody>
          <a:bodyPr/>
          <a:lstStyle/>
          <a:p>
            <a:pPr marL="2209800" lvl="4" indent="-381000">
              <a:buFontTx/>
              <a:buNone/>
              <a:defRPr/>
            </a:pPr>
            <a:r>
              <a:rPr lang="pt-BR" sz="3200" b="1" i="1" smtClean="0">
                <a:solidFill>
                  <a:schemeClr val="bg1"/>
                </a:solidFill>
                <a:effectLst>
                  <a:outerShdw blurRad="38100" dist="38100" dir="2700000" algn="tl">
                    <a:srgbClr val="000000"/>
                  </a:outerShdw>
                </a:effectLst>
                <a:latin typeface="Symbol" pitchFamily="18" charset="2"/>
              </a:rPr>
              <a:t>r</a:t>
            </a:r>
            <a:r>
              <a:rPr lang="pt-BR" sz="3200" b="1" i="1" smtClean="0">
                <a:solidFill>
                  <a:schemeClr val="bg1"/>
                </a:solidFill>
                <a:effectLst>
                  <a:outerShdw blurRad="38100" dist="38100" dir="2700000" algn="tl">
                    <a:srgbClr val="000000"/>
                  </a:outerShdw>
                </a:effectLst>
              </a:rPr>
              <a:t> = </a:t>
            </a:r>
            <a:r>
              <a:rPr lang="pt-BR" sz="3200" b="1" i="1" smtClean="0">
                <a:solidFill>
                  <a:schemeClr val="bg1"/>
                </a:solidFill>
                <a:effectLst>
                  <a:outerShdw blurRad="38100" dist="38100" dir="2700000" algn="tl">
                    <a:srgbClr val="000000"/>
                  </a:outerShdw>
                </a:effectLst>
                <a:latin typeface="Symbol" pitchFamily="18" charset="2"/>
              </a:rPr>
              <a:t>r</a:t>
            </a:r>
            <a:r>
              <a:rPr lang="pt-BR" sz="3200" b="1" i="1" smtClean="0">
                <a:solidFill>
                  <a:schemeClr val="bg1"/>
                </a:solidFill>
                <a:effectLst>
                  <a:outerShdw blurRad="38100" dist="38100" dir="2700000" algn="tl">
                    <a:srgbClr val="000000"/>
                  </a:outerShdw>
                </a:effectLst>
              </a:rPr>
              <a:t> </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rPr>
              <a:t>y</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z</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K</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K</a:t>
            </a:r>
            <a:r>
              <a:rPr lang="pt-BR" sz="3200" b="1" i="1" baseline="-25000" smtClean="0">
                <a:solidFill>
                  <a:schemeClr val="bg1"/>
                </a:solidFill>
                <a:effectLst>
                  <a:outerShdw blurRad="38100" dist="38100" dir="2700000" algn="tl">
                    <a:srgbClr val="000000"/>
                  </a:outerShdw>
                </a:effectLst>
              </a:rPr>
              <a:t>f</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q</a:t>
            </a:r>
            <a:r>
              <a:rPr lang="pt-BR" sz="3200" b="1" smtClean="0">
                <a:solidFill>
                  <a:schemeClr val="bg1"/>
                </a:solidFill>
                <a:effectLst>
                  <a:outerShdw blurRad="38100" dist="38100" dir="2700000" algn="tl">
                    <a:srgbClr val="000000"/>
                  </a:outerShdw>
                </a:effectLst>
              </a:rPr>
              <a:t>)</a:t>
            </a:r>
          </a:p>
          <a:p>
            <a:pPr marL="2209800" lvl="4" indent="-381000">
              <a:buFontTx/>
              <a:buNone/>
              <a:defRPr/>
            </a:pPr>
            <a:r>
              <a:rPr lang="pt-BR" sz="3200" b="1" i="1" smtClean="0">
                <a:solidFill>
                  <a:schemeClr val="bg1"/>
                </a:solidFill>
                <a:effectLst>
                  <a:outerShdw blurRad="38100" dist="38100" dir="2700000" algn="tl">
                    <a:srgbClr val="000000"/>
                  </a:outerShdw>
                </a:effectLst>
              </a:rPr>
              <a:t>r = r</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rPr>
              <a:t>y</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z</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K</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K</a:t>
            </a:r>
            <a:r>
              <a:rPr lang="pt-BR" sz="3200" b="1" i="1" baseline="-25000" smtClean="0">
                <a:solidFill>
                  <a:schemeClr val="bg1"/>
                </a:solidFill>
                <a:effectLst>
                  <a:outerShdw blurRad="38100" dist="38100" dir="2700000" algn="tl">
                    <a:srgbClr val="000000"/>
                  </a:outerShdw>
                </a:effectLst>
              </a:rPr>
              <a:t>f</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q</a:t>
            </a:r>
            <a:r>
              <a:rPr lang="pt-BR" sz="3200" b="1" smtClean="0">
                <a:solidFill>
                  <a:schemeClr val="bg1"/>
                </a:solidFill>
                <a:effectLst>
                  <a:outerShdw blurRad="38100" dist="38100" dir="2700000" algn="tl">
                    <a:srgbClr val="000000"/>
                  </a:outerShdw>
                </a:effectLst>
              </a:rPr>
              <a:t>)</a:t>
            </a:r>
          </a:p>
        </p:txBody>
      </p:sp>
      <p:sp>
        <p:nvSpPr>
          <p:cNvPr id="490500" name="Rectangle 4"/>
          <p:cNvSpPr>
            <a:spLocks noChangeArrowheads="1"/>
          </p:cNvSpPr>
          <p:nvPr/>
        </p:nvSpPr>
        <p:spPr bwMode="auto">
          <a:xfrm>
            <a:off x="517525" y="3106738"/>
            <a:ext cx="8077200"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spcBef>
                <a:spcPct val="20000"/>
              </a:spcBef>
              <a:buFontTx/>
              <a:buChar char="•"/>
              <a:defRPr/>
            </a:pPr>
            <a:r>
              <a:rPr lang="pt-BR" sz="3200" b="1">
                <a:cs typeface="+mn-cs"/>
              </a:rPr>
              <a:t>Considerando o </a:t>
            </a:r>
            <a:r>
              <a:rPr lang="pt-BR" sz="3200" b="1" i="1">
                <a:cs typeface="+mn-cs"/>
              </a:rPr>
              <a:t>spread</a:t>
            </a:r>
            <a:r>
              <a:rPr lang="pt-BR" sz="3200" b="1">
                <a:cs typeface="+mn-cs"/>
              </a:rPr>
              <a:t>, </a:t>
            </a:r>
            <a:r>
              <a:rPr lang="pt-BR" sz="3200" b="1" i="1">
                <a:effectLst>
                  <a:outerShdw blurRad="38100" dist="38100" dir="2700000" algn="tl">
                    <a:srgbClr val="000000"/>
                  </a:outerShdw>
                </a:effectLst>
                <a:latin typeface="Symbol" pitchFamily="18" charset="2"/>
                <a:cs typeface="+mn-cs"/>
              </a:rPr>
              <a:t>x</a:t>
            </a:r>
            <a:r>
              <a:rPr lang="pt-BR" sz="3200" b="1" i="1">
                <a:effectLst>
                  <a:outerShdw blurRad="38100" dist="38100" dir="2700000" algn="tl">
                    <a:srgbClr val="000000"/>
                  </a:outerShdw>
                </a:effectLst>
                <a:cs typeface="+mn-cs"/>
              </a:rPr>
              <a:t> = r – </a:t>
            </a:r>
            <a:r>
              <a:rPr lang="pt-BR" sz="3200" b="1" i="1">
                <a:effectLst>
                  <a:outerShdw blurRad="38100" dist="38100" dir="2700000" algn="tl">
                    <a:srgbClr val="000000"/>
                  </a:outerShdw>
                </a:effectLst>
                <a:latin typeface="Symbol" pitchFamily="18" charset="2"/>
                <a:cs typeface="+mn-cs"/>
              </a:rPr>
              <a:t>r </a:t>
            </a:r>
            <a:r>
              <a:rPr lang="pt-BR" sz="3200" b="1">
                <a:latin typeface="Symbol" pitchFamily="18" charset="2"/>
                <a:cs typeface="+mn-cs"/>
              </a:rPr>
              <a:t>:</a:t>
            </a:r>
            <a:endParaRPr lang="pt-BR" sz="3200" b="1" i="1">
              <a:effectLst>
                <a:outerShdw blurRad="38100" dist="38100" dir="2700000" algn="tl">
                  <a:srgbClr val="000000"/>
                </a:outerShdw>
              </a:effectLst>
              <a:latin typeface="Symbol" pitchFamily="18" charset="2"/>
              <a:cs typeface="+mn-cs"/>
            </a:endParaRPr>
          </a:p>
          <a:p>
            <a:pPr marL="609600" indent="-609600" algn="ctr" eaLnBrk="0" hangingPunct="0">
              <a:spcBef>
                <a:spcPct val="20000"/>
              </a:spcBef>
              <a:defRPr/>
            </a:pPr>
            <a:r>
              <a:rPr lang="pt-BR" sz="3200" b="1" i="1">
                <a:effectLst>
                  <a:outerShdw blurRad="38100" dist="38100" dir="2700000" algn="tl">
                    <a:srgbClr val="000000"/>
                  </a:outerShdw>
                </a:effectLst>
                <a:latin typeface="Symbol" pitchFamily="18" charset="2"/>
                <a:cs typeface="+mn-cs"/>
              </a:rPr>
              <a:t>x</a:t>
            </a:r>
            <a:r>
              <a:rPr lang="pt-BR" sz="3200" b="1" i="1">
                <a:effectLst>
                  <a:outerShdw blurRad="38100" dist="38100" dir="2700000" algn="tl">
                    <a:srgbClr val="000000"/>
                  </a:outerShdw>
                </a:effectLst>
                <a:cs typeface="+mn-cs"/>
              </a:rPr>
              <a:t> = </a:t>
            </a:r>
            <a:r>
              <a:rPr lang="pt-BR" sz="3200" b="1" i="1">
                <a:effectLst>
                  <a:outerShdw blurRad="38100" dist="38100" dir="2700000" algn="tl">
                    <a:srgbClr val="000000"/>
                  </a:outerShdw>
                </a:effectLst>
                <a:latin typeface="Symbol" pitchFamily="18" charset="2"/>
                <a:cs typeface="+mn-cs"/>
              </a:rPr>
              <a:t>x</a:t>
            </a:r>
            <a:r>
              <a:rPr lang="pt-BR" sz="3200" b="1">
                <a:effectLst>
                  <a:outerShdw blurRad="38100" dist="38100" dir="2700000" algn="tl">
                    <a:srgbClr val="000000"/>
                  </a:outerShdw>
                </a:effectLst>
                <a:cs typeface="+mn-cs"/>
              </a:rPr>
              <a:t>(</a:t>
            </a:r>
            <a:r>
              <a:rPr lang="pt-BR" sz="3200" b="1" i="1">
                <a:effectLst>
                  <a:outerShdw blurRad="38100" dist="38100" dir="2700000" algn="tl">
                    <a:srgbClr val="000000"/>
                  </a:outerShdw>
                </a:effectLst>
                <a:cs typeface="+mn-cs"/>
              </a:rPr>
              <a:t>y</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z</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K</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K</a:t>
            </a:r>
            <a:r>
              <a:rPr lang="pt-BR" sz="3200" b="1" i="1" baseline="-25000">
                <a:effectLst>
                  <a:outerShdw blurRad="38100" dist="38100" dir="2700000" algn="tl">
                    <a:srgbClr val="000000"/>
                  </a:outerShdw>
                </a:effectLst>
                <a:cs typeface="+mn-cs"/>
              </a:rPr>
              <a:t>f</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q</a:t>
            </a:r>
            <a:r>
              <a:rPr lang="pt-BR" sz="3200" b="1">
                <a:effectLst>
                  <a:outerShdw blurRad="38100" dist="38100" dir="2700000" algn="tl">
                    <a:srgbClr val="000000"/>
                  </a:outerShdw>
                </a:effectLst>
                <a:cs typeface="+mn-cs"/>
              </a:rPr>
              <a:t>)</a:t>
            </a:r>
          </a:p>
          <a:p>
            <a:pPr marL="609600" indent="-609600" algn="ctr" eaLnBrk="0" hangingPunct="0">
              <a:spcBef>
                <a:spcPct val="20000"/>
              </a:spcBef>
              <a:defRPr/>
            </a:pPr>
            <a:r>
              <a:rPr lang="pt-BR" sz="3200" b="1" i="1">
                <a:effectLst>
                  <a:outerShdw blurRad="38100" dist="38100" dir="2700000" algn="tl">
                    <a:srgbClr val="000000"/>
                  </a:outerShdw>
                </a:effectLst>
                <a:cs typeface="+mn-cs"/>
              </a:rPr>
              <a:t>r = r</a:t>
            </a:r>
            <a:r>
              <a:rPr lang="pt-BR" sz="3200" b="1">
                <a:effectLst>
                  <a:outerShdw blurRad="38100" dist="38100" dir="2700000" algn="tl">
                    <a:srgbClr val="000000"/>
                  </a:outerShdw>
                </a:effectLst>
                <a:cs typeface="+mn-cs"/>
              </a:rPr>
              <a:t>(</a:t>
            </a:r>
            <a:r>
              <a:rPr lang="pt-BR" sz="3200" b="1" i="1">
                <a:effectLst>
                  <a:outerShdw blurRad="38100" dist="38100" dir="2700000" algn="tl">
                    <a:srgbClr val="000000"/>
                  </a:outerShdw>
                </a:effectLst>
                <a:cs typeface="+mn-cs"/>
              </a:rPr>
              <a:t>y</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z</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K</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K</a:t>
            </a:r>
            <a:r>
              <a:rPr lang="pt-BR" sz="3200" b="1" i="1" baseline="-25000">
                <a:effectLst>
                  <a:outerShdw blurRad="38100" dist="38100" dir="2700000" algn="tl">
                    <a:srgbClr val="000000"/>
                  </a:outerShdw>
                </a:effectLst>
                <a:cs typeface="+mn-cs"/>
              </a:rPr>
              <a:t>f</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q</a:t>
            </a:r>
            <a:r>
              <a:rPr lang="pt-BR" sz="3200" b="1">
                <a:effectLst>
                  <a:outerShdw blurRad="38100" dist="38100" dir="2700000" algn="tl">
                    <a:srgbClr val="000000"/>
                  </a:outerShdw>
                </a:effectLst>
                <a:cs typeface="+mn-cs"/>
              </a:rPr>
              <a:t>)</a:t>
            </a:r>
            <a:endParaRPr lang="pt-BR" sz="3200" b="1" i="1" baseline="-25000">
              <a:effectLst>
                <a:outerShdw blurRad="38100" dist="38100" dir="2700000" algn="tl">
                  <a:srgbClr val="000000"/>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90499">
                                            <p:txEl>
                                              <p:pRg st="0" end="0"/>
                                            </p:txEl>
                                          </p:spTgt>
                                        </p:tgtEl>
                                        <p:attrNameLst>
                                          <p:attrName>style.visibility</p:attrName>
                                        </p:attrNameLst>
                                      </p:cBhvr>
                                      <p:to>
                                        <p:strVal val="visible"/>
                                      </p:to>
                                    </p:set>
                                    <p:animEffect transition="in" filter="strips(downRight)">
                                      <p:cBhvr>
                                        <p:cTn id="7" dur="500"/>
                                        <p:tgtEl>
                                          <p:spTgt spid="49049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90499">
                                            <p:txEl>
                                              <p:pRg st="1" end="1"/>
                                            </p:txEl>
                                          </p:spTgt>
                                        </p:tgtEl>
                                        <p:attrNameLst>
                                          <p:attrName>style.visibility</p:attrName>
                                        </p:attrNameLst>
                                      </p:cBhvr>
                                      <p:to>
                                        <p:strVal val="visible"/>
                                      </p:to>
                                    </p:set>
                                    <p:animEffect transition="in" filter="strips(downRight)">
                                      <p:cBhvr>
                                        <p:cTn id="10" dur="500"/>
                                        <p:tgtEl>
                                          <p:spTgt spid="490499">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90500">
                                            <p:txEl>
                                              <p:pRg st="0" end="0"/>
                                            </p:txEl>
                                          </p:spTgt>
                                        </p:tgtEl>
                                        <p:attrNameLst>
                                          <p:attrName>style.visibility</p:attrName>
                                        </p:attrNameLst>
                                      </p:cBhvr>
                                      <p:to>
                                        <p:strVal val="visible"/>
                                      </p:to>
                                    </p:set>
                                    <p:animEffect transition="in" filter="strips(downRight)">
                                      <p:cBhvr>
                                        <p:cTn id="13" dur="500"/>
                                        <p:tgtEl>
                                          <p:spTgt spid="490500">
                                            <p:txEl>
                                              <p:pRg st="0" end="0"/>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490500">
                                            <p:txEl>
                                              <p:pRg st="1" end="1"/>
                                            </p:txEl>
                                          </p:spTgt>
                                        </p:tgtEl>
                                        <p:attrNameLst>
                                          <p:attrName>style.visibility</p:attrName>
                                        </p:attrNameLst>
                                      </p:cBhvr>
                                      <p:to>
                                        <p:strVal val="visible"/>
                                      </p:to>
                                    </p:set>
                                    <p:animEffect transition="in" filter="strips(downRight)">
                                      <p:cBhvr>
                                        <p:cTn id="16" dur="500"/>
                                        <p:tgtEl>
                                          <p:spTgt spid="49050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490500">
                                            <p:txEl>
                                              <p:pRg st="2" end="2"/>
                                            </p:txEl>
                                          </p:spTgt>
                                        </p:tgtEl>
                                        <p:attrNameLst>
                                          <p:attrName>style.visibility</p:attrName>
                                        </p:attrNameLst>
                                      </p:cBhvr>
                                      <p:to>
                                        <p:strVal val="visible"/>
                                      </p:to>
                                    </p:set>
                                    <p:animEffect transition="in" filter="strips(downRight)">
                                      <p:cBhvr>
                                        <p:cTn id="21" dur="500"/>
                                        <p:tgtEl>
                                          <p:spTgt spid="4905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499" grpId="0" build="p" autoUpdateAnimBg="0"/>
      <p:bldP spid="490500"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28003" name="Rectangle 2"/>
          <p:cNvSpPr>
            <a:spLocks noGrp="1" noChangeArrowheads="1"/>
          </p:cNvSpPr>
          <p:nvPr>
            <p:ph type="title"/>
          </p:nvPr>
        </p:nvSpPr>
        <p:spPr>
          <a:xfrm>
            <a:off x="685800" y="352425"/>
            <a:ext cx="7772400" cy="1143000"/>
          </a:xfrm>
        </p:spPr>
        <p:txBody>
          <a:bodyPr/>
          <a:lstStyle/>
          <a:p>
            <a:r>
              <a:rPr lang="pt-BR" altLang="pt-BR" sz="3600" smtClean="0"/>
              <a:t>Análise de equilíbrio</a:t>
            </a:r>
          </a:p>
        </p:txBody>
      </p:sp>
      <p:sp>
        <p:nvSpPr>
          <p:cNvPr id="491523" name="Rectangle 3"/>
          <p:cNvSpPr>
            <a:spLocks noGrp="1" noChangeArrowheads="1"/>
          </p:cNvSpPr>
          <p:nvPr>
            <p:ph type="body" idx="1"/>
          </p:nvPr>
        </p:nvSpPr>
        <p:spPr>
          <a:xfrm>
            <a:off x="514350" y="1622425"/>
            <a:ext cx="8077200" cy="4794250"/>
          </a:xfrm>
        </p:spPr>
        <p:txBody>
          <a:bodyPr/>
          <a:lstStyle/>
          <a:p>
            <a:pPr marL="609600" indent="-609600" algn="ctr">
              <a:buFontTx/>
              <a:buNone/>
              <a:defRPr/>
            </a:pPr>
            <a:r>
              <a:rPr lang="pt-BR" b="1" i="1" smtClean="0">
                <a:solidFill>
                  <a:schemeClr val="bg1"/>
                </a:solidFill>
                <a:effectLst>
                  <a:outerShdw blurRad="38100" dist="38100" dir="2700000" algn="tl">
                    <a:srgbClr val="000000"/>
                  </a:outerShdw>
                </a:effectLst>
                <a:latin typeface="Symbol" pitchFamily="18" charset="2"/>
              </a:rPr>
              <a:t>x</a:t>
            </a:r>
            <a:r>
              <a:rPr lang="pt-BR" b="1" i="1" smtClean="0">
                <a:solidFill>
                  <a:schemeClr val="bg1"/>
                </a:solidFill>
                <a:effectLst>
                  <a:outerShdw blurRad="38100" dist="38100" dir="2700000" algn="tl">
                    <a:srgbClr val="000000"/>
                  </a:outerShdw>
                </a:effectLst>
              </a:rPr>
              <a:t> = </a:t>
            </a:r>
            <a:r>
              <a:rPr lang="pt-BR" b="1" i="1" smtClean="0">
                <a:solidFill>
                  <a:schemeClr val="bg1"/>
                </a:solidFill>
                <a:effectLst>
                  <a:outerShdw blurRad="38100" dist="38100" dir="2700000" algn="tl">
                    <a:srgbClr val="000000"/>
                  </a:outerShdw>
                </a:effectLst>
                <a:latin typeface="Symbol" pitchFamily="18" charset="2"/>
              </a:rPr>
              <a:t>x</a:t>
            </a:r>
            <a:r>
              <a:rPr lang="pt-BR" b="1" smtClean="0">
                <a:solidFill>
                  <a:schemeClr val="bg1"/>
                </a:solidFill>
                <a:effectLst>
                  <a:outerShdw blurRad="38100" dist="38100" dir="2700000" algn="tl">
                    <a:srgbClr val="000000"/>
                  </a:outerShdw>
                </a:effectLst>
              </a:rPr>
              <a:t>(</a:t>
            </a:r>
            <a:r>
              <a:rPr lang="pt-BR" b="1" i="1" smtClean="0">
                <a:solidFill>
                  <a:schemeClr val="bg1"/>
                </a:solidFill>
                <a:effectLst>
                  <a:outerShdw blurRad="38100" dist="38100" dir="2700000" algn="tl">
                    <a:srgbClr val="000000"/>
                  </a:outerShdw>
                </a:effectLst>
              </a:rPr>
              <a:t>y</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z</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K</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K</a:t>
            </a:r>
            <a:r>
              <a:rPr lang="pt-BR" b="1" i="1" baseline="-25000" smtClean="0">
                <a:solidFill>
                  <a:schemeClr val="bg1"/>
                </a:solidFill>
                <a:effectLst>
                  <a:outerShdw blurRad="38100" dist="38100" dir="2700000" algn="tl">
                    <a:srgbClr val="000000"/>
                  </a:outerShdw>
                </a:effectLst>
              </a:rPr>
              <a:t>f</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q</a:t>
            </a:r>
            <a:r>
              <a:rPr lang="pt-BR" b="1" smtClean="0">
                <a:solidFill>
                  <a:schemeClr val="bg1"/>
                </a:solidFill>
                <a:effectLst>
                  <a:outerShdw blurRad="38100" dist="38100" dir="2700000" algn="tl">
                    <a:srgbClr val="000000"/>
                  </a:outerShdw>
                </a:effectLst>
              </a:rPr>
              <a:t>)</a:t>
            </a:r>
          </a:p>
          <a:p>
            <a:pPr marL="609600" indent="-609600" algn="ctr">
              <a:buFontTx/>
              <a:buNone/>
              <a:defRPr/>
            </a:pPr>
            <a:r>
              <a:rPr lang="pt-BR" b="1" i="1" smtClean="0">
                <a:solidFill>
                  <a:schemeClr val="bg1"/>
                </a:solidFill>
                <a:effectLst>
                  <a:outerShdw blurRad="38100" dist="38100" dir="2700000" algn="tl">
                    <a:srgbClr val="000000"/>
                  </a:outerShdw>
                </a:effectLst>
              </a:rPr>
              <a:t>r = r</a:t>
            </a:r>
            <a:r>
              <a:rPr lang="pt-BR" b="1" smtClean="0">
                <a:solidFill>
                  <a:schemeClr val="bg1"/>
                </a:solidFill>
                <a:effectLst>
                  <a:outerShdw blurRad="38100" dist="38100" dir="2700000" algn="tl">
                    <a:srgbClr val="000000"/>
                  </a:outerShdw>
                </a:effectLst>
              </a:rPr>
              <a:t>(</a:t>
            </a:r>
            <a:r>
              <a:rPr lang="pt-BR" b="1" i="1" smtClean="0">
                <a:solidFill>
                  <a:schemeClr val="bg1"/>
                </a:solidFill>
                <a:effectLst>
                  <a:outerShdw blurRad="38100" dist="38100" dir="2700000" algn="tl">
                    <a:srgbClr val="000000"/>
                  </a:outerShdw>
                </a:effectLst>
              </a:rPr>
              <a:t>y</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z</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K</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K</a:t>
            </a:r>
            <a:r>
              <a:rPr lang="pt-BR" b="1" i="1" baseline="-25000" smtClean="0">
                <a:solidFill>
                  <a:schemeClr val="bg1"/>
                </a:solidFill>
                <a:effectLst>
                  <a:outerShdw blurRad="38100" dist="38100" dir="2700000" algn="tl">
                    <a:srgbClr val="000000"/>
                  </a:outerShdw>
                </a:effectLst>
              </a:rPr>
              <a:t>f</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q</a:t>
            </a:r>
            <a:r>
              <a:rPr lang="pt-BR" b="1" smtClean="0">
                <a:solidFill>
                  <a:schemeClr val="bg1"/>
                </a:solidFill>
                <a:effectLst>
                  <a:outerShdw blurRad="38100" dist="38100" dir="2700000" algn="tl">
                    <a:srgbClr val="000000"/>
                  </a:outerShdw>
                </a:effectLst>
              </a:rPr>
              <a:t>)</a:t>
            </a:r>
            <a:endParaRPr lang="pt-BR" sz="4400" b="1" smtClean="0">
              <a:solidFill>
                <a:schemeClr val="bg1"/>
              </a:solidFill>
              <a:effectLst>
                <a:outerShdw blurRad="38100" dist="38100" dir="2700000" algn="tl">
                  <a:srgbClr val="000000"/>
                </a:outerShdw>
              </a:effectLst>
            </a:endParaRPr>
          </a:p>
        </p:txBody>
      </p:sp>
      <p:sp>
        <p:nvSpPr>
          <p:cNvPr id="491524" name="Rectangle 4"/>
          <p:cNvSpPr>
            <a:spLocks noChangeArrowheads="1"/>
          </p:cNvSpPr>
          <p:nvPr/>
        </p:nvSpPr>
        <p:spPr bwMode="auto">
          <a:xfrm>
            <a:off x="174625" y="3106738"/>
            <a:ext cx="8804275"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5600" indent="-355600" eaLnBrk="0" hangingPunct="0">
              <a:spcBef>
                <a:spcPct val="20000"/>
              </a:spcBef>
              <a:buFontTx/>
              <a:buChar char="•"/>
            </a:pPr>
            <a:r>
              <a:rPr lang="pt-BR" altLang="pt-BR" sz="3200" b="1"/>
              <a:t>Enquanto a demanda por empréstimo depende da taxa de juros dos empréstimos, a oferta depende da taxa de juros dos depósitos.</a:t>
            </a:r>
          </a:p>
          <a:p>
            <a:pPr marL="355600" indent="-355600" eaLnBrk="0" hangingPunct="0">
              <a:spcBef>
                <a:spcPct val="20000"/>
              </a:spcBef>
              <a:buFontTx/>
              <a:buChar char="•"/>
            </a:pPr>
            <a:r>
              <a:rPr lang="pt-BR" altLang="pt-BR" sz="3200" b="1">
                <a:solidFill>
                  <a:schemeClr val="bg1"/>
                </a:solidFill>
              </a:rPr>
              <a:t>Ao resolver o </a:t>
            </a:r>
            <a:r>
              <a:rPr lang="pt-BR" altLang="pt-BR" sz="3200" b="1" i="1">
                <a:solidFill>
                  <a:schemeClr val="bg1"/>
                </a:solidFill>
              </a:rPr>
              <a:t>spread</a:t>
            </a:r>
            <a:r>
              <a:rPr lang="pt-BR" altLang="pt-BR" sz="3200" b="1">
                <a:solidFill>
                  <a:schemeClr val="bg1"/>
                </a:solidFill>
              </a:rPr>
              <a:t> entre essas duas taxas de juros, pode-se expressar tudo em termos da taxa de juros dos empréstimos.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91523">
                                            <p:txEl>
                                              <p:pRg st="0" end="0"/>
                                            </p:txEl>
                                          </p:spTgt>
                                        </p:tgtEl>
                                        <p:attrNameLst>
                                          <p:attrName>style.visibility</p:attrName>
                                        </p:attrNameLst>
                                      </p:cBhvr>
                                      <p:to>
                                        <p:strVal val="visible"/>
                                      </p:to>
                                    </p:set>
                                    <p:animEffect transition="in" filter="strips(downRight)">
                                      <p:cBhvr>
                                        <p:cTn id="7" dur="500"/>
                                        <p:tgtEl>
                                          <p:spTgt spid="49152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91523">
                                            <p:txEl>
                                              <p:pRg st="1" end="1"/>
                                            </p:txEl>
                                          </p:spTgt>
                                        </p:tgtEl>
                                        <p:attrNameLst>
                                          <p:attrName>style.visibility</p:attrName>
                                        </p:attrNameLst>
                                      </p:cBhvr>
                                      <p:to>
                                        <p:strVal val="visible"/>
                                      </p:to>
                                    </p:set>
                                    <p:animEffect transition="in" filter="strips(downRight)">
                                      <p:cBhvr>
                                        <p:cTn id="10" dur="500"/>
                                        <p:tgtEl>
                                          <p:spTgt spid="49152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91524">
                                            <p:txEl>
                                              <p:pRg st="0" end="0"/>
                                            </p:txEl>
                                          </p:spTgt>
                                        </p:tgtEl>
                                        <p:attrNameLst>
                                          <p:attrName>style.visibility</p:attrName>
                                        </p:attrNameLst>
                                      </p:cBhvr>
                                      <p:to>
                                        <p:strVal val="visible"/>
                                      </p:to>
                                    </p:set>
                                    <p:animEffect transition="in" filter="strips(downRight)">
                                      <p:cBhvr>
                                        <p:cTn id="13" dur="500"/>
                                        <p:tgtEl>
                                          <p:spTgt spid="49152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91524">
                                            <p:txEl>
                                              <p:pRg st="1" end="1"/>
                                            </p:txEl>
                                          </p:spTgt>
                                        </p:tgtEl>
                                        <p:attrNameLst>
                                          <p:attrName>style.visibility</p:attrName>
                                        </p:attrNameLst>
                                      </p:cBhvr>
                                      <p:to>
                                        <p:strVal val="visible"/>
                                      </p:to>
                                    </p:set>
                                    <p:animEffect transition="in" filter="strips(downRight)">
                                      <p:cBhvr>
                                        <p:cTn id="18" dur="500"/>
                                        <p:tgtEl>
                                          <p:spTgt spid="4915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autoUpdateAnimBg="0"/>
      <p:bldP spid="491524"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29027" name="Rectangle 2"/>
          <p:cNvSpPr>
            <a:spLocks noGrp="1" noChangeArrowheads="1"/>
          </p:cNvSpPr>
          <p:nvPr>
            <p:ph type="title"/>
          </p:nvPr>
        </p:nvSpPr>
        <p:spPr>
          <a:xfrm>
            <a:off x="685800" y="352425"/>
            <a:ext cx="7772400" cy="1143000"/>
          </a:xfrm>
        </p:spPr>
        <p:txBody>
          <a:bodyPr/>
          <a:lstStyle/>
          <a:p>
            <a:r>
              <a:rPr lang="pt-BR" altLang="pt-BR" sz="3600" smtClean="0"/>
              <a:t>Análise de equilíbrio</a:t>
            </a:r>
          </a:p>
        </p:txBody>
      </p:sp>
      <p:sp>
        <p:nvSpPr>
          <p:cNvPr id="492547" name="Rectangle 3"/>
          <p:cNvSpPr>
            <a:spLocks noGrp="1" noChangeArrowheads="1"/>
          </p:cNvSpPr>
          <p:nvPr>
            <p:ph type="body" idx="1"/>
          </p:nvPr>
        </p:nvSpPr>
        <p:spPr>
          <a:xfrm>
            <a:off x="514350" y="1863725"/>
            <a:ext cx="8077200" cy="4794250"/>
          </a:xfrm>
        </p:spPr>
        <p:txBody>
          <a:bodyPr/>
          <a:lstStyle/>
          <a:p>
            <a:pPr marL="609600" indent="-609600"/>
            <a:r>
              <a:rPr lang="pt-BR" altLang="pt-BR" b="1" smtClean="0"/>
              <a:t>Da mesma forma, a curva </a:t>
            </a:r>
            <a:r>
              <a:rPr lang="pt-BR" altLang="pt-BR" b="1" i="1" smtClean="0"/>
              <a:t>IS</a:t>
            </a:r>
            <a:r>
              <a:rPr lang="pt-BR" altLang="pt-BR" b="1" smtClean="0"/>
              <a:t> pode ser gerada do modo usual, sendo que novamente o investimento depende da taxa de empréstimo e a poupança depende da taxa de depósito.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92547">
                                            <p:txEl>
                                              <p:pRg st="0" end="0"/>
                                            </p:txEl>
                                          </p:spTgt>
                                        </p:tgtEl>
                                        <p:attrNameLst>
                                          <p:attrName>style.visibility</p:attrName>
                                        </p:attrNameLst>
                                      </p:cBhvr>
                                      <p:to>
                                        <p:strVal val="visible"/>
                                      </p:to>
                                    </p:set>
                                    <p:animEffect transition="in" filter="strips(downRight)">
                                      <p:cBhvr>
                                        <p:cTn id="7" dur="500"/>
                                        <p:tgtEl>
                                          <p:spTgt spid="492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30051" name="Rectangle 2"/>
          <p:cNvSpPr>
            <a:spLocks noGrp="1" noChangeArrowheads="1"/>
          </p:cNvSpPr>
          <p:nvPr>
            <p:ph type="title"/>
          </p:nvPr>
        </p:nvSpPr>
        <p:spPr>
          <a:xfrm>
            <a:off x="685800" y="352425"/>
            <a:ext cx="7772400" cy="1143000"/>
          </a:xfrm>
        </p:spPr>
        <p:txBody>
          <a:bodyPr/>
          <a:lstStyle/>
          <a:p>
            <a:r>
              <a:rPr lang="pt-BR" altLang="pt-BR" sz="3600" smtClean="0"/>
              <a:t>Análise de equilíbrio</a:t>
            </a:r>
          </a:p>
        </p:txBody>
      </p:sp>
      <p:sp>
        <p:nvSpPr>
          <p:cNvPr id="493571" name="Rectangle 3"/>
          <p:cNvSpPr>
            <a:spLocks noGrp="1" noChangeArrowheads="1"/>
          </p:cNvSpPr>
          <p:nvPr>
            <p:ph type="body" idx="1"/>
          </p:nvPr>
        </p:nvSpPr>
        <p:spPr>
          <a:xfrm>
            <a:off x="514350" y="1863725"/>
            <a:ext cx="8077200" cy="4794250"/>
          </a:xfrm>
        </p:spPr>
        <p:txBody>
          <a:bodyPr/>
          <a:lstStyle/>
          <a:p>
            <a:pPr marL="609600" indent="-609600"/>
            <a:r>
              <a:rPr lang="pt-BR" altLang="pt-BR" b="1" smtClean="0"/>
              <a:t>O equilíbrio é a intersecção da curva IS e da curva L*M*, a curva de equilíbrio monetário que inclui a variação dos </a:t>
            </a:r>
            <a:r>
              <a:rPr lang="pt-BR" altLang="pt-BR" b="1" i="1" smtClean="0"/>
              <a:t>spreads</a:t>
            </a:r>
            <a:r>
              <a:rPr lang="pt-BR" altLang="pt-BR" b="1"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Effect transition="in" filter="strips(downRight)">
                                      <p:cBhvr>
                                        <p:cTn id="7" dur="500"/>
                                        <p:tgtEl>
                                          <p:spTgt spid="4935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31075" name="Rectangle 2"/>
          <p:cNvSpPr>
            <a:spLocks noGrp="1" noChangeArrowheads="1"/>
          </p:cNvSpPr>
          <p:nvPr>
            <p:ph type="title"/>
          </p:nvPr>
        </p:nvSpPr>
        <p:spPr>
          <a:xfrm>
            <a:off x="685800" y="352425"/>
            <a:ext cx="7772400" cy="1143000"/>
          </a:xfrm>
        </p:spPr>
        <p:txBody>
          <a:bodyPr/>
          <a:lstStyle/>
          <a:p>
            <a:r>
              <a:rPr lang="pt-BR" altLang="pt-BR" sz="3600" smtClean="0"/>
              <a:t>Análise de equilíbrio</a:t>
            </a:r>
          </a:p>
        </p:txBody>
      </p:sp>
      <p:sp>
        <p:nvSpPr>
          <p:cNvPr id="131076" name="Line 3"/>
          <p:cNvSpPr>
            <a:spLocks noChangeShapeType="1"/>
          </p:cNvSpPr>
          <p:nvPr/>
        </p:nvSpPr>
        <p:spPr bwMode="auto">
          <a:xfrm flipV="1">
            <a:off x="2705100" y="2247900"/>
            <a:ext cx="0" cy="30607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31077" name="Line 4"/>
          <p:cNvSpPr>
            <a:spLocks noChangeShapeType="1"/>
          </p:cNvSpPr>
          <p:nvPr/>
        </p:nvSpPr>
        <p:spPr bwMode="auto">
          <a:xfrm>
            <a:off x="2705100" y="5308600"/>
            <a:ext cx="4457700"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31078" name="Text Box 5"/>
          <p:cNvSpPr txBox="1">
            <a:spLocks noChangeArrowheads="1"/>
          </p:cNvSpPr>
          <p:nvPr/>
        </p:nvSpPr>
        <p:spPr bwMode="auto">
          <a:xfrm>
            <a:off x="889000" y="2235200"/>
            <a:ext cx="2019300" cy="1243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400">
                <a:solidFill>
                  <a:schemeClr val="bg1"/>
                </a:solidFill>
              </a:rPr>
              <a:t>Taxa de empréstimos</a:t>
            </a:r>
          </a:p>
          <a:p>
            <a:pPr algn="ctr">
              <a:spcBef>
                <a:spcPct val="15000"/>
              </a:spcBef>
            </a:pPr>
            <a:r>
              <a:rPr lang="pt-BR" altLang="pt-BR" sz="2400">
                <a:solidFill>
                  <a:schemeClr val="bg1"/>
                </a:solidFill>
              </a:rPr>
              <a:t>r</a:t>
            </a:r>
          </a:p>
        </p:txBody>
      </p:sp>
      <p:sp>
        <p:nvSpPr>
          <p:cNvPr id="131079" name="Text Box 6"/>
          <p:cNvSpPr txBox="1">
            <a:spLocks noChangeArrowheads="1"/>
          </p:cNvSpPr>
          <p:nvPr/>
        </p:nvSpPr>
        <p:spPr bwMode="auto">
          <a:xfrm>
            <a:off x="5892800" y="5257800"/>
            <a:ext cx="20193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400">
                <a:solidFill>
                  <a:schemeClr val="bg1"/>
                </a:solidFill>
              </a:rPr>
              <a:t>y</a:t>
            </a:r>
          </a:p>
        </p:txBody>
      </p:sp>
      <p:sp>
        <p:nvSpPr>
          <p:cNvPr id="131080" name="Freeform 7"/>
          <p:cNvSpPr>
            <a:spLocks/>
          </p:cNvSpPr>
          <p:nvPr/>
        </p:nvSpPr>
        <p:spPr bwMode="auto">
          <a:xfrm>
            <a:off x="3340100" y="2590800"/>
            <a:ext cx="2527300" cy="2197100"/>
          </a:xfrm>
          <a:custGeom>
            <a:avLst/>
            <a:gdLst>
              <a:gd name="T0" fmla="*/ 0 w 1592"/>
              <a:gd name="T1" fmla="*/ 2147483647 h 1384"/>
              <a:gd name="T2" fmla="*/ 2147483647 w 1592"/>
              <a:gd name="T3" fmla="*/ 2147483647 h 1384"/>
              <a:gd name="T4" fmla="*/ 2147483647 w 1592"/>
              <a:gd name="T5" fmla="*/ 0 h 1384"/>
              <a:gd name="T6" fmla="*/ 0 60000 65536"/>
              <a:gd name="T7" fmla="*/ 0 60000 65536"/>
              <a:gd name="T8" fmla="*/ 0 60000 65536"/>
            </a:gdLst>
            <a:ahLst/>
            <a:cxnLst>
              <a:cxn ang="T6">
                <a:pos x="T0" y="T1"/>
              </a:cxn>
              <a:cxn ang="T7">
                <a:pos x="T2" y="T3"/>
              </a:cxn>
              <a:cxn ang="T8">
                <a:pos x="T4" y="T5"/>
              </a:cxn>
            </a:cxnLst>
            <a:rect l="0" t="0" r="r" b="b"/>
            <a:pathLst>
              <a:path w="1592" h="1384">
                <a:moveTo>
                  <a:pt x="0" y="1384"/>
                </a:moveTo>
                <a:cubicBezTo>
                  <a:pt x="207" y="1343"/>
                  <a:pt x="415" y="1303"/>
                  <a:pt x="680" y="1072"/>
                </a:cubicBezTo>
                <a:cubicBezTo>
                  <a:pt x="945" y="841"/>
                  <a:pt x="1268" y="420"/>
                  <a:pt x="1592"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31081" name="Freeform 8"/>
          <p:cNvSpPr>
            <a:spLocks/>
          </p:cNvSpPr>
          <p:nvPr/>
        </p:nvSpPr>
        <p:spPr bwMode="auto">
          <a:xfrm>
            <a:off x="3340100" y="2590800"/>
            <a:ext cx="2654300" cy="2209800"/>
          </a:xfrm>
          <a:custGeom>
            <a:avLst/>
            <a:gdLst>
              <a:gd name="T0" fmla="*/ 0 w 1672"/>
              <a:gd name="T1" fmla="*/ 0 h 1392"/>
              <a:gd name="T2" fmla="*/ 2147483647 w 1672"/>
              <a:gd name="T3" fmla="*/ 2147483647 h 1392"/>
              <a:gd name="T4" fmla="*/ 2147483647 w 1672"/>
              <a:gd name="T5" fmla="*/ 2147483647 h 1392"/>
              <a:gd name="T6" fmla="*/ 0 60000 65536"/>
              <a:gd name="T7" fmla="*/ 0 60000 65536"/>
              <a:gd name="T8" fmla="*/ 0 60000 65536"/>
            </a:gdLst>
            <a:ahLst/>
            <a:cxnLst>
              <a:cxn ang="T6">
                <a:pos x="T0" y="T1"/>
              </a:cxn>
              <a:cxn ang="T7">
                <a:pos x="T2" y="T3"/>
              </a:cxn>
              <a:cxn ang="T8">
                <a:pos x="T4" y="T5"/>
              </a:cxn>
            </a:cxnLst>
            <a:rect l="0" t="0" r="r" b="b"/>
            <a:pathLst>
              <a:path w="1672" h="1392">
                <a:moveTo>
                  <a:pt x="0" y="0"/>
                </a:moveTo>
                <a:cubicBezTo>
                  <a:pt x="380" y="428"/>
                  <a:pt x="761" y="856"/>
                  <a:pt x="1040" y="1088"/>
                </a:cubicBezTo>
                <a:cubicBezTo>
                  <a:pt x="1319" y="1320"/>
                  <a:pt x="1567" y="1341"/>
                  <a:pt x="1672" y="1392"/>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94601" name="Text Box 9"/>
          <p:cNvSpPr txBox="1">
            <a:spLocks noChangeArrowheads="1"/>
          </p:cNvSpPr>
          <p:nvPr/>
        </p:nvSpPr>
        <p:spPr bwMode="auto">
          <a:xfrm>
            <a:off x="5727700" y="2311400"/>
            <a:ext cx="1193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defRPr/>
            </a:pPr>
            <a:r>
              <a:rPr lang="pt-BR" sz="2400" i="1">
                <a:effectLst>
                  <a:outerShdw blurRad="38100" dist="38100" dir="2700000" algn="tl">
                    <a:srgbClr val="000000"/>
                  </a:outerShdw>
                </a:effectLst>
                <a:cs typeface="+mn-cs"/>
              </a:rPr>
              <a:t>L*M*</a:t>
            </a:r>
          </a:p>
        </p:txBody>
      </p:sp>
      <p:sp>
        <p:nvSpPr>
          <p:cNvPr id="494602" name="Text Box 10"/>
          <p:cNvSpPr txBox="1">
            <a:spLocks noChangeArrowheads="1"/>
          </p:cNvSpPr>
          <p:nvPr/>
        </p:nvSpPr>
        <p:spPr bwMode="auto">
          <a:xfrm>
            <a:off x="5664200" y="4533900"/>
            <a:ext cx="1193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defRPr/>
            </a:pPr>
            <a:r>
              <a:rPr lang="pt-BR" sz="2400" i="1">
                <a:effectLst>
                  <a:outerShdw blurRad="38100" dist="38100" dir="2700000" algn="tl">
                    <a:srgbClr val="000000"/>
                  </a:outerShdw>
                </a:effectLst>
                <a:cs typeface="+mn-cs"/>
              </a:rPr>
              <a:t>IS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32099" name="Rectangle 2"/>
          <p:cNvSpPr>
            <a:spLocks noGrp="1" noChangeArrowheads="1"/>
          </p:cNvSpPr>
          <p:nvPr>
            <p:ph type="title"/>
          </p:nvPr>
        </p:nvSpPr>
        <p:spPr>
          <a:xfrm>
            <a:off x="685800" y="352425"/>
            <a:ext cx="7772400" cy="1143000"/>
          </a:xfrm>
        </p:spPr>
        <p:txBody>
          <a:bodyPr/>
          <a:lstStyle/>
          <a:p>
            <a:r>
              <a:rPr lang="pt-BR" altLang="pt-BR" sz="3600" smtClean="0"/>
              <a:t>Análise de equilíbrio</a:t>
            </a:r>
          </a:p>
        </p:txBody>
      </p:sp>
      <p:sp>
        <p:nvSpPr>
          <p:cNvPr id="495619" name="Rectangle 3"/>
          <p:cNvSpPr>
            <a:spLocks noGrp="1" noChangeArrowheads="1"/>
          </p:cNvSpPr>
          <p:nvPr>
            <p:ph type="body" idx="1"/>
          </p:nvPr>
        </p:nvSpPr>
        <p:spPr>
          <a:xfrm>
            <a:off x="514350" y="1863725"/>
            <a:ext cx="8077200" cy="4794250"/>
          </a:xfrm>
        </p:spPr>
        <p:txBody>
          <a:bodyPr/>
          <a:lstStyle/>
          <a:p>
            <a:pPr marL="609600" indent="-609600">
              <a:defRPr/>
            </a:pPr>
            <a:r>
              <a:rPr lang="pt-BR" b="1" smtClean="0"/>
              <a:t>As empresas não se importam com a taxa de juros que o governo paga sobre seus empréstimos, mas a taxa de juros que </a:t>
            </a:r>
            <a:r>
              <a:rPr lang="pt-BR" b="1" smtClean="0">
                <a:effectLst>
                  <a:outerShdw blurRad="38100" dist="38100" dir="2700000" algn="tl">
                    <a:srgbClr val="000000"/>
                  </a:outerShdw>
                </a:effectLst>
              </a:rPr>
              <a:t>elas pagam</a:t>
            </a:r>
            <a:r>
              <a:rPr lang="pt-BR" b="1" smtClean="0"/>
              <a:t>, </a:t>
            </a:r>
            <a:r>
              <a:rPr lang="pt-BR" b="1" smtClean="0">
                <a:solidFill>
                  <a:schemeClr val="bg1"/>
                </a:solidFill>
              </a:rPr>
              <a:t>e a relação entre as duas pode variar de maneira acentuada.</a:t>
            </a:r>
          </a:p>
          <a:p>
            <a:pPr marL="609600" indent="-609600">
              <a:defRPr/>
            </a:pPr>
            <a:r>
              <a:rPr lang="pt-BR" b="1" smtClean="0"/>
              <a:t>Portanto, o investimento não depende de </a:t>
            </a:r>
            <a:r>
              <a:rPr lang="pt-BR" b="1" i="1" smtClean="0">
                <a:latin typeface="Symbol" pitchFamily="18" charset="2"/>
              </a:rPr>
              <a:t>r</a:t>
            </a:r>
            <a:r>
              <a:rPr lang="pt-BR" b="1" smtClean="0"/>
              <a:t>, mas de </a:t>
            </a:r>
            <a:r>
              <a:rPr lang="pt-BR" b="1" i="1" smtClean="0"/>
              <a:t>r</a:t>
            </a:r>
            <a:r>
              <a:rPr lang="pt-BR" b="1" smtClean="0"/>
              <a:t> (e da disponibilidade de crédito), e </a:t>
            </a:r>
            <a:r>
              <a:rPr lang="pt-BR" b="1" i="1" smtClean="0">
                <a:latin typeface="Symbol" pitchFamily="18" charset="2"/>
              </a:rPr>
              <a:t>r</a:t>
            </a:r>
            <a:r>
              <a:rPr lang="pt-BR" b="1" smtClean="0"/>
              <a:t> e </a:t>
            </a:r>
            <a:r>
              <a:rPr lang="pt-BR" b="1" i="1" smtClean="0"/>
              <a:t>r</a:t>
            </a:r>
            <a:r>
              <a:rPr lang="pt-BR" b="1" smtClean="0"/>
              <a:t> não necessariamente se movimentam juntos.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95619">
                                            <p:txEl>
                                              <p:pRg st="0" end="0"/>
                                            </p:txEl>
                                          </p:spTgt>
                                        </p:tgtEl>
                                        <p:attrNameLst>
                                          <p:attrName>style.visibility</p:attrName>
                                        </p:attrNameLst>
                                      </p:cBhvr>
                                      <p:to>
                                        <p:strVal val="visible"/>
                                      </p:to>
                                    </p:set>
                                    <p:animEffect transition="in" filter="strips(downRight)">
                                      <p:cBhvr>
                                        <p:cTn id="7" dur="500"/>
                                        <p:tgtEl>
                                          <p:spTgt spid="495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95619">
                                            <p:txEl>
                                              <p:pRg st="1" end="1"/>
                                            </p:txEl>
                                          </p:spTgt>
                                        </p:tgtEl>
                                        <p:attrNameLst>
                                          <p:attrName>style.visibility</p:attrName>
                                        </p:attrNameLst>
                                      </p:cBhvr>
                                      <p:to>
                                        <p:strVal val="visible"/>
                                      </p:to>
                                    </p:set>
                                    <p:animEffect transition="in" filter="strips(downRight)">
                                      <p:cBhvr>
                                        <p:cTn id="12" dur="500"/>
                                        <p:tgtEl>
                                          <p:spTgt spid="4956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33123" name="Rectangle 2"/>
          <p:cNvSpPr>
            <a:spLocks noGrp="1" noChangeArrowheads="1"/>
          </p:cNvSpPr>
          <p:nvPr>
            <p:ph type="title"/>
          </p:nvPr>
        </p:nvSpPr>
        <p:spPr>
          <a:xfrm>
            <a:off x="685800" y="352425"/>
            <a:ext cx="7772400" cy="1143000"/>
          </a:xfrm>
        </p:spPr>
        <p:txBody>
          <a:bodyPr/>
          <a:lstStyle/>
          <a:p>
            <a:r>
              <a:rPr lang="pt-BR" altLang="pt-BR" sz="3600" smtClean="0"/>
              <a:t>Análise de equilíbrio</a:t>
            </a:r>
          </a:p>
        </p:txBody>
      </p:sp>
      <p:sp>
        <p:nvSpPr>
          <p:cNvPr id="496643" name="Rectangle 3"/>
          <p:cNvSpPr>
            <a:spLocks noGrp="1" noChangeArrowheads="1"/>
          </p:cNvSpPr>
          <p:nvPr>
            <p:ph type="body" idx="1"/>
          </p:nvPr>
        </p:nvSpPr>
        <p:spPr>
          <a:xfrm>
            <a:off x="514350" y="1863725"/>
            <a:ext cx="8077200" cy="4794250"/>
          </a:xfrm>
        </p:spPr>
        <p:txBody>
          <a:bodyPr/>
          <a:lstStyle/>
          <a:p>
            <a:pPr marL="609600" indent="-609600"/>
            <a:r>
              <a:rPr lang="pt-BR" altLang="pt-BR" b="1" smtClean="0"/>
              <a:t>Enquanto a teoria padrão ofuscou a diferença entre </a:t>
            </a:r>
            <a:r>
              <a:rPr lang="pt-BR" altLang="pt-BR" b="1" i="1" smtClean="0">
                <a:latin typeface="Symbol" pitchFamily="18" charset="2"/>
              </a:rPr>
              <a:t>r</a:t>
            </a:r>
            <a:r>
              <a:rPr lang="pt-BR" altLang="pt-BR" b="1" smtClean="0"/>
              <a:t> e </a:t>
            </a:r>
            <a:r>
              <a:rPr lang="pt-BR" altLang="pt-BR" b="1" i="1" smtClean="0"/>
              <a:t>r</a:t>
            </a:r>
            <a:r>
              <a:rPr lang="pt-BR" altLang="pt-BR" b="1" smtClean="0"/>
              <a:t>, Stiglitz e Greenwald argumentam que aí que deveria ser colocado o foco.</a:t>
            </a:r>
          </a:p>
          <a:p>
            <a:pPr marL="609600" indent="-609600"/>
            <a:r>
              <a:rPr lang="pt-BR" altLang="pt-BR" b="1" smtClean="0">
                <a:solidFill>
                  <a:schemeClr val="bg1"/>
                </a:solidFill>
              </a:rPr>
              <a:t>Note que durante longos períodos de tempo, o valor real de </a:t>
            </a:r>
            <a:r>
              <a:rPr lang="pt-BR" altLang="pt-BR" b="1" i="1" smtClean="0">
                <a:solidFill>
                  <a:schemeClr val="bg1"/>
                </a:solidFill>
                <a:latin typeface="Symbol" pitchFamily="18" charset="2"/>
              </a:rPr>
              <a:t>r</a:t>
            </a:r>
            <a:r>
              <a:rPr lang="pt-BR" altLang="pt-BR" b="1" smtClean="0">
                <a:solidFill>
                  <a:schemeClr val="bg1"/>
                </a:solidFill>
              </a:rPr>
              <a:t> mudou pouco, mas o valor de </a:t>
            </a:r>
            <a:r>
              <a:rPr lang="pt-BR" altLang="pt-BR" b="1" i="1" smtClean="0">
                <a:solidFill>
                  <a:schemeClr val="bg1"/>
                </a:solidFill>
              </a:rPr>
              <a:t>r</a:t>
            </a:r>
            <a:r>
              <a:rPr lang="pt-BR" altLang="pt-BR" b="1" smtClean="0">
                <a:solidFill>
                  <a:schemeClr val="bg1"/>
                </a:solidFill>
              </a:rPr>
              <a:t> exibiu grandes flutuações.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96643">
                                            <p:txEl>
                                              <p:pRg st="0" end="0"/>
                                            </p:txEl>
                                          </p:spTgt>
                                        </p:tgtEl>
                                        <p:attrNameLst>
                                          <p:attrName>style.visibility</p:attrName>
                                        </p:attrNameLst>
                                      </p:cBhvr>
                                      <p:to>
                                        <p:strVal val="visible"/>
                                      </p:to>
                                    </p:set>
                                    <p:animEffect transition="in" filter="strips(downRight)">
                                      <p:cBhvr>
                                        <p:cTn id="7" dur="500"/>
                                        <p:tgtEl>
                                          <p:spTgt spid="496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96643">
                                            <p:txEl>
                                              <p:pRg st="1" end="1"/>
                                            </p:txEl>
                                          </p:spTgt>
                                        </p:tgtEl>
                                        <p:attrNameLst>
                                          <p:attrName>style.visibility</p:attrName>
                                        </p:attrNameLst>
                                      </p:cBhvr>
                                      <p:to>
                                        <p:strVal val="visible"/>
                                      </p:to>
                                    </p:set>
                                    <p:animEffect transition="in" filter="strips(downRight)">
                                      <p:cBhvr>
                                        <p:cTn id="12" dur="500"/>
                                        <p:tgtEl>
                                          <p:spTgt spid="4966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build="p"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34147" name="Rectangle 2"/>
          <p:cNvSpPr>
            <a:spLocks noGrp="1" noChangeArrowheads="1"/>
          </p:cNvSpPr>
          <p:nvPr>
            <p:ph type="title"/>
          </p:nvPr>
        </p:nvSpPr>
        <p:spPr>
          <a:xfrm>
            <a:off x="685800" y="352425"/>
            <a:ext cx="7772400" cy="1143000"/>
          </a:xfrm>
        </p:spPr>
        <p:txBody>
          <a:bodyPr/>
          <a:lstStyle/>
          <a:p>
            <a:r>
              <a:rPr lang="pt-BR" altLang="pt-BR" sz="3600" smtClean="0"/>
              <a:t>Por que o estardalhaço?</a:t>
            </a:r>
          </a:p>
        </p:txBody>
      </p:sp>
      <p:sp>
        <p:nvSpPr>
          <p:cNvPr id="497667" name="Rectangle 3"/>
          <p:cNvSpPr>
            <a:spLocks noGrp="1" noChangeArrowheads="1"/>
          </p:cNvSpPr>
          <p:nvPr>
            <p:ph type="body" idx="1"/>
          </p:nvPr>
        </p:nvSpPr>
        <p:spPr>
          <a:xfrm>
            <a:off x="514350" y="1863725"/>
            <a:ext cx="8077200" cy="4794250"/>
          </a:xfrm>
        </p:spPr>
        <p:txBody>
          <a:bodyPr/>
          <a:lstStyle/>
          <a:p>
            <a:pPr marL="609600" indent="-609600"/>
            <a:r>
              <a:rPr lang="pt-BR" altLang="pt-BR" b="1" smtClean="0"/>
              <a:t>Foi realizado um grande esforço para derivar uma curva </a:t>
            </a:r>
            <a:r>
              <a:rPr lang="pt-BR" altLang="pt-BR" b="1" i="1" smtClean="0"/>
              <a:t>L*M*</a:t>
            </a:r>
            <a:r>
              <a:rPr lang="pt-BR" altLang="pt-BR" b="1" smtClean="0"/>
              <a:t> que se parece com a tradicional curva </a:t>
            </a:r>
            <a:r>
              <a:rPr lang="pt-BR" altLang="pt-BR" b="1" i="1" smtClean="0"/>
              <a:t>LM</a:t>
            </a:r>
            <a:r>
              <a:rPr lang="pt-BR" altLang="pt-BR" b="1" smtClean="0"/>
              <a:t> derivada por Hicks em 1937.</a:t>
            </a:r>
          </a:p>
          <a:p>
            <a:pPr marL="609600" indent="-609600"/>
            <a:r>
              <a:rPr lang="pt-BR" altLang="pt-BR" b="1" smtClean="0">
                <a:solidFill>
                  <a:schemeClr val="bg1"/>
                </a:solidFill>
              </a:rPr>
              <a:t>Qual o motivo do esforço?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animEffect transition="in" filter="strips(downRight)">
                                      <p:cBhvr>
                                        <p:cTn id="7" dur="500"/>
                                        <p:tgtEl>
                                          <p:spTgt spid="497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97667">
                                            <p:txEl>
                                              <p:pRg st="1" end="1"/>
                                            </p:txEl>
                                          </p:spTgt>
                                        </p:tgtEl>
                                        <p:attrNameLst>
                                          <p:attrName>style.visibility</p:attrName>
                                        </p:attrNameLst>
                                      </p:cBhvr>
                                      <p:to>
                                        <p:strVal val="visible"/>
                                      </p:to>
                                    </p:set>
                                    <p:animEffect transition="in" filter="strips(downRight)">
                                      <p:cBhvr>
                                        <p:cTn id="12" dur="500"/>
                                        <p:tgtEl>
                                          <p:spTgt spid="4976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4339" name="Rectangle 2"/>
          <p:cNvSpPr>
            <a:spLocks noGrp="1" noChangeArrowheads="1"/>
          </p:cNvSpPr>
          <p:nvPr>
            <p:ph type="title"/>
          </p:nvPr>
        </p:nvSpPr>
        <p:spPr>
          <a:xfrm>
            <a:off x="685800" y="352425"/>
            <a:ext cx="7772400" cy="1143000"/>
          </a:xfrm>
        </p:spPr>
        <p:txBody>
          <a:bodyPr/>
          <a:lstStyle/>
          <a:p>
            <a:r>
              <a:rPr lang="pt-BR" altLang="pt-BR" sz="3600" smtClean="0"/>
              <a:t>E é necessário moeda para as transações?</a:t>
            </a:r>
          </a:p>
        </p:txBody>
      </p:sp>
      <p:sp>
        <p:nvSpPr>
          <p:cNvPr id="368643" name="Rectangle 3"/>
          <p:cNvSpPr>
            <a:spLocks noGrp="1" noChangeArrowheads="1"/>
          </p:cNvSpPr>
          <p:nvPr>
            <p:ph type="body" idx="1"/>
          </p:nvPr>
        </p:nvSpPr>
        <p:spPr>
          <a:xfrm>
            <a:off x="342900" y="1614488"/>
            <a:ext cx="8440738" cy="4546600"/>
          </a:xfrm>
        </p:spPr>
        <p:txBody>
          <a:bodyPr/>
          <a:lstStyle/>
          <a:p>
            <a:pPr marL="261938" indent="-261938"/>
            <a:r>
              <a:rPr lang="pt-BR" altLang="pt-BR" b="1" smtClean="0">
                <a:sym typeface="Symbol" pitchFamily="18" charset="2"/>
              </a:rPr>
              <a:t>Além da maioria das transações não exigirem moeda, muitas podem ser mediadas através do crédito.</a:t>
            </a:r>
          </a:p>
          <a:p>
            <a:pPr marL="261938" indent="-261938"/>
            <a:r>
              <a:rPr lang="pt-BR" altLang="pt-BR" b="1" smtClean="0">
                <a:solidFill>
                  <a:schemeClr val="bg1"/>
                </a:solidFill>
                <a:sym typeface="Symbol" pitchFamily="18" charset="2"/>
              </a:rPr>
              <a:t>As mesmas modificações na tecnologia que permitiram à moeda tornar-se portadora de juros (ou de forma equivalente, os títulos públicos de curto prazo usados como moeda) também permitiram que o crédito fosse usado como base de troca.</a:t>
            </a:r>
            <a:endParaRPr lang="en-US" altLang="pt-BR" b="1" smtClean="0">
              <a:solidFill>
                <a:schemeClr val="bg1"/>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strips(downRight)">
                                      <p:cBhvr>
                                        <p:cTn id="7" dur="500"/>
                                        <p:tgtEl>
                                          <p:spTgt spid="368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68643">
                                            <p:txEl>
                                              <p:pRg st="1" end="1"/>
                                            </p:txEl>
                                          </p:spTgt>
                                        </p:tgtEl>
                                        <p:attrNameLst>
                                          <p:attrName>style.visibility</p:attrName>
                                        </p:attrNameLst>
                                      </p:cBhvr>
                                      <p:to>
                                        <p:strVal val="visible"/>
                                      </p:to>
                                    </p:set>
                                    <p:animEffect transition="in" filter="strips(downRight)">
                                      <p:cBhvr>
                                        <p:cTn id="12" dur="500"/>
                                        <p:tgtEl>
                                          <p:spTgt spid="3686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35171" name="Rectangle 2"/>
          <p:cNvSpPr>
            <a:spLocks noGrp="1" noChangeArrowheads="1"/>
          </p:cNvSpPr>
          <p:nvPr>
            <p:ph type="title"/>
          </p:nvPr>
        </p:nvSpPr>
        <p:spPr>
          <a:xfrm>
            <a:off x="685800" y="352425"/>
            <a:ext cx="7772400" cy="1143000"/>
          </a:xfrm>
        </p:spPr>
        <p:txBody>
          <a:bodyPr/>
          <a:lstStyle/>
          <a:p>
            <a:r>
              <a:rPr lang="pt-BR" altLang="pt-BR" sz="3600" smtClean="0"/>
              <a:t>Por que o estardalhaço?</a:t>
            </a:r>
          </a:p>
        </p:txBody>
      </p:sp>
      <p:sp>
        <p:nvSpPr>
          <p:cNvPr id="498691" name="Rectangle 3"/>
          <p:cNvSpPr>
            <a:spLocks noGrp="1" noChangeArrowheads="1"/>
          </p:cNvSpPr>
          <p:nvPr>
            <p:ph type="body" idx="1"/>
          </p:nvPr>
        </p:nvSpPr>
        <p:spPr>
          <a:xfrm>
            <a:off x="514350" y="1863725"/>
            <a:ext cx="8077200" cy="4794250"/>
          </a:xfrm>
        </p:spPr>
        <p:txBody>
          <a:bodyPr/>
          <a:lstStyle/>
          <a:p>
            <a:pPr marL="609600" indent="-609600"/>
            <a:r>
              <a:rPr lang="pt-BR" altLang="pt-BR" b="1" smtClean="0"/>
              <a:t>Quando a economia entra em recessão, a curva </a:t>
            </a:r>
            <a:r>
              <a:rPr lang="pt-BR" altLang="pt-BR" b="1" i="1" smtClean="0"/>
              <a:t>L*M*</a:t>
            </a:r>
            <a:r>
              <a:rPr lang="pt-BR" altLang="pt-BR" b="1" smtClean="0"/>
              <a:t> se desloca, provavelmente significativamente.</a:t>
            </a:r>
          </a:p>
          <a:p>
            <a:pPr marL="609600" indent="-609600"/>
            <a:r>
              <a:rPr lang="pt-BR" altLang="pt-BR" b="1" smtClean="0">
                <a:solidFill>
                  <a:schemeClr val="bg1"/>
                </a:solidFill>
              </a:rPr>
              <a:t>No modelo padrão, apenas a IS se modificava (a </a:t>
            </a:r>
            <a:r>
              <a:rPr lang="pt-BR" altLang="pt-BR" b="1" i="1" smtClean="0">
                <a:solidFill>
                  <a:schemeClr val="bg1"/>
                </a:solidFill>
              </a:rPr>
              <a:t>LM</a:t>
            </a:r>
            <a:r>
              <a:rPr lang="pt-BR" altLang="pt-BR" b="1" smtClean="0">
                <a:solidFill>
                  <a:schemeClr val="bg1"/>
                </a:solidFill>
              </a:rPr>
              <a:t> se baseava em uma relação estável entre renda, taxa de juros e demanda por moeda).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98691">
                                            <p:txEl>
                                              <p:pRg st="0" end="0"/>
                                            </p:txEl>
                                          </p:spTgt>
                                        </p:tgtEl>
                                        <p:attrNameLst>
                                          <p:attrName>style.visibility</p:attrName>
                                        </p:attrNameLst>
                                      </p:cBhvr>
                                      <p:to>
                                        <p:strVal val="visible"/>
                                      </p:to>
                                    </p:set>
                                    <p:animEffect transition="in" filter="strips(downRight)">
                                      <p:cBhvr>
                                        <p:cTn id="7" dur="500"/>
                                        <p:tgtEl>
                                          <p:spTgt spid="498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98691">
                                            <p:txEl>
                                              <p:pRg st="1" end="1"/>
                                            </p:txEl>
                                          </p:spTgt>
                                        </p:tgtEl>
                                        <p:attrNameLst>
                                          <p:attrName>style.visibility</p:attrName>
                                        </p:attrNameLst>
                                      </p:cBhvr>
                                      <p:to>
                                        <p:strVal val="visible"/>
                                      </p:to>
                                    </p:set>
                                    <p:animEffect transition="in" filter="strips(downRight)">
                                      <p:cBhvr>
                                        <p:cTn id="12" dur="500"/>
                                        <p:tgtEl>
                                          <p:spTgt spid="498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1"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36195" name="Rectangle 2"/>
          <p:cNvSpPr>
            <a:spLocks noGrp="1" noChangeArrowheads="1"/>
          </p:cNvSpPr>
          <p:nvPr>
            <p:ph type="title"/>
          </p:nvPr>
        </p:nvSpPr>
        <p:spPr>
          <a:xfrm>
            <a:off x="685800" y="352425"/>
            <a:ext cx="7772400" cy="1143000"/>
          </a:xfrm>
        </p:spPr>
        <p:txBody>
          <a:bodyPr/>
          <a:lstStyle/>
          <a:p>
            <a:r>
              <a:rPr lang="pt-BR" altLang="pt-BR" sz="3600" smtClean="0"/>
              <a:t>Por que o estardalhaço?</a:t>
            </a:r>
          </a:p>
        </p:txBody>
      </p:sp>
      <p:sp>
        <p:nvSpPr>
          <p:cNvPr id="499715" name="Rectangle 3"/>
          <p:cNvSpPr>
            <a:spLocks noGrp="1" noChangeArrowheads="1"/>
          </p:cNvSpPr>
          <p:nvPr>
            <p:ph type="body" idx="1"/>
          </p:nvPr>
        </p:nvSpPr>
        <p:spPr>
          <a:xfrm>
            <a:off x="514350" y="1863725"/>
            <a:ext cx="8077200" cy="4794250"/>
          </a:xfrm>
        </p:spPr>
        <p:txBody>
          <a:bodyPr/>
          <a:lstStyle/>
          <a:p>
            <a:pPr marL="609600" indent="-609600">
              <a:lnSpc>
                <a:spcPct val="90000"/>
              </a:lnSpc>
            </a:pPr>
            <a:r>
              <a:rPr lang="pt-BR" altLang="pt-BR" b="1" smtClean="0"/>
              <a:t>No modelo de Stiglitz e Greenwald, a curva </a:t>
            </a:r>
            <a:r>
              <a:rPr lang="pt-BR" altLang="pt-BR" b="1" i="1" smtClean="0"/>
              <a:t>L*M*</a:t>
            </a:r>
            <a:r>
              <a:rPr lang="pt-BR" altLang="pt-BR" b="1" smtClean="0"/>
              <a:t> desloca-se porque {</a:t>
            </a:r>
            <a:r>
              <a:rPr lang="pt-BR" altLang="pt-BR" b="1" i="1" smtClean="0"/>
              <a:t>K</a:t>
            </a:r>
            <a:r>
              <a:rPr lang="pt-BR" altLang="pt-BR" b="1" smtClean="0"/>
              <a:t>, </a:t>
            </a:r>
            <a:r>
              <a:rPr lang="pt-BR" altLang="pt-BR" b="1" i="1" smtClean="0"/>
              <a:t>K</a:t>
            </a:r>
            <a:r>
              <a:rPr lang="pt-BR" altLang="pt-BR" b="1" i="1" baseline="-25000" smtClean="0"/>
              <a:t>f</a:t>
            </a:r>
            <a:r>
              <a:rPr lang="pt-BR" altLang="pt-BR" b="1" smtClean="0"/>
              <a:t>, </a:t>
            </a:r>
            <a:r>
              <a:rPr lang="pt-BR" altLang="pt-BR" b="1" i="1" smtClean="0"/>
              <a:t>z</a:t>
            </a:r>
            <a:r>
              <a:rPr lang="pt-BR" altLang="pt-BR" b="1" smtClean="0"/>
              <a:t>} todas variam com o ciclo de negócios.</a:t>
            </a:r>
          </a:p>
          <a:p>
            <a:pPr marL="609600" indent="-609600">
              <a:lnSpc>
                <a:spcPct val="90000"/>
              </a:lnSpc>
            </a:pPr>
            <a:r>
              <a:rPr lang="pt-BR" altLang="pt-BR" b="1" smtClean="0">
                <a:solidFill>
                  <a:schemeClr val="bg1"/>
                </a:solidFill>
              </a:rPr>
              <a:t>Bancos mais pessimistas </a:t>
            </a:r>
            <a:r>
              <a:rPr lang="pt-BR" altLang="pt-BR" b="1" smtClean="0">
                <a:solidFill>
                  <a:schemeClr val="bg1"/>
                </a:solidFill>
                <a:sym typeface="Symbol" pitchFamily="18" charset="2"/>
              </a:rPr>
              <a:t> disposição a emprestar reduz  curva de oferta se desloca para esquerda  juros .</a:t>
            </a:r>
          </a:p>
          <a:p>
            <a:pPr marL="609600" indent="-609600">
              <a:lnSpc>
                <a:spcPct val="90000"/>
              </a:lnSpc>
            </a:pPr>
            <a:r>
              <a:rPr lang="pt-BR" altLang="pt-BR" b="1" smtClean="0">
                <a:solidFill>
                  <a:schemeClr val="bg1"/>
                </a:solidFill>
              </a:rPr>
              <a:t>Empresas mais pessimistas </a:t>
            </a:r>
            <a:r>
              <a:rPr lang="pt-BR" altLang="pt-BR" b="1" smtClean="0">
                <a:solidFill>
                  <a:schemeClr val="bg1"/>
                </a:solidFill>
                <a:sym typeface="Symbol" pitchFamily="18" charset="2"/>
              </a:rPr>
              <a:t> disposição a tomar empréstimo reduz  curva de demanda se desloca para esquerda  juros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99715">
                                            <p:txEl>
                                              <p:pRg st="0" end="0"/>
                                            </p:txEl>
                                          </p:spTgt>
                                        </p:tgtEl>
                                        <p:attrNameLst>
                                          <p:attrName>style.visibility</p:attrName>
                                        </p:attrNameLst>
                                      </p:cBhvr>
                                      <p:to>
                                        <p:strVal val="visible"/>
                                      </p:to>
                                    </p:set>
                                    <p:animEffect transition="in" filter="strips(downRight)">
                                      <p:cBhvr>
                                        <p:cTn id="7" dur="500"/>
                                        <p:tgtEl>
                                          <p:spTgt spid="499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99715">
                                            <p:txEl>
                                              <p:pRg st="1" end="1"/>
                                            </p:txEl>
                                          </p:spTgt>
                                        </p:tgtEl>
                                        <p:attrNameLst>
                                          <p:attrName>style.visibility</p:attrName>
                                        </p:attrNameLst>
                                      </p:cBhvr>
                                      <p:to>
                                        <p:strVal val="visible"/>
                                      </p:to>
                                    </p:set>
                                    <p:animEffect transition="in" filter="strips(downRight)">
                                      <p:cBhvr>
                                        <p:cTn id="12" dur="500"/>
                                        <p:tgtEl>
                                          <p:spTgt spid="4997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99715">
                                            <p:txEl>
                                              <p:pRg st="2" end="2"/>
                                            </p:txEl>
                                          </p:spTgt>
                                        </p:tgtEl>
                                        <p:attrNameLst>
                                          <p:attrName>style.visibility</p:attrName>
                                        </p:attrNameLst>
                                      </p:cBhvr>
                                      <p:to>
                                        <p:strVal val="visible"/>
                                      </p:to>
                                    </p:set>
                                    <p:animEffect transition="in" filter="strips(downRight)">
                                      <p:cBhvr>
                                        <p:cTn id="17" dur="500"/>
                                        <p:tgtEl>
                                          <p:spTgt spid="499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5"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37219" name="Rectangle 2"/>
          <p:cNvSpPr>
            <a:spLocks noGrp="1" noChangeArrowheads="1"/>
          </p:cNvSpPr>
          <p:nvPr>
            <p:ph type="title"/>
          </p:nvPr>
        </p:nvSpPr>
        <p:spPr>
          <a:xfrm>
            <a:off x="685800" y="352425"/>
            <a:ext cx="7772400" cy="1143000"/>
          </a:xfrm>
        </p:spPr>
        <p:txBody>
          <a:bodyPr/>
          <a:lstStyle/>
          <a:p>
            <a:r>
              <a:rPr lang="pt-BR" altLang="pt-BR" sz="3600" smtClean="0"/>
              <a:t>Por que o estardalhaço?</a:t>
            </a:r>
          </a:p>
        </p:txBody>
      </p:sp>
      <p:sp>
        <p:nvSpPr>
          <p:cNvPr id="500739" name="Rectangle 3"/>
          <p:cNvSpPr>
            <a:spLocks noGrp="1" noChangeArrowheads="1"/>
          </p:cNvSpPr>
          <p:nvPr>
            <p:ph type="body" idx="1"/>
          </p:nvPr>
        </p:nvSpPr>
        <p:spPr>
          <a:xfrm>
            <a:off x="514350" y="1863725"/>
            <a:ext cx="8077200" cy="4794250"/>
          </a:xfrm>
        </p:spPr>
        <p:txBody>
          <a:bodyPr/>
          <a:lstStyle/>
          <a:p>
            <a:pPr marL="609600" indent="-609600"/>
            <a:r>
              <a:rPr lang="pt-BR" altLang="pt-BR" b="1" smtClean="0"/>
              <a:t>O que acontece com a taxa de juros – para qualquer </a:t>
            </a:r>
            <a:r>
              <a:rPr lang="pt-BR" altLang="pt-BR" b="1" i="1" smtClean="0"/>
              <a:t>y</a:t>
            </a:r>
            <a:r>
              <a:rPr lang="pt-BR" altLang="pt-BR" b="1" smtClean="0"/>
              <a:t> dado – é indeterminado.</a:t>
            </a:r>
            <a:endParaRPr lang="pt-BR" altLang="pt-BR" b="1" smtClean="0">
              <a:solidFill>
                <a:schemeClr val="bg1"/>
              </a:solidFill>
              <a:sym typeface="Symbol" pitchFamily="18" charset="2"/>
            </a:endParaRPr>
          </a:p>
        </p:txBody>
      </p:sp>
      <p:grpSp>
        <p:nvGrpSpPr>
          <p:cNvPr id="500740" name="Group 4"/>
          <p:cNvGrpSpPr>
            <a:grpSpLocks/>
          </p:cNvGrpSpPr>
          <p:nvPr/>
        </p:nvGrpSpPr>
        <p:grpSpPr bwMode="auto">
          <a:xfrm>
            <a:off x="889000" y="3149600"/>
            <a:ext cx="7023100" cy="3479800"/>
            <a:chOff x="560" y="1984"/>
            <a:chExt cx="4424" cy="2192"/>
          </a:xfrm>
        </p:grpSpPr>
        <p:sp>
          <p:nvSpPr>
            <p:cNvPr id="137231" name="Line 5"/>
            <p:cNvSpPr>
              <a:spLocks noChangeShapeType="1"/>
            </p:cNvSpPr>
            <p:nvPr/>
          </p:nvSpPr>
          <p:spPr bwMode="auto">
            <a:xfrm flipV="1">
              <a:off x="1704" y="1992"/>
              <a:ext cx="0" cy="1928"/>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37232" name="Line 6"/>
            <p:cNvSpPr>
              <a:spLocks noChangeShapeType="1"/>
            </p:cNvSpPr>
            <p:nvPr/>
          </p:nvSpPr>
          <p:spPr bwMode="auto">
            <a:xfrm>
              <a:off x="1704" y="3920"/>
              <a:ext cx="2808"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37233" name="Text Box 7"/>
            <p:cNvSpPr txBox="1">
              <a:spLocks noChangeArrowheads="1"/>
            </p:cNvSpPr>
            <p:nvPr/>
          </p:nvSpPr>
          <p:spPr bwMode="auto">
            <a:xfrm>
              <a:off x="560" y="1984"/>
              <a:ext cx="1272" cy="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400">
                  <a:solidFill>
                    <a:schemeClr val="bg1"/>
                  </a:solidFill>
                </a:rPr>
                <a:t>Taxa de empréstimos</a:t>
              </a:r>
            </a:p>
            <a:p>
              <a:pPr algn="ctr">
                <a:spcBef>
                  <a:spcPct val="15000"/>
                </a:spcBef>
              </a:pPr>
              <a:r>
                <a:rPr lang="pt-BR" altLang="pt-BR" sz="2400">
                  <a:solidFill>
                    <a:schemeClr val="bg1"/>
                  </a:solidFill>
                </a:rPr>
                <a:t>r</a:t>
              </a:r>
            </a:p>
          </p:txBody>
        </p:sp>
        <p:sp>
          <p:nvSpPr>
            <p:cNvPr id="137234" name="Text Box 8"/>
            <p:cNvSpPr txBox="1">
              <a:spLocks noChangeArrowheads="1"/>
            </p:cNvSpPr>
            <p:nvPr/>
          </p:nvSpPr>
          <p:spPr bwMode="auto">
            <a:xfrm>
              <a:off x="3712" y="3888"/>
              <a:ext cx="12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400">
                  <a:solidFill>
                    <a:schemeClr val="bg1"/>
                  </a:solidFill>
                </a:rPr>
                <a:t>y</a:t>
              </a:r>
            </a:p>
          </p:txBody>
        </p:sp>
        <p:sp>
          <p:nvSpPr>
            <p:cNvPr id="137235" name="Freeform 9"/>
            <p:cNvSpPr>
              <a:spLocks/>
            </p:cNvSpPr>
            <p:nvPr/>
          </p:nvSpPr>
          <p:spPr bwMode="auto">
            <a:xfrm>
              <a:off x="2104" y="2208"/>
              <a:ext cx="1592" cy="1384"/>
            </a:xfrm>
            <a:custGeom>
              <a:avLst/>
              <a:gdLst>
                <a:gd name="T0" fmla="*/ 0 w 1592"/>
                <a:gd name="T1" fmla="*/ 1384 h 1384"/>
                <a:gd name="T2" fmla="*/ 680 w 1592"/>
                <a:gd name="T3" fmla="*/ 1072 h 1384"/>
                <a:gd name="T4" fmla="*/ 1592 w 1592"/>
                <a:gd name="T5" fmla="*/ 0 h 1384"/>
                <a:gd name="T6" fmla="*/ 0 60000 65536"/>
                <a:gd name="T7" fmla="*/ 0 60000 65536"/>
                <a:gd name="T8" fmla="*/ 0 60000 65536"/>
              </a:gdLst>
              <a:ahLst/>
              <a:cxnLst>
                <a:cxn ang="T6">
                  <a:pos x="T0" y="T1"/>
                </a:cxn>
                <a:cxn ang="T7">
                  <a:pos x="T2" y="T3"/>
                </a:cxn>
                <a:cxn ang="T8">
                  <a:pos x="T4" y="T5"/>
                </a:cxn>
              </a:cxnLst>
              <a:rect l="0" t="0" r="r" b="b"/>
              <a:pathLst>
                <a:path w="1592" h="1384">
                  <a:moveTo>
                    <a:pt x="0" y="1384"/>
                  </a:moveTo>
                  <a:cubicBezTo>
                    <a:pt x="207" y="1343"/>
                    <a:pt x="415" y="1303"/>
                    <a:pt x="680" y="1072"/>
                  </a:cubicBezTo>
                  <a:cubicBezTo>
                    <a:pt x="945" y="841"/>
                    <a:pt x="1268" y="420"/>
                    <a:pt x="1592"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37236" name="Freeform 10"/>
            <p:cNvSpPr>
              <a:spLocks/>
            </p:cNvSpPr>
            <p:nvPr/>
          </p:nvSpPr>
          <p:spPr bwMode="auto">
            <a:xfrm>
              <a:off x="2104" y="2208"/>
              <a:ext cx="1672" cy="1392"/>
            </a:xfrm>
            <a:custGeom>
              <a:avLst/>
              <a:gdLst>
                <a:gd name="T0" fmla="*/ 0 w 1672"/>
                <a:gd name="T1" fmla="*/ 0 h 1392"/>
                <a:gd name="T2" fmla="*/ 1040 w 1672"/>
                <a:gd name="T3" fmla="*/ 1088 h 1392"/>
                <a:gd name="T4" fmla="*/ 1672 w 1672"/>
                <a:gd name="T5" fmla="*/ 1392 h 1392"/>
                <a:gd name="T6" fmla="*/ 0 60000 65536"/>
                <a:gd name="T7" fmla="*/ 0 60000 65536"/>
                <a:gd name="T8" fmla="*/ 0 60000 65536"/>
              </a:gdLst>
              <a:ahLst/>
              <a:cxnLst>
                <a:cxn ang="T6">
                  <a:pos x="T0" y="T1"/>
                </a:cxn>
                <a:cxn ang="T7">
                  <a:pos x="T2" y="T3"/>
                </a:cxn>
                <a:cxn ang="T8">
                  <a:pos x="T4" y="T5"/>
                </a:cxn>
              </a:cxnLst>
              <a:rect l="0" t="0" r="r" b="b"/>
              <a:pathLst>
                <a:path w="1672" h="1392">
                  <a:moveTo>
                    <a:pt x="0" y="0"/>
                  </a:moveTo>
                  <a:cubicBezTo>
                    <a:pt x="380" y="428"/>
                    <a:pt x="761" y="856"/>
                    <a:pt x="1040" y="1088"/>
                  </a:cubicBezTo>
                  <a:cubicBezTo>
                    <a:pt x="1319" y="1320"/>
                    <a:pt x="1567" y="1341"/>
                    <a:pt x="1672" y="1392"/>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00747" name="Text Box 11"/>
            <p:cNvSpPr txBox="1">
              <a:spLocks noChangeArrowheads="1"/>
            </p:cNvSpPr>
            <p:nvPr/>
          </p:nvSpPr>
          <p:spPr bwMode="auto">
            <a:xfrm>
              <a:off x="3608" y="2032"/>
              <a:ext cx="75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defRPr/>
              </a:pPr>
              <a:r>
                <a:rPr lang="pt-BR" sz="2400" i="1">
                  <a:effectLst>
                    <a:outerShdw blurRad="38100" dist="38100" dir="2700000" algn="tl">
                      <a:srgbClr val="000000"/>
                    </a:outerShdw>
                  </a:effectLst>
                  <a:cs typeface="+mn-cs"/>
                </a:rPr>
                <a:t>L*M*</a:t>
              </a:r>
            </a:p>
          </p:txBody>
        </p:sp>
        <p:sp>
          <p:nvSpPr>
            <p:cNvPr id="500748" name="Text Box 12"/>
            <p:cNvSpPr txBox="1">
              <a:spLocks noChangeArrowheads="1"/>
            </p:cNvSpPr>
            <p:nvPr/>
          </p:nvSpPr>
          <p:spPr bwMode="auto">
            <a:xfrm>
              <a:off x="3568" y="3432"/>
              <a:ext cx="75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defRPr/>
              </a:pPr>
              <a:r>
                <a:rPr lang="pt-BR" sz="2400" i="1">
                  <a:effectLst>
                    <a:outerShdw blurRad="38100" dist="38100" dir="2700000" algn="tl">
                      <a:srgbClr val="000000"/>
                    </a:outerShdw>
                  </a:effectLst>
                  <a:cs typeface="+mn-cs"/>
                </a:rPr>
                <a:t>IS</a:t>
              </a:r>
            </a:p>
          </p:txBody>
        </p:sp>
        <p:sp>
          <p:nvSpPr>
            <p:cNvPr id="137239" name="Line 13"/>
            <p:cNvSpPr>
              <a:spLocks noChangeShapeType="1"/>
            </p:cNvSpPr>
            <p:nvPr/>
          </p:nvSpPr>
          <p:spPr bwMode="auto">
            <a:xfrm flipH="1">
              <a:off x="1712" y="3120"/>
              <a:ext cx="123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37240" name="Line 14"/>
            <p:cNvSpPr>
              <a:spLocks noChangeShapeType="1"/>
            </p:cNvSpPr>
            <p:nvPr/>
          </p:nvSpPr>
          <p:spPr bwMode="auto">
            <a:xfrm>
              <a:off x="2950" y="3120"/>
              <a:ext cx="0" cy="792"/>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37241" name="Text Box 15"/>
            <p:cNvSpPr txBox="1">
              <a:spLocks noChangeArrowheads="1"/>
            </p:cNvSpPr>
            <p:nvPr/>
          </p:nvSpPr>
          <p:spPr bwMode="auto">
            <a:xfrm>
              <a:off x="2320" y="3888"/>
              <a:ext cx="12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400" i="1">
                  <a:solidFill>
                    <a:schemeClr val="bg1"/>
                  </a:solidFill>
                </a:rPr>
                <a:t>y*</a:t>
              </a:r>
            </a:p>
          </p:txBody>
        </p:sp>
        <p:sp>
          <p:nvSpPr>
            <p:cNvPr id="137242" name="Rectangle 16"/>
            <p:cNvSpPr>
              <a:spLocks noChangeArrowheads="1"/>
            </p:cNvSpPr>
            <p:nvPr/>
          </p:nvSpPr>
          <p:spPr bwMode="auto">
            <a:xfrm>
              <a:off x="1433" y="2940"/>
              <a:ext cx="287"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r>
                <a:rPr lang="pt-BR" altLang="pt-BR" sz="2400" i="1">
                  <a:solidFill>
                    <a:schemeClr val="bg1"/>
                  </a:solidFill>
                </a:rPr>
                <a:t>r*</a:t>
              </a:r>
            </a:p>
          </p:txBody>
        </p:sp>
      </p:grpSp>
      <p:sp>
        <p:nvSpPr>
          <p:cNvPr id="500753" name="Freeform 17"/>
          <p:cNvSpPr>
            <a:spLocks/>
          </p:cNvSpPr>
          <p:nvPr/>
        </p:nvSpPr>
        <p:spPr bwMode="auto">
          <a:xfrm>
            <a:off x="3035300" y="3746500"/>
            <a:ext cx="2654300" cy="2209800"/>
          </a:xfrm>
          <a:custGeom>
            <a:avLst/>
            <a:gdLst>
              <a:gd name="T0" fmla="*/ 0 w 1672"/>
              <a:gd name="T1" fmla="*/ 0 h 1392"/>
              <a:gd name="T2" fmla="*/ 2147483647 w 1672"/>
              <a:gd name="T3" fmla="*/ 2147483647 h 1392"/>
              <a:gd name="T4" fmla="*/ 2147483647 w 1672"/>
              <a:gd name="T5" fmla="*/ 2147483647 h 1392"/>
              <a:gd name="T6" fmla="*/ 0 60000 65536"/>
              <a:gd name="T7" fmla="*/ 0 60000 65536"/>
              <a:gd name="T8" fmla="*/ 0 60000 65536"/>
            </a:gdLst>
            <a:ahLst/>
            <a:cxnLst>
              <a:cxn ang="T6">
                <a:pos x="T0" y="T1"/>
              </a:cxn>
              <a:cxn ang="T7">
                <a:pos x="T2" y="T3"/>
              </a:cxn>
              <a:cxn ang="T8">
                <a:pos x="T4" y="T5"/>
              </a:cxn>
            </a:cxnLst>
            <a:rect l="0" t="0" r="r" b="b"/>
            <a:pathLst>
              <a:path w="1672" h="1392">
                <a:moveTo>
                  <a:pt x="0" y="0"/>
                </a:moveTo>
                <a:cubicBezTo>
                  <a:pt x="380" y="428"/>
                  <a:pt x="761" y="856"/>
                  <a:pt x="1040" y="1088"/>
                </a:cubicBezTo>
                <a:cubicBezTo>
                  <a:pt x="1319" y="1320"/>
                  <a:pt x="1567" y="1341"/>
                  <a:pt x="1672" y="1392"/>
                </a:cubicBezTo>
              </a:path>
            </a:pathLst>
          </a:custGeom>
          <a:noFill/>
          <a:ln w="38100" cap="flat" cmpd="sng">
            <a:solidFill>
              <a:srgbClr val="00FF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00754" name="Text Box 18"/>
          <p:cNvSpPr txBox="1">
            <a:spLocks noChangeArrowheads="1"/>
          </p:cNvSpPr>
          <p:nvPr/>
        </p:nvSpPr>
        <p:spPr bwMode="auto">
          <a:xfrm>
            <a:off x="5334000" y="5765800"/>
            <a:ext cx="1193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defRPr/>
            </a:pPr>
            <a:r>
              <a:rPr lang="pt-BR" sz="2400" i="1">
                <a:solidFill>
                  <a:srgbClr val="00FF00"/>
                </a:solidFill>
                <a:effectLst>
                  <a:outerShdw blurRad="38100" dist="38100" dir="2700000" algn="tl">
                    <a:srgbClr val="000000"/>
                  </a:outerShdw>
                </a:effectLst>
                <a:cs typeface="+mn-cs"/>
              </a:rPr>
              <a:t>IS</a:t>
            </a:r>
            <a:r>
              <a:rPr lang="pt-BR" sz="2400" baseline="-25000">
                <a:solidFill>
                  <a:srgbClr val="00FF00"/>
                </a:solidFill>
                <a:effectLst>
                  <a:outerShdw blurRad="38100" dist="38100" dir="2700000" algn="tl">
                    <a:srgbClr val="000000"/>
                  </a:outerShdw>
                </a:effectLst>
                <a:cs typeface="+mn-cs"/>
              </a:rPr>
              <a:t>1</a:t>
            </a:r>
          </a:p>
        </p:txBody>
      </p:sp>
      <p:sp>
        <p:nvSpPr>
          <p:cNvPr id="500755" name="Line 19"/>
          <p:cNvSpPr>
            <a:spLocks noChangeShapeType="1"/>
          </p:cNvSpPr>
          <p:nvPr/>
        </p:nvSpPr>
        <p:spPr bwMode="auto">
          <a:xfrm flipH="1">
            <a:off x="5118100" y="5638800"/>
            <a:ext cx="431800" cy="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00756" name="Freeform 20"/>
          <p:cNvSpPr>
            <a:spLocks/>
          </p:cNvSpPr>
          <p:nvPr/>
        </p:nvSpPr>
        <p:spPr bwMode="auto">
          <a:xfrm>
            <a:off x="3086100" y="3606800"/>
            <a:ext cx="2260600" cy="1866900"/>
          </a:xfrm>
          <a:custGeom>
            <a:avLst/>
            <a:gdLst>
              <a:gd name="T0" fmla="*/ 0 w 1592"/>
              <a:gd name="T1" fmla="*/ 2147483647 h 1384"/>
              <a:gd name="T2" fmla="*/ 2147483647 w 1592"/>
              <a:gd name="T3" fmla="*/ 2147483647 h 1384"/>
              <a:gd name="T4" fmla="*/ 2147483647 w 1592"/>
              <a:gd name="T5" fmla="*/ 0 h 1384"/>
              <a:gd name="T6" fmla="*/ 0 60000 65536"/>
              <a:gd name="T7" fmla="*/ 0 60000 65536"/>
              <a:gd name="T8" fmla="*/ 0 60000 65536"/>
            </a:gdLst>
            <a:ahLst/>
            <a:cxnLst>
              <a:cxn ang="T6">
                <a:pos x="T0" y="T1"/>
              </a:cxn>
              <a:cxn ang="T7">
                <a:pos x="T2" y="T3"/>
              </a:cxn>
              <a:cxn ang="T8">
                <a:pos x="T4" y="T5"/>
              </a:cxn>
            </a:cxnLst>
            <a:rect l="0" t="0" r="r" b="b"/>
            <a:pathLst>
              <a:path w="1592" h="1384">
                <a:moveTo>
                  <a:pt x="0" y="1384"/>
                </a:moveTo>
                <a:cubicBezTo>
                  <a:pt x="207" y="1343"/>
                  <a:pt x="415" y="1303"/>
                  <a:pt x="680" y="1072"/>
                </a:cubicBezTo>
                <a:cubicBezTo>
                  <a:pt x="945" y="841"/>
                  <a:pt x="1268" y="420"/>
                  <a:pt x="1592" y="0"/>
                </a:cubicBezTo>
              </a:path>
            </a:pathLst>
          </a:custGeom>
          <a:noFill/>
          <a:ln w="38100" cap="flat" cmpd="sng">
            <a:solidFill>
              <a:srgbClr val="00FF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00757" name="Text Box 21"/>
          <p:cNvSpPr txBox="1">
            <a:spLocks noChangeArrowheads="1"/>
          </p:cNvSpPr>
          <p:nvPr/>
        </p:nvSpPr>
        <p:spPr bwMode="auto">
          <a:xfrm>
            <a:off x="4699000" y="3149600"/>
            <a:ext cx="1193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defRPr/>
            </a:pPr>
            <a:r>
              <a:rPr lang="pt-BR" sz="2400" i="1">
                <a:solidFill>
                  <a:srgbClr val="00FF00"/>
                </a:solidFill>
                <a:effectLst>
                  <a:outerShdw blurRad="38100" dist="38100" dir="2700000" algn="tl">
                    <a:srgbClr val="000000"/>
                  </a:outerShdw>
                </a:effectLst>
                <a:cs typeface="+mn-cs"/>
              </a:rPr>
              <a:t>L</a:t>
            </a:r>
            <a:r>
              <a:rPr lang="pt-BR" sz="2400" baseline="-25000">
                <a:solidFill>
                  <a:srgbClr val="00FF00"/>
                </a:solidFill>
                <a:effectLst>
                  <a:outerShdw blurRad="38100" dist="38100" dir="2700000" algn="tl">
                    <a:srgbClr val="000000"/>
                  </a:outerShdw>
                </a:effectLst>
                <a:cs typeface="+mn-cs"/>
              </a:rPr>
              <a:t>1</a:t>
            </a:r>
            <a:r>
              <a:rPr lang="pt-BR" sz="2400" i="1">
                <a:solidFill>
                  <a:srgbClr val="00FF00"/>
                </a:solidFill>
                <a:effectLst>
                  <a:outerShdw blurRad="38100" dist="38100" dir="2700000" algn="tl">
                    <a:srgbClr val="000000"/>
                  </a:outerShdw>
                </a:effectLst>
                <a:cs typeface="+mn-cs"/>
              </a:rPr>
              <a:t>*M</a:t>
            </a:r>
            <a:r>
              <a:rPr lang="pt-BR" sz="2400" baseline="-25000">
                <a:solidFill>
                  <a:srgbClr val="00FF00"/>
                </a:solidFill>
                <a:effectLst>
                  <a:outerShdw blurRad="38100" dist="38100" dir="2700000" algn="tl">
                    <a:srgbClr val="000000"/>
                  </a:outerShdw>
                </a:effectLst>
                <a:cs typeface="+mn-cs"/>
              </a:rPr>
              <a:t>1</a:t>
            </a:r>
            <a:r>
              <a:rPr lang="pt-BR" sz="2400" i="1">
                <a:solidFill>
                  <a:srgbClr val="00FF00"/>
                </a:solidFill>
                <a:effectLst>
                  <a:outerShdw blurRad="38100" dist="38100" dir="2700000" algn="tl">
                    <a:srgbClr val="000000"/>
                  </a:outerShdw>
                </a:effectLst>
                <a:cs typeface="+mn-cs"/>
              </a:rPr>
              <a:t>*</a:t>
            </a:r>
          </a:p>
        </p:txBody>
      </p:sp>
      <p:sp>
        <p:nvSpPr>
          <p:cNvPr id="500758" name="Line 22"/>
          <p:cNvSpPr>
            <a:spLocks noChangeShapeType="1"/>
          </p:cNvSpPr>
          <p:nvPr/>
        </p:nvSpPr>
        <p:spPr bwMode="auto">
          <a:xfrm flipH="1">
            <a:off x="4813300" y="4368800"/>
            <a:ext cx="254000" cy="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00759" name="Freeform 23"/>
          <p:cNvSpPr>
            <a:spLocks/>
          </p:cNvSpPr>
          <p:nvPr/>
        </p:nvSpPr>
        <p:spPr bwMode="auto">
          <a:xfrm>
            <a:off x="3556000" y="4038600"/>
            <a:ext cx="2260600" cy="1866900"/>
          </a:xfrm>
          <a:custGeom>
            <a:avLst/>
            <a:gdLst>
              <a:gd name="T0" fmla="*/ 0 w 1592"/>
              <a:gd name="T1" fmla="*/ 2147483647 h 1384"/>
              <a:gd name="T2" fmla="*/ 2147483647 w 1592"/>
              <a:gd name="T3" fmla="*/ 2147483647 h 1384"/>
              <a:gd name="T4" fmla="*/ 2147483647 w 1592"/>
              <a:gd name="T5" fmla="*/ 0 h 1384"/>
              <a:gd name="T6" fmla="*/ 0 60000 65536"/>
              <a:gd name="T7" fmla="*/ 0 60000 65536"/>
              <a:gd name="T8" fmla="*/ 0 60000 65536"/>
            </a:gdLst>
            <a:ahLst/>
            <a:cxnLst>
              <a:cxn ang="T6">
                <a:pos x="T0" y="T1"/>
              </a:cxn>
              <a:cxn ang="T7">
                <a:pos x="T2" y="T3"/>
              </a:cxn>
              <a:cxn ang="T8">
                <a:pos x="T4" y="T5"/>
              </a:cxn>
            </a:cxnLst>
            <a:rect l="0" t="0" r="r" b="b"/>
            <a:pathLst>
              <a:path w="1592" h="1384">
                <a:moveTo>
                  <a:pt x="0" y="1384"/>
                </a:moveTo>
                <a:cubicBezTo>
                  <a:pt x="207" y="1343"/>
                  <a:pt x="415" y="1303"/>
                  <a:pt x="680" y="1072"/>
                </a:cubicBezTo>
                <a:cubicBezTo>
                  <a:pt x="945" y="841"/>
                  <a:pt x="1268" y="420"/>
                  <a:pt x="1592" y="0"/>
                </a:cubicBezTo>
              </a:path>
            </a:pathLst>
          </a:custGeom>
          <a:noFill/>
          <a:ln w="38100" cap="flat" cmpd="sng">
            <a:solidFill>
              <a:srgbClr val="00FF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00760" name="Text Box 24"/>
          <p:cNvSpPr txBox="1">
            <a:spLocks noChangeArrowheads="1"/>
          </p:cNvSpPr>
          <p:nvPr/>
        </p:nvSpPr>
        <p:spPr bwMode="auto">
          <a:xfrm>
            <a:off x="5753100" y="3735388"/>
            <a:ext cx="1193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defRPr/>
            </a:pPr>
            <a:r>
              <a:rPr lang="pt-BR" sz="2400" i="1">
                <a:solidFill>
                  <a:srgbClr val="00FF00"/>
                </a:solidFill>
                <a:effectLst>
                  <a:outerShdw blurRad="38100" dist="38100" dir="2700000" algn="tl">
                    <a:srgbClr val="000000"/>
                  </a:outerShdw>
                </a:effectLst>
                <a:cs typeface="+mn-cs"/>
              </a:rPr>
              <a:t>L</a:t>
            </a:r>
            <a:r>
              <a:rPr lang="pt-BR" sz="2400" baseline="-25000">
                <a:solidFill>
                  <a:srgbClr val="00FF00"/>
                </a:solidFill>
                <a:effectLst>
                  <a:outerShdw blurRad="38100" dist="38100" dir="2700000" algn="tl">
                    <a:srgbClr val="000000"/>
                  </a:outerShdw>
                </a:effectLst>
                <a:cs typeface="+mn-cs"/>
              </a:rPr>
              <a:t>2</a:t>
            </a:r>
            <a:r>
              <a:rPr lang="pt-BR" sz="2400" i="1">
                <a:solidFill>
                  <a:srgbClr val="00FF00"/>
                </a:solidFill>
                <a:effectLst>
                  <a:outerShdw blurRad="38100" dist="38100" dir="2700000" algn="tl">
                    <a:srgbClr val="000000"/>
                  </a:outerShdw>
                </a:effectLst>
                <a:cs typeface="+mn-cs"/>
              </a:rPr>
              <a:t>*M</a:t>
            </a:r>
            <a:r>
              <a:rPr lang="pt-BR" sz="2400" baseline="-25000">
                <a:solidFill>
                  <a:srgbClr val="00FF00"/>
                </a:solidFill>
                <a:effectLst>
                  <a:outerShdw blurRad="38100" dist="38100" dir="2700000" algn="tl">
                    <a:srgbClr val="000000"/>
                  </a:outerShdw>
                </a:effectLst>
                <a:cs typeface="+mn-cs"/>
              </a:rPr>
              <a:t>2</a:t>
            </a:r>
            <a:r>
              <a:rPr lang="pt-BR" sz="2400" i="1">
                <a:solidFill>
                  <a:srgbClr val="00FF00"/>
                </a:solidFill>
                <a:effectLst>
                  <a:outerShdw blurRad="38100" dist="38100" dir="2700000" algn="tl">
                    <a:srgbClr val="000000"/>
                  </a:outerShdw>
                </a:effectLst>
                <a:cs typeface="+mn-cs"/>
              </a:rPr>
              <a:t>*</a:t>
            </a:r>
          </a:p>
        </p:txBody>
      </p:sp>
      <p:sp>
        <p:nvSpPr>
          <p:cNvPr id="500761" name="Line 25"/>
          <p:cNvSpPr>
            <a:spLocks noChangeShapeType="1"/>
          </p:cNvSpPr>
          <p:nvPr/>
        </p:nvSpPr>
        <p:spPr bwMode="auto">
          <a:xfrm>
            <a:off x="5245100" y="4406900"/>
            <a:ext cx="177800" cy="1270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animEffect transition="in" filter="strips(downRight)">
                                      <p:cBhvr>
                                        <p:cTn id="7" dur="500"/>
                                        <p:tgtEl>
                                          <p:spTgt spid="500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00740"/>
                                        </p:tgtEl>
                                        <p:attrNameLst>
                                          <p:attrName>style.visibility</p:attrName>
                                        </p:attrNameLst>
                                      </p:cBhvr>
                                      <p:to>
                                        <p:strVal val="visible"/>
                                      </p:to>
                                    </p:set>
                                    <p:animEffect transition="in" filter="dissolve">
                                      <p:cBhvr>
                                        <p:cTn id="12" dur="500"/>
                                        <p:tgtEl>
                                          <p:spTgt spid="500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500753"/>
                                        </p:tgtEl>
                                        <p:attrNameLst>
                                          <p:attrName>style.visibility</p:attrName>
                                        </p:attrNameLst>
                                      </p:cBhvr>
                                      <p:to>
                                        <p:strVal val="visible"/>
                                      </p:to>
                                    </p:set>
                                    <p:anim calcmode="lin" valueType="num">
                                      <p:cBhvr additive="base">
                                        <p:cTn id="17" dur="500" fill="hold"/>
                                        <p:tgtEl>
                                          <p:spTgt spid="500753"/>
                                        </p:tgtEl>
                                        <p:attrNameLst>
                                          <p:attrName>ppt_x</p:attrName>
                                        </p:attrNameLst>
                                      </p:cBhvr>
                                      <p:tavLst>
                                        <p:tav tm="0">
                                          <p:val>
                                            <p:strVal val="1+#ppt_w/2"/>
                                          </p:val>
                                        </p:tav>
                                        <p:tav tm="100000">
                                          <p:val>
                                            <p:strVal val="#ppt_x"/>
                                          </p:val>
                                        </p:tav>
                                      </p:tavLst>
                                    </p:anim>
                                    <p:anim calcmode="lin" valueType="num">
                                      <p:cBhvr additive="base">
                                        <p:cTn id="18" dur="500" fill="hold"/>
                                        <p:tgtEl>
                                          <p:spTgt spid="500753"/>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500754"/>
                                        </p:tgtEl>
                                        <p:attrNameLst>
                                          <p:attrName>style.visibility</p:attrName>
                                        </p:attrNameLst>
                                      </p:cBhvr>
                                      <p:to>
                                        <p:strVal val="visible"/>
                                      </p:to>
                                    </p:set>
                                    <p:animEffect transition="in" filter="wipe(left)">
                                      <p:cBhvr>
                                        <p:cTn id="22" dur="500"/>
                                        <p:tgtEl>
                                          <p:spTgt spid="500754"/>
                                        </p:tgtEl>
                                      </p:cBhvr>
                                    </p:animEffect>
                                  </p:childTnLst>
                                </p:cTn>
                              </p:par>
                            </p:childTnLst>
                          </p:cTn>
                        </p:par>
                        <p:par>
                          <p:cTn id="23" fill="hold" nodeType="afterGroup">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500755"/>
                                        </p:tgtEl>
                                        <p:attrNameLst>
                                          <p:attrName>style.visibility</p:attrName>
                                        </p:attrNameLst>
                                      </p:cBhvr>
                                      <p:to>
                                        <p:strVal val="visible"/>
                                      </p:to>
                                    </p:set>
                                    <p:animEffect transition="in" filter="wipe(right)">
                                      <p:cBhvr>
                                        <p:cTn id="26" dur="1000"/>
                                        <p:tgtEl>
                                          <p:spTgt spid="50075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00756"/>
                                        </p:tgtEl>
                                        <p:attrNameLst>
                                          <p:attrName>style.visibility</p:attrName>
                                        </p:attrNameLst>
                                      </p:cBhvr>
                                      <p:to>
                                        <p:strVal val="visible"/>
                                      </p:to>
                                    </p:set>
                                    <p:anim calcmode="lin" valueType="num">
                                      <p:cBhvr additive="base">
                                        <p:cTn id="31" dur="500" fill="hold"/>
                                        <p:tgtEl>
                                          <p:spTgt spid="500756"/>
                                        </p:tgtEl>
                                        <p:attrNameLst>
                                          <p:attrName>ppt_x</p:attrName>
                                        </p:attrNameLst>
                                      </p:cBhvr>
                                      <p:tavLst>
                                        <p:tav tm="0">
                                          <p:val>
                                            <p:strVal val="1+#ppt_w/2"/>
                                          </p:val>
                                        </p:tav>
                                        <p:tav tm="100000">
                                          <p:val>
                                            <p:strVal val="#ppt_x"/>
                                          </p:val>
                                        </p:tav>
                                      </p:tavLst>
                                    </p:anim>
                                    <p:anim calcmode="lin" valueType="num">
                                      <p:cBhvr additive="base">
                                        <p:cTn id="32" dur="500" fill="hold"/>
                                        <p:tgtEl>
                                          <p:spTgt spid="500756"/>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00757"/>
                                        </p:tgtEl>
                                        <p:attrNameLst>
                                          <p:attrName>style.visibility</p:attrName>
                                        </p:attrNameLst>
                                      </p:cBhvr>
                                      <p:to>
                                        <p:strVal val="visible"/>
                                      </p:to>
                                    </p:set>
                                    <p:animEffect transition="in" filter="wipe(left)">
                                      <p:cBhvr>
                                        <p:cTn id="36" dur="500"/>
                                        <p:tgtEl>
                                          <p:spTgt spid="500757"/>
                                        </p:tgtEl>
                                      </p:cBhvr>
                                    </p:animEffect>
                                  </p:childTnLst>
                                </p:cTn>
                              </p:par>
                            </p:childTnLst>
                          </p:cTn>
                        </p:par>
                        <p:par>
                          <p:cTn id="37" fill="hold" nodeType="afterGroup">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500758"/>
                                        </p:tgtEl>
                                        <p:attrNameLst>
                                          <p:attrName>style.visibility</p:attrName>
                                        </p:attrNameLst>
                                      </p:cBhvr>
                                      <p:to>
                                        <p:strVal val="visible"/>
                                      </p:to>
                                    </p:set>
                                    <p:animEffect transition="in" filter="wipe(right)">
                                      <p:cBhvr>
                                        <p:cTn id="40" dur="1000"/>
                                        <p:tgtEl>
                                          <p:spTgt spid="50075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500759"/>
                                        </p:tgtEl>
                                        <p:attrNameLst>
                                          <p:attrName>style.visibility</p:attrName>
                                        </p:attrNameLst>
                                      </p:cBhvr>
                                      <p:to>
                                        <p:strVal val="visible"/>
                                      </p:to>
                                    </p:set>
                                    <p:anim calcmode="lin" valueType="num">
                                      <p:cBhvr additive="base">
                                        <p:cTn id="45" dur="500" fill="hold"/>
                                        <p:tgtEl>
                                          <p:spTgt spid="500759"/>
                                        </p:tgtEl>
                                        <p:attrNameLst>
                                          <p:attrName>ppt_x</p:attrName>
                                        </p:attrNameLst>
                                      </p:cBhvr>
                                      <p:tavLst>
                                        <p:tav tm="0">
                                          <p:val>
                                            <p:strVal val="0-#ppt_w/2"/>
                                          </p:val>
                                        </p:tav>
                                        <p:tav tm="100000">
                                          <p:val>
                                            <p:strVal val="#ppt_x"/>
                                          </p:val>
                                        </p:tav>
                                      </p:tavLst>
                                    </p:anim>
                                    <p:anim calcmode="lin" valueType="num">
                                      <p:cBhvr additive="base">
                                        <p:cTn id="46" dur="500" fill="hold"/>
                                        <p:tgtEl>
                                          <p:spTgt spid="500759"/>
                                        </p:tgtEl>
                                        <p:attrNameLst>
                                          <p:attrName>ppt_y</p:attrName>
                                        </p:attrNameLst>
                                      </p:cBhvr>
                                      <p:tavLst>
                                        <p:tav tm="0">
                                          <p:val>
                                            <p:strVal val="0-#ppt_h/2"/>
                                          </p:val>
                                        </p:tav>
                                        <p:tav tm="100000">
                                          <p:val>
                                            <p:strVal val="#ppt_y"/>
                                          </p:val>
                                        </p:tav>
                                      </p:tavLst>
                                    </p:anim>
                                  </p:childTnLst>
                                </p:cTn>
                              </p:par>
                            </p:childTnLst>
                          </p:cTn>
                        </p:par>
                        <p:par>
                          <p:cTn id="47" fill="hold" nodeType="afterGroup">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500760"/>
                                        </p:tgtEl>
                                        <p:attrNameLst>
                                          <p:attrName>style.visibility</p:attrName>
                                        </p:attrNameLst>
                                      </p:cBhvr>
                                      <p:to>
                                        <p:strVal val="visible"/>
                                      </p:to>
                                    </p:set>
                                    <p:animEffect transition="in" filter="wipe(left)">
                                      <p:cBhvr>
                                        <p:cTn id="50" dur="500"/>
                                        <p:tgtEl>
                                          <p:spTgt spid="500760"/>
                                        </p:tgtEl>
                                      </p:cBhvr>
                                    </p:animEffect>
                                  </p:childTnLst>
                                </p:cTn>
                              </p:par>
                            </p:childTnLst>
                          </p:cTn>
                        </p:par>
                        <p:par>
                          <p:cTn id="51" fill="hold" nodeType="afterGroup">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500761"/>
                                        </p:tgtEl>
                                        <p:attrNameLst>
                                          <p:attrName>style.visibility</p:attrName>
                                        </p:attrNameLst>
                                      </p:cBhvr>
                                      <p:to>
                                        <p:strVal val="visible"/>
                                      </p:to>
                                    </p:set>
                                    <p:animEffect transition="in" filter="wipe(left)">
                                      <p:cBhvr>
                                        <p:cTn id="54" dur="500"/>
                                        <p:tgtEl>
                                          <p:spTgt spid="500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build="p" autoUpdateAnimBg="0"/>
      <p:bldP spid="500753" grpId="0" animBg="1"/>
      <p:bldP spid="500754" grpId="0"/>
      <p:bldP spid="500755" grpId="0" animBg="1"/>
      <p:bldP spid="500756" grpId="0" animBg="1"/>
      <p:bldP spid="500757" grpId="0"/>
      <p:bldP spid="500758" grpId="0" animBg="1"/>
      <p:bldP spid="500759" grpId="0" animBg="1"/>
      <p:bldP spid="500760" grpId="0"/>
      <p:bldP spid="500761"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38243" name="Rectangle 2"/>
          <p:cNvSpPr>
            <a:spLocks noGrp="1" noChangeArrowheads="1"/>
          </p:cNvSpPr>
          <p:nvPr>
            <p:ph type="title"/>
          </p:nvPr>
        </p:nvSpPr>
        <p:spPr>
          <a:xfrm>
            <a:off x="685800" y="352425"/>
            <a:ext cx="7772400" cy="1143000"/>
          </a:xfrm>
        </p:spPr>
        <p:txBody>
          <a:bodyPr/>
          <a:lstStyle/>
          <a:p>
            <a:r>
              <a:rPr lang="pt-BR" altLang="pt-BR" sz="3600" smtClean="0"/>
              <a:t>Por que o estardalhaço?</a:t>
            </a:r>
          </a:p>
        </p:txBody>
      </p:sp>
      <p:sp>
        <p:nvSpPr>
          <p:cNvPr id="501763" name="Rectangle 3"/>
          <p:cNvSpPr>
            <a:spLocks noGrp="1" noChangeArrowheads="1"/>
          </p:cNvSpPr>
          <p:nvPr>
            <p:ph type="body" idx="1"/>
          </p:nvPr>
        </p:nvSpPr>
        <p:spPr>
          <a:xfrm>
            <a:off x="514350" y="1647825"/>
            <a:ext cx="8077200" cy="4794250"/>
          </a:xfrm>
        </p:spPr>
        <p:txBody>
          <a:bodyPr/>
          <a:lstStyle/>
          <a:p>
            <a:pPr marL="609600" indent="-609600">
              <a:lnSpc>
                <a:spcPct val="90000"/>
              </a:lnSpc>
            </a:pPr>
            <a:r>
              <a:rPr lang="pt-BR" altLang="pt-BR" b="1" smtClean="0"/>
              <a:t>Quando a economia entra em retração, tanto o capital das empresas quanto dos bancos pode decrescer.</a:t>
            </a:r>
          </a:p>
          <a:p>
            <a:pPr marL="1009650" lvl="1" indent="-533400">
              <a:lnSpc>
                <a:spcPct val="90000"/>
              </a:lnSpc>
            </a:pPr>
            <a:r>
              <a:rPr lang="pt-BR" altLang="pt-BR" sz="3200" b="1" i="1" smtClean="0">
                <a:solidFill>
                  <a:schemeClr val="bg1"/>
                </a:solidFill>
                <a:sym typeface="Symbol" pitchFamily="18" charset="2"/>
              </a:rPr>
              <a:t>K</a:t>
            </a:r>
            <a:r>
              <a:rPr lang="pt-BR" altLang="pt-BR" sz="3200" b="1" smtClean="0">
                <a:solidFill>
                  <a:schemeClr val="bg1"/>
                </a:solidFill>
                <a:sym typeface="Symbol" pitchFamily="18" charset="2"/>
              </a:rPr>
              <a:t>  disposição (e capacidade) dos bancos emprestarem </a:t>
            </a:r>
          </a:p>
          <a:p>
            <a:pPr marL="1009650" lvl="1" indent="-533400">
              <a:lnSpc>
                <a:spcPct val="90000"/>
              </a:lnSpc>
            </a:pPr>
            <a:r>
              <a:rPr lang="pt-BR" altLang="pt-BR" sz="3200" b="1" i="1" smtClean="0">
                <a:solidFill>
                  <a:schemeClr val="bg1"/>
                </a:solidFill>
                <a:sym typeface="Symbol" pitchFamily="18" charset="2"/>
              </a:rPr>
              <a:t>K</a:t>
            </a:r>
            <a:r>
              <a:rPr lang="pt-BR" altLang="pt-BR" sz="3200" b="1" i="1" baseline="-25000" smtClean="0">
                <a:solidFill>
                  <a:schemeClr val="bg1"/>
                </a:solidFill>
                <a:sym typeface="Symbol" pitchFamily="18" charset="2"/>
              </a:rPr>
              <a:t>f</a:t>
            </a:r>
            <a:r>
              <a:rPr lang="pt-BR" altLang="pt-BR" sz="3200" b="1" smtClean="0">
                <a:solidFill>
                  <a:schemeClr val="bg1"/>
                </a:solidFill>
                <a:sym typeface="Symbol" pitchFamily="18" charset="2"/>
              </a:rPr>
              <a:t>  nível de produção   necessidade de capital de giro   demanda por empréstimo </a:t>
            </a:r>
          </a:p>
          <a:p>
            <a:pPr marL="609600" indent="-609600">
              <a:lnSpc>
                <a:spcPct val="90000"/>
              </a:lnSpc>
            </a:pPr>
            <a:r>
              <a:rPr lang="pt-BR" altLang="pt-BR" b="1" smtClean="0"/>
              <a:t>O que acontece com a taxa de juros – para qualquer </a:t>
            </a:r>
            <a:r>
              <a:rPr lang="pt-BR" altLang="pt-BR" b="1" i="1" smtClean="0"/>
              <a:t>y</a:t>
            </a:r>
            <a:r>
              <a:rPr lang="pt-BR" altLang="pt-BR" b="1" smtClean="0"/>
              <a:t> dado – é indeterminado.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animEffect transition="in" filter="strips(downRight)">
                                      <p:cBhvr>
                                        <p:cTn id="7" dur="500"/>
                                        <p:tgtEl>
                                          <p:spTgt spid="50176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01763">
                                            <p:txEl>
                                              <p:pRg st="1" end="1"/>
                                            </p:txEl>
                                          </p:spTgt>
                                        </p:tgtEl>
                                        <p:attrNameLst>
                                          <p:attrName>style.visibility</p:attrName>
                                        </p:attrNameLst>
                                      </p:cBhvr>
                                      <p:to>
                                        <p:strVal val="visible"/>
                                      </p:to>
                                    </p:set>
                                    <p:animEffect transition="in" filter="strips(downRight)">
                                      <p:cBhvr>
                                        <p:cTn id="10" dur="500"/>
                                        <p:tgtEl>
                                          <p:spTgt spid="50176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501763">
                                            <p:txEl>
                                              <p:pRg st="2" end="2"/>
                                            </p:txEl>
                                          </p:spTgt>
                                        </p:tgtEl>
                                        <p:attrNameLst>
                                          <p:attrName>style.visibility</p:attrName>
                                        </p:attrNameLst>
                                      </p:cBhvr>
                                      <p:to>
                                        <p:strVal val="visible"/>
                                      </p:to>
                                    </p:set>
                                    <p:animEffect transition="in" filter="strips(downRight)">
                                      <p:cBhvr>
                                        <p:cTn id="13" dur="500"/>
                                        <p:tgtEl>
                                          <p:spTgt spid="50176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501763">
                                            <p:txEl>
                                              <p:pRg st="3" end="3"/>
                                            </p:txEl>
                                          </p:spTgt>
                                        </p:tgtEl>
                                        <p:attrNameLst>
                                          <p:attrName>style.visibility</p:attrName>
                                        </p:attrNameLst>
                                      </p:cBhvr>
                                      <p:to>
                                        <p:strVal val="visible"/>
                                      </p:to>
                                    </p:set>
                                    <p:animEffect transition="in" filter="strips(downRight)">
                                      <p:cBhvr>
                                        <p:cTn id="18" dur="500"/>
                                        <p:tgtEl>
                                          <p:spTgt spid="501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39267" name="Rectangle 2"/>
          <p:cNvSpPr>
            <a:spLocks noGrp="1" noChangeArrowheads="1"/>
          </p:cNvSpPr>
          <p:nvPr>
            <p:ph type="title"/>
          </p:nvPr>
        </p:nvSpPr>
        <p:spPr>
          <a:xfrm>
            <a:off x="685800" y="352425"/>
            <a:ext cx="7772400" cy="1143000"/>
          </a:xfrm>
        </p:spPr>
        <p:txBody>
          <a:bodyPr/>
          <a:lstStyle/>
          <a:p>
            <a:r>
              <a:rPr lang="pt-BR" altLang="pt-BR" sz="3600" smtClean="0"/>
              <a:t>Por que o estardalhaço?</a:t>
            </a:r>
          </a:p>
        </p:txBody>
      </p:sp>
      <p:sp>
        <p:nvSpPr>
          <p:cNvPr id="502787" name="Rectangle 3"/>
          <p:cNvSpPr>
            <a:spLocks noGrp="1" noChangeArrowheads="1"/>
          </p:cNvSpPr>
          <p:nvPr>
            <p:ph type="body" idx="1"/>
          </p:nvPr>
        </p:nvSpPr>
        <p:spPr>
          <a:xfrm>
            <a:off x="514350" y="1647825"/>
            <a:ext cx="8077200" cy="4794250"/>
          </a:xfrm>
        </p:spPr>
        <p:txBody>
          <a:bodyPr/>
          <a:lstStyle/>
          <a:p>
            <a:pPr marL="609600" indent="-609600"/>
            <a:r>
              <a:rPr lang="pt-BR" altLang="pt-BR" b="1" smtClean="0"/>
              <a:t>No modelo neoclássico existe informação perfeita </a:t>
            </a:r>
            <a:r>
              <a:rPr lang="pt-BR" altLang="pt-BR" b="1" smtClean="0">
                <a:sym typeface="Symbol" pitchFamily="18" charset="2"/>
              </a:rPr>
              <a:t> não há necessidade de banco.</a:t>
            </a:r>
          </a:p>
          <a:p>
            <a:pPr marL="609600" indent="-609600">
              <a:buFontTx/>
              <a:buNone/>
            </a:pPr>
            <a:r>
              <a:rPr lang="pt-BR" altLang="pt-BR" b="1" smtClean="0">
                <a:solidFill>
                  <a:schemeClr val="bg1"/>
                </a:solidFill>
                <a:sym typeface="Symbol" pitchFamily="18" charset="2"/>
              </a:rPr>
              <a:t>	 não há </a:t>
            </a:r>
            <a:r>
              <a:rPr lang="pt-BR" altLang="pt-BR" b="1" i="1" smtClean="0">
                <a:solidFill>
                  <a:schemeClr val="bg1"/>
                </a:solidFill>
                <a:sym typeface="Symbol" pitchFamily="18" charset="2"/>
              </a:rPr>
              <a:t>spread</a:t>
            </a:r>
            <a:r>
              <a:rPr lang="pt-BR" altLang="pt-BR" b="1" smtClean="0">
                <a:solidFill>
                  <a:schemeClr val="bg1"/>
                </a:solidFill>
                <a:sym typeface="Symbol" pitchFamily="18" charset="2"/>
              </a:rPr>
              <a:t> (</a:t>
            </a:r>
            <a:r>
              <a:rPr lang="pt-BR" altLang="pt-BR" b="1" i="1" smtClean="0">
                <a:solidFill>
                  <a:schemeClr val="bg1"/>
                </a:solidFill>
                <a:sym typeface="Symbol" pitchFamily="18" charset="2"/>
              </a:rPr>
              <a:t>r</a:t>
            </a:r>
            <a:r>
              <a:rPr lang="pt-BR" altLang="pt-BR" b="1" smtClean="0">
                <a:solidFill>
                  <a:schemeClr val="bg1"/>
                </a:solidFill>
                <a:sym typeface="Symbol" pitchFamily="18" charset="2"/>
              </a:rPr>
              <a:t> = </a:t>
            </a:r>
            <a:r>
              <a:rPr lang="pt-BR" altLang="pt-BR" b="1" i="1" smtClean="0">
                <a:solidFill>
                  <a:schemeClr val="bg1"/>
                </a:solidFill>
                <a:latin typeface="Symbol" pitchFamily="18" charset="2"/>
                <a:sym typeface="Symbol" pitchFamily="18" charset="2"/>
              </a:rPr>
              <a:t>r</a:t>
            </a:r>
            <a:r>
              <a:rPr lang="pt-BR" altLang="pt-BR" b="1" smtClean="0">
                <a:solidFill>
                  <a:schemeClr val="bg1"/>
                </a:solidFill>
                <a:sym typeface="Symbol" pitchFamily="18" charset="2"/>
              </a:rPr>
              <a:t>)</a:t>
            </a:r>
          </a:p>
          <a:p>
            <a:pPr marL="609600" indent="-609600"/>
            <a:r>
              <a:rPr lang="pt-BR" altLang="pt-BR" b="1" smtClean="0">
                <a:sym typeface="Symbol" pitchFamily="18" charset="2"/>
              </a:rPr>
              <a:t>Com informação imperfeita, os bancos (certificadores) são essenciais e são remunerados com o </a:t>
            </a:r>
            <a:r>
              <a:rPr lang="pt-BR" altLang="pt-BR" b="1" i="1" smtClean="0">
                <a:sym typeface="Symbol" pitchFamily="18" charset="2"/>
              </a:rPr>
              <a:t>spread</a:t>
            </a:r>
            <a:r>
              <a:rPr lang="pt-BR" altLang="pt-BR" b="1" smtClean="0">
                <a:sym typeface="Symbol" pitchFamily="18" charset="2"/>
              </a:rPr>
              <a:t>.</a:t>
            </a:r>
          </a:p>
          <a:p>
            <a:pPr marL="609600" indent="-609600">
              <a:buFontTx/>
              <a:buNone/>
            </a:pPr>
            <a:r>
              <a:rPr lang="pt-BR" altLang="pt-BR" b="1" smtClean="0">
                <a:solidFill>
                  <a:schemeClr val="bg1"/>
                </a:solidFill>
                <a:sym typeface="Symbol" pitchFamily="18" charset="2"/>
              </a:rPr>
              <a:t>	 o </a:t>
            </a:r>
            <a:r>
              <a:rPr lang="pt-BR" altLang="pt-BR" b="1" i="1" smtClean="0">
                <a:solidFill>
                  <a:schemeClr val="bg1"/>
                </a:solidFill>
                <a:sym typeface="Symbol" pitchFamily="18" charset="2"/>
              </a:rPr>
              <a:t>spread</a:t>
            </a:r>
            <a:r>
              <a:rPr lang="pt-BR" altLang="pt-BR" b="1" smtClean="0">
                <a:solidFill>
                  <a:schemeClr val="bg1"/>
                </a:solidFill>
                <a:sym typeface="Symbol" pitchFamily="18" charset="2"/>
              </a:rPr>
              <a:t> é crítico neste modelo</a:t>
            </a:r>
            <a:endParaRPr lang="pt-BR" altLang="pt-BR" b="1"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Effect transition="in" filter="strips(downRight)">
                                      <p:cBhvr>
                                        <p:cTn id="7" dur="500"/>
                                        <p:tgtEl>
                                          <p:spTgt spid="502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02787">
                                            <p:txEl>
                                              <p:pRg st="1" end="1"/>
                                            </p:txEl>
                                          </p:spTgt>
                                        </p:tgtEl>
                                        <p:attrNameLst>
                                          <p:attrName>style.visibility</p:attrName>
                                        </p:attrNameLst>
                                      </p:cBhvr>
                                      <p:to>
                                        <p:strVal val="visible"/>
                                      </p:to>
                                    </p:set>
                                    <p:animEffect transition="in" filter="strips(downRight)">
                                      <p:cBhvr>
                                        <p:cTn id="12" dur="500"/>
                                        <p:tgtEl>
                                          <p:spTgt spid="502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02787">
                                            <p:txEl>
                                              <p:pRg st="2" end="2"/>
                                            </p:txEl>
                                          </p:spTgt>
                                        </p:tgtEl>
                                        <p:attrNameLst>
                                          <p:attrName>style.visibility</p:attrName>
                                        </p:attrNameLst>
                                      </p:cBhvr>
                                      <p:to>
                                        <p:strVal val="visible"/>
                                      </p:to>
                                    </p:set>
                                    <p:animEffect transition="in" filter="strips(downRight)">
                                      <p:cBhvr>
                                        <p:cTn id="17" dur="500"/>
                                        <p:tgtEl>
                                          <p:spTgt spid="5027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02787">
                                            <p:txEl>
                                              <p:pRg st="3" end="3"/>
                                            </p:txEl>
                                          </p:spTgt>
                                        </p:tgtEl>
                                        <p:attrNameLst>
                                          <p:attrName>style.visibility</p:attrName>
                                        </p:attrNameLst>
                                      </p:cBhvr>
                                      <p:to>
                                        <p:strVal val="visible"/>
                                      </p:to>
                                    </p:set>
                                    <p:animEffect transition="in" filter="strips(downRight)">
                                      <p:cBhvr>
                                        <p:cTn id="22" dur="500"/>
                                        <p:tgtEl>
                                          <p:spTgt spid="502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40291" name="Rectangle 2"/>
          <p:cNvSpPr>
            <a:spLocks noGrp="1" noChangeArrowheads="1"/>
          </p:cNvSpPr>
          <p:nvPr>
            <p:ph type="title"/>
          </p:nvPr>
        </p:nvSpPr>
        <p:spPr>
          <a:xfrm>
            <a:off x="685800" y="352425"/>
            <a:ext cx="7772400" cy="1143000"/>
          </a:xfrm>
        </p:spPr>
        <p:txBody>
          <a:bodyPr/>
          <a:lstStyle/>
          <a:p>
            <a:r>
              <a:rPr lang="pt-BR" altLang="pt-BR" sz="3600" smtClean="0"/>
              <a:t>Por que o estardalhaço?</a:t>
            </a:r>
          </a:p>
        </p:txBody>
      </p:sp>
      <p:sp>
        <p:nvSpPr>
          <p:cNvPr id="503811" name="Rectangle 3"/>
          <p:cNvSpPr>
            <a:spLocks noGrp="1" noChangeArrowheads="1"/>
          </p:cNvSpPr>
          <p:nvPr>
            <p:ph type="body" idx="1"/>
          </p:nvPr>
        </p:nvSpPr>
        <p:spPr>
          <a:xfrm>
            <a:off x="514350" y="1647825"/>
            <a:ext cx="8077200" cy="4794250"/>
          </a:xfrm>
        </p:spPr>
        <p:txBody>
          <a:bodyPr/>
          <a:lstStyle/>
          <a:p>
            <a:pPr marL="609600" indent="-609600">
              <a:lnSpc>
                <a:spcPct val="90000"/>
              </a:lnSpc>
            </a:pPr>
            <a:r>
              <a:rPr lang="pt-BR" altLang="pt-BR" b="1" smtClean="0"/>
              <a:t>Quando a economia entra em recessão,   </a:t>
            </a:r>
            <a:r>
              <a:rPr lang="pt-BR" altLang="pt-BR" b="1" i="1" smtClean="0"/>
              <a:t>K</a:t>
            </a:r>
            <a:r>
              <a:rPr lang="pt-BR" altLang="pt-BR" b="1" smtClean="0"/>
              <a:t> é corroído e a disposição dos bancos em arcar com riscos é reduzida.</a:t>
            </a:r>
          </a:p>
          <a:p>
            <a:pPr marL="609600" indent="-609600">
              <a:lnSpc>
                <a:spcPct val="90000"/>
              </a:lnSpc>
            </a:pPr>
            <a:r>
              <a:rPr lang="pt-BR" altLang="pt-BR" b="1" smtClean="0">
                <a:solidFill>
                  <a:schemeClr val="bg1"/>
                </a:solidFill>
              </a:rPr>
              <a:t>Mesmo que as expectativas sejam restabelecidas, a disposição dos bancos realizarem empréstimos estará limitada.</a:t>
            </a:r>
          </a:p>
          <a:p>
            <a:pPr marL="609600" indent="-609600">
              <a:lnSpc>
                <a:spcPct val="90000"/>
              </a:lnSpc>
              <a:buFontTx/>
              <a:buNone/>
            </a:pPr>
            <a:r>
              <a:rPr lang="pt-BR" altLang="pt-BR" b="1" smtClean="0">
                <a:solidFill>
                  <a:schemeClr val="bg1"/>
                </a:solidFill>
                <a:sym typeface="Symbol" pitchFamily="18" charset="2"/>
              </a:rPr>
              <a:t>	</a:t>
            </a:r>
            <a:r>
              <a:rPr lang="pt-BR" altLang="pt-BR" b="1" smtClean="0">
                <a:sym typeface="Symbol" pitchFamily="18" charset="2"/>
              </a:rPr>
              <a:t> somente se o spread aumentar (e aumentar o suficiente) a disposição a emprestar será restaurada aos níveis anteriores à recessão.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animEffect transition="in" filter="strips(downRight)">
                                      <p:cBhvr>
                                        <p:cTn id="7" dur="500"/>
                                        <p:tgtEl>
                                          <p:spTgt spid="503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03811">
                                            <p:txEl>
                                              <p:pRg st="1" end="1"/>
                                            </p:txEl>
                                          </p:spTgt>
                                        </p:tgtEl>
                                        <p:attrNameLst>
                                          <p:attrName>style.visibility</p:attrName>
                                        </p:attrNameLst>
                                      </p:cBhvr>
                                      <p:to>
                                        <p:strVal val="visible"/>
                                      </p:to>
                                    </p:set>
                                    <p:animEffect transition="in" filter="strips(downRight)">
                                      <p:cBhvr>
                                        <p:cTn id="12" dur="500"/>
                                        <p:tgtEl>
                                          <p:spTgt spid="5038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03811">
                                            <p:txEl>
                                              <p:pRg st="2" end="2"/>
                                            </p:txEl>
                                          </p:spTgt>
                                        </p:tgtEl>
                                        <p:attrNameLst>
                                          <p:attrName>style.visibility</p:attrName>
                                        </p:attrNameLst>
                                      </p:cBhvr>
                                      <p:to>
                                        <p:strVal val="visible"/>
                                      </p:to>
                                    </p:set>
                                    <p:animEffect transition="in" filter="strips(downRight)">
                                      <p:cBhvr>
                                        <p:cTn id="17" dur="500"/>
                                        <p:tgtEl>
                                          <p:spTgt spid="5038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41315" name="Rectangle 2"/>
          <p:cNvSpPr>
            <a:spLocks noGrp="1" noChangeArrowheads="1"/>
          </p:cNvSpPr>
          <p:nvPr>
            <p:ph type="title"/>
          </p:nvPr>
        </p:nvSpPr>
        <p:spPr>
          <a:xfrm>
            <a:off x="685800" y="352425"/>
            <a:ext cx="7772400" cy="1143000"/>
          </a:xfrm>
        </p:spPr>
        <p:txBody>
          <a:bodyPr/>
          <a:lstStyle/>
          <a:p>
            <a:r>
              <a:rPr lang="pt-BR" altLang="pt-BR" sz="3600" smtClean="0"/>
              <a:t>Por que o estardalhaço?</a:t>
            </a:r>
          </a:p>
        </p:txBody>
      </p:sp>
      <p:sp>
        <p:nvSpPr>
          <p:cNvPr id="504835" name="Rectangle 3"/>
          <p:cNvSpPr>
            <a:spLocks noGrp="1" noChangeArrowheads="1"/>
          </p:cNvSpPr>
          <p:nvPr>
            <p:ph type="body" idx="1"/>
          </p:nvPr>
        </p:nvSpPr>
        <p:spPr>
          <a:xfrm>
            <a:off x="514350" y="1647825"/>
            <a:ext cx="8077200" cy="4794250"/>
          </a:xfrm>
        </p:spPr>
        <p:txBody>
          <a:bodyPr/>
          <a:lstStyle/>
          <a:p>
            <a:pPr marL="609600" indent="-609600">
              <a:defRPr/>
            </a:pPr>
            <a:r>
              <a:rPr lang="pt-BR" b="1" smtClean="0"/>
              <a:t>Política monetária:</a:t>
            </a:r>
          </a:p>
          <a:p>
            <a:pPr marL="609600" indent="-609600">
              <a:defRPr/>
            </a:pPr>
            <a:r>
              <a:rPr lang="pt-BR" b="1" smtClean="0">
                <a:solidFill>
                  <a:schemeClr val="bg1"/>
                </a:solidFill>
              </a:rPr>
              <a:t>A redução da taxa dos títulos públicos necessária para conduzir a economia ao pleno emprego é mito maior do que no caso de “risco neutro”.</a:t>
            </a:r>
          </a:p>
          <a:p>
            <a:pPr marL="609600" indent="-609600">
              <a:defRPr/>
            </a:pPr>
            <a:r>
              <a:rPr lang="pt-BR" b="1" smtClean="0"/>
              <a:t>Por causa do aumento no </a:t>
            </a:r>
            <a:r>
              <a:rPr lang="pt-BR" b="1" i="1" smtClean="0"/>
              <a:t>spread</a:t>
            </a:r>
            <a:r>
              <a:rPr lang="pt-BR" b="1" smtClean="0"/>
              <a:t>, a taxa de juros dos títulos públicos deve ser reduzida </a:t>
            </a:r>
            <a:r>
              <a:rPr lang="pt-BR" b="1" smtClean="0">
                <a:effectLst>
                  <a:outerShdw blurRad="38100" dist="38100" dir="2700000" algn="tl">
                    <a:srgbClr val="000000"/>
                  </a:outerShdw>
                </a:effectLst>
              </a:rPr>
              <a:t>somente para impedir que a taxa de empréstimo aumente</a:t>
            </a:r>
            <a:r>
              <a:rPr lang="pt-BR" b="1"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animEffect transition="in" filter="strips(downRight)">
                                      <p:cBhvr>
                                        <p:cTn id="7" dur="500"/>
                                        <p:tgtEl>
                                          <p:spTgt spid="50483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04835">
                                            <p:txEl>
                                              <p:pRg st="1" end="1"/>
                                            </p:txEl>
                                          </p:spTgt>
                                        </p:tgtEl>
                                        <p:attrNameLst>
                                          <p:attrName>style.visibility</p:attrName>
                                        </p:attrNameLst>
                                      </p:cBhvr>
                                      <p:to>
                                        <p:strVal val="visible"/>
                                      </p:to>
                                    </p:set>
                                    <p:animEffect transition="in" filter="strips(downRight)">
                                      <p:cBhvr>
                                        <p:cTn id="10" dur="500"/>
                                        <p:tgtEl>
                                          <p:spTgt spid="50483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04835">
                                            <p:txEl>
                                              <p:pRg st="2" end="2"/>
                                            </p:txEl>
                                          </p:spTgt>
                                        </p:tgtEl>
                                        <p:attrNameLst>
                                          <p:attrName>style.visibility</p:attrName>
                                        </p:attrNameLst>
                                      </p:cBhvr>
                                      <p:to>
                                        <p:strVal val="visible"/>
                                      </p:to>
                                    </p:set>
                                    <p:animEffect transition="in" filter="strips(downRight)">
                                      <p:cBhvr>
                                        <p:cTn id="15" dur="500"/>
                                        <p:tgtEl>
                                          <p:spTgt spid="504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42339" name="Rectangle 2"/>
          <p:cNvSpPr>
            <a:spLocks noGrp="1" noChangeArrowheads="1"/>
          </p:cNvSpPr>
          <p:nvPr>
            <p:ph type="title"/>
          </p:nvPr>
        </p:nvSpPr>
        <p:spPr>
          <a:xfrm>
            <a:off x="685800" y="352425"/>
            <a:ext cx="7772400" cy="1143000"/>
          </a:xfrm>
        </p:spPr>
        <p:txBody>
          <a:bodyPr/>
          <a:lstStyle/>
          <a:p>
            <a:r>
              <a:rPr lang="pt-BR" altLang="pt-BR" sz="3600" smtClean="0"/>
              <a:t>Por que o estardalhaço?</a:t>
            </a:r>
          </a:p>
        </p:txBody>
      </p:sp>
      <p:sp>
        <p:nvSpPr>
          <p:cNvPr id="505859" name="Rectangle 3"/>
          <p:cNvSpPr>
            <a:spLocks noGrp="1" noChangeArrowheads="1"/>
          </p:cNvSpPr>
          <p:nvPr>
            <p:ph type="body" idx="1"/>
          </p:nvPr>
        </p:nvSpPr>
        <p:spPr>
          <a:xfrm>
            <a:off x="514350" y="1647825"/>
            <a:ext cx="8077200" cy="4794250"/>
          </a:xfrm>
        </p:spPr>
        <p:txBody>
          <a:bodyPr/>
          <a:lstStyle/>
          <a:p>
            <a:pPr marL="609600" indent="-609600">
              <a:lnSpc>
                <a:spcPct val="120000"/>
              </a:lnSpc>
              <a:defRPr/>
            </a:pPr>
            <a:r>
              <a:rPr lang="pt-BR" b="1" smtClean="0">
                <a:effectLst>
                  <a:outerShdw blurRad="38100" dist="38100" dir="2700000" algn="tl">
                    <a:srgbClr val="000000"/>
                  </a:outerShdw>
                </a:effectLst>
              </a:rPr>
              <a:t>Uma política monetária que mantém as taxas de depósitos reais fixas – ou mesmo que as reduza levemente – pode, portanto, ser contracionista.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05859">
                                            <p:txEl>
                                              <p:pRg st="0" end="0"/>
                                            </p:txEl>
                                          </p:spTgt>
                                        </p:tgtEl>
                                        <p:attrNameLst>
                                          <p:attrName>style.visibility</p:attrName>
                                        </p:attrNameLst>
                                      </p:cBhvr>
                                      <p:to>
                                        <p:strVal val="visible"/>
                                      </p:to>
                                    </p:set>
                                    <p:animEffect transition="in" filter="strips(downRight)">
                                      <p:cBhvr>
                                        <p:cTn id="7" dur="500"/>
                                        <p:tgtEl>
                                          <p:spTgt spid="5058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43363" name="Rectangle 2"/>
          <p:cNvSpPr>
            <a:spLocks noGrp="1" noChangeArrowheads="1"/>
          </p:cNvSpPr>
          <p:nvPr>
            <p:ph type="title"/>
          </p:nvPr>
        </p:nvSpPr>
        <p:spPr>
          <a:xfrm>
            <a:off x="682625" y="479425"/>
            <a:ext cx="7772400" cy="1663700"/>
          </a:xfrm>
        </p:spPr>
        <p:txBody>
          <a:bodyPr/>
          <a:lstStyle/>
          <a:p>
            <a:r>
              <a:rPr lang="pt-BR" altLang="pt-BR" sz="3600" smtClean="0"/>
              <a:t>Comparação da eficiência da política monetária nos modelos bancários competitivo e restrito</a:t>
            </a:r>
          </a:p>
        </p:txBody>
      </p:sp>
      <p:sp>
        <p:nvSpPr>
          <p:cNvPr id="506883" name="Rectangle 3"/>
          <p:cNvSpPr>
            <a:spLocks noGrp="1" noChangeArrowheads="1"/>
          </p:cNvSpPr>
          <p:nvPr>
            <p:ph type="body" idx="1"/>
          </p:nvPr>
        </p:nvSpPr>
        <p:spPr>
          <a:xfrm>
            <a:off x="514350" y="2511425"/>
            <a:ext cx="8077200" cy="3930650"/>
          </a:xfrm>
        </p:spPr>
        <p:txBody>
          <a:bodyPr/>
          <a:lstStyle/>
          <a:p>
            <a:pPr marL="609600" indent="-609600"/>
            <a:r>
              <a:rPr lang="pt-BR" altLang="pt-BR" sz="3000" b="1" smtClean="0"/>
              <a:t>No atual regime de sistema bancário restrito, existem efeitos riqueza potencialmente grandes associados à política monetária.</a:t>
            </a:r>
          </a:p>
          <a:p>
            <a:pPr marL="609600" indent="-609600"/>
            <a:r>
              <a:rPr lang="pt-BR" altLang="pt-BR" sz="3000" b="1" smtClean="0">
                <a:solidFill>
                  <a:schemeClr val="bg1"/>
                </a:solidFill>
              </a:rPr>
              <a:t>A política monetária freqüentemente exerce seus efeitos através do poder das restrições, ao invés de depender dos efeitos substituição que surgem de mudanças nas taxas de juros.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06883">
                                            <p:txEl>
                                              <p:pRg st="0" end="0"/>
                                            </p:txEl>
                                          </p:spTgt>
                                        </p:tgtEl>
                                        <p:attrNameLst>
                                          <p:attrName>style.visibility</p:attrName>
                                        </p:attrNameLst>
                                      </p:cBhvr>
                                      <p:to>
                                        <p:strVal val="visible"/>
                                      </p:to>
                                    </p:set>
                                    <p:animEffect transition="in" filter="strips(downRight)">
                                      <p:cBhvr>
                                        <p:cTn id="7" dur="500"/>
                                        <p:tgtEl>
                                          <p:spTgt spid="506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06883">
                                            <p:txEl>
                                              <p:pRg st="1" end="1"/>
                                            </p:txEl>
                                          </p:spTgt>
                                        </p:tgtEl>
                                        <p:attrNameLst>
                                          <p:attrName>style.visibility</p:attrName>
                                        </p:attrNameLst>
                                      </p:cBhvr>
                                      <p:to>
                                        <p:strVal val="visible"/>
                                      </p:to>
                                    </p:set>
                                    <p:animEffect transition="in" filter="strips(downRight)">
                                      <p:cBhvr>
                                        <p:cTn id="12" dur="500"/>
                                        <p:tgtEl>
                                          <p:spTgt spid="506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44387" name="Rectangle 2"/>
          <p:cNvSpPr>
            <a:spLocks noGrp="1" noChangeArrowheads="1"/>
          </p:cNvSpPr>
          <p:nvPr>
            <p:ph type="title"/>
          </p:nvPr>
        </p:nvSpPr>
        <p:spPr>
          <a:xfrm>
            <a:off x="685800" y="352425"/>
            <a:ext cx="7772400" cy="1143000"/>
          </a:xfrm>
        </p:spPr>
        <p:txBody>
          <a:bodyPr/>
          <a:lstStyle/>
          <a:p>
            <a:r>
              <a:rPr lang="pt-BR" altLang="pt-BR" sz="3600" smtClean="0"/>
              <a:t>Por que mudanças nas taxas de juros nominais podem ter importância?</a:t>
            </a:r>
          </a:p>
        </p:txBody>
      </p:sp>
      <p:sp>
        <p:nvSpPr>
          <p:cNvPr id="507907" name="Rectangle 3"/>
          <p:cNvSpPr>
            <a:spLocks noGrp="1" noChangeArrowheads="1"/>
          </p:cNvSpPr>
          <p:nvPr>
            <p:ph type="body" idx="1"/>
          </p:nvPr>
        </p:nvSpPr>
        <p:spPr>
          <a:xfrm>
            <a:off x="514350" y="1863725"/>
            <a:ext cx="8077200" cy="4794250"/>
          </a:xfrm>
        </p:spPr>
        <p:txBody>
          <a:bodyPr/>
          <a:lstStyle/>
          <a:p>
            <a:pPr marL="609600" indent="-609600">
              <a:defRPr/>
            </a:pPr>
            <a:r>
              <a:rPr lang="pt-BR" b="1" smtClean="0"/>
              <a:t>Mudanças nas taxas de juros nominais têm efeitos riqueza reais sempre que existe indexação incompleta.</a:t>
            </a:r>
          </a:p>
          <a:p>
            <a:pPr marL="609600" indent="-609600">
              <a:defRPr/>
            </a:pPr>
            <a:r>
              <a:rPr lang="pt-BR" b="1" smtClean="0">
                <a:solidFill>
                  <a:schemeClr val="bg1"/>
                </a:solidFill>
              </a:rPr>
              <a:t>Taxas de juros nominais:</a:t>
            </a:r>
          </a:p>
          <a:p>
            <a:pPr marL="609600" indent="-609600" algn="ctr">
              <a:buFontTx/>
              <a:buNone/>
              <a:defRPr/>
            </a:pP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latin typeface="Symbol" pitchFamily="18" charset="2"/>
              </a:rPr>
              <a:t>r</a:t>
            </a:r>
            <a:r>
              <a:rPr lang="pt-BR" b="1" i="1" baseline="-25000" smtClean="0">
                <a:solidFill>
                  <a:schemeClr val="bg1"/>
                </a:solidFill>
                <a:effectLst>
                  <a:outerShdw blurRad="38100" dist="38100" dir="2700000" algn="tl">
                    <a:srgbClr val="000000"/>
                  </a:outerShdw>
                </a:effectLst>
              </a:rPr>
              <a:t>n</a:t>
            </a:r>
            <a:r>
              <a:rPr lang="pt-BR" b="1" smtClean="0">
                <a:solidFill>
                  <a:schemeClr val="bg1"/>
                </a:solidFill>
                <a:effectLst>
                  <a:outerShdw blurRad="38100" dist="38100" dir="2700000" algn="tl">
                    <a:srgbClr val="000000"/>
                  </a:outerShdw>
                </a:effectLst>
              </a:rPr>
              <a:t> = </a:t>
            </a:r>
            <a:r>
              <a:rPr lang="pt-BR" b="1" i="1" smtClean="0">
                <a:solidFill>
                  <a:schemeClr val="bg1"/>
                </a:solidFill>
                <a:effectLst>
                  <a:outerShdw blurRad="38100" dist="38100" dir="2700000" algn="tl">
                    <a:srgbClr val="000000"/>
                  </a:outerShdw>
                </a:effectLst>
                <a:latin typeface="Symbol" pitchFamily="18" charset="2"/>
              </a:rPr>
              <a:t>r</a:t>
            </a:r>
            <a:r>
              <a:rPr lang="pt-BR" b="1" smtClean="0">
                <a:solidFill>
                  <a:schemeClr val="bg1"/>
                </a:solidFill>
                <a:effectLst>
                  <a:outerShdw blurRad="38100" dist="38100" dir="2700000" algn="tl">
                    <a:srgbClr val="000000"/>
                  </a:outerShdw>
                </a:effectLst>
              </a:rPr>
              <a:t> + </a:t>
            </a:r>
            <a:r>
              <a:rPr lang="pt-BR" b="1" i="1" smtClean="0">
                <a:solidFill>
                  <a:schemeClr val="bg1"/>
                </a:solidFill>
                <a:effectLst>
                  <a:outerShdw blurRad="38100" dist="38100" dir="2700000" algn="tl">
                    <a:srgbClr val="000000"/>
                  </a:outerShdw>
                </a:effectLst>
              </a:rPr>
              <a:t>i</a:t>
            </a:r>
          </a:p>
          <a:p>
            <a:pPr marL="609600" indent="-609600" algn="ctr">
              <a:buFontTx/>
              <a:buNone/>
              <a:defRPr/>
            </a:pPr>
            <a:r>
              <a:rPr lang="pt-BR" b="1" i="1" smtClean="0">
                <a:solidFill>
                  <a:schemeClr val="bg1"/>
                </a:solidFill>
                <a:effectLst>
                  <a:outerShdw blurRad="38100" dist="38100" dir="2700000" algn="tl">
                    <a:srgbClr val="000000"/>
                  </a:outerShdw>
                </a:effectLst>
              </a:rPr>
              <a:t>	r</a:t>
            </a:r>
            <a:r>
              <a:rPr lang="pt-BR" b="1" i="1" baseline="-25000" smtClean="0">
                <a:solidFill>
                  <a:schemeClr val="bg1"/>
                </a:solidFill>
                <a:effectLst>
                  <a:outerShdw blurRad="38100" dist="38100" dir="2700000" algn="tl">
                    <a:srgbClr val="000000"/>
                  </a:outerShdw>
                </a:effectLst>
              </a:rPr>
              <a:t>n</a:t>
            </a:r>
            <a:r>
              <a:rPr lang="pt-BR" b="1" smtClean="0">
                <a:solidFill>
                  <a:schemeClr val="bg1"/>
                </a:solidFill>
                <a:effectLst>
                  <a:outerShdw blurRad="38100" dist="38100" dir="2700000" algn="tl">
                    <a:srgbClr val="000000"/>
                  </a:outerShdw>
                </a:effectLst>
              </a:rPr>
              <a:t> = </a:t>
            </a:r>
            <a:r>
              <a:rPr lang="pt-BR" b="1" i="1" smtClean="0">
                <a:solidFill>
                  <a:schemeClr val="bg1"/>
                </a:solidFill>
                <a:effectLst>
                  <a:outerShdw blurRad="38100" dist="38100" dir="2700000" algn="tl">
                    <a:srgbClr val="000000"/>
                  </a:outerShdw>
                </a:effectLst>
              </a:rPr>
              <a:t>r</a:t>
            </a:r>
            <a:r>
              <a:rPr lang="pt-BR" b="1" smtClean="0">
                <a:solidFill>
                  <a:schemeClr val="bg1"/>
                </a:solidFill>
                <a:effectLst>
                  <a:outerShdw blurRad="38100" dist="38100" dir="2700000" algn="tl">
                    <a:srgbClr val="000000"/>
                  </a:outerShdw>
                </a:effectLst>
              </a:rPr>
              <a:t> + </a:t>
            </a:r>
            <a:r>
              <a:rPr lang="pt-BR" b="1" i="1" smtClean="0">
                <a:solidFill>
                  <a:schemeClr val="bg1"/>
                </a:solidFill>
                <a:effectLst>
                  <a:outerShdw blurRad="38100" dist="38100" dir="2700000" algn="tl">
                    <a:srgbClr val="000000"/>
                  </a:outerShdw>
                </a:effectLst>
              </a:rPr>
              <a:t>i</a:t>
            </a:r>
          </a:p>
          <a:p>
            <a:pPr marL="609600" indent="-609600" algn="ctr">
              <a:buFontTx/>
              <a:buNone/>
              <a:defRPr/>
            </a:pPr>
            <a:r>
              <a:rPr lang="pt-BR" b="1" smtClean="0">
                <a:solidFill>
                  <a:schemeClr val="bg1"/>
                </a:solidFill>
              </a:rPr>
              <a:t>em que</a:t>
            </a:r>
            <a:r>
              <a:rPr lang="pt-BR" b="1" i="1" smtClean="0">
                <a:solidFill>
                  <a:schemeClr val="bg1"/>
                </a:solidFill>
              </a:rPr>
              <a:t> i </a:t>
            </a:r>
            <a:r>
              <a:rPr lang="pt-BR" b="1" smtClean="0">
                <a:solidFill>
                  <a:schemeClr val="bg1"/>
                </a:solidFill>
              </a:rPr>
              <a:t>é a taxa de inflação.</a:t>
            </a:r>
          </a:p>
          <a:p>
            <a:pPr marL="609600" indent="-609600">
              <a:buFontTx/>
              <a:buNone/>
              <a:defRPr/>
            </a:pPr>
            <a:endParaRPr lang="pt-BR" b="1" i="1"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animEffect transition="in" filter="strips(downRight)">
                                      <p:cBhvr>
                                        <p:cTn id="7" dur="500"/>
                                        <p:tgtEl>
                                          <p:spTgt spid="507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07907">
                                            <p:txEl>
                                              <p:pRg st="1" end="1"/>
                                            </p:txEl>
                                          </p:spTgt>
                                        </p:tgtEl>
                                        <p:attrNameLst>
                                          <p:attrName>style.visibility</p:attrName>
                                        </p:attrNameLst>
                                      </p:cBhvr>
                                      <p:to>
                                        <p:strVal val="visible"/>
                                      </p:to>
                                    </p:set>
                                    <p:animEffect transition="in" filter="strips(downRight)">
                                      <p:cBhvr>
                                        <p:cTn id="12" dur="500"/>
                                        <p:tgtEl>
                                          <p:spTgt spid="5079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07907">
                                            <p:txEl>
                                              <p:pRg st="2" end="2"/>
                                            </p:txEl>
                                          </p:spTgt>
                                        </p:tgtEl>
                                        <p:attrNameLst>
                                          <p:attrName>style.visibility</p:attrName>
                                        </p:attrNameLst>
                                      </p:cBhvr>
                                      <p:to>
                                        <p:strVal val="visible"/>
                                      </p:to>
                                    </p:set>
                                    <p:animEffect transition="in" filter="strips(downRight)">
                                      <p:cBhvr>
                                        <p:cTn id="17" dur="500"/>
                                        <p:tgtEl>
                                          <p:spTgt spid="5079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07907">
                                            <p:txEl>
                                              <p:pRg st="3" end="3"/>
                                            </p:txEl>
                                          </p:spTgt>
                                        </p:tgtEl>
                                        <p:attrNameLst>
                                          <p:attrName>style.visibility</p:attrName>
                                        </p:attrNameLst>
                                      </p:cBhvr>
                                      <p:to>
                                        <p:strVal val="visible"/>
                                      </p:to>
                                    </p:set>
                                    <p:animEffect transition="in" filter="strips(downRight)">
                                      <p:cBhvr>
                                        <p:cTn id="22" dur="500"/>
                                        <p:tgtEl>
                                          <p:spTgt spid="5079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07907">
                                            <p:txEl>
                                              <p:pRg st="4" end="4"/>
                                            </p:txEl>
                                          </p:spTgt>
                                        </p:tgtEl>
                                        <p:attrNameLst>
                                          <p:attrName>style.visibility</p:attrName>
                                        </p:attrNameLst>
                                      </p:cBhvr>
                                      <p:to>
                                        <p:strVal val="visible"/>
                                      </p:to>
                                    </p:set>
                                    <p:animEffect transition="in" filter="strips(downRight)">
                                      <p:cBhvr>
                                        <p:cTn id="27" dur="500"/>
                                        <p:tgtEl>
                                          <p:spTgt spid="5079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5363" name="Rectangle 2"/>
          <p:cNvSpPr>
            <a:spLocks noGrp="1" noChangeArrowheads="1"/>
          </p:cNvSpPr>
          <p:nvPr>
            <p:ph type="title"/>
          </p:nvPr>
        </p:nvSpPr>
        <p:spPr>
          <a:xfrm>
            <a:off x="685800" y="352425"/>
            <a:ext cx="7772400" cy="1143000"/>
          </a:xfrm>
        </p:spPr>
        <p:txBody>
          <a:bodyPr/>
          <a:lstStyle/>
          <a:p>
            <a:r>
              <a:rPr lang="pt-BR" altLang="pt-BR" sz="3600" smtClean="0"/>
              <a:t>Movimentos na velocidade</a:t>
            </a:r>
          </a:p>
        </p:txBody>
      </p:sp>
      <p:sp>
        <p:nvSpPr>
          <p:cNvPr id="373763" name="Rectangle 3"/>
          <p:cNvSpPr>
            <a:spLocks noGrp="1" noChangeArrowheads="1"/>
          </p:cNvSpPr>
          <p:nvPr>
            <p:ph type="body" idx="1"/>
          </p:nvPr>
        </p:nvSpPr>
        <p:spPr>
          <a:xfrm>
            <a:off x="685800" y="2043113"/>
            <a:ext cx="7772400" cy="1671637"/>
          </a:xfrm>
        </p:spPr>
        <p:txBody>
          <a:bodyPr/>
          <a:lstStyle/>
          <a:p>
            <a:pPr marL="261938" indent="-261938"/>
            <a:r>
              <a:rPr lang="pt-BR" altLang="pt-BR" b="1" smtClean="0">
                <a:sym typeface="Symbol" pitchFamily="18" charset="2"/>
              </a:rPr>
              <a:t>O fator chave na formulação monetarista era a constância da velocidade.</a:t>
            </a:r>
          </a:p>
          <a:p>
            <a:pPr marL="261938" indent="-261938"/>
            <a:r>
              <a:rPr lang="pt-BR" altLang="pt-BR" b="1" smtClean="0">
                <a:sym typeface="Symbol" pitchFamily="18" charset="2"/>
              </a:rPr>
              <a:t>Na realidade, a velocidade não tem sido constante em muitos países.</a:t>
            </a:r>
            <a:endParaRPr lang="en-US" altLang="pt-BR" b="1"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animEffect transition="in" filter="strips(downRight)">
                                      <p:cBhvr>
                                        <p:cTn id="7" dur="500"/>
                                        <p:tgtEl>
                                          <p:spTgt spid="373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73763">
                                            <p:txEl>
                                              <p:pRg st="1" end="1"/>
                                            </p:txEl>
                                          </p:spTgt>
                                        </p:tgtEl>
                                        <p:attrNameLst>
                                          <p:attrName>style.visibility</p:attrName>
                                        </p:attrNameLst>
                                      </p:cBhvr>
                                      <p:to>
                                        <p:strVal val="visible"/>
                                      </p:to>
                                    </p:set>
                                    <p:animEffect transition="in" filter="strips(downRight)">
                                      <p:cBhvr>
                                        <p:cTn id="12" dur="500"/>
                                        <p:tgtEl>
                                          <p:spTgt spid="3737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45411" name="Rectangle 2"/>
          <p:cNvSpPr>
            <a:spLocks noGrp="1" noChangeArrowheads="1"/>
          </p:cNvSpPr>
          <p:nvPr>
            <p:ph type="title"/>
          </p:nvPr>
        </p:nvSpPr>
        <p:spPr>
          <a:xfrm>
            <a:off x="685800" y="352425"/>
            <a:ext cx="7772400" cy="1143000"/>
          </a:xfrm>
        </p:spPr>
        <p:txBody>
          <a:bodyPr/>
          <a:lstStyle/>
          <a:p>
            <a:r>
              <a:rPr lang="pt-BR" altLang="pt-BR" sz="3600" smtClean="0"/>
              <a:t>Por que mudanças nas taxas de juros nominais podem ter importância?</a:t>
            </a:r>
          </a:p>
        </p:txBody>
      </p:sp>
      <p:sp>
        <p:nvSpPr>
          <p:cNvPr id="508931" name="Rectangle 3"/>
          <p:cNvSpPr>
            <a:spLocks noGrp="1" noChangeArrowheads="1"/>
          </p:cNvSpPr>
          <p:nvPr>
            <p:ph type="body" idx="1"/>
          </p:nvPr>
        </p:nvSpPr>
        <p:spPr>
          <a:xfrm>
            <a:off x="514350" y="1863725"/>
            <a:ext cx="8077200" cy="4794250"/>
          </a:xfrm>
        </p:spPr>
        <p:txBody>
          <a:bodyPr/>
          <a:lstStyle/>
          <a:p>
            <a:pPr marL="609600" indent="-609600">
              <a:defRPr/>
            </a:pPr>
            <a:r>
              <a:rPr lang="pt-BR" b="1" smtClean="0"/>
              <a:t>Os bancos mantêm portfólios que consistem de um vetor completo de ativos, ou seja,</a:t>
            </a:r>
          </a:p>
          <a:p>
            <a:pPr marL="609600" indent="-609600" algn="ctr">
              <a:buFontTx/>
              <a:buNone/>
              <a:defRPr/>
            </a:pPr>
            <a:r>
              <a:rPr lang="pt-BR" b="1" smtClean="0"/>
              <a:t>	</a:t>
            </a:r>
            <a:r>
              <a:rPr lang="pt-BR" b="1" i="1" smtClean="0">
                <a:effectLst>
                  <a:outerShdw blurRad="38100" dist="38100" dir="2700000" algn="tl">
                    <a:srgbClr val="000000"/>
                  </a:outerShdw>
                </a:effectLst>
              </a:rPr>
              <a:t>K</a:t>
            </a:r>
            <a:r>
              <a:rPr lang="pt-BR" b="1" smtClean="0">
                <a:effectLst>
                  <a:outerShdw blurRad="38100" dist="38100" dir="2700000" algn="tl">
                    <a:srgbClr val="000000"/>
                  </a:outerShdw>
                </a:effectLst>
              </a:rPr>
              <a:t> = {</a:t>
            </a:r>
            <a:r>
              <a:rPr lang="pt-BR" b="1" i="1" smtClean="0">
                <a:effectLst>
                  <a:outerShdw blurRad="38100" dist="38100" dir="2700000" algn="tl">
                    <a:srgbClr val="000000"/>
                  </a:outerShdw>
                </a:effectLst>
              </a:rPr>
              <a:t>K</a:t>
            </a:r>
            <a:r>
              <a:rPr lang="pt-BR" b="1" i="1" baseline="-25000" smtClean="0">
                <a:effectLst>
                  <a:outerShdw blurRad="38100" dist="38100" dir="2700000" algn="tl">
                    <a:srgbClr val="000000"/>
                  </a:outerShdw>
                </a:effectLst>
              </a:rPr>
              <a:t>1</a:t>
            </a:r>
            <a:r>
              <a:rPr lang="pt-BR" b="1" smtClean="0">
                <a:effectLst>
                  <a:outerShdw blurRad="38100" dist="38100" dir="2700000" algn="tl">
                    <a:srgbClr val="000000"/>
                  </a:outerShdw>
                </a:effectLst>
              </a:rPr>
              <a:t>, </a:t>
            </a:r>
            <a:r>
              <a:rPr lang="pt-BR" b="1" i="1" smtClean="0">
                <a:effectLst>
                  <a:outerShdw blurRad="38100" dist="38100" dir="2700000" algn="tl">
                    <a:srgbClr val="000000"/>
                  </a:outerShdw>
                </a:effectLst>
              </a:rPr>
              <a:t>K</a:t>
            </a:r>
            <a:r>
              <a:rPr lang="pt-BR" b="1" i="1" baseline="-25000" smtClean="0">
                <a:effectLst>
                  <a:outerShdw blurRad="38100" dist="38100" dir="2700000" algn="tl">
                    <a:srgbClr val="000000"/>
                  </a:outerShdw>
                </a:effectLst>
              </a:rPr>
              <a:t>2</a:t>
            </a:r>
            <a:r>
              <a:rPr lang="pt-BR" b="1" smtClean="0">
                <a:effectLst>
                  <a:outerShdw blurRad="38100" dist="38100" dir="2700000" algn="tl">
                    <a:srgbClr val="000000"/>
                  </a:outerShdw>
                </a:effectLst>
              </a:rPr>
              <a:t>, ... , </a:t>
            </a:r>
            <a:r>
              <a:rPr lang="pt-BR" b="1" i="1" smtClean="0">
                <a:effectLst>
                  <a:outerShdw blurRad="38100" dist="38100" dir="2700000" algn="tl">
                    <a:srgbClr val="000000"/>
                  </a:outerShdw>
                </a:effectLst>
              </a:rPr>
              <a:t>K</a:t>
            </a:r>
            <a:r>
              <a:rPr lang="pt-BR" b="1" i="1" baseline="-25000" smtClean="0">
                <a:effectLst>
                  <a:outerShdw blurRad="38100" dist="38100" dir="2700000" algn="tl">
                    <a:srgbClr val="000000"/>
                  </a:outerShdw>
                </a:effectLst>
              </a:rPr>
              <a:t>n</a:t>
            </a:r>
            <a:r>
              <a:rPr lang="pt-BR" b="1" smtClean="0">
                <a:effectLst>
                  <a:outerShdw blurRad="38100" dist="38100" dir="2700000" algn="tl">
                    <a:srgbClr val="000000"/>
                  </a:outerShdw>
                </a:effectLst>
              </a:rPr>
              <a:t>}</a:t>
            </a:r>
          </a:p>
          <a:p>
            <a:pPr marL="609600" indent="-609600">
              <a:buFontTx/>
              <a:buNone/>
              <a:defRPr/>
            </a:pPr>
            <a:r>
              <a:rPr lang="pt-BR" b="1" smtClean="0"/>
              <a:t>	em que </a:t>
            </a:r>
            <a:r>
              <a:rPr lang="pt-BR" b="1" i="1" smtClean="0"/>
              <a:t>K</a:t>
            </a:r>
            <a:r>
              <a:rPr lang="pt-BR" b="1" i="1" baseline="-25000" smtClean="0"/>
              <a:t>j</a:t>
            </a:r>
            <a:r>
              <a:rPr lang="pt-BR" b="1" smtClean="0"/>
              <a:t> é a posse de um ativo em particular </a:t>
            </a:r>
            <a:r>
              <a:rPr lang="pt-BR" b="1" i="1" smtClean="0"/>
              <a:t>j</a:t>
            </a:r>
            <a:r>
              <a:rPr lang="pt-BR" b="1" smtClean="0"/>
              <a:t> (títulos públicos, hipotecas, microempréstimos, etc.).</a:t>
            </a:r>
          </a:p>
          <a:p>
            <a:pPr marL="609600" indent="-609600">
              <a:defRPr/>
            </a:pPr>
            <a:r>
              <a:rPr lang="pt-BR" b="1" i="1" smtClean="0">
                <a:solidFill>
                  <a:schemeClr val="bg1"/>
                </a:solidFill>
                <a:effectLst>
                  <a:outerShdw blurRad="38100" dist="38100" dir="2700000" algn="tl">
                    <a:srgbClr val="000000"/>
                  </a:outerShdw>
                </a:effectLst>
              </a:rPr>
              <a:t>K</a:t>
            </a:r>
            <a:r>
              <a:rPr lang="pt-BR" b="1" smtClean="0">
                <a:solidFill>
                  <a:schemeClr val="bg1"/>
                </a:solidFill>
                <a:effectLst>
                  <a:outerShdw blurRad="38100" dist="38100" dir="2700000" algn="tl">
                    <a:srgbClr val="000000"/>
                  </a:outerShdw>
                </a:effectLst>
              </a:rPr>
              <a:t> = </a:t>
            </a:r>
            <a:r>
              <a:rPr lang="pt-BR" b="1" i="1" smtClean="0">
                <a:solidFill>
                  <a:schemeClr val="bg1"/>
                </a:solidFill>
                <a:effectLst>
                  <a:outerShdw blurRad="38100" dist="38100" dir="2700000" algn="tl">
                    <a:srgbClr val="000000"/>
                  </a:outerShdw>
                </a:effectLst>
              </a:rPr>
              <a:t>W</a:t>
            </a:r>
            <a:r>
              <a:rPr lang="pt-BR" b="1" smtClean="0">
                <a:solidFill>
                  <a:schemeClr val="bg1"/>
                </a:solidFill>
                <a:effectLst>
                  <a:outerShdw blurRad="38100" dist="38100" dir="2700000" algn="tl">
                    <a:srgbClr val="000000"/>
                  </a:outerShdw>
                </a:effectLst>
              </a:rPr>
              <a:t>{</a:t>
            </a:r>
            <a:r>
              <a:rPr lang="pt-BR" b="1" i="1" smtClean="0">
                <a:solidFill>
                  <a:schemeClr val="bg1"/>
                </a:solidFill>
                <a:effectLst>
                  <a:outerShdw blurRad="38100" dist="38100" dir="2700000" algn="tl">
                    <a:srgbClr val="000000"/>
                  </a:outerShdw>
                </a:effectLst>
              </a:rPr>
              <a:t>K</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r</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latin typeface="Symbol" pitchFamily="18" charset="2"/>
              </a:rPr>
              <a:t>r</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i</a:t>
            </a:r>
            <a:r>
              <a:rPr lang="pt-BR" b="1" smtClean="0">
                <a:solidFill>
                  <a:schemeClr val="bg1"/>
                </a:solidFill>
                <a:effectLst>
                  <a:outerShdw blurRad="38100" dist="38100" dir="2700000" algn="tl">
                    <a:srgbClr val="000000"/>
                  </a:outerShdw>
                </a:effectLst>
              </a:rPr>
              <a:t>}</a:t>
            </a:r>
            <a:endParaRPr lang="pt-BR" b="1"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08931">
                                            <p:txEl>
                                              <p:pRg st="0" end="0"/>
                                            </p:txEl>
                                          </p:spTgt>
                                        </p:tgtEl>
                                        <p:attrNameLst>
                                          <p:attrName>style.visibility</p:attrName>
                                        </p:attrNameLst>
                                      </p:cBhvr>
                                      <p:to>
                                        <p:strVal val="visible"/>
                                      </p:to>
                                    </p:set>
                                    <p:animEffect transition="in" filter="strips(downRight)">
                                      <p:cBhvr>
                                        <p:cTn id="7" dur="500"/>
                                        <p:tgtEl>
                                          <p:spTgt spid="50893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08931">
                                            <p:txEl>
                                              <p:pRg st="1" end="1"/>
                                            </p:txEl>
                                          </p:spTgt>
                                        </p:tgtEl>
                                        <p:attrNameLst>
                                          <p:attrName>style.visibility</p:attrName>
                                        </p:attrNameLst>
                                      </p:cBhvr>
                                      <p:to>
                                        <p:strVal val="visible"/>
                                      </p:to>
                                    </p:set>
                                    <p:animEffect transition="in" filter="strips(downRight)">
                                      <p:cBhvr>
                                        <p:cTn id="10" dur="500"/>
                                        <p:tgtEl>
                                          <p:spTgt spid="50893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08931">
                                            <p:txEl>
                                              <p:pRg st="2" end="2"/>
                                            </p:txEl>
                                          </p:spTgt>
                                        </p:tgtEl>
                                        <p:attrNameLst>
                                          <p:attrName>style.visibility</p:attrName>
                                        </p:attrNameLst>
                                      </p:cBhvr>
                                      <p:to>
                                        <p:strVal val="visible"/>
                                      </p:to>
                                    </p:set>
                                    <p:animEffect transition="in" filter="strips(downRight)">
                                      <p:cBhvr>
                                        <p:cTn id="15" dur="500"/>
                                        <p:tgtEl>
                                          <p:spTgt spid="50893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508931">
                                            <p:txEl>
                                              <p:pRg st="3" end="3"/>
                                            </p:txEl>
                                          </p:spTgt>
                                        </p:tgtEl>
                                        <p:attrNameLst>
                                          <p:attrName>style.visibility</p:attrName>
                                        </p:attrNameLst>
                                      </p:cBhvr>
                                      <p:to>
                                        <p:strVal val="visible"/>
                                      </p:to>
                                    </p:set>
                                    <p:animEffect transition="in" filter="strips(downRight)">
                                      <p:cBhvr>
                                        <p:cTn id="20" dur="500"/>
                                        <p:tgtEl>
                                          <p:spTgt spid="5089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46435" name="Rectangle 2"/>
          <p:cNvSpPr>
            <a:spLocks noGrp="1" noChangeArrowheads="1"/>
          </p:cNvSpPr>
          <p:nvPr>
            <p:ph type="title"/>
          </p:nvPr>
        </p:nvSpPr>
        <p:spPr>
          <a:xfrm>
            <a:off x="685800" y="352425"/>
            <a:ext cx="7772400" cy="1143000"/>
          </a:xfrm>
        </p:spPr>
        <p:txBody>
          <a:bodyPr/>
          <a:lstStyle/>
          <a:p>
            <a:r>
              <a:rPr lang="pt-BR" altLang="pt-BR" sz="3600" smtClean="0"/>
              <a:t>Por que mudanças nas taxas de juros nominais podem ter importância?</a:t>
            </a:r>
          </a:p>
        </p:txBody>
      </p:sp>
      <p:sp>
        <p:nvSpPr>
          <p:cNvPr id="509955" name="Rectangle 3"/>
          <p:cNvSpPr>
            <a:spLocks noGrp="1" noChangeArrowheads="1"/>
          </p:cNvSpPr>
          <p:nvPr>
            <p:ph type="body" idx="1"/>
          </p:nvPr>
        </p:nvSpPr>
        <p:spPr>
          <a:xfrm>
            <a:off x="514350" y="1863725"/>
            <a:ext cx="8077200" cy="4794250"/>
          </a:xfrm>
        </p:spPr>
        <p:txBody>
          <a:bodyPr/>
          <a:lstStyle/>
          <a:p>
            <a:pPr marL="609600" indent="-609600">
              <a:lnSpc>
                <a:spcPct val="90000"/>
              </a:lnSpc>
            </a:pPr>
            <a:r>
              <a:rPr lang="pt-BR" altLang="pt-BR" b="1" smtClean="0"/>
              <a:t>Um aumento das taxas de juros nominais reduz o valor dos ativos financeiros com pagamentos nominais fixos, reduzindo a riqueza real dos bancos.</a:t>
            </a:r>
          </a:p>
          <a:p>
            <a:pPr marL="609600" indent="-609600">
              <a:lnSpc>
                <a:spcPct val="90000"/>
              </a:lnSpc>
            </a:pPr>
            <a:r>
              <a:rPr lang="pt-BR" altLang="pt-BR" b="1" smtClean="0">
                <a:solidFill>
                  <a:schemeClr val="bg1"/>
                </a:solidFill>
              </a:rPr>
              <a:t>Note o caso em que o aumento da taxa de juros nominal é acompanhado (ou resultado) de aumento na taxa de inflação.</a:t>
            </a:r>
          </a:p>
          <a:p>
            <a:pPr marL="609600" indent="-609600">
              <a:lnSpc>
                <a:spcPct val="90000"/>
              </a:lnSpc>
            </a:pPr>
            <a:r>
              <a:rPr lang="pt-BR" altLang="pt-BR" b="1" smtClean="0"/>
              <a:t>Riqueza dos bancos </a:t>
            </a:r>
            <a:r>
              <a:rPr lang="pt-BR" altLang="pt-BR" b="1" smtClean="0">
                <a:sym typeface="Symbol" pitchFamily="18" charset="2"/>
              </a:rPr>
              <a:t>  desloca curva de oferta de empréstimo para esquerda.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09955">
                                            <p:txEl>
                                              <p:pRg st="0" end="0"/>
                                            </p:txEl>
                                          </p:spTgt>
                                        </p:tgtEl>
                                        <p:attrNameLst>
                                          <p:attrName>style.visibility</p:attrName>
                                        </p:attrNameLst>
                                      </p:cBhvr>
                                      <p:to>
                                        <p:strVal val="visible"/>
                                      </p:to>
                                    </p:set>
                                    <p:animEffect transition="in" filter="strips(downRight)">
                                      <p:cBhvr>
                                        <p:cTn id="7" dur="500"/>
                                        <p:tgtEl>
                                          <p:spTgt spid="509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09955">
                                            <p:txEl>
                                              <p:pRg st="1" end="1"/>
                                            </p:txEl>
                                          </p:spTgt>
                                        </p:tgtEl>
                                        <p:attrNameLst>
                                          <p:attrName>style.visibility</p:attrName>
                                        </p:attrNameLst>
                                      </p:cBhvr>
                                      <p:to>
                                        <p:strVal val="visible"/>
                                      </p:to>
                                    </p:set>
                                    <p:animEffect transition="in" filter="strips(downRight)">
                                      <p:cBhvr>
                                        <p:cTn id="12" dur="500"/>
                                        <p:tgtEl>
                                          <p:spTgt spid="5099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09955">
                                            <p:txEl>
                                              <p:pRg st="2" end="2"/>
                                            </p:txEl>
                                          </p:spTgt>
                                        </p:tgtEl>
                                        <p:attrNameLst>
                                          <p:attrName>style.visibility</p:attrName>
                                        </p:attrNameLst>
                                      </p:cBhvr>
                                      <p:to>
                                        <p:strVal val="visible"/>
                                      </p:to>
                                    </p:set>
                                    <p:animEffect transition="in" filter="strips(downRight)">
                                      <p:cBhvr>
                                        <p:cTn id="17" dur="500"/>
                                        <p:tgtEl>
                                          <p:spTgt spid="509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47459" name="Rectangle 2"/>
          <p:cNvSpPr>
            <a:spLocks noGrp="1" noChangeArrowheads="1"/>
          </p:cNvSpPr>
          <p:nvPr>
            <p:ph type="title"/>
          </p:nvPr>
        </p:nvSpPr>
        <p:spPr>
          <a:xfrm>
            <a:off x="685800" y="352425"/>
            <a:ext cx="7772400" cy="1143000"/>
          </a:xfrm>
        </p:spPr>
        <p:txBody>
          <a:bodyPr/>
          <a:lstStyle/>
          <a:p>
            <a:r>
              <a:rPr lang="pt-BR" altLang="pt-BR" sz="3600" smtClean="0"/>
              <a:t>Por que mudanças nas taxas de juros nominais podem ter importância?</a:t>
            </a:r>
          </a:p>
        </p:txBody>
      </p:sp>
      <p:sp>
        <p:nvSpPr>
          <p:cNvPr id="510979" name="Rectangle 3"/>
          <p:cNvSpPr>
            <a:spLocks noGrp="1" noChangeArrowheads="1"/>
          </p:cNvSpPr>
          <p:nvPr>
            <p:ph type="body" idx="1"/>
          </p:nvPr>
        </p:nvSpPr>
        <p:spPr>
          <a:xfrm>
            <a:off x="514350" y="1863725"/>
            <a:ext cx="8077200" cy="4794250"/>
          </a:xfrm>
        </p:spPr>
        <p:txBody>
          <a:bodyPr/>
          <a:lstStyle/>
          <a:p>
            <a:pPr marL="609600" indent="-609600">
              <a:lnSpc>
                <a:spcPct val="90000"/>
              </a:lnSpc>
            </a:pPr>
            <a:r>
              <a:rPr lang="pt-BR" altLang="pt-BR" b="1" smtClean="0"/>
              <a:t>As taxas de juros de longo prazo têm efeito não tanto por afetarem diretamente os custos das empresas que levantam capital por meio do mercado de títulos de longo prazo </a:t>
            </a:r>
            <a:r>
              <a:rPr lang="pt-BR" altLang="pt-BR" b="1" smtClean="0">
                <a:solidFill>
                  <a:schemeClr val="bg1"/>
                </a:solidFill>
              </a:rPr>
              <a:t>– que é uma fonte relativamente pequena de financiamentos para novos investimentos –</a:t>
            </a:r>
            <a:r>
              <a:rPr lang="pt-BR" altLang="pt-BR" b="1" smtClean="0"/>
              <a:t> mas sobretudo porque afetam o comportamento de empréstimo dos bancos.</a:t>
            </a:r>
            <a:endParaRPr lang="pt-BR" altLang="pt-BR" b="1"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10979">
                                            <p:txEl>
                                              <p:pRg st="0" end="0"/>
                                            </p:txEl>
                                          </p:spTgt>
                                        </p:tgtEl>
                                        <p:attrNameLst>
                                          <p:attrName>style.visibility</p:attrName>
                                        </p:attrNameLst>
                                      </p:cBhvr>
                                      <p:to>
                                        <p:strVal val="visible"/>
                                      </p:to>
                                    </p:set>
                                    <p:animEffect transition="in" filter="strips(downRight)">
                                      <p:cBhvr>
                                        <p:cTn id="7" dur="500"/>
                                        <p:tgtEl>
                                          <p:spTgt spid="5109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48483" name="Rectangle 2"/>
          <p:cNvSpPr>
            <a:spLocks noGrp="1" noChangeArrowheads="1"/>
          </p:cNvSpPr>
          <p:nvPr>
            <p:ph type="title"/>
          </p:nvPr>
        </p:nvSpPr>
        <p:spPr>
          <a:xfrm>
            <a:off x="685800" y="352425"/>
            <a:ext cx="7772400" cy="1143000"/>
          </a:xfrm>
        </p:spPr>
        <p:txBody>
          <a:bodyPr/>
          <a:lstStyle/>
          <a:p>
            <a:r>
              <a:rPr lang="pt-BR" altLang="pt-BR" sz="3600" smtClean="0"/>
              <a:t>Por que mudanças nas taxas de juros nominais podem ter importância?</a:t>
            </a:r>
          </a:p>
        </p:txBody>
      </p:sp>
      <p:sp>
        <p:nvSpPr>
          <p:cNvPr id="512003" name="Rectangle 3"/>
          <p:cNvSpPr>
            <a:spLocks noGrp="1" noChangeArrowheads="1"/>
          </p:cNvSpPr>
          <p:nvPr>
            <p:ph type="body" idx="1"/>
          </p:nvPr>
        </p:nvSpPr>
        <p:spPr>
          <a:xfrm>
            <a:off x="514350" y="1863725"/>
            <a:ext cx="8077200" cy="4794250"/>
          </a:xfrm>
        </p:spPr>
        <p:txBody>
          <a:bodyPr/>
          <a:lstStyle/>
          <a:p>
            <a:pPr marL="609600" indent="-609600"/>
            <a:r>
              <a:rPr lang="pt-BR" altLang="pt-BR" b="1" smtClean="0"/>
              <a:t>Variações nas taxas de juros nominais podem, por razões similares, afetar o comportamento de empresas e famílias.</a:t>
            </a:r>
          </a:p>
          <a:p>
            <a:pPr marL="609600" indent="-609600"/>
            <a:r>
              <a:rPr lang="pt-BR" altLang="pt-BR" b="1" smtClean="0">
                <a:solidFill>
                  <a:schemeClr val="bg1"/>
                </a:solidFill>
              </a:rPr>
              <a:t>Juros nominais</a:t>
            </a:r>
            <a:r>
              <a:rPr lang="pt-BR" altLang="pt-BR" b="1" smtClean="0">
                <a:solidFill>
                  <a:schemeClr val="bg1"/>
                </a:solidFill>
                <a:sym typeface="Symbol" pitchFamily="18" charset="2"/>
              </a:rPr>
              <a:t>  valor dos ativos  aversão a risco  disposição a arcar com investimentos ou produção   demanda por recursos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animEffect transition="in" filter="strips(downRight)">
                                      <p:cBhvr>
                                        <p:cTn id="7" dur="500"/>
                                        <p:tgtEl>
                                          <p:spTgt spid="512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2003">
                                            <p:txEl>
                                              <p:pRg st="1" end="1"/>
                                            </p:txEl>
                                          </p:spTgt>
                                        </p:tgtEl>
                                        <p:attrNameLst>
                                          <p:attrName>style.visibility</p:attrName>
                                        </p:attrNameLst>
                                      </p:cBhvr>
                                      <p:to>
                                        <p:strVal val="visible"/>
                                      </p:to>
                                    </p:set>
                                    <p:animEffect transition="in" filter="strips(downRight)">
                                      <p:cBhvr>
                                        <p:cTn id="12" dur="500"/>
                                        <p:tgtEl>
                                          <p:spTgt spid="5120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49507" name="Rectangle 2"/>
          <p:cNvSpPr>
            <a:spLocks noGrp="1" noChangeArrowheads="1"/>
          </p:cNvSpPr>
          <p:nvPr>
            <p:ph type="title"/>
          </p:nvPr>
        </p:nvSpPr>
        <p:spPr>
          <a:xfrm>
            <a:off x="685800" y="352425"/>
            <a:ext cx="7772400" cy="1143000"/>
          </a:xfrm>
        </p:spPr>
        <p:txBody>
          <a:bodyPr/>
          <a:lstStyle/>
          <a:p>
            <a:r>
              <a:rPr lang="pt-BR" altLang="pt-BR" sz="3600" smtClean="0"/>
              <a:t>Por que mudanças nas taxas de juros nominais podem ter importância?</a:t>
            </a:r>
          </a:p>
        </p:txBody>
      </p:sp>
      <p:sp>
        <p:nvSpPr>
          <p:cNvPr id="513027" name="Rectangle 3"/>
          <p:cNvSpPr>
            <a:spLocks noGrp="1" noChangeArrowheads="1"/>
          </p:cNvSpPr>
          <p:nvPr>
            <p:ph type="body" idx="1"/>
          </p:nvPr>
        </p:nvSpPr>
        <p:spPr>
          <a:xfrm>
            <a:off x="514350" y="1863725"/>
            <a:ext cx="8077200" cy="4794250"/>
          </a:xfrm>
        </p:spPr>
        <p:txBody>
          <a:bodyPr/>
          <a:lstStyle/>
          <a:p>
            <a:pPr marL="609600" indent="-609600"/>
            <a:r>
              <a:rPr lang="pt-BR" altLang="pt-BR" b="1" smtClean="0"/>
              <a:t>Aumentos na taxa de juros nominal (mantendo a taxa real fixa) têm o efeito de encurtar a duração da dívida. </a:t>
            </a:r>
          </a:p>
          <a:p>
            <a:pPr marL="609600" indent="-609600"/>
            <a:r>
              <a:rPr lang="pt-BR" altLang="pt-BR" b="1" smtClean="0"/>
              <a:t>Com racionamento de crédito podem ocorrer problemas sérios de fluxo de caixa.</a:t>
            </a:r>
            <a:endParaRPr lang="pt-BR" altLang="pt-BR" b="1" smtClean="0">
              <a:solidFill>
                <a:schemeClr val="bg1"/>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13027">
                                            <p:txEl>
                                              <p:pRg st="0" end="0"/>
                                            </p:txEl>
                                          </p:spTgt>
                                        </p:tgtEl>
                                        <p:attrNameLst>
                                          <p:attrName>style.visibility</p:attrName>
                                        </p:attrNameLst>
                                      </p:cBhvr>
                                      <p:to>
                                        <p:strVal val="visible"/>
                                      </p:to>
                                    </p:set>
                                    <p:animEffect transition="in" filter="strips(downRight)">
                                      <p:cBhvr>
                                        <p:cTn id="7" dur="500"/>
                                        <p:tgtEl>
                                          <p:spTgt spid="513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3027">
                                            <p:txEl>
                                              <p:pRg st="1" end="1"/>
                                            </p:txEl>
                                          </p:spTgt>
                                        </p:tgtEl>
                                        <p:attrNameLst>
                                          <p:attrName>style.visibility</p:attrName>
                                        </p:attrNameLst>
                                      </p:cBhvr>
                                      <p:to>
                                        <p:strVal val="visible"/>
                                      </p:to>
                                    </p:set>
                                    <p:animEffect transition="in" filter="strips(downRight)">
                                      <p:cBhvr>
                                        <p:cTn id="12" dur="500"/>
                                        <p:tgtEl>
                                          <p:spTgt spid="513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7" grpId="0" build="p"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50531" name="Rectangle 2"/>
          <p:cNvSpPr>
            <a:spLocks noGrp="1" noChangeArrowheads="1"/>
          </p:cNvSpPr>
          <p:nvPr>
            <p:ph type="title"/>
          </p:nvPr>
        </p:nvSpPr>
        <p:spPr>
          <a:xfrm>
            <a:off x="685800" y="352425"/>
            <a:ext cx="7772400" cy="1143000"/>
          </a:xfrm>
        </p:spPr>
        <p:txBody>
          <a:bodyPr/>
          <a:lstStyle/>
          <a:p>
            <a:r>
              <a:rPr lang="pt-BR" altLang="pt-BR" sz="3600" smtClean="0"/>
              <a:t>Por que mudanças nas taxas de juros nominais podem ter importância?</a:t>
            </a:r>
          </a:p>
        </p:txBody>
      </p:sp>
      <p:sp>
        <p:nvSpPr>
          <p:cNvPr id="514051" name="Rectangle 3"/>
          <p:cNvSpPr>
            <a:spLocks noGrp="1" noChangeArrowheads="1"/>
          </p:cNvSpPr>
          <p:nvPr>
            <p:ph type="body" idx="1"/>
          </p:nvPr>
        </p:nvSpPr>
        <p:spPr>
          <a:xfrm>
            <a:off x="514350" y="1863725"/>
            <a:ext cx="8077200" cy="4794250"/>
          </a:xfrm>
        </p:spPr>
        <p:txBody>
          <a:bodyPr/>
          <a:lstStyle/>
          <a:p>
            <a:pPr marL="609600" indent="-609600"/>
            <a:r>
              <a:rPr lang="pt-BR" altLang="pt-BR" b="1" smtClean="0"/>
              <a:t>Empresas diferentes possuem diferentes ativos e passivos.</a:t>
            </a:r>
          </a:p>
          <a:p>
            <a:pPr marL="609600" indent="-609600"/>
            <a:r>
              <a:rPr lang="pt-BR" altLang="pt-BR" b="1" smtClean="0">
                <a:solidFill>
                  <a:schemeClr val="bg1"/>
                </a:solidFill>
              </a:rPr>
              <a:t>Diferentes empresas são afetadas de forma diferenciada: umas ganham à custa de outras </a:t>
            </a:r>
            <a:r>
              <a:rPr lang="pt-BR" altLang="pt-BR" b="1" smtClean="0">
                <a:solidFill>
                  <a:schemeClr val="bg1"/>
                </a:solidFill>
                <a:sym typeface="Symbol" pitchFamily="18" charset="2"/>
              </a:rPr>
              <a:t> redistribuição de renda.</a:t>
            </a:r>
          </a:p>
          <a:p>
            <a:pPr marL="609600" indent="-609600"/>
            <a:endParaRPr lang="pt-BR" altLang="pt-BR" b="1" smtClean="0">
              <a:solidFill>
                <a:schemeClr val="bg1"/>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animEffect transition="in" filter="strips(downRight)">
                                      <p:cBhvr>
                                        <p:cTn id="7" dur="500"/>
                                        <p:tgtEl>
                                          <p:spTgt spid="514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4051">
                                            <p:txEl>
                                              <p:pRg st="1" end="1"/>
                                            </p:txEl>
                                          </p:spTgt>
                                        </p:tgtEl>
                                        <p:attrNameLst>
                                          <p:attrName>style.visibility</p:attrName>
                                        </p:attrNameLst>
                                      </p:cBhvr>
                                      <p:to>
                                        <p:strVal val="visible"/>
                                      </p:to>
                                    </p:set>
                                    <p:animEffect transition="in" filter="strips(downRight)">
                                      <p:cBhvr>
                                        <p:cTn id="12" dur="500"/>
                                        <p:tgtEl>
                                          <p:spTgt spid="514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build="p"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51555" name="Rectangle 2"/>
          <p:cNvSpPr>
            <a:spLocks noGrp="1" noChangeArrowheads="1"/>
          </p:cNvSpPr>
          <p:nvPr>
            <p:ph type="title"/>
          </p:nvPr>
        </p:nvSpPr>
        <p:spPr>
          <a:xfrm>
            <a:off x="685800" y="352425"/>
            <a:ext cx="7772400" cy="1143000"/>
          </a:xfrm>
        </p:spPr>
        <p:txBody>
          <a:bodyPr/>
          <a:lstStyle/>
          <a:p>
            <a:r>
              <a:rPr lang="pt-BR" altLang="pt-BR" sz="3600" smtClean="0"/>
              <a:t>Racionamento de crédito</a:t>
            </a:r>
          </a:p>
        </p:txBody>
      </p:sp>
      <p:sp>
        <p:nvSpPr>
          <p:cNvPr id="515075" name="Rectangle 3"/>
          <p:cNvSpPr>
            <a:spLocks noGrp="1" noChangeArrowheads="1"/>
          </p:cNvSpPr>
          <p:nvPr>
            <p:ph type="body" idx="1"/>
          </p:nvPr>
        </p:nvSpPr>
        <p:spPr>
          <a:xfrm>
            <a:off x="514350" y="1863725"/>
            <a:ext cx="8077200" cy="4794250"/>
          </a:xfrm>
        </p:spPr>
        <p:txBody>
          <a:bodyPr/>
          <a:lstStyle/>
          <a:p>
            <a:pPr marL="609600" indent="-609600">
              <a:defRPr/>
            </a:pPr>
            <a:r>
              <a:rPr lang="pt-BR" b="1" smtClean="0"/>
              <a:t>Os bancos determinam não somente o montante a ser emprestado, mas também a taxa de juros cobrada:</a:t>
            </a:r>
          </a:p>
          <a:p>
            <a:pPr marL="609600" indent="-609600" algn="ctr">
              <a:buFontTx/>
              <a:buNone/>
              <a:defRPr/>
            </a:pPr>
            <a:r>
              <a:rPr lang="pt-BR" b="1" smtClean="0">
                <a:solidFill>
                  <a:schemeClr val="bg1"/>
                </a:solidFill>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L</a:t>
            </a:r>
            <a:r>
              <a:rPr lang="pt-BR" b="1" i="1" baseline="-25000" smtClean="0">
                <a:solidFill>
                  <a:schemeClr val="bg1"/>
                </a:solidFill>
                <a:effectLst>
                  <a:outerShdw blurRad="38100" dist="38100" dir="2700000" algn="tl">
                    <a:srgbClr val="000000"/>
                  </a:outerShdw>
                </a:effectLst>
                <a:sym typeface="Symbol" pitchFamily="18" charset="2"/>
              </a:rPr>
              <a:t>S</a:t>
            </a:r>
            <a:r>
              <a:rPr lang="pt-BR" b="1" smtClean="0">
                <a:solidFill>
                  <a:schemeClr val="bg1"/>
                </a:solidFill>
                <a:effectLst>
                  <a:outerShdw blurRad="38100" dist="38100" dir="2700000" algn="tl">
                    <a:srgbClr val="000000"/>
                  </a:outerShdw>
                </a:effectLst>
                <a:sym typeface="Symbol" pitchFamily="18" charset="2"/>
              </a:rPr>
              <a:t> = </a:t>
            </a:r>
            <a:r>
              <a:rPr lang="pt-BR" b="1" i="1" smtClean="0">
                <a:solidFill>
                  <a:schemeClr val="bg1"/>
                </a:solidFill>
                <a:effectLst>
                  <a:outerShdw blurRad="38100" dist="38100" dir="2700000" algn="tl">
                    <a:srgbClr val="000000"/>
                  </a:outerShdw>
                </a:effectLst>
                <a:sym typeface="Symbol" pitchFamily="18" charset="2"/>
              </a:rPr>
              <a:t>L</a:t>
            </a:r>
            <a:r>
              <a:rPr lang="pt-BR" b="1" i="1" baseline="-25000" smtClean="0">
                <a:solidFill>
                  <a:schemeClr val="bg1"/>
                </a:solidFill>
                <a:effectLst>
                  <a:outerShdw blurRad="38100" dist="38100" dir="2700000" algn="tl">
                    <a:srgbClr val="000000"/>
                  </a:outerShdw>
                </a:effectLst>
                <a:sym typeface="Symbol" pitchFamily="18" charset="2"/>
              </a:rPr>
              <a:t>S</a:t>
            </a:r>
            <a:r>
              <a:rPr lang="pt-BR" b="1" smtClean="0">
                <a:solidFill>
                  <a:schemeClr val="bg1"/>
                </a:solidFill>
                <a:effectLst>
                  <a:outerShdw blurRad="38100" dist="38100" dir="2700000" algn="tl">
                    <a:srgbClr val="000000"/>
                  </a:outerShdw>
                </a:effectLst>
                <a:sym typeface="Symbol" pitchFamily="18" charset="2"/>
              </a:rPr>
              <a:t>(</a:t>
            </a:r>
            <a:r>
              <a:rPr lang="pt-BR" b="1" i="1" smtClean="0">
                <a:solidFill>
                  <a:schemeClr val="bg1"/>
                </a:solidFill>
                <a:effectLst>
                  <a:outerShdw blurRad="38100" dist="38100" dir="2700000" algn="tl">
                    <a:srgbClr val="000000"/>
                  </a:outerShdw>
                </a:effectLst>
                <a:latin typeface="Symbol" pitchFamily="18" charset="2"/>
                <a:sym typeface="Symbol" pitchFamily="18" charset="2"/>
              </a:rPr>
              <a:t>r</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y</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z</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K</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K</a:t>
            </a:r>
            <a:r>
              <a:rPr lang="pt-BR" b="1" i="1" baseline="-25000" smtClean="0">
                <a:solidFill>
                  <a:schemeClr val="bg1"/>
                </a:solidFill>
                <a:effectLst>
                  <a:outerShdw blurRad="38100" dist="38100" dir="2700000" algn="tl">
                    <a:srgbClr val="000000"/>
                  </a:outerShdw>
                </a:effectLst>
                <a:sym typeface="Symbol" pitchFamily="18" charset="2"/>
              </a:rPr>
              <a:t>f</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q</a:t>
            </a:r>
            <a:r>
              <a:rPr lang="pt-BR" b="1" smtClean="0">
                <a:solidFill>
                  <a:schemeClr val="bg1"/>
                </a:solidFill>
                <a:effectLst>
                  <a:outerShdw blurRad="38100" dist="38100" dir="2700000" algn="tl">
                    <a:srgbClr val="000000"/>
                  </a:outerShdw>
                </a:effectLst>
                <a:sym typeface="Symbol" pitchFamily="18" charset="2"/>
              </a:rPr>
              <a:t>)</a:t>
            </a:r>
          </a:p>
          <a:p>
            <a:pPr marL="609600" indent="-609600" algn="ctr">
              <a:buFontTx/>
              <a:buNone/>
              <a:defRPr/>
            </a:pP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r</a:t>
            </a:r>
            <a:r>
              <a:rPr lang="pt-BR" b="1" smtClean="0">
                <a:solidFill>
                  <a:schemeClr val="bg1"/>
                </a:solidFill>
                <a:effectLst>
                  <a:outerShdw blurRad="38100" dist="38100" dir="2700000" algn="tl">
                    <a:srgbClr val="000000"/>
                  </a:outerShdw>
                </a:effectLst>
                <a:sym typeface="Symbol" pitchFamily="18" charset="2"/>
              </a:rPr>
              <a:t> = </a:t>
            </a:r>
            <a:r>
              <a:rPr lang="pt-BR" b="1" i="1" smtClean="0">
                <a:solidFill>
                  <a:schemeClr val="bg1"/>
                </a:solidFill>
                <a:effectLst>
                  <a:outerShdw blurRad="38100" dist="38100" dir="2700000" algn="tl">
                    <a:srgbClr val="000000"/>
                  </a:outerShdw>
                </a:effectLst>
                <a:sym typeface="Symbol" pitchFamily="18" charset="2"/>
              </a:rPr>
              <a:t>r</a:t>
            </a:r>
            <a:r>
              <a:rPr lang="pt-BR" b="1" smtClean="0">
                <a:solidFill>
                  <a:schemeClr val="bg1"/>
                </a:solidFill>
                <a:effectLst>
                  <a:outerShdw blurRad="38100" dist="38100" dir="2700000" algn="tl">
                    <a:srgbClr val="000000"/>
                  </a:outerShdw>
                </a:effectLst>
                <a:sym typeface="Symbol" pitchFamily="18" charset="2"/>
              </a:rPr>
              <a:t>(</a:t>
            </a:r>
            <a:r>
              <a:rPr lang="pt-BR" b="1" i="1" smtClean="0">
                <a:solidFill>
                  <a:schemeClr val="bg1"/>
                </a:solidFill>
                <a:effectLst>
                  <a:outerShdw blurRad="38100" dist="38100" dir="2700000" algn="tl">
                    <a:srgbClr val="000000"/>
                  </a:outerShdw>
                </a:effectLst>
                <a:latin typeface="Symbol" pitchFamily="18" charset="2"/>
                <a:sym typeface="Symbol" pitchFamily="18" charset="2"/>
              </a:rPr>
              <a:t>r</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y</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z</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K</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K</a:t>
            </a:r>
            <a:r>
              <a:rPr lang="pt-BR" b="1" i="1" baseline="-25000" smtClean="0">
                <a:solidFill>
                  <a:schemeClr val="bg1"/>
                </a:solidFill>
                <a:effectLst>
                  <a:outerShdw blurRad="38100" dist="38100" dir="2700000" algn="tl">
                    <a:srgbClr val="000000"/>
                  </a:outerShdw>
                </a:effectLst>
                <a:sym typeface="Symbol" pitchFamily="18" charset="2"/>
              </a:rPr>
              <a:t>f</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q</a:t>
            </a:r>
            <a:r>
              <a:rPr lang="pt-BR" b="1" smtClean="0">
                <a:solidFill>
                  <a:schemeClr val="bg1"/>
                </a:solidFill>
                <a:effectLst>
                  <a:outerShdw blurRad="38100" dist="38100" dir="2700000" algn="tl">
                    <a:srgbClr val="000000"/>
                  </a:outerShdw>
                </a:effectLst>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15075">
                                            <p:txEl>
                                              <p:pRg st="0" end="0"/>
                                            </p:txEl>
                                          </p:spTgt>
                                        </p:tgtEl>
                                        <p:attrNameLst>
                                          <p:attrName>style.visibility</p:attrName>
                                        </p:attrNameLst>
                                      </p:cBhvr>
                                      <p:to>
                                        <p:strVal val="visible"/>
                                      </p:to>
                                    </p:set>
                                    <p:animEffect transition="in" filter="strips(downRight)">
                                      <p:cBhvr>
                                        <p:cTn id="7" dur="500"/>
                                        <p:tgtEl>
                                          <p:spTgt spid="515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5075">
                                            <p:txEl>
                                              <p:pRg st="1" end="1"/>
                                            </p:txEl>
                                          </p:spTgt>
                                        </p:tgtEl>
                                        <p:attrNameLst>
                                          <p:attrName>style.visibility</p:attrName>
                                        </p:attrNameLst>
                                      </p:cBhvr>
                                      <p:to>
                                        <p:strVal val="visible"/>
                                      </p:to>
                                    </p:set>
                                    <p:animEffect transition="in" filter="strips(downRight)">
                                      <p:cBhvr>
                                        <p:cTn id="12" dur="500"/>
                                        <p:tgtEl>
                                          <p:spTgt spid="515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15075">
                                            <p:txEl>
                                              <p:pRg st="2" end="2"/>
                                            </p:txEl>
                                          </p:spTgt>
                                        </p:tgtEl>
                                        <p:attrNameLst>
                                          <p:attrName>style.visibility</p:attrName>
                                        </p:attrNameLst>
                                      </p:cBhvr>
                                      <p:to>
                                        <p:strVal val="visible"/>
                                      </p:to>
                                    </p:set>
                                    <p:animEffect transition="in" filter="strips(downRight)">
                                      <p:cBhvr>
                                        <p:cTn id="17" dur="500"/>
                                        <p:tgtEl>
                                          <p:spTgt spid="515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52579" name="Rectangle 2"/>
          <p:cNvSpPr>
            <a:spLocks noGrp="1" noChangeArrowheads="1"/>
          </p:cNvSpPr>
          <p:nvPr>
            <p:ph type="title"/>
          </p:nvPr>
        </p:nvSpPr>
        <p:spPr>
          <a:xfrm>
            <a:off x="685800" y="352425"/>
            <a:ext cx="7772400" cy="1143000"/>
          </a:xfrm>
        </p:spPr>
        <p:txBody>
          <a:bodyPr/>
          <a:lstStyle/>
          <a:p>
            <a:r>
              <a:rPr lang="pt-BR" altLang="pt-BR" sz="3600" smtClean="0"/>
              <a:t>Racionamento de crédito</a:t>
            </a:r>
          </a:p>
        </p:txBody>
      </p:sp>
      <p:sp>
        <p:nvSpPr>
          <p:cNvPr id="516099" name="Rectangle 3"/>
          <p:cNvSpPr>
            <a:spLocks noGrp="1" noChangeArrowheads="1"/>
          </p:cNvSpPr>
          <p:nvPr>
            <p:ph type="body" idx="1"/>
          </p:nvPr>
        </p:nvSpPr>
        <p:spPr>
          <a:xfrm>
            <a:off x="514350" y="1863725"/>
            <a:ext cx="8077200" cy="4794250"/>
          </a:xfrm>
        </p:spPr>
        <p:txBody>
          <a:bodyPr/>
          <a:lstStyle/>
          <a:p>
            <a:pPr marL="609600" indent="-609600">
              <a:defRPr/>
            </a:pPr>
            <a:r>
              <a:rPr lang="pt-BR" b="1" smtClean="0"/>
              <a:t>A demanda por recursos excederá a oferta se existir racionamento de crédito:</a:t>
            </a:r>
          </a:p>
          <a:p>
            <a:pPr marL="609600" indent="-609600" algn="ctr">
              <a:buFontTx/>
              <a:buNone/>
              <a:defRPr/>
            </a:pPr>
            <a:r>
              <a:rPr lang="pt-BR" b="1" smtClean="0">
                <a:solidFill>
                  <a:schemeClr val="bg1"/>
                </a:solidFill>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L</a:t>
            </a:r>
            <a:r>
              <a:rPr lang="pt-BR" b="1" i="1" baseline="-25000" smtClean="0">
                <a:solidFill>
                  <a:schemeClr val="bg1"/>
                </a:solidFill>
                <a:effectLst>
                  <a:outerShdw blurRad="38100" dist="38100" dir="2700000" algn="tl">
                    <a:srgbClr val="000000"/>
                  </a:outerShdw>
                </a:effectLst>
                <a:sym typeface="Symbol" pitchFamily="18" charset="2"/>
              </a:rPr>
              <a:t>d</a:t>
            </a:r>
            <a:r>
              <a:rPr lang="pt-BR" b="1" smtClean="0">
                <a:solidFill>
                  <a:schemeClr val="bg1"/>
                </a:solidFill>
                <a:effectLst>
                  <a:outerShdw blurRad="38100" dist="38100" dir="2700000" algn="tl">
                    <a:srgbClr val="000000"/>
                  </a:outerShdw>
                </a:effectLst>
                <a:sym typeface="Symbol" pitchFamily="18" charset="2"/>
              </a:rPr>
              <a:t> &gt; </a:t>
            </a:r>
            <a:r>
              <a:rPr lang="pt-BR" b="1" i="1" smtClean="0">
                <a:solidFill>
                  <a:schemeClr val="bg1"/>
                </a:solidFill>
                <a:effectLst>
                  <a:outerShdw blurRad="38100" dist="38100" dir="2700000" algn="tl">
                    <a:srgbClr val="000000"/>
                  </a:outerShdw>
                </a:effectLst>
                <a:sym typeface="Symbol" pitchFamily="18" charset="2"/>
              </a:rPr>
              <a:t>L</a:t>
            </a:r>
            <a:r>
              <a:rPr lang="pt-BR" b="1" i="1" baseline="-25000" smtClean="0">
                <a:solidFill>
                  <a:schemeClr val="bg1"/>
                </a:solidFill>
                <a:effectLst>
                  <a:outerShdw blurRad="38100" dist="38100" dir="2700000" algn="tl">
                    <a:srgbClr val="000000"/>
                  </a:outerShdw>
                </a:effectLst>
                <a:sym typeface="Symbol" pitchFamily="18" charset="2"/>
              </a:rPr>
              <a:t>S</a:t>
            </a:r>
            <a:endParaRPr lang="pt-BR" b="1" smtClean="0">
              <a:solidFill>
                <a:schemeClr val="bg1"/>
              </a:solidFill>
              <a:effectLst>
                <a:outerShdw blurRad="38100" dist="38100" dir="2700000" algn="tl">
                  <a:srgbClr val="000000"/>
                </a:outerShdw>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16099">
                                            <p:txEl>
                                              <p:pRg st="0" end="0"/>
                                            </p:txEl>
                                          </p:spTgt>
                                        </p:tgtEl>
                                        <p:attrNameLst>
                                          <p:attrName>style.visibility</p:attrName>
                                        </p:attrNameLst>
                                      </p:cBhvr>
                                      <p:to>
                                        <p:strVal val="visible"/>
                                      </p:to>
                                    </p:set>
                                    <p:animEffect transition="in" filter="strips(downRight)">
                                      <p:cBhvr>
                                        <p:cTn id="7" dur="500"/>
                                        <p:tgtEl>
                                          <p:spTgt spid="516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6099">
                                            <p:txEl>
                                              <p:pRg st="1" end="1"/>
                                            </p:txEl>
                                          </p:spTgt>
                                        </p:tgtEl>
                                        <p:attrNameLst>
                                          <p:attrName>style.visibility</p:attrName>
                                        </p:attrNameLst>
                                      </p:cBhvr>
                                      <p:to>
                                        <p:strVal val="visible"/>
                                      </p:to>
                                    </p:set>
                                    <p:animEffect transition="in" filter="strips(downRight)">
                                      <p:cBhvr>
                                        <p:cTn id="12" dur="500"/>
                                        <p:tgtEl>
                                          <p:spTgt spid="516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53603" name="Rectangle 2"/>
          <p:cNvSpPr>
            <a:spLocks noGrp="1" noChangeArrowheads="1"/>
          </p:cNvSpPr>
          <p:nvPr>
            <p:ph type="title"/>
          </p:nvPr>
        </p:nvSpPr>
        <p:spPr>
          <a:xfrm>
            <a:off x="685800" y="352425"/>
            <a:ext cx="7772400" cy="1143000"/>
          </a:xfrm>
        </p:spPr>
        <p:txBody>
          <a:bodyPr/>
          <a:lstStyle/>
          <a:p>
            <a:r>
              <a:rPr lang="pt-BR" altLang="pt-BR" sz="3600" smtClean="0"/>
              <a:t>Racionamento de crédito</a:t>
            </a:r>
          </a:p>
        </p:txBody>
      </p:sp>
      <p:sp>
        <p:nvSpPr>
          <p:cNvPr id="517123" name="Rectangle 3"/>
          <p:cNvSpPr>
            <a:spLocks noGrp="1" noChangeArrowheads="1"/>
          </p:cNvSpPr>
          <p:nvPr>
            <p:ph type="body" idx="1"/>
          </p:nvPr>
        </p:nvSpPr>
        <p:spPr>
          <a:xfrm>
            <a:off x="514350" y="1863725"/>
            <a:ext cx="8077200" cy="4794250"/>
          </a:xfrm>
        </p:spPr>
        <p:txBody>
          <a:bodyPr/>
          <a:lstStyle/>
          <a:p>
            <a:pPr marL="609600" indent="-609600">
              <a:defRPr/>
            </a:pPr>
            <a:r>
              <a:rPr lang="pt-BR" b="1" smtClean="0"/>
              <a:t>O investimento não é mais determinado somente pelas taxas de juros </a:t>
            </a:r>
            <a:r>
              <a:rPr lang="pt-BR" b="1" smtClean="0">
                <a:solidFill>
                  <a:schemeClr val="bg1"/>
                </a:solidFill>
              </a:rPr>
              <a:t>(apesar de que as taxas de juros ainda serão relevantes, porque afetarão o nível de investimento daquelas empresas que não sofrem restrição de crédito). </a:t>
            </a:r>
            <a:r>
              <a:rPr lang="pt-BR" b="1" smtClean="0"/>
              <a:t>Portanto:</a:t>
            </a:r>
          </a:p>
          <a:p>
            <a:pPr marL="609600" indent="-609600" algn="ctr">
              <a:buFontTx/>
              <a:buNone/>
              <a:defRPr/>
            </a:pPr>
            <a:r>
              <a:rPr lang="pt-BR" b="1" smtClean="0">
                <a:solidFill>
                  <a:schemeClr val="bg1"/>
                </a:solidFill>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I</a:t>
            </a:r>
            <a:r>
              <a:rPr lang="pt-BR" b="1" smtClean="0">
                <a:solidFill>
                  <a:schemeClr val="bg1"/>
                </a:solidFill>
                <a:effectLst>
                  <a:outerShdw blurRad="38100" dist="38100" dir="2700000" algn="tl">
                    <a:srgbClr val="000000"/>
                  </a:outerShdw>
                </a:effectLst>
                <a:sym typeface="Symbol" pitchFamily="18" charset="2"/>
              </a:rPr>
              <a:t> = </a:t>
            </a:r>
            <a:r>
              <a:rPr lang="pt-BR" b="1" i="1" smtClean="0">
                <a:solidFill>
                  <a:schemeClr val="bg1"/>
                </a:solidFill>
                <a:effectLst>
                  <a:outerShdw blurRad="38100" dist="38100" dir="2700000" algn="tl">
                    <a:srgbClr val="000000"/>
                  </a:outerShdw>
                </a:effectLst>
                <a:sym typeface="Symbol" pitchFamily="18" charset="2"/>
              </a:rPr>
              <a:t>I</a:t>
            </a:r>
            <a:r>
              <a:rPr lang="pt-BR" b="1" smtClean="0">
                <a:solidFill>
                  <a:schemeClr val="bg1"/>
                </a:solidFill>
                <a:effectLst>
                  <a:outerShdw blurRad="38100" dist="38100" dir="2700000" algn="tl">
                    <a:srgbClr val="000000"/>
                  </a:outerShdw>
                </a:effectLst>
                <a:sym typeface="Symbol" pitchFamily="18" charset="2"/>
              </a:rPr>
              <a:t>[</a:t>
            </a:r>
            <a:r>
              <a:rPr lang="pt-BR" b="1" i="1" smtClean="0">
                <a:solidFill>
                  <a:schemeClr val="bg1"/>
                </a:solidFill>
                <a:effectLst>
                  <a:outerShdw blurRad="38100" dist="38100" dir="2700000" algn="tl">
                    <a:srgbClr val="000000"/>
                  </a:outerShdw>
                </a:effectLst>
                <a:sym typeface="Symbol" pitchFamily="18" charset="2"/>
              </a:rPr>
              <a:t>L</a:t>
            </a:r>
            <a:r>
              <a:rPr lang="pt-BR" b="1" i="1" baseline="-25000" smtClean="0">
                <a:solidFill>
                  <a:schemeClr val="bg1"/>
                </a:solidFill>
                <a:effectLst>
                  <a:outerShdw blurRad="38100" dist="38100" dir="2700000" algn="tl">
                    <a:srgbClr val="000000"/>
                  </a:outerShdw>
                </a:effectLst>
                <a:sym typeface="Symbol" pitchFamily="18" charset="2"/>
              </a:rPr>
              <a:t>S</a:t>
            </a:r>
            <a:r>
              <a:rPr lang="pt-BR" b="1" smtClean="0">
                <a:solidFill>
                  <a:schemeClr val="bg1"/>
                </a:solidFill>
                <a:effectLst>
                  <a:outerShdw blurRad="38100" dist="38100" dir="2700000" algn="tl">
                    <a:srgbClr val="000000"/>
                  </a:outerShdw>
                </a:effectLst>
                <a:sym typeface="Symbol" pitchFamily="18" charset="2"/>
              </a:rPr>
              <a:t>(</a:t>
            </a:r>
            <a:r>
              <a:rPr lang="pt-BR" b="1" i="1" smtClean="0">
                <a:solidFill>
                  <a:schemeClr val="bg1"/>
                </a:solidFill>
                <a:effectLst>
                  <a:outerShdw blurRad="38100" dist="38100" dir="2700000" algn="tl">
                    <a:srgbClr val="000000"/>
                  </a:outerShdw>
                </a:effectLst>
                <a:latin typeface="Symbol" pitchFamily="18" charset="2"/>
                <a:sym typeface="Symbol" pitchFamily="18" charset="2"/>
              </a:rPr>
              <a:t>r</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y</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z</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K</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K</a:t>
            </a:r>
            <a:r>
              <a:rPr lang="pt-BR" b="1" i="1" baseline="-25000" smtClean="0">
                <a:solidFill>
                  <a:schemeClr val="bg1"/>
                </a:solidFill>
                <a:effectLst>
                  <a:outerShdw blurRad="38100" dist="38100" dir="2700000" algn="tl">
                    <a:srgbClr val="000000"/>
                  </a:outerShdw>
                </a:effectLst>
                <a:sym typeface="Symbol" pitchFamily="18" charset="2"/>
              </a:rPr>
              <a:t>f</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q</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r</a:t>
            </a:r>
            <a:r>
              <a:rPr lang="pt-BR" b="1" smtClean="0">
                <a:solidFill>
                  <a:schemeClr val="bg1"/>
                </a:solidFill>
                <a:effectLst>
                  <a:outerShdw blurRad="38100" dist="38100" dir="2700000" algn="tl">
                    <a:srgbClr val="000000"/>
                  </a:outerShdw>
                </a:effectLst>
                <a:sym typeface="Symbol" pitchFamily="18" charset="2"/>
              </a:rPr>
              <a:t>(</a:t>
            </a:r>
            <a:r>
              <a:rPr lang="pt-BR" b="1" i="1" smtClean="0">
                <a:solidFill>
                  <a:schemeClr val="bg1"/>
                </a:solidFill>
                <a:effectLst>
                  <a:outerShdw blurRad="38100" dist="38100" dir="2700000" algn="tl">
                    <a:srgbClr val="000000"/>
                  </a:outerShdw>
                </a:effectLst>
                <a:latin typeface="Symbol" pitchFamily="18" charset="2"/>
                <a:sym typeface="Symbol" pitchFamily="18" charset="2"/>
              </a:rPr>
              <a:t>r</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y</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z</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K</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K</a:t>
            </a:r>
            <a:r>
              <a:rPr lang="pt-BR" b="1" i="1" baseline="-25000" smtClean="0">
                <a:solidFill>
                  <a:schemeClr val="bg1"/>
                </a:solidFill>
                <a:effectLst>
                  <a:outerShdw blurRad="38100" dist="38100" dir="2700000" algn="tl">
                    <a:srgbClr val="000000"/>
                  </a:outerShdw>
                </a:effectLst>
                <a:sym typeface="Symbol" pitchFamily="18" charset="2"/>
              </a:rPr>
              <a:t>f</a:t>
            </a:r>
            <a:r>
              <a:rPr lang="pt-BR" b="1" smtClean="0">
                <a:solidFill>
                  <a:schemeClr val="bg1"/>
                </a:solidFill>
                <a:effectLst>
                  <a:outerShdw blurRad="38100" dist="38100" dir="2700000" algn="tl">
                    <a:srgbClr val="000000"/>
                  </a:outerShdw>
                </a:effectLst>
                <a:sym typeface="Symbol" pitchFamily="18" charset="2"/>
              </a:rPr>
              <a:t>, </a:t>
            </a:r>
            <a:r>
              <a:rPr lang="pt-BR" b="1" i="1" smtClean="0">
                <a:solidFill>
                  <a:schemeClr val="bg1"/>
                </a:solidFill>
                <a:effectLst>
                  <a:outerShdw blurRad="38100" dist="38100" dir="2700000" algn="tl">
                    <a:srgbClr val="000000"/>
                  </a:outerShdw>
                </a:effectLst>
                <a:sym typeface="Symbol" pitchFamily="18" charset="2"/>
              </a:rPr>
              <a:t>q</a:t>
            </a:r>
            <a:r>
              <a:rPr lang="pt-BR" b="1" smtClean="0">
                <a:solidFill>
                  <a:schemeClr val="bg1"/>
                </a:solidFill>
                <a:effectLst>
                  <a:outerShdw blurRad="38100" dist="38100" dir="2700000" algn="tl">
                    <a:srgbClr val="000000"/>
                  </a:outerShdw>
                </a:effectLst>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17123">
                                            <p:txEl>
                                              <p:pRg st="0" end="0"/>
                                            </p:txEl>
                                          </p:spTgt>
                                        </p:tgtEl>
                                        <p:attrNameLst>
                                          <p:attrName>style.visibility</p:attrName>
                                        </p:attrNameLst>
                                      </p:cBhvr>
                                      <p:to>
                                        <p:strVal val="visible"/>
                                      </p:to>
                                    </p:set>
                                    <p:animEffect transition="in" filter="strips(downRight)">
                                      <p:cBhvr>
                                        <p:cTn id="7" dur="500"/>
                                        <p:tgtEl>
                                          <p:spTgt spid="517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7123">
                                            <p:txEl>
                                              <p:pRg st="1" end="1"/>
                                            </p:txEl>
                                          </p:spTgt>
                                        </p:tgtEl>
                                        <p:attrNameLst>
                                          <p:attrName>style.visibility</p:attrName>
                                        </p:attrNameLst>
                                      </p:cBhvr>
                                      <p:to>
                                        <p:strVal val="visible"/>
                                      </p:to>
                                    </p:set>
                                    <p:animEffect transition="in" filter="strips(downRight)">
                                      <p:cBhvr>
                                        <p:cTn id="12" dur="500"/>
                                        <p:tgtEl>
                                          <p:spTgt spid="517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build="p"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54627" name="Rectangle 2"/>
          <p:cNvSpPr>
            <a:spLocks noGrp="1" noChangeArrowheads="1"/>
          </p:cNvSpPr>
          <p:nvPr>
            <p:ph type="title"/>
          </p:nvPr>
        </p:nvSpPr>
        <p:spPr>
          <a:xfrm>
            <a:off x="685800" y="352425"/>
            <a:ext cx="7772400" cy="1143000"/>
          </a:xfrm>
        </p:spPr>
        <p:txBody>
          <a:bodyPr/>
          <a:lstStyle/>
          <a:p>
            <a:r>
              <a:rPr lang="pt-BR" altLang="pt-BR" sz="3600" smtClean="0"/>
              <a:t>Racionamento de crédito</a:t>
            </a:r>
          </a:p>
        </p:txBody>
      </p:sp>
      <p:sp>
        <p:nvSpPr>
          <p:cNvPr id="518147" name="Rectangle 3"/>
          <p:cNvSpPr>
            <a:spLocks noGrp="1" noChangeArrowheads="1"/>
          </p:cNvSpPr>
          <p:nvPr>
            <p:ph type="body" idx="1"/>
          </p:nvPr>
        </p:nvSpPr>
        <p:spPr>
          <a:xfrm>
            <a:off x="514350" y="2663825"/>
            <a:ext cx="8077200" cy="3740150"/>
          </a:xfrm>
        </p:spPr>
        <p:txBody>
          <a:bodyPr/>
          <a:lstStyle/>
          <a:p>
            <a:pPr marL="609600" indent="-609600"/>
            <a:r>
              <a:rPr lang="pt-BR" altLang="pt-BR" b="1" smtClean="0"/>
              <a:t>A política monetária pode afetar o investimento, mesmo quando as próprias taxas de juros reais não mudam, como resultado de seus efeitos sobre a disponibilidade de crédito.</a:t>
            </a:r>
          </a:p>
        </p:txBody>
      </p:sp>
      <p:sp>
        <p:nvSpPr>
          <p:cNvPr id="518148" name="Rectangle 4"/>
          <p:cNvSpPr>
            <a:spLocks noChangeArrowheads="1"/>
          </p:cNvSpPr>
          <p:nvPr/>
        </p:nvSpPr>
        <p:spPr bwMode="auto">
          <a:xfrm>
            <a:off x="514350" y="1901825"/>
            <a:ext cx="80772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ctr" eaLnBrk="0" hangingPunct="0">
              <a:spcBef>
                <a:spcPct val="20000"/>
              </a:spcBef>
              <a:defRPr/>
            </a:pPr>
            <a:r>
              <a:rPr lang="pt-BR" sz="3200" b="1">
                <a:solidFill>
                  <a:schemeClr val="bg1"/>
                </a:solidFill>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I</a:t>
            </a:r>
            <a:r>
              <a:rPr lang="pt-BR" sz="3200" b="1">
                <a:solidFill>
                  <a:schemeClr val="bg1"/>
                </a:solidFill>
                <a:effectLst>
                  <a:outerShdw blurRad="38100" dist="38100" dir="2700000" algn="tl">
                    <a:srgbClr val="000000"/>
                  </a:outerShdw>
                </a:effectLst>
                <a:cs typeface="+mn-cs"/>
                <a:sym typeface="Symbol" pitchFamily="18" charset="2"/>
              </a:rPr>
              <a:t> = </a:t>
            </a:r>
            <a:r>
              <a:rPr lang="pt-BR" sz="3200" b="1" i="1">
                <a:solidFill>
                  <a:schemeClr val="bg1"/>
                </a:solidFill>
                <a:effectLst>
                  <a:outerShdw blurRad="38100" dist="38100" dir="2700000" algn="tl">
                    <a:srgbClr val="000000"/>
                  </a:outerShdw>
                </a:effectLst>
                <a:cs typeface="+mn-cs"/>
                <a:sym typeface="Symbol" pitchFamily="18" charset="2"/>
              </a:rPr>
              <a:t>I</a:t>
            </a:r>
            <a:r>
              <a:rPr lang="pt-BR" sz="3200" b="1">
                <a:solidFill>
                  <a:schemeClr val="bg1"/>
                </a:solidFill>
                <a:effectLst>
                  <a:outerShdw blurRad="38100" dist="38100" dir="2700000" algn="tl">
                    <a:srgbClr val="000000"/>
                  </a:outerShdw>
                </a:effectLst>
                <a:cs typeface="+mn-cs"/>
                <a:sym typeface="Symbol" pitchFamily="18" charset="2"/>
              </a:rPr>
              <a:t>[</a:t>
            </a:r>
            <a:r>
              <a:rPr lang="pt-BR" sz="3200" b="1" i="1">
                <a:solidFill>
                  <a:schemeClr val="bg1"/>
                </a:solidFill>
                <a:effectLst>
                  <a:outerShdw blurRad="38100" dist="38100" dir="2700000" algn="tl">
                    <a:srgbClr val="000000"/>
                  </a:outerShdw>
                </a:effectLst>
                <a:cs typeface="+mn-cs"/>
                <a:sym typeface="Symbol" pitchFamily="18" charset="2"/>
              </a:rPr>
              <a:t>L</a:t>
            </a:r>
            <a:r>
              <a:rPr lang="pt-BR" sz="3200" b="1" i="1" baseline="-25000">
                <a:solidFill>
                  <a:schemeClr val="bg1"/>
                </a:solidFill>
                <a:effectLst>
                  <a:outerShdw blurRad="38100" dist="38100" dir="2700000" algn="tl">
                    <a:srgbClr val="000000"/>
                  </a:outerShdw>
                </a:effectLst>
                <a:cs typeface="+mn-cs"/>
                <a:sym typeface="Symbol" pitchFamily="18" charset="2"/>
              </a:rPr>
              <a:t>S</a:t>
            </a:r>
            <a:r>
              <a:rPr lang="pt-BR" sz="3200" b="1">
                <a:solidFill>
                  <a:schemeClr val="bg1"/>
                </a:solidFill>
                <a:effectLst>
                  <a:outerShdw blurRad="38100" dist="38100" dir="2700000" algn="tl">
                    <a:srgbClr val="000000"/>
                  </a:outerShdw>
                </a:effectLst>
                <a:cs typeface="+mn-cs"/>
                <a:sym typeface="Symbol" pitchFamily="18" charset="2"/>
              </a:rPr>
              <a:t>(</a:t>
            </a:r>
            <a:r>
              <a:rPr lang="pt-BR" sz="3200" b="1" i="1">
                <a:solidFill>
                  <a:schemeClr val="bg1"/>
                </a:solidFill>
                <a:effectLst>
                  <a:outerShdw blurRad="38100" dist="38100" dir="2700000" algn="tl">
                    <a:srgbClr val="000000"/>
                  </a:outerShdw>
                </a:effectLst>
                <a:latin typeface="Symbol" pitchFamily="18" charset="2"/>
                <a:cs typeface="+mn-cs"/>
                <a:sym typeface="Symbol" pitchFamily="18" charset="2"/>
              </a:rPr>
              <a:t>r</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y</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z</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K</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K</a:t>
            </a:r>
            <a:r>
              <a:rPr lang="pt-BR" sz="3200" b="1" i="1" baseline="-25000">
                <a:solidFill>
                  <a:schemeClr val="bg1"/>
                </a:solidFill>
                <a:effectLst>
                  <a:outerShdw blurRad="38100" dist="38100" dir="2700000" algn="tl">
                    <a:srgbClr val="000000"/>
                  </a:outerShdw>
                </a:effectLst>
                <a:cs typeface="+mn-cs"/>
                <a:sym typeface="Symbol" pitchFamily="18" charset="2"/>
              </a:rPr>
              <a:t>f</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q</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r</a:t>
            </a:r>
            <a:r>
              <a:rPr lang="pt-BR" sz="3200" b="1">
                <a:solidFill>
                  <a:schemeClr val="bg1"/>
                </a:solidFill>
                <a:effectLst>
                  <a:outerShdw blurRad="38100" dist="38100" dir="2700000" algn="tl">
                    <a:srgbClr val="000000"/>
                  </a:outerShdw>
                </a:effectLst>
                <a:cs typeface="+mn-cs"/>
                <a:sym typeface="Symbol" pitchFamily="18" charset="2"/>
              </a:rPr>
              <a:t>(</a:t>
            </a:r>
            <a:r>
              <a:rPr lang="pt-BR" sz="3200" b="1" i="1">
                <a:solidFill>
                  <a:schemeClr val="bg1"/>
                </a:solidFill>
                <a:effectLst>
                  <a:outerShdw blurRad="38100" dist="38100" dir="2700000" algn="tl">
                    <a:srgbClr val="000000"/>
                  </a:outerShdw>
                </a:effectLst>
                <a:latin typeface="Symbol" pitchFamily="18" charset="2"/>
                <a:cs typeface="+mn-cs"/>
                <a:sym typeface="Symbol" pitchFamily="18" charset="2"/>
              </a:rPr>
              <a:t>r</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y</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z</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K</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K</a:t>
            </a:r>
            <a:r>
              <a:rPr lang="pt-BR" sz="3200" b="1" i="1" baseline="-25000">
                <a:solidFill>
                  <a:schemeClr val="bg1"/>
                </a:solidFill>
                <a:effectLst>
                  <a:outerShdw blurRad="38100" dist="38100" dir="2700000" algn="tl">
                    <a:srgbClr val="000000"/>
                  </a:outerShdw>
                </a:effectLst>
                <a:cs typeface="+mn-cs"/>
                <a:sym typeface="Symbol" pitchFamily="18" charset="2"/>
              </a:rPr>
              <a:t>f</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q</a:t>
            </a:r>
            <a:r>
              <a:rPr lang="pt-BR" sz="3200" b="1">
                <a:solidFill>
                  <a:schemeClr val="bg1"/>
                </a:solidFill>
                <a:effectLst>
                  <a:outerShdw blurRad="38100" dist="38100" dir="2700000" algn="tl">
                    <a:srgbClr val="000000"/>
                  </a:outerShdw>
                </a:effectLst>
                <a:cs typeface="+mn-cs"/>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animEffect transition="in" filter="strips(downRight)">
                                      <p:cBhvr>
                                        <p:cTn id="7" dur="500"/>
                                        <p:tgtEl>
                                          <p:spTgt spid="518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Espaço Reservado para Data 2"/>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77858" name="Rectangle 2"/>
          <p:cNvSpPr>
            <a:spLocks noChangeArrowheads="1"/>
          </p:cNvSpPr>
          <p:nvPr/>
        </p:nvSpPr>
        <p:spPr bwMode="auto">
          <a:xfrm>
            <a:off x="1325563" y="5951538"/>
            <a:ext cx="7119937"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eaLnBrk="0" hangingPunct="0">
              <a:spcBef>
                <a:spcPct val="50000"/>
              </a:spcBef>
            </a:pPr>
            <a:r>
              <a:rPr lang="pt-BR" altLang="pt-BR">
                <a:solidFill>
                  <a:schemeClr val="bg1"/>
                </a:solidFill>
              </a:rPr>
              <a:t>Fonte: Stiglitz &amp; Geenwald (2004).</a:t>
            </a:r>
          </a:p>
        </p:txBody>
      </p:sp>
      <p:sp>
        <p:nvSpPr>
          <p:cNvPr id="16388" name="Rectangle 3"/>
          <p:cNvSpPr>
            <a:spLocks noChangeArrowheads="1"/>
          </p:cNvSpPr>
          <p:nvPr/>
        </p:nvSpPr>
        <p:spPr bwMode="auto">
          <a:xfrm>
            <a:off x="685800" y="3524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pt-BR" altLang="pt-BR" sz="3600">
                <a:solidFill>
                  <a:srgbClr val="00FFFF"/>
                </a:solidFill>
              </a:rPr>
              <a:t>Movimentos na velocidade</a:t>
            </a:r>
          </a:p>
        </p:txBody>
      </p:sp>
      <p:sp>
        <p:nvSpPr>
          <p:cNvPr id="377861" name="Rectangle 5"/>
          <p:cNvSpPr>
            <a:spLocks noChangeArrowheads="1"/>
          </p:cNvSpPr>
          <p:nvPr/>
        </p:nvSpPr>
        <p:spPr bwMode="auto">
          <a:xfrm>
            <a:off x="1304925" y="1339850"/>
            <a:ext cx="762635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eaLnBrk="0" hangingPunct="0">
              <a:spcBef>
                <a:spcPct val="20000"/>
              </a:spcBef>
              <a:buFontTx/>
              <a:buChar char="•"/>
            </a:pPr>
            <a:r>
              <a:rPr lang="pt-BR" altLang="pt-BR" sz="2400" b="1">
                <a:sym typeface="Symbol" pitchFamily="18" charset="2"/>
              </a:rPr>
              <a:t>Velocidade</a:t>
            </a:r>
            <a:endParaRPr lang="en-US" altLang="pt-BR" sz="2400" b="1">
              <a:sym typeface="Symbol" pitchFamily="18" charset="2"/>
            </a:endParaRPr>
          </a:p>
        </p:txBody>
      </p:sp>
      <p:pic>
        <p:nvPicPr>
          <p:cNvPr id="377863" name="Picture 7" descr="velocidade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338263" y="1793875"/>
            <a:ext cx="64198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7861">
                                            <p:txEl>
                                              <p:pRg st="0" end="0"/>
                                            </p:txEl>
                                          </p:spTgt>
                                        </p:tgtEl>
                                        <p:attrNameLst>
                                          <p:attrName>style.visibility</p:attrName>
                                        </p:attrNameLst>
                                      </p:cBhvr>
                                      <p:to>
                                        <p:strVal val="visible"/>
                                      </p:to>
                                    </p:set>
                                    <p:animEffect transition="in" filter="strips(downRight)">
                                      <p:cBhvr>
                                        <p:cTn id="7" dur="500"/>
                                        <p:tgtEl>
                                          <p:spTgt spid="3778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7863"/>
                                        </p:tgtEl>
                                        <p:attrNameLst>
                                          <p:attrName>style.visibility</p:attrName>
                                        </p:attrNameLst>
                                      </p:cBhvr>
                                      <p:to>
                                        <p:strVal val="visible"/>
                                      </p:to>
                                    </p:set>
                                    <p:animEffect transition="in" filter="dissolve">
                                      <p:cBhvr>
                                        <p:cTn id="12" dur="500"/>
                                        <p:tgtEl>
                                          <p:spTgt spid="377863"/>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77858">
                                            <p:txEl>
                                              <p:pRg st="0" end="0"/>
                                            </p:txEl>
                                          </p:spTgt>
                                        </p:tgtEl>
                                        <p:attrNameLst>
                                          <p:attrName>style.visibility</p:attrName>
                                        </p:attrNameLst>
                                      </p:cBhvr>
                                      <p:to>
                                        <p:strVal val="visible"/>
                                      </p:to>
                                    </p:set>
                                    <p:animEffect transition="in" filter="strips(downRight)">
                                      <p:cBhvr>
                                        <p:cTn id="15" dur="500"/>
                                        <p:tgtEl>
                                          <p:spTgt spid="3778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build="p" autoUpdateAnimBg="0"/>
      <p:bldP spid="377861"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55651" name="Rectangle 2"/>
          <p:cNvSpPr>
            <a:spLocks noGrp="1" noChangeArrowheads="1"/>
          </p:cNvSpPr>
          <p:nvPr>
            <p:ph type="title"/>
          </p:nvPr>
        </p:nvSpPr>
        <p:spPr>
          <a:xfrm>
            <a:off x="685800" y="352425"/>
            <a:ext cx="7772400" cy="1143000"/>
          </a:xfrm>
        </p:spPr>
        <p:txBody>
          <a:bodyPr/>
          <a:lstStyle/>
          <a:p>
            <a:r>
              <a:rPr lang="pt-BR" altLang="pt-BR" sz="3600" smtClean="0"/>
              <a:t>Racionamento de crédito</a:t>
            </a:r>
          </a:p>
        </p:txBody>
      </p:sp>
      <p:sp>
        <p:nvSpPr>
          <p:cNvPr id="519171" name="Rectangle 3"/>
          <p:cNvSpPr>
            <a:spLocks noGrp="1" noChangeArrowheads="1"/>
          </p:cNvSpPr>
          <p:nvPr>
            <p:ph type="body" idx="1"/>
          </p:nvPr>
        </p:nvSpPr>
        <p:spPr>
          <a:xfrm>
            <a:off x="514350" y="2663825"/>
            <a:ext cx="8077200" cy="3740150"/>
          </a:xfrm>
        </p:spPr>
        <p:txBody>
          <a:bodyPr/>
          <a:lstStyle/>
          <a:p>
            <a:pPr marL="609600" indent="-609600">
              <a:defRPr/>
            </a:pPr>
            <a:r>
              <a:rPr lang="pt-BR" b="1" smtClean="0"/>
              <a:t>O comportamento do banco – incluindo a disponibilidade de crédito – pode ser afetado por mudanças na taxa de juros nominal assim como na real.</a:t>
            </a:r>
            <a:endParaRPr lang="pt-BR" b="1" smtClean="0">
              <a:solidFill>
                <a:schemeClr val="bg1"/>
              </a:solidFill>
              <a:effectLst>
                <a:outerShdw blurRad="38100" dist="38100" dir="2700000" algn="tl">
                  <a:srgbClr val="000000"/>
                </a:outerShdw>
              </a:effectLst>
              <a:sym typeface="Symbol" pitchFamily="18" charset="2"/>
            </a:endParaRPr>
          </a:p>
        </p:txBody>
      </p:sp>
      <p:sp>
        <p:nvSpPr>
          <p:cNvPr id="519172" name="Rectangle 4"/>
          <p:cNvSpPr>
            <a:spLocks noChangeArrowheads="1"/>
          </p:cNvSpPr>
          <p:nvPr/>
        </p:nvSpPr>
        <p:spPr bwMode="auto">
          <a:xfrm>
            <a:off x="514350" y="1901825"/>
            <a:ext cx="80772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ctr" eaLnBrk="0" hangingPunct="0">
              <a:spcBef>
                <a:spcPct val="20000"/>
              </a:spcBef>
              <a:defRPr/>
            </a:pPr>
            <a:r>
              <a:rPr lang="pt-BR" sz="3200" b="1">
                <a:solidFill>
                  <a:schemeClr val="bg1"/>
                </a:solidFill>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I</a:t>
            </a:r>
            <a:r>
              <a:rPr lang="pt-BR" sz="3200" b="1">
                <a:solidFill>
                  <a:schemeClr val="bg1"/>
                </a:solidFill>
                <a:effectLst>
                  <a:outerShdw blurRad="38100" dist="38100" dir="2700000" algn="tl">
                    <a:srgbClr val="000000"/>
                  </a:outerShdw>
                </a:effectLst>
                <a:cs typeface="+mn-cs"/>
                <a:sym typeface="Symbol" pitchFamily="18" charset="2"/>
              </a:rPr>
              <a:t> = </a:t>
            </a:r>
            <a:r>
              <a:rPr lang="pt-BR" sz="3200" b="1" i="1">
                <a:solidFill>
                  <a:schemeClr val="bg1"/>
                </a:solidFill>
                <a:effectLst>
                  <a:outerShdw blurRad="38100" dist="38100" dir="2700000" algn="tl">
                    <a:srgbClr val="000000"/>
                  </a:outerShdw>
                </a:effectLst>
                <a:cs typeface="+mn-cs"/>
                <a:sym typeface="Symbol" pitchFamily="18" charset="2"/>
              </a:rPr>
              <a:t>I</a:t>
            </a:r>
            <a:r>
              <a:rPr lang="pt-BR" sz="3200" b="1">
                <a:solidFill>
                  <a:schemeClr val="bg1"/>
                </a:solidFill>
                <a:effectLst>
                  <a:outerShdw blurRad="38100" dist="38100" dir="2700000" algn="tl">
                    <a:srgbClr val="000000"/>
                  </a:outerShdw>
                </a:effectLst>
                <a:cs typeface="+mn-cs"/>
                <a:sym typeface="Symbol" pitchFamily="18" charset="2"/>
              </a:rPr>
              <a:t>[</a:t>
            </a:r>
            <a:r>
              <a:rPr lang="pt-BR" sz="3200" b="1" i="1">
                <a:solidFill>
                  <a:schemeClr val="bg1"/>
                </a:solidFill>
                <a:effectLst>
                  <a:outerShdw blurRad="38100" dist="38100" dir="2700000" algn="tl">
                    <a:srgbClr val="000000"/>
                  </a:outerShdw>
                </a:effectLst>
                <a:cs typeface="+mn-cs"/>
                <a:sym typeface="Symbol" pitchFamily="18" charset="2"/>
              </a:rPr>
              <a:t>L</a:t>
            </a:r>
            <a:r>
              <a:rPr lang="pt-BR" sz="3200" b="1" i="1" baseline="-25000">
                <a:solidFill>
                  <a:schemeClr val="bg1"/>
                </a:solidFill>
                <a:effectLst>
                  <a:outerShdw blurRad="38100" dist="38100" dir="2700000" algn="tl">
                    <a:srgbClr val="000000"/>
                  </a:outerShdw>
                </a:effectLst>
                <a:cs typeface="+mn-cs"/>
                <a:sym typeface="Symbol" pitchFamily="18" charset="2"/>
              </a:rPr>
              <a:t>S</a:t>
            </a:r>
            <a:r>
              <a:rPr lang="pt-BR" sz="3200" b="1">
                <a:solidFill>
                  <a:schemeClr val="bg1"/>
                </a:solidFill>
                <a:effectLst>
                  <a:outerShdw blurRad="38100" dist="38100" dir="2700000" algn="tl">
                    <a:srgbClr val="000000"/>
                  </a:outerShdw>
                </a:effectLst>
                <a:cs typeface="+mn-cs"/>
                <a:sym typeface="Symbol" pitchFamily="18" charset="2"/>
              </a:rPr>
              <a:t>(</a:t>
            </a:r>
            <a:r>
              <a:rPr lang="pt-BR" sz="3200" b="1" i="1">
                <a:solidFill>
                  <a:schemeClr val="bg1"/>
                </a:solidFill>
                <a:effectLst>
                  <a:outerShdw blurRad="38100" dist="38100" dir="2700000" algn="tl">
                    <a:srgbClr val="000000"/>
                  </a:outerShdw>
                </a:effectLst>
                <a:latin typeface="Symbol" pitchFamily="18" charset="2"/>
                <a:cs typeface="+mn-cs"/>
                <a:sym typeface="Symbol" pitchFamily="18" charset="2"/>
              </a:rPr>
              <a:t>r</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y</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z</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K</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K</a:t>
            </a:r>
            <a:r>
              <a:rPr lang="pt-BR" sz="3200" b="1" i="1" baseline="-25000">
                <a:solidFill>
                  <a:schemeClr val="bg1"/>
                </a:solidFill>
                <a:effectLst>
                  <a:outerShdw blurRad="38100" dist="38100" dir="2700000" algn="tl">
                    <a:srgbClr val="000000"/>
                  </a:outerShdw>
                </a:effectLst>
                <a:cs typeface="+mn-cs"/>
                <a:sym typeface="Symbol" pitchFamily="18" charset="2"/>
              </a:rPr>
              <a:t>f</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q</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r</a:t>
            </a:r>
            <a:r>
              <a:rPr lang="pt-BR" sz="3200" b="1">
                <a:solidFill>
                  <a:schemeClr val="bg1"/>
                </a:solidFill>
                <a:effectLst>
                  <a:outerShdw blurRad="38100" dist="38100" dir="2700000" algn="tl">
                    <a:srgbClr val="000000"/>
                  </a:outerShdw>
                </a:effectLst>
                <a:cs typeface="+mn-cs"/>
                <a:sym typeface="Symbol" pitchFamily="18" charset="2"/>
              </a:rPr>
              <a:t>(</a:t>
            </a:r>
            <a:r>
              <a:rPr lang="pt-BR" sz="3200" b="1" i="1">
                <a:solidFill>
                  <a:schemeClr val="bg1"/>
                </a:solidFill>
                <a:effectLst>
                  <a:outerShdw blurRad="38100" dist="38100" dir="2700000" algn="tl">
                    <a:srgbClr val="000000"/>
                  </a:outerShdw>
                </a:effectLst>
                <a:latin typeface="Symbol" pitchFamily="18" charset="2"/>
                <a:cs typeface="+mn-cs"/>
                <a:sym typeface="Symbol" pitchFamily="18" charset="2"/>
              </a:rPr>
              <a:t>r</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y</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z</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K</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K</a:t>
            </a:r>
            <a:r>
              <a:rPr lang="pt-BR" sz="3200" b="1" i="1" baseline="-25000">
                <a:solidFill>
                  <a:schemeClr val="bg1"/>
                </a:solidFill>
                <a:effectLst>
                  <a:outerShdw blurRad="38100" dist="38100" dir="2700000" algn="tl">
                    <a:srgbClr val="000000"/>
                  </a:outerShdw>
                </a:effectLst>
                <a:cs typeface="+mn-cs"/>
                <a:sym typeface="Symbol" pitchFamily="18" charset="2"/>
              </a:rPr>
              <a:t>f</a:t>
            </a:r>
            <a:r>
              <a:rPr lang="pt-BR" sz="3200" b="1">
                <a:solidFill>
                  <a:schemeClr val="bg1"/>
                </a:solidFill>
                <a:effectLst>
                  <a:outerShdw blurRad="38100" dist="38100" dir="2700000" algn="tl">
                    <a:srgbClr val="000000"/>
                  </a:outerShdw>
                </a:effectLst>
                <a:cs typeface="+mn-cs"/>
                <a:sym typeface="Symbol" pitchFamily="18" charset="2"/>
              </a:rPr>
              <a:t>, </a:t>
            </a:r>
            <a:r>
              <a:rPr lang="pt-BR" sz="3200" b="1" i="1">
                <a:solidFill>
                  <a:schemeClr val="bg1"/>
                </a:solidFill>
                <a:effectLst>
                  <a:outerShdw blurRad="38100" dist="38100" dir="2700000" algn="tl">
                    <a:srgbClr val="000000"/>
                  </a:outerShdw>
                </a:effectLst>
                <a:cs typeface="+mn-cs"/>
                <a:sym typeface="Symbol" pitchFamily="18" charset="2"/>
              </a:rPr>
              <a:t>q</a:t>
            </a:r>
            <a:r>
              <a:rPr lang="pt-BR" sz="3200" b="1">
                <a:solidFill>
                  <a:schemeClr val="bg1"/>
                </a:solidFill>
                <a:effectLst>
                  <a:outerShdw blurRad="38100" dist="38100" dir="2700000" algn="tl">
                    <a:srgbClr val="000000"/>
                  </a:outerShdw>
                </a:effectLst>
                <a:cs typeface="+mn-cs"/>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19171">
                                            <p:txEl>
                                              <p:pRg st="0" end="0"/>
                                            </p:txEl>
                                          </p:spTgt>
                                        </p:tgtEl>
                                        <p:attrNameLst>
                                          <p:attrName>style.visibility</p:attrName>
                                        </p:attrNameLst>
                                      </p:cBhvr>
                                      <p:to>
                                        <p:strVal val="visible"/>
                                      </p:to>
                                    </p:set>
                                    <p:animEffect transition="in" filter="strips(downRight)">
                                      <p:cBhvr>
                                        <p:cTn id="7" dur="500"/>
                                        <p:tgtEl>
                                          <p:spTgt spid="519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build="p"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56675" name="Rectangle 2"/>
          <p:cNvSpPr>
            <a:spLocks noGrp="1" noChangeArrowheads="1"/>
          </p:cNvSpPr>
          <p:nvPr>
            <p:ph type="ctrTitle"/>
          </p:nvPr>
        </p:nvSpPr>
        <p:spPr>
          <a:xfrm>
            <a:off x="685800" y="2628900"/>
            <a:ext cx="7772400" cy="1143000"/>
          </a:xfrm>
        </p:spPr>
        <p:txBody>
          <a:bodyPr/>
          <a:lstStyle/>
          <a:p>
            <a:r>
              <a:rPr lang="pt-BR" altLang="pt-BR" b="1" smtClean="0"/>
              <a:t>Cap. 7 </a:t>
            </a:r>
            <a:br>
              <a:rPr lang="pt-BR" altLang="pt-BR" b="1" smtClean="0"/>
            </a:br>
            <a:r>
              <a:rPr lang="pt-BR" altLang="pt-BR" b="1" smtClean="0"/>
              <a:t>PARA UMA TEORIA DE EQUILÍBRIO GERAL DE CRÉDITO</a:t>
            </a:r>
            <a:br>
              <a:rPr lang="pt-BR" altLang="pt-BR" b="1" smtClean="0"/>
            </a:br>
            <a:r>
              <a:rPr lang="pt-BR" altLang="pt-BR" smtClean="0"/>
              <a:t>Aula 10</a:t>
            </a:r>
          </a:p>
        </p:txBody>
      </p:sp>
      <p:sp>
        <p:nvSpPr>
          <p:cNvPr id="156676" name="Text Box 3"/>
          <p:cNvSpPr txBox="1">
            <a:spLocks noChangeArrowheads="1"/>
          </p:cNvSpPr>
          <p:nvPr/>
        </p:nvSpPr>
        <p:spPr bwMode="auto">
          <a:xfrm>
            <a:off x="581025" y="5370513"/>
            <a:ext cx="80549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73263" indent="-197326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400">
                <a:solidFill>
                  <a:schemeClr val="bg1"/>
                </a:solidFill>
              </a:rPr>
              <a:t>Baseado em Stiglitz, J.; Geenwald, B.  </a:t>
            </a:r>
            <a:r>
              <a:rPr lang="pt-BR" altLang="pt-BR" sz="2400" b="1">
                <a:solidFill>
                  <a:schemeClr val="bg1"/>
                </a:solidFill>
              </a:rPr>
              <a:t>Rumo a um novo paradigma em economia monetária</a:t>
            </a:r>
            <a:r>
              <a:rPr lang="pt-BR" altLang="pt-BR" sz="2400">
                <a:solidFill>
                  <a:schemeClr val="bg1"/>
                </a:solidFill>
              </a:rPr>
              <a:t>. São Paulo: Francis, 2004.</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57699" name="Rectangle 2"/>
          <p:cNvSpPr>
            <a:spLocks noGrp="1" noChangeArrowheads="1"/>
          </p:cNvSpPr>
          <p:nvPr>
            <p:ph type="title"/>
          </p:nvPr>
        </p:nvSpPr>
        <p:spPr>
          <a:xfrm>
            <a:off x="685800" y="352425"/>
            <a:ext cx="7772400" cy="1143000"/>
          </a:xfrm>
        </p:spPr>
        <p:txBody>
          <a:bodyPr/>
          <a:lstStyle/>
          <a:p>
            <a:r>
              <a:rPr lang="pt-BR" altLang="pt-BR" sz="3600" smtClean="0"/>
              <a:t>Introdução</a:t>
            </a:r>
          </a:p>
        </p:txBody>
      </p:sp>
      <p:sp>
        <p:nvSpPr>
          <p:cNvPr id="521219"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Uma determinante central do nível de atividade econômica é a oferta de crédito</a:t>
            </a:r>
          </a:p>
          <a:p>
            <a:pPr marL="762000" lvl="1"/>
            <a:r>
              <a:rPr lang="pt-BR" altLang="pt-BR" sz="3200" b="1" smtClean="0">
                <a:solidFill>
                  <a:schemeClr val="bg1"/>
                </a:solidFill>
              </a:rPr>
              <a:t>Que é diferente da oferta de bens e serviços comuns.</a:t>
            </a:r>
          </a:p>
          <a:p>
            <a:pPr marL="261938" indent="-261938"/>
            <a:r>
              <a:rPr lang="pt-BR" altLang="pt-BR" b="1" smtClean="0"/>
              <a:t>A instituição mais importante a fim de determinar a oferta de crédito é o sistema bancário.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animEffect transition="in" filter="strips(downRight)">
                                      <p:cBhvr>
                                        <p:cTn id="7" dur="500"/>
                                        <p:tgtEl>
                                          <p:spTgt spid="52121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21219">
                                            <p:txEl>
                                              <p:pRg st="1" end="1"/>
                                            </p:txEl>
                                          </p:spTgt>
                                        </p:tgtEl>
                                        <p:attrNameLst>
                                          <p:attrName>style.visibility</p:attrName>
                                        </p:attrNameLst>
                                      </p:cBhvr>
                                      <p:to>
                                        <p:strVal val="visible"/>
                                      </p:to>
                                    </p:set>
                                    <p:animEffect transition="in" filter="strips(downRight)">
                                      <p:cBhvr>
                                        <p:cTn id="10" dur="500"/>
                                        <p:tgtEl>
                                          <p:spTgt spid="52121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21219">
                                            <p:txEl>
                                              <p:pRg st="2" end="2"/>
                                            </p:txEl>
                                          </p:spTgt>
                                        </p:tgtEl>
                                        <p:attrNameLst>
                                          <p:attrName>style.visibility</p:attrName>
                                        </p:attrNameLst>
                                      </p:cBhvr>
                                      <p:to>
                                        <p:strVal val="visible"/>
                                      </p:to>
                                    </p:set>
                                    <p:animEffect transition="in" filter="strips(downRight)">
                                      <p:cBhvr>
                                        <p:cTn id="15" dur="500"/>
                                        <p:tgtEl>
                                          <p:spTgt spid="521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58723" name="Rectangle 2"/>
          <p:cNvSpPr>
            <a:spLocks noGrp="1" noChangeArrowheads="1"/>
          </p:cNvSpPr>
          <p:nvPr>
            <p:ph type="title"/>
          </p:nvPr>
        </p:nvSpPr>
        <p:spPr>
          <a:xfrm>
            <a:off x="685800" y="352425"/>
            <a:ext cx="7772400" cy="1143000"/>
          </a:xfrm>
        </p:spPr>
        <p:txBody>
          <a:bodyPr/>
          <a:lstStyle/>
          <a:p>
            <a:r>
              <a:rPr lang="pt-BR" altLang="pt-BR" sz="3600" smtClean="0"/>
              <a:t>Introdução</a:t>
            </a:r>
          </a:p>
        </p:txBody>
      </p:sp>
      <p:sp>
        <p:nvSpPr>
          <p:cNvPr id="522243"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Crédito surge em vários momentos na sociedade:</a:t>
            </a:r>
          </a:p>
          <a:p>
            <a:pPr marL="762000" lvl="1"/>
            <a:r>
              <a:rPr lang="pt-BR" altLang="pt-BR" sz="3200" b="1" smtClean="0">
                <a:solidFill>
                  <a:schemeClr val="bg1"/>
                </a:solidFill>
              </a:rPr>
              <a:t>Crédito de fornecedores a clientes</a:t>
            </a:r>
          </a:p>
          <a:p>
            <a:pPr marL="762000" lvl="1"/>
            <a:r>
              <a:rPr lang="pt-BR" altLang="pt-BR" sz="3200" b="1" smtClean="0">
                <a:solidFill>
                  <a:schemeClr val="bg1"/>
                </a:solidFill>
              </a:rPr>
              <a:t>Crédito aos consumidores</a:t>
            </a:r>
          </a:p>
          <a:p>
            <a:pPr marL="762000" lvl="1"/>
            <a:r>
              <a:rPr lang="pt-BR" altLang="pt-BR" sz="3200" b="1" smtClean="0">
                <a:solidFill>
                  <a:schemeClr val="bg1"/>
                </a:solidFill>
              </a:rPr>
              <a:t>Crédito para fornecedores comprarem insumos</a:t>
            </a:r>
          </a:p>
          <a:p>
            <a:pPr marL="762000" lvl="1"/>
            <a:r>
              <a:rPr lang="pt-BR" altLang="pt-BR" sz="3200" b="1" smtClean="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22243">
                                            <p:txEl>
                                              <p:pRg st="0" end="0"/>
                                            </p:txEl>
                                          </p:spTgt>
                                        </p:tgtEl>
                                        <p:attrNameLst>
                                          <p:attrName>style.visibility</p:attrName>
                                        </p:attrNameLst>
                                      </p:cBhvr>
                                      <p:to>
                                        <p:strVal val="visible"/>
                                      </p:to>
                                    </p:set>
                                    <p:animEffect transition="in" filter="strips(downRight)">
                                      <p:cBhvr>
                                        <p:cTn id="7" dur="500"/>
                                        <p:tgtEl>
                                          <p:spTgt spid="52224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22243">
                                            <p:txEl>
                                              <p:pRg st="1" end="1"/>
                                            </p:txEl>
                                          </p:spTgt>
                                        </p:tgtEl>
                                        <p:attrNameLst>
                                          <p:attrName>style.visibility</p:attrName>
                                        </p:attrNameLst>
                                      </p:cBhvr>
                                      <p:to>
                                        <p:strVal val="visible"/>
                                      </p:to>
                                    </p:set>
                                    <p:animEffect transition="in" filter="strips(downRight)">
                                      <p:cBhvr>
                                        <p:cTn id="10" dur="500"/>
                                        <p:tgtEl>
                                          <p:spTgt spid="52224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522243">
                                            <p:txEl>
                                              <p:pRg st="2" end="2"/>
                                            </p:txEl>
                                          </p:spTgt>
                                        </p:tgtEl>
                                        <p:attrNameLst>
                                          <p:attrName>style.visibility</p:attrName>
                                        </p:attrNameLst>
                                      </p:cBhvr>
                                      <p:to>
                                        <p:strVal val="visible"/>
                                      </p:to>
                                    </p:set>
                                    <p:animEffect transition="in" filter="strips(downRight)">
                                      <p:cBhvr>
                                        <p:cTn id="13" dur="500"/>
                                        <p:tgtEl>
                                          <p:spTgt spid="522243">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522243">
                                            <p:txEl>
                                              <p:pRg st="3" end="3"/>
                                            </p:txEl>
                                          </p:spTgt>
                                        </p:tgtEl>
                                        <p:attrNameLst>
                                          <p:attrName>style.visibility</p:attrName>
                                        </p:attrNameLst>
                                      </p:cBhvr>
                                      <p:to>
                                        <p:strVal val="visible"/>
                                      </p:to>
                                    </p:set>
                                    <p:animEffect transition="in" filter="strips(downRight)">
                                      <p:cBhvr>
                                        <p:cTn id="16" dur="500"/>
                                        <p:tgtEl>
                                          <p:spTgt spid="522243">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522243">
                                            <p:txEl>
                                              <p:pRg st="4" end="4"/>
                                            </p:txEl>
                                          </p:spTgt>
                                        </p:tgtEl>
                                        <p:attrNameLst>
                                          <p:attrName>style.visibility</p:attrName>
                                        </p:attrNameLst>
                                      </p:cBhvr>
                                      <p:to>
                                        <p:strVal val="visible"/>
                                      </p:to>
                                    </p:set>
                                    <p:animEffect transition="in" filter="strips(downRight)">
                                      <p:cBhvr>
                                        <p:cTn id="19" dur="500"/>
                                        <p:tgtEl>
                                          <p:spTgt spid="522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build="p"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59747" name="Rectangle 2"/>
          <p:cNvSpPr>
            <a:spLocks noGrp="1" noChangeArrowheads="1"/>
          </p:cNvSpPr>
          <p:nvPr>
            <p:ph type="title"/>
          </p:nvPr>
        </p:nvSpPr>
        <p:spPr>
          <a:xfrm>
            <a:off x="685800" y="352425"/>
            <a:ext cx="7772400" cy="1143000"/>
          </a:xfrm>
        </p:spPr>
        <p:txBody>
          <a:bodyPr/>
          <a:lstStyle/>
          <a:p>
            <a:r>
              <a:rPr lang="pt-BR" altLang="pt-BR" sz="3600" smtClean="0"/>
              <a:t>Introdução</a:t>
            </a:r>
          </a:p>
        </p:txBody>
      </p:sp>
      <p:sp>
        <p:nvSpPr>
          <p:cNvPr id="523267"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Em todos casos, a pergunta central é:</a:t>
            </a:r>
          </a:p>
          <a:p>
            <a:pPr marL="762000" lvl="1"/>
            <a:r>
              <a:rPr lang="pt-BR" altLang="pt-BR" sz="3200" b="1" smtClean="0">
                <a:solidFill>
                  <a:schemeClr val="bg1"/>
                </a:solidFill>
              </a:rPr>
              <a:t>Qual a probabilidade de que o contrato será cumprido? Será totalmente pago, ou será que os bens já pagos serão entregues?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animEffect transition="in" filter="strips(downRight)">
                                      <p:cBhvr>
                                        <p:cTn id="7" dur="500"/>
                                        <p:tgtEl>
                                          <p:spTgt spid="52326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23267">
                                            <p:txEl>
                                              <p:pRg st="1" end="1"/>
                                            </p:txEl>
                                          </p:spTgt>
                                        </p:tgtEl>
                                        <p:attrNameLst>
                                          <p:attrName>style.visibility</p:attrName>
                                        </p:attrNameLst>
                                      </p:cBhvr>
                                      <p:to>
                                        <p:strVal val="visible"/>
                                      </p:to>
                                    </p:set>
                                    <p:animEffect transition="in" filter="strips(downRight)">
                                      <p:cBhvr>
                                        <p:cTn id="10" dur="500"/>
                                        <p:tgtEl>
                                          <p:spTgt spid="523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60771" name="Rectangle 2"/>
          <p:cNvSpPr>
            <a:spLocks noGrp="1" noChangeArrowheads="1"/>
          </p:cNvSpPr>
          <p:nvPr>
            <p:ph type="title"/>
          </p:nvPr>
        </p:nvSpPr>
        <p:spPr>
          <a:xfrm>
            <a:off x="685800" y="352425"/>
            <a:ext cx="7772400" cy="1143000"/>
          </a:xfrm>
        </p:spPr>
        <p:txBody>
          <a:bodyPr/>
          <a:lstStyle/>
          <a:p>
            <a:r>
              <a:rPr lang="pt-BR" altLang="pt-BR" sz="3600" smtClean="0"/>
              <a:t>Introdução</a:t>
            </a:r>
          </a:p>
        </p:txBody>
      </p:sp>
      <p:sp>
        <p:nvSpPr>
          <p:cNvPr id="524291"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No centro desta indagação está a informação:</a:t>
            </a:r>
            <a:r>
              <a:rPr lang="pt-BR" altLang="pt-BR" b="1" smtClean="0">
                <a:solidFill>
                  <a:schemeClr val="bg1"/>
                </a:solidFill>
              </a:rPr>
              <a:t> informação não somente sobre o </a:t>
            </a:r>
            <a:r>
              <a:rPr lang="pt-BR" altLang="pt-BR" b="1" i="1" smtClean="0">
                <a:solidFill>
                  <a:schemeClr val="bg1"/>
                </a:solidFill>
              </a:rPr>
              <a:t>status </a:t>
            </a:r>
            <a:r>
              <a:rPr lang="pt-BR" altLang="pt-BR" b="1" smtClean="0">
                <a:solidFill>
                  <a:schemeClr val="bg1"/>
                </a:solidFill>
              </a:rPr>
              <a:t>econômico do parceiro, mas também sobre as estruturas de incentivo que o parceiro enfrenta.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animEffect transition="in" filter="strips(downRight)">
                                      <p:cBhvr>
                                        <p:cTn id="7" dur="500"/>
                                        <p:tgtEl>
                                          <p:spTgt spid="524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1" grpId="0" build="p"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61795" name="Rectangle 2"/>
          <p:cNvSpPr>
            <a:spLocks noGrp="1" noChangeArrowheads="1"/>
          </p:cNvSpPr>
          <p:nvPr>
            <p:ph type="title"/>
          </p:nvPr>
        </p:nvSpPr>
        <p:spPr>
          <a:xfrm>
            <a:off x="419100" y="352425"/>
            <a:ext cx="8280400" cy="1143000"/>
          </a:xfrm>
        </p:spPr>
        <p:txBody>
          <a:bodyPr/>
          <a:lstStyle/>
          <a:p>
            <a:r>
              <a:rPr lang="pt-BR" altLang="pt-BR" sz="3600" smtClean="0"/>
              <a:t>Por que existem tantos agentes e instituições envolvidas na oferta de credito?</a:t>
            </a:r>
          </a:p>
        </p:txBody>
      </p:sp>
      <p:sp>
        <p:nvSpPr>
          <p:cNvPr id="525315"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Atributos distintos da informação:</a:t>
            </a:r>
          </a:p>
          <a:p>
            <a:pPr marL="762000" lvl="1"/>
            <a:r>
              <a:rPr lang="pt-BR" altLang="pt-BR" sz="3200" b="1" smtClean="0">
                <a:solidFill>
                  <a:schemeClr val="bg1"/>
                </a:solidFill>
              </a:rPr>
              <a:t>Muito da informação relevante é difundida através da economia, sendo obtida como subproduto de outra atividade econômica.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25315">
                                            <p:txEl>
                                              <p:pRg st="0" end="0"/>
                                            </p:txEl>
                                          </p:spTgt>
                                        </p:tgtEl>
                                        <p:attrNameLst>
                                          <p:attrName>style.visibility</p:attrName>
                                        </p:attrNameLst>
                                      </p:cBhvr>
                                      <p:to>
                                        <p:strVal val="visible"/>
                                      </p:to>
                                    </p:set>
                                    <p:animEffect transition="in" filter="strips(downRight)">
                                      <p:cBhvr>
                                        <p:cTn id="7" dur="500"/>
                                        <p:tgtEl>
                                          <p:spTgt spid="52531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25315">
                                            <p:txEl>
                                              <p:pRg st="1" end="1"/>
                                            </p:txEl>
                                          </p:spTgt>
                                        </p:tgtEl>
                                        <p:attrNameLst>
                                          <p:attrName>style.visibility</p:attrName>
                                        </p:attrNameLst>
                                      </p:cBhvr>
                                      <p:to>
                                        <p:strVal val="visible"/>
                                      </p:to>
                                    </p:set>
                                    <p:animEffect transition="in" filter="strips(downRight)">
                                      <p:cBhvr>
                                        <p:cTn id="10" dur="500"/>
                                        <p:tgtEl>
                                          <p:spTgt spid="525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5" grpId="0" build="p"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62819" name="Rectangle 2"/>
          <p:cNvSpPr>
            <a:spLocks noGrp="1" noChangeArrowheads="1"/>
          </p:cNvSpPr>
          <p:nvPr>
            <p:ph type="title"/>
          </p:nvPr>
        </p:nvSpPr>
        <p:spPr>
          <a:xfrm>
            <a:off x="419100" y="352425"/>
            <a:ext cx="8280400" cy="1143000"/>
          </a:xfrm>
        </p:spPr>
        <p:txBody>
          <a:bodyPr/>
          <a:lstStyle/>
          <a:p>
            <a:r>
              <a:rPr lang="pt-BR" altLang="pt-BR" sz="3600" smtClean="0"/>
              <a:t>Por que existem tantos agentes e instituições envolvidas na oferta de credito?</a:t>
            </a:r>
          </a:p>
        </p:txBody>
      </p:sp>
      <p:sp>
        <p:nvSpPr>
          <p:cNvPr id="526339"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solidFill>
                  <a:schemeClr val="bg1"/>
                </a:solidFill>
              </a:rPr>
              <a:t>A empresa pode esconder alguns problemas dos bancos, mas não dos clientes.</a:t>
            </a:r>
          </a:p>
          <a:p>
            <a:pPr marL="261938" indent="-261938"/>
            <a:r>
              <a:rPr lang="pt-BR" altLang="pt-BR" b="1" smtClean="0">
                <a:solidFill>
                  <a:schemeClr val="bg1"/>
                </a:solidFill>
              </a:rPr>
              <a:t>Incentivos a pagar podem ser maiores quando existe um relacionamento de cliente-fornecedor.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animEffect transition="in" filter="strips(downRight)">
                                      <p:cBhvr>
                                        <p:cTn id="7" dur="500"/>
                                        <p:tgtEl>
                                          <p:spTgt spid="526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26339">
                                            <p:txEl>
                                              <p:pRg st="1" end="1"/>
                                            </p:txEl>
                                          </p:spTgt>
                                        </p:tgtEl>
                                        <p:attrNameLst>
                                          <p:attrName>style.visibility</p:attrName>
                                        </p:attrNameLst>
                                      </p:cBhvr>
                                      <p:to>
                                        <p:strVal val="visible"/>
                                      </p:to>
                                    </p:set>
                                    <p:animEffect transition="in" filter="strips(downRight)">
                                      <p:cBhvr>
                                        <p:cTn id="12" dur="500"/>
                                        <p:tgtEl>
                                          <p:spTgt spid="526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63843" name="Rectangle 2"/>
          <p:cNvSpPr>
            <a:spLocks noGrp="1" noChangeArrowheads="1"/>
          </p:cNvSpPr>
          <p:nvPr>
            <p:ph type="title"/>
          </p:nvPr>
        </p:nvSpPr>
        <p:spPr>
          <a:xfrm>
            <a:off x="520700" y="352425"/>
            <a:ext cx="8089900" cy="1143000"/>
          </a:xfrm>
        </p:spPr>
        <p:txBody>
          <a:bodyPr/>
          <a:lstStyle/>
          <a:p>
            <a:r>
              <a:rPr lang="pt-BR" altLang="pt-BR" sz="3600" smtClean="0"/>
              <a:t>Modelando relações de crédito de equilíbrio geral</a:t>
            </a:r>
          </a:p>
        </p:txBody>
      </p:sp>
      <p:sp>
        <p:nvSpPr>
          <p:cNvPr id="527363" name="Rectangle 3"/>
          <p:cNvSpPr>
            <a:spLocks noGrp="1" noChangeArrowheads="1"/>
          </p:cNvSpPr>
          <p:nvPr>
            <p:ph type="body" idx="1"/>
          </p:nvPr>
        </p:nvSpPr>
        <p:spPr>
          <a:xfrm>
            <a:off x="514350" y="1863725"/>
            <a:ext cx="8077200" cy="1047750"/>
          </a:xfrm>
        </p:spPr>
        <p:txBody>
          <a:bodyPr/>
          <a:lstStyle/>
          <a:p>
            <a:pPr marL="261938" indent="-261938">
              <a:lnSpc>
                <a:spcPct val="90000"/>
              </a:lnSpc>
            </a:pPr>
            <a:r>
              <a:rPr lang="pt-BR" altLang="pt-BR" b="1" smtClean="0"/>
              <a:t>Modelo de equilíbrio geral de relaçõoes de crédito.</a:t>
            </a:r>
            <a:endParaRPr lang="pt-BR" altLang="pt-BR" sz="3600" b="1" smtClean="0">
              <a:solidFill>
                <a:schemeClr val="bg1"/>
              </a:solidFill>
            </a:endParaRPr>
          </a:p>
        </p:txBody>
      </p:sp>
      <p:sp>
        <p:nvSpPr>
          <p:cNvPr id="527364" name="Oval 4"/>
          <p:cNvSpPr>
            <a:spLocks noChangeArrowheads="1"/>
          </p:cNvSpPr>
          <p:nvPr/>
        </p:nvSpPr>
        <p:spPr bwMode="auto">
          <a:xfrm>
            <a:off x="1778000" y="3136900"/>
            <a:ext cx="5549900" cy="2590800"/>
          </a:xfrm>
          <a:prstGeom prst="ellipse">
            <a:avLst/>
          </a:prstGeom>
          <a:noFill/>
          <a:ln w="57150" cmpd="thinThick"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hangingPunct="0"/>
            <a:endParaRPr lang="pt-BR" altLang="pt-BR"/>
          </a:p>
        </p:txBody>
      </p:sp>
      <p:sp>
        <p:nvSpPr>
          <p:cNvPr id="527365" name="Text Box 5"/>
          <p:cNvSpPr txBox="1">
            <a:spLocks noChangeArrowheads="1"/>
          </p:cNvSpPr>
          <p:nvPr/>
        </p:nvSpPr>
        <p:spPr bwMode="auto">
          <a:xfrm>
            <a:off x="3952875" y="4165600"/>
            <a:ext cx="11811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defRPr/>
            </a:pPr>
            <a:r>
              <a:rPr lang="pt-BR" sz="2800">
                <a:effectLst>
                  <a:outerShdw blurRad="38100" dist="38100" dir="2700000" algn="tl">
                    <a:srgbClr val="000000"/>
                  </a:outerShdw>
                </a:effectLst>
                <a:cs typeface="+mn-cs"/>
              </a:rPr>
              <a:t>Banco</a:t>
            </a:r>
          </a:p>
        </p:txBody>
      </p:sp>
      <p:sp>
        <p:nvSpPr>
          <p:cNvPr id="527366" name="Oval 6"/>
          <p:cNvSpPr>
            <a:spLocks noChangeArrowheads="1"/>
          </p:cNvSpPr>
          <p:nvPr/>
        </p:nvSpPr>
        <p:spPr bwMode="auto">
          <a:xfrm>
            <a:off x="3759200" y="4089400"/>
            <a:ext cx="1600200" cy="736600"/>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hangingPunct="0"/>
            <a:endParaRPr lang="pt-BR" altLang="pt-BR"/>
          </a:p>
        </p:txBody>
      </p:sp>
      <p:sp>
        <p:nvSpPr>
          <p:cNvPr id="527367" name="Line 7"/>
          <p:cNvSpPr>
            <a:spLocks noChangeShapeType="1"/>
          </p:cNvSpPr>
          <p:nvPr/>
        </p:nvSpPr>
        <p:spPr bwMode="auto">
          <a:xfrm flipV="1">
            <a:off x="4568825" y="3276600"/>
            <a:ext cx="0" cy="8001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27368" name="Line 8"/>
          <p:cNvSpPr>
            <a:spLocks noChangeShapeType="1"/>
          </p:cNvSpPr>
          <p:nvPr/>
        </p:nvSpPr>
        <p:spPr bwMode="auto">
          <a:xfrm>
            <a:off x="4568825" y="4826000"/>
            <a:ext cx="0" cy="7747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27369" name="Line 9"/>
          <p:cNvSpPr>
            <a:spLocks noChangeShapeType="1"/>
          </p:cNvSpPr>
          <p:nvPr/>
        </p:nvSpPr>
        <p:spPr bwMode="auto">
          <a:xfrm>
            <a:off x="5359400" y="4446588"/>
            <a:ext cx="1828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27370" name="Line 10"/>
          <p:cNvSpPr>
            <a:spLocks noChangeShapeType="1"/>
          </p:cNvSpPr>
          <p:nvPr/>
        </p:nvSpPr>
        <p:spPr bwMode="auto">
          <a:xfrm flipH="1">
            <a:off x="1917700" y="4446588"/>
            <a:ext cx="18161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27371" name="Line 11"/>
          <p:cNvSpPr>
            <a:spLocks noChangeShapeType="1"/>
          </p:cNvSpPr>
          <p:nvPr/>
        </p:nvSpPr>
        <p:spPr bwMode="auto">
          <a:xfrm flipV="1">
            <a:off x="5016500" y="3492500"/>
            <a:ext cx="1041400" cy="660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27372" name="Line 12"/>
          <p:cNvSpPr>
            <a:spLocks noChangeShapeType="1"/>
          </p:cNvSpPr>
          <p:nvPr/>
        </p:nvSpPr>
        <p:spPr bwMode="auto">
          <a:xfrm flipV="1">
            <a:off x="3032125" y="4751388"/>
            <a:ext cx="1041400" cy="6604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27373" name="Line 13"/>
          <p:cNvSpPr>
            <a:spLocks noChangeShapeType="1"/>
          </p:cNvSpPr>
          <p:nvPr/>
        </p:nvSpPr>
        <p:spPr bwMode="auto">
          <a:xfrm>
            <a:off x="5130800" y="4724400"/>
            <a:ext cx="1066800" cy="5969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27374" name="Line 14"/>
          <p:cNvSpPr>
            <a:spLocks noChangeShapeType="1"/>
          </p:cNvSpPr>
          <p:nvPr/>
        </p:nvSpPr>
        <p:spPr bwMode="auto">
          <a:xfrm flipH="1" flipV="1">
            <a:off x="2921000" y="3517900"/>
            <a:ext cx="1143000" cy="6223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27375" name="Text Box 15"/>
          <p:cNvSpPr txBox="1">
            <a:spLocks noChangeArrowheads="1"/>
          </p:cNvSpPr>
          <p:nvPr/>
        </p:nvSpPr>
        <p:spPr bwMode="auto">
          <a:xfrm>
            <a:off x="4327525" y="2616200"/>
            <a:ext cx="6000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A</a:t>
            </a:r>
            <a:r>
              <a:rPr lang="pt-BR" altLang="pt-BR" sz="2800" baseline="-25000">
                <a:solidFill>
                  <a:schemeClr val="bg1"/>
                </a:solidFill>
              </a:rPr>
              <a:t>1</a:t>
            </a:r>
          </a:p>
        </p:txBody>
      </p:sp>
      <p:sp>
        <p:nvSpPr>
          <p:cNvPr id="527376" name="Text Box 16"/>
          <p:cNvSpPr txBox="1">
            <a:spLocks noChangeArrowheads="1"/>
          </p:cNvSpPr>
          <p:nvPr/>
        </p:nvSpPr>
        <p:spPr bwMode="auto">
          <a:xfrm>
            <a:off x="6080125" y="2895600"/>
            <a:ext cx="6000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A</a:t>
            </a:r>
            <a:r>
              <a:rPr lang="pt-BR" altLang="pt-BR" sz="2800" baseline="-25000">
                <a:solidFill>
                  <a:schemeClr val="bg1"/>
                </a:solidFill>
              </a:rPr>
              <a:t>2</a:t>
            </a:r>
          </a:p>
        </p:txBody>
      </p:sp>
      <p:sp>
        <p:nvSpPr>
          <p:cNvPr id="527377" name="Text Box 17"/>
          <p:cNvSpPr txBox="1">
            <a:spLocks noChangeArrowheads="1"/>
          </p:cNvSpPr>
          <p:nvPr/>
        </p:nvSpPr>
        <p:spPr bwMode="auto">
          <a:xfrm>
            <a:off x="7337425" y="4173538"/>
            <a:ext cx="6000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A</a:t>
            </a:r>
            <a:r>
              <a:rPr lang="pt-BR" altLang="pt-BR" sz="2800" baseline="-25000">
                <a:solidFill>
                  <a:schemeClr val="bg1"/>
                </a:solidFill>
              </a:rPr>
              <a:t>3</a:t>
            </a:r>
          </a:p>
        </p:txBody>
      </p:sp>
      <p:sp>
        <p:nvSpPr>
          <p:cNvPr id="527378" name="Text Box 18"/>
          <p:cNvSpPr txBox="1">
            <a:spLocks noChangeArrowheads="1"/>
          </p:cNvSpPr>
          <p:nvPr/>
        </p:nvSpPr>
        <p:spPr bwMode="auto">
          <a:xfrm>
            <a:off x="6245225" y="5308600"/>
            <a:ext cx="6000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A</a:t>
            </a:r>
            <a:r>
              <a:rPr lang="pt-BR" altLang="pt-BR" sz="2800" baseline="-25000">
                <a:solidFill>
                  <a:schemeClr val="bg1"/>
                </a:solidFill>
              </a:rPr>
              <a:t>4</a:t>
            </a:r>
          </a:p>
        </p:txBody>
      </p:sp>
      <p:sp>
        <p:nvSpPr>
          <p:cNvPr id="527379" name="Text Box 19"/>
          <p:cNvSpPr txBox="1">
            <a:spLocks noChangeArrowheads="1"/>
          </p:cNvSpPr>
          <p:nvPr/>
        </p:nvSpPr>
        <p:spPr bwMode="auto">
          <a:xfrm>
            <a:off x="4281488" y="5753100"/>
            <a:ext cx="6000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A</a:t>
            </a:r>
            <a:r>
              <a:rPr lang="pt-BR" altLang="pt-BR" sz="2800" baseline="-25000">
                <a:solidFill>
                  <a:schemeClr val="bg1"/>
                </a:solidFill>
              </a:rPr>
              <a:t>5</a:t>
            </a:r>
          </a:p>
        </p:txBody>
      </p:sp>
      <p:sp>
        <p:nvSpPr>
          <p:cNvPr id="527380" name="Text Box 20"/>
          <p:cNvSpPr txBox="1">
            <a:spLocks noChangeArrowheads="1"/>
          </p:cNvSpPr>
          <p:nvPr/>
        </p:nvSpPr>
        <p:spPr bwMode="auto">
          <a:xfrm>
            <a:off x="2460625" y="5448300"/>
            <a:ext cx="6000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A</a:t>
            </a:r>
            <a:r>
              <a:rPr lang="pt-BR" altLang="pt-BR" sz="2800" baseline="-25000">
                <a:solidFill>
                  <a:schemeClr val="bg1"/>
                </a:solidFill>
              </a:rPr>
              <a:t>6</a:t>
            </a:r>
          </a:p>
        </p:txBody>
      </p:sp>
      <p:sp>
        <p:nvSpPr>
          <p:cNvPr id="527381" name="Text Box 21"/>
          <p:cNvSpPr txBox="1">
            <a:spLocks noChangeArrowheads="1"/>
          </p:cNvSpPr>
          <p:nvPr/>
        </p:nvSpPr>
        <p:spPr bwMode="auto">
          <a:xfrm>
            <a:off x="1190625" y="4173538"/>
            <a:ext cx="6000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A</a:t>
            </a:r>
            <a:r>
              <a:rPr lang="pt-BR" altLang="pt-BR" sz="2800" baseline="-25000">
                <a:solidFill>
                  <a:schemeClr val="bg1"/>
                </a:solidFill>
              </a:rPr>
              <a:t>7</a:t>
            </a:r>
          </a:p>
        </p:txBody>
      </p:sp>
      <p:sp>
        <p:nvSpPr>
          <p:cNvPr id="527382" name="Text Box 22"/>
          <p:cNvSpPr txBox="1">
            <a:spLocks noChangeArrowheads="1"/>
          </p:cNvSpPr>
          <p:nvPr/>
        </p:nvSpPr>
        <p:spPr bwMode="auto">
          <a:xfrm>
            <a:off x="2244725" y="2946400"/>
            <a:ext cx="6000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A</a:t>
            </a:r>
            <a:r>
              <a:rPr lang="pt-BR" altLang="pt-BR" sz="2800" baseline="-25000">
                <a:solidFill>
                  <a:schemeClr val="bg1"/>
                </a:solidFill>
              </a:rPr>
              <a:t>n</a:t>
            </a:r>
          </a:p>
        </p:txBody>
      </p:sp>
      <p:sp>
        <p:nvSpPr>
          <p:cNvPr id="527383" name="Freeform 23"/>
          <p:cNvSpPr>
            <a:spLocks/>
          </p:cNvSpPr>
          <p:nvPr/>
        </p:nvSpPr>
        <p:spPr bwMode="auto">
          <a:xfrm>
            <a:off x="2743200" y="2882900"/>
            <a:ext cx="1600200" cy="279400"/>
          </a:xfrm>
          <a:custGeom>
            <a:avLst/>
            <a:gdLst>
              <a:gd name="T0" fmla="*/ 2147483647 w 1008"/>
              <a:gd name="T1" fmla="*/ 0 h 176"/>
              <a:gd name="T2" fmla="*/ 2147483647 w 1008"/>
              <a:gd name="T3" fmla="*/ 2147483647 h 176"/>
              <a:gd name="T4" fmla="*/ 0 w 1008"/>
              <a:gd name="T5" fmla="*/ 2147483647 h 176"/>
              <a:gd name="T6" fmla="*/ 0 60000 65536"/>
              <a:gd name="T7" fmla="*/ 0 60000 65536"/>
              <a:gd name="T8" fmla="*/ 0 60000 65536"/>
            </a:gdLst>
            <a:ahLst/>
            <a:cxnLst>
              <a:cxn ang="T6">
                <a:pos x="T0" y="T1"/>
              </a:cxn>
              <a:cxn ang="T7">
                <a:pos x="T2" y="T3"/>
              </a:cxn>
              <a:cxn ang="T8">
                <a:pos x="T4" y="T5"/>
              </a:cxn>
            </a:cxnLst>
            <a:rect l="0" t="0" r="r" b="b"/>
            <a:pathLst>
              <a:path w="1008" h="176">
                <a:moveTo>
                  <a:pt x="1008" y="0"/>
                </a:moveTo>
                <a:cubicBezTo>
                  <a:pt x="816" y="9"/>
                  <a:pt x="624" y="19"/>
                  <a:pt x="456" y="48"/>
                </a:cubicBezTo>
                <a:cubicBezTo>
                  <a:pt x="288" y="77"/>
                  <a:pt x="144" y="126"/>
                  <a:pt x="0" y="176"/>
                </a:cubicBezTo>
              </a:path>
            </a:pathLst>
          </a:custGeom>
          <a:noFill/>
          <a:ln w="9525" cap="flat" cmpd="sng">
            <a:solidFill>
              <a:schemeClr val="bg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27384" name="Freeform 24"/>
          <p:cNvSpPr>
            <a:spLocks/>
          </p:cNvSpPr>
          <p:nvPr/>
        </p:nvSpPr>
        <p:spPr bwMode="auto">
          <a:xfrm flipH="1">
            <a:off x="4800600" y="2882900"/>
            <a:ext cx="1333500" cy="190500"/>
          </a:xfrm>
          <a:custGeom>
            <a:avLst/>
            <a:gdLst>
              <a:gd name="T0" fmla="*/ 2147483647 w 1008"/>
              <a:gd name="T1" fmla="*/ 0 h 176"/>
              <a:gd name="T2" fmla="*/ 2147483647 w 1008"/>
              <a:gd name="T3" fmla="*/ 2147483647 h 176"/>
              <a:gd name="T4" fmla="*/ 0 w 1008"/>
              <a:gd name="T5" fmla="*/ 2147483647 h 176"/>
              <a:gd name="T6" fmla="*/ 0 60000 65536"/>
              <a:gd name="T7" fmla="*/ 0 60000 65536"/>
              <a:gd name="T8" fmla="*/ 0 60000 65536"/>
            </a:gdLst>
            <a:ahLst/>
            <a:cxnLst>
              <a:cxn ang="T6">
                <a:pos x="T0" y="T1"/>
              </a:cxn>
              <a:cxn ang="T7">
                <a:pos x="T2" y="T3"/>
              </a:cxn>
              <a:cxn ang="T8">
                <a:pos x="T4" y="T5"/>
              </a:cxn>
            </a:cxnLst>
            <a:rect l="0" t="0" r="r" b="b"/>
            <a:pathLst>
              <a:path w="1008" h="176">
                <a:moveTo>
                  <a:pt x="1008" y="0"/>
                </a:moveTo>
                <a:cubicBezTo>
                  <a:pt x="816" y="9"/>
                  <a:pt x="624" y="19"/>
                  <a:pt x="456" y="48"/>
                </a:cubicBezTo>
                <a:cubicBezTo>
                  <a:pt x="288" y="77"/>
                  <a:pt x="144" y="126"/>
                  <a:pt x="0" y="176"/>
                </a:cubicBezTo>
              </a:path>
            </a:pathLst>
          </a:custGeom>
          <a:noFill/>
          <a:ln w="9525" cap="flat" cmpd="sng">
            <a:solidFill>
              <a:schemeClr val="bg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27385" name="Freeform 25"/>
          <p:cNvSpPr>
            <a:spLocks/>
          </p:cNvSpPr>
          <p:nvPr/>
        </p:nvSpPr>
        <p:spPr bwMode="auto">
          <a:xfrm>
            <a:off x="6629400" y="3225800"/>
            <a:ext cx="965200" cy="927100"/>
          </a:xfrm>
          <a:custGeom>
            <a:avLst/>
            <a:gdLst>
              <a:gd name="T0" fmla="*/ 0 w 608"/>
              <a:gd name="T1" fmla="*/ 0 h 584"/>
              <a:gd name="T2" fmla="*/ 2147483647 w 608"/>
              <a:gd name="T3" fmla="*/ 2147483647 h 584"/>
              <a:gd name="T4" fmla="*/ 2147483647 w 608"/>
              <a:gd name="T5" fmla="*/ 2147483647 h 584"/>
              <a:gd name="T6" fmla="*/ 0 60000 65536"/>
              <a:gd name="T7" fmla="*/ 0 60000 65536"/>
              <a:gd name="T8" fmla="*/ 0 60000 65536"/>
            </a:gdLst>
            <a:ahLst/>
            <a:cxnLst>
              <a:cxn ang="T6">
                <a:pos x="T0" y="T1"/>
              </a:cxn>
              <a:cxn ang="T7">
                <a:pos x="T2" y="T3"/>
              </a:cxn>
              <a:cxn ang="T8">
                <a:pos x="T4" y="T5"/>
              </a:cxn>
            </a:cxnLst>
            <a:rect l="0" t="0" r="r" b="b"/>
            <a:pathLst>
              <a:path w="608" h="584">
                <a:moveTo>
                  <a:pt x="0" y="0"/>
                </a:moveTo>
                <a:cubicBezTo>
                  <a:pt x="161" y="67"/>
                  <a:pt x="323" y="135"/>
                  <a:pt x="424" y="232"/>
                </a:cubicBezTo>
                <a:cubicBezTo>
                  <a:pt x="525" y="329"/>
                  <a:pt x="566" y="456"/>
                  <a:pt x="608" y="584"/>
                </a:cubicBezTo>
              </a:path>
            </a:pathLst>
          </a:custGeom>
          <a:noFill/>
          <a:ln w="9525" cap="flat" cmpd="sng">
            <a:solidFill>
              <a:schemeClr val="bg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527386" name="Text Box 26"/>
          <p:cNvSpPr txBox="1">
            <a:spLocks noChangeArrowheads="1"/>
          </p:cNvSpPr>
          <p:nvPr/>
        </p:nvSpPr>
        <p:spPr bwMode="auto">
          <a:xfrm>
            <a:off x="5016500" y="2451100"/>
            <a:ext cx="3314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400">
                <a:solidFill>
                  <a:schemeClr val="bg1"/>
                </a:solidFill>
              </a:rPr>
              <a:t>A</a:t>
            </a:r>
            <a:r>
              <a:rPr lang="pt-BR" altLang="pt-BR" sz="2400" baseline="-25000">
                <a:solidFill>
                  <a:schemeClr val="bg1"/>
                </a:solidFill>
              </a:rPr>
              <a:t>2 </a:t>
            </a:r>
            <a:r>
              <a:rPr lang="pt-BR" altLang="pt-BR" sz="2400">
                <a:solidFill>
                  <a:schemeClr val="bg1"/>
                </a:solidFill>
              </a:rPr>
              <a:t>compra de bens de A</a:t>
            </a:r>
            <a:r>
              <a:rPr lang="pt-BR" altLang="pt-BR" sz="2400" baseline="-25000">
                <a:solidFill>
                  <a:schemeClr val="bg1"/>
                </a:solidFill>
              </a:rPr>
              <a:t>1</a:t>
            </a:r>
          </a:p>
        </p:txBody>
      </p:sp>
      <p:sp>
        <p:nvSpPr>
          <p:cNvPr id="527387" name="Text Box 27"/>
          <p:cNvSpPr txBox="1">
            <a:spLocks noChangeArrowheads="1"/>
          </p:cNvSpPr>
          <p:nvPr/>
        </p:nvSpPr>
        <p:spPr bwMode="auto">
          <a:xfrm>
            <a:off x="7251700" y="3124200"/>
            <a:ext cx="17272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400">
                <a:solidFill>
                  <a:schemeClr val="bg1"/>
                </a:solidFill>
              </a:rPr>
              <a:t>A</a:t>
            </a:r>
            <a:r>
              <a:rPr lang="pt-BR" altLang="pt-BR" sz="2400" baseline="-25000">
                <a:solidFill>
                  <a:schemeClr val="bg1"/>
                </a:solidFill>
              </a:rPr>
              <a:t>2 </a:t>
            </a:r>
            <a:r>
              <a:rPr lang="pt-BR" altLang="pt-BR" sz="2400">
                <a:solidFill>
                  <a:schemeClr val="bg1"/>
                </a:solidFill>
              </a:rPr>
              <a:t>vende bens a A</a:t>
            </a:r>
            <a:r>
              <a:rPr lang="pt-BR" altLang="pt-BR" sz="2400" baseline="-25000">
                <a:solidFill>
                  <a:schemeClr val="bg1"/>
                </a:solidFill>
              </a:rPr>
              <a:t>3</a:t>
            </a:r>
          </a:p>
        </p:txBody>
      </p:sp>
      <p:sp>
        <p:nvSpPr>
          <p:cNvPr id="527388" name="Text Box 28"/>
          <p:cNvSpPr txBox="1">
            <a:spLocks noChangeArrowheads="1"/>
          </p:cNvSpPr>
          <p:nvPr/>
        </p:nvSpPr>
        <p:spPr bwMode="auto">
          <a:xfrm>
            <a:off x="76200" y="6299200"/>
            <a:ext cx="8966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defRPr/>
            </a:pPr>
            <a:r>
              <a:rPr lang="pt-BR" sz="2800">
                <a:effectLst>
                  <a:outerShdw blurRad="38100" dist="38100" dir="2700000" algn="tl">
                    <a:srgbClr val="000000"/>
                  </a:outerShdw>
                </a:effectLst>
                <a:cs typeface="+mn-cs"/>
              </a:rPr>
              <a:t>Cada empresa é tanto tomadora quanto emprestadora</a:t>
            </a:r>
            <a:endParaRPr lang="pt-BR" sz="2800" baseline="-25000">
              <a:effectLst>
                <a:outerShdw blurRad="38100" dist="38100" dir="2700000" algn="tl">
                  <a:srgbClr val="000000"/>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27363">
                                            <p:txEl>
                                              <p:pRg st="0" end="0"/>
                                            </p:txEl>
                                          </p:spTgt>
                                        </p:tgtEl>
                                        <p:attrNameLst>
                                          <p:attrName>style.visibility</p:attrName>
                                        </p:attrNameLst>
                                      </p:cBhvr>
                                      <p:to>
                                        <p:strVal val="visible"/>
                                      </p:to>
                                    </p:set>
                                    <p:animEffect transition="in" filter="strips(downRight)">
                                      <p:cBhvr>
                                        <p:cTn id="7" dur="500"/>
                                        <p:tgtEl>
                                          <p:spTgt spid="527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7364"/>
                                        </p:tgtEl>
                                        <p:attrNameLst>
                                          <p:attrName>style.visibility</p:attrName>
                                        </p:attrNameLst>
                                      </p:cBhvr>
                                      <p:to>
                                        <p:strVal val="visible"/>
                                      </p:to>
                                    </p:set>
                                    <p:animEffect transition="in" filter="dissolve">
                                      <p:cBhvr>
                                        <p:cTn id="12" dur="500"/>
                                        <p:tgtEl>
                                          <p:spTgt spid="52736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27365"/>
                                        </p:tgtEl>
                                        <p:attrNameLst>
                                          <p:attrName>style.visibility</p:attrName>
                                        </p:attrNameLst>
                                      </p:cBhvr>
                                      <p:to>
                                        <p:strVal val="visible"/>
                                      </p:to>
                                    </p:set>
                                    <p:animEffect transition="in" filter="dissolve">
                                      <p:cBhvr>
                                        <p:cTn id="15" dur="500"/>
                                        <p:tgtEl>
                                          <p:spTgt spid="52736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27366"/>
                                        </p:tgtEl>
                                        <p:attrNameLst>
                                          <p:attrName>style.visibility</p:attrName>
                                        </p:attrNameLst>
                                      </p:cBhvr>
                                      <p:to>
                                        <p:strVal val="visible"/>
                                      </p:to>
                                    </p:set>
                                    <p:animEffect transition="in" filter="dissolve">
                                      <p:cBhvr>
                                        <p:cTn id="18" dur="500"/>
                                        <p:tgtEl>
                                          <p:spTgt spid="52736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27367"/>
                                        </p:tgtEl>
                                        <p:attrNameLst>
                                          <p:attrName>style.visibility</p:attrName>
                                        </p:attrNameLst>
                                      </p:cBhvr>
                                      <p:to>
                                        <p:strVal val="visible"/>
                                      </p:to>
                                    </p:set>
                                    <p:animEffect transition="in" filter="dissolve">
                                      <p:cBhvr>
                                        <p:cTn id="21" dur="500"/>
                                        <p:tgtEl>
                                          <p:spTgt spid="52736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27368"/>
                                        </p:tgtEl>
                                        <p:attrNameLst>
                                          <p:attrName>style.visibility</p:attrName>
                                        </p:attrNameLst>
                                      </p:cBhvr>
                                      <p:to>
                                        <p:strVal val="visible"/>
                                      </p:to>
                                    </p:set>
                                    <p:animEffect transition="in" filter="dissolve">
                                      <p:cBhvr>
                                        <p:cTn id="24" dur="500"/>
                                        <p:tgtEl>
                                          <p:spTgt spid="52736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27369"/>
                                        </p:tgtEl>
                                        <p:attrNameLst>
                                          <p:attrName>style.visibility</p:attrName>
                                        </p:attrNameLst>
                                      </p:cBhvr>
                                      <p:to>
                                        <p:strVal val="visible"/>
                                      </p:to>
                                    </p:set>
                                    <p:animEffect transition="in" filter="dissolve">
                                      <p:cBhvr>
                                        <p:cTn id="27" dur="500"/>
                                        <p:tgtEl>
                                          <p:spTgt spid="52736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27370"/>
                                        </p:tgtEl>
                                        <p:attrNameLst>
                                          <p:attrName>style.visibility</p:attrName>
                                        </p:attrNameLst>
                                      </p:cBhvr>
                                      <p:to>
                                        <p:strVal val="visible"/>
                                      </p:to>
                                    </p:set>
                                    <p:animEffect transition="in" filter="dissolve">
                                      <p:cBhvr>
                                        <p:cTn id="30" dur="500"/>
                                        <p:tgtEl>
                                          <p:spTgt spid="52737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27371"/>
                                        </p:tgtEl>
                                        <p:attrNameLst>
                                          <p:attrName>style.visibility</p:attrName>
                                        </p:attrNameLst>
                                      </p:cBhvr>
                                      <p:to>
                                        <p:strVal val="visible"/>
                                      </p:to>
                                    </p:set>
                                    <p:animEffect transition="in" filter="dissolve">
                                      <p:cBhvr>
                                        <p:cTn id="33" dur="500"/>
                                        <p:tgtEl>
                                          <p:spTgt spid="52737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27372"/>
                                        </p:tgtEl>
                                        <p:attrNameLst>
                                          <p:attrName>style.visibility</p:attrName>
                                        </p:attrNameLst>
                                      </p:cBhvr>
                                      <p:to>
                                        <p:strVal val="visible"/>
                                      </p:to>
                                    </p:set>
                                    <p:animEffect transition="in" filter="dissolve">
                                      <p:cBhvr>
                                        <p:cTn id="36" dur="500"/>
                                        <p:tgtEl>
                                          <p:spTgt spid="52737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27373"/>
                                        </p:tgtEl>
                                        <p:attrNameLst>
                                          <p:attrName>style.visibility</p:attrName>
                                        </p:attrNameLst>
                                      </p:cBhvr>
                                      <p:to>
                                        <p:strVal val="visible"/>
                                      </p:to>
                                    </p:set>
                                    <p:animEffect transition="in" filter="dissolve">
                                      <p:cBhvr>
                                        <p:cTn id="39" dur="500"/>
                                        <p:tgtEl>
                                          <p:spTgt spid="52737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27374"/>
                                        </p:tgtEl>
                                        <p:attrNameLst>
                                          <p:attrName>style.visibility</p:attrName>
                                        </p:attrNameLst>
                                      </p:cBhvr>
                                      <p:to>
                                        <p:strVal val="visible"/>
                                      </p:to>
                                    </p:set>
                                    <p:animEffect transition="in" filter="dissolve">
                                      <p:cBhvr>
                                        <p:cTn id="42" dur="500"/>
                                        <p:tgtEl>
                                          <p:spTgt spid="527374"/>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527375"/>
                                        </p:tgtEl>
                                        <p:attrNameLst>
                                          <p:attrName>style.visibility</p:attrName>
                                        </p:attrNameLst>
                                      </p:cBhvr>
                                      <p:to>
                                        <p:strVal val="visible"/>
                                      </p:to>
                                    </p:set>
                                    <p:animEffect transition="in" filter="dissolve">
                                      <p:cBhvr>
                                        <p:cTn id="45" dur="500"/>
                                        <p:tgtEl>
                                          <p:spTgt spid="52737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27376"/>
                                        </p:tgtEl>
                                        <p:attrNameLst>
                                          <p:attrName>style.visibility</p:attrName>
                                        </p:attrNameLst>
                                      </p:cBhvr>
                                      <p:to>
                                        <p:strVal val="visible"/>
                                      </p:to>
                                    </p:set>
                                    <p:animEffect transition="in" filter="dissolve">
                                      <p:cBhvr>
                                        <p:cTn id="48" dur="500"/>
                                        <p:tgtEl>
                                          <p:spTgt spid="527376"/>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527377"/>
                                        </p:tgtEl>
                                        <p:attrNameLst>
                                          <p:attrName>style.visibility</p:attrName>
                                        </p:attrNameLst>
                                      </p:cBhvr>
                                      <p:to>
                                        <p:strVal val="visible"/>
                                      </p:to>
                                    </p:set>
                                    <p:animEffect transition="in" filter="dissolve">
                                      <p:cBhvr>
                                        <p:cTn id="51" dur="500"/>
                                        <p:tgtEl>
                                          <p:spTgt spid="527377"/>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27378"/>
                                        </p:tgtEl>
                                        <p:attrNameLst>
                                          <p:attrName>style.visibility</p:attrName>
                                        </p:attrNameLst>
                                      </p:cBhvr>
                                      <p:to>
                                        <p:strVal val="visible"/>
                                      </p:to>
                                    </p:set>
                                    <p:animEffect transition="in" filter="dissolve">
                                      <p:cBhvr>
                                        <p:cTn id="54" dur="500"/>
                                        <p:tgtEl>
                                          <p:spTgt spid="52737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527379"/>
                                        </p:tgtEl>
                                        <p:attrNameLst>
                                          <p:attrName>style.visibility</p:attrName>
                                        </p:attrNameLst>
                                      </p:cBhvr>
                                      <p:to>
                                        <p:strVal val="visible"/>
                                      </p:to>
                                    </p:set>
                                    <p:animEffect transition="in" filter="dissolve">
                                      <p:cBhvr>
                                        <p:cTn id="57" dur="500"/>
                                        <p:tgtEl>
                                          <p:spTgt spid="527379"/>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527380"/>
                                        </p:tgtEl>
                                        <p:attrNameLst>
                                          <p:attrName>style.visibility</p:attrName>
                                        </p:attrNameLst>
                                      </p:cBhvr>
                                      <p:to>
                                        <p:strVal val="visible"/>
                                      </p:to>
                                    </p:set>
                                    <p:animEffect transition="in" filter="dissolve">
                                      <p:cBhvr>
                                        <p:cTn id="60" dur="500"/>
                                        <p:tgtEl>
                                          <p:spTgt spid="52738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527381"/>
                                        </p:tgtEl>
                                        <p:attrNameLst>
                                          <p:attrName>style.visibility</p:attrName>
                                        </p:attrNameLst>
                                      </p:cBhvr>
                                      <p:to>
                                        <p:strVal val="visible"/>
                                      </p:to>
                                    </p:set>
                                    <p:animEffect transition="in" filter="dissolve">
                                      <p:cBhvr>
                                        <p:cTn id="63" dur="500"/>
                                        <p:tgtEl>
                                          <p:spTgt spid="527381"/>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527382"/>
                                        </p:tgtEl>
                                        <p:attrNameLst>
                                          <p:attrName>style.visibility</p:attrName>
                                        </p:attrNameLst>
                                      </p:cBhvr>
                                      <p:to>
                                        <p:strVal val="visible"/>
                                      </p:to>
                                    </p:set>
                                    <p:animEffect transition="in" filter="dissolve">
                                      <p:cBhvr>
                                        <p:cTn id="66" dur="500"/>
                                        <p:tgtEl>
                                          <p:spTgt spid="527382"/>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527383"/>
                                        </p:tgtEl>
                                        <p:attrNameLst>
                                          <p:attrName>style.visibility</p:attrName>
                                        </p:attrNameLst>
                                      </p:cBhvr>
                                      <p:to>
                                        <p:strVal val="visible"/>
                                      </p:to>
                                    </p:set>
                                    <p:animEffect transition="in" filter="dissolve">
                                      <p:cBhvr>
                                        <p:cTn id="69" dur="500"/>
                                        <p:tgtEl>
                                          <p:spTgt spid="527383"/>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527384"/>
                                        </p:tgtEl>
                                        <p:attrNameLst>
                                          <p:attrName>style.visibility</p:attrName>
                                        </p:attrNameLst>
                                      </p:cBhvr>
                                      <p:to>
                                        <p:strVal val="visible"/>
                                      </p:to>
                                    </p:set>
                                    <p:animEffect transition="in" filter="dissolve">
                                      <p:cBhvr>
                                        <p:cTn id="72" dur="500"/>
                                        <p:tgtEl>
                                          <p:spTgt spid="52738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527385"/>
                                        </p:tgtEl>
                                        <p:attrNameLst>
                                          <p:attrName>style.visibility</p:attrName>
                                        </p:attrNameLst>
                                      </p:cBhvr>
                                      <p:to>
                                        <p:strVal val="visible"/>
                                      </p:to>
                                    </p:set>
                                    <p:animEffect transition="in" filter="dissolve">
                                      <p:cBhvr>
                                        <p:cTn id="75" dur="500"/>
                                        <p:tgtEl>
                                          <p:spTgt spid="527385"/>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527386"/>
                                        </p:tgtEl>
                                        <p:attrNameLst>
                                          <p:attrName>style.visibility</p:attrName>
                                        </p:attrNameLst>
                                      </p:cBhvr>
                                      <p:to>
                                        <p:strVal val="visible"/>
                                      </p:to>
                                    </p:set>
                                    <p:animEffect transition="in" filter="dissolve">
                                      <p:cBhvr>
                                        <p:cTn id="78" dur="500"/>
                                        <p:tgtEl>
                                          <p:spTgt spid="52738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527387"/>
                                        </p:tgtEl>
                                        <p:attrNameLst>
                                          <p:attrName>style.visibility</p:attrName>
                                        </p:attrNameLst>
                                      </p:cBhvr>
                                      <p:to>
                                        <p:strVal val="visible"/>
                                      </p:to>
                                    </p:set>
                                    <p:animEffect transition="in" filter="dissolve">
                                      <p:cBhvr>
                                        <p:cTn id="81" dur="500"/>
                                        <p:tgtEl>
                                          <p:spTgt spid="527387"/>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527388"/>
                                        </p:tgtEl>
                                        <p:attrNameLst>
                                          <p:attrName>style.visibility</p:attrName>
                                        </p:attrNameLst>
                                      </p:cBhvr>
                                      <p:to>
                                        <p:strVal val="visible"/>
                                      </p:to>
                                    </p:set>
                                    <p:animEffect transition="in" filter="dissolve">
                                      <p:cBhvr>
                                        <p:cTn id="84" dur="500"/>
                                        <p:tgtEl>
                                          <p:spTgt spid="527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3" grpId="0" build="p" autoUpdateAnimBg="0"/>
      <p:bldP spid="527364" grpId="0" animBg="1"/>
      <p:bldP spid="527365" grpId="0"/>
      <p:bldP spid="527366" grpId="0" animBg="1"/>
      <p:bldP spid="527367" grpId="0" animBg="1"/>
      <p:bldP spid="527368" grpId="0" animBg="1"/>
      <p:bldP spid="527369" grpId="0" animBg="1"/>
      <p:bldP spid="527370" grpId="0" animBg="1"/>
      <p:bldP spid="527371" grpId="0" animBg="1"/>
      <p:bldP spid="527372" grpId="0" animBg="1"/>
      <p:bldP spid="527373" grpId="0" animBg="1"/>
      <p:bldP spid="527374" grpId="0" animBg="1"/>
      <p:bldP spid="527375" grpId="0"/>
      <p:bldP spid="527376" grpId="0"/>
      <p:bldP spid="527377" grpId="0"/>
      <p:bldP spid="527378" grpId="0"/>
      <p:bldP spid="527379" grpId="0"/>
      <p:bldP spid="527380" grpId="0"/>
      <p:bldP spid="527381" grpId="0"/>
      <p:bldP spid="527382" grpId="0"/>
      <p:bldP spid="527383" grpId="0" animBg="1"/>
      <p:bldP spid="527384" grpId="0" animBg="1"/>
      <p:bldP spid="527385" grpId="0" animBg="1"/>
      <p:bldP spid="527386" grpId="0"/>
      <p:bldP spid="527387" grpId="0"/>
      <p:bldP spid="527388" grpId="0"/>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64867" name="Rectangle 2"/>
          <p:cNvSpPr>
            <a:spLocks noGrp="1" noChangeArrowheads="1"/>
          </p:cNvSpPr>
          <p:nvPr>
            <p:ph type="title"/>
          </p:nvPr>
        </p:nvSpPr>
        <p:spPr>
          <a:xfrm>
            <a:off x="520700" y="352425"/>
            <a:ext cx="8089900" cy="1143000"/>
          </a:xfrm>
        </p:spPr>
        <p:txBody>
          <a:bodyPr/>
          <a:lstStyle/>
          <a:p>
            <a:r>
              <a:rPr lang="pt-BR" altLang="pt-BR" sz="3600" smtClean="0"/>
              <a:t>Modelando relações de crédito de equilíbrio geral</a:t>
            </a:r>
          </a:p>
        </p:txBody>
      </p:sp>
      <p:sp>
        <p:nvSpPr>
          <p:cNvPr id="528387" name="Rectangle 3"/>
          <p:cNvSpPr>
            <a:spLocks noGrp="1" noChangeArrowheads="1"/>
          </p:cNvSpPr>
          <p:nvPr>
            <p:ph type="body" idx="1"/>
          </p:nvPr>
        </p:nvSpPr>
        <p:spPr>
          <a:xfrm>
            <a:off x="514350" y="1863725"/>
            <a:ext cx="8077200" cy="4171950"/>
          </a:xfrm>
        </p:spPr>
        <p:txBody>
          <a:bodyPr/>
          <a:lstStyle/>
          <a:p>
            <a:pPr marL="261938" indent="-261938"/>
            <a:r>
              <a:rPr lang="pt-BR" altLang="pt-BR" sz="3000" b="1" smtClean="0"/>
              <a:t>Essas conexões de crédito de equilíbrio geral podem ser tão importantes para se determinar o comportamento da economia quanto as conexões nos mercados de bens e fatores enfatizadas nos modelos tradicionais de equilíbrio geral.  </a:t>
            </a:r>
          </a:p>
          <a:p>
            <a:pPr marL="762000" lvl="1"/>
            <a:r>
              <a:rPr lang="pt-BR" altLang="pt-BR" sz="3000" b="1" smtClean="0">
                <a:solidFill>
                  <a:schemeClr val="bg1"/>
                </a:solidFill>
              </a:rPr>
              <a:t>No entanto, as conexões de crédito de equilíbrio geral são apenas parcialmente medidas pelo sistema de preços (por exemplo, ajustes nas taxas de juros)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28387">
                                            <p:txEl>
                                              <p:pRg st="0" end="0"/>
                                            </p:txEl>
                                          </p:spTgt>
                                        </p:tgtEl>
                                        <p:attrNameLst>
                                          <p:attrName>style.visibility</p:attrName>
                                        </p:attrNameLst>
                                      </p:cBhvr>
                                      <p:to>
                                        <p:strVal val="visible"/>
                                      </p:to>
                                    </p:set>
                                    <p:animEffect transition="in" filter="strips(downRight)">
                                      <p:cBhvr>
                                        <p:cTn id="7" dur="500"/>
                                        <p:tgtEl>
                                          <p:spTgt spid="52838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28387">
                                            <p:txEl>
                                              <p:pRg st="1" end="1"/>
                                            </p:txEl>
                                          </p:spTgt>
                                        </p:tgtEl>
                                        <p:attrNameLst>
                                          <p:attrName>style.visibility</p:attrName>
                                        </p:attrNameLst>
                                      </p:cBhvr>
                                      <p:to>
                                        <p:strVal val="visible"/>
                                      </p:to>
                                    </p:set>
                                    <p:animEffect transition="in" filter="strips(downRight)">
                                      <p:cBhvr>
                                        <p:cTn id="10" dur="500"/>
                                        <p:tgtEl>
                                          <p:spTgt spid="528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Espaço Reservado para Data 2"/>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94242" name="Rectangle 2"/>
          <p:cNvSpPr>
            <a:spLocks noChangeArrowheads="1"/>
          </p:cNvSpPr>
          <p:nvPr/>
        </p:nvSpPr>
        <p:spPr bwMode="auto">
          <a:xfrm>
            <a:off x="875620" y="5704795"/>
            <a:ext cx="7119937"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eaLnBrk="0" hangingPunct="0">
              <a:spcBef>
                <a:spcPct val="50000"/>
              </a:spcBef>
            </a:pPr>
            <a:r>
              <a:rPr lang="pt-BR" altLang="pt-BR" dirty="0">
                <a:solidFill>
                  <a:schemeClr val="bg1"/>
                </a:solidFill>
              </a:rPr>
              <a:t>Fonte: elaborado a partir do </a:t>
            </a:r>
            <a:r>
              <a:rPr lang="pt-BR" altLang="pt-BR" dirty="0" err="1">
                <a:solidFill>
                  <a:schemeClr val="bg1"/>
                </a:solidFill>
              </a:rPr>
              <a:t>ipeadata</a:t>
            </a:r>
            <a:r>
              <a:rPr lang="pt-BR" altLang="pt-BR" dirty="0">
                <a:solidFill>
                  <a:schemeClr val="bg1"/>
                </a:solidFill>
              </a:rPr>
              <a:t>.</a:t>
            </a:r>
          </a:p>
        </p:txBody>
      </p:sp>
      <p:sp>
        <p:nvSpPr>
          <p:cNvPr id="18436" name="Rectangle 3"/>
          <p:cNvSpPr>
            <a:spLocks noChangeArrowheads="1"/>
          </p:cNvSpPr>
          <p:nvPr/>
        </p:nvSpPr>
        <p:spPr bwMode="auto">
          <a:xfrm>
            <a:off x="685800" y="3524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pt-BR" altLang="pt-BR" sz="3600">
                <a:solidFill>
                  <a:srgbClr val="00FFFF"/>
                </a:solidFill>
              </a:rPr>
              <a:t>Movimentos na velocidade</a:t>
            </a:r>
          </a:p>
        </p:txBody>
      </p:sp>
      <p:sp>
        <p:nvSpPr>
          <p:cNvPr id="394244" name="Rectangle 4"/>
          <p:cNvSpPr>
            <a:spLocks noChangeArrowheads="1"/>
          </p:cNvSpPr>
          <p:nvPr/>
        </p:nvSpPr>
        <p:spPr bwMode="auto">
          <a:xfrm>
            <a:off x="1304925" y="1339850"/>
            <a:ext cx="762635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eaLnBrk="0" hangingPunct="0">
              <a:spcBef>
                <a:spcPct val="20000"/>
              </a:spcBef>
              <a:buFontTx/>
              <a:buChar char="•"/>
            </a:pPr>
            <a:r>
              <a:rPr lang="pt-BR" altLang="pt-BR" sz="2400" b="1" dirty="0">
                <a:sym typeface="Symbol" pitchFamily="18" charset="2"/>
              </a:rPr>
              <a:t>Brasil: </a:t>
            </a:r>
            <a:r>
              <a:rPr lang="pt-BR" altLang="pt-BR" sz="2400" b="1" dirty="0" smtClean="0">
                <a:sym typeface="Symbol" pitchFamily="18" charset="2"/>
              </a:rPr>
              <a:t>Velocidade, dez/1999 a agosto/2017</a:t>
            </a:r>
            <a:endParaRPr lang="en-US" altLang="pt-BR" sz="2400" b="1" dirty="0">
              <a:sym typeface="Symbol" pitchFamily="18" charset="2"/>
            </a:endParaRPr>
          </a:p>
        </p:txBody>
      </p:sp>
      <p:graphicFrame>
        <p:nvGraphicFramePr>
          <p:cNvPr id="2" name="Object 5"/>
          <p:cNvGraphicFramePr>
            <a:graphicFrameLocks noGrp="1" noChangeAspect="1"/>
          </p:cNvGraphicFramePr>
          <p:nvPr>
            <p:ph/>
            <p:extLst>
              <p:ext uri="{D42A27DB-BD31-4B8C-83A1-F6EECF244321}">
                <p14:modId xmlns:p14="http://schemas.microsoft.com/office/powerpoint/2010/main" val="2103911688"/>
              </p:ext>
            </p:extLst>
          </p:nvPr>
        </p:nvGraphicFramePr>
        <p:xfrm>
          <a:off x="333829" y="1649413"/>
          <a:ext cx="8548914" cy="4044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6596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94244">
                                            <p:txEl>
                                              <p:pRg st="0" end="0"/>
                                            </p:txEl>
                                          </p:spTgt>
                                        </p:tgtEl>
                                        <p:attrNameLst>
                                          <p:attrName>style.visibility</p:attrName>
                                        </p:attrNameLst>
                                      </p:cBhvr>
                                      <p:to>
                                        <p:strVal val="visible"/>
                                      </p:to>
                                    </p:set>
                                    <p:animEffect transition="in" filter="strips(downRight)">
                                      <p:cBhvr>
                                        <p:cTn id="7" dur="500"/>
                                        <p:tgtEl>
                                          <p:spTgt spid="394244">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94242">
                                            <p:txEl>
                                              <p:pRg st="0" end="0"/>
                                            </p:txEl>
                                          </p:spTgt>
                                        </p:tgtEl>
                                        <p:attrNameLst>
                                          <p:attrName>style.visibility</p:attrName>
                                        </p:attrNameLst>
                                      </p:cBhvr>
                                      <p:to>
                                        <p:strVal val="visible"/>
                                      </p:to>
                                    </p:set>
                                    <p:animEffect transition="in" filter="strips(downRight)">
                                      <p:cBhvr>
                                        <p:cTn id="10" dur="500"/>
                                        <p:tgtEl>
                                          <p:spTgt spid="3942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build="p" autoUpdateAnimBg="0"/>
      <p:bldP spid="394244" grpId="0" build="p"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65891" name="Rectangle 2"/>
          <p:cNvSpPr>
            <a:spLocks noGrp="1" noChangeArrowheads="1"/>
          </p:cNvSpPr>
          <p:nvPr>
            <p:ph type="title"/>
          </p:nvPr>
        </p:nvSpPr>
        <p:spPr>
          <a:xfrm>
            <a:off x="520700" y="352425"/>
            <a:ext cx="8089900" cy="1143000"/>
          </a:xfrm>
        </p:spPr>
        <p:txBody>
          <a:bodyPr/>
          <a:lstStyle/>
          <a:p>
            <a:r>
              <a:rPr lang="pt-BR" altLang="pt-BR" sz="3600" smtClean="0"/>
              <a:t>Falência</a:t>
            </a:r>
          </a:p>
        </p:txBody>
      </p:sp>
      <p:sp>
        <p:nvSpPr>
          <p:cNvPr id="529411" name="Rectangle 3"/>
          <p:cNvSpPr>
            <a:spLocks noGrp="1" noChangeArrowheads="1"/>
          </p:cNvSpPr>
          <p:nvPr>
            <p:ph type="body" idx="1"/>
          </p:nvPr>
        </p:nvSpPr>
        <p:spPr>
          <a:xfrm>
            <a:off x="514350" y="1863725"/>
            <a:ext cx="8077200" cy="4171950"/>
          </a:xfrm>
        </p:spPr>
        <p:txBody>
          <a:bodyPr/>
          <a:lstStyle/>
          <a:p>
            <a:pPr marL="261938" indent="-261938"/>
            <a:r>
              <a:rPr lang="pt-BR" altLang="pt-BR" b="1" smtClean="0"/>
              <a:t>Uma falência num ponto do círculo pode se traduzir em falência ao longo do círculo.</a:t>
            </a:r>
          </a:p>
          <a:p>
            <a:pPr marL="261938" indent="-261938"/>
            <a:r>
              <a:rPr lang="pt-BR" altLang="pt-BR" b="1" smtClean="0"/>
              <a:t>Os impactos ocorrem à esquerda e  à direita da empresa (fornecedores e clientes). Ainda há o efeito sobre os bancos (redução do PL).</a:t>
            </a:r>
            <a:endParaRPr lang="pt-BR" altLang="pt-BR" b="1"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29411">
                                            <p:txEl>
                                              <p:pRg st="0" end="0"/>
                                            </p:txEl>
                                          </p:spTgt>
                                        </p:tgtEl>
                                        <p:attrNameLst>
                                          <p:attrName>style.visibility</p:attrName>
                                        </p:attrNameLst>
                                      </p:cBhvr>
                                      <p:to>
                                        <p:strVal val="visible"/>
                                      </p:to>
                                    </p:set>
                                    <p:animEffect transition="in" filter="strips(downRight)">
                                      <p:cBhvr>
                                        <p:cTn id="7" dur="500"/>
                                        <p:tgtEl>
                                          <p:spTgt spid="529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29411">
                                            <p:txEl>
                                              <p:pRg st="1" end="1"/>
                                            </p:txEl>
                                          </p:spTgt>
                                        </p:tgtEl>
                                        <p:attrNameLst>
                                          <p:attrName>style.visibility</p:attrName>
                                        </p:attrNameLst>
                                      </p:cBhvr>
                                      <p:to>
                                        <p:strVal val="visible"/>
                                      </p:to>
                                    </p:set>
                                    <p:animEffect transition="in" filter="strips(downRight)">
                                      <p:cBhvr>
                                        <p:cTn id="12" dur="500"/>
                                        <p:tgtEl>
                                          <p:spTgt spid="529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1" grpId="0" build="p"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66915" name="Rectangle 2"/>
          <p:cNvSpPr>
            <a:spLocks noGrp="1" noChangeArrowheads="1"/>
          </p:cNvSpPr>
          <p:nvPr>
            <p:ph type="title"/>
          </p:nvPr>
        </p:nvSpPr>
        <p:spPr>
          <a:xfrm>
            <a:off x="685800" y="352425"/>
            <a:ext cx="7772400" cy="1143000"/>
          </a:xfrm>
        </p:spPr>
        <p:txBody>
          <a:bodyPr/>
          <a:lstStyle/>
          <a:p>
            <a:r>
              <a:rPr lang="pt-BR" altLang="pt-BR" sz="3600" smtClean="0"/>
              <a:t>Interconexões de crédito e crise de confiança</a:t>
            </a:r>
          </a:p>
        </p:txBody>
      </p:sp>
      <p:sp>
        <p:nvSpPr>
          <p:cNvPr id="530435" name="Rectangle 3"/>
          <p:cNvSpPr>
            <a:spLocks noGrp="1" noChangeArrowheads="1"/>
          </p:cNvSpPr>
          <p:nvPr>
            <p:ph type="body" idx="1"/>
          </p:nvPr>
        </p:nvSpPr>
        <p:spPr>
          <a:xfrm>
            <a:off x="514350" y="1863725"/>
            <a:ext cx="8077200" cy="3892550"/>
          </a:xfrm>
        </p:spPr>
        <p:txBody>
          <a:bodyPr/>
          <a:lstStyle/>
          <a:p>
            <a:pPr marL="261938" indent="-261938">
              <a:lnSpc>
                <a:spcPct val="90000"/>
              </a:lnSpc>
            </a:pPr>
            <a:r>
              <a:rPr lang="pt-BR" altLang="pt-BR" b="1" smtClean="0"/>
              <a:t>Pode haver um colapso financeiro mesmo quando os “fundamentos”são sólidos.</a:t>
            </a:r>
          </a:p>
          <a:p>
            <a:pPr marL="261938" indent="-261938">
              <a:lnSpc>
                <a:spcPct val="90000"/>
              </a:lnSpc>
            </a:pPr>
            <a:r>
              <a:rPr lang="pt-BR" altLang="pt-BR" b="1" smtClean="0"/>
              <a:t>Se os bancos passam a acreditar que um tomador em particular não será capaz de pagá-lo, então vão se recusar a renovar seus empréstimos com a empresa.</a:t>
            </a:r>
          </a:p>
          <a:p>
            <a:pPr marL="762000" lvl="1">
              <a:lnSpc>
                <a:spcPct val="90000"/>
              </a:lnSpc>
            </a:pPr>
            <a:r>
              <a:rPr lang="pt-BR" altLang="pt-BR" b="1" smtClean="0"/>
              <a:t>Fornecedores também cortarão o crédito, produção para, “profecia se auto-realiza”.</a:t>
            </a:r>
          </a:p>
          <a:p>
            <a:pPr marL="762000" lvl="1">
              <a:lnSpc>
                <a:spcPct val="90000"/>
              </a:lnSpc>
            </a:pPr>
            <a:endParaRPr lang="pt-BR" altLang="pt-BR"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30435">
                                            <p:txEl>
                                              <p:pRg st="0" end="0"/>
                                            </p:txEl>
                                          </p:spTgt>
                                        </p:tgtEl>
                                        <p:attrNameLst>
                                          <p:attrName>style.visibility</p:attrName>
                                        </p:attrNameLst>
                                      </p:cBhvr>
                                      <p:to>
                                        <p:strVal val="visible"/>
                                      </p:to>
                                    </p:set>
                                    <p:animEffect transition="in" filter="strips(downRight)">
                                      <p:cBhvr>
                                        <p:cTn id="7" dur="500"/>
                                        <p:tgtEl>
                                          <p:spTgt spid="530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30435">
                                            <p:txEl>
                                              <p:pRg st="1" end="1"/>
                                            </p:txEl>
                                          </p:spTgt>
                                        </p:tgtEl>
                                        <p:attrNameLst>
                                          <p:attrName>style.visibility</p:attrName>
                                        </p:attrNameLst>
                                      </p:cBhvr>
                                      <p:to>
                                        <p:strVal val="visible"/>
                                      </p:to>
                                    </p:set>
                                    <p:animEffect transition="in" filter="strips(downRight)">
                                      <p:cBhvr>
                                        <p:cTn id="12" dur="500"/>
                                        <p:tgtEl>
                                          <p:spTgt spid="530435">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30435">
                                            <p:txEl>
                                              <p:pRg st="2" end="2"/>
                                            </p:txEl>
                                          </p:spTgt>
                                        </p:tgtEl>
                                        <p:attrNameLst>
                                          <p:attrName>style.visibility</p:attrName>
                                        </p:attrNameLst>
                                      </p:cBhvr>
                                      <p:to>
                                        <p:strVal val="visible"/>
                                      </p:to>
                                    </p:set>
                                    <p:animEffect transition="in" filter="strips(downRight)">
                                      <p:cBhvr>
                                        <p:cTn id="15" dur="500"/>
                                        <p:tgtEl>
                                          <p:spTgt spid="530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5" grpId="0" build="p"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67939" name="Rectangle 2"/>
          <p:cNvSpPr>
            <a:spLocks noGrp="1" noChangeArrowheads="1"/>
          </p:cNvSpPr>
          <p:nvPr>
            <p:ph type="title"/>
          </p:nvPr>
        </p:nvSpPr>
        <p:spPr>
          <a:xfrm>
            <a:off x="685800" y="352425"/>
            <a:ext cx="7772400" cy="1143000"/>
          </a:xfrm>
        </p:spPr>
        <p:txBody>
          <a:bodyPr/>
          <a:lstStyle/>
          <a:p>
            <a:r>
              <a:rPr lang="pt-BR" altLang="pt-BR" sz="3600" smtClean="0"/>
              <a:t>Interconexões de crédito e crise de confiança</a:t>
            </a:r>
          </a:p>
        </p:txBody>
      </p:sp>
      <p:sp>
        <p:nvSpPr>
          <p:cNvPr id="531459" name="Rectangle 3"/>
          <p:cNvSpPr>
            <a:spLocks noGrp="1" noChangeArrowheads="1"/>
          </p:cNvSpPr>
          <p:nvPr>
            <p:ph type="body" idx="1"/>
          </p:nvPr>
        </p:nvSpPr>
        <p:spPr>
          <a:xfrm>
            <a:off x="514350" y="1863725"/>
            <a:ext cx="8077200" cy="4489450"/>
          </a:xfrm>
        </p:spPr>
        <p:txBody>
          <a:bodyPr/>
          <a:lstStyle/>
          <a:p>
            <a:pPr marL="261938" indent="-261938">
              <a:lnSpc>
                <a:spcPct val="90000"/>
              </a:lnSpc>
            </a:pPr>
            <a:r>
              <a:rPr lang="pt-BR" altLang="pt-BR" b="1" smtClean="0"/>
              <a:t>A taxa de juros cobrada pelos bancos e fornecedores de crédito depende de suas crenças relativas à probabilidade de falência.</a:t>
            </a:r>
          </a:p>
          <a:p>
            <a:pPr marL="762000" lvl="1">
              <a:lnSpc>
                <a:spcPct val="90000"/>
              </a:lnSpc>
            </a:pPr>
            <a:r>
              <a:rPr lang="pt-BR" altLang="pt-BR" b="1" smtClean="0"/>
              <a:t>Crença comum de que a economia será forte, então as taxas de juros serão baixas e não haverá falência.</a:t>
            </a:r>
          </a:p>
          <a:p>
            <a:pPr marL="762000" lvl="1">
              <a:lnSpc>
                <a:spcPct val="90000"/>
              </a:lnSpc>
            </a:pPr>
            <a:r>
              <a:rPr lang="pt-BR" altLang="pt-BR" b="1" smtClean="0"/>
              <a:t>Crença comum de que a economia passará por problemas, então as taxas de juros serão altas e muitas empresas irão à falência.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animEffect transition="in" filter="strips(downRight)">
                                      <p:cBhvr>
                                        <p:cTn id="7" dur="500"/>
                                        <p:tgtEl>
                                          <p:spTgt spid="53145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31459">
                                            <p:txEl>
                                              <p:pRg st="1" end="1"/>
                                            </p:txEl>
                                          </p:spTgt>
                                        </p:tgtEl>
                                        <p:attrNameLst>
                                          <p:attrName>style.visibility</p:attrName>
                                        </p:attrNameLst>
                                      </p:cBhvr>
                                      <p:to>
                                        <p:strVal val="visible"/>
                                      </p:to>
                                    </p:set>
                                    <p:animEffect transition="in" filter="strips(downRight)">
                                      <p:cBhvr>
                                        <p:cTn id="10" dur="500"/>
                                        <p:tgtEl>
                                          <p:spTgt spid="531459">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531459">
                                            <p:txEl>
                                              <p:pRg st="2" end="2"/>
                                            </p:txEl>
                                          </p:spTgt>
                                        </p:tgtEl>
                                        <p:attrNameLst>
                                          <p:attrName>style.visibility</p:attrName>
                                        </p:attrNameLst>
                                      </p:cBhvr>
                                      <p:to>
                                        <p:strVal val="visible"/>
                                      </p:to>
                                    </p:set>
                                    <p:animEffect transition="in" filter="strips(downRight)">
                                      <p:cBhvr>
                                        <p:cTn id="13" dur="500"/>
                                        <p:tgtEl>
                                          <p:spTgt spid="531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build="p"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68963" name="Rectangle 2"/>
          <p:cNvSpPr>
            <a:spLocks noGrp="1" noChangeArrowheads="1"/>
          </p:cNvSpPr>
          <p:nvPr>
            <p:ph type="title"/>
          </p:nvPr>
        </p:nvSpPr>
        <p:spPr>
          <a:xfrm>
            <a:off x="685800" y="352425"/>
            <a:ext cx="7772400" cy="1143000"/>
          </a:xfrm>
        </p:spPr>
        <p:txBody>
          <a:bodyPr/>
          <a:lstStyle/>
          <a:p>
            <a:r>
              <a:rPr lang="pt-BR" altLang="pt-BR" sz="3600" smtClean="0"/>
              <a:t>Interconexões de crédito e crise de confiança</a:t>
            </a:r>
          </a:p>
        </p:txBody>
      </p:sp>
      <p:sp>
        <p:nvSpPr>
          <p:cNvPr id="532483" name="Rectangle 3"/>
          <p:cNvSpPr>
            <a:spLocks noGrp="1" noChangeArrowheads="1"/>
          </p:cNvSpPr>
          <p:nvPr>
            <p:ph type="body" idx="1"/>
          </p:nvPr>
        </p:nvSpPr>
        <p:spPr>
          <a:xfrm>
            <a:off x="514350" y="1863725"/>
            <a:ext cx="8077200" cy="4489450"/>
          </a:xfrm>
        </p:spPr>
        <p:txBody>
          <a:bodyPr/>
          <a:lstStyle/>
          <a:p>
            <a:pPr marL="261938" indent="-261938">
              <a:defRPr/>
            </a:pPr>
            <a:r>
              <a:rPr lang="pt-BR" b="1" smtClean="0">
                <a:effectLst>
                  <a:outerShdw blurRad="38100" dist="38100" dir="2700000" algn="tl">
                    <a:srgbClr val="000000"/>
                  </a:outerShdw>
                </a:effectLst>
              </a:rPr>
              <a:t>A alta taxa de falência é tanto uma conseqüência das altas taxas de juros quanto sua causa.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32483">
                                            <p:txEl>
                                              <p:pRg st="0" end="0"/>
                                            </p:txEl>
                                          </p:spTgt>
                                        </p:tgtEl>
                                        <p:attrNameLst>
                                          <p:attrName>style.visibility</p:attrName>
                                        </p:attrNameLst>
                                      </p:cBhvr>
                                      <p:to>
                                        <p:strVal val="visible"/>
                                      </p:to>
                                    </p:set>
                                    <p:animEffect transition="in" filter="strips(downRight)">
                                      <p:cBhvr>
                                        <p:cTn id="7" dur="500"/>
                                        <p:tgtEl>
                                          <p:spTgt spid="532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3" grpId="0" build="p"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69987" name="Rectangle 2"/>
          <p:cNvSpPr>
            <a:spLocks noGrp="1" noChangeArrowheads="1"/>
          </p:cNvSpPr>
          <p:nvPr>
            <p:ph type="title"/>
          </p:nvPr>
        </p:nvSpPr>
        <p:spPr>
          <a:xfrm>
            <a:off x="685800" y="352425"/>
            <a:ext cx="7772400" cy="1143000"/>
          </a:xfrm>
        </p:spPr>
        <p:txBody>
          <a:bodyPr/>
          <a:lstStyle/>
          <a:p>
            <a:r>
              <a:rPr lang="pt-BR" altLang="pt-BR" sz="3600" smtClean="0"/>
              <a:t>Política Monetária</a:t>
            </a:r>
          </a:p>
        </p:txBody>
      </p:sp>
      <p:sp>
        <p:nvSpPr>
          <p:cNvPr id="533507" name="Rectangle 3"/>
          <p:cNvSpPr>
            <a:spLocks noGrp="1" noChangeArrowheads="1"/>
          </p:cNvSpPr>
          <p:nvPr>
            <p:ph type="body" idx="1"/>
          </p:nvPr>
        </p:nvSpPr>
        <p:spPr>
          <a:xfrm>
            <a:off x="514350" y="1863725"/>
            <a:ext cx="8077200" cy="4489450"/>
          </a:xfrm>
        </p:spPr>
        <p:txBody>
          <a:bodyPr/>
          <a:lstStyle/>
          <a:p>
            <a:pPr marL="261938" indent="-261938"/>
            <a:r>
              <a:rPr lang="pt-BR" altLang="pt-BR" b="1" smtClean="0"/>
              <a:t>A política monetária opera diretamente sobre os bancos.</a:t>
            </a:r>
          </a:p>
          <a:p>
            <a:pPr marL="261938" indent="-261938"/>
            <a:r>
              <a:rPr lang="pt-BR" altLang="pt-BR" b="1" smtClean="0"/>
              <a:t>No entanto seus efeitos podem ser ampliados através de efeitos sobre produtores/emprestadores avessos a risco, com restrição de capital.</a:t>
            </a:r>
          </a:p>
          <a:p>
            <a:pPr marL="261938" indent="-261938"/>
            <a:r>
              <a:rPr lang="pt-BR" altLang="pt-BR" b="1" i="1" smtClean="0"/>
              <a:t>Multiplicador de crédito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33507">
                                            <p:txEl>
                                              <p:pRg st="0" end="0"/>
                                            </p:txEl>
                                          </p:spTgt>
                                        </p:tgtEl>
                                        <p:attrNameLst>
                                          <p:attrName>style.visibility</p:attrName>
                                        </p:attrNameLst>
                                      </p:cBhvr>
                                      <p:to>
                                        <p:strVal val="visible"/>
                                      </p:to>
                                    </p:set>
                                    <p:animEffect transition="in" filter="strips(downRight)">
                                      <p:cBhvr>
                                        <p:cTn id="7" dur="500"/>
                                        <p:tgtEl>
                                          <p:spTgt spid="533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33507">
                                            <p:txEl>
                                              <p:pRg st="1" end="1"/>
                                            </p:txEl>
                                          </p:spTgt>
                                        </p:tgtEl>
                                        <p:attrNameLst>
                                          <p:attrName>style.visibility</p:attrName>
                                        </p:attrNameLst>
                                      </p:cBhvr>
                                      <p:to>
                                        <p:strVal val="visible"/>
                                      </p:to>
                                    </p:set>
                                    <p:animEffect transition="in" filter="strips(downRight)">
                                      <p:cBhvr>
                                        <p:cTn id="12" dur="500"/>
                                        <p:tgtEl>
                                          <p:spTgt spid="533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33507">
                                            <p:txEl>
                                              <p:pRg st="2" end="2"/>
                                            </p:txEl>
                                          </p:spTgt>
                                        </p:tgtEl>
                                        <p:attrNameLst>
                                          <p:attrName>style.visibility</p:attrName>
                                        </p:attrNameLst>
                                      </p:cBhvr>
                                      <p:to>
                                        <p:strVal val="visible"/>
                                      </p:to>
                                    </p:set>
                                    <p:animEffect transition="in" filter="strips(downRight)">
                                      <p:cBhvr>
                                        <p:cTn id="17" dur="500"/>
                                        <p:tgtEl>
                                          <p:spTgt spid="533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7" grpId="0" build="p"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71011" name="Rectangle 2"/>
          <p:cNvSpPr>
            <a:spLocks noGrp="1" noChangeArrowheads="1"/>
          </p:cNvSpPr>
          <p:nvPr>
            <p:ph type="title"/>
          </p:nvPr>
        </p:nvSpPr>
        <p:spPr>
          <a:xfrm>
            <a:off x="685800" y="352425"/>
            <a:ext cx="7772400" cy="1143000"/>
          </a:xfrm>
        </p:spPr>
        <p:txBody>
          <a:bodyPr/>
          <a:lstStyle/>
          <a:p>
            <a:r>
              <a:rPr lang="pt-BR" altLang="pt-BR" sz="3600" smtClean="0"/>
              <a:t>Política Monetária</a:t>
            </a:r>
          </a:p>
        </p:txBody>
      </p:sp>
      <p:sp>
        <p:nvSpPr>
          <p:cNvPr id="534531" name="Rectangle 3"/>
          <p:cNvSpPr>
            <a:spLocks noGrp="1" noChangeArrowheads="1"/>
          </p:cNvSpPr>
          <p:nvPr>
            <p:ph type="body" idx="1"/>
          </p:nvPr>
        </p:nvSpPr>
        <p:spPr>
          <a:xfrm>
            <a:off x="514350" y="1863725"/>
            <a:ext cx="8077200" cy="4489450"/>
          </a:xfrm>
        </p:spPr>
        <p:txBody>
          <a:bodyPr/>
          <a:lstStyle/>
          <a:p>
            <a:pPr marL="261938" indent="-261938"/>
            <a:r>
              <a:rPr lang="pt-BR" altLang="pt-BR" b="1" smtClean="0"/>
              <a:t>Economia monetária tradicional:</a:t>
            </a:r>
          </a:p>
          <a:p>
            <a:pPr marL="762000" lvl="1"/>
            <a:r>
              <a:rPr lang="pt-BR" altLang="pt-BR" sz="3200" b="1" smtClean="0">
                <a:solidFill>
                  <a:schemeClr val="bg1"/>
                </a:solidFill>
              </a:rPr>
              <a:t>Única fonte de crédito são os bancos</a:t>
            </a:r>
          </a:p>
          <a:p>
            <a:pPr marL="762000" lvl="1"/>
            <a:r>
              <a:rPr lang="pt-BR" altLang="pt-BR" sz="3200" b="1" smtClean="0">
                <a:solidFill>
                  <a:schemeClr val="bg1"/>
                </a:solidFill>
              </a:rPr>
              <a:t>Bancos sobrem limitações em seus empréstimos pela magnitude da base monetária.</a:t>
            </a:r>
            <a:endParaRPr lang="pt-BR" altLang="pt-BR" sz="3200" b="1" i="1"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34531">
                                            <p:txEl>
                                              <p:pRg st="0" end="0"/>
                                            </p:txEl>
                                          </p:spTgt>
                                        </p:tgtEl>
                                        <p:attrNameLst>
                                          <p:attrName>style.visibility</p:attrName>
                                        </p:attrNameLst>
                                      </p:cBhvr>
                                      <p:to>
                                        <p:strVal val="visible"/>
                                      </p:to>
                                    </p:set>
                                    <p:animEffect transition="in" filter="strips(downRight)">
                                      <p:cBhvr>
                                        <p:cTn id="7" dur="500"/>
                                        <p:tgtEl>
                                          <p:spTgt spid="53453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34531">
                                            <p:txEl>
                                              <p:pRg st="1" end="1"/>
                                            </p:txEl>
                                          </p:spTgt>
                                        </p:tgtEl>
                                        <p:attrNameLst>
                                          <p:attrName>style.visibility</p:attrName>
                                        </p:attrNameLst>
                                      </p:cBhvr>
                                      <p:to>
                                        <p:strVal val="visible"/>
                                      </p:to>
                                    </p:set>
                                    <p:animEffect transition="in" filter="strips(downRight)">
                                      <p:cBhvr>
                                        <p:cTn id="10" dur="500"/>
                                        <p:tgtEl>
                                          <p:spTgt spid="53453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534531">
                                            <p:txEl>
                                              <p:pRg st="2" end="2"/>
                                            </p:txEl>
                                          </p:spTgt>
                                        </p:tgtEl>
                                        <p:attrNameLst>
                                          <p:attrName>style.visibility</p:attrName>
                                        </p:attrNameLst>
                                      </p:cBhvr>
                                      <p:to>
                                        <p:strVal val="visible"/>
                                      </p:to>
                                    </p:set>
                                    <p:animEffect transition="in" filter="strips(downRight)">
                                      <p:cBhvr>
                                        <p:cTn id="13" dur="500"/>
                                        <p:tgtEl>
                                          <p:spTgt spid="534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build="p"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72035" name="Rectangle 2"/>
          <p:cNvSpPr>
            <a:spLocks noGrp="1" noChangeArrowheads="1"/>
          </p:cNvSpPr>
          <p:nvPr>
            <p:ph type="title"/>
          </p:nvPr>
        </p:nvSpPr>
        <p:spPr>
          <a:xfrm>
            <a:off x="685800" y="352425"/>
            <a:ext cx="7772400" cy="1143000"/>
          </a:xfrm>
        </p:spPr>
        <p:txBody>
          <a:bodyPr/>
          <a:lstStyle/>
          <a:p>
            <a:r>
              <a:rPr lang="pt-BR" altLang="pt-BR" sz="3600" smtClean="0"/>
              <a:t>Política Monetária</a:t>
            </a:r>
          </a:p>
        </p:txBody>
      </p:sp>
      <p:sp>
        <p:nvSpPr>
          <p:cNvPr id="535555" name="Rectangle 3"/>
          <p:cNvSpPr>
            <a:spLocks noGrp="1" noChangeArrowheads="1"/>
          </p:cNvSpPr>
          <p:nvPr>
            <p:ph type="body" idx="1"/>
          </p:nvPr>
        </p:nvSpPr>
        <p:spPr>
          <a:xfrm>
            <a:off x="514350" y="1863725"/>
            <a:ext cx="8077200" cy="4489450"/>
          </a:xfrm>
        </p:spPr>
        <p:txBody>
          <a:bodyPr/>
          <a:lstStyle/>
          <a:p>
            <a:pPr marL="261938" indent="-261938"/>
            <a:r>
              <a:rPr lang="pt-BR" altLang="pt-BR" b="1" smtClean="0"/>
              <a:t>Economia monetária tradicional:</a:t>
            </a:r>
          </a:p>
          <a:p>
            <a:pPr marL="762000" lvl="1"/>
            <a:r>
              <a:rPr lang="pt-BR" altLang="pt-BR" sz="3200" b="1" smtClean="0">
                <a:solidFill>
                  <a:schemeClr val="bg1"/>
                </a:solidFill>
              </a:rPr>
              <a:t>Única fonte de crédito são os bancos</a:t>
            </a:r>
          </a:p>
          <a:p>
            <a:pPr marL="261938" indent="-261938"/>
            <a:r>
              <a:rPr lang="pt-BR" altLang="pt-BR" b="1" smtClean="0"/>
              <a:t>Para Stiglitz &amp; Greenwald:</a:t>
            </a:r>
          </a:p>
          <a:p>
            <a:pPr marL="762000" lvl="1"/>
            <a:r>
              <a:rPr lang="pt-BR" altLang="pt-BR" sz="3200" b="1" smtClean="0">
                <a:solidFill>
                  <a:schemeClr val="bg1"/>
                </a:solidFill>
              </a:rPr>
              <a:t>Boa parte do crédito presente na economia é mediado não por meio dos bancos, mas das empresas.</a:t>
            </a:r>
          </a:p>
          <a:p>
            <a:pPr marL="762000" lvl="1"/>
            <a:r>
              <a:rPr lang="pt-BR" altLang="pt-BR" sz="3200" b="1" smtClean="0">
                <a:solidFill>
                  <a:schemeClr val="bg1"/>
                </a:solidFill>
              </a:rPr>
              <a:t>As escolhas de crédito por empresas e bancos estão interrelacionadas.</a:t>
            </a:r>
            <a:endParaRPr lang="pt-BR" altLang="pt-BR" sz="3200" b="1" i="1"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35555">
                                            <p:txEl>
                                              <p:pRg st="0" end="0"/>
                                            </p:txEl>
                                          </p:spTgt>
                                        </p:tgtEl>
                                        <p:attrNameLst>
                                          <p:attrName>style.visibility</p:attrName>
                                        </p:attrNameLst>
                                      </p:cBhvr>
                                      <p:to>
                                        <p:strVal val="visible"/>
                                      </p:to>
                                    </p:set>
                                    <p:animEffect transition="in" filter="strips(downRight)">
                                      <p:cBhvr>
                                        <p:cTn id="7" dur="500"/>
                                        <p:tgtEl>
                                          <p:spTgt spid="53555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35555">
                                            <p:txEl>
                                              <p:pRg st="1" end="1"/>
                                            </p:txEl>
                                          </p:spTgt>
                                        </p:tgtEl>
                                        <p:attrNameLst>
                                          <p:attrName>style.visibility</p:attrName>
                                        </p:attrNameLst>
                                      </p:cBhvr>
                                      <p:to>
                                        <p:strVal val="visible"/>
                                      </p:to>
                                    </p:set>
                                    <p:animEffect transition="in" filter="strips(downRight)">
                                      <p:cBhvr>
                                        <p:cTn id="10" dur="500"/>
                                        <p:tgtEl>
                                          <p:spTgt spid="53555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35555">
                                            <p:txEl>
                                              <p:pRg st="2" end="2"/>
                                            </p:txEl>
                                          </p:spTgt>
                                        </p:tgtEl>
                                        <p:attrNameLst>
                                          <p:attrName>style.visibility</p:attrName>
                                        </p:attrNameLst>
                                      </p:cBhvr>
                                      <p:to>
                                        <p:strVal val="visible"/>
                                      </p:to>
                                    </p:set>
                                    <p:animEffect transition="in" filter="strips(downRight)">
                                      <p:cBhvr>
                                        <p:cTn id="15" dur="500"/>
                                        <p:tgtEl>
                                          <p:spTgt spid="535555">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535555">
                                            <p:txEl>
                                              <p:pRg st="3" end="3"/>
                                            </p:txEl>
                                          </p:spTgt>
                                        </p:tgtEl>
                                        <p:attrNameLst>
                                          <p:attrName>style.visibility</p:attrName>
                                        </p:attrNameLst>
                                      </p:cBhvr>
                                      <p:to>
                                        <p:strVal val="visible"/>
                                      </p:to>
                                    </p:set>
                                    <p:animEffect transition="in" filter="strips(downRight)">
                                      <p:cBhvr>
                                        <p:cTn id="18" dur="500"/>
                                        <p:tgtEl>
                                          <p:spTgt spid="535555">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535555">
                                            <p:txEl>
                                              <p:pRg st="4" end="4"/>
                                            </p:txEl>
                                          </p:spTgt>
                                        </p:tgtEl>
                                        <p:attrNameLst>
                                          <p:attrName>style.visibility</p:attrName>
                                        </p:attrNameLst>
                                      </p:cBhvr>
                                      <p:to>
                                        <p:strVal val="visible"/>
                                      </p:to>
                                    </p:set>
                                    <p:animEffect transition="in" filter="strips(downRight)">
                                      <p:cBhvr>
                                        <p:cTn id="21" dur="500"/>
                                        <p:tgtEl>
                                          <p:spTgt spid="535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build="p"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73059" name="Rectangle 2"/>
          <p:cNvSpPr>
            <a:spLocks noGrp="1" noChangeArrowheads="1"/>
          </p:cNvSpPr>
          <p:nvPr>
            <p:ph type="title"/>
          </p:nvPr>
        </p:nvSpPr>
        <p:spPr>
          <a:xfrm>
            <a:off x="685800" y="352425"/>
            <a:ext cx="7772400" cy="1143000"/>
          </a:xfrm>
        </p:spPr>
        <p:txBody>
          <a:bodyPr/>
          <a:lstStyle/>
          <a:p>
            <a:r>
              <a:rPr lang="pt-BR" altLang="pt-BR" sz="3600" smtClean="0"/>
              <a:t>Política Monetária</a:t>
            </a:r>
          </a:p>
        </p:txBody>
      </p:sp>
      <p:sp>
        <p:nvSpPr>
          <p:cNvPr id="536579" name="Rectangle 3"/>
          <p:cNvSpPr>
            <a:spLocks noGrp="1" noChangeArrowheads="1"/>
          </p:cNvSpPr>
          <p:nvPr>
            <p:ph type="body" idx="1"/>
          </p:nvPr>
        </p:nvSpPr>
        <p:spPr>
          <a:xfrm>
            <a:off x="514350" y="1863725"/>
            <a:ext cx="8077200" cy="4489450"/>
          </a:xfrm>
        </p:spPr>
        <p:txBody>
          <a:bodyPr/>
          <a:lstStyle/>
          <a:p>
            <a:pPr marL="261938" indent="-261938">
              <a:lnSpc>
                <a:spcPct val="90000"/>
              </a:lnSpc>
            </a:pPr>
            <a:r>
              <a:rPr lang="pt-BR" altLang="pt-BR" b="1" smtClean="0"/>
              <a:t>Economia monetária tradicional:</a:t>
            </a:r>
          </a:p>
          <a:p>
            <a:pPr marL="762000" lvl="1">
              <a:lnSpc>
                <a:spcPct val="90000"/>
              </a:lnSpc>
            </a:pPr>
            <a:r>
              <a:rPr lang="pt-BR" altLang="pt-BR" sz="3200" b="1" smtClean="0">
                <a:solidFill>
                  <a:schemeClr val="bg1"/>
                </a:solidFill>
              </a:rPr>
              <a:t>Bancos sobrem limitações em seus empréstimos pela magnitude da base monetária.</a:t>
            </a:r>
          </a:p>
          <a:p>
            <a:pPr marL="261938" indent="-261938">
              <a:lnSpc>
                <a:spcPct val="90000"/>
              </a:lnSpc>
            </a:pPr>
            <a:r>
              <a:rPr lang="pt-BR" altLang="pt-BR" b="1" smtClean="0"/>
              <a:t>Para Stiglitz &amp; Greenwald:</a:t>
            </a:r>
          </a:p>
          <a:p>
            <a:pPr marL="762000" lvl="1">
              <a:lnSpc>
                <a:spcPct val="90000"/>
              </a:lnSpc>
            </a:pPr>
            <a:r>
              <a:rPr lang="pt-BR" altLang="pt-BR" sz="3200" b="1" smtClean="0">
                <a:solidFill>
                  <a:schemeClr val="bg1"/>
                </a:solidFill>
              </a:rPr>
              <a:t>Bancos mantêm títulos do governo; quanto emprestam é uma variável de escolha. Não é simplesmente determinado por restrições.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36579">
                                            <p:txEl>
                                              <p:pRg st="2" end="2"/>
                                            </p:txEl>
                                          </p:spTgt>
                                        </p:tgtEl>
                                        <p:attrNameLst>
                                          <p:attrName>style.visibility</p:attrName>
                                        </p:attrNameLst>
                                      </p:cBhvr>
                                      <p:to>
                                        <p:strVal val="visible"/>
                                      </p:to>
                                    </p:set>
                                    <p:animEffect transition="in" filter="strips(downRight)">
                                      <p:cBhvr>
                                        <p:cTn id="7" dur="500"/>
                                        <p:tgtEl>
                                          <p:spTgt spid="53657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36579">
                                            <p:txEl>
                                              <p:pRg st="3" end="3"/>
                                            </p:txEl>
                                          </p:spTgt>
                                        </p:tgtEl>
                                        <p:attrNameLst>
                                          <p:attrName>style.visibility</p:attrName>
                                        </p:attrNameLst>
                                      </p:cBhvr>
                                      <p:to>
                                        <p:strVal val="visible"/>
                                      </p:to>
                                    </p:set>
                                    <p:animEffect transition="in" filter="strips(downRight)">
                                      <p:cBhvr>
                                        <p:cTn id="12" dur="500"/>
                                        <p:tgtEl>
                                          <p:spTgt spid="536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74083" name="Rectangle 2"/>
          <p:cNvSpPr>
            <a:spLocks noGrp="1" noChangeArrowheads="1"/>
          </p:cNvSpPr>
          <p:nvPr>
            <p:ph type="ctrTitle"/>
          </p:nvPr>
        </p:nvSpPr>
        <p:spPr/>
        <p:txBody>
          <a:bodyPr/>
          <a:lstStyle/>
          <a:p>
            <a:r>
              <a:rPr lang="pt-BR" altLang="pt-BR" sz="4000" smtClean="0"/>
              <a:t>Resumo do que foi discutido sobre os novos paradigmas em economia monetária</a:t>
            </a:r>
          </a:p>
        </p:txBody>
      </p:sp>
      <p:sp>
        <p:nvSpPr>
          <p:cNvPr id="174084" name="Rectangle 3"/>
          <p:cNvSpPr>
            <a:spLocks noGrp="1" noChangeArrowheads="1"/>
          </p:cNvSpPr>
          <p:nvPr>
            <p:ph type="subTitle" idx="1"/>
          </p:nvPr>
        </p:nvSpPr>
        <p:spPr>
          <a:xfrm>
            <a:off x="673100" y="4572000"/>
            <a:ext cx="7785100" cy="1752600"/>
          </a:xfrm>
        </p:spPr>
        <p:txBody>
          <a:bodyPr/>
          <a:lstStyle/>
          <a:p>
            <a:pPr algn="l">
              <a:spcBef>
                <a:spcPct val="50000"/>
              </a:spcBef>
            </a:pPr>
            <a:r>
              <a:rPr lang="pt-BR" altLang="pt-BR" sz="2800" smtClean="0">
                <a:solidFill>
                  <a:schemeClr val="bg1"/>
                </a:solidFill>
              </a:rPr>
              <a:t>Baseado em Stiglitz, J.; Geenwald, B.  </a:t>
            </a:r>
            <a:r>
              <a:rPr lang="pt-BR" altLang="pt-BR" sz="2800" b="1" smtClean="0">
                <a:solidFill>
                  <a:schemeClr val="bg1"/>
                </a:solidFill>
              </a:rPr>
              <a:t>Rumo a um novo paradigma em economia monetária</a:t>
            </a:r>
            <a:r>
              <a:rPr lang="pt-BR" altLang="pt-BR" sz="2800" smtClean="0">
                <a:solidFill>
                  <a:schemeClr val="bg1"/>
                </a:solidFill>
              </a:rPr>
              <a:t>. São Paulo: Francis, 2004. Cap. 8.</a:t>
            </a:r>
          </a:p>
          <a:p>
            <a:endParaRPr lang="pt-BR" altLang="pt-BR" sz="2800"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75107"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38627" name="Rectangle 3"/>
          <p:cNvSpPr>
            <a:spLocks noGrp="1" noChangeArrowheads="1"/>
          </p:cNvSpPr>
          <p:nvPr>
            <p:ph type="body" idx="1"/>
          </p:nvPr>
        </p:nvSpPr>
        <p:spPr>
          <a:xfrm>
            <a:off x="514350" y="1863725"/>
            <a:ext cx="8077200" cy="4489450"/>
          </a:xfrm>
        </p:spPr>
        <p:txBody>
          <a:bodyPr/>
          <a:lstStyle/>
          <a:p>
            <a:pPr marL="261938" indent="-261938">
              <a:buFontTx/>
              <a:buNone/>
              <a:defRPr/>
            </a:pPr>
            <a:r>
              <a:rPr lang="pt-BR" b="1" smtClean="0">
                <a:effectLst>
                  <a:outerShdw blurRad="38100" dist="38100" dir="2700000" algn="tl">
                    <a:srgbClr val="000000"/>
                  </a:outerShdw>
                </a:effectLst>
              </a:rPr>
              <a:t>1) O que afeta o nível de atividade econômica são os termos pelo qual o crédito se torna disponível </a:t>
            </a:r>
            <a:r>
              <a:rPr lang="pt-BR" b="1" smtClean="0">
                <a:solidFill>
                  <a:schemeClr val="bg1"/>
                </a:solidFill>
                <a:effectLst>
                  <a:outerShdw blurRad="38100" dist="38100" dir="2700000" algn="tl">
                    <a:srgbClr val="000000"/>
                  </a:outerShdw>
                </a:effectLst>
              </a:rPr>
              <a:t>para o setor privado</a:t>
            </a:r>
            <a:r>
              <a:rPr lang="pt-BR" b="1" smtClean="0">
                <a:effectLst>
                  <a:outerShdw blurRad="38100" dist="38100" dir="2700000" algn="tl">
                    <a:srgbClr val="000000"/>
                  </a:outerShdw>
                </a:effectLst>
              </a:rPr>
              <a:t>, e o </a:t>
            </a:r>
            <a:r>
              <a:rPr lang="pt-BR" b="1" smtClean="0">
                <a:solidFill>
                  <a:schemeClr val="bg1"/>
                </a:solidFill>
                <a:effectLst>
                  <a:outerShdw blurRad="38100" dist="38100" dir="2700000" algn="tl">
                    <a:srgbClr val="000000"/>
                  </a:outerShdw>
                </a:effectLst>
              </a:rPr>
              <a:t>montante </a:t>
            </a:r>
            <a:r>
              <a:rPr lang="pt-BR" b="1" smtClean="0">
                <a:effectLst>
                  <a:outerShdw blurRad="38100" dist="38100" dir="2700000" algn="tl">
                    <a:srgbClr val="000000"/>
                  </a:outerShdw>
                </a:effectLst>
              </a:rPr>
              <a:t>de crédito, não a quantidade de dinheiro em 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38627">
                                            <p:txEl>
                                              <p:pRg st="0" end="0"/>
                                            </p:txEl>
                                          </p:spTgt>
                                        </p:tgtEl>
                                        <p:attrNameLst>
                                          <p:attrName>style.visibility</p:attrName>
                                        </p:attrNameLst>
                                      </p:cBhvr>
                                      <p:to>
                                        <p:strVal val="visible"/>
                                      </p:to>
                                    </p:set>
                                    <p:animEffect transition="in" filter="strips(downRight)">
                                      <p:cBhvr>
                                        <p:cTn id="7" dur="500"/>
                                        <p:tgtEl>
                                          <p:spTgt spid="538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9459" name="Rectangle 2"/>
          <p:cNvSpPr>
            <a:spLocks noGrp="1" noChangeArrowheads="1"/>
          </p:cNvSpPr>
          <p:nvPr>
            <p:ph type="title"/>
          </p:nvPr>
        </p:nvSpPr>
        <p:spPr>
          <a:xfrm>
            <a:off x="685800" y="352425"/>
            <a:ext cx="7772400" cy="1143000"/>
          </a:xfrm>
        </p:spPr>
        <p:txBody>
          <a:bodyPr/>
          <a:lstStyle/>
          <a:p>
            <a:r>
              <a:rPr lang="pt-BR" altLang="pt-BR" sz="3600" smtClean="0"/>
              <a:t>Movimentos na velocidade</a:t>
            </a:r>
          </a:p>
        </p:txBody>
      </p:sp>
      <p:sp>
        <p:nvSpPr>
          <p:cNvPr id="374787" name="Rectangle 3"/>
          <p:cNvSpPr>
            <a:spLocks noGrp="1" noChangeArrowheads="1"/>
          </p:cNvSpPr>
          <p:nvPr>
            <p:ph type="body" idx="1"/>
          </p:nvPr>
        </p:nvSpPr>
        <p:spPr>
          <a:xfrm>
            <a:off x="685800" y="2043113"/>
            <a:ext cx="7772400" cy="1671637"/>
          </a:xfrm>
        </p:spPr>
        <p:txBody>
          <a:bodyPr/>
          <a:lstStyle/>
          <a:p>
            <a:pPr marL="261938" indent="-261938"/>
            <a:r>
              <a:rPr lang="pt-BR" altLang="pt-BR" b="1" smtClean="0">
                <a:sym typeface="Symbol" pitchFamily="18" charset="2"/>
              </a:rPr>
              <a:t>Adicionalmente, mudanças nas taxas de juros nominal explicam somente uma pequena fração da variabilidade da velocidade.</a:t>
            </a:r>
            <a:endParaRPr lang="en-US" altLang="pt-BR" b="1"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animEffect transition="in" filter="strips(downRight)">
                                      <p:cBhvr>
                                        <p:cTn id="7" dur="500"/>
                                        <p:tgtEl>
                                          <p:spTgt spid="3747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build="p"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76131"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39651" name="Rectangle 3"/>
          <p:cNvSpPr>
            <a:spLocks noGrp="1" noChangeArrowheads="1"/>
          </p:cNvSpPr>
          <p:nvPr>
            <p:ph type="body" idx="1"/>
          </p:nvPr>
        </p:nvSpPr>
        <p:spPr>
          <a:xfrm>
            <a:off x="514350" y="1863725"/>
            <a:ext cx="8077200" cy="4489450"/>
          </a:xfrm>
        </p:spPr>
        <p:txBody>
          <a:bodyPr/>
          <a:lstStyle/>
          <a:p>
            <a:pPr marL="261938" indent="-261938">
              <a:buFontTx/>
              <a:buNone/>
              <a:defRPr/>
            </a:pPr>
            <a:r>
              <a:rPr lang="pt-BR" b="1" smtClean="0">
                <a:effectLst>
                  <a:outerShdw blurRad="38100" dist="38100" dir="2700000" algn="tl">
                    <a:srgbClr val="000000"/>
                  </a:outerShdw>
                </a:effectLst>
              </a:rPr>
              <a:t>2) A relação entre os </a:t>
            </a:r>
            <a:r>
              <a:rPr lang="pt-BR" b="1" smtClean="0">
                <a:solidFill>
                  <a:schemeClr val="bg1"/>
                </a:solidFill>
                <a:effectLst>
                  <a:outerShdw blurRad="38100" dist="38100" dir="2700000" algn="tl">
                    <a:srgbClr val="000000"/>
                  </a:outerShdw>
                </a:effectLst>
              </a:rPr>
              <a:t>termos pelos quais o crédito é disponibilizado</a:t>
            </a:r>
            <a:r>
              <a:rPr lang="pt-BR" b="1" smtClean="0">
                <a:effectLst>
                  <a:outerShdw blurRad="38100" dist="38100" dir="2700000" algn="tl">
                    <a:srgbClr val="000000"/>
                  </a:outerShdw>
                </a:effectLst>
              </a:rPr>
              <a:t> (por exemplo, a taxa d empréstimo) e a </a:t>
            </a:r>
            <a:r>
              <a:rPr lang="pt-BR" b="1" smtClean="0">
                <a:solidFill>
                  <a:schemeClr val="bg1"/>
                </a:solidFill>
                <a:effectLst>
                  <a:outerShdw blurRad="38100" dist="38100" dir="2700000" algn="tl">
                    <a:srgbClr val="000000"/>
                  </a:outerShdw>
                </a:effectLst>
              </a:rPr>
              <a:t>taxa de títulos públicos de curto prazo (ou de depósitos) </a:t>
            </a:r>
            <a:r>
              <a:rPr lang="pt-BR" b="1" smtClean="0">
                <a:effectLst>
                  <a:outerShdw blurRad="38100" dist="38100" dir="2700000" algn="tl">
                    <a:srgbClr val="000000"/>
                  </a:outerShdw>
                </a:effectLst>
              </a:rPr>
              <a:t>pode variar acentuadamente ao longo do tempo.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39651">
                                            <p:txEl>
                                              <p:pRg st="0" end="0"/>
                                            </p:txEl>
                                          </p:spTgt>
                                        </p:tgtEl>
                                        <p:attrNameLst>
                                          <p:attrName>style.visibility</p:attrName>
                                        </p:attrNameLst>
                                      </p:cBhvr>
                                      <p:to>
                                        <p:strVal val="visible"/>
                                      </p:to>
                                    </p:set>
                                    <p:animEffect transition="in" filter="strips(downRight)">
                                      <p:cBhvr>
                                        <p:cTn id="7" dur="500"/>
                                        <p:tgtEl>
                                          <p:spTgt spid="539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build="p"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77155"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40675" name="Rectangle 3"/>
          <p:cNvSpPr>
            <a:spLocks noGrp="1" noChangeArrowheads="1"/>
          </p:cNvSpPr>
          <p:nvPr>
            <p:ph type="body" idx="1"/>
          </p:nvPr>
        </p:nvSpPr>
        <p:spPr>
          <a:xfrm>
            <a:off x="514350" y="1863725"/>
            <a:ext cx="8077200" cy="4489450"/>
          </a:xfrm>
        </p:spPr>
        <p:txBody>
          <a:bodyPr/>
          <a:lstStyle/>
          <a:p>
            <a:pPr marL="261938" indent="-261938">
              <a:buFontTx/>
              <a:buNone/>
              <a:defRPr/>
            </a:pPr>
            <a:r>
              <a:rPr lang="pt-BR" b="1" smtClean="0">
                <a:effectLst>
                  <a:outerShdw blurRad="38100" dist="38100" dir="2700000" algn="tl">
                    <a:srgbClr val="000000"/>
                  </a:outerShdw>
                </a:effectLst>
              </a:rPr>
              <a:t>3) Analogamente, a</a:t>
            </a:r>
            <a:r>
              <a:rPr lang="pt-BR" b="1" smtClean="0">
                <a:solidFill>
                  <a:schemeClr val="bg1"/>
                </a:solidFill>
                <a:effectLst>
                  <a:outerShdw blurRad="38100" dist="38100" dir="2700000" algn="tl">
                    <a:srgbClr val="000000"/>
                  </a:outerShdw>
                </a:effectLst>
              </a:rPr>
              <a:t> oferta de crédito </a:t>
            </a:r>
            <a:r>
              <a:rPr lang="pt-BR" b="1" smtClean="0">
                <a:effectLst>
                  <a:outerShdw blurRad="38100" dist="38100" dir="2700000" algn="tl">
                    <a:srgbClr val="000000"/>
                  </a:outerShdw>
                </a:effectLst>
              </a:rPr>
              <a:t>pode não variar da mesma forma que a oferta de moeda; e as mudanças na relação entre moeda e crédito podem ser particularmente significativas em períodos de crise.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Effect transition="in" filter="strips(downRight)">
                                      <p:cBhvr>
                                        <p:cTn id="7" dur="500"/>
                                        <p:tgtEl>
                                          <p:spTgt spid="540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78179"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41699" name="Rectangle 3"/>
          <p:cNvSpPr>
            <a:spLocks noGrp="1" noChangeArrowheads="1"/>
          </p:cNvSpPr>
          <p:nvPr>
            <p:ph type="body" idx="1"/>
          </p:nvPr>
        </p:nvSpPr>
        <p:spPr>
          <a:xfrm>
            <a:off x="12700" y="1685925"/>
            <a:ext cx="9105900" cy="4730750"/>
          </a:xfrm>
        </p:spPr>
        <p:txBody>
          <a:bodyPr/>
          <a:lstStyle/>
          <a:p>
            <a:pPr marL="261938" indent="-261938">
              <a:buFontTx/>
              <a:buNone/>
              <a:defRPr/>
            </a:pPr>
            <a:r>
              <a:rPr lang="pt-BR" b="1" smtClean="0">
                <a:effectLst>
                  <a:outerShdw blurRad="38100" dist="38100" dir="2700000" algn="tl">
                    <a:srgbClr val="000000"/>
                  </a:outerShdw>
                </a:effectLst>
              </a:rPr>
              <a:t>4) Os termos em que o crédito é disponibilizado e o seu montante são determinados, em larga medida, pelos</a:t>
            </a:r>
            <a:r>
              <a:rPr lang="pt-BR" b="1" smtClean="0">
                <a:solidFill>
                  <a:schemeClr val="bg1"/>
                </a:solidFill>
                <a:effectLst>
                  <a:outerShdw blurRad="38100" dist="38100" dir="2700000" algn="tl">
                    <a:srgbClr val="000000"/>
                  </a:outerShdw>
                </a:effectLst>
              </a:rPr>
              <a:t> bancos</a:t>
            </a:r>
            <a:r>
              <a:rPr lang="pt-BR" b="1" smtClean="0">
                <a:effectLst>
                  <a:outerShdw blurRad="38100" dist="38100" dir="2700000" algn="tl">
                    <a:srgbClr val="000000"/>
                  </a:outerShdw>
                </a:effectLst>
              </a:rPr>
              <a:t>; sua habilidade e disposição em conceder empréstimos são afetadas pela taxa de juros dos títulos públicos de curto prazo, porém de maneiras que dependem das condições econômicas; variações nas taxas de juros afetam o PL das empresas, o PL dos bancos e o conjunto de oportunidades dos bancos.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41699">
                                            <p:txEl>
                                              <p:pRg st="0" end="0"/>
                                            </p:txEl>
                                          </p:spTgt>
                                        </p:tgtEl>
                                        <p:attrNameLst>
                                          <p:attrName>style.visibility</p:attrName>
                                        </p:attrNameLst>
                                      </p:cBhvr>
                                      <p:to>
                                        <p:strVal val="visible"/>
                                      </p:to>
                                    </p:set>
                                    <p:animEffect transition="in" filter="strips(downRight)">
                                      <p:cBhvr>
                                        <p:cTn id="7" dur="500"/>
                                        <p:tgtEl>
                                          <p:spTgt spid="541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9" grpId="0" build="p"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79203"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42723" name="Rectangle 3"/>
          <p:cNvSpPr>
            <a:spLocks noGrp="1" noChangeArrowheads="1"/>
          </p:cNvSpPr>
          <p:nvPr>
            <p:ph type="body" idx="1"/>
          </p:nvPr>
        </p:nvSpPr>
        <p:spPr>
          <a:xfrm>
            <a:off x="514350" y="1863725"/>
            <a:ext cx="8077200" cy="4730750"/>
          </a:xfrm>
        </p:spPr>
        <p:txBody>
          <a:bodyPr/>
          <a:lstStyle/>
          <a:p>
            <a:pPr marL="261938" indent="-261938">
              <a:buFontTx/>
              <a:buNone/>
              <a:defRPr/>
            </a:pPr>
            <a:r>
              <a:rPr lang="pt-BR" b="1" smtClean="0">
                <a:effectLst>
                  <a:outerShdw blurRad="38100" dist="38100" dir="2700000" algn="tl">
                    <a:srgbClr val="000000"/>
                  </a:outerShdw>
                </a:effectLst>
              </a:rPr>
              <a:t>	Grandes variações nas taxas de juros podem afetar o grau de incerteza dos emprestadores em relação ao merecimento de crédito dos tomadores de mepréstimos.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animEffect transition="in" filter="strips(downRight)">
                                      <p:cBhvr>
                                        <p:cTn id="7" dur="500"/>
                                        <p:tgtEl>
                                          <p:spTgt spid="542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80227"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43747" name="Rectangle 3"/>
          <p:cNvSpPr>
            <a:spLocks noGrp="1" noChangeArrowheads="1"/>
          </p:cNvSpPr>
          <p:nvPr>
            <p:ph type="body" idx="1"/>
          </p:nvPr>
        </p:nvSpPr>
        <p:spPr>
          <a:xfrm>
            <a:off x="514350" y="1863725"/>
            <a:ext cx="8077200" cy="4730750"/>
          </a:xfrm>
        </p:spPr>
        <p:txBody>
          <a:bodyPr/>
          <a:lstStyle/>
          <a:p>
            <a:pPr marL="261938" indent="-261938">
              <a:buFontTx/>
              <a:buNone/>
              <a:defRPr/>
            </a:pPr>
            <a:r>
              <a:rPr lang="pt-BR" b="1" smtClean="0">
                <a:effectLst>
                  <a:outerShdw blurRad="38100" dist="38100" dir="2700000" algn="tl">
                    <a:srgbClr val="000000"/>
                  </a:outerShdw>
                </a:effectLst>
              </a:rPr>
              <a:t>5) As autoridades monetárias e os agentes reguladores podem afetar o</a:t>
            </a:r>
            <a:r>
              <a:rPr lang="pt-BR" b="1" smtClean="0">
                <a:solidFill>
                  <a:schemeClr val="bg1"/>
                </a:solidFill>
                <a:effectLst>
                  <a:outerShdw blurRad="38100" dist="38100" dir="2700000" algn="tl">
                    <a:srgbClr val="000000"/>
                  </a:outerShdw>
                </a:effectLst>
              </a:rPr>
              <a:t> comportamento dos bancos</a:t>
            </a:r>
            <a:r>
              <a:rPr lang="pt-BR" b="1" smtClean="0">
                <a:effectLst>
                  <a:outerShdw blurRad="38100" dist="38100" dir="2700000" algn="tl">
                    <a:srgbClr val="000000"/>
                  </a:outerShdw>
                </a:effectLst>
              </a:rPr>
              <a:t>, não só por meio de variações na taxa dos títulos públicos de custo prazo, mas também alterando restrições (por exemplo, exigências de reserva legal, padrões de adequação de capital) e incentivos.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animEffect transition="in" filter="strips(downRight)">
                                      <p:cBhvr>
                                        <p:cTn id="7" dur="500"/>
                                        <p:tgtEl>
                                          <p:spTgt spid="543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81251"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44771" name="Rectangle 3"/>
          <p:cNvSpPr>
            <a:spLocks noGrp="1" noChangeArrowheads="1"/>
          </p:cNvSpPr>
          <p:nvPr>
            <p:ph type="body" idx="1"/>
          </p:nvPr>
        </p:nvSpPr>
        <p:spPr>
          <a:xfrm>
            <a:off x="514350" y="1863725"/>
            <a:ext cx="8077200" cy="4730750"/>
          </a:xfrm>
        </p:spPr>
        <p:txBody>
          <a:bodyPr/>
          <a:lstStyle/>
          <a:p>
            <a:pPr marL="762000" lvl="1">
              <a:defRPr/>
            </a:pPr>
            <a:r>
              <a:rPr lang="pt-BR" sz="3000" b="1" smtClean="0">
                <a:effectLst>
                  <a:outerShdw blurRad="38100" dist="38100" dir="2700000" algn="tl">
                    <a:srgbClr val="000000"/>
                  </a:outerShdw>
                </a:effectLst>
              </a:rPr>
              <a:t>Os impactos sobre o comportamento dos bancos provavelmente serão maiores quando as restrições forem mais pesadas do que quando elas não forem (há excesso de liquidez); </a:t>
            </a:r>
          </a:p>
          <a:p>
            <a:pPr marL="762000" lvl="1">
              <a:defRPr/>
            </a:pPr>
            <a:r>
              <a:rPr lang="pt-BR" sz="3000" b="1" smtClean="0">
                <a:effectLst>
                  <a:outerShdw blurRad="38100" dist="38100" dir="2700000" algn="tl">
                    <a:srgbClr val="000000"/>
                  </a:outerShdw>
                </a:effectLst>
              </a:rPr>
              <a:t>em algumas circunstâncias extremas, pode haver mesmo uma armadilha de liquidez, em que o relaxamento da política monetária não tem nenhum efeito significativo sobre os empréstimos.</a:t>
            </a:r>
          </a:p>
          <a:p>
            <a:pPr marL="762000" lvl="1">
              <a:defRPr/>
            </a:pPr>
            <a:endParaRPr lang="pt-BR" sz="3000" b="1" smtClean="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44771">
                                            <p:txEl>
                                              <p:pRg st="0" end="0"/>
                                            </p:txEl>
                                          </p:spTgt>
                                        </p:tgtEl>
                                        <p:attrNameLst>
                                          <p:attrName>style.visibility</p:attrName>
                                        </p:attrNameLst>
                                      </p:cBhvr>
                                      <p:to>
                                        <p:strVal val="visible"/>
                                      </p:to>
                                    </p:set>
                                    <p:animEffect transition="in" filter="strips(downRight)">
                                      <p:cBhvr>
                                        <p:cTn id="7" dur="500"/>
                                        <p:tgtEl>
                                          <p:spTgt spid="54477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44771">
                                            <p:txEl>
                                              <p:pRg st="1" end="1"/>
                                            </p:txEl>
                                          </p:spTgt>
                                        </p:tgtEl>
                                        <p:attrNameLst>
                                          <p:attrName>style.visibility</p:attrName>
                                        </p:attrNameLst>
                                      </p:cBhvr>
                                      <p:to>
                                        <p:strVal val="visible"/>
                                      </p:to>
                                    </p:set>
                                    <p:animEffect transition="in" filter="strips(downRight)">
                                      <p:cBhvr>
                                        <p:cTn id="10" dur="500"/>
                                        <p:tgtEl>
                                          <p:spTgt spid="544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82275"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45795" name="Rectangle 3"/>
          <p:cNvSpPr>
            <a:spLocks noGrp="1" noChangeArrowheads="1"/>
          </p:cNvSpPr>
          <p:nvPr>
            <p:ph type="body" idx="1"/>
          </p:nvPr>
        </p:nvSpPr>
        <p:spPr>
          <a:xfrm>
            <a:off x="514350" y="1863725"/>
            <a:ext cx="8077200" cy="4730750"/>
          </a:xfrm>
        </p:spPr>
        <p:txBody>
          <a:bodyPr/>
          <a:lstStyle/>
          <a:p>
            <a:pPr marL="261938" indent="-261938">
              <a:buFontTx/>
              <a:buNone/>
              <a:defRPr/>
            </a:pPr>
            <a:r>
              <a:rPr lang="pt-BR" sz="3000" b="1" smtClean="0">
                <a:effectLst>
                  <a:outerShdw blurRad="38100" dist="38100" dir="2700000" algn="tl">
                    <a:srgbClr val="000000"/>
                  </a:outerShdw>
                </a:effectLst>
              </a:rPr>
              <a:t>6) A política monetária afeta a atividade econômica não só por seu efeito sobre a </a:t>
            </a:r>
            <a:r>
              <a:rPr lang="pt-BR" sz="3000" b="1" smtClean="0">
                <a:solidFill>
                  <a:schemeClr val="bg1"/>
                </a:solidFill>
                <a:effectLst>
                  <a:outerShdw blurRad="38100" dist="38100" dir="2700000" algn="tl">
                    <a:srgbClr val="000000"/>
                  </a:outerShdw>
                </a:effectLst>
              </a:rPr>
              <a:t>demanda</a:t>
            </a:r>
            <a:r>
              <a:rPr lang="pt-BR" sz="3000" b="1" smtClean="0">
                <a:effectLst>
                  <a:outerShdw blurRad="38100" dist="38100" dir="2700000" algn="tl">
                    <a:srgbClr val="000000"/>
                  </a:outerShdw>
                </a:effectLst>
              </a:rPr>
              <a:t> por crédito (por exemplo, investimentos), mas também sobre a </a:t>
            </a:r>
            <a:r>
              <a:rPr lang="pt-BR" sz="3000" b="1" smtClean="0">
                <a:solidFill>
                  <a:schemeClr val="bg1"/>
                </a:solidFill>
                <a:effectLst>
                  <a:outerShdw blurRad="38100" dist="38100" dir="2700000" algn="tl">
                    <a:srgbClr val="000000"/>
                  </a:outerShdw>
                </a:effectLst>
              </a:rPr>
              <a:t>oferta</a:t>
            </a:r>
            <a:r>
              <a:rPr lang="pt-BR" sz="3000" b="1" smtClean="0">
                <a:effectLst>
                  <a:outerShdw blurRad="38100" dist="38100" dir="2700000" algn="tl">
                    <a:srgbClr val="000000"/>
                  </a:outerShdw>
                </a:effectLst>
              </a:rPr>
              <a:t> (por exemplo, quando existe racionamento de crédito, é o seu impacto sobre a oferta de crédito que importa); da mesma forma, a política monetária produz impactos sobre a oferta agregada e sobre a demanda agregada, que estão, com freqüência, interligadas.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animEffect transition="in" filter="strips(downRight)">
                                      <p:cBhvr>
                                        <p:cTn id="7" dur="500"/>
                                        <p:tgtEl>
                                          <p:spTgt spid="545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5" grpId="0" build="p"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83299"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46819" name="Rectangle 3"/>
          <p:cNvSpPr>
            <a:spLocks noGrp="1" noChangeArrowheads="1"/>
          </p:cNvSpPr>
          <p:nvPr>
            <p:ph type="body" idx="1"/>
          </p:nvPr>
        </p:nvSpPr>
        <p:spPr>
          <a:xfrm>
            <a:off x="514350" y="1863725"/>
            <a:ext cx="8077200" cy="4730750"/>
          </a:xfrm>
        </p:spPr>
        <p:txBody>
          <a:bodyPr/>
          <a:lstStyle/>
          <a:p>
            <a:pPr marL="261938" indent="-261938">
              <a:buFontTx/>
              <a:buNone/>
              <a:defRPr/>
            </a:pPr>
            <a:r>
              <a:rPr lang="pt-BR" b="1" smtClean="0">
                <a:effectLst>
                  <a:outerShdw blurRad="38100" dist="38100" dir="2700000" algn="tl">
                    <a:srgbClr val="000000"/>
                  </a:outerShdw>
                </a:effectLst>
              </a:rPr>
              <a:t>7) Tipicamente, os efeitos do lado da oferta e do lado da demanda reforçam um ao outro, por exemplo, ao levar a uma contração da economia; mas os efeitos do lado da oferta podem, de fato, ser maiores do que os efeitos do lado da demanda, caso em que uma política monetária mais apertada pode, na verdade, ser </a:t>
            </a:r>
            <a:r>
              <a:rPr lang="pt-BR" b="1" smtClean="0">
                <a:solidFill>
                  <a:schemeClr val="bg1"/>
                </a:solidFill>
                <a:effectLst>
                  <a:outerShdw blurRad="38100" dist="38100" dir="2700000" algn="tl">
                    <a:srgbClr val="000000"/>
                  </a:outerShdw>
                </a:effectLst>
              </a:rPr>
              <a:t>inflacionária</a:t>
            </a:r>
            <a:r>
              <a:rPr lang="pt-BR" b="1" smtClean="0">
                <a:effectLst>
                  <a:outerShdw blurRad="38100" dist="38100" dir="2700000" algn="tl">
                    <a:srgbClr val="00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46819">
                                            <p:txEl>
                                              <p:pRg st="0" end="0"/>
                                            </p:txEl>
                                          </p:spTgt>
                                        </p:tgtEl>
                                        <p:attrNameLst>
                                          <p:attrName>style.visibility</p:attrName>
                                        </p:attrNameLst>
                                      </p:cBhvr>
                                      <p:to>
                                        <p:strVal val="visible"/>
                                      </p:to>
                                    </p:set>
                                    <p:animEffect transition="in" filter="strips(downRight)">
                                      <p:cBhvr>
                                        <p:cTn id="7" dur="500"/>
                                        <p:tgtEl>
                                          <p:spTgt spid="546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84323"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47843" name="Rectangle 3"/>
          <p:cNvSpPr>
            <a:spLocks noGrp="1" noChangeArrowheads="1"/>
          </p:cNvSpPr>
          <p:nvPr>
            <p:ph type="body" idx="1"/>
          </p:nvPr>
        </p:nvSpPr>
        <p:spPr>
          <a:xfrm>
            <a:off x="514350" y="1863725"/>
            <a:ext cx="8077200" cy="4730750"/>
          </a:xfrm>
        </p:spPr>
        <p:txBody>
          <a:bodyPr/>
          <a:lstStyle/>
          <a:p>
            <a:pPr marL="261938" indent="-261938">
              <a:buFontTx/>
              <a:buNone/>
              <a:defRPr/>
            </a:pPr>
            <a:r>
              <a:rPr lang="pt-BR" b="1" smtClean="0">
                <a:effectLst>
                  <a:outerShdw blurRad="38100" dist="38100" dir="2700000" algn="tl">
                    <a:srgbClr val="000000"/>
                  </a:outerShdw>
                </a:effectLst>
              </a:rPr>
              <a:t>8) Em pequenas economias abertas, o efeito dominante da política monetária se dá pelos </a:t>
            </a:r>
            <a:r>
              <a:rPr lang="pt-BR" b="1" smtClean="0">
                <a:solidFill>
                  <a:schemeClr val="bg1"/>
                </a:solidFill>
                <a:effectLst>
                  <a:outerShdw blurRad="38100" dist="38100" dir="2700000" algn="tl">
                    <a:srgbClr val="000000"/>
                  </a:outerShdw>
                </a:effectLst>
              </a:rPr>
              <a:t>efeitos do lado da oferta</a:t>
            </a:r>
            <a:r>
              <a:rPr lang="pt-BR" b="1" smtClean="0">
                <a:effectLst>
                  <a:outerShdw blurRad="38100" dist="38100" dir="2700000" algn="tl">
                    <a:srgbClr val="000000"/>
                  </a:outerShdw>
                </a:effectLst>
              </a:rPr>
              <a:t>, uma vez que o país pode se defrontar com uma curva de demanda quase horizontal de seus produtos.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strips(downRight)">
                                      <p:cBhvr>
                                        <p:cTn id="7" dur="500"/>
                                        <p:tgtEl>
                                          <p:spTgt spid="547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85347"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48867" name="Rectangle 3"/>
          <p:cNvSpPr>
            <a:spLocks noGrp="1" noChangeArrowheads="1"/>
          </p:cNvSpPr>
          <p:nvPr>
            <p:ph type="body" idx="1"/>
          </p:nvPr>
        </p:nvSpPr>
        <p:spPr>
          <a:xfrm>
            <a:off x="412750" y="1863725"/>
            <a:ext cx="8267700" cy="4730750"/>
          </a:xfrm>
        </p:spPr>
        <p:txBody>
          <a:bodyPr/>
          <a:lstStyle/>
          <a:p>
            <a:pPr marL="261938" indent="-261938">
              <a:buFontTx/>
              <a:buNone/>
              <a:defRPr/>
            </a:pPr>
            <a:r>
              <a:rPr lang="pt-BR" sz="3000" b="1" smtClean="0">
                <a:effectLst>
                  <a:outerShdw blurRad="38100" dist="38100" dir="2700000" algn="tl">
                    <a:srgbClr val="000000"/>
                  </a:outerShdw>
                </a:effectLst>
              </a:rPr>
              <a:t>9) A política monetária afeta o comportamento dos bancos e empresas (e famílias) não só por meio de efeitos substituição intertemporais (variações nas taxa de juros real), mas também (e, em muitos casos, com mais importância) pelos </a:t>
            </a:r>
            <a:r>
              <a:rPr lang="pt-BR" sz="3000" b="1" smtClean="0">
                <a:solidFill>
                  <a:schemeClr val="bg1"/>
                </a:solidFill>
                <a:effectLst>
                  <a:outerShdw blurRad="38100" dist="38100" dir="2700000" algn="tl">
                    <a:srgbClr val="000000"/>
                  </a:outerShdw>
                </a:effectLst>
              </a:rPr>
              <a:t>efeitos de riqueza real e fluxo de caixa</a:t>
            </a:r>
            <a:r>
              <a:rPr lang="pt-BR" sz="3000" b="1" smtClean="0">
                <a:effectLst>
                  <a:outerShdw blurRad="38100" dist="38100" dir="2700000" algn="tl">
                    <a:srgbClr val="000000"/>
                  </a:outerShdw>
                </a:effectLst>
              </a:rPr>
              <a:t>. Estes podem ser particularmente acentuados em economias abertas, nas quais eles induzem variações nas taxas de câmbio, quando bancos e empresas sofrem uma exposição cambial.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48867">
                                            <p:txEl>
                                              <p:pRg st="0" end="0"/>
                                            </p:txEl>
                                          </p:spTgt>
                                        </p:tgtEl>
                                        <p:attrNameLst>
                                          <p:attrName>style.visibility</p:attrName>
                                        </p:attrNameLst>
                                      </p:cBhvr>
                                      <p:to>
                                        <p:strVal val="visible"/>
                                      </p:to>
                                    </p:set>
                                    <p:animEffect transition="in" filter="strips(downRight)">
                                      <p:cBhvr>
                                        <p:cTn id="7" dur="500"/>
                                        <p:tgtEl>
                                          <p:spTgt spid="548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Espaço Reservado para Data 2"/>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76834" name="Rectangle 2"/>
          <p:cNvSpPr>
            <a:spLocks noChangeArrowheads="1"/>
          </p:cNvSpPr>
          <p:nvPr/>
        </p:nvSpPr>
        <p:spPr bwMode="auto">
          <a:xfrm>
            <a:off x="1616075" y="5951538"/>
            <a:ext cx="77724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eaLnBrk="0" hangingPunct="0">
              <a:spcBef>
                <a:spcPct val="50000"/>
              </a:spcBef>
            </a:pPr>
            <a:r>
              <a:rPr lang="pt-BR" altLang="pt-BR">
                <a:solidFill>
                  <a:schemeClr val="bg1"/>
                </a:solidFill>
              </a:rPr>
              <a:t>Fonte: Stiglitz &amp; Geenwald (2004).</a:t>
            </a:r>
          </a:p>
        </p:txBody>
      </p:sp>
      <p:sp>
        <p:nvSpPr>
          <p:cNvPr id="20484" name="Rectangle 3"/>
          <p:cNvSpPr>
            <a:spLocks noChangeArrowheads="1"/>
          </p:cNvSpPr>
          <p:nvPr/>
        </p:nvSpPr>
        <p:spPr bwMode="auto">
          <a:xfrm>
            <a:off x="685800" y="3524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pt-BR" altLang="pt-BR" sz="3600">
                <a:solidFill>
                  <a:srgbClr val="00FFFF"/>
                </a:solidFill>
              </a:rPr>
              <a:t>Movimentos na velocidade</a:t>
            </a:r>
          </a:p>
        </p:txBody>
      </p:sp>
      <p:sp>
        <p:nvSpPr>
          <p:cNvPr id="376837" name="Rectangle 5"/>
          <p:cNvSpPr>
            <a:spLocks noChangeArrowheads="1"/>
          </p:cNvSpPr>
          <p:nvPr/>
        </p:nvSpPr>
        <p:spPr bwMode="auto">
          <a:xfrm>
            <a:off x="187325" y="1339850"/>
            <a:ext cx="874395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algn="ctr" eaLnBrk="0" hangingPunct="0">
              <a:spcBef>
                <a:spcPct val="20000"/>
              </a:spcBef>
              <a:buFontTx/>
              <a:buChar char="•"/>
            </a:pPr>
            <a:r>
              <a:rPr lang="pt-BR" altLang="pt-BR" sz="2400" b="1">
                <a:sym typeface="Symbol" pitchFamily="18" charset="2"/>
              </a:rPr>
              <a:t>EUA: regressão dos dados anuais de 1959-1999</a:t>
            </a:r>
            <a:endParaRPr lang="en-US" altLang="pt-BR" sz="2400" b="1">
              <a:sym typeface="Symbol" pitchFamily="18" charset="2"/>
            </a:endParaRPr>
          </a:p>
        </p:txBody>
      </p:sp>
      <p:pic>
        <p:nvPicPr>
          <p:cNvPr id="376839" name="Picture 7" descr="juros vel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68463" y="1841500"/>
            <a:ext cx="5751512" cy="4157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Text Box 9"/>
          <p:cNvSpPr txBox="1">
            <a:spLocks noChangeArrowheads="1"/>
          </p:cNvSpPr>
          <p:nvPr/>
        </p:nvSpPr>
        <p:spPr bwMode="auto">
          <a:xfrm>
            <a:off x="5734050" y="4064000"/>
            <a:ext cx="1522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dirty="0">
                <a:solidFill>
                  <a:srgbClr val="0000CC"/>
                </a:solidFill>
              </a:rPr>
              <a:t>R</a:t>
            </a:r>
            <a:r>
              <a:rPr lang="pt-BR" altLang="pt-BR" baseline="30000" dirty="0">
                <a:solidFill>
                  <a:srgbClr val="0000CC"/>
                </a:solidFill>
              </a:rPr>
              <a:t>2</a:t>
            </a:r>
            <a:r>
              <a:rPr lang="pt-BR" altLang="pt-BR" dirty="0">
                <a:solidFill>
                  <a:srgbClr val="0000CC"/>
                </a:solidFill>
              </a:rPr>
              <a:t> = 0,2852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6837">
                                            <p:txEl>
                                              <p:pRg st="0" end="0"/>
                                            </p:txEl>
                                          </p:spTgt>
                                        </p:tgtEl>
                                        <p:attrNameLst>
                                          <p:attrName>style.visibility</p:attrName>
                                        </p:attrNameLst>
                                      </p:cBhvr>
                                      <p:to>
                                        <p:strVal val="visible"/>
                                      </p:to>
                                    </p:set>
                                    <p:animEffect transition="in" filter="strips(downRight)">
                                      <p:cBhvr>
                                        <p:cTn id="7" dur="500"/>
                                        <p:tgtEl>
                                          <p:spTgt spid="3768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6839"/>
                                        </p:tgtEl>
                                        <p:attrNameLst>
                                          <p:attrName>style.visibility</p:attrName>
                                        </p:attrNameLst>
                                      </p:cBhvr>
                                      <p:to>
                                        <p:strVal val="visible"/>
                                      </p:to>
                                    </p:set>
                                    <p:animEffect transition="in" filter="dissolve">
                                      <p:cBhvr>
                                        <p:cTn id="12" dur="500"/>
                                        <p:tgtEl>
                                          <p:spTgt spid="376839"/>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76834">
                                            <p:txEl>
                                              <p:pRg st="0" end="0"/>
                                            </p:txEl>
                                          </p:spTgt>
                                        </p:tgtEl>
                                        <p:attrNameLst>
                                          <p:attrName>style.visibility</p:attrName>
                                        </p:attrNameLst>
                                      </p:cBhvr>
                                      <p:to>
                                        <p:strVal val="visible"/>
                                      </p:to>
                                    </p:set>
                                    <p:animEffect transition="in" filter="strips(downRight)">
                                      <p:cBhvr>
                                        <p:cTn id="15" dur="500"/>
                                        <p:tgtEl>
                                          <p:spTgt spid="376834">
                                            <p:txEl>
                                              <p:pRg st="0" end="0"/>
                                            </p:txEl>
                                          </p:spTgt>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4" grpId="0" build="p" autoUpdateAnimBg="0"/>
      <p:bldP spid="376837" grpId="0" build="p" autoUpdateAnimBg="0"/>
      <p:bldP spid="20487" grpId="0"/>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86371"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49891" name="Rectangle 3"/>
          <p:cNvSpPr>
            <a:spLocks noGrp="1" noChangeArrowheads="1"/>
          </p:cNvSpPr>
          <p:nvPr>
            <p:ph type="body" idx="1"/>
          </p:nvPr>
        </p:nvSpPr>
        <p:spPr>
          <a:xfrm>
            <a:off x="514350" y="1863725"/>
            <a:ext cx="8077200" cy="4730750"/>
          </a:xfrm>
        </p:spPr>
        <p:txBody>
          <a:bodyPr/>
          <a:lstStyle/>
          <a:p>
            <a:pPr marL="261938" indent="-261938">
              <a:buFontTx/>
              <a:buNone/>
              <a:defRPr/>
            </a:pPr>
            <a:r>
              <a:rPr lang="pt-BR" b="1" smtClean="0">
                <a:effectLst>
                  <a:outerShdw blurRad="38100" dist="38100" dir="2700000" algn="tl">
                    <a:srgbClr val="000000"/>
                  </a:outerShdw>
                </a:effectLst>
              </a:rPr>
              <a:t>10) </a:t>
            </a:r>
            <a:r>
              <a:rPr lang="pt-BR" b="1" smtClean="0">
                <a:solidFill>
                  <a:schemeClr val="bg1"/>
                </a:solidFill>
                <a:effectLst>
                  <a:outerShdw blurRad="38100" dist="38100" dir="2700000" algn="tl">
                    <a:srgbClr val="000000"/>
                  </a:outerShdw>
                </a:effectLst>
              </a:rPr>
              <a:t>Efeitos de equilíbrio geral</a:t>
            </a:r>
            <a:r>
              <a:rPr lang="pt-BR" b="1" smtClean="0">
                <a:effectLst>
                  <a:outerShdw blurRad="38100" dist="38100" dir="2700000" algn="tl">
                    <a:srgbClr val="000000"/>
                  </a:outerShdw>
                </a:effectLst>
              </a:rPr>
              <a:t> surgem por uma variedade de canais além daqueles enfatizados na literatura tradicional e das interligações de crédito. </a:t>
            </a:r>
          </a:p>
          <a:p>
            <a:pPr marL="762000" lvl="1">
              <a:defRPr/>
            </a:pPr>
            <a:r>
              <a:rPr lang="pt-BR" sz="3200" b="1" smtClean="0">
                <a:effectLst>
                  <a:outerShdw blurRad="38100" dist="38100" dir="2700000" algn="tl">
                    <a:srgbClr val="000000"/>
                  </a:outerShdw>
                </a:effectLst>
              </a:rPr>
              <a:t>Taxas de juros mais altas afetam os valores e os riscos dos ativos, as incertezas associadas tanto aos valores do ativo quanto ao risco de inadimplência.                                  </a:t>
            </a:r>
            <a:r>
              <a:rPr lang="pt-BR" sz="2000" b="1" smtClean="0">
                <a:effectLst>
                  <a:outerShdw blurRad="38100" dist="38100" dir="2700000" algn="tl">
                    <a:srgbClr val="000000"/>
                  </a:outerShdw>
                </a:effectLst>
              </a:rPr>
              <a:t>(continua)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49891">
                                            <p:txEl>
                                              <p:pRg st="0" end="0"/>
                                            </p:txEl>
                                          </p:spTgt>
                                        </p:tgtEl>
                                        <p:attrNameLst>
                                          <p:attrName>style.visibility</p:attrName>
                                        </p:attrNameLst>
                                      </p:cBhvr>
                                      <p:to>
                                        <p:strVal val="visible"/>
                                      </p:to>
                                    </p:set>
                                    <p:animEffect transition="in" filter="strips(downRight)">
                                      <p:cBhvr>
                                        <p:cTn id="7" dur="500"/>
                                        <p:tgtEl>
                                          <p:spTgt spid="54989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49891">
                                            <p:txEl>
                                              <p:pRg st="1" end="1"/>
                                            </p:txEl>
                                          </p:spTgt>
                                        </p:tgtEl>
                                        <p:attrNameLst>
                                          <p:attrName>style.visibility</p:attrName>
                                        </p:attrNameLst>
                                      </p:cBhvr>
                                      <p:to>
                                        <p:strVal val="visible"/>
                                      </p:to>
                                    </p:set>
                                    <p:animEffect transition="in" filter="strips(downRight)">
                                      <p:cBhvr>
                                        <p:cTn id="10" dur="500"/>
                                        <p:tgtEl>
                                          <p:spTgt spid="549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1" grpId="0" build="p"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87395"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50915" name="Rectangle 3"/>
          <p:cNvSpPr>
            <a:spLocks noGrp="1" noChangeArrowheads="1"/>
          </p:cNvSpPr>
          <p:nvPr>
            <p:ph type="body" idx="1"/>
          </p:nvPr>
        </p:nvSpPr>
        <p:spPr>
          <a:xfrm>
            <a:off x="514350" y="1863725"/>
            <a:ext cx="8077200" cy="4730750"/>
          </a:xfrm>
        </p:spPr>
        <p:txBody>
          <a:bodyPr/>
          <a:lstStyle/>
          <a:p>
            <a:pPr marL="762000" lvl="1">
              <a:defRPr/>
            </a:pPr>
            <a:r>
              <a:rPr lang="pt-BR" sz="3000" b="1" smtClean="0">
                <a:effectLst>
                  <a:outerShdw blurRad="38100" dist="38100" dir="2700000" algn="tl">
                    <a:srgbClr val="000000"/>
                  </a:outerShdw>
                </a:effectLst>
              </a:rPr>
              <a:t>Taxas de juros mais altas afetam atratividade relativa de emprestar ou manter títulos governamentais de longo prazo.</a:t>
            </a:r>
          </a:p>
          <a:p>
            <a:pPr marL="762000" lvl="1">
              <a:defRPr/>
            </a:pPr>
            <a:r>
              <a:rPr lang="pt-BR" sz="3000" b="1" smtClean="0">
                <a:effectLst>
                  <a:outerShdw blurRad="38100" dist="38100" dir="2700000" algn="tl">
                    <a:srgbClr val="000000"/>
                  </a:outerShdw>
                </a:effectLst>
              </a:rPr>
              <a:t>Esses efeitos podem ser ampliados quando as regulamentações para adequação de capital exigem um ajuste inadequado do risco para alguns tipos particulares de ativos; o comportamento é distorcido.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animEffect transition="in" filter="strips(downRight)">
                                      <p:cBhvr>
                                        <p:cTn id="7" dur="500"/>
                                        <p:tgtEl>
                                          <p:spTgt spid="55091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50915">
                                            <p:txEl>
                                              <p:pRg st="1" end="1"/>
                                            </p:txEl>
                                          </p:spTgt>
                                        </p:tgtEl>
                                        <p:attrNameLst>
                                          <p:attrName>style.visibility</p:attrName>
                                        </p:attrNameLst>
                                      </p:cBhvr>
                                      <p:to>
                                        <p:strVal val="visible"/>
                                      </p:to>
                                    </p:set>
                                    <p:animEffect transition="in" filter="strips(downRight)">
                                      <p:cBhvr>
                                        <p:cTn id="10" dur="500"/>
                                        <p:tgtEl>
                                          <p:spTgt spid="550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88419"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51939" name="Rectangle 3"/>
          <p:cNvSpPr>
            <a:spLocks noGrp="1" noChangeArrowheads="1"/>
          </p:cNvSpPr>
          <p:nvPr>
            <p:ph type="body" idx="1"/>
          </p:nvPr>
        </p:nvSpPr>
        <p:spPr>
          <a:xfrm>
            <a:off x="514350" y="1863725"/>
            <a:ext cx="8077200" cy="4730750"/>
          </a:xfrm>
        </p:spPr>
        <p:txBody>
          <a:bodyPr/>
          <a:lstStyle/>
          <a:p>
            <a:pPr marL="261938" indent="-261938">
              <a:buFontTx/>
              <a:buNone/>
              <a:defRPr/>
            </a:pPr>
            <a:r>
              <a:rPr lang="pt-BR" b="1" smtClean="0">
                <a:effectLst>
                  <a:outerShdw blurRad="38100" dist="38100" dir="2700000" algn="tl">
                    <a:srgbClr val="000000"/>
                  </a:outerShdw>
                </a:effectLst>
              </a:rPr>
              <a:t>11) Os efeitos da política monetária são de </a:t>
            </a:r>
            <a:r>
              <a:rPr lang="pt-BR" b="1" smtClean="0">
                <a:solidFill>
                  <a:schemeClr val="bg1"/>
                </a:solidFill>
                <a:effectLst>
                  <a:outerShdw blurRad="38100" dist="38100" dir="2700000" algn="tl">
                    <a:srgbClr val="000000"/>
                  </a:outerShdw>
                </a:effectLst>
              </a:rPr>
              <a:t>longa duração</a:t>
            </a:r>
            <a:r>
              <a:rPr lang="pt-BR" b="1" smtClean="0">
                <a:effectLst>
                  <a:outerShdw blurRad="38100" dist="38100" dir="2700000" algn="tl">
                    <a:srgbClr val="000000"/>
                  </a:outerShdw>
                </a:effectLst>
              </a:rPr>
              <a:t>. Um aumento na taxa de juros hoje, que seja subseqüentemente revertido, pode ter efeitos muito tempo depois do impacto inicial. Pode haver efeitos importantes de histerese.</a:t>
            </a:r>
            <a:endParaRPr lang="pt-BR" sz="3600" b="1" smtClean="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animEffect transition="in" filter="strips(downRight)">
                                      <p:cBhvr>
                                        <p:cTn id="7" dur="500"/>
                                        <p:tgtEl>
                                          <p:spTgt spid="551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build="p"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89443"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52963" name="Rectangle 3"/>
          <p:cNvSpPr>
            <a:spLocks noGrp="1" noChangeArrowheads="1"/>
          </p:cNvSpPr>
          <p:nvPr>
            <p:ph type="body" idx="1"/>
          </p:nvPr>
        </p:nvSpPr>
        <p:spPr>
          <a:xfrm>
            <a:off x="514350" y="1863725"/>
            <a:ext cx="8077200" cy="4730750"/>
          </a:xfrm>
        </p:spPr>
        <p:txBody>
          <a:bodyPr/>
          <a:lstStyle/>
          <a:p>
            <a:pPr marL="261938" indent="-261938">
              <a:buFontTx/>
              <a:buNone/>
              <a:defRPr/>
            </a:pPr>
            <a:r>
              <a:rPr lang="pt-BR" b="1" smtClean="0">
                <a:effectLst>
                  <a:outerShdw blurRad="38100" dist="38100" dir="2700000" algn="tl">
                    <a:srgbClr val="000000"/>
                  </a:outerShdw>
                </a:effectLst>
              </a:rPr>
              <a:t>12) A política monetária produz impactos altamente</a:t>
            </a:r>
            <a:r>
              <a:rPr lang="pt-BR" b="1" smtClean="0">
                <a:solidFill>
                  <a:schemeClr val="bg1"/>
                </a:solidFill>
                <a:effectLst>
                  <a:outerShdw blurRad="38100" dist="38100" dir="2700000" algn="tl">
                    <a:srgbClr val="000000"/>
                  </a:outerShdw>
                </a:effectLst>
              </a:rPr>
              <a:t> distorcidos</a:t>
            </a:r>
            <a:r>
              <a:rPr lang="pt-BR" b="1" smtClean="0">
                <a:effectLst>
                  <a:outerShdw blurRad="38100" dist="38100" dir="2700000" algn="tl">
                    <a:srgbClr val="000000"/>
                  </a:outerShdw>
                </a:effectLst>
              </a:rPr>
              <a:t> sobre a economia e essas distorções devem ser levadas em conta ao se pensar as vantagens da política monetária </a:t>
            </a:r>
            <a:r>
              <a:rPr lang="pt-BR" b="1" i="1" smtClean="0">
                <a:effectLst>
                  <a:outerShdw blurRad="38100" dist="38100" dir="2700000" algn="tl">
                    <a:srgbClr val="000000"/>
                  </a:outerShdw>
                </a:effectLst>
              </a:rPr>
              <a:t>versus</a:t>
            </a:r>
            <a:r>
              <a:rPr lang="pt-BR" b="1" smtClean="0">
                <a:effectLst>
                  <a:outerShdw blurRad="38100" dist="38100" dir="2700000" algn="tl">
                    <a:srgbClr val="000000"/>
                  </a:outerShdw>
                </a:effectLst>
              </a:rPr>
              <a:t> outros instrumentos de estabilização. Há maneiras de amenizar as distorções, mas elas podem, por sua vez, reduzir a eficácia da política monetária.</a:t>
            </a:r>
            <a:endParaRPr lang="pt-BR" sz="3600" b="1" smtClean="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52963">
                                            <p:txEl>
                                              <p:pRg st="0" end="0"/>
                                            </p:txEl>
                                          </p:spTgt>
                                        </p:tgtEl>
                                        <p:attrNameLst>
                                          <p:attrName>style.visibility</p:attrName>
                                        </p:attrNameLst>
                                      </p:cBhvr>
                                      <p:to>
                                        <p:strVal val="visible"/>
                                      </p:to>
                                    </p:set>
                                    <p:animEffect transition="in" filter="strips(downRight)">
                                      <p:cBhvr>
                                        <p:cTn id="7" dur="500"/>
                                        <p:tgtEl>
                                          <p:spTgt spid="552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build="p"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90467"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53987" name="Rectangle 3"/>
          <p:cNvSpPr>
            <a:spLocks noGrp="1" noChangeArrowheads="1"/>
          </p:cNvSpPr>
          <p:nvPr>
            <p:ph type="body" idx="1"/>
          </p:nvPr>
        </p:nvSpPr>
        <p:spPr>
          <a:xfrm>
            <a:off x="514350" y="1863725"/>
            <a:ext cx="8077200" cy="4730750"/>
          </a:xfrm>
        </p:spPr>
        <p:txBody>
          <a:bodyPr/>
          <a:lstStyle/>
          <a:p>
            <a:pPr marL="261938" indent="-261938">
              <a:buFontTx/>
              <a:buNone/>
              <a:defRPr/>
            </a:pPr>
            <a:r>
              <a:rPr lang="pt-BR" b="1" smtClean="0">
                <a:effectLst>
                  <a:outerShdw blurRad="38100" dist="38100" dir="2700000" algn="tl">
                    <a:srgbClr val="000000"/>
                  </a:outerShdw>
                </a:effectLst>
              </a:rPr>
              <a:t>13) Embora o impacto imediato da política monetária esteja sobre o sistema bancário, seus efeitos totais são distribuídos por toda a economia, como resultado da rede de </a:t>
            </a:r>
            <a:r>
              <a:rPr lang="pt-BR" b="1" smtClean="0">
                <a:solidFill>
                  <a:schemeClr val="bg1"/>
                </a:solidFill>
                <a:effectLst>
                  <a:outerShdw blurRad="38100" dist="38100" dir="2700000" algn="tl">
                    <a:srgbClr val="000000"/>
                  </a:outerShdw>
                </a:effectLst>
              </a:rPr>
              <a:t>interligações de crédito</a:t>
            </a:r>
            <a:r>
              <a:rPr lang="pt-BR" b="1" smtClean="0">
                <a:effectLst>
                  <a:outerShdw blurRad="38100" dist="38100" dir="2700000" algn="tl">
                    <a:srgbClr val="000000"/>
                  </a:outerShdw>
                </a:effectLst>
              </a:rPr>
              <a:t>.</a:t>
            </a:r>
            <a:endParaRPr lang="pt-BR" sz="3600" b="1" smtClean="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53987">
                                            <p:txEl>
                                              <p:pRg st="0" end="0"/>
                                            </p:txEl>
                                          </p:spTgt>
                                        </p:tgtEl>
                                        <p:attrNameLst>
                                          <p:attrName>style.visibility</p:attrName>
                                        </p:attrNameLst>
                                      </p:cBhvr>
                                      <p:to>
                                        <p:strVal val="visible"/>
                                      </p:to>
                                    </p:set>
                                    <p:animEffect transition="in" filter="strips(downRight)">
                                      <p:cBhvr>
                                        <p:cTn id="7" dur="500"/>
                                        <p:tgtEl>
                                          <p:spTgt spid="553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7" grpId="0" build="p"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91491"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55011" name="Rectangle 3"/>
          <p:cNvSpPr>
            <a:spLocks noGrp="1" noChangeArrowheads="1"/>
          </p:cNvSpPr>
          <p:nvPr>
            <p:ph type="body" idx="1"/>
          </p:nvPr>
        </p:nvSpPr>
        <p:spPr>
          <a:xfrm>
            <a:off x="514350" y="1863725"/>
            <a:ext cx="8077200" cy="4730750"/>
          </a:xfrm>
        </p:spPr>
        <p:txBody>
          <a:bodyPr/>
          <a:lstStyle/>
          <a:p>
            <a:pPr marL="261938" indent="-261938">
              <a:buFontTx/>
              <a:buNone/>
              <a:defRPr/>
            </a:pPr>
            <a:r>
              <a:rPr lang="pt-BR" b="1" smtClean="0">
                <a:effectLst>
                  <a:outerShdw blurRad="38100" dist="38100" dir="2700000" algn="tl">
                    <a:srgbClr val="000000"/>
                  </a:outerShdw>
                </a:effectLst>
              </a:rPr>
              <a:t>14) Aumentos da </a:t>
            </a:r>
            <a:r>
              <a:rPr lang="pt-BR" b="1" smtClean="0">
                <a:solidFill>
                  <a:schemeClr val="bg1"/>
                </a:solidFill>
                <a:effectLst>
                  <a:outerShdw blurRad="38100" dist="38100" dir="2700000" algn="tl">
                    <a:srgbClr val="000000"/>
                  </a:outerShdw>
                </a:effectLst>
              </a:rPr>
              <a:t>competitividade</a:t>
            </a:r>
            <a:r>
              <a:rPr lang="pt-BR" b="1" smtClean="0">
                <a:effectLst>
                  <a:outerShdw blurRad="38100" dist="38100" dir="2700000" algn="tl">
                    <a:srgbClr val="000000"/>
                  </a:outerShdw>
                </a:effectLst>
              </a:rPr>
              <a:t> do sistema bancário, eliminando ou reduzindo significativamente os lucros que resultam da diferença ente as taxas de empréstimo e de depósito, também tendem a reduzir a eficácia da política monetária.</a:t>
            </a:r>
            <a:endParaRPr lang="pt-BR" sz="3600" b="1" smtClean="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55011">
                                            <p:txEl>
                                              <p:pRg st="0" end="0"/>
                                            </p:txEl>
                                          </p:spTgt>
                                        </p:tgtEl>
                                        <p:attrNameLst>
                                          <p:attrName>style.visibility</p:attrName>
                                        </p:attrNameLst>
                                      </p:cBhvr>
                                      <p:to>
                                        <p:strVal val="visible"/>
                                      </p:to>
                                    </p:set>
                                    <p:animEffect transition="in" filter="strips(downRight)">
                                      <p:cBhvr>
                                        <p:cTn id="7" dur="500"/>
                                        <p:tgtEl>
                                          <p:spTgt spid="555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1" grpId="0" build="p"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92515" name="Rectangle 2"/>
          <p:cNvSpPr>
            <a:spLocks noGrp="1" noChangeArrowheads="1"/>
          </p:cNvSpPr>
          <p:nvPr>
            <p:ph type="title"/>
          </p:nvPr>
        </p:nvSpPr>
        <p:spPr>
          <a:xfrm>
            <a:off x="685800" y="352425"/>
            <a:ext cx="7772400" cy="1143000"/>
          </a:xfrm>
        </p:spPr>
        <p:txBody>
          <a:bodyPr/>
          <a:lstStyle/>
          <a:p>
            <a:r>
              <a:rPr lang="pt-BR" altLang="pt-BR" sz="3600" smtClean="0"/>
              <a:t>Novo Paradigma</a:t>
            </a:r>
          </a:p>
        </p:txBody>
      </p:sp>
      <p:sp>
        <p:nvSpPr>
          <p:cNvPr id="556035" name="Rectangle 3"/>
          <p:cNvSpPr>
            <a:spLocks noGrp="1" noChangeArrowheads="1"/>
          </p:cNvSpPr>
          <p:nvPr>
            <p:ph type="body" idx="1"/>
          </p:nvPr>
        </p:nvSpPr>
        <p:spPr>
          <a:xfrm>
            <a:off x="514350" y="1863725"/>
            <a:ext cx="8077200" cy="4730750"/>
          </a:xfrm>
        </p:spPr>
        <p:txBody>
          <a:bodyPr/>
          <a:lstStyle/>
          <a:p>
            <a:pPr marL="261938" indent="-261938">
              <a:buFontTx/>
              <a:buNone/>
              <a:defRPr/>
            </a:pPr>
            <a:r>
              <a:rPr lang="pt-BR" b="1" smtClean="0">
                <a:effectLst>
                  <a:outerShdw blurRad="38100" dist="38100" dir="2700000" algn="tl">
                    <a:srgbClr val="000000"/>
                  </a:outerShdw>
                </a:effectLst>
              </a:rPr>
              <a:t>15) Outras </a:t>
            </a:r>
            <a:r>
              <a:rPr lang="pt-BR" b="1" smtClean="0">
                <a:solidFill>
                  <a:schemeClr val="bg1"/>
                </a:solidFill>
                <a:effectLst>
                  <a:outerShdw blurRad="38100" dist="38100" dir="2700000" algn="tl">
                    <a:srgbClr val="000000"/>
                  </a:outerShdw>
                </a:effectLst>
              </a:rPr>
              <a:t>mudanças na estrutura financeira</a:t>
            </a:r>
            <a:r>
              <a:rPr lang="pt-BR" b="1" smtClean="0">
                <a:effectLst>
                  <a:outerShdw blurRad="38100" dist="38100" dir="2700000" algn="tl">
                    <a:srgbClr val="000000"/>
                  </a:outerShdw>
                </a:effectLst>
              </a:rPr>
              <a:t>, como o crescimento do mercado de capitais e a intensificação da integração global, podem afetar, mas não eliminar, a eficácia da política monetária.</a:t>
            </a:r>
            <a:endParaRPr lang="pt-BR" sz="3600" b="1" smtClean="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56035">
                                            <p:txEl>
                                              <p:pRg st="0" end="0"/>
                                            </p:txEl>
                                          </p:spTgt>
                                        </p:tgtEl>
                                        <p:attrNameLst>
                                          <p:attrName>style.visibility</p:attrName>
                                        </p:attrNameLst>
                                      </p:cBhvr>
                                      <p:to>
                                        <p:strVal val="visible"/>
                                      </p:to>
                                    </p:set>
                                    <p:animEffect transition="in" filter="strips(downRight)">
                                      <p:cBhvr>
                                        <p:cTn id="7" dur="500"/>
                                        <p:tgtEl>
                                          <p:spTgt spid="556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21507" name="Rectangle 2"/>
          <p:cNvSpPr>
            <a:spLocks noGrp="1" noChangeArrowheads="1"/>
          </p:cNvSpPr>
          <p:nvPr>
            <p:ph type="title"/>
          </p:nvPr>
        </p:nvSpPr>
        <p:spPr>
          <a:xfrm>
            <a:off x="685800" y="352425"/>
            <a:ext cx="7772400" cy="1143000"/>
          </a:xfrm>
        </p:spPr>
        <p:txBody>
          <a:bodyPr/>
          <a:lstStyle/>
          <a:p>
            <a:r>
              <a:rPr lang="pt-BR" altLang="pt-BR" sz="3600" smtClean="0"/>
              <a:t>Movimentos na velocidade</a:t>
            </a:r>
          </a:p>
        </p:txBody>
      </p:sp>
      <p:sp>
        <p:nvSpPr>
          <p:cNvPr id="379907" name="Rectangle 3"/>
          <p:cNvSpPr>
            <a:spLocks noGrp="1" noChangeArrowheads="1"/>
          </p:cNvSpPr>
          <p:nvPr>
            <p:ph type="body" idx="1"/>
          </p:nvPr>
        </p:nvSpPr>
        <p:spPr>
          <a:xfrm>
            <a:off x="685800" y="1857375"/>
            <a:ext cx="7772400" cy="1671638"/>
          </a:xfrm>
        </p:spPr>
        <p:txBody>
          <a:bodyPr/>
          <a:lstStyle/>
          <a:p>
            <a:pPr marL="261938" indent="-261938"/>
            <a:r>
              <a:rPr lang="pt-BR" altLang="pt-BR" b="1" smtClean="0">
                <a:sym typeface="Symbol" pitchFamily="18" charset="2"/>
              </a:rPr>
              <a:t>O fracasso da relação moeda-renda deveria incitar uma revisão das bases da teoria monetarista, não menos do que o aparente fracasso do </a:t>
            </a:r>
            <a:r>
              <a:rPr lang="pt-BR" altLang="pt-BR" b="1" i="1" smtClean="0">
                <a:sym typeface="Symbol" pitchFamily="18" charset="2"/>
              </a:rPr>
              <a:t>trade-off</a:t>
            </a:r>
            <a:r>
              <a:rPr lang="pt-BR" altLang="pt-BR" b="1" smtClean="0">
                <a:sym typeface="Symbol" pitchFamily="18" charset="2"/>
              </a:rPr>
              <a:t> entre inflação e desemprego no final da década de 1970 exigiu uma reavaliação de outros aspectos dos postulados da teoria keynesiana tradicional.</a:t>
            </a:r>
            <a:endParaRPr lang="en-US" altLang="pt-BR" b="1"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animEffect transition="in" filter="strips(downRight)">
                                      <p:cBhvr>
                                        <p:cTn id="7" dur="500"/>
                                        <p:tgtEl>
                                          <p:spTgt spid="3799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075" name="Rectangle 2"/>
          <p:cNvSpPr>
            <a:spLocks noGrp="1" noChangeArrowheads="1"/>
          </p:cNvSpPr>
          <p:nvPr>
            <p:ph type="title"/>
          </p:nvPr>
        </p:nvSpPr>
        <p:spPr>
          <a:xfrm>
            <a:off x="685800" y="352425"/>
            <a:ext cx="7772400" cy="1143000"/>
          </a:xfrm>
        </p:spPr>
        <p:txBody>
          <a:bodyPr/>
          <a:lstStyle/>
          <a:p>
            <a:r>
              <a:rPr lang="pt-BR" altLang="pt-BR" sz="3600" smtClean="0"/>
              <a:t>Introdução</a:t>
            </a:r>
          </a:p>
        </p:txBody>
      </p:sp>
      <p:sp>
        <p:nvSpPr>
          <p:cNvPr id="236547" name="Rectangle 3"/>
          <p:cNvSpPr>
            <a:spLocks noGrp="1" noChangeArrowheads="1"/>
          </p:cNvSpPr>
          <p:nvPr>
            <p:ph type="body" idx="1"/>
          </p:nvPr>
        </p:nvSpPr>
        <p:spPr>
          <a:xfrm>
            <a:off x="514350" y="2357438"/>
            <a:ext cx="8077200" cy="1671637"/>
          </a:xfrm>
        </p:spPr>
        <p:txBody>
          <a:bodyPr/>
          <a:lstStyle/>
          <a:p>
            <a:pPr marL="261938" indent="-261938"/>
            <a:r>
              <a:rPr lang="pt-BR" altLang="pt-BR" b="1" smtClean="0"/>
              <a:t>Desafio teórico para a economia monetária:</a:t>
            </a:r>
          </a:p>
          <a:p>
            <a:pPr marL="762000" lvl="1"/>
            <a:r>
              <a:rPr lang="pt-BR" altLang="pt-BR" sz="3200" b="1" smtClean="0">
                <a:solidFill>
                  <a:schemeClr val="bg1"/>
                </a:solidFill>
              </a:rPr>
              <a:t>Encontrar pressupostos sob os quais ela adquire ou não importância.</a:t>
            </a:r>
            <a:endParaRPr lang="pt-BR" altLang="pt-BR" sz="320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Effect transition="in" filter="strips(downRight)">
                                      <p:cBhvr>
                                        <p:cTn id="7" dur="500"/>
                                        <p:tgtEl>
                                          <p:spTgt spid="23654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36547">
                                            <p:txEl>
                                              <p:pRg st="1" end="1"/>
                                            </p:txEl>
                                          </p:spTgt>
                                        </p:tgtEl>
                                        <p:attrNameLst>
                                          <p:attrName>style.visibility</p:attrName>
                                        </p:attrNameLst>
                                      </p:cBhvr>
                                      <p:to>
                                        <p:strVal val="visible"/>
                                      </p:to>
                                    </p:set>
                                    <p:animEffect transition="in" filter="strips(downRight)">
                                      <p:cBhvr>
                                        <p:cTn id="10" dur="500"/>
                                        <p:tgtEl>
                                          <p:spTgt spid="2365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22531" name="Rectangle 2"/>
          <p:cNvSpPr>
            <a:spLocks noGrp="1" noChangeArrowheads="1"/>
          </p:cNvSpPr>
          <p:nvPr>
            <p:ph type="title"/>
          </p:nvPr>
        </p:nvSpPr>
        <p:spPr>
          <a:xfrm>
            <a:off x="685800" y="352425"/>
            <a:ext cx="7772400" cy="1143000"/>
          </a:xfrm>
        </p:spPr>
        <p:txBody>
          <a:bodyPr/>
          <a:lstStyle/>
          <a:p>
            <a:r>
              <a:rPr lang="pt-BR" altLang="pt-BR" sz="3600" smtClean="0"/>
              <a:t>Movimentos na velocidade</a:t>
            </a:r>
          </a:p>
        </p:txBody>
      </p:sp>
      <p:sp>
        <p:nvSpPr>
          <p:cNvPr id="382979" name="Rectangle 3"/>
          <p:cNvSpPr>
            <a:spLocks noGrp="1" noChangeArrowheads="1"/>
          </p:cNvSpPr>
          <p:nvPr>
            <p:ph type="body" idx="1"/>
          </p:nvPr>
        </p:nvSpPr>
        <p:spPr>
          <a:xfrm>
            <a:off x="504825" y="1471613"/>
            <a:ext cx="8096250" cy="1671637"/>
          </a:xfrm>
        </p:spPr>
        <p:txBody>
          <a:bodyPr/>
          <a:lstStyle/>
          <a:p>
            <a:pPr marL="261938" indent="-261938"/>
            <a:r>
              <a:rPr lang="pt-BR" altLang="pt-BR" sz="3000" b="1" smtClean="0">
                <a:sym typeface="Symbol" pitchFamily="18" charset="2"/>
              </a:rPr>
              <a:t>Há mais objeções à teoria da moeda baseada em transações: </a:t>
            </a:r>
          </a:p>
        </p:txBody>
      </p:sp>
      <p:sp>
        <p:nvSpPr>
          <p:cNvPr id="382980" name="Rectangle 4"/>
          <p:cNvSpPr>
            <a:spLocks noChangeArrowheads="1"/>
          </p:cNvSpPr>
          <p:nvPr/>
        </p:nvSpPr>
        <p:spPr bwMode="auto">
          <a:xfrm>
            <a:off x="506413" y="2473325"/>
            <a:ext cx="8096250"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eaLnBrk="0" hangingPunct="0">
              <a:spcBef>
                <a:spcPct val="20000"/>
              </a:spcBef>
              <a:buFontTx/>
              <a:buChar char="•"/>
            </a:pPr>
            <a:r>
              <a:rPr lang="pt-BR" altLang="pt-BR" sz="3000" b="1">
                <a:sym typeface="Symbol" pitchFamily="18" charset="2"/>
              </a:rPr>
              <a:t>quando a Irlanda enfrentou uma greve que fechou mecanismos de compensação de cheques, </a:t>
            </a:r>
            <a:r>
              <a:rPr lang="pt-BR" altLang="pt-BR" sz="3000" b="1">
                <a:solidFill>
                  <a:schemeClr val="bg1"/>
                </a:solidFill>
                <a:sym typeface="Symbol" pitchFamily="18" charset="2"/>
              </a:rPr>
              <a:t>enquanto as teorias baseadas em transações poderiam ter sugerido que a economia teria chegado a uma parada gritante,</a:t>
            </a:r>
            <a:r>
              <a:rPr lang="pt-BR" altLang="pt-BR" sz="3000" b="1">
                <a:sym typeface="Symbol" pitchFamily="18" charset="2"/>
              </a:rPr>
              <a:t> arranjos alternativos foram facilmente colocados em prática, e os efeitos foram de fato limitados.</a:t>
            </a:r>
            <a:endParaRPr lang="en-US" altLang="pt-BR" sz="3000" b="1">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82979">
                                            <p:txEl>
                                              <p:pRg st="0" end="0"/>
                                            </p:txEl>
                                          </p:spTgt>
                                        </p:tgtEl>
                                        <p:attrNameLst>
                                          <p:attrName>style.visibility</p:attrName>
                                        </p:attrNameLst>
                                      </p:cBhvr>
                                      <p:to>
                                        <p:strVal val="visible"/>
                                      </p:to>
                                    </p:set>
                                    <p:animEffect transition="in" filter="strips(downRight)">
                                      <p:cBhvr>
                                        <p:cTn id="7" dur="500"/>
                                        <p:tgtEl>
                                          <p:spTgt spid="38297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82980">
                                            <p:txEl>
                                              <p:pRg st="0" end="0"/>
                                            </p:txEl>
                                          </p:spTgt>
                                        </p:tgtEl>
                                        <p:attrNameLst>
                                          <p:attrName>style.visibility</p:attrName>
                                        </p:attrNameLst>
                                      </p:cBhvr>
                                      <p:to>
                                        <p:strVal val="visible"/>
                                      </p:to>
                                    </p:set>
                                    <p:animEffect transition="in" filter="strips(downRight)">
                                      <p:cBhvr>
                                        <p:cTn id="10" dur="500"/>
                                        <p:tgtEl>
                                          <p:spTgt spid="382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build="p" autoUpdateAnimBg="0"/>
      <p:bldP spid="38298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23555" name="Rectangle 2"/>
          <p:cNvSpPr>
            <a:spLocks noGrp="1" noChangeArrowheads="1"/>
          </p:cNvSpPr>
          <p:nvPr>
            <p:ph type="title"/>
          </p:nvPr>
        </p:nvSpPr>
        <p:spPr>
          <a:xfrm>
            <a:off x="685800" y="352425"/>
            <a:ext cx="7772400" cy="1143000"/>
          </a:xfrm>
        </p:spPr>
        <p:txBody>
          <a:bodyPr/>
          <a:lstStyle/>
          <a:p>
            <a:r>
              <a:rPr lang="pt-BR" altLang="pt-BR" sz="3600" smtClean="0"/>
              <a:t>Movimentos na velocidade</a:t>
            </a:r>
          </a:p>
        </p:txBody>
      </p:sp>
      <p:sp>
        <p:nvSpPr>
          <p:cNvPr id="385027" name="Rectangle 3"/>
          <p:cNvSpPr>
            <a:spLocks noGrp="1" noChangeArrowheads="1"/>
          </p:cNvSpPr>
          <p:nvPr>
            <p:ph type="body" idx="1"/>
          </p:nvPr>
        </p:nvSpPr>
        <p:spPr>
          <a:xfrm>
            <a:off x="504825" y="1471613"/>
            <a:ext cx="8096250" cy="1671637"/>
          </a:xfrm>
        </p:spPr>
        <p:txBody>
          <a:bodyPr/>
          <a:lstStyle/>
          <a:p>
            <a:pPr marL="261938" indent="-261938"/>
            <a:r>
              <a:rPr lang="pt-BR" altLang="pt-BR" sz="3000" b="1" smtClean="0">
                <a:sym typeface="Symbol" pitchFamily="18" charset="2"/>
              </a:rPr>
              <a:t>Há mais objeções à teoria da moeda baseada em transações: </a:t>
            </a:r>
          </a:p>
        </p:txBody>
      </p:sp>
      <p:sp>
        <p:nvSpPr>
          <p:cNvPr id="385028" name="Rectangle 4"/>
          <p:cNvSpPr>
            <a:spLocks noChangeArrowheads="1"/>
          </p:cNvSpPr>
          <p:nvPr/>
        </p:nvSpPr>
        <p:spPr bwMode="auto">
          <a:xfrm>
            <a:off x="506413" y="2473325"/>
            <a:ext cx="8096250"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eaLnBrk="0" hangingPunct="0">
              <a:spcBef>
                <a:spcPct val="20000"/>
              </a:spcBef>
              <a:buFontTx/>
              <a:buChar char="•"/>
            </a:pPr>
            <a:r>
              <a:rPr lang="pt-BR" altLang="pt-BR" sz="3000" b="1">
                <a:sym typeface="Symbol" pitchFamily="18" charset="2"/>
              </a:rPr>
              <a:t>A Itália tem periodicamente atravessado períodos de escassez de papel moeda de valor baixo, com poucos obstáculos para o comércio,</a:t>
            </a:r>
            <a:r>
              <a:rPr lang="pt-BR" altLang="pt-BR" sz="3000" b="1">
                <a:solidFill>
                  <a:srgbClr val="99FF33"/>
                </a:solidFill>
                <a:sym typeface="Symbol" pitchFamily="18" charset="2"/>
              </a:rPr>
              <a:t> tendo seu maior efeito sido talvez um número maior de cáries, resultante de um ligeiro acréscimo no número de balas consumidas, uma vez que as balas se tornaram convencionalmente usadas como troco.</a:t>
            </a:r>
            <a:endParaRPr lang="en-US" altLang="pt-BR" sz="3000" b="1">
              <a:solidFill>
                <a:srgbClr val="99FF33"/>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Effect transition="in" filter="strips(downRight)">
                                      <p:cBhvr>
                                        <p:cTn id="7" dur="500"/>
                                        <p:tgtEl>
                                          <p:spTgt spid="38502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85028">
                                            <p:txEl>
                                              <p:pRg st="0" end="0"/>
                                            </p:txEl>
                                          </p:spTgt>
                                        </p:tgtEl>
                                        <p:attrNameLst>
                                          <p:attrName>style.visibility</p:attrName>
                                        </p:attrNameLst>
                                      </p:cBhvr>
                                      <p:to>
                                        <p:strVal val="visible"/>
                                      </p:to>
                                    </p:set>
                                    <p:animEffect transition="in" filter="strips(downRight)">
                                      <p:cBhvr>
                                        <p:cTn id="10" dur="500"/>
                                        <p:tgtEl>
                                          <p:spTgt spid="3850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autoUpdateAnimBg="0"/>
      <p:bldP spid="38502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24579" name="Rectangle 2"/>
          <p:cNvSpPr>
            <a:spLocks noGrp="1" noChangeArrowheads="1"/>
          </p:cNvSpPr>
          <p:nvPr>
            <p:ph type="title"/>
          </p:nvPr>
        </p:nvSpPr>
        <p:spPr>
          <a:xfrm>
            <a:off x="685800" y="352425"/>
            <a:ext cx="7772400" cy="1143000"/>
          </a:xfrm>
        </p:spPr>
        <p:txBody>
          <a:bodyPr/>
          <a:lstStyle/>
          <a:p>
            <a:r>
              <a:rPr lang="pt-BR" altLang="pt-BR" sz="3600" smtClean="0"/>
              <a:t>Problemas adicionais</a:t>
            </a:r>
          </a:p>
        </p:txBody>
      </p:sp>
      <p:sp>
        <p:nvSpPr>
          <p:cNvPr id="384003" name="Rectangle 3"/>
          <p:cNvSpPr>
            <a:spLocks noGrp="1" noChangeArrowheads="1"/>
          </p:cNvSpPr>
          <p:nvPr>
            <p:ph type="body" idx="1"/>
          </p:nvPr>
        </p:nvSpPr>
        <p:spPr>
          <a:xfrm>
            <a:off x="685800" y="1857375"/>
            <a:ext cx="7772400" cy="1671638"/>
          </a:xfrm>
        </p:spPr>
        <p:txBody>
          <a:bodyPr/>
          <a:lstStyle/>
          <a:p>
            <a:pPr marL="261938" indent="-261938"/>
            <a:r>
              <a:rPr lang="pt-BR" altLang="pt-BR" b="1" smtClean="0">
                <a:sym typeface="Symbol" pitchFamily="18" charset="2"/>
              </a:rPr>
              <a:t>O que determina o investimento?</a:t>
            </a:r>
          </a:p>
          <a:p>
            <a:pPr marL="261938" indent="-261938"/>
            <a:r>
              <a:rPr lang="pt-BR" altLang="pt-BR" b="1" smtClean="0">
                <a:sym typeface="Symbol" pitchFamily="18" charset="2"/>
              </a:rPr>
              <a:t>É a taxa de curto ou de longo prazo que importa?</a:t>
            </a:r>
          </a:p>
          <a:p>
            <a:pPr marL="261938" indent="-261938"/>
            <a:r>
              <a:rPr lang="pt-BR" altLang="pt-BR" b="1" smtClean="0">
                <a:sym typeface="Symbol" pitchFamily="18" charset="2"/>
              </a:rPr>
              <a:t>Taxas de juros ou o preço das ações?</a:t>
            </a:r>
          </a:p>
          <a:p>
            <a:pPr marL="261938" indent="-261938"/>
            <a:r>
              <a:rPr lang="pt-BR" altLang="pt-BR" b="1" smtClean="0">
                <a:sym typeface="Symbol" pitchFamily="18" charset="2"/>
              </a:rPr>
              <a:t>Taxas de juros nominais ou reais?</a:t>
            </a:r>
            <a:endParaRPr lang="en-US" altLang="pt-BR" b="1"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animEffect transition="in" filter="strips(downRight)">
                                      <p:cBhvr>
                                        <p:cTn id="7" dur="500"/>
                                        <p:tgtEl>
                                          <p:spTgt spid="384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84003">
                                            <p:txEl>
                                              <p:pRg st="1" end="1"/>
                                            </p:txEl>
                                          </p:spTgt>
                                        </p:tgtEl>
                                        <p:attrNameLst>
                                          <p:attrName>style.visibility</p:attrName>
                                        </p:attrNameLst>
                                      </p:cBhvr>
                                      <p:to>
                                        <p:strVal val="visible"/>
                                      </p:to>
                                    </p:set>
                                    <p:animEffect transition="in" filter="strips(downRight)">
                                      <p:cBhvr>
                                        <p:cTn id="12" dur="500"/>
                                        <p:tgtEl>
                                          <p:spTgt spid="3840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84003">
                                            <p:txEl>
                                              <p:pRg st="2" end="2"/>
                                            </p:txEl>
                                          </p:spTgt>
                                        </p:tgtEl>
                                        <p:attrNameLst>
                                          <p:attrName>style.visibility</p:attrName>
                                        </p:attrNameLst>
                                      </p:cBhvr>
                                      <p:to>
                                        <p:strVal val="visible"/>
                                      </p:to>
                                    </p:set>
                                    <p:animEffect transition="in" filter="strips(downRight)">
                                      <p:cBhvr>
                                        <p:cTn id="17" dur="500"/>
                                        <p:tgtEl>
                                          <p:spTgt spid="3840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84003">
                                            <p:txEl>
                                              <p:pRg st="3" end="3"/>
                                            </p:txEl>
                                          </p:spTgt>
                                        </p:tgtEl>
                                        <p:attrNameLst>
                                          <p:attrName>style.visibility</p:attrName>
                                        </p:attrNameLst>
                                      </p:cBhvr>
                                      <p:to>
                                        <p:strVal val="visible"/>
                                      </p:to>
                                    </p:set>
                                    <p:animEffect transition="in" filter="strips(downRight)">
                                      <p:cBhvr>
                                        <p:cTn id="22" dur="500"/>
                                        <p:tgtEl>
                                          <p:spTgt spid="384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25603" name="Rectangle 2"/>
          <p:cNvSpPr>
            <a:spLocks noGrp="1" noChangeArrowheads="1"/>
          </p:cNvSpPr>
          <p:nvPr>
            <p:ph type="title"/>
          </p:nvPr>
        </p:nvSpPr>
        <p:spPr>
          <a:xfrm>
            <a:off x="685800" y="352425"/>
            <a:ext cx="7772400" cy="1143000"/>
          </a:xfrm>
        </p:spPr>
        <p:txBody>
          <a:bodyPr/>
          <a:lstStyle/>
          <a:p>
            <a:r>
              <a:rPr lang="pt-BR" altLang="pt-BR" sz="3600" smtClean="0"/>
              <a:t>Problemas adicionais</a:t>
            </a:r>
          </a:p>
        </p:txBody>
      </p:sp>
      <p:sp>
        <p:nvSpPr>
          <p:cNvPr id="386051" name="Rectangle 3"/>
          <p:cNvSpPr>
            <a:spLocks noGrp="1" noChangeArrowheads="1"/>
          </p:cNvSpPr>
          <p:nvPr>
            <p:ph type="body" idx="1"/>
          </p:nvPr>
        </p:nvSpPr>
        <p:spPr>
          <a:xfrm>
            <a:off x="685800" y="1857375"/>
            <a:ext cx="7772400" cy="1671638"/>
          </a:xfrm>
        </p:spPr>
        <p:txBody>
          <a:bodyPr/>
          <a:lstStyle/>
          <a:p>
            <a:pPr marL="261938" indent="-261938"/>
            <a:r>
              <a:rPr lang="pt-BR" altLang="pt-BR" b="1" smtClean="0">
                <a:sym typeface="Symbol" pitchFamily="18" charset="2"/>
              </a:rPr>
              <a:t>Se tanto as taxas de juros reais quanto as nominais são incluídas em uma regressão de investimento, as taxas de juros nominais costumam parecer mais importantes.</a:t>
            </a:r>
            <a:endParaRPr lang="en-US" altLang="pt-BR" b="1"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strips(downRight)">
                                      <p:cBhvr>
                                        <p:cTn id="7" dur="500"/>
                                        <p:tgtEl>
                                          <p:spTgt spid="386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26627" name="Rectangle 2"/>
          <p:cNvSpPr>
            <a:spLocks noGrp="1" noChangeArrowheads="1"/>
          </p:cNvSpPr>
          <p:nvPr>
            <p:ph type="title"/>
          </p:nvPr>
        </p:nvSpPr>
        <p:spPr>
          <a:xfrm>
            <a:off x="685800" y="352425"/>
            <a:ext cx="7772400" cy="1143000"/>
          </a:xfrm>
        </p:spPr>
        <p:txBody>
          <a:bodyPr/>
          <a:lstStyle/>
          <a:p>
            <a:r>
              <a:rPr lang="pt-BR" altLang="pt-BR" sz="3600" smtClean="0"/>
              <a:t>Problemas adicionais</a:t>
            </a:r>
          </a:p>
        </p:txBody>
      </p:sp>
      <p:sp>
        <p:nvSpPr>
          <p:cNvPr id="387075" name="Rectangle 3"/>
          <p:cNvSpPr>
            <a:spLocks noGrp="1" noChangeArrowheads="1"/>
          </p:cNvSpPr>
          <p:nvPr>
            <p:ph type="body" idx="1"/>
          </p:nvPr>
        </p:nvSpPr>
        <p:spPr>
          <a:xfrm>
            <a:off x="685800" y="1857375"/>
            <a:ext cx="7772400" cy="1671638"/>
          </a:xfrm>
        </p:spPr>
        <p:txBody>
          <a:bodyPr/>
          <a:lstStyle/>
          <a:p>
            <a:pPr marL="261938" indent="-261938"/>
            <a:r>
              <a:rPr lang="pt-BR" altLang="pt-BR" b="1" smtClean="0">
                <a:sym typeface="Symbol" pitchFamily="18" charset="2"/>
              </a:rPr>
              <a:t>Investimento: o que deveria importar é a taxa de juros de longo prazo e não a de curto prazo.</a:t>
            </a:r>
          </a:p>
          <a:p>
            <a:pPr marL="762000" lvl="1"/>
            <a:r>
              <a:rPr lang="en-US" altLang="pt-BR" b="1" smtClean="0">
                <a:solidFill>
                  <a:schemeClr val="bg1"/>
                </a:solidFill>
                <a:sym typeface="Symbol" pitchFamily="18" charset="2"/>
              </a:rPr>
              <a:t>Juros de curto prazo  condições macroeconômicas de curto prazo.</a:t>
            </a:r>
          </a:p>
          <a:p>
            <a:pPr marL="762000" lvl="1"/>
            <a:r>
              <a:rPr lang="en-US" altLang="pt-BR" b="1" smtClean="0">
                <a:solidFill>
                  <a:schemeClr val="bg1"/>
                </a:solidFill>
                <a:sym typeface="Symbol" pitchFamily="18" charset="2"/>
              </a:rPr>
              <a:t>Juros de longo prazo  produtividade marginal do capital de longo prazo.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animEffect transition="in" filter="strips(downRight)">
                                      <p:cBhvr>
                                        <p:cTn id="7" dur="500"/>
                                        <p:tgtEl>
                                          <p:spTgt spid="38707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87075">
                                            <p:txEl>
                                              <p:pRg st="1" end="1"/>
                                            </p:txEl>
                                          </p:spTgt>
                                        </p:tgtEl>
                                        <p:attrNameLst>
                                          <p:attrName>style.visibility</p:attrName>
                                        </p:attrNameLst>
                                      </p:cBhvr>
                                      <p:to>
                                        <p:strVal val="visible"/>
                                      </p:to>
                                    </p:set>
                                    <p:animEffect transition="in" filter="strips(downRight)">
                                      <p:cBhvr>
                                        <p:cTn id="10" dur="500"/>
                                        <p:tgtEl>
                                          <p:spTgt spid="387075">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87075">
                                            <p:txEl>
                                              <p:pRg st="2" end="2"/>
                                            </p:txEl>
                                          </p:spTgt>
                                        </p:tgtEl>
                                        <p:attrNameLst>
                                          <p:attrName>style.visibility</p:attrName>
                                        </p:attrNameLst>
                                      </p:cBhvr>
                                      <p:to>
                                        <p:strVal val="visible"/>
                                      </p:to>
                                    </p:set>
                                    <p:animEffect transition="in" filter="strips(downRight)">
                                      <p:cBhvr>
                                        <p:cTn id="13" dur="500"/>
                                        <p:tgtEl>
                                          <p:spTgt spid="387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27651" name="Rectangle 2"/>
          <p:cNvSpPr>
            <a:spLocks noGrp="1" noChangeArrowheads="1"/>
          </p:cNvSpPr>
          <p:nvPr>
            <p:ph type="title"/>
          </p:nvPr>
        </p:nvSpPr>
        <p:spPr>
          <a:xfrm>
            <a:off x="685800" y="352425"/>
            <a:ext cx="7772400" cy="1143000"/>
          </a:xfrm>
        </p:spPr>
        <p:txBody>
          <a:bodyPr/>
          <a:lstStyle/>
          <a:p>
            <a:r>
              <a:rPr lang="pt-BR" altLang="pt-BR" sz="3600" smtClean="0"/>
              <a:t>Movimento nas taxas de juros</a:t>
            </a:r>
          </a:p>
        </p:txBody>
      </p:sp>
      <p:sp>
        <p:nvSpPr>
          <p:cNvPr id="388099" name="Rectangle 3"/>
          <p:cNvSpPr>
            <a:spLocks noGrp="1" noChangeArrowheads="1"/>
          </p:cNvSpPr>
          <p:nvPr>
            <p:ph type="body" idx="1"/>
          </p:nvPr>
        </p:nvSpPr>
        <p:spPr>
          <a:xfrm>
            <a:off x="685800" y="1857375"/>
            <a:ext cx="7772400" cy="1671638"/>
          </a:xfrm>
        </p:spPr>
        <p:txBody>
          <a:bodyPr/>
          <a:lstStyle/>
          <a:p>
            <a:pPr marL="261938" indent="-261938"/>
            <a:r>
              <a:rPr lang="pt-BR" altLang="pt-BR" b="1" smtClean="0">
                <a:sym typeface="Symbol" pitchFamily="18" charset="2"/>
              </a:rPr>
              <a:t>De acordo com a teoria, a política monetária exerce seus efeitos através das taxas de juros reais.</a:t>
            </a:r>
          </a:p>
          <a:p>
            <a:pPr marL="261938" indent="-261938"/>
            <a:r>
              <a:rPr lang="pt-BR" altLang="pt-BR" b="1" smtClean="0">
                <a:solidFill>
                  <a:schemeClr val="bg1"/>
                </a:solidFill>
                <a:sym typeface="Symbol" pitchFamily="18" charset="2"/>
              </a:rPr>
              <a:t>No entanto, durante longos períodos (com exceção dos períodos em que ocorreram os choques de petróleo na década de 1970), as taxas de juros reais variaram pouco em muitos países.</a:t>
            </a:r>
            <a:endParaRPr lang="en-US" altLang="pt-BR" b="1" smtClean="0">
              <a:solidFill>
                <a:schemeClr val="bg1"/>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Effect transition="in" filter="strips(downRight)">
                                      <p:cBhvr>
                                        <p:cTn id="7" dur="500"/>
                                        <p:tgtEl>
                                          <p:spTgt spid="388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88099">
                                            <p:txEl>
                                              <p:pRg st="1" end="1"/>
                                            </p:txEl>
                                          </p:spTgt>
                                        </p:tgtEl>
                                        <p:attrNameLst>
                                          <p:attrName>style.visibility</p:attrName>
                                        </p:attrNameLst>
                                      </p:cBhvr>
                                      <p:to>
                                        <p:strVal val="visible"/>
                                      </p:to>
                                    </p:set>
                                    <p:animEffect transition="in" filter="strips(downRight)">
                                      <p:cBhvr>
                                        <p:cTn id="12" dur="500"/>
                                        <p:tgtEl>
                                          <p:spTgt spid="388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28675" name="Rectangle 2"/>
          <p:cNvSpPr>
            <a:spLocks noGrp="1" noChangeArrowheads="1"/>
          </p:cNvSpPr>
          <p:nvPr>
            <p:ph type="title"/>
          </p:nvPr>
        </p:nvSpPr>
        <p:spPr>
          <a:xfrm>
            <a:off x="685800" y="352425"/>
            <a:ext cx="7772400" cy="1143000"/>
          </a:xfrm>
        </p:spPr>
        <p:txBody>
          <a:bodyPr/>
          <a:lstStyle/>
          <a:p>
            <a:r>
              <a:rPr lang="pt-BR" altLang="pt-BR" sz="3600" smtClean="0"/>
              <a:t>Movimento nas taxas de juros</a:t>
            </a:r>
          </a:p>
        </p:txBody>
      </p:sp>
      <p:sp>
        <p:nvSpPr>
          <p:cNvPr id="389123" name="Rectangle 3"/>
          <p:cNvSpPr>
            <a:spLocks noGrp="1" noChangeArrowheads="1"/>
          </p:cNvSpPr>
          <p:nvPr>
            <p:ph type="body" idx="1"/>
          </p:nvPr>
        </p:nvSpPr>
        <p:spPr>
          <a:xfrm>
            <a:off x="685800" y="1857375"/>
            <a:ext cx="7772400" cy="1671638"/>
          </a:xfrm>
        </p:spPr>
        <p:txBody>
          <a:bodyPr/>
          <a:lstStyle/>
          <a:p>
            <a:pPr marL="261938" indent="-261938"/>
            <a:r>
              <a:rPr lang="pt-BR" altLang="pt-BR" b="1" smtClean="0">
                <a:sym typeface="Symbol" pitchFamily="18" charset="2"/>
              </a:rPr>
              <a:t>É difícil reconciliar a relativa estabilidade das taxas de juros reais com as teorias monetárias que atribuem um papel central às variações nas taxas de juros reais.</a:t>
            </a:r>
          </a:p>
          <a:p>
            <a:pPr marL="762000" lvl="1"/>
            <a:r>
              <a:rPr lang="pt-BR" altLang="pt-BR" b="1" smtClean="0">
                <a:solidFill>
                  <a:schemeClr val="bg1"/>
                </a:solidFill>
                <a:sym typeface="Symbol" pitchFamily="18" charset="2"/>
              </a:rPr>
              <a:t>Existem outros canais além de mudanças nas taxas de juros reais através das quais a política monetária exerce seus efeitos.</a:t>
            </a:r>
            <a:r>
              <a:rPr lang="pt-BR" altLang="pt-BR" b="1" smtClean="0">
                <a:sym typeface="Symbol" pitchFamily="18" charset="2"/>
              </a:rPr>
              <a:t>  </a:t>
            </a:r>
            <a:endParaRPr lang="en-US" altLang="pt-BR" b="1" smtClean="0">
              <a:solidFill>
                <a:schemeClr val="bg1"/>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animEffect transition="in" filter="strips(downRight)">
                                      <p:cBhvr>
                                        <p:cTn id="7" dur="500"/>
                                        <p:tgtEl>
                                          <p:spTgt spid="38912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89123">
                                            <p:txEl>
                                              <p:pRg st="1" end="1"/>
                                            </p:txEl>
                                          </p:spTgt>
                                        </p:tgtEl>
                                        <p:attrNameLst>
                                          <p:attrName>style.visibility</p:attrName>
                                        </p:attrNameLst>
                                      </p:cBhvr>
                                      <p:to>
                                        <p:strVal val="visible"/>
                                      </p:to>
                                    </p:set>
                                    <p:animEffect transition="in" filter="strips(downRight)">
                                      <p:cBhvr>
                                        <p:cTn id="10" dur="500"/>
                                        <p:tgtEl>
                                          <p:spTgt spid="389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29699" name="Rectangle 2"/>
          <p:cNvSpPr>
            <a:spLocks noGrp="1" noChangeArrowheads="1"/>
          </p:cNvSpPr>
          <p:nvPr>
            <p:ph type="title"/>
          </p:nvPr>
        </p:nvSpPr>
        <p:spPr>
          <a:xfrm>
            <a:off x="685800" y="352425"/>
            <a:ext cx="7772400" cy="1143000"/>
          </a:xfrm>
        </p:spPr>
        <p:txBody>
          <a:bodyPr/>
          <a:lstStyle/>
          <a:p>
            <a:r>
              <a:rPr lang="pt-BR" altLang="pt-BR" sz="3600" i="1" smtClean="0"/>
              <a:t>Spread</a:t>
            </a:r>
            <a:r>
              <a:rPr lang="pt-BR" altLang="pt-BR" sz="3600" smtClean="0"/>
              <a:t> das taxas de juros</a:t>
            </a:r>
          </a:p>
        </p:txBody>
      </p:sp>
      <p:sp>
        <p:nvSpPr>
          <p:cNvPr id="390147" name="Rectangle 3"/>
          <p:cNvSpPr>
            <a:spLocks noGrp="1" noChangeArrowheads="1"/>
          </p:cNvSpPr>
          <p:nvPr>
            <p:ph type="body" idx="1"/>
          </p:nvPr>
        </p:nvSpPr>
        <p:spPr>
          <a:xfrm>
            <a:off x="685800" y="1857375"/>
            <a:ext cx="7772400" cy="1671638"/>
          </a:xfrm>
        </p:spPr>
        <p:txBody>
          <a:bodyPr/>
          <a:lstStyle/>
          <a:p>
            <a:pPr marL="261938" indent="-261938"/>
            <a:r>
              <a:rPr lang="pt-BR" altLang="pt-BR" b="1" smtClean="0">
                <a:sym typeface="Symbol" pitchFamily="18" charset="2"/>
              </a:rPr>
              <a:t>Teoria monetária tradicional concentra-se na taxa de juros dos títulos públicos de curto prazo.</a:t>
            </a:r>
          </a:p>
          <a:p>
            <a:pPr marL="261938" indent="-261938"/>
            <a:r>
              <a:rPr lang="pt-BR" altLang="pt-BR" b="1" smtClean="0">
                <a:sym typeface="Symbol" pitchFamily="18" charset="2"/>
              </a:rPr>
              <a:t>A atividade econômica depende da taxa de juros que os tomadores de empréstimo (investidores) precisam pagar.</a:t>
            </a:r>
          </a:p>
          <a:p>
            <a:pPr marL="261938" indent="-261938"/>
            <a:r>
              <a:rPr lang="pt-BR" altLang="pt-BR" b="1" smtClean="0">
                <a:solidFill>
                  <a:schemeClr val="bg1"/>
                </a:solidFill>
                <a:sym typeface="Symbol" pitchFamily="18" charset="2"/>
              </a:rPr>
              <a:t>Hipótese adotada pela teoria tradicional tem sido a de que as duas são próximas.</a:t>
            </a:r>
            <a:endParaRPr lang="en-US" altLang="pt-BR" b="1" smtClean="0">
              <a:solidFill>
                <a:schemeClr val="bg1"/>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Effect transition="in" filter="strips(downRight)">
                                      <p:cBhvr>
                                        <p:cTn id="7" dur="500"/>
                                        <p:tgtEl>
                                          <p:spTgt spid="390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90147">
                                            <p:txEl>
                                              <p:pRg st="1" end="1"/>
                                            </p:txEl>
                                          </p:spTgt>
                                        </p:tgtEl>
                                        <p:attrNameLst>
                                          <p:attrName>style.visibility</p:attrName>
                                        </p:attrNameLst>
                                      </p:cBhvr>
                                      <p:to>
                                        <p:strVal val="visible"/>
                                      </p:to>
                                    </p:set>
                                    <p:animEffect transition="in" filter="strips(downRight)">
                                      <p:cBhvr>
                                        <p:cTn id="12" dur="500"/>
                                        <p:tgtEl>
                                          <p:spTgt spid="390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90147">
                                            <p:txEl>
                                              <p:pRg st="2" end="2"/>
                                            </p:txEl>
                                          </p:spTgt>
                                        </p:tgtEl>
                                        <p:attrNameLst>
                                          <p:attrName>style.visibility</p:attrName>
                                        </p:attrNameLst>
                                      </p:cBhvr>
                                      <p:to>
                                        <p:strVal val="visible"/>
                                      </p:to>
                                    </p:set>
                                    <p:animEffect transition="in" filter="strips(downRight)">
                                      <p:cBhvr>
                                        <p:cTn id="17" dur="500"/>
                                        <p:tgtEl>
                                          <p:spTgt spid="390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0723" name="Rectangle 2"/>
          <p:cNvSpPr>
            <a:spLocks noGrp="1" noChangeArrowheads="1"/>
          </p:cNvSpPr>
          <p:nvPr>
            <p:ph type="title"/>
          </p:nvPr>
        </p:nvSpPr>
        <p:spPr>
          <a:xfrm>
            <a:off x="685800" y="352425"/>
            <a:ext cx="7772400" cy="1143000"/>
          </a:xfrm>
        </p:spPr>
        <p:txBody>
          <a:bodyPr/>
          <a:lstStyle/>
          <a:p>
            <a:r>
              <a:rPr lang="pt-BR" altLang="pt-BR" sz="3600" i="1" smtClean="0"/>
              <a:t>Spread</a:t>
            </a:r>
            <a:r>
              <a:rPr lang="pt-BR" altLang="pt-BR" sz="3600" smtClean="0"/>
              <a:t> das taxas de juros</a:t>
            </a:r>
          </a:p>
        </p:txBody>
      </p:sp>
      <p:sp>
        <p:nvSpPr>
          <p:cNvPr id="391171" name="Rectangle 3"/>
          <p:cNvSpPr>
            <a:spLocks noGrp="1" noChangeArrowheads="1"/>
          </p:cNvSpPr>
          <p:nvPr>
            <p:ph type="body" idx="1"/>
          </p:nvPr>
        </p:nvSpPr>
        <p:spPr>
          <a:xfrm>
            <a:off x="682625" y="1495425"/>
            <a:ext cx="7772400" cy="1671637"/>
          </a:xfrm>
        </p:spPr>
        <p:txBody>
          <a:bodyPr/>
          <a:lstStyle/>
          <a:p>
            <a:pPr marL="261938" indent="-261938"/>
            <a:r>
              <a:rPr lang="pt-BR" altLang="pt-BR" b="1" dirty="0" smtClean="0">
                <a:sym typeface="Symbol" pitchFamily="18" charset="2"/>
              </a:rPr>
              <a:t>O </a:t>
            </a:r>
            <a:r>
              <a:rPr lang="pt-BR" altLang="pt-BR" b="1" i="1" dirty="0" smtClean="0">
                <a:sym typeface="Symbol" pitchFamily="18" charset="2"/>
              </a:rPr>
              <a:t>spread</a:t>
            </a:r>
            <a:r>
              <a:rPr lang="pt-BR" altLang="pt-BR" b="1" dirty="0" smtClean="0">
                <a:sym typeface="Symbol" pitchFamily="18" charset="2"/>
              </a:rPr>
              <a:t> se move de maneira “estranha”.</a:t>
            </a:r>
            <a:endParaRPr lang="en-US" altLang="pt-BR" b="1" dirty="0" smtClean="0">
              <a:solidFill>
                <a:schemeClr val="bg1"/>
              </a:solidFill>
              <a:sym typeface="Symbol" pitchFamily="18" charset="2"/>
            </a:endParaRPr>
          </a:p>
        </p:txBody>
      </p:sp>
      <p:pic>
        <p:nvPicPr>
          <p:cNvPr id="3" name="Imagem 2"/>
          <p:cNvPicPr>
            <a:picLocks noChangeAspect="1"/>
          </p:cNvPicPr>
          <p:nvPr/>
        </p:nvPicPr>
        <p:blipFill>
          <a:blip r:embed="rId2"/>
          <a:stretch>
            <a:fillRect/>
          </a:stretch>
        </p:blipFill>
        <p:spPr>
          <a:xfrm>
            <a:off x="2759508" y="2061400"/>
            <a:ext cx="3641291" cy="477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Effect transition="in" filter="strips(downRight)">
                                      <p:cBhvr>
                                        <p:cTn id="7" dur="500"/>
                                        <p:tgtEl>
                                          <p:spTgt spid="391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1747" name="Rectangle 2"/>
          <p:cNvSpPr>
            <a:spLocks noGrp="1" noChangeArrowheads="1"/>
          </p:cNvSpPr>
          <p:nvPr>
            <p:ph type="ctrTitle"/>
          </p:nvPr>
        </p:nvSpPr>
        <p:spPr>
          <a:xfrm>
            <a:off x="685800" y="2628900"/>
            <a:ext cx="7772400" cy="1143000"/>
          </a:xfrm>
        </p:spPr>
        <p:txBody>
          <a:bodyPr/>
          <a:lstStyle/>
          <a:p>
            <a:r>
              <a:rPr lang="pt-BR" altLang="pt-BR" b="1" smtClean="0"/>
              <a:t>Cap. 2 </a:t>
            </a:r>
            <a:br>
              <a:rPr lang="pt-BR" altLang="pt-BR" b="1" smtClean="0"/>
            </a:br>
            <a:r>
              <a:rPr lang="pt-BR" altLang="pt-BR" b="1" smtClean="0"/>
              <a:t>COMO AS FINANÇAS DIVERGEM</a:t>
            </a:r>
            <a:endParaRPr lang="pt-BR" altLang="pt-BR" smtClean="0"/>
          </a:p>
        </p:txBody>
      </p:sp>
      <p:sp>
        <p:nvSpPr>
          <p:cNvPr id="31748" name="Text Box 3"/>
          <p:cNvSpPr txBox="1">
            <a:spLocks noChangeArrowheads="1"/>
          </p:cNvSpPr>
          <p:nvPr/>
        </p:nvSpPr>
        <p:spPr bwMode="auto">
          <a:xfrm>
            <a:off x="581025" y="5370513"/>
            <a:ext cx="80549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73263" indent="-197326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400">
                <a:solidFill>
                  <a:schemeClr val="bg1"/>
                </a:solidFill>
              </a:rPr>
              <a:t>Baseado em Stiglitz, J.; Geenwald, B.  </a:t>
            </a:r>
            <a:r>
              <a:rPr lang="pt-BR" altLang="pt-BR" sz="2400" b="1">
                <a:solidFill>
                  <a:schemeClr val="bg1"/>
                </a:solidFill>
              </a:rPr>
              <a:t>Rumo a um novo paradigma em economia monetária</a:t>
            </a:r>
            <a:r>
              <a:rPr lang="pt-BR" altLang="pt-BR" sz="2400">
                <a:solidFill>
                  <a:schemeClr val="bg1"/>
                </a:solidFill>
              </a:rPr>
              <a:t>. São Paulo: Francis, 2004.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099" name="Rectangle 2"/>
          <p:cNvSpPr>
            <a:spLocks noGrp="1" noChangeArrowheads="1"/>
          </p:cNvSpPr>
          <p:nvPr>
            <p:ph type="title"/>
          </p:nvPr>
        </p:nvSpPr>
        <p:spPr>
          <a:xfrm>
            <a:off x="685800" y="352425"/>
            <a:ext cx="7772400" cy="1143000"/>
          </a:xfrm>
        </p:spPr>
        <p:txBody>
          <a:bodyPr/>
          <a:lstStyle/>
          <a:p>
            <a:r>
              <a:rPr lang="pt-BR" altLang="pt-BR" sz="3200" smtClean="0"/>
              <a:t>Hipótese crítica: mercado de capitais perfeitos</a:t>
            </a:r>
          </a:p>
        </p:txBody>
      </p:sp>
      <p:sp>
        <p:nvSpPr>
          <p:cNvPr id="357379" name="Rectangle 3"/>
          <p:cNvSpPr>
            <a:spLocks noGrp="1" noChangeArrowheads="1"/>
          </p:cNvSpPr>
          <p:nvPr>
            <p:ph type="body" idx="1"/>
          </p:nvPr>
        </p:nvSpPr>
        <p:spPr>
          <a:xfrm>
            <a:off x="685800" y="2357438"/>
            <a:ext cx="7772400" cy="1671637"/>
          </a:xfrm>
        </p:spPr>
        <p:txBody>
          <a:bodyPr/>
          <a:lstStyle/>
          <a:p>
            <a:pPr marL="261938" indent="-261938"/>
            <a:r>
              <a:rPr lang="pt-BR" altLang="pt-BR" b="1" smtClean="0"/>
              <a:t>Um dos desenvolvimentos mais importantes da teoria econômica dos últimos anos foi a exploração das consequências da informação imperfeita e custosa para o funcionamento do mercado de capitais.</a:t>
            </a:r>
            <a:endParaRPr lang="pt-BR" altLang="pt-BR"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Effect transition="in" filter="strips(downRight)">
                                      <p:cBhvr>
                                        <p:cTn id="7" dur="500"/>
                                        <p:tgtEl>
                                          <p:spTgt spid="3573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2771" name="Rectangle 2"/>
          <p:cNvSpPr>
            <a:spLocks noGrp="1" noChangeArrowheads="1"/>
          </p:cNvSpPr>
          <p:nvPr>
            <p:ph type="title"/>
          </p:nvPr>
        </p:nvSpPr>
        <p:spPr>
          <a:xfrm>
            <a:off x="685800" y="352425"/>
            <a:ext cx="7772400" cy="1143000"/>
          </a:xfrm>
        </p:spPr>
        <p:txBody>
          <a:bodyPr/>
          <a:lstStyle/>
          <a:p>
            <a:r>
              <a:rPr lang="pt-BR" altLang="pt-BR" sz="3600" smtClean="0"/>
              <a:t>Introdução</a:t>
            </a:r>
          </a:p>
        </p:txBody>
      </p:sp>
      <p:sp>
        <p:nvSpPr>
          <p:cNvPr id="396291" name="Rectangle 3"/>
          <p:cNvSpPr>
            <a:spLocks noGrp="1" noChangeArrowheads="1"/>
          </p:cNvSpPr>
          <p:nvPr>
            <p:ph type="body" idx="1"/>
          </p:nvPr>
        </p:nvSpPr>
        <p:spPr>
          <a:xfrm>
            <a:off x="514350" y="1863725"/>
            <a:ext cx="8077200" cy="3892550"/>
          </a:xfrm>
        </p:spPr>
        <p:txBody>
          <a:bodyPr/>
          <a:lstStyle/>
          <a:p>
            <a:pPr marL="261938" indent="-261938">
              <a:lnSpc>
                <a:spcPct val="90000"/>
              </a:lnSpc>
            </a:pPr>
            <a:r>
              <a:rPr lang="pt-BR" altLang="pt-BR" b="1" smtClean="0"/>
              <a:t>É difícil incorporar o crédito dentro de um modelo de equilíbrio geral padrão.</a:t>
            </a:r>
          </a:p>
          <a:p>
            <a:pPr marL="762000" lvl="1">
              <a:lnSpc>
                <a:spcPct val="90000"/>
              </a:lnSpc>
            </a:pPr>
            <a:r>
              <a:rPr lang="pt-BR" altLang="pt-BR" sz="3200" smtClean="0">
                <a:solidFill>
                  <a:schemeClr val="bg1"/>
                </a:solidFill>
              </a:rPr>
              <a:t>O crédito pode ser criado sem praticamente nenhuma utilização de fatores convencionais, e pode ser destruindo tão facilmente quanto foi criado.</a:t>
            </a:r>
          </a:p>
          <a:p>
            <a:pPr marL="762000" lvl="1">
              <a:lnSpc>
                <a:spcPct val="90000"/>
              </a:lnSpc>
            </a:pPr>
            <a:r>
              <a:rPr lang="pt-BR" altLang="pt-BR" sz="3200" smtClean="0">
                <a:solidFill>
                  <a:schemeClr val="bg1"/>
                </a:solidFill>
              </a:rPr>
              <a:t>Não existe maneira fácil de representar a função de oferta para crédito.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animEffect transition="in" filter="strips(downRight)">
                                      <p:cBhvr>
                                        <p:cTn id="7" dur="500"/>
                                        <p:tgtEl>
                                          <p:spTgt spid="39629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96291">
                                            <p:txEl>
                                              <p:pRg st="1" end="1"/>
                                            </p:txEl>
                                          </p:spTgt>
                                        </p:tgtEl>
                                        <p:attrNameLst>
                                          <p:attrName>style.visibility</p:attrName>
                                        </p:attrNameLst>
                                      </p:cBhvr>
                                      <p:to>
                                        <p:strVal val="visible"/>
                                      </p:to>
                                    </p:set>
                                    <p:animEffect transition="in" filter="strips(downRight)">
                                      <p:cBhvr>
                                        <p:cTn id="10" dur="500"/>
                                        <p:tgtEl>
                                          <p:spTgt spid="39629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96291">
                                            <p:txEl>
                                              <p:pRg st="2" end="2"/>
                                            </p:txEl>
                                          </p:spTgt>
                                        </p:tgtEl>
                                        <p:attrNameLst>
                                          <p:attrName>style.visibility</p:attrName>
                                        </p:attrNameLst>
                                      </p:cBhvr>
                                      <p:to>
                                        <p:strVal val="visible"/>
                                      </p:to>
                                    </p:set>
                                    <p:animEffect transition="in" filter="strips(downRight)">
                                      <p:cBhvr>
                                        <p:cTn id="13" dur="500"/>
                                        <p:tgtEl>
                                          <p:spTgt spid="396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3795" name="Rectangle 2"/>
          <p:cNvSpPr>
            <a:spLocks noGrp="1" noChangeArrowheads="1"/>
          </p:cNvSpPr>
          <p:nvPr>
            <p:ph type="title"/>
          </p:nvPr>
        </p:nvSpPr>
        <p:spPr>
          <a:xfrm>
            <a:off x="685800" y="352425"/>
            <a:ext cx="7772400" cy="1143000"/>
          </a:xfrm>
        </p:spPr>
        <p:txBody>
          <a:bodyPr/>
          <a:lstStyle/>
          <a:p>
            <a:r>
              <a:rPr lang="pt-BR" altLang="pt-BR" sz="3600" smtClean="0"/>
              <a:t>Introdução</a:t>
            </a:r>
          </a:p>
        </p:txBody>
      </p:sp>
      <p:sp>
        <p:nvSpPr>
          <p:cNvPr id="397315" name="Rectangle 3"/>
          <p:cNvSpPr>
            <a:spLocks noGrp="1" noChangeArrowheads="1"/>
          </p:cNvSpPr>
          <p:nvPr>
            <p:ph type="body" idx="1"/>
          </p:nvPr>
        </p:nvSpPr>
        <p:spPr>
          <a:xfrm>
            <a:off x="514350" y="1863725"/>
            <a:ext cx="8077200" cy="3892550"/>
          </a:xfrm>
        </p:spPr>
        <p:txBody>
          <a:bodyPr/>
          <a:lstStyle/>
          <a:p>
            <a:pPr marL="261938" indent="-261938">
              <a:defRPr/>
            </a:pPr>
            <a:r>
              <a:rPr lang="pt-BR" b="1" smtClean="0"/>
              <a:t>Motivo da dificuldade:</a:t>
            </a:r>
          </a:p>
          <a:p>
            <a:pPr marL="261938" indent="-261938" algn="ctr">
              <a:buFontTx/>
              <a:buNone/>
              <a:defRPr/>
            </a:pPr>
            <a:r>
              <a:rPr lang="pt-BR" sz="3600" smtClean="0">
                <a:solidFill>
                  <a:schemeClr val="bg1"/>
                </a:solidFill>
              </a:rPr>
              <a:t>	</a:t>
            </a:r>
            <a:r>
              <a:rPr lang="pt-BR" sz="3600" smtClean="0">
                <a:solidFill>
                  <a:schemeClr val="bg1"/>
                </a:solidFill>
                <a:effectLst>
                  <a:outerShdw blurRad="38100" dist="38100" dir="2700000" algn="tl">
                    <a:srgbClr val="000000"/>
                  </a:outerShdw>
                </a:effectLst>
              </a:rPr>
              <a:t>INFORMAÇÃO</a:t>
            </a:r>
          </a:p>
          <a:p>
            <a:pPr marL="261938" indent="-261938">
              <a:defRPr/>
            </a:pPr>
            <a:r>
              <a:rPr lang="pt-BR" sz="3600" smtClean="0">
                <a:solidFill>
                  <a:schemeClr val="bg1"/>
                </a:solidFill>
              </a:rPr>
              <a:t>Onerosa</a:t>
            </a:r>
          </a:p>
          <a:p>
            <a:pPr marL="261938" indent="-261938">
              <a:defRPr/>
            </a:pPr>
            <a:r>
              <a:rPr lang="pt-BR" sz="3600" smtClean="0">
                <a:solidFill>
                  <a:schemeClr val="bg1"/>
                </a:solidFill>
              </a:rPr>
              <a:t>Facilmente fica obsoleta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Effect transition="in" filter="strips(downRight)">
                                      <p:cBhvr>
                                        <p:cTn id="7" dur="500"/>
                                        <p:tgtEl>
                                          <p:spTgt spid="397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97315">
                                            <p:txEl>
                                              <p:pRg st="1" end="1"/>
                                            </p:txEl>
                                          </p:spTgt>
                                        </p:tgtEl>
                                        <p:attrNameLst>
                                          <p:attrName>style.visibility</p:attrName>
                                        </p:attrNameLst>
                                      </p:cBhvr>
                                      <p:to>
                                        <p:strVal val="visible"/>
                                      </p:to>
                                    </p:set>
                                    <p:animEffect transition="in" filter="strips(downRight)">
                                      <p:cBhvr>
                                        <p:cTn id="12" dur="500"/>
                                        <p:tgtEl>
                                          <p:spTgt spid="397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97315">
                                            <p:txEl>
                                              <p:pRg st="2" end="2"/>
                                            </p:txEl>
                                          </p:spTgt>
                                        </p:tgtEl>
                                        <p:attrNameLst>
                                          <p:attrName>style.visibility</p:attrName>
                                        </p:attrNameLst>
                                      </p:cBhvr>
                                      <p:to>
                                        <p:strVal val="visible"/>
                                      </p:to>
                                    </p:set>
                                    <p:animEffect transition="in" filter="strips(downRight)">
                                      <p:cBhvr>
                                        <p:cTn id="17" dur="500"/>
                                        <p:tgtEl>
                                          <p:spTgt spid="397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97315">
                                            <p:txEl>
                                              <p:pRg st="3" end="3"/>
                                            </p:txEl>
                                          </p:spTgt>
                                        </p:tgtEl>
                                        <p:attrNameLst>
                                          <p:attrName>style.visibility</p:attrName>
                                        </p:attrNameLst>
                                      </p:cBhvr>
                                      <p:to>
                                        <p:strVal val="visible"/>
                                      </p:to>
                                    </p:set>
                                    <p:animEffect transition="in" filter="strips(downRight)">
                                      <p:cBhvr>
                                        <p:cTn id="22" dur="500"/>
                                        <p:tgtEl>
                                          <p:spTgt spid="397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4819" name="Rectangle 2"/>
          <p:cNvSpPr>
            <a:spLocks noGrp="1" noChangeArrowheads="1"/>
          </p:cNvSpPr>
          <p:nvPr>
            <p:ph type="title"/>
          </p:nvPr>
        </p:nvSpPr>
        <p:spPr>
          <a:xfrm>
            <a:off x="685800" y="352425"/>
            <a:ext cx="7772400" cy="1143000"/>
          </a:xfrm>
        </p:spPr>
        <p:txBody>
          <a:bodyPr/>
          <a:lstStyle/>
          <a:p>
            <a:r>
              <a:rPr lang="pt-BR" altLang="pt-BR" sz="3600" smtClean="0"/>
              <a:t>Taxas de juros</a:t>
            </a:r>
          </a:p>
        </p:txBody>
      </p:sp>
      <p:sp>
        <p:nvSpPr>
          <p:cNvPr id="398339" name="Rectangle 3"/>
          <p:cNvSpPr>
            <a:spLocks noGrp="1" noChangeArrowheads="1"/>
          </p:cNvSpPr>
          <p:nvPr>
            <p:ph type="body" idx="1"/>
          </p:nvPr>
        </p:nvSpPr>
        <p:spPr>
          <a:xfrm>
            <a:off x="514350" y="1863725"/>
            <a:ext cx="8077200" cy="3892550"/>
          </a:xfrm>
        </p:spPr>
        <p:txBody>
          <a:bodyPr/>
          <a:lstStyle/>
          <a:p>
            <a:pPr marL="261938" indent="-261938"/>
            <a:r>
              <a:rPr lang="pt-BR" altLang="pt-BR" b="1" dirty="0" smtClean="0"/>
              <a:t>As taxas de juros não são como os preços convencionais e o mercado de capitais não é como um mercado </a:t>
            </a:r>
            <a:r>
              <a:rPr lang="pt-BR" altLang="pt-BR" b="1" dirty="0" err="1" smtClean="0"/>
              <a:t>walrasiano</a:t>
            </a:r>
            <a:r>
              <a:rPr lang="pt-BR" altLang="pt-BR" b="1" dirty="0" smtClean="0"/>
              <a:t>.</a:t>
            </a:r>
          </a:p>
          <a:p>
            <a:pPr marL="762000" lvl="1"/>
            <a:r>
              <a:rPr lang="pt-BR" altLang="pt-BR" sz="3200" dirty="0" smtClean="0">
                <a:solidFill>
                  <a:schemeClr val="bg1"/>
                </a:solidFill>
              </a:rPr>
              <a:t>Não é um preço convencional: é uma promessa de pagar no futuro (e promessas frequentemente são descumpridas).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animEffect transition="in" filter="strips(downRight)">
                                      <p:cBhvr>
                                        <p:cTn id="7" dur="500"/>
                                        <p:tgtEl>
                                          <p:spTgt spid="398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98339">
                                            <p:txEl>
                                              <p:pRg st="1" end="1"/>
                                            </p:txEl>
                                          </p:spTgt>
                                        </p:tgtEl>
                                        <p:attrNameLst>
                                          <p:attrName>style.visibility</p:attrName>
                                        </p:attrNameLst>
                                      </p:cBhvr>
                                      <p:to>
                                        <p:strVal val="visible"/>
                                      </p:to>
                                    </p:set>
                                    <p:animEffect transition="in" filter="strips(downRight)">
                                      <p:cBhvr>
                                        <p:cTn id="12" dur="500"/>
                                        <p:tgtEl>
                                          <p:spTgt spid="398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5843" name="Rectangle 2"/>
          <p:cNvSpPr>
            <a:spLocks noGrp="1" noChangeArrowheads="1"/>
          </p:cNvSpPr>
          <p:nvPr>
            <p:ph type="title"/>
          </p:nvPr>
        </p:nvSpPr>
        <p:spPr>
          <a:xfrm>
            <a:off x="685800" y="352425"/>
            <a:ext cx="7772400" cy="1143000"/>
          </a:xfrm>
        </p:spPr>
        <p:txBody>
          <a:bodyPr/>
          <a:lstStyle/>
          <a:p>
            <a:r>
              <a:rPr lang="pt-BR" altLang="pt-BR" sz="3600" smtClean="0"/>
              <a:t>Taxas de juros</a:t>
            </a:r>
          </a:p>
        </p:txBody>
      </p:sp>
      <p:grpSp>
        <p:nvGrpSpPr>
          <p:cNvPr id="399363" name="Group 3"/>
          <p:cNvGrpSpPr>
            <a:grpSpLocks/>
          </p:cNvGrpSpPr>
          <p:nvPr/>
        </p:nvGrpSpPr>
        <p:grpSpPr bwMode="auto">
          <a:xfrm>
            <a:off x="2466975" y="1538288"/>
            <a:ext cx="4151313" cy="2235200"/>
            <a:chOff x="1554" y="969"/>
            <a:chExt cx="2615" cy="1408"/>
          </a:xfrm>
        </p:grpSpPr>
        <p:sp>
          <p:nvSpPr>
            <p:cNvPr id="35861" name="Line 4"/>
            <p:cNvSpPr>
              <a:spLocks noChangeShapeType="1"/>
            </p:cNvSpPr>
            <p:nvPr/>
          </p:nvSpPr>
          <p:spPr bwMode="auto">
            <a:xfrm flipV="1">
              <a:off x="1554" y="969"/>
              <a:ext cx="0" cy="1408"/>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5862" name="Line 5"/>
            <p:cNvSpPr>
              <a:spLocks noChangeShapeType="1"/>
            </p:cNvSpPr>
            <p:nvPr/>
          </p:nvSpPr>
          <p:spPr bwMode="auto">
            <a:xfrm>
              <a:off x="1554" y="2377"/>
              <a:ext cx="2615"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nvGrpSpPr>
          <p:cNvPr id="399366" name="Group 6"/>
          <p:cNvGrpSpPr>
            <a:grpSpLocks/>
          </p:cNvGrpSpPr>
          <p:nvPr/>
        </p:nvGrpSpPr>
        <p:grpSpPr bwMode="auto">
          <a:xfrm>
            <a:off x="2468563" y="4068763"/>
            <a:ext cx="4151312" cy="2235200"/>
            <a:chOff x="1554" y="969"/>
            <a:chExt cx="2615" cy="1408"/>
          </a:xfrm>
        </p:grpSpPr>
        <p:sp>
          <p:nvSpPr>
            <p:cNvPr id="35859" name="Line 7"/>
            <p:cNvSpPr>
              <a:spLocks noChangeShapeType="1"/>
            </p:cNvSpPr>
            <p:nvPr/>
          </p:nvSpPr>
          <p:spPr bwMode="auto">
            <a:xfrm flipV="1">
              <a:off x="1554" y="969"/>
              <a:ext cx="0" cy="1408"/>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5860" name="Line 8"/>
            <p:cNvSpPr>
              <a:spLocks noChangeShapeType="1"/>
            </p:cNvSpPr>
            <p:nvPr/>
          </p:nvSpPr>
          <p:spPr bwMode="auto">
            <a:xfrm>
              <a:off x="1554" y="2377"/>
              <a:ext cx="2615"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399369" name="Text Box 9"/>
          <p:cNvSpPr txBox="1">
            <a:spLocks noChangeArrowheads="1"/>
          </p:cNvSpPr>
          <p:nvPr/>
        </p:nvSpPr>
        <p:spPr bwMode="auto">
          <a:xfrm>
            <a:off x="5472113" y="3773488"/>
            <a:ext cx="299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chemeClr val="bg1"/>
                </a:solidFill>
              </a:rPr>
              <a:t>Taxa de juros cobrada</a:t>
            </a:r>
          </a:p>
        </p:txBody>
      </p:sp>
      <p:sp>
        <p:nvSpPr>
          <p:cNvPr id="399370" name="Text Box 10"/>
          <p:cNvSpPr txBox="1">
            <a:spLocks noChangeArrowheads="1"/>
          </p:cNvSpPr>
          <p:nvPr/>
        </p:nvSpPr>
        <p:spPr bwMode="auto">
          <a:xfrm>
            <a:off x="5592763" y="6318250"/>
            <a:ext cx="299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chemeClr val="bg1"/>
                </a:solidFill>
              </a:rPr>
              <a:t>Empréstimos</a:t>
            </a:r>
          </a:p>
        </p:txBody>
      </p:sp>
      <p:sp>
        <p:nvSpPr>
          <p:cNvPr id="399371" name="Text Box 11"/>
          <p:cNvSpPr txBox="1">
            <a:spLocks noChangeArrowheads="1"/>
          </p:cNvSpPr>
          <p:nvPr/>
        </p:nvSpPr>
        <p:spPr bwMode="auto">
          <a:xfrm>
            <a:off x="385763" y="3949700"/>
            <a:ext cx="2293937"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chemeClr val="bg1"/>
                </a:solidFill>
              </a:rPr>
              <a:t>Retorno esperado para o banco </a:t>
            </a:r>
          </a:p>
          <a:p>
            <a:pPr>
              <a:spcBef>
                <a:spcPct val="50000"/>
              </a:spcBef>
            </a:pPr>
            <a:r>
              <a:rPr lang="pt-BR" altLang="pt-BR">
                <a:solidFill>
                  <a:schemeClr val="bg1"/>
                </a:solidFill>
              </a:rPr>
              <a:t>Custo para o tomador</a:t>
            </a:r>
          </a:p>
        </p:txBody>
      </p:sp>
      <p:sp>
        <p:nvSpPr>
          <p:cNvPr id="399372" name="Text Box 12"/>
          <p:cNvSpPr txBox="1">
            <a:spLocks noChangeArrowheads="1"/>
          </p:cNvSpPr>
          <p:nvPr/>
        </p:nvSpPr>
        <p:spPr bwMode="auto">
          <a:xfrm>
            <a:off x="387350" y="1536700"/>
            <a:ext cx="22939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chemeClr val="bg1"/>
                </a:solidFill>
              </a:rPr>
              <a:t>Retorno esperado para o banco </a:t>
            </a:r>
          </a:p>
        </p:txBody>
      </p:sp>
      <p:sp>
        <p:nvSpPr>
          <p:cNvPr id="399373" name="Text Box 13"/>
          <p:cNvSpPr txBox="1">
            <a:spLocks noChangeArrowheads="1"/>
          </p:cNvSpPr>
          <p:nvPr/>
        </p:nvSpPr>
        <p:spPr bwMode="auto">
          <a:xfrm>
            <a:off x="1997075" y="5311775"/>
            <a:ext cx="465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chemeClr val="bg1"/>
                </a:solidFill>
              </a:rPr>
              <a:t>r*</a:t>
            </a:r>
          </a:p>
        </p:txBody>
      </p:sp>
      <p:sp>
        <p:nvSpPr>
          <p:cNvPr id="399374" name="Line 14"/>
          <p:cNvSpPr>
            <a:spLocks noChangeShapeType="1"/>
          </p:cNvSpPr>
          <p:nvPr/>
        </p:nvSpPr>
        <p:spPr bwMode="auto">
          <a:xfrm>
            <a:off x="3236913" y="4397375"/>
            <a:ext cx="2670175" cy="1481138"/>
          </a:xfrm>
          <a:prstGeom prst="line">
            <a:avLst/>
          </a:prstGeom>
          <a:noFill/>
          <a:ln w="381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375" name="Line 15"/>
          <p:cNvSpPr>
            <a:spLocks noChangeShapeType="1"/>
          </p:cNvSpPr>
          <p:nvPr/>
        </p:nvSpPr>
        <p:spPr bwMode="auto">
          <a:xfrm flipV="1">
            <a:off x="2974975" y="4529138"/>
            <a:ext cx="2554288" cy="1538287"/>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376" name="Line 16"/>
          <p:cNvSpPr>
            <a:spLocks noChangeShapeType="1"/>
          </p:cNvSpPr>
          <p:nvPr/>
        </p:nvSpPr>
        <p:spPr bwMode="auto">
          <a:xfrm>
            <a:off x="2452688" y="5559425"/>
            <a:ext cx="4108450"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377" name="Text Box 17"/>
          <p:cNvSpPr txBox="1">
            <a:spLocks noChangeArrowheads="1"/>
          </p:cNvSpPr>
          <p:nvPr/>
        </p:nvSpPr>
        <p:spPr bwMode="auto">
          <a:xfrm>
            <a:off x="5521325" y="4297363"/>
            <a:ext cx="915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rgbClr val="FF9900"/>
                </a:solidFill>
              </a:rPr>
              <a:t>Oferta</a:t>
            </a:r>
          </a:p>
        </p:txBody>
      </p:sp>
      <p:sp>
        <p:nvSpPr>
          <p:cNvPr id="399378" name="Text Box 18"/>
          <p:cNvSpPr txBox="1">
            <a:spLocks noChangeArrowheads="1"/>
          </p:cNvSpPr>
          <p:nvPr/>
        </p:nvSpPr>
        <p:spPr bwMode="auto">
          <a:xfrm>
            <a:off x="5849938" y="5702300"/>
            <a:ext cx="1206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rgbClr val="66FF33"/>
                </a:solidFill>
              </a:rPr>
              <a:t>Demanda</a:t>
            </a:r>
          </a:p>
        </p:txBody>
      </p:sp>
      <p:sp>
        <p:nvSpPr>
          <p:cNvPr id="399379" name="Freeform 19"/>
          <p:cNvSpPr>
            <a:spLocks/>
          </p:cNvSpPr>
          <p:nvPr/>
        </p:nvSpPr>
        <p:spPr bwMode="auto">
          <a:xfrm>
            <a:off x="2466975" y="2239963"/>
            <a:ext cx="3484563" cy="1533525"/>
          </a:xfrm>
          <a:custGeom>
            <a:avLst/>
            <a:gdLst>
              <a:gd name="T0" fmla="*/ 0 w 2195"/>
              <a:gd name="T1" fmla="*/ 2147483647 h 966"/>
              <a:gd name="T2" fmla="*/ 2147483647 w 2195"/>
              <a:gd name="T3" fmla="*/ 2147483647 h 966"/>
              <a:gd name="T4" fmla="*/ 2147483647 w 2195"/>
              <a:gd name="T5" fmla="*/ 2147483647 h 966"/>
              <a:gd name="T6" fmla="*/ 0 60000 65536"/>
              <a:gd name="T7" fmla="*/ 0 60000 65536"/>
              <a:gd name="T8" fmla="*/ 0 60000 65536"/>
            </a:gdLst>
            <a:ahLst/>
            <a:cxnLst>
              <a:cxn ang="T6">
                <a:pos x="T0" y="T1"/>
              </a:cxn>
              <a:cxn ang="T7">
                <a:pos x="T2" y="T3"/>
              </a:cxn>
              <a:cxn ang="T8">
                <a:pos x="T4" y="T5"/>
              </a:cxn>
            </a:cxnLst>
            <a:rect l="0" t="0" r="r" b="b"/>
            <a:pathLst>
              <a:path w="2195" h="966">
                <a:moveTo>
                  <a:pt x="0" y="966"/>
                </a:moveTo>
                <a:cubicBezTo>
                  <a:pt x="416" y="544"/>
                  <a:pt x="832" y="122"/>
                  <a:pt x="1198" y="61"/>
                </a:cubicBezTo>
                <a:cubicBezTo>
                  <a:pt x="1564" y="0"/>
                  <a:pt x="1879" y="300"/>
                  <a:pt x="2195" y="60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380" name="Line 20"/>
          <p:cNvSpPr>
            <a:spLocks noChangeShapeType="1"/>
          </p:cNvSpPr>
          <p:nvPr/>
        </p:nvSpPr>
        <p:spPr bwMode="auto">
          <a:xfrm>
            <a:off x="4568825" y="2322513"/>
            <a:ext cx="0" cy="14509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381" name="Text Box 21"/>
          <p:cNvSpPr txBox="1">
            <a:spLocks noChangeArrowheads="1"/>
          </p:cNvSpPr>
          <p:nvPr/>
        </p:nvSpPr>
        <p:spPr bwMode="auto">
          <a:xfrm>
            <a:off x="4421188" y="3744913"/>
            <a:ext cx="465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chemeClr val="bg1"/>
                </a:solidFill>
              </a:rPr>
              <a:t>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99363"/>
                                        </p:tgtEl>
                                        <p:attrNameLst>
                                          <p:attrName>style.visibility</p:attrName>
                                        </p:attrNameLst>
                                      </p:cBhvr>
                                      <p:to>
                                        <p:strVal val="visible"/>
                                      </p:to>
                                    </p:set>
                                    <p:animEffect transition="in" filter="wipe(down)">
                                      <p:cBhvr>
                                        <p:cTn id="7" dur="500"/>
                                        <p:tgtEl>
                                          <p:spTgt spid="39936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99369"/>
                                        </p:tgtEl>
                                        <p:attrNameLst>
                                          <p:attrName>style.visibility</p:attrName>
                                        </p:attrNameLst>
                                      </p:cBhvr>
                                      <p:to>
                                        <p:strVal val="visible"/>
                                      </p:to>
                                    </p:set>
                                    <p:animEffect transition="in" filter="wipe(down)">
                                      <p:cBhvr>
                                        <p:cTn id="11" dur="500"/>
                                        <p:tgtEl>
                                          <p:spTgt spid="399369"/>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99372"/>
                                        </p:tgtEl>
                                        <p:attrNameLst>
                                          <p:attrName>style.visibility</p:attrName>
                                        </p:attrNameLst>
                                      </p:cBhvr>
                                      <p:to>
                                        <p:strVal val="visible"/>
                                      </p:to>
                                    </p:set>
                                    <p:animEffect transition="in" filter="wipe(down)">
                                      <p:cBhvr>
                                        <p:cTn id="15" dur="500"/>
                                        <p:tgtEl>
                                          <p:spTgt spid="3993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99379"/>
                                        </p:tgtEl>
                                        <p:attrNameLst>
                                          <p:attrName>style.visibility</p:attrName>
                                        </p:attrNameLst>
                                      </p:cBhvr>
                                      <p:to>
                                        <p:strVal val="visible"/>
                                      </p:to>
                                    </p:set>
                                    <p:animEffect transition="in" filter="wipe(left)">
                                      <p:cBhvr>
                                        <p:cTn id="20" dur="1000"/>
                                        <p:tgtEl>
                                          <p:spTgt spid="3993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99380"/>
                                        </p:tgtEl>
                                        <p:attrNameLst>
                                          <p:attrName>style.visibility</p:attrName>
                                        </p:attrNameLst>
                                      </p:cBhvr>
                                      <p:to>
                                        <p:strVal val="visible"/>
                                      </p:to>
                                    </p:set>
                                    <p:animEffect transition="in" filter="wipe(up)">
                                      <p:cBhvr>
                                        <p:cTn id="25" dur="1000"/>
                                        <p:tgtEl>
                                          <p:spTgt spid="399380"/>
                                        </p:tgtEl>
                                      </p:cBhvr>
                                    </p:animEffect>
                                  </p:childTnLst>
                                </p:cTn>
                              </p:par>
                            </p:childTnLst>
                          </p:cTn>
                        </p:par>
                        <p:par>
                          <p:cTn id="26" fill="hold" nodeType="afterGroup">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399381"/>
                                        </p:tgtEl>
                                        <p:attrNameLst>
                                          <p:attrName>style.visibility</p:attrName>
                                        </p:attrNameLst>
                                      </p:cBhvr>
                                      <p:to>
                                        <p:strVal val="visible"/>
                                      </p:to>
                                    </p:set>
                                    <p:animEffect transition="in" filter="wipe(up)">
                                      <p:cBhvr>
                                        <p:cTn id="29" dur="1000"/>
                                        <p:tgtEl>
                                          <p:spTgt spid="39938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99366"/>
                                        </p:tgtEl>
                                        <p:attrNameLst>
                                          <p:attrName>style.visibility</p:attrName>
                                        </p:attrNameLst>
                                      </p:cBhvr>
                                      <p:to>
                                        <p:strVal val="visible"/>
                                      </p:to>
                                    </p:set>
                                    <p:animEffect transition="in" filter="wipe(left)">
                                      <p:cBhvr>
                                        <p:cTn id="34" dur="500"/>
                                        <p:tgtEl>
                                          <p:spTgt spid="399366"/>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399371"/>
                                        </p:tgtEl>
                                        <p:attrNameLst>
                                          <p:attrName>style.visibility</p:attrName>
                                        </p:attrNameLst>
                                      </p:cBhvr>
                                      <p:to>
                                        <p:strVal val="visible"/>
                                      </p:to>
                                    </p:set>
                                    <p:animEffect transition="in" filter="dissolve">
                                      <p:cBhvr>
                                        <p:cTn id="38" dur="500"/>
                                        <p:tgtEl>
                                          <p:spTgt spid="399371"/>
                                        </p:tgtEl>
                                      </p:cBhvr>
                                    </p:animEffect>
                                  </p:childTnLst>
                                </p:cTn>
                              </p:par>
                            </p:childTnLst>
                          </p:cTn>
                        </p:par>
                        <p:par>
                          <p:cTn id="39" fill="hold" nodeType="afterGroup">
                            <p:stCondLst>
                              <p:cond delay="1000"/>
                            </p:stCondLst>
                            <p:childTnLst>
                              <p:par>
                                <p:cTn id="40" presetID="9" presetClass="entr" presetSubtype="0" fill="hold" grpId="0" nodeType="afterEffect">
                                  <p:stCondLst>
                                    <p:cond delay="0"/>
                                  </p:stCondLst>
                                  <p:childTnLst>
                                    <p:set>
                                      <p:cBhvr>
                                        <p:cTn id="41" dur="1" fill="hold">
                                          <p:stCondLst>
                                            <p:cond delay="0"/>
                                          </p:stCondLst>
                                        </p:cTn>
                                        <p:tgtEl>
                                          <p:spTgt spid="399370"/>
                                        </p:tgtEl>
                                        <p:attrNameLst>
                                          <p:attrName>style.visibility</p:attrName>
                                        </p:attrNameLst>
                                      </p:cBhvr>
                                      <p:to>
                                        <p:strVal val="visible"/>
                                      </p:to>
                                    </p:set>
                                    <p:animEffect transition="in" filter="dissolve">
                                      <p:cBhvr>
                                        <p:cTn id="42" dur="500"/>
                                        <p:tgtEl>
                                          <p:spTgt spid="3993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99373"/>
                                        </p:tgtEl>
                                        <p:attrNameLst>
                                          <p:attrName>style.visibility</p:attrName>
                                        </p:attrNameLst>
                                      </p:cBhvr>
                                      <p:to>
                                        <p:strVal val="visible"/>
                                      </p:to>
                                    </p:set>
                                    <p:anim calcmode="lin" valueType="num">
                                      <p:cBhvr>
                                        <p:cTn id="47" dur="500" fill="hold"/>
                                        <p:tgtEl>
                                          <p:spTgt spid="399373"/>
                                        </p:tgtEl>
                                        <p:attrNameLst>
                                          <p:attrName>ppt_w</p:attrName>
                                        </p:attrNameLst>
                                      </p:cBhvr>
                                      <p:tavLst>
                                        <p:tav tm="0">
                                          <p:val>
                                            <p:fltVal val="0"/>
                                          </p:val>
                                        </p:tav>
                                        <p:tav tm="100000">
                                          <p:val>
                                            <p:strVal val="#ppt_w"/>
                                          </p:val>
                                        </p:tav>
                                      </p:tavLst>
                                    </p:anim>
                                    <p:anim calcmode="lin" valueType="num">
                                      <p:cBhvr>
                                        <p:cTn id="48" dur="500" fill="hold"/>
                                        <p:tgtEl>
                                          <p:spTgt spid="399373"/>
                                        </p:tgtEl>
                                        <p:attrNameLst>
                                          <p:attrName>ppt_h</p:attrName>
                                        </p:attrNameLst>
                                      </p:cBhvr>
                                      <p:tavLst>
                                        <p:tav tm="0">
                                          <p:val>
                                            <p:fltVal val="0"/>
                                          </p:val>
                                        </p:tav>
                                        <p:tav tm="100000">
                                          <p:val>
                                            <p:strVal val="#ppt_h"/>
                                          </p:val>
                                        </p:tav>
                                      </p:tavLst>
                                    </p:anim>
                                  </p:childTnLst>
                                </p:cTn>
                              </p:par>
                            </p:childTnLst>
                          </p:cTn>
                        </p:par>
                        <p:par>
                          <p:cTn id="49" fill="hold" nodeType="afterGroup">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399376"/>
                                        </p:tgtEl>
                                        <p:attrNameLst>
                                          <p:attrName>style.visibility</p:attrName>
                                        </p:attrNameLst>
                                      </p:cBhvr>
                                      <p:to>
                                        <p:strVal val="visible"/>
                                      </p:to>
                                    </p:set>
                                    <p:animEffect transition="in" filter="wipe(left)">
                                      <p:cBhvr>
                                        <p:cTn id="52" dur="500"/>
                                        <p:tgtEl>
                                          <p:spTgt spid="39937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99375"/>
                                        </p:tgtEl>
                                        <p:attrNameLst>
                                          <p:attrName>style.visibility</p:attrName>
                                        </p:attrNameLst>
                                      </p:cBhvr>
                                      <p:to>
                                        <p:strVal val="visible"/>
                                      </p:to>
                                    </p:set>
                                    <p:animEffect transition="in" filter="wipe(down)">
                                      <p:cBhvr>
                                        <p:cTn id="57" dur="500"/>
                                        <p:tgtEl>
                                          <p:spTgt spid="399375"/>
                                        </p:tgtEl>
                                      </p:cBhvr>
                                    </p:animEffect>
                                  </p:childTnLst>
                                </p:cTn>
                              </p:par>
                            </p:childTnLst>
                          </p:cTn>
                        </p:par>
                        <p:par>
                          <p:cTn id="58" fill="hold" nodeType="afterGroup">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399377"/>
                                        </p:tgtEl>
                                        <p:attrNameLst>
                                          <p:attrName>style.visibility</p:attrName>
                                        </p:attrNameLst>
                                      </p:cBhvr>
                                      <p:to>
                                        <p:strVal val="visible"/>
                                      </p:to>
                                    </p:set>
                                    <p:animEffect transition="in" filter="wipe(left)">
                                      <p:cBhvr>
                                        <p:cTn id="61" dur="500"/>
                                        <p:tgtEl>
                                          <p:spTgt spid="399377"/>
                                        </p:tgtEl>
                                      </p:cBhvr>
                                    </p:animEffect>
                                  </p:childTnLst>
                                </p:cTn>
                              </p:par>
                            </p:childTnLst>
                          </p:cTn>
                        </p:par>
                        <p:par>
                          <p:cTn id="62" fill="hold" nodeType="afterGroup">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399374"/>
                                        </p:tgtEl>
                                        <p:attrNameLst>
                                          <p:attrName>style.visibility</p:attrName>
                                        </p:attrNameLst>
                                      </p:cBhvr>
                                      <p:to>
                                        <p:strVal val="visible"/>
                                      </p:to>
                                    </p:set>
                                    <p:animEffect transition="in" filter="wipe(left)">
                                      <p:cBhvr>
                                        <p:cTn id="65" dur="500"/>
                                        <p:tgtEl>
                                          <p:spTgt spid="399374"/>
                                        </p:tgtEl>
                                      </p:cBhvr>
                                    </p:animEffect>
                                  </p:childTnLst>
                                </p:cTn>
                              </p:par>
                            </p:childTnLst>
                          </p:cTn>
                        </p:par>
                        <p:par>
                          <p:cTn id="66" fill="hold" nodeType="afterGroup">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399378"/>
                                        </p:tgtEl>
                                        <p:attrNameLst>
                                          <p:attrName>style.visibility</p:attrName>
                                        </p:attrNameLst>
                                      </p:cBhvr>
                                      <p:to>
                                        <p:strVal val="visible"/>
                                      </p:to>
                                    </p:set>
                                    <p:animEffect transition="in" filter="wipe(left)">
                                      <p:cBhvr>
                                        <p:cTn id="69" dur="500"/>
                                        <p:tgtEl>
                                          <p:spTgt spid="399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9" grpId="0"/>
      <p:bldP spid="399370" grpId="0"/>
      <p:bldP spid="399371" grpId="0"/>
      <p:bldP spid="399372" grpId="0"/>
      <p:bldP spid="399373" grpId="0"/>
      <p:bldP spid="399374" grpId="0" animBg="1"/>
      <p:bldP spid="399375" grpId="0" animBg="1"/>
      <p:bldP spid="399376" grpId="0" animBg="1"/>
      <p:bldP spid="399377" grpId="0"/>
      <p:bldP spid="399378" grpId="0"/>
      <p:bldP spid="399379" grpId="0" animBg="1"/>
      <p:bldP spid="399380" grpId="0" animBg="1"/>
      <p:bldP spid="399381"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6867" name="Rectangle 2"/>
          <p:cNvSpPr>
            <a:spLocks noGrp="1" noChangeArrowheads="1"/>
          </p:cNvSpPr>
          <p:nvPr>
            <p:ph type="title"/>
          </p:nvPr>
        </p:nvSpPr>
        <p:spPr>
          <a:xfrm>
            <a:off x="685800" y="352425"/>
            <a:ext cx="7772400" cy="1143000"/>
          </a:xfrm>
        </p:spPr>
        <p:txBody>
          <a:bodyPr/>
          <a:lstStyle/>
          <a:p>
            <a:r>
              <a:rPr lang="pt-BR" altLang="pt-BR" sz="3600" smtClean="0"/>
              <a:t>Taxas de juros</a:t>
            </a:r>
          </a:p>
        </p:txBody>
      </p:sp>
      <p:sp>
        <p:nvSpPr>
          <p:cNvPr id="400387" name="Rectangle 3"/>
          <p:cNvSpPr>
            <a:spLocks noGrp="1" noChangeArrowheads="1"/>
          </p:cNvSpPr>
          <p:nvPr>
            <p:ph type="body" idx="1"/>
          </p:nvPr>
        </p:nvSpPr>
        <p:spPr>
          <a:xfrm>
            <a:off x="514350" y="1863725"/>
            <a:ext cx="8077200" cy="3892550"/>
          </a:xfrm>
        </p:spPr>
        <p:txBody>
          <a:bodyPr/>
          <a:lstStyle/>
          <a:p>
            <a:pPr marL="261938" indent="-261938">
              <a:lnSpc>
                <a:spcPct val="90000"/>
              </a:lnSpc>
            </a:pPr>
            <a:r>
              <a:rPr lang="pt-BR" altLang="pt-BR" b="1" dirty="0" smtClean="0"/>
              <a:t>As taxas de juros não são como os preços convencionais e o mercado de capitais não é como um mercado </a:t>
            </a:r>
            <a:r>
              <a:rPr lang="pt-BR" altLang="pt-BR" b="1" dirty="0" err="1" smtClean="0"/>
              <a:t>walrasiano</a:t>
            </a:r>
            <a:r>
              <a:rPr lang="pt-BR" altLang="pt-BR" b="1" dirty="0" smtClean="0"/>
              <a:t>.</a:t>
            </a:r>
          </a:p>
          <a:p>
            <a:pPr marL="762000" lvl="1">
              <a:lnSpc>
                <a:spcPct val="90000"/>
              </a:lnSpc>
            </a:pPr>
            <a:r>
              <a:rPr lang="pt-BR" altLang="pt-BR" sz="3200" dirty="0" smtClean="0">
                <a:solidFill>
                  <a:schemeClr val="bg1"/>
                </a:solidFill>
              </a:rPr>
              <a:t>Não é um preço convencional: é uma promessa de pagar no futuro (e promessas frequentemente são descumpridas).</a:t>
            </a:r>
          </a:p>
          <a:p>
            <a:pPr marL="762000" lvl="1">
              <a:lnSpc>
                <a:spcPct val="90000"/>
              </a:lnSpc>
            </a:pPr>
            <a:r>
              <a:rPr lang="pt-BR" altLang="pt-BR" sz="3200" dirty="0" smtClean="0">
                <a:solidFill>
                  <a:schemeClr val="bg1"/>
                </a:solidFill>
              </a:rPr>
              <a:t>Sistema de leilão não funciona.</a:t>
            </a:r>
          </a:p>
          <a:p>
            <a:pPr marL="762000" lvl="1">
              <a:lnSpc>
                <a:spcPct val="90000"/>
              </a:lnSpc>
            </a:pPr>
            <a:r>
              <a:rPr lang="pt-BR" altLang="pt-BR" sz="3200" dirty="0" smtClean="0">
                <a:solidFill>
                  <a:schemeClr val="bg1"/>
                </a:solidFill>
              </a:rPr>
              <a:t>Natureza anônima no mercado competitivo.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00387">
                                            <p:txEl>
                                              <p:pRg st="2" end="2"/>
                                            </p:txEl>
                                          </p:spTgt>
                                        </p:tgtEl>
                                        <p:attrNameLst>
                                          <p:attrName>style.visibility</p:attrName>
                                        </p:attrNameLst>
                                      </p:cBhvr>
                                      <p:to>
                                        <p:strVal val="visible"/>
                                      </p:to>
                                    </p:set>
                                    <p:animEffect transition="in" filter="strips(downRight)">
                                      <p:cBhvr>
                                        <p:cTn id="7" dur="500"/>
                                        <p:tgtEl>
                                          <p:spTgt spid="4003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0387">
                                            <p:txEl>
                                              <p:pRg st="3" end="3"/>
                                            </p:txEl>
                                          </p:spTgt>
                                        </p:tgtEl>
                                        <p:attrNameLst>
                                          <p:attrName>style.visibility</p:attrName>
                                        </p:attrNameLst>
                                      </p:cBhvr>
                                      <p:to>
                                        <p:strVal val="visible"/>
                                      </p:to>
                                    </p:set>
                                    <p:animEffect transition="in" filter="strips(downRight)">
                                      <p:cBhvr>
                                        <p:cTn id="12" dur="500"/>
                                        <p:tgtEl>
                                          <p:spTgt spid="400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uiExpand="1"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7891" name="Rectangle 2"/>
          <p:cNvSpPr>
            <a:spLocks noGrp="1" noChangeArrowheads="1"/>
          </p:cNvSpPr>
          <p:nvPr>
            <p:ph type="title"/>
          </p:nvPr>
        </p:nvSpPr>
        <p:spPr>
          <a:xfrm>
            <a:off x="685800" y="352425"/>
            <a:ext cx="7772400" cy="1143000"/>
          </a:xfrm>
        </p:spPr>
        <p:txBody>
          <a:bodyPr/>
          <a:lstStyle/>
          <a:p>
            <a:r>
              <a:rPr lang="pt-BR" altLang="pt-BR" sz="3600" smtClean="0"/>
              <a:t>Racionamento de crédito</a:t>
            </a:r>
          </a:p>
        </p:txBody>
      </p:sp>
      <p:sp>
        <p:nvSpPr>
          <p:cNvPr id="401411"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Problemas de informação podem facilmente levar a um racionamento de crédito.</a:t>
            </a:r>
          </a:p>
          <a:p>
            <a:pPr marL="261938" indent="-261938"/>
            <a:r>
              <a:rPr lang="pt-BR" altLang="pt-BR" b="1" smtClean="0"/>
              <a:t>Os bancos irão mudar a taxa de juros que cobram (r*) quando a circunstâncias econômicas mudam.</a:t>
            </a:r>
            <a:endParaRPr lang="pt-BR" altLang="pt-BR" sz="360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animEffect transition="in" filter="strips(downRight)">
                                      <p:cBhvr>
                                        <p:cTn id="7" dur="500"/>
                                        <p:tgtEl>
                                          <p:spTgt spid="401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1411">
                                            <p:txEl>
                                              <p:pRg st="1" end="1"/>
                                            </p:txEl>
                                          </p:spTgt>
                                        </p:tgtEl>
                                        <p:attrNameLst>
                                          <p:attrName>style.visibility</p:attrName>
                                        </p:attrNameLst>
                                      </p:cBhvr>
                                      <p:to>
                                        <p:strVal val="visible"/>
                                      </p:to>
                                    </p:set>
                                    <p:animEffect transition="in" filter="strips(downRight)">
                                      <p:cBhvr>
                                        <p:cTn id="12" dur="500"/>
                                        <p:tgtEl>
                                          <p:spTgt spid="401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8915" name="Rectangle 2"/>
          <p:cNvSpPr>
            <a:spLocks noGrp="1" noChangeArrowheads="1"/>
          </p:cNvSpPr>
          <p:nvPr>
            <p:ph type="title"/>
          </p:nvPr>
        </p:nvSpPr>
        <p:spPr>
          <a:xfrm>
            <a:off x="685800" y="352425"/>
            <a:ext cx="7772400" cy="1143000"/>
          </a:xfrm>
        </p:spPr>
        <p:txBody>
          <a:bodyPr/>
          <a:lstStyle/>
          <a:p>
            <a:r>
              <a:rPr lang="pt-BR" altLang="pt-BR" sz="3600" smtClean="0"/>
              <a:t>Racionamento de crédito</a:t>
            </a:r>
          </a:p>
        </p:txBody>
      </p:sp>
      <p:sp>
        <p:nvSpPr>
          <p:cNvPr id="402435" name="Rectangle 3"/>
          <p:cNvSpPr>
            <a:spLocks noGrp="1" noChangeArrowheads="1"/>
          </p:cNvSpPr>
          <p:nvPr>
            <p:ph type="body" idx="1"/>
          </p:nvPr>
        </p:nvSpPr>
        <p:spPr>
          <a:xfrm>
            <a:off x="514350" y="1863725"/>
            <a:ext cx="8077200" cy="1695450"/>
          </a:xfrm>
        </p:spPr>
        <p:txBody>
          <a:bodyPr/>
          <a:lstStyle/>
          <a:p>
            <a:pPr marL="261938" indent="-261938"/>
            <a:r>
              <a:rPr lang="pt-BR" altLang="pt-BR" b="1" smtClean="0"/>
              <a:t>Quando a economia está em crescimento, os retornos dos projetos podem subir. Neste caso, r* pode subir?</a:t>
            </a:r>
          </a:p>
        </p:txBody>
      </p:sp>
      <p:sp>
        <p:nvSpPr>
          <p:cNvPr id="402436" name="Rectangle 4"/>
          <p:cNvSpPr>
            <a:spLocks noChangeArrowheads="1"/>
          </p:cNvSpPr>
          <p:nvPr/>
        </p:nvSpPr>
        <p:spPr bwMode="auto">
          <a:xfrm>
            <a:off x="514350" y="3413125"/>
            <a:ext cx="8077200"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62000" lvl="1" indent="-285750" eaLnBrk="0" hangingPunct="0">
              <a:spcBef>
                <a:spcPct val="20000"/>
              </a:spcBef>
              <a:buFontTx/>
              <a:buChar char="–"/>
            </a:pPr>
            <a:r>
              <a:rPr lang="pt-BR" altLang="pt-BR" sz="3200">
                <a:solidFill>
                  <a:schemeClr val="bg1"/>
                </a:solidFill>
              </a:rPr>
              <a:t>Projetos de risco aumentam em relação a projetos seguros em tempos de forte crescimento.</a:t>
            </a:r>
          </a:p>
          <a:p>
            <a:pPr marL="762000" lvl="1" indent="-285750" algn="ctr" eaLnBrk="0" hangingPunct="0">
              <a:spcBef>
                <a:spcPct val="20000"/>
              </a:spcBef>
            </a:pPr>
            <a:r>
              <a:rPr lang="pt-BR" altLang="pt-BR" sz="3200">
                <a:solidFill>
                  <a:schemeClr val="bg1"/>
                </a:solidFill>
              </a:rPr>
              <a:t>r*</a:t>
            </a:r>
            <a:r>
              <a:rPr lang="pt-BR" altLang="pt-BR" sz="3200" baseline="-25000">
                <a:solidFill>
                  <a:schemeClr val="bg1"/>
                </a:solidFill>
              </a:rPr>
              <a:t>normal</a:t>
            </a:r>
            <a:r>
              <a:rPr lang="pt-BR" altLang="pt-BR" sz="3200">
                <a:solidFill>
                  <a:schemeClr val="bg1"/>
                </a:solidFill>
              </a:rPr>
              <a:t> &lt; r*</a:t>
            </a:r>
            <a:r>
              <a:rPr lang="pt-BR" altLang="pt-BR" sz="3200" baseline="-25000">
                <a:solidFill>
                  <a:schemeClr val="bg1"/>
                </a:solidFill>
              </a:rPr>
              <a:t>recessão</a:t>
            </a:r>
            <a:endParaRPr lang="pt-BR" altLang="pt-BR" sz="3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Effect transition="in" filter="strips(downRight)">
                                      <p:cBhvr>
                                        <p:cTn id="7" dur="500"/>
                                        <p:tgtEl>
                                          <p:spTgt spid="402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2436">
                                            <p:txEl>
                                              <p:pRg st="0" end="0"/>
                                            </p:txEl>
                                          </p:spTgt>
                                        </p:tgtEl>
                                        <p:attrNameLst>
                                          <p:attrName>style.visibility</p:attrName>
                                        </p:attrNameLst>
                                      </p:cBhvr>
                                      <p:to>
                                        <p:strVal val="visible"/>
                                      </p:to>
                                    </p:set>
                                    <p:animEffect transition="in" filter="strips(downRight)">
                                      <p:cBhvr>
                                        <p:cTn id="12" dur="500"/>
                                        <p:tgtEl>
                                          <p:spTgt spid="40243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02436">
                                            <p:txEl>
                                              <p:pRg st="1" end="1"/>
                                            </p:txEl>
                                          </p:spTgt>
                                        </p:tgtEl>
                                        <p:attrNameLst>
                                          <p:attrName>style.visibility</p:attrName>
                                        </p:attrNameLst>
                                      </p:cBhvr>
                                      <p:to>
                                        <p:strVal val="visible"/>
                                      </p:to>
                                    </p:set>
                                    <p:animEffect transition="in" filter="strips(downRight)">
                                      <p:cBhvr>
                                        <p:cTn id="17" dur="500"/>
                                        <p:tgtEl>
                                          <p:spTgt spid="4024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autoUpdateAnimBg="0"/>
      <p:bldP spid="402436"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39939" name="Rectangle 2"/>
          <p:cNvSpPr>
            <a:spLocks noGrp="1" noChangeArrowheads="1"/>
          </p:cNvSpPr>
          <p:nvPr>
            <p:ph type="title"/>
          </p:nvPr>
        </p:nvSpPr>
        <p:spPr>
          <a:xfrm>
            <a:off x="685800" y="352425"/>
            <a:ext cx="7772400" cy="1143000"/>
          </a:xfrm>
        </p:spPr>
        <p:txBody>
          <a:bodyPr/>
          <a:lstStyle/>
          <a:p>
            <a:r>
              <a:rPr lang="pt-BR" altLang="pt-BR" sz="3600" smtClean="0"/>
              <a:t>Racionamento de crédito</a:t>
            </a:r>
          </a:p>
        </p:txBody>
      </p:sp>
      <p:sp>
        <p:nvSpPr>
          <p:cNvPr id="403459"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Efeito da recessão sobre as taxas de juros reais de empréstimos.</a:t>
            </a:r>
            <a:endParaRPr lang="pt-BR" altLang="pt-BR" sz="3600" smtClean="0">
              <a:solidFill>
                <a:schemeClr val="bg1"/>
              </a:solidFill>
            </a:endParaRPr>
          </a:p>
        </p:txBody>
      </p:sp>
      <p:grpSp>
        <p:nvGrpSpPr>
          <p:cNvPr id="403460" name="Group 4"/>
          <p:cNvGrpSpPr>
            <a:grpSpLocks/>
          </p:cNvGrpSpPr>
          <p:nvPr/>
        </p:nvGrpSpPr>
        <p:grpSpPr bwMode="auto">
          <a:xfrm>
            <a:off x="2697163" y="3103563"/>
            <a:ext cx="4137025" cy="2800350"/>
            <a:chOff x="1554" y="969"/>
            <a:chExt cx="2615" cy="1408"/>
          </a:xfrm>
        </p:grpSpPr>
        <p:sp>
          <p:nvSpPr>
            <p:cNvPr id="39956" name="Line 5"/>
            <p:cNvSpPr>
              <a:spLocks noChangeShapeType="1"/>
            </p:cNvSpPr>
            <p:nvPr/>
          </p:nvSpPr>
          <p:spPr bwMode="auto">
            <a:xfrm flipV="1">
              <a:off x="1554" y="969"/>
              <a:ext cx="0" cy="1408"/>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9957" name="Line 6"/>
            <p:cNvSpPr>
              <a:spLocks noChangeShapeType="1"/>
            </p:cNvSpPr>
            <p:nvPr/>
          </p:nvSpPr>
          <p:spPr bwMode="auto">
            <a:xfrm>
              <a:off x="1554" y="2377"/>
              <a:ext cx="2615"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403463" name="Text Box 7"/>
          <p:cNvSpPr txBox="1">
            <a:spLocks noChangeArrowheads="1"/>
          </p:cNvSpPr>
          <p:nvPr/>
        </p:nvSpPr>
        <p:spPr bwMode="auto">
          <a:xfrm>
            <a:off x="5916613" y="5903913"/>
            <a:ext cx="299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r>
              <a:rPr lang="pt-BR" altLang="pt-BR">
                <a:solidFill>
                  <a:schemeClr val="bg1"/>
                </a:solidFill>
              </a:rPr>
              <a:t>Taxa de juros cobrada</a:t>
            </a:r>
          </a:p>
        </p:txBody>
      </p:sp>
      <p:sp>
        <p:nvSpPr>
          <p:cNvPr id="403464" name="Text Box 8"/>
          <p:cNvSpPr txBox="1">
            <a:spLocks noChangeArrowheads="1"/>
          </p:cNvSpPr>
          <p:nvPr/>
        </p:nvSpPr>
        <p:spPr bwMode="auto">
          <a:xfrm>
            <a:off x="617538" y="3151188"/>
            <a:ext cx="22939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chemeClr val="bg1"/>
                </a:solidFill>
              </a:rPr>
              <a:t>Retorno esperado para o banco </a:t>
            </a:r>
          </a:p>
        </p:txBody>
      </p:sp>
      <p:sp>
        <p:nvSpPr>
          <p:cNvPr id="403465" name="Line 9"/>
          <p:cNvSpPr>
            <a:spLocks noChangeShapeType="1"/>
          </p:cNvSpPr>
          <p:nvPr/>
        </p:nvSpPr>
        <p:spPr bwMode="auto">
          <a:xfrm>
            <a:off x="4813300" y="5308600"/>
            <a:ext cx="0" cy="5953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3466" name="Text Box 10"/>
          <p:cNvSpPr txBox="1">
            <a:spLocks noChangeArrowheads="1"/>
          </p:cNvSpPr>
          <p:nvPr/>
        </p:nvSpPr>
        <p:spPr bwMode="auto">
          <a:xfrm>
            <a:off x="4722813" y="5875338"/>
            <a:ext cx="1116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t>r*</a:t>
            </a:r>
            <a:r>
              <a:rPr lang="pt-BR" altLang="pt-BR" baseline="-25000"/>
              <a:t>recessão</a:t>
            </a:r>
          </a:p>
        </p:txBody>
      </p:sp>
      <p:sp>
        <p:nvSpPr>
          <p:cNvPr id="403467" name="Line 11"/>
          <p:cNvSpPr>
            <a:spLocks noChangeShapeType="1"/>
          </p:cNvSpPr>
          <p:nvPr/>
        </p:nvSpPr>
        <p:spPr bwMode="auto">
          <a:xfrm>
            <a:off x="3943350" y="3914775"/>
            <a:ext cx="0" cy="1960563"/>
          </a:xfrm>
          <a:prstGeom prst="line">
            <a:avLst/>
          </a:prstGeom>
          <a:noFill/>
          <a:ln w="9525">
            <a:solidFill>
              <a:srgbClr val="99FF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3468" name="Text Box 12"/>
          <p:cNvSpPr txBox="1">
            <a:spLocks noChangeArrowheads="1"/>
          </p:cNvSpPr>
          <p:nvPr/>
        </p:nvSpPr>
        <p:spPr bwMode="auto">
          <a:xfrm>
            <a:off x="3767138" y="5876925"/>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rgbClr val="99FF33"/>
                </a:solidFill>
              </a:rPr>
              <a:t>r*</a:t>
            </a:r>
            <a:r>
              <a:rPr lang="pt-BR" altLang="pt-BR" baseline="-25000">
                <a:solidFill>
                  <a:srgbClr val="99FF33"/>
                </a:solidFill>
              </a:rPr>
              <a:t>normal</a:t>
            </a:r>
          </a:p>
        </p:txBody>
      </p:sp>
      <p:sp>
        <p:nvSpPr>
          <p:cNvPr id="403469" name="Line 13"/>
          <p:cNvSpPr>
            <a:spLocks noChangeShapeType="1"/>
          </p:cNvSpPr>
          <p:nvPr/>
        </p:nvSpPr>
        <p:spPr bwMode="auto">
          <a:xfrm>
            <a:off x="3076575" y="3381375"/>
            <a:ext cx="2235200" cy="1408113"/>
          </a:xfrm>
          <a:prstGeom prst="line">
            <a:avLst/>
          </a:prstGeom>
          <a:noFill/>
          <a:ln w="38100">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3470" name="Line 14"/>
          <p:cNvSpPr>
            <a:spLocks noChangeShapeType="1"/>
          </p:cNvSpPr>
          <p:nvPr/>
        </p:nvSpPr>
        <p:spPr bwMode="auto">
          <a:xfrm>
            <a:off x="3006725" y="4168775"/>
            <a:ext cx="2395538" cy="14954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3471" name="Text Box 15"/>
          <p:cNvSpPr txBox="1">
            <a:spLocks noChangeArrowheads="1"/>
          </p:cNvSpPr>
          <p:nvPr/>
        </p:nvSpPr>
        <p:spPr bwMode="auto">
          <a:xfrm>
            <a:off x="5994400" y="3859213"/>
            <a:ext cx="2874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rgbClr val="99FF33"/>
                </a:solidFill>
              </a:rPr>
              <a:t>Projeto arriscado em tempos normais</a:t>
            </a:r>
          </a:p>
        </p:txBody>
      </p:sp>
      <p:sp>
        <p:nvSpPr>
          <p:cNvPr id="403472" name="Text Box 16"/>
          <p:cNvSpPr txBox="1">
            <a:spLocks noChangeArrowheads="1"/>
          </p:cNvSpPr>
          <p:nvPr/>
        </p:nvSpPr>
        <p:spPr bwMode="auto">
          <a:xfrm>
            <a:off x="5568950" y="5221288"/>
            <a:ext cx="3529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r>
              <a:rPr lang="pt-BR" altLang="pt-BR"/>
              <a:t>Projeto arriscado na recessão</a:t>
            </a:r>
          </a:p>
        </p:txBody>
      </p:sp>
      <p:sp>
        <p:nvSpPr>
          <p:cNvPr id="403473" name="Text Box 17"/>
          <p:cNvSpPr txBox="1">
            <a:spLocks noChangeArrowheads="1"/>
          </p:cNvSpPr>
          <p:nvPr/>
        </p:nvSpPr>
        <p:spPr bwMode="auto">
          <a:xfrm>
            <a:off x="5283200" y="4568825"/>
            <a:ext cx="27447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rgbClr val="99FF33"/>
                </a:solidFill>
              </a:rPr>
              <a:t>Projeto seguro em tempos normais</a:t>
            </a:r>
          </a:p>
        </p:txBody>
      </p:sp>
      <p:sp>
        <p:nvSpPr>
          <p:cNvPr id="403474" name="Text Box 18"/>
          <p:cNvSpPr txBox="1">
            <a:spLocks noChangeArrowheads="1"/>
          </p:cNvSpPr>
          <p:nvPr/>
        </p:nvSpPr>
        <p:spPr bwMode="auto">
          <a:xfrm>
            <a:off x="5367338" y="5502275"/>
            <a:ext cx="2976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t>Projeto seguro na recessão</a:t>
            </a:r>
          </a:p>
        </p:txBody>
      </p:sp>
      <p:sp>
        <p:nvSpPr>
          <p:cNvPr id="403475" name="Line 19"/>
          <p:cNvSpPr>
            <a:spLocks noChangeShapeType="1"/>
          </p:cNvSpPr>
          <p:nvPr/>
        </p:nvSpPr>
        <p:spPr bwMode="auto">
          <a:xfrm>
            <a:off x="3005138" y="3773488"/>
            <a:ext cx="3003550" cy="450850"/>
          </a:xfrm>
          <a:prstGeom prst="line">
            <a:avLst/>
          </a:prstGeom>
          <a:noFill/>
          <a:ln w="38100">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3476" name="Line 20"/>
          <p:cNvSpPr>
            <a:spLocks noChangeShapeType="1"/>
          </p:cNvSpPr>
          <p:nvPr/>
        </p:nvSpPr>
        <p:spPr bwMode="auto">
          <a:xfrm>
            <a:off x="2963863" y="5018088"/>
            <a:ext cx="3003550" cy="450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Effect transition="in" filter="strips(downRight)">
                                      <p:cBhvr>
                                        <p:cTn id="7" dur="500"/>
                                        <p:tgtEl>
                                          <p:spTgt spid="403459">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03460"/>
                                        </p:tgtEl>
                                        <p:attrNameLst>
                                          <p:attrName>style.visibility</p:attrName>
                                        </p:attrNameLst>
                                      </p:cBhvr>
                                      <p:to>
                                        <p:strVal val="visible"/>
                                      </p:to>
                                    </p:set>
                                    <p:animEffect transition="in" filter="wipe(down)">
                                      <p:cBhvr>
                                        <p:cTn id="11" dur="500"/>
                                        <p:tgtEl>
                                          <p:spTgt spid="403460"/>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03463"/>
                                        </p:tgtEl>
                                        <p:attrNameLst>
                                          <p:attrName>style.visibility</p:attrName>
                                        </p:attrNameLst>
                                      </p:cBhvr>
                                      <p:to>
                                        <p:strVal val="visible"/>
                                      </p:to>
                                    </p:set>
                                    <p:animEffect transition="in" filter="wipe(down)">
                                      <p:cBhvr>
                                        <p:cTn id="15" dur="500"/>
                                        <p:tgtEl>
                                          <p:spTgt spid="403463"/>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03464"/>
                                        </p:tgtEl>
                                        <p:attrNameLst>
                                          <p:attrName>style.visibility</p:attrName>
                                        </p:attrNameLst>
                                      </p:cBhvr>
                                      <p:to>
                                        <p:strVal val="visible"/>
                                      </p:to>
                                    </p:set>
                                    <p:animEffect transition="in" filter="wipe(down)">
                                      <p:cBhvr>
                                        <p:cTn id="19" dur="500"/>
                                        <p:tgtEl>
                                          <p:spTgt spid="40346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03469"/>
                                        </p:tgtEl>
                                        <p:attrNameLst>
                                          <p:attrName>style.visibility</p:attrName>
                                        </p:attrNameLst>
                                      </p:cBhvr>
                                      <p:to>
                                        <p:strVal val="visible"/>
                                      </p:to>
                                    </p:set>
                                    <p:animEffect transition="in" filter="wipe(left)">
                                      <p:cBhvr>
                                        <p:cTn id="24" dur="1000"/>
                                        <p:tgtEl>
                                          <p:spTgt spid="403469"/>
                                        </p:tgtEl>
                                      </p:cBhvr>
                                    </p:animEffect>
                                  </p:childTnLst>
                                </p:cTn>
                              </p:par>
                            </p:childTnLst>
                          </p:cTn>
                        </p:par>
                        <p:par>
                          <p:cTn id="25" fill="hold" nodeType="afterGroup">
                            <p:stCondLst>
                              <p:cond delay="1000"/>
                            </p:stCondLst>
                            <p:childTnLst>
                              <p:par>
                                <p:cTn id="26" presetID="18" presetClass="entr" presetSubtype="6" fill="hold" grpId="0" nodeType="afterEffect">
                                  <p:stCondLst>
                                    <p:cond delay="0"/>
                                  </p:stCondLst>
                                  <p:childTnLst>
                                    <p:set>
                                      <p:cBhvr>
                                        <p:cTn id="27" dur="1" fill="hold">
                                          <p:stCondLst>
                                            <p:cond delay="0"/>
                                          </p:stCondLst>
                                        </p:cTn>
                                        <p:tgtEl>
                                          <p:spTgt spid="403473"/>
                                        </p:tgtEl>
                                        <p:attrNameLst>
                                          <p:attrName>style.visibility</p:attrName>
                                        </p:attrNameLst>
                                      </p:cBhvr>
                                      <p:to>
                                        <p:strVal val="visible"/>
                                      </p:to>
                                    </p:set>
                                    <p:animEffect transition="in" filter="strips(downRight)">
                                      <p:cBhvr>
                                        <p:cTn id="28" dur="500"/>
                                        <p:tgtEl>
                                          <p:spTgt spid="40347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3475"/>
                                        </p:tgtEl>
                                        <p:attrNameLst>
                                          <p:attrName>style.visibility</p:attrName>
                                        </p:attrNameLst>
                                      </p:cBhvr>
                                      <p:to>
                                        <p:strVal val="visible"/>
                                      </p:to>
                                    </p:set>
                                    <p:animEffect transition="in" filter="wipe(left)">
                                      <p:cBhvr>
                                        <p:cTn id="33" dur="1000"/>
                                        <p:tgtEl>
                                          <p:spTgt spid="403475"/>
                                        </p:tgtEl>
                                      </p:cBhvr>
                                    </p:animEffect>
                                  </p:childTnLst>
                                </p:cTn>
                              </p:par>
                            </p:childTnLst>
                          </p:cTn>
                        </p:par>
                        <p:par>
                          <p:cTn id="34" fill="hold" nodeType="afterGroup">
                            <p:stCondLst>
                              <p:cond delay="1000"/>
                            </p:stCondLst>
                            <p:childTnLst>
                              <p:par>
                                <p:cTn id="35" presetID="18" presetClass="entr" presetSubtype="6" fill="hold" grpId="0" nodeType="afterEffect">
                                  <p:stCondLst>
                                    <p:cond delay="0"/>
                                  </p:stCondLst>
                                  <p:childTnLst>
                                    <p:set>
                                      <p:cBhvr>
                                        <p:cTn id="36" dur="1" fill="hold">
                                          <p:stCondLst>
                                            <p:cond delay="0"/>
                                          </p:stCondLst>
                                        </p:cTn>
                                        <p:tgtEl>
                                          <p:spTgt spid="403471"/>
                                        </p:tgtEl>
                                        <p:attrNameLst>
                                          <p:attrName>style.visibility</p:attrName>
                                        </p:attrNameLst>
                                      </p:cBhvr>
                                      <p:to>
                                        <p:strVal val="visible"/>
                                      </p:to>
                                    </p:set>
                                    <p:animEffect transition="in" filter="strips(downRight)">
                                      <p:cBhvr>
                                        <p:cTn id="37" dur="500"/>
                                        <p:tgtEl>
                                          <p:spTgt spid="4034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03467"/>
                                        </p:tgtEl>
                                        <p:attrNameLst>
                                          <p:attrName>style.visibility</p:attrName>
                                        </p:attrNameLst>
                                      </p:cBhvr>
                                      <p:to>
                                        <p:strVal val="visible"/>
                                      </p:to>
                                    </p:set>
                                    <p:animEffect transition="in" filter="wipe(up)">
                                      <p:cBhvr>
                                        <p:cTn id="42" dur="1000"/>
                                        <p:tgtEl>
                                          <p:spTgt spid="403467"/>
                                        </p:tgtEl>
                                      </p:cBhvr>
                                    </p:animEffect>
                                  </p:childTnLst>
                                </p:cTn>
                              </p:par>
                            </p:childTnLst>
                          </p:cTn>
                        </p:par>
                        <p:par>
                          <p:cTn id="43" fill="hold" nodeType="afterGroup">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403468"/>
                                        </p:tgtEl>
                                        <p:attrNameLst>
                                          <p:attrName>style.visibility</p:attrName>
                                        </p:attrNameLst>
                                      </p:cBhvr>
                                      <p:to>
                                        <p:strVal val="visible"/>
                                      </p:to>
                                    </p:set>
                                    <p:animEffect transition="in" filter="wipe(up)">
                                      <p:cBhvr>
                                        <p:cTn id="46" dur="1000"/>
                                        <p:tgtEl>
                                          <p:spTgt spid="40346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03470"/>
                                        </p:tgtEl>
                                        <p:attrNameLst>
                                          <p:attrName>style.visibility</p:attrName>
                                        </p:attrNameLst>
                                      </p:cBhvr>
                                      <p:to>
                                        <p:strVal val="visible"/>
                                      </p:to>
                                    </p:set>
                                    <p:animEffect transition="in" filter="wipe(left)">
                                      <p:cBhvr>
                                        <p:cTn id="51" dur="1000"/>
                                        <p:tgtEl>
                                          <p:spTgt spid="403470"/>
                                        </p:tgtEl>
                                      </p:cBhvr>
                                    </p:animEffect>
                                  </p:childTnLst>
                                </p:cTn>
                              </p:par>
                            </p:childTnLst>
                          </p:cTn>
                        </p:par>
                        <p:par>
                          <p:cTn id="52" fill="hold" nodeType="afterGroup">
                            <p:stCondLst>
                              <p:cond delay="1000"/>
                            </p:stCondLst>
                            <p:childTnLst>
                              <p:par>
                                <p:cTn id="53" presetID="18" presetClass="entr" presetSubtype="6" fill="hold" grpId="0" nodeType="afterEffect">
                                  <p:stCondLst>
                                    <p:cond delay="0"/>
                                  </p:stCondLst>
                                  <p:childTnLst>
                                    <p:set>
                                      <p:cBhvr>
                                        <p:cTn id="54" dur="1" fill="hold">
                                          <p:stCondLst>
                                            <p:cond delay="0"/>
                                          </p:stCondLst>
                                        </p:cTn>
                                        <p:tgtEl>
                                          <p:spTgt spid="403474"/>
                                        </p:tgtEl>
                                        <p:attrNameLst>
                                          <p:attrName>style.visibility</p:attrName>
                                        </p:attrNameLst>
                                      </p:cBhvr>
                                      <p:to>
                                        <p:strVal val="visible"/>
                                      </p:to>
                                    </p:set>
                                    <p:animEffect transition="in" filter="strips(downRight)">
                                      <p:cBhvr>
                                        <p:cTn id="55" dur="500"/>
                                        <p:tgtEl>
                                          <p:spTgt spid="40347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03476"/>
                                        </p:tgtEl>
                                        <p:attrNameLst>
                                          <p:attrName>style.visibility</p:attrName>
                                        </p:attrNameLst>
                                      </p:cBhvr>
                                      <p:to>
                                        <p:strVal val="visible"/>
                                      </p:to>
                                    </p:set>
                                    <p:animEffect transition="in" filter="wipe(left)">
                                      <p:cBhvr>
                                        <p:cTn id="60" dur="1000"/>
                                        <p:tgtEl>
                                          <p:spTgt spid="403476"/>
                                        </p:tgtEl>
                                      </p:cBhvr>
                                    </p:animEffect>
                                  </p:childTnLst>
                                </p:cTn>
                              </p:par>
                            </p:childTnLst>
                          </p:cTn>
                        </p:par>
                        <p:par>
                          <p:cTn id="61" fill="hold" nodeType="afterGroup">
                            <p:stCondLst>
                              <p:cond delay="1000"/>
                            </p:stCondLst>
                            <p:childTnLst>
                              <p:par>
                                <p:cTn id="62" presetID="18" presetClass="entr" presetSubtype="6" fill="hold" grpId="0" nodeType="afterEffect">
                                  <p:stCondLst>
                                    <p:cond delay="0"/>
                                  </p:stCondLst>
                                  <p:childTnLst>
                                    <p:set>
                                      <p:cBhvr>
                                        <p:cTn id="63" dur="1" fill="hold">
                                          <p:stCondLst>
                                            <p:cond delay="0"/>
                                          </p:stCondLst>
                                        </p:cTn>
                                        <p:tgtEl>
                                          <p:spTgt spid="403472"/>
                                        </p:tgtEl>
                                        <p:attrNameLst>
                                          <p:attrName>style.visibility</p:attrName>
                                        </p:attrNameLst>
                                      </p:cBhvr>
                                      <p:to>
                                        <p:strVal val="visible"/>
                                      </p:to>
                                    </p:set>
                                    <p:animEffect transition="in" filter="strips(downRight)">
                                      <p:cBhvr>
                                        <p:cTn id="64" dur="500"/>
                                        <p:tgtEl>
                                          <p:spTgt spid="40347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403465"/>
                                        </p:tgtEl>
                                        <p:attrNameLst>
                                          <p:attrName>style.visibility</p:attrName>
                                        </p:attrNameLst>
                                      </p:cBhvr>
                                      <p:to>
                                        <p:strVal val="visible"/>
                                      </p:to>
                                    </p:set>
                                    <p:animEffect transition="in" filter="wipe(up)">
                                      <p:cBhvr>
                                        <p:cTn id="69" dur="1000"/>
                                        <p:tgtEl>
                                          <p:spTgt spid="403465"/>
                                        </p:tgtEl>
                                      </p:cBhvr>
                                    </p:animEffect>
                                  </p:childTnLst>
                                </p:cTn>
                              </p:par>
                            </p:childTnLst>
                          </p:cTn>
                        </p:par>
                        <p:par>
                          <p:cTn id="70" fill="hold" nodeType="afterGroup">
                            <p:stCondLst>
                              <p:cond delay="1000"/>
                            </p:stCondLst>
                            <p:childTnLst>
                              <p:par>
                                <p:cTn id="71" presetID="2" presetClass="entr" presetSubtype="8" fill="hold" grpId="0" nodeType="afterEffect">
                                  <p:stCondLst>
                                    <p:cond delay="0"/>
                                  </p:stCondLst>
                                  <p:childTnLst>
                                    <p:set>
                                      <p:cBhvr>
                                        <p:cTn id="72" dur="1" fill="hold">
                                          <p:stCondLst>
                                            <p:cond delay="0"/>
                                          </p:stCondLst>
                                        </p:cTn>
                                        <p:tgtEl>
                                          <p:spTgt spid="403466"/>
                                        </p:tgtEl>
                                        <p:attrNameLst>
                                          <p:attrName>style.visibility</p:attrName>
                                        </p:attrNameLst>
                                      </p:cBhvr>
                                      <p:to>
                                        <p:strVal val="visible"/>
                                      </p:to>
                                    </p:set>
                                    <p:anim calcmode="lin" valueType="num">
                                      <p:cBhvr additive="base">
                                        <p:cTn id="73" dur="1000" fill="hold"/>
                                        <p:tgtEl>
                                          <p:spTgt spid="403466"/>
                                        </p:tgtEl>
                                        <p:attrNameLst>
                                          <p:attrName>ppt_x</p:attrName>
                                        </p:attrNameLst>
                                      </p:cBhvr>
                                      <p:tavLst>
                                        <p:tav tm="0">
                                          <p:val>
                                            <p:strVal val="0-#ppt_w/2"/>
                                          </p:val>
                                        </p:tav>
                                        <p:tav tm="100000">
                                          <p:val>
                                            <p:strVal val="#ppt_x"/>
                                          </p:val>
                                        </p:tav>
                                      </p:tavLst>
                                    </p:anim>
                                    <p:anim calcmode="lin" valueType="num">
                                      <p:cBhvr additive="base">
                                        <p:cTn id="74" dur="1000" fill="hold"/>
                                        <p:tgtEl>
                                          <p:spTgt spid="403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autoUpdateAnimBg="0"/>
      <p:bldP spid="403463" grpId="0"/>
      <p:bldP spid="403464" grpId="0"/>
      <p:bldP spid="403465" grpId="0" animBg="1"/>
      <p:bldP spid="403466" grpId="0"/>
      <p:bldP spid="403467" grpId="0" animBg="1"/>
      <p:bldP spid="403468" grpId="0"/>
      <p:bldP spid="403469" grpId="0" animBg="1"/>
      <p:bldP spid="403470" grpId="0" animBg="1"/>
      <p:bldP spid="403471" grpId="0"/>
      <p:bldP spid="403472" grpId="0"/>
      <p:bldP spid="403473" grpId="0"/>
      <p:bldP spid="403474" grpId="0"/>
      <p:bldP spid="403475" grpId="0" animBg="1"/>
      <p:bldP spid="40347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0963" name="Rectangle 2"/>
          <p:cNvSpPr>
            <a:spLocks noGrp="1" noChangeArrowheads="1"/>
          </p:cNvSpPr>
          <p:nvPr>
            <p:ph type="title"/>
          </p:nvPr>
        </p:nvSpPr>
        <p:spPr>
          <a:xfrm>
            <a:off x="685800" y="352425"/>
            <a:ext cx="7772400" cy="1143000"/>
          </a:xfrm>
        </p:spPr>
        <p:txBody>
          <a:bodyPr/>
          <a:lstStyle/>
          <a:p>
            <a:r>
              <a:rPr lang="pt-BR" altLang="pt-BR" sz="3600" smtClean="0"/>
              <a:t>Racionamento de crédito</a:t>
            </a:r>
          </a:p>
        </p:txBody>
      </p:sp>
      <p:sp>
        <p:nvSpPr>
          <p:cNvPr id="404483"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Taxa de juros ótima cobrada por um banco pode depender das taxas de juros cobradas por outros.</a:t>
            </a:r>
            <a:endParaRPr lang="pt-BR" altLang="pt-BR" sz="3600" smtClean="0">
              <a:solidFill>
                <a:schemeClr val="bg1"/>
              </a:solidFill>
            </a:endParaRPr>
          </a:p>
        </p:txBody>
      </p:sp>
      <p:grpSp>
        <p:nvGrpSpPr>
          <p:cNvPr id="404484" name="Group 4"/>
          <p:cNvGrpSpPr>
            <a:grpSpLocks/>
          </p:cNvGrpSpPr>
          <p:nvPr/>
        </p:nvGrpSpPr>
        <p:grpSpPr bwMode="auto">
          <a:xfrm>
            <a:off x="2682875" y="3668713"/>
            <a:ext cx="4151313" cy="2235200"/>
            <a:chOff x="1554" y="969"/>
            <a:chExt cx="2615" cy="1408"/>
          </a:xfrm>
        </p:grpSpPr>
        <p:sp>
          <p:nvSpPr>
            <p:cNvPr id="40981" name="Line 5"/>
            <p:cNvSpPr>
              <a:spLocks noChangeShapeType="1"/>
            </p:cNvSpPr>
            <p:nvPr/>
          </p:nvSpPr>
          <p:spPr bwMode="auto">
            <a:xfrm flipV="1">
              <a:off x="1554" y="969"/>
              <a:ext cx="0" cy="1408"/>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982" name="Line 6"/>
            <p:cNvSpPr>
              <a:spLocks noChangeShapeType="1"/>
            </p:cNvSpPr>
            <p:nvPr/>
          </p:nvSpPr>
          <p:spPr bwMode="auto">
            <a:xfrm>
              <a:off x="1554" y="2377"/>
              <a:ext cx="2615"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404487" name="Text Box 7"/>
          <p:cNvSpPr txBox="1">
            <a:spLocks noChangeArrowheads="1"/>
          </p:cNvSpPr>
          <p:nvPr/>
        </p:nvSpPr>
        <p:spPr bwMode="auto">
          <a:xfrm>
            <a:off x="5688013" y="5903913"/>
            <a:ext cx="299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chemeClr val="bg1"/>
                </a:solidFill>
              </a:rPr>
              <a:t>Taxa de juros cobrada</a:t>
            </a:r>
          </a:p>
        </p:txBody>
      </p:sp>
      <p:sp>
        <p:nvSpPr>
          <p:cNvPr id="404488" name="Text Box 8"/>
          <p:cNvSpPr txBox="1">
            <a:spLocks noChangeArrowheads="1"/>
          </p:cNvSpPr>
          <p:nvPr/>
        </p:nvSpPr>
        <p:spPr bwMode="auto">
          <a:xfrm>
            <a:off x="603250" y="3667125"/>
            <a:ext cx="22939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chemeClr val="bg1"/>
                </a:solidFill>
              </a:rPr>
              <a:t>Retorno esperado para o banco </a:t>
            </a:r>
          </a:p>
        </p:txBody>
      </p:sp>
      <p:sp>
        <p:nvSpPr>
          <p:cNvPr id="404489" name="Line 9"/>
          <p:cNvSpPr>
            <a:spLocks noChangeShapeType="1"/>
          </p:cNvSpPr>
          <p:nvPr/>
        </p:nvSpPr>
        <p:spPr bwMode="auto">
          <a:xfrm>
            <a:off x="4784725" y="4452938"/>
            <a:ext cx="0" cy="1450975"/>
          </a:xfrm>
          <a:prstGeom prst="line">
            <a:avLst/>
          </a:prstGeom>
          <a:noFill/>
          <a:ln w="9525">
            <a:solidFill>
              <a:srgbClr val="FF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4490" name="Text Box 10"/>
          <p:cNvSpPr txBox="1">
            <a:spLocks noChangeArrowheads="1"/>
          </p:cNvSpPr>
          <p:nvPr/>
        </p:nvSpPr>
        <p:spPr bwMode="auto">
          <a:xfrm>
            <a:off x="4637088" y="5875338"/>
            <a:ext cx="522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solidFill>
                  <a:srgbClr val="FF9900"/>
                </a:solidFill>
              </a:rPr>
              <a:t>r*</a:t>
            </a:r>
            <a:r>
              <a:rPr lang="pt-BR" altLang="pt-BR" baseline="-25000">
                <a:solidFill>
                  <a:srgbClr val="FF9900"/>
                </a:solidFill>
              </a:rPr>
              <a:t>2</a:t>
            </a:r>
          </a:p>
        </p:txBody>
      </p:sp>
      <p:sp>
        <p:nvSpPr>
          <p:cNvPr id="404491" name="Line 11"/>
          <p:cNvSpPr>
            <a:spLocks noChangeShapeType="1"/>
          </p:cNvSpPr>
          <p:nvPr/>
        </p:nvSpPr>
        <p:spPr bwMode="auto">
          <a:xfrm flipV="1">
            <a:off x="2684463" y="4456113"/>
            <a:ext cx="2090737" cy="1436687"/>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4492" name="Line 12"/>
          <p:cNvSpPr>
            <a:spLocks noChangeShapeType="1"/>
          </p:cNvSpPr>
          <p:nvPr/>
        </p:nvSpPr>
        <p:spPr bwMode="auto">
          <a:xfrm>
            <a:off x="4775200" y="4470400"/>
            <a:ext cx="0" cy="481013"/>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4493" name="Line 13"/>
          <p:cNvSpPr>
            <a:spLocks noChangeShapeType="1"/>
          </p:cNvSpPr>
          <p:nvPr/>
        </p:nvSpPr>
        <p:spPr bwMode="auto">
          <a:xfrm flipV="1">
            <a:off x="2700338" y="4803775"/>
            <a:ext cx="1595437" cy="11033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4494" name="Line 14"/>
          <p:cNvSpPr>
            <a:spLocks noChangeShapeType="1"/>
          </p:cNvSpPr>
          <p:nvPr/>
        </p:nvSpPr>
        <p:spPr bwMode="auto">
          <a:xfrm>
            <a:off x="4295775" y="4789488"/>
            <a:ext cx="0" cy="50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4495" name="Line 15"/>
          <p:cNvSpPr>
            <a:spLocks noChangeShapeType="1"/>
          </p:cNvSpPr>
          <p:nvPr/>
        </p:nvSpPr>
        <p:spPr bwMode="auto">
          <a:xfrm flipV="1">
            <a:off x="4281488" y="4078288"/>
            <a:ext cx="172720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4496" name="Line 16"/>
          <p:cNvSpPr>
            <a:spLocks noChangeShapeType="1"/>
          </p:cNvSpPr>
          <p:nvPr/>
        </p:nvSpPr>
        <p:spPr bwMode="auto">
          <a:xfrm flipV="1">
            <a:off x="4775200" y="4106863"/>
            <a:ext cx="1219200" cy="828675"/>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4497" name="Line 17"/>
          <p:cNvSpPr>
            <a:spLocks noChangeShapeType="1"/>
          </p:cNvSpPr>
          <p:nvPr/>
        </p:nvSpPr>
        <p:spPr bwMode="auto">
          <a:xfrm>
            <a:off x="4300538" y="5292725"/>
            <a:ext cx="0" cy="5810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4498" name="Text Box 18"/>
          <p:cNvSpPr txBox="1">
            <a:spLocks noChangeArrowheads="1"/>
          </p:cNvSpPr>
          <p:nvPr/>
        </p:nvSpPr>
        <p:spPr bwMode="auto">
          <a:xfrm>
            <a:off x="4081463" y="5876925"/>
            <a:ext cx="522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t>r*</a:t>
            </a:r>
            <a:r>
              <a:rPr lang="pt-BR" altLang="pt-BR" baseline="-25000"/>
              <a:t>1</a:t>
            </a:r>
          </a:p>
        </p:txBody>
      </p:sp>
      <p:sp>
        <p:nvSpPr>
          <p:cNvPr id="404499" name="Text Box 19"/>
          <p:cNvSpPr txBox="1">
            <a:spLocks noChangeArrowheads="1"/>
          </p:cNvSpPr>
          <p:nvPr/>
        </p:nvSpPr>
        <p:spPr bwMode="auto">
          <a:xfrm>
            <a:off x="5487988" y="5081588"/>
            <a:ext cx="2276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a:t>Se todos os outros bancos cobram r</a:t>
            </a:r>
            <a:r>
              <a:rPr lang="pt-BR" altLang="pt-BR" baseline="-25000"/>
              <a:t>1</a:t>
            </a:r>
          </a:p>
        </p:txBody>
      </p:sp>
      <p:sp>
        <p:nvSpPr>
          <p:cNvPr id="404500" name="Freeform 20"/>
          <p:cNvSpPr>
            <a:spLocks/>
          </p:cNvSpPr>
          <p:nvPr/>
        </p:nvSpPr>
        <p:spPr bwMode="auto">
          <a:xfrm>
            <a:off x="4397375" y="4992688"/>
            <a:ext cx="1046163" cy="290512"/>
          </a:xfrm>
          <a:custGeom>
            <a:avLst/>
            <a:gdLst>
              <a:gd name="T0" fmla="*/ 0 w 659"/>
              <a:gd name="T1" fmla="*/ 0 h 183"/>
              <a:gd name="T2" fmla="*/ 2147483647 w 659"/>
              <a:gd name="T3" fmla="*/ 2147483647 h 183"/>
              <a:gd name="T4" fmla="*/ 2147483647 w 659"/>
              <a:gd name="T5" fmla="*/ 2147483647 h 183"/>
              <a:gd name="T6" fmla="*/ 2147483647 w 659"/>
              <a:gd name="T7" fmla="*/ 2147483647 h 1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9" h="183">
                <a:moveTo>
                  <a:pt x="0" y="0"/>
                </a:moveTo>
                <a:cubicBezTo>
                  <a:pt x="181" y="17"/>
                  <a:pt x="362" y="34"/>
                  <a:pt x="421" y="55"/>
                </a:cubicBezTo>
                <a:cubicBezTo>
                  <a:pt x="480" y="76"/>
                  <a:pt x="317" y="107"/>
                  <a:pt x="357" y="128"/>
                </a:cubicBezTo>
                <a:cubicBezTo>
                  <a:pt x="397" y="149"/>
                  <a:pt x="528" y="166"/>
                  <a:pt x="659" y="183"/>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04501" name="Text Box 21"/>
          <p:cNvSpPr txBox="1">
            <a:spLocks noChangeArrowheads="1"/>
          </p:cNvSpPr>
          <p:nvPr/>
        </p:nvSpPr>
        <p:spPr bwMode="auto">
          <a:xfrm>
            <a:off x="4816475" y="3514725"/>
            <a:ext cx="4148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r>
              <a:rPr lang="pt-BR" altLang="pt-BR">
                <a:solidFill>
                  <a:srgbClr val="FF9900"/>
                </a:solidFill>
              </a:rPr>
              <a:t>Se todos os outros bancos cobram r</a:t>
            </a:r>
            <a:r>
              <a:rPr lang="pt-BR" altLang="pt-BR" baseline="-25000">
                <a:solidFill>
                  <a:srgbClr val="FF9900"/>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Effect transition="in" filter="strips(downRight)">
                                      <p:cBhvr>
                                        <p:cTn id="7" dur="500"/>
                                        <p:tgtEl>
                                          <p:spTgt spid="404483">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04484"/>
                                        </p:tgtEl>
                                        <p:attrNameLst>
                                          <p:attrName>style.visibility</p:attrName>
                                        </p:attrNameLst>
                                      </p:cBhvr>
                                      <p:to>
                                        <p:strVal val="visible"/>
                                      </p:to>
                                    </p:set>
                                    <p:animEffect transition="in" filter="wipe(down)">
                                      <p:cBhvr>
                                        <p:cTn id="11" dur="500"/>
                                        <p:tgtEl>
                                          <p:spTgt spid="40448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04487"/>
                                        </p:tgtEl>
                                        <p:attrNameLst>
                                          <p:attrName>style.visibility</p:attrName>
                                        </p:attrNameLst>
                                      </p:cBhvr>
                                      <p:to>
                                        <p:strVal val="visible"/>
                                      </p:to>
                                    </p:set>
                                    <p:animEffect transition="in" filter="wipe(down)">
                                      <p:cBhvr>
                                        <p:cTn id="15" dur="500"/>
                                        <p:tgtEl>
                                          <p:spTgt spid="404487"/>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04488"/>
                                        </p:tgtEl>
                                        <p:attrNameLst>
                                          <p:attrName>style.visibility</p:attrName>
                                        </p:attrNameLst>
                                      </p:cBhvr>
                                      <p:to>
                                        <p:strVal val="visible"/>
                                      </p:to>
                                    </p:set>
                                    <p:animEffect transition="in" filter="wipe(down)">
                                      <p:cBhvr>
                                        <p:cTn id="19" dur="500"/>
                                        <p:tgtEl>
                                          <p:spTgt spid="4044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04493"/>
                                        </p:tgtEl>
                                        <p:attrNameLst>
                                          <p:attrName>style.visibility</p:attrName>
                                        </p:attrNameLst>
                                      </p:cBhvr>
                                      <p:to>
                                        <p:strVal val="visible"/>
                                      </p:to>
                                    </p:set>
                                    <p:animEffect transition="in" filter="wipe(left)">
                                      <p:cBhvr>
                                        <p:cTn id="24" dur="500"/>
                                        <p:tgtEl>
                                          <p:spTgt spid="404493"/>
                                        </p:tgtEl>
                                      </p:cBhvr>
                                    </p:animEffect>
                                  </p:childTnLst>
                                </p:cTn>
                              </p:par>
                            </p:childTnLst>
                          </p:cTn>
                        </p:par>
                        <p:par>
                          <p:cTn id="25" fill="hold" nodeType="afterGroup">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404494"/>
                                        </p:tgtEl>
                                        <p:attrNameLst>
                                          <p:attrName>style.visibility</p:attrName>
                                        </p:attrNameLst>
                                      </p:cBhvr>
                                      <p:to>
                                        <p:strVal val="visible"/>
                                      </p:to>
                                    </p:set>
                                    <p:animEffect transition="in" filter="wipe(up)">
                                      <p:cBhvr>
                                        <p:cTn id="28" dur="500"/>
                                        <p:tgtEl>
                                          <p:spTgt spid="404494"/>
                                        </p:tgtEl>
                                      </p:cBhvr>
                                    </p:animEffect>
                                  </p:childTnLst>
                                </p:cTn>
                              </p:par>
                            </p:childTnLst>
                          </p:cTn>
                        </p:par>
                        <p:par>
                          <p:cTn id="29" fill="hold" nodeType="afterGroup">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404497"/>
                                        </p:tgtEl>
                                        <p:attrNameLst>
                                          <p:attrName>style.visibility</p:attrName>
                                        </p:attrNameLst>
                                      </p:cBhvr>
                                      <p:to>
                                        <p:strVal val="visible"/>
                                      </p:to>
                                    </p:set>
                                    <p:animEffect transition="in" filter="wipe(up)">
                                      <p:cBhvr>
                                        <p:cTn id="32" dur="1000"/>
                                        <p:tgtEl>
                                          <p:spTgt spid="404497"/>
                                        </p:tgtEl>
                                      </p:cBhvr>
                                    </p:animEffect>
                                  </p:childTnLst>
                                </p:cTn>
                              </p:par>
                            </p:childTnLst>
                          </p:cTn>
                        </p:par>
                        <p:par>
                          <p:cTn id="33" fill="hold" nodeType="afterGroup">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404498"/>
                                        </p:tgtEl>
                                        <p:attrNameLst>
                                          <p:attrName>style.visibility</p:attrName>
                                        </p:attrNameLst>
                                      </p:cBhvr>
                                      <p:to>
                                        <p:strVal val="visible"/>
                                      </p:to>
                                    </p:set>
                                    <p:animEffect transition="in" filter="wipe(up)">
                                      <p:cBhvr>
                                        <p:cTn id="36" dur="1000"/>
                                        <p:tgtEl>
                                          <p:spTgt spid="404498"/>
                                        </p:tgtEl>
                                      </p:cBhvr>
                                    </p:animEffect>
                                  </p:childTnLst>
                                </p:cTn>
                              </p:par>
                            </p:childTnLst>
                          </p:cTn>
                        </p:par>
                        <p:par>
                          <p:cTn id="37" fill="hold" nodeType="afterGroup">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404495"/>
                                        </p:tgtEl>
                                        <p:attrNameLst>
                                          <p:attrName>style.visibility</p:attrName>
                                        </p:attrNameLst>
                                      </p:cBhvr>
                                      <p:to>
                                        <p:strVal val="visible"/>
                                      </p:to>
                                    </p:set>
                                    <p:animEffect transition="in" filter="wipe(left)">
                                      <p:cBhvr>
                                        <p:cTn id="40" dur="500"/>
                                        <p:tgtEl>
                                          <p:spTgt spid="404495"/>
                                        </p:tgtEl>
                                      </p:cBhvr>
                                    </p:animEffect>
                                  </p:childTnLst>
                                </p:cTn>
                              </p:par>
                            </p:childTnLst>
                          </p:cTn>
                        </p:par>
                        <p:par>
                          <p:cTn id="41" fill="hold" nodeType="afterGroup">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404500"/>
                                        </p:tgtEl>
                                        <p:attrNameLst>
                                          <p:attrName>style.visibility</p:attrName>
                                        </p:attrNameLst>
                                      </p:cBhvr>
                                      <p:to>
                                        <p:strVal val="visible"/>
                                      </p:to>
                                    </p:set>
                                    <p:animEffect transition="in" filter="wipe(left)">
                                      <p:cBhvr>
                                        <p:cTn id="44" dur="500"/>
                                        <p:tgtEl>
                                          <p:spTgt spid="404500"/>
                                        </p:tgtEl>
                                      </p:cBhvr>
                                    </p:animEffect>
                                  </p:childTnLst>
                                </p:cTn>
                              </p:par>
                            </p:childTnLst>
                          </p:cTn>
                        </p:par>
                        <p:par>
                          <p:cTn id="45" fill="hold" nodeType="afterGroup">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404499"/>
                                        </p:tgtEl>
                                        <p:attrNameLst>
                                          <p:attrName>style.visibility</p:attrName>
                                        </p:attrNameLst>
                                      </p:cBhvr>
                                      <p:to>
                                        <p:strVal val="visible"/>
                                      </p:to>
                                    </p:set>
                                    <p:animEffect transition="in" filter="wipe(left)">
                                      <p:cBhvr>
                                        <p:cTn id="48" dur="500"/>
                                        <p:tgtEl>
                                          <p:spTgt spid="40449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04490"/>
                                        </p:tgtEl>
                                        <p:attrNameLst>
                                          <p:attrName>style.visibility</p:attrName>
                                        </p:attrNameLst>
                                      </p:cBhvr>
                                      <p:to>
                                        <p:strVal val="visible"/>
                                      </p:to>
                                    </p:set>
                                    <p:anim calcmode="lin" valueType="num">
                                      <p:cBhvr additive="base">
                                        <p:cTn id="53" dur="1000" fill="hold"/>
                                        <p:tgtEl>
                                          <p:spTgt spid="404490"/>
                                        </p:tgtEl>
                                        <p:attrNameLst>
                                          <p:attrName>ppt_x</p:attrName>
                                        </p:attrNameLst>
                                      </p:cBhvr>
                                      <p:tavLst>
                                        <p:tav tm="0">
                                          <p:val>
                                            <p:strVal val="0-#ppt_w/2"/>
                                          </p:val>
                                        </p:tav>
                                        <p:tav tm="100000">
                                          <p:val>
                                            <p:strVal val="#ppt_x"/>
                                          </p:val>
                                        </p:tav>
                                      </p:tavLst>
                                    </p:anim>
                                    <p:anim calcmode="lin" valueType="num">
                                      <p:cBhvr additive="base">
                                        <p:cTn id="54" dur="1000" fill="hold"/>
                                        <p:tgtEl>
                                          <p:spTgt spid="404490"/>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404501"/>
                                        </p:tgtEl>
                                        <p:attrNameLst>
                                          <p:attrName>style.visibility</p:attrName>
                                        </p:attrNameLst>
                                      </p:cBhvr>
                                      <p:to>
                                        <p:strVal val="visible"/>
                                      </p:to>
                                    </p:set>
                                    <p:animEffect transition="in" filter="wipe(left)">
                                      <p:cBhvr>
                                        <p:cTn id="58" dur="500"/>
                                        <p:tgtEl>
                                          <p:spTgt spid="40450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04489"/>
                                        </p:tgtEl>
                                        <p:attrNameLst>
                                          <p:attrName>style.visibility</p:attrName>
                                        </p:attrNameLst>
                                      </p:cBhvr>
                                      <p:to>
                                        <p:strVal val="visible"/>
                                      </p:to>
                                    </p:set>
                                    <p:animEffect transition="in" filter="wipe(down)">
                                      <p:cBhvr>
                                        <p:cTn id="63" dur="1000"/>
                                        <p:tgtEl>
                                          <p:spTgt spid="404489"/>
                                        </p:tgtEl>
                                      </p:cBhvr>
                                    </p:animEffect>
                                  </p:childTnLst>
                                </p:cTn>
                              </p:par>
                            </p:childTnLst>
                          </p:cTn>
                        </p:par>
                        <p:par>
                          <p:cTn id="64" fill="hold" nodeType="afterGroup">
                            <p:stCondLst>
                              <p:cond delay="1000"/>
                            </p:stCondLst>
                            <p:childTnLst>
                              <p:par>
                                <p:cTn id="65" presetID="22" presetClass="entr" presetSubtype="4" fill="hold" grpId="0" nodeType="afterEffect">
                                  <p:stCondLst>
                                    <p:cond delay="0"/>
                                  </p:stCondLst>
                                  <p:childTnLst>
                                    <p:set>
                                      <p:cBhvr>
                                        <p:cTn id="66" dur="1" fill="hold">
                                          <p:stCondLst>
                                            <p:cond delay="0"/>
                                          </p:stCondLst>
                                        </p:cTn>
                                        <p:tgtEl>
                                          <p:spTgt spid="404491"/>
                                        </p:tgtEl>
                                        <p:attrNameLst>
                                          <p:attrName>style.visibility</p:attrName>
                                        </p:attrNameLst>
                                      </p:cBhvr>
                                      <p:to>
                                        <p:strVal val="visible"/>
                                      </p:to>
                                    </p:set>
                                    <p:animEffect transition="in" filter="wipe(down)">
                                      <p:cBhvr>
                                        <p:cTn id="67" dur="500"/>
                                        <p:tgtEl>
                                          <p:spTgt spid="404491"/>
                                        </p:tgtEl>
                                      </p:cBhvr>
                                    </p:animEffect>
                                  </p:childTnLst>
                                </p:cTn>
                              </p:par>
                            </p:childTnLst>
                          </p:cTn>
                        </p:par>
                        <p:par>
                          <p:cTn id="68" fill="hold" nodeType="afterGroup">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404492"/>
                                        </p:tgtEl>
                                        <p:attrNameLst>
                                          <p:attrName>style.visibility</p:attrName>
                                        </p:attrNameLst>
                                      </p:cBhvr>
                                      <p:to>
                                        <p:strVal val="visible"/>
                                      </p:to>
                                    </p:set>
                                    <p:animEffect transition="in" filter="wipe(up)">
                                      <p:cBhvr>
                                        <p:cTn id="71" dur="500"/>
                                        <p:tgtEl>
                                          <p:spTgt spid="404492"/>
                                        </p:tgtEl>
                                      </p:cBhvr>
                                    </p:animEffect>
                                  </p:childTnLst>
                                </p:cTn>
                              </p:par>
                            </p:childTnLst>
                          </p:cTn>
                        </p:par>
                        <p:par>
                          <p:cTn id="72" fill="hold" nodeType="afterGroup">
                            <p:stCondLst>
                              <p:cond delay="2000"/>
                            </p:stCondLst>
                            <p:childTnLst>
                              <p:par>
                                <p:cTn id="73" presetID="22" presetClass="entr" presetSubtype="4" fill="hold" grpId="0" nodeType="afterEffect">
                                  <p:stCondLst>
                                    <p:cond delay="0"/>
                                  </p:stCondLst>
                                  <p:childTnLst>
                                    <p:set>
                                      <p:cBhvr>
                                        <p:cTn id="74" dur="1" fill="hold">
                                          <p:stCondLst>
                                            <p:cond delay="0"/>
                                          </p:stCondLst>
                                        </p:cTn>
                                        <p:tgtEl>
                                          <p:spTgt spid="404496"/>
                                        </p:tgtEl>
                                        <p:attrNameLst>
                                          <p:attrName>style.visibility</p:attrName>
                                        </p:attrNameLst>
                                      </p:cBhvr>
                                      <p:to>
                                        <p:strVal val="visible"/>
                                      </p:to>
                                    </p:set>
                                    <p:animEffect transition="in" filter="wipe(down)">
                                      <p:cBhvr>
                                        <p:cTn id="75" dur="500"/>
                                        <p:tgtEl>
                                          <p:spTgt spid="404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build="p" autoUpdateAnimBg="0"/>
      <p:bldP spid="404487" grpId="0"/>
      <p:bldP spid="404488" grpId="0"/>
      <p:bldP spid="404489" grpId="0" animBg="1"/>
      <p:bldP spid="404490" grpId="0"/>
      <p:bldP spid="404491" grpId="0" animBg="1"/>
      <p:bldP spid="404492" grpId="0" animBg="1"/>
      <p:bldP spid="404493" grpId="0" animBg="1"/>
      <p:bldP spid="404494" grpId="0" animBg="1"/>
      <p:bldP spid="404495" grpId="0" animBg="1"/>
      <p:bldP spid="404496" grpId="0" animBg="1"/>
      <p:bldP spid="404497" grpId="0" animBg="1"/>
      <p:bldP spid="404498" grpId="0"/>
      <p:bldP spid="404499" grpId="0"/>
      <p:bldP spid="404500" grpId="0" animBg="1"/>
      <p:bldP spid="404501"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1987" name="Rectangle 2"/>
          <p:cNvSpPr>
            <a:spLocks noGrp="1" noChangeArrowheads="1"/>
          </p:cNvSpPr>
          <p:nvPr>
            <p:ph type="title"/>
          </p:nvPr>
        </p:nvSpPr>
        <p:spPr>
          <a:xfrm>
            <a:off x="685800" y="352425"/>
            <a:ext cx="7772400" cy="1143000"/>
          </a:xfrm>
        </p:spPr>
        <p:txBody>
          <a:bodyPr/>
          <a:lstStyle/>
          <a:p>
            <a:r>
              <a:rPr lang="pt-BR" altLang="pt-BR" sz="3600" smtClean="0"/>
              <a:t>Racionamento na emissão de ações</a:t>
            </a:r>
          </a:p>
        </p:txBody>
      </p:sp>
      <p:sp>
        <p:nvSpPr>
          <p:cNvPr id="405507" name="Rectangle 3"/>
          <p:cNvSpPr>
            <a:spLocks noGrp="1" noChangeArrowheads="1"/>
          </p:cNvSpPr>
          <p:nvPr>
            <p:ph type="body" idx="1"/>
          </p:nvPr>
        </p:nvSpPr>
        <p:spPr>
          <a:xfrm>
            <a:off x="514350" y="1863725"/>
            <a:ext cx="8077200" cy="4575175"/>
          </a:xfrm>
        </p:spPr>
        <p:txBody>
          <a:bodyPr/>
          <a:lstStyle/>
          <a:p>
            <a:pPr marL="261938" indent="-261938">
              <a:lnSpc>
                <a:spcPct val="90000"/>
              </a:lnSpc>
            </a:pPr>
            <a:r>
              <a:rPr lang="pt-BR" altLang="pt-BR" b="1" smtClean="0"/>
              <a:t>Os problemas relativos à informação também podem levar ao racionamento na emissão de ações.</a:t>
            </a:r>
          </a:p>
          <a:p>
            <a:pPr marL="261938" indent="-261938">
              <a:lnSpc>
                <a:spcPct val="90000"/>
              </a:lnSpc>
            </a:pPr>
            <a:r>
              <a:rPr lang="pt-BR" altLang="pt-BR" b="1" smtClean="0"/>
              <a:t>As empresas agem como se não pudessem levantar </a:t>
            </a:r>
            <a:r>
              <a:rPr lang="pt-BR" altLang="pt-BR" b="1" i="1" smtClean="0"/>
              <a:t>equity</a:t>
            </a:r>
            <a:r>
              <a:rPr lang="pt-BR" altLang="pt-BR" b="1" smtClean="0"/>
              <a:t> adicional.</a:t>
            </a:r>
          </a:p>
          <a:p>
            <a:pPr marL="762000" lvl="1">
              <a:lnSpc>
                <a:spcPct val="90000"/>
              </a:lnSpc>
            </a:pPr>
            <a:r>
              <a:rPr lang="pt-BR" altLang="pt-BR" sz="3200" smtClean="0">
                <a:solidFill>
                  <a:schemeClr val="bg1"/>
                </a:solidFill>
              </a:rPr>
              <a:t>Mesmo em mercados de capitais bem desenvolvidos, uma fração relativamente pequena de novo capital é captada através de novas ações.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strips(downRight)">
                                      <p:cBhvr>
                                        <p:cTn id="7" dur="500"/>
                                        <p:tgtEl>
                                          <p:spTgt spid="405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5507">
                                            <p:txEl>
                                              <p:pRg st="1" end="1"/>
                                            </p:txEl>
                                          </p:spTgt>
                                        </p:tgtEl>
                                        <p:attrNameLst>
                                          <p:attrName>style.visibility</p:attrName>
                                        </p:attrNameLst>
                                      </p:cBhvr>
                                      <p:to>
                                        <p:strVal val="visible"/>
                                      </p:to>
                                    </p:set>
                                    <p:animEffect transition="in" filter="strips(downRight)">
                                      <p:cBhvr>
                                        <p:cTn id="12" dur="500"/>
                                        <p:tgtEl>
                                          <p:spTgt spid="405507">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05507">
                                            <p:txEl>
                                              <p:pRg st="2" end="2"/>
                                            </p:txEl>
                                          </p:spTgt>
                                        </p:tgtEl>
                                        <p:attrNameLst>
                                          <p:attrName>style.visibility</p:attrName>
                                        </p:attrNameLst>
                                      </p:cBhvr>
                                      <p:to>
                                        <p:strVal val="visible"/>
                                      </p:to>
                                    </p:set>
                                    <p:animEffect transition="in" filter="strips(downRight)">
                                      <p:cBhvr>
                                        <p:cTn id="15" dur="500"/>
                                        <p:tgtEl>
                                          <p:spTgt spid="405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5123" name="Rectangle 2"/>
          <p:cNvSpPr>
            <a:spLocks noGrp="1" noChangeArrowheads="1"/>
          </p:cNvSpPr>
          <p:nvPr>
            <p:ph type="title"/>
          </p:nvPr>
        </p:nvSpPr>
        <p:spPr>
          <a:xfrm>
            <a:off x="685800" y="352425"/>
            <a:ext cx="7772400" cy="1143000"/>
          </a:xfrm>
        </p:spPr>
        <p:txBody>
          <a:bodyPr/>
          <a:lstStyle/>
          <a:p>
            <a:r>
              <a:rPr lang="pt-BR" altLang="pt-BR" sz="3200" smtClean="0"/>
              <a:t>Hipótese crítica: mercado de capitais perfeitos</a:t>
            </a:r>
          </a:p>
        </p:txBody>
      </p:sp>
      <p:sp>
        <p:nvSpPr>
          <p:cNvPr id="358403" name="Rectangle 3"/>
          <p:cNvSpPr>
            <a:spLocks noGrp="1" noChangeArrowheads="1"/>
          </p:cNvSpPr>
          <p:nvPr>
            <p:ph type="body" idx="1"/>
          </p:nvPr>
        </p:nvSpPr>
        <p:spPr>
          <a:xfrm>
            <a:off x="685800" y="2043113"/>
            <a:ext cx="7772400" cy="1671637"/>
          </a:xfrm>
        </p:spPr>
        <p:txBody>
          <a:bodyPr/>
          <a:lstStyle/>
          <a:p>
            <a:pPr marL="261938" indent="-261938"/>
            <a:r>
              <a:rPr lang="pt-BR" altLang="pt-BR" b="1" smtClean="0"/>
              <a:t>Os mercados de capitais que são competitivos podem ser caracterizados pelo racionamento de crédito e nos mercados acionários.</a:t>
            </a:r>
          </a:p>
          <a:p>
            <a:pPr marL="261938" indent="-261938"/>
            <a:r>
              <a:rPr lang="pt-BR" altLang="pt-BR" b="1" smtClean="0">
                <a:solidFill>
                  <a:schemeClr val="bg1"/>
                </a:solidFill>
              </a:rPr>
              <a:t>Os modelos baseados em informação imperfeita e custosa fornecem </a:t>
            </a:r>
            <a:r>
              <a:rPr lang="pt-BR" altLang="pt-BR" b="1" smtClean="0">
                <a:solidFill>
                  <a:srgbClr val="99FF33"/>
                </a:solidFill>
              </a:rPr>
              <a:t>novas</a:t>
            </a:r>
            <a:r>
              <a:rPr lang="pt-BR" altLang="pt-BR" b="1" smtClean="0">
                <a:solidFill>
                  <a:schemeClr val="bg1"/>
                </a:solidFill>
              </a:rPr>
              <a:t> explicações de detalhes institucionais do mercado de capitais.</a:t>
            </a:r>
            <a:endParaRPr lang="pt-BR" altLang="pt-BR"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Effect transition="in" filter="strips(downRight)">
                                      <p:cBhvr>
                                        <p:cTn id="7" dur="500"/>
                                        <p:tgtEl>
                                          <p:spTgt spid="358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58403">
                                            <p:txEl>
                                              <p:pRg st="1" end="1"/>
                                            </p:txEl>
                                          </p:spTgt>
                                        </p:tgtEl>
                                        <p:attrNameLst>
                                          <p:attrName>style.visibility</p:attrName>
                                        </p:attrNameLst>
                                      </p:cBhvr>
                                      <p:to>
                                        <p:strVal val="visible"/>
                                      </p:to>
                                    </p:set>
                                    <p:animEffect transition="in" filter="strips(downRight)">
                                      <p:cBhvr>
                                        <p:cTn id="12" dur="500"/>
                                        <p:tgtEl>
                                          <p:spTgt spid="3584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3011" name="Rectangle 2"/>
          <p:cNvSpPr>
            <a:spLocks noGrp="1" noChangeArrowheads="1"/>
          </p:cNvSpPr>
          <p:nvPr>
            <p:ph type="title"/>
          </p:nvPr>
        </p:nvSpPr>
        <p:spPr>
          <a:xfrm>
            <a:off x="685800" y="352425"/>
            <a:ext cx="7772400" cy="1143000"/>
          </a:xfrm>
        </p:spPr>
        <p:txBody>
          <a:bodyPr/>
          <a:lstStyle/>
          <a:p>
            <a:r>
              <a:rPr lang="pt-BR" altLang="pt-BR" sz="3600" smtClean="0"/>
              <a:t>Racionamento na emissão de ações</a:t>
            </a:r>
          </a:p>
        </p:txBody>
      </p:sp>
      <p:sp>
        <p:nvSpPr>
          <p:cNvPr id="406531" name="Text Box 3"/>
          <p:cNvSpPr txBox="1">
            <a:spLocks noChangeArrowheads="1"/>
          </p:cNvSpPr>
          <p:nvPr/>
        </p:nvSpPr>
        <p:spPr bwMode="auto">
          <a:xfrm>
            <a:off x="3106738" y="2655888"/>
            <a:ext cx="27432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pt-BR" sz="3600">
                <a:effectLst>
                  <a:outerShdw blurRad="38100" dist="38100" dir="2700000" algn="tl">
                    <a:srgbClr val="000000"/>
                  </a:outerShdw>
                </a:effectLst>
                <a:cs typeface="+mn-cs"/>
              </a:rPr>
              <a:t>Leilão</a:t>
            </a:r>
          </a:p>
          <a:p>
            <a:pPr algn="ctr" eaLnBrk="0" hangingPunct="0">
              <a:spcBef>
                <a:spcPct val="50000"/>
              </a:spcBef>
              <a:defRPr/>
            </a:pPr>
            <a:r>
              <a:rPr lang="pt-BR" sz="3600">
                <a:effectLst>
                  <a:outerShdw blurRad="38100" dist="38100" dir="2700000" algn="tl">
                    <a:srgbClr val="000000"/>
                  </a:outerShdw>
                </a:effectLst>
                <a:cs typeface="+mn-cs"/>
              </a:rPr>
              <a:t>$</a:t>
            </a:r>
          </a:p>
        </p:txBody>
      </p:sp>
      <p:sp>
        <p:nvSpPr>
          <p:cNvPr id="406532" name="Text Box 4"/>
          <p:cNvSpPr txBox="1">
            <a:spLocks noChangeArrowheads="1"/>
          </p:cNvSpPr>
          <p:nvPr/>
        </p:nvSpPr>
        <p:spPr bwMode="auto">
          <a:xfrm>
            <a:off x="2411413" y="4513263"/>
            <a:ext cx="4297362"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449263" algn="l"/>
              </a:tabLst>
              <a:defRPr sz="2000">
                <a:solidFill>
                  <a:schemeClr val="tx1"/>
                </a:solidFill>
                <a:latin typeface="Times New Roman" pitchFamily="18" charset="0"/>
              </a:defRPr>
            </a:lvl1pPr>
            <a:lvl2pPr eaLnBrk="0" hangingPunct="0">
              <a:tabLst>
                <a:tab pos="449263" algn="l"/>
              </a:tabLst>
              <a:defRPr sz="2000">
                <a:solidFill>
                  <a:schemeClr val="tx1"/>
                </a:solidFill>
                <a:latin typeface="Times New Roman" pitchFamily="18" charset="0"/>
              </a:defRPr>
            </a:lvl2pPr>
            <a:lvl3pPr marL="1143000" indent="-228600" eaLnBrk="0" hangingPunct="0">
              <a:tabLst>
                <a:tab pos="449263" algn="l"/>
              </a:tabLst>
              <a:defRPr sz="2000">
                <a:solidFill>
                  <a:schemeClr val="tx1"/>
                </a:solidFill>
                <a:latin typeface="Times New Roman" pitchFamily="18" charset="0"/>
              </a:defRPr>
            </a:lvl3pPr>
            <a:lvl4pPr marL="1600200" indent="-228600" eaLnBrk="0" hangingPunct="0">
              <a:tabLst>
                <a:tab pos="449263" algn="l"/>
              </a:tabLst>
              <a:defRPr sz="2000">
                <a:solidFill>
                  <a:schemeClr val="tx1"/>
                </a:solidFill>
                <a:latin typeface="Times New Roman" pitchFamily="18" charset="0"/>
              </a:defRPr>
            </a:lvl4pPr>
            <a:lvl5pPr marL="2057400" indent="-228600" eaLnBrk="0" hangingPunct="0">
              <a:tabLst>
                <a:tab pos="449263" algn="l"/>
              </a:tabLst>
              <a:defRPr sz="2000">
                <a:solidFill>
                  <a:schemeClr val="tx1"/>
                </a:solidFill>
                <a:latin typeface="Times New Roman" pitchFamily="18" charset="0"/>
              </a:defRPr>
            </a:lvl5pPr>
            <a:lvl6pPr marL="2514600" indent="-228600" eaLnBrk="0" fontAlgn="base" hangingPunct="0">
              <a:spcBef>
                <a:spcPct val="0"/>
              </a:spcBef>
              <a:spcAft>
                <a:spcPct val="0"/>
              </a:spcAft>
              <a:tabLst>
                <a:tab pos="449263" algn="l"/>
              </a:tabLst>
              <a:defRPr sz="2000">
                <a:solidFill>
                  <a:schemeClr val="tx1"/>
                </a:solidFill>
                <a:latin typeface="Times New Roman" pitchFamily="18" charset="0"/>
              </a:defRPr>
            </a:lvl6pPr>
            <a:lvl7pPr marL="2971800" indent="-228600" eaLnBrk="0" fontAlgn="base" hangingPunct="0">
              <a:spcBef>
                <a:spcPct val="0"/>
              </a:spcBef>
              <a:spcAft>
                <a:spcPct val="0"/>
              </a:spcAft>
              <a:tabLst>
                <a:tab pos="449263" algn="l"/>
              </a:tabLst>
              <a:defRPr sz="2000">
                <a:solidFill>
                  <a:schemeClr val="tx1"/>
                </a:solidFill>
                <a:latin typeface="Times New Roman" pitchFamily="18" charset="0"/>
              </a:defRPr>
            </a:lvl7pPr>
            <a:lvl8pPr marL="3429000" indent="-228600" eaLnBrk="0" fontAlgn="base" hangingPunct="0">
              <a:spcBef>
                <a:spcPct val="0"/>
              </a:spcBef>
              <a:spcAft>
                <a:spcPct val="0"/>
              </a:spcAft>
              <a:tabLst>
                <a:tab pos="449263" algn="l"/>
              </a:tabLst>
              <a:defRPr sz="2000">
                <a:solidFill>
                  <a:schemeClr val="tx1"/>
                </a:solidFill>
                <a:latin typeface="Times New Roman" pitchFamily="18" charset="0"/>
              </a:defRPr>
            </a:lvl8pPr>
            <a:lvl9pPr marL="3886200" indent="-228600" eaLnBrk="0" fontAlgn="base" hangingPunct="0">
              <a:spcBef>
                <a:spcPct val="0"/>
              </a:spcBef>
              <a:spcAft>
                <a:spcPct val="0"/>
              </a:spcAft>
              <a:tabLst>
                <a:tab pos="449263" algn="l"/>
              </a:tabLst>
              <a:defRPr sz="2000">
                <a:solidFill>
                  <a:schemeClr val="tx1"/>
                </a:solidFill>
                <a:latin typeface="Times New Roman" pitchFamily="18" charset="0"/>
              </a:defRPr>
            </a:lvl9pPr>
          </a:lstStyle>
          <a:p>
            <a:pPr>
              <a:spcBef>
                <a:spcPct val="15000"/>
              </a:spcBef>
            </a:pPr>
            <a:r>
              <a:rPr lang="pt-BR" altLang="pt-BR" sz="2800">
                <a:solidFill>
                  <a:srgbClr val="66FF33"/>
                </a:solidFill>
              </a:rPr>
              <a:t>“Situação”:</a:t>
            </a:r>
          </a:p>
          <a:p>
            <a:pPr lvl="1">
              <a:spcBef>
                <a:spcPct val="15000"/>
              </a:spcBef>
              <a:buFontTx/>
              <a:buChar char="•"/>
            </a:pPr>
            <a:r>
              <a:rPr lang="pt-BR" altLang="pt-BR" sz="2800">
                <a:solidFill>
                  <a:srgbClr val="66FF33"/>
                </a:solidFill>
              </a:rPr>
              <a:t> Cara </a:t>
            </a:r>
            <a:r>
              <a:rPr lang="pt-BR" altLang="pt-BR" sz="2800">
                <a:solidFill>
                  <a:srgbClr val="66FF33"/>
                </a:solidFill>
                <a:sym typeface="Symbol" pitchFamily="18" charset="2"/>
              </a:rPr>
              <a:t> eu venço</a:t>
            </a:r>
          </a:p>
          <a:p>
            <a:pPr lvl="1">
              <a:spcBef>
                <a:spcPct val="15000"/>
              </a:spcBef>
              <a:buFontTx/>
              <a:buChar char="•"/>
            </a:pPr>
            <a:r>
              <a:rPr lang="pt-BR" altLang="pt-BR" sz="2800">
                <a:solidFill>
                  <a:srgbClr val="66FF33"/>
                </a:solidFill>
              </a:rPr>
              <a:t> Coroa </a:t>
            </a:r>
            <a:r>
              <a:rPr lang="pt-BR" altLang="pt-BR" sz="2800">
                <a:solidFill>
                  <a:srgbClr val="66FF33"/>
                </a:solidFill>
                <a:sym typeface="Symbol" pitchFamily="18" charset="2"/>
              </a:rPr>
              <a:t> vocês perdem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6532"/>
                                        </p:tgtEl>
                                        <p:attrNameLst>
                                          <p:attrName>style.visibility</p:attrName>
                                        </p:attrNameLst>
                                      </p:cBhvr>
                                      <p:to>
                                        <p:strVal val="visible"/>
                                      </p:to>
                                    </p:set>
                                    <p:animEffect transition="in" filter="dissolve">
                                      <p:cBhvr>
                                        <p:cTn id="7" dur="500"/>
                                        <p:tgtEl>
                                          <p:spTgt spid="406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4035" name="Rectangle 2"/>
          <p:cNvSpPr>
            <a:spLocks noGrp="1" noChangeArrowheads="1"/>
          </p:cNvSpPr>
          <p:nvPr>
            <p:ph type="title"/>
          </p:nvPr>
        </p:nvSpPr>
        <p:spPr>
          <a:xfrm>
            <a:off x="685800" y="352425"/>
            <a:ext cx="7772400" cy="1143000"/>
          </a:xfrm>
        </p:spPr>
        <p:txBody>
          <a:bodyPr/>
          <a:lstStyle/>
          <a:p>
            <a:r>
              <a:rPr lang="pt-BR" altLang="pt-BR" sz="3600" smtClean="0"/>
              <a:t>Racionamento na emissão de ações</a:t>
            </a:r>
          </a:p>
        </p:txBody>
      </p:sp>
      <p:sp>
        <p:nvSpPr>
          <p:cNvPr id="407555"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A disposição de vender ações envia uma mensagem negativa ao mercado.</a:t>
            </a:r>
          </a:p>
          <a:p>
            <a:pPr marL="762000" lvl="1"/>
            <a:r>
              <a:rPr lang="pt-BR" altLang="pt-BR" sz="3200" smtClean="0">
                <a:solidFill>
                  <a:schemeClr val="bg1"/>
                </a:solidFill>
              </a:rPr>
              <a:t>Reflete no preço da ação.</a:t>
            </a:r>
          </a:p>
          <a:p>
            <a:pPr marL="261938" indent="-261938"/>
            <a:r>
              <a:rPr lang="pt-BR" altLang="pt-BR" smtClean="0"/>
              <a:t>Dívidas impõem disciplina.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strips(downRight)">
                                      <p:cBhvr>
                                        <p:cTn id="7" dur="500"/>
                                        <p:tgtEl>
                                          <p:spTgt spid="40755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07555">
                                            <p:txEl>
                                              <p:pRg st="1" end="1"/>
                                            </p:txEl>
                                          </p:spTgt>
                                        </p:tgtEl>
                                        <p:attrNameLst>
                                          <p:attrName>style.visibility</p:attrName>
                                        </p:attrNameLst>
                                      </p:cBhvr>
                                      <p:to>
                                        <p:strVal val="visible"/>
                                      </p:to>
                                    </p:set>
                                    <p:animEffect transition="in" filter="strips(downRight)">
                                      <p:cBhvr>
                                        <p:cTn id="10" dur="500"/>
                                        <p:tgtEl>
                                          <p:spTgt spid="40755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07555">
                                            <p:txEl>
                                              <p:pRg st="2" end="2"/>
                                            </p:txEl>
                                          </p:spTgt>
                                        </p:tgtEl>
                                        <p:attrNameLst>
                                          <p:attrName>style.visibility</p:attrName>
                                        </p:attrNameLst>
                                      </p:cBhvr>
                                      <p:to>
                                        <p:strVal val="visible"/>
                                      </p:to>
                                    </p:set>
                                    <p:animEffect transition="in" filter="strips(downRight)">
                                      <p:cBhvr>
                                        <p:cTn id="15" dur="500"/>
                                        <p:tgtEl>
                                          <p:spTgt spid="407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5059" name="Rectangle 2"/>
          <p:cNvSpPr>
            <a:spLocks noGrp="1" noChangeArrowheads="1"/>
          </p:cNvSpPr>
          <p:nvPr>
            <p:ph type="title"/>
          </p:nvPr>
        </p:nvSpPr>
        <p:spPr>
          <a:xfrm>
            <a:off x="685800" y="352425"/>
            <a:ext cx="7772400" cy="1143000"/>
          </a:xfrm>
        </p:spPr>
        <p:txBody>
          <a:bodyPr/>
          <a:lstStyle/>
          <a:p>
            <a:r>
              <a:rPr lang="pt-BR" altLang="pt-BR" sz="3600" smtClean="0"/>
              <a:t>Efeitos...</a:t>
            </a:r>
          </a:p>
        </p:txBody>
      </p:sp>
      <p:sp>
        <p:nvSpPr>
          <p:cNvPr id="408579"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Com o racionamento de crédito, a política monetária exerce seus efeitos não somente através das taxas de juros, mas também através da disponibilidade de credito.</a:t>
            </a:r>
            <a:endParaRPr lang="pt-BR" altLang="pt-B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strips(downRight)">
                                      <p:cBhvr>
                                        <p:cTn id="7" dur="500"/>
                                        <p:tgtEl>
                                          <p:spTgt spid="408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6083" name="Rectangle 2"/>
          <p:cNvSpPr>
            <a:spLocks noGrp="1" noChangeArrowheads="1"/>
          </p:cNvSpPr>
          <p:nvPr>
            <p:ph type="title"/>
          </p:nvPr>
        </p:nvSpPr>
        <p:spPr>
          <a:xfrm>
            <a:off x="685800" y="352425"/>
            <a:ext cx="7772400" cy="1143000"/>
          </a:xfrm>
        </p:spPr>
        <p:txBody>
          <a:bodyPr/>
          <a:lstStyle/>
          <a:p>
            <a:r>
              <a:rPr lang="pt-BR" altLang="pt-BR" sz="3600" smtClean="0"/>
              <a:t>Efeitos...</a:t>
            </a:r>
          </a:p>
        </p:txBody>
      </p:sp>
      <p:sp>
        <p:nvSpPr>
          <p:cNvPr id="409603"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A política financeira do governo tem importância pois as pessoas não podem, por exemplo, compensar o aumento dos impostos pelo governo com aumento de empréstimos.</a:t>
            </a:r>
            <a:endParaRPr lang="pt-BR" altLang="pt-B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strips(downRight)">
                                      <p:cBhvr>
                                        <p:cTn id="7" dur="500"/>
                                        <p:tgtEl>
                                          <p:spTgt spid="409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7107" name="Rectangle 2"/>
          <p:cNvSpPr>
            <a:spLocks noGrp="1" noChangeArrowheads="1"/>
          </p:cNvSpPr>
          <p:nvPr>
            <p:ph type="title"/>
          </p:nvPr>
        </p:nvSpPr>
        <p:spPr>
          <a:xfrm>
            <a:off x="685800" y="352425"/>
            <a:ext cx="7772400" cy="1143000"/>
          </a:xfrm>
        </p:spPr>
        <p:txBody>
          <a:bodyPr/>
          <a:lstStyle/>
          <a:p>
            <a:r>
              <a:rPr lang="pt-BR" altLang="pt-BR" sz="3600" smtClean="0"/>
              <a:t>Efeitos...</a:t>
            </a:r>
          </a:p>
        </p:txBody>
      </p:sp>
      <p:sp>
        <p:nvSpPr>
          <p:cNvPr id="410627"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Política monetária:</a:t>
            </a:r>
          </a:p>
          <a:p>
            <a:pPr marL="261938" indent="-261938"/>
            <a:r>
              <a:rPr lang="pt-BR" altLang="pt-BR" b="1" smtClean="0"/>
              <a:t>Quando a economia sofre racionamento de crédito, é a quantidade de empréstimos, não apenas a taxa de juros cobrada, que é crítica.</a:t>
            </a:r>
            <a:endParaRPr lang="pt-BR" altLang="pt-B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strips(downRight)">
                                      <p:cBhvr>
                                        <p:cTn id="7" dur="500"/>
                                        <p:tgtEl>
                                          <p:spTgt spid="410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10627">
                                            <p:txEl>
                                              <p:pRg st="1" end="1"/>
                                            </p:txEl>
                                          </p:spTgt>
                                        </p:tgtEl>
                                        <p:attrNameLst>
                                          <p:attrName>style.visibility</p:attrName>
                                        </p:attrNameLst>
                                      </p:cBhvr>
                                      <p:to>
                                        <p:strVal val="visible"/>
                                      </p:to>
                                    </p:set>
                                    <p:animEffect transition="in" filter="strips(downRight)">
                                      <p:cBhvr>
                                        <p:cTn id="12" dur="500"/>
                                        <p:tgtEl>
                                          <p:spTgt spid="410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8131" name="Rectangle 2"/>
          <p:cNvSpPr>
            <a:spLocks noGrp="1" noChangeArrowheads="1"/>
          </p:cNvSpPr>
          <p:nvPr>
            <p:ph type="title"/>
          </p:nvPr>
        </p:nvSpPr>
        <p:spPr>
          <a:xfrm>
            <a:off x="685800" y="352425"/>
            <a:ext cx="7772400" cy="1143000"/>
          </a:xfrm>
        </p:spPr>
        <p:txBody>
          <a:bodyPr/>
          <a:lstStyle/>
          <a:p>
            <a:r>
              <a:rPr lang="pt-BR" altLang="pt-BR" sz="3600" smtClean="0"/>
              <a:t>Efeitos...</a:t>
            </a:r>
          </a:p>
        </p:txBody>
      </p:sp>
      <p:sp>
        <p:nvSpPr>
          <p:cNvPr id="411651" name="Rectangle 3"/>
          <p:cNvSpPr>
            <a:spLocks noGrp="1" noChangeArrowheads="1"/>
          </p:cNvSpPr>
          <p:nvPr>
            <p:ph type="body" idx="1"/>
          </p:nvPr>
        </p:nvSpPr>
        <p:spPr>
          <a:xfrm>
            <a:off x="514350" y="1863725"/>
            <a:ext cx="8077200" cy="3892550"/>
          </a:xfrm>
        </p:spPr>
        <p:txBody>
          <a:bodyPr/>
          <a:lstStyle/>
          <a:p>
            <a:pPr marL="261938" indent="-261938">
              <a:lnSpc>
                <a:spcPct val="90000"/>
              </a:lnSpc>
            </a:pPr>
            <a:r>
              <a:rPr lang="pt-BR" altLang="pt-BR" b="1" smtClean="0"/>
              <a:t>Com contratos de endividamento em termos nominais, não é somente o juro real esperado </a:t>
            </a:r>
            <a:r>
              <a:rPr lang="pt-BR" altLang="pt-BR" b="1" i="1" smtClean="0"/>
              <a:t>ex ante</a:t>
            </a:r>
            <a:r>
              <a:rPr lang="pt-BR" altLang="pt-BR" b="1" smtClean="0"/>
              <a:t> que vale.</a:t>
            </a:r>
          </a:p>
          <a:p>
            <a:pPr marL="261938" indent="-261938">
              <a:lnSpc>
                <a:spcPct val="90000"/>
              </a:lnSpc>
            </a:pPr>
            <a:r>
              <a:rPr lang="pt-BR" altLang="pt-BR" b="1" smtClean="0">
                <a:solidFill>
                  <a:schemeClr val="bg1"/>
                </a:solidFill>
              </a:rPr>
              <a:t>Uma taxa de inflação maior que a esperada redistribui renda dos credores aos devedores.</a:t>
            </a:r>
          </a:p>
          <a:p>
            <a:pPr marL="762000" lvl="1">
              <a:lnSpc>
                <a:spcPct val="90000"/>
              </a:lnSpc>
            </a:pPr>
            <a:r>
              <a:rPr lang="pt-BR" altLang="pt-BR" smtClean="0">
                <a:solidFill>
                  <a:schemeClr val="bg1"/>
                </a:solidFill>
              </a:rPr>
              <a:t>E o inverso ocorre para uma taxa de inflação menor do que a esperada.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Effect transition="in" filter="strips(downRight)">
                                      <p:cBhvr>
                                        <p:cTn id="7" dur="500"/>
                                        <p:tgtEl>
                                          <p:spTgt spid="41165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11651">
                                            <p:txEl>
                                              <p:pRg st="1" end="1"/>
                                            </p:txEl>
                                          </p:spTgt>
                                        </p:tgtEl>
                                        <p:attrNameLst>
                                          <p:attrName>style.visibility</p:attrName>
                                        </p:attrNameLst>
                                      </p:cBhvr>
                                      <p:to>
                                        <p:strVal val="visible"/>
                                      </p:to>
                                    </p:set>
                                    <p:animEffect transition="in" filter="strips(downRight)">
                                      <p:cBhvr>
                                        <p:cTn id="10" dur="500"/>
                                        <p:tgtEl>
                                          <p:spTgt spid="41165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11651">
                                            <p:txEl>
                                              <p:pRg st="2" end="2"/>
                                            </p:txEl>
                                          </p:spTgt>
                                        </p:tgtEl>
                                        <p:attrNameLst>
                                          <p:attrName>style.visibility</p:attrName>
                                        </p:attrNameLst>
                                      </p:cBhvr>
                                      <p:to>
                                        <p:strVal val="visible"/>
                                      </p:to>
                                    </p:set>
                                    <p:animEffect transition="in" filter="strips(downRight)">
                                      <p:cBhvr>
                                        <p:cTn id="13" dur="500"/>
                                        <p:tgtEl>
                                          <p:spTgt spid="411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allAtOnce"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9155" name="Rectangle 2"/>
          <p:cNvSpPr>
            <a:spLocks noGrp="1" noChangeArrowheads="1"/>
          </p:cNvSpPr>
          <p:nvPr>
            <p:ph type="title"/>
          </p:nvPr>
        </p:nvSpPr>
        <p:spPr>
          <a:xfrm>
            <a:off x="685800" y="352425"/>
            <a:ext cx="7772400" cy="1143000"/>
          </a:xfrm>
        </p:spPr>
        <p:txBody>
          <a:bodyPr/>
          <a:lstStyle/>
          <a:p>
            <a:r>
              <a:rPr lang="pt-BR" altLang="pt-BR" sz="3600" smtClean="0"/>
              <a:t>Efeitos...</a:t>
            </a:r>
          </a:p>
        </p:txBody>
      </p:sp>
      <p:sp>
        <p:nvSpPr>
          <p:cNvPr id="412675"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Com inflação alta e taxas nominais elevadas, as restrições de fluxo de caixa tendem a ser mais comprometedoras.</a:t>
            </a:r>
          </a:p>
          <a:p>
            <a:pPr marL="762000" lvl="1"/>
            <a:r>
              <a:rPr lang="pt-BR" altLang="pt-BR" smtClean="0"/>
              <a:t>Demora dos credores em ajustar limites de crédito ou aperto nas regras de crédito (por exemplo: maior garantia)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Effect transition="in" filter="strips(downRight)">
                                      <p:cBhvr>
                                        <p:cTn id="7" dur="500"/>
                                        <p:tgtEl>
                                          <p:spTgt spid="41267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12675">
                                            <p:txEl>
                                              <p:pRg st="1" end="1"/>
                                            </p:txEl>
                                          </p:spTgt>
                                        </p:tgtEl>
                                        <p:attrNameLst>
                                          <p:attrName>style.visibility</p:attrName>
                                        </p:attrNameLst>
                                      </p:cBhvr>
                                      <p:to>
                                        <p:strVal val="visible"/>
                                      </p:to>
                                    </p:set>
                                    <p:animEffect transition="in" filter="strips(downRight)">
                                      <p:cBhvr>
                                        <p:cTn id="10" dur="500"/>
                                        <p:tgtEl>
                                          <p:spTgt spid="412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50179" name="Rectangle 2"/>
          <p:cNvSpPr>
            <a:spLocks noGrp="1" noChangeArrowheads="1"/>
          </p:cNvSpPr>
          <p:nvPr>
            <p:ph type="title"/>
          </p:nvPr>
        </p:nvSpPr>
        <p:spPr>
          <a:xfrm>
            <a:off x="685800" y="352425"/>
            <a:ext cx="7772400" cy="1143000"/>
          </a:xfrm>
        </p:spPr>
        <p:txBody>
          <a:bodyPr/>
          <a:lstStyle/>
          <a:p>
            <a:r>
              <a:rPr lang="pt-BR" altLang="pt-BR" sz="3600" smtClean="0"/>
              <a:t>Efeitos...</a:t>
            </a:r>
          </a:p>
        </p:txBody>
      </p:sp>
      <p:sp>
        <p:nvSpPr>
          <p:cNvPr id="413699" name="Rectangle 3"/>
          <p:cNvSpPr>
            <a:spLocks noGrp="1" noChangeArrowheads="1"/>
          </p:cNvSpPr>
          <p:nvPr>
            <p:ph type="body" idx="1"/>
          </p:nvPr>
        </p:nvSpPr>
        <p:spPr>
          <a:xfrm>
            <a:off x="514350" y="1392238"/>
            <a:ext cx="8077200" cy="700087"/>
          </a:xfrm>
        </p:spPr>
        <p:txBody>
          <a:bodyPr/>
          <a:lstStyle/>
          <a:p>
            <a:pPr marL="261938" indent="-261938"/>
            <a:r>
              <a:rPr lang="pt-BR" altLang="pt-BR" b="1" smtClean="0"/>
              <a:t>Efeito da recessão</a:t>
            </a:r>
            <a:endParaRPr lang="pt-BR" altLang="pt-BR" smtClean="0"/>
          </a:p>
        </p:txBody>
      </p:sp>
      <p:grpSp>
        <p:nvGrpSpPr>
          <p:cNvPr id="413700" name="Group 4"/>
          <p:cNvGrpSpPr>
            <a:grpSpLocks/>
          </p:cNvGrpSpPr>
          <p:nvPr/>
        </p:nvGrpSpPr>
        <p:grpSpPr bwMode="auto">
          <a:xfrm>
            <a:off x="1997075" y="2586038"/>
            <a:ext cx="5251450" cy="3811587"/>
            <a:chOff x="1258" y="1629"/>
            <a:chExt cx="3308" cy="2401"/>
          </a:xfrm>
        </p:grpSpPr>
        <p:sp>
          <p:nvSpPr>
            <p:cNvPr id="50198" name="Line 5"/>
            <p:cNvSpPr>
              <a:spLocks noChangeShapeType="1"/>
            </p:cNvSpPr>
            <p:nvPr/>
          </p:nvSpPr>
          <p:spPr bwMode="auto">
            <a:xfrm flipV="1">
              <a:off x="1573" y="1673"/>
              <a:ext cx="0" cy="2048"/>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50199" name="Line 6"/>
            <p:cNvSpPr>
              <a:spLocks noChangeShapeType="1"/>
            </p:cNvSpPr>
            <p:nvPr/>
          </p:nvSpPr>
          <p:spPr bwMode="auto">
            <a:xfrm>
              <a:off x="1573" y="3721"/>
              <a:ext cx="2843"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50200" name="Text Box 7"/>
            <p:cNvSpPr txBox="1">
              <a:spLocks noChangeArrowheads="1"/>
            </p:cNvSpPr>
            <p:nvPr/>
          </p:nvSpPr>
          <p:spPr bwMode="auto">
            <a:xfrm>
              <a:off x="1258" y="1629"/>
              <a:ext cx="4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a:solidFill>
                    <a:schemeClr val="bg1"/>
                  </a:solidFill>
                </a:rPr>
                <a:t>P</a:t>
              </a:r>
            </a:p>
          </p:txBody>
        </p:sp>
        <p:sp>
          <p:nvSpPr>
            <p:cNvPr id="50201" name="Text Box 8"/>
            <p:cNvSpPr txBox="1">
              <a:spLocks noChangeArrowheads="1"/>
            </p:cNvSpPr>
            <p:nvPr/>
          </p:nvSpPr>
          <p:spPr bwMode="auto">
            <a:xfrm>
              <a:off x="4127" y="3703"/>
              <a:ext cx="4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a:solidFill>
                    <a:schemeClr val="bg1"/>
                  </a:solidFill>
                </a:rPr>
                <a:t>Q</a:t>
              </a:r>
            </a:p>
          </p:txBody>
        </p:sp>
      </p:grpSp>
      <p:sp>
        <p:nvSpPr>
          <p:cNvPr id="413705" name="Line 9"/>
          <p:cNvSpPr>
            <a:spLocks noChangeShapeType="1"/>
          </p:cNvSpPr>
          <p:nvPr/>
        </p:nvSpPr>
        <p:spPr bwMode="auto">
          <a:xfrm>
            <a:off x="3875088" y="2921000"/>
            <a:ext cx="2133600" cy="2438400"/>
          </a:xfrm>
          <a:prstGeom prst="line">
            <a:avLst/>
          </a:prstGeom>
          <a:noFill/>
          <a:ln w="381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13706" name="Line 10"/>
          <p:cNvSpPr>
            <a:spLocks noChangeShapeType="1"/>
          </p:cNvSpPr>
          <p:nvPr/>
        </p:nvSpPr>
        <p:spPr bwMode="auto">
          <a:xfrm>
            <a:off x="2946400" y="3135313"/>
            <a:ext cx="2133600" cy="2438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13707" name="Line 11"/>
          <p:cNvSpPr>
            <a:spLocks noChangeShapeType="1"/>
          </p:cNvSpPr>
          <p:nvPr/>
        </p:nvSpPr>
        <p:spPr bwMode="auto">
          <a:xfrm flipV="1">
            <a:off x="4092575" y="3149600"/>
            <a:ext cx="2003425" cy="2308225"/>
          </a:xfrm>
          <a:prstGeom prst="line">
            <a:avLst/>
          </a:prstGeom>
          <a:noFill/>
          <a:ln w="381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13708" name="Line 12"/>
          <p:cNvSpPr>
            <a:spLocks noChangeShapeType="1"/>
          </p:cNvSpPr>
          <p:nvPr/>
        </p:nvSpPr>
        <p:spPr bwMode="auto">
          <a:xfrm flipV="1">
            <a:off x="3151188" y="3008313"/>
            <a:ext cx="2003425" cy="2308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13709" name="Text Box 13"/>
          <p:cNvSpPr txBox="1">
            <a:spLocks noChangeArrowheads="1"/>
          </p:cNvSpPr>
          <p:nvPr/>
        </p:nvSpPr>
        <p:spPr bwMode="auto">
          <a:xfrm>
            <a:off x="6057900" y="2974975"/>
            <a:ext cx="142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a:solidFill>
                  <a:srgbClr val="66FF33"/>
                </a:solidFill>
              </a:rPr>
              <a:t>Oferta</a:t>
            </a:r>
            <a:r>
              <a:rPr lang="pt-BR" altLang="pt-BR" sz="2800" baseline="-25000">
                <a:solidFill>
                  <a:srgbClr val="66FF33"/>
                </a:solidFill>
              </a:rPr>
              <a:t>0</a:t>
            </a:r>
          </a:p>
        </p:txBody>
      </p:sp>
      <p:sp>
        <p:nvSpPr>
          <p:cNvPr id="413710" name="Text Box 14"/>
          <p:cNvSpPr txBox="1">
            <a:spLocks noChangeArrowheads="1"/>
          </p:cNvSpPr>
          <p:nvPr/>
        </p:nvSpPr>
        <p:spPr bwMode="auto">
          <a:xfrm>
            <a:off x="5081588" y="2584450"/>
            <a:ext cx="142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a:t>Oferta</a:t>
            </a:r>
            <a:r>
              <a:rPr lang="pt-BR" altLang="pt-BR" sz="2800" baseline="-25000"/>
              <a:t>1</a:t>
            </a:r>
          </a:p>
        </p:txBody>
      </p:sp>
      <p:sp>
        <p:nvSpPr>
          <p:cNvPr id="413711" name="Text Box 15"/>
          <p:cNvSpPr txBox="1">
            <a:spLocks noChangeArrowheads="1"/>
          </p:cNvSpPr>
          <p:nvPr/>
        </p:nvSpPr>
        <p:spPr bwMode="auto">
          <a:xfrm>
            <a:off x="5954713" y="4921250"/>
            <a:ext cx="1901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a:solidFill>
                  <a:srgbClr val="66FF33"/>
                </a:solidFill>
              </a:rPr>
              <a:t>Demanda</a:t>
            </a:r>
            <a:r>
              <a:rPr lang="pt-BR" altLang="pt-BR" sz="2800" baseline="-25000">
                <a:solidFill>
                  <a:srgbClr val="66FF33"/>
                </a:solidFill>
              </a:rPr>
              <a:t>0</a:t>
            </a:r>
          </a:p>
        </p:txBody>
      </p:sp>
      <p:sp>
        <p:nvSpPr>
          <p:cNvPr id="413712" name="Text Box 16"/>
          <p:cNvSpPr txBox="1">
            <a:spLocks noChangeArrowheads="1"/>
          </p:cNvSpPr>
          <p:nvPr/>
        </p:nvSpPr>
        <p:spPr bwMode="auto">
          <a:xfrm>
            <a:off x="4992688" y="5383213"/>
            <a:ext cx="1668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a:t>Demanda</a:t>
            </a:r>
            <a:r>
              <a:rPr lang="pt-BR" altLang="pt-BR" sz="2800" baseline="-25000"/>
              <a:t>1</a:t>
            </a:r>
          </a:p>
        </p:txBody>
      </p:sp>
      <p:sp>
        <p:nvSpPr>
          <p:cNvPr id="413713" name="Line 17"/>
          <p:cNvSpPr>
            <a:spLocks noChangeShapeType="1"/>
          </p:cNvSpPr>
          <p:nvPr/>
        </p:nvSpPr>
        <p:spPr bwMode="auto">
          <a:xfrm flipH="1">
            <a:off x="5094288" y="4325938"/>
            <a:ext cx="14287" cy="1566862"/>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13714" name="Text Box 18"/>
          <p:cNvSpPr txBox="1">
            <a:spLocks noChangeArrowheads="1"/>
          </p:cNvSpPr>
          <p:nvPr/>
        </p:nvSpPr>
        <p:spPr bwMode="auto">
          <a:xfrm>
            <a:off x="4891088" y="5862638"/>
            <a:ext cx="625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a:solidFill>
                  <a:srgbClr val="66FF33"/>
                </a:solidFill>
              </a:rPr>
              <a:t>Q</a:t>
            </a:r>
            <a:r>
              <a:rPr lang="pt-BR" altLang="pt-BR" sz="2800" baseline="-25000">
                <a:solidFill>
                  <a:srgbClr val="66FF33"/>
                </a:solidFill>
              </a:rPr>
              <a:t>0</a:t>
            </a:r>
          </a:p>
        </p:txBody>
      </p:sp>
      <p:sp>
        <p:nvSpPr>
          <p:cNvPr id="413715" name="Text Box 19"/>
          <p:cNvSpPr txBox="1">
            <a:spLocks noChangeArrowheads="1"/>
          </p:cNvSpPr>
          <p:nvPr/>
        </p:nvSpPr>
        <p:spPr bwMode="auto">
          <a:xfrm>
            <a:off x="3749675" y="5864225"/>
            <a:ext cx="625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a:t>Q</a:t>
            </a:r>
            <a:r>
              <a:rPr lang="pt-BR" altLang="pt-BR" sz="2800" baseline="-25000"/>
              <a:t>1</a:t>
            </a:r>
          </a:p>
        </p:txBody>
      </p:sp>
      <p:sp>
        <p:nvSpPr>
          <p:cNvPr id="413716" name="Line 20"/>
          <p:cNvSpPr>
            <a:spLocks noChangeShapeType="1"/>
          </p:cNvSpPr>
          <p:nvPr/>
        </p:nvSpPr>
        <p:spPr bwMode="auto">
          <a:xfrm>
            <a:off x="4005263" y="4340225"/>
            <a:ext cx="0" cy="1552575"/>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13717" name="Line 21"/>
          <p:cNvSpPr>
            <a:spLocks noChangeShapeType="1"/>
          </p:cNvSpPr>
          <p:nvPr/>
        </p:nvSpPr>
        <p:spPr bwMode="auto">
          <a:xfrm flipH="1">
            <a:off x="3527425" y="3411538"/>
            <a:ext cx="420688" cy="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13718" name="Line 22"/>
          <p:cNvSpPr>
            <a:spLocks noChangeShapeType="1"/>
          </p:cNvSpPr>
          <p:nvPr/>
        </p:nvSpPr>
        <p:spPr bwMode="auto">
          <a:xfrm flipH="1">
            <a:off x="5153025" y="3338513"/>
            <a:ext cx="392113" cy="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13719" name="Line 23"/>
          <p:cNvSpPr>
            <a:spLocks noChangeShapeType="1"/>
          </p:cNvSpPr>
          <p:nvPr/>
        </p:nvSpPr>
        <p:spPr bwMode="auto">
          <a:xfrm flipH="1">
            <a:off x="4497388" y="6497638"/>
            <a:ext cx="627062" cy="4762"/>
          </a:xfrm>
          <a:prstGeom prst="line">
            <a:avLst/>
          </a:prstGeom>
          <a:noFill/>
          <a:ln w="952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13720" name="Line 24"/>
          <p:cNvSpPr>
            <a:spLocks noChangeShapeType="1"/>
          </p:cNvSpPr>
          <p:nvPr/>
        </p:nvSpPr>
        <p:spPr bwMode="auto">
          <a:xfrm flipH="1">
            <a:off x="4046538" y="6499225"/>
            <a:ext cx="1079500" cy="47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Effect transition="in" filter="strips(downRight)">
                                      <p:cBhvr>
                                        <p:cTn id="7" dur="500"/>
                                        <p:tgtEl>
                                          <p:spTgt spid="413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3700"/>
                                        </p:tgtEl>
                                        <p:attrNameLst>
                                          <p:attrName>style.visibility</p:attrName>
                                        </p:attrNameLst>
                                      </p:cBhvr>
                                      <p:to>
                                        <p:strVal val="visible"/>
                                      </p:to>
                                    </p:set>
                                    <p:animEffect transition="in" filter="dissolve">
                                      <p:cBhvr>
                                        <p:cTn id="12" dur="500"/>
                                        <p:tgtEl>
                                          <p:spTgt spid="413700"/>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13707"/>
                                        </p:tgtEl>
                                        <p:attrNameLst>
                                          <p:attrName>style.visibility</p:attrName>
                                        </p:attrNameLst>
                                      </p:cBhvr>
                                      <p:to>
                                        <p:strVal val="visible"/>
                                      </p:to>
                                    </p:set>
                                    <p:animEffect transition="in" filter="wipe(down)">
                                      <p:cBhvr>
                                        <p:cTn id="16" dur="500"/>
                                        <p:tgtEl>
                                          <p:spTgt spid="413707"/>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13709"/>
                                        </p:tgtEl>
                                        <p:attrNameLst>
                                          <p:attrName>style.visibility</p:attrName>
                                        </p:attrNameLst>
                                      </p:cBhvr>
                                      <p:to>
                                        <p:strVal val="visible"/>
                                      </p:to>
                                    </p:set>
                                    <p:animEffect transition="in" filter="wipe(left)">
                                      <p:cBhvr>
                                        <p:cTn id="20" dur="500"/>
                                        <p:tgtEl>
                                          <p:spTgt spid="413709"/>
                                        </p:tgtEl>
                                      </p:cBhvr>
                                    </p:animEffect>
                                  </p:childTnLst>
                                </p:cTn>
                              </p:par>
                            </p:childTnLst>
                          </p:cTn>
                        </p:par>
                        <p:par>
                          <p:cTn id="21" fill="hold" nodeType="afterGroup">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13705"/>
                                        </p:tgtEl>
                                        <p:attrNameLst>
                                          <p:attrName>style.visibility</p:attrName>
                                        </p:attrNameLst>
                                      </p:cBhvr>
                                      <p:to>
                                        <p:strVal val="visible"/>
                                      </p:to>
                                    </p:set>
                                    <p:animEffect transition="in" filter="wipe(up)">
                                      <p:cBhvr>
                                        <p:cTn id="24" dur="500"/>
                                        <p:tgtEl>
                                          <p:spTgt spid="413705"/>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13711"/>
                                        </p:tgtEl>
                                        <p:attrNameLst>
                                          <p:attrName>style.visibility</p:attrName>
                                        </p:attrNameLst>
                                      </p:cBhvr>
                                      <p:to>
                                        <p:strVal val="visible"/>
                                      </p:to>
                                    </p:set>
                                    <p:animEffect transition="in" filter="wipe(left)">
                                      <p:cBhvr>
                                        <p:cTn id="28" dur="500"/>
                                        <p:tgtEl>
                                          <p:spTgt spid="413711"/>
                                        </p:tgtEl>
                                      </p:cBhvr>
                                    </p:animEffect>
                                  </p:childTnLst>
                                </p:cTn>
                              </p:par>
                            </p:childTnLst>
                          </p:cTn>
                        </p:par>
                        <p:par>
                          <p:cTn id="29" fill="hold" nodeType="afterGroup">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413713"/>
                                        </p:tgtEl>
                                        <p:attrNameLst>
                                          <p:attrName>style.visibility</p:attrName>
                                        </p:attrNameLst>
                                      </p:cBhvr>
                                      <p:to>
                                        <p:strVal val="visible"/>
                                      </p:to>
                                    </p:set>
                                    <p:animEffect transition="in" filter="wipe(up)">
                                      <p:cBhvr>
                                        <p:cTn id="32" dur="500"/>
                                        <p:tgtEl>
                                          <p:spTgt spid="413713"/>
                                        </p:tgtEl>
                                      </p:cBhvr>
                                    </p:animEffect>
                                  </p:childTnLst>
                                </p:cTn>
                              </p:par>
                            </p:childTnLst>
                          </p:cTn>
                        </p:par>
                        <p:par>
                          <p:cTn id="33" fill="hold" nodeType="afterGroup">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413714"/>
                                        </p:tgtEl>
                                        <p:attrNameLst>
                                          <p:attrName>style.visibility</p:attrName>
                                        </p:attrNameLst>
                                      </p:cBhvr>
                                      <p:to>
                                        <p:strVal val="visible"/>
                                      </p:to>
                                    </p:set>
                                    <p:anim calcmode="lin" valueType="num">
                                      <p:cBhvr>
                                        <p:cTn id="36" dur="500" fill="hold"/>
                                        <p:tgtEl>
                                          <p:spTgt spid="413714"/>
                                        </p:tgtEl>
                                        <p:attrNameLst>
                                          <p:attrName>ppt_w</p:attrName>
                                        </p:attrNameLst>
                                      </p:cBhvr>
                                      <p:tavLst>
                                        <p:tav tm="0">
                                          <p:val>
                                            <p:fltVal val="0"/>
                                          </p:val>
                                        </p:tav>
                                        <p:tav tm="100000">
                                          <p:val>
                                            <p:strVal val="#ppt_w"/>
                                          </p:val>
                                        </p:tav>
                                      </p:tavLst>
                                    </p:anim>
                                    <p:anim calcmode="lin" valueType="num">
                                      <p:cBhvr>
                                        <p:cTn id="37" dur="500" fill="hold"/>
                                        <p:tgtEl>
                                          <p:spTgt spid="413714"/>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413706"/>
                                        </p:tgtEl>
                                        <p:attrNameLst>
                                          <p:attrName>style.visibility</p:attrName>
                                        </p:attrNameLst>
                                      </p:cBhvr>
                                      <p:to>
                                        <p:strVal val="visible"/>
                                      </p:to>
                                    </p:set>
                                    <p:anim calcmode="lin" valueType="num">
                                      <p:cBhvr additive="base">
                                        <p:cTn id="42" dur="500" fill="hold"/>
                                        <p:tgtEl>
                                          <p:spTgt spid="413706"/>
                                        </p:tgtEl>
                                        <p:attrNameLst>
                                          <p:attrName>ppt_x</p:attrName>
                                        </p:attrNameLst>
                                      </p:cBhvr>
                                      <p:tavLst>
                                        <p:tav tm="0">
                                          <p:val>
                                            <p:strVal val="1+#ppt_w/2"/>
                                          </p:val>
                                        </p:tav>
                                        <p:tav tm="100000">
                                          <p:val>
                                            <p:strVal val="#ppt_x"/>
                                          </p:val>
                                        </p:tav>
                                      </p:tavLst>
                                    </p:anim>
                                    <p:anim calcmode="lin" valueType="num">
                                      <p:cBhvr additive="base">
                                        <p:cTn id="43" dur="500" fill="hold"/>
                                        <p:tgtEl>
                                          <p:spTgt spid="413706"/>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413712"/>
                                        </p:tgtEl>
                                        <p:attrNameLst>
                                          <p:attrName>style.visibility</p:attrName>
                                        </p:attrNameLst>
                                      </p:cBhvr>
                                      <p:to>
                                        <p:strVal val="visible"/>
                                      </p:to>
                                    </p:set>
                                    <p:animEffect transition="in" filter="wipe(left)">
                                      <p:cBhvr>
                                        <p:cTn id="47" dur="500"/>
                                        <p:tgtEl>
                                          <p:spTgt spid="413712"/>
                                        </p:tgtEl>
                                      </p:cBhvr>
                                    </p:animEffect>
                                  </p:childTnLst>
                                </p:cTn>
                              </p:par>
                            </p:childTnLst>
                          </p:cTn>
                        </p:par>
                        <p:par>
                          <p:cTn id="48" fill="hold" nodeType="afterGroup">
                            <p:stCondLst>
                              <p:cond delay="1000"/>
                            </p:stCondLst>
                            <p:childTnLst>
                              <p:par>
                                <p:cTn id="49" presetID="22" presetClass="entr" presetSubtype="2" fill="hold" grpId="0" nodeType="afterEffect">
                                  <p:stCondLst>
                                    <p:cond delay="0"/>
                                  </p:stCondLst>
                                  <p:childTnLst>
                                    <p:set>
                                      <p:cBhvr>
                                        <p:cTn id="50" dur="1" fill="hold">
                                          <p:stCondLst>
                                            <p:cond delay="0"/>
                                          </p:stCondLst>
                                        </p:cTn>
                                        <p:tgtEl>
                                          <p:spTgt spid="413717"/>
                                        </p:tgtEl>
                                        <p:attrNameLst>
                                          <p:attrName>style.visibility</p:attrName>
                                        </p:attrNameLst>
                                      </p:cBhvr>
                                      <p:to>
                                        <p:strVal val="visible"/>
                                      </p:to>
                                    </p:set>
                                    <p:animEffect transition="in" filter="wipe(right)">
                                      <p:cBhvr>
                                        <p:cTn id="51" dur="500"/>
                                        <p:tgtEl>
                                          <p:spTgt spid="413717"/>
                                        </p:tgtEl>
                                      </p:cBhvr>
                                    </p:animEffect>
                                  </p:childTnLst>
                                </p:cTn>
                              </p:par>
                            </p:childTnLst>
                          </p:cTn>
                        </p:par>
                        <p:par>
                          <p:cTn id="52" fill="hold" nodeType="afterGroup">
                            <p:stCondLst>
                              <p:cond delay="1500"/>
                            </p:stCondLst>
                            <p:childTnLst>
                              <p:par>
                                <p:cTn id="53" presetID="22" presetClass="entr" presetSubtype="2" fill="hold" grpId="0" nodeType="afterEffect">
                                  <p:stCondLst>
                                    <p:cond delay="0"/>
                                  </p:stCondLst>
                                  <p:childTnLst>
                                    <p:set>
                                      <p:cBhvr>
                                        <p:cTn id="54" dur="1" fill="hold">
                                          <p:stCondLst>
                                            <p:cond delay="0"/>
                                          </p:stCondLst>
                                        </p:cTn>
                                        <p:tgtEl>
                                          <p:spTgt spid="413719"/>
                                        </p:tgtEl>
                                        <p:attrNameLst>
                                          <p:attrName>style.visibility</p:attrName>
                                        </p:attrNameLst>
                                      </p:cBhvr>
                                      <p:to>
                                        <p:strVal val="visible"/>
                                      </p:to>
                                    </p:set>
                                    <p:animEffect transition="in" filter="wipe(right)">
                                      <p:cBhvr>
                                        <p:cTn id="55" dur="2000"/>
                                        <p:tgtEl>
                                          <p:spTgt spid="41371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6" fill="hold" grpId="0" nodeType="clickEffect">
                                  <p:stCondLst>
                                    <p:cond delay="0"/>
                                  </p:stCondLst>
                                  <p:childTnLst>
                                    <p:set>
                                      <p:cBhvr>
                                        <p:cTn id="59" dur="1" fill="hold">
                                          <p:stCondLst>
                                            <p:cond delay="0"/>
                                          </p:stCondLst>
                                        </p:cTn>
                                        <p:tgtEl>
                                          <p:spTgt spid="413708"/>
                                        </p:tgtEl>
                                        <p:attrNameLst>
                                          <p:attrName>style.visibility</p:attrName>
                                        </p:attrNameLst>
                                      </p:cBhvr>
                                      <p:to>
                                        <p:strVal val="visible"/>
                                      </p:to>
                                    </p:set>
                                    <p:anim calcmode="lin" valueType="num">
                                      <p:cBhvr additive="base">
                                        <p:cTn id="60" dur="500" fill="hold"/>
                                        <p:tgtEl>
                                          <p:spTgt spid="413708"/>
                                        </p:tgtEl>
                                        <p:attrNameLst>
                                          <p:attrName>ppt_x</p:attrName>
                                        </p:attrNameLst>
                                      </p:cBhvr>
                                      <p:tavLst>
                                        <p:tav tm="0">
                                          <p:val>
                                            <p:strVal val="1+#ppt_w/2"/>
                                          </p:val>
                                        </p:tav>
                                        <p:tav tm="100000">
                                          <p:val>
                                            <p:strVal val="#ppt_x"/>
                                          </p:val>
                                        </p:tav>
                                      </p:tavLst>
                                    </p:anim>
                                    <p:anim calcmode="lin" valueType="num">
                                      <p:cBhvr additive="base">
                                        <p:cTn id="61" dur="500" fill="hold"/>
                                        <p:tgtEl>
                                          <p:spTgt spid="413708"/>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413710"/>
                                        </p:tgtEl>
                                        <p:attrNameLst>
                                          <p:attrName>style.visibility</p:attrName>
                                        </p:attrNameLst>
                                      </p:cBhvr>
                                      <p:to>
                                        <p:strVal val="visible"/>
                                      </p:to>
                                    </p:set>
                                    <p:animEffect transition="in" filter="wipe(left)">
                                      <p:cBhvr>
                                        <p:cTn id="65" dur="500"/>
                                        <p:tgtEl>
                                          <p:spTgt spid="413710"/>
                                        </p:tgtEl>
                                      </p:cBhvr>
                                    </p:animEffect>
                                  </p:childTnLst>
                                </p:cTn>
                              </p:par>
                            </p:childTnLst>
                          </p:cTn>
                        </p:par>
                        <p:par>
                          <p:cTn id="66" fill="hold" nodeType="afterGroup">
                            <p:stCondLst>
                              <p:cond delay="1000"/>
                            </p:stCondLst>
                            <p:childTnLst>
                              <p:par>
                                <p:cTn id="67" presetID="22" presetClass="entr" presetSubtype="2" fill="hold" grpId="0" nodeType="afterEffect">
                                  <p:stCondLst>
                                    <p:cond delay="0"/>
                                  </p:stCondLst>
                                  <p:childTnLst>
                                    <p:set>
                                      <p:cBhvr>
                                        <p:cTn id="68" dur="1" fill="hold">
                                          <p:stCondLst>
                                            <p:cond delay="0"/>
                                          </p:stCondLst>
                                        </p:cTn>
                                        <p:tgtEl>
                                          <p:spTgt spid="413718"/>
                                        </p:tgtEl>
                                        <p:attrNameLst>
                                          <p:attrName>style.visibility</p:attrName>
                                        </p:attrNameLst>
                                      </p:cBhvr>
                                      <p:to>
                                        <p:strVal val="visible"/>
                                      </p:to>
                                    </p:set>
                                    <p:animEffect transition="in" filter="wipe(right)">
                                      <p:cBhvr>
                                        <p:cTn id="69" dur="1000"/>
                                        <p:tgtEl>
                                          <p:spTgt spid="41371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413716"/>
                                        </p:tgtEl>
                                        <p:attrNameLst>
                                          <p:attrName>style.visibility</p:attrName>
                                        </p:attrNameLst>
                                      </p:cBhvr>
                                      <p:to>
                                        <p:strVal val="visible"/>
                                      </p:to>
                                    </p:set>
                                    <p:animEffect transition="in" filter="wipe(up)">
                                      <p:cBhvr>
                                        <p:cTn id="74" dur="500"/>
                                        <p:tgtEl>
                                          <p:spTgt spid="413716"/>
                                        </p:tgtEl>
                                      </p:cBhvr>
                                    </p:animEffect>
                                  </p:childTnLst>
                                </p:cTn>
                              </p:par>
                            </p:childTnLst>
                          </p:cTn>
                        </p:par>
                        <p:par>
                          <p:cTn id="75" fill="hold" nodeType="afterGroup">
                            <p:stCondLst>
                              <p:cond delay="500"/>
                            </p:stCondLst>
                            <p:childTnLst>
                              <p:par>
                                <p:cTn id="76" presetID="23" presetClass="entr" presetSubtype="16" fill="hold" grpId="0" nodeType="afterEffect">
                                  <p:stCondLst>
                                    <p:cond delay="0"/>
                                  </p:stCondLst>
                                  <p:childTnLst>
                                    <p:set>
                                      <p:cBhvr>
                                        <p:cTn id="77" dur="1" fill="hold">
                                          <p:stCondLst>
                                            <p:cond delay="0"/>
                                          </p:stCondLst>
                                        </p:cTn>
                                        <p:tgtEl>
                                          <p:spTgt spid="413715"/>
                                        </p:tgtEl>
                                        <p:attrNameLst>
                                          <p:attrName>style.visibility</p:attrName>
                                        </p:attrNameLst>
                                      </p:cBhvr>
                                      <p:to>
                                        <p:strVal val="visible"/>
                                      </p:to>
                                    </p:set>
                                    <p:anim calcmode="lin" valueType="num">
                                      <p:cBhvr>
                                        <p:cTn id="78" dur="500" fill="hold"/>
                                        <p:tgtEl>
                                          <p:spTgt spid="413715"/>
                                        </p:tgtEl>
                                        <p:attrNameLst>
                                          <p:attrName>ppt_w</p:attrName>
                                        </p:attrNameLst>
                                      </p:cBhvr>
                                      <p:tavLst>
                                        <p:tav tm="0">
                                          <p:val>
                                            <p:fltVal val="0"/>
                                          </p:val>
                                        </p:tav>
                                        <p:tav tm="100000">
                                          <p:val>
                                            <p:strVal val="#ppt_w"/>
                                          </p:val>
                                        </p:tav>
                                      </p:tavLst>
                                    </p:anim>
                                    <p:anim calcmode="lin" valueType="num">
                                      <p:cBhvr>
                                        <p:cTn id="79" dur="500" fill="hold"/>
                                        <p:tgtEl>
                                          <p:spTgt spid="413715"/>
                                        </p:tgtEl>
                                        <p:attrNameLst>
                                          <p:attrName>ppt_h</p:attrName>
                                        </p:attrNameLst>
                                      </p:cBhvr>
                                      <p:tavLst>
                                        <p:tav tm="0">
                                          <p:val>
                                            <p:fltVal val="0"/>
                                          </p:val>
                                        </p:tav>
                                        <p:tav tm="100000">
                                          <p:val>
                                            <p:strVal val="#ppt_h"/>
                                          </p:val>
                                        </p:tav>
                                      </p:tavLst>
                                    </p:anim>
                                  </p:childTnLst>
                                </p:cTn>
                              </p:par>
                            </p:childTnLst>
                          </p:cTn>
                        </p:par>
                        <p:par>
                          <p:cTn id="80" fill="hold" nodeType="afterGroup">
                            <p:stCondLst>
                              <p:cond delay="1000"/>
                            </p:stCondLst>
                            <p:childTnLst>
                              <p:par>
                                <p:cTn id="81" presetID="22" presetClass="entr" presetSubtype="2" fill="hold" grpId="0" nodeType="afterEffect">
                                  <p:stCondLst>
                                    <p:cond delay="0"/>
                                  </p:stCondLst>
                                  <p:childTnLst>
                                    <p:set>
                                      <p:cBhvr>
                                        <p:cTn id="82" dur="1" fill="hold">
                                          <p:stCondLst>
                                            <p:cond delay="0"/>
                                          </p:stCondLst>
                                        </p:cTn>
                                        <p:tgtEl>
                                          <p:spTgt spid="413720"/>
                                        </p:tgtEl>
                                        <p:attrNameLst>
                                          <p:attrName>style.visibility</p:attrName>
                                        </p:attrNameLst>
                                      </p:cBhvr>
                                      <p:to>
                                        <p:strVal val="visible"/>
                                      </p:to>
                                    </p:set>
                                    <p:animEffect transition="in" filter="wipe(right)">
                                      <p:cBhvr>
                                        <p:cTn id="83" dur="2000"/>
                                        <p:tgtEl>
                                          <p:spTgt spid="413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autoUpdateAnimBg="0"/>
      <p:bldP spid="413705" grpId="0" animBg="1"/>
      <p:bldP spid="413706" grpId="0" animBg="1"/>
      <p:bldP spid="413707" grpId="0" animBg="1"/>
      <p:bldP spid="413708" grpId="0" animBg="1"/>
      <p:bldP spid="413709" grpId="0"/>
      <p:bldP spid="413710" grpId="0"/>
      <p:bldP spid="413711" grpId="0"/>
      <p:bldP spid="413712" grpId="0"/>
      <p:bldP spid="413713" grpId="0" animBg="1"/>
      <p:bldP spid="413714" grpId="0"/>
      <p:bldP spid="413715" grpId="0"/>
      <p:bldP spid="413716" grpId="0" animBg="1"/>
      <p:bldP spid="413717" grpId="0" animBg="1"/>
      <p:bldP spid="413718" grpId="0" animBg="1"/>
      <p:bldP spid="413719" grpId="0" animBg="1"/>
      <p:bldP spid="41372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51203" name="Rectangle 2"/>
          <p:cNvSpPr>
            <a:spLocks noGrp="1" noChangeArrowheads="1"/>
          </p:cNvSpPr>
          <p:nvPr>
            <p:ph type="title"/>
          </p:nvPr>
        </p:nvSpPr>
        <p:spPr>
          <a:xfrm>
            <a:off x="685800" y="352425"/>
            <a:ext cx="7772400" cy="1143000"/>
          </a:xfrm>
        </p:spPr>
        <p:txBody>
          <a:bodyPr/>
          <a:lstStyle/>
          <a:p>
            <a:r>
              <a:rPr lang="pt-BR" altLang="pt-BR" sz="3600" smtClean="0"/>
              <a:t>Efeitos...</a:t>
            </a:r>
          </a:p>
        </p:txBody>
      </p:sp>
      <p:sp>
        <p:nvSpPr>
          <p:cNvPr id="414723" name="Rectangle 3"/>
          <p:cNvSpPr>
            <a:spLocks noGrp="1" noChangeArrowheads="1"/>
          </p:cNvSpPr>
          <p:nvPr>
            <p:ph type="body" idx="1"/>
          </p:nvPr>
        </p:nvSpPr>
        <p:spPr>
          <a:xfrm>
            <a:off x="514350" y="1863725"/>
            <a:ext cx="8077200" cy="4260850"/>
          </a:xfrm>
        </p:spPr>
        <p:txBody>
          <a:bodyPr/>
          <a:lstStyle/>
          <a:p>
            <a:pPr marL="261938" indent="-261938">
              <a:lnSpc>
                <a:spcPct val="90000"/>
              </a:lnSpc>
            </a:pPr>
            <a:r>
              <a:rPr lang="pt-BR" altLang="pt-BR" b="1" smtClean="0"/>
              <a:t>Quando a economia entra em recessão, tanto a curva de demanda agregada quanto a curva de oferta agregada movem-se para esquerda.</a:t>
            </a:r>
          </a:p>
          <a:p>
            <a:pPr marL="261938" indent="-261938">
              <a:lnSpc>
                <a:spcPct val="90000"/>
              </a:lnSpc>
            </a:pPr>
            <a:r>
              <a:rPr lang="pt-BR" altLang="pt-BR" b="1" smtClean="0"/>
              <a:t>A elasticidade da demanda por investimento também pode cair: </a:t>
            </a:r>
            <a:r>
              <a:rPr lang="pt-BR" altLang="pt-BR" b="1" smtClean="0">
                <a:solidFill>
                  <a:schemeClr val="bg1"/>
                </a:solidFill>
              </a:rPr>
              <a:t>pequenas mudanças nas taxas de juros não estimulará investimento adicional significativo.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strips(downRight)">
                                      <p:cBhvr>
                                        <p:cTn id="7" dur="500"/>
                                        <p:tgtEl>
                                          <p:spTgt spid="414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14723">
                                            <p:txEl>
                                              <p:pRg st="1" end="1"/>
                                            </p:txEl>
                                          </p:spTgt>
                                        </p:tgtEl>
                                        <p:attrNameLst>
                                          <p:attrName>style.visibility</p:attrName>
                                        </p:attrNameLst>
                                      </p:cBhvr>
                                      <p:to>
                                        <p:strVal val="visible"/>
                                      </p:to>
                                    </p:set>
                                    <p:animEffect transition="in" filter="strips(downRight)">
                                      <p:cBhvr>
                                        <p:cTn id="12" dur="500"/>
                                        <p:tgtEl>
                                          <p:spTgt spid="414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52227" name="Rectangle 2"/>
          <p:cNvSpPr>
            <a:spLocks noGrp="1" noChangeArrowheads="1"/>
          </p:cNvSpPr>
          <p:nvPr>
            <p:ph type="title"/>
          </p:nvPr>
        </p:nvSpPr>
        <p:spPr>
          <a:xfrm>
            <a:off x="685800" y="352425"/>
            <a:ext cx="7772400" cy="1143000"/>
          </a:xfrm>
        </p:spPr>
        <p:txBody>
          <a:bodyPr/>
          <a:lstStyle/>
          <a:p>
            <a:r>
              <a:rPr lang="pt-BR" altLang="pt-BR" sz="3600" smtClean="0"/>
              <a:t>Efeitos...</a:t>
            </a:r>
          </a:p>
        </p:txBody>
      </p:sp>
      <p:sp>
        <p:nvSpPr>
          <p:cNvPr id="415747" name="Rectangle 3"/>
          <p:cNvSpPr>
            <a:spLocks noGrp="1" noChangeArrowheads="1"/>
          </p:cNvSpPr>
          <p:nvPr>
            <p:ph type="body" idx="1"/>
          </p:nvPr>
        </p:nvSpPr>
        <p:spPr>
          <a:xfrm>
            <a:off x="514350" y="1863725"/>
            <a:ext cx="8077200" cy="4298950"/>
          </a:xfrm>
        </p:spPr>
        <p:txBody>
          <a:bodyPr/>
          <a:lstStyle/>
          <a:p>
            <a:pPr marL="261938" indent="-261938">
              <a:lnSpc>
                <a:spcPct val="90000"/>
              </a:lnSpc>
            </a:pPr>
            <a:r>
              <a:rPr lang="pt-BR" altLang="pt-BR" b="1" smtClean="0"/>
              <a:t>À medida em que a economia entra em recessão, o efeito combinado do aumento da percepção de risco e da redução da disposição de se arcar com ele é o aumento do custo do capital.</a:t>
            </a:r>
          </a:p>
          <a:p>
            <a:pPr marL="762000" lvl="1">
              <a:lnSpc>
                <a:spcPct val="90000"/>
              </a:lnSpc>
            </a:pPr>
            <a:r>
              <a:rPr lang="pt-BR" altLang="pt-BR" b="1" smtClean="0">
                <a:solidFill>
                  <a:schemeClr val="bg1"/>
                </a:solidFill>
              </a:rPr>
              <a:t>Uma dada mudança na taxa de empréstimo representa uma mudança percentual menor no custo do capital  do que durante uma época de boom.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strips(downRight)">
                                      <p:cBhvr>
                                        <p:cTn id="7" dur="500"/>
                                        <p:tgtEl>
                                          <p:spTgt spid="41574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15747">
                                            <p:txEl>
                                              <p:pRg st="1" end="1"/>
                                            </p:txEl>
                                          </p:spTgt>
                                        </p:tgtEl>
                                        <p:attrNameLst>
                                          <p:attrName>style.visibility</p:attrName>
                                        </p:attrNameLst>
                                      </p:cBhvr>
                                      <p:to>
                                        <p:strVal val="visible"/>
                                      </p:to>
                                    </p:set>
                                    <p:animEffect transition="in" filter="strips(downRight)">
                                      <p:cBhvr>
                                        <p:cTn id="10" dur="500"/>
                                        <p:tgtEl>
                                          <p:spTgt spid="415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6147" name="Rectangle 2"/>
          <p:cNvSpPr>
            <a:spLocks noGrp="1" noChangeArrowheads="1"/>
          </p:cNvSpPr>
          <p:nvPr>
            <p:ph type="title"/>
          </p:nvPr>
        </p:nvSpPr>
        <p:spPr>
          <a:xfrm>
            <a:off x="685800" y="352425"/>
            <a:ext cx="7772400" cy="1143000"/>
          </a:xfrm>
        </p:spPr>
        <p:txBody>
          <a:bodyPr/>
          <a:lstStyle/>
          <a:p>
            <a:r>
              <a:rPr lang="pt-BR" altLang="pt-BR" sz="3200" smtClean="0"/>
              <a:t>Uma crítica da teoria baseada na demanda por moeda para transações</a:t>
            </a:r>
          </a:p>
        </p:txBody>
      </p:sp>
      <p:sp>
        <p:nvSpPr>
          <p:cNvPr id="359427" name="Rectangle 3"/>
          <p:cNvSpPr>
            <a:spLocks noGrp="1" noChangeArrowheads="1"/>
          </p:cNvSpPr>
          <p:nvPr>
            <p:ph type="body" idx="1"/>
          </p:nvPr>
        </p:nvSpPr>
        <p:spPr>
          <a:xfrm>
            <a:off x="685800" y="2043113"/>
            <a:ext cx="7772400" cy="1671637"/>
          </a:xfrm>
        </p:spPr>
        <p:txBody>
          <a:bodyPr/>
          <a:lstStyle/>
          <a:p>
            <a:pPr marL="261938" indent="-261938">
              <a:lnSpc>
                <a:spcPct val="90000"/>
              </a:lnSpc>
            </a:pPr>
            <a:r>
              <a:rPr lang="pt-BR" altLang="pt-BR" b="1" smtClean="0"/>
              <a:t>Três motivos para reter moeda (Keynes):</a:t>
            </a:r>
          </a:p>
          <a:p>
            <a:pPr marL="762000" lvl="1">
              <a:lnSpc>
                <a:spcPct val="90000"/>
              </a:lnSpc>
            </a:pPr>
            <a:r>
              <a:rPr lang="pt-BR" altLang="pt-BR" sz="3200" b="1" smtClean="0"/>
              <a:t>Precaução</a:t>
            </a:r>
          </a:p>
          <a:p>
            <a:pPr marL="762000" lvl="1">
              <a:lnSpc>
                <a:spcPct val="90000"/>
              </a:lnSpc>
            </a:pPr>
            <a:r>
              <a:rPr lang="pt-BR" altLang="pt-BR" sz="3200" b="1" smtClean="0"/>
              <a:t>Especulação</a:t>
            </a:r>
          </a:p>
          <a:p>
            <a:pPr marL="762000" lvl="1">
              <a:lnSpc>
                <a:spcPct val="90000"/>
              </a:lnSpc>
            </a:pPr>
            <a:r>
              <a:rPr lang="pt-BR" altLang="pt-BR" sz="3200" b="1" smtClean="0"/>
              <a:t>Transação</a:t>
            </a:r>
          </a:p>
        </p:txBody>
      </p:sp>
      <p:sp>
        <p:nvSpPr>
          <p:cNvPr id="359428" name="AutoShape 4"/>
          <p:cNvSpPr>
            <a:spLocks/>
          </p:cNvSpPr>
          <p:nvPr/>
        </p:nvSpPr>
        <p:spPr bwMode="auto">
          <a:xfrm>
            <a:off x="4076700" y="2714625"/>
            <a:ext cx="274638" cy="855663"/>
          </a:xfrm>
          <a:prstGeom prst="rightBrace">
            <a:avLst>
              <a:gd name="adj1" fmla="val 25963"/>
              <a:gd name="adj2" fmla="val 500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pt-BR" altLang="pt-BR"/>
          </a:p>
        </p:txBody>
      </p:sp>
      <p:sp>
        <p:nvSpPr>
          <p:cNvPr id="359429" name="Text Box 5"/>
          <p:cNvSpPr txBox="1">
            <a:spLocks noChangeArrowheads="1"/>
          </p:cNvSpPr>
          <p:nvPr/>
        </p:nvSpPr>
        <p:spPr bwMode="auto">
          <a:xfrm>
            <a:off x="4554538" y="2701925"/>
            <a:ext cx="37909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a:solidFill>
                  <a:schemeClr val="bg1"/>
                </a:solidFill>
              </a:rPr>
              <a:t>Uso da moeda como reserva de valor</a:t>
            </a:r>
          </a:p>
        </p:txBody>
      </p:sp>
      <p:sp>
        <p:nvSpPr>
          <p:cNvPr id="359430" name="AutoShape 6"/>
          <p:cNvSpPr>
            <a:spLocks/>
          </p:cNvSpPr>
          <p:nvPr/>
        </p:nvSpPr>
        <p:spPr bwMode="auto">
          <a:xfrm>
            <a:off x="4078288" y="3702050"/>
            <a:ext cx="274637" cy="484188"/>
          </a:xfrm>
          <a:prstGeom prst="rightBrace">
            <a:avLst>
              <a:gd name="adj1" fmla="val 14692"/>
              <a:gd name="adj2" fmla="val 500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pt-BR" altLang="pt-BR"/>
          </a:p>
        </p:txBody>
      </p:sp>
      <p:sp>
        <p:nvSpPr>
          <p:cNvPr id="359431" name="Text Box 7"/>
          <p:cNvSpPr txBox="1">
            <a:spLocks noChangeArrowheads="1"/>
          </p:cNvSpPr>
          <p:nvPr/>
        </p:nvSpPr>
        <p:spPr bwMode="auto">
          <a:xfrm>
            <a:off x="4556125" y="3675063"/>
            <a:ext cx="3790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a:solidFill>
                  <a:schemeClr val="bg1"/>
                </a:solidFill>
              </a:rPr>
              <a:t>Relevante</a:t>
            </a:r>
          </a:p>
        </p:txBody>
      </p:sp>
      <p:sp>
        <p:nvSpPr>
          <p:cNvPr id="359432" name="Text Box 8"/>
          <p:cNvSpPr txBox="1">
            <a:spLocks noChangeArrowheads="1"/>
          </p:cNvSpPr>
          <p:nvPr/>
        </p:nvSpPr>
        <p:spPr bwMode="auto">
          <a:xfrm>
            <a:off x="814388" y="4591050"/>
            <a:ext cx="74771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a:solidFill>
                  <a:schemeClr val="bg1"/>
                </a:solidFill>
              </a:rPr>
              <a:t>Como reserva de valor, a moeda é dominada pelos títulos públicos de curto prazo e pelos fundos mútuos do mercado monetário, que pagam juros.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animEffect transition="in" filter="strips(downRight)">
                                      <p:cBhvr>
                                        <p:cTn id="7" dur="500"/>
                                        <p:tgtEl>
                                          <p:spTgt spid="359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59427">
                                            <p:txEl>
                                              <p:pRg st="1" end="1"/>
                                            </p:txEl>
                                          </p:spTgt>
                                        </p:tgtEl>
                                        <p:attrNameLst>
                                          <p:attrName>style.visibility</p:attrName>
                                        </p:attrNameLst>
                                      </p:cBhvr>
                                      <p:to>
                                        <p:strVal val="visible"/>
                                      </p:to>
                                    </p:set>
                                    <p:animEffect transition="in" filter="strips(downRight)">
                                      <p:cBhvr>
                                        <p:cTn id="12" dur="500"/>
                                        <p:tgtEl>
                                          <p:spTgt spid="359427">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59427">
                                            <p:txEl>
                                              <p:pRg st="2" end="2"/>
                                            </p:txEl>
                                          </p:spTgt>
                                        </p:tgtEl>
                                        <p:attrNameLst>
                                          <p:attrName>style.visibility</p:attrName>
                                        </p:attrNameLst>
                                      </p:cBhvr>
                                      <p:to>
                                        <p:strVal val="visible"/>
                                      </p:to>
                                    </p:set>
                                    <p:animEffect transition="in" filter="strips(downRight)">
                                      <p:cBhvr>
                                        <p:cTn id="15" dur="500"/>
                                        <p:tgtEl>
                                          <p:spTgt spid="359427">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59427">
                                            <p:txEl>
                                              <p:pRg st="3" end="3"/>
                                            </p:txEl>
                                          </p:spTgt>
                                        </p:tgtEl>
                                        <p:attrNameLst>
                                          <p:attrName>style.visibility</p:attrName>
                                        </p:attrNameLst>
                                      </p:cBhvr>
                                      <p:to>
                                        <p:strVal val="visible"/>
                                      </p:to>
                                    </p:set>
                                    <p:animEffect transition="in" filter="strips(downRight)">
                                      <p:cBhvr>
                                        <p:cTn id="18" dur="500"/>
                                        <p:tgtEl>
                                          <p:spTgt spid="35942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59428"/>
                                        </p:tgtEl>
                                        <p:attrNameLst>
                                          <p:attrName>style.visibility</p:attrName>
                                        </p:attrNameLst>
                                      </p:cBhvr>
                                      <p:to>
                                        <p:strVal val="visible"/>
                                      </p:to>
                                    </p:set>
                                    <p:animEffect transition="in" filter="box(out)">
                                      <p:cBhvr>
                                        <p:cTn id="23" dur="500"/>
                                        <p:tgtEl>
                                          <p:spTgt spid="359428"/>
                                        </p:tgtEl>
                                      </p:cBhvr>
                                    </p:animEffect>
                                  </p:childTnLst>
                                </p:cTn>
                              </p:par>
                            </p:childTnLst>
                          </p:cTn>
                        </p:par>
                        <p:par>
                          <p:cTn id="24" fill="hold" nodeType="afterGroup">
                            <p:stCondLst>
                              <p:cond delay="500"/>
                            </p:stCondLst>
                            <p:childTnLst>
                              <p:par>
                                <p:cTn id="25" presetID="18" presetClass="entr" presetSubtype="6" fill="hold" grpId="0" nodeType="afterEffect">
                                  <p:stCondLst>
                                    <p:cond delay="0"/>
                                  </p:stCondLst>
                                  <p:childTnLst>
                                    <p:set>
                                      <p:cBhvr>
                                        <p:cTn id="26" dur="1" fill="hold">
                                          <p:stCondLst>
                                            <p:cond delay="0"/>
                                          </p:stCondLst>
                                        </p:cTn>
                                        <p:tgtEl>
                                          <p:spTgt spid="359429"/>
                                        </p:tgtEl>
                                        <p:attrNameLst>
                                          <p:attrName>style.visibility</p:attrName>
                                        </p:attrNameLst>
                                      </p:cBhvr>
                                      <p:to>
                                        <p:strVal val="visible"/>
                                      </p:to>
                                    </p:set>
                                    <p:animEffect transition="in" filter="strips(downRight)">
                                      <p:cBhvr>
                                        <p:cTn id="27" dur="500"/>
                                        <p:tgtEl>
                                          <p:spTgt spid="359429"/>
                                        </p:tgtEl>
                                      </p:cBhvr>
                                    </p:animEffect>
                                  </p:childTnLst>
                                </p:cTn>
                              </p:par>
                            </p:childTnLst>
                          </p:cTn>
                        </p:par>
                        <p:par>
                          <p:cTn id="28" fill="hold" nodeType="afterGroup">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59432"/>
                                        </p:tgtEl>
                                        <p:attrNameLst>
                                          <p:attrName>style.visibility</p:attrName>
                                        </p:attrNameLst>
                                      </p:cBhvr>
                                      <p:to>
                                        <p:strVal val="visible"/>
                                      </p:to>
                                    </p:set>
                                    <p:animEffect transition="in" filter="wipe(up)">
                                      <p:cBhvr>
                                        <p:cTn id="31" dur="500"/>
                                        <p:tgtEl>
                                          <p:spTgt spid="3594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359430"/>
                                        </p:tgtEl>
                                        <p:attrNameLst>
                                          <p:attrName>style.visibility</p:attrName>
                                        </p:attrNameLst>
                                      </p:cBhvr>
                                      <p:to>
                                        <p:strVal val="visible"/>
                                      </p:to>
                                    </p:set>
                                    <p:animEffect transition="in" filter="box(out)">
                                      <p:cBhvr>
                                        <p:cTn id="36" dur="500"/>
                                        <p:tgtEl>
                                          <p:spTgt spid="359430"/>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59431"/>
                                        </p:tgtEl>
                                        <p:attrNameLst>
                                          <p:attrName>style.visibility</p:attrName>
                                        </p:attrNameLst>
                                      </p:cBhvr>
                                      <p:to>
                                        <p:strVal val="visible"/>
                                      </p:to>
                                    </p:set>
                                    <p:animEffect transition="in" filter="wipe(left)">
                                      <p:cBhvr>
                                        <p:cTn id="40" dur="500"/>
                                        <p:tgtEl>
                                          <p:spTgt spid="359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autoUpdateAnimBg="0"/>
      <p:bldP spid="359428" grpId="0" animBg="1"/>
      <p:bldP spid="359429" grpId="0"/>
      <p:bldP spid="359430" grpId="0" animBg="1"/>
      <p:bldP spid="359431" grpId="0"/>
      <p:bldP spid="359432"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53251" name="Rectangle 2"/>
          <p:cNvSpPr>
            <a:spLocks noGrp="1" noChangeArrowheads="1"/>
          </p:cNvSpPr>
          <p:nvPr>
            <p:ph type="title"/>
          </p:nvPr>
        </p:nvSpPr>
        <p:spPr>
          <a:xfrm>
            <a:off x="685800" y="352425"/>
            <a:ext cx="7772400" cy="1143000"/>
          </a:xfrm>
        </p:spPr>
        <p:txBody>
          <a:bodyPr/>
          <a:lstStyle/>
          <a:p>
            <a:r>
              <a:rPr lang="pt-BR" altLang="pt-BR" sz="3600" smtClean="0"/>
              <a:t>Efeitos...</a:t>
            </a:r>
          </a:p>
        </p:txBody>
      </p:sp>
      <p:sp>
        <p:nvSpPr>
          <p:cNvPr id="416771" name="Rectangle 3"/>
          <p:cNvSpPr>
            <a:spLocks noGrp="1" noChangeArrowheads="1"/>
          </p:cNvSpPr>
          <p:nvPr>
            <p:ph type="body" idx="1"/>
          </p:nvPr>
        </p:nvSpPr>
        <p:spPr>
          <a:xfrm>
            <a:off x="514350" y="1863725"/>
            <a:ext cx="8077200" cy="4730750"/>
          </a:xfrm>
        </p:spPr>
        <p:txBody>
          <a:bodyPr/>
          <a:lstStyle/>
          <a:p>
            <a:pPr marL="261938" indent="-261938"/>
            <a:r>
              <a:rPr lang="pt-BR" altLang="pt-BR" b="1" smtClean="0"/>
              <a:t>Além disso, os bancos se tornam mais avessos ao risco, fazendo com que o </a:t>
            </a:r>
            <a:r>
              <a:rPr lang="pt-BR" altLang="pt-BR" b="1" i="1" smtClean="0"/>
              <a:t>spread</a:t>
            </a:r>
            <a:r>
              <a:rPr lang="pt-BR" altLang="pt-BR" b="1" smtClean="0"/>
              <a:t> entre a taxa de juros dos títulos públicos  de curto prazo e a taxa de juros que cobram dos devedores aumente.</a:t>
            </a:r>
          </a:p>
          <a:p>
            <a:pPr marL="762000" lvl="1"/>
            <a:r>
              <a:rPr lang="pt-BR" altLang="pt-BR" b="1" smtClean="0">
                <a:solidFill>
                  <a:schemeClr val="bg1"/>
                </a:solidFill>
              </a:rPr>
              <a:t>Portanto, uma dada mudança na taxa de juros dos títulos públicos pode se traduzir em uma mudança percentual menor na taxa de concessão de empréstimo.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Effect transition="in" filter="strips(downRight)">
                                      <p:cBhvr>
                                        <p:cTn id="7" dur="500"/>
                                        <p:tgtEl>
                                          <p:spTgt spid="41677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16771">
                                            <p:txEl>
                                              <p:pRg st="1" end="1"/>
                                            </p:txEl>
                                          </p:spTgt>
                                        </p:tgtEl>
                                        <p:attrNameLst>
                                          <p:attrName>style.visibility</p:attrName>
                                        </p:attrNameLst>
                                      </p:cBhvr>
                                      <p:to>
                                        <p:strVal val="visible"/>
                                      </p:to>
                                    </p:set>
                                    <p:animEffect transition="in" filter="strips(downRight)">
                                      <p:cBhvr>
                                        <p:cTn id="10" dur="500"/>
                                        <p:tgtEl>
                                          <p:spTgt spid="416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54275" name="Rectangle 2"/>
          <p:cNvSpPr>
            <a:spLocks noGrp="1" noChangeArrowheads="1"/>
          </p:cNvSpPr>
          <p:nvPr>
            <p:ph type="title"/>
          </p:nvPr>
        </p:nvSpPr>
        <p:spPr>
          <a:xfrm>
            <a:off x="685800" y="352425"/>
            <a:ext cx="7772400" cy="1143000"/>
          </a:xfrm>
        </p:spPr>
        <p:txBody>
          <a:bodyPr/>
          <a:lstStyle/>
          <a:p>
            <a:r>
              <a:rPr lang="pt-BR" altLang="pt-BR" sz="3600" smtClean="0"/>
              <a:t>Efeitos...</a:t>
            </a:r>
          </a:p>
        </p:txBody>
      </p:sp>
      <p:sp>
        <p:nvSpPr>
          <p:cNvPr id="417795" name="Rectangle 3"/>
          <p:cNvSpPr>
            <a:spLocks noGrp="1" noChangeArrowheads="1"/>
          </p:cNvSpPr>
          <p:nvPr>
            <p:ph type="body" idx="1"/>
          </p:nvPr>
        </p:nvSpPr>
        <p:spPr>
          <a:xfrm>
            <a:off x="514350" y="1863725"/>
            <a:ext cx="8077200" cy="4730750"/>
          </a:xfrm>
        </p:spPr>
        <p:txBody>
          <a:bodyPr/>
          <a:lstStyle/>
          <a:p>
            <a:pPr marL="261938" indent="-261938"/>
            <a:r>
              <a:rPr lang="pt-BR" altLang="pt-BR" b="1" smtClean="0"/>
              <a:t>A redução das taxas de juros pode afetar as expectativas de forma adversa.</a:t>
            </a:r>
          </a:p>
          <a:p>
            <a:pPr marL="762000" lvl="1"/>
            <a:r>
              <a:rPr lang="pt-BR" altLang="pt-BR" b="1" smtClean="0">
                <a:solidFill>
                  <a:schemeClr val="bg1"/>
                </a:solidFill>
              </a:rPr>
              <a:t>Os investidores podem raciocinar que se o Banco Central está reduzindo as taxas de juros  deve ser porque as coisas estão piores do que se imaginava...  </a:t>
            </a:r>
            <a:r>
              <a:rPr lang="pt-BR" altLang="pt-BR" b="1" smtClean="0">
                <a:solidFill>
                  <a:srgbClr val="66FF33"/>
                </a:solidFill>
              </a:rPr>
              <a:t>(razão pela qual muitas vezes o Banco Central hesita em fazer grandes modificações na taxa de juros)</a:t>
            </a:r>
            <a:r>
              <a:rPr lang="pt-BR" altLang="pt-BR" b="1" smtClean="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Effect transition="in" filter="strips(downRight)">
                                      <p:cBhvr>
                                        <p:cTn id="7" dur="500"/>
                                        <p:tgtEl>
                                          <p:spTgt spid="41779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17795">
                                            <p:txEl>
                                              <p:pRg st="1" end="1"/>
                                            </p:txEl>
                                          </p:spTgt>
                                        </p:tgtEl>
                                        <p:attrNameLst>
                                          <p:attrName>style.visibility</p:attrName>
                                        </p:attrNameLst>
                                      </p:cBhvr>
                                      <p:to>
                                        <p:strVal val="visible"/>
                                      </p:to>
                                    </p:set>
                                    <p:animEffect transition="in" filter="strips(downRight)">
                                      <p:cBhvr>
                                        <p:cTn id="10" dur="500"/>
                                        <p:tgtEl>
                                          <p:spTgt spid="417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55299" name="Rectangle 2"/>
          <p:cNvSpPr>
            <a:spLocks noGrp="1" noChangeArrowheads="1"/>
          </p:cNvSpPr>
          <p:nvPr>
            <p:ph type="title"/>
          </p:nvPr>
        </p:nvSpPr>
        <p:spPr>
          <a:xfrm>
            <a:off x="685800" y="352425"/>
            <a:ext cx="7772400" cy="1143000"/>
          </a:xfrm>
        </p:spPr>
        <p:txBody>
          <a:bodyPr/>
          <a:lstStyle/>
          <a:p>
            <a:r>
              <a:rPr lang="pt-BR" altLang="pt-BR" sz="3600" smtClean="0"/>
              <a:t>Efeitos...</a:t>
            </a:r>
          </a:p>
        </p:txBody>
      </p:sp>
      <p:sp>
        <p:nvSpPr>
          <p:cNvPr id="418819" name="Rectangle 3"/>
          <p:cNvSpPr>
            <a:spLocks noGrp="1" noChangeArrowheads="1"/>
          </p:cNvSpPr>
          <p:nvPr>
            <p:ph type="body" idx="1"/>
          </p:nvPr>
        </p:nvSpPr>
        <p:spPr>
          <a:xfrm>
            <a:off x="514350" y="1863725"/>
            <a:ext cx="8077200" cy="3892550"/>
          </a:xfrm>
        </p:spPr>
        <p:txBody>
          <a:bodyPr/>
          <a:lstStyle/>
          <a:p>
            <a:pPr marL="261938" indent="-261938">
              <a:lnSpc>
                <a:spcPct val="90000"/>
              </a:lnSpc>
            </a:pPr>
            <a:r>
              <a:rPr lang="pt-BR" altLang="pt-BR" b="1" smtClean="0"/>
              <a:t>A política monetária torna-se ineficaz nestes períodos.</a:t>
            </a:r>
          </a:p>
          <a:p>
            <a:pPr marL="261938" indent="-261938">
              <a:lnSpc>
                <a:spcPct val="90000"/>
              </a:lnSpc>
            </a:pPr>
            <a:r>
              <a:rPr lang="pt-BR" altLang="pt-BR" sz="2800" b="1" smtClean="0">
                <a:solidFill>
                  <a:schemeClr val="bg1"/>
                </a:solidFill>
              </a:rPr>
              <a:t>Taxas de juros de longo prazo (importante para os investimentos) não se movimentam necessariamente na mesma direção das taxas de curto prazo.</a:t>
            </a:r>
          </a:p>
          <a:p>
            <a:pPr marL="762000" lvl="1">
              <a:lnSpc>
                <a:spcPct val="90000"/>
              </a:lnSpc>
            </a:pPr>
            <a:r>
              <a:rPr lang="pt-BR" altLang="pt-BR" sz="2400" b="1" smtClean="0">
                <a:solidFill>
                  <a:schemeClr val="bg1"/>
                </a:solidFill>
              </a:rPr>
              <a:t>O Banco Central, ao se concentrar na taxa de curto prazo, pode deixar de focar variáveis mais importantes (por exemplo, expectativas)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18819">
                                            <p:txEl>
                                              <p:pRg st="0" end="0"/>
                                            </p:txEl>
                                          </p:spTgt>
                                        </p:tgtEl>
                                        <p:attrNameLst>
                                          <p:attrName>style.visibility</p:attrName>
                                        </p:attrNameLst>
                                      </p:cBhvr>
                                      <p:to>
                                        <p:strVal val="visible"/>
                                      </p:to>
                                    </p:set>
                                    <p:animEffect transition="in" filter="strips(downRight)">
                                      <p:cBhvr>
                                        <p:cTn id="7" dur="500"/>
                                        <p:tgtEl>
                                          <p:spTgt spid="418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18819">
                                            <p:txEl>
                                              <p:pRg st="1" end="1"/>
                                            </p:txEl>
                                          </p:spTgt>
                                        </p:tgtEl>
                                        <p:attrNameLst>
                                          <p:attrName>style.visibility</p:attrName>
                                        </p:attrNameLst>
                                      </p:cBhvr>
                                      <p:to>
                                        <p:strVal val="visible"/>
                                      </p:to>
                                    </p:set>
                                    <p:animEffect transition="in" filter="strips(downRight)">
                                      <p:cBhvr>
                                        <p:cTn id="12" dur="500"/>
                                        <p:tgtEl>
                                          <p:spTgt spid="418819">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18819">
                                            <p:txEl>
                                              <p:pRg st="2" end="2"/>
                                            </p:txEl>
                                          </p:spTgt>
                                        </p:tgtEl>
                                        <p:attrNameLst>
                                          <p:attrName>style.visibility</p:attrName>
                                        </p:attrNameLst>
                                      </p:cBhvr>
                                      <p:to>
                                        <p:strVal val="visible"/>
                                      </p:to>
                                    </p:set>
                                    <p:animEffect transition="in" filter="strips(downRight)">
                                      <p:cBhvr>
                                        <p:cTn id="15" dur="500"/>
                                        <p:tgtEl>
                                          <p:spTgt spid="418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56323" name="Rectangle 2"/>
          <p:cNvSpPr>
            <a:spLocks noGrp="1" noChangeArrowheads="1"/>
          </p:cNvSpPr>
          <p:nvPr>
            <p:ph type="ctrTitle"/>
          </p:nvPr>
        </p:nvSpPr>
        <p:spPr>
          <a:xfrm>
            <a:off x="685800" y="2628900"/>
            <a:ext cx="7772400" cy="1143000"/>
          </a:xfrm>
        </p:spPr>
        <p:txBody>
          <a:bodyPr/>
          <a:lstStyle/>
          <a:p>
            <a:r>
              <a:rPr lang="pt-BR" altLang="pt-BR" b="1" smtClean="0"/>
              <a:t>Cap. 5 </a:t>
            </a:r>
            <a:br>
              <a:rPr lang="pt-BR" altLang="pt-BR" b="1" smtClean="0"/>
            </a:br>
            <a:r>
              <a:rPr lang="pt-BR" altLang="pt-BR" b="1" smtClean="0"/>
              <a:t>EQUILÍBRIO DE MERCADO</a:t>
            </a:r>
            <a:br>
              <a:rPr lang="pt-BR" altLang="pt-BR" b="1" smtClean="0"/>
            </a:br>
            <a:r>
              <a:rPr lang="pt-BR" altLang="pt-BR" smtClean="0"/>
              <a:t>Aula 8</a:t>
            </a:r>
          </a:p>
        </p:txBody>
      </p:sp>
      <p:sp>
        <p:nvSpPr>
          <p:cNvPr id="56324" name="Text Box 3"/>
          <p:cNvSpPr txBox="1">
            <a:spLocks noChangeArrowheads="1"/>
          </p:cNvSpPr>
          <p:nvPr/>
        </p:nvSpPr>
        <p:spPr bwMode="auto">
          <a:xfrm>
            <a:off x="581025" y="5370513"/>
            <a:ext cx="80549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73263" indent="-1973263"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400">
                <a:solidFill>
                  <a:schemeClr val="bg1"/>
                </a:solidFill>
              </a:rPr>
              <a:t>Baseado em Stiglitz, J.; Geenwald, B.  </a:t>
            </a:r>
            <a:r>
              <a:rPr lang="pt-BR" altLang="pt-BR" sz="2400" b="1">
                <a:solidFill>
                  <a:schemeClr val="bg1"/>
                </a:solidFill>
              </a:rPr>
              <a:t>Rumo a um novo paradigma em economia monetária</a:t>
            </a:r>
            <a:r>
              <a:rPr lang="pt-BR" altLang="pt-BR" sz="2400">
                <a:solidFill>
                  <a:schemeClr val="bg1"/>
                </a:solidFill>
              </a:rPr>
              <a:t>. São Paulo: Francis, 2004.</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57347" name="Rectangle 2"/>
          <p:cNvSpPr>
            <a:spLocks noGrp="1" noChangeArrowheads="1"/>
          </p:cNvSpPr>
          <p:nvPr>
            <p:ph type="title"/>
          </p:nvPr>
        </p:nvSpPr>
        <p:spPr>
          <a:xfrm>
            <a:off x="685800" y="352425"/>
            <a:ext cx="7772400" cy="1143000"/>
          </a:xfrm>
        </p:spPr>
        <p:txBody>
          <a:bodyPr/>
          <a:lstStyle/>
          <a:p>
            <a:r>
              <a:rPr lang="pt-BR" altLang="pt-BR" sz="3600" smtClean="0"/>
              <a:t>Introdução</a:t>
            </a:r>
          </a:p>
        </p:txBody>
      </p:sp>
      <p:sp>
        <p:nvSpPr>
          <p:cNvPr id="420867"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O sistema bancário dentro de uma economia não monetária.</a:t>
            </a:r>
          </a:p>
          <a:p>
            <a:pPr marL="261938" indent="-261938"/>
            <a:r>
              <a:rPr lang="pt-BR" altLang="pt-BR" b="1" smtClean="0">
                <a:solidFill>
                  <a:schemeClr val="bg1"/>
                </a:solidFill>
              </a:rPr>
              <a:t>Pode haver bancos se não há moeda?</a:t>
            </a:r>
            <a:endParaRPr lang="pt-BR" altLang="pt-BR" sz="360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strips(downRight)">
                                      <p:cBhvr>
                                        <p:cTn id="7" dur="500"/>
                                        <p:tgtEl>
                                          <p:spTgt spid="420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20867">
                                            <p:txEl>
                                              <p:pRg st="1" end="1"/>
                                            </p:txEl>
                                          </p:spTgt>
                                        </p:tgtEl>
                                        <p:attrNameLst>
                                          <p:attrName>style.visibility</p:attrName>
                                        </p:attrNameLst>
                                      </p:cBhvr>
                                      <p:to>
                                        <p:strVal val="visible"/>
                                      </p:to>
                                    </p:set>
                                    <p:animEffect transition="in" filter="strips(downRight)">
                                      <p:cBhvr>
                                        <p:cTn id="12" dur="500"/>
                                        <p:tgtEl>
                                          <p:spTgt spid="420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58371" name="Rectangle 2"/>
          <p:cNvSpPr>
            <a:spLocks noGrp="1" noChangeArrowheads="1"/>
          </p:cNvSpPr>
          <p:nvPr>
            <p:ph type="title"/>
          </p:nvPr>
        </p:nvSpPr>
        <p:spPr>
          <a:xfrm>
            <a:off x="685800" y="352425"/>
            <a:ext cx="7772400" cy="1143000"/>
          </a:xfrm>
        </p:spPr>
        <p:txBody>
          <a:bodyPr/>
          <a:lstStyle/>
          <a:p>
            <a:r>
              <a:rPr lang="pt-BR" altLang="pt-BR" sz="3600" smtClean="0"/>
              <a:t>A economia do milho</a:t>
            </a:r>
          </a:p>
        </p:txBody>
      </p:sp>
      <p:sp>
        <p:nvSpPr>
          <p:cNvPr id="421891" name="Rectangle 3"/>
          <p:cNvSpPr>
            <a:spLocks noGrp="1" noChangeArrowheads="1"/>
          </p:cNvSpPr>
          <p:nvPr>
            <p:ph type="body" idx="1"/>
          </p:nvPr>
        </p:nvSpPr>
        <p:spPr>
          <a:xfrm>
            <a:off x="514350" y="1863725"/>
            <a:ext cx="8077200" cy="3892550"/>
          </a:xfrm>
        </p:spPr>
        <p:txBody>
          <a:bodyPr/>
          <a:lstStyle/>
          <a:p>
            <a:pPr marL="261938" indent="-261938"/>
            <a:r>
              <a:rPr lang="pt-BR" altLang="pt-BR" b="1" smtClean="0"/>
              <a:t>Economia simples </a:t>
            </a:r>
            <a:r>
              <a:rPr lang="pt-BR" altLang="pt-BR" b="1" smtClean="0">
                <a:sym typeface="Symbol" pitchFamily="18" charset="2"/>
              </a:rPr>
              <a:t> sem moeda.</a:t>
            </a:r>
          </a:p>
          <a:p>
            <a:pPr marL="261938" indent="-261938"/>
            <a:r>
              <a:rPr lang="pt-BR" altLang="pt-BR" b="1" smtClean="0">
                <a:solidFill>
                  <a:schemeClr val="bg1"/>
                </a:solidFill>
              </a:rPr>
              <a:t>Ao final de cada colheita, os agricultores precisam decidir quantas sementes querem plantar no ano seguinte e quantas sementes querem consumir hoje.</a:t>
            </a:r>
          </a:p>
          <a:p>
            <a:pPr marL="762000" lvl="1"/>
            <a:r>
              <a:rPr lang="pt-BR" altLang="pt-BR" sz="3200" smtClean="0">
                <a:solidFill>
                  <a:schemeClr val="bg1"/>
                </a:solidFill>
              </a:rPr>
              <a:t>Alguns desejarão não consumir mais do que plantar.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21891">
                                            <p:txEl>
                                              <p:pRg st="0" end="0"/>
                                            </p:txEl>
                                          </p:spTgt>
                                        </p:tgtEl>
                                        <p:attrNameLst>
                                          <p:attrName>style.visibility</p:attrName>
                                        </p:attrNameLst>
                                      </p:cBhvr>
                                      <p:to>
                                        <p:strVal val="visible"/>
                                      </p:to>
                                    </p:set>
                                    <p:animEffect transition="in" filter="strips(downRight)">
                                      <p:cBhvr>
                                        <p:cTn id="7" dur="500"/>
                                        <p:tgtEl>
                                          <p:spTgt spid="421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21891">
                                            <p:txEl>
                                              <p:pRg st="1" end="1"/>
                                            </p:txEl>
                                          </p:spTgt>
                                        </p:tgtEl>
                                        <p:attrNameLst>
                                          <p:attrName>style.visibility</p:attrName>
                                        </p:attrNameLst>
                                      </p:cBhvr>
                                      <p:to>
                                        <p:strVal val="visible"/>
                                      </p:to>
                                    </p:set>
                                    <p:animEffect transition="in" filter="strips(downRight)">
                                      <p:cBhvr>
                                        <p:cTn id="12" dur="500"/>
                                        <p:tgtEl>
                                          <p:spTgt spid="421891">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21891">
                                            <p:txEl>
                                              <p:pRg st="2" end="2"/>
                                            </p:txEl>
                                          </p:spTgt>
                                        </p:tgtEl>
                                        <p:attrNameLst>
                                          <p:attrName>style.visibility</p:attrName>
                                        </p:attrNameLst>
                                      </p:cBhvr>
                                      <p:to>
                                        <p:strVal val="visible"/>
                                      </p:to>
                                    </p:set>
                                    <p:animEffect transition="in" filter="strips(downRight)">
                                      <p:cBhvr>
                                        <p:cTn id="15" dur="500"/>
                                        <p:tgtEl>
                                          <p:spTgt spid="421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59395" name="Rectangle 2"/>
          <p:cNvSpPr>
            <a:spLocks noGrp="1" noChangeArrowheads="1"/>
          </p:cNvSpPr>
          <p:nvPr>
            <p:ph type="title"/>
          </p:nvPr>
        </p:nvSpPr>
        <p:spPr>
          <a:xfrm>
            <a:off x="685800" y="352425"/>
            <a:ext cx="7772400" cy="1143000"/>
          </a:xfrm>
        </p:spPr>
        <p:txBody>
          <a:bodyPr/>
          <a:lstStyle/>
          <a:p>
            <a:r>
              <a:rPr lang="pt-BR" altLang="pt-BR" sz="3600" smtClean="0"/>
              <a:t>A economia do milho</a:t>
            </a:r>
          </a:p>
        </p:txBody>
      </p:sp>
      <p:sp>
        <p:nvSpPr>
          <p:cNvPr id="422915" name="Rectangle 3"/>
          <p:cNvSpPr>
            <a:spLocks noGrp="1" noChangeArrowheads="1"/>
          </p:cNvSpPr>
          <p:nvPr>
            <p:ph type="body" idx="1"/>
          </p:nvPr>
        </p:nvSpPr>
        <p:spPr>
          <a:xfrm flipH="1">
            <a:off x="514350" y="1863725"/>
            <a:ext cx="8077200" cy="3892550"/>
          </a:xfrm>
        </p:spPr>
        <p:txBody>
          <a:bodyPr/>
          <a:lstStyle/>
          <a:p>
            <a:pPr marL="261938" indent="-261938"/>
            <a:r>
              <a:rPr lang="pt-BR" altLang="pt-BR" b="1" smtClean="0"/>
              <a:t>É criado um mercado de capitais.</a:t>
            </a:r>
            <a:endParaRPr lang="pt-BR" altLang="pt-BR" b="1" smtClean="0">
              <a:sym typeface="Symbol" pitchFamily="18" charset="2"/>
            </a:endParaRPr>
          </a:p>
          <a:p>
            <a:pPr marL="261938" indent="-261938"/>
            <a:r>
              <a:rPr lang="pt-BR" altLang="pt-BR" b="1" smtClean="0">
                <a:solidFill>
                  <a:schemeClr val="bg1"/>
                </a:solidFill>
              </a:rPr>
              <a:t>Neste mercado de sementes, milho hoje é negociado pela promessa de mais milho amanhã. </a:t>
            </a:r>
            <a:endParaRPr lang="pt-BR" altLang="pt-BR" sz="3600" smtClean="0">
              <a:solidFill>
                <a:schemeClr val="bg1"/>
              </a:solidFill>
            </a:endParaRPr>
          </a:p>
        </p:txBody>
      </p:sp>
      <p:sp>
        <p:nvSpPr>
          <p:cNvPr id="422916" name="AutoShape 4"/>
          <p:cNvSpPr>
            <a:spLocks noChangeArrowheads="1"/>
          </p:cNvSpPr>
          <p:nvPr/>
        </p:nvSpPr>
        <p:spPr bwMode="auto">
          <a:xfrm rot="5400000">
            <a:off x="1498600" y="4241800"/>
            <a:ext cx="393700" cy="469900"/>
          </a:xfrm>
          <a:custGeom>
            <a:avLst/>
            <a:gdLst>
              <a:gd name="T0" fmla="*/ 93427051 w 21600"/>
              <a:gd name="T1" fmla="*/ 0 h 21600"/>
              <a:gd name="T2" fmla="*/ 56053839 w 21600"/>
              <a:gd name="T3" fmla="*/ 74128748 h 21600"/>
              <a:gd name="T4" fmla="*/ 0 w 21600"/>
              <a:gd name="T5" fmla="*/ 185332519 h 21600"/>
              <a:gd name="T6" fmla="*/ 56053839 w 21600"/>
              <a:gd name="T7" fmla="*/ 222386701 h 21600"/>
              <a:gd name="T8" fmla="*/ 112107679 w 21600"/>
              <a:gd name="T9" fmla="*/ 154435006 h 21600"/>
              <a:gd name="T10" fmla="*/ 130794285 w 21600"/>
              <a:gd name="T11" fmla="*/ 7412874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tx1"/>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endParaRPr lang="pt-BR"/>
          </a:p>
        </p:txBody>
      </p:sp>
      <p:sp>
        <p:nvSpPr>
          <p:cNvPr id="422917" name="Text Box 5"/>
          <p:cNvSpPr txBox="1">
            <a:spLocks noChangeArrowheads="1"/>
          </p:cNvSpPr>
          <p:nvPr/>
        </p:nvSpPr>
        <p:spPr bwMode="auto">
          <a:xfrm>
            <a:off x="1993900" y="4267200"/>
            <a:ext cx="3517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a:spAutoFit/>
          </a:bodyPr>
          <a:lstStyle/>
          <a:p>
            <a:pPr eaLnBrk="0" hangingPunct="0">
              <a:spcBef>
                <a:spcPct val="50000"/>
              </a:spcBef>
              <a:defRPr/>
            </a:pPr>
            <a:r>
              <a:rPr lang="pt-BR" sz="3200" b="1">
                <a:effectLst>
                  <a:outerShdw blurRad="38100" dist="38100" dir="2700000" algn="tl">
                    <a:srgbClr val="000000"/>
                  </a:outerShdw>
                </a:effectLst>
                <a:cs typeface="+mn-cs"/>
              </a:rPr>
              <a:t>RISCO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Effect transition="in" filter="strips(downRight)">
                                      <p:cBhvr>
                                        <p:cTn id="7" dur="500"/>
                                        <p:tgtEl>
                                          <p:spTgt spid="42291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22915">
                                            <p:txEl>
                                              <p:pRg st="1" end="1"/>
                                            </p:txEl>
                                          </p:spTgt>
                                        </p:tgtEl>
                                        <p:attrNameLst>
                                          <p:attrName>style.visibility</p:attrName>
                                        </p:attrNameLst>
                                      </p:cBhvr>
                                      <p:to>
                                        <p:strVal val="visible"/>
                                      </p:to>
                                    </p:set>
                                    <p:animEffect transition="in" filter="strips(downRight)">
                                      <p:cBhvr>
                                        <p:cTn id="10" dur="500"/>
                                        <p:tgtEl>
                                          <p:spTgt spid="422915">
                                            <p:txEl>
                                              <p:pRg st="1" end="1"/>
                                            </p:txEl>
                                          </p:spTgt>
                                        </p:tgtEl>
                                      </p:cBhvr>
                                    </p:animEffect>
                                  </p:childTnLst>
                                </p:cTn>
                              </p:par>
                            </p:childTnLst>
                          </p:cTn>
                        </p:par>
                        <p:par>
                          <p:cTn id="11" fill="hold" nodeType="afterGroup">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422916"/>
                                        </p:tgtEl>
                                        <p:attrNameLst>
                                          <p:attrName>style.visibility</p:attrName>
                                        </p:attrNameLst>
                                      </p:cBhvr>
                                      <p:to>
                                        <p:strVal val="visible"/>
                                      </p:to>
                                    </p:set>
                                    <p:animEffect transition="in" filter="strips(downRight)">
                                      <p:cBhvr>
                                        <p:cTn id="14" dur="500"/>
                                        <p:tgtEl>
                                          <p:spTgt spid="422916"/>
                                        </p:tgtEl>
                                      </p:cBhvr>
                                    </p:animEffect>
                                  </p:childTnLst>
                                </p:cTn>
                              </p:par>
                            </p:childTnLst>
                          </p:cTn>
                        </p:par>
                        <p:par>
                          <p:cTn id="15" fill="hold" nodeType="afterGroup">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422917"/>
                                        </p:tgtEl>
                                        <p:attrNameLst>
                                          <p:attrName>style.visibility</p:attrName>
                                        </p:attrNameLst>
                                      </p:cBhvr>
                                      <p:to>
                                        <p:strVal val="visible"/>
                                      </p:to>
                                    </p:set>
                                    <p:animEffect transition="in" filter="strips(downRight)">
                                      <p:cBhvr>
                                        <p:cTn id="18" dur="500"/>
                                        <p:tgtEl>
                                          <p:spTgt spid="422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autoUpdateAnimBg="0"/>
      <p:bldP spid="422916" grpId="0" animBg="1"/>
      <p:bldP spid="422917"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60419" name="Rectangle 2"/>
          <p:cNvSpPr>
            <a:spLocks noGrp="1" noChangeArrowheads="1"/>
          </p:cNvSpPr>
          <p:nvPr>
            <p:ph type="title"/>
          </p:nvPr>
        </p:nvSpPr>
        <p:spPr>
          <a:xfrm>
            <a:off x="685800" y="352425"/>
            <a:ext cx="7772400" cy="1143000"/>
          </a:xfrm>
        </p:spPr>
        <p:txBody>
          <a:bodyPr/>
          <a:lstStyle/>
          <a:p>
            <a:r>
              <a:rPr lang="pt-BR" altLang="pt-BR" sz="3600" smtClean="0"/>
              <a:t>A economia do milho</a:t>
            </a:r>
          </a:p>
        </p:txBody>
      </p:sp>
      <p:sp>
        <p:nvSpPr>
          <p:cNvPr id="423939" name="Rectangle 3"/>
          <p:cNvSpPr>
            <a:spLocks noGrp="1" noChangeArrowheads="1"/>
          </p:cNvSpPr>
          <p:nvPr>
            <p:ph type="body" idx="1"/>
          </p:nvPr>
        </p:nvSpPr>
        <p:spPr>
          <a:xfrm flipH="1">
            <a:off x="514350" y="1863725"/>
            <a:ext cx="8077200" cy="3892550"/>
          </a:xfrm>
        </p:spPr>
        <p:txBody>
          <a:bodyPr/>
          <a:lstStyle/>
          <a:p>
            <a:pPr marL="261938" indent="-261938">
              <a:lnSpc>
                <a:spcPct val="90000"/>
              </a:lnSpc>
            </a:pPr>
            <a:r>
              <a:rPr lang="pt-BR" altLang="pt-BR" b="1" smtClean="0"/>
              <a:t>Fazer empréstimo é um negócio arriscado.</a:t>
            </a:r>
          </a:p>
          <a:p>
            <a:pPr marL="762000" lvl="1">
              <a:lnSpc>
                <a:spcPct val="90000"/>
              </a:lnSpc>
            </a:pPr>
            <a:r>
              <a:rPr lang="pt-BR" altLang="pt-BR" sz="3200" b="1" smtClean="0">
                <a:sym typeface="Symbol" pitchFamily="18" charset="2"/>
              </a:rPr>
              <a:t>Instituições especializadas se desenvolvem para lidar com os riscos. </a:t>
            </a:r>
            <a:r>
              <a:rPr lang="pt-BR" altLang="pt-BR" sz="3200" b="1" smtClean="0">
                <a:solidFill>
                  <a:schemeClr val="bg1"/>
                </a:solidFill>
                <a:sym typeface="Symbol" pitchFamily="18" charset="2"/>
              </a:rPr>
              <a:t>(Bancos)</a:t>
            </a:r>
          </a:p>
          <a:p>
            <a:pPr marL="261938" indent="-261938">
              <a:lnSpc>
                <a:spcPct val="90000"/>
              </a:lnSpc>
            </a:pPr>
            <a:r>
              <a:rPr lang="pt-BR" altLang="pt-BR" b="1" smtClean="0">
                <a:solidFill>
                  <a:schemeClr val="bg1"/>
                </a:solidFill>
              </a:rPr>
              <a:t>Aqueles que tem excedente de sementes milho levam o excesso a um banco, que promete uma determinada taxa de retorno. </a:t>
            </a:r>
          </a:p>
          <a:p>
            <a:pPr marL="762000" lvl="1">
              <a:lnSpc>
                <a:spcPct val="90000"/>
              </a:lnSpc>
            </a:pPr>
            <a:r>
              <a:rPr lang="pt-BR" altLang="pt-BR" sz="3200" b="1" smtClean="0">
                <a:solidFill>
                  <a:schemeClr val="bg1"/>
                </a:solidFill>
              </a:rPr>
              <a:t>O banco empresta a vários tomadores diferentes.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Effect transition="in" filter="strips(downRight)">
                                      <p:cBhvr>
                                        <p:cTn id="7" dur="500"/>
                                        <p:tgtEl>
                                          <p:spTgt spid="42393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23939">
                                            <p:txEl>
                                              <p:pRg st="1" end="1"/>
                                            </p:txEl>
                                          </p:spTgt>
                                        </p:tgtEl>
                                        <p:attrNameLst>
                                          <p:attrName>style.visibility</p:attrName>
                                        </p:attrNameLst>
                                      </p:cBhvr>
                                      <p:to>
                                        <p:strVal val="visible"/>
                                      </p:to>
                                    </p:set>
                                    <p:animEffect transition="in" filter="strips(downRight)">
                                      <p:cBhvr>
                                        <p:cTn id="10" dur="500"/>
                                        <p:tgtEl>
                                          <p:spTgt spid="423939">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23939">
                                            <p:txEl>
                                              <p:pRg st="2" end="2"/>
                                            </p:txEl>
                                          </p:spTgt>
                                        </p:tgtEl>
                                        <p:attrNameLst>
                                          <p:attrName>style.visibility</p:attrName>
                                        </p:attrNameLst>
                                      </p:cBhvr>
                                      <p:to>
                                        <p:strVal val="visible"/>
                                      </p:to>
                                    </p:set>
                                    <p:animEffect transition="in" filter="strips(downRight)">
                                      <p:cBhvr>
                                        <p:cTn id="13" dur="500"/>
                                        <p:tgtEl>
                                          <p:spTgt spid="423939">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423939">
                                            <p:txEl>
                                              <p:pRg st="3" end="3"/>
                                            </p:txEl>
                                          </p:spTgt>
                                        </p:tgtEl>
                                        <p:attrNameLst>
                                          <p:attrName>style.visibility</p:attrName>
                                        </p:attrNameLst>
                                      </p:cBhvr>
                                      <p:to>
                                        <p:strVal val="visible"/>
                                      </p:to>
                                    </p:set>
                                    <p:animEffect transition="in" filter="strips(downRight)">
                                      <p:cBhvr>
                                        <p:cTn id="16" dur="500"/>
                                        <p:tgtEl>
                                          <p:spTgt spid="423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61443" name="Rectangle 2"/>
          <p:cNvSpPr>
            <a:spLocks noGrp="1" noChangeArrowheads="1"/>
          </p:cNvSpPr>
          <p:nvPr>
            <p:ph type="title"/>
          </p:nvPr>
        </p:nvSpPr>
        <p:spPr>
          <a:xfrm>
            <a:off x="685800" y="352425"/>
            <a:ext cx="7772400" cy="1143000"/>
          </a:xfrm>
        </p:spPr>
        <p:txBody>
          <a:bodyPr/>
          <a:lstStyle/>
          <a:p>
            <a:r>
              <a:rPr lang="pt-BR" altLang="pt-BR" sz="3600" smtClean="0"/>
              <a:t>A economia do milho</a:t>
            </a:r>
          </a:p>
        </p:txBody>
      </p:sp>
      <p:sp>
        <p:nvSpPr>
          <p:cNvPr id="424963" name="Rectangle 3"/>
          <p:cNvSpPr>
            <a:spLocks noGrp="1" noChangeArrowheads="1"/>
          </p:cNvSpPr>
          <p:nvPr>
            <p:ph type="body" idx="1"/>
          </p:nvPr>
        </p:nvSpPr>
        <p:spPr>
          <a:xfrm flipH="1">
            <a:off x="514350" y="1863725"/>
            <a:ext cx="8077200" cy="3892550"/>
          </a:xfrm>
        </p:spPr>
        <p:txBody>
          <a:bodyPr/>
          <a:lstStyle/>
          <a:p>
            <a:pPr marL="261938" indent="-261938">
              <a:lnSpc>
                <a:spcPct val="90000"/>
              </a:lnSpc>
              <a:defRPr/>
            </a:pPr>
            <a:r>
              <a:rPr lang="pt-BR" b="1" smtClean="0"/>
              <a:t>Entre as atividades que o banco desenvolve para operacionalizar o empréstimo, talvez a mais importante seja a </a:t>
            </a:r>
            <a:r>
              <a:rPr lang="pt-BR" b="1" smtClean="0">
                <a:effectLst>
                  <a:outerShdw blurRad="38100" dist="38100" dir="2700000" algn="tl">
                    <a:srgbClr val="000000"/>
                  </a:outerShdw>
                </a:effectLst>
              </a:rPr>
              <a:t>certificação</a:t>
            </a:r>
            <a:r>
              <a:rPr lang="pt-BR" b="1" smtClean="0"/>
              <a:t>. </a:t>
            </a:r>
            <a:r>
              <a:rPr lang="pt-BR" b="1" smtClean="0">
                <a:solidFill>
                  <a:schemeClr val="bg1"/>
                </a:solidFill>
              </a:rPr>
              <a:t>(o banco investiga quem de fato é digno de receber crédito).</a:t>
            </a:r>
            <a:endParaRPr lang="pt-BR" sz="3600" b="1"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animEffect transition="in" filter="strips(downRight)">
                                      <p:cBhvr>
                                        <p:cTn id="7" dur="500"/>
                                        <p:tgtEl>
                                          <p:spTgt spid="424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62467" name="Rectangle 2"/>
          <p:cNvSpPr>
            <a:spLocks noGrp="1" noChangeArrowheads="1"/>
          </p:cNvSpPr>
          <p:nvPr>
            <p:ph type="title"/>
          </p:nvPr>
        </p:nvSpPr>
        <p:spPr>
          <a:xfrm>
            <a:off x="685800" y="352425"/>
            <a:ext cx="7772400" cy="1143000"/>
          </a:xfrm>
        </p:spPr>
        <p:txBody>
          <a:bodyPr/>
          <a:lstStyle/>
          <a:p>
            <a:r>
              <a:rPr lang="pt-BR" altLang="pt-BR" sz="3600" smtClean="0"/>
              <a:t>A economia do milho</a:t>
            </a:r>
          </a:p>
        </p:txBody>
      </p:sp>
      <p:sp>
        <p:nvSpPr>
          <p:cNvPr id="425987" name="Rectangle 3"/>
          <p:cNvSpPr>
            <a:spLocks noGrp="1" noChangeArrowheads="1"/>
          </p:cNvSpPr>
          <p:nvPr>
            <p:ph type="body" idx="1"/>
          </p:nvPr>
        </p:nvSpPr>
        <p:spPr>
          <a:xfrm flipH="1">
            <a:off x="514350" y="1863725"/>
            <a:ext cx="8077200" cy="3892550"/>
          </a:xfrm>
        </p:spPr>
        <p:txBody>
          <a:bodyPr/>
          <a:lstStyle/>
          <a:p>
            <a:pPr marL="261938" indent="-261938">
              <a:lnSpc>
                <a:spcPct val="90000"/>
              </a:lnSpc>
            </a:pPr>
            <a:r>
              <a:rPr lang="pt-BR" altLang="pt-BR" b="1" smtClean="0"/>
              <a:t>Assumindo que:</a:t>
            </a:r>
          </a:p>
          <a:p>
            <a:pPr marL="261938" indent="-261938">
              <a:lnSpc>
                <a:spcPct val="90000"/>
              </a:lnSpc>
            </a:pPr>
            <a:r>
              <a:rPr lang="pt-BR" altLang="pt-BR" b="1" smtClean="0">
                <a:solidFill>
                  <a:schemeClr val="bg1"/>
                </a:solidFill>
              </a:rPr>
              <a:t>Existe um número limitado de instituições habilitadas a desempenhar estes serviços (bancos).</a:t>
            </a:r>
          </a:p>
          <a:p>
            <a:pPr marL="261938" indent="-261938">
              <a:lnSpc>
                <a:spcPct val="90000"/>
              </a:lnSpc>
            </a:pPr>
            <a:r>
              <a:rPr lang="pt-BR" altLang="pt-BR" b="1" smtClean="0">
                <a:solidFill>
                  <a:schemeClr val="bg1"/>
                </a:solidFill>
              </a:rPr>
              <a:t>O banco representativo tem capital </a:t>
            </a:r>
            <a:r>
              <a:rPr lang="pt-BR" altLang="pt-BR" b="1" i="1" smtClean="0">
                <a:solidFill>
                  <a:schemeClr val="bg1"/>
                </a:solidFill>
              </a:rPr>
              <a:t>K</a:t>
            </a:r>
            <a:r>
              <a:rPr lang="pt-BR" altLang="pt-BR" b="1" smtClean="0">
                <a:solidFill>
                  <a:schemeClr val="bg1"/>
                </a:solidFill>
              </a:rPr>
              <a:t>.</a:t>
            </a:r>
          </a:p>
          <a:p>
            <a:pPr marL="261938" indent="-261938">
              <a:lnSpc>
                <a:spcPct val="90000"/>
              </a:lnSpc>
            </a:pPr>
            <a:r>
              <a:rPr lang="pt-BR" altLang="pt-BR" b="1" smtClean="0">
                <a:solidFill>
                  <a:schemeClr val="bg1"/>
                </a:solidFill>
              </a:rPr>
              <a:t>Há dois tipos de agricultores na economia:</a:t>
            </a:r>
          </a:p>
          <a:p>
            <a:pPr marL="762000" lvl="1">
              <a:lnSpc>
                <a:spcPct val="90000"/>
              </a:lnSpc>
            </a:pPr>
            <a:r>
              <a:rPr lang="pt-BR" altLang="pt-BR" b="1" smtClean="0">
                <a:solidFill>
                  <a:schemeClr val="bg1"/>
                </a:solidFill>
              </a:rPr>
              <a:t>Tipo 1 – poupadores</a:t>
            </a:r>
          </a:p>
          <a:p>
            <a:pPr marL="762000" lvl="1">
              <a:lnSpc>
                <a:spcPct val="90000"/>
              </a:lnSpc>
            </a:pPr>
            <a:r>
              <a:rPr lang="pt-BR" altLang="pt-BR" b="1" smtClean="0">
                <a:solidFill>
                  <a:schemeClr val="bg1"/>
                </a:solidFill>
              </a:rPr>
              <a:t>Tipo 2 – tomadores de empréstimo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25987">
                                            <p:txEl>
                                              <p:pRg st="0" end="0"/>
                                            </p:txEl>
                                          </p:spTgt>
                                        </p:tgtEl>
                                        <p:attrNameLst>
                                          <p:attrName>style.visibility</p:attrName>
                                        </p:attrNameLst>
                                      </p:cBhvr>
                                      <p:to>
                                        <p:strVal val="visible"/>
                                      </p:to>
                                    </p:set>
                                    <p:animEffect transition="in" filter="strips(downRight)">
                                      <p:cBhvr>
                                        <p:cTn id="7" dur="500"/>
                                        <p:tgtEl>
                                          <p:spTgt spid="425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25987">
                                            <p:txEl>
                                              <p:pRg st="1" end="1"/>
                                            </p:txEl>
                                          </p:spTgt>
                                        </p:tgtEl>
                                        <p:attrNameLst>
                                          <p:attrName>style.visibility</p:attrName>
                                        </p:attrNameLst>
                                      </p:cBhvr>
                                      <p:to>
                                        <p:strVal val="visible"/>
                                      </p:to>
                                    </p:set>
                                    <p:animEffect transition="in" filter="strips(downRight)">
                                      <p:cBhvr>
                                        <p:cTn id="12" dur="500"/>
                                        <p:tgtEl>
                                          <p:spTgt spid="425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25987">
                                            <p:txEl>
                                              <p:pRg st="2" end="2"/>
                                            </p:txEl>
                                          </p:spTgt>
                                        </p:tgtEl>
                                        <p:attrNameLst>
                                          <p:attrName>style.visibility</p:attrName>
                                        </p:attrNameLst>
                                      </p:cBhvr>
                                      <p:to>
                                        <p:strVal val="visible"/>
                                      </p:to>
                                    </p:set>
                                    <p:animEffect transition="in" filter="strips(downRight)">
                                      <p:cBhvr>
                                        <p:cTn id="17" dur="500"/>
                                        <p:tgtEl>
                                          <p:spTgt spid="425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25987">
                                            <p:txEl>
                                              <p:pRg st="3" end="3"/>
                                            </p:txEl>
                                          </p:spTgt>
                                        </p:tgtEl>
                                        <p:attrNameLst>
                                          <p:attrName>style.visibility</p:attrName>
                                        </p:attrNameLst>
                                      </p:cBhvr>
                                      <p:to>
                                        <p:strVal val="visible"/>
                                      </p:to>
                                    </p:set>
                                    <p:animEffect transition="in" filter="strips(downRight)">
                                      <p:cBhvr>
                                        <p:cTn id="22" dur="500"/>
                                        <p:tgtEl>
                                          <p:spTgt spid="425987">
                                            <p:txEl>
                                              <p:pRg st="3" end="3"/>
                                            </p:txEl>
                                          </p:spTgt>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425987">
                                            <p:txEl>
                                              <p:pRg st="4" end="4"/>
                                            </p:txEl>
                                          </p:spTgt>
                                        </p:tgtEl>
                                        <p:attrNameLst>
                                          <p:attrName>style.visibility</p:attrName>
                                        </p:attrNameLst>
                                      </p:cBhvr>
                                      <p:to>
                                        <p:strVal val="visible"/>
                                      </p:to>
                                    </p:set>
                                    <p:animEffect transition="in" filter="strips(downRight)">
                                      <p:cBhvr>
                                        <p:cTn id="25" dur="500"/>
                                        <p:tgtEl>
                                          <p:spTgt spid="425987">
                                            <p:txEl>
                                              <p:pRg st="4" end="4"/>
                                            </p:txEl>
                                          </p:spTgt>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425987">
                                            <p:txEl>
                                              <p:pRg st="5" end="5"/>
                                            </p:txEl>
                                          </p:spTgt>
                                        </p:tgtEl>
                                        <p:attrNameLst>
                                          <p:attrName>style.visibility</p:attrName>
                                        </p:attrNameLst>
                                      </p:cBhvr>
                                      <p:to>
                                        <p:strVal val="visible"/>
                                      </p:to>
                                    </p:set>
                                    <p:animEffect transition="in" filter="strips(downRight)">
                                      <p:cBhvr>
                                        <p:cTn id="28" dur="500"/>
                                        <p:tgtEl>
                                          <p:spTgt spid="425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7171" name="Rectangle 2"/>
          <p:cNvSpPr>
            <a:spLocks noGrp="1" noChangeArrowheads="1"/>
          </p:cNvSpPr>
          <p:nvPr>
            <p:ph type="title"/>
          </p:nvPr>
        </p:nvSpPr>
        <p:spPr>
          <a:xfrm>
            <a:off x="685800" y="352425"/>
            <a:ext cx="7772400" cy="1143000"/>
          </a:xfrm>
        </p:spPr>
        <p:txBody>
          <a:bodyPr/>
          <a:lstStyle/>
          <a:p>
            <a:r>
              <a:rPr lang="pt-BR" altLang="pt-BR" sz="3200" smtClean="0"/>
              <a:t>Uma crítica da teoria baseada na demanda por moeda para transações</a:t>
            </a:r>
          </a:p>
        </p:txBody>
      </p:sp>
      <p:sp>
        <p:nvSpPr>
          <p:cNvPr id="360451" name="Rectangle 3"/>
          <p:cNvSpPr>
            <a:spLocks noGrp="1" noChangeArrowheads="1"/>
          </p:cNvSpPr>
          <p:nvPr>
            <p:ph type="body" idx="1"/>
          </p:nvPr>
        </p:nvSpPr>
        <p:spPr>
          <a:xfrm>
            <a:off x="685800" y="2043113"/>
            <a:ext cx="7772400" cy="1671637"/>
          </a:xfrm>
        </p:spPr>
        <p:txBody>
          <a:bodyPr/>
          <a:lstStyle/>
          <a:p>
            <a:pPr marL="261938" indent="-261938">
              <a:lnSpc>
                <a:spcPct val="90000"/>
              </a:lnSpc>
            </a:pPr>
            <a:r>
              <a:rPr lang="pt-BR" altLang="pt-BR" b="1" smtClean="0"/>
              <a:t>Portanto, uma análise da demanda de moeda precisa se concentrar sobre a moeda para transação.</a:t>
            </a:r>
          </a:p>
          <a:p>
            <a:pPr marL="261938" indent="-261938">
              <a:lnSpc>
                <a:spcPct val="90000"/>
              </a:lnSpc>
            </a:pPr>
            <a:r>
              <a:rPr lang="pt-BR" altLang="pt-BR" b="1" smtClean="0"/>
              <a:t>Os últimos anos testemunharam mudanças notáveis na tecnologia das transações.</a:t>
            </a:r>
          </a:p>
          <a:p>
            <a:pPr marL="762000" lvl="1">
              <a:lnSpc>
                <a:spcPct val="90000"/>
              </a:lnSpc>
            </a:pPr>
            <a:r>
              <a:rPr lang="pt-BR" altLang="pt-BR" b="1" smtClean="0">
                <a:solidFill>
                  <a:schemeClr val="bg1"/>
                </a:solidFill>
              </a:rPr>
              <a:t>Velocidade de circulação da moeda.</a:t>
            </a:r>
          </a:p>
          <a:p>
            <a:pPr marL="762000" lvl="1">
              <a:lnSpc>
                <a:spcPct val="90000"/>
              </a:lnSpc>
            </a:pPr>
            <a:r>
              <a:rPr lang="pt-BR" altLang="pt-BR" b="1" smtClean="0">
                <a:solidFill>
                  <a:schemeClr val="bg1"/>
                </a:solidFill>
              </a:rPr>
              <a:t>Relação entre renda e moeda instável.</a:t>
            </a:r>
            <a:endParaRPr lang="pt-BR" altLang="pt-BR" sz="3200" b="1"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strips(downRight)">
                                      <p:cBhvr>
                                        <p:cTn id="7" dur="500"/>
                                        <p:tgtEl>
                                          <p:spTgt spid="360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60451">
                                            <p:txEl>
                                              <p:pRg st="1" end="1"/>
                                            </p:txEl>
                                          </p:spTgt>
                                        </p:tgtEl>
                                        <p:attrNameLst>
                                          <p:attrName>style.visibility</p:attrName>
                                        </p:attrNameLst>
                                      </p:cBhvr>
                                      <p:to>
                                        <p:strVal val="visible"/>
                                      </p:to>
                                    </p:set>
                                    <p:animEffect transition="in" filter="strips(downRight)">
                                      <p:cBhvr>
                                        <p:cTn id="12" dur="500"/>
                                        <p:tgtEl>
                                          <p:spTgt spid="360451">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60451">
                                            <p:txEl>
                                              <p:pRg st="2" end="2"/>
                                            </p:txEl>
                                          </p:spTgt>
                                        </p:tgtEl>
                                        <p:attrNameLst>
                                          <p:attrName>style.visibility</p:attrName>
                                        </p:attrNameLst>
                                      </p:cBhvr>
                                      <p:to>
                                        <p:strVal val="visible"/>
                                      </p:to>
                                    </p:set>
                                    <p:animEffect transition="in" filter="strips(downRight)">
                                      <p:cBhvr>
                                        <p:cTn id="15" dur="500"/>
                                        <p:tgtEl>
                                          <p:spTgt spid="360451">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60451">
                                            <p:txEl>
                                              <p:pRg st="3" end="3"/>
                                            </p:txEl>
                                          </p:spTgt>
                                        </p:tgtEl>
                                        <p:attrNameLst>
                                          <p:attrName>style.visibility</p:attrName>
                                        </p:attrNameLst>
                                      </p:cBhvr>
                                      <p:to>
                                        <p:strVal val="visible"/>
                                      </p:to>
                                    </p:set>
                                    <p:animEffect transition="in" filter="strips(downRight)">
                                      <p:cBhvr>
                                        <p:cTn id="18" dur="500"/>
                                        <p:tgtEl>
                                          <p:spTgt spid="360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63491" name="Rectangle 2"/>
          <p:cNvSpPr>
            <a:spLocks noGrp="1" noChangeArrowheads="1"/>
          </p:cNvSpPr>
          <p:nvPr>
            <p:ph type="title"/>
          </p:nvPr>
        </p:nvSpPr>
        <p:spPr>
          <a:xfrm>
            <a:off x="685800" y="352425"/>
            <a:ext cx="7772400" cy="1143000"/>
          </a:xfrm>
        </p:spPr>
        <p:txBody>
          <a:bodyPr/>
          <a:lstStyle/>
          <a:p>
            <a:r>
              <a:rPr lang="pt-BR" altLang="pt-BR" sz="3600" smtClean="0"/>
              <a:t>A economia do milho</a:t>
            </a:r>
          </a:p>
        </p:txBody>
      </p:sp>
      <p:sp>
        <p:nvSpPr>
          <p:cNvPr id="427011" name="Rectangle 3"/>
          <p:cNvSpPr>
            <a:spLocks noGrp="1" noChangeArrowheads="1"/>
          </p:cNvSpPr>
          <p:nvPr>
            <p:ph type="body" idx="1"/>
          </p:nvPr>
        </p:nvSpPr>
        <p:spPr>
          <a:xfrm flipH="1">
            <a:off x="514350" y="1863725"/>
            <a:ext cx="8077200" cy="654050"/>
          </a:xfrm>
        </p:spPr>
        <p:txBody>
          <a:bodyPr/>
          <a:lstStyle/>
          <a:p>
            <a:pPr marL="261938" indent="-261938">
              <a:lnSpc>
                <a:spcPct val="90000"/>
              </a:lnSpc>
            </a:pPr>
            <a:r>
              <a:rPr lang="pt-BR" altLang="pt-BR" b="1" smtClean="0"/>
              <a:t>Assumindo que:</a:t>
            </a:r>
          </a:p>
        </p:txBody>
      </p:sp>
      <p:sp>
        <p:nvSpPr>
          <p:cNvPr id="427012" name="Rectangle 4"/>
          <p:cNvSpPr>
            <a:spLocks noChangeArrowheads="1"/>
          </p:cNvSpPr>
          <p:nvPr/>
        </p:nvSpPr>
        <p:spPr bwMode="auto">
          <a:xfrm flipH="1">
            <a:off x="514350" y="2397125"/>
            <a:ext cx="8077200"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eaLnBrk="0" hangingPunct="0">
              <a:lnSpc>
                <a:spcPct val="90000"/>
              </a:lnSpc>
              <a:spcBef>
                <a:spcPct val="20000"/>
              </a:spcBef>
              <a:buFontTx/>
              <a:buChar char="•"/>
            </a:pPr>
            <a:r>
              <a:rPr lang="pt-BR" altLang="pt-BR" sz="3200" b="1">
                <a:solidFill>
                  <a:schemeClr val="bg1"/>
                </a:solidFill>
              </a:rPr>
              <a:t>Existe uma grande quantidade de agricultores falidos dispostos a tomar empréstimos do banco, mas que não vão pagá-lo.</a:t>
            </a:r>
          </a:p>
          <a:p>
            <a:pPr marL="261938" indent="-261938" eaLnBrk="0" hangingPunct="0">
              <a:lnSpc>
                <a:spcPct val="90000"/>
              </a:lnSpc>
              <a:spcBef>
                <a:spcPct val="20000"/>
              </a:spcBef>
              <a:buFontTx/>
              <a:buChar char="•"/>
            </a:pPr>
            <a:r>
              <a:rPr lang="pt-BR" altLang="pt-BR" sz="3200" b="1">
                <a:solidFill>
                  <a:schemeClr val="bg1"/>
                </a:solidFill>
              </a:rPr>
              <a:t>O banco seleciona os clientes.</a:t>
            </a:r>
          </a:p>
          <a:p>
            <a:pPr marL="261938" indent="-261938" eaLnBrk="0" hangingPunct="0">
              <a:lnSpc>
                <a:spcPct val="90000"/>
              </a:lnSpc>
              <a:spcBef>
                <a:spcPct val="20000"/>
              </a:spcBef>
              <a:buFontTx/>
              <a:buChar char="•"/>
            </a:pPr>
            <a:r>
              <a:rPr lang="pt-BR" altLang="pt-BR" sz="3200" b="1">
                <a:solidFill>
                  <a:schemeClr val="bg1"/>
                </a:solidFill>
              </a:rPr>
              <a:t>Número de bons tomadores = número de poupadores</a:t>
            </a:r>
          </a:p>
          <a:p>
            <a:pPr marL="261938" indent="-261938" eaLnBrk="0" hangingPunct="0">
              <a:lnSpc>
                <a:spcPct val="90000"/>
              </a:lnSpc>
              <a:spcBef>
                <a:spcPct val="20000"/>
              </a:spcBef>
              <a:buFontTx/>
              <a:buChar char="•"/>
            </a:pPr>
            <a:r>
              <a:rPr lang="pt-BR" altLang="pt-BR" sz="3200" b="1">
                <a:solidFill>
                  <a:schemeClr val="bg1"/>
                </a:solidFill>
              </a:rPr>
              <a:t>Banco possui clientes tipo 1 e tipo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animEffect transition="in" filter="strips(downRight)">
                                      <p:cBhvr>
                                        <p:cTn id="7" dur="500"/>
                                        <p:tgtEl>
                                          <p:spTgt spid="42701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27012">
                                            <p:txEl>
                                              <p:pRg st="0" end="0"/>
                                            </p:txEl>
                                          </p:spTgt>
                                        </p:tgtEl>
                                        <p:attrNameLst>
                                          <p:attrName>style.visibility</p:attrName>
                                        </p:attrNameLst>
                                      </p:cBhvr>
                                      <p:to>
                                        <p:strVal val="visible"/>
                                      </p:to>
                                    </p:set>
                                    <p:animEffect transition="in" filter="strips(downRight)">
                                      <p:cBhvr>
                                        <p:cTn id="10" dur="500"/>
                                        <p:tgtEl>
                                          <p:spTgt spid="42701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27012">
                                            <p:txEl>
                                              <p:pRg st="1" end="1"/>
                                            </p:txEl>
                                          </p:spTgt>
                                        </p:tgtEl>
                                        <p:attrNameLst>
                                          <p:attrName>style.visibility</p:attrName>
                                        </p:attrNameLst>
                                      </p:cBhvr>
                                      <p:to>
                                        <p:strVal val="visible"/>
                                      </p:to>
                                    </p:set>
                                    <p:animEffect transition="in" filter="strips(downRight)">
                                      <p:cBhvr>
                                        <p:cTn id="15" dur="500"/>
                                        <p:tgtEl>
                                          <p:spTgt spid="427012">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427012">
                                            <p:txEl>
                                              <p:pRg st="2" end="2"/>
                                            </p:txEl>
                                          </p:spTgt>
                                        </p:tgtEl>
                                        <p:attrNameLst>
                                          <p:attrName>style.visibility</p:attrName>
                                        </p:attrNameLst>
                                      </p:cBhvr>
                                      <p:to>
                                        <p:strVal val="visible"/>
                                      </p:to>
                                    </p:set>
                                    <p:animEffect transition="in" filter="strips(downRight)">
                                      <p:cBhvr>
                                        <p:cTn id="20" dur="500"/>
                                        <p:tgtEl>
                                          <p:spTgt spid="427012">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27012">
                                            <p:txEl>
                                              <p:pRg st="3" end="3"/>
                                            </p:txEl>
                                          </p:spTgt>
                                        </p:tgtEl>
                                        <p:attrNameLst>
                                          <p:attrName>style.visibility</p:attrName>
                                        </p:attrNameLst>
                                      </p:cBhvr>
                                      <p:to>
                                        <p:strVal val="visible"/>
                                      </p:to>
                                    </p:set>
                                    <p:animEffect transition="in" filter="strips(downRight)">
                                      <p:cBhvr>
                                        <p:cTn id="25" dur="500"/>
                                        <p:tgtEl>
                                          <p:spTgt spid="4270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autoUpdateAnimBg="0"/>
      <p:bldP spid="427012"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64515" name="Rectangle 2"/>
          <p:cNvSpPr>
            <a:spLocks noGrp="1" noChangeArrowheads="1"/>
          </p:cNvSpPr>
          <p:nvPr>
            <p:ph type="title"/>
          </p:nvPr>
        </p:nvSpPr>
        <p:spPr>
          <a:xfrm>
            <a:off x="685800" y="352425"/>
            <a:ext cx="7772400" cy="1143000"/>
          </a:xfrm>
        </p:spPr>
        <p:txBody>
          <a:bodyPr/>
          <a:lstStyle/>
          <a:p>
            <a:r>
              <a:rPr lang="pt-BR" altLang="pt-BR" sz="3600" smtClean="0"/>
              <a:t>A economia do milho</a:t>
            </a:r>
          </a:p>
        </p:txBody>
      </p:sp>
      <p:sp>
        <p:nvSpPr>
          <p:cNvPr id="428035" name="Rectangle 3"/>
          <p:cNvSpPr>
            <a:spLocks noGrp="1" noChangeArrowheads="1"/>
          </p:cNvSpPr>
          <p:nvPr>
            <p:ph type="body" idx="1"/>
          </p:nvPr>
        </p:nvSpPr>
        <p:spPr>
          <a:xfrm flipH="1">
            <a:off x="514350" y="1863725"/>
            <a:ext cx="8077200" cy="654050"/>
          </a:xfrm>
        </p:spPr>
        <p:txBody>
          <a:bodyPr/>
          <a:lstStyle/>
          <a:p>
            <a:pPr marL="261938" indent="-261938">
              <a:lnSpc>
                <a:spcPct val="90000"/>
              </a:lnSpc>
            </a:pPr>
            <a:r>
              <a:rPr lang="pt-BR" altLang="pt-BR" b="1" smtClean="0"/>
              <a:t>Assumindo que:</a:t>
            </a:r>
          </a:p>
        </p:txBody>
      </p:sp>
      <p:sp>
        <p:nvSpPr>
          <p:cNvPr id="428036" name="Rectangle 4"/>
          <p:cNvSpPr>
            <a:spLocks noChangeArrowheads="1"/>
          </p:cNvSpPr>
          <p:nvPr/>
        </p:nvSpPr>
        <p:spPr bwMode="auto">
          <a:xfrm flipH="1">
            <a:off x="514350" y="2397125"/>
            <a:ext cx="8077200"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eaLnBrk="0" hangingPunct="0">
              <a:lnSpc>
                <a:spcPct val="90000"/>
              </a:lnSpc>
              <a:spcBef>
                <a:spcPct val="20000"/>
              </a:spcBef>
              <a:buFontTx/>
              <a:buChar char="•"/>
            </a:pPr>
            <a:r>
              <a:rPr lang="pt-BR" altLang="pt-BR" sz="3200" b="1">
                <a:solidFill>
                  <a:schemeClr val="bg1"/>
                </a:solidFill>
              </a:rPr>
              <a:t>Se o banco quebrar, os poupadores perdem tudo.</a:t>
            </a:r>
          </a:p>
          <a:p>
            <a:pPr marL="261938" indent="-261938" eaLnBrk="0" hangingPunct="0">
              <a:lnSpc>
                <a:spcPct val="90000"/>
              </a:lnSpc>
              <a:spcBef>
                <a:spcPct val="20000"/>
              </a:spcBef>
              <a:buFontTx/>
              <a:buChar char="•"/>
            </a:pPr>
            <a:r>
              <a:rPr lang="pt-BR" altLang="pt-BR" sz="3200" b="1">
                <a:solidFill>
                  <a:schemeClr val="bg1"/>
                </a:solidFill>
              </a:rPr>
              <a:t>Se o tomador não pagar, o banco não recupera nada.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Effect transition="in" filter="strips(downRight)">
                                      <p:cBhvr>
                                        <p:cTn id="7" dur="500"/>
                                        <p:tgtEl>
                                          <p:spTgt spid="42803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28036">
                                            <p:txEl>
                                              <p:pRg st="0" end="0"/>
                                            </p:txEl>
                                          </p:spTgt>
                                        </p:tgtEl>
                                        <p:attrNameLst>
                                          <p:attrName>style.visibility</p:attrName>
                                        </p:attrNameLst>
                                      </p:cBhvr>
                                      <p:to>
                                        <p:strVal val="visible"/>
                                      </p:to>
                                    </p:set>
                                    <p:animEffect transition="in" filter="strips(downRight)">
                                      <p:cBhvr>
                                        <p:cTn id="10" dur="500"/>
                                        <p:tgtEl>
                                          <p:spTgt spid="42803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28036">
                                            <p:txEl>
                                              <p:pRg st="1" end="1"/>
                                            </p:txEl>
                                          </p:spTgt>
                                        </p:tgtEl>
                                        <p:attrNameLst>
                                          <p:attrName>style.visibility</p:attrName>
                                        </p:attrNameLst>
                                      </p:cBhvr>
                                      <p:to>
                                        <p:strVal val="visible"/>
                                      </p:to>
                                    </p:set>
                                    <p:animEffect transition="in" filter="strips(downRight)">
                                      <p:cBhvr>
                                        <p:cTn id="15" dur="500"/>
                                        <p:tgtEl>
                                          <p:spTgt spid="4280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autoUpdateAnimBg="0"/>
      <p:bldP spid="428036"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65539" name="Rectangle 2"/>
          <p:cNvSpPr>
            <a:spLocks noGrp="1" noChangeArrowheads="1"/>
          </p:cNvSpPr>
          <p:nvPr>
            <p:ph type="title"/>
          </p:nvPr>
        </p:nvSpPr>
        <p:spPr>
          <a:xfrm>
            <a:off x="685800" y="352425"/>
            <a:ext cx="7772400" cy="1143000"/>
          </a:xfrm>
        </p:spPr>
        <p:txBody>
          <a:bodyPr/>
          <a:lstStyle/>
          <a:p>
            <a:r>
              <a:rPr lang="pt-BR" altLang="pt-BR" sz="3600" smtClean="0"/>
              <a:t>A economia do milho</a:t>
            </a:r>
          </a:p>
        </p:txBody>
      </p:sp>
      <p:sp>
        <p:nvSpPr>
          <p:cNvPr id="429059" name="Rectangle 3"/>
          <p:cNvSpPr>
            <a:spLocks noGrp="1" noChangeArrowheads="1"/>
          </p:cNvSpPr>
          <p:nvPr>
            <p:ph type="body" idx="1"/>
          </p:nvPr>
        </p:nvSpPr>
        <p:spPr>
          <a:xfrm flipH="1">
            <a:off x="514350" y="1863725"/>
            <a:ext cx="8077200" cy="654050"/>
          </a:xfrm>
        </p:spPr>
        <p:txBody>
          <a:bodyPr/>
          <a:lstStyle/>
          <a:p>
            <a:pPr marL="261938" indent="-261938">
              <a:lnSpc>
                <a:spcPct val="90000"/>
              </a:lnSpc>
            </a:pPr>
            <a:r>
              <a:rPr lang="pt-BR" altLang="pt-BR" b="1" smtClean="0"/>
              <a:t>Existem duas taxas de juros:</a:t>
            </a:r>
          </a:p>
        </p:txBody>
      </p:sp>
      <p:sp>
        <p:nvSpPr>
          <p:cNvPr id="429060" name="Rectangle 4"/>
          <p:cNvSpPr>
            <a:spLocks noChangeArrowheads="1"/>
          </p:cNvSpPr>
          <p:nvPr/>
        </p:nvSpPr>
        <p:spPr bwMode="auto">
          <a:xfrm flipH="1">
            <a:off x="514350" y="2397125"/>
            <a:ext cx="8077200"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62000" lvl="1" indent="-320675" eaLnBrk="0" hangingPunct="0">
              <a:lnSpc>
                <a:spcPct val="90000"/>
              </a:lnSpc>
              <a:spcBef>
                <a:spcPct val="20000"/>
              </a:spcBef>
              <a:buFontTx/>
              <a:buChar char="–"/>
              <a:defRPr/>
            </a:pPr>
            <a:r>
              <a:rPr lang="pt-BR" sz="3200" b="1">
                <a:solidFill>
                  <a:schemeClr val="bg1"/>
                </a:solidFill>
                <a:cs typeface="+mn-cs"/>
              </a:rPr>
              <a:t>Juros recebidos pelos poupadores (</a:t>
            </a:r>
            <a:r>
              <a:rPr lang="pt-BR" sz="3200" b="1" i="1">
                <a:solidFill>
                  <a:schemeClr val="bg1"/>
                </a:solidFill>
                <a:latin typeface="Symbol" pitchFamily="18" charset="2"/>
                <a:cs typeface="+mn-cs"/>
              </a:rPr>
              <a:t>r</a:t>
            </a:r>
            <a:r>
              <a:rPr lang="pt-BR" sz="3200" b="1">
                <a:solidFill>
                  <a:schemeClr val="bg1"/>
                </a:solidFill>
                <a:cs typeface="+mn-cs"/>
              </a:rPr>
              <a:t>)</a:t>
            </a:r>
          </a:p>
          <a:p>
            <a:pPr marL="762000" lvl="1" indent="-320675" eaLnBrk="0" hangingPunct="0">
              <a:lnSpc>
                <a:spcPct val="90000"/>
              </a:lnSpc>
              <a:spcBef>
                <a:spcPct val="20000"/>
              </a:spcBef>
              <a:buFontTx/>
              <a:buChar char="–"/>
              <a:defRPr/>
            </a:pPr>
            <a:r>
              <a:rPr lang="pt-BR" sz="3200" b="1">
                <a:solidFill>
                  <a:schemeClr val="bg1"/>
                </a:solidFill>
                <a:cs typeface="+mn-cs"/>
              </a:rPr>
              <a:t>Juros pagos pelos tomadores (</a:t>
            </a:r>
            <a:r>
              <a:rPr lang="pt-BR" sz="3200" b="1" i="1">
                <a:solidFill>
                  <a:schemeClr val="bg1"/>
                </a:solidFill>
                <a:cs typeface="+mn-cs"/>
              </a:rPr>
              <a:t>r</a:t>
            </a:r>
            <a:r>
              <a:rPr lang="pt-BR" sz="3200" b="1">
                <a:solidFill>
                  <a:schemeClr val="bg1"/>
                </a:solidFill>
                <a:cs typeface="+mn-cs"/>
              </a:rPr>
              <a:t>)</a:t>
            </a:r>
          </a:p>
          <a:p>
            <a:pPr marL="261938" indent="-261938" eaLnBrk="0" hangingPunct="0">
              <a:lnSpc>
                <a:spcPct val="90000"/>
              </a:lnSpc>
              <a:spcBef>
                <a:spcPct val="20000"/>
              </a:spcBef>
              <a:buFontTx/>
              <a:buChar char="•"/>
              <a:defRPr/>
            </a:pPr>
            <a:r>
              <a:rPr lang="pt-BR" sz="3200" b="1">
                <a:solidFill>
                  <a:schemeClr val="bg1"/>
                </a:solidFill>
                <a:cs typeface="+mn-cs"/>
              </a:rPr>
              <a:t>Sendo </a:t>
            </a:r>
            <a:r>
              <a:rPr lang="pt-BR" sz="3200" b="1" i="1">
                <a:solidFill>
                  <a:schemeClr val="bg1"/>
                </a:solidFill>
                <a:cs typeface="+mn-cs"/>
              </a:rPr>
              <a:t>p </a:t>
            </a:r>
            <a:r>
              <a:rPr lang="pt-BR" sz="3200" b="1">
                <a:solidFill>
                  <a:schemeClr val="bg1"/>
                </a:solidFill>
                <a:cs typeface="+mn-cs"/>
              </a:rPr>
              <a:t>a probabilidade de que o banco pagará a quantia prometida,</a:t>
            </a:r>
          </a:p>
          <a:p>
            <a:pPr marL="261938" indent="-261938" eaLnBrk="0" hangingPunct="0">
              <a:lnSpc>
                <a:spcPct val="90000"/>
              </a:lnSpc>
              <a:spcBef>
                <a:spcPct val="20000"/>
              </a:spcBef>
              <a:buFontTx/>
              <a:buChar char="•"/>
              <a:defRPr/>
            </a:pPr>
            <a:r>
              <a:rPr lang="pt-BR" sz="3200" b="1">
                <a:solidFill>
                  <a:schemeClr val="bg1"/>
                </a:solidFill>
                <a:cs typeface="+mn-cs"/>
              </a:rPr>
              <a:t>então a taxa de poupança será:</a:t>
            </a:r>
          </a:p>
          <a:p>
            <a:pPr marL="762000" lvl="1" indent="-320675" algn="ctr" eaLnBrk="0" hangingPunct="0">
              <a:lnSpc>
                <a:spcPct val="90000"/>
              </a:lnSpc>
              <a:spcBef>
                <a:spcPct val="20000"/>
              </a:spcBef>
              <a:defRPr/>
            </a:pPr>
            <a:r>
              <a:rPr lang="pt-BR" sz="3200" b="1">
                <a:solidFill>
                  <a:schemeClr val="bg1"/>
                </a:solidFill>
                <a:effectLst>
                  <a:outerShdw blurRad="38100" dist="38100" dir="2700000" algn="tl">
                    <a:srgbClr val="000000"/>
                  </a:outerShdw>
                </a:effectLst>
                <a:cs typeface="+mn-cs"/>
              </a:rPr>
              <a:t>S(</a:t>
            </a:r>
            <a:r>
              <a:rPr lang="pt-BR" sz="3200" b="1" i="1">
                <a:solidFill>
                  <a:schemeClr val="bg1"/>
                </a:solidFill>
                <a:effectLst>
                  <a:outerShdw blurRad="38100" dist="38100" dir="2700000" algn="tl">
                    <a:srgbClr val="000000"/>
                  </a:outerShdw>
                </a:effectLst>
                <a:latin typeface="Symbol" pitchFamily="18" charset="2"/>
                <a:cs typeface="+mn-cs"/>
              </a:rPr>
              <a:t>r</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p</a:t>
            </a:r>
            <a:r>
              <a:rPr lang="pt-BR" sz="3200" b="1">
                <a:solidFill>
                  <a:schemeClr val="bg1"/>
                </a:solidFill>
                <a:effectLst>
                  <a:outerShdw blurRad="38100" dist="38100" dir="2700000" algn="tl">
                    <a:srgbClr val="000000"/>
                  </a:outerShdw>
                </a:effectLs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strips(downRight)">
                                      <p:cBhvr>
                                        <p:cTn id="7" dur="500"/>
                                        <p:tgtEl>
                                          <p:spTgt spid="42905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29060">
                                            <p:txEl>
                                              <p:pRg st="0" end="0"/>
                                            </p:txEl>
                                          </p:spTgt>
                                        </p:tgtEl>
                                        <p:attrNameLst>
                                          <p:attrName>style.visibility</p:attrName>
                                        </p:attrNameLst>
                                      </p:cBhvr>
                                      <p:to>
                                        <p:strVal val="visible"/>
                                      </p:to>
                                    </p:set>
                                    <p:animEffect transition="in" filter="strips(downRight)">
                                      <p:cBhvr>
                                        <p:cTn id="10" dur="500"/>
                                        <p:tgtEl>
                                          <p:spTgt spid="429060">
                                            <p:txEl>
                                              <p:pRg st="0" end="0"/>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29060">
                                            <p:txEl>
                                              <p:pRg st="1" end="1"/>
                                            </p:txEl>
                                          </p:spTgt>
                                        </p:tgtEl>
                                        <p:attrNameLst>
                                          <p:attrName>style.visibility</p:attrName>
                                        </p:attrNameLst>
                                      </p:cBhvr>
                                      <p:to>
                                        <p:strVal val="visible"/>
                                      </p:to>
                                    </p:set>
                                    <p:animEffect transition="in" filter="strips(downRight)">
                                      <p:cBhvr>
                                        <p:cTn id="13" dur="500"/>
                                        <p:tgtEl>
                                          <p:spTgt spid="429060">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29060">
                                            <p:txEl>
                                              <p:pRg st="2" end="2"/>
                                            </p:txEl>
                                          </p:spTgt>
                                        </p:tgtEl>
                                        <p:attrNameLst>
                                          <p:attrName>style.visibility</p:attrName>
                                        </p:attrNameLst>
                                      </p:cBhvr>
                                      <p:to>
                                        <p:strVal val="visible"/>
                                      </p:to>
                                    </p:set>
                                    <p:animEffect transition="in" filter="strips(downRight)">
                                      <p:cBhvr>
                                        <p:cTn id="18" dur="500"/>
                                        <p:tgtEl>
                                          <p:spTgt spid="429060">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29060">
                                            <p:txEl>
                                              <p:pRg st="3" end="3"/>
                                            </p:txEl>
                                          </p:spTgt>
                                        </p:tgtEl>
                                        <p:attrNameLst>
                                          <p:attrName>style.visibility</p:attrName>
                                        </p:attrNameLst>
                                      </p:cBhvr>
                                      <p:to>
                                        <p:strVal val="visible"/>
                                      </p:to>
                                    </p:set>
                                    <p:animEffect transition="in" filter="strips(downRight)">
                                      <p:cBhvr>
                                        <p:cTn id="23" dur="500"/>
                                        <p:tgtEl>
                                          <p:spTgt spid="429060">
                                            <p:txEl>
                                              <p:pRg st="3" end="3"/>
                                            </p:txEl>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429060">
                                            <p:txEl>
                                              <p:pRg st="4" end="4"/>
                                            </p:txEl>
                                          </p:spTgt>
                                        </p:tgtEl>
                                        <p:attrNameLst>
                                          <p:attrName>style.visibility</p:attrName>
                                        </p:attrNameLst>
                                      </p:cBhvr>
                                      <p:to>
                                        <p:strVal val="visible"/>
                                      </p:to>
                                    </p:set>
                                    <p:animEffect transition="in" filter="strips(downRight)">
                                      <p:cBhvr>
                                        <p:cTn id="26" dur="500"/>
                                        <p:tgtEl>
                                          <p:spTgt spid="4290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autoUpdateAnimBg="0"/>
      <p:bldP spid="429060"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66563" name="Rectangle 2"/>
          <p:cNvSpPr>
            <a:spLocks noGrp="1" noChangeArrowheads="1"/>
          </p:cNvSpPr>
          <p:nvPr>
            <p:ph type="title"/>
          </p:nvPr>
        </p:nvSpPr>
        <p:spPr>
          <a:xfrm>
            <a:off x="685800" y="352425"/>
            <a:ext cx="7772400" cy="1143000"/>
          </a:xfrm>
        </p:spPr>
        <p:txBody>
          <a:bodyPr/>
          <a:lstStyle/>
          <a:p>
            <a:r>
              <a:rPr lang="pt-BR" altLang="pt-BR" sz="3600" smtClean="0"/>
              <a:t>A economia do milho</a:t>
            </a:r>
          </a:p>
        </p:txBody>
      </p:sp>
      <p:sp>
        <p:nvSpPr>
          <p:cNvPr id="430083" name="Rectangle 3"/>
          <p:cNvSpPr>
            <a:spLocks noGrp="1" noChangeArrowheads="1"/>
          </p:cNvSpPr>
          <p:nvPr>
            <p:ph type="body" idx="1"/>
          </p:nvPr>
        </p:nvSpPr>
        <p:spPr>
          <a:xfrm flipH="1">
            <a:off x="514350" y="1863725"/>
            <a:ext cx="8077200" cy="3892550"/>
          </a:xfrm>
        </p:spPr>
        <p:txBody>
          <a:bodyPr/>
          <a:lstStyle/>
          <a:p>
            <a:pPr marL="261938" indent="-261938">
              <a:lnSpc>
                <a:spcPct val="90000"/>
              </a:lnSpc>
              <a:defRPr/>
            </a:pPr>
            <a:r>
              <a:rPr lang="pt-BR" b="1" smtClean="0"/>
              <a:t>Assumindo que, em virtude dos custos de transação, cada agricultor deposita todo seu milho em um único banco (“banco representativo”):</a:t>
            </a:r>
          </a:p>
          <a:p>
            <a:pPr marL="261938" indent="-261938">
              <a:lnSpc>
                <a:spcPct val="90000"/>
              </a:lnSpc>
              <a:defRPr/>
            </a:pPr>
            <a:r>
              <a:rPr lang="pt-BR" b="1" smtClean="0">
                <a:solidFill>
                  <a:schemeClr val="bg1"/>
                </a:solidFill>
              </a:rPr>
              <a:t>Um banco competitivo toma a utilidade dos depositantes  (tipo 1), </a:t>
            </a:r>
            <a:r>
              <a:rPr lang="pt-BR" b="1" i="1" smtClean="0">
                <a:solidFill>
                  <a:schemeClr val="bg1"/>
                </a:solidFill>
              </a:rPr>
              <a:t>V</a:t>
            </a:r>
            <a:r>
              <a:rPr lang="pt-BR" b="1" smtClean="0">
                <a:solidFill>
                  <a:schemeClr val="bg1"/>
                </a:solidFill>
              </a:rPr>
              <a:t>, como dada:</a:t>
            </a:r>
          </a:p>
          <a:p>
            <a:pPr marL="762000" lvl="1" algn="ctr">
              <a:lnSpc>
                <a:spcPct val="90000"/>
              </a:lnSpc>
              <a:buFontTx/>
              <a:buNone/>
              <a:defRPr/>
            </a:pPr>
            <a:r>
              <a:rPr lang="pt-BR" sz="3200" b="1" i="1" smtClean="0">
                <a:solidFill>
                  <a:schemeClr val="bg1"/>
                </a:solidFill>
                <a:effectLst>
                  <a:outerShdw blurRad="38100" dist="38100" dir="2700000" algn="tl">
                    <a:srgbClr val="000000"/>
                  </a:outerShdw>
                </a:effectLst>
              </a:rPr>
              <a:t>V=U</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rPr>
              <a:t>S</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latin typeface="Symbol" pitchFamily="18" charset="2"/>
              </a:rPr>
              <a:t>r</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p</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V</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latin typeface="Symbol" pitchFamily="18" charset="2"/>
              </a:rPr>
              <a:t>r</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p</a:t>
            </a:r>
            <a:r>
              <a:rPr lang="pt-BR" sz="3200" b="1" smtClean="0">
                <a:solidFill>
                  <a:schemeClr val="bg1"/>
                </a:solidFill>
                <a:effectLst>
                  <a:outerShdw blurRad="38100" dist="38100" dir="2700000" algn="tl">
                    <a:srgbClr val="000000"/>
                  </a:outerShdw>
                </a:effectLst>
              </a:rPr>
              <a:t>)</a:t>
            </a:r>
          </a:p>
          <a:p>
            <a:pPr marL="261938" indent="-261938">
              <a:lnSpc>
                <a:spcPct val="90000"/>
              </a:lnSpc>
              <a:defRPr/>
            </a:pPr>
            <a:r>
              <a:rPr lang="pt-BR" b="1" smtClean="0">
                <a:solidFill>
                  <a:schemeClr val="bg1"/>
                </a:solidFill>
              </a:rPr>
              <a:t>Então</a:t>
            </a:r>
          </a:p>
          <a:p>
            <a:pPr marL="762000" lvl="1" algn="ctr">
              <a:lnSpc>
                <a:spcPct val="90000"/>
              </a:lnSpc>
              <a:buFontTx/>
              <a:buNone/>
              <a:defRPr/>
            </a:pPr>
            <a:r>
              <a:rPr lang="pt-BR" sz="3200" b="1" i="1" smtClean="0">
                <a:solidFill>
                  <a:schemeClr val="bg1"/>
                </a:solidFill>
                <a:effectLst>
                  <a:outerShdw blurRad="38100" dist="38100" dir="2700000" algn="tl">
                    <a:srgbClr val="000000"/>
                  </a:outerShdw>
                </a:effectLst>
                <a:latin typeface="Symbol" pitchFamily="18" charset="2"/>
              </a:rPr>
              <a:t>r </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rPr>
              <a:t>V</a:t>
            </a:r>
            <a:r>
              <a:rPr lang="pt-BR" sz="3200" b="1" baseline="30000" smtClean="0">
                <a:solidFill>
                  <a:schemeClr val="bg1"/>
                </a:solidFill>
                <a:effectLst>
                  <a:outerShdw blurRad="38100" dist="38100" dir="2700000" algn="tl">
                    <a:srgbClr val="000000"/>
                  </a:outerShdw>
                </a:effectLst>
              </a:rPr>
              <a:t>-1</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rPr>
              <a:t>p</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v</a:t>
            </a:r>
            <a:r>
              <a:rPr lang="pt-BR" sz="3200" b="1" smtClean="0">
                <a:solidFill>
                  <a:schemeClr val="bg1"/>
                </a:solidFill>
                <a:effectLst>
                  <a:outerShdw blurRad="38100" dist="38100" dir="2700000" algn="tl">
                    <a:srgbClr val="00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30083">
                                            <p:txEl>
                                              <p:pRg st="0" end="0"/>
                                            </p:txEl>
                                          </p:spTgt>
                                        </p:tgtEl>
                                        <p:attrNameLst>
                                          <p:attrName>style.visibility</p:attrName>
                                        </p:attrNameLst>
                                      </p:cBhvr>
                                      <p:to>
                                        <p:strVal val="visible"/>
                                      </p:to>
                                    </p:set>
                                    <p:animEffect transition="in" filter="strips(downRight)">
                                      <p:cBhvr>
                                        <p:cTn id="7" dur="500"/>
                                        <p:tgtEl>
                                          <p:spTgt spid="430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30083">
                                            <p:txEl>
                                              <p:pRg st="1" end="1"/>
                                            </p:txEl>
                                          </p:spTgt>
                                        </p:tgtEl>
                                        <p:attrNameLst>
                                          <p:attrName>style.visibility</p:attrName>
                                        </p:attrNameLst>
                                      </p:cBhvr>
                                      <p:to>
                                        <p:strVal val="visible"/>
                                      </p:to>
                                    </p:set>
                                    <p:animEffect transition="in" filter="strips(downRight)">
                                      <p:cBhvr>
                                        <p:cTn id="12" dur="500"/>
                                        <p:tgtEl>
                                          <p:spTgt spid="430083">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30083">
                                            <p:txEl>
                                              <p:pRg st="2" end="2"/>
                                            </p:txEl>
                                          </p:spTgt>
                                        </p:tgtEl>
                                        <p:attrNameLst>
                                          <p:attrName>style.visibility</p:attrName>
                                        </p:attrNameLst>
                                      </p:cBhvr>
                                      <p:to>
                                        <p:strVal val="visible"/>
                                      </p:to>
                                    </p:set>
                                    <p:animEffect transition="in" filter="strips(downRight)">
                                      <p:cBhvr>
                                        <p:cTn id="15" dur="500"/>
                                        <p:tgtEl>
                                          <p:spTgt spid="43008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430083">
                                            <p:txEl>
                                              <p:pRg st="3" end="3"/>
                                            </p:txEl>
                                          </p:spTgt>
                                        </p:tgtEl>
                                        <p:attrNameLst>
                                          <p:attrName>style.visibility</p:attrName>
                                        </p:attrNameLst>
                                      </p:cBhvr>
                                      <p:to>
                                        <p:strVal val="visible"/>
                                      </p:to>
                                    </p:set>
                                    <p:animEffect transition="in" filter="strips(downRight)">
                                      <p:cBhvr>
                                        <p:cTn id="20" dur="500"/>
                                        <p:tgtEl>
                                          <p:spTgt spid="430083">
                                            <p:txEl>
                                              <p:pRg st="3" end="3"/>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430083">
                                            <p:txEl>
                                              <p:pRg st="4" end="4"/>
                                            </p:txEl>
                                          </p:spTgt>
                                        </p:tgtEl>
                                        <p:attrNameLst>
                                          <p:attrName>style.visibility</p:attrName>
                                        </p:attrNameLst>
                                      </p:cBhvr>
                                      <p:to>
                                        <p:strVal val="visible"/>
                                      </p:to>
                                    </p:set>
                                    <p:animEffect transition="in" filter="strips(downRight)">
                                      <p:cBhvr>
                                        <p:cTn id="23" dur="500"/>
                                        <p:tgtEl>
                                          <p:spTgt spid="430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67587" name="Rectangle 2"/>
          <p:cNvSpPr>
            <a:spLocks noGrp="1" noChangeArrowheads="1"/>
          </p:cNvSpPr>
          <p:nvPr>
            <p:ph type="title"/>
          </p:nvPr>
        </p:nvSpPr>
        <p:spPr>
          <a:xfrm>
            <a:off x="685800" y="352425"/>
            <a:ext cx="7772400" cy="1143000"/>
          </a:xfrm>
        </p:spPr>
        <p:txBody>
          <a:bodyPr/>
          <a:lstStyle/>
          <a:p>
            <a:r>
              <a:rPr lang="pt-BR" altLang="pt-BR" sz="3600" smtClean="0"/>
              <a:t>A economia do milho</a:t>
            </a:r>
          </a:p>
        </p:txBody>
      </p:sp>
      <p:sp>
        <p:nvSpPr>
          <p:cNvPr id="431107" name="Rectangle 3"/>
          <p:cNvSpPr>
            <a:spLocks noGrp="1" noChangeArrowheads="1"/>
          </p:cNvSpPr>
          <p:nvPr>
            <p:ph type="body" idx="1"/>
          </p:nvPr>
        </p:nvSpPr>
        <p:spPr>
          <a:xfrm flipH="1">
            <a:off x="514350" y="1863725"/>
            <a:ext cx="8077200" cy="3892550"/>
          </a:xfrm>
        </p:spPr>
        <p:txBody>
          <a:bodyPr/>
          <a:lstStyle/>
          <a:p>
            <a:pPr marL="762000" lvl="1" algn="ctr">
              <a:lnSpc>
                <a:spcPct val="90000"/>
              </a:lnSpc>
              <a:buFontTx/>
              <a:buNone/>
              <a:defRPr/>
            </a:pPr>
            <a:r>
              <a:rPr lang="pt-BR" sz="3200" b="1" i="1" smtClean="0">
                <a:solidFill>
                  <a:schemeClr val="bg1"/>
                </a:solidFill>
                <a:effectLst>
                  <a:outerShdw blurRad="38100" dist="38100" dir="2700000" algn="tl">
                    <a:srgbClr val="000000"/>
                  </a:outerShdw>
                </a:effectLst>
              </a:rPr>
              <a:t>S</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latin typeface="Symbol" pitchFamily="18" charset="2"/>
              </a:rPr>
              <a:t>r</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p</a:t>
            </a:r>
            <a:r>
              <a:rPr lang="pt-BR" sz="3200" b="1" smtClean="0">
                <a:solidFill>
                  <a:schemeClr val="bg1"/>
                </a:solidFill>
                <a:effectLst>
                  <a:outerShdw blurRad="38100" dist="38100" dir="2700000" algn="tl">
                    <a:srgbClr val="000000"/>
                  </a:outerShdw>
                </a:effectLst>
              </a:rPr>
              <a:t>)</a:t>
            </a:r>
          </a:p>
          <a:p>
            <a:pPr marL="261938" indent="-261938">
              <a:lnSpc>
                <a:spcPct val="90000"/>
              </a:lnSpc>
              <a:buFontTx/>
              <a:buNone/>
              <a:defRPr/>
            </a:pPr>
            <a:r>
              <a:rPr lang="pt-BR" b="1" smtClean="0">
                <a:solidFill>
                  <a:schemeClr val="bg1"/>
                </a:solidFill>
              </a:rPr>
              <a:t>e</a:t>
            </a:r>
          </a:p>
          <a:p>
            <a:pPr marL="762000" lvl="1" algn="ctr">
              <a:lnSpc>
                <a:spcPct val="90000"/>
              </a:lnSpc>
              <a:buFontTx/>
              <a:buNone/>
              <a:defRPr/>
            </a:pPr>
            <a:r>
              <a:rPr lang="pt-BR" sz="3200" b="1" i="1" smtClean="0">
                <a:solidFill>
                  <a:schemeClr val="bg1"/>
                </a:solidFill>
                <a:effectLst>
                  <a:outerShdw blurRad="38100" dist="38100" dir="2700000" algn="tl">
                    <a:srgbClr val="000000"/>
                  </a:outerShdw>
                </a:effectLst>
                <a:latin typeface="Symbol" pitchFamily="18" charset="2"/>
              </a:rPr>
              <a:t>r </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rPr>
              <a:t>V</a:t>
            </a:r>
            <a:r>
              <a:rPr lang="pt-BR" sz="3200" b="1" baseline="30000" smtClean="0">
                <a:solidFill>
                  <a:schemeClr val="bg1"/>
                </a:solidFill>
                <a:effectLst>
                  <a:outerShdw blurRad="38100" dist="38100" dir="2700000" algn="tl">
                    <a:srgbClr val="000000"/>
                  </a:outerShdw>
                </a:effectLst>
              </a:rPr>
              <a:t>-1</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rPr>
              <a:t>p</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v</a:t>
            </a:r>
            <a:r>
              <a:rPr lang="pt-BR" sz="3200" b="1" smtClean="0">
                <a:solidFill>
                  <a:schemeClr val="bg1"/>
                </a:solidFill>
                <a:effectLst>
                  <a:outerShdw blurRad="38100" dist="38100" dir="2700000" algn="tl">
                    <a:srgbClr val="000000"/>
                  </a:outerShdw>
                </a:effectLst>
              </a:rPr>
              <a:t>)</a:t>
            </a:r>
          </a:p>
          <a:p>
            <a:pPr marL="261938" indent="-261938">
              <a:lnSpc>
                <a:spcPct val="90000"/>
              </a:lnSpc>
              <a:buFontTx/>
              <a:buNone/>
              <a:defRPr/>
            </a:pPr>
            <a:r>
              <a:rPr lang="pt-BR" b="1" smtClean="0">
                <a:solidFill>
                  <a:schemeClr val="bg1"/>
                </a:solidFill>
              </a:rPr>
              <a:t>Então</a:t>
            </a:r>
          </a:p>
          <a:p>
            <a:pPr marL="762000" lvl="1" algn="ctr">
              <a:lnSpc>
                <a:spcPct val="90000"/>
              </a:lnSpc>
              <a:buFontTx/>
              <a:buNone/>
              <a:defRPr/>
            </a:pPr>
            <a:r>
              <a:rPr lang="pt-BR" sz="3200" b="1" i="1" smtClean="0">
                <a:effectLst>
                  <a:outerShdw blurRad="38100" dist="38100" dir="2700000" algn="tl">
                    <a:srgbClr val="000000"/>
                  </a:outerShdw>
                </a:effectLst>
              </a:rPr>
              <a:t>S = 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V</a:t>
            </a:r>
            <a:r>
              <a:rPr lang="pt-BR" sz="3200" b="1" baseline="30000" smtClean="0">
                <a:effectLst>
                  <a:outerShdw blurRad="38100" dist="38100" dir="2700000" algn="tl">
                    <a:srgbClr val="000000"/>
                  </a:outerShdw>
                </a:effectLst>
              </a:rPr>
              <a:t>-1</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p</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v</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p</a:t>
            </a:r>
            <a:r>
              <a:rPr lang="pt-BR" sz="3200" b="1" smtClean="0">
                <a:effectLst>
                  <a:outerShdw blurRad="38100" dist="38100" dir="2700000" algn="tl">
                    <a:srgbClr val="000000"/>
                  </a:outerShdw>
                </a:effectLst>
              </a:rPr>
              <a:t>) = </a:t>
            </a:r>
            <a:r>
              <a:rPr lang="pt-BR" sz="3200" b="1" smtClean="0">
                <a:effectLst>
                  <a:outerShdw blurRad="38100" dist="38100" dir="2700000" algn="tl">
                    <a:srgbClr val="000000"/>
                  </a:outerShdw>
                </a:effectLst>
                <a:latin typeface="Symbol" pitchFamily="18" charset="2"/>
              </a:rPr>
              <a:t>X</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v</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p</a:t>
            </a:r>
            <a:r>
              <a:rPr lang="pt-BR" sz="3200" b="1" smtClean="0">
                <a:effectLst>
                  <a:outerShdw blurRad="38100" dist="38100" dir="2700000" algn="tl">
                    <a:srgbClr val="00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Effect transition="in" filter="strips(downRight)">
                                      <p:cBhvr>
                                        <p:cTn id="7" dur="500"/>
                                        <p:tgtEl>
                                          <p:spTgt spid="43110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31107">
                                            <p:txEl>
                                              <p:pRg st="1" end="1"/>
                                            </p:txEl>
                                          </p:spTgt>
                                        </p:tgtEl>
                                        <p:attrNameLst>
                                          <p:attrName>style.visibility</p:attrName>
                                        </p:attrNameLst>
                                      </p:cBhvr>
                                      <p:to>
                                        <p:strVal val="visible"/>
                                      </p:to>
                                    </p:set>
                                    <p:animEffect transition="in" filter="strips(downRight)">
                                      <p:cBhvr>
                                        <p:cTn id="11" dur="500"/>
                                        <p:tgtEl>
                                          <p:spTgt spid="431107">
                                            <p:txEl>
                                              <p:pRg st="1" end="1"/>
                                            </p:txEl>
                                          </p:spTgt>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431107">
                                            <p:txEl>
                                              <p:pRg st="2" end="2"/>
                                            </p:txEl>
                                          </p:spTgt>
                                        </p:tgtEl>
                                        <p:attrNameLst>
                                          <p:attrName>style.visibility</p:attrName>
                                        </p:attrNameLst>
                                      </p:cBhvr>
                                      <p:to>
                                        <p:strVal val="visible"/>
                                      </p:to>
                                    </p:set>
                                    <p:animEffect transition="in" filter="strips(downRight)">
                                      <p:cBhvr>
                                        <p:cTn id="14" dur="500"/>
                                        <p:tgtEl>
                                          <p:spTgt spid="431107">
                                            <p:txEl>
                                              <p:pRg st="2" end="2"/>
                                            </p:txEl>
                                          </p:spTgt>
                                        </p:tgtEl>
                                      </p:cBhvr>
                                    </p:animEffect>
                                  </p:childTnLst>
                                </p:cTn>
                              </p:par>
                            </p:childTnLst>
                          </p:cTn>
                        </p:par>
                        <p:par>
                          <p:cTn id="15" fill="hold" nodeType="afterGroup">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431107">
                                            <p:txEl>
                                              <p:pRg st="3" end="3"/>
                                            </p:txEl>
                                          </p:spTgt>
                                        </p:tgtEl>
                                        <p:attrNameLst>
                                          <p:attrName>style.visibility</p:attrName>
                                        </p:attrNameLst>
                                      </p:cBhvr>
                                      <p:to>
                                        <p:strVal val="visible"/>
                                      </p:to>
                                    </p:set>
                                    <p:animEffect transition="in" filter="strips(downRight)">
                                      <p:cBhvr>
                                        <p:cTn id="18" dur="500"/>
                                        <p:tgtEl>
                                          <p:spTgt spid="43110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31107">
                                            <p:txEl>
                                              <p:pRg st="4" end="4"/>
                                            </p:txEl>
                                          </p:spTgt>
                                        </p:tgtEl>
                                        <p:attrNameLst>
                                          <p:attrName>style.visibility</p:attrName>
                                        </p:attrNameLst>
                                      </p:cBhvr>
                                      <p:to>
                                        <p:strVal val="visible"/>
                                      </p:to>
                                    </p:set>
                                    <p:animEffect transition="in" filter="strips(downRight)">
                                      <p:cBhvr>
                                        <p:cTn id="23" dur="500"/>
                                        <p:tgtEl>
                                          <p:spTgt spid="431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68611" name="Rectangle 2"/>
          <p:cNvSpPr>
            <a:spLocks noGrp="1" noChangeArrowheads="1"/>
          </p:cNvSpPr>
          <p:nvPr>
            <p:ph type="title"/>
          </p:nvPr>
        </p:nvSpPr>
        <p:spPr>
          <a:xfrm>
            <a:off x="685800" y="352425"/>
            <a:ext cx="7772400" cy="1143000"/>
          </a:xfrm>
        </p:spPr>
        <p:txBody>
          <a:bodyPr/>
          <a:lstStyle/>
          <a:p>
            <a:r>
              <a:rPr lang="pt-BR" altLang="pt-BR" sz="3600" smtClean="0"/>
              <a:t>A economia do milho</a:t>
            </a:r>
          </a:p>
        </p:txBody>
      </p:sp>
      <p:sp>
        <p:nvSpPr>
          <p:cNvPr id="432131" name="Rectangle 3"/>
          <p:cNvSpPr>
            <a:spLocks noGrp="1" noChangeArrowheads="1"/>
          </p:cNvSpPr>
          <p:nvPr>
            <p:ph type="body" idx="1"/>
          </p:nvPr>
        </p:nvSpPr>
        <p:spPr>
          <a:xfrm flipH="1">
            <a:off x="349250" y="1863725"/>
            <a:ext cx="8458200" cy="3892550"/>
          </a:xfrm>
        </p:spPr>
        <p:txBody>
          <a:bodyPr/>
          <a:lstStyle/>
          <a:p>
            <a:pPr marL="261938" indent="-261938">
              <a:lnSpc>
                <a:spcPct val="90000"/>
              </a:lnSpc>
              <a:defRPr/>
            </a:pPr>
            <a:r>
              <a:rPr lang="pt-BR" b="1" smtClean="0">
                <a:solidFill>
                  <a:schemeClr val="bg1"/>
                </a:solidFill>
              </a:rPr>
              <a:t>A probabilidade que os tomadores (idênticos) paguem um empréstimo de tamanho </a:t>
            </a:r>
            <a:r>
              <a:rPr lang="pt-BR" b="1" i="1" smtClean="0">
                <a:solidFill>
                  <a:schemeClr val="bg1"/>
                </a:solidFill>
              </a:rPr>
              <a:t>s</a:t>
            </a:r>
            <a:r>
              <a:rPr lang="pt-BR" b="1" smtClean="0">
                <a:solidFill>
                  <a:schemeClr val="bg1"/>
                </a:solidFill>
              </a:rPr>
              <a:t> e taxa de juros </a:t>
            </a:r>
            <a:r>
              <a:rPr lang="pt-BR" b="1" i="1" smtClean="0">
                <a:solidFill>
                  <a:schemeClr val="bg1"/>
                </a:solidFill>
              </a:rPr>
              <a:t>r</a:t>
            </a:r>
            <a:r>
              <a:rPr lang="pt-BR" b="1" smtClean="0">
                <a:solidFill>
                  <a:schemeClr val="bg1"/>
                </a:solidFill>
              </a:rPr>
              <a:t> é</a:t>
            </a:r>
          </a:p>
          <a:p>
            <a:pPr marL="762000" lvl="1" algn="ctr">
              <a:lnSpc>
                <a:spcPct val="90000"/>
              </a:lnSpc>
              <a:buFontTx/>
              <a:buNone/>
              <a:defRPr/>
            </a:pPr>
            <a:r>
              <a:rPr lang="pt-BR" sz="3200" b="1" i="1" smtClean="0">
                <a:effectLst>
                  <a:outerShdw blurRad="38100" dist="38100" dir="2700000" algn="tl">
                    <a:srgbClr val="000000"/>
                  </a:outerShdw>
                </a:effectLst>
              </a:rPr>
              <a:t>P</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s</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a:p>
            <a:pPr marL="762000" lvl="1">
              <a:lnSpc>
                <a:spcPct val="90000"/>
              </a:lnSpc>
              <a:buFontTx/>
              <a:buNone/>
              <a:defRPr/>
            </a:pPr>
            <a:r>
              <a:rPr lang="pt-BR" sz="3200" b="1" smtClean="0">
                <a:solidFill>
                  <a:schemeClr val="bg1"/>
                </a:solidFill>
                <a:effectLst>
                  <a:outerShdw blurRad="38100" dist="38100" dir="2700000" algn="tl">
                    <a:srgbClr val="000000"/>
                  </a:outerShdw>
                </a:effectLst>
              </a:rPr>
              <a:t>em que </a:t>
            </a:r>
            <a:r>
              <a:rPr lang="pt-BR" sz="3200" b="1" i="1" smtClean="0">
                <a:solidFill>
                  <a:schemeClr val="bg1"/>
                </a:solidFill>
                <a:effectLst>
                  <a:outerShdw blurRad="38100" dist="38100" dir="2700000" algn="tl">
                    <a:srgbClr val="000000"/>
                  </a:outerShdw>
                </a:effectLst>
              </a:rPr>
              <a:t>z</a:t>
            </a:r>
            <a:r>
              <a:rPr lang="pt-BR" sz="3200" b="1" smtClean="0">
                <a:solidFill>
                  <a:schemeClr val="bg1"/>
                </a:solidFill>
                <a:effectLst>
                  <a:outerShdw blurRad="38100" dist="38100" dir="2700000" algn="tl">
                    <a:srgbClr val="000000"/>
                  </a:outerShdw>
                </a:effectLst>
              </a:rPr>
              <a:t> é um vetor de variáveis ambientais.</a:t>
            </a:r>
          </a:p>
          <a:p>
            <a:pPr marL="762000" lvl="1" algn="ctr">
              <a:lnSpc>
                <a:spcPct val="90000"/>
              </a:lnSpc>
              <a:buFontTx/>
              <a:buNone/>
              <a:defRPr/>
            </a:pPr>
            <a:endParaRPr lang="pt-BR" sz="3200" b="1" smtClean="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Effect transition="in" filter="strips(downRight)">
                                      <p:cBhvr>
                                        <p:cTn id="7" dur="500"/>
                                        <p:tgtEl>
                                          <p:spTgt spid="43213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32131">
                                            <p:txEl>
                                              <p:pRg st="1" end="1"/>
                                            </p:txEl>
                                          </p:spTgt>
                                        </p:tgtEl>
                                        <p:attrNameLst>
                                          <p:attrName>style.visibility</p:attrName>
                                        </p:attrNameLst>
                                      </p:cBhvr>
                                      <p:to>
                                        <p:strVal val="visible"/>
                                      </p:to>
                                    </p:set>
                                    <p:animEffect transition="in" filter="strips(downRight)">
                                      <p:cBhvr>
                                        <p:cTn id="10" dur="500"/>
                                        <p:tgtEl>
                                          <p:spTgt spid="43213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32131">
                                            <p:txEl>
                                              <p:pRg st="2" end="2"/>
                                            </p:txEl>
                                          </p:spTgt>
                                        </p:tgtEl>
                                        <p:attrNameLst>
                                          <p:attrName>style.visibility</p:attrName>
                                        </p:attrNameLst>
                                      </p:cBhvr>
                                      <p:to>
                                        <p:strVal val="visible"/>
                                      </p:to>
                                    </p:set>
                                    <p:animEffect transition="in" filter="strips(downRight)">
                                      <p:cBhvr>
                                        <p:cTn id="13" dur="500"/>
                                        <p:tgtEl>
                                          <p:spTgt spid="432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69635" name="Rectangle 2"/>
          <p:cNvSpPr>
            <a:spLocks noGrp="1" noChangeArrowheads="1"/>
          </p:cNvSpPr>
          <p:nvPr>
            <p:ph type="title"/>
          </p:nvPr>
        </p:nvSpPr>
        <p:spPr>
          <a:xfrm>
            <a:off x="685800" y="352425"/>
            <a:ext cx="7772400" cy="1143000"/>
          </a:xfrm>
        </p:spPr>
        <p:txBody>
          <a:bodyPr/>
          <a:lstStyle/>
          <a:p>
            <a:r>
              <a:rPr lang="pt-BR" altLang="pt-BR" sz="3600" smtClean="0"/>
              <a:t>A economia do milho com racionamento de crédito</a:t>
            </a:r>
          </a:p>
        </p:txBody>
      </p:sp>
      <p:sp>
        <p:nvSpPr>
          <p:cNvPr id="433155" name="Rectangle 3"/>
          <p:cNvSpPr>
            <a:spLocks noGrp="1" noChangeArrowheads="1"/>
          </p:cNvSpPr>
          <p:nvPr>
            <p:ph type="body" idx="1"/>
          </p:nvPr>
        </p:nvSpPr>
        <p:spPr>
          <a:xfrm flipH="1">
            <a:off x="349250" y="1863725"/>
            <a:ext cx="8458200" cy="3892550"/>
          </a:xfrm>
        </p:spPr>
        <p:txBody>
          <a:bodyPr/>
          <a:lstStyle/>
          <a:p>
            <a:pPr marL="261938" indent="-261938">
              <a:lnSpc>
                <a:spcPct val="90000"/>
              </a:lnSpc>
            </a:pPr>
            <a:r>
              <a:rPr lang="pt-BR" altLang="pt-BR" b="1" smtClean="0"/>
              <a:t>Caso mais simples: à taxa de juros que maximiza o retorno esperado do banco, a demanda por fundos é maior que a oferta.</a:t>
            </a:r>
          </a:p>
          <a:p>
            <a:pPr marL="261938" indent="-261938">
              <a:lnSpc>
                <a:spcPct val="90000"/>
              </a:lnSpc>
            </a:pPr>
            <a:r>
              <a:rPr lang="pt-BR" altLang="pt-BR" b="1" smtClean="0">
                <a:solidFill>
                  <a:schemeClr val="bg1"/>
                </a:solidFill>
              </a:rPr>
              <a:t>Magnitude do empréstimo exigido pelo tomador representativo é dada por:</a:t>
            </a:r>
          </a:p>
          <a:p>
            <a:pPr marL="762000" lvl="1" algn="ctr">
              <a:lnSpc>
                <a:spcPct val="90000"/>
              </a:lnSpc>
              <a:buFontTx/>
              <a:buNone/>
            </a:pPr>
            <a:r>
              <a:rPr lang="pt-BR" altLang="pt-BR" sz="3600" b="1" i="1" smtClean="0">
                <a:solidFill>
                  <a:schemeClr val="bg1"/>
                </a:solidFill>
              </a:rPr>
              <a:t>d</a:t>
            </a:r>
            <a:r>
              <a:rPr lang="pt-BR" altLang="pt-BR" sz="3600" b="1" smtClean="0">
                <a:solidFill>
                  <a:schemeClr val="bg1"/>
                </a:solidFill>
              </a:rPr>
              <a:t> = </a:t>
            </a:r>
            <a:r>
              <a:rPr lang="pt-BR" altLang="pt-BR" sz="3600" b="1" i="1" smtClean="0">
                <a:solidFill>
                  <a:schemeClr val="bg1"/>
                </a:solidFill>
              </a:rPr>
              <a:t>d</a:t>
            </a:r>
            <a:r>
              <a:rPr lang="pt-BR" altLang="pt-BR" sz="3600" b="1" smtClean="0">
                <a:solidFill>
                  <a:schemeClr val="bg1"/>
                </a:solidFill>
              </a:rPr>
              <a:t>(</a:t>
            </a:r>
            <a:r>
              <a:rPr lang="pt-BR" altLang="pt-BR" sz="3600" b="1" i="1" smtClean="0">
                <a:solidFill>
                  <a:schemeClr val="bg1"/>
                </a:solidFill>
              </a:rPr>
              <a:t>r</a:t>
            </a:r>
            <a:r>
              <a:rPr lang="pt-BR" altLang="pt-BR" sz="3600" b="1" smtClean="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Effect transition="in" filter="strips(downRight)">
                                      <p:cBhvr>
                                        <p:cTn id="7" dur="500"/>
                                        <p:tgtEl>
                                          <p:spTgt spid="433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33155">
                                            <p:txEl>
                                              <p:pRg st="1" end="1"/>
                                            </p:txEl>
                                          </p:spTgt>
                                        </p:tgtEl>
                                        <p:attrNameLst>
                                          <p:attrName>style.visibility</p:attrName>
                                        </p:attrNameLst>
                                      </p:cBhvr>
                                      <p:to>
                                        <p:strVal val="visible"/>
                                      </p:to>
                                    </p:set>
                                    <p:animEffect transition="in" filter="strips(downRight)">
                                      <p:cBhvr>
                                        <p:cTn id="12" dur="500"/>
                                        <p:tgtEl>
                                          <p:spTgt spid="433155">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33155">
                                            <p:txEl>
                                              <p:pRg st="2" end="2"/>
                                            </p:txEl>
                                          </p:spTgt>
                                        </p:tgtEl>
                                        <p:attrNameLst>
                                          <p:attrName>style.visibility</p:attrName>
                                        </p:attrNameLst>
                                      </p:cBhvr>
                                      <p:to>
                                        <p:strVal val="visible"/>
                                      </p:to>
                                    </p:set>
                                    <p:animEffect transition="in" filter="strips(downRight)">
                                      <p:cBhvr>
                                        <p:cTn id="15" dur="500"/>
                                        <p:tgtEl>
                                          <p:spTgt spid="433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70659" name="Rectangle 2"/>
          <p:cNvSpPr>
            <a:spLocks noGrp="1" noChangeArrowheads="1"/>
          </p:cNvSpPr>
          <p:nvPr>
            <p:ph type="title"/>
          </p:nvPr>
        </p:nvSpPr>
        <p:spPr>
          <a:xfrm>
            <a:off x="685800" y="352425"/>
            <a:ext cx="7772400" cy="1143000"/>
          </a:xfrm>
        </p:spPr>
        <p:txBody>
          <a:bodyPr/>
          <a:lstStyle/>
          <a:p>
            <a:r>
              <a:rPr lang="pt-BR" altLang="pt-BR" sz="3600" smtClean="0"/>
              <a:t>A economia do milho com racionamento de crédito</a:t>
            </a:r>
          </a:p>
        </p:txBody>
      </p:sp>
      <p:sp>
        <p:nvSpPr>
          <p:cNvPr id="434179" name="Rectangle 3"/>
          <p:cNvSpPr>
            <a:spLocks noGrp="1" noChangeArrowheads="1"/>
          </p:cNvSpPr>
          <p:nvPr>
            <p:ph type="body" idx="1"/>
          </p:nvPr>
        </p:nvSpPr>
        <p:spPr>
          <a:xfrm flipH="1">
            <a:off x="349250" y="1863725"/>
            <a:ext cx="8458200" cy="3892550"/>
          </a:xfrm>
        </p:spPr>
        <p:txBody>
          <a:bodyPr/>
          <a:lstStyle/>
          <a:p>
            <a:pPr marL="261938" indent="-261938">
              <a:lnSpc>
                <a:spcPct val="90000"/>
              </a:lnSpc>
              <a:defRPr/>
            </a:pPr>
            <a:r>
              <a:rPr lang="pt-BR" b="1" smtClean="0"/>
              <a:t>Lucro do banco:</a:t>
            </a:r>
          </a:p>
          <a:p>
            <a:pPr marL="762000" lvl="1" algn="ctr">
              <a:lnSpc>
                <a:spcPct val="90000"/>
              </a:lnSpc>
              <a:buFontTx/>
              <a:buNone/>
              <a:defRPr/>
            </a:pPr>
            <a:r>
              <a:rPr lang="pt-BR" sz="3200" b="1" i="1" smtClean="0">
                <a:effectLst>
                  <a:outerShdw blurRad="38100" dist="38100" dir="2700000" algn="tl">
                    <a:srgbClr val="000000"/>
                  </a:outerShdw>
                </a:effectLst>
                <a:latin typeface="Symbol" pitchFamily="18" charset="2"/>
              </a:rPr>
              <a:t>P</a:t>
            </a:r>
            <a:r>
              <a:rPr lang="pt-BR" sz="3200" b="1" smtClean="0">
                <a:effectLst>
                  <a:outerShdw blurRad="38100" dist="38100" dir="2700000" algn="tl">
                    <a:srgbClr val="000000"/>
                  </a:outerShdw>
                </a:effectLst>
                <a:latin typeface="Symbol" pitchFamily="18" charset="2"/>
              </a:rPr>
              <a:t> = </a:t>
            </a:r>
            <a:r>
              <a:rPr lang="pt-BR" sz="3200" b="1" i="1" smtClean="0">
                <a:effectLst>
                  <a:outerShdw blurRad="38100" dist="38100" dir="2700000" algn="tl">
                    <a:srgbClr val="000000"/>
                  </a:outerShdw>
                </a:effectLst>
              </a:rPr>
              <a:t>f</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s </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n</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D</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endParaRPr lang="pt-BR" b="1" smtClean="0"/>
          </a:p>
          <a:p>
            <a:pPr marL="261938" indent="-261938">
              <a:lnSpc>
                <a:spcPct val="90000"/>
              </a:lnSpc>
              <a:defRPr/>
            </a:pPr>
            <a:r>
              <a:rPr lang="pt-BR" b="1" smtClean="0"/>
              <a:t>Probabilidade de inadimplência do banco:</a:t>
            </a:r>
          </a:p>
          <a:p>
            <a:pPr marL="762000" lvl="1" algn="ctr">
              <a:lnSpc>
                <a:spcPct val="90000"/>
              </a:lnSpc>
              <a:buFontTx/>
              <a:buNone/>
              <a:defRPr/>
            </a:pPr>
            <a:r>
              <a:rPr lang="pt-BR" sz="3200" b="1" i="1" smtClean="0">
                <a:effectLst>
                  <a:outerShdw blurRad="38100" dist="38100" dir="2700000" algn="tl">
                    <a:srgbClr val="000000"/>
                  </a:outerShdw>
                </a:effectLst>
              </a:rPr>
              <a:t>p</a:t>
            </a:r>
            <a:r>
              <a:rPr lang="pt-BR" sz="3200" b="1" smtClean="0">
                <a:effectLst>
                  <a:outerShdw blurRad="38100" dist="38100" dir="2700000" algn="tl">
                    <a:srgbClr val="000000"/>
                  </a:outerShdw>
                </a:effectLst>
                <a:latin typeface="Symbol" pitchFamily="18" charset="2"/>
              </a:rPr>
              <a:t> = </a:t>
            </a:r>
            <a:r>
              <a:rPr lang="pt-BR" sz="3200" b="1" i="1" smtClean="0">
                <a:effectLst>
                  <a:outerShdw blurRad="38100" dist="38100" dir="2700000" algn="tl">
                    <a:srgbClr val="000000"/>
                  </a:outerShdw>
                </a:effectLst>
              </a:rPr>
              <a:t>g</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s </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n</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endParaRPr lang="pt-BR" b="1" smtClean="0"/>
          </a:p>
          <a:p>
            <a:pPr marL="261938" indent="-261938">
              <a:lnSpc>
                <a:spcPct val="90000"/>
              </a:lnSpc>
              <a:defRPr/>
            </a:pPr>
            <a:r>
              <a:rPr lang="pt-BR" sz="2800" b="1" smtClean="0">
                <a:solidFill>
                  <a:schemeClr val="bg1"/>
                </a:solidFill>
              </a:rPr>
              <a:t>Em que:</a:t>
            </a:r>
          </a:p>
          <a:p>
            <a:pPr marL="762000" lvl="1">
              <a:lnSpc>
                <a:spcPct val="90000"/>
              </a:lnSpc>
              <a:buFontTx/>
              <a:buNone/>
              <a:defRPr/>
            </a:pPr>
            <a:r>
              <a:rPr lang="pt-BR" b="1" i="1" smtClean="0">
                <a:solidFill>
                  <a:schemeClr val="bg1"/>
                </a:solidFill>
              </a:rPr>
              <a:t>s</a:t>
            </a:r>
            <a:r>
              <a:rPr lang="pt-BR" b="1" smtClean="0">
                <a:solidFill>
                  <a:schemeClr val="bg1"/>
                </a:solidFill>
              </a:rPr>
              <a:t> é o tamanho dos empréstimos</a:t>
            </a:r>
          </a:p>
          <a:p>
            <a:pPr marL="762000" lvl="1">
              <a:lnSpc>
                <a:spcPct val="90000"/>
              </a:lnSpc>
              <a:buFontTx/>
              <a:buNone/>
              <a:defRPr/>
            </a:pPr>
            <a:r>
              <a:rPr lang="pt-BR" b="1" i="1" smtClean="0">
                <a:solidFill>
                  <a:schemeClr val="bg1"/>
                </a:solidFill>
              </a:rPr>
              <a:t>n</a:t>
            </a:r>
            <a:r>
              <a:rPr lang="pt-BR" b="1" smtClean="0">
                <a:solidFill>
                  <a:schemeClr val="bg1"/>
                </a:solidFill>
              </a:rPr>
              <a:t> é número de empréstimos</a:t>
            </a:r>
          </a:p>
          <a:p>
            <a:pPr marL="762000" lvl="1">
              <a:lnSpc>
                <a:spcPct val="90000"/>
              </a:lnSpc>
              <a:buFontTx/>
              <a:buNone/>
              <a:defRPr/>
            </a:pPr>
            <a:r>
              <a:rPr lang="pt-BR" b="1" i="1" smtClean="0">
                <a:solidFill>
                  <a:schemeClr val="bg1"/>
                </a:solidFill>
              </a:rPr>
              <a:t>D</a:t>
            </a:r>
            <a:r>
              <a:rPr lang="pt-BR" b="1" smtClean="0">
                <a:solidFill>
                  <a:schemeClr val="bg1"/>
                </a:solidFill>
              </a:rPr>
              <a:t> é a magnitude dos depósitos</a:t>
            </a:r>
          </a:p>
          <a:p>
            <a:pPr marL="762000" lvl="1">
              <a:lnSpc>
                <a:spcPct val="90000"/>
              </a:lnSpc>
              <a:buFontTx/>
              <a:buNone/>
              <a:defRPr/>
            </a:pPr>
            <a:r>
              <a:rPr lang="pt-BR" b="1" i="1" smtClean="0">
                <a:solidFill>
                  <a:schemeClr val="bg1"/>
                </a:solidFill>
              </a:rPr>
              <a:t>K</a:t>
            </a:r>
            <a:r>
              <a:rPr lang="pt-BR" b="1" smtClean="0">
                <a:solidFill>
                  <a:schemeClr val="bg1"/>
                </a:solidFill>
              </a:rPr>
              <a:t> é o capital inicial (milho que o banco carrega de períodos anteriores)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animEffect transition="in" filter="strips(downRight)">
                                      <p:cBhvr>
                                        <p:cTn id="7" dur="500"/>
                                        <p:tgtEl>
                                          <p:spTgt spid="43417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34179">
                                            <p:txEl>
                                              <p:pRg st="1" end="1"/>
                                            </p:txEl>
                                          </p:spTgt>
                                        </p:tgtEl>
                                        <p:attrNameLst>
                                          <p:attrName>style.visibility</p:attrName>
                                        </p:attrNameLst>
                                      </p:cBhvr>
                                      <p:to>
                                        <p:strVal val="visible"/>
                                      </p:to>
                                    </p:set>
                                    <p:animEffect transition="in" filter="strips(downRight)">
                                      <p:cBhvr>
                                        <p:cTn id="10" dur="500"/>
                                        <p:tgtEl>
                                          <p:spTgt spid="434179">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34179">
                                            <p:txEl>
                                              <p:pRg st="4" end="4"/>
                                            </p:txEl>
                                          </p:spTgt>
                                        </p:tgtEl>
                                        <p:attrNameLst>
                                          <p:attrName>style.visibility</p:attrName>
                                        </p:attrNameLst>
                                      </p:cBhvr>
                                      <p:to>
                                        <p:strVal val="visible"/>
                                      </p:to>
                                    </p:set>
                                    <p:animEffect transition="in" filter="strips(downRight)">
                                      <p:cBhvr>
                                        <p:cTn id="13" dur="500"/>
                                        <p:tgtEl>
                                          <p:spTgt spid="434179">
                                            <p:txEl>
                                              <p:pRg st="4" end="4"/>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434179">
                                            <p:txEl>
                                              <p:pRg st="5" end="5"/>
                                            </p:txEl>
                                          </p:spTgt>
                                        </p:tgtEl>
                                        <p:attrNameLst>
                                          <p:attrName>style.visibility</p:attrName>
                                        </p:attrNameLst>
                                      </p:cBhvr>
                                      <p:to>
                                        <p:strVal val="visible"/>
                                      </p:to>
                                    </p:set>
                                    <p:animEffect transition="in" filter="strips(downRight)">
                                      <p:cBhvr>
                                        <p:cTn id="16" dur="500"/>
                                        <p:tgtEl>
                                          <p:spTgt spid="434179">
                                            <p:txEl>
                                              <p:pRg st="5" end="5"/>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434179">
                                            <p:txEl>
                                              <p:pRg st="6" end="6"/>
                                            </p:txEl>
                                          </p:spTgt>
                                        </p:tgtEl>
                                        <p:attrNameLst>
                                          <p:attrName>style.visibility</p:attrName>
                                        </p:attrNameLst>
                                      </p:cBhvr>
                                      <p:to>
                                        <p:strVal val="visible"/>
                                      </p:to>
                                    </p:set>
                                    <p:animEffect transition="in" filter="strips(downRight)">
                                      <p:cBhvr>
                                        <p:cTn id="19" dur="500"/>
                                        <p:tgtEl>
                                          <p:spTgt spid="434179">
                                            <p:txEl>
                                              <p:pRg st="6" end="6"/>
                                            </p:txEl>
                                          </p:spTgt>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434179">
                                            <p:txEl>
                                              <p:pRg st="7" end="7"/>
                                            </p:txEl>
                                          </p:spTgt>
                                        </p:tgtEl>
                                        <p:attrNameLst>
                                          <p:attrName>style.visibility</p:attrName>
                                        </p:attrNameLst>
                                      </p:cBhvr>
                                      <p:to>
                                        <p:strVal val="visible"/>
                                      </p:to>
                                    </p:set>
                                    <p:animEffect transition="in" filter="strips(downRight)">
                                      <p:cBhvr>
                                        <p:cTn id="22" dur="500"/>
                                        <p:tgtEl>
                                          <p:spTgt spid="434179">
                                            <p:txEl>
                                              <p:pRg st="7" end="7"/>
                                            </p:txEl>
                                          </p:spTgt>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434179">
                                            <p:txEl>
                                              <p:pRg st="8" end="8"/>
                                            </p:txEl>
                                          </p:spTgt>
                                        </p:tgtEl>
                                        <p:attrNameLst>
                                          <p:attrName>style.visibility</p:attrName>
                                        </p:attrNameLst>
                                      </p:cBhvr>
                                      <p:to>
                                        <p:strVal val="visible"/>
                                      </p:to>
                                    </p:set>
                                    <p:animEffect transition="in" filter="strips(downRight)">
                                      <p:cBhvr>
                                        <p:cTn id="25" dur="500"/>
                                        <p:tgtEl>
                                          <p:spTgt spid="434179">
                                            <p:txEl>
                                              <p:pRg st="8" end="8"/>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434179">
                                            <p:txEl>
                                              <p:pRg st="2" end="2"/>
                                            </p:txEl>
                                          </p:spTgt>
                                        </p:tgtEl>
                                        <p:attrNameLst>
                                          <p:attrName>style.visibility</p:attrName>
                                        </p:attrNameLst>
                                      </p:cBhvr>
                                      <p:to>
                                        <p:strVal val="visible"/>
                                      </p:to>
                                    </p:set>
                                    <p:animEffect transition="in" filter="strips(downRight)">
                                      <p:cBhvr>
                                        <p:cTn id="30" dur="500"/>
                                        <p:tgtEl>
                                          <p:spTgt spid="434179">
                                            <p:txEl>
                                              <p:pRg st="2" end="2"/>
                                            </p:txEl>
                                          </p:spTgt>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434179">
                                            <p:txEl>
                                              <p:pRg st="3" end="3"/>
                                            </p:txEl>
                                          </p:spTgt>
                                        </p:tgtEl>
                                        <p:attrNameLst>
                                          <p:attrName>style.visibility</p:attrName>
                                        </p:attrNameLst>
                                      </p:cBhvr>
                                      <p:to>
                                        <p:strVal val="visible"/>
                                      </p:to>
                                    </p:set>
                                    <p:animEffect transition="in" filter="strips(downRight)">
                                      <p:cBhvr>
                                        <p:cTn id="33" dur="500"/>
                                        <p:tgtEl>
                                          <p:spTgt spid="434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71683" name="Rectangle 2"/>
          <p:cNvSpPr>
            <a:spLocks noGrp="1" noChangeArrowheads="1"/>
          </p:cNvSpPr>
          <p:nvPr>
            <p:ph type="title"/>
          </p:nvPr>
        </p:nvSpPr>
        <p:spPr>
          <a:xfrm>
            <a:off x="685800" y="352425"/>
            <a:ext cx="7772400" cy="1143000"/>
          </a:xfrm>
        </p:spPr>
        <p:txBody>
          <a:bodyPr/>
          <a:lstStyle/>
          <a:p>
            <a:r>
              <a:rPr lang="pt-BR" altLang="pt-BR" sz="3600" smtClean="0"/>
              <a:t>A economia do milho com racionamento de crédito</a:t>
            </a:r>
          </a:p>
        </p:txBody>
      </p:sp>
      <p:sp>
        <p:nvSpPr>
          <p:cNvPr id="435203" name="Rectangle 3"/>
          <p:cNvSpPr>
            <a:spLocks noGrp="1" noChangeArrowheads="1"/>
          </p:cNvSpPr>
          <p:nvPr>
            <p:ph type="body" idx="1"/>
          </p:nvPr>
        </p:nvSpPr>
        <p:spPr>
          <a:xfrm flipH="1">
            <a:off x="349250" y="1863725"/>
            <a:ext cx="8458200" cy="3892550"/>
          </a:xfrm>
        </p:spPr>
        <p:txBody>
          <a:bodyPr/>
          <a:lstStyle/>
          <a:p>
            <a:pPr marL="261938" indent="-261938">
              <a:lnSpc>
                <a:spcPct val="90000"/>
              </a:lnSpc>
              <a:defRPr/>
            </a:pPr>
            <a:r>
              <a:rPr lang="pt-BR" b="1" smtClean="0"/>
              <a:t>Lucro do banco:</a:t>
            </a:r>
          </a:p>
          <a:p>
            <a:pPr marL="762000" lvl="1" algn="ctr">
              <a:lnSpc>
                <a:spcPct val="90000"/>
              </a:lnSpc>
              <a:buFontTx/>
              <a:buNone/>
              <a:defRPr/>
            </a:pPr>
            <a:r>
              <a:rPr lang="pt-BR" sz="3200" b="1" i="1" smtClean="0">
                <a:effectLst>
                  <a:outerShdw blurRad="38100" dist="38100" dir="2700000" algn="tl">
                    <a:srgbClr val="000000"/>
                  </a:outerShdw>
                </a:effectLst>
                <a:latin typeface="Symbol" pitchFamily="18" charset="2"/>
              </a:rPr>
              <a:t>P</a:t>
            </a:r>
            <a:r>
              <a:rPr lang="pt-BR" sz="3200" b="1" smtClean="0">
                <a:effectLst>
                  <a:outerShdw blurRad="38100" dist="38100" dir="2700000" algn="tl">
                    <a:srgbClr val="000000"/>
                  </a:outerShdw>
                </a:effectLst>
                <a:latin typeface="Symbol" pitchFamily="18" charset="2"/>
              </a:rPr>
              <a:t> = </a:t>
            </a:r>
            <a:r>
              <a:rPr lang="pt-BR" sz="3200" b="1" i="1" smtClean="0">
                <a:effectLst>
                  <a:outerShdw blurRad="38100" dist="38100" dir="2700000" algn="tl">
                    <a:srgbClr val="000000"/>
                  </a:outerShdw>
                </a:effectLst>
              </a:rPr>
              <a:t>f</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s </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n</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D</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endParaRPr lang="pt-BR" b="1" smtClean="0"/>
          </a:p>
          <a:p>
            <a:pPr marL="261938" indent="-261938">
              <a:lnSpc>
                <a:spcPct val="90000"/>
              </a:lnSpc>
              <a:defRPr/>
            </a:pPr>
            <a:r>
              <a:rPr lang="pt-BR" b="1" smtClean="0"/>
              <a:t>Probabilidade de inadimplência do banco:</a:t>
            </a:r>
          </a:p>
          <a:p>
            <a:pPr marL="762000" lvl="1" algn="ctr">
              <a:lnSpc>
                <a:spcPct val="90000"/>
              </a:lnSpc>
              <a:buFontTx/>
              <a:buNone/>
              <a:defRPr/>
            </a:pPr>
            <a:r>
              <a:rPr lang="pt-BR" sz="3200" b="1" i="1" smtClean="0">
                <a:effectLst>
                  <a:outerShdw blurRad="38100" dist="38100" dir="2700000" algn="tl">
                    <a:srgbClr val="000000"/>
                  </a:outerShdw>
                </a:effectLst>
              </a:rPr>
              <a:t>p</a:t>
            </a:r>
            <a:r>
              <a:rPr lang="pt-BR" sz="3200" b="1" smtClean="0">
                <a:effectLst>
                  <a:outerShdw blurRad="38100" dist="38100" dir="2700000" algn="tl">
                    <a:srgbClr val="000000"/>
                  </a:outerShdw>
                </a:effectLst>
                <a:latin typeface="Symbol" pitchFamily="18" charset="2"/>
              </a:rPr>
              <a:t> = </a:t>
            </a:r>
            <a:r>
              <a:rPr lang="pt-BR" sz="3200" b="1" i="1" smtClean="0">
                <a:effectLst>
                  <a:outerShdw blurRad="38100" dist="38100" dir="2700000" algn="tl">
                    <a:srgbClr val="000000"/>
                  </a:outerShdw>
                </a:effectLst>
              </a:rPr>
              <a:t>g</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s </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n</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D</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endParaRPr lang="pt-BR" b="1" smtClean="0"/>
          </a:p>
          <a:p>
            <a:pPr marL="261938" indent="-261938">
              <a:lnSpc>
                <a:spcPct val="90000"/>
              </a:lnSpc>
              <a:defRPr/>
            </a:pPr>
            <a:r>
              <a:rPr lang="pt-BR" b="1" smtClean="0">
                <a:solidFill>
                  <a:schemeClr val="bg1"/>
                </a:solidFill>
              </a:rPr>
              <a:t>Mas </a:t>
            </a:r>
            <a:r>
              <a:rPr lang="pt-BR" b="1" i="1" smtClean="0">
                <a:solidFill>
                  <a:schemeClr val="bg1"/>
                </a:solidFill>
                <a:effectLst>
                  <a:outerShdw blurRad="38100" dist="38100" dir="2700000" algn="tl">
                    <a:srgbClr val="000000"/>
                  </a:outerShdw>
                </a:effectLst>
                <a:latin typeface="Symbol" pitchFamily="18" charset="2"/>
              </a:rPr>
              <a:t>r </a:t>
            </a:r>
            <a:r>
              <a:rPr lang="pt-BR" b="1" smtClean="0">
                <a:solidFill>
                  <a:schemeClr val="bg1"/>
                </a:solidFill>
                <a:effectLst>
                  <a:outerShdw blurRad="38100" dist="38100" dir="2700000" algn="tl">
                    <a:srgbClr val="000000"/>
                  </a:outerShdw>
                </a:effectLst>
              </a:rPr>
              <a:t>=</a:t>
            </a:r>
            <a:r>
              <a:rPr lang="pt-BR" b="1" i="1" smtClean="0">
                <a:solidFill>
                  <a:schemeClr val="bg1"/>
                </a:solidFill>
                <a:effectLst>
                  <a:outerShdw blurRad="38100" dist="38100" dir="2700000" algn="tl">
                    <a:srgbClr val="000000"/>
                  </a:outerShdw>
                </a:effectLst>
              </a:rPr>
              <a:t>V</a:t>
            </a:r>
            <a:r>
              <a:rPr lang="pt-BR" b="1" baseline="30000" smtClean="0">
                <a:solidFill>
                  <a:schemeClr val="bg1"/>
                </a:solidFill>
                <a:effectLst>
                  <a:outerShdw blurRad="38100" dist="38100" dir="2700000" algn="tl">
                    <a:srgbClr val="000000"/>
                  </a:outerShdw>
                </a:effectLst>
              </a:rPr>
              <a:t>-1</a:t>
            </a:r>
            <a:r>
              <a:rPr lang="pt-BR" b="1" smtClean="0">
                <a:solidFill>
                  <a:schemeClr val="bg1"/>
                </a:solidFill>
                <a:effectLst>
                  <a:outerShdw blurRad="38100" dist="38100" dir="2700000" algn="tl">
                    <a:srgbClr val="000000"/>
                  </a:outerShdw>
                </a:effectLst>
              </a:rPr>
              <a:t>(</a:t>
            </a:r>
            <a:r>
              <a:rPr lang="pt-BR" b="1" i="1" smtClean="0">
                <a:solidFill>
                  <a:schemeClr val="bg1"/>
                </a:solidFill>
                <a:effectLst>
                  <a:outerShdw blurRad="38100" dist="38100" dir="2700000" algn="tl">
                    <a:srgbClr val="000000"/>
                  </a:outerShdw>
                </a:effectLst>
              </a:rPr>
              <a:t>p</a:t>
            </a:r>
            <a:r>
              <a:rPr lang="pt-BR" b="1" smtClean="0">
                <a:solidFill>
                  <a:schemeClr val="bg1"/>
                </a:solidFill>
                <a:effectLst>
                  <a:outerShdw blurRad="38100" dist="38100" dir="2700000" algn="tl">
                    <a:srgbClr val="000000"/>
                  </a:outerShdw>
                </a:effectLst>
              </a:rPr>
              <a:t>, </a:t>
            </a:r>
            <a:r>
              <a:rPr lang="pt-BR" b="1" i="1" smtClean="0">
                <a:solidFill>
                  <a:schemeClr val="bg1"/>
                </a:solidFill>
                <a:effectLst>
                  <a:outerShdw blurRad="38100" dist="38100" dir="2700000" algn="tl">
                    <a:srgbClr val="000000"/>
                  </a:outerShdw>
                </a:effectLst>
              </a:rPr>
              <a:t>v</a:t>
            </a:r>
            <a:r>
              <a:rPr lang="pt-BR" b="1" smtClean="0">
                <a:solidFill>
                  <a:schemeClr val="bg1"/>
                </a:solidFill>
                <a:effectLst>
                  <a:outerShdw blurRad="38100" dist="38100" dir="2700000" algn="tl">
                    <a:srgbClr val="000000"/>
                  </a:outerShdw>
                </a:effectLst>
              </a:rPr>
              <a:t>), então:</a:t>
            </a:r>
          </a:p>
          <a:p>
            <a:pPr marL="762000" lvl="1" algn="ctr">
              <a:lnSpc>
                <a:spcPct val="90000"/>
              </a:lnSpc>
              <a:buFontTx/>
              <a:buNone/>
              <a:defRPr/>
            </a:pPr>
            <a:r>
              <a:rPr lang="pt-BR" sz="3200" b="1" i="1" smtClean="0">
                <a:effectLst>
                  <a:outerShdw blurRad="38100" dist="38100" dir="2700000" algn="tl">
                    <a:srgbClr val="000000"/>
                  </a:outerShdw>
                </a:effectLst>
                <a:latin typeface="Symbol" pitchFamily="18" charset="2"/>
              </a:rPr>
              <a:t>P</a:t>
            </a:r>
            <a:r>
              <a:rPr lang="pt-BR" sz="3200" b="1" smtClean="0">
                <a:effectLst>
                  <a:outerShdw blurRad="38100" dist="38100" dir="2700000" algn="tl">
                    <a:srgbClr val="000000"/>
                  </a:outerShdw>
                </a:effectLst>
                <a:latin typeface="Symbol" pitchFamily="18" charset="2"/>
              </a:rPr>
              <a:t> = p</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s </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n</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D</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v</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endParaRPr lang="pt-BR" b="1" smtClean="0"/>
          </a:p>
          <a:p>
            <a:pPr marL="762000" lvl="1" algn="ctr">
              <a:lnSpc>
                <a:spcPct val="90000"/>
              </a:lnSpc>
              <a:buFontTx/>
              <a:buNone/>
              <a:defRPr/>
            </a:pPr>
            <a:r>
              <a:rPr lang="pt-BR" sz="3200" b="1" i="1" smtClean="0">
                <a:effectLst>
                  <a:outerShdw blurRad="38100" dist="38100" dir="2700000" algn="tl">
                    <a:srgbClr val="000000"/>
                  </a:outerShdw>
                </a:effectLst>
              </a:rPr>
              <a:t>p</a:t>
            </a:r>
            <a:r>
              <a:rPr lang="pt-BR" sz="3200" b="1" smtClean="0">
                <a:effectLst>
                  <a:outerShdw blurRad="38100" dist="38100" dir="2700000" algn="tl">
                    <a:srgbClr val="000000"/>
                  </a:outerShdw>
                </a:effectLst>
                <a:latin typeface="Symbol" pitchFamily="18" charset="2"/>
              </a:rPr>
              <a:t> = </a:t>
            </a:r>
            <a:r>
              <a:rPr lang="pt-BR" sz="3200" b="1" i="1" smtClean="0">
                <a:effectLst>
                  <a:outerShdw blurRad="38100" dist="38100" dir="2700000" algn="tl">
                    <a:srgbClr val="000000"/>
                  </a:outerShdw>
                </a:effectLst>
              </a:rPr>
              <a:t>p(r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s </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n</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D</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v</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35203">
                                            <p:txEl>
                                              <p:pRg st="4" end="4"/>
                                            </p:txEl>
                                          </p:spTgt>
                                        </p:tgtEl>
                                        <p:attrNameLst>
                                          <p:attrName>style.visibility</p:attrName>
                                        </p:attrNameLst>
                                      </p:cBhvr>
                                      <p:to>
                                        <p:strVal val="visible"/>
                                      </p:to>
                                    </p:set>
                                    <p:animEffect transition="in" filter="strips(downRight)">
                                      <p:cBhvr>
                                        <p:cTn id="7" dur="500"/>
                                        <p:tgtEl>
                                          <p:spTgt spid="435203">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35203">
                                            <p:txEl>
                                              <p:pRg st="5" end="5"/>
                                            </p:txEl>
                                          </p:spTgt>
                                        </p:tgtEl>
                                        <p:attrNameLst>
                                          <p:attrName>style.visibility</p:attrName>
                                        </p:attrNameLst>
                                      </p:cBhvr>
                                      <p:to>
                                        <p:strVal val="visible"/>
                                      </p:to>
                                    </p:set>
                                    <p:animEffect transition="in" filter="strips(downRight)">
                                      <p:cBhvr>
                                        <p:cTn id="12" dur="500"/>
                                        <p:tgtEl>
                                          <p:spTgt spid="435203">
                                            <p:txEl>
                                              <p:pRg st="5" end="5"/>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35203">
                                            <p:txEl>
                                              <p:pRg st="6" end="6"/>
                                            </p:txEl>
                                          </p:spTgt>
                                        </p:tgtEl>
                                        <p:attrNameLst>
                                          <p:attrName>style.visibility</p:attrName>
                                        </p:attrNameLst>
                                      </p:cBhvr>
                                      <p:to>
                                        <p:strVal val="visible"/>
                                      </p:to>
                                    </p:set>
                                    <p:animEffect transition="in" filter="strips(downRight)">
                                      <p:cBhvr>
                                        <p:cTn id="15" dur="500"/>
                                        <p:tgtEl>
                                          <p:spTgt spid="435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72707" name="Rectangle 2"/>
          <p:cNvSpPr>
            <a:spLocks noGrp="1" noChangeArrowheads="1"/>
          </p:cNvSpPr>
          <p:nvPr>
            <p:ph type="title"/>
          </p:nvPr>
        </p:nvSpPr>
        <p:spPr>
          <a:xfrm>
            <a:off x="685800" y="352425"/>
            <a:ext cx="7772400" cy="1143000"/>
          </a:xfrm>
        </p:spPr>
        <p:txBody>
          <a:bodyPr/>
          <a:lstStyle/>
          <a:p>
            <a:r>
              <a:rPr lang="pt-BR" altLang="pt-BR" sz="3600" smtClean="0"/>
              <a:t>A economia do milho com racionamento de crédito</a:t>
            </a:r>
          </a:p>
        </p:txBody>
      </p:sp>
      <p:sp>
        <p:nvSpPr>
          <p:cNvPr id="436227" name="Rectangle 3"/>
          <p:cNvSpPr>
            <a:spLocks noGrp="1" noChangeArrowheads="1"/>
          </p:cNvSpPr>
          <p:nvPr>
            <p:ph type="body" idx="1"/>
          </p:nvPr>
        </p:nvSpPr>
        <p:spPr>
          <a:xfrm flipH="1">
            <a:off x="349250" y="1863725"/>
            <a:ext cx="8458200" cy="3892550"/>
          </a:xfrm>
        </p:spPr>
        <p:txBody>
          <a:bodyPr/>
          <a:lstStyle/>
          <a:p>
            <a:pPr marL="762000" lvl="1" algn="ctr">
              <a:lnSpc>
                <a:spcPct val="90000"/>
              </a:lnSpc>
              <a:buFontTx/>
              <a:buNone/>
              <a:defRPr/>
            </a:pPr>
            <a:r>
              <a:rPr lang="pt-BR" sz="3200" b="1" i="1" smtClean="0">
                <a:solidFill>
                  <a:schemeClr val="bg1"/>
                </a:solidFill>
                <a:effectLst>
                  <a:outerShdw blurRad="38100" dist="38100" dir="2700000" algn="tl">
                    <a:srgbClr val="000000"/>
                  </a:outerShdw>
                </a:effectLst>
                <a:latin typeface="Symbol" pitchFamily="18" charset="2"/>
              </a:rPr>
              <a:t>P</a:t>
            </a:r>
            <a:r>
              <a:rPr lang="pt-BR" sz="3200" b="1" smtClean="0">
                <a:solidFill>
                  <a:schemeClr val="bg1"/>
                </a:solidFill>
                <a:effectLst>
                  <a:outerShdw blurRad="38100" dist="38100" dir="2700000" algn="tl">
                    <a:srgbClr val="000000"/>
                  </a:outerShdw>
                </a:effectLst>
                <a:latin typeface="Symbol" pitchFamily="18" charset="2"/>
              </a:rPr>
              <a:t> = p</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rPr>
              <a:t>r</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s </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n</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D</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v</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K</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z</a:t>
            </a:r>
            <a:r>
              <a:rPr lang="pt-BR" sz="3200" b="1" smtClean="0">
                <a:solidFill>
                  <a:schemeClr val="bg1"/>
                </a:solidFill>
                <a:effectLst>
                  <a:outerShdw blurRad="38100" dist="38100" dir="2700000" algn="tl">
                    <a:srgbClr val="000000"/>
                  </a:outerShdw>
                </a:effectLst>
              </a:rPr>
              <a:t>)</a:t>
            </a:r>
            <a:endParaRPr lang="pt-BR" b="1" smtClean="0">
              <a:solidFill>
                <a:schemeClr val="bg1"/>
              </a:solidFill>
            </a:endParaRPr>
          </a:p>
          <a:p>
            <a:pPr marL="762000" lvl="1" algn="ctr">
              <a:lnSpc>
                <a:spcPct val="90000"/>
              </a:lnSpc>
              <a:buFontTx/>
              <a:buNone/>
              <a:defRPr/>
            </a:pPr>
            <a:r>
              <a:rPr lang="pt-BR" sz="3200" b="1" i="1" smtClean="0">
                <a:solidFill>
                  <a:schemeClr val="bg1"/>
                </a:solidFill>
                <a:effectLst>
                  <a:outerShdw blurRad="38100" dist="38100" dir="2700000" algn="tl">
                    <a:srgbClr val="000000"/>
                  </a:outerShdw>
                </a:effectLst>
              </a:rPr>
              <a:t>p</a:t>
            </a:r>
            <a:r>
              <a:rPr lang="pt-BR" sz="3200" b="1" smtClean="0">
                <a:solidFill>
                  <a:schemeClr val="bg1"/>
                </a:solidFill>
                <a:effectLst>
                  <a:outerShdw blurRad="38100" dist="38100" dir="2700000" algn="tl">
                    <a:srgbClr val="000000"/>
                  </a:outerShdw>
                </a:effectLst>
                <a:latin typeface="Symbol" pitchFamily="18" charset="2"/>
              </a:rPr>
              <a:t> = </a:t>
            </a:r>
            <a:r>
              <a:rPr lang="pt-BR" sz="3200" b="1" i="1" smtClean="0">
                <a:solidFill>
                  <a:schemeClr val="bg1"/>
                </a:solidFill>
                <a:effectLst>
                  <a:outerShdw blurRad="38100" dist="38100" dir="2700000" algn="tl">
                    <a:srgbClr val="000000"/>
                  </a:outerShdw>
                </a:effectLst>
              </a:rPr>
              <a:t>p(r</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s </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n</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D</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v</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K</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z</a:t>
            </a:r>
            <a:r>
              <a:rPr lang="pt-BR" sz="3200" b="1" smtClean="0">
                <a:solidFill>
                  <a:schemeClr val="bg1"/>
                </a:solidFill>
                <a:effectLst>
                  <a:outerShdw blurRad="38100" dist="38100" dir="2700000" algn="tl">
                    <a:srgbClr val="000000"/>
                  </a:outerShdw>
                </a:effectLst>
              </a:rPr>
              <a:t>)</a:t>
            </a:r>
          </a:p>
          <a:p>
            <a:pPr marL="261938" indent="-261938">
              <a:lnSpc>
                <a:spcPct val="90000"/>
              </a:lnSpc>
              <a:defRPr/>
            </a:pPr>
            <a:r>
              <a:rPr lang="pt-BR" b="1" smtClean="0"/>
              <a:t>O banco escolhe </a:t>
            </a:r>
            <a:r>
              <a:rPr lang="pt-BR" b="1" i="1" smtClean="0"/>
              <a:t>r</a:t>
            </a:r>
            <a:r>
              <a:rPr lang="pt-BR" b="1" smtClean="0"/>
              <a:t>, </a:t>
            </a:r>
            <a:r>
              <a:rPr lang="pt-BR" b="1" i="1" smtClean="0"/>
              <a:t>s</a:t>
            </a:r>
            <a:r>
              <a:rPr lang="pt-BR" b="1" smtClean="0"/>
              <a:t>, </a:t>
            </a:r>
            <a:r>
              <a:rPr lang="pt-BR" b="1" i="1" smtClean="0"/>
              <a:t>n</a:t>
            </a:r>
            <a:r>
              <a:rPr lang="pt-BR" b="1" smtClean="0"/>
              <a:t> e </a:t>
            </a:r>
            <a:r>
              <a:rPr lang="pt-BR" b="1" i="1" smtClean="0"/>
              <a:t>D</a:t>
            </a:r>
            <a:r>
              <a:rPr lang="pt-BR" b="1" smtClean="0"/>
              <a:t>, dados </a:t>
            </a:r>
            <a:r>
              <a:rPr lang="pt-BR" b="1" i="1" smtClean="0"/>
              <a:t>v</a:t>
            </a:r>
            <a:r>
              <a:rPr lang="pt-BR" b="1" smtClean="0"/>
              <a:t>, </a:t>
            </a:r>
            <a:r>
              <a:rPr lang="pt-BR" b="1" i="1" smtClean="0"/>
              <a:t>K</a:t>
            </a:r>
            <a:r>
              <a:rPr lang="pt-BR" b="1" smtClean="0"/>
              <a:t> e </a:t>
            </a:r>
            <a:r>
              <a:rPr lang="pt-BR" b="1" i="1" smtClean="0"/>
              <a:t>z</a:t>
            </a:r>
            <a:r>
              <a:rPr lang="pt-BR" b="1" smtClean="0"/>
              <a:t>, a fim de maximizar seus lucros, sujeito à restrição:</a:t>
            </a:r>
          </a:p>
          <a:p>
            <a:pPr marL="762000" lvl="1" algn="ctr">
              <a:lnSpc>
                <a:spcPct val="90000"/>
              </a:lnSpc>
              <a:buFontTx/>
              <a:buNone/>
              <a:defRPr/>
            </a:pPr>
            <a:r>
              <a:rPr lang="pt-BR" sz="3200" b="1" i="1" smtClean="0">
                <a:effectLst>
                  <a:outerShdw blurRad="38100" dist="38100" dir="2700000" algn="tl">
                    <a:srgbClr val="000000"/>
                  </a:outerShdw>
                </a:effectLst>
              </a:rPr>
              <a:t>s</a:t>
            </a:r>
            <a:r>
              <a:rPr lang="pt-BR" sz="3200" b="1" smtClean="0">
                <a:effectLst>
                  <a:outerShdw blurRad="38100" dist="38100" dir="2700000" algn="tl">
                    <a:srgbClr val="000000"/>
                  </a:outerShdw>
                </a:effectLst>
              </a:rPr>
              <a:t> </a:t>
            </a:r>
            <a:r>
              <a:rPr lang="pt-BR" sz="3200" b="1" smtClean="0">
                <a:effectLst>
                  <a:outerShdw blurRad="38100" dist="38100" dir="2700000" algn="tl">
                    <a:srgbClr val="000000"/>
                  </a:outerShdw>
                </a:effectLst>
                <a:cs typeface="Times New Roman" pitchFamily="18" charset="0"/>
              </a:rPr>
              <a:t>≤ </a:t>
            </a:r>
            <a:r>
              <a:rPr lang="pt-BR" sz="3200" b="1" i="1" smtClean="0">
                <a:effectLst>
                  <a:outerShdw blurRad="38100" dist="38100" dir="2700000" algn="tl">
                    <a:srgbClr val="000000"/>
                  </a:outerShdw>
                </a:effectLst>
                <a:cs typeface="Times New Roman" pitchFamily="18" charset="0"/>
              </a:rPr>
              <a:t>d</a:t>
            </a:r>
            <a:r>
              <a:rPr lang="pt-BR" sz="3200" b="1" smtClean="0">
                <a:effectLst>
                  <a:outerShdw blurRad="38100" dist="38100" dir="2700000" algn="tl">
                    <a:srgbClr val="000000"/>
                  </a:outerShdw>
                </a:effectLst>
                <a:cs typeface="Times New Roman" pitchFamily="18" charset="0"/>
              </a:rPr>
              <a:t>(</a:t>
            </a:r>
            <a:r>
              <a:rPr lang="pt-BR" sz="3200" b="1" i="1" smtClean="0">
                <a:effectLst>
                  <a:outerShdw blurRad="38100" dist="38100" dir="2700000" algn="tl">
                    <a:srgbClr val="000000"/>
                  </a:outerShdw>
                </a:effectLst>
                <a:cs typeface="Times New Roman" pitchFamily="18" charset="0"/>
              </a:rPr>
              <a:t>r</a:t>
            </a:r>
            <a:r>
              <a:rPr lang="pt-BR" sz="3200" b="1" smtClean="0">
                <a:effectLst>
                  <a:outerShdw blurRad="38100" dist="38100" dir="2700000" algn="tl">
                    <a:srgbClr val="000000"/>
                  </a:outerShdw>
                </a:effectLst>
                <a:cs typeface="Times New Roman" pitchFamily="18" charset="0"/>
              </a:rPr>
              <a:t>)</a:t>
            </a:r>
          </a:p>
          <a:p>
            <a:pPr marL="762000" lvl="1">
              <a:lnSpc>
                <a:spcPct val="90000"/>
              </a:lnSpc>
              <a:buFontTx/>
              <a:buNone/>
              <a:defRPr/>
            </a:pPr>
            <a:r>
              <a:rPr lang="pt-BR" sz="3200" b="1" smtClean="0"/>
              <a:t>Resultando em </a:t>
            </a:r>
            <a:r>
              <a:rPr lang="pt-BR" b="1" i="1" smtClean="0"/>
              <a:t>r*</a:t>
            </a:r>
            <a:r>
              <a:rPr lang="pt-BR" b="1" smtClean="0"/>
              <a:t>, </a:t>
            </a:r>
            <a:r>
              <a:rPr lang="pt-BR" b="1" i="1" smtClean="0"/>
              <a:t>s*</a:t>
            </a:r>
            <a:r>
              <a:rPr lang="pt-BR" b="1" smtClean="0"/>
              <a:t>, </a:t>
            </a:r>
            <a:r>
              <a:rPr lang="pt-BR" b="1" i="1" smtClean="0"/>
              <a:t>n*</a:t>
            </a:r>
            <a:r>
              <a:rPr lang="pt-BR" b="1" smtClean="0"/>
              <a:t> e </a:t>
            </a:r>
            <a:r>
              <a:rPr lang="pt-BR" b="1" i="1" smtClean="0"/>
              <a:t>D*.</a:t>
            </a:r>
          </a:p>
        </p:txBody>
      </p:sp>
      <p:grpSp>
        <p:nvGrpSpPr>
          <p:cNvPr id="436228" name="Group 4"/>
          <p:cNvGrpSpPr>
            <a:grpSpLocks/>
          </p:cNvGrpSpPr>
          <p:nvPr/>
        </p:nvGrpSpPr>
        <p:grpSpPr bwMode="auto">
          <a:xfrm>
            <a:off x="2247900" y="5524500"/>
            <a:ext cx="5080000" cy="1128713"/>
            <a:chOff x="1416" y="3480"/>
            <a:chExt cx="3200" cy="711"/>
          </a:xfrm>
        </p:grpSpPr>
        <p:sp>
          <p:nvSpPr>
            <p:cNvPr id="72710" name="Text Box 5"/>
            <p:cNvSpPr txBox="1">
              <a:spLocks noChangeArrowheads="1"/>
            </p:cNvSpPr>
            <p:nvPr/>
          </p:nvSpPr>
          <p:spPr bwMode="auto">
            <a:xfrm>
              <a:off x="1424" y="3480"/>
              <a:ext cx="13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i="1">
                  <a:solidFill>
                    <a:schemeClr val="bg1"/>
                  </a:solidFill>
                </a:rPr>
                <a:t>r</a:t>
              </a:r>
              <a:r>
                <a:rPr lang="pt-BR" altLang="pt-BR" sz="2800">
                  <a:solidFill>
                    <a:schemeClr val="bg1"/>
                  </a:solidFill>
                </a:rPr>
                <a:t>*(</a:t>
              </a:r>
              <a:r>
                <a:rPr lang="pt-BR" altLang="pt-BR" sz="2800" i="1">
                  <a:solidFill>
                    <a:schemeClr val="bg1"/>
                  </a:solidFill>
                </a:rPr>
                <a:t>v</a:t>
              </a:r>
              <a:r>
                <a:rPr lang="pt-BR" altLang="pt-BR" sz="2800">
                  <a:solidFill>
                    <a:schemeClr val="bg1"/>
                  </a:solidFill>
                </a:rPr>
                <a:t>, </a:t>
              </a:r>
              <a:r>
                <a:rPr lang="pt-BR" altLang="pt-BR" sz="2800" i="1">
                  <a:solidFill>
                    <a:schemeClr val="bg1"/>
                  </a:solidFill>
                </a:rPr>
                <a:t>K</a:t>
              </a:r>
              <a:r>
                <a:rPr lang="pt-BR" altLang="pt-BR" sz="2800">
                  <a:solidFill>
                    <a:schemeClr val="bg1"/>
                  </a:solidFill>
                </a:rPr>
                <a:t>, </a:t>
              </a:r>
              <a:r>
                <a:rPr lang="pt-BR" altLang="pt-BR" sz="2800" i="1">
                  <a:solidFill>
                    <a:schemeClr val="bg1"/>
                  </a:solidFill>
                </a:rPr>
                <a:t>z</a:t>
              </a:r>
              <a:r>
                <a:rPr lang="pt-BR" altLang="pt-BR" sz="2800">
                  <a:solidFill>
                    <a:schemeClr val="bg1"/>
                  </a:solidFill>
                </a:rPr>
                <a:t>)</a:t>
              </a:r>
            </a:p>
          </p:txBody>
        </p:sp>
        <p:sp>
          <p:nvSpPr>
            <p:cNvPr id="72711" name="Text Box 6"/>
            <p:cNvSpPr txBox="1">
              <a:spLocks noChangeArrowheads="1"/>
            </p:cNvSpPr>
            <p:nvPr/>
          </p:nvSpPr>
          <p:spPr bwMode="auto">
            <a:xfrm>
              <a:off x="1416" y="3864"/>
              <a:ext cx="13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i="1">
                  <a:solidFill>
                    <a:schemeClr val="bg1"/>
                  </a:solidFill>
                </a:rPr>
                <a:t>s</a:t>
              </a:r>
              <a:r>
                <a:rPr lang="pt-BR" altLang="pt-BR" sz="2800">
                  <a:solidFill>
                    <a:schemeClr val="bg1"/>
                  </a:solidFill>
                </a:rPr>
                <a:t>*(</a:t>
              </a:r>
              <a:r>
                <a:rPr lang="pt-BR" altLang="pt-BR" sz="2800" i="1">
                  <a:solidFill>
                    <a:schemeClr val="bg1"/>
                  </a:solidFill>
                </a:rPr>
                <a:t>v</a:t>
              </a:r>
              <a:r>
                <a:rPr lang="pt-BR" altLang="pt-BR" sz="2800">
                  <a:solidFill>
                    <a:schemeClr val="bg1"/>
                  </a:solidFill>
                </a:rPr>
                <a:t>, </a:t>
              </a:r>
              <a:r>
                <a:rPr lang="pt-BR" altLang="pt-BR" sz="2800" i="1">
                  <a:solidFill>
                    <a:schemeClr val="bg1"/>
                  </a:solidFill>
                </a:rPr>
                <a:t>K</a:t>
              </a:r>
              <a:r>
                <a:rPr lang="pt-BR" altLang="pt-BR" sz="2800">
                  <a:solidFill>
                    <a:schemeClr val="bg1"/>
                  </a:solidFill>
                </a:rPr>
                <a:t>, </a:t>
              </a:r>
              <a:r>
                <a:rPr lang="pt-BR" altLang="pt-BR" sz="2800" i="1">
                  <a:solidFill>
                    <a:schemeClr val="bg1"/>
                  </a:solidFill>
                </a:rPr>
                <a:t>z</a:t>
              </a:r>
              <a:r>
                <a:rPr lang="pt-BR" altLang="pt-BR" sz="2800">
                  <a:solidFill>
                    <a:schemeClr val="bg1"/>
                  </a:solidFill>
                </a:rPr>
                <a:t>)</a:t>
              </a:r>
            </a:p>
          </p:txBody>
        </p:sp>
        <p:sp>
          <p:nvSpPr>
            <p:cNvPr id="72712" name="Text Box 7"/>
            <p:cNvSpPr txBox="1">
              <a:spLocks noChangeArrowheads="1"/>
            </p:cNvSpPr>
            <p:nvPr/>
          </p:nvSpPr>
          <p:spPr bwMode="auto">
            <a:xfrm>
              <a:off x="3264" y="3480"/>
              <a:ext cx="13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i="1">
                  <a:solidFill>
                    <a:schemeClr val="bg1"/>
                  </a:solidFill>
                </a:rPr>
                <a:t>n</a:t>
              </a:r>
              <a:r>
                <a:rPr lang="pt-BR" altLang="pt-BR" sz="2800">
                  <a:solidFill>
                    <a:schemeClr val="bg1"/>
                  </a:solidFill>
                </a:rPr>
                <a:t>*(</a:t>
              </a:r>
              <a:r>
                <a:rPr lang="pt-BR" altLang="pt-BR" sz="2800" i="1">
                  <a:solidFill>
                    <a:schemeClr val="bg1"/>
                  </a:solidFill>
                </a:rPr>
                <a:t>v</a:t>
              </a:r>
              <a:r>
                <a:rPr lang="pt-BR" altLang="pt-BR" sz="2800">
                  <a:solidFill>
                    <a:schemeClr val="bg1"/>
                  </a:solidFill>
                </a:rPr>
                <a:t>, </a:t>
              </a:r>
              <a:r>
                <a:rPr lang="pt-BR" altLang="pt-BR" sz="2800" i="1">
                  <a:solidFill>
                    <a:schemeClr val="bg1"/>
                  </a:solidFill>
                </a:rPr>
                <a:t>K</a:t>
              </a:r>
              <a:r>
                <a:rPr lang="pt-BR" altLang="pt-BR" sz="2800">
                  <a:solidFill>
                    <a:schemeClr val="bg1"/>
                  </a:solidFill>
                </a:rPr>
                <a:t>, </a:t>
              </a:r>
              <a:r>
                <a:rPr lang="pt-BR" altLang="pt-BR" sz="2800" i="1">
                  <a:solidFill>
                    <a:schemeClr val="bg1"/>
                  </a:solidFill>
                </a:rPr>
                <a:t>z</a:t>
              </a:r>
              <a:r>
                <a:rPr lang="pt-BR" altLang="pt-BR" sz="2800">
                  <a:solidFill>
                    <a:schemeClr val="bg1"/>
                  </a:solidFill>
                </a:rPr>
                <a:t>)</a:t>
              </a:r>
            </a:p>
          </p:txBody>
        </p:sp>
        <p:sp>
          <p:nvSpPr>
            <p:cNvPr id="72713" name="Text Box 8"/>
            <p:cNvSpPr txBox="1">
              <a:spLocks noChangeArrowheads="1"/>
            </p:cNvSpPr>
            <p:nvPr/>
          </p:nvSpPr>
          <p:spPr bwMode="auto">
            <a:xfrm>
              <a:off x="3288" y="3864"/>
              <a:ext cx="13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pt-BR" altLang="pt-BR" sz="2800" i="1">
                  <a:solidFill>
                    <a:schemeClr val="bg1"/>
                  </a:solidFill>
                </a:rPr>
                <a:t>D</a:t>
              </a:r>
              <a:r>
                <a:rPr lang="pt-BR" altLang="pt-BR" sz="2800">
                  <a:solidFill>
                    <a:schemeClr val="bg1"/>
                  </a:solidFill>
                </a:rPr>
                <a:t>*(</a:t>
              </a:r>
              <a:r>
                <a:rPr lang="pt-BR" altLang="pt-BR" sz="2800" i="1">
                  <a:solidFill>
                    <a:schemeClr val="bg1"/>
                  </a:solidFill>
                </a:rPr>
                <a:t>v</a:t>
              </a:r>
              <a:r>
                <a:rPr lang="pt-BR" altLang="pt-BR" sz="2800">
                  <a:solidFill>
                    <a:schemeClr val="bg1"/>
                  </a:solidFill>
                </a:rPr>
                <a:t>, </a:t>
              </a:r>
              <a:r>
                <a:rPr lang="pt-BR" altLang="pt-BR" sz="2800" i="1">
                  <a:solidFill>
                    <a:schemeClr val="bg1"/>
                  </a:solidFill>
                </a:rPr>
                <a:t>K</a:t>
              </a:r>
              <a:r>
                <a:rPr lang="pt-BR" altLang="pt-BR" sz="2800">
                  <a:solidFill>
                    <a:schemeClr val="bg1"/>
                  </a:solidFill>
                </a:rPr>
                <a:t>, </a:t>
              </a:r>
              <a:r>
                <a:rPr lang="pt-BR" altLang="pt-BR" sz="2800" i="1">
                  <a:solidFill>
                    <a:schemeClr val="bg1"/>
                  </a:solidFill>
                </a:rPr>
                <a:t>z</a:t>
              </a:r>
              <a:r>
                <a:rPr lang="pt-BR" altLang="pt-BR" sz="2800">
                  <a:solidFill>
                    <a:schemeClr val="bg1"/>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animEffect transition="in" filter="strips(downRight)">
                                      <p:cBhvr>
                                        <p:cTn id="7" dur="500"/>
                                        <p:tgtEl>
                                          <p:spTgt spid="43622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36227">
                                            <p:txEl>
                                              <p:pRg st="1" end="1"/>
                                            </p:txEl>
                                          </p:spTgt>
                                        </p:tgtEl>
                                        <p:attrNameLst>
                                          <p:attrName>style.visibility</p:attrName>
                                        </p:attrNameLst>
                                      </p:cBhvr>
                                      <p:to>
                                        <p:strVal val="visible"/>
                                      </p:to>
                                    </p:set>
                                    <p:animEffect transition="in" filter="strips(downRight)">
                                      <p:cBhvr>
                                        <p:cTn id="10" dur="500"/>
                                        <p:tgtEl>
                                          <p:spTgt spid="436227">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36227">
                                            <p:txEl>
                                              <p:pRg st="2" end="2"/>
                                            </p:txEl>
                                          </p:spTgt>
                                        </p:tgtEl>
                                        <p:attrNameLst>
                                          <p:attrName>style.visibility</p:attrName>
                                        </p:attrNameLst>
                                      </p:cBhvr>
                                      <p:to>
                                        <p:strVal val="visible"/>
                                      </p:to>
                                    </p:set>
                                    <p:animEffect transition="in" filter="strips(downRight)">
                                      <p:cBhvr>
                                        <p:cTn id="13" dur="500"/>
                                        <p:tgtEl>
                                          <p:spTgt spid="436227">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436227">
                                            <p:txEl>
                                              <p:pRg st="3" end="3"/>
                                            </p:txEl>
                                          </p:spTgt>
                                        </p:tgtEl>
                                        <p:attrNameLst>
                                          <p:attrName>style.visibility</p:attrName>
                                        </p:attrNameLst>
                                      </p:cBhvr>
                                      <p:to>
                                        <p:strVal val="visible"/>
                                      </p:to>
                                    </p:set>
                                    <p:animEffect transition="in" filter="strips(downRight)">
                                      <p:cBhvr>
                                        <p:cTn id="16" dur="500"/>
                                        <p:tgtEl>
                                          <p:spTgt spid="43622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436227">
                                            <p:txEl>
                                              <p:pRg st="4" end="4"/>
                                            </p:txEl>
                                          </p:spTgt>
                                        </p:tgtEl>
                                        <p:attrNameLst>
                                          <p:attrName>style.visibility</p:attrName>
                                        </p:attrNameLst>
                                      </p:cBhvr>
                                      <p:to>
                                        <p:strVal val="visible"/>
                                      </p:to>
                                    </p:set>
                                    <p:animEffect transition="in" filter="strips(downRight)">
                                      <p:cBhvr>
                                        <p:cTn id="21" dur="500"/>
                                        <p:tgtEl>
                                          <p:spTgt spid="436227">
                                            <p:txEl>
                                              <p:pRg st="4" end="4"/>
                                            </p:txEl>
                                          </p:spTgt>
                                        </p:tgtEl>
                                      </p:cBhvr>
                                    </p:animEffect>
                                  </p:childTnLst>
                                </p:cTn>
                              </p:par>
                            </p:childTnLst>
                          </p:cTn>
                        </p:par>
                        <p:par>
                          <p:cTn id="22" fill="hold" nodeType="afterGroup">
                            <p:stCondLst>
                              <p:cond delay="500"/>
                            </p:stCondLst>
                            <p:childTnLst>
                              <p:par>
                                <p:cTn id="23" presetID="4" presetClass="entr" presetSubtype="32" fill="hold" nodeType="afterEffect">
                                  <p:stCondLst>
                                    <p:cond delay="0"/>
                                  </p:stCondLst>
                                  <p:childTnLst>
                                    <p:set>
                                      <p:cBhvr>
                                        <p:cTn id="24" dur="1" fill="hold">
                                          <p:stCondLst>
                                            <p:cond delay="0"/>
                                          </p:stCondLst>
                                        </p:cTn>
                                        <p:tgtEl>
                                          <p:spTgt spid="436228"/>
                                        </p:tgtEl>
                                        <p:attrNameLst>
                                          <p:attrName>style.visibility</p:attrName>
                                        </p:attrNameLst>
                                      </p:cBhvr>
                                      <p:to>
                                        <p:strVal val="visible"/>
                                      </p:to>
                                    </p:set>
                                    <p:animEffect transition="in" filter="box(out)">
                                      <p:cBhvr>
                                        <p:cTn id="25" dur="1000"/>
                                        <p:tgtEl>
                                          <p:spTgt spid="436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8195" name="Rectangle 2"/>
          <p:cNvSpPr>
            <a:spLocks noGrp="1" noChangeArrowheads="1"/>
          </p:cNvSpPr>
          <p:nvPr>
            <p:ph type="title"/>
          </p:nvPr>
        </p:nvSpPr>
        <p:spPr>
          <a:xfrm>
            <a:off x="685800" y="352425"/>
            <a:ext cx="7772400" cy="1143000"/>
          </a:xfrm>
        </p:spPr>
        <p:txBody>
          <a:bodyPr/>
          <a:lstStyle/>
          <a:p>
            <a:r>
              <a:rPr lang="pt-BR" altLang="pt-BR" sz="3200" smtClean="0"/>
              <a:t>A moeda é portadora de juros, com um custo de oportunidade possivelmente baixo</a:t>
            </a:r>
          </a:p>
        </p:txBody>
      </p:sp>
      <p:sp>
        <p:nvSpPr>
          <p:cNvPr id="361475" name="Rectangle 3"/>
          <p:cNvSpPr>
            <a:spLocks noGrp="1" noChangeArrowheads="1"/>
          </p:cNvSpPr>
          <p:nvPr>
            <p:ph type="body" idx="1"/>
          </p:nvPr>
        </p:nvSpPr>
        <p:spPr>
          <a:xfrm>
            <a:off x="685800" y="2043113"/>
            <a:ext cx="7772400" cy="1671637"/>
          </a:xfrm>
        </p:spPr>
        <p:txBody>
          <a:bodyPr/>
          <a:lstStyle/>
          <a:p>
            <a:pPr marL="261938" indent="-261938">
              <a:lnSpc>
                <a:spcPct val="90000"/>
              </a:lnSpc>
            </a:pPr>
            <a:r>
              <a:rPr lang="pt-BR" altLang="pt-BR" b="1" smtClean="0"/>
              <a:t>Atualmente, em economias industriais modernas, a maior parte da moeda é portadora de juros.</a:t>
            </a:r>
            <a:endParaRPr lang="pt-BR" altLang="pt-BR" sz="3600" b="1" smtClean="0">
              <a:solidFill>
                <a:schemeClr val="bg1"/>
              </a:solidFill>
            </a:endParaRPr>
          </a:p>
        </p:txBody>
      </p:sp>
      <p:sp>
        <p:nvSpPr>
          <p:cNvPr id="361476" name="Rectangle 4"/>
          <p:cNvSpPr>
            <a:spLocks noChangeArrowheads="1"/>
          </p:cNvSpPr>
          <p:nvPr/>
        </p:nvSpPr>
        <p:spPr bwMode="auto">
          <a:xfrm>
            <a:off x="4568825" y="3014663"/>
            <a:ext cx="4383088"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90000"/>
              </a:lnSpc>
              <a:spcBef>
                <a:spcPct val="20000"/>
              </a:spcBef>
            </a:pPr>
            <a:r>
              <a:rPr lang="pt-BR" altLang="pt-BR" sz="2400" b="1">
                <a:solidFill>
                  <a:srgbClr val="99FF33"/>
                </a:solidFill>
              </a:rPr>
              <a:t>Por exemplo, </a:t>
            </a:r>
            <a:r>
              <a:rPr lang="pt-BR" altLang="pt-BR" sz="2400" b="1" i="1">
                <a:solidFill>
                  <a:srgbClr val="99FF33"/>
                </a:solidFill>
              </a:rPr>
              <a:t>cash management account</a:t>
            </a:r>
            <a:r>
              <a:rPr lang="pt-BR" altLang="pt-BR" sz="2400" b="1">
                <a:solidFill>
                  <a:srgbClr val="99FF33"/>
                </a:solidFill>
              </a:rPr>
              <a:t> (CMA)</a:t>
            </a:r>
            <a:endParaRPr lang="pt-BR" altLang="pt-BR" sz="2800" b="1">
              <a:solidFill>
                <a:srgbClr val="99FF33"/>
              </a:solidFill>
            </a:endParaRPr>
          </a:p>
        </p:txBody>
      </p:sp>
      <p:sp>
        <p:nvSpPr>
          <p:cNvPr id="361477" name="Rectangle 5"/>
          <p:cNvSpPr>
            <a:spLocks noChangeArrowheads="1"/>
          </p:cNvSpPr>
          <p:nvPr/>
        </p:nvSpPr>
        <p:spPr bwMode="auto">
          <a:xfrm>
            <a:off x="687388" y="3987800"/>
            <a:ext cx="7772400"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eaLnBrk="0" hangingPunct="0">
              <a:lnSpc>
                <a:spcPct val="90000"/>
              </a:lnSpc>
              <a:spcBef>
                <a:spcPct val="20000"/>
              </a:spcBef>
              <a:buFontTx/>
              <a:buChar char="•"/>
            </a:pPr>
            <a:r>
              <a:rPr lang="pt-BR" altLang="pt-BR" sz="3200" b="1"/>
              <a:t>E a </a:t>
            </a:r>
            <a:r>
              <a:rPr lang="pt-BR" altLang="pt-BR" sz="3200" b="1" u="sng"/>
              <a:t>diferença</a:t>
            </a:r>
            <a:r>
              <a:rPr lang="pt-BR" altLang="pt-BR" sz="3200" b="1"/>
              <a:t> entre os juros pagos ao dinheiro e os títulos públicos de curto prazo é determinada não pela política monetária, mas pelos custos de transação.</a:t>
            </a:r>
            <a:endParaRPr lang="pt-BR" altLang="pt-BR" sz="3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strips(downRight)">
                                      <p:cBhvr>
                                        <p:cTn id="7" dur="500"/>
                                        <p:tgtEl>
                                          <p:spTgt spid="36147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61476">
                                            <p:txEl>
                                              <p:pRg st="0" end="0"/>
                                            </p:txEl>
                                          </p:spTgt>
                                        </p:tgtEl>
                                        <p:attrNameLst>
                                          <p:attrName>style.visibility</p:attrName>
                                        </p:attrNameLst>
                                      </p:cBhvr>
                                      <p:to>
                                        <p:strVal val="visible"/>
                                      </p:to>
                                    </p:set>
                                    <p:animEffect transition="in" filter="strips(downRight)">
                                      <p:cBhvr>
                                        <p:cTn id="10" dur="500"/>
                                        <p:tgtEl>
                                          <p:spTgt spid="361476">
                                            <p:txEl>
                                              <p:pRg st="0" end="0"/>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61477">
                                            <p:txEl>
                                              <p:pRg st="0" end="0"/>
                                            </p:txEl>
                                          </p:spTgt>
                                        </p:tgtEl>
                                        <p:attrNameLst>
                                          <p:attrName>style.visibility</p:attrName>
                                        </p:attrNameLst>
                                      </p:cBhvr>
                                      <p:to>
                                        <p:strVal val="visible"/>
                                      </p:to>
                                    </p:set>
                                    <p:animEffect transition="in" filter="strips(downRight)">
                                      <p:cBhvr>
                                        <p:cTn id="13" dur="500"/>
                                        <p:tgtEl>
                                          <p:spTgt spid="3614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autoUpdateAnimBg="0"/>
      <p:bldP spid="361476" grpId="0" build="p" autoUpdateAnimBg="0"/>
      <p:bldP spid="361477"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73731" name="Rectangle 2"/>
          <p:cNvSpPr>
            <a:spLocks noGrp="1" noChangeArrowheads="1"/>
          </p:cNvSpPr>
          <p:nvPr>
            <p:ph type="title"/>
          </p:nvPr>
        </p:nvSpPr>
        <p:spPr>
          <a:xfrm>
            <a:off x="685800" y="352425"/>
            <a:ext cx="7772400" cy="1143000"/>
          </a:xfrm>
        </p:spPr>
        <p:txBody>
          <a:bodyPr/>
          <a:lstStyle/>
          <a:p>
            <a:r>
              <a:rPr lang="pt-BR" altLang="pt-BR" sz="3600" smtClean="0"/>
              <a:t>Equilíbrio de mercado com racionamento de crédito</a:t>
            </a:r>
          </a:p>
        </p:txBody>
      </p:sp>
      <p:sp>
        <p:nvSpPr>
          <p:cNvPr id="437251" name="Rectangle 3"/>
          <p:cNvSpPr>
            <a:spLocks noGrp="1" noChangeArrowheads="1"/>
          </p:cNvSpPr>
          <p:nvPr>
            <p:ph type="body" idx="1"/>
          </p:nvPr>
        </p:nvSpPr>
        <p:spPr>
          <a:xfrm flipH="1">
            <a:off x="349250" y="1863725"/>
            <a:ext cx="8458200" cy="3067050"/>
          </a:xfrm>
        </p:spPr>
        <p:txBody>
          <a:bodyPr/>
          <a:lstStyle/>
          <a:p>
            <a:pPr marL="261938" indent="-261938">
              <a:lnSpc>
                <a:spcPct val="90000"/>
              </a:lnSpc>
              <a:defRPr/>
            </a:pPr>
            <a:r>
              <a:rPr lang="pt-BR" b="1" smtClean="0"/>
              <a:t>Um equilíbrio é definido como um valor de </a:t>
            </a:r>
            <a:r>
              <a:rPr lang="pt-BR" b="1" i="1" smtClean="0"/>
              <a:t>v</a:t>
            </a:r>
            <a:r>
              <a:rPr lang="pt-BR" b="1" smtClean="0"/>
              <a:t> tal que:</a:t>
            </a:r>
          </a:p>
          <a:p>
            <a:pPr marL="762000" lvl="1" algn="ctr">
              <a:lnSpc>
                <a:spcPct val="90000"/>
              </a:lnSpc>
              <a:buFontTx/>
              <a:buNone/>
              <a:defRPr/>
            </a:pPr>
            <a:r>
              <a:rPr lang="pt-BR" sz="3200" b="1" i="1" smtClean="0">
                <a:effectLst>
                  <a:outerShdw blurRad="38100" dist="38100" dir="2700000" algn="tl">
                    <a:srgbClr val="000000"/>
                  </a:outerShdw>
                </a:effectLst>
              </a:rPr>
              <a:t>n*</a:t>
            </a:r>
            <a:r>
              <a:rPr lang="pt-BR" sz="3200" b="1" smtClean="0">
                <a:effectLst>
                  <a:outerShdw blurRad="38100" dist="38100" dir="2700000" algn="tl">
                    <a:srgbClr val="000000"/>
                  </a:outerShdw>
                </a:effectLst>
              </a:rPr>
              <a:t> </a:t>
            </a:r>
            <a:r>
              <a:rPr lang="pt-BR" sz="3200" b="1" smtClean="0">
                <a:effectLst>
                  <a:outerShdw blurRad="38100" dist="38100" dir="2700000" algn="tl">
                    <a:srgbClr val="000000"/>
                  </a:outerShdw>
                </a:effectLst>
                <a:cs typeface="Times New Roman" pitchFamily="18" charset="0"/>
              </a:rPr>
              <a:t>≤ </a:t>
            </a:r>
            <a:r>
              <a:rPr lang="pt-BR" sz="3200" b="1" i="1" smtClean="0">
                <a:effectLst>
                  <a:outerShdw blurRad="38100" dist="38100" dir="2700000" algn="tl">
                    <a:srgbClr val="000000"/>
                  </a:outerShdw>
                </a:effectLst>
                <a:cs typeface="Times New Roman" pitchFamily="18" charset="0"/>
              </a:rPr>
              <a:t>n</a:t>
            </a:r>
            <a:r>
              <a:rPr lang="pt-BR" sz="3200" b="1" baseline="-25000" smtClean="0">
                <a:effectLst>
                  <a:outerShdw blurRad="38100" dist="38100" dir="2700000" algn="tl">
                    <a:srgbClr val="000000"/>
                  </a:outerShdw>
                </a:effectLst>
                <a:cs typeface="Times New Roman" pitchFamily="18" charset="0"/>
              </a:rPr>
              <a:t>0</a:t>
            </a:r>
            <a:endParaRPr lang="pt-BR" sz="3200" b="1" smtClean="0">
              <a:effectLst>
                <a:outerShdw blurRad="38100" dist="38100" dir="2700000" algn="tl">
                  <a:srgbClr val="000000"/>
                </a:outerShdw>
              </a:effectLst>
              <a:cs typeface="Times New Roman" pitchFamily="18" charset="0"/>
            </a:endParaRPr>
          </a:p>
          <a:p>
            <a:pPr marL="762000" lvl="1">
              <a:lnSpc>
                <a:spcPct val="90000"/>
              </a:lnSpc>
              <a:buFontTx/>
              <a:buNone/>
              <a:defRPr/>
            </a:pPr>
            <a:r>
              <a:rPr lang="pt-BR" sz="3200" b="1" smtClean="0"/>
              <a:t>		e</a:t>
            </a:r>
          </a:p>
          <a:p>
            <a:pPr marL="762000" lvl="1" algn="ctr">
              <a:lnSpc>
                <a:spcPct val="90000"/>
              </a:lnSpc>
              <a:buFontTx/>
              <a:buNone/>
              <a:defRPr/>
            </a:pPr>
            <a:r>
              <a:rPr lang="pt-BR" sz="3200" b="1" i="1" smtClean="0">
                <a:effectLst>
                  <a:outerShdw blurRad="38100" dist="38100" dir="2700000" algn="tl">
                    <a:srgbClr val="000000"/>
                  </a:outerShdw>
                </a:effectLst>
              </a:rPr>
              <a:t>D*</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v</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K</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z</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 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p</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 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v</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K</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z</a:t>
            </a:r>
            <a:r>
              <a:rPr lang="pt-BR" sz="3200" b="1" smtClean="0">
                <a:effectLst>
                  <a:outerShdw blurRad="38100" dist="38100" dir="2700000" algn="tl">
                    <a:srgbClr val="000000"/>
                  </a:outerShdw>
                </a:effectLst>
              </a:rPr>
              <a:t>)</a:t>
            </a:r>
            <a:endParaRPr lang="pt-BR" b="1" i="1" smtClean="0"/>
          </a:p>
        </p:txBody>
      </p:sp>
      <p:sp>
        <p:nvSpPr>
          <p:cNvPr id="437252" name="Text Box 4"/>
          <p:cNvSpPr txBox="1">
            <a:spLocks noChangeArrowheads="1"/>
          </p:cNvSpPr>
          <p:nvPr/>
        </p:nvSpPr>
        <p:spPr bwMode="auto">
          <a:xfrm>
            <a:off x="5842000" y="3570288"/>
            <a:ext cx="520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pt-BR" sz="3600" b="1">
                <a:effectLst>
                  <a:outerShdw blurRad="38100" dist="38100" dir="2700000" algn="tl">
                    <a:srgbClr val="000000"/>
                  </a:outerShdw>
                </a:effectLst>
                <a:cs typeface="+mn-cs"/>
              </a:rPr>
              <a:t>~</a:t>
            </a:r>
          </a:p>
        </p:txBody>
      </p:sp>
      <p:sp>
        <p:nvSpPr>
          <p:cNvPr id="437253" name="Text Box 5"/>
          <p:cNvSpPr txBox="1">
            <a:spLocks noChangeArrowheads="1"/>
          </p:cNvSpPr>
          <p:nvPr/>
        </p:nvSpPr>
        <p:spPr bwMode="auto">
          <a:xfrm>
            <a:off x="355600" y="4584700"/>
            <a:ext cx="83947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r>
              <a:rPr lang="pt-BR" altLang="pt-BR" sz="3200" b="1">
                <a:solidFill>
                  <a:schemeClr val="bg1"/>
                </a:solidFill>
              </a:rPr>
              <a:t>Os empréstimos desejados feitos pelos bancos se igualam à oferta de sementes fornecidas pelos depositantes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Effect transition="in" filter="strips(downRight)">
                                      <p:cBhvr>
                                        <p:cTn id="7" dur="500"/>
                                        <p:tgtEl>
                                          <p:spTgt spid="43725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37251">
                                            <p:txEl>
                                              <p:pRg st="1" end="1"/>
                                            </p:txEl>
                                          </p:spTgt>
                                        </p:tgtEl>
                                        <p:attrNameLst>
                                          <p:attrName>style.visibility</p:attrName>
                                        </p:attrNameLst>
                                      </p:cBhvr>
                                      <p:to>
                                        <p:strVal val="visible"/>
                                      </p:to>
                                    </p:set>
                                    <p:animEffect transition="in" filter="strips(downRight)">
                                      <p:cBhvr>
                                        <p:cTn id="10" dur="500"/>
                                        <p:tgtEl>
                                          <p:spTgt spid="43725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37251">
                                            <p:txEl>
                                              <p:pRg st="2" end="2"/>
                                            </p:txEl>
                                          </p:spTgt>
                                        </p:tgtEl>
                                        <p:attrNameLst>
                                          <p:attrName>style.visibility</p:attrName>
                                        </p:attrNameLst>
                                      </p:cBhvr>
                                      <p:to>
                                        <p:strVal val="visible"/>
                                      </p:to>
                                    </p:set>
                                    <p:animEffect transition="in" filter="strips(downRight)">
                                      <p:cBhvr>
                                        <p:cTn id="15" dur="500"/>
                                        <p:tgtEl>
                                          <p:spTgt spid="43725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437251">
                                            <p:txEl>
                                              <p:pRg st="3" end="3"/>
                                            </p:txEl>
                                          </p:spTgt>
                                        </p:tgtEl>
                                        <p:attrNameLst>
                                          <p:attrName>style.visibility</p:attrName>
                                        </p:attrNameLst>
                                      </p:cBhvr>
                                      <p:to>
                                        <p:strVal val="visible"/>
                                      </p:to>
                                    </p:set>
                                    <p:animEffect transition="in" filter="strips(downRight)">
                                      <p:cBhvr>
                                        <p:cTn id="20" dur="500"/>
                                        <p:tgtEl>
                                          <p:spTgt spid="437251">
                                            <p:txEl>
                                              <p:pRg st="3" end="3"/>
                                            </p:txEl>
                                          </p:spTgt>
                                        </p:tgtEl>
                                      </p:cBhvr>
                                    </p:animEffec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37252"/>
                                        </p:tgtEl>
                                        <p:attrNameLst>
                                          <p:attrName>style.visibility</p:attrName>
                                        </p:attrNameLst>
                                      </p:cBhvr>
                                      <p:to>
                                        <p:strVal val="visible"/>
                                      </p:to>
                                    </p:set>
                                  </p:childTnLst>
                                </p:cTn>
                              </p:par>
                            </p:childTnLst>
                          </p:cTn>
                        </p:par>
                        <p:par>
                          <p:cTn id="24" fill="hold" nodeType="afterGroup">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437253"/>
                                        </p:tgtEl>
                                        <p:attrNameLst>
                                          <p:attrName>style.visibility</p:attrName>
                                        </p:attrNameLst>
                                      </p:cBhvr>
                                      <p:to>
                                        <p:strVal val="visible"/>
                                      </p:to>
                                    </p:set>
                                    <p:animEffect transition="in" filter="wipe(left)">
                                      <p:cBhvr>
                                        <p:cTn id="27" dur="500"/>
                                        <p:tgtEl>
                                          <p:spTgt spid="437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autoUpdateAnimBg="0"/>
      <p:bldP spid="437252" grpId="0"/>
      <p:bldP spid="437253"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74755" name="Rectangle 2"/>
          <p:cNvSpPr>
            <a:spLocks noGrp="1" noChangeArrowheads="1"/>
          </p:cNvSpPr>
          <p:nvPr>
            <p:ph type="title"/>
          </p:nvPr>
        </p:nvSpPr>
        <p:spPr>
          <a:xfrm>
            <a:off x="685800" y="352425"/>
            <a:ext cx="7772400" cy="1143000"/>
          </a:xfrm>
        </p:spPr>
        <p:txBody>
          <a:bodyPr/>
          <a:lstStyle/>
          <a:p>
            <a:r>
              <a:rPr lang="pt-BR" altLang="pt-BR" sz="3600" smtClean="0"/>
              <a:t>Equilíbrio de mercado com racionamento de crédito</a:t>
            </a:r>
          </a:p>
        </p:txBody>
      </p:sp>
      <p:sp>
        <p:nvSpPr>
          <p:cNvPr id="438275" name="Rectangle 3"/>
          <p:cNvSpPr>
            <a:spLocks noGrp="1" noChangeArrowheads="1"/>
          </p:cNvSpPr>
          <p:nvPr>
            <p:ph type="body" idx="1"/>
          </p:nvPr>
        </p:nvSpPr>
        <p:spPr>
          <a:xfrm flipH="1">
            <a:off x="349250" y="1863725"/>
            <a:ext cx="8458200" cy="3181350"/>
          </a:xfrm>
        </p:spPr>
        <p:txBody>
          <a:bodyPr/>
          <a:lstStyle/>
          <a:p>
            <a:pPr marL="261938" indent="-261938">
              <a:lnSpc>
                <a:spcPct val="90000"/>
              </a:lnSpc>
              <a:defRPr/>
            </a:pPr>
            <a:r>
              <a:rPr lang="pt-BR" b="1" smtClean="0"/>
              <a:t>Um equilíbrio é definido como um valor de </a:t>
            </a:r>
            <a:r>
              <a:rPr lang="pt-BR" b="1" i="1" smtClean="0"/>
              <a:t>v</a:t>
            </a:r>
            <a:r>
              <a:rPr lang="pt-BR" b="1" smtClean="0"/>
              <a:t> tal que:</a:t>
            </a:r>
          </a:p>
          <a:p>
            <a:pPr marL="762000" lvl="1" algn="ctr">
              <a:lnSpc>
                <a:spcPct val="90000"/>
              </a:lnSpc>
              <a:buFontTx/>
              <a:buNone/>
              <a:defRPr/>
            </a:pPr>
            <a:r>
              <a:rPr lang="pt-BR" sz="3200" b="1" i="1" smtClean="0">
                <a:effectLst>
                  <a:outerShdw blurRad="38100" dist="38100" dir="2700000" algn="tl">
                    <a:srgbClr val="000000"/>
                  </a:outerShdw>
                </a:effectLst>
              </a:rPr>
              <a:t>n*</a:t>
            </a:r>
            <a:r>
              <a:rPr lang="pt-BR" sz="3200" b="1" smtClean="0">
                <a:effectLst>
                  <a:outerShdw blurRad="38100" dist="38100" dir="2700000" algn="tl">
                    <a:srgbClr val="000000"/>
                  </a:outerShdw>
                </a:effectLst>
              </a:rPr>
              <a:t> </a:t>
            </a:r>
            <a:r>
              <a:rPr lang="pt-BR" sz="3200" b="1" smtClean="0">
                <a:effectLst>
                  <a:outerShdw blurRad="38100" dist="38100" dir="2700000" algn="tl">
                    <a:srgbClr val="000000"/>
                  </a:outerShdw>
                </a:effectLst>
                <a:cs typeface="Times New Roman" pitchFamily="18" charset="0"/>
              </a:rPr>
              <a:t>≤ </a:t>
            </a:r>
            <a:r>
              <a:rPr lang="pt-BR" sz="3200" b="1" i="1" smtClean="0">
                <a:effectLst>
                  <a:outerShdw blurRad="38100" dist="38100" dir="2700000" algn="tl">
                    <a:srgbClr val="000000"/>
                  </a:outerShdw>
                </a:effectLst>
                <a:cs typeface="Times New Roman" pitchFamily="18" charset="0"/>
              </a:rPr>
              <a:t>n</a:t>
            </a:r>
            <a:r>
              <a:rPr lang="pt-BR" sz="3200" b="1" baseline="-25000" smtClean="0">
                <a:effectLst>
                  <a:outerShdw blurRad="38100" dist="38100" dir="2700000" algn="tl">
                    <a:srgbClr val="000000"/>
                  </a:outerShdw>
                </a:effectLst>
                <a:cs typeface="Times New Roman" pitchFamily="18" charset="0"/>
              </a:rPr>
              <a:t>0</a:t>
            </a:r>
            <a:endParaRPr lang="pt-BR" sz="3200" b="1" smtClean="0">
              <a:effectLst>
                <a:outerShdw blurRad="38100" dist="38100" dir="2700000" algn="tl">
                  <a:srgbClr val="000000"/>
                </a:outerShdw>
              </a:effectLst>
              <a:cs typeface="Times New Roman" pitchFamily="18" charset="0"/>
            </a:endParaRPr>
          </a:p>
          <a:p>
            <a:pPr marL="762000" lvl="1">
              <a:lnSpc>
                <a:spcPct val="90000"/>
              </a:lnSpc>
              <a:buFontTx/>
              <a:buNone/>
              <a:defRPr/>
            </a:pPr>
            <a:r>
              <a:rPr lang="pt-BR" sz="3200" b="1" smtClean="0"/>
              <a:t>		e</a:t>
            </a:r>
          </a:p>
          <a:p>
            <a:pPr marL="762000" lvl="1" algn="ctr">
              <a:lnSpc>
                <a:spcPct val="90000"/>
              </a:lnSpc>
              <a:buFontTx/>
              <a:buNone/>
              <a:defRPr/>
            </a:pPr>
            <a:r>
              <a:rPr lang="pt-BR" sz="3200" b="1" i="1" smtClean="0">
                <a:effectLst>
                  <a:outerShdw blurRad="38100" dist="38100" dir="2700000" algn="tl">
                    <a:srgbClr val="000000"/>
                  </a:outerShdw>
                </a:effectLst>
              </a:rPr>
              <a:t>D*</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v</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K</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z</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 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p</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 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v</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K</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z</a:t>
            </a:r>
            <a:r>
              <a:rPr lang="pt-BR" sz="3200" b="1" smtClean="0">
                <a:effectLst>
                  <a:outerShdw blurRad="38100" dist="38100" dir="2700000" algn="tl">
                    <a:srgbClr val="000000"/>
                  </a:outerShdw>
                </a:effectLst>
              </a:rPr>
              <a:t>)</a:t>
            </a:r>
            <a:endParaRPr lang="pt-BR" b="1" i="1" smtClean="0"/>
          </a:p>
        </p:txBody>
      </p:sp>
      <p:sp>
        <p:nvSpPr>
          <p:cNvPr id="438276" name="Text Box 4"/>
          <p:cNvSpPr txBox="1">
            <a:spLocks noChangeArrowheads="1"/>
          </p:cNvSpPr>
          <p:nvPr/>
        </p:nvSpPr>
        <p:spPr bwMode="auto">
          <a:xfrm>
            <a:off x="5842000" y="3570288"/>
            <a:ext cx="520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pt-BR" sz="3600" b="1">
                <a:effectLst>
                  <a:outerShdw blurRad="38100" dist="38100" dir="2700000" algn="tl">
                    <a:srgbClr val="000000"/>
                  </a:outerShdw>
                </a:effectLst>
                <a:cs typeface="+mn-cs"/>
              </a:rPr>
              <a:t>~</a:t>
            </a:r>
          </a:p>
        </p:txBody>
      </p:sp>
      <p:sp>
        <p:nvSpPr>
          <p:cNvPr id="438277" name="Text Box 5"/>
          <p:cNvSpPr txBox="1">
            <a:spLocks noChangeArrowheads="1"/>
          </p:cNvSpPr>
          <p:nvPr/>
        </p:nvSpPr>
        <p:spPr bwMode="auto">
          <a:xfrm>
            <a:off x="355600" y="4584700"/>
            <a:ext cx="83947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r>
              <a:rPr lang="pt-BR" altLang="pt-BR" sz="3200" b="1">
                <a:solidFill>
                  <a:schemeClr val="bg1"/>
                </a:solidFill>
              </a:rPr>
              <a:t>Se os bancos quisessem emprestar mais sementes do que estão depositadas, eles poderiam aumentar </a:t>
            </a:r>
            <a:r>
              <a:rPr lang="pt-BR" altLang="pt-BR" sz="3200" b="1" i="1">
                <a:solidFill>
                  <a:schemeClr val="bg1"/>
                </a:solidFill>
              </a:rPr>
              <a:t>v</a:t>
            </a:r>
            <a:r>
              <a:rPr lang="pt-BR" altLang="pt-BR" sz="3200" b="1">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8277"/>
                                        </p:tgtEl>
                                        <p:attrNameLst>
                                          <p:attrName>style.visibility</p:attrName>
                                        </p:attrNameLst>
                                      </p:cBhvr>
                                      <p:to>
                                        <p:strVal val="visible"/>
                                      </p:to>
                                    </p:set>
                                    <p:animEffect transition="in" filter="wipe(left)">
                                      <p:cBhvr>
                                        <p:cTn id="7" dur="1000"/>
                                        <p:tgtEl>
                                          <p:spTgt spid="438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7"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39298" name="Rectangle 2"/>
          <p:cNvSpPr>
            <a:spLocks noGrp="1" noChangeArrowheads="1"/>
          </p:cNvSpPr>
          <p:nvPr>
            <p:ph type="body" idx="1"/>
          </p:nvPr>
        </p:nvSpPr>
        <p:spPr>
          <a:xfrm flipH="1">
            <a:off x="514350" y="1863725"/>
            <a:ext cx="8077200" cy="3892550"/>
          </a:xfrm>
        </p:spPr>
        <p:txBody>
          <a:bodyPr/>
          <a:lstStyle/>
          <a:p>
            <a:pPr marL="261938" indent="-261938">
              <a:lnSpc>
                <a:spcPct val="90000"/>
              </a:lnSpc>
            </a:pPr>
            <a:r>
              <a:rPr lang="pt-BR" altLang="pt-BR" b="1" smtClean="0"/>
              <a:t>Se um banco típico tem mais capital, estará disposto a se engajar em mais atividades de empréstimo e arcar com mais riscos.</a:t>
            </a:r>
          </a:p>
          <a:p>
            <a:pPr marL="762000" lvl="1">
              <a:lnSpc>
                <a:spcPct val="90000"/>
              </a:lnSpc>
            </a:pPr>
            <a:r>
              <a:rPr lang="pt-BR" altLang="pt-BR" sz="3200" b="1" smtClean="0">
                <a:solidFill>
                  <a:schemeClr val="bg1"/>
                </a:solidFill>
              </a:rPr>
              <a:t>Poupadores estarão dispostos a oferecer mais fundos (K</a:t>
            </a:r>
            <a:r>
              <a:rPr lang="pt-BR" altLang="pt-BR" sz="3200" b="1" smtClean="0">
                <a:solidFill>
                  <a:schemeClr val="bg1"/>
                </a:solidFill>
                <a:sym typeface="Symbol" pitchFamily="18" charset="2"/>
              </a:rPr>
              <a:t></a:t>
            </a:r>
            <a:r>
              <a:rPr lang="pt-BR" altLang="pt-BR" sz="3200" b="1" smtClean="0">
                <a:solidFill>
                  <a:schemeClr val="bg1"/>
                </a:solidFill>
              </a:rPr>
              <a:t> </a:t>
            </a:r>
            <a:r>
              <a:rPr lang="pt-BR" altLang="pt-BR" sz="3200" b="1" smtClean="0">
                <a:solidFill>
                  <a:schemeClr val="bg1"/>
                </a:solidFill>
                <a:sym typeface="Symbol" pitchFamily="18" charset="2"/>
              </a:rPr>
              <a:t> segurança )</a:t>
            </a:r>
          </a:p>
          <a:p>
            <a:pPr marL="762000" lvl="1">
              <a:lnSpc>
                <a:spcPct val="90000"/>
              </a:lnSpc>
            </a:pPr>
            <a:r>
              <a:rPr lang="pt-BR" altLang="pt-BR" sz="3200" b="1" smtClean="0">
                <a:solidFill>
                  <a:schemeClr val="bg1"/>
                </a:solidFill>
                <a:sym typeface="Symbol" pitchFamily="18" charset="2"/>
              </a:rPr>
              <a:t>Demanda por fundos (milho)   </a:t>
            </a:r>
            <a:r>
              <a:rPr lang="pt-BR" altLang="pt-BR" sz="3200" b="1" i="1" smtClean="0">
                <a:solidFill>
                  <a:schemeClr val="bg1"/>
                </a:solidFill>
                <a:latin typeface="Symbol" pitchFamily="18" charset="2"/>
                <a:sym typeface="Symbol" pitchFamily="18" charset="2"/>
              </a:rPr>
              <a:t>r</a:t>
            </a:r>
            <a:r>
              <a:rPr lang="pt-BR" altLang="pt-BR" sz="3200" b="1" smtClean="0">
                <a:solidFill>
                  <a:schemeClr val="bg1"/>
                </a:solidFill>
                <a:sym typeface="Symbol" pitchFamily="18" charset="2"/>
              </a:rPr>
              <a:t></a:t>
            </a:r>
          </a:p>
        </p:txBody>
      </p:sp>
      <p:sp>
        <p:nvSpPr>
          <p:cNvPr id="75780" name="Rectangle 3"/>
          <p:cNvSpPr>
            <a:spLocks noGrp="1" noChangeArrowheads="1"/>
          </p:cNvSpPr>
          <p:nvPr>
            <p:ph type="title"/>
          </p:nvPr>
        </p:nvSpPr>
        <p:spPr>
          <a:xfrm>
            <a:off x="685800" y="352425"/>
            <a:ext cx="7772400" cy="1143000"/>
          </a:xfrm>
        </p:spPr>
        <p:txBody>
          <a:bodyPr/>
          <a:lstStyle/>
          <a:p>
            <a:r>
              <a:rPr lang="pt-BR" altLang="pt-BR" smtClean="0"/>
              <a:t>Equilíbrio de mercado com racionamento de crédito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39298">
                                            <p:txEl>
                                              <p:pRg st="0" end="0"/>
                                            </p:txEl>
                                          </p:spTgt>
                                        </p:tgtEl>
                                        <p:attrNameLst>
                                          <p:attrName>style.visibility</p:attrName>
                                        </p:attrNameLst>
                                      </p:cBhvr>
                                      <p:to>
                                        <p:strVal val="visible"/>
                                      </p:to>
                                    </p:set>
                                    <p:animEffect transition="in" filter="strips(downRight)">
                                      <p:cBhvr>
                                        <p:cTn id="7" dur="500"/>
                                        <p:tgtEl>
                                          <p:spTgt spid="439298">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39298">
                                            <p:txEl>
                                              <p:pRg st="1" end="1"/>
                                            </p:txEl>
                                          </p:spTgt>
                                        </p:tgtEl>
                                        <p:attrNameLst>
                                          <p:attrName>style.visibility</p:attrName>
                                        </p:attrNameLst>
                                      </p:cBhvr>
                                      <p:to>
                                        <p:strVal val="visible"/>
                                      </p:to>
                                    </p:set>
                                    <p:animEffect transition="in" filter="strips(downRight)">
                                      <p:cBhvr>
                                        <p:cTn id="10" dur="500"/>
                                        <p:tgtEl>
                                          <p:spTgt spid="439298">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39298">
                                            <p:txEl>
                                              <p:pRg st="2" end="2"/>
                                            </p:txEl>
                                          </p:spTgt>
                                        </p:tgtEl>
                                        <p:attrNameLst>
                                          <p:attrName>style.visibility</p:attrName>
                                        </p:attrNameLst>
                                      </p:cBhvr>
                                      <p:to>
                                        <p:strVal val="visible"/>
                                      </p:to>
                                    </p:set>
                                    <p:animEffect transition="in" filter="strips(downRight)">
                                      <p:cBhvr>
                                        <p:cTn id="13" dur="500"/>
                                        <p:tgtEl>
                                          <p:spTgt spid="439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8"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40322" name="Rectangle 2"/>
          <p:cNvSpPr>
            <a:spLocks noGrp="1" noChangeArrowheads="1"/>
          </p:cNvSpPr>
          <p:nvPr>
            <p:ph type="body" idx="1"/>
          </p:nvPr>
        </p:nvSpPr>
        <p:spPr>
          <a:xfrm flipH="1">
            <a:off x="514350" y="1863725"/>
            <a:ext cx="8077200" cy="3892550"/>
          </a:xfrm>
        </p:spPr>
        <p:txBody>
          <a:bodyPr/>
          <a:lstStyle/>
          <a:p>
            <a:pPr marL="261938" indent="-261938"/>
            <a:r>
              <a:rPr lang="pt-BR" altLang="pt-BR" b="1" smtClean="0"/>
              <a:t>Um aumento em </a:t>
            </a:r>
            <a:r>
              <a:rPr lang="pt-BR" altLang="pt-BR" b="1" i="1" smtClean="0"/>
              <a:t>K</a:t>
            </a:r>
            <a:r>
              <a:rPr lang="pt-BR" altLang="pt-BR" b="1" smtClean="0"/>
              <a:t> resultará em um custo menor de intermediação, isto é, um </a:t>
            </a:r>
            <a:r>
              <a:rPr lang="pt-BR" altLang="pt-BR" b="1" i="1" smtClean="0"/>
              <a:t>spread</a:t>
            </a:r>
            <a:r>
              <a:rPr lang="pt-BR" altLang="pt-BR" b="1" smtClean="0"/>
              <a:t> menor entre a taxa de juros paga aos depositantes e a taxa de juros paga pelos tomadores.</a:t>
            </a:r>
            <a:endParaRPr lang="pt-BR" altLang="pt-BR" sz="3600" b="1" smtClean="0">
              <a:solidFill>
                <a:schemeClr val="bg1"/>
              </a:solidFill>
              <a:sym typeface="Symbol" pitchFamily="18" charset="2"/>
            </a:endParaRPr>
          </a:p>
        </p:txBody>
      </p:sp>
      <p:sp>
        <p:nvSpPr>
          <p:cNvPr id="76804" name="Rectangle 3"/>
          <p:cNvSpPr>
            <a:spLocks noGrp="1" noChangeArrowheads="1"/>
          </p:cNvSpPr>
          <p:nvPr>
            <p:ph type="title"/>
          </p:nvPr>
        </p:nvSpPr>
        <p:spPr>
          <a:xfrm>
            <a:off x="685800" y="352425"/>
            <a:ext cx="7772400" cy="1143000"/>
          </a:xfrm>
        </p:spPr>
        <p:txBody>
          <a:bodyPr/>
          <a:lstStyle/>
          <a:p>
            <a:r>
              <a:rPr lang="pt-BR" altLang="pt-BR" smtClean="0"/>
              <a:t>Equilíbrio de mercado com racionamento de crédito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40322">
                                            <p:txEl>
                                              <p:pRg st="0" end="0"/>
                                            </p:txEl>
                                          </p:spTgt>
                                        </p:tgtEl>
                                        <p:attrNameLst>
                                          <p:attrName>style.visibility</p:attrName>
                                        </p:attrNameLst>
                                      </p:cBhvr>
                                      <p:to>
                                        <p:strVal val="visible"/>
                                      </p:to>
                                    </p:set>
                                    <p:animEffect transition="in" filter="strips(downRight)">
                                      <p:cBhvr>
                                        <p:cTn id="7" dur="500"/>
                                        <p:tgtEl>
                                          <p:spTgt spid="4403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2"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41346" name="Rectangle 2"/>
          <p:cNvSpPr>
            <a:spLocks noGrp="1" noChangeArrowheads="1"/>
          </p:cNvSpPr>
          <p:nvPr>
            <p:ph type="body" idx="1"/>
          </p:nvPr>
        </p:nvSpPr>
        <p:spPr>
          <a:xfrm flipH="1">
            <a:off x="298450" y="1863725"/>
            <a:ext cx="8540750" cy="3892550"/>
          </a:xfrm>
        </p:spPr>
        <p:txBody>
          <a:bodyPr/>
          <a:lstStyle/>
          <a:p>
            <a:pPr marL="261938" indent="-261938"/>
            <a:r>
              <a:rPr lang="pt-BR" altLang="pt-BR" sz="3000" b="1" smtClean="0"/>
              <a:t>Não há problemas entre oferta e demanda de sementes.</a:t>
            </a:r>
          </a:p>
          <a:p>
            <a:pPr marL="762000" lvl="1"/>
            <a:r>
              <a:rPr lang="pt-BR" altLang="pt-BR" sz="3000" b="1" smtClean="0">
                <a:solidFill>
                  <a:schemeClr val="bg1"/>
                </a:solidFill>
              </a:rPr>
              <a:t>A poupança se iguala ao investimento.</a:t>
            </a:r>
          </a:p>
          <a:p>
            <a:pPr marL="261938" indent="-261938"/>
            <a:r>
              <a:rPr lang="pt-BR" altLang="pt-BR" sz="3000" b="1" smtClean="0"/>
              <a:t>O banco percebe rapidamente que dispõe de sementes que ele não está emprestando, e ajusta os termos do empréstimo ou os termos de depósito até que as duas se ajustassem  </a:t>
            </a:r>
            <a:r>
              <a:rPr lang="pt-BR" altLang="pt-BR" sz="3000" b="1" smtClean="0">
                <a:solidFill>
                  <a:schemeClr val="bg1"/>
                </a:solidFill>
              </a:rPr>
              <a:t>(principalmente se elas apodrecem quando não são plantadas). </a:t>
            </a:r>
            <a:endParaRPr lang="pt-BR" altLang="pt-BR" sz="3000" b="1" smtClean="0">
              <a:solidFill>
                <a:schemeClr val="bg1"/>
              </a:solidFill>
              <a:sym typeface="Symbol" pitchFamily="18" charset="2"/>
            </a:endParaRPr>
          </a:p>
        </p:txBody>
      </p:sp>
      <p:sp>
        <p:nvSpPr>
          <p:cNvPr id="77828" name="Rectangle 3"/>
          <p:cNvSpPr>
            <a:spLocks noGrp="1" noChangeArrowheads="1"/>
          </p:cNvSpPr>
          <p:nvPr>
            <p:ph type="title"/>
          </p:nvPr>
        </p:nvSpPr>
        <p:spPr>
          <a:xfrm>
            <a:off x="685800" y="352425"/>
            <a:ext cx="7772400" cy="1143000"/>
          </a:xfrm>
        </p:spPr>
        <p:txBody>
          <a:bodyPr/>
          <a:lstStyle/>
          <a:p>
            <a:r>
              <a:rPr lang="pt-BR" altLang="pt-BR" smtClean="0"/>
              <a:t>Equilíbrio de mercado com racionamento de crédito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41346">
                                            <p:txEl>
                                              <p:pRg st="0" end="0"/>
                                            </p:txEl>
                                          </p:spTgt>
                                        </p:tgtEl>
                                        <p:attrNameLst>
                                          <p:attrName>style.visibility</p:attrName>
                                        </p:attrNameLst>
                                      </p:cBhvr>
                                      <p:to>
                                        <p:strVal val="visible"/>
                                      </p:to>
                                    </p:set>
                                    <p:animEffect transition="in" filter="strips(downRight)">
                                      <p:cBhvr>
                                        <p:cTn id="7" dur="500"/>
                                        <p:tgtEl>
                                          <p:spTgt spid="441346">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41346">
                                            <p:txEl>
                                              <p:pRg st="1" end="1"/>
                                            </p:txEl>
                                          </p:spTgt>
                                        </p:tgtEl>
                                        <p:attrNameLst>
                                          <p:attrName>style.visibility</p:attrName>
                                        </p:attrNameLst>
                                      </p:cBhvr>
                                      <p:to>
                                        <p:strVal val="visible"/>
                                      </p:to>
                                    </p:set>
                                    <p:animEffect transition="in" filter="strips(downRight)">
                                      <p:cBhvr>
                                        <p:cTn id="10" dur="500"/>
                                        <p:tgtEl>
                                          <p:spTgt spid="44134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41346">
                                            <p:txEl>
                                              <p:pRg st="2" end="2"/>
                                            </p:txEl>
                                          </p:spTgt>
                                        </p:tgtEl>
                                        <p:attrNameLst>
                                          <p:attrName>style.visibility</p:attrName>
                                        </p:attrNameLst>
                                      </p:cBhvr>
                                      <p:to>
                                        <p:strVal val="visible"/>
                                      </p:to>
                                    </p:set>
                                    <p:animEffect transition="in" filter="strips(downRight)">
                                      <p:cBhvr>
                                        <p:cTn id="15" dur="500"/>
                                        <p:tgtEl>
                                          <p:spTgt spid="4413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6"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42370" name="Rectangle 2"/>
          <p:cNvSpPr>
            <a:spLocks noGrp="1" noChangeArrowheads="1"/>
          </p:cNvSpPr>
          <p:nvPr>
            <p:ph type="body" idx="1"/>
          </p:nvPr>
        </p:nvSpPr>
        <p:spPr>
          <a:xfrm flipH="1">
            <a:off x="1035050" y="1863725"/>
            <a:ext cx="7035800" cy="3892550"/>
          </a:xfrm>
        </p:spPr>
        <p:txBody>
          <a:bodyPr/>
          <a:lstStyle/>
          <a:p>
            <a:pPr marL="261938" indent="-261938"/>
            <a:r>
              <a:rPr lang="pt-BR" altLang="pt-BR" b="1" smtClean="0"/>
              <a:t>O uso de </a:t>
            </a:r>
            <a:r>
              <a:rPr lang="pt-BR" altLang="pt-BR" b="1" i="1" smtClean="0"/>
              <a:t>v</a:t>
            </a:r>
            <a:r>
              <a:rPr lang="pt-BR" altLang="pt-BR" b="1" smtClean="0"/>
              <a:t>, o nível de utilidade dos depositantes, tem uma grande desvantagem: </a:t>
            </a:r>
            <a:r>
              <a:rPr lang="pt-BR" altLang="pt-BR" b="1" i="1" smtClean="0"/>
              <a:t>v</a:t>
            </a:r>
            <a:r>
              <a:rPr lang="pt-BR" altLang="pt-BR" b="1" smtClean="0"/>
              <a:t> não são observável diretamente.</a:t>
            </a:r>
          </a:p>
        </p:txBody>
      </p:sp>
      <p:sp>
        <p:nvSpPr>
          <p:cNvPr id="78852"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42370">
                                            <p:txEl>
                                              <p:pRg st="0" end="0"/>
                                            </p:txEl>
                                          </p:spTgt>
                                        </p:tgtEl>
                                        <p:attrNameLst>
                                          <p:attrName>style.visibility</p:attrName>
                                        </p:attrNameLst>
                                      </p:cBhvr>
                                      <p:to>
                                        <p:strVal val="visible"/>
                                      </p:to>
                                    </p:set>
                                    <p:animEffect transition="in" filter="strips(downRight)">
                                      <p:cBhvr>
                                        <p:cTn id="7" dur="500"/>
                                        <p:tgtEl>
                                          <p:spTgt spid="4423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0"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43394" name="Rectangle 2"/>
          <p:cNvSpPr>
            <a:spLocks noGrp="1" noChangeArrowheads="1"/>
          </p:cNvSpPr>
          <p:nvPr>
            <p:ph type="body" idx="1"/>
          </p:nvPr>
        </p:nvSpPr>
        <p:spPr>
          <a:xfrm flipH="1">
            <a:off x="514350" y="1863725"/>
            <a:ext cx="8077200" cy="3892550"/>
          </a:xfrm>
        </p:spPr>
        <p:txBody>
          <a:bodyPr/>
          <a:lstStyle/>
          <a:p>
            <a:pPr marL="261938" indent="-261938"/>
            <a:r>
              <a:rPr lang="pt-BR" altLang="pt-BR" b="1" smtClean="0"/>
              <a:t>Assumindo um </a:t>
            </a:r>
            <a:r>
              <a:rPr lang="pt-BR" altLang="pt-BR" b="1" i="1" smtClean="0"/>
              <a:t>continnum </a:t>
            </a:r>
            <a:r>
              <a:rPr lang="pt-BR" altLang="pt-BR" b="1" smtClean="0"/>
              <a:t>de agricultores, com preferências de risco diferentes, denotadas por um parâmetro </a:t>
            </a:r>
            <a:r>
              <a:rPr lang="pt-BR" altLang="pt-BR" b="1" smtClean="0">
                <a:latin typeface="Symbol" pitchFamily="18" charset="2"/>
              </a:rPr>
              <a:t>a</a:t>
            </a:r>
            <a:r>
              <a:rPr lang="pt-BR" altLang="pt-BR" b="1" smtClean="0"/>
              <a:t>.</a:t>
            </a:r>
          </a:p>
          <a:p>
            <a:pPr marL="762000" lvl="1"/>
            <a:r>
              <a:rPr lang="pt-BR" altLang="pt-BR" sz="3200" b="1" smtClean="0">
                <a:solidFill>
                  <a:schemeClr val="bg1"/>
                </a:solidFill>
              </a:rPr>
              <a:t>Quanto maior </a:t>
            </a:r>
            <a:r>
              <a:rPr lang="pt-BR" altLang="pt-BR" sz="3200" b="1" smtClean="0">
                <a:solidFill>
                  <a:schemeClr val="bg1"/>
                </a:solidFill>
                <a:latin typeface="Symbol" pitchFamily="18" charset="2"/>
              </a:rPr>
              <a:t>a</a:t>
            </a:r>
            <a:r>
              <a:rPr lang="pt-BR" altLang="pt-BR" sz="3200" b="1" smtClean="0">
                <a:solidFill>
                  <a:schemeClr val="bg1"/>
                </a:solidFill>
              </a:rPr>
              <a:t>, maior a aversão a risco.</a:t>
            </a:r>
          </a:p>
        </p:txBody>
      </p:sp>
      <p:sp>
        <p:nvSpPr>
          <p:cNvPr id="79876"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43394">
                                            <p:txEl>
                                              <p:pRg st="0" end="0"/>
                                            </p:txEl>
                                          </p:spTgt>
                                        </p:tgtEl>
                                        <p:attrNameLst>
                                          <p:attrName>style.visibility</p:attrName>
                                        </p:attrNameLst>
                                      </p:cBhvr>
                                      <p:to>
                                        <p:strVal val="visible"/>
                                      </p:to>
                                    </p:set>
                                    <p:animEffect transition="in" filter="strips(downRight)">
                                      <p:cBhvr>
                                        <p:cTn id="7" dur="500"/>
                                        <p:tgtEl>
                                          <p:spTgt spid="443394">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43394">
                                            <p:txEl>
                                              <p:pRg st="1" end="1"/>
                                            </p:txEl>
                                          </p:spTgt>
                                        </p:tgtEl>
                                        <p:attrNameLst>
                                          <p:attrName>style.visibility</p:attrName>
                                        </p:attrNameLst>
                                      </p:cBhvr>
                                      <p:to>
                                        <p:strVal val="visible"/>
                                      </p:to>
                                    </p:set>
                                    <p:animEffect transition="in" filter="strips(downRight)">
                                      <p:cBhvr>
                                        <p:cTn id="10" dur="500"/>
                                        <p:tgtEl>
                                          <p:spTgt spid="4433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44418" name="Rectangle 2"/>
          <p:cNvSpPr>
            <a:spLocks noGrp="1" noChangeArrowheads="1"/>
          </p:cNvSpPr>
          <p:nvPr>
            <p:ph type="body" idx="1"/>
          </p:nvPr>
        </p:nvSpPr>
        <p:spPr>
          <a:xfrm flipH="1">
            <a:off x="514350" y="1863725"/>
            <a:ext cx="8077200" cy="3892550"/>
          </a:xfrm>
        </p:spPr>
        <p:txBody>
          <a:bodyPr/>
          <a:lstStyle/>
          <a:p>
            <a:pPr marL="261938" indent="-261938"/>
            <a:r>
              <a:rPr lang="pt-BR" altLang="pt-BR" b="1" smtClean="0"/>
              <a:t>A qualquer taxa de juros cobrada por tomar sementes emprestadas ou paga a depositantes por colocar sementes no banco </a:t>
            </a:r>
            <a:r>
              <a:rPr lang="pt-BR" altLang="pt-BR" b="1" smtClean="0">
                <a:solidFill>
                  <a:schemeClr val="bg1"/>
                </a:solidFill>
              </a:rPr>
              <a:t>(com uma probabilidade associada de inadimplência do banco)</a:t>
            </a:r>
            <a:r>
              <a:rPr lang="pt-BR" altLang="pt-BR" b="1" smtClean="0"/>
              <a:t>, cada agricultor decide se vai emprestar ou tomar emprestado.</a:t>
            </a:r>
            <a:endParaRPr lang="pt-BR" altLang="pt-BR" sz="3600" b="1" smtClean="0">
              <a:solidFill>
                <a:schemeClr val="bg1"/>
              </a:solidFill>
            </a:endParaRPr>
          </a:p>
        </p:txBody>
      </p:sp>
      <p:sp>
        <p:nvSpPr>
          <p:cNvPr id="80900"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44418">
                                            <p:txEl>
                                              <p:pRg st="0" end="0"/>
                                            </p:txEl>
                                          </p:spTgt>
                                        </p:tgtEl>
                                        <p:attrNameLst>
                                          <p:attrName>style.visibility</p:attrName>
                                        </p:attrNameLst>
                                      </p:cBhvr>
                                      <p:to>
                                        <p:strVal val="visible"/>
                                      </p:to>
                                    </p:set>
                                    <p:animEffect transition="in" filter="strips(downRight)">
                                      <p:cBhvr>
                                        <p:cTn id="7" dur="500"/>
                                        <p:tgtEl>
                                          <p:spTgt spid="4444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8"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45442" name="Rectangle 2"/>
          <p:cNvSpPr>
            <a:spLocks noGrp="1" noChangeArrowheads="1"/>
          </p:cNvSpPr>
          <p:nvPr>
            <p:ph type="body" idx="1"/>
          </p:nvPr>
        </p:nvSpPr>
        <p:spPr>
          <a:xfrm flipH="1">
            <a:off x="374650" y="1863725"/>
            <a:ext cx="8356600" cy="3892550"/>
          </a:xfrm>
        </p:spPr>
        <p:txBody>
          <a:bodyPr/>
          <a:lstStyle/>
          <a:p>
            <a:pPr marL="261938" indent="-261938"/>
            <a:r>
              <a:rPr lang="pt-BR" altLang="pt-BR" b="1" smtClean="0"/>
              <a:t>Apenas duas tecnologias disponíveis aos agricultores:</a:t>
            </a:r>
          </a:p>
          <a:p>
            <a:pPr marL="762000" lvl="1"/>
            <a:r>
              <a:rPr lang="pt-BR" altLang="pt-BR" sz="3200" b="1" smtClean="0"/>
              <a:t>Intensiva em sementes: </a:t>
            </a:r>
            <a:r>
              <a:rPr lang="pt-BR" altLang="pt-BR" sz="3200" b="1" smtClean="0">
                <a:solidFill>
                  <a:schemeClr val="bg1"/>
                </a:solidFill>
              </a:rPr>
              <a:t>nesse caso precisa tomar emprestado um número fixo </a:t>
            </a:r>
            <a:r>
              <a:rPr lang="pt-BR" altLang="pt-BR" sz="3200" b="1" i="1" smtClean="0">
                <a:solidFill>
                  <a:schemeClr val="bg1"/>
                </a:solidFill>
              </a:rPr>
              <a:t>n</a:t>
            </a:r>
            <a:r>
              <a:rPr lang="pt-BR" altLang="pt-BR" sz="3200" b="1" i="1" baseline="30000" smtClean="0">
                <a:solidFill>
                  <a:schemeClr val="bg1"/>
                </a:solidFill>
              </a:rPr>
              <a:t>d</a:t>
            </a:r>
            <a:r>
              <a:rPr lang="pt-BR" altLang="pt-BR" sz="3200" b="1" smtClean="0">
                <a:solidFill>
                  <a:schemeClr val="bg1"/>
                </a:solidFill>
              </a:rPr>
              <a:t> (demanda por empréstimos) de sementes.</a:t>
            </a:r>
            <a:endParaRPr lang="pt-BR" altLang="pt-BR" sz="3200" b="1" smtClean="0"/>
          </a:p>
          <a:p>
            <a:pPr marL="762000" lvl="1"/>
            <a:r>
              <a:rPr lang="pt-BR" altLang="pt-BR" sz="3200" b="1" smtClean="0"/>
              <a:t>Normal:</a:t>
            </a:r>
            <a:r>
              <a:rPr lang="pt-BR" altLang="pt-BR" sz="3200" b="1" smtClean="0">
                <a:solidFill>
                  <a:schemeClr val="bg1"/>
                </a:solidFill>
              </a:rPr>
              <a:t> nesse caso tem disponível um excedente  de sementes </a:t>
            </a:r>
            <a:r>
              <a:rPr lang="pt-BR" altLang="pt-BR" sz="3200" b="1" i="1" smtClean="0">
                <a:solidFill>
                  <a:schemeClr val="bg1"/>
                </a:solidFill>
              </a:rPr>
              <a:t>n</a:t>
            </a:r>
            <a:r>
              <a:rPr lang="pt-BR" altLang="pt-BR" sz="3200" b="1" i="1" baseline="30000" smtClean="0">
                <a:solidFill>
                  <a:schemeClr val="bg1"/>
                </a:solidFill>
              </a:rPr>
              <a:t>s</a:t>
            </a:r>
            <a:r>
              <a:rPr lang="pt-BR" altLang="pt-BR" sz="3200" b="1" smtClean="0">
                <a:solidFill>
                  <a:schemeClr val="bg1"/>
                </a:solidFill>
              </a:rPr>
              <a:t> (oferta de depósitos).</a:t>
            </a:r>
          </a:p>
        </p:txBody>
      </p:sp>
      <p:sp>
        <p:nvSpPr>
          <p:cNvPr id="81924"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45442">
                                            <p:txEl>
                                              <p:pRg st="0" end="0"/>
                                            </p:txEl>
                                          </p:spTgt>
                                        </p:tgtEl>
                                        <p:attrNameLst>
                                          <p:attrName>style.visibility</p:attrName>
                                        </p:attrNameLst>
                                      </p:cBhvr>
                                      <p:to>
                                        <p:strVal val="visible"/>
                                      </p:to>
                                    </p:set>
                                    <p:animEffect transition="in" filter="strips(downRight)">
                                      <p:cBhvr>
                                        <p:cTn id="7" dur="500"/>
                                        <p:tgtEl>
                                          <p:spTgt spid="44544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45442">
                                            <p:txEl>
                                              <p:pRg st="1" end="1"/>
                                            </p:txEl>
                                          </p:spTgt>
                                        </p:tgtEl>
                                        <p:attrNameLst>
                                          <p:attrName>style.visibility</p:attrName>
                                        </p:attrNameLst>
                                      </p:cBhvr>
                                      <p:to>
                                        <p:strVal val="visible"/>
                                      </p:to>
                                    </p:set>
                                    <p:animEffect transition="in" filter="strips(downRight)">
                                      <p:cBhvr>
                                        <p:cTn id="10" dur="500"/>
                                        <p:tgtEl>
                                          <p:spTgt spid="445442">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45442">
                                            <p:txEl>
                                              <p:pRg st="2" end="2"/>
                                            </p:txEl>
                                          </p:spTgt>
                                        </p:tgtEl>
                                        <p:attrNameLst>
                                          <p:attrName>style.visibility</p:attrName>
                                        </p:attrNameLst>
                                      </p:cBhvr>
                                      <p:to>
                                        <p:strVal val="visible"/>
                                      </p:to>
                                    </p:set>
                                    <p:animEffect transition="in" filter="strips(downRight)">
                                      <p:cBhvr>
                                        <p:cTn id="13" dur="500"/>
                                        <p:tgtEl>
                                          <p:spTgt spid="4454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46466" name="Rectangle 2"/>
          <p:cNvSpPr>
            <a:spLocks noGrp="1" noChangeArrowheads="1"/>
          </p:cNvSpPr>
          <p:nvPr>
            <p:ph type="body" idx="1"/>
          </p:nvPr>
        </p:nvSpPr>
        <p:spPr>
          <a:xfrm flipH="1">
            <a:off x="514350" y="1863725"/>
            <a:ext cx="8077200" cy="3892550"/>
          </a:xfrm>
        </p:spPr>
        <p:txBody>
          <a:bodyPr/>
          <a:lstStyle/>
          <a:p>
            <a:pPr marL="261938" indent="-261938">
              <a:defRPr/>
            </a:pPr>
            <a:r>
              <a:rPr lang="pt-BR" b="1" smtClean="0"/>
              <a:t>Seja </a:t>
            </a:r>
            <a:r>
              <a:rPr lang="pt-BR" b="1" i="1" smtClean="0"/>
              <a:t>x </a:t>
            </a:r>
            <a:r>
              <a:rPr lang="pt-BR" b="1" smtClean="0"/>
              <a:t>a fração dos agricultores que escolhem a tecnologia intensiva em sementes.</a:t>
            </a:r>
          </a:p>
          <a:p>
            <a:pPr marL="261938" indent="-261938">
              <a:defRPr/>
            </a:pPr>
            <a:r>
              <a:rPr lang="pt-BR" b="1" smtClean="0"/>
              <a:t>Demanda de sementes dos bancos </a:t>
            </a:r>
            <a:r>
              <a:rPr lang="pt-BR" b="1" smtClean="0">
                <a:solidFill>
                  <a:schemeClr val="bg1"/>
                </a:solidFill>
              </a:rPr>
              <a:t>(demanda por fundos)</a:t>
            </a:r>
            <a:r>
              <a:rPr lang="pt-BR" b="1" smtClean="0"/>
              <a:t>:</a:t>
            </a:r>
          </a:p>
          <a:p>
            <a:pPr marL="762000" lvl="1" algn="ctr">
              <a:buFontTx/>
              <a:buNone/>
              <a:defRPr/>
            </a:pPr>
            <a:r>
              <a:rPr lang="pt-BR" sz="3200" b="1" i="1" smtClean="0">
                <a:effectLst>
                  <a:outerShdw blurRad="38100" dist="38100" dir="2700000" algn="tl">
                    <a:srgbClr val="000000"/>
                  </a:outerShdw>
                </a:effectLst>
              </a:rPr>
              <a:t>xn</a:t>
            </a:r>
            <a:r>
              <a:rPr lang="pt-BR" sz="3200" b="1" i="1" baseline="30000" smtClean="0">
                <a:effectLst>
                  <a:outerShdw blurRad="38100" dist="38100" dir="2700000" algn="tl">
                    <a:srgbClr val="000000"/>
                  </a:outerShdw>
                </a:effectLst>
              </a:rPr>
              <a:t>d</a:t>
            </a:r>
          </a:p>
          <a:p>
            <a:pPr marL="261938" indent="-261938">
              <a:defRPr/>
            </a:pPr>
            <a:r>
              <a:rPr lang="pt-BR" b="1" smtClean="0"/>
              <a:t>Oferta de sementes:</a:t>
            </a:r>
          </a:p>
          <a:p>
            <a:pPr marL="762000" lvl="1" algn="ctr">
              <a:buFontTx/>
              <a:buNone/>
              <a:defRPr/>
            </a:pPr>
            <a:r>
              <a:rPr lang="pt-BR" sz="3200" b="1" smtClean="0">
                <a:effectLst>
                  <a:outerShdw blurRad="38100" dist="38100" dir="2700000" algn="tl">
                    <a:srgbClr val="000000"/>
                  </a:outerShdw>
                </a:effectLst>
              </a:rPr>
              <a:t>(1 –</a:t>
            </a:r>
            <a:r>
              <a:rPr lang="pt-BR" sz="3200" b="1" i="1" smtClean="0">
                <a:effectLst>
                  <a:outerShdw blurRad="38100" dist="38100" dir="2700000" algn="tl">
                    <a:srgbClr val="000000"/>
                  </a:outerShdw>
                </a:effectLst>
              </a:rPr>
              <a:t> x</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n</a:t>
            </a:r>
            <a:r>
              <a:rPr lang="pt-BR" sz="3200" b="1" i="1" baseline="30000" smtClean="0">
                <a:effectLst>
                  <a:outerShdw blurRad="38100" dist="38100" dir="2700000" algn="tl">
                    <a:srgbClr val="000000"/>
                  </a:outerShdw>
                </a:effectLst>
              </a:rPr>
              <a:t>s</a:t>
            </a:r>
          </a:p>
        </p:txBody>
      </p:sp>
      <p:sp>
        <p:nvSpPr>
          <p:cNvPr id="82948"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46466">
                                            <p:txEl>
                                              <p:pRg st="0" end="0"/>
                                            </p:txEl>
                                          </p:spTgt>
                                        </p:tgtEl>
                                        <p:attrNameLst>
                                          <p:attrName>style.visibility</p:attrName>
                                        </p:attrNameLst>
                                      </p:cBhvr>
                                      <p:to>
                                        <p:strVal val="visible"/>
                                      </p:to>
                                    </p:set>
                                    <p:animEffect transition="in" filter="strips(downRight)">
                                      <p:cBhvr>
                                        <p:cTn id="7" dur="500"/>
                                        <p:tgtEl>
                                          <p:spTgt spid="4464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46466">
                                            <p:txEl>
                                              <p:pRg st="1" end="1"/>
                                            </p:txEl>
                                          </p:spTgt>
                                        </p:tgtEl>
                                        <p:attrNameLst>
                                          <p:attrName>style.visibility</p:attrName>
                                        </p:attrNameLst>
                                      </p:cBhvr>
                                      <p:to>
                                        <p:strVal val="visible"/>
                                      </p:to>
                                    </p:set>
                                    <p:animEffect transition="in" filter="strips(downRight)">
                                      <p:cBhvr>
                                        <p:cTn id="12" dur="500"/>
                                        <p:tgtEl>
                                          <p:spTgt spid="446466">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46466">
                                            <p:txEl>
                                              <p:pRg st="2" end="2"/>
                                            </p:txEl>
                                          </p:spTgt>
                                        </p:tgtEl>
                                        <p:attrNameLst>
                                          <p:attrName>style.visibility</p:attrName>
                                        </p:attrNameLst>
                                      </p:cBhvr>
                                      <p:to>
                                        <p:strVal val="visible"/>
                                      </p:to>
                                    </p:set>
                                    <p:animEffect transition="in" filter="strips(downRight)">
                                      <p:cBhvr>
                                        <p:cTn id="15" dur="500"/>
                                        <p:tgtEl>
                                          <p:spTgt spid="446466">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446466">
                                            <p:txEl>
                                              <p:pRg st="3" end="3"/>
                                            </p:txEl>
                                          </p:spTgt>
                                        </p:tgtEl>
                                        <p:attrNameLst>
                                          <p:attrName>style.visibility</p:attrName>
                                        </p:attrNameLst>
                                      </p:cBhvr>
                                      <p:to>
                                        <p:strVal val="visible"/>
                                      </p:to>
                                    </p:set>
                                    <p:animEffect transition="in" filter="strips(downRight)">
                                      <p:cBhvr>
                                        <p:cTn id="20" dur="500"/>
                                        <p:tgtEl>
                                          <p:spTgt spid="446466">
                                            <p:txEl>
                                              <p:pRg st="3" end="3"/>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446466">
                                            <p:txEl>
                                              <p:pRg st="4" end="4"/>
                                            </p:txEl>
                                          </p:spTgt>
                                        </p:tgtEl>
                                        <p:attrNameLst>
                                          <p:attrName>style.visibility</p:attrName>
                                        </p:attrNameLst>
                                      </p:cBhvr>
                                      <p:to>
                                        <p:strVal val="visible"/>
                                      </p:to>
                                    </p:set>
                                    <p:animEffect transition="in" filter="strips(downRight)">
                                      <p:cBhvr>
                                        <p:cTn id="23" dur="500"/>
                                        <p:tgtEl>
                                          <p:spTgt spid="4464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9219" name="Rectangle 2"/>
          <p:cNvSpPr>
            <a:spLocks noGrp="1" noChangeArrowheads="1"/>
          </p:cNvSpPr>
          <p:nvPr>
            <p:ph type="title"/>
          </p:nvPr>
        </p:nvSpPr>
        <p:spPr>
          <a:xfrm>
            <a:off x="685800" y="352425"/>
            <a:ext cx="7772400" cy="1143000"/>
          </a:xfrm>
        </p:spPr>
        <p:txBody>
          <a:bodyPr/>
          <a:lstStyle/>
          <a:p>
            <a:r>
              <a:rPr lang="pt-BR" altLang="pt-BR" sz="3200" smtClean="0"/>
              <a:t>A moeda é portadora de juros, com um custo de oportunidade possivelmente baixo</a:t>
            </a:r>
          </a:p>
        </p:txBody>
      </p:sp>
      <p:sp>
        <p:nvSpPr>
          <p:cNvPr id="363523" name="Rectangle 3"/>
          <p:cNvSpPr>
            <a:spLocks noGrp="1" noChangeArrowheads="1"/>
          </p:cNvSpPr>
          <p:nvPr>
            <p:ph type="body" idx="1"/>
          </p:nvPr>
        </p:nvSpPr>
        <p:spPr>
          <a:xfrm>
            <a:off x="168275" y="1714500"/>
            <a:ext cx="8775700" cy="1671638"/>
          </a:xfrm>
        </p:spPr>
        <p:txBody>
          <a:bodyPr/>
          <a:lstStyle/>
          <a:p>
            <a:pPr marL="261938" indent="-261938">
              <a:lnSpc>
                <a:spcPct val="90000"/>
              </a:lnSpc>
            </a:pPr>
            <a:r>
              <a:rPr lang="pt-BR" altLang="pt-BR" b="1" smtClean="0"/>
              <a:t>Teorias monetárias convencionais:</a:t>
            </a:r>
          </a:p>
          <a:p>
            <a:pPr marL="261938" indent="-261938">
              <a:lnSpc>
                <a:spcPct val="90000"/>
              </a:lnSpc>
            </a:pPr>
            <a:r>
              <a:rPr lang="pt-BR" altLang="pt-BR" b="1" smtClean="0"/>
              <a:t>Política monetária exerce seus efeitos através da variação da oferta de moeda, que modifica a taxa de juros; e mudanças nas taxas de juros (reais) afetam o comportamento econômico (real).</a:t>
            </a:r>
          </a:p>
          <a:p>
            <a:pPr marL="762000" lvl="1">
              <a:lnSpc>
                <a:spcPct val="90000"/>
              </a:lnSpc>
              <a:buFontTx/>
              <a:buNone/>
            </a:pPr>
            <a:r>
              <a:rPr lang="pt-BR" altLang="pt-BR" sz="3200" b="1" smtClean="0">
                <a:solidFill>
                  <a:schemeClr val="bg1"/>
                </a:solidFill>
                <a:sym typeface="Symbol" pitchFamily="18" charset="2"/>
              </a:rPr>
              <a:t>M</a:t>
            </a:r>
            <a:r>
              <a:rPr lang="pt-BR" altLang="pt-BR" sz="3200" b="1" baseline="30000" smtClean="0">
                <a:solidFill>
                  <a:schemeClr val="bg1"/>
                </a:solidFill>
                <a:sym typeface="Symbol" pitchFamily="18" charset="2"/>
              </a:rPr>
              <a:t>S</a:t>
            </a:r>
            <a:r>
              <a:rPr lang="pt-BR" altLang="pt-BR" sz="3200" b="1" smtClean="0">
                <a:solidFill>
                  <a:schemeClr val="bg1"/>
                </a:solidFill>
                <a:sym typeface="Symbol" pitchFamily="18" charset="2"/>
              </a:rPr>
              <a:t> r  I  DA</a:t>
            </a:r>
          </a:p>
          <a:p>
            <a:pPr marL="261938" indent="-261938">
              <a:lnSpc>
                <a:spcPct val="90000"/>
              </a:lnSpc>
            </a:pPr>
            <a:r>
              <a:rPr lang="pt-BR" altLang="pt-BR" sz="3600" b="1" smtClean="0">
                <a:sym typeface="Symbol" pitchFamily="18" charset="2"/>
              </a:rPr>
              <a:t>Economia aberta: </a:t>
            </a:r>
          </a:p>
          <a:p>
            <a:pPr marL="762000" lvl="1">
              <a:lnSpc>
                <a:spcPct val="90000"/>
              </a:lnSpc>
              <a:buFontTx/>
              <a:buNone/>
            </a:pPr>
            <a:r>
              <a:rPr lang="pt-BR" altLang="pt-BR" sz="3200" b="1" smtClean="0">
                <a:solidFill>
                  <a:schemeClr val="bg1"/>
                </a:solidFill>
                <a:sym typeface="Symbol" pitchFamily="18" charset="2"/>
              </a:rPr>
              <a:t>M</a:t>
            </a:r>
            <a:r>
              <a:rPr lang="pt-BR" altLang="pt-BR" sz="3200" b="1" baseline="30000" smtClean="0">
                <a:solidFill>
                  <a:schemeClr val="bg1"/>
                </a:solidFill>
                <a:sym typeface="Symbol" pitchFamily="18" charset="2"/>
              </a:rPr>
              <a:t>S</a:t>
            </a:r>
            <a:r>
              <a:rPr lang="pt-BR" altLang="pt-BR" sz="3200" b="1" smtClean="0">
                <a:solidFill>
                  <a:schemeClr val="bg1"/>
                </a:solidFill>
                <a:sym typeface="Symbol" pitchFamily="18" charset="2"/>
              </a:rPr>
              <a:t> r  US$  </a:t>
            </a:r>
            <a:r>
              <a:rPr lang="pt-BR" altLang="pt-BR" sz="3200" b="1" smtClean="0">
                <a:solidFill>
                  <a:schemeClr val="bg1"/>
                </a:solidFill>
                <a:latin typeface="Symbol" pitchFamily="18" charset="2"/>
                <a:sym typeface="Symbol" pitchFamily="18" charset="2"/>
              </a:rPr>
              <a:t>l</a:t>
            </a:r>
            <a:r>
              <a:rPr lang="pt-BR" altLang="pt-BR" sz="3200" b="1" smtClean="0">
                <a:solidFill>
                  <a:schemeClr val="bg1"/>
                </a:solidFill>
                <a:sym typeface="Symbol" pitchFamily="18" charset="2"/>
              </a:rPr>
              <a:t>  X  e M  DA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animEffect transition="in" filter="strips(downRight)">
                                      <p:cBhvr>
                                        <p:cTn id="7" dur="500"/>
                                        <p:tgtEl>
                                          <p:spTgt spid="363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63523">
                                            <p:txEl>
                                              <p:pRg st="1" end="1"/>
                                            </p:txEl>
                                          </p:spTgt>
                                        </p:tgtEl>
                                        <p:attrNameLst>
                                          <p:attrName>style.visibility</p:attrName>
                                        </p:attrNameLst>
                                      </p:cBhvr>
                                      <p:to>
                                        <p:strVal val="visible"/>
                                      </p:to>
                                    </p:set>
                                    <p:animEffect transition="in" filter="strips(downRight)">
                                      <p:cBhvr>
                                        <p:cTn id="12" dur="500"/>
                                        <p:tgtEl>
                                          <p:spTgt spid="363523">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63523">
                                            <p:txEl>
                                              <p:pRg st="2" end="2"/>
                                            </p:txEl>
                                          </p:spTgt>
                                        </p:tgtEl>
                                        <p:attrNameLst>
                                          <p:attrName>style.visibility</p:attrName>
                                        </p:attrNameLst>
                                      </p:cBhvr>
                                      <p:to>
                                        <p:strVal val="visible"/>
                                      </p:to>
                                    </p:set>
                                    <p:animEffect transition="in" filter="strips(downRight)">
                                      <p:cBhvr>
                                        <p:cTn id="15" dur="500"/>
                                        <p:tgtEl>
                                          <p:spTgt spid="36352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363523">
                                            <p:txEl>
                                              <p:pRg st="3" end="3"/>
                                            </p:txEl>
                                          </p:spTgt>
                                        </p:tgtEl>
                                        <p:attrNameLst>
                                          <p:attrName>style.visibility</p:attrName>
                                        </p:attrNameLst>
                                      </p:cBhvr>
                                      <p:to>
                                        <p:strVal val="visible"/>
                                      </p:to>
                                    </p:set>
                                    <p:animEffect transition="in" filter="strips(downRight)">
                                      <p:cBhvr>
                                        <p:cTn id="20" dur="500"/>
                                        <p:tgtEl>
                                          <p:spTgt spid="363523">
                                            <p:txEl>
                                              <p:pRg st="3" end="3"/>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363523">
                                            <p:txEl>
                                              <p:pRg st="4" end="4"/>
                                            </p:txEl>
                                          </p:spTgt>
                                        </p:tgtEl>
                                        <p:attrNameLst>
                                          <p:attrName>style.visibility</p:attrName>
                                        </p:attrNameLst>
                                      </p:cBhvr>
                                      <p:to>
                                        <p:strVal val="visible"/>
                                      </p:to>
                                    </p:set>
                                    <p:animEffect transition="in" filter="strips(downRight)">
                                      <p:cBhvr>
                                        <p:cTn id="23" dur="500"/>
                                        <p:tgtEl>
                                          <p:spTgt spid="363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47490" name="Rectangle 2"/>
          <p:cNvSpPr>
            <a:spLocks noGrp="1" noChangeArrowheads="1"/>
          </p:cNvSpPr>
          <p:nvPr>
            <p:ph type="body" idx="1"/>
          </p:nvPr>
        </p:nvSpPr>
        <p:spPr>
          <a:xfrm flipH="1">
            <a:off x="514350" y="1863725"/>
            <a:ext cx="8077200" cy="3892550"/>
          </a:xfrm>
        </p:spPr>
        <p:txBody>
          <a:bodyPr/>
          <a:lstStyle/>
          <a:p>
            <a:pPr marL="261938" indent="-261938">
              <a:defRPr/>
            </a:pPr>
            <a:r>
              <a:rPr lang="pt-BR" b="1" smtClean="0"/>
              <a:t>A utilidade esperada (</a:t>
            </a:r>
            <a:r>
              <a:rPr lang="pt-BR" b="1" i="1" smtClean="0"/>
              <a:t>u</a:t>
            </a:r>
            <a:r>
              <a:rPr lang="pt-BR" b="1" smtClean="0"/>
              <a:t>) de um agricultor do tipo </a:t>
            </a:r>
            <a:r>
              <a:rPr lang="pt-BR" b="1" smtClean="0">
                <a:latin typeface="Symbol" pitchFamily="18" charset="2"/>
              </a:rPr>
              <a:t>a</a:t>
            </a:r>
            <a:r>
              <a:rPr lang="pt-BR" b="1" smtClean="0"/>
              <a:t> que escolhe a tecnologia intensiva em sementes é uma função da taxa de juros cobrada: </a:t>
            </a:r>
          </a:p>
          <a:p>
            <a:pPr marL="762000" lvl="1" algn="ctr">
              <a:buFontTx/>
              <a:buNone/>
              <a:defRPr/>
            </a:pPr>
            <a:r>
              <a:rPr lang="pt-BR" sz="3200" b="1" i="1" smtClean="0">
                <a:effectLst>
                  <a:outerShdw blurRad="38100" dist="38100" dir="2700000" algn="tl">
                    <a:srgbClr val="000000"/>
                  </a:outerShdw>
                </a:effectLst>
              </a:rPr>
              <a:t>u = u</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r</a:t>
            </a:r>
            <a:r>
              <a:rPr lang="pt-BR" sz="3200" b="1" smtClean="0">
                <a:effectLst>
                  <a:outerShdw blurRad="38100" dist="38100" dir="2700000" algn="tl">
                    <a:srgbClr val="000000"/>
                  </a:outerShdw>
                </a:effectLst>
              </a:rPr>
              <a:t>, </a:t>
            </a:r>
            <a:r>
              <a:rPr lang="pt-BR" sz="3200" b="1" smtClean="0">
                <a:effectLst>
                  <a:outerShdw blurRad="38100" dist="38100" dir="2700000" algn="tl">
                    <a:srgbClr val="000000"/>
                  </a:outerShdw>
                </a:effectLst>
                <a:latin typeface="Symbol" pitchFamily="18" charset="2"/>
              </a:rPr>
              <a:t>a</a:t>
            </a:r>
            <a:r>
              <a:rPr lang="pt-BR" sz="3200" b="1" smtClean="0">
                <a:effectLst>
                  <a:outerShdw blurRad="38100" dist="38100" dir="2700000" algn="tl">
                    <a:srgbClr val="000000"/>
                  </a:outerShdw>
                </a:effectLst>
              </a:rPr>
              <a:t>)</a:t>
            </a:r>
            <a:endParaRPr lang="pt-BR" sz="3200" b="1" i="1" baseline="30000" smtClean="0">
              <a:effectLst>
                <a:outerShdw blurRad="38100" dist="38100" dir="2700000" algn="tl">
                  <a:srgbClr val="000000"/>
                </a:outerShdw>
              </a:effectLst>
            </a:endParaRPr>
          </a:p>
        </p:txBody>
      </p:sp>
      <p:sp>
        <p:nvSpPr>
          <p:cNvPr id="83972"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47490">
                                            <p:txEl>
                                              <p:pRg st="0" end="0"/>
                                            </p:txEl>
                                          </p:spTgt>
                                        </p:tgtEl>
                                        <p:attrNameLst>
                                          <p:attrName>style.visibility</p:attrName>
                                        </p:attrNameLst>
                                      </p:cBhvr>
                                      <p:to>
                                        <p:strVal val="visible"/>
                                      </p:to>
                                    </p:set>
                                    <p:animEffect transition="in" filter="strips(downRight)">
                                      <p:cBhvr>
                                        <p:cTn id="7" dur="500"/>
                                        <p:tgtEl>
                                          <p:spTgt spid="447490">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47490">
                                            <p:txEl>
                                              <p:pRg st="1" end="1"/>
                                            </p:txEl>
                                          </p:spTgt>
                                        </p:tgtEl>
                                        <p:attrNameLst>
                                          <p:attrName>style.visibility</p:attrName>
                                        </p:attrNameLst>
                                      </p:cBhvr>
                                      <p:to>
                                        <p:strVal val="visible"/>
                                      </p:to>
                                    </p:set>
                                    <p:animEffect transition="in" filter="strips(downRight)">
                                      <p:cBhvr>
                                        <p:cTn id="10" dur="500"/>
                                        <p:tgtEl>
                                          <p:spTgt spid="4474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48514" name="Rectangle 2"/>
          <p:cNvSpPr>
            <a:spLocks noGrp="1" noChangeArrowheads="1"/>
          </p:cNvSpPr>
          <p:nvPr>
            <p:ph type="body" idx="1"/>
          </p:nvPr>
        </p:nvSpPr>
        <p:spPr>
          <a:xfrm flipH="1">
            <a:off x="514350" y="1863725"/>
            <a:ext cx="8077200" cy="3892550"/>
          </a:xfrm>
        </p:spPr>
        <p:txBody>
          <a:bodyPr/>
          <a:lstStyle/>
          <a:p>
            <a:pPr marL="261938" indent="-261938">
              <a:defRPr/>
            </a:pPr>
            <a:r>
              <a:rPr lang="pt-BR" b="1" smtClean="0"/>
              <a:t>A utilidade esperada (</a:t>
            </a:r>
            <a:r>
              <a:rPr lang="pt-BR" b="1" i="1" smtClean="0"/>
              <a:t>v</a:t>
            </a:r>
            <a:r>
              <a:rPr lang="pt-BR" b="1" smtClean="0"/>
              <a:t>) de um agricultor do tipo </a:t>
            </a:r>
            <a:r>
              <a:rPr lang="pt-BR" b="1" smtClean="0">
                <a:latin typeface="Symbol" pitchFamily="18" charset="2"/>
              </a:rPr>
              <a:t>a</a:t>
            </a:r>
            <a:r>
              <a:rPr lang="pt-BR" b="1" smtClean="0"/>
              <a:t> que escolhe a tecnologia normal em sementes é uma função tanto da taxa de juros paga aos depositantes quanto da probabilidade de inadimplência do banco: </a:t>
            </a:r>
          </a:p>
          <a:p>
            <a:pPr marL="762000" lvl="1" algn="ctr">
              <a:buFontTx/>
              <a:buNone/>
              <a:defRPr/>
            </a:pPr>
            <a:r>
              <a:rPr lang="pt-BR" sz="3200" b="1" i="1" smtClean="0">
                <a:effectLst>
                  <a:outerShdw blurRad="38100" dist="38100" dir="2700000" algn="tl">
                    <a:srgbClr val="000000"/>
                  </a:outerShdw>
                </a:effectLst>
              </a:rPr>
              <a:t>v = V</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p</a:t>
            </a:r>
            <a:r>
              <a:rPr lang="pt-BR" sz="3200" b="1" smtClean="0">
                <a:effectLst>
                  <a:outerShdw blurRad="38100" dist="38100" dir="2700000" algn="tl">
                    <a:srgbClr val="000000"/>
                  </a:outerShdw>
                </a:effectLst>
              </a:rPr>
              <a:t>, </a:t>
            </a:r>
            <a:r>
              <a:rPr lang="pt-BR" sz="3200" b="1" smtClean="0">
                <a:effectLst>
                  <a:outerShdw blurRad="38100" dist="38100" dir="2700000" algn="tl">
                    <a:srgbClr val="000000"/>
                  </a:outerShdw>
                </a:effectLst>
                <a:latin typeface="Symbol" pitchFamily="18" charset="2"/>
              </a:rPr>
              <a:t>a</a:t>
            </a:r>
            <a:r>
              <a:rPr lang="pt-BR" sz="3200" b="1" smtClean="0">
                <a:effectLst>
                  <a:outerShdw blurRad="38100" dist="38100" dir="2700000" algn="tl">
                    <a:srgbClr val="000000"/>
                  </a:outerShdw>
                </a:effectLst>
              </a:rPr>
              <a:t>)</a:t>
            </a:r>
            <a:endParaRPr lang="pt-BR" sz="3200" b="1" i="1" baseline="30000" smtClean="0">
              <a:effectLst>
                <a:outerShdw blurRad="38100" dist="38100" dir="2700000" algn="tl">
                  <a:srgbClr val="000000"/>
                </a:outerShdw>
              </a:effectLst>
            </a:endParaRPr>
          </a:p>
        </p:txBody>
      </p:sp>
      <p:sp>
        <p:nvSpPr>
          <p:cNvPr id="84996"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48514">
                                            <p:txEl>
                                              <p:pRg st="0" end="0"/>
                                            </p:txEl>
                                          </p:spTgt>
                                        </p:tgtEl>
                                        <p:attrNameLst>
                                          <p:attrName>style.visibility</p:attrName>
                                        </p:attrNameLst>
                                      </p:cBhvr>
                                      <p:to>
                                        <p:strVal val="visible"/>
                                      </p:to>
                                    </p:set>
                                    <p:animEffect transition="in" filter="strips(downRight)">
                                      <p:cBhvr>
                                        <p:cTn id="7" dur="500"/>
                                        <p:tgtEl>
                                          <p:spTgt spid="448514">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48514">
                                            <p:txEl>
                                              <p:pRg st="1" end="1"/>
                                            </p:txEl>
                                          </p:spTgt>
                                        </p:tgtEl>
                                        <p:attrNameLst>
                                          <p:attrName>style.visibility</p:attrName>
                                        </p:attrNameLst>
                                      </p:cBhvr>
                                      <p:to>
                                        <p:strVal val="visible"/>
                                      </p:to>
                                    </p:set>
                                    <p:animEffect transition="in" filter="strips(downRight)">
                                      <p:cBhvr>
                                        <p:cTn id="10" dur="500"/>
                                        <p:tgtEl>
                                          <p:spTgt spid="4485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49538" name="Rectangle 2"/>
          <p:cNvSpPr>
            <a:spLocks noGrp="1" noChangeArrowheads="1"/>
          </p:cNvSpPr>
          <p:nvPr>
            <p:ph type="body" idx="1"/>
          </p:nvPr>
        </p:nvSpPr>
        <p:spPr>
          <a:xfrm flipH="1">
            <a:off x="387350" y="1863725"/>
            <a:ext cx="8394700" cy="3892550"/>
          </a:xfrm>
        </p:spPr>
        <p:txBody>
          <a:bodyPr/>
          <a:lstStyle/>
          <a:p>
            <a:pPr marL="261938" indent="-261938"/>
            <a:r>
              <a:rPr lang="pt-BR" altLang="pt-BR" b="1" smtClean="0">
                <a:solidFill>
                  <a:schemeClr val="bg1"/>
                </a:solidFill>
              </a:rPr>
              <a:t>Agricultores com baixo </a:t>
            </a:r>
            <a:r>
              <a:rPr lang="pt-BR" altLang="pt-BR" b="1" smtClean="0">
                <a:solidFill>
                  <a:schemeClr val="bg1"/>
                </a:solidFill>
                <a:latin typeface="Symbol" pitchFamily="18" charset="2"/>
              </a:rPr>
              <a:t>a</a:t>
            </a:r>
            <a:r>
              <a:rPr lang="pt-BR" altLang="pt-BR" b="1" smtClean="0">
                <a:solidFill>
                  <a:schemeClr val="bg1"/>
                </a:solidFill>
              </a:rPr>
              <a:t> escolhem tecnologia intensiva em sementes.</a:t>
            </a:r>
          </a:p>
          <a:p>
            <a:pPr marL="261938" indent="-261938"/>
            <a:r>
              <a:rPr lang="pt-BR" altLang="pt-BR" b="1" smtClean="0">
                <a:solidFill>
                  <a:schemeClr val="bg1"/>
                </a:solidFill>
              </a:rPr>
              <a:t>Agricultores com elevado </a:t>
            </a:r>
            <a:r>
              <a:rPr lang="pt-BR" altLang="pt-BR" b="1" smtClean="0">
                <a:solidFill>
                  <a:schemeClr val="bg1"/>
                </a:solidFill>
                <a:latin typeface="Symbol" pitchFamily="18" charset="2"/>
              </a:rPr>
              <a:t>a</a:t>
            </a:r>
            <a:r>
              <a:rPr lang="pt-BR" altLang="pt-BR" b="1" smtClean="0">
                <a:solidFill>
                  <a:schemeClr val="bg1"/>
                </a:solidFill>
              </a:rPr>
              <a:t> escolhem tecnologia normal em sementes.</a:t>
            </a:r>
          </a:p>
          <a:p>
            <a:pPr marL="261938" indent="-261938"/>
            <a:r>
              <a:rPr lang="pt-BR" altLang="pt-BR" b="1" smtClean="0"/>
              <a:t>Pode-se caracterizar o conjunto de tomadores por </a:t>
            </a:r>
            <a:r>
              <a:rPr lang="pt-BR" altLang="pt-BR" b="1" smtClean="0">
                <a:latin typeface="Symbol" pitchFamily="18" charset="2"/>
              </a:rPr>
              <a:t>a* (</a:t>
            </a:r>
            <a:r>
              <a:rPr lang="pt-BR" altLang="pt-BR" b="1" smtClean="0"/>
              <a:t>indiferente entre as tecnologias), de modo que:</a:t>
            </a:r>
          </a:p>
          <a:p>
            <a:pPr marL="762000" lvl="1"/>
            <a:r>
              <a:rPr lang="pt-BR" altLang="pt-BR" sz="3200" b="1" smtClean="0"/>
              <a:t>se </a:t>
            </a:r>
            <a:r>
              <a:rPr lang="pt-BR" altLang="pt-BR" sz="3200" b="1" smtClean="0">
                <a:latin typeface="Symbol" pitchFamily="18" charset="2"/>
              </a:rPr>
              <a:t>a</a:t>
            </a:r>
            <a:r>
              <a:rPr lang="pt-BR" altLang="pt-BR" sz="3200" b="1" smtClean="0"/>
              <a:t> &lt; </a:t>
            </a:r>
            <a:r>
              <a:rPr lang="pt-BR" altLang="pt-BR" sz="3200" b="1" smtClean="0">
                <a:latin typeface="Symbol" pitchFamily="18" charset="2"/>
              </a:rPr>
              <a:t>a*</a:t>
            </a:r>
            <a:r>
              <a:rPr lang="pt-BR" altLang="pt-BR" sz="3200" b="1" smtClean="0"/>
              <a:t> escolhe tecnologia intensiva</a:t>
            </a:r>
          </a:p>
          <a:p>
            <a:pPr marL="762000" lvl="1"/>
            <a:r>
              <a:rPr lang="pt-BR" altLang="pt-BR" sz="3200" b="1" smtClean="0"/>
              <a:t>se </a:t>
            </a:r>
            <a:r>
              <a:rPr lang="pt-BR" altLang="pt-BR" sz="3200" b="1" smtClean="0">
                <a:latin typeface="Symbol" pitchFamily="18" charset="2"/>
              </a:rPr>
              <a:t>a</a:t>
            </a:r>
            <a:r>
              <a:rPr lang="pt-BR" altLang="pt-BR" sz="3200" b="1" smtClean="0"/>
              <a:t> &gt; </a:t>
            </a:r>
            <a:r>
              <a:rPr lang="pt-BR" altLang="pt-BR" sz="3200" b="1" smtClean="0">
                <a:latin typeface="Symbol" pitchFamily="18" charset="2"/>
              </a:rPr>
              <a:t>a*</a:t>
            </a:r>
            <a:r>
              <a:rPr lang="pt-BR" altLang="pt-BR" sz="3200" b="1" smtClean="0"/>
              <a:t> escolhe tecnologia normal</a:t>
            </a:r>
          </a:p>
        </p:txBody>
      </p:sp>
      <p:sp>
        <p:nvSpPr>
          <p:cNvPr id="86020"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49538">
                                            <p:txEl>
                                              <p:pRg st="0" end="0"/>
                                            </p:txEl>
                                          </p:spTgt>
                                        </p:tgtEl>
                                        <p:attrNameLst>
                                          <p:attrName>style.visibility</p:attrName>
                                        </p:attrNameLst>
                                      </p:cBhvr>
                                      <p:to>
                                        <p:strVal val="visible"/>
                                      </p:to>
                                    </p:set>
                                    <p:animEffect transition="in" filter="strips(downRight)">
                                      <p:cBhvr>
                                        <p:cTn id="7" dur="500"/>
                                        <p:tgtEl>
                                          <p:spTgt spid="4495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49538">
                                            <p:txEl>
                                              <p:pRg st="1" end="1"/>
                                            </p:txEl>
                                          </p:spTgt>
                                        </p:tgtEl>
                                        <p:attrNameLst>
                                          <p:attrName>style.visibility</p:attrName>
                                        </p:attrNameLst>
                                      </p:cBhvr>
                                      <p:to>
                                        <p:strVal val="visible"/>
                                      </p:to>
                                    </p:set>
                                    <p:animEffect transition="in" filter="strips(downRight)">
                                      <p:cBhvr>
                                        <p:cTn id="12" dur="500"/>
                                        <p:tgtEl>
                                          <p:spTgt spid="4495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49538">
                                            <p:txEl>
                                              <p:pRg st="2" end="2"/>
                                            </p:txEl>
                                          </p:spTgt>
                                        </p:tgtEl>
                                        <p:attrNameLst>
                                          <p:attrName>style.visibility</p:attrName>
                                        </p:attrNameLst>
                                      </p:cBhvr>
                                      <p:to>
                                        <p:strVal val="visible"/>
                                      </p:to>
                                    </p:set>
                                    <p:animEffect transition="in" filter="strips(downRight)">
                                      <p:cBhvr>
                                        <p:cTn id="17" dur="500"/>
                                        <p:tgtEl>
                                          <p:spTgt spid="449538">
                                            <p:txEl>
                                              <p:pRg st="2" end="2"/>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449538">
                                            <p:txEl>
                                              <p:pRg st="3" end="3"/>
                                            </p:txEl>
                                          </p:spTgt>
                                        </p:tgtEl>
                                        <p:attrNameLst>
                                          <p:attrName>style.visibility</p:attrName>
                                        </p:attrNameLst>
                                      </p:cBhvr>
                                      <p:to>
                                        <p:strVal val="visible"/>
                                      </p:to>
                                    </p:set>
                                    <p:animEffect transition="in" filter="strips(downRight)">
                                      <p:cBhvr>
                                        <p:cTn id="20" dur="500"/>
                                        <p:tgtEl>
                                          <p:spTgt spid="449538">
                                            <p:txEl>
                                              <p:pRg st="3" end="3"/>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449538">
                                            <p:txEl>
                                              <p:pRg st="4" end="4"/>
                                            </p:txEl>
                                          </p:spTgt>
                                        </p:tgtEl>
                                        <p:attrNameLst>
                                          <p:attrName>style.visibility</p:attrName>
                                        </p:attrNameLst>
                                      </p:cBhvr>
                                      <p:to>
                                        <p:strVal val="visible"/>
                                      </p:to>
                                    </p:set>
                                    <p:animEffect transition="in" filter="strips(downRight)">
                                      <p:cBhvr>
                                        <p:cTn id="23" dur="500"/>
                                        <p:tgtEl>
                                          <p:spTgt spid="4495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50562" name="Rectangle 2"/>
          <p:cNvSpPr>
            <a:spLocks noGrp="1" noChangeArrowheads="1"/>
          </p:cNvSpPr>
          <p:nvPr>
            <p:ph type="body" idx="1"/>
          </p:nvPr>
        </p:nvSpPr>
        <p:spPr>
          <a:xfrm flipH="1">
            <a:off x="514350" y="1863725"/>
            <a:ext cx="8077200" cy="3892550"/>
          </a:xfrm>
        </p:spPr>
        <p:txBody>
          <a:bodyPr/>
          <a:lstStyle/>
          <a:p>
            <a:pPr marL="261938" indent="-261938">
              <a:defRPr/>
            </a:pPr>
            <a:r>
              <a:rPr lang="pt-BR" b="1" smtClean="0"/>
              <a:t>A probabilidade de inadimplência do banco (</a:t>
            </a:r>
            <a:r>
              <a:rPr lang="pt-BR" b="1" i="1" smtClean="0"/>
              <a:t>p</a:t>
            </a:r>
            <a:r>
              <a:rPr lang="pt-BR" b="1" smtClean="0"/>
              <a:t>) é uma função tanto da taxa de juros cobrada dos tomadores quanto do conjunto de tomadores: </a:t>
            </a:r>
          </a:p>
          <a:p>
            <a:pPr marL="762000" lvl="1" algn="ctr">
              <a:buFontTx/>
              <a:buNone/>
              <a:defRPr/>
            </a:pPr>
            <a:r>
              <a:rPr lang="pt-BR" sz="3200" b="1" i="1" smtClean="0">
                <a:effectLst>
                  <a:outerShdw blurRad="38100" dist="38100" dir="2700000" algn="tl">
                    <a:srgbClr val="000000"/>
                  </a:outerShdw>
                </a:effectLst>
              </a:rPr>
              <a:t>p = p</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r</a:t>
            </a:r>
            <a:r>
              <a:rPr lang="pt-BR" sz="3200" b="1" smtClean="0">
                <a:effectLst>
                  <a:outerShdw blurRad="38100" dist="38100" dir="2700000" algn="tl">
                    <a:srgbClr val="000000"/>
                  </a:outerShdw>
                </a:effectLst>
              </a:rPr>
              <a:t>, </a:t>
            </a:r>
            <a:r>
              <a:rPr lang="pt-BR" sz="3200" b="1" smtClean="0">
                <a:effectLst>
                  <a:outerShdw blurRad="38100" dist="38100" dir="2700000" algn="tl">
                    <a:srgbClr val="000000"/>
                  </a:outerShdw>
                </a:effectLst>
                <a:latin typeface="Symbol" pitchFamily="18" charset="2"/>
              </a:rPr>
              <a:t>a*</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endParaRPr lang="pt-BR" sz="3200" b="1" smtClean="0"/>
          </a:p>
          <a:p>
            <a:pPr marL="261938" indent="-261938">
              <a:defRPr/>
            </a:pPr>
            <a:r>
              <a:rPr lang="pt-BR" b="1" smtClean="0"/>
              <a:t> </a:t>
            </a:r>
            <a:r>
              <a:rPr lang="pt-BR" b="1" smtClean="0">
                <a:latin typeface="Symbol" pitchFamily="18" charset="2"/>
              </a:rPr>
              <a:t>a*</a:t>
            </a:r>
            <a:r>
              <a:rPr lang="pt-BR" b="1" smtClean="0"/>
              <a:t>, é definido por: </a:t>
            </a:r>
          </a:p>
          <a:p>
            <a:pPr marL="762000" lvl="1" algn="ctr">
              <a:buFontTx/>
              <a:buNone/>
              <a:defRPr/>
            </a:pPr>
            <a:r>
              <a:rPr lang="pt-BR" sz="3200" b="1" i="1" smtClean="0">
                <a:solidFill>
                  <a:schemeClr val="bg1"/>
                </a:solidFill>
                <a:effectLst>
                  <a:outerShdw blurRad="38100" dist="38100" dir="2700000" algn="tl">
                    <a:srgbClr val="000000"/>
                  </a:outerShdw>
                </a:effectLst>
              </a:rPr>
              <a:t>V</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latin typeface="Symbol" pitchFamily="18" charset="2"/>
              </a:rPr>
              <a:t>r</a:t>
            </a:r>
            <a:r>
              <a:rPr lang="pt-BR" sz="3200" b="1" i="1" smtClean="0">
                <a:solidFill>
                  <a:schemeClr val="bg1"/>
                </a:solidFill>
                <a:effectLst>
                  <a:outerShdw blurRad="38100" dist="38100" dir="2700000" algn="tl">
                    <a:srgbClr val="000000"/>
                  </a:outerShdw>
                </a:effectLst>
              </a:rPr>
              <a:t>, p</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rPr>
              <a:t>r</a:t>
            </a:r>
            <a:r>
              <a:rPr lang="pt-BR" sz="3200" b="1" smtClean="0">
                <a:solidFill>
                  <a:schemeClr val="bg1"/>
                </a:solidFill>
                <a:effectLst>
                  <a:outerShdw blurRad="38100" dist="38100" dir="2700000" algn="tl">
                    <a:srgbClr val="000000"/>
                  </a:outerShdw>
                </a:effectLst>
              </a:rPr>
              <a:t>, </a:t>
            </a:r>
            <a:r>
              <a:rPr lang="pt-BR" sz="3200" b="1" smtClean="0">
                <a:solidFill>
                  <a:schemeClr val="bg1"/>
                </a:solidFill>
                <a:effectLst>
                  <a:outerShdw blurRad="38100" dist="38100" dir="2700000" algn="tl">
                    <a:srgbClr val="000000"/>
                  </a:outerShdw>
                </a:effectLst>
                <a:latin typeface="Symbol" pitchFamily="18" charset="2"/>
              </a:rPr>
              <a:t>a*</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K</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z</a:t>
            </a:r>
            <a:r>
              <a:rPr lang="pt-BR" sz="3200" b="1" smtClean="0">
                <a:solidFill>
                  <a:schemeClr val="bg1"/>
                </a:solidFill>
                <a:effectLst>
                  <a:outerShdw blurRad="38100" dist="38100" dir="2700000" algn="tl">
                    <a:srgbClr val="000000"/>
                  </a:outerShdw>
                </a:effectLst>
              </a:rPr>
              <a:t>) , </a:t>
            </a:r>
            <a:r>
              <a:rPr lang="pt-BR" sz="3200" b="1" smtClean="0">
                <a:solidFill>
                  <a:schemeClr val="bg1"/>
                </a:solidFill>
                <a:effectLst>
                  <a:outerShdw blurRad="38100" dist="38100" dir="2700000" algn="tl">
                    <a:srgbClr val="000000"/>
                  </a:outerShdw>
                </a:effectLst>
                <a:latin typeface="Symbol" pitchFamily="18" charset="2"/>
              </a:rPr>
              <a:t>a*</a:t>
            </a:r>
            <a:r>
              <a:rPr lang="pt-BR" sz="3200" b="1" smtClean="0">
                <a:solidFill>
                  <a:schemeClr val="bg1"/>
                </a:solidFill>
                <a:effectLst>
                  <a:outerShdw blurRad="38100" dist="38100" dir="2700000" algn="tl">
                    <a:srgbClr val="000000"/>
                  </a:outerShdw>
                </a:effectLst>
              </a:rPr>
              <a:t>] = </a:t>
            </a:r>
            <a:r>
              <a:rPr lang="pt-BR" sz="3200" b="1" i="1" smtClean="0">
                <a:solidFill>
                  <a:schemeClr val="bg1"/>
                </a:solidFill>
                <a:effectLst>
                  <a:outerShdw blurRad="38100" dist="38100" dir="2700000" algn="tl">
                    <a:srgbClr val="000000"/>
                  </a:outerShdw>
                </a:effectLst>
              </a:rPr>
              <a:t>u</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rPr>
              <a:t>r</a:t>
            </a:r>
            <a:r>
              <a:rPr lang="pt-BR" sz="3200" b="1" smtClean="0">
                <a:solidFill>
                  <a:schemeClr val="bg1"/>
                </a:solidFill>
                <a:effectLst>
                  <a:outerShdw blurRad="38100" dist="38100" dir="2700000" algn="tl">
                    <a:srgbClr val="000000"/>
                  </a:outerShdw>
                </a:effectLst>
              </a:rPr>
              <a:t>, </a:t>
            </a:r>
            <a:r>
              <a:rPr lang="pt-BR" sz="3200" b="1" smtClean="0">
                <a:solidFill>
                  <a:schemeClr val="bg1"/>
                </a:solidFill>
                <a:effectLst>
                  <a:outerShdw blurRad="38100" dist="38100" dir="2700000" algn="tl">
                    <a:srgbClr val="000000"/>
                  </a:outerShdw>
                </a:effectLst>
                <a:latin typeface="Symbol" pitchFamily="18" charset="2"/>
              </a:rPr>
              <a:t>a*</a:t>
            </a:r>
            <a:r>
              <a:rPr lang="pt-BR" sz="3200" b="1" smtClean="0">
                <a:solidFill>
                  <a:schemeClr val="bg1"/>
                </a:solidFill>
                <a:effectLst>
                  <a:outerShdw blurRad="38100" dist="38100" dir="2700000" algn="tl">
                    <a:srgbClr val="000000"/>
                  </a:outerShdw>
                </a:effectLst>
              </a:rPr>
              <a:t>)</a:t>
            </a:r>
          </a:p>
          <a:p>
            <a:pPr marL="762000" lvl="1" algn="ctr">
              <a:buFontTx/>
              <a:buNone/>
              <a:defRPr/>
            </a:pPr>
            <a:r>
              <a:rPr lang="pt-BR" sz="3200" b="1" smtClean="0">
                <a:effectLst>
                  <a:outerShdw blurRad="38100" dist="38100" dir="2700000" algn="tl">
                    <a:srgbClr val="000000"/>
                  </a:outerShdw>
                </a:effectLst>
                <a:latin typeface="Symbol" pitchFamily="18" charset="2"/>
              </a:rPr>
              <a:t>a* = </a:t>
            </a:r>
            <a:r>
              <a:rPr lang="pt-BR" sz="3200" b="1" i="1" smtClean="0">
                <a:effectLst>
                  <a:outerShdw blurRad="38100" dist="38100" dir="2700000" algn="tl">
                    <a:srgbClr val="000000"/>
                  </a:outerShdw>
                </a:effectLst>
                <a:latin typeface="Symbol" pitchFamily="18" charset="2"/>
              </a:rPr>
              <a:t>y</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p:txBody>
      </p:sp>
      <p:sp>
        <p:nvSpPr>
          <p:cNvPr id="87044"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50562">
                                            <p:txEl>
                                              <p:pRg st="0" end="0"/>
                                            </p:txEl>
                                          </p:spTgt>
                                        </p:tgtEl>
                                        <p:attrNameLst>
                                          <p:attrName>style.visibility</p:attrName>
                                        </p:attrNameLst>
                                      </p:cBhvr>
                                      <p:to>
                                        <p:strVal val="visible"/>
                                      </p:to>
                                    </p:set>
                                    <p:animEffect transition="in" filter="strips(downRight)">
                                      <p:cBhvr>
                                        <p:cTn id="7" dur="500"/>
                                        <p:tgtEl>
                                          <p:spTgt spid="45056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50562">
                                            <p:txEl>
                                              <p:pRg st="1" end="1"/>
                                            </p:txEl>
                                          </p:spTgt>
                                        </p:tgtEl>
                                        <p:attrNameLst>
                                          <p:attrName>style.visibility</p:attrName>
                                        </p:attrNameLst>
                                      </p:cBhvr>
                                      <p:to>
                                        <p:strVal val="visible"/>
                                      </p:to>
                                    </p:set>
                                    <p:animEffect transition="in" filter="strips(downRight)">
                                      <p:cBhvr>
                                        <p:cTn id="10" dur="500"/>
                                        <p:tgtEl>
                                          <p:spTgt spid="45056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50562">
                                            <p:txEl>
                                              <p:pRg st="2" end="2"/>
                                            </p:txEl>
                                          </p:spTgt>
                                        </p:tgtEl>
                                        <p:attrNameLst>
                                          <p:attrName>style.visibility</p:attrName>
                                        </p:attrNameLst>
                                      </p:cBhvr>
                                      <p:to>
                                        <p:strVal val="visible"/>
                                      </p:to>
                                    </p:set>
                                    <p:animEffect transition="in" filter="strips(downRight)">
                                      <p:cBhvr>
                                        <p:cTn id="15" dur="500"/>
                                        <p:tgtEl>
                                          <p:spTgt spid="450562">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450562">
                                            <p:txEl>
                                              <p:pRg st="3" end="3"/>
                                            </p:txEl>
                                          </p:spTgt>
                                        </p:tgtEl>
                                        <p:attrNameLst>
                                          <p:attrName>style.visibility</p:attrName>
                                        </p:attrNameLst>
                                      </p:cBhvr>
                                      <p:to>
                                        <p:strVal val="visible"/>
                                      </p:to>
                                    </p:set>
                                    <p:animEffect transition="in" filter="strips(downRight)">
                                      <p:cBhvr>
                                        <p:cTn id="18" dur="500"/>
                                        <p:tgtEl>
                                          <p:spTgt spid="450562">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450562">
                                            <p:txEl>
                                              <p:pRg st="4" end="4"/>
                                            </p:txEl>
                                          </p:spTgt>
                                        </p:tgtEl>
                                        <p:attrNameLst>
                                          <p:attrName>style.visibility</p:attrName>
                                        </p:attrNameLst>
                                      </p:cBhvr>
                                      <p:to>
                                        <p:strVal val="visible"/>
                                      </p:to>
                                    </p:set>
                                    <p:animEffect transition="in" filter="strips(downRight)">
                                      <p:cBhvr>
                                        <p:cTn id="21" dur="500"/>
                                        <p:tgtEl>
                                          <p:spTgt spid="4505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2"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51586" name="Rectangle 2"/>
          <p:cNvSpPr>
            <a:spLocks noGrp="1" noChangeArrowheads="1"/>
          </p:cNvSpPr>
          <p:nvPr>
            <p:ph type="body" idx="1"/>
          </p:nvPr>
        </p:nvSpPr>
        <p:spPr>
          <a:xfrm flipH="1">
            <a:off x="454025" y="1827213"/>
            <a:ext cx="8496300" cy="3892550"/>
          </a:xfrm>
        </p:spPr>
        <p:txBody>
          <a:bodyPr/>
          <a:lstStyle/>
          <a:p>
            <a:pPr marL="261938" indent="-261938">
              <a:defRPr/>
            </a:pPr>
            <a:r>
              <a:rPr lang="pt-BR" b="1" smtClean="0"/>
              <a:t>Se </a:t>
            </a:r>
            <a:r>
              <a:rPr lang="pt-BR" b="1" i="1" smtClean="0"/>
              <a:t>F</a:t>
            </a:r>
            <a:r>
              <a:rPr lang="pt-BR" b="1" smtClean="0"/>
              <a:t>(</a:t>
            </a:r>
            <a:r>
              <a:rPr lang="pt-BR" b="1" smtClean="0">
                <a:latin typeface="Symbol" pitchFamily="18" charset="2"/>
              </a:rPr>
              <a:t>a*) </a:t>
            </a:r>
            <a:r>
              <a:rPr lang="pt-BR" b="1" smtClean="0"/>
              <a:t>é a fração da população com  </a:t>
            </a:r>
            <a:r>
              <a:rPr lang="pt-BR" b="1" smtClean="0">
                <a:latin typeface="Symbol" pitchFamily="18" charset="2"/>
              </a:rPr>
              <a:t>a </a:t>
            </a:r>
            <a:r>
              <a:rPr lang="pt-BR" b="1" smtClean="0">
                <a:cs typeface="Times New Roman" pitchFamily="18" charset="0"/>
              </a:rPr>
              <a:t>≤</a:t>
            </a:r>
            <a:r>
              <a:rPr lang="pt-BR" b="1" smtClean="0"/>
              <a:t> </a:t>
            </a:r>
            <a:r>
              <a:rPr lang="pt-BR" b="1" smtClean="0">
                <a:latin typeface="Symbol" pitchFamily="18" charset="2"/>
              </a:rPr>
              <a:t>a*</a:t>
            </a:r>
            <a:r>
              <a:rPr lang="pt-BR" b="1" smtClean="0"/>
              <a:t>, então: </a:t>
            </a:r>
          </a:p>
          <a:p>
            <a:pPr marL="762000" lvl="1" algn="ctr">
              <a:buFontTx/>
              <a:buNone/>
              <a:defRPr/>
            </a:pPr>
            <a:r>
              <a:rPr lang="pt-BR" sz="3200" b="1" i="1" smtClean="0">
                <a:effectLst>
                  <a:outerShdw blurRad="38100" dist="38100" dir="2700000" algn="tl">
                    <a:srgbClr val="000000"/>
                  </a:outerShdw>
                </a:effectLst>
              </a:rPr>
              <a:t>x = F</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y</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 = </a:t>
            </a:r>
            <a:r>
              <a:rPr lang="pt-BR" sz="3200" b="1" i="1" smtClean="0">
                <a:effectLst>
                  <a:outerShdw blurRad="38100" dist="38100" dir="2700000" algn="tl">
                    <a:srgbClr val="000000"/>
                  </a:outerShdw>
                </a:effectLst>
              </a:rPr>
              <a:t>x*</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a:p>
            <a:pPr marL="261938" indent="-261938">
              <a:defRPr/>
            </a:pPr>
            <a:r>
              <a:rPr lang="pt-BR" b="1" smtClean="0"/>
              <a:t>Resolvendo para a demanda por semente (empréstimo):</a:t>
            </a:r>
          </a:p>
          <a:p>
            <a:pPr marL="762000" lvl="1" algn="ctr">
              <a:buFontTx/>
              <a:buNone/>
              <a:defRPr/>
            </a:pPr>
            <a:r>
              <a:rPr lang="pt-BR" sz="3200" b="1" i="1" smtClean="0">
                <a:effectLst>
                  <a:outerShdw blurRad="38100" dist="38100" dir="2700000" algn="tl">
                    <a:srgbClr val="000000"/>
                  </a:outerShdw>
                </a:effectLst>
              </a:rPr>
              <a:t>N</a:t>
            </a:r>
            <a:r>
              <a:rPr lang="pt-BR" sz="3200" b="1" i="1" baseline="30000" smtClean="0">
                <a:effectLst>
                  <a:outerShdw blurRad="38100" dist="38100" dir="2700000" algn="tl">
                    <a:srgbClr val="000000"/>
                  </a:outerShdw>
                </a:effectLst>
              </a:rPr>
              <a:t>d</a:t>
            </a:r>
            <a:r>
              <a:rPr lang="pt-BR" sz="3200" b="1" i="1" smtClean="0">
                <a:effectLst>
                  <a:outerShdw blurRad="38100" dist="38100" dir="2700000" algn="tl">
                    <a:srgbClr val="000000"/>
                  </a:outerShdw>
                </a:effectLst>
              </a:rPr>
              <a:t> = x*n</a:t>
            </a:r>
            <a:r>
              <a:rPr lang="pt-BR" sz="3200" b="1" i="1" baseline="30000" smtClean="0">
                <a:effectLst>
                  <a:outerShdw blurRad="38100" dist="38100" dir="2700000" algn="tl">
                    <a:srgbClr val="000000"/>
                  </a:outerShdw>
                </a:effectLst>
              </a:rPr>
              <a:t>d</a:t>
            </a:r>
            <a:r>
              <a:rPr lang="pt-BR" sz="3200" b="1" i="1" smtClean="0">
                <a:effectLst>
                  <a:outerShdw blurRad="38100" dist="38100" dir="2700000" algn="tl">
                    <a:srgbClr val="000000"/>
                  </a:outerShdw>
                </a:effectLst>
              </a:rPr>
              <a:t> = N</a:t>
            </a:r>
            <a:r>
              <a:rPr lang="pt-BR" sz="3200" b="1" i="1" baseline="30000" smtClean="0">
                <a:effectLst>
                  <a:outerShdw blurRad="38100" dist="38100" dir="2700000" algn="tl">
                    <a:srgbClr val="000000"/>
                  </a:outerShdw>
                </a:effectLst>
              </a:rPr>
              <a:t>d</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a:p>
            <a:pPr marL="261938" indent="-261938">
              <a:defRPr/>
            </a:pPr>
            <a:r>
              <a:rPr lang="pt-BR" b="1" smtClean="0"/>
              <a:t>Oferta de semente (depósitos) do sistema bancário:</a:t>
            </a:r>
          </a:p>
          <a:p>
            <a:pPr marL="762000" lvl="1" algn="ctr">
              <a:buFontTx/>
              <a:buNone/>
              <a:defRPr/>
            </a:pPr>
            <a:r>
              <a:rPr lang="pt-BR" sz="3200" b="1" i="1" smtClean="0">
                <a:effectLst>
                  <a:outerShdw blurRad="38100" dist="38100" dir="2700000" algn="tl">
                    <a:srgbClr val="000000"/>
                  </a:outerShdw>
                </a:effectLst>
              </a:rPr>
              <a:t>D</a:t>
            </a:r>
            <a:r>
              <a:rPr lang="pt-BR" sz="3200" b="1" i="1" baseline="30000" smtClean="0">
                <a:effectLst>
                  <a:outerShdw blurRad="38100" dist="38100" dir="2700000" algn="tl">
                    <a:srgbClr val="000000"/>
                  </a:outerShdw>
                </a:effectLst>
              </a:rPr>
              <a:t>s</a:t>
            </a:r>
            <a:r>
              <a:rPr lang="pt-BR" sz="3200" b="1" i="1" smtClean="0">
                <a:effectLst>
                  <a:outerShdw blurRad="38100" dist="38100" dir="2700000" algn="tl">
                    <a:srgbClr val="000000"/>
                  </a:outerShdw>
                </a:effectLst>
              </a:rPr>
              <a:t> =</a:t>
            </a:r>
            <a:r>
              <a:rPr lang="pt-BR" sz="3200" b="1" smtClean="0">
                <a:effectLst>
                  <a:outerShdw blurRad="38100" dist="38100" dir="2700000" algn="tl">
                    <a:srgbClr val="000000"/>
                  </a:outerShdw>
                </a:effectLst>
              </a:rPr>
              <a:t> (1 –</a:t>
            </a:r>
            <a:r>
              <a:rPr lang="pt-BR" sz="3200" b="1" i="1" smtClean="0">
                <a:effectLst>
                  <a:outerShdw blurRad="38100" dist="38100" dir="2700000" algn="tl">
                    <a:srgbClr val="000000"/>
                  </a:outerShdw>
                </a:effectLst>
              </a:rPr>
              <a:t> x</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d</a:t>
            </a:r>
            <a:r>
              <a:rPr lang="pt-BR" sz="3200" b="1" i="1" baseline="30000" smtClean="0">
                <a:effectLst>
                  <a:outerShdw blurRad="38100" dist="38100" dir="2700000" algn="tl">
                    <a:srgbClr val="000000"/>
                  </a:outerShdw>
                </a:effectLst>
              </a:rPr>
              <a:t>s</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 D</a:t>
            </a:r>
            <a:r>
              <a:rPr lang="pt-BR" sz="3200" b="1" i="1" baseline="30000" smtClean="0">
                <a:effectLst>
                  <a:outerShdw blurRad="38100" dist="38100" dir="2700000" algn="tl">
                    <a:srgbClr val="000000"/>
                  </a:outerShdw>
                </a:effectLst>
              </a:rPr>
              <a:t>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p:txBody>
      </p:sp>
      <p:sp>
        <p:nvSpPr>
          <p:cNvPr id="88068"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51586">
                                            <p:txEl>
                                              <p:pRg st="0" end="0"/>
                                            </p:txEl>
                                          </p:spTgt>
                                        </p:tgtEl>
                                        <p:attrNameLst>
                                          <p:attrName>style.visibility</p:attrName>
                                        </p:attrNameLst>
                                      </p:cBhvr>
                                      <p:to>
                                        <p:strVal val="visible"/>
                                      </p:to>
                                    </p:set>
                                    <p:animEffect transition="in" filter="strips(downRight)">
                                      <p:cBhvr>
                                        <p:cTn id="7" dur="500"/>
                                        <p:tgtEl>
                                          <p:spTgt spid="451586">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51586">
                                            <p:txEl>
                                              <p:pRg st="1" end="1"/>
                                            </p:txEl>
                                          </p:spTgt>
                                        </p:tgtEl>
                                        <p:attrNameLst>
                                          <p:attrName>style.visibility</p:attrName>
                                        </p:attrNameLst>
                                      </p:cBhvr>
                                      <p:to>
                                        <p:strVal val="visible"/>
                                      </p:to>
                                    </p:set>
                                    <p:animEffect transition="in" filter="strips(downRight)">
                                      <p:cBhvr>
                                        <p:cTn id="10" dur="500"/>
                                        <p:tgtEl>
                                          <p:spTgt spid="45158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51586">
                                            <p:txEl>
                                              <p:pRg st="2" end="2"/>
                                            </p:txEl>
                                          </p:spTgt>
                                        </p:tgtEl>
                                        <p:attrNameLst>
                                          <p:attrName>style.visibility</p:attrName>
                                        </p:attrNameLst>
                                      </p:cBhvr>
                                      <p:to>
                                        <p:strVal val="visible"/>
                                      </p:to>
                                    </p:set>
                                    <p:animEffect transition="in" filter="strips(downRight)">
                                      <p:cBhvr>
                                        <p:cTn id="15" dur="500"/>
                                        <p:tgtEl>
                                          <p:spTgt spid="451586">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451586">
                                            <p:txEl>
                                              <p:pRg st="3" end="3"/>
                                            </p:txEl>
                                          </p:spTgt>
                                        </p:tgtEl>
                                        <p:attrNameLst>
                                          <p:attrName>style.visibility</p:attrName>
                                        </p:attrNameLst>
                                      </p:cBhvr>
                                      <p:to>
                                        <p:strVal val="visible"/>
                                      </p:to>
                                    </p:set>
                                    <p:animEffect transition="in" filter="strips(downRight)">
                                      <p:cBhvr>
                                        <p:cTn id="18" dur="500"/>
                                        <p:tgtEl>
                                          <p:spTgt spid="45158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51586">
                                            <p:txEl>
                                              <p:pRg st="4" end="4"/>
                                            </p:txEl>
                                          </p:spTgt>
                                        </p:tgtEl>
                                        <p:attrNameLst>
                                          <p:attrName>style.visibility</p:attrName>
                                        </p:attrNameLst>
                                      </p:cBhvr>
                                      <p:to>
                                        <p:strVal val="visible"/>
                                      </p:to>
                                    </p:set>
                                    <p:animEffect transition="in" filter="strips(downRight)">
                                      <p:cBhvr>
                                        <p:cTn id="23" dur="500"/>
                                        <p:tgtEl>
                                          <p:spTgt spid="451586">
                                            <p:txEl>
                                              <p:pRg st="4" end="4"/>
                                            </p:txEl>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451586">
                                            <p:txEl>
                                              <p:pRg st="5" end="5"/>
                                            </p:txEl>
                                          </p:spTgt>
                                        </p:tgtEl>
                                        <p:attrNameLst>
                                          <p:attrName>style.visibility</p:attrName>
                                        </p:attrNameLst>
                                      </p:cBhvr>
                                      <p:to>
                                        <p:strVal val="visible"/>
                                      </p:to>
                                    </p:set>
                                    <p:animEffect transition="in" filter="strips(downRight)">
                                      <p:cBhvr>
                                        <p:cTn id="26" dur="500"/>
                                        <p:tgtEl>
                                          <p:spTgt spid="4515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6"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52610" name="Rectangle 2"/>
          <p:cNvSpPr>
            <a:spLocks noGrp="1" noChangeArrowheads="1"/>
          </p:cNvSpPr>
          <p:nvPr>
            <p:ph type="body" idx="1"/>
          </p:nvPr>
        </p:nvSpPr>
        <p:spPr>
          <a:xfrm flipH="1">
            <a:off x="533400" y="1827213"/>
            <a:ext cx="8039100" cy="4387850"/>
          </a:xfrm>
        </p:spPr>
        <p:txBody>
          <a:bodyPr/>
          <a:lstStyle/>
          <a:p>
            <a:pPr marL="261938" indent="-261938">
              <a:defRPr/>
            </a:pPr>
            <a:r>
              <a:rPr lang="pt-BR" b="1" smtClean="0"/>
              <a:t>A concorrência entre bancos é suficientemente forte de modo que </a:t>
            </a:r>
            <a:r>
              <a:rPr lang="pt-BR" b="1" smtClean="0">
                <a:solidFill>
                  <a:schemeClr val="bg1"/>
                </a:solidFill>
              </a:rPr>
              <a:t>cada banco é tomador da taxa de juros com a qual remunera</a:t>
            </a:r>
            <a:r>
              <a:rPr lang="pt-BR" b="1" smtClean="0"/>
              <a:t> seus depositantes.</a:t>
            </a:r>
          </a:p>
          <a:p>
            <a:pPr marL="261938" indent="-261938">
              <a:defRPr/>
            </a:pPr>
            <a:r>
              <a:rPr lang="pt-BR" b="1" smtClean="0"/>
              <a:t>O banco não consegue observar nenhum agricultor </a:t>
            </a:r>
            <a:r>
              <a:rPr lang="pt-BR" b="1" smtClean="0">
                <a:latin typeface="Symbol" pitchFamily="18" charset="2"/>
              </a:rPr>
              <a:t>a</a:t>
            </a:r>
            <a:r>
              <a:rPr lang="pt-BR" b="1" smtClean="0"/>
              <a:t> em particular, apesar de </a:t>
            </a:r>
            <a:r>
              <a:rPr lang="pt-BR" b="1" smtClean="0">
                <a:solidFill>
                  <a:schemeClr val="bg1"/>
                </a:solidFill>
              </a:rPr>
              <a:t>saber o valor de </a:t>
            </a:r>
            <a:r>
              <a:rPr lang="pt-BR" b="1" smtClean="0">
                <a:solidFill>
                  <a:schemeClr val="bg1"/>
                </a:solidFill>
                <a:latin typeface="Symbol" pitchFamily="18" charset="2"/>
              </a:rPr>
              <a:t>a</a:t>
            </a:r>
            <a:r>
              <a:rPr lang="pt-BR" b="1" smtClean="0">
                <a:solidFill>
                  <a:schemeClr val="bg1"/>
                </a:solidFill>
              </a:rPr>
              <a:t>*</a:t>
            </a:r>
            <a:r>
              <a:rPr lang="pt-BR" b="1" smtClean="0"/>
              <a:t>, e, portanto, </a:t>
            </a:r>
            <a:r>
              <a:rPr lang="pt-BR" b="1" smtClean="0">
                <a:solidFill>
                  <a:schemeClr val="bg1"/>
                </a:solidFill>
              </a:rPr>
              <a:t>a probabilidade de inadimplência</a:t>
            </a:r>
            <a:r>
              <a:rPr lang="pt-BR" b="1" smtClean="0"/>
              <a:t> de seu empréstimo médio.</a:t>
            </a:r>
            <a:endParaRPr lang="pt-BR" b="1" smtClean="0">
              <a:effectLst>
                <a:outerShdw blurRad="38100" dist="38100" dir="2700000" algn="tl">
                  <a:srgbClr val="000000"/>
                </a:outerShdw>
              </a:effectLst>
            </a:endParaRPr>
          </a:p>
        </p:txBody>
      </p:sp>
      <p:sp>
        <p:nvSpPr>
          <p:cNvPr id="89092"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52610">
                                            <p:txEl>
                                              <p:pRg st="0" end="0"/>
                                            </p:txEl>
                                          </p:spTgt>
                                        </p:tgtEl>
                                        <p:attrNameLst>
                                          <p:attrName>style.visibility</p:attrName>
                                        </p:attrNameLst>
                                      </p:cBhvr>
                                      <p:to>
                                        <p:strVal val="visible"/>
                                      </p:to>
                                    </p:set>
                                    <p:animEffect transition="in" filter="strips(downRight)">
                                      <p:cBhvr>
                                        <p:cTn id="7" dur="500"/>
                                        <p:tgtEl>
                                          <p:spTgt spid="4526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52610">
                                            <p:txEl>
                                              <p:pRg st="1" end="1"/>
                                            </p:txEl>
                                          </p:spTgt>
                                        </p:tgtEl>
                                        <p:attrNameLst>
                                          <p:attrName>style.visibility</p:attrName>
                                        </p:attrNameLst>
                                      </p:cBhvr>
                                      <p:to>
                                        <p:strVal val="visible"/>
                                      </p:to>
                                    </p:set>
                                    <p:animEffect transition="in" filter="strips(downRight)">
                                      <p:cBhvr>
                                        <p:cTn id="12" dur="500"/>
                                        <p:tgtEl>
                                          <p:spTgt spid="4526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0"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53634" name="Rectangle 2"/>
          <p:cNvSpPr>
            <a:spLocks noGrp="1" noChangeArrowheads="1"/>
          </p:cNvSpPr>
          <p:nvPr>
            <p:ph type="body" idx="1"/>
          </p:nvPr>
        </p:nvSpPr>
        <p:spPr>
          <a:xfrm flipH="1">
            <a:off x="533400" y="1827213"/>
            <a:ext cx="8039100" cy="3892550"/>
          </a:xfrm>
        </p:spPr>
        <p:txBody>
          <a:bodyPr/>
          <a:lstStyle/>
          <a:p>
            <a:pPr marL="261938" indent="-261938">
              <a:defRPr/>
            </a:pPr>
            <a:r>
              <a:rPr lang="pt-BR" b="1" smtClean="0"/>
              <a:t>Lucro do banco: </a:t>
            </a:r>
          </a:p>
          <a:p>
            <a:pPr marL="762000" lvl="1" algn="ctr">
              <a:buFontTx/>
              <a:buNone/>
              <a:defRPr/>
            </a:pPr>
            <a:r>
              <a:rPr lang="pt-BR" sz="3200" b="1" i="1" smtClean="0">
                <a:effectLst>
                  <a:outerShdw blurRad="38100" dist="38100" dir="2700000" algn="tl">
                    <a:srgbClr val="000000"/>
                  </a:outerShdw>
                </a:effectLst>
                <a:latin typeface="Symbol" pitchFamily="18" charset="2"/>
              </a:rPr>
              <a:t>P</a:t>
            </a:r>
            <a:r>
              <a:rPr lang="pt-BR" sz="3200" b="1" i="1" smtClean="0">
                <a:effectLst>
                  <a:outerShdw blurRad="38100" dist="38100" dir="2700000" algn="tl">
                    <a:srgbClr val="000000"/>
                  </a:outerShdw>
                </a:effectLst>
              </a:rPr>
              <a:t> = </a:t>
            </a:r>
            <a:r>
              <a:rPr lang="pt-BR" sz="3200" b="1" i="1" smtClean="0">
                <a:effectLst>
                  <a:outerShdw blurRad="38100" dist="38100" dir="2700000" algn="tl">
                    <a:srgbClr val="000000"/>
                  </a:outerShdw>
                </a:effectLst>
                <a:latin typeface="Symbol" pitchFamily="18" charset="2"/>
              </a:rPr>
              <a:t>P</a:t>
            </a:r>
            <a:r>
              <a:rPr lang="pt-BR" sz="3200" b="1" i="1" smtClean="0">
                <a:effectLst>
                  <a:outerShdw blurRad="38100" dist="38100" dir="2700000" algn="tl">
                    <a:srgbClr val="000000"/>
                  </a:outerShdw>
                </a:effectLst>
              </a:rPr>
              <a:t> </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N</a:t>
            </a:r>
            <a:r>
              <a:rPr lang="pt-BR" sz="3200" b="1" i="1" baseline="30000" smtClean="0">
                <a:effectLst>
                  <a:outerShdw blurRad="38100" dist="38100" dir="2700000" algn="tl">
                    <a:srgbClr val="000000"/>
                  </a:outerShdw>
                </a:effectLst>
              </a:rPr>
              <a:t>s</a:t>
            </a:r>
            <a:r>
              <a:rPr lang="pt-BR" sz="3200" b="1" smtClean="0">
                <a:effectLst>
                  <a:outerShdw blurRad="38100" dist="38100" dir="2700000" algn="tl">
                    <a:srgbClr val="000000"/>
                  </a:outerShdw>
                </a:effectLst>
              </a:rPr>
              <a:t>, </a:t>
            </a:r>
            <a:r>
              <a:rPr lang="pt-BR" sz="3200" b="1" smtClean="0">
                <a:effectLst>
                  <a:outerShdw blurRad="38100" dist="38100" dir="2700000" algn="tl">
                    <a:srgbClr val="000000"/>
                  </a:outerShdw>
                </a:effectLst>
                <a:latin typeface="Symbol" pitchFamily="18" charset="2"/>
              </a:rPr>
              <a:t>a</a:t>
            </a:r>
            <a:r>
              <a:rPr lang="pt-BR" sz="3200" b="1" i="1" smtClean="0">
                <a:effectLst>
                  <a:outerShdw blurRad="38100" dist="38100" dir="2700000" algn="tl">
                    <a:srgbClr val="000000"/>
                  </a:outerShdw>
                </a:effectLst>
              </a:rPr>
              <a:t>*</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a:p>
            <a:pPr marL="762000" lvl="1">
              <a:buFontTx/>
              <a:buNone/>
              <a:defRPr/>
            </a:pPr>
            <a:r>
              <a:rPr lang="pt-BR" sz="3200" b="1" smtClean="0">
                <a:solidFill>
                  <a:schemeClr val="bg1"/>
                </a:solidFill>
              </a:rPr>
              <a:t>sendo </a:t>
            </a:r>
            <a:r>
              <a:rPr lang="pt-BR" sz="3200" b="1" i="1" smtClean="0">
                <a:solidFill>
                  <a:schemeClr val="bg1"/>
                </a:solidFill>
              </a:rPr>
              <a:t>N</a:t>
            </a:r>
            <a:r>
              <a:rPr lang="pt-BR" sz="3200" b="1" i="1" baseline="30000" smtClean="0">
                <a:solidFill>
                  <a:schemeClr val="bg1"/>
                </a:solidFill>
              </a:rPr>
              <a:t>s</a:t>
            </a:r>
            <a:r>
              <a:rPr lang="pt-BR" sz="3200" b="1" smtClean="0">
                <a:solidFill>
                  <a:schemeClr val="bg1"/>
                </a:solidFill>
              </a:rPr>
              <a:t> a oferta de empréstimo do banco.</a:t>
            </a:r>
          </a:p>
          <a:p>
            <a:pPr marL="261938" indent="-261938">
              <a:defRPr/>
            </a:pPr>
            <a:r>
              <a:rPr lang="pt-BR" b="1" smtClean="0"/>
              <a:t>O banco reconhece que a probabilidade de inadimplência de um empréstimo adicional é:</a:t>
            </a:r>
          </a:p>
          <a:p>
            <a:pPr marL="762000" lvl="1" algn="ctr">
              <a:buFontTx/>
              <a:buNone/>
              <a:defRPr/>
            </a:pPr>
            <a:r>
              <a:rPr lang="pt-BR" sz="3200" b="1" i="1" smtClean="0">
                <a:effectLst>
                  <a:outerShdw blurRad="38100" dist="38100" dir="2700000" algn="tl">
                    <a:srgbClr val="000000"/>
                  </a:outerShdw>
                </a:effectLst>
              </a:rPr>
              <a:t>p = p</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smtClean="0">
                <a:effectLst>
                  <a:outerShdw blurRad="38100" dist="38100" dir="2700000" algn="tl">
                    <a:srgbClr val="000000"/>
                  </a:outerShdw>
                </a:effectLst>
                <a:latin typeface="Symbol" pitchFamily="18" charset="2"/>
              </a:rPr>
              <a:t>a</a:t>
            </a:r>
            <a:r>
              <a:rPr lang="pt-BR" sz="3200" b="1" i="1" smtClean="0">
                <a:effectLst>
                  <a:outerShdw blurRad="38100" dist="38100" dir="2700000" algn="tl">
                    <a:srgbClr val="000000"/>
                  </a:outerShdw>
                </a:effectLst>
              </a:rPr>
              <a:t>*</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p:txBody>
      </p:sp>
      <p:sp>
        <p:nvSpPr>
          <p:cNvPr id="90116"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53634">
                                            <p:txEl>
                                              <p:pRg st="0" end="0"/>
                                            </p:txEl>
                                          </p:spTgt>
                                        </p:tgtEl>
                                        <p:attrNameLst>
                                          <p:attrName>style.visibility</p:attrName>
                                        </p:attrNameLst>
                                      </p:cBhvr>
                                      <p:to>
                                        <p:strVal val="visible"/>
                                      </p:to>
                                    </p:set>
                                    <p:animEffect transition="in" filter="strips(downRight)">
                                      <p:cBhvr>
                                        <p:cTn id="7" dur="500"/>
                                        <p:tgtEl>
                                          <p:spTgt spid="453634">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53634">
                                            <p:txEl>
                                              <p:pRg st="1" end="1"/>
                                            </p:txEl>
                                          </p:spTgt>
                                        </p:tgtEl>
                                        <p:attrNameLst>
                                          <p:attrName>style.visibility</p:attrName>
                                        </p:attrNameLst>
                                      </p:cBhvr>
                                      <p:to>
                                        <p:strVal val="visible"/>
                                      </p:to>
                                    </p:set>
                                    <p:animEffect transition="in" filter="strips(downRight)">
                                      <p:cBhvr>
                                        <p:cTn id="10" dur="500"/>
                                        <p:tgtEl>
                                          <p:spTgt spid="453634">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53634">
                                            <p:txEl>
                                              <p:pRg st="2" end="2"/>
                                            </p:txEl>
                                          </p:spTgt>
                                        </p:tgtEl>
                                        <p:attrNameLst>
                                          <p:attrName>style.visibility</p:attrName>
                                        </p:attrNameLst>
                                      </p:cBhvr>
                                      <p:to>
                                        <p:strVal val="visible"/>
                                      </p:to>
                                    </p:set>
                                    <p:animEffect transition="in" filter="strips(downRight)">
                                      <p:cBhvr>
                                        <p:cTn id="13" dur="500"/>
                                        <p:tgtEl>
                                          <p:spTgt spid="453634">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53634">
                                            <p:txEl>
                                              <p:pRg st="3" end="3"/>
                                            </p:txEl>
                                          </p:spTgt>
                                        </p:tgtEl>
                                        <p:attrNameLst>
                                          <p:attrName>style.visibility</p:attrName>
                                        </p:attrNameLst>
                                      </p:cBhvr>
                                      <p:to>
                                        <p:strVal val="visible"/>
                                      </p:to>
                                    </p:set>
                                    <p:animEffect transition="in" filter="strips(downRight)">
                                      <p:cBhvr>
                                        <p:cTn id="18" dur="500"/>
                                        <p:tgtEl>
                                          <p:spTgt spid="453634">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453634">
                                            <p:txEl>
                                              <p:pRg st="4" end="4"/>
                                            </p:txEl>
                                          </p:spTgt>
                                        </p:tgtEl>
                                        <p:attrNameLst>
                                          <p:attrName>style.visibility</p:attrName>
                                        </p:attrNameLst>
                                      </p:cBhvr>
                                      <p:to>
                                        <p:strVal val="visible"/>
                                      </p:to>
                                    </p:set>
                                    <p:animEffect transition="in" filter="strips(downRight)">
                                      <p:cBhvr>
                                        <p:cTn id="21" dur="500"/>
                                        <p:tgtEl>
                                          <p:spTgt spid="4536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4"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54658" name="Rectangle 2"/>
          <p:cNvSpPr>
            <a:spLocks noGrp="1" noChangeArrowheads="1"/>
          </p:cNvSpPr>
          <p:nvPr>
            <p:ph type="body" idx="1"/>
          </p:nvPr>
        </p:nvSpPr>
        <p:spPr>
          <a:xfrm flipH="1">
            <a:off x="533400" y="1827213"/>
            <a:ext cx="8039100" cy="3892550"/>
          </a:xfrm>
        </p:spPr>
        <p:txBody>
          <a:bodyPr/>
          <a:lstStyle/>
          <a:p>
            <a:pPr marL="261938" indent="-261938">
              <a:defRPr/>
            </a:pPr>
            <a:r>
              <a:rPr lang="pt-BR" b="1" smtClean="0"/>
              <a:t>O banco representativo escolhe o número de empréstimos a fazer </a:t>
            </a:r>
            <a:r>
              <a:rPr lang="pt-BR" b="1" smtClean="0">
                <a:solidFill>
                  <a:schemeClr val="bg1"/>
                </a:solidFill>
              </a:rPr>
              <a:t>(a oferta de fundos)</a:t>
            </a:r>
            <a:r>
              <a:rPr lang="pt-BR" b="1" smtClean="0"/>
              <a:t> e sua demanda correspondente pelos depósitos, </a:t>
            </a:r>
            <a:r>
              <a:rPr lang="pt-BR" b="1" i="1" smtClean="0">
                <a:solidFill>
                  <a:schemeClr val="bg1"/>
                </a:solidFill>
              </a:rPr>
              <a:t>d</a:t>
            </a:r>
            <a:r>
              <a:rPr lang="pt-BR" b="1" i="1" baseline="30000" smtClean="0">
                <a:solidFill>
                  <a:schemeClr val="bg1"/>
                </a:solidFill>
              </a:rPr>
              <a:t>d</a:t>
            </a:r>
            <a:r>
              <a:rPr lang="pt-BR" b="1" smtClean="0"/>
              <a:t>, a fim de maximizar seus lucros: </a:t>
            </a:r>
          </a:p>
          <a:p>
            <a:pPr marL="762000" lvl="1" algn="ctr">
              <a:buFontTx/>
              <a:buNone/>
              <a:defRPr/>
            </a:pPr>
            <a:r>
              <a:rPr lang="pt-BR" sz="3200" b="1" i="1" smtClean="0">
                <a:effectLst>
                  <a:outerShdw blurRad="38100" dist="38100" dir="2700000" algn="tl">
                    <a:srgbClr val="000000"/>
                  </a:outerShdw>
                </a:effectLst>
              </a:rPr>
              <a:t>n</a:t>
            </a:r>
            <a:r>
              <a:rPr lang="pt-BR" sz="3200" b="1" i="1" baseline="30000" smtClean="0">
                <a:effectLst>
                  <a:outerShdw blurRad="38100" dist="38100" dir="2700000" algn="tl">
                    <a:srgbClr val="000000"/>
                  </a:outerShdw>
                </a:effectLst>
              </a:rPr>
              <a:t>s</a:t>
            </a:r>
            <a:r>
              <a:rPr lang="pt-BR" sz="3200" b="1" i="1" smtClean="0">
                <a:effectLst>
                  <a:outerShdw blurRad="38100" dist="38100" dir="2700000" algn="tl">
                    <a:srgbClr val="000000"/>
                  </a:outerShdw>
                </a:effectLst>
                <a:latin typeface="Symbol" pitchFamily="18" charset="2"/>
              </a:rPr>
              <a:t> </a:t>
            </a:r>
            <a:r>
              <a:rPr lang="pt-BR" sz="3200" b="1" i="1" smtClean="0">
                <a:effectLst>
                  <a:outerShdw blurRad="38100" dist="38100" dir="2700000" algn="tl">
                    <a:srgbClr val="000000"/>
                  </a:outerShdw>
                </a:effectLst>
              </a:rPr>
              <a:t>= n</a:t>
            </a:r>
            <a:r>
              <a:rPr lang="pt-BR" sz="3200" b="1" i="1" baseline="30000" smtClean="0">
                <a:effectLst>
                  <a:outerShdw blurRad="38100" dist="38100" dir="2700000" algn="tl">
                    <a:srgbClr val="000000"/>
                  </a:outerShdw>
                </a:effectLst>
              </a:rPr>
              <a:t>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smtClean="0">
                <a:effectLst>
                  <a:outerShdw blurRad="38100" dist="38100" dir="2700000" algn="tl">
                    <a:srgbClr val="000000"/>
                  </a:outerShdw>
                </a:effectLst>
                <a:latin typeface="Symbol" pitchFamily="18" charset="2"/>
              </a:rPr>
              <a:t>a</a:t>
            </a:r>
            <a:r>
              <a:rPr lang="pt-BR" sz="3200" b="1" i="1" smtClean="0">
                <a:effectLst>
                  <a:outerShdw blurRad="38100" dist="38100" dir="2700000" algn="tl">
                    <a:srgbClr val="000000"/>
                  </a:outerShdw>
                </a:effectLst>
              </a:rPr>
              <a:t>*</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a:p>
            <a:pPr marL="762000" lvl="1" algn="ctr">
              <a:buFontTx/>
              <a:buNone/>
              <a:defRPr/>
            </a:pPr>
            <a:r>
              <a:rPr lang="pt-BR" sz="3200" b="1" i="1" smtClean="0">
                <a:effectLst>
                  <a:outerShdw blurRad="38100" dist="38100" dir="2700000" algn="tl">
                    <a:srgbClr val="000000"/>
                  </a:outerShdw>
                </a:effectLst>
              </a:rPr>
              <a:t>d</a:t>
            </a:r>
            <a:r>
              <a:rPr lang="pt-BR" sz="3200" b="1" i="1" baseline="30000" smtClean="0">
                <a:effectLst>
                  <a:outerShdw blurRad="38100" dist="38100" dir="2700000" algn="tl">
                    <a:srgbClr val="000000"/>
                  </a:outerShdw>
                </a:effectLst>
              </a:rPr>
              <a:t>d</a:t>
            </a:r>
            <a:r>
              <a:rPr lang="pt-BR" sz="3200" b="1" i="1" smtClean="0">
                <a:effectLst>
                  <a:outerShdw blurRad="38100" dist="38100" dir="2700000" algn="tl">
                    <a:srgbClr val="000000"/>
                  </a:outerShdw>
                </a:effectLst>
                <a:latin typeface="Symbol" pitchFamily="18" charset="2"/>
              </a:rPr>
              <a:t> </a:t>
            </a:r>
            <a:r>
              <a:rPr lang="pt-BR" sz="3200" b="1" smtClean="0">
                <a:effectLst>
                  <a:outerShdw blurRad="38100" dist="38100" dir="2700000" algn="tl">
                    <a:srgbClr val="000000"/>
                  </a:outerShdw>
                </a:effectLst>
                <a:latin typeface="Symbol" pitchFamily="18" charset="2"/>
              </a:rPr>
              <a:t>+</a:t>
            </a:r>
            <a:r>
              <a:rPr lang="pt-BR" sz="3200" b="1" i="1" smtClean="0">
                <a:effectLst>
                  <a:outerShdw blurRad="38100" dist="38100" dir="2700000" algn="tl">
                    <a:srgbClr val="000000"/>
                  </a:outerShdw>
                </a:effectLst>
                <a:latin typeface="Symbol" pitchFamily="18" charset="2"/>
              </a:rPr>
              <a:t> K </a:t>
            </a:r>
            <a:r>
              <a:rPr lang="pt-BR" sz="3200" b="1" i="1" smtClean="0">
                <a:effectLst>
                  <a:outerShdw blurRad="38100" dist="38100" dir="2700000" algn="tl">
                    <a:srgbClr val="000000"/>
                  </a:outerShdw>
                </a:effectLst>
              </a:rPr>
              <a:t>= n</a:t>
            </a:r>
            <a:r>
              <a:rPr lang="pt-BR" sz="3200" b="1" i="1" baseline="30000" smtClean="0">
                <a:effectLst>
                  <a:outerShdw blurRad="38100" dist="38100" dir="2700000" algn="tl">
                    <a:srgbClr val="000000"/>
                  </a:outerShdw>
                </a:effectLst>
              </a:rPr>
              <a:t>s</a:t>
            </a:r>
            <a:endParaRPr lang="pt-BR" sz="3200" b="1" smtClean="0">
              <a:effectLst>
                <a:outerShdw blurRad="38100" dist="38100" dir="2700000" algn="tl">
                  <a:srgbClr val="000000"/>
                </a:outerShdw>
              </a:effectLst>
            </a:endParaRPr>
          </a:p>
        </p:txBody>
      </p:sp>
      <p:sp>
        <p:nvSpPr>
          <p:cNvPr id="91140"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54658">
                                            <p:txEl>
                                              <p:pRg st="0" end="0"/>
                                            </p:txEl>
                                          </p:spTgt>
                                        </p:tgtEl>
                                        <p:attrNameLst>
                                          <p:attrName>style.visibility</p:attrName>
                                        </p:attrNameLst>
                                      </p:cBhvr>
                                      <p:to>
                                        <p:strVal val="visible"/>
                                      </p:to>
                                    </p:set>
                                    <p:animEffect transition="in" filter="strips(downRight)">
                                      <p:cBhvr>
                                        <p:cTn id="7" dur="500"/>
                                        <p:tgtEl>
                                          <p:spTgt spid="454658">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54658">
                                            <p:txEl>
                                              <p:pRg st="1" end="1"/>
                                            </p:txEl>
                                          </p:spTgt>
                                        </p:tgtEl>
                                        <p:attrNameLst>
                                          <p:attrName>style.visibility</p:attrName>
                                        </p:attrNameLst>
                                      </p:cBhvr>
                                      <p:to>
                                        <p:strVal val="visible"/>
                                      </p:to>
                                    </p:set>
                                    <p:animEffect transition="in" filter="strips(downRight)">
                                      <p:cBhvr>
                                        <p:cTn id="10" dur="500"/>
                                        <p:tgtEl>
                                          <p:spTgt spid="454658">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54658">
                                            <p:txEl>
                                              <p:pRg st="2" end="2"/>
                                            </p:txEl>
                                          </p:spTgt>
                                        </p:tgtEl>
                                        <p:attrNameLst>
                                          <p:attrName>style.visibility</p:attrName>
                                        </p:attrNameLst>
                                      </p:cBhvr>
                                      <p:to>
                                        <p:strVal val="visible"/>
                                      </p:to>
                                    </p:set>
                                    <p:animEffect transition="in" filter="strips(downRight)">
                                      <p:cBhvr>
                                        <p:cTn id="13" dur="500"/>
                                        <p:tgtEl>
                                          <p:spTgt spid="4546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8"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55682" name="Rectangle 2"/>
          <p:cNvSpPr>
            <a:spLocks noGrp="1" noChangeArrowheads="1"/>
          </p:cNvSpPr>
          <p:nvPr>
            <p:ph type="body" idx="1"/>
          </p:nvPr>
        </p:nvSpPr>
        <p:spPr>
          <a:xfrm flipH="1">
            <a:off x="533400" y="1827213"/>
            <a:ext cx="8039100" cy="3892550"/>
          </a:xfrm>
        </p:spPr>
        <p:txBody>
          <a:bodyPr/>
          <a:lstStyle/>
          <a:p>
            <a:pPr marL="261938" indent="-261938" defTabSz="850900">
              <a:defRPr/>
            </a:pPr>
            <a:r>
              <a:rPr lang="pt-BR" b="1" smtClean="0"/>
              <a:t>Se existirem </a:t>
            </a:r>
            <a:r>
              <a:rPr lang="pt-BR" b="1" smtClean="0">
                <a:latin typeface="Symbol" pitchFamily="18" charset="2"/>
              </a:rPr>
              <a:t>z</a:t>
            </a:r>
            <a:r>
              <a:rPr lang="pt-BR" b="1" smtClean="0"/>
              <a:t> bancos, a oferta agregada de fundos é somente: </a:t>
            </a:r>
          </a:p>
          <a:p>
            <a:pPr marL="762000" lvl="1" algn="ctr" defTabSz="850900">
              <a:buFontTx/>
              <a:buNone/>
              <a:defRPr/>
            </a:pPr>
            <a:r>
              <a:rPr lang="pt-BR" sz="3200" b="1" i="1" smtClean="0">
                <a:effectLst>
                  <a:outerShdw blurRad="38100" dist="38100" dir="2700000" algn="tl">
                    <a:srgbClr val="000000"/>
                  </a:outerShdw>
                </a:effectLst>
              </a:rPr>
              <a:t>N</a:t>
            </a:r>
            <a:r>
              <a:rPr lang="pt-BR" sz="3200" b="1" i="1" baseline="30000" smtClean="0">
                <a:effectLst>
                  <a:outerShdw blurRad="38100" dist="38100" dir="2700000" algn="tl">
                    <a:srgbClr val="000000"/>
                  </a:outerShdw>
                </a:effectLst>
              </a:rPr>
              <a:t>s</a:t>
            </a:r>
            <a:r>
              <a:rPr lang="pt-BR" sz="3200" b="1" i="1" smtClean="0">
                <a:effectLst>
                  <a:outerShdw blurRad="38100" dist="38100" dir="2700000" algn="tl">
                    <a:srgbClr val="000000"/>
                  </a:outerShdw>
                </a:effectLst>
                <a:latin typeface="Symbol" pitchFamily="18" charset="2"/>
              </a:rPr>
              <a:t> </a:t>
            </a:r>
            <a:r>
              <a:rPr lang="pt-BR" sz="3200" b="1" i="1" smtClean="0">
                <a:effectLst>
                  <a:outerShdw blurRad="38100" dist="38100" dir="2700000" algn="tl">
                    <a:srgbClr val="000000"/>
                  </a:outerShdw>
                </a:effectLst>
              </a:rPr>
              <a:t>= </a:t>
            </a:r>
            <a:r>
              <a:rPr lang="pt-BR" sz="3200" b="1" i="1" smtClean="0">
                <a:effectLst>
                  <a:outerShdw blurRad="38100" dist="38100" dir="2700000" algn="tl">
                    <a:srgbClr val="000000"/>
                  </a:outerShdw>
                </a:effectLst>
                <a:latin typeface="Symbol" pitchFamily="18" charset="2"/>
              </a:rPr>
              <a:t>z</a:t>
            </a:r>
            <a:r>
              <a:rPr lang="pt-BR" sz="3200" b="1" i="1" smtClean="0">
                <a:effectLst>
                  <a:outerShdw blurRad="38100" dist="38100" dir="2700000" algn="tl">
                    <a:srgbClr val="000000"/>
                  </a:outerShdw>
                </a:effectLst>
              </a:rPr>
              <a:t>n</a:t>
            </a:r>
            <a:r>
              <a:rPr lang="pt-BR" sz="3200" b="1" i="1" baseline="30000" smtClean="0">
                <a:effectLst>
                  <a:outerShdw blurRad="38100" dist="38100" dir="2700000" algn="tl">
                    <a:srgbClr val="000000"/>
                  </a:outerShdw>
                </a:effectLst>
              </a:rPr>
              <a:t>s</a:t>
            </a:r>
            <a:r>
              <a:rPr lang="pt-BR" sz="3200" b="1" smtClean="0">
                <a:effectLst>
                  <a:outerShdw blurRad="38100" dist="38100" dir="2700000" algn="tl">
                    <a:srgbClr val="000000"/>
                  </a:outerShdw>
                </a:effectLst>
              </a:rPr>
              <a:t>(</a:t>
            </a:r>
            <a:r>
              <a:rPr lang="en-US" sz="3200" b="1" smtClean="0">
                <a:effectLst>
                  <a:outerShdw blurRad="38100" dist="38100" dir="2700000" algn="tl">
                    <a:srgbClr val="000000"/>
                  </a:outerShdw>
                </a:effectLst>
                <a:cs typeface="Times New Roman" pitchFamily="18" charset="0"/>
              </a:rPr>
              <a:t>·</a:t>
            </a:r>
            <a:r>
              <a:rPr lang="pt-BR" sz="3200" b="1" smtClean="0">
                <a:effectLst>
                  <a:outerShdw blurRad="38100" dist="38100" dir="2700000" algn="tl">
                    <a:srgbClr val="000000"/>
                  </a:outerShdw>
                </a:effectLst>
              </a:rPr>
              <a:t>) = </a:t>
            </a:r>
            <a:r>
              <a:rPr lang="pt-BR" sz="3200" b="1" i="1" smtClean="0">
                <a:effectLst>
                  <a:outerShdw blurRad="38100" dist="38100" dir="2700000" algn="tl">
                    <a:srgbClr val="000000"/>
                  </a:outerShdw>
                </a:effectLst>
              </a:rPr>
              <a:t>N</a:t>
            </a:r>
            <a:r>
              <a:rPr lang="pt-BR" sz="3200" b="1" i="1" baseline="30000" smtClean="0">
                <a:effectLst>
                  <a:outerShdw blurRad="38100" dist="38100" dir="2700000" algn="tl">
                    <a:srgbClr val="000000"/>
                  </a:outerShdw>
                </a:effectLst>
              </a:rPr>
              <a:t>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smtClean="0">
                <a:solidFill>
                  <a:srgbClr val="66FF33"/>
                </a:solidFill>
                <a:effectLst>
                  <a:outerShdw blurRad="38100" dist="38100" dir="2700000" algn="tl">
                    <a:srgbClr val="000000"/>
                  </a:outerShdw>
                </a:effectLst>
                <a:latin typeface="Symbol" pitchFamily="18" charset="2"/>
              </a:rPr>
              <a:t>a</a:t>
            </a:r>
            <a:r>
              <a:rPr lang="pt-BR" sz="3200" b="1" i="1" smtClean="0">
                <a:solidFill>
                  <a:srgbClr val="66FF33"/>
                </a:solidFill>
                <a:effectLst>
                  <a:outerShdw blurRad="38100" dist="38100" dir="2700000" algn="tl">
                    <a:srgbClr val="000000"/>
                  </a:outerShdw>
                </a:effectLst>
              </a:rPr>
              <a:t>*</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a:p>
            <a:pPr marL="762000" lvl="1" defTabSz="850900">
              <a:buFontTx/>
              <a:buNone/>
              <a:defRPr/>
            </a:pPr>
            <a:r>
              <a:rPr lang="pt-BR" sz="3200" b="1" smtClean="0">
                <a:effectLst>
                  <a:outerShdw blurRad="38100" dist="38100" dir="2700000" algn="tl">
                    <a:srgbClr val="000000"/>
                  </a:outerShdw>
                </a:effectLst>
              </a:rPr>
              <a:t>				      = </a:t>
            </a:r>
            <a:r>
              <a:rPr lang="pt-BR" sz="3200" b="1" i="1" smtClean="0">
                <a:effectLst>
                  <a:outerShdw blurRad="38100" dist="38100" dir="2700000" algn="tl">
                    <a:srgbClr val="000000"/>
                  </a:outerShdw>
                </a:effectLst>
              </a:rPr>
              <a:t>N</a:t>
            </a:r>
            <a:r>
              <a:rPr lang="pt-BR" sz="3200" b="1" i="1" baseline="30000" smtClean="0">
                <a:effectLst>
                  <a:outerShdw blurRad="38100" dist="38100" dir="2700000" algn="tl">
                    <a:srgbClr val="000000"/>
                  </a:outerShdw>
                </a:effectLst>
              </a:rPr>
              <a:t>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solidFill>
                  <a:srgbClr val="66FF33"/>
                </a:solidFill>
                <a:effectLst>
                  <a:outerShdw blurRad="38100" dist="38100" dir="2700000" algn="tl">
                    <a:srgbClr val="000000"/>
                  </a:outerShdw>
                </a:effectLst>
                <a:latin typeface="Symbol" pitchFamily="18" charset="2"/>
              </a:rPr>
              <a:t>y</a:t>
            </a:r>
            <a:r>
              <a:rPr lang="pt-BR" sz="3200" b="1" smtClean="0">
                <a:solidFill>
                  <a:srgbClr val="66FF33"/>
                </a:solidFill>
                <a:effectLst>
                  <a:outerShdw blurRad="38100" dist="38100" dir="2700000" algn="tl">
                    <a:srgbClr val="000000"/>
                  </a:outerShdw>
                </a:effectLst>
              </a:rPr>
              <a:t>(</a:t>
            </a:r>
            <a:r>
              <a:rPr lang="pt-BR" sz="3200" b="1" i="1" smtClean="0">
                <a:solidFill>
                  <a:srgbClr val="66FF33"/>
                </a:solidFill>
                <a:effectLst>
                  <a:outerShdw blurRad="38100" dist="38100" dir="2700000" algn="tl">
                    <a:srgbClr val="000000"/>
                  </a:outerShdw>
                </a:effectLst>
                <a:latin typeface="Symbol" pitchFamily="18" charset="2"/>
              </a:rPr>
              <a:t>r</a:t>
            </a:r>
            <a:r>
              <a:rPr lang="pt-BR" sz="3200" b="1" i="1" smtClean="0">
                <a:solidFill>
                  <a:srgbClr val="66FF33"/>
                </a:solidFill>
                <a:effectLst>
                  <a:outerShdw blurRad="38100" dist="38100" dir="2700000" algn="tl">
                    <a:srgbClr val="000000"/>
                  </a:outerShdw>
                </a:effectLst>
              </a:rPr>
              <a:t>, r</a:t>
            </a:r>
            <a:r>
              <a:rPr lang="pt-BR" sz="3200" b="1" smtClean="0">
                <a:solidFill>
                  <a:srgbClr val="66FF33"/>
                </a:solidFill>
                <a:effectLst>
                  <a:outerShdw blurRad="38100" dist="38100" dir="2700000" algn="tl">
                    <a:srgbClr val="000000"/>
                  </a:outerShdw>
                </a:effectLst>
              </a:rPr>
              <a:t>, </a:t>
            </a:r>
            <a:r>
              <a:rPr lang="pt-BR" sz="3200" b="1" i="1" smtClean="0">
                <a:solidFill>
                  <a:srgbClr val="66FF33"/>
                </a:solidFill>
                <a:effectLst>
                  <a:outerShdw blurRad="38100" dist="38100" dir="2700000" algn="tl">
                    <a:srgbClr val="000000"/>
                  </a:outerShdw>
                </a:effectLst>
              </a:rPr>
              <a:t>K</a:t>
            </a:r>
            <a:r>
              <a:rPr lang="pt-BR" sz="3200" b="1" smtClean="0">
                <a:solidFill>
                  <a:srgbClr val="66FF33"/>
                </a:solidFill>
                <a:effectLst>
                  <a:outerShdw blurRad="38100" dist="38100" dir="2700000" algn="tl">
                    <a:srgbClr val="000000"/>
                  </a:outerShdw>
                </a:effectLst>
              </a:rPr>
              <a:t>, </a:t>
            </a:r>
            <a:r>
              <a:rPr lang="pt-BR" sz="3200" b="1" i="1" smtClean="0">
                <a:solidFill>
                  <a:srgbClr val="66FF33"/>
                </a:solidFill>
                <a:effectLst>
                  <a:outerShdw blurRad="38100" dist="38100" dir="2700000" algn="tl">
                    <a:srgbClr val="000000"/>
                  </a:outerShdw>
                </a:effectLst>
              </a:rPr>
              <a:t>z</a:t>
            </a:r>
            <a:r>
              <a:rPr lang="pt-BR" sz="3200" b="1" smtClean="0">
                <a:solidFill>
                  <a:srgbClr val="66FF33"/>
                </a:solidFill>
                <a:effectLst>
                  <a:outerShdw blurRad="38100" dist="38100" dir="2700000" algn="tl">
                    <a:srgbClr val="000000"/>
                  </a:outerShdw>
                </a:effectLst>
              </a:rPr>
              <a:t>)</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a:p>
            <a:pPr marL="762000" lvl="1" defTabSz="850900">
              <a:buFontTx/>
              <a:buNone/>
              <a:defRPr/>
            </a:pPr>
            <a:r>
              <a:rPr lang="pt-BR" sz="3200" b="1" smtClean="0">
                <a:effectLst>
                  <a:outerShdw blurRad="38100" dist="38100" dir="2700000" algn="tl">
                    <a:srgbClr val="000000"/>
                  </a:outerShdw>
                </a:effectLst>
              </a:rPr>
              <a:t>				      = </a:t>
            </a:r>
            <a:r>
              <a:rPr lang="pt-BR" sz="3200" b="1" i="1" smtClean="0">
                <a:effectLst>
                  <a:outerShdw blurRad="38100" dist="38100" dir="2700000" algn="tl">
                    <a:srgbClr val="000000"/>
                  </a:outerShdw>
                </a:effectLst>
              </a:rPr>
              <a:t>N</a:t>
            </a:r>
            <a:r>
              <a:rPr lang="pt-BR" sz="3200" b="1" i="1" baseline="30000" smtClean="0">
                <a:effectLst>
                  <a:outerShdw blurRad="38100" dist="38100" dir="2700000" algn="tl">
                    <a:srgbClr val="000000"/>
                  </a:outerShdw>
                </a:effectLst>
              </a:rPr>
              <a:t>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endParaRPr lang="pt-BR" sz="3200" b="1" i="1" baseline="30000" smtClean="0">
              <a:effectLst>
                <a:outerShdw blurRad="38100" dist="38100" dir="2700000" algn="tl">
                  <a:srgbClr val="000000"/>
                </a:outerShdw>
              </a:effectLst>
            </a:endParaRPr>
          </a:p>
        </p:txBody>
      </p:sp>
      <p:sp>
        <p:nvSpPr>
          <p:cNvPr id="92164"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55682">
                                            <p:txEl>
                                              <p:pRg st="0" end="0"/>
                                            </p:txEl>
                                          </p:spTgt>
                                        </p:tgtEl>
                                        <p:attrNameLst>
                                          <p:attrName>style.visibility</p:attrName>
                                        </p:attrNameLst>
                                      </p:cBhvr>
                                      <p:to>
                                        <p:strVal val="visible"/>
                                      </p:to>
                                    </p:set>
                                    <p:animEffect transition="in" filter="strips(downRight)">
                                      <p:cBhvr>
                                        <p:cTn id="7" dur="500"/>
                                        <p:tgtEl>
                                          <p:spTgt spid="45568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55682">
                                            <p:txEl>
                                              <p:pRg st="1" end="1"/>
                                            </p:txEl>
                                          </p:spTgt>
                                        </p:tgtEl>
                                        <p:attrNameLst>
                                          <p:attrName>style.visibility</p:attrName>
                                        </p:attrNameLst>
                                      </p:cBhvr>
                                      <p:to>
                                        <p:strVal val="visible"/>
                                      </p:to>
                                    </p:set>
                                    <p:animEffect transition="in" filter="strips(downRight)">
                                      <p:cBhvr>
                                        <p:cTn id="10" dur="500"/>
                                        <p:tgtEl>
                                          <p:spTgt spid="455682">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55682">
                                            <p:txEl>
                                              <p:pRg st="2" end="2"/>
                                            </p:txEl>
                                          </p:spTgt>
                                        </p:tgtEl>
                                        <p:attrNameLst>
                                          <p:attrName>style.visibility</p:attrName>
                                        </p:attrNameLst>
                                      </p:cBhvr>
                                      <p:to>
                                        <p:strVal val="visible"/>
                                      </p:to>
                                    </p:set>
                                    <p:animEffect transition="in" filter="strips(downRight)">
                                      <p:cBhvr>
                                        <p:cTn id="13" dur="500"/>
                                        <p:tgtEl>
                                          <p:spTgt spid="455682">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455682">
                                            <p:txEl>
                                              <p:pRg st="3" end="3"/>
                                            </p:txEl>
                                          </p:spTgt>
                                        </p:tgtEl>
                                        <p:attrNameLst>
                                          <p:attrName>style.visibility</p:attrName>
                                        </p:attrNameLst>
                                      </p:cBhvr>
                                      <p:to>
                                        <p:strVal val="visible"/>
                                      </p:to>
                                    </p:set>
                                    <p:animEffect transition="in" filter="strips(downRight)">
                                      <p:cBhvr>
                                        <p:cTn id="16" dur="500"/>
                                        <p:tgtEl>
                                          <p:spTgt spid="4556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2"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56706" name="Rectangle 2"/>
          <p:cNvSpPr>
            <a:spLocks noGrp="1" noChangeArrowheads="1"/>
          </p:cNvSpPr>
          <p:nvPr>
            <p:ph type="body" idx="1"/>
          </p:nvPr>
        </p:nvSpPr>
        <p:spPr>
          <a:xfrm flipH="1">
            <a:off x="533400" y="1827213"/>
            <a:ext cx="8039100" cy="3892550"/>
          </a:xfrm>
        </p:spPr>
        <p:txBody>
          <a:bodyPr/>
          <a:lstStyle/>
          <a:p>
            <a:pPr marL="762000" lvl="1" algn="ctr" defTabSz="850900">
              <a:buFontTx/>
              <a:buNone/>
              <a:defRPr/>
            </a:pPr>
            <a:r>
              <a:rPr lang="pt-BR" sz="3200" b="1" i="1" smtClean="0">
                <a:solidFill>
                  <a:schemeClr val="bg1"/>
                </a:solidFill>
                <a:effectLst>
                  <a:outerShdw blurRad="38100" dist="38100" dir="2700000" algn="tl">
                    <a:srgbClr val="000000"/>
                  </a:outerShdw>
                </a:effectLst>
              </a:rPr>
              <a:t>N</a:t>
            </a:r>
            <a:r>
              <a:rPr lang="pt-BR" sz="3200" b="1" i="1" baseline="30000" smtClean="0">
                <a:solidFill>
                  <a:schemeClr val="bg1"/>
                </a:solidFill>
                <a:effectLst>
                  <a:outerShdw blurRad="38100" dist="38100" dir="2700000" algn="tl">
                    <a:srgbClr val="000000"/>
                  </a:outerShdw>
                </a:effectLst>
              </a:rPr>
              <a:t>s</a:t>
            </a:r>
            <a:r>
              <a:rPr lang="pt-BR" sz="3200" b="1" i="1" smtClean="0">
                <a:solidFill>
                  <a:schemeClr val="bg1"/>
                </a:solidFill>
                <a:effectLst>
                  <a:outerShdw blurRad="38100" dist="38100" dir="2700000" algn="tl">
                    <a:srgbClr val="000000"/>
                  </a:outerShdw>
                </a:effectLst>
                <a:latin typeface="Symbol" pitchFamily="18" charset="2"/>
              </a:rPr>
              <a:t> </a:t>
            </a:r>
            <a:r>
              <a:rPr lang="pt-BR" sz="3200" b="1" i="1" smtClean="0">
                <a:solidFill>
                  <a:schemeClr val="bg1"/>
                </a:solidFill>
                <a:effectLst>
                  <a:outerShdw blurRad="38100" dist="38100" dir="2700000" algn="tl">
                    <a:srgbClr val="000000"/>
                  </a:outerShdw>
                </a:effectLst>
              </a:rPr>
              <a:t>= N</a:t>
            </a:r>
            <a:r>
              <a:rPr lang="pt-BR" sz="3200" b="1" i="1" baseline="30000" smtClean="0">
                <a:solidFill>
                  <a:schemeClr val="bg1"/>
                </a:solidFill>
                <a:effectLst>
                  <a:outerShdw blurRad="38100" dist="38100" dir="2700000" algn="tl">
                    <a:srgbClr val="000000"/>
                  </a:outerShdw>
                </a:effectLst>
              </a:rPr>
              <a:t>s</a:t>
            </a:r>
            <a:r>
              <a:rPr lang="pt-BR" sz="3200" b="1" smtClean="0">
                <a:solidFill>
                  <a:schemeClr val="bg1"/>
                </a:solidFill>
                <a:effectLst>
                  <a:outerShdw blurRad="38100" dist="38100" dir="2700000" algn="tl">
                    <a:srgbClr val="000000"/>
                  </a:outerShdw>
                </a:effectLst>
              </a:rPr>
              <a:t>(</a:t>
            </a:r>
            <a:r>
              <a:rPr lang="pt-BR" sz="3200" b="1" i="1" smtClean="0">
                <a:solidFill>
                  <a:schemeClr val="bg1"/>
                </a:solidFill>
                <a:effectLst>
                  <a:outerShdw blurRad="38100" dist="38100" dir="2700000" algn="tl">
                    <a:srgbClr val="000000"/>
                  </a:outerShdw>
                </a:effectLst>
                <a:latin typeface="Symbol" pitchFamily="18" charset="2"/>
              </a:rPr>
              <a:t>r</a:t>
            </a:r>
            <a:r>
              <a:rPr lang="pt-BR" sz="3200" b="1" i="1" smtClean="0">
                <a:solidFill>
                  <a:schemeClr val="bg1"/>
                </a:solidFill>
                <a:effectLst>
                  <a:outerShdw blurRad="38100" dist="38100" dir="2700000" algn="tl">
                    <a:srgbClr val="000000"/>
                  </a:outerShdw>
                </a:effectLst>
              </a:rPr>
              <a:t>, r</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K</a:t>
            </a:r>
            <a:r>
              <a:rPr lang="pt-BR" sz="3200" b="1" smtClean="0">
                <a:solidFill>
                  <a:schemeClr val="bg1"/>
                </a:solidFill>
                <a:effectLst>
                  <a:outerShdw blurRad="38100" dist="38100" dir="2700000" algn="tl">
                    <a:srgbClr val="000000"/>
                  </a:outerShdw>
                </a:effectLst>
              </a:rPr>
              <a:t>, </a:t>
            </a:r>
            <a:r>
              <a:rPr lang="pt-BR" sz="3200" b="1" i="1" smtClean="0">
                <a:solidFill>
                  <a:schemeClr val="bg1"/>
                </a:solidFill>
                <a:effectLst>
                  <a:outerShdw blurRad="38100" dist="38100" dir="2700000" algn="tl">
                    <a:srgbClr val="000000"/>
                  </a:outerShdw>
                </a:effectLst>
              </a:rPr>
              <a:t>z</a:t>
            </a:r>
            <a:r>
              <a:rPr lang="pt-BR" sz="3200" b="1" smtClean="0">
                <a:solidFill>
                  <a:schemeClr val="bg1"/>
                </a:solidFill>
                <a:effectLst>
                  <a:outerShdw blurRad="38100" dist="38100" dir="2700000" algn="tl">
                    <a:srgbClr val="000000"/>
                  </a:outerShdw>
                </a:effectLst>
              </a:rPr>
              <a:t>)</a:t>
            </a:r>
            <a:endParaRPr lang="pt-BR" sz="3200" b="1" i="1" baseline="30000" smtClean="0">
              <a:solidFill>
                <a:schemeClr val="bg1"/>
              </a:solidFill>
              <a:effectLst>
                <a:outerShdw blurRad="38100" dist="38100" dir="2700000" algn="tl">
                  <a:srgbClr val="000000"/>
                </a:outerShdw>
              </a:effectLst>
            </a:endParaRPr>
          </a:p>
        </p:txBody>
      </p:sp>
      <p:sp>
        <p:nvSpPr>
          <p:cNvPr id="93188"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
        <p:nvSpPr>
          <p:cNvPr id="456708" name="Rectangle 4"/>
          <p:cNvSpPr>
            <a:spLocks noChangeArrowheads="1"/>
          </p:cNvSpPr>
          <p:nvPr/>
        </p:nvSpPr>
        <p:spPr bwMode="auto">
          <a:xfrm flipH="1">
            <a:off x="533400" y="2487613"/>
            <a:ext cx="8039100"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defTabSz="850900" eaLnBrk="0" hangingPunct="0">
              <a:spcBef>
                <a:spcPct val="20000"/>
              </a:spcBef>
              <a:buFontTx/>
              <a:buChar char="•"/>
              <a:defRPr/>
            </a:pPr>
            <a:r>
              <a:rPr lang="pt-BR" sz="3200" b="1">
                <a:cs typeface="+mn-cs"/>
              </a:rPr>
              <a:t>A demanda agregada por depósitos de todos bancos, </a:t>
            </a:r>
            <a:r>
              <a:rPr lang="pt-BR" sz="3200" b="1" i="1">
                <a:solidFill>
                  <a:schemeClr val="bg1"/>
                </a:solidFill>
                <a:cs typeface="+mn-cs"/>
              </a:rPr>
              <a:t>D</a:t>
            </a:r>
            <a:r>
              <a:rPr lang="pt-BR" sz="3200" b="1" i="1" baseline="30000">
                <a:solidFill>
                  <a:schemeClr val="bg1"/>
                </a:solidFill>
                <a:cs typeface="+mn-cs"/>
              </a:rPr>
              <a:t>d</a:t>
            </a:r>
            <a:r>
              <a:rPr lang="pt-BR" sz="3200" b="1">
                <a:cs typeface="+mn-cs"/>
              </a:rPr>
              <a:t>, pode ser resolvida analogamente: </a:t>
            </a:r>
          </a:p>
          <a:p>
            <a:pPr marL="762000" lvl="1" indent="-285750" algn="ctr" defTabSz="850900" eaLnBrk="0" hangingPunct="0">
              <a:spcBef>
                <a:spcPct val="20000"/>
              </a:spcBef>
              <a:defRPr/>
            </a:pPr>
            <a:r>
              <a:rPr lang="pt-BR" sz="3200" b="1" i="1">
                <a:effectLst>
                  <a:outerShdw blurRad="38100" dist="38100" dir="2700000" algn="tl">
                    <a:srgbClr val="000000"/>
                  </a:outerShdw>
                </a:effectLst>
                <a:cs typeface="+mn-cs"/>
              </a:rPr>
              <a:t>D</a:t>
            </a:r>
            <a:r>
              <a:rPr lang="pt-BR" sz="3200" b="1" i="1" baseline="30000">
                <a:effectLst>
                  <a:outerShdw blurRad="38100" dist="38100" dir="2700000" algn="tl">
                    <a:srgbClr val="000000"/>
                  </a:outerShdw>
                </a:effectLst>
                <a:cs typeface="+mn-cs"/>
              </a:rPr>
              <a:t>d</a:t>
            </a:r>
            <a:r>
              <a:rPr lang="pt-BR" sz="3200" b="1" i="1">
                <a:effectLst>
                  <a:outerShdw blurRad="38100" dist="38100" dir="2700000" algn="tl">
                    <a:srgbClr val="000000"/>
                  </a:outerShdw>
                </a:effectLst>
                <a:latin typeface="Symbol" pitchFamily="18" charset="2"/>
                <a:cs typeface="+mn-cs"/>
              </a:rPr>
              <a:t> </a:t>
            </a:r>
            <a:r>
              <a:rPr lang="pt-BR" sz="3200" b="1" i="1">
                <a:effectLst>
                  <a:outerShdw blurRad="38100" dist="38100" dir="2700000" algn="tl">
                    <a:srgbClr val="000000"/>
                  </a:outerShdw>
                </a:effectLst>
                <a:cs typeface="+mn-cs"/>
              </a:rPr>
              <a:t>= </a:t>
            </a:r>
            <a:r>
              <a:rPr lang="pt-BR" sz="3200" b="1" i="1">
                <a:effectLst>
                  <a:outerShdw blurRad="38100" dist="38100" dir="2700000" algn="tl">
                    <a:srgbClr val="000000"/>
                  </a:outerShdw>
                </a:effectLst>
                <a:latin typeface="Symbol" pitchFamily="18" charset="2"/>
                <a:cs typeface="+mn-cs"/>
              </a:rPr>
              <a:t>z</a:t>
            </a:r>
            <a:r>
              <a:rPr lang="pt-BR" sz="3200" b="1" i="1">
                <a:effectLst>
                  <a:outerShdw blurRad="38100" dist="38100" dir="2700000" algn="tl">
                    <a:srgbClr val="000000"/>
                  </a:outerShdw>
                </a:effectLst>
                <a:cs typeface="+mn-cs"/>
              </a:rPr>
              <a:t>d</a:t>
            </a:r>
            <a:r>
              <a:rPr lang="pt-BR" sz="3200" b="1" i="1" baseline="30000">
                <a:effectLst>
                  <a:outerShdw blurRad="38100" dist="38100" dir="2700000" algn="tl">
                    <a:srgbClr val="000000"/>
                  </a:outerShdw>
                </a:effectLst>
                <a:cs typeface="+mn-cs"/>
              </a:rPr>
              <a:t>d</a:t>
            </a:r>
            <a:r>
              <a:rPr lang="pt-BR" sz="3200" b="1">
                <a:effectLst>
                  <a:outerShdw blurRad="38100" dist="38100" dir="2700000" algn="tl">
                    <a:srgbClr val="000000"/>
                  </a:outerShdw>
                </a:effectLst>
                <a:cs typeface="+mn-cs"/>
              </a:rPr>
              <a:t>(</a:t>
            </a:r>
            <a:r>
              <a:rPr lang="en-US" sz="3200" b="1">
                <a:effectLst>
                  <a:outerShdw blurRad="38100" dist="38100" dir="2700000" algn="tl">
                    <a:srgbClr val="000000"/>
                  </a:outerShdw>
                </a:effectLst>
                <a:cs typeface="Times New Roman" pitchFamily="18" charset="0"/>
              </a:rPr>
              <a:t>·</a:t>
            </a:r>
            <a:r>
              <a:rPr lang="pt-BR" sz="3200" b="1">
                <a:effectLst>
                  <a:outerShdw blurRad="38100" dist="38100" dir="2700000" algn="tl">
                    <a:srgbClr val="000000"/>
                  </a:outerShdw>
                </a:effectLst>
                <a:cs typeface="+mn-cs"/>
              </a:rPr>
              <a:t>) = </a:t>
            </a:r>
            <a:r>
              <a:rPr lang="pt-BR" sz="3200" b="1" i="1">
                <a:effectLst>
                  <a:outerShdw blurRad="38100" dist="38100" dir="2700000" algn="tl">
                    <a:srgbClr val="000000"/>
                  </a:outerShdw>
                </a:effectLst>
                <a:cs typeface="+mn-cs"/>
              </a:rPr>
              <a:t>D</a:t>
            </a:r>
            <a:r>
              <a:rPr lang="pt-BR" sz="3200" b="1" i="1" baseline="30000">
                <a:effectLst>
                  <a:outerShdw blurRad="38100" dist="38100" dir="2700000" algn="tl">
                    <a:srgbClr val="000000"/>
                  </a:outerShdw>
                </a:effectLst>
                <a:cs typeface="+mn-cs"/>
              </a:rPr>
              <a:t>d</a:t>
            </a:r>
            <a:r>
              <a:rPr lang="pt-BR" sz="3200" b="1">
                <a:effectLst>
                  <a:outerShdw blurRad="38100" dist="38100" dir="2700000" algn="tl">
                    <a:srgbClr val="000000"/>
                  </a:outerShdw>
                </a:effectLst>
                <a:cs typeface="+mn-cs"/>
              </a:rPr>
              <a:t>(</a:t>
            </a:r>
            <a:r>
              <a:rPr lang="pt-BR" sz="3200" b="1" i="1">
                <a:effectLst>
                  <a:outerShdw blurRad="38100" dist="38100" dir="2700000" algn="tl">
                    <a:srgbClr val="000000"/>
                  </a:outerShdw>
                </a:effectLst>
                <a:latin typeface="Symbol" pitchFamily="18" charset="2"/>
                <a:cs typeface="+mn-cs"/>
              </a:rPr>
              <a:t>r</a:t>
            </a:r>
            <a:r>
              <a:rPr lang="pt-BR" sz="3200" b="1" i="1">
                <a:effectLst>
                  <a:outerShdw blurRad="38100" dist="38100" dir="2700000" algn="tl">
                    <a:srgbClr val="000000"/>
                  </a:outerShdw>
                </a:effectLst>
                <a:cs typeface="+mn-cs"/>
              </a:rPr>
              <a:t>, r</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K</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z</a:t>
            </a:r>
            <a:r>
              <a:rPr lang="pt-BR" sz="3200" b="1">
                <a:effectLst>
                  <a:outerShdw blurRad="38100" dist="38100" dir="2700000" algn="tl">
                    <a:srgbClr val="000000"/>
                  </a:outerShdw>
                </a:effectLs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56706">
                                            <p:txEl>
                                              <p:pRg st="0" end="0"/>
                                            </p:txEl>
                                          </p:spTgt>
                                        </p:tgtEl>
                                        <p:attrNameLst>
                                          <p:attrName>style.visibility</p:attrName>
                                        </p:attrNameLst>
                                      </p:cBhvr>
                                      <p:to>
                                        <p:strVal val="visible"/>
                                      </p:to>
                                    </p:set>
                                    <p:animEffect transition="in" filter="strips(downRight)">
                                      <p:cBhvr>
                                        <p:cTn id="7" dur="500"/>
                                        <p:tgtEl>
                                          <p:spTgt spid="456706">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56708">
                                            <p:txEl>
                                              <p:pRg st="0" end="0"/>
                                            </p:txEl>
                                          </p:spTgt>
                                        </p:tgtEl>
                                        <p:attrNameLst>
                                          <p:attrName>style.visibility</p:attrName>
                                        </p:attrNameLst>
                                      </p:cBhvr>
                                      <p:to>
                                        <p:strVal val="visible"/>
                                      </p:to>
                                    </p:set>
                                    <p:animEffect transition="in" filter="strips(downRight)">
                                      <p:cBhvr>
                                        <p:cTn id="10" dur="500"/>
                                        <p:tgtEl>
                                          <p:spTgt spid="456708">
                                            <p:txEl>
                                              <p:pRg st="0" end="0"/>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56708">
                                            <p:txEl>
                                              <p:pRg st="1" end="1"/>
                                            </p:txEl>
                                          </p:spTgt>
                                        </p:tgtEl>
                                        <p:attrNameLst>
                                          <p:attrName>style.visibility</p:attrName>
                                        </p:attrNameLst>
                                      </p:cBhvr>
                                      <p:to>
                                        <p:strVal val="visible"/>
                                      </p:to>
                                    </p:set>
                                    <p:animEffect transition="in" filter="strips(downRight)">
                                      <p:cBhvr>
                                        <p:cTn id="13" dur="500"/>
                                        <p:tgtEl>
                                          <p:spTgt spid="4567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build="p" autoUpdateAnimBg="0"/>
      <p:bldP spid="45670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0243" name="Rectangle 2"/>
          <p:cNvSpPr>
            <a:spLocks noGrp="1" noChangeArrowheads="1"/>
          </p:cNvSpPr>
          <p:nvPr>
            <p:ph type="title"/>
          </p:nvPr>
        </p:nvSpPr>
        <p:spPr>
          <a:xfrm>
            <a:off x="685800" y="352425"/>
            <a:ext cx="7772400" cy="1143000"/>
          </a:xfrm>
        </p:spPr>
        <p:txBody>
          <a:bodyPr/>
          <a:lstStyle/>
          <a:p>
            <a:r>
              <a:rPr lang="pt-BR" altLang="pt-BR" sz="3200" smtClean="0"/>
              <a:t>A moeda é portadora de juros, com um custo de oportunidade possivelmente baixo</a:t>
            </a:r>
          </a:p>
        </p:txBody>
      </p:sp>
      <p:sp>
        <p:nvSpPr>
          <p:cNvPr id="364547" name="Rectangle 3"/>
          <p:cNvSpPr>
            <a:spLocks noGrp="1" noChangeArrowheads="1"/>
          </p:cNvSpPr>
          <p:nvPr>
            <p:ph type="body" idx="1"/>
          </p:nvPr>
        </p:nvSpPr>
        <p:spPr>
          <a:xfrm>
            <a:off x="685800" y="1795365"/>
            <a:ext cx="7772400" cy="1671637"/>
          </a:xfrm>
        </p:spPr>
        <p:txBody>
          <a:bodyPr/>
          <a:lstStyle/>
          <a:p>
            <a:pPr marL="261938" indent="-261938">
              <a:lnSpc>
                <a:spcPct val="90000"/>
              </a:lnSpc>
            </a:pPr>
            <a:r>
              <a:rPr lang="pt-BR" altLang="pt-BR" b="1" dirty="0" smtClean="0">
                <a:sym typeface="Symbol" pitchFamily="18" charset="2"/>
              </a:rPr>
              <a:t>Em muitas circunstâncias, o modelo foi extremamente bem sucedido,</a:t>
            </a:r>
            <a:endParaRPr lang="en-US" altLang="pt-BR" b="1" dirty="0" smtClean="0">
              <a:cs typeface="Times New Roman" pitchFamily="18" charset="0"/>
              <a:sym typeface="Symbol" pitchFamily="18" charset="2"/>
            </a:endParaRPr>
          </a:p>
        </p:txBody>
      </p:sp>
      <p:sp>
        <p:nvSpPr>
          <p:cNvPr id="5" name="Rectangle 3"/>
          <p:cNvSpPr txBox="1">
            <a:spLocks noChangeArrowheads="1"/>
          </p:cNvSpPr>
          <p:nvPr/>
        </p:nvSpPr>
        <p:spPr bwMode="auto">
          <a:xfrm>
            <a:off x="687375" y="2211721"/>
            <a:ext cx="77724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63525" indent="0">
              <a:lnSpc>
                <a:spcPct val="90000"/>
              </a:lnSpc>
              <a:buFontTx/>
              <a:buNone/>
            </a:pPr>
            <a:r>
              <a:rPr lang="pt-BR" altLang="pt-BR" b="1" kern="0" dirty="0" smtClean="0">
                <a:sym typeface="Symbol" pitchFamily="18" charset="2"/>
              </a:rPr>
              <a:t>                                                   mas em outras vezes </a:t>
            </a:r>
            <a:r>
              <a:rPr lang="en-US" altLang="pt-BR" b="1" kern="0" dirty="0" smtClean="0">
                <a:solidFill>
                  <a:schemeClr val="bg1"/>
                </a:solidFill>
                <a:cs typeface="Times New Roman" pitchFamily="18" charset="0"/>
                <a:sym typeface="Symbol" pitchFamily="18" charset="2"/>
              </a:rPr>
              <a:t> </a:t>
            </a:r>
            <a:r>
              <a:rPr lang="en-US" altLang="pt-BR" b="1" kern="0" dirty="0" err="1" smtClean="0">
                <a:solidFill>
                  <a:schemeClr val="bg1"/>
                </a:solidFill>
                <a:cs typeface="Times New Roman" pitchFamily="18" charset="0"/>
                <a:sym typeface="Symbol" pitchFamily="18" charset="2"/>
              </a:rPr>
              <a:t>principalmente</a:t>
            </a:r>
            <a:r>
              <a:rPr lang="en-US" altLang="pt-BR" b="1" kern="0" dirty="0" smtClean="0">
                <a:solidFill>
                  <a:schemeClr val="bg1"/>
                </a:solidFill>
                <a:cs typeface="Times New Roman" pitchFamily="18" charset="0"/>
                <a:sym typeface="Symbol" pitchFamily="18" charset="2"/>
              </a:rPr>
              <a:t> </a:t>
            </a:r>
            <a:r>
              <a:rPr lang="en-US" altLang="pt-BR" b="1" kern="0" dirty="0" err="1" smtClean="0">
                <a:solidFill>
                  <a:schemeClr val="bg1"/>
                </a:solidFill>
                <a:cs typeface="Times New Roman" pitchFamily="18" charset="0"/>
                <a:sym typeface="Symbol" pitchFamily="18" charset="2"/>
              </a:rPr>
              <a:t>em</a:t>
            </a:r>
            <a:r>
              <a:rPr lang="en-US" altLang="pt-BR" b="1" kern="0" dirty="0" smtClean="0">
                <a:solidFill>
                  <a:schemeClr val="bg1"/>
                </a:solidFill>
                <a:cs typeface="Times New Roman" pitchFamily="18" charset="0"/>
                <a:sym typeface="Symbol" pitchFamily="18" charset="2"/>
              </a:rPr>
              <a:t> </a:t>
            </a:r>
            <a:r>
              <a:rPr lang="en-US" altLang="pt-BR" b="1" kern="0" dirty="0" err="1" smtClean="0">
                <a:solidFill>
                  <a:schemeClr val="bg1"/>
                </a:solidFill>
                <a:cs typeface="Times New Roman" pitchFamily="18" charset="0"/>
                <a:sym typeface="Symbol" pitchFamily="18" charset="2"/>
              </a:rPr>
              <a:t>quedas</a:t>
            </a:r>
            <a:r>
              <a:rPr lang="en-US" altLang="pt-BR" b="1" kern="0" dirty="0" smtClean="0">
                <a:solidFill>
                  <a:schemeClr val="bg1"/>
                </a:solidFill>
                <a:cs typeface="Times New Roman" pitchFamily="18" charset="0"/>
                <a:sym typeface="Symbol" pitchFamily="18" charset="2"/>
              </a:rPr>
              <a:t> da </a:t>
            </a:r>
            <a:r>
              <a:rPr lang="en-US" altLang="pt-BR" b="1" kern="0" dirty="0" err="1" smtClean="0">
                <a:solidFill>
                  <a:schemeClr val="bg1"/>
                </a:solidFill>
                <a:cs typeface="Times New Roman" pitchFamily="18" charset="0"/>
                <a:sym typeface="Symbol" pitchFamily="18" charset="2"/>
              </a:rPr>
              <a:t>atividade</a:t>
            </a:r>
            <a:r>
              <a:rPr lang="en-US" altLang="pt-BR" b="1" kern="0" dirty="0" smtClean="0">
                <a:solidFill>
                  <a:schemeClr val="bg1"/>
                </a:solidFill>
                <a:cs typeface="Times New Roman" pitchFamily="18" charset="0"/>
                <a:sym typeface="Symbol" pitchFamily="18" charset="2"/>
              </a:rPr>
              <a:t> </a:t>
            </a:r>
            <a:r>
              <a:rPr lang="en-US" altLang="pt-BR" b="1" kern="0" dirty="0" err="1" smtClean="0">
                <a:solidFill>
                  <a:schemeClr val="bg1"/>
                </a:solidFill>
                <a:cs typeface="Times New Roman" pitchFamily="18" charset="0"/>
                <a:sym typeface="Symbol" pitchFamily="18" charset="2"/>
              </a:rPr>
              <a:t>econômica</a:t>
            </a:r>
            <a:r>
              <a:rPr lang="en-US" altLang="pt-BR" b="1" kern="0" dirty="0" smtClean="0">
                <a:solidFill>
                  <a:schemeClr val="bg1"/>
                </a:solidFill>
                <a:cs typeface="Times New Roman" pitchFamily="18" charset="0"/>
                <a:sym typeface="Symbol" pitchFamily="18" charset="2"/>
              </a:rPr>
              <a:t> </a:t>
            </a:r>
            <a:r>
              <a:rPr lang="en-US" altLang="pt-BR" b="1" kern="0" dirty="0" err="1" smtClean="0">
                <a:solidFill>
                  <a:schemeClr val="bg1"/>
                </a:solidFill>
                <a:cs typeface="Times New Roman" pitchFamily="18" charset="0"/>
                <a:sym typeface="Symbol" pitchFamily="18" charset="2"/>
              </a:rPr>
              <a:t>associadas</a:t>
            </a:r>
            <a:r>
              <a:rPr lang="en-US" altLang="pt-BR" b="1" kern="0" dirty="0" smtClean="0">
                <a:solidFill>
                  <a:schemeClr val="bg1"/>
                </a:solidFill>
                <a:cs typeface="Times New Roman" pitchFamily="18" charset="0"/>
                <a:sym typeface="Symbol" pitchFamily="18" charset="2"/>
              </a:rPr>
              <a:t> a crises do </a:t>
            </a:r>
            <a:r>
              <a:rPr lang="en-US" altLang="pt-BR" b="1" kern="0" dirty="0" err="1" smtClean="0">
                <a:solidFill>
                  <a:schemeClr val="bg1"/>
                </a:solidFill>
                <a:cs typeface="Times New Roman" pitchFamily="18" charset="0"/>
                <a:sym typeface="Symbol" pitchFamily="18" charset="2"/>
              </a:rPr>
              <a:t>setor</a:t>
            </a:r>
            <a:r>
              <a:rPr lang="en-US" altLang="pt-BR" b="1" kern="0" dirty="0" smtClean="0">
                <a:solidFill>
                  <a:schemeClr val="bg1"/>
                </a:solidFill>
                <a:cs typeface="Times New Roman" pitchFamily="18" charset="0"/>
                <a:sym typeface="Symbol" pitchFamily="18" charset="2"/>
              </a:rPr>
              <a:t> </a:t>
            </a:r>
            <a:r>
              <a:rPr lang="en-US" altLang="pt-BR" b="1" kern="0" dirty="0" err="1" smtClean="0">
                <a:solidFill>
                  <a:schemeClr val="bg1"/>
                </a:solidFill>
                <a:cs typeface="Times New Roman" pitchFamily="18" charset="0"/>
                <a:sym typeface="Symbol" pitchFamily="18" charset="2"/>
              </a:rPr>
              <a:t>financeiro</a:t>
            </a:r>
            <a:r>
              <a:rPr lang="en-US" altLang="pt-BR" b="1" kern="0" dirty="0" smtClean="0">
                <a:solidFill>
                  <a:schemeClr val="bg1"/>
                </a:solidFill>
                <a:cs typeface="Times New Roman" pitchFamily="18" charset="0"/>
                <a:sym typeface="Symbol" pitchFamily="18" charset="2"/>
              </a:rPr>
              <a:t>, </a:t>
            </a:r>
            <a:r>
              <a:rPr lang="en-US" altLang="pt-BR" b="1" kern="0" dirty="0" err="1" smtClean="0">
                <a:solidFill>
                  <a:schemeClr val="bg1"/>
                </a:solidFill>
                <a:cs typeface="Times New Roman" pitchFamily="18" charset="0"/>
                <a:sym typeface="Symbol" pitchFamily="18" charset="2"/>
              </a:rPr>
              <a:t>tais</a:t>
            </a:r>
            <a:r>
              <a:rPr lang="en-US" altLang="pt-BR" b="1" kern="0" dirty="0" smtClean="0">
                <a:solidFill>
                  <a:schemeClr val="bg1"/>
                </a:solidFill>
                <a:cs typeface="Times New Roman" pitchFamily="18" charset="0"/>
                <a:sym typeface="Symbol" pitchFamily="18" charset="2"/>
              </a:rPr>
              <a:t> </a:t>
            </a:r>
            <a:r>
              <a:rPr lang="en-US" altLang="pt-BR" b="1" kern="0" dirty="0" err="1" smtClean="0">
                <a:solidFill>
                  <a:schemeClr val="bg1"/>
                </a:solidFill>
                <a:cs typeface="Times New Roman" pitchFamily="18" charset="0"/>
                <a:sym typeface="Symbol" pitchFamily="18" charset="2"/>
              </a:rPr>
              <a:t>como</a:t>
            </a:r>
            <a:r>
              <a:rPr lang="en-US" altLang="pt-BR" b="1" kern="0" dirty="0" smtClean="0">
                <a:solidFill>
                  <a:schemeClr val="bg1"/>
                </a:solidFill>
                <a:cs typeface="Times New Roman" pitchFamily="18" charset="0"/>
                <a:sym typeface="Symbol" pitchFamily="18" charset="2"/>
              </a:rPr>
              <a:t> a dos EUA (1991) e o </a:t>
            </a:r>
            <a:r>
              <a:rPr lang="en-US" altLang="pt-BR" b="1" kern="0" dirty="0" err="1" smtClean="0">
                <a:solidFill>
                  <a:schemeClr val="bg1"/>
                </a:solidFill>
                <a:cs typeface="Times New Roman" pitchFamily="18" charset="0"/>
                <a:sym typeface="Symbol" pitchFamily="18" charset="2"/>
              </a:rPr>
              <a:t>Leste</a:t>
            </a:r>
            <a:r>
              <a:rPr lang="en-US" altLang="pt-BR" b="1" kern="0" dirty="0" smtClean="0">
                <a:solidFill>
                  <a:schemeClr val="bg1"/>
                </a:solidFill>
                <a:cs typeface="Times New Roman" pitchFamily="18" charset="0"/>
                <a:sym typeface="Symbol" pitchFamily="18" charset="2"/>
              </a:rPr>
              <a:t> </a:t>
            </a:r>
            <a:r>
              <a:rPr lang="en-US" altLang="pt-BR" b="1" kern="0" dirty="0" err="1" smtClean="0">
                <a:solidFill>
                  <a:schemeClr val="bg1"/>
                </a:solidFill>
                <a:cs typeface="Times New Roman" pitchFamily="18" charset="0"/>
                <a:sym typeface="Symbol" pitchFamily="18" charset="2"/>
              </a:rPr>
              <a:t>Asiático</a:t>
            </a:r>
            <a:r>
              <a:rPr lang="en-US" altLang="pt-BR" b="1" kern="0" dirty="0" smtClean="0">
                <a:solidFill>
                  <a:schemeClr val="bg1"/>
                </a:solidFill>
                <a:cs typeface="Times New Roman" pitchFamily="18" charset="0"/>
                <a:sym typeface="Symbol" pitchFamily="18" charset="2"/>
              </a:rPr>
              <a:t> (1997 e 1998) </a:t>
            </a:r>
            <a:r>
              <a:rPr lang="en-US" altLang="pt-BR" b="1" kern="0" dirty="0" smtClean="0">
                <a:cs typeface="Times New Roman" pitchFamily="18" charset="0"/>
                <a:sym typeface="Symbol" pitchFamily="18" charset="2"/>
              </a:rPr>
              <a:t> o </a:t>
            </a:r>
            <a:r>
              <a:rPr lang="en-US" altLang="pt-BR" b="1" kern="0" dirty="0" err="1" smtClean="0">
                <a:cs typeface="Times New Roman" pitchFamily="18" charset="0"/>
                <a:sym typeface="Symbol" pitchFamily="18" charset="2"/>
              </a:rPr>
              <a:t>modelo</a:t>
            </a:r>
            <a:r>
              <a:rPr lang="en-US" altLang="pt-BR" b="1" kern="0" dirty="0" smtClean="0">
                <a:cs typeface="Times New Roman" pitchFamily="18" charset="0"/>
                <a:sym typeface="Symbol" pitchFamily="18" charset="2"/>
              </a:rPr>
              <a:t> </a:t>
            </a:r>
            <a:r>
              <a:rPr lang="en-US" altLang="pt-BR" b="1" kern="0" dirty="0" err="1" smtClean="0">
                <a:cs typeface="Times New Roman" pitchFamily="18" charset="0"/>
                <a:sym typeface="Symbol" pitchFamily="18" charset="2"/>
              </a:rPr>
              <a:t>motrou</a:t>
            </a:r>
            <a:r>
              <a:rPr lang="en-US" altLang="pt-BR" b="1" kern="0" dirty="0" smtClean="0">
                <a:cs typeface="Times New Roman" pitchFamily="18" charset="0"/>
                <a:sym typeface="Symbol" pitchFamily="18" charset="2"/>
              </a:rPr>
              <a:t>-se </a:t>
            </a:r>
            <a:r>
              <a:rPr lang="en-US" altLang="pt-BR" b="1" kern="0" dirty="0" err="1" smtClean="0">
                <a:cs typeface="Times New Roman" pitchFamily="18" charset="0"/>
                <a:sym typeface="Symbol" pitchFamily="18" charset="2"/>
              </a:rPr>
              <a:t>bastante</a:t>
            </a:r>
            <a:r>
              <a:rPr lang="en-US" altLang="pt-BR" b="1" kern="0" dirty="0" smtClean="0">
                <a:cs typeface="Times New Roman" pitchFamily="18" charset="0"/>
                <a:sym typeface="Symbol" pitchFamily="18" charset="2"/>
              </a:rPr>
              <a:t> </a:t>
            </a:r>
            <a:r>
              <a:rPr lang="en-US" altLang="pt-BR" b="1" kern="0" dirty="0" err="1" smtClean="0">
                <a:cs typeface="Times New Roman" pitchFamily="18" charset="0"/>
                <a:sym typeface="Symbol" pitchFamily="18" charset="2"/>
              </a:rPr>
              <a:t>inadequado</a:t>
            </a:r>
            <a:r>
              <a:rPr lang="en-US" altLang="pt-BR" b="1" kern="0" dirty="0" smtClean="0">
                <a:cs typeface="Times New Roman" pitchFamily="18" charset="0"/>
                <a:sym typeface="Symbol" pitchFamily="18" charset="2"/>
              </a:rPr>
              <a:t>, e as </a:t>
            </a:r>
            <a:r>
              <a:rPr lang="en-US" altLang="pt-BR" b="1" kern="0" dirty="0" err="1" smtClean="0">
                <a:cs typeface="Times New Roman" pitchFamily="18" charset="0"/>
                <a:sym typeface="Symbol" pitchFamily="18" charset="2"/>
              </a:rPr>
              <a:t>políticas</a:t>
            </a:r>
            <a:r>
              <a:rPr lang="en-US" altLang="pt-BR" b="1" kern="0" dirty="0" smtClean="0">
                <a:cs typeface="Times New Roman" pitchFamily="18" charset="0"/>
                <a:sym typeface="Symbol" pitchFamily="18" charset="2"/>
              </a:rPr>
              <a:t> </a:t>
            </a:r>
            <a:r>
              <a:rPr lang="en-US" altLang="pt-BR" b="1" kern="0" dirty="0" err="1" smtClean="0">
                <a:cs typeface="Times New Roman" pitchFamily="18" charset="0"/>
                <a:sym typeface="Symbol" pitchFamily="18" charset="2"/>
              </a:rPr>
              <a:t>baseadas</a:t>
            </a:r>
            <a:r>
              <a:rPr lang="en-US" altLang="pt-BR" b="1" kern="0" dirty="0" smtClean="0">
                <a:cs typeface="Times New Roman" pitchFamily="18" charset="0"/>
                <a:sym typeface="Symbol" pitchFamily="18" charset="2"/>
              </a:rPr>
              <a:t> </a:t>
            </a:r>
            <a:r>
              <a:rPr lang="en-US" altLang="pt-BR" b="1" kern="0" dirty="0" err="1" smtClean="0">
                <a:cs typeface="Times New Roman" pitchFamily="18" charset="0"/>
                <a:sym typeface="Symbol" pitchFamily="18" charset="2"/>
              </a:rPr>
              <a:t>nesse</a:t>
            </a:r>
            <a:r>
              <a:rPr lang="en-US" altLang="pt-BR" b="1" kern="0" dirty="0" smtClean="0">
                <a:cs typeface="Times New Roman" pitchFamily="18" charset="0"/>
                <a:sym typeface="Symbol" pitchFamily="18" charset="2"/>
              </a:rPr>
              <a:t> </a:t>
            </a:r>
            <a:r>
              <a:rPr lang="en-US" altLang="pt-BR" b="1" kern="0" dirty="0" err="1" smtClean="0">
                <a:cs typeface="Times New Roman" pitchFamily="18" charset="0"/>
                <a:sym typeface="Symbol" pitchFamily="18" charset="2"/>
              </a:rPr>
              <a:t>modelo</a:t>
            </a:r>
            <a:r>
              <a:rPr lang="en-US" altLang="pt-BR" b="1" kern="0" dirty="0" smtClean="0">
                <a:cs typeface="Times New Roman" pitchFamily="18" charset="0"/>
                <a:sym typeface="Symbol" pitchFamily="18" charset="2"/>
              </a:rPr>
              <a:t> </a:t>
            </a:r>
            <a:r>
              <a:rPr lang="en-US" altLang="pt-BR" b="1" kern="0" dirty="0" err="1" smtClean="0">
                <a:cs typeface="Times New Roman" pitchFamily="18" charset="0"/>
                <a:sym typeface="Symbol" pitchFamily="18" charset="2"/>
              </a:rPr>
              <a:t>não</a:t>
            </a:r>
            <a:r>
              <a:rPr lang="en-US" altLang="pt-BR" b="1" kern="0" dirty="0" smtClean="0">
                <a:cs typeface="Times New Roman" pitchFamily="18" charset="0"/>
                <a:sym typeface="Symbol" pitchFamily="18" charset="2"/>
              </a:rPr>
              <a:t> </a:t>
            </a:r>
            <a:r>
              <a:rPr lang="en-US" altLang="pt-BR" b="1" kern="0" dirty="0" err="1" smtClean="0">
                <a:cs typeface="Times New Roman" pitchFamily="18" charset="0"/>
                <a:sym typeface="Symbol" pitchFamily="18" charset="2"/>
              </a:rPr>
              <a:t>conseguiram</a:t>
            </a:r>
            <a:r>
              <a:rPr lang="en-US" altLang="pt-BR" b="1" kern="0" dirty="0" smtClean="0">
                <a:cs typeface="Times New Roman" pitchFamily="18" charset="0"/>
                <a:sym typeface="Symbol" pitchFamily="18" charset="2"/>
              </a:rPr>
              <a:t> </a:t>
            </a:r>
            <a:r>
              <a:rPr lang="en-US" altLang="pt-BR" b="1" kern="0" dirty="0" err="1" smtClean="0">
                <a:cs typeface="Times New Roman" pitchFamily="18" charset="0"/>
                <a:sym typeface="Symbol" pitchFamily="18" charset="2"/>
              </a:rPr>
              <a:t>fornecer</a:t>
            </a:r>
            <a:r>
              <a:rPr lang="en-US" altLang="pt-BR" b="1" kern="0" dirty="0" smtClean="0">
                <a:cs typeface="Times New Roman" pitchFamily="18" charset="0"/>
                <a:sym typeface="Symbol" pitchFamily="18" charset="2"/>
              </a:rPr>
              <a:t> o </a:t>
            </a:r>
            <a:r>
              <a:rPr lang="en-US" altLang="pt-BR" b="1" kern="0" dirty="0" err="1" smtClean="0">
                <a:cs typeface="Times New Roman" pitchFamily="18" charset="0"/>
                <a:sym typeface="Symbol" pitchFamily="18" charset="2"/>
              </a:rPr>
              <a:t>remédio</a:t>
            </a:r>
            <a:r>
              <a:rPr lang="en-US" altLang="pt-BR" b="1" kern="0" dirty="0" smtClean="0">
                <a:cs typeface="Times New Roman" pitchFamily="18" charset="0"/>
                <a:sym typeface="Symbol" pitchFamily="18" charset="2"/>
              </a:rPr>
              <a:t> </a:t>
            </a:r>
            <a:r>
              <a:rPr lang="en-US" altLang="pt-BR" b="1" kern="0" dirty="0" err="1" smtClean="0">
                <a:cs typeface="Times New Roman" pitchFamily="18" charset="0"/>
                <a:sym typeface="Symbol" pitchFamily="18" charset="2"/>
              </a:rPr>
              <a:t>correto</a:t>
            </a:r>
            <a:r>
              <a:rPr lang="en-US" altLang="pt-BR" b="1" kern="0" dirty="0" smtClean="0">
                <a:cs typeface="Times New Roman" pitchFamily="18" charset="0"/>
                <a:sym typeface="Symbol" pitchFamily="18" charset="2"/>
              </a:rPr>
              <a:t> no </a:t>
            </a:r>
            <a:r>
              <a:rPr lang="en-US" altLang="pt-BR" b="1" kern="0" dirty="0" err="1" smtClean="0">
                <a:cs typeface="Times New Roman" pitchFamily="18" charset="0"/>
                <a:sym typeface="Symbol" pitchFamily="18" charset="2"/>
              </a:rPr>
              <a:t>momento</a:t>
            </a:r>
            <a:r>
              <a:rPr lang="en-US" altLang="pt-BR" b="1" kern="0" dirty="0" smtClean="0">
                <a:cs typeface="Times New Roman" pitchFamily="18" charset="0"/>
                <a:sym typeface="Symbol" pitchFamily="18" charset="2"/>
              </a:rPr>
              <a:t> </a:t>
            </a:r>
            <a:r>
              <a:rPr lang="en-US" altLang="pt-BR" b="1" kern="0" dirty="0" err="1" smtClean="0">
                <a:cs typeface="Times New Roman" pitchFamily="18" charset="0"/>
                <a:sym typeface="Symbol" pitchFamily="18" charset="2"/>
              </a:rPr>
              <a:t>oportuno</a:t>
            </a:r>
            <a:r>
              <a:rPr lang="en-US" altLang="pt-BR" b="1" kern="0" dirty="0" smtClean="0">
                <a:cs typeface="Times New Roman" pitchFamily="18" charset="0"/>
                <a:sym typeface="Symbol" pitchFamily="18" charset="2"/>
              </a:rPr>
              <a:t>.</a:t>
            </a:r>
          </a:p>
        </p:txBody>
      </p:sp>
    </p:spTree>
    <p:extLst>
      <p:ext uri="{BB962C8B-B14F-4D97-AF65-F5344CB8AC3E}">
        <p14:creationId xmlns:p14="http://schemas.microsoft.com/office/powerpoint/2010/main" val="3393786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Effect transition="in" filter="strips(downRight)">
                                      <p:cBhvr>
                                        <p:cTn id="7" dur="500"/>
                                        <p:tgtEl>
                                          <p:spTgt spid="364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Righ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build="p" autoUpdateAnimBg="0"/>
      <p:bldP spid="5"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57730" name="Rectangle 2"/>
          <p:cNvSpPr>
            <a:spLocks noGrp="1" noChangeArrowheads="1"/>
          </p:cNvSpPr>
          <p:nvPr>
            <p:ph type="body" idx="1"/>
          </p:nvPr>
        </p:nvSpPr>
        <p:spPr>
          <a:xfrm flipH="1">
            <a:off x="533400" y="1827213"/>
            <a:ext cx="8039100" cy="3892550"/>
          </a:xfrm>
        </p:spPr>
        <p:txBody>
          <a:bodyPr/>
          <a:lstStyle/>
          <a:p>
            <a:pPr marL="261938" indent="-261938" defTabSz="850900">
              <a:defRPr/>
            </a:pPr>
            <a:r>
              <a:rPr lang="pt-BR" b="1" smtClean="0"/>
              <a:t>O equilíbrio de mercado exige:</a:t>
            </a:r>
          </a:p>
          <a:p>
            <a:pPr marL="762000" lvl="1" defTabSz="850900">
              <a:defRPr/>
            </a:pPr>
            <a:r>
              <a:rPr lang="pt-BR" b="1" smtClean="0">
                <a:solidFill>
                  <a:schemeClr val="bg1"/>
                </a:solidFill>
              </a:rPr>
              <a:t>que a demanda por fundos (milho) por aqueles que utilizam a tecnologia intensiva em sementes seja igual à oferta de fundos pelos bancos,</a:t>
            </a:r>
          </a:p>
          <a:p>
            <a:pPr marL="762000" lvl="1" algn="ctr" defTabSz="850900">
              <a:buFontTx/>
              <a:buNone/>
              <a:defRPr/>
            </a:pPr>
            <a:r>
              <a:rPr lang="pt-BR" sz="3200" b="1" i="1" smtClean="0">
                <a:effectLst>
                  <a:outerShdw blurRad="38100" dist="38100" dir="2700000" algn="tl">
                    <a:srgbClr val="000000"/>
                  </a:outerShdw>
                </a:effectLst>
              </a:rPr>
              <a:t>N</a:t>
            </a:r>
            <a:r>
              <a:rPr lang="pt-BR" sz="3200" b="1" i="1" baseline="30000" smtClean="0">
                <a:effectLst>
                  <a:outerShdw blurRad="38100" dist="38100" dir="2700000" algn="tl">
                    <a:srgbClr val="000000"/>
                  </a:outerShdw>
                </a:effectLst>
              </a:rPr>
              <a:t>d</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 </a:t>
            </a:r>
            <a:r>
              <a:rPr lang="pt-BR" sz="3200" b="1" i="1" smtClean="0">
                <a:effectLst>
                  <a:outerShdw blurRad="38100" dist="38100" dir="2700000" algn="tl">
                    <a:srgbClr val="000000"/>
                  </a:outerShdw>
                </a:effectLst>
              </a:rPr>
              <a:t>= N</a:t>
            </a:r>
            <a:r>
              <a:rPr lang="pt-BR" sz="3200" b="1" i="1" baseline="30000" smtClean="0">
                <a:effectLst>
                  <a:outerShdw blurRad="38100" dist="38100" dir="2700000" algn="tl">
                    <a:srgbClr val="000000"/>
                  </a:outerShdw>
                </a:effectLst>
              </a:rPr>
              <a:t>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p:txBody>
      </p:sp>
      <p:sp>
        <p:nvSpPr>
          <p:cNvPr id="94212"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57730">
                                            <p:txEl>
                                              <p:pRg st="0" end="0"/>
                                            </p:txEl>
                                          </p:spTgt>
                                        </p:tgtEl>
                                        <p:attrNameLst>
                                          <p:attrName>style.visibility</p:attrName>
                                        </p:attrNameLst>
                                      </p:cBhvr>
                                      <p:to>
                                        <p:strVal val="visible"/>
                                      </p:to>
                                    </p:set>
                                    <p:animEffect transition="in" filter="strips(downRight)">
                                      <p:cBhvr>
                                        <p:cTn id="7" dur="500"/>
                                        <p:tgtEl>
                                          <p:spTgt spid="457730">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57730">
                                            <p:txEl>
                                              <p:pRg st="1" end="1"/>
                                            </p:txEl>
                                          </p:spTgt>
                                        </p:tgtEl>
                                        <p:attrNameLst>
                                          <p:attrName>style.visibility</p:attrName>
                                        </p:attrNameLst>
                                      </p:cBhvr>
                                      <p:to>
                                        <p:strVal val="visible"/>
                                      </p:to>
                                    </p:set>
                                    <p:animEffect transition="in" filter="strips(downRight)">
                                      <p:cBhvr>
                                        <p:cTn id="10" dur="500"/>
                                        <p:tgtEl>
                                          <p:spTgt spid="457730">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57730">
                                            <p:txEl>
                                              <p:pRg st="2" end="2"/>
                                            </p:txEl>
                                          </p:spTgt>
                                        </p:tgtEl>
                                        <p:attrNameLst>
                                          <p:attrName>style.visibility</p:attrName>
                                        </p:attrNameLst>
                                      </p:cBhvr>
                                      <p:to>
                                        <p:strVal val="visible"/>
                                      </p:to>
                                    </p:set>
                                    <p:animEffect transition="in" filter="strips(downRight)">
                                      <p:cBhvr>
                                        <p:cTn id="13" dur="500"/>
                                        <p:tgtEl>
                                          <p:spTgt spid="4577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58754" name="Rectangle 2"/>
          <p:cNvSpPr>
            <a:spLocks noGrp="1" noChangeArrowheads="1"/>
          </p:cNvSpPr>
          <p:nvPr>
            <p:ph type="body" idx="1"/>
          </p:nvPr>
        </p:nvSpPr>
        <p:spPr>
          <a:xfrm flipH="1">
            <a:off x="533400" y="1827213"/>
            <a:ext cx="8039100" cy="3892550"/>
          </a:xfrm>
        </p:spPr>
        <p:txBody>
          <a:bodyPr/>
          <a:lstStyle/>
          <a:p>
            <a:pPr marL="261938" indent="-261938" defTabSz="850900">
              <a:defRPr/>
            </a:pPr>
            <a:r>
              <a:rPr lang="pt-BR" b="1" smtClean="0"/>
              <a:t>O equilíbrio de mercado exige:</a:t>
            </a:r>
          </a:p>
          <a:p>
            <a:pPr marL="762000" lvl="1" defTabSz="850900">
              <a:defRPr/>
            </a:pPr>
            <a:r>
              <a:rPr lang="pt-BR" sz="3200" b="1" i="1" smtClean="0">
                <a:effectLst>
                  <a:outerShdw blurRad="38100" dist="38100" dir="2700000" algn="tl">
                    <a:srgbClr val="000000"/>
                  </a:outerShdw>
                </a:effectLst>
              </a:rPr>
              <a:t>           N</a:t>
            </a:r>
            <a:r>
              <a:rPr lang="pt-BR" sz="3200" b="1" i="1" baseline="30000" smtClean="0">
                <a:effectLst>
                  <a:outerShdw blurRad="38100" dist="38100" dir="2700000" algn="tl">
                    <a:srgbClr val="000000"/>
                  </a:outerShdw>
                </a:effectLst>
              </a:rPr>
              <a:t>d</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 </a:t>
            </a:r>
            <a:r>
              <a:rPr lang="pt-BR" sz="3200" b="1" i="1" smtClean="0">
                <a:effectLst>
                  <a:outerShdw blurRad="38100" dist="38100" dir="2700000" algn="tl">
                    <a:srgbClr val="000000"/>
                  </a:outerShdw>
                </a:effectLst>
              </a:rPr>
              <a:t>= N</a:t>
            </a:r>
            <a:r>
              <a:rPr lang="pt-BR" sz="3200" b="1" i="1" baseline="30000" smtClean="0">
                <a:effectLst>
                  <a:outerShdw blurRad="38100" dist="38100" dir="2700000" algn="tl">
                    <a:srgbClr val="000000"/>
                  </a:outerShdw>
                </a:effectLst>
              </a:rPr>
              <a:t>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endParaRPr lang="pt-BR" sz="3200" b="1" smtClean="0"/>
          </a:p>
          <a:p>
            <a:pPr marL="762000" lvl="1" defTabSz="850900">
              <a:defRPr/>
            </a:pPr>
            <a:r>
              <a:rPr lang="pt-BR" b="1" smtClean="0">
                <a:solidFill>
                  <a:schemeClr val="bg1"/>
                </a:solidFill>
              </a:rPr>
              <a:t>que a demanda por depósitos pelos bancos seja igual à oferta de fundos (milho) pelos agricultores que economizam,</a:t>
            </a:r>
          </a:p>
          <a:p>
            <a:pPr marL="762000" lvl="1" algn="ctr" defTabSz="850900">
              <a:buFontTx/>
              <a:buNone/>
              <a:defRPr/>
            </a:pPr>
            <a:r>
              <a:rPr lang="pt-BR" sz="3200" b="1" i="1" smtClean="0">
                <a:effectLst>
                  <a:outerShdw blurRad="38100" dist="38100" dir="2700000" algn="tl">
                    <a:srgbClr val="000000"/>
                  </a:outerShdw>
                </a:effectLst>
              </a:rPr>
              <a:t>D</a:t>
            </a:r>
            <a:r>
              <a:rPr lang="pt-BR" sz="3200" b="1" i="1" baseline="30000" smtClean="0">
                <a:effectLst>
                  <a:outerShdw blurRad="38100" dist="38100" dir="2700000" algn="tl">
                    <a:srgbClr val="000000"/>
                  </a:outerShdw>
                </a:effectLst>
              </a:rPr>
              <a:t>d</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 = </a:t>
            </a:r>
            <a:r>
              <a:rPr lang="pt-BR" sz="3200" b="1" i="1" smtClean="0">
                <a:effectLst>
                  <a:outerShdw blurRad="38100" dist="38100" dir="2700000" algn="tl">
                    <a:srgbClr val="000000"/>
                  </a:outerShdw>
                </a:effectLst>
              </a:rPr>
              <a:t>D</a:t>
            </a:r>
            <a:r>
              <a:rPr lang="pt-BR" sz="3200" b="1" i="1" baseline="30000" smtClean="0">
                <a:effectLst>
                  <a:outerShdw blurRad="38100" dist="38100" dir="2700000" algn="tl">
                    <a:srgbClr val="000000"/>
                  </a:outerShdw>
                </a:effectLst>
              </a:rPr>
              <a:t>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p:txBody>
      </p:sp>
      <p:sp>
        <p:nvSpPr>
          <p:cNvPr id="95236"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58754">
                                            <p:txEl>
                                              <p:pRg st="0" end="0"/>
                                            </p:txEl>
                                          </p:spTgt>
                                        </p:tgtEl>
                                        <p:attrNameLst>
                                          <p:attrName>style.visibility</p:attrName>
                                        </p:attrNameLst>
                                      </p:cBhvr>
                                      <p:to>
                                        <p:strVal val="visible"/>
                                      </p:to>
                                    </p:set>
                                    <p:animEffect transition="in" filter="strips(downRight)">
                                      <p:cBhvr>
                                        <p:cTn id="7" dur="500"/>
                                        <p:tgtEl>
                                          <p:spTgt spid="458754">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58754">
                                            <p:txEl>
                                              <p:pRg st="1" end="1"/>
                                            </p:txEl>
                                          </p:spTgt>
                                        </p:tgtEl>
                                        <p:attrNameLst>
                                          <p:attrName>style.visibility</p:attrName>
                                        </p:attrNameLst>
                                      </p:cBhvr>
                                      <p:to>
                                        <p:strVal val="visible"/>
                                      </p:to>
                                    </p:set>
                                    <p:animEffect transition="in" filter="strips(downRight)">
                                      <p:cBhvr>
                                        <p:cTn id="10" dur="500"/>
                                        <p:tgtEl>
                                          <p:spTgt spid="458754">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58754">
                                            <p:txEl>
                                              <p:pRg st="2" end="2"/>
                                            </p:txEl>
                                          </p:spTgt>
                                        </p:tgtEl>
                                        <p:attrNameLst>
                                          <p:attrName>style.visibility</p:attrName>
                                        </p:attrNameLst>
                                      </p:cBhvr>
                                      <p:to>
                                        <p:strVal val="visible"/>
                                      </p:to>
                                    </p:set>
                                    <p:animEffect transition="in" filter="strips(downRight)">
                                      <p:cBhvr>
                                        <p:cTn id="13" dur="500"/>
                                        <p:tgtEl>
                                          <p:spTgt spid="458754">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458754">
                                            <p:txEl>
                                              <p:pRg st="3" end="3"/>
                                            </p:txEl>
                                          </p:spTgt>
                                        </p:tgtEl>
                                        <p:attrNameLst>
                                          <p:attrName>style.visibility</p:attrName>
                                        </p:attrNameLst>
                                      </p:cBhvr>
                                      <p:to>
                                        <p:strVal val="visible"/>
                                      </p:to>
                                    </p:set>
                                    <p:animEffect transition="in" filter="strips(downRight)">
                                      <p:cBhvr>
                                        <p:cTn id="16" dur="500"/>
                                        <p:tgtEl>
                                          <p:spTgt spid="4587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4"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59778" name="Rectangle 2"/>
          <p:cNvSpPr>
            <a:spLocks noGrp="1" noChangeArrowheads="1"/>
          </p:cNvSpPr>
          <p:nvPr>
            <p:ph type="body" idx="1"/>
          </p:nvPr>
        </p:nvSpPr>
        <p:spPr>
          <a:xfrm flipH="1">
            <a:off x="266700" y="3262313"/>
            <a:ext cx="8610600" cy="2825750"/>
          </a:xfrm>
        </p:spPr>
        <p:txBody>
          <a:bodyPr/>
          <a:lstStyle/>
          <a:p>
            <a:pPr marL="261938" indent="-261938" defTabSz="850900"/>
            <a:r>
              <a:rPr lang="pt-BR" altLang="pt-BR" b="1" smtClean="0"/>
              <a:t>Temos duas equações e duas incógnitas (</a:t>
            </a:r>
            <a:r>
              <a:rPr lang="pt-BR" altLang="pt-BR" sz="3600" b="1" i="1" smtClean="0">
                <a:latin typeface="Symbol" pitchFamily="18" charset="2"/>
              </a:rPr>
              <a:t>r </a:t>
            </a:r>
            <a:r>
              <a:rPr lang="pt-BR" altLang="pt-BR" sz="3600" b="1" smtClean="0"/>
              <a:t>e </a:t>
            </a:r>
            <a:r>
              <a:rPr lang="pt-BR" altLang="pt-BR" sz="3600" b="1" i="1" smtClean="0"/>
              <a:t>r</a:t>
            </a:r>
            <a:r>
              <a:rPr lang="pt-BR" altLang="pt-BR" sz="3600" b="1" smtClean="0"/>
              <a:t>).</a:t>
            </a:r>
          </a:p>
          <a:p>
            <a:pPr marL="762000" lvl="1" defTabSz="850900"/>
            <a:r>
              <a:rPr lang="pt-BR" altLang="pt-BR" sz="3200" b="1" smtClean="0"/>
              <a:t>O sistema tem solução.</a:t>
            </a:r>
          </a:p>
        </p:txBody>
      </p:sp>
      <p:sp>
        <p:nvSpPr>
          <p:cNvPr id="96260"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
        <p:nvSpPr>
          <p:cNvPr id="459780" name="Rectangle 4"/>
          <p:cNvSpPr>
            <a:spLocks noChangeArrowheads="1"/>
          </p:cNvSpPr>
          <p:nvPr/>
        </p:nvSpPr>
        <p:spPr bwMode="auto">
          <a:xfrm flipH="1">
            <a:off x="533400" y="1839913"/>
            <a:ext cx="80391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62000" lvl="1" indent="-285750" algn="ctr" defTabSz="850900" eaLnBrk="0" hangingPunct="0">
              <a:spcBef>
                <a:spcPct val="20000"/>
              </a:spcBef>
              <a:defRPr/>
            </a:pPr>
            <a:r>
              <a:rPr lang="pt-BR" sz="3200" b="1" i="1">
                <a:solidFill>
                  <a:schemeClr val="bg1"/>
                </a:solidFill>
                <a:effectLst>
                  <a:outerShdw blurRad="38100" dist="38100" dir="2700000" algn="tl">
                    <a:srgbClr val="000000"/>
                  </a:outerShdw>
                </a:effectLst>
                <a:cs typeface="+mn-cs"/>
              </a:rPr>
              <a:t>N</a:t>
            </a:r>
            <a:r>
              <a:rPr lang="pt-BR" sz="3200" b="1" i="1" baseline="30000">
                <a:solidFill>
                  <a:schemeClr val="bg1"/>
                </a:solidFill>
                <a:effectLst>
                  <a:outerShdw blurRad="38100" dist="38100" dir="2700000" algn="tl">
                    <a:srgbClr val="000000"/>
                  </a:outerShdw>
                </a:effectLst>
                <a:cs typeface="+mn-cs"/>
              </a:rPr>
              <a:t>d</a:t>
            </a:r>
            <a:r>
              <a:rPr lang="pt-BR" sz="3200" b="1">
                <a:solidFill>
                  <a:schemeClr val="bg1"/>
                </a:solidFill>
                <a:effectLst>
                  <a:outerShdw blurRad="38100" dist="38100" dir="2700000" algn="tl">
                    <a:srgbClr val="000000"/>
                  </a:outerShdw>
                </a:effectLst>
                <a:cs typeface="+mn-cs"/>
              </a:rPr>
              <a:t>(</a:t>
            </a:r>
            <a:r>
              <a:rPr lang="pt-BR" sz="3200" b="1" i="1">
                <a:solidFill>
                  <a:schemeClr val="bg1"/>
                </a:solidFill>
                <a:effectLst>
                  <a:outerShdw blurRad="38100" dist="38100" dir="2700000" algn="tl">
                    <a:srgbClr val="000000"/>
                  </a:outerShdw>
                </a:effectLst>
                <a:latin typeface="Symbol" pitchFamily="18" charset="2"/>
                <a:cs typeface="+mn-cs"/>
              </a:rPr>
              <a:t>r</a:t>
            </a:r>
            <a:r>
              <a:rPr lang="pt-BR" sz="3200" b="1" i="1">
                <a:solidFill>
                  <a:schemeClr val="bg1"/>
                </a:solidFill>
                <a:effectLst>
                  <a:outerShdw blurRad="38100" dist="38100" dir="2700000" algn="tl">
                    <a:srgbClr val="000000"/>
                  </a:outerShdw>
                </a:effectLst>
                <a:cs typeface="+mn-cs"/>
              </a:rPr>
              <a:t>, r</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K</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z</a:t>
            </a:r>
            <a:r>
              <a:rPr lang="pt-BR" sz="3200" b="1">
                <a:solidFill>
                  <a:schemeClr val="bg1"/>
                </a:solidFill>
                <a:effectLst>
                  <a:outerShdw blurRad="38100" dist="38100" dir="2700000" algn="tl">
                    <a:srgbClr val="000000"/>
                  </a:outerShdw>
                </a:effectLst>
                <a:cs typeface="+mn-cs"/>
              </a:rPr>
              <a:t>)</a:t>
            </a:r>
            <a:r>
              <a:rPr lang="pt-BR" sz="3200" b="1" i="1">
                <a:solidFill>
                  <a:schemeClr val="bg1"/>
                </a:solidFill>
                <a:effectLst>
                  <a:outerShdw blurRad="38100" dist="38100" dir="2700000" algn="tl">
                    <a:srgbClr val="000000"/>
                  </a:outerShdw>
                </a:effectLst>
                <a:latin typeface="Symbol" pitchFamily="18" charset="2"/>
                <a:cs typeface="+mn-cs"/>
              </a:rPr>
              <a:t> </a:t>
            </a:r>
            <a:r>
              <a:rPr lang="pt-BR" sz="3200" b="1" i="1">
                <a:solidFill>
                  <a:schemeClr val="bg1"/>
                </a:solidFill>
                <a:effectLst>
                  <a:outerShdw blurRad="38100" dist="38100" dir="2700000" algn="tl">
                    <a:srgbClr val="000000"/>
                  </a:outerShdw>
                </a:effectLst>
                <a:cs typeface="+mn-cs"/>
              </a:rPr>
              <a:t>= N</a:t>
            </a:r>
            <a:r>
              <a:rPr lang="pt-BR" sz="3200" b="1" i="1" baseline="30000">
                <a:solidFill>
                  <a:schemeClr val="bg1"/>
                </a:solidFill>
                <a:effectLst>
                  <a:outerShdw blurRad="38100" dist="38100" dir="2700000" algn="tl">
                    <a:srgbClr val="000000"/>
                  </a:outerShdw>
                </a:effectLst>
                <a:cs typeface="+mn-cs"/>
              </a:rPr>
              <a:t>s</a:t>
            </a:r>
            <a:r>
              <a:rPr lang="pt-BR" sz="3200" b="1">
                <a:solidFill>
                  <a:schemeClr val="bg1"/>
                </a:solidFill>
                <a:effectLst>
                  <a:outerShdw blurRad="38100" dist="38100" dir="2700000" algn="tl">
                    <a:srgbClr val="000000"/>
                  </a:outerShdw>
                </a:effectLst>
                <a:cs typeface="+mn-cs"/>
              </a:rPr>
              <a:t>(</a:t>
            </a:r>
            <a:r>
              <a:rPr lang="pt-BR" sz="3200" b="1" i="1">
                <a:solidFill>
                  <a:schemeClr val="bg1"/>
                </a:solidFill>
                <a:effectLst>
                  <a:outerShdw blurRad="38100" dist="38100" dir="2700000" algn="tl">
                    <a:srgbClr val="000000"/>
                  </a:outerShdw>
                </a:effectLst>
                <a:latin typeface="Symbol" pitchFamily="18" charset="2"/>
                <a:cs typeface="+mn-cs"/>
              </a:rPr>
              <a:t>r</a:t>
            </a:r>
            <a:r>
              <a:rPr lang="pt-BR" sz="3200" b="1" i="1">
                <a:solidFill>
                  <a:schemeClr val="bg1"/>
                </a:solidFill>
                <a:effectLst>
                  <a:outerShdw blurRad="38100" dist="38100" dir="2700000" algn="tl">
                    <a:srgbClr val="000000"/>
                  </a:outerShdw>
                </a:effectLst>
                <a:cs typeface="+mn-cs"/>
              </a:rPr>
              <a:t>, r</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K</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z</a:t>
            </a:r>
            <a:r>
              <a:rPr lang="pt-BR" sz="3200" b="1">
                <a:solidFill>
                  <a:schemeClr val="bg1"/>
                </a:solidFill>
                <a:effectLst>
                  <a:outerShdw blurRad="38100" dist="38100" dir="2700000" algn="tl">
                    <a:srgbClr val="000000"/>
                  </a:outerShdw>
                </a:effectLst>
                <a:cs typeface="+mn-cs"/>
              </a:rPr>
              <a:t>)</a:t>
            </a:r>
          </a:p>
          <a:p>
            <a:pPr marL="762000" lvl="1" indent="-285750" algn="ctr" defTabSz="850900" eaLnBrk="0" hangingPunct="0">
              <a:spcBef>
                <a:spcPct val="20000"/>
              </a:spcBef>
              <a:defRPr/>
            </a:pPr>
            <a:r>
              <a:rPr lang="pt-BR" sz="3200" b="1" i="1">
                <a:solidFill>
                  <a:schemeClr val="bg1"/>
                </a:solidFill>
                <a:effectLst>
                  <a:outerShdw blurRad="38100" dist="38100" dir="2700000" algn="tl">
                    <a:srgbClr val="000000"/>
                  </a:outerShdw>
                </a:effectLst>
                <a:cs typeface="+mn-cs"/>
              </a:rPr>
              <a:t>D</a:t>
            </a:r>
            <a:r>
              <a:rPr lang="pt-BR" sz="3200" b="1" i="1" baseline="30000">
                <a:solidFill>
                  <a:schemeClr val="bg1"/>
                </a:solidFill>
                <a:effectLst>
                  <a:outerShdw blurRad="38100" dist="38100" dir="2700000" algn="tl">
                    <a:srgbClr val="000000"/>
                  </a:outerShdw>
                </a:effectLst>
                <a:cs typeface="+mn-cs"/>
              </a:rPr>
              <a:t>d</a:t>
            </a:r>
            <a:r>
              <a:rPr lang="pt-BR" sz="3200" b="1">
                <a:solidFill>
                  <a:schemeClr val="bg1"/>
                </a:solidFill>
                <a:effectLst>
                  <a:outerShdw blurRad="38100" dist="38100" dir="2700000" algn="tl">
                    <a:srgbClr val="000000"/>
                  </a:outerShdw>
                </a:effectLst>
                <a:cs typeface="+mn-cs"/>
              </a:rPr>
              <a:t>(</a:t>
            </a:r>
            <a:r>
              <a:rPr lang="pt-BR" sz="3200" b="1" i="1">
                <a:solidFill>
                  <a:schemeClr val="bg1"/>
                </a:solidFill>
                <a:effectLst>
                  <a:outerShdw blurRad="38100" dist="38100" dir="2700000" algn="tl">
                    <a:srgbClr val="000000"/>
                  </a:outerShdw>
                </a:effectLst>
                <a:latin typeface="Symbol" pitchFamily="18" charset="2"/>
                <a:cs typeface="+mn-cs"/>
              </a:rPr>
              <a:t>r</a:t>
            </a:r>
            <a:r>
              <a:rPr lang="pt-BR" sz="3200" b="1" i="1">
                <a:solidFill>
                  <a:schemeClr val="bg1"/>
                </a:solidFill>
                <a:effectLst>
                  <a:outerShdw blurRad="38100" dist="38100" dir="2700000" algn="tl">
                    <a:srgbClr val="000000"/>
                  </a:outerShdw>
                </a:effectLst>
                <a:cs typeface="+mn-cs"/>
              </a:rPr>
              <a:t>, r</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K</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z</a:t>
            </a:r>
            <a:r>
              <a:rPr lang="pt-BR" sz="3200" b="1">
                <a:solidFill>
                  <a:schemeClr val="bg1"/>
                </a:solidFill>
                <a:effectLst>
                  <a:outerShdw blurRad="38100" dist="38100" dir="2700000" algn="tl">
                    <a:srgbClr val="000000"/>
                  </a:outerShdw>
                </a:effectLst>
                <a:cs typeface="+mn-cs"/>
              </a:rPr>
              <a:t>) = </a:t>
            </a:r>
            <a:r>
              <a:rPr lang="pt-BR" sz="3200" b="1" i="1">
                <a:solidFill>
                  <a:schemeClr val="bg1"/>
                </a:solidFill>
                <a:effectLst>
                  <a:outerShdw blurRad="38100" dist="38100" dir="2700000" algn="tl">
                    <a:srgbClr val="000000"/>
                  </a:outerShdw>
                </a:effectLst>
                <a:cs typeface="+mn-cs"/>
              </a:rPr>
              <a:t>D</a:t>
            </a:r>
            <a:r>
              <a:rPr lang="pt-BR" sz="3200" b="1" i="1" baseline="30000">
                <a:solidFill>
                  <a:schemeClr val="bg1"/>
                </a:solidFill>
                <a:effectLst>
                  <a:outerShdw blurRad="38100" dist="38100" dir="2700000" algn="tl">
                    <a:srgbClr val="000000"/>
                  </a:outerShdw>
                </a:effectLst>
                <a:cs typeface="+mn-cs"/>
              </a:rPr>
              <a:t>s</a:t>
            </a:r>
            <a:r>
              <a:rPr lang="pt-BR" sz="3200" b="1">
                <a:solidFill>
                  <a:schemeClr val="bg1"/>
                </a:solidFill>
                <a:effectLst>
                  <a:outerShdw blurRad="38100" dist="38100" dir="2700000" algn="tl">
                    <a:srgbClr val="000000"/>
                  </a:outerShdw>
                </a:effectLst>
                <a:cs typeface="+mn-cs"/>
              </a:rPr>
              <a:t>(</a:t>
            </a:r>
            <a:r>
              <a:rPr lang="pt-BR" sz="3200" b="1" i="1">
                <a:solidFill>
                  <a:schemeClr val="bg1"/>
                </a:solidFill>
                <a:effectLst>
                  <a:outerShdw blurRad="38100" dist="38100" dir="2700000" algn="tl">
                    <a:srgbClr val="000000"/>
                  </a:outerShdw>
                </a:effectLst>
                <a:latin typeface="Symbol" pitchFamily="18" charset="2"/>
                <a:cs typeface="+mn-cs"/>
              </a:rPr>
              <a:t>r</a:t>
            </a:r>
            <a:r>
              <a:rPr lang="pt-BR" sz="3200" b="1" i="1">
                <a:solidFill>
                  <a:schemeClr val="bg1"/>
                </a:solidFill>
                <a:effectLst>
                  <a:outerShdw blurRad="38100" dist="38100" dir="2700000" algn="tl">
                    <a:srgbClr val="000000"/>
                  </a:outerShdw>
                </a:effectLst>
                <a:cs typeface="+mn-cs"/>
              </a:rPr>
              <a:t>, r</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K</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z</a:t>
            </a:r>
            <a:r>
              <a:rPr lang="pt-BR" sz="3200" b="1">
                <a:solidFill>
                  <a:schemeClr val="bg1"/>
                </a:solidFill>
                <a:effectLst>
                  <a:outerShdw blurRad="38100" dist="38100" dir="2700000" algn="tl">
                    <a:srgbClr val="000000"/>
                  </a:outerShdw>
                </a:effectLst>
                <a:cs typeface="+mn-cs"/>
              </a:rPr>
              <a:t>)</a:t>
            </a:r>
          </a:p>
        </p:txBody>
      </p:sp>
      <p:sp>
        <p:nvSpPr>
          <p:cNvPr id="96262" name="AutoShape 5"/>
          <p:cNvSpPr>
            <a:spLocks/>
          </p:cNvSpPr>
          <p:nvPr/>
        </p:nvSpPr>
        <p:spPr bwMode="auto">
          <a:xfrm>
            <a:off x="2133600" y="1917700"/>
            <a:ext cx="190500" cy="1016000"/>
          </a:xfrm>
          <a:prstGeom prst="leftBrace">
            <a:avLst>
              <a:gd name="adj1" fmla="val 44444"/>
              <a:gd name="adj2" fmla="val 500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pt-BR" alt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59778">
                                            <p:txEl>
                                              <p:pRg st="0" end="0"/>
                                            </p:txEl>
                                          </p:spTgt>
                                        </p:tgtEl>
                                        <p:attrNameLst>
                                          <p:attrName>style.visibility</p:attrName>
                                        </p:attrNameLst>
                                      </p:cBhvr>
                                      <p:to>
                                        <p:strVal val="visible"/>
                                      </p:to>
                                    </p:set>
                                    <p:animEffect transition="in" filter="strips(downRight)">
                                      <p:cBhvr>
                                        <p:cTn id="7" dur="500"/>
                                        <p:tgtEl>
                                          <p:spTgt spid="459778">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59778">
                                            <p:txEl>
                                              <p:pRg st="1" end="1"/>
                                            </p:txEl>
                                          </p:spTgt>
                                        </p:tgtEl>
                                        <p:attrNameLst>
                                          <p:attrName>style.visibility</p:attrName>
                                        </p:attrNameLst>
                                      </p:cBhvr>
                                      <p:to>
                                        <p:strVal val="visible"/>
                                      </p:to>
                                    </p:set>
                                    <p:animEffect transition="in" filter="strips(downRight)">
                                      <p:cBhvr>
                                        <p:cTn id="10" dur="500"/>
                                        <p:tgtEl>
                                          <p:spTgt spid="459778">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59780">
                                            <p:txEl>
                                              <p:pRg st="0" end="0"/>
                                            </p:txEl>
                                          </p:spTgt>
                                        </p:tgtEl>
                                        <p:attrNameLst>
                                          <p:attrName>style.visibility</p:attrName>
                                        </p:attrNameLst>
                                      </p:cBhvr>
                                      <p:to>
                                        <p:strVal val="visible"/>
                                      </p:to>
                                    </p:set>
                                    <p:animEffect transition="in" filter="strips(downRight)">
                                      <p:cBhvr>
                                        <p:cTn id="13" dur="500"/>
                                        <p:tgtEl>
                                          <p:spTgt spid="459780">
                                            <p:txEl>
                                              <p:pRg st="0" end="0"/>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459780">
                                            <p:txEl>
                                              <p:pRg st="1" end="1"/>
                                            </p:txEl>
                                          </p:spTgt>
                                        </p:tgtEl>
                                        <p:attrNameLst>
                                          <p:attrName>style.visibility</p:attrName>
                                        </p:attrNameLst>
                                      </p:cBhvr>
                                      <p:to>
                                        <p:strVal val="visible"/>
                                      </p:to>
                                    </p:set>
                                    <p:animEffect transition="in" filter="strips(downRight)">
                                      <p:cBhvr>
                                        <p:cTn id="16" dur="500"/>
                                        <p:tgtEl>
                                          <p:spTgt spid="4597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8" grpId="0" build="p" autoUpdateAnimBg="0"/>
      <p:bldP spid="459780"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Espaço Reservado para Data 4"/>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97283" name="Rectangle 2"/>
          <p:cNvSpPr>
            <a:spLocks noGrp="1" noChangeArrowheads="1"/>
          </p:cNvSpPr>
          <p:nvPr>
            <p:ph type="title"/>
          </p:nvPr>
        </p:nvSpPr>
        <p:spPr/>
        <p:txBody>
          <a:bodyPr/>
          <a:lstStyle/>
          <a:p>
            <a:r>
              <a:rPr lang="pt-BR" altLang="pt-BR" smtClean="0"/>
              <a:t>Determinação da taxa de juros</a:t>
            </a:r>
          </a:p>
        </p:txBody>
      </p:sp>
      <p:sp>
        <p:nvSpPr>
          <p:cNvPr id="460803" name="Rectangle 3"/>
          <p:cNvSpPr>
            <a:spLocks noGrp="1" noChangeArrowheads="1"/>
          </p:cNvSpPr>
          <p:nvPr>
            <p:ph type="body" sz="half" idx="1"/>
          </p:nvPr>
        </p:nvSpPr>
        <p:spPr>
          <a:xfrm flipH="1">
            <a:off x="101600" y="1981200"/>
            <a:ext cx="8902700" cy="4114800"/>
          </a:xfrm>
        </p:spPr>
        <p:txBody>
          <a:bodyPr/>
          <a:lstStyle/>
          <a:p>
            <a:pPr marL="261938" indent="-261938" defTabSz="850900">
              <a:defRPr/>
            </a:pPr>
            <a:r>
              <a:rPr lang="pt-BR" b="1" smtClean="0"/>
              <a:t>A oferta e a demanda por fundos de empréstimo dependem de variáveis diferentes:</a:t>
            </a:r>
          </a:p>
          <a:p>
            <a:pPr marL="762000" lvl="1" defTabSz="850900">
              <a:defRPr/>
            </a:pPr>
            <a:r>
              <a:rPr lang="pt-BR" sz="3200" b="1" smtClean="0">
                <a:solidFill>
                  <a:schemeClr val="bg1"/>
                </a:solidFill>
              </a:rPr>
              <a:t>Taxa de juros paga</a:t>
            </a:r>
          </a:p>
          <a:p>
            <a:pPr marL="762000" lvl="1" defTabSz="850900">
              <a:defRPr/>
            </a:pPr>
            <a:r>
              <a:rPr lang="pt-BR" sz="3200" b="1" smtClean="0">
                <a:solidFill>
                  <a:schemeClr val="bg1"/>
                </a:solidFill>
              </a:rPr>
              <a:t>Taxa de juros cobrada</a:t>
            </a:r>
          </a:p>
          <a:p>
            <a:pPr marL="261938" indent="-261938" defTabSz="850900">
              <a:defRPr/>
            </a:pPr>
            <a:r>
              <a:rPr lang="pt-BR" b="1" smtClean="0"/>
              <a:t>E o spread entre as duas é endógeno:</a:t>
            </a:r>
          </a:p>
          <a:p>
            <a:pPr marL="762000" lvl="1" algn="ctr" defTabSz="850900">
              <a:buFontTx/>
              <a:buNone/>
              <a:defRPr/>
            </a:pPr>
            <a:r>
              <a:rPr lang="pt-BR" sz="3200" b="1" i="1" smtClean="0">
                <a:effectLst>
                  <a:outerShdw blurRad="38100" dist="38100" dir="2700000" algn="tl">
                    <a:srgbClr val="000000"/>
                  </a:outerShdw>
                </a:effectLst>
                <a:latin typeface="Symbol" pitchFamily="18" charset="2"/>
              </a:rPr>
              <a:t>x</a:t>
            </a:r>
            <a:r>
              <a:rPr lang="pt-BR" sz="3200" b="1" smtClean="0">
                <a:effectLst>
                  <a:outerShdw blurRad="38100" dist="38100" dir="2700000" algn="tl">
                    <a:srgbClr val="000000"/>
                  </a:outerShdw>
                </a:effectLst>
              </a:rPr>
              <a:t> = </a:t>
            </a:r>
            <a:r>
              <a:rPr lang="pt-BR" sz="3200" b="1" i="1" smtClean="0">
                <a:effectLst>
                  <a:outerShdw blurRad="38100" dist="38100" dir="2700000" algn="tl">
                    <a:srgbClr val="000000"/>
                  </a:outerShdw>
                </a:effectLst>
              </a:rPr>
              <a:t>r – </a:t>
            </a:r>
            <a:r>
              <a:rPr lang="pt-BR" sz="3200" b="1" i="1" smtClean="0">
                <a:effectLst>
                  <a:outerShdw blurRad="38100" dist="38100" dir="2700000" algn="tl">
                    <a:srgbClr val="000000"/>
                  </a:outerShdw>
                </a:effectLst>
                <a:latin typeface="Symbol" pitchFamily="18" charset="2"/>
              </a:rPr>
              <a:t>r</a:t>
            </a:r>
            <a:r>
              <a:rPr lang="pt-BR" sz="3200" b="1" i="1" smtClean="0">
                <a:effectLst>
                  <a:outerShdw blurRad="38100" dist="38100" dir="2700000" algn="tl">
                    <a:srgbClr val="000000"/>
                  </a:outerShdw>
                </a:effectLst>
              </a:rPr>
              <a:t> = </a:t>
            </a:r>
            <a:r>
              <a:rPr lang="pt-BR" sz="3200" b="1" i="1" smtClean="0">
                <a:effectLst>
                  <a:outerShdw blurRad="38100" dist="38100" dir="2700000" algn="tl">
                    <a:srgbClr val="000000"/>
                  </a:outerShdw>
                </a:effectLst>
                <a:latin typeface="Symbol" pitchFamily="18" charset="2"/>
              </a:rPr>
              <a:t>x</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p:txBody>
      </p:sp>
      <p:graphicFrame>
        <p:nvGraphicFramePr>
          <p:cNvPr id="460804" name="Object 4"/>
          <p:cNvGraphicFramePr>
            <a:graphicFrameLocks noChangeAspect="1"/>
          </p:cNvGraphicFramePr>
          <p:nvPr/>
        </p:nvGraphicFramePr>
        <p:xfrm>
          <a:off x="3155950" y="5632450"/>
          <a:ext cx="1279525" cy="1058863"/>
        </p:xfrm>
        <a:graphic>
          <a:graphicData uri="http://schemas.openxmlformats.org/presentationml/2006/ole">
            <mc:AlternateContent xmlns:mc="http://schemas.openxmlformats.org/markup-compatibility/2006">
              <mc:Choice xmlns:v="urn:schemas-microsoft-com:vml" Requires="v">
                <p:oleObj spid="_x0000_s97313" name="Equation" r:id="rId3" imgW="419167" imgH="352350" progId="Equation.3">
                  <p:embed/>
                </p:oleObj>
              </mc:Choice>
              <mc:Fallback>
                <p:oleObj name="Equation" r:id="rId3" imgW="419167" imgH="35235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950" y="5632450"/>
                        <a:ext cx="1279525"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05" name="Object 5"/>
          <p:cNvGraphicFramePr>
            <a:graphicFrameLocks noChangeAspect="1"/>
          </p:cNvGraphicFramePr>
          <p:nvPr/>
        </p:nvGraphicFramePr>
        <p:xfrm>
          <a:off x="5078413" y="5632450"/>
          <a:ext cx="1243012" cy="1058863"/>
        </p:xfrm>
        <a:graphic>
          <a:graphicData uri="http://schemas.openxmlformats.org/presentationml/2006/ole">
            <mc:AlternateContent xmlns:mc="http://schemas.openxmlformats.org/markup-compatibility/2006">
              <mc:Choice xmlns:v="urn:schemas-microsoft-com:vml" Requires="v">
                <p:oleObj spid="_x0000_s97314" name="Equation" r:id="rId5" imgW="400016" imgH="352350" progId="Equation.3">
                  <p:embed/>
                </p:oleObj>
              </mc:Choice>
              <mc:Fallback>
                <p:oleObj name="Equation" r:id="rId5" imgW="400016" imgH="35235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8413" y="5632450"/>
                        <a:ext cx="1243012"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strips(downRight)">
                                      <p:cBhvr>
                                        <p:cTn id="7" dur="500"/>
                                        <p:tgtEl>
                                          <p:spTgt spid="46080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60803">
                                            <p:txEl>
                                              <p:pRg st="1" end="1"/>
                                            </p:txEl>
                                          </p:spTgt>
                                        </p:tgtEl>
                                        <p:attrNameLst>
                                          <p:attrName>style.visibility</p:attrName>
                                        </p:attrNameLst>
                                      </p:cBhvr>
                                      <p:to>
                                        <p:strVal val="visible"/>
                                      </p:to>
                                    </p:set>
                                    <p:animEffect transition="in" filter="strips(downRight)">
                                      <p:cBhvr>
                                        <p:cTn id="10" dur="500"/>
                                        <p:tgtEl>
                                          <p:spTgt spid="46080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60803">
                                            <p:txEl>
                                              <p:pRg st="2" end="2"/>
                                            </p:txEl>
                                          </p:spTgt>
                                        </p:tgtEl>
                                        <p:attrNameLst>
                                          <p:attrName>style.visibility</p:attrName>
                                        </p:attrNameLst>
                                      </p:cBhvr>
                                      <p:to>
                                        <p:strVal val="visible"/>
                                      </p:to>
                                    </p:set>
                                    <p:animEffect transition="in" filter="strips(downRight)">
                                      <p:cBhvr>
                                        <p:cTn id="13" dur="500"/>
                                        <p:tgtEl>
                                          <p:spTgt spid="46080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60803">
                                            <p:txEl>
                                              <p:pRg st="3" end="3"/>
                                            </p:txEl>
                                          </p:spTgt>
                                        </p:tgtEl>
                                        <p:attrNameLst>
                                          <p:attrName>style.visibility</p:attrName>
                                        </p:attrNameLst>
                                      </p:cBhvr>
                                      <p:to>
                                        <p:strVal val="visible"/>
                                      </p:to>
                                    </p:set>
                                    <p:animEffect transition="in" filter="strips(downRight)">
                                      <p:cBhvr>
                                        <p:cTn id="18" dur="500"/>
                                        <p:tgtEl>
                                          <p:spTgt spid="460803">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460803">
                                            <p:txEl>
                                              <p:pRg st="4" end="4"/>
                                            </p:txEl>
                                          </p:spTgt>
                                        </p:tgtEl>
                                        <p:attrNameLst>
                                          <p:attrName>style.visibility</p:attrName>
                                        </p:attrNameLst>
                                      </p:cBhvr>
                                      <p:to>
                                        <p:strVal val="visible"/>
                                      </p:to>
                                    </p:set>
                                    <p:animEffect transition="in" filter="strips(downRight)">
                                      <p:cBhvr>
                                        <p:cTn id="21" dur="500"/>
                                        <p:tgtEl>
                                          <p:spTgt spid="46080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460804"/>
                                        </p:tgtEl>
                                        <p:attrNameLst>
                                          <p:attrName>style.visibility</p:attrName>
                                        </p:attrNameLst>
                                      </p:cBhvr>
                                      <p:to>
                                        <p:strVal val="visible"/>
                                      </p:to>
                                    </p:set>
                                    <p:anim calcmode="lin" valueType="num">
                                      <p:cBhvr>
                                        <p:cTn id="26" dur="500" fill="hold"/>
                                        <p:tgtEl>
                                          <p:spTgt spid="460804"/>
                                        </p:tgtEl>
                                        <p:attrNameLst>
                                          <p:attrName>ppt_w</p:attrName>
                                        </p:attrNameLst>
                                      </p:cBhvr>
                                      <p:tavLst>
                                        <p:tav tm="0">
                                          <p:val>
                                            <p:fltVal val="0"/>
                                          </p:val>
                                        </p:tav>
                                        <p:tav tm="100000">
                                          <p:val>
                                            <p:strVal val="#ppt_w"/>
                                          </p:val>
                                        </p:tav>
                                      </p:tavLst>
                                    </p:anim>
                                    <p:anim calcmode="lin" valueType="num">
                                      <p:cBhvr>
                                        <p:cTn id="27" dur="500" fill="hold"/>
                                        <p:tgtEl>
                                          <p:spTgt spid="460804"/>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460805"/>
                                        </p:tgtEl>
                                        <p:attrNameLst>
                                          <p:attrName>style.visibility</p:attrName>
                                        </p:attrNameLst>
                                      </p:cBhvr>
                                      <p:to>
                                        <p:strVal val="visible"/>
                                      </p:to>
                                    </p:set>
                                    <p:anim calcmode="lin" valueType="num">
                                      <p:cBhvr>
                                        <p:cTn id="32" dur="500" fill="hold"/>
                                        <p:tgtEl>
                                          <p:spTgt spid="460805"/>
                                        </p:tgtEl>
                                        <p:attrNameLst>
                                          <p:attrName>ppt_w</p:attrName>
                                        </p:attrNameLst>
                                      </p:cBhvr>
                                      <p:tavLst>
                                        <p:tav tm="0">
                                          <p:val>
                                            <p:fltVal val="0"/>
                                          </p:val>
                                        </p:tav>
                                        <p:tav tm="100000">
                                          <p:val>
                                            <p:strVal val="#ppt_w"/>
                                          </p:val>
                                        </p:tav>
                                      </p:tavLst>
                                    </p:anim>
                                    <p:anim calcmode="lin" valueType="num">
                                      <p:cBhvr>
                                        <p:cTn id="33" dur="500" fill="hold"/>
                                        <p:tgtEl>
                                          <p:spTgt spid="4608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Espaço Reservado para Data 3"/>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461826" name="Rectangle 2"/>
          <p:cNvSpPr>
            <a:spLocks noGrp="1" noChangeArrowheads="1"/>
          </p:cNvSpPr>
          <p:nvPr>
            <p:ph type="body" idx="1"/>
          </p:nvPr>
        </p:nvSpPr>
        <p:spPr>
          <a:xfrm flipH="1">
            <a:off x="266700" y="4037013"/>
            <a:ext cx="8610600" cy="1708150"/>
          </a:xfrm>
        </p:spPr>
        <p:txBody>
          <a:bodyPr/>
          <a:lstStyle/>
          <a:p>
            <a:pPr marL="261938" indent="-261938" defTabSz="850900">
              <a:defRPr/>
            </a:pPr>
            <a:r>
              <a:rPr lang="pt-BR" b="1" smtClean="0"/>
              <a:t>Então</a:t>
            </a:r>
          </a:p>
          <a:p>
            <a:pPr marL="762000" lvl="1" algn="ctr" defTabSz="850900">
              <a:buFontTx/>
              <a:buNone/>
              <a:defRPr/>
            </a:pPr>
            <a:r>
              <a:rPr lang="pt-BR" sz="3200" b="1" i="1" smtClean="0">
                <a:effectLst>
                  <a:outerShdw blurRad="38100" dist="38100" dir="2700000" algn="tl">
                    <a:srgbClr val="000000"/>
                  </a:outerShdw>
                </a:effectLst>
              </a:rPr>
              <a:t>N</a:t>
            </a:r>
            <a:r>
              <a:rPr lang="pt-BR" sz="3200" b="1" i="1" baseline="30000" smtClean="0">
                <a:effectLst>
                  <a:outerShdw blurRad="38100" dist="38100" dir="2700000" algn="tl">
                    <a:srgbClr val="000000"/>
                  </a:outerShdw>
                </a:effectLst>
              </a:rPr>
              <a:t>d</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r – </a:t>
            </a:r>
            <a:r>
              <a:rPr lang="pt-BR" sz="3200" b="1" i="1" smtClean="0">
                <a:effectLst>
                  <a:outerShdw blurRad="38100" dist="38100" dir="2700000" algn="tl">
                    <a:srgbClr val="000000"/>
                  </a:outerShdw>
                </a:effectLst>
                <a:latin typeface="Symbol" pitchFamily="18" charset="2"/>
              </a:rPr>
              <a:t>x</a:t>
            </a:r>
            <a:r>
              <a:rPr lang="pt-BR" sz="3200" b="1" smtClean="0">
                <a:effectLst>
                  <a:outerShdw blurRad="38100" dist="38100" dir="2700000" algn="tl">
                    <a:srgbClr val="000000"/>
                  </a:outerShdw>
                </a:effectLst>
              </a:rPr>
              <a:t>(</a:t>
            </a:r>
            <a:r>
              <a:rPr lang="pt-BR" sz="3200" b="1" smtClean="0">
                <a:effectLst>
                  <a:outerShdw blurRad="38100" dist="38100" dir="2700000" algn="tl">
                    <a:srgbClr val="000000"/>
                  </a:outerShdw>
                </a:effectLst>
                <a:sym typeface="Symbol" pitchFamily="18" charset="2"/>
              </a:rPr>
              <a:t></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latin typeface="Symbol" pitchFamily="18" charset="2"/>
              </a:rPr>
              <a:t> </a:t>
            </a:r>
            <a:r>
              <a:rPr lang="pt-BR" sz="3200" b="1" i="1" smtClean="0">
                <a:effectLst>
                  <a:outerShdw blurRad="38100" dist="38100" dir="2700000" algn="tl">
                    <a:srgbClr val="000000"/>
                  </a:outerShdw>
                </a:effectLst>
              </a:rPr>
              <a:t>= N</a:t>
            </a:r>
            <a:r>
              <a:rPr lang="pt-BR" sz="3200" b="1" i="1" baseline="30000" smtClean="0">
                <a:effectLst>
                  <a:outerShdw blurRad="38100" dist="38100" dir="2700000" algn="tl">
                    <a:srgbClr val="000000"/>
                  </a:outerShdw>
                </a:effectLst>
              </a:rPr>
              <a:t>s</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r – </a:t>
            </a:r>
            <a:r>
              <a:rPr lang="pt-BR" sz="3200" b="1" i="1" smtClean="0">
                <a:effectLst>
                  <a:outerShdw blurRad="38100" dist="38100" dir="2700000" algn="tl">
                    <a:srgbClr val="000000"/>
                  </a:outerShdw>
                </a:effectLst>
                <a:latin typeface="Symbol" pitchFamily="18" charset="2"/>
              </a:rPr>
              <a:t>x</a:t>
            </a:r>
            <a:r>
              <a:rPr lang="pt-BR" sz="3200" b="1" smtClean="0">
                <a:effectLst>
                  <a:outerShdw blurRad="38100" dist="38100" dir="2700000" algn="tl">
                    <a:srgbClr val="000000"/>
                  </a:outerShdw>
                </a:effectLst>
              </a:rPr>
              <a:t>(</a:t>
            </a:r>
            <a:r>
              <a:rPr lang="pt-BR" sz="3200" b="1" smtClean="0">
                <a:effectLst>
                  <a:outerShdw blurRad="38100" dist="38100" dir="2700000" algn="tl">
                    <a:srgbClr val="000000"/>
                  </a:outerShdw>
                </a:effectLst>
                <a:sym typeface="Symbol" pitchFamily="18" charset="2"/>
              </a:rPr>
              <a:t></a:t>
            </a:r>
            <a:r>
              <a:rPr lang="pt-BR" sz="3200" b="1" smtClean="0">
                <a:effectLst>
                  <a:outerShdw blurRad="38100" dist="38100" dir="2700000" algn="tl">
                    <a:srgbClr val="000000"/>
                  </a:outerShdw>
                </a:effectLst>
              </a:rPr>
              <a:t>),</a:t>
            </a:r>
            <a:r>
              <a:rPr lang="pt-BR" sz="3200" b="1" i="1" smtClean="0">
                <a:effectLst>
                  <a:outerShdw blurRad="38100" dist="38100" dir="2700000" algn="tl">
                    <a:srgbClr val="000000"/>
                  </a:outerShdw>
                </a:effectLst>
              </a:rPr>
              <a:t> r</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K</a:t>
            </a:r>
            <a:r>
              <a:rPr lang="pt-BR" sz="3200" b="1" smtClean="0">
                <a:effectLst>
                  <a:outerShdw blurRad="38100" dist="38100" dir="2700000" algn="tl">
                    <a:srgbClr val="000000"/>
                  </a:outerShdw>
                </a:effectLst>
              </a:rPr>
              <a:t>, </a:t>
            </a:r>
            <a:r>
              <a:rPr lang="pt-BR" sz="3200" b="1" i="1" smtClean="0">
                <a:effectLst>
                  <a:outerShdw blurRad="38100" dist="38100" dir="2700000" algn="tl">
                    <a:srgbClr val="000000"/>
                  </a:outerShdw>
                </a:effectLst>
              </a:rPr>
              <a:t>z</a:t>
            </a:r>
            <a:r>
              <a:rPr lang="pt-BR" sz="3200" b="1" smtClean="0">
                <a:effectLst>
                  <a:outerShdw blurRad="38100" dist="38100" dir="2700000" algn="tl">
                    <a:srgbClr val="000000"/>
                  </a:outerShdw>
                </a:effectLst>
              </a:rPr>
              <a:t>]</a:t>
            </a:r>
          </a:p>
        </p:txBody>
      </p:sp>
      <p:sp>
        <p:nvSpPr>
          <p:cNvPr id="98308" name="Rectangle 3"/>
          <p:cNvSpPr>
            <a:spLocks noGrp="1" noChangeArrowheads="1"/>
          </p:cNvSpPr>
          <p:nvPr>
            <p:ph type="title"/>
          </p:nvPr>
        </p:nvSpPr>
        <p:spPr>
          <a:xfrm>
            <a:off x="685800" y="352425"/>
            <a:ext cx="7772400" cy="1143000"/>
          </a:xfrm>
        </p:spPr>
        <p:txBody>
          <a:bodyPr/>
          <a:lstStyle/>
          <a:p>
            <a:r>
              <a:rPr lang="pt-BR" altLang="pt-BR" smtClean="0"/>
              <a:t>Uma formulação alternativa</a:t>
            </a:r>
          </a:p>
        </p:txBody>
      </p:sp>
      <p:sp>
        <p:nvSpPr>
          <p:cNvPr id="461828" name="Rectangle 4"/>
          <p:cNvSpPr>
            <a:spLocks noChangeArrowheads="1"/>
          </p:cNvSpPr>
          <p:nvPr/>
        </p:nvSpPr>
        <p:spPr bwMode="auto">
          <a:xfrm flipH="1">
            <a:off x="533400" y="1839913"/>
            <a:ext cx="80391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62000" lvl="1" indent="-285750" algn="ctr" defTabSz="850900" eaLnBrk="0" hangingPunct="0">
              <a:spcBef>
                <a:spcPct val="20000"/>
              </a:spcBef>
              <a:defRPr/>
            </a:pPr>
            <a:r>
              <a:rPr lang="pt-BR" sz="3200" b="1" i="1">
                <a:solidFill>
                  <a:schemeClr val="bg1"/>
                </a:solidFill>
                <a:effectLst>
                  <a:outerShdw blurRad="38100" dist="38100" dir="2700000" algn="tl">
                    <a:srgbClr val="000000"/>
                  </a:outerShdw>
                </a:effectLst>
                <a:cs typeface="+mn-cs"/>
              </a:rPr>
              <a:t>N</a:t>
            </a:r>
            <a:r>
              <a:rPr lang="pt-BR" sz="3200" b="1" i="1" baseline="30000">
                <a:solidFill>
                  <a:schemeClr val="bg1"/>
                </a:solidFill>
                <a:effectLst>
                  <a:outerShdw blurRad="38100" dist="38100" dir="2700000" algn="tl">
                    <a:srgbClr val="000000"/>
                  </a:outerShdw>
                </a:effectLst>
                <a:cs typeface="+mn-cs"/>
              </a:rPr>
              <a:t>d</a:t>
            </a:r>
            <a:r>
              <a:rPr lang="pt-BR" sz="3200" b="1">
                <a:solidFill>
                  <a:schemeClr val="bg1"/>
                </a:solidFill>
                <a:effectLst>
                  <a:outerShdw blurRad="38100" dist="38100" dir="2700000" algn="tl">
                    <a:srgbClr val="000000"/>
                  </a:outerShdw>
                </a:effectLst>
                <a:cs typeface="+mn-cs"/>
              </a:rPr>
              <a:t>(</a:t>
            </a:r>
            <a:r>
              <a:rPr lang="pt-BR" sz="3200" b="1" i="1">
                <a:solidFill>
                  <a:schemeClr val="bg1"/>
                </a:solidFill>
                <a:effectLst>
                  <a:outerShdw blurRad="38100" dist="38100" dir="2700000" algn="tl">
                    <a:srgbClr val="000000"/>
                  </a:outerShdw>
                </a:effectLst>
                <a:latin typeface="Symbol" pitchFamily="18" charset="2"/>
                <a:cs typeface="+mn-cs"/>
              </a:rPr>
              <a:t>r</a:t>
            </a:r>
            <a:r>
              <a:rPr lang="pt-BR" sz="3200" b="1" i="1">
                <a:solidFill>
                  <a:schemeClr val="bg1"/>
                </a:solidFill>
                <a:effectLst>
                  <a:outerShdw blurRad="38100" dist="38100" dir="2700000" algn="tl">
                    <a:srgbClr val="000000"/>
                  </a:outerShdw>
                </a:effectLst>
                <a:cs typeface="+mn-cs"/>
              </a:rPr>
              <a:t>, r</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K</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z</a:t>
            </a:r>
            <a:r>
              <a:rPr lang="pt-BR" sz="3200" b="1">
                <a:solidFill>
                  <a:schemeClr val="bg1"/>
                </a:solidFill>
                <a:effectLst>
                  <a:outerShdw blurRad="38100" dist="38100" dir="2700000" algn="tl">
                    <a:srgbClr val="000000"/>
                  </a:outerShdw>
                </a:effectLst>
                <a:cs typeface="+mn-cs"/>
              </a:rPr>
              <a:t>)</a:t>
            </a:r>
            <a:r>
              <a:rPr lang="pt-BR" sz="3200" b="1" i="1">
                <a:solidFill>
                  <a:schemeClr val="bg1"/>
                </a:solidFill>
                <a:effectLst>
                  <a:outerShdw blurRad="38100" dist="38100" dir="2700000" algn="tl">
                    <a:srgbClr val="000000"/>
                  </a:outerShdw>
                </a:effectLst>
                <a:latin typeface="Symbol" pitchFamily="18" charset="2"/>
                <a:cs typeface="+mn-cs"/>
              </a:rPr>
              <a:t> </a:t>
            </a:r>
            <a:r>
              <a:rPr lang="pt-BR" sz="3200" b="1" i="1">
                <a:solidFill>
                  <a:schemeClr val="bg1"/>
                </a:solidFill>
                <a:effectLst>
                  <a:outerShdw blurRad="38100" dist="38100" dir="2700000" algn="tl">
                    <a:srgbClr val="000000"/>
                  </a:outerShdw>
                </a:effectLst>
                <a:cs typeface="+mn-cs"/>
              </a:rPr>
              <a:t>= N</a:t>
            </a:r>
            <a:r>
              <a:rPr lang="pt-BR" sz="3200" b="1" i="1" baseline="30000">
                <a:solidFill>
                  <a:schemeClr val="bg1"/>
                </a:solidFill>
                <a:effectLst>
                  <a:outerShdw blurRad="38100" dist="38100" dir="2700000" algn="tl">
                    <a:srgbClr val="000000"/>
                  </a:outerShdw>
                </a:effectLst>
                <a:cs typeface="+mn-cs"/>
              </a:rPr>
              <a:t>s</a:t>
            </a:r>
            <a:r>
              <a:rPr lang="pt-BR" sz="3200" b="1">
                <a:solidFill>
                  <a:schemeClr val="bg1"/>
                </a:solidFill>
                <a:effectLst>
                  <a:outerShdw blurRad="38100" dist="38100" dir="2700000" algn="tl">
                    <a:srgbClr val="000000"/>
                  </a:outerShdw>
                </a:effectLst>
                <a:cs typeface="+mn-cs"/>
              </a:rPr>
              <a:t>(</a:t>
            </a:r>
            <a:r>
              <a:rPr lang="pt-BR" sz="3200" b="1" i="1">
                <a:solidFill>
                  <a:schemeClr val="bg1"/>
                </a:solidFill>
                <a:effectLst>
                  <a:outerShdw blurRad="38100" dist="38100" dir="2700000" algn="tl">
                    <a:srgbClr val="000000"/>
                  </a:outerShdw>
                </a:effectLst>
                <a:latin typeface="Symbol" pitchFamily="18" charset="2"/>
                <a:cs typeface="+mn-cs"/>
              </a:rPr>
              <a:t>r</a:t>
            </a:r>
            <a:r>
              <a:rPr lang="pt-BR" sz="3200" b="1" i="1">
                <a:solidFill>
                  <a:schemeClr val="bg1"/>
                </a:solidFill>
                <a:effectLst>
                  <a:outerShdw blurRad="38100" dist="38100" dir="2700000" algn="tl">
                    <a:srgbClr val="000000"/>
                  </a:outerShdw>
                </a:effectLst>
                <a:cs typeface="+mn-cs"/>
              </a:rPr>
              <a:t>, r</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K</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z</a:t>
            </a:r>
            <a:r>
              <a:rPr lang="pt-BR" sz="3200" b="1">
                <a:solidFill>
                  <a:schemeClr val="bg1"/>
                </a:solidFill>
                <a:effectLst>
                  <a:outerShdw blurRad="38100" dist="38100" dir="2700000" algn="tl">
                    <a:srgbClr val="000000"/>
                  </a:outerShdw>
                </a:effectLst>
                <a:cs typeface="+mn-cs"/>
              </a:rPr>
              <a:t>)</a:t>
            </a:r>
          </a:p>
          <a:p>
            <a:pPr marL="762000" lvl="1" indent="-285750" algn="ctr" defTabSz="850900" eaLnBrk="0" hangingPunct="0">
              <a:spcBef>
                <a:spcPct val="20000"/>
              </a:spcBef>
              <a:defRPr/>
            </a:pPr>
            <a:r>
              <a:rPr lang="pt-BR" sz="3200" b="1" i="1">
                <a:solidFill>
                  <a:schemeClr val="bg1"/>
                </a:solidFill>
                <a:effectLst>
                  <a:outerShdw blurRad="38100" dist="38100" dir="2700000" algn="tl">
                    <a:srgbClr val="000000"/>
                  </a:outerShdw>
                </a:effectLst>
                <a:cs typeface="+mn-cs"/>
              </a:rPr>
              <a:t>D</a:t>
            </a:r>
            <a:r>
              <a:rPr lang="pt-BR" sz="3200" b="1" i="1" baseline="30000">
                <a:solidFill>
                  <a:schemeClr val="bg1"/>
                </a:solidFill>
                <a:effectLst>
                  <a:outerShdw blurRad="38100" dist="38100" dir="2700000" algn="tl">
                    <a:srgbClr val="000000"/>
                  </a:outerShdw>
                </a:effectLst>
                <a:cs typeface="+mn-cs"/>
              </a:rPr>
              <a:t>d</a:t>
            </a:r>
            <a:r>
              <a:rPr lang="pt-BR" sz="3200" b="1">
                <a:solidFill>
                  <a:schemeClr val="bg1"/>
                </a:solidFill>
                <a:effectLst>
                  <a:outerShdw blurRad="38100" dist="38100" dir="2700000" algn="tl">
                    <a:srgbClr val="000000"/>
                  </a:outerShdw>
                </a:effectLst>
                <a:cs typeface="+mn-cs"/>
              </a:rPr>
              <a:t>(</a:t>
            </a:r>
            <a:r>
              <a:rPr lang="pt-BR" sz="3200" b="1" i="1">
                <a:solidFill>
                  <a:schemeClr val="bg1"/>
                </a:solidFill>
                <a:effectLst>
                  <a:outerShdw blurRad="38100" dist="38100" dir="2700000" algn="tl">
                    <a:srgbClr val="000000"/>
                  </a:outerShdw>
                </a:effectLst>
                <a:latin typeface="Symbol" pitchFamily="18" charset="2"/>
                <a:cs typeface="+mn-cs"/>
              </a:rPr>
              <a:t>r</a:t>
            </a:r>
            <a:r>
              <a:rPr lang="pt-BR" sz="3200" b="1" i="1">
                <a:solidFill>
                  <a:schemeClr val="bg1"/>
                </a:solidFill>
                <a:effectLst>
                  <a:outerShdw blurRad="38100" dist="38100" dir="2700000" algn="tl">
                    <a:srgbClr val="000000"/>
                  </a:outerShdw>
                </a:effectLst>
                <a:cs typeface="+mn-cs"/>
              </a:rPr>
              <a:t>, r</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K</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z</a:t>
            </a:r>
            <a:r>
              <a:rPr lang="pt-BR" sz="3200" b="1">
                <a:solidFill>
                  <a:schemeClr val="bg1"/>
                </a:solidFill>
                <a:effectLst>
                  <a:outerShdw blurRad="38100" dist="38100" dir="2700000" algn="tl">
                    <a:srgbClr val="000000"/>
                  </a:outerShdw>
                </a:effectLst>
                <a:cs typeface="+mn-cs"/>
              </a:rPr>
              <a:t>) = </a:t>
            </a:r>
            <a:r>
              <a:rPr lang="pt-BR" sz="3200" b="1" i="1">
                <a:solidFill>
                  <a:schemeClr val="bg1"/>
                </a:solidFill>
                <a:effectLst>
                  <a:outerShdw blurRad="38100" dist="38100" dir="2700000" algn="tl">
                    <a:srgbClr val="000000"/>
                  </a:outerShdw>
                </a:effectLst>
                <a:cs typeface="+mn-cs"/>
              </a:rPr>
              <a:t>D</a:t>
            </a:r>
            <a:r>
              <a:rPr lang="pt-BR" sz="3200" b="1" i="1" baseline="30000">
                <a:solidFill>
                  <a:schemeClr val="bg1"/>
                </a:solidFill>
                <a:effectLst>
                  <a:outerShdw blurRad="38100" dist="38100" dir="2700000" algn="tl">
                    <a:srgbClr val="000000"/>
                  </a:outerShdw>
                </a:effectLst>
                <a:cs typeface="+mn-cs"/>
              </a:rPr>
              <a:t>s</a:t>
            </a:r>
            <a:r>
              <a:rPr lang="pt-BR" sz="3200" b="1">
                <a:solidFill>
                  <a:schemeClr val="bg1"/>
                </a:solidFill>
                <a:effectLst>
                  <a:outerShdw blurRad="38100" dist="38100" dir="2700000" algn="tl">
                    <a:srgbClr val="000000"/>
                  </a:outerShdw>
                </a:effectLst>
                <a:cs typeface="+mn-cs"/>
              </a:rPr>
              <a:t>(</a:t>
            </a:r>
            <a:r>
              <a:rPr lang="pt-BR" sz="3200" b="1" i="1">
                <a:solidFill>
                  <a:schemeClr val="bg1"/>
                </a:solidFill>
                <a:effectLst>
                  <a:outerShdw blurRad="38100" dist="38100" dir="2700000" algn="tl">
                    <a:srgbClr val="000000"/>
                  </a:outerShdw>
                </a:effectLst>
                <a:latin typeface="Symbol" pitchFamily="18" charset="2"/>
                <a:cs typeface="+mn-cs"/>
              </a:rPr>
              <a:t>r</a:t>
            </a:r>
            <a:r>
              <a:rPr lang="pt-BR" sz="3200" b="1" i="1">
                <a:solidFill>
                  <a:schemeClr val="bg1"/>
                </a:solidFill>
                <a:effectLst>
                  <a:outerShdw blurRad="38100" dist="38100" dir="2700000" algn="tl">
                    <a:srgbClr val="000000"/>
                  </a:outerShdw>
                </a:effectLst>
                <a:cs typeface="+mn-cs"/>
              </a:rPr>
              <a:t>, r</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K</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z</a:t>
            </a:r>
            <a:r>
              <a:rPr lang="pt-BR" sz="3200" b="1">
                <a:solidFill>
                  <a:schemeClr val="bg1"/>
                </a:solidFill>
                <a:effectLst>
                  <a:outerShdw blurRad="38100" dist="38100" dir="2700000" algn="tl">
                    <a:srgbClr val="000000"/>
                  </a:outerShdw>
                </a:effectLst>
                <a:cs typeface="+mn-cs"/>
              </a:rPr>
              <a:t>)</a:t>
            </a:r>
          </a:p>
          <a:p>
            <a:pPr marL="762000" lvl="1" indent="-285750" algn="ctr" defTabSz="850900" eaLnBrk="0" hangingPunct="0">
              <a:spcBef>
                <a:spcPct val="20000"/>
              </a:spcBef>
              <a:defRPr/>
            </a:pPr>
            <a:r>
              <a:rPr lang="pt-BR" sz="3200" b="1" i="1">
                <a:solidFill>
                  <a:schemeClr val="bg1"/>
                </a:solidFill>
                <a:effectLst>
                  <a:outerShdw blurRad="38100" dist="38100" dir="2700000" algn="tl">
                    <a:srgbClr val="000000"/>
                  </a:outerShdw>
                </a:effectLst>
                <a:latin typeface="Symbol" pitchFamily="18" charset="2"/>
                <a:cs typeface="+mn-cs"/>
              </a:rPr>
              <a:t>x</a:t>
            </a:r>
            <a:r>
              <a:rPr lang="pt-BR" sz="3200" b="1">
                <a:solidFill>
                  <a:schemeClr val="bg1"/>
                </a:solidFill>
                <a:effectLst>
                  <a:outerShdw blurRad="38100" dist="38100" dir="2700000" algn="tl">
                    <a:srgbClr val="000000"/>
                  </a:outerShdw>
                </a:effectLst>
                <a:cs typeface="+mn-cs"/>
              </a:rPr>
              <a:t> = </a:t>
            </a:r>
            <a:r>
              <a:rPr lang="pt-BR" sz="3200" b="1" i="1">
                <a:solidFill>
                  <a:schemeClr val="bg1"/>
                </a:solidFill>
                <a:effectLst>
                  <a:outerShdw blurRad="38100" dist="38100" dir="2700000" algn="tl">
                    <a:srgbClr val="000000"/>
                  </a:outerShdw>
                </a:effectLst>
                <a:cs typeface="+mn-cs"/>
              </a:rPr>
              <a:t>r – </a:t>
            </a:r>
            <a:r>
              <a:rPr lang="pt-BR" sz="3200" b="1" i="1">
                <a:solidFill>
                  <a:schemeClr val="bg1"/>
                </a:solidFill>
                <a:effectLst>
                  <a:outerShdw blurRad="38100" dist="38100" dir="2700000" algn="tl">
                    <a:srgbClr val="000000"/>
                  </a:outerShdw>
                </a:effectLst>
                <a:latin typeface="Symbol" pitchFamily="18" charset="2"/>
                <a:cs typeface="+mn-cs"/>
              </a:rPr>
              <a:t>r</a:t>
            </a:r>
            <a:r>
              <a:rPr lang="pt-BR" sz="3200" b="1" i="1">
                <a:solidFill>
                  <a:schemeClr val="bg1"/>
                </a:solidFill>
                <a:effectLst>
                  <a:outerShdw blurRad="38100" dist="38100" dir="2700000" algn="tl">
                    <a:srgbClr val="000000"/>
                  </a:outerShdw>
                </a:effectLst>
                <a:cs typeface="+mn-cs"/>
              </a:rPr>
              <a:t> = </a:t>
            </a:r>
            <a:r>
              <a:rPr lang="pt-BR" sz="3200" b="1" i="1">
                <a:solidFill>
                  <a:schemeClr val="bg1"/>
                </a:solidFill>
                <a:effectLst>
                  <a:outerShdw blurRad="38100" dist="38100" dir="2700000" algn="tl">
                    <a:srgbClr val="000000"/>
                  </a:outerShdw>
                </a:effectLst>
                <a:latin typeface="Symbol" pitchFamily="18" charset="2"/>
                <a:cs typeface="+mn-cs"/>
              </a:rPr>
              <a:t>x</a:t>
            </a:r>
            <a:r>
              <a:rPr lang="pt-BR" sz="3200" b="1">
                <a:solidFill>
                  <a:schemeClr val="bg1"/>
                </a:solidFill>
                <a:effectLst>
                  <a:outerShdw blurRad="38100" dist="38100" dir="2700000" algn="tl">
                    <a:srgbClr val="000000"/>
                  </a:outerShdw>
                </a:effectLst>
                <a:cs typeface="+mn-cs"/>
              </a:rPr>
              <a:t>(</a:t>
            </a:r>
            <a:r>
              <a:rPr lang="pt-BR" sz="3200" b="1" i="1">
                <a:solidFill>
                  <a:schemeClr val="bg1"/>
                </a:solidFill>
                <a:effectLst>
                  <a:outerShdw blurRad="38100" dist="38100" dir="2700000" algn="tl">
                    <a:srgbClr val="000000"/>
                  </a:outerShdw>
                </a:effectLst>
                <a:cs typeface="+mn-cs"/>
              </a:rPr>
              <a:t>r</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K</a:t>
            </a:r>
            <a:r>
              <a:rPr lang="pt-BR" sz="3200" b="1">
                <a:solidFill>
                  <a:schemeClr val="bg1"/>
                </a:solidFill>
                <a:effectLst>
                  <a:outerShdw blurRad="38100" dist="38100" dir="2700000" algn="tl">
                    <a:srgbClr val="000000"/>
                  </a:outerShdw>
                </a:effectLst>
                <a:cs typeface="+mn-cs"/>
              </a:rPr>
              <a:t>, </a:t>
            </a:r>
            <a:r>
              <a:rPr lang="pt-BR" sz="3200" b="1" i="1">
                <a:solidFill>
                  <a:schemeClr val="bg1"/>
                </a:solidFill>
                <a:effectLst>
                  <a:outerShdw blurRad="38100" dist="38100" dir="2700000" algn="tl">
                    <a:srgbClr val="000000"/>
                  </a:outerShdw>
                </a:effectLst>
                <a:cs typeface="+mn-cs"/>
              </a:rPr>
              <a:t>z</a:t>
            </a:r>
            <a:r>
              <a:rPr lang="pt-BR" sz="3200" b="1">
                <a:solidFill>
                  <a:schemeClr val="bg1"/>
                </a:solidFill>
                <a:effectLst>
                  <a:outerShdw blurRad="38100" dist="38100" dir="2700000" algn="tl">
                    <a:srgbClr val="000000"/>
                  </a:outerShdw>
                </a:effectLst>
                <a:cs typeface="+mn-cs"/>
              </a:rPr>
              <a:t>)</a:t>
            </a:r>
          </a:p>
          <a:p>
            <a:pPr marL="762000" lvl="1" indent="-285750" algn="ctr" defTabSz="850900" eaLnBrk="0" hangingPunct="0">
              <a:spcBef>
                <a:spcPct val="20000"/>
              </a:spcBef>
              <a:defRPr/>
            </a:pPr>
            <a:r>
              <a:rPr lang="pt-BR" sz="3200" b="1" i="1">
                <a:effectLst>
                  <a:outerShdw blurRad="38100" dist="38100" dir="2700000" algn="tl">
                    <a:srgbClr val="000000"/>
                  </a:outerShdw>
                </a:effectLst>
                <a:latin typeface="Symbol" pitchFamily="18" charset="2"/>
                <a:cs typeface="+mn-cs"/>
              </a:rPr>
              <a:t>r</a:t>
            </a:r>
            <a:r>
              <a:rPr lang="pt-BR" sz="3200" b="1" i="1">
                <a:effectLst>
                  <a:outerShdw blurRad="38100" dist="38100" dir="2700000" algn="tl">
                    <a:srgbClr val="000000"/>
                  </a:outerShdw>
                </a:effectLst>
                <a:cs typeface="+mn-cs"/>
              </a:rPr>
              <a:t> = r – </a:t>
            </a:r>
            <a:r>
              <a:rPr lang="pt-BR" sz="3200" b="1" i="1">
                <a:effectLst>
                  <a:outerShdw blurRad="38100" dist="38100" dir="2700000" algn="tl">
                    <a:srgbClr val="000000"/>
                  </a:outerShdw>
                </a:effectLst>
                <a:latin typeface="Symbol" pitchFamily="18" charset="2"/>
                <a:cs typeface="+mn-cs"/>
              </a:rPr>
              <a:t>x</a:t>
            </a:r>
            <a:r>
              <a:rPr lang="pt-BR" sz="3200" b="1">
                <a:effectLst>
                  <a:outerShdw blurRad="38100" dist="38100" dir="2700000" algn="tl">
                    <a:srgbClr val="000000"/>
                  </a:outerShdw>
                </a:effectLst>
                <a:cs typeface="+mn-cs"/>
              </a:rPr>
              <a:t>(</a:t>
            </a:r>
            <a:r>
              <a:rPr lang="pt-BR" sz="3200" b="1" i="1">
                <a:effectLst>
                  <a:outerShdw blurRad="38100" dist="38100" dir="2700000" algn="tl">
                    <a:srgbClr val="000000"/>
                  </a:outerShdw>
                </a:effectLst>
                <a:cs typeface="+mn-cs"/>
              </a:rPr>
              <a:t>r</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K</a:t>
            </a:r>
            <a:r>
              <a:rPr lang="pt-BR" sz="3200" b="1">
                <a:effectLst>
                  <a:outerShdw blurRad="38100" dist="38100" dir="2700000" algn="tl">
                    <a:srgbClr val="000000"/>
                  </a:outerShdw>
                </a:effectLst>
                <a:cs typeface="+mn-cs"/>
              </a:rPr>
              <a:t>, </a:t>
            </a:r>
            <a:r>
              <a:rPr lang="pt-BR" sz="3200" b="1" i="1">
                <a:effectLst>
                  <a:outerShdw blurRad="38100" dist="38100" dir="2700000" algn="tl">
                    <a:srgbClr val="000000"/>
                  </a:outerShdw>
                </a:effectLst>
                <a:cs typeface="+mn-cs"/>
              </a:rPr>
              <a:t>z</a:t>
            </a:r>
            <a:r>
              <a:rPr lang="pt-BR" sz="3200" b="1">
                <a:effectLst>
                  <a:outerShdw blurRad="38100" dist="38100" dir="2700000" algn="tl">
                    <a:srgbClr val="000000"/>
                  </a:outerShdw>
                </a:effectLst>
                <a:cs typeface="+mn-cs"/>
              </a:rPr>
              <a:t>)</a:t>
            </a:r>
          </a:p>
        </p:txBody>
      </p:sp>
      <p:sp>
        <p:nvSpPr>
          <p:cNvPr id="461829" name="AutoShape 5"/>
          <p:cNvSpPr>
            <a:spLocks/>
          </p:cNvSpPr>
          <p:nvPr/>
        </p:nvSpPr>
        <p:spPr bwMode="auto">
          <a:xfrm>
            <a:off x="2133600" y="1917700"/>
            <a:ext cx="190500" cy="1016000"/>
          </a:xfrm>
          <a:prstGeom prst="leftBrace">
            <a:avLst>
              <a:gd name="adj1" fmla="val 44444"/>
              <a:gd name="adj2" fmla="val 50000"/>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pt-BR" alt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1829"/>
                                        </p:tgtEl>
                                        <p:attrNameLst>
                                          <p:attrName>style.visibility</p:attrName>
                                        </p:attrNameLst>
                                      </p:cBhvr>
                                      <p:to>
                                        <p:strVal val="visible"/>
                                      </p:to>
                                    </p:set>
                                    <p:animEffect transition="in" filter="wipe(left)">
                                      <p:cBhvr>
                                        <p:cTn id="7" dur="500"/>
                                        <p:tgtEl>
                                          <p:spTgt spid="461829"/>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61828">
                                            <p:txEl>
                                              <p:pRg st="0" end="0"/>
                                            </p:txEl>
                                          </p:spTgt>
                                        </p:tgtEl>
                                        <p:attrNameLst>
                                          <p:attrName>style.visibility</p:attrName>
                                        </p:attrNameLst>
                                      </p:cBhvr>
                                      <p:to>
                                        <p:strVal val="visible"/>
                                      </p:to>
                                    </p:set>
                                    <p:animEffect transition="in" filter="strips(downRight)">
                                      <p:cBhvr>
                                        <p:cTn id="11" dur="500"/>
                                        <p:tgtEl>
                                          <p:spTgt spid="461828">
                                            <p:txEl>
                                              <p:pRg st="0" end="0"/>
                                            </p:txEl>
                                          </p:spTgt>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461828">
                                            <p:txEl>
                                              <p:pRg st="1" end="1"/>
                                            </p:txEl>
                                          </p:spTgt>
                                        </p:tgtEl>
                                        <p:attrNameLst>
                                          <p:attrName>style.visibility</p:attrName>
                                        </p:attrNameLst>
                                      </p:cBhvr>
                                      <p:to>
                                        <p:strVal val="visible"/>
                                      </p:to>
                                    </p:set>
                                    <p:animEffect transition="in" filter="strips(downRight)">
                                      <p:cBhvr>
                                        <p:cTn id="14" dur="500"/>
                                        <p:tgtEl>
                                          <p:spTgt spid="461828">
                                            <p:txEl>
                                              <p:pRg st="1" end="1"/>
                                            </p:txEl>
                                          </p:spTgt>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461828">
                                            <p:txEl>
                                              <p:pRg st="2" end="2"/>
                                            </p:txEl>
                                          </p:spTgt>
                                        </p:tgtEl>
                                        <p:attrNameLst>
                                          <p:attrName>style.visibility</p:attrName>
                                        </p:attrNameLst>
                                      </p:cBhvr>
                                      <p:to>
                                        <p:strVal val="visible"/>
                                      </p:to>
                                    </p:set>
                                    <p:animEffect transition="in" filter="strips(downRight)">
                                      <p:cBhvr>
                                        <p:cTn id="17" dur="500"/>
                                        <p:tgtEl>
                                          <p:spTgt spid="461828">
                                            <p:txEl>
                                              <p:pRg st="2" end="2"/>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461828">
                                            <p:txEl>
                                              <p:pRg st="3" end="3"/>
                                            </p:txEl>
                                          </p:spTgt>
                                        </p:tgtEl>
                                        <p:attrNameLst>
                                          <p:attrName>style.visibility</p:attrName>
                                        </p:attrNameLst>
                                      </p:cBhvr>
                                      <p:to>
                                        <p:strVal val="visible"/>
                                      </p:to>
                                    </p:set>
                                    <p:animEffect transition="in" filter="strips(downRight)">
                                      <p:cBhvr>
                                        <p:cTn id="20" dur="500"/>
                                        <p:tgtEl>
                                          <p:spTgt spid="461828">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61826">
                                            <p:txEl>
                                              <p:pRg st="0" end="0"/>
                                            </p:txEl>
                                          </p:spTgt>
                                        </p:tgtEl>
                                        <p:attrNameLst>
                                          <p:attrName>style.visibility</p:attrName>
                                        </p:attrNameLst>
                                      </p:cBhvr>
                                      <p:to>
                                        <p:strVal val="visible"/>
                                      </p:to>
                                    </p:set>
                                    <p:animEffect transition="in" filter="strips(downRight)">
                                      <p:cBhvr>
                                        <p:cTn id="25" dur="500"/>
                                        <p:tgtEl>
                                          <p:spTgt spid="461826">
                                            <p:txEl>
                                              <p:pRg st="0" end="0"/>
                                            </p:txEl>
                                          </p:spTgt>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461826">
                                            <p:txEl>
                                              <p:pRg st="1" end="1"/>
                                            </p:txEl>
                                          </p:spTgt>
                                        </p:tgtEl>
                                        <p:attrNameLst>
                                          <p:attrName>style.visibility</p:attrName>
                                        </p:attrNameLst>
                                      </p:cBhvr>
                                      <p:to>
                                        <p:strVal val="visible"/>
                                      </p:to>
                                    </p:set>
                                    <p:animEffect transition="in" filter="strips(downRight)">
                                      <p:cBhvr>
                                        <p:cTn id="28" dur="500"/>
                                        <p:tgtEl>
                                          <p:spTgt spid="4618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6" grpId="0" build="p" autoUpdateAnimBg="0"/>
      <p:bldP spid="461828" grpId="0" build="p" autoUpdateAnimBg="0"/>
      <p:bldP spid="461829"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Espaço Reservado para Data 4"/>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99331" name="Rectangle 2"/>
          <p:cNvSpPr>
            <a:spLocks noGrp="1" noChangeArrowheads="1"/>
          </p:cNvSpPr>
          <p:nvPr>
            <p:ph type="title"/>
          </p:nvPr>
        </p:nvSpPr>
        <p:spPr/>
        <p:txBody>
          <a:bodyPr/>
          <a:lstStyle/>
          <a:p>
            <a:r>
              <a:rPr lang="pt-BR" altLang="pt-BR" smtClean="0"/>
              <a:t>Determinação da taxa de juros</a:t>
            </a:r>
          </a:p>
        </p:txBody>
      </p:sp>
      <p:sp>
        <p:nvSpPr>
          <p:cNvPr id="99332" name="Line 3"/>
          <p:cNvSpPr>
            <a:spLocks noChangeShapeType="1"/>
          </p:cNvSpPr>
          <p:nvPr/>
        </p:nvSpPr>
        <p:spPr bwMode="auto">
          <a:xfrm flipV="1">
            <a:off x="4568825" y="1803400"/>
            <a:ext cx="0" cy="1970088"/>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99333" name="Line 4"/>
          <p:cNvSpPr>
            <a:spLocks noChangeShapeType="1"/>
          </p:cNvSpPr>
          <p:nvPr/>
        </p:nvSpPr>
        <p:spPr bwMode="auto">
          <a:xfrm>
            <a:off x="2273300" y="3773488"/>
            <a:ext cx="4711700" cy="0"/>
          </a:xfrm>
          <a:prstGeom prst="line">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99334" name="Text Box 5"/>
          <p:cNvSpPr txBox="1">
            <a:spLocks noChangeArrowheads="1"/>
          </p:cNvSpPr>
          <p:nvPr/>
        </p:nvSpPr>
        <p:spPr bwMode="auto">
          <a:xfrm>
            <a:off x="4010025" y="1625600"/>
            <a:ext cx="6985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r</a:t>
            </a:r>
          </a:p>
        </p:txBody>
      </p:sp>
      <p:sp>
        <p:nvSpPr>
          <p:cNvPr id="99335" name="Text Box 6"/>
          <p:cNvSpPr txBox="1">
            <a:spLocks noChangeArrowheads="1"/>
          </p:cNvSpPr>
          <p:nvPr/>
        </p:nvSpPr>
        <p:spPr bwMode="auto">
          <a:xfrm>
            <a:off x="5330825" y="3773488"/>
            <a:ext cx="18923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a:solidFill>
                  <a:schemeClr val="bg1"/>
                </a:solidFill>
              </a:rPr>
              <a:t>Fundos de empréstimo</a:t>
            </a:r>
          </a:p>
        </p:txBody>
      </p:sp>
      <p:sp>
        <p:nvSpPr>
          <p:cNvPr id="99336" name="Text Box 7"/>
          <p:cNvSpPr txBox="1">
            <a:spLocks noChangeArrowheads="1"/>
          </p:cNvSpPr>
          <p:nvPr/>
        </p:nvSpPr>
        <p:spPr bwMode="auto">
          <a:xfrm>
            <a:off x="1939925" y="3811588"/>
            <a:ext cx="16764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spread</a:t>
            </a:r>
          </a:p>
        </p:txBody>
      </p:sp>
      <p:sp>
        <p:nvSpPr>
          <p:cNvPr id="462856" name="Freeform 8"/>
          <p:cNvSpPr>
            <a:spLocks/>
          </p:cNvSpPr>
          <p:nvPr/>
        </p:nvSpPr>
        <p:spPr bwMode="auto">
          <a:xfrm>
            <a:off x="3124200" y="1981200"/>
            <a:ext cx="901700" cy="1689100"/>
          </a:xfrm>
          <a:custGeom>
            <a:avLst/>
            <a:gdLst>
              <a:gd name="T0" fmla="*/ 2147483647 w 568"/>
              <a:gd name="T1" fmla="*/ 2147483647 h 1064"/>
              <a:gd name="T2" fmla="*/ 2147483647 w 568"/>
              <a:gd name="T3" fmla="*/ 2147483647 h 1064"/>
              <a:gd name="T4" fmla="*/ 0 w 568"/>
              <a:gd name="T5" fmla="*/ 0 h 1064"/>
              <a:gd name="T6" fmla="*/ 0 60000 65536"/>
              <a:gd name="T7" fmla="*/ 0 60000 65536"/>
              <a:gd name="T8" fmla="*/ 0 60000 65536"/>
            </a:gdLst>
            <a:ahLst/>
            <a:cxnLst>
              <a:cxn ang="T6">
                <a:pos x="T0" y="T1"/>
              </a:cxn>
              <a:cxn ang="T7">
                <a:pos x="T2" y="T3"/>
              </a:cxn>
              <a:cxn ang="T8">
                <a:pos x="T4" y="T5"/>
              </a:cxn>
            </a:cxnLst>
            <a:rect l="0" t="0" r="r" b="b"/>
            <a:pathLst>
              <a:path w="568" h="1064">
                <a:moveTo>
                  <a:pt x="568" y="1064"/>
                </a:moveTo>
                <a:cubicBezTo>
                  <a:pt x="543" y="824"/>
                  <a:pt x="519" y="585"/>
                  <a:pt x="424" y="408"/>
                </a:cubicBezTo>
                <a:cubicBezTo>
                  <a:pt x="329" y="231"/>
                  <a:pt x="164" y="115"/>
                  <a:pt x="0"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62857" name="Freeform 9"/>
          <p:cNvSpPr>
            <a:spLocks/>
          </p:cNvSpPr>
          <p:nvPr/>
        </p:nvSpPr>
        <p:spPr bwMode="auto">
          <a:xfrm>
            <a:off x="5080000" y="2133600"/>
            <a:ext cx="1752600" cy="1320800"/>
          </a:xfrm>
          <a:custGeom>
            <a:avLst/>
            <a:gdLst>
              <a:gd name="T0" fmla="*/ 0 w 1104"/>
              <a:gd name="T1" fmla="*/ 0 h 832"/>
              <a:gd name="T2" fmla="*/ 2147483647 w 1104"/>
              <a:gd name="T3" fmla="*/ 2147483647 h 832"/>
              <a:gd name="T4" fmla="*/ 2147483647 w 1104"/>
              <a:gd name="T5" fmla="*/ 2147483647 h 832"/>
              <a:gd name="T6" fmla="*/ 0 60000 65536"/>
              <a:gd name="T7" fmla="*/ 0 60000 65536"/>
              <a:gd name="T8" fmla="*/ 0 60000 65536"/>
            </a:gdLst>
            <a:ahLst/>
            <a:cxnLst>
              <a:cxn ang="T6">
                <a:pos x="T0" y="T1"/>
              </a:cxn>
              <a:cxn ang="T7">
                <a:pos x="T2" y="T3"/>
              </a:cxn>
              <a:cxn ang="T8">
                <a:pos x="T4" y="T5"/>
              </a:cxn>
            </a:cxnLst>
            <a:rect l="0" t="0" r="r" b="b"/>
            <a:pathLst>
              <a:path w="1104" h="832">
                <a:moveTo>
                  <a:pt x="0" y="0"/>
                </a:moveTo>
                <a:cubicBezTo>
                  <a:pt x="128" y="178"/>
                  <a:pt x="256" y="357"/>
                  <a:pt x="440" y="496"/>
                </a:cubicBezTo>
                <a:cubicBezTo>
                  <a:pt x="624" y="635"/>
                  <a:pt x="864" y="733"/>
                  <a:pt x="1104" y="832"/>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62858" name="Text Box 10"/>
          <p:cNvSpPr txBox="1">
            <a:spLocks noChangeArrowheads="1"/>
          </p:cNvSpPr>
          <p:nvPr/>
        </p:nvSpPr>
        <p:spPr bwMode="auto">
          <a:xfrm>
            <a:off x="6740525" y="3225800"/>
            <a:ext cx="6985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t>N</a:t>
            </a:r>
            <a:r>
              <a:rPr lang="pt-BR" altLang="pt-BR" sz="2800" i="1" baseline="30000"/>
              <a:t>d</a:t>
            </a:r>
          </a:p>
        </p:txBody>
      </p:sp>
      <p:sp>
        <p:nvSpPr>
          <p:cNvPr id="462859" name="Freeform 11"/>
          <p:cNvSpPr>
            <a:spLocks/>
          </p:cNvSpPr>
          <p:nvPr/>
        </p:nvSpPr>
        <p:spPr bwMode="auto">
          <a:xfrm>
            <a:off x="5321300" y="2108200"/>
            <a:ext cx="1485900" cy="1384300"/>
          </a:xfrm>
          <a:custGeom>
            <a:avLst/>
            <a:gdLst>
              <a:gd name="T0" fmla="*/ 0 w 936"/>
              <a:gd name="T1" fmla="*/ 2147483647 h 872"/>
              <a:gd name="T2" fmla="*/ 2147483647 w 936"/>
              <a:gd name="T3" fmla="*/ 2147483647 h 872"/>
              <a:gd name="T4" fmla="*/ 2147483647 w 936"/>
              <a:gd name="T5" fmla="*/ 0 h 872"/>
              <a:gd name="T6" fmla="*/ 0 60000 65536"/>
              <a:gd name="T7" fmla="*/ 0 60000 65536"/>
              <a:gd name="T8" fmla="*/ 0 60000 65536"/>
            </a:gdLst>
            <a:ahLst/>
            <a:cxnLst>
              <a:cxn ang="T6">
                <a:pos x="T0" y="T1"/>
              </a:cxn>
              <a:cxn ang="T7">
                <a:pos x="T2" y="T3"/>
              </a:cxn>
              <a:cxn ang="T8">
                <a:pos x="T4" y="T5"/>
              </a:cxn>
            </a:cxnLst>
            <a:rect l="0" t="0" r="r" b="b"/>
            <a:pathLst>
              <a:path w="936" h="872">
                <a:moveTo>
                  <a:pt x="0" y="872"/>
                </a:moveTo>
                <a:cubicBezTo>
                  <a:pt x="262" y="760"/>
                  <a:pt x="524" y="649"/>
                  <a:pt x="680" y="504"/>
                </a:cubicBezTo>
                <a:cubicBezTo>
                  <a:pt x="836" y="359"/>
                  <a:pt x="886" y="179"/>
                  <a:pt x="936"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62860" name="Text Box 12"/>
          <p:cNvSpPr txBox="1">
            <a:spLocks noChangeArrowheads="1"/>
          </p:cNvSpPr>
          <p:nvPr/>
        </p:nvSpPr>
        <p:spPr bwMode="auto">
          <a:xfrm>
            <a:off x="6753225" y="1828800"/>
            <a:ext cx="6985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t>N</a:t>
            </a:r>
            <a:r>
              <a:rPr lang="pt-BR" altLang="pt-BR" sz="2800" i="1" baseline="30000"/>
              <a:t>s</a:t>
            </a:r>
          </a:p>
        </p:txBody>
      </p:sp>
      <p:sp>
        <p:nvSpPr>
          <p:cNvPr id="462861" name="Line 13"/>
          <p:cNvSpPr>
            <a:spLocks noChangeShapeType="1"/>
          </p:cNvSpPr>
          <p:nvPr/>
        </p:nvSpPr>
        <p:spPr bwMode="auto">
          <a:xfrm flipH="1">
            <a:off x="3949700" y="3124200"/>
            <a:ext cx="2133600" cy="0"/>
          </a:xfrm>
          <a:prstGeom prst="line">
            <a:avLst/>
          </a:prstGeom>
          <a:noFill/>
          <a:ln w="9525">
            <a:solidFill>
              <a:schemeClr val="bg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2856"/>
                                        </p:tgtEl>
                                        <p:attrNameLst>
                                          <p:attrName>style.visibility</p:attrName>
                                        </p:attrNameLst>
                                      </p:cBhvr>
                                      <p:to>
                                        <p:strVal val="visible"/>
                                      </p:to>
                                    </p:set>
                                    <p:animEffect transition="in" filter="wipe(down)">
                                      <p:cBhvr>
                                        <p:cTn id="7" dur="500"/>
                                        <p:tgtEl>
                                          <p:spTgt spid="4628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2859"/>
                                        </p:tgtEl>
                                        <p:attrNameLst>
                                          <p:attrName>style.visibility</p:attrName>
                                        </p:attrNameLst>
                                      </p:cBhvr>
                                      <p:to>
                                        <p:strVal val="visible"/>
                                      </p:to>
                                    </p:set>
                                    <p:animEffect transition="in" filter="wipe(down)">
                                      <p:cBhvr>
                                        <p:cTn id="12" dur="500"/>
                                        <p:tgtEl>
                                          <p:spTgt spid="462859"/>
                                        </p:tgtEl>
                                      </p:cBhvr>
                                    </p:animEffec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462860"/>
                                        </p:tgtEl>
                                        <p:attrNameLst>
                                          <p:attrName>style.visibility</p:attrName>
                                        </p:attrNameLst>
                                      </p:cBhvr>
                                      <p:to>
                                        <p:strVal val="visible"/>
                                      </p:to>
                                    </p:set>
                                    <p:anim calcmode="lin" valueType="num">
                                      <p:cBhvr>
                                        <p:cTn id="16" dur="500" fill="hold"/>
                                        <p:tgtEl>
                                          <p:spTgt spid="462860"/>
                                        </p:tgtEl>
                                        <p:attrNameLst>
                                          <p:attrName>ppt_w</p:attrName>
                                        </p:attrNameLst>
                                      </p:cBhvr>
                                      <p:tavLst>
                                        <p:tav tm="0">
                                          <p:val>
                                            <p:fltVal val="0"/>
                                          </p:val>
                                        </p:tav>
                                        <p:tav tm="100000">
                                          <p:val>
                                            <p:strVal val="#ppt_w"/>
                                          </p:val>
                                        </p:tav>
                                      </p:tavLst>
                                    </p:anim>
                                    <p:anim calcmode="lin" valueType="num">
                                      <p:cBhvr>
                                        <p:cTn id="17" dur="500" fill="hold"/>
                                        <p:tgtEl>
                                          <p:spTgt spid="462860"/>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62857"/>
                                        </p:tgtEl>
                                        <p:attrNameLst>
                                          <p:attrName>style.visibility</p:attrName>
                                        </p:attrNameLst>
                                      </p:cBhvr>
                                      <p:to>
                                        <p:strVal val="visible"/>
                                      </p:to>
                                    </p:set>
                                    <p:animEffect transition="in" filter="wipe(up)">
                                      <p:cBhvr>
                                        <p:cTn id="22" dur="500"/>
                                        <p:tgtEl>
                                          <p:spTgt spid="462857"/>
                                        </p:tgtEl>
                                      </p:cBhvr>
                                    </p:animEffect>
                                  </p:childTnLst>
                                </p:cTn>
                              </p:par>
                            </p:childTnLst>
                          </p:cTn>
                        </p:par>
                        <p:par>
                          <p:cTn id="23" fill="hold" nodeType="afterGroup">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462858"/>
                                        </p:tgtEl>
                                        <p:attrNameLst>
                                          <p:attrName>style.visibility</p:attrName>
                                        </p:attrNameLst>
                                      </p:cBhvr>
                                      <p:to>
                                        <p:strVal val="visible"/>
                                      </p:to>
                                    </p:set>
                                    <p:anim calcmode="lin" valueType="num">
                                      <p:cBhvr>
                                        <p:cTn id="26" dur="500" fill="hold"/>
                                        <p:tgtEl>
                                          <p:spTgt spid="462858"/>
                                        </p:tgtEl>
                                        <p:attrNameLst>
                                          <p:attrName>ppt_w</p:attrName>
                                        </p:attrNameLst>
                                      </p:cBhvr>
                                      <p:tavLst>
                                        <p:tav tm="0">
                                          <p:val>
                                            <p:fltVal val="0"/>
                                          </p:val>
                                        </p:tav>
                                        <p:tav tm="100000">
                                          <p:val>
                                            <p:strVal val="#ppt_w"/>
                                          </p:val>
                                        </p:tav>
                                      </p:tavLst>
                                    </p:anim>
                                    <p:anim calcmode="lin" valueType="num">
                                      <p:cBhvr>
                                        <p:cTn id="27" dur="500" fill="hold"/>
                                        <p:tgtEl>
                                          <p:spTgt spid="462858"/>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462861"/>
                                        </p:tgtEl>
                                        <p:attrNameLst>
                                          <p:attrName>style.visibility</p:attrName>
                                        </p:attrNameLst>
                                      </p:cBhvr>
                                      <p:to>
                                        <p:strVal val="visible"/>
                                      </p:to>
                                    </p:set>
                                    <p:animEffect transition="in" filter="wipe(right)">
                                      <p:cBhvr>
                                        <p:cTn id="32" dur="500"/>
                                        <p:tgtEl>
                                          <p:spTgt spid="46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6" grpId="0" animBg="1"/>
      <p:bldP spid="462857" grpId="0" animBg="1"/>
      <p:bldP spid="462858" grpId="0"/>
      <p:bldP spid="462859" grpId="0" animBg="1"/>
      <p:bldP spid="462860" grpId="0"/>
      <p:bldP spid="462861"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Espaço Reservado para Data 4"/>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00355" name="Rectangle 2"/>
          <p:cNvSpPr>
            <a:spLocks noGrp="1" noChangeArrowheads="1"/>
          </p:cNvSpPr>
          <p:nvPr>
            <p:ph type="title"/>
          </p:nvPr>
        </p:nvSpPr>
        <p:spPr/>
        <p:txBody>
          <a:bodyPr/>
          <a:lstStyle/>
          <a:p>
            <a:r>
              <a:rPr lang="pt-BR" altLang="pt-BR" smtClean="0"/>
              <a:t>Determinação da taxa de juros</a:t>
            </a:r>
          </a:p>
        </p:txBody>
      </p:sp>
      <p:grpSp>
        <p:nvGrpSpPr>
          <p:cNvPr id="100356" name="Group 3"/>
          <p:cNvGrpSpPr>
            <a:grpSpLocks/>
          </p:cNvGrpSpPr>
          <p:nvPr/>
        </p:nvGrpSpPr>
        <p:grpSpPr bwMode="auto">
          <a:xfrm>
            <a:off x="1939925" y="1625600"/>
            <a:ext cx="5511800" cy="3094038"/>
            <a:chOff x="1222" y="1024"/>
            <a:chExt cx="3472" cy="1949"/>
          </a:xfrm>
        </p:grpSpPr>
        <p:sp>
          <p:nvSpPr>
            <p:cNvPr id="100361" name="Line 4"/>
            <p:cNvSpPr>
              <a:spLocks noChangeShapeType="1"/>
            </p:cNvSpPr>
            <p:nvPr/>
          </p:nvSpPr>
          <p:spPr bwMode="auto">
            <a:xfrm flipV="1">
              <a:off x="2878" y="1136"/>
              <a:ext cx="0" cy="1241"/>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0362" name="Line 5"/>
            <p:cNvSpPr>
              <a:spLocks noChangeShapeType="1"/>
            </p:cNvSpPr>
            <p:nvPr/>
          </p:nvSpPr>
          <p:spPr bwMode="auto">
            <a:xfrm>
              <a:off x="1432" y="2377"/>
              <a:ext cx="2968" cy="0"/>
            </a:xfrm>
            <a:prstGeom prst="line">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0363" name="Text Box 6"/>
            <p:cNvSpPr txBox="1">
              <a:spLocks noChangeArrowheads="1"/>
            </p:cNvSpPr>
            <p:nvPr/>
          </p:nvSpPr>
          <p:spPr bwMode="auto">
            <a:xfrm>
              <a:off x="2526" y="1024"/>
              <a:ext cx="44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r</a:t>
              </a:r>
            </a:p>
          </p:txBody>
        </p:sp>
        <p:sp>
          <p:nvSpPr>
            <p:cNvPr id="100364" name="Text Box 7"/>
            <p:cNvSpPr txBox="1">
              <a:spLocks noChangeArrowheads="1"/>
            </p:cNvSpPr>
            <p:nvPr/>
          </p:nvSpPr>
          <p:spPr bwMode="auto">
            <a:xfrm>
              <a:off x="3358" y="2377"/>
              <a:ext cx="1192" cy="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a:solidFill>
                    <a:schemeClr val="bg1"/>
                  </a:solidFill>
                </a:rPr>
                <a:t>Fundos de empréstimo</a:t>
              </a:r>
            </a:p>
          </p:txBody>
        </p:sp>
        <p:sp>
          <p:nvSpPr>
            <p:cNvPr id="100365" name="Text Box 8"/>
            <p:cNvSpPr txBox="1">
              <a:spLocks noChangeArrowheads="1"/>
            </p:cNvSpPr>
            <p:nvPr/>
          </p:nvSpPr>
          <p:spPr bwMode="auto">
            <a:xfrm>
              <a:off x="1222" y="2401"/>
              <a:ext cx="1056"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spread</a:t>
              </a:r>
            </a:p>
          </p:txBody>
        </p:sp>
        <p:sp>
          <p:nvSpPr>
            <p:cNvPr id="100366" name="Freeform 9"/>
            <p:cNvSpPr>
              <a:spLocks/>
            </p:cNvSpPr>
            <p:nvPr/>
          </p:nvSpPr>
          <p:spPr bwMode="auto">
            <a:xfrm>
              <a:off x="1968" y="1248"/>
              <a:ext cx="568" cy="1064"/>
            </a:xfrm>
            <a:custGeom>
              <a:avLst/>
              <a:gdLst>
                <a:gd name="T0" fmla="*/ 568 w 568"/>
                <a:gd name="T1" fmla="*/ 1064 h 1064"/>
                <a:gd name="T2" fmla="*/ 424 w 568"/>
                <a:gd name="T3" fmla="*/ 408 h 1064"/>
                <a:gd name="T4" fmla="*/ 0 w 568"/>
                <a:gd name="T5" fmla="*/ 0 h 1064"/>
                <a:gd name="T6" fmla="*/ 0 60000 65536"/>
                <a:gd name="T7" fmla="*/ 0 60000 65536"/>
                <a:gd name="T8" fmla="*/ 0 60000 65536"/>
              </a:gdLst>
              <a:ahLst/>
              <a:cxnLst>
                <a:cxn ang="T6">
                  <a:pos x="T0" y="T1"/>
                </a:cxn>
                <a:cxn ang="T7">
                  <a:pos x="T2" y="T3"/>
                </a:cxn>
                <a:cxn ang="T8">
                  <a:pos x="T4" y="T5"/>
                </a:cxn>
              </a:cxnLst>
              <a:rect l="0" t="0" r="r" b="b"/>
              <a:pathLst>
                <a:path w="568" h="1064">
                  <a:moveTo>
                    <a:pt x="568" y="1064"/>
                  </a:moveTo>
                  <a:cubicBezTo>
                    <a:pt x="543" y="824"/>
                    <a:pt x="519" y="585"/>
                    <a:pt x="424" y="408"/>
                  </a:cubicBezTo>
                  <a:cubicBezTo>
                    <a:pt x="329" y="231"/>
                    <a:pt x="164" y="115"/>
                    <a:pt x="0"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0367" name="Freeform 10"/>
            <p:cNvSpPr>
              <a:spLocks/>
            </p:cNvSpPr>
            <p:nvPr/>
          </p:nvSpPr>
          <p:spPr bwMode="auto">
            <a:xfrm>
              <a:off x="3200" y="1344"/>
              <a:ext cx="1104" cy="832"/>
            </a:xfrm>
            <a:custGeom>
              <a:avLst/>
              <a:gdLst>
                <a:gd name="T0" fmla="*/ 0 w 1104"/>
                <a:gd name="T1" fmla="*/ 0 h 832"/>
                <a:gd name="T2" fmla="*/ 440 w 1104"/>
                <a:gd name="T3" fmla="*/ 496 h 832"/>
                <a:gd name="T4" fmla="*/ 1104 w 1104"/>
                <a:gd name="T5" fmla="*/ 832 h 832"/>
                <a:gd name="T6" fmla="*/ 0 60000 65536"/>
                <a:gd name="T7" fmla="*/ 0 60000 65536"/>
                <a:gd name="T8" fmla="*/ 0 60000 65536"/>
              </a:gdLst>
              <a:ahLst/>
              <a:cxnLst>
                <a:cxn ang="T6">
                  <a:pos x="T0" y="T1"/>
                </a:cxn>
                <a:cxn ang="T7">
                  <a:pos x="T2" y="T3"/>
                </a:cxn>
                <a:cxn ang="T8">
                  <a:pos x="T4" y="T5"/>
                </a:cxn>
              </a:cxnLst>
              <a:rect l="0" t="0" r="r" b="b"/>
              <a:pathLst>
                <a:path w="1104" h="832">
                  <a:moveTo>
                    <a:pt x="0" y="0"/>
                  </a:moveTo>
                  <a:cubicBezTo>
                    <a:pt x="128" y="178"/>
                    <a:pt x="256" y="357"/>
                    <a:pt x="440" y="496"/>
                  </a:cubicBezTo>
                  <a:cubicBezTo>
                    <a:pt x="624" y="635"/>
                    <a:pt x="864" y="733"/>
                    <a:pt x="1104" y="832"/>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0368" name="Text Box 11"/>
            <p:cNvSpPr txBox="1">
              <a:spLocks noChangeArrowheads="1"/>
            </p:cNvSpPr>
            <p:nvPr/>
          </p:nvSpPr>
          <p:spPr bwMode="auto">
            <a:xfrm>
              <a:off x="4246" y="2032"/>
              <a:ext cx="44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t>N</a:t>
              </a:r>
              <a:r>
                <a:rPr lang="pt-BR" altLang="pt-BR" sz="2800" i="1" baseline="30000"/>
                <a:t>d</a:t>
              </a:r>
            </a:p>
          </p:txBody>
        </p:sp>
        <p:sp>
          <p:nvSpPr>
            <p:cNvPr id="100369" name="Freeform 12"/>
            <p:cNvSpPr>
              <a:spLocks/>
            </p:cNvSpPr>
            <p:nvPr/>
          </p:nvSpPr>
          <p:spPr bwMode="auto">
            <a:xfrm>
              <a:off x="3352" y="1328"/>
              <a:ext cx="936" cy="872"/>
            </a:xfrm>
            <a:custGeom>
              <a:avLst/>
              <a:gdLst>
                <a:gd name="T0" fmla="*/ 0 w 936"/>
                <a:gd name="T1" fmla="*/ 872 h 872"/>
                <a:gd name="T2" fmla="*/ 680 w 936"/>
                <a:gd name="T3" fmla="*/ 504 h 872"/>
                <a:gd name="T4" fmla="*/ 936 w 936"/>
                <a:gd name="T5" fmla="*/ 0 h 872"/>
                <a:gd name="T6" fmla="*/ 0 60000 65536"/>
                <a:gd name="T7" fmla="*/ 0 60000 65536"/>
                <a:gd name="T8" fmla="*/ 0 60000 65536"/>
              </a:gdLst>
              <a:ahLst/>
              <a:cxnLst>
                <a:cxn ang="T6">
                  <a:pos x="T0" y="T1"/>
                </a:cxn>
                <a:cxn ang="T7">
                  <a:pos x="T2" y="T3"/>
                </a:cxn>
                <a:cxn ang="T8">
                  <a:pos x="T4" y="T5"/>
                </a:cxn>
              </a:cxnLst>
              <a:rect l="0" t="0" r="r" b="b"/>
              <a:pathLst>
                <a:path w="936" h="872">
                  <a:moveTo>
                    <a:pt x="0" y="872"/>
                  </a:moveTo>
                  <a:cubicBezTo>
                    <a:pt x="262" y="760"/>
                    <a:pt x="524" y="649"/>
                    <a:pt x="680" y="504"/>
                  </a:cubicBezTo>
                  <a:cubicBezTo>
                    <a:pt x="836" y="359"/>
                    <a:pt x="886" y="179"/>
                    <a:pt x="936"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0370" name="Text Box 13"/>
            <p:cNvSpPr txBox="1">
              <a:spLocks noChangeArrowheads="1"/>
            </p:cNvSpPr>
            <p:nvPr/>
          </p:nvSpPr>
          <p:spPr bwMode="auto">
            <a:xfrm>
              <a:off x="4254" y="1152"/>
              <a:ext cx="44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t>N</a:t>
              </a:r>
              <a:r>
                <a:rPr lang="pt-BR" altLang="pt-BR" sz="2800" i="1" baseline="30000"/>
                <a:t>s</a:t>
              </a:r>
            </a:p>
          </p:txBody>
        </p:sp>
        <p:sp>
          <p:nvSpPr>
            <p:cNvPr id="100371" name="Line 14"/>
            <p:cNvSpPr>
              <a:spLocks noChangeShapeType="1"/>
            </p:cNvSpPr>
            <p:nvPr/>
          </p:nvSpPr>
          <p:spPr bwMode="auto">
            <a:xfrm flipH="1">
              <a:off x="2488" y="1968"/>
              <a:ext cx="1344" cy="0"/>
            </a:xfrm>
            <a:prstGeom prst="line">
              <a:avLst/>
            </a:prstGeom>
            <a:noFill/>
            <a:ln w="9525">
              <a:solidFill>
                <a:schemeClr val="bg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sp>
        <p:nvSpPr>
          <p:cNvPr id="463887" name="Text Box 15"/>
          <p:cNvSpPr txBox="1">
            <a:spLocks noChangeArrowheads="1"/>
          </p:cNvSpPr>
          <p:nvPr/>
        </p:nvSpPr>
        <p:spPr bwMode="auto">
          <a:xfrm>
            <a:off x="685800" y="5003800"/>
            <a:ext cx="77597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66700" indent="-2667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r>
              <a:rPr lang="pt-BR" altLang="pt-BR" sz="3200"/>
              <a:t>Uma redução de </a:t>
            </a:r>
            <a:r>
              <a:rPr lang="pt-BR" altLang="pt-BR" sz="3200" i="1"/>
              <a:t>K</a:t>
            </a:r>
            <a:r>
              <a:rPr lang="pt-BR" altLang="pt-BR" sz="3200"/>
              <a:t> desloca a curva de oferta de fundos para a esquerda</a:t>
            </a:r>
          </a:p>
        </p:txBody>
      </p:sp>
      <p:sp>
        <p:nvSpPr>
          <p:cNvPr id="463888" name="Freeform 16"/>
          <p:cNvSpPr>
            <a:spLocks/>
          </p:cNvSpPr>
          <p:nvPr/>
        </p:nvSpPr>
        <p:spPr bwMode="auto">
          <a:xfrm>
            <a:off x="4762500" y="1917700"/>
            <a:ext cx="1485900" cy="1384300"/>
          </a:xfrm>
          <a:custGeom>
            <a:avLst/>
            <a:gdLst>
              <a:gd name="T0" fmla="*/ 0 w 936"/>
              <a:gd name="T1" fmla="*/ 2147483647 h 872"/>
              <a:gd name="T2" fmla="*/ 2147483647 w 936"/>
              <a:gd name="T3" fmla="*/ 2147483647 h 872"/>
              <a:gd name="T4" fmla="*/ 2147483647 w 936"/>
              <a:gd name="T5" fmla="*/ 0 h 872"/>
              <a:gd name="T6" fmla="*/ 0 60000 65536"/>
              <a:gd name="T7" fmla="*/ 0 60000 65536"/>
              <a:gd name="T8" fmla="*/ 0 60000 65536"/>
            </a:gdLst>
            <a:ahLst/>
            <a:cxnLst>
              <a:cxn ang="T6">
                <a:pos x="T0" y="T1"/>
              </a:cxn>
              <a:cxn ang="T7">
                <a:pos x="T2" y="T3"/>
              </a:cxn>
              <a:cxn ang="T8">
                <a:pos x="T4" y="T5"/>
              </a:cxn>
            </a:cxnLst>
            <a:rect l="0" t="0" r="r" b="b"/>
            <a:pathLst>
              <a:path w="936" h="872">
                <a:moveTo>
                  <a:pt x="0" y="872"/>
                </a:moveTo>
                <a:cubicBezTo>
                  <a:pt x="262" y="760"/>
                  <a:pt x="524" y="649"/>
                  <a:pt x="680" y="504"/>
                </a:cubicBezTo>
                <a:cubicBezTo>
                  <a:pt x="836" y="359"/>
                  <a:pt x="886" y="179"/>
                  <a:pt x="936" y="0"/>
                </a:cubicBezTo>
              </a:path>
            </a:pathLst>
          </a:custGeom>
          <a:noFill/>
          <a:ln w="38100" cap="flat" cmpd="sng">
            <a:solidFill>
              <a:srgbClr val="66FF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63889" name="Text Box 17"/>
          <p:cNvSpPr txBox="1">
            <a:spLocks noChangeArrowheads="1"/>
          </p:cNvSpPr>
          <p:nvPr/>
        </p:nvSpPr>
        <p:spPr bwMode="auto">
          <a:xfrm>
            <a:off x="6194425" y="1638300"/>
            <a:ext cx="6985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rgbClr val="66FF33"/>
                </a:solidFill>
              </a:rPr>
              <a:t>N</a:t>
            </a:r>
            <a:r>
              <a:rPr lang="pt-BR" altLang="pt-BR" sz="2800" i="1" baseline="30000">
                <a:solidFill>
                  <a:srgbClr val="66FF33"/>
                </a:solidFill>
              </a:rPr>
              <a:t>s’</a:t>
            </a:r>
          </a:p>
        </p:txBody>
      </p:sp>
      <p:sp>
        <p:nvSpPr>
          <p:cNvPr id="463890" name="Line 18"/>
          <p:cNvSpPr>
            <a:spLocks noChangeShapeType="1"/>
          </p:cNvSpPr>
          <p:nvPr/>
        </p:nvSpPr>
        <p:spPr bwMode="auto">
          <a:xfrm flipH="1">
            <a:off x="6324600" y="2286000"/>
            <a:ext cx="241300" cy="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3887"/>
                                        </p:tgtEl>
                                        <p:attrNameLst>
                                          <p:attrName>style.visibility</p:attrName>
                                        </p:attrNameLst>
                                      </p:cBhvr>
                                      <p:to>
                                        <p:strVal val="visible"/>
                                      </p:to>
                                    </p:set>
                                    <p:animEffect transition="in" filter="wipe(left)">
                                      <p:cBhvr>
                                        <p:cTn id="7" dur="500"/>
                                        <p:tgtEl>
                                          <p:spTgt spid="4638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63888"/>
                                        </p:tgtEl>
                                        <p:attrNameLst>
                                          <p:attrName>style.visibility</p:attrName>
                                        </p:attrNameLst>
                                      </p:cBhvr>
                                      <p:to>
                                        <p:strVal val="visible"/>
                                      </p:to>
                                    </p:set>
                                    <p:anim calcmode="lin" valueType="num">
                                      <p:cBhvr additive="base">
                                        <p:cTn id="12" dur="500" fill="hold"/>
                                        <p:tgtEl>
                                          <p:spTgt spid="463888"/>
                                        </p:tgtEl>
                                        <p:attrNameLst>
                                          <p:attrName>ppt_x</p:attrName>
                                        </p:attrNameLst>
                                      </p:cBhvr>
                                      <p:tavLst>
                                        <p:tav tm="0">
                                          <p:val>
                                            <p:strVal val="1+#ppt_w/2"/>
                                          </p:val>
                                        </p:tav>
                                        <p:tav tm="100000">
                                          <p:val>
                                            <p:strVal val="#ppt_x"/>
                                          </p:val>
                                        </p:tav>
                                      </p:tavLst>
                                    </p:anim>
                                    <p:anim calcmode="lin" valueType="num">
                                      <p:cBhvr additive="base">
                                        <p:cTn id="13" dur="500" fill="hold"/>
                                        <p:tgtEl>
                                          <p:spTgt spid="46388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463889"/>
                                        </p:tgtEl>
                                        <p:attrNameLst>
                                          <p:attrName>style.visibility</p:attrName>
                                        </p:attrNameLst>
                                      </p:cBhvr>
                                      <p:to>
                                        <p:strVal val="visible"/>
                                      </p:to>
                                    </p:set>
                                    <p:anim calcmode="lin" valueType="num">
                                      <p:cBhvr>
                                        <p:cTn id="17" dur="500" fill="hold"/>
                                        <p:tgtEl>
                                          <p:spTgt spid="463889"/>
                                        </p:tgtEl>
                                        <p:attrNameLst>
                                          <p:attrName>ppt_w</p:attrName>
                                        </p:attrNameLst>
                                      </p:cBhvr>
                                      <p:tavLst>
                                        <p:tav tm="0">
                                          <p:val>
                                            <p:fltVal val="0"/>
                                          </p:val>
                                        </p:tav>
                                        <p:tav tm="100000">
                                          <p:val>
                                            <p:strVal val="#ppt_w"/>
                                          </p:val>
                                        </p:tav>
                                      </p:tavLst>
                                    </p:anim>
                                    <p:anim calcmode="lin" valueType="num">
                                      <p:cBhvr>
                                        <p:cTn id="18" dur="500" fill="hold"/>
                                        <p:tgtEl>
                                          <p:spTgt spid="463889"/>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463890"/>
                                        </p:tgtEl>
                                        <p:attrNameLst>
                                          <p:attrName>style.visibility</p:attrName>
                                        </p:attrNameLst>
                                      </p:cBhvr>
                                      <p:to>
                                        <p:strVal val="visible"/>
                                      </p:to>
                                    </p:set>
                                    <p:animEffect transition="in" filter="wipe(right)">
                                      <p:cBhvr>
                                        <p:cTn id="22" dur="1000"/>
                                        <p:tgtEl>
                                          <p:spTgt spid="463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87" grpId="0"/>
      <p:bldP spid="463888" grpId="0" animBg="1"/>
      <p:bldP spid="463889" grpId="0"/>
      <p:bldP spid="463890"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Espaço Reservado para Data 4"/>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01379" name="Rectangle 2"/>
          <p:cNvSpPr>
            <a:spLocks noGrp="1" noChangeArrowheads="1"/>
          </p:cNvSpPr>
          <p:nvPr>
            <p:ph type="title"/>
          </p:nvPr>
        </p:nvSpPr>
        <p:spPr/>
        <p:txBody>
          <a:bodyPr/>
          <a:lstStyle/>
          <a:p>
            <a:r>
              <a:rPr lang="pt-BR" altLang="pt-BR" smtClean="0"/>
              <a:t>Determinação da taxa de juros</a:t>
            </a:r>
          </a:p>
        </p:txBody>
      </p:sp>
      <p:grpSp>
        <p:nvGrpSpPr>
          <p:cNvPr id="101380" name="Group 3"/>
          <p:cNvGrpSpPr>
            <a:grpSpLocks/>
          </p:cNvGrpSpPr>
          <p:nvPr/>
        </p:nvGrpSpPr>
        <p:grpSpPr bwMode="auto">
          <a:xfrm>
            <a:off x="1939925" y="1625600"/>
            <a:ext cx="5511800" cy="3094038"/>
            <a:chOff x="1222" y="1024"/>
            <a:chExt cx="3472" cy="1949"/>
          </a:xfrm>
        </p:grpSpPr>
        <p:sp>
          <p:nvSpPr>
            <p:cNvPr id="101387" name="Line 4"/>
            <p:cNvSpPr>
              <a:spLocks noChangeShapeType="1"/>
            </p:cNvSpPr>
            <p:nvPr/>
          </p:nvSpPr>
          <p:spPr bwMode="auto">
            <a:xfrm flipV="1">
              <a:off x="2878" y="1136"/>
              <a:ext cx="0" cy="1241"/>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1388" name="Line 5"/>
            <p:cNvSpPr>
              <a:spLocks noChangeShapeType="1"/>
            </p:cNvSpPr>
            <p:nvPr/>
          </p:nvSpPr>
          <p:spPr bwMode="auto">
            <a:xfrm>
              <a:off x="1432" y="2377"/>
              <a:ext cx="2968" cy="0"/>
            </a:xfrm>
            <a:prstGeom prst="line">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1389" name="Text Box 6"/>
            <p:cNvSpPr txBox="1">
              <a:spLocks noChangeArrowheads="1"/>
            </p:cNvSpPr>
            <p:nvPr/>
          </p:nvSpPr>
          <p:spPr bwMode="auto">
            <a:xfrm>
              <a:off x="2526" y="1024"/>
              <a:ext cx="44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r</a:t>
              </a:r>
            </a:p>
          </p:txBody>
        </p:sp>
        <p:sp>
          <p:nvSpPr>
            <p:cNvPr id="101390" name="Text Box 7"/>
            <p:cNvSpPr txBox="1">
              <a:spLocks noChangeArrowheads="1"/>
            </p:cNvSpPr>
            <p:nvPr/>
          </p:nvSpPr>
          <p:spPr bwMode="auto">
            <a:xfrm>
              <a:off x="3358" y="2377"/>
              <a:ext cx="1192" cy="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a:solidFill>
                    <a:schemeClr val="bg1"/>
                  </a:solidFill>
                </a:rPr>
                <a:t>Fundos de empréstimo</a:t>
              </a:r>
            </a:p>
          </p:txBody>
        </p:sp>
        <p:sp>
          <p:nvSpPr>
            <p:cNvPr id="101391" name="Text Box 8"/>
            <p:cNvSpPr txBox="1">
              <a:spLocks noChangeArrowheads="1"/>
            </p:cNvSpPr>
            <p:nvPr/>
          </p:nvSpPr>
          <p:spPr bwMode="auto">
            <a:xfrm>
              <a:off x="1222" y="2401"/>
              <a:ext cx="1056"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spread</a:t>
              </a:r>
            </a:p>
          </p:txBody>
        </p:sp>
        <p:sp>
          <p:nvSpPr>
            <p:cNvPr id="101392" name="Freeform 9"/>
            <p:cNvSpPr>
              <a:spLocks/>
            </p:cNvSpPr>
            <p:nvPr/>
          </p:nvSpPr>
          <p:spPr bwMode="auto">
            <a:xfrm>
              <a:off x="1968" y="1248"/>
              <a:ext cx="568" cy="1064"/>
            </a:xfrm>
            <a:custGeom>
              <a:avLst/>
              <a:gdLst>
                <a:gd name="T0" fmla="*/ 568 w 568"/>
                <a:gd name="T1" fmla="*/ 1064 h 1064"/>
                <a:gd name="T2" fmla="*/ 424 w 568"/>
                <a:gd name="T3" fmla="*/ 408 h 1064"/>
                <a:gd name="T4" fmla="*/ 0 w 568"/>
                <a:gd name="T5" fmla="*/ 0 h 1064"/>
                <a:gd name="T6" fmla="*/ 0 60000 65536"/>
                <a:gd name="T7" fmla="*/ 0 60000 65536"/>
                <a:gd name="T8" fmla="*/ 0 60000 65536"/>
              </a:gdLst>
              <a:ahLst/>
              <a:cxnLst>
                <a:cxn ang="T6">
                  <a:pos x="T0" y="T1"/>
                </a:cxn>
                <a:cxn ang="T7">
                  <a:pos x="T2" y="T3"/>
                </a:cxn>
                <a:cxn ang="T8">
                  <a:pos x="T4" y="T5"/>
                </a:cxn>
              </a:cxnLst>
              <a:rect l="0" t="0" r="r" b="b"/>
              <a:pathLst>
                <a:path w="568" h="1064">
                  <a:moveTo>
                    <a:pt x="568" y="1064"/>
                  </a:moveTo>
                  <a:cubicBezTo>
                    <a:pt x="543" y="824"/>
                    <a:pt x="519" y="585"/>
                    <a:pt x="424" y="408"/>
                  </a:cubicBezTo>
                  <a:cubicBezTo>
                    <a:pt x="329" y="231"/>
                    <a:pt x="164" y="115"/>
                    <a:pt x="0"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1393" name="Freeform 10"/>
            <p:cNvSpPr>
              <a:spLocks/>
            </p:cNvSpPr>
            <p:nvPr/>
          </p:nvSpPr>
          <p:spPr bwMode="auto">
            <a:xfrm>
              <a:off x="3200" y="1344"/>
              <a:ext cx="1104" cy="832"/>
            </a:xfrm>
            <a:custGeom>
              <a:avLst/>
              <a:gdLst>
                <a:gd name="T0" fmla="*/ 0 w 1104"/>
                <a:gd name="T1" fmla="*/ 0 h 832"/>
                <a:gd name="T2" fmla="*/ 440 w 1104"/>
                <a:gd name="T3" fmla="*/ 496 h 832"/>
                <a:gd name="T4" fmla="*/ 1104 w 1104"/>
                <a:gd name="T5" fmla="*/ 832 h 832"/>
                <a:gd name="T6" fmla="*/ 0 60000 65536"/>
                <a:gd name="T7" fmla="*/ 0 60000 65536"/>
                <a:gd name="T8" fmla="*/ 0 60000 65536"/>
              </a:gdLst>
              <a:ahLst/>
              <a:cxnLst>
                <a:cxn ang="T6">
                  <a:pos x="T0" y="T1"/>
                </a:cxn>
                <a:cxn ang="T7">
                  <a:pos x="T2" y="T3"/>
                </a:cxn>
                <a:cxn ang="T8">
                  <a:pos x="T4" y="T5"/>
                </a:cxn>
              </a:cxnLst>
              <a:rect l="0" t="0" r="r" b="b"/>
              <a:pathLst>
                <a:path w="1104" h="832">
                  <a:moveTo>
                    <a:pt x="0" y="0"/>
                  </a:moveTo>
                  <a:cubicBezTo>
                    <a:pt x="128" y="178"/>
                    <a:pt x="256" y="357"/>
                    <a:pt x="440" y="496"/>
                  </a:cubicBezTo>
                  <a:cubicBezTo>
                    <a:pt x="624" y="635"/>
                    <a:pt x="864" y="733"/>
                    <a:pt x="1104" y="832"/>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1394" name="Text Box 11"/>
            <p:cNvSpPr txBox="1">
              <a:spLocks noChangeArrowheads="1"/>
            </p:cNvSpPr>
            <p:nvPr/>
          </p:nvSpPr>
          <p:spPr bwMode="auto">
            <a:xfrm>
              <a:off x="4246" y="2032"/>
              <a:ext cx="44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t>N</a:t>
              </a:r>
              <a:r>
                <a:rPr lang="pt-BR" altLang="pt-BR" sz="2800" i="1" baseline="30000"/>
                <a:t>d</a:t>
              </a:r>
            </a:p>
          </p:txBody>
        </p:sp>
        <p:sp>
          <p:nvSpPr>
            <p:cNvPr id="101395" name="Freeform 12"/>
            <p:cNvSpPr>
              <a:spLocks/>
            </p:cNvSpPr>
            <p:nvPr/>
          </p:nvSpPr>
          <p:spPr bwMode="auto">
            <a:xfrm>
              <a:off x="3352" y="1328"/>
              <a:ext cx="936" cy="872"/>
            </a:xfrm>
            <a:custGeom>
              <a:avLst/>
              <a:gdLst>
                <a:gd name="T0" fmla="*/ 0 w 936"/>
                <a:gd name="T1" fmla="*/ 872 h 872"/>
                <a:gd name="T2" fmla="*/ 680 w 936"/>
                <a:gd name="T3" fmla="*/ 504 h 872"/>
                <a:gd name="T4" fmla="*/ 936 w 936"/>
                <a:gd name="T5" fmla="*/ 0 h 872"/>
                <a:gd name="T6" fmla="*/ 0 60000 65536"/>
                <a:gd name="T7" fmla="*/ 0 60000 65536"/>
                <a:gd name="T8" fmla="*/ 0 60000 65536"/>
              </a:gdLst>
              <a:ahLst/>
              <a:cxnLst>
                <a:cxn ang="T6">
                  <a:pos x="T0" y="T1"/>
                </a:cxn>
                <a:cxn ang="T7">
                  <a:pos x="T2" y="T3"/>
                </a:cxn>
                <a:cxn ang="T8">
                  <a:pos x="T4" y="T5"/>
                </a:cxn>
              </a:cxnLst>
              <a:rect l="0" t="0" r="r" b="b"/>
              <a:pathLst>
                <a:path w="936" h="872">
                  <a:moveTo>
                    <a:pt x="0" y="872"/>
                  </a:moveTo>
                  <a:cubicBezTo>
                    <a:pt x="262" y="760"/>
                    <a:pt x="524" y="649"/>
                    <a:pt x="680" y="504"/>
                  </a:cubicBezTo>
                  <a:cubicBezTo>
                    <a:pt x="836" y="359"/>
                    <a:pt x="886" y="179"/>
                    <a:pt x="936"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1396" name="Text Box 13"/>
            <p:cNvSpPr txBox="1">
              <a:spLocks noChangeArrowheads="1"/>
            </p:cNvSpPr>
            <p:nvPr/>
          </p:nvSpPr>
          <p:spPr bwMode="auto">
            <a:xfrm>
              <a:off x="4254" y="1152"/>
              <a:ext cx="44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t>N</a:t>
              </a:r>
              <a:r>
                <a:rPr lang="pt-BR" altLang="pt-BR" sz="2800" i="1" baseline="30000"/>
                <a:t>s</a:t>
              </a:r>
            </a:p>
          </p:txBody>
        </p:sp>
        <p:sp>
          <p:nvSpPr>
            <p:cNvPr id="101397" name="Line 14"/>
            <p:cNvSpPr>
              <a:spLocks noChangeShapeType="1"/>
            </p:cNvSpPr>
            <p:nvPr/>
          </p:nvSpPr>
          <p:spPr bwMode="auto">
            <a:xfrm flipH="1">
              <a:off x="2488" y="1968"/>
              <a:ext cx="1344" cy="0"/>
            </a:xfrm>
            <a:prstGeom prst="line">
              <a:avLst/>
            </a:prstGeom>
            <a:noFill/>
            <a:ln w="9525">
              <a:solidFill>
                <a:schemeClr val="bg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sp>
        <p:nvSpPr>
          <p:cNvPr id="464911" name="Text Box 15"/>
          <p:cNvSpPr txBox="1">
            <a:spLocks noChangeArrowheads="1"/>
          </p:cNvSpPr>
          <p:nvPr/>
        </p:nvSpPr>
        <p:spPr bwMode="auto">
          <a:xfrm>
            <a:off x="685800" y="5003800"/>
            <a:ext cx="77597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66700" indent="-2667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r>
              <a:rPr lang="pt-BR" altLang="pt-BR" sz="3200"/>
              <a:t>As taxas de juros aumentam.</a:t>
            </a:r>
          </a:p>
        </p:txBody>
      </p:sp>
      <p:sp>
        <p:nvSpPr>
          <p:cNvPr id="101382" name="Freeform 16"/>
          <p:cNvSpPr>
            <a:spLocks/>
          </p:cNvSpPr>
          <p:nvPr/>
        </p:nvSpPr>
        <p:spPr bwMode="auto">
          <a:xfrm>
            <a:off x="4762500" y="1917700"/>
            <a:ext cx="1485900" cy="1384300"/>
          </a:xfrm>
          <a:custGeom>
            <a:avLst/>
            <a:gdLst>
              <a:gd name="T0" fmla="*/ 0 w 936"/>
              <a:gd name="T1" fmla="*/ 2147483647 h 872"/>
              <a:gd name="T2" fmla="*/ 2147483647 w 936"/>
              <a:gd name="T3" fmla="*/ 2147483647 h 872"/>
              <a:gd name="T4" fmla="*/ 2147483647 w 936"/>
              <a:gd name="T5" fmla="*/ 0 h 872"/>
              <a:gd name="T6" fmla="*/ 0 60000 65536"/>
              <a:gd name="T7" fmla="*/ 0 60000 65536"/>
              <a:gd name="T8" fmla="*/ 0 60000 65536"/>
            </a:gdLst>
            <a:ahLst/>
            <a:cxnLst>
              <a:cxn ang="T6">
                <a:pos x="T0" y="T1"/>
              </a:cxn>
              <a:cxn ang="T7">
                <a:pos x="T2" y="T3"/>
              </a:cxn>
              <a:cxn ang="T8">
                <a:pos x="T4" y="T5"/>
              </a:cxn>
            </a:cxnLst>
            <a:rect l="0" t="0" r="r" b="b"/>
            <a:pathLst>
              <a:path w="936" h="872">
                <a:moveTo>
                  <a:pt x="0" y="872"/>
                </a:moveTo>
                <a:cubicBezTo>
                  <a:pt x="262" y="760"/>
                  <a:pt x="524" y="649"/>
                  <a:pt x="680" y="504"/>
                </a:cubicBezTo>
                <a:cubicBezTo>
                  <a:pt x="836" y="359"/>
                  <a:pt x="886" y="179"/>
                  <a:pt x="936" y="0"/>
                </a:cubicBezTo>
              </a:path>
            </a:pathLst>
          </a:custGeom>
          <a:noFill/>
          <a:ln w="38100" cap="flat" cmpd="sng">
            <a:solidFill>
              <a:srgbClr val="66FF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1383" name="Text Box 17"/>
          <p:cNvSpPr txBox="1">
            <a:spLocks noChangeArrowheads="1"/>
          </p:cNvSpPr>
          <p:nvPr/>
        </p:nvSpPr>
        <p:spPr bwMode="auto">
          <a:xfrm>
            <a:off x="6194425" y="1638300"/>
            <a:ext cx="6985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rgbClr val="66FF33"/>
                </a:solidFill>
              </a:rPr>
              <a:t>N</a:t>
            </a:r>
            <a:r>
              <a:rPr lang="pt-BR" altLang="pt-BR" sz="2800" i="1" baseline="30000">
                <a:solidFill>
                  <a:srgbClr val="66FF33"/>
                </a:solidFill>
              </a:rPr>
              <a:t>s’</a:t>
            </a:r>
          </a:p>
        </p:txBody>
      </p:sp>
      <p:sp>
        <p:nvSpPr>
          <p:cNvPr id="101384" name="Line 18"/>
          <p:cNvSpPr>
            <a:spLocks noChangeShapeType="1"/>
          </p:cNvSpPr>
          <p:nvPr/>
        </p:nvSpPr>
        <p:spPr bwMode="auto">
          <a:xfrm flipH="1">
            <a:off x="6324600" y="2286000"/>
            <a:ext cx="241300" cy="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64915" name="Line 19"/>
          <p:cNvSpPr>
            <a:spLocks noChangeShapeType="1"/>
          </p:cNvSpPr>
          <p:nvPr/>
        </p:nvSpPr>
        <p:spPr bwMode="auto">
          <a:xfrm flipH="1">
            <a:off x="4568825" y="2832100"/>
            <a:ext cx="1095375" cy="0"/>
          </a:xfrm>
          <a:prstGeom prst="line">
            <a:avLst/>
          </a:prstGeom>
          <a:noFill/>
          <a:ln w="9525">
            <a:solidFill>
              <a:schemeClr val="bg1"/>
            </a:solidFill>
            <a:prstDash val="dash"/>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64916" name="Line 20"/>
          <p:cNvSpPr>
            <a:spLocks noChangeShapeType="1"/>
          </p:cNvSpPr>
          <p:nvPr/>
        </p:nvSpPr>
        <p:spPr bwMode="auto">
          <a:xfrm flipV="1">
            <a:off x="4454525" y="2895600"/>
            <a:ext cx="0" cy="17780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64915"/>
                                        </p:tgtEl>
                                        <p:attrNameLst>
                                          <p:attrName>style.visibility</p:attrName>
                                        </p:attrNameLst>
                                      </p:cBhvr>
                                      <p:to>
                                        <p:strVal val="visible"/>
                                      </p:to>
                                    </p:set>
                                    <p:animEffect transition="in" filter="wipe(right)">
                                      <p:cBhvr>
                                        <p:cTn id="7" dur="500"/>
                                        <p:tgtEl>
                                          <p:spTgt spid="46491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4911"/>
                                        </p:tgtEl>
                                        <p:attrNameLst>
                                          <p:attrName>style.visibility</p:attrName>
                                        </p:attrNameLst>
                                      </p:cBhvr>
                                      <p:to>
                                        <p:strVal val="visible"/>
                                      </p:to>
                                    </p:set>
                                    <p:animEffect transition="in" filter="wipe(left)">
                                      <p:cBhvr>
                                        <p:cTn id="11" dur="500"/>
                                        <p:tgtEl>
                                          <p:spTgt spid="464911"/>
                                        </p:tgtEl>
                                      </p:cBhvr>
                                    </p:animEffect>
                                  </p:childTnLst>
                                </p:cTn>
                              </p:par>
                            </p:childTnLst>
                          </p:cTn>
                        </p:par>
                        <p:par>
                          <p:cTn id="12" fill="hold" nodeType="afterGroup">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464916"/>
                                        </p:tgtEl>
                                        <p:attrNameLst>
                                          <p:attrName>style.visibility</p:attrName>
                                        </p:attrNameLst>
                                      </p:cBhvr>
                                      <p:to>
                                        <p:strVal val="visible"/>
                                      </p:to>
                                    </p:set>
                                    <p:anim calcmode="lin" valueType="num">
                                      <p:cBhvr additive="base">
                                        <p:cTn id="15" dur="1000" fill="hold"/>
                                        <p:tgtEl>
                                          <p:spTgt spid="464916"/>
                                        </p:tgtEl>
                                        <p:attrNameLst>
                                          <p:attrName>ppt_x</p:attrName>
                                        </p:attrNameLst>
                                      </p:cBhvr>
                                      <p:tavLst>
                                        <p:tav tm="0">
                                          <p:val>
                                            <p:strVal val="#ppt_x"/>
                                          </p:val>
                                        </p:tav>
                                        <p:tav tm="100000">
                                          <p:val>
                                            <p:strVal val="#ppt_x"/>
                                          </p:val>
                                        </p:tav>
                                      </p:tavLst>
                                    </p:anim>
                                    <p:anim calcmode="lin" valueType="num">
                                      <p:cBhvr additive="base">
                                        <p:cTn id="16" dur="1000" fill="hold"/>
                                        <p:tgtEl>
                                          <p:spTgt spid="4649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11" grpId="0"/>
      <p:bldP spid="464915" grpId="0" animBg="1"/>
      <p:bldP spid="464916"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Espaço Reservado para Data 4"/>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02403" name="Rectangle 2"/>
          <p:cNvSpPr>
            <a:spLocks noGrp="1" noChangeArrowheads="1"/>
          </p:cNvSpPr>
          <p:nvPr>
            <p:ph type="title"/>
          </p:nvPr>
        </p:nvSpPr>
        <p:spPr/>
        <p:txBody>
          <a:bodyPr/>
          <a:lstStyle/>
          <a:p>
            <a:r>
              <a:rPr lang="pt-BR" altLang="pt-BR" smtClean="0"/>
              <a:t>Determinação da taxa de juros</a:t>
            </a:r>
          </a:p>
        </p:txBody>
      </p:sp>
      <p:grpSp>
        <p:nvGrpSpPr>
          <p:cNvPr id="102404" name="Group 3"/>
          <p:cNvGrpSpPr>
            <a:grpSpLocks/>
          </p:cNvGrpSpPr>
          <p:nvPr/>
        </p:nvGrpSpPr>
        <p:grpSpPr bwMode="auto">
          <a:xfrm>
            <a:off x="1939925" y="1625600"/>
            <a:ext cx="5511800" cy="3094038"/>
            <a:chOff x="1222" y="1024"/>
            <a:chExt cx="3472" cy="1949"/>
          </a:xfrm>
        </p:grpSpPr>
        <p:sp>
          <p:nvSpPr>
            <p:cNvPr id="102414" name="Line 4"/>
            <p:cNvSpPr>
              <a:spLocks noChangeShapeType="1"/>
            </p:cNvSpPr>
            <p:nvPr/>
          </p:nvSpPr>
          <p:spPr bwMode="auto">
            <a:xfrm flipV="1">
              <a:off x="2878" y="1136"/>
              <a:ext cx="0" cy="1241"/>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2415" name="Line 5"/>
            <p:cNvSpPr>
              <a:spLocks noChangeShapeType="1"/>
            </p:cNvSpPr>
            <p:nvPr/>
          </p:nvSpPr>
          <p:spPr bwMode="auto">
            <a:xfrm>
              <a:off x="1432" y="2377"/>
              <a:ext cx="2968" cy="0"/>
            </a:xfrm>
            <a:prstGeom prst="line">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2416" name="Text Box 6"/>
            <p:cNvSpPr txBox="1">
              <a:spLocks noChangeArrowheads="1"/>
            </p:cNvSpPr>
            <p:nvPr/>
          </p:nvSpPr>
          <p:spPr bwMode="auto">
            <a:xfrm>
              <a:off x="2526" y="1024"/>
              <a:ext cx="44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r</a:t>
              </a:r>
            </a:p>
          </p:txBody>
        </p:sp>
        <p:sp>
          <p:nvSpPr>
            <p:cNvPr id="102417" name="Text Box 7"/>
            <p:cNvSpPr txBox="1">
              <a:spLocks noChangeArrowheads="1"/>
            </p:cNvSpPr>
            <p:nvPr/>
          </p:nvSpPr>
          <p:spPr bwMode="auto">
            <a:xfrm>
              <a:off x="3358" y="2377"/>
              <a:ext cx="1192" cy="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a:solidFill>
                    <a:schemeClr val="bg1"/>
                  </a:solidFill>
                </a:rPr>
                <a:t>Fundos de empréstimo</a:t>
              </a:r>
            </a:p>
          </p:txBody>
        </p:sp>
        <p:sp>
          <p:nvSpPr>
            <p:cNvPr id="102418" name="Text Box 8"/>
            <p:cNvSpPr txBox="1">
              <a:spLocks noChangeArrowheads="1"/>
            </p:cNvSpPr>
            <p:nvPr/>
          </p:nvSpPr>
          <p:spPr bwMode="auto">
            <a:xfrm>
              <a:off x="1222" y="2401"/>
              <a:ext cx="1056"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spread</a:t>
              </a:r>
            </a:p>
          </p:txBody>
        </p:sp>
        <p:sp>
          <p:nvSpPr>
            <p:cNvPr id="102419" name="Freeform 9"/>
            <p:cNvSpPr>
              <a:spLocks/>
            </p:cNvSpPr>
            <p:nvPr/>
          </p:nvSpPr>
          <p:spPr bwMode="auto">
            <a:xfrm>
              <a:off x="1968" y="1248"/>
              <a:ext cx="568" cy="1064"/>
            </a:xfrm>
            <a:custGeom>
              <a:avLst/>
              <a:gdLst>
                <a:gd name="T0" fmla="*/ 568 w 568"/>
                <a:gd name="T1" fmla="*/ 1064 h 1064"/>
                <a:gd name="T2" fmla="*/ 424 w 568"/>
                <a:gd name="T3" fmla="*/ 408 h 1064"/>
                <a:gd name="T4" fmla="*/ 0 w 568"/>
                <a:gd name="T5" fmla="*/ 0 h 1064"/>
                <a:gd name="T6" fmla="*/ 0 60000 65536"/>
                <a:gd name="T7" fmla="*/ 0 60000 65536"/>
                <a:gd name="T8" fmla="*/ 0 60000 65536"/>
              </a:gdLst>
              <a:ahLst/>
              <a:cxnLst>
                <a:cxn ang="T6">
                  <a:pos x="T0" y="T1"/>
                </a:cxn>
                <a:cxn ang="T7">
                  <a:pos x="T2" y="T3"/>
                </a:cxn>
                <a:cxn ang="T8">
                  <a:pos x="T4" y="T5"/>
                </a:cxn>
              </a:cxnLst>
              <a:rect l="0" t="0" r="r" b="b"/>
              <a:pathLst>
                <a:path w="568" h="1064">
                  <a:moveTo>
                    <a:pt x="568" y="1064"/>
                  </a:moveTo>
                  <a:cubicBezTo>
                    <a:pt x="543" y="824"/>
                    <a:pt x="519" y="585"/>
                    <a:pt x="424" y="408"/>
                  </a:cubicBezTo>
                  <a:cubicBezTo>
                    <a:pt x="329" y="231"/>
                    <a:pt x="164" y="115"/>
                    <a:pt x="0"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2420" name="Freeform 10"/>
            <p:cNvSpPr>
              <a:spLocks/>
            </p:cNvSpPr>
            <p:nvPr/>
          </p:nvSpPr>
          <p:spPr bwMode="auto">
            <a:xfrm>
              <a:off x="3200" y="1344"/>
              <a:ext cx="1104" cy="832"/>
            </a:xfrm>
            <a:custGeom>
              <a:avLst/>
              <a:gdLst>
                <a:gd name="T0" fmla="*/ 0 w 1104"/>
                <a:gd name="T1" fmla="*/ 0 h 832"/>
                <a:gd name="T2" fmla="*/ 440 w 1104"/>
                <a:gd name="T3" fmla="*/ 496 h 832"/>
                <a:gd name="T4" fmla="*/ 1104 w 1104"/>
                <a:gd name="T5" fmla="*/ 832 h 832"/>
                <a:gd name="T6" fmla="*/ 0 60000 65536"/>
                <a:gd name="T7" fmla="*/ 0 60000 65536"/>
                <a:gd name="T8" fmla="*/ 0 60000 65536"/>
              </a:gdLst>
              <a:ahLst/>
              <a:cxnLst>
                <a:cxn ang="T6">
                  <a:pos x="T0" y="T1"/>
                </a:cxn>
                <a:cxn ang="T7">
                  <a:pos x="T2" y="T3"/>
                </a:cxn>
                <a:cxn ang="T8">
                  <a:pos x="T4" y="T5"/>
                </a:cxn>
              </a:cxnLst>
              <a:rect l="0" t="0" r="r" b="b"/>
              <a:pathLst>
                <a:path w="1104" h="832">
                  <a:moveTo>
                    <a:pt x="0" y="0"/>
                  </a:moveTo>
                  <a:cubicBezTo>
                    <a:pt x="128" y="178"/>
                    <a:pt x="256" y="357"/>
                    <a:pt x="440" y="496"/>
                  </a:cubicBezTo>
                  <a:cubicBezTo>
                    <a:pt x="624" y="635"/>
                    <a:pt x="864" y="733"/>
                    <a:pt x="1104" y="832"/>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2421" name="Text Box 11"/>
            <p:cNvSpPr txBox="1">
              <a:spLocks noChangeArrowheads="1"/>
            </p:cNvSpPr>
            <p:nvPr/>
          </p:nvSpPr>
          <p:spPr bwMode="auto">
            <a:xfrm>
              <a:off x="4246" y="2032"/>
              <a:ext cx="44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t>N</a:t>
              </a:r>
              <a:r>
                <a:rPr lang="pt-BR" altLang="pt-BR" sz="2800" i="1" baseline="30000"/>
                <a:t>d</a:t>
              </a:r>
            </a:p>
          </p:txBody>
        </p:sp>
        <p:sp>
          <p:nvSpPr>
            <p:cNvPr id="102422" name="Freeform 12"/>
            <p:cNvSpPr>
              <a:spLocks/>
            </p:cNvSpPr>
            <p:nvPr/>
          </p:nvSpPr>
          <p:spPr bwMode="auto">
            <a:xfrm>
              <a:off x="3352" y="1328"/>
              <a:ext cx="936" cy="872"/>
            </a:xfrm>
            <a:custGeom>
              <a:avLst/>
              <a:gdLst>
                <a:gd name="T0" fmla="*/ 0 w 936"/>
                <a:gd name="T1" fmla="*/ 872 h 872"/>
                <a:gd name="T2" fmla="*/ 680 w 936"/>
                <a:gd name="T3" fmla="*/ 504 h 872"/>
                <a:gd name="T4" fmla="*/ 936 w 936"/>
                <a:gd name="T5" fmla="*/ 0 h 872"/>
                <a:gd name="T6" fmla="*/ 0 60000 65536"/>
                <a:gd name="T7" fmla="*/ 0 60000 65536"/>
                <a:gd name="T8" fmla="*/ 0 60000 65536"/>
              </a:gdLst>
              <a:ahLst/>
              <a:cxnLst>
                <a:cxn ang="T6">
                  <a:pos x="T0" y="T1"/>
                </a:cxn>
                <a:cxn ang="T7">
                  <a:pos x="T2" y="T3"/>
                </a:cxn>
                <a:cxn ang="T8">
                  <a:pos x="T4" y="T5"/>
                </a:cxn>
              </a:cxnLst>
              <a:rect l="0" t="0" r="r" b="b"/>
              <a:pathLst>
                <a:path w="936" h="872">
                  <a:moveTo>
                    <a:pt x="0" y="872"/>
                  </a:moveTo>
                  <a:cubicBezTo>
                    <a:pt x="262" y="760"/>
                    <a:pt x="524" y="649"/>
                    <a:pt x="680" y="504"/>
                  </a:cubicBezTo>
                  <a:cubicBezTo>
                    <a:pt x="836" y="359"/>
                    <a:pt x="886" y="179"/>
                    <a:pt x="936"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2423" name="Text Box 13"/>
            <p:cNvSpPr txBox="1">
              <a:spLocks noChangeArrowheads="1"/>
            </p:cNvSpPr>
            <p:nvPr/>
          </p:nvSpPr>
          <p:spPr bwMode="auto">
            <a:xfrm>
              <a:off x="4254" y="1152"/>
              <a:ext cx="44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t>N</a:t>
              </a:r>
              <a:r>
                <a:rPr lang="pt-BR" altLang="pt-BR" sz="2800" i="1" baseline="30000"/>
                <a:t>s</a:t>
              </a:r>
            </a:p>
          </p:txBody>
        </p:sp>
        <p:sp>
          <p:nvSpPr>
            <p:cNvPr id="102424" name="Line 14"/>
            <p:cNvSpPr>
              <a:spLocks noChangeShapeType="1"/>
            </p:cNvSpPr>
            <p:nvPr/>
          </p:nvSpPr>
          <p:spPr bwMode="auto">
            <a:xfrm flipH="1">
              <a:off x="2488" y="1968"/>
              <a:ext cx="1344" cy="0"/>
            </a:xfrm>
            <a:prstGeom prst="line">
              <a:avLst/>
            </a:prstGeom>
            <a:noFill/>
            <a:ln w="9525">
              <a:solidFill>
                <a:schemeClr val="bg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sp>
        <p:nvSpPr>
          <p:cNvPr id="465935" name="Text Box 15"/>
          <p:cNvSpPr txBox="1">
            <a:spLocks noChangeArrowheads="1"/>
          </p:cNvSpPr>
          <p:nvPr/>
        </p:nvSpPr>
        <p:spPr bwMode="auto">
          <a:xfrm>
            <a:off x="685800" y="5003800"/>
            <a:ext cx="77597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66700" indent="-2667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r>
              <a:rPr lang="pt-BR" altLang="pt-BR" sz="3200"/>
              <a:t>A redução de </a:t>
            </a:r>
            <a:r>
              <a:rPr lang="pt-BR" altLang="pt-BR" sz="3200" i="1"/>
              <a:t>K</a:t>
            </a:r>
            <a:r>
              <a:rPr lang="pt-BR" altLang="pt-BR" sz="3200"/>
              <a:t> também aumenta o</a:t>
            </a:r>
            <a:r>
              <a:rPr lang="pt-BR" altLang="pt-BR" sz="3200" i="1"/>
              <a:t> spread</a:t>
            </a:r>
            <a:r>
              <a:rPr lang="pt-BR" altLang="pt-BR" sz="3200"/>
              <a:t> para qualquer taxa de juros cobrada.</a:t>
            </a:r>
          </a:p>
        </p:txBody>
      </p:sp>
      <p:sp>
        <p:nvSpPr>
          <p:cNvPr id="102406" name="Freeform 16"/>
          <p:cNvSpPr>
            <a:spLocks/>
          </p:cNvSpPr>
          <p:nvPr/>
        </p:nvSpPr>
        <p:spPr bwMode="auto">
          <a:xfrm>
            <a:off x="4762500" y="1917700"/>
            <a:ext cx="1485900" cy="1384300"/>
          </a:xfrm>
          <a:custGeom>
            <a:avLst/>
            <a:gdLst>
              <a:gd name="T0" fmla="*/ 0 w 936"/>
              <a:gd name="T1" fmla="*/ 2147483647 h 872"/>
              <a:gd name="T2" fmla="*/ 2147483647 w 936"/>
              <a:gd name="T3" fmla="*/ 2147483647 h 872"/>
              <a:gd name="T4" fmla="*/ 2147483647 w 936"/>
              <a:gd name="T5" fmla="*/ 0 h 872"/>
              <a:gd name="T6" fmla="*/ 0 60000 65536"/>
              <a:gd name="T7" fmla="*/ 0 60000 65536"/>
              <a:gd name="T8" fmla="*/ 0 60000 65536"/>
            </a:gdLst>
            <a:ahLst/>
            <a:cxnLst>
              <a:cxn ang="T6">
                <a:pos x="T0" y="T1"/>
              </a:cxn>
              <a:cxn ang="T7">
                <a:pos x="T2" y="T3"/>
              </a:cxn>
              <a:cxn ang="T8">
                <a:pos x="T4" y="T5"/>
              </a:cxn>
            </a:cxnLst>
            <a:rect l="0" t="0" r="r" b="b"/>
            <a:pathLst>
              <a:path w="936" h="872">
                <a:moveTo>
                  <a:pt x="0" y="872"/>
                </a:moveTo>
                <a:cubicBezTo>
                  <a:pt x="262" y="760"/>
                  <a:pt x="524" y="649"/>
                  <a:pt x="680" y="504"/>
                </a:cubicBezTo>
                <a:cubicBezTo>
                  <a:pt x="836" y="359"/>
                  <a:pt x="886" y="179"/>
                  <a:pt x="936" y="0"/>
                </a:cubicBezTo>
              </a:path>
            </a:pathLst>
          </a:custGeom>
          <a:noFill/>
          <a:ln w="38100" cap="flat" cmpd="sng">
            <a:solidFill>
              <a:srgbClr val="66FF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2407" name="Text Box 17"/>
          <p:cNvSpPr txBox="1">
            <a:spLocks noChangeArrowheads="1"/>
          </p:cNvSpPr>
          <p:nvPr/>
        </p:nvSpPr>
        <p:spPr bwMode="auto">
          <a:xfrm>
            <a:off x="6194425" y="1638300"/>
            <a:ext cx="6985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rgbClr val="66FF33"/>
                </a:solidFill>
              </a:rPr>
              <a:t>N</a:t>
            </a:r>
            <a:r>
              <a:rPr lang="pt-BR" altLang="pt-BR" sz="2800" i="1" baseline="30000">
                <a:solidFill>
                  <a:srgbClr val="66FF33"/>
                </a:solidFill>
              </a:rPr>
              <a:t>s’</a:t>
            </a:r>
          </a:p>
        </p:txBody>
      </p:sp>
      <p:sp>
        <p:nvSpPr>
          <p:cNvPr id="102408" name="Line 18"/>
          <p:cNvSpPr>
            <a:spLocks noChangeShapeType="1"/>
          </p:cNvSpPr>
          <p:nvPr/>
        </p:nvSpPr>
        <p:spPr bwMode="auto">
          <a:xfrm flipH="1">
            <a:off x="6324600" y="2286000"/>
            <a:ext cx="241300" cy="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2409" name="Line 19"/>
          <p:cNvSpPr>
            <a:spLocks noChangeShapeType="1"/>
          </p:cNvSpPr>
          <p:nvPr/>
        </p:nvSpPr>
        <p:spPr bwMode="auto">
          <a:xfrm flipH="1">
            <a:off x="4568825" y="2832100"/>
            <a:ext cx="1095375" cy="0"/>
          </a:xfrm>
          <a:prstGeom prst="line">
            <a:avLst/>
          </a:prstGeom>
          <a:noFill/>
          <a:ln w="9525">
            <a:solidFill>
              <a:schemeClr val="bg1"/>
            </a:solidFill>
            <a:prstDash val="dash"/>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2410" name="Line 20"/>
          <p:cNvSpPr>
            <a:spLocks noChangeShapeType="1"/>
          </p:cNvSpPr>
          <p:nvPr/>
        </p:nvSpPr>
        <p:spPr bwMode="auto">
          <a:xfrm flipV="1">
            <a:off x="4454525" y="2895600"/>
            <a:ext cx="0" cy="17780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65941" name="Freeform 21"/>
          <p:cNvSpPr>
            <a:spLocks/>
          </p:cNvSpPr>
          <p:nvPr/>
        </p:nvSpPr>
        <p:spPr bwMode="auto">
          <a:xfrm>
            <a:off x="2692400" y="1981200"/>
            <a:ext cx="901700" cy="1689100"/>
          </a:xfrm>
          <a:custGeom>
            <a:avLst/>
            <a:gdLst>
              <a:gd name="T0" fmla="*/ 2147483647 w 568"/>
              <a:gd name="T1" fmla="*/ 2147483647 h 1064"/>
              <a:gd name="T2" fmla="*/ 2147483647 w 568"/>
              <a:gd name="T3" fmla="*/ 2147483647 h 1064"/>
              <a:gd name="T4" fmla="*/ 0 w 568"/>
              <a:gd name="T5" fmla="*/ 0 h 1064"/>
              <a:gd name="T6" fmla="*/ 0 60000 65536"/>
              <a:gd name="T7" fmla="*/ 0 60000 65536"/>
              <a:gd name="T8" fmla="*/ 0 60000 65536"/>
            </a:gdLst>
            <a:ahLst/>
            <a:cxnLst>
              <a:cxn ang="T6">
                <a:pos x="T0" y="T1"/>
              </a:cxn>
              <a:cxn ang="T7">
                <a:pos x="T2" y="T3"/>
              </a:cxn>
              <a:cxn ang="T8">
                <a:pos x="T4" y="T5"/>
              </a:cxn>
            </a:cxnLst>
            <a:rect l="0" t="0" r="r" b="b"/>
            <a:pathLst>
              <a:path w="568" h="1064">
                <a:moveTo>
                  <a:pt x="568" y="1064"/>
                </a:moveTo>
                <a:cubicBezTo>
                  <a:pt x="543" y="824"/>
                  <a:pt x="519" y="585"/>
                  <a:pt x="424" y="408"/>
                </a:cubicBezTo>
                <a:cubicBezTo>
                  <a:pt x="329" y="231"/>
                  <a:pt x="164" y="115"/>
                  <a:pt x="0" y="0"/>
                </a:cubicBezTo>
              </a:path>
            </a:pathLst>
          </a:custGeom>
          <a:noFill/>
          <a:ln w="38100" cap="flat" cmpd="sng">
            <a:solidFill>
              <a:srgbClr val="66FF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65942" name="Line 22"/>
          <p:cNvSpPr>
            <a:spLocks noChangeShapeType="1"/>
          </p:cNvSpPr>
          <p:nvPr/>
        </p:nvSpPr>
        <p:spPr bwMode="auto">
          <a:xfrm flipH="1">
            <a:off x="3657600" y="3378200"/>
            <a:ext cx="228600" cy="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65943" name="Line 23"/>
          <p:cNvSpPr>
            <a:spLocks noChangeShapeType="1"/>
          </p:cNvSpPr>
          <p:nvPr/>
        </p:nvSpPr>
        <p:spPr bwMode="auto">
          <a:xfrm flipH="1">
            <a:off x="3454400" y="2832100"/>
            <a:ext cx="1114425" cy="0"/>
          </a:xfrm>
          <a:prstGeom prst="line">
            <a:avLst/>
          </a:prstGeom>
          <a:noFill/>
          <a:ln w="9525">
            <a:solidFill>
              <a:schemeClr val="bg1"/>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5935"/>
                                        </p:tgtEl>
                                        <p:attrNameLst>
                                          <p:attrName>style.visibility</p:attrName>
                                        </p:attrNameLst>
                                      </p:cBhvr>
                                      <p:to>
                                        <p:strVal val="visible"/>
                                      </p:to>
                                    </p:set>
                                    <p:animEffect transition="in" filter="wipe(left)">
                                      <p:cBhvr>
                                        <p:cTn id="7" dur="500"/>
                                        <p:tgtEl>
                                          <p:spTgt spid="465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65941"/>
                                        </p:tgtEl>
                                        <p:attrNameLst>
                                          <p:attrName>style.visibility</p:attrName>
                                        </p:attrNameLst>
                                      </p:cBhvr>
                                      <p:to>
                                        <p:strVal val="visible"/>
                                      </p:to>
                                    </p:set>
                                    <p:anim calcmode="lin" valueType="num">
                                      <p:cBhvr additive="base">
                                        <p:cTn id="12" dur="500" fill="hold"/>
                                        <p:tgtEl>
                                          <p:spTgt spid="465941"/>
                                        </p:tgtEl>
                                        <p:attrNameLst>
                                          <p:attrName>ppt_x</p:attrName>
                                        </p:attrNameLst>
                                      </p:cBhvr>
                                      <p:tavLst>
                                        <p:tav tm="0">
                                          <p:val>
                                            <p:strVal val="1+#ppt_w/2"/>
                                          </p:val>
                                        </p:tav>
                                        <p:tav tm="100000">
                                          <p:val>
                                            <p:strVal val="#ppt_x"/>
                                          </p:val>
                                        </p:tav>
                                      </p:tavLst>
                                    </p:anim>
                                    <p:anim calcmode="lin" valueType="num">
                                      <p:cBhvr additive="base">
                                        <p:cTn id="13" dur="500" fill="hold"/>
                                        <p:tgtEl>
                                          <p:spTgt spid="46594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465942"/>
                                        </p:tgtEl>
                                        <p:attrNameLst>
                                          <p:attrName>style.visibility</p:attrName>
                                        </p:attrNameLst>
                                      </p:cBhvr>
                                      <p:to>
                                        <p:strVal val="visible"/>
                                      </p:to>
                                    </p:set>
                                    <p:animEffect transition="in" filter="wipe(right)">
                                      <p:cBhvr>
                                        <p:cTn id="17" dur="500"/>
                                        <p:tgtEl>
                                          <p:spTgt spid="465942"/>
                                        </p:tgtEl>
                                      </p:cBhvr>
                                    </p:animEffect>
                                  </p:childTnLst>
                                </p:cTn>
                              </p:par>
                            </p:childTnLst>
                          </p:cTn>
                        </p:par>
                        <p:par>
                          <p:cTn id="18" fill="hold" nodeType="afterGroup">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465943"/>
                                        </p:tgtEl>
                                        <p:attrNameLst>
                                          <p:attrName>style.visibility</p:attrName>
                                        </p:attrNameLst>
                                      </p:cBhvr>
                                      <p:to>
                                        <p:strVal val="visible"/>
                                      </p:to>
                                    </p:set>
                                    <p:animEffect transition="in" filter="wipe(right)">
                                      <p:cBhvr>
                                        <p:cTn id="21" dur="1000"/>
                                        <p:tgtEl>
                                          <p:spTgt spid="465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35" grpId="0"/>
      <p:bldP spid="465941" grpId="0" animBg="1"/>
      <p:bldP spid="465942" grpId="0" animBg="1"/>
      <p:bldP spid="465943"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Espaço Reservado para Data 4"/>
          <p:cNvSpPr>
            <a:spLocks noGrp="1"/>
          </p:cNvSpPr>
          <p:nvPr>
            <p:ph type="dt" sz="quarter" idx="10"/>
          </p:nvPr>
        </p:nvSpPr>
        <p:spPr>
          <a:noFill/>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pt-BR" altLang="pt-BR" sz="1400" smtClean="0">
                <a:solidFill>
                  <a:schemeClr val="bg2"/>
                </a:solidFill>
              </a:rPr>
              <a:t>Cap. 1</a:t>
            </a:r>
            <a:endParaRPr lang="pt-BR" altLang="pt-BR" sz="1400" smtClean="0"/>
          </a:p>
        </p:txBody>
      </p:sp>
      <p:sp>
        <p:nvSpPr>
          <p:cNvPr id="103427" name="Rectangle 2"/>
          <p:cNvSpPr>
            <a:spLocks noGrp="1" noChangeArrowheads="1"/>
          </p:cNvSpPr>
          <p:nvPr>
            <p:ph type="title"/>
          </p:nvPr>
        </p:nvSpPr>
        <p:spPr/>
        <p:txBody>
          <a:bodyPr/>
          <a:lstStyle/>
          <a:p>
            <a:r>
              <a:rPr lang="pt-BR" altLang="pt-BR" smtClean="0"/>
              <a:t>Determinação da taxa de juros</a:t>
            </a:r>
          </a:p>
        </p:txBody>
      </p:sp>
      <p:grpSp>
        <p:nvGrpSpPr>
          <p:cNvPr id="103428" name="Group 3"/>
          <p:cNvGrpSpPr>
            <a:grpSpLocks/>
          </p:cNvGrpSpPr>
          <p:nvPr/>
        </p:nvGrpSpPr>
        <p:grpSpPr bwMode="auto">
          <a:xfrm>
            <a:off x="1939925" y="1625600"/>
            <a:ext cx="5511800" cy="3094038"/>
            <a:chOff x="1222" y="1024"/>
            <a:chExt cx="3472" cy="1949"/>
          </a:xfrm>
        </p:grpSpPr>
        <p:sp>
          <p:nvSpPr>
            <p:cNvPr id="103439" name="Line 4"/>
            <p:cNvSpPr>
              <a:spLocks noChangeShapeType="1"/>
            </p:cNvSpPr>
            <p:nvPr/>
          </p:nvSpPr>
          <p:spPr bwMode="auto">
            <a:xfrm flipV="1">
              <a:off x="2878" y="1136"/>
              <a:ext cx="0" cy="1241"/>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3440" name="Line 5"/>
            <p:cNvSpPr>
              <a:spLocks noChangeShapeType="1"/>
            </p:cNvSpPr>
            <p:nvPr/>
          </p:nvSpPr>
          <p:spPr bwMode="auto">
            <a:xfrm>
              <a:off x="1432" y="2377"/>
              <a:ext cx="2968" cy="0"/>
            </a:xfrm>
            <a:prstGeom prst="line">
              <a:avLst/>
            </a:prstGeom>
            <a:noFill/>
            <a:ln w="2857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3441" name="Text Box 6"/>
            <p:cNvSpPr txBox="1">
              <a:spLocks noChangeArrowheads="1"/>
            </p:cNvSpPr>
            <p:nvPr/>
          </p:nvSpPr>
          <p:spPr bwMode="auto">
            <a:xfrm>
              <a:off x="2526" y="1024"/>
              <a:ext cx="44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r</a:t>
              </a:r>
            </a:p>
          </p:txBody>
        </p:sp>
        <p:sp>
          <p:nvSpPr>
            <p:cNvPr id="103442" name="Text Box 7"/>
            <p:cNvSpPr txBox="1">
              <a:spLocks noChangeArrowheads="1"/>
            </p:cNvSpPr>
            <p:nvPr/>
          </p:nvSpPr>
          <p:spPr bwMode="auto">
            <a:xfrm>
              <a:off x="3358" y="2377"/>
              <a:ext cx="1192" cy="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a:solidFill>
                    <a:schemeClr val="bg1"/>
                  </a:solidFill>
                </a:rPr>
                <a:t>Fundos de empréstimo</a:t>
              </a:r>
            </a:p>
          </p:txBody>
        </p:sp>
        <p:sp>
          <p:nvSpPr>
            <p:cNvPr id="103443" name="Text Box 8"/>
            <p:cNvSpPr txBox="1">
              <a:spLocks noChangeArrowheads="1"/>
            </p:cNvSpPr>
            <p:nvPr/>
          </p:nvSpPr>
          <p:spPr bwMode="auto">
            <a:xfrm>
              <a:off x="1222" y="2401"/>
              <a:ext cx="1056"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chemeClr val="bg1"/>
                  </a:solidFill>
                </a:rPr>
                <a:t>spread</a:t>
              </a:r>
            </a:p>
          </p:txBody>
        </p:sp>
        <p:sp>
          <p:nvSpPr>
            <p:cNvPr id="103444" name="Freeform 9"/>
            <p:cNvSpPr>
              <a:spLocks/>
            </p:cNvSpPr>
            <p:nvPr/>
          </p:nvSpPr>
          <p:spPr bwMode="auto">
            <a:xfrm>
              <a:off x="1968" y="1248"/>
              <a:ext cx="568" cy="1064"/>
            </a:xfrm>
            <a:custGeom>
              <a:avLst/>
              <a:gdLst>
                <a:gd name="T0" fmla="*/ 568 w 568"/>
                <a:gd name="T1" fmla="*/ 1064 h 1064"/>
                <a:gd name="T2" fmla="*/ 424 w 568"/>
                <a:gd name="T3" fmla="*/ 408 h 1064"/>
                <a:gd name="T4" fmla="*/ 0 w 568"/>
                <a:gd name="T5" fmla="*/ 0 h 1064"/>
                <a:gd name="T6" fmla="*/ 0 60000 65536"/>
                <a:gd name="T7" fmla="*/ 0 60000 65536"/>
                <a:gd name="T8" fmla="*/ 0 60000 65536"/>
              </a:gdLst>
              <a:ahLst/>
              <a:cxnLst>
                <a:cxn ang="T6">
                  <a:pos x="T0" y="T1"/>
                </a:cxn>
                <a:cxn ang="T7">
                  <a:pos x="T2" y="T3"/>
                </a:cxn>
                <a:cxn ang="T8">
                  <a:pos x="T4" y="T5"/>
                </a:cxn>
              </a:cxnLst>
              <a:rect l="0" t="0" r="r" b="b"/>
              <a:pathLst>
                <a:path w="568" h="1064">
                  <a:moveTo>
                    <a:pt x="568" y="1064"/>
                  </a:moveTo>
                  <a:cubicBezTo>
                    <a:pt x="543" y="824"/>
                    <a:pt x="519" y="585"/>
                    <a:pt x="424" y="408"/>
                  </a:cubicBezTo>
                  <a:cubicBezTo>
                    <a:pt x="329" y="231"/>
                    <a:pt x="164" y="115"/>
                    <a:pt x="0"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3445" name="Freeform 10"/>
            <p:cNvSpPr>
              <a:spLocks/>
            </p:cNvSpPr>
            <p:nvPr/>
          </p:nvSpPr>
          <p:spPr bwMode="auto">
            <a:xfrm>
              <a:off x="3200" y="1344"/>
              <a:ext cx="1104" cy="832"/>
            </a:xfrm>
            <a:custGeom>
              <a:avLst/>
              <a:gdLst>
                <a:gd name="T0" fmla="*/ 0 w 1104"/>
                <a:gd name="T1" fmla="*/ 0 h 832"/>
                <a:gd name="T2" fmla="*/ 440 w 1104"/>
                <a:gd name="T3" fmla="*/ 496 h 832"/>
                <a:gd name="T4" fmla="*/ 1104 w 1104"/>
                <a:gd name="T5" fmla="*/ 832 h 832"/>
                <a:gd name="T6" fmla="*/ 0 60000 65536"/>
                <a:gd name="T7" fmla="*/ 0 60000 65536"/>
                <a:gd name="T8" fmla="*/ 0 60000 65536"/>
              </a:gdLst>
              <a:ahLst/>
              <a:cxnLst>
                <a:cxn ang="T6">
                  <a:pos x="T0" y="T1"/>
                </a:cxn>
                <a:cxn ang="T7">
                  <a:pos x="T2" y="T3"/>
                </a:cxn>
                <a:cxn ang="T8">
                  <a:pos x="T4" y="T5"/>
                </a:cxn>
              </a:cxnLst>
              <a:rect l="0" t="0" r="r" b="b"/>
              <a:pathLst>
                <a:path w="1104" h="832">
                  <a:moveTo>
                    <a:pt x="0" y="0"/>
                  </a:moveTo>
                  <a:cubicBezTo>
                    <a:pt x="128" y="178"/>
                    <a:pt x="256" y="357"/>
                    <a:pt x="440" y="496"/>
                  </a:cubicBezTo>
                  <a:cubicBezTo>
                    <a:pt x="624" y="635"/>
                    <a:pt x="864" y="733"/>
                    <a:pt x="1104" y="832"/>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3446" name="Text Box 11"/>
            <p:cNvSpPr txBox="1">
              <a:spLocks noChangeArrowheads="1"/>
            </p:cNvSpPr>
            <p:nvPr/>
          </p:nvSpPr>
          <p:spPr bwMode="auto">
            <a:xfrm>
              <a:off x="4246" y="2032"/>
              <a:ext cx="44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t>N</a:t>
              </a:r>
              <a:r>
                <a:rPr lang="pt-BR" altLang="pt-BR" sz="2800" i="1" baseline="30000"/>
                <a:t>d</a:t>
              </a:r>
            </a:p>
          </p:txBody>
        </p:sp>
        <p:sp>
          <p:nvSpPr>
            <p:cNvPr id="103447" name="Freeform 12"/>
            <p:cNvSpPr>
              <a:spLocks/>
            </p:cNvSpPr>
            <p:nvPr/>
          </p:nvSpPr>
          <p:spPr bwMode="auto">
            <a:xfrm>
              <a:off x="3352" y="1328"/>
              <a:ext cx="936" cy="872"/>
            </a:xfrm>
            <a:custGeom>
              <a:avLst/>
              <a:gdLst>
                <a:gd name="T0" fmla="*/ 0 w 936"/>
                <a:gd name="T1" fmla="*/ 872 h 872"/>
                <a:gd name="T2" fmla="*/ 680 w 936"/>
                <a:gd name="T3" fmla="*/ 504 h 872"/>
                <a:gd name="T4" fmla="*/ 936 w 936"/>
                <a:gd name="T5" fmla="*/ 0 h 872"/>
                <a:gd name="T6" fmla="*/ 0 60000 65536"/>
                <a:gd name="T7" fmla="*/ 0 60000 65536"/>
                <a:gd name="T8" fmla="*/ 0 60000 65536"/>
              </a:gdLst>
              <a:ahLst/>
              <a:cxnLst>
                <a:cxn ang="T6">
                  <a:pos x="T0" y="T1"/>
                </a:cxn>
                <a:cxn ang="T7">
                  <a:pos x="T2" y="T3"/>
                </a:cxn>
                <a:cxn ang="T8">
                  <a:pos x="T4" y="T5"/>
                </a:cxn>
              </a:cxnLst>
              <a:rect l="0" t="0" r="r" b="b"/>
              <a:pathLst>
                <a:path w="936" h="872">
                  <a:moveTo>
                    <a:pt x="0" y="872"/>
                  </a:moveTo>
                  <a:cubicBezTo>
                    <a:pt x="262" y="760"/>
                    <a:pt x="524" y="649"/>
                    <a:pt x="680" y="504"/>
                  </a:cubicBezTo>
                  <a:cubicBezTo>
                    <a:pt x="836" y="359"/>
                    <a:pt x="886" y="179"/>
                    <a:pt x="936"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3448" name="Text Box 13"/>
            <p:cNvSpPr txBox="1">
              <a:spLocks noChangeArrowheads="1"/>
            </p:cNvSpPr>
            <p:nvPr/>
          </p:nvSpPr>
          <p:spPr bwMode="auto">
            <a:xfrm>
              <a:off x="4254" y="1152"/>
              <a:ext cx="44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t>N</a:t>
              </a:r>
              <a:r>
                <a:rPr lang="pt-BR" altLang="pt-BR" sz="2800" i="1" baseline="30000"/>
                <a:t>s</a:t>
              </a:r>
            </a:p>
          </p:txBody>
        </p:sp>
        <p:sp>
          <p:nvSpPr>
            <p:cNvPr id="103449" name="Line 14"/>
            <p:cNvSpPr>
              <a:spLocks noChangeShapeType="1"/>
            </p:cNvSpPr>
            <p:nvPr/>
          </p:nvSpPr>
          <p:spPr bwMode="auto">
            <a:xfrm flipH="1">
              <a:off x="2488" y="1968"/>
              <a:ext cx="1344" cy="0"/>
            </a:xfrm>
            <a:prstGeom prst="line">
              <a:avLst/>
            </a:prstGeom>
            <a:noFill/>
            <a:ln w="9525">
              <a:solidFill>
                <a:schemeClr val="bg1"/>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grpSp>
      <p:sp>
        <p:nvSpPr>
          <p:cNvPr id="466959" name="Text Box 15"/>
          <p:cNvSpPr txBox="1">
            <a:spLocks noChangeArrowheads="1"/>
          </p:cNvSpPr>
          <p:nvPr/>
        </p:nvSpPr>
        <p:spPr bwMode="auto">
          <a:xfrm>
            <a:off x="685800" y="5003800"/>
            <a:ext cx="77597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66700" indent="-2667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r>
              <a:rPr lang="pt-BR" altLang="pt-BR" sz="3200"/>
              <a:t>Apenas uma fração da taxa de empréstimo maior é “repassada” aos depositantes.</a:t>
            </a:r>
          </a:p>
        </p:txBody>
      </p:sp>
      <p:sp>
        <p:nvSpPr>
          <p:cNvPr id="103430" name="Freeform 16"/>
          <p:cNvSpPr>
            <a:spLocks/>
          </p:cNvSpPr>
          <p:nvPr/>
        </p:nvSpPr>
        <p:spPr bwMode="auto">
          <a:xfrm>
            <a:off x="4762500" y="1917700"/>
            <a:ext cx="1485900" cy="1384300"/>
          </a:xfrm>
          <a:custGeom>
            <a:avLst/>
            <a:gdLst>
              <a:gd name="T0" fmla="*/ 0 w 936"/>
              <a:gd name="T1" fmla="*/ 2147483647 h 872"/>
              <a:gd name="T2" fmla="*/ 2147483647 w 936"/>
              <a:gd name="T3" fmla="*/ 2147483647 h 872"/>
              <a:gd name="T4" fmla="*/ 2147483647 w 936"/>
              <a:gd name="T5" fmla="*/ 0 h 872"/>
              <a:gd name="T6" fmla="*/ 0 60000 65536"/>
              <a:gd name="T7" fmla="*/ 0 60000 65536"/>
              <a:gd name="T8" fmla="*/ 0 60000 65536"/>
            </a:gdLst>
            <a:ahLst/>
            <a:cxnLst>
              <a:cxn ang="T6">
                <a:pos x="T0" y="T1"/>
              </a:cxn>
              <a:cxn ang="T7">
                <a:pos x="T2" y="T3"/>
              </a:cxn>
              <a:cxn ang="T8">
                <a:pos x="T4" y="T5"/>
              </a:cxn>
            </a:cxnLst>
            <a:rect l="0" t="0" r="r" b="b"/>
            <a:pathLst>
              <a:path w="936" h="872">
                <a:moveTo>
                  <a:pt x="0" y="872"/>
                </a:moveTo>
                <a:cubicBezTo>
                  <a:pt x="262" y="760"/>
                  <a:pt x="524" y="649"/>
                  <a:pt x="680" y="504"/>
                </a:cubicBezTo>
                <a:cubicBezTo>
                  <a:pt x="836" y="359"/>
                  <a:pt x="886" y="179"/>
                  <a:pt x="936" y="0"/>
                </a:cubicBezTo>
              </a:path>
            </a:pathLst>
          </a:custGeom>
          <a:noFill/>
          <a:ln w="38100" cap="flat" cmpd="sng">
            <a:solidFill>
              <a:srgbClr val="66FF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3431" name="Text Box 17"/>
          <p:cNvSpPr txBox="1">
            <a:spLocks noChangeArrowheads="1"/>
          </p:cNvSpPr>
          <p:nvPr/>
        </p:nvSpPr>
        <p:spPr bwMode="auto">
          <a:xfrm>
            <a:off x="6194425" y="1638300"/>
            <a:ext cx="6985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pt-BR" altLang="pt-BR" sz="2800" i="1">
                <a:solidFill>
                  <a:srgbClr val="66FF33"/>
                </a:solidFill>
              </a:rPr>
              <a:t>N</a:t>
            </a:r>
            <a:r>
              <a:rPr lang="pt-BR" altLang="pt-BR" sz="2800" i="1" baseline="30000">
                <a:solidFill>
                  <a:srgbClr val="66FF33"/>
                </a:solidFill>
              </a:rPr>
              <a:t>s’</a:t>
            </a:r>
          </a:p>
        </p:txBody>
      </p:sp>
      <p:sp>
        <p:nvSpPr>
          <p:cNvPr id="103432" name="Line 18"/>
          <p:cNvSpPr>
            <a:spLocks noChangeShapeType="1"/>
          </p:cNvSpPr>
          <p:nvPr/>
        </p:nvSpPr>
        <p:spPr bwMode="auto">
          <a:xfrm flipH="1">
            <a:off x="6324600" y="2286000"/>
            <a:ext cx="241300" cy="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3433" name="Line 19"/>
          <p:cNvSpPr>
            <a:spLocks noChangeShapeType="1"/>
          </p:cNvSpPr>
          <p:nvPr/>
        </p:nvSpPr>
        <p:spPr bwMode="auto">
          <a:xfrm flipH="1">
            <a:off x="4568825" y="2832100"/>
            <a:ext cx="1095375" cy="0"/>
          </a:xfrm>
          <a:prstGeom prst="line">
            <a:avLst/>
          </a:prstGeom>
          <a:noFill/>
          <a:ln w="9525">
            <a:solidFill>
              <a:schemeClr val="bg1"/>
            </a:solidFill>
            <a:prstDash val="dash"/>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3434" name="Line 20"/>
          <p:cNvSpPr>
            <a:spLocks noChangeShapeType="1"/>
          </p:cNvSpPr>
          <p:nvPr/>
        </p:nvSpPr>
        <p:spPr bwMode="auto">
          <a:xfrm flipV="1">
            <a:off x="4454525" y="2895600"/>
            <a:ext cx="0" cy="17780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3435" name="Freeform 21"/>
          <p:cNvSpPr>
            <a:spLocks/>
          </p:cNvSpPr>
          <p:nvPr/>
        </p:nvSpPr>
        <p:spPr bwMode="auto">
          <a:xfrm>
            <a:off x="2692400" y="1981200"/>
            <a:ext cx="901700" cy="1689100"/>
          </a:xfrm>
          <a:custGeom>
            <a:avLst/>
            <a:gdLst>
              <a:gd name="T0" fmla="*/ 2147483647 w 568"/>
              <a:gd name="T1" fmla="*/ 2147483647 h 1064"/>
              <a:gd name="T2" fmla="*/ 2147483647 w 568"/>
              <a:gd name="T3" fmla="*/ 2147483647 h 1064"/>
              <a:gd name="T4" fmla="*/ 0 w 568"/>
              <a:gd name="T5" fmla="*/ 0 h 1064"/>
              <a:gd name="T6" fmla="*/ 0 60000 65536"/>
              <a:gd name="T7" fmla="*/ 0 60000 65536"/>
              <a:gd name="T8" fmla="*/ 0 60000 65536"/>
            </a:gdLst>
            <a:ahLst/>
            <a:cxnLst>
              <a:cxn ang="T6">
                <a:pos x="T0" y="T1"/>
              </a:cxn>
              <a:cxn ang="T7">
                <a:pos x="T2" y="T3"/>
              </a:cxn>
              <a:cxn ang="T8">
                <a:pos x="T4" y="T5"/>
              </a:cxn>
            </a:cxnLst>
            <a:rect l="0" t="0" r="r" b="b"/>
            <a:pathLst>
              <a:path w="568" h="1064">
                <a:moveTo>
                  <a:pt x="568" y="1064"/>
                </a:moveTo>
                <a:cubicBezTo>
                  <a:pt x="543" y="824"/>
                  <a:pt x="519" y="585"/>
                  <a:pt x="424" y="408"/>
                </a:cubicBezTo>
                <a:cubicBezTo>
                  <a:pt x="329" y="231"/>
                  <a:pt x="164" y="115"/>
                  <a:pt x="0" y="0"/>
                </a:cubicBezTo>
              </a:path>
            </a:pathLst>
          </a:custGeom>
          <a:noFill/>
          <a:ln w="38100" cap="flat" cmpd="sng">
            <a:solidFill>
              <a:srgbClr val="66FF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3436" name="Line 22"/>
          <p:cNvSpPr>
            <a:spLocks noChangeShapeType="1"/>
          </p:cNvSpPr>
          <p:nvPr/>
        </p:nvSpPr>
        <p:spPr bwMode="auto">
          <a:xfrm flipH="1">
            <a:off x="3657600" y="3378200"/>
            <a:ext cx="228600" cy="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03437" name="Line 23"/>
          <p:cNvSpPr>
            <a:spLocks noChangeShapeType="1"/>
          </p:cNvSpPr>
          <p:nvPr/>
        </p:nvSpPr>
        <p:spPr bwMode="auto">
          <a:xfrm flipH="1">
            <a:off x="3454400" y="2832100"/>
            <a:ext cx="1114425" cy="0"/>
          </a:xfrm>
          <a:prstGeom prst="line">
            <a:avLst/>
          </a:prstGeom>
          <a:noFill/>
          <a:ln w="9525">
            <a:solidFill>
              <a:schemeClr val="bg1"/>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466968" name="Line 24"/>
          <p:cNvSpPr>
            <a:spLocks noChangeShapeType="1"/>
          </p:cNvSpPr>
          <p:nvPr/>
        </p:nvSpPr>
        <p:spPr bwMode="auto">
          <a:xfrm flipH="1" flipV="1">
            <a:off x="3530600" y="2895600"/>
            <a:ext cx="368300" cy="215900"/>
          </a:xfrm>
          <a:prstGeom prst="line">
            <a:avLst/>
          </a:prstGeom>
          <a:noFill/>
          <a:ln w="9525">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66968"/>
                                        </p:tgtEl>
                                        <p:attrNameLst>
                                          <p:attrName>style.visibility</p:attrName>
                                        </p:attrNameLst>
                                      </p:cBhvr>
                                      <p:to>
                                        <p:strVal val="visible"/>
                                      </p:to>
                                    </p:set>
                                    <p:animEffect transition="in" filter="wipe(right)">
                                      <p:cBhvr>
                                        <p:cTn id="7" dur="2000"/>
                                        <p:tgtEl>
                                          <p:spTgt spid="466968"/>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66959"/>
                                        </p:tgtEl>
                                        <p:attrNameLst>
                                          <p:attrName>style.visibility</p:attrName>
                                        </p:attrNameLst>
                                      </p:cBhvr>
                                      <p:to>
                                        <p:strVal val="visible"/>
                                      </p:to>
                                    </p:set>
                                    <p:animEffect transition="in" filter="wipe(left)">
                                      <p:cBhvr>
                                        <p:cTn id="11" dur="1000"/>
                                        <p:tgtEl>
                                          <p:spTgt spid="466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9" grpId="0"/>
      <p:bldP spid="466968" grpId="0" animBg="1"/>
    </p:bldLst>
  </p:timing>
</p:sld>
</file>

<file path=ppt/theme/theme1.xml><?xml version="1.0" encoding="utf-8"?>
<a:theme xmlns:a="http://schemas.openxmlformats.org/drawingml/2006/main" name="Estrutura padrão">
  <a:themeElements>
    <a:clrScheme name="Estrutura padrão 8">
      <a:dk1>
        <a:srgbClr val="FFFF00"/>
      </a:dk1>
      <a:lt1>
        <a:srgbClr val="FFFFFF"/>
      </a:lt1>
      <a:dk2>
        <a:srgbClr val="FFFF00"/>
      </a:dk2>
      <a:lt2>
        <a:srgbClr val="FFFF99"/>
      </a:lt2>
      <a:accent1>
        <a:srgbClr val="FFFFFF"/>
      </a:accent1>
      <a:accent2>
        <a:srgbClr val="FFFF00"/>
      </a:accent2>
      <a:accent3>
        <a:srgbClr val="FFFFFF"/>
      </a:accent3>
      <a:accent4>
        <a:srgbClr val="DADA00"/>
      </a:accent4>
      <a:accent5>
        <a:srgbClr val="FFFFFF"/>
      </a:accent5>
      <a:accent6>
        <a:srgbClr val="E7E700"/>
      </a:accent6>
      <a:hlink>
        <a:srgbClr val="CCECFF"/>
      </a:hlink>
      <a:folHlink>
        <a:srgbClr val="CCECFF"/>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strutura padrão 8">
        <a:dk1>
          <a:srgbClr val="FFFF00"/>
        </a:dk1>
        <a:lt1>
          <a:srgbClr val="FFFFFF"/>
        </a:lt1>
        <a:dk2>
          <a:srgbClr val="FFFF00"/>
        </a:dk2>
        <a:lt2>
          <a:srgbClr val="FFFF99"/>
        </a:lt2>
        <a:accent1>
          <a:srgbClr val="FFFFFF"/>
        </a:accent1>
        <a:accent2>
          <a:srgbClr val="FFFF00"/>
        </a:accent2>
        <a:accent3>
          <a:srgbClr val="FFFFFF"/>
        </a:accent3>
        <a:accent4>
          <a:srgbClr val="DADA00"/>
        </a:accent4>
        <a:accent5>
          <a:srgbClr val="FFFFFF"/>
        </a:accent5>
        <a:accent6>
          <a:srgbClr val="E7E700"/>
        </a:accent6>
        <a:hlink>
          <a:srgbClr val="CCECFF"/>
        </a:hlink>
        <a:folHlink>
          <a:srgbClr val="CCE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7953</TotalTime>
  <Words>8832</Words>
  <Application>Microsoft Office PowerPoint</Application>
  <PresentationFormat>Apresentação na tela (4:3)</PresentationFormat>
  <Paragraphs>948</Paragraphs>
  <Slides>186</Slides>
  <Notes>0</Notes>
  <HiddenSlides>0</HiddenSlides>
  <MMClips>0</MMClips>
  <ScaleCrop>false</ScaleCrop>
  <HeadingPairs>
    <vt:vector size="8" baseType="variant">
      <vt:variant>
        <vt:lpstr>Fontes usadas</vt:lpstr>
      </vt:variant>
      <vt:variant>
        <vt:i4>3</vt:i4>
      </vt:variant>
      <vt:variant>
        <vt:lpstr>Tema</vt:lpstr>
      </vt:variant>
      <vt:variant>
        <vt:i4>1</vt:i4>
      </vt:variant>
      <vt:variant>
        <vt:lpstr>Servidores OLE inseridos</vt:lpstr>
      </vt:variant>
      <vt:variant>
        <vt:i4>1</vt:i4>
      </vt:variant>
      <vt:variant>
        <vt:lpstr>Títulos de slides</vt:lpstr>
      </vt:variant>
      <vt:variant>
        <vt:i4>186</vt:i4>
      </vt:variant>
    </vt:vector>
  </HeadingPairs>
  <TitlesOfParts>
    <vt:vector size="191" baseType="lpstr">
      <vt:lpstr>Arial</vt:lpstr>
      <vt:lpstr>Symbol</vt:lpstr>
      <vt:lpstr>Times New Roman</vt:lpstr>
      <vt:lpstr>Estrutura padrão</vt:lpstr>
      <vt:lpstr>Equation</vt:lpstr>
      <vt:lpstr>Cap. 1  REFLEXÕES SOBRE O ESTADO ATUAL DA ECONOMIA MONETÁRIA</vt:lpstr>
      <vt:lpstr>Introdução</vt:lpstr>
      <vt:lpstr>Hipótese crítica: mercado de capitais perfeitos</vt:lpstr>
      <vt:lpstr>Hipótese crítica: mercado de capitais perfeitos</vt:lpstr>
      <vt:lpstr>Uma crítica da teoria baseada na demanda por moeda para transações</vt:lpstr>
      <vt:lpstr>Uma crítica da teoria baseada na demanda por moeda para transações</vt:lpstr>
      <vt:lpstr>A moeda é portadora de juros, com um custo de oportunidade possivelmente baixo</vt:lpstr>
      <vt:lpstr>A moeda é portadora de juros, com um custo de oportunidade possivelmente baixo</vt:lpstr>
      <vt:lpstr>A moeda é portadora de juros, com um custo de oportunidade possivelmente baixo</vt:lpstr>
      <vt:lpstr>A maioria das transações gera renda?</vt:lpstr>
      <vt:lpstr>A maioria das transações gera renda?</vt:lpstr>
      <vt:lpstr>Apresentação do PowerPoint</vt:lpstr>
      <vt:lpstr>E é necessário moeda para as transações?</vt:lpstr>
      <vt:lpstr>Movimentos na velocidade</vt:lpstr>
      <vt:lpstr>Apresentação do PowerPoint</vt:lpstr>
      <vt:lpstr>Apresentação do PowerPoint</vt:lpstr>
      <vt:lpstr>Movimentos na velocidade</vt:lpstr>
      <vt:lpstr>Apresentação do PowerPoint</vt:lpstr>
      <vt:lpstr>Movimentos na velocidade</vt:lpstr>
      <vt:lpstr>Movimentos na velocidade</vt:lpstr>
      <vt:lpstr>Movimentos na velocidade</vt:lpstr>
      <vt:lpstr>Problemas adicionais</vt:lpstr>
      <vt:lpstr>Problemas adicionais</vt:lpstr>
      <vt:lpstr>Problemas adicionais</vt:lpstr>
      <vt:lpstr>Movimento nas taxas de juros</vt:lpstr>
      <vt:lpstr>Movimento nas taxas de juros</vt:lpstr>
      <vt:lpstr>Spread das taxas de juros</vt:lpstr>
      <vt:lpstr>Spread das taxas de juros</vt:lpstr>
      <vt:lpstr>Cap. 2  COMO AS FINANÇAS DIVERGEM</vt:lpstr>
      <vt:lpstr>Introdução</vt:lpstr>
      <vt:lpstr>Introdução</vt:lpstr>
      <vt:lpstr>Taxas de juros</vt:lpstr>
      <vt:lpstr>Taxas de juros</vt:lpstr>
      <vt:lpstr>Taxas de juros</vt:lpstr>
      <vt:lpstr>Racionamento de crédito</vt:lpstr>
      <vt:lpstr>Racionamento de crédito</vt:lpstr>
      <vt:lpstr>Racionamento de crédito</vt:lpstr>
      <vt:lpstr>Racionamento de crédito</vt:lpstr>
      <vt:lpstr>Racionamento na emissão de ações</vt:lpstr>
      <vt:lpstr>Racionamento na emissão de ações</vt:lpstr>
      <vt:lpstr>Racionamento na emissão de ações</vt:lpstr>
      <vt:lpstr>Efeitos...</vt:lpstr>
      <vt:lpstr>Efeitos...</vt:lpstr>
      <vt:lpstr>Efeitos...</vt:lpstr>
      <vt:lpstr>Efeitos...</vt:lpstr>
      <vt:lpstr>Efeitos...</vt:lpstr>
      <vt:lpstr>Efeitos...</vt:lpstr>
      <vt:lpstr>Efeitos...</vt:lpstr>
      <vt:lpstr>Efeitos...</vt:lpstr>
      <vt:lpstr>Efeitos...</vt:lpstr>
      <vt:lpstr>Efeitos...</vt:lpstr>
      <vt:lpstr>Efeitos...</vt:lpstr>
      <vt:lpstr>Cap. 5  EQUILÍBRIO DE MERCADO Aula 8</vt:lpstr>
      <vt:lpstr>Introdução</vt:lpstr>
      <vt:lpstr>A economia do milho</vt:lpstr>
      <vt:lpstr>A economia do milho</vt:lpstr>
      <vt:lpstr>A economia do milho</vt:lpstr>
      <vt:lpstr>A economia do milho</vt:lpstr>
      <vt:lpstr>A economia do milho</vt:lpstr>
      <vt:lpstr>A economia do milho</vt:lpstr>
      <vt:lpstr>A economia do milho</vt:lpstr>
      <vt:lpstr>A economia do milho</vt:lpstr>
      <vt:lpstr>A economia do milho</vt:lpstr>
      <vt:lpstr>A economia do milho</vt:lpstr>
      <vt:lpstr>A economia do milho</vt:lpstr>
      <vt:lpstr>A economia do milho com racionamento de crédito</vt:lpstr>
      <vt:lpstr>A economia do milho com racionamento de crédito</vt:lpstr>
      <vt:lpstr>A economia do milho com racionamento de crédito</vt:lpstr>
      <vt:lpstr>A economia do milho com racionamento de crédito</vt:lpstr>
      <vt:lpstr>Equilíbrio de mercado com racionamento de crédito</vt:lpstr>
      <vt:lpstr>Equilíbrio de mercado com racionamento de crédito</vt:lpstr>
      <vt:lpstr>Equilíbrio de mercado com racionamento de crédito</vt:lpstr>
      <vt:lpstr>Equilíbrio de mercado com racionamento de crédito</vt:lpstr>
      <vt:lpstr>Equilíbrio de mercado com racionamento de crédito</vt:lpstr>
      <vt:lpstr>Uma formulação alternativa</vt:lpstr>
      <vt:lpstr>Uma formulação alternativa</vt:lpstr>
      <vt:lpstr>Uma formulação alternativa</vt:lpstr>
      <vt:lpstr>Uma formulação alternativa</vt:lpstr>
      <vt:lpstr>Uma formulação alternativa</vt:lpstr>
      <vt:lpstr>Uma formulação alternativa</vt:lpstr>
      <vt:lpstr>Uma formulação alternativa</vt:lpstr>
      <vt:lpstr>Uma formulação alternativa</vt:lpstr>
      <vt:lpstr>Uma formulação alternativa</vt:lpstr>
      <vt:lpstr>Uma formulação alternativa</vt:lpstr>
      <vt:lpstr>Uma formulação alternativa</vt:lpstr>
      <vt:lpstr>Uma formulação alternativa</vt:lpstr>
      <vt:lpstr>Uma formulação alternativa</vt:lpstr>
      <vt:lpstr>Uma formulação alternativa</vt:lpstr>
      <vt:lpstr>Uma formulação alternativa</vt:lpstr>
      <vt:lpstr>Uma formulação alternativa</vt:lpstr>
      <vt:lpstr>Uma formulação alternativa</vt:lpstr>
      <vt:lpstr>Uma formulação alternativa</vt:lpstr>
      <vt:lpstr>Determinação da taxa de juros</vt:lpstr>
      <vt:lpstr>Uma formulação alternativa</vt:lpstr>
      <vt:lpstr>Determinação da taxa de juros</vt:lpstr>
      <vt:lpstr>Determinação da taxa de juros</vt:lpstr>
      <vt:lpstr>Determinação da taxa de juros</vt:lpstr>
      <vt:lpstr>Determinação da taxa de juros</vt:lpstr>
      <vt:lpstr>Determinação da taxa de juros</vt:lpstr>
      <vt:lpstr>Cap. 6  DA ECONOMIA DO MILHO À ECONOMIA MONETÁRIA Aula 9</vt:lpstr>
      <vt:lpstr>Introdução</vt:lpstr>
      <vt:lpstr>Introdução</vt:lpstr>
      <vt:lpstr>Introdução</vt:lpstr>
      <vt:lpstr>Introdução</vt:lpstr>
      <vt:lpstr>Certificação</vt:lpstr>
      <vt:lpstr>Certificação</vt:lpstr>
      <vt:lpstr>Certificação</vt:lpstr>
      <vt:lpstr>Exigência de reservas</vt:lpstr>
      <vt:lpstr>Exigência de reservas</vt:lpstr>
      <vt:lpstr>Exigência de reservas</vt:lpstr>
      <vt:lpstr>Exigência de reservas</vt:lpstr>
      <vt:lpstr>Exigência de reservas</vt:lpstr>
      <vt:lpstr>“Armadilha da liquidez”</vt:lpstr>
      <vt:lpstr>“Armadilha da liquidez”</vt:lpstr>
      <vt:lpstr>“Armadilha da liquidez”</vt:lpstr>
      <vt:lpstr>“Armadilha da liquidez”</vt:lpstr>
      <vt:lpstr>Análise de equilíbrio</vt:lpstr>
      <vt:lpstr>Análise de equilíbrio</vt:lpstr>
      <vt:lpstr>Análise de equilíbrio</vt:lpstr>
      <vt:lpstr>Análise de equilíbrio</vt:lpstr>
      <vt:lpstr>Análise de equilíbrio</vt:lpstr>
      <vt:lpstr>Análise de equilíbrio</vt:lpstr>
      <vt:lpstr>Análise de equilíbrio</vt:lpstr>
      <vt:lpstr>Análise de equilíbrio</vt:lpstr>
      <vt:lpstr>Análise de equilíbrio</vt:lpstr>
      <vt:lpstr>Análise de equilíbrio</vt:lpstr>
      <vt:lpstr>Análise de equilíbrio</vt:lpstr>
      <vt:lpstr>Análise de equilíbrio</vt:lpstr>
      <vt:lpstr>Por que o estardalhaço?</vt:lpstr>
      <vt:lpstr>Por que o estardalhaço?</vt:lpstr>
      <vt:lpstr>Por que o estardalhaço?</vt:lpstr>
      <vt:lpstr>Por que o estardalhaço?</vt:lpstr>
      <vt:lpstr>Por que o estardalhaço?</vt:lpstr>
      <vt:lpstr>Por que o estardalhaço?</vt:lpstr>
      <vt:lpstr>Por que o estardalhaço?</vt:lpstr>
      <vt:lpstr>Por que o estardalhaço?</vt:lpstr>
      <vt:lpstr>Por que o estardalhaço?</vt:lpstr>
      <vt:lpstr>Comparação da eficiência da política monetária nos modelos bancários competitivo e restrito</vt:lpstr>
      <vt:lpstr>Por que mudanças nas taxas de juros nominais podem ter importância?</vt:lpstr>
      <vt:lpstr>Por que mudanças nas taxas de juros nominais podem ter importância?</vt:lpstr>
      <vt:lpstr>Por que mudanças nas taxas de juros nominais podem ter importância?</vt:lpstr>
      <vt:lpstr>Por que mudanças nas taxas de juros nominais podem ter importância?</vt:lpstr>
      <vt:lpstr>Por que mudanças nas taxas de juros nominais podem ter importância?</vt:lpstr>
      <vt:lpstr>Por que mudanças nas taxas de juros nominais podem ter importância?</vt:lpstr>
      <vt:lpstr>Por que mudanças nas taxas de juros nominais podem ter importância?</vt:lpstr>
      <vt:lpstr>Racionamento de crédito</vt:lpstr>
      <vt:lpstr>Racionamento de crédito</vt:lpstr>
      <vt:lpstr>Racionamento de crédito</vt:lpstr>
      <vt:lpstr>Racionamento de crédito</vt:lpstr>
      <vt:lpstr>Racionamento de crédito</vt:lpstr>
      <vt:lpstr>Cap. 7  PARA UMA TEORIA DE EQUILÍBRIO GERAL DE CRÉDITO Aula 10</vt:lpstr>
      <vt:lpstr>Introdução</vt:lpstr>
      <vt:lpstr>Introdução</vt:lpstr>
      <vt:lpstr>Introdução</vt:lpstr>
      <vt:lpstr>Introdução</vt:lpstr>
      <vt:lpstr>Por que existem tantos agentes e instituições envolvidas na oferta de credito?</vt:lpstr>
      <vt:lpstr>Por que existem tantos agentes e instituições envolvidas na oferta de credito?</vt:lpstr>
      <vt:lpstr>Modelando relações de crédito de equilíbrio geral</vt:lpstr>
      <vt:lpstr>Modelando relações de crédito de equilíbrio geral</vt:lpstr>
      <vt:lpstr>Falência</vt:lpstr>
      <vt:lpstr>Interconexões de crédito e crise de confiança</vt:lpstr>
      <vt:lpstr>Interconexões de crédito e crise de confiança</vt:lpstr>
      <vt:lpstr>Interconexões de crédito e crise de confiança</vt:lpstr>
      <vt:lpstr>Política Monetária</vt:lpstr>
      <vt:lpstr>Política Monetária</vt:lpstr>
      <vt:lpstr>Política Monetária</vt:lpstr>
      <vt:lpstr>Política Monetária</vt:lpstr>
      <vt:lpstr>Resumo do que foi discutido sobre os novos paradigmas em economia monetária</vt:lpstr>
      <vt:lpstr>Novo Paradigma</vt:lpstr>
      <vt:lpstr>Novo Paradigma</vt:lpstr>
      <vt:lpstr>Novo Paradigma</vt:lpstr>
      <vt:lpstr>Novo Paradigma</vt:lpstr>
      <vt:lpstr>Novo Paradigma</vt:lpstr>
      <vt:lpstr>Novo Paradigma</vt:lpstr>
      <vt:lpstr>Novo Paradigma</vt:lpstr>
      <vt:lpstr>Novo Paradigma</vt:lpstr>
      <vt:lpstr>Novo Paradigma</vt:lpstr>
      <vt:lpstr>Novo Paradigma</vt:lpstr>
      <vt:lpstr>Novo Paradigma</vt:lpstr>
      <vt:lpstr>Novo Paradigma</vt:lpstr>
      <vt:lpstr>Novo Paradigma</vt:lpstr>
      <vt:lpstr>Novo Paradigma</vt:lpstr>
      <vt:lpstr>Novo Paradigma</vt:lpstr>
      <vt:lpstr>Novo Paradigma</vt:lpstr>
      <vt:lpstr>Novo Paradigma</vt:lpstr>
      <vt:lpstr>Novo Paradigma</vt:lpstr>
    </vt:vector>
  </TitlesOfParts>
  <Company>ESALQ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MACROECONOMIA I</dc:title>
  <dc:subject>Aula1</dc:subject>
  <dc:creator>Roberto Arruda de Souza Lima</dc:creator>
  <cp:lastModifiedBy>Roberto Arruda de Souza Lima</cp:lastModifiedBy>
  <cp:revision>301</cp:revision>
  <cp:lastPrinted>2004-02-18T18:43:51Z</cp:lastPrinted>
  <dcterms:created xsi:type="dcterms:W3CDTF">2000-11-11T19:49:41Z</dcterms:created>
  <dcterms:modified xsi:type="dcterms:W3CDTF">2018-10-24T18:26:24Z</dcterms:modified>
</cp:coreProperties>
</file>