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Comfortaa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>
        <p:scale>
          <a:sx n="128" d="100"/>
          <a:sy n="128" d="100"/>
        </p:scale>
        <p:origin x="-31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909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48456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175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51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AGS5qSauO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e6l1fFUEa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XdDo3hch8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pGNFVTbZT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S_Zer5cEa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asilio.fundaj.gov.br/pesquisaescola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Ip0rb2wnW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descr="Chico Science &amp; Nação Zumbi - Maracatu Atômico [CLIPE EM ALTA QUALIDADE]" title="Chico Science &amp; Nação Zumbi - Maracatu Atômico [CLIPE EM ALTA QUALIDADE HD]">
            <a:hlinkClick r:id="rId3"/>
          </p:cNvPr>
          <p:cNvSpPr/>
          <p:nvPr/>
        </p:nvSpPr>
        <p:spPr>
          <a:xfrm>
            <a:off x="1913273" y="845575"/>
            <a:ext cx="5388304" cy="4041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	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0375" y="886375"/>
            <a:ext cx="5682300" cy="4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b="1">
                <a:solidFill>
                  <a:schemeClr val="dk1"/>
                </a:solidFill>
              </a:rPr>
              <a:t>A expressão </a:t>
            </a:r>
            <a:r>
              <a:rPr lang="pt-BR" b="1" i="1">
                <a:solidFill>
                  <a:schemeClr val="dk1"/>
                </a:solidFill>
              </a:rPr>
              <a:t>homem-caranguejo</a:t>
            </a:r>
            <a:endParaRPr b="1" i="1"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É uma metáfora utilizada para demonstrar a semelhança entre o homem do mangue e o caranguejo, que fica clara pelos seguintes excertos retirados do texto:</a:t>
            </a:r>
            <a:endParaRPr i="1">
              <a:solidFill>
                <a:srgbClr val="999999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“[...] fervilhando de caranguejos e povoada de seres humanos feitos de carne de caranguejo, pensando e sentindo </a:t>
            </a:r>
            <a:r>
              <a:rPr lang="pt-BR" i="1" u="sng">
                <a:solidFill>
                  <a:srgbClr val="999999"/>
                </a:solidFill>
              </a:rPr>
              <a:t>como </a:t>
            </a:r>
            <a:r>
              <a:rPr lang="pt-BR" i="1">
                <a:solidFill>
                  <a:srgbClr val="999999"/>
                </a:solidFill>
              </a:rPr>
              <a:t>caranguejo” </a:t>
            </a:r>
            <a:endParaRPr i="1">
              <a:solidFill>
                <a:srgbClr val="99999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“[...] nunca mais se podiam libertar desta crosta de lama que os tornava tão</a:t>
            </a:r>
            <a:r>
              <a:rPr lang="pt-BR" i="1" u="sng">
                <a:solidFill>
                  <a:srgbClr val="999999"/>
                </a:solidFill>
              </a:rPr>
              <a:t> parecidos</a:t>
            </a:r>
            <a:r>
              <a:rPr lang="pt-BR" i="1">
                <a:solidFill>
                  <a:srgbClr val="999999"/>
                </a:solidFill>
              </a:rPr>
              <a:t> com os caranguejos [...]”</a:t>
            </a:r>
            <a:endParaRPr i="1">
              <a:solidFill>
                <a:srgbClr val="99999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“Cedo me dei conta deste estranho </a:t>
            </a:r>
            <a:r>
              <a:rPr lang="pt-BR" i="1" u="sng">
                <a:solidFill>
                  <a:srgbClr val="999999"/>
                </a:solidFill>
              </a:rPr>
              <a:t>mimetismo</a:t>
            </a:r>
            <a:r>
              <a:rPr lang="pt-BR" i="1">
                <a:solidFill>
                  <a:srgbClr val="999999"/>
                </a:solidFill>
              </a:rPr>
              <a:t>: os homens se </a:t>
            </a:r>
            <a:r>
              <a:rPr lang="pt-BR" i="1" u="sng">
                <a:solidFill>
                  <a:srgbClr val="999999"/>
                </a:solidFill>
              </a:rPr>
              <a:t>assemelhando</a:t>
            </a:r>
            <a:r>
              <a:rPr lang="pt-BR" i="1">
                <a:solidFill>
                  <a:srgbClr val="999999"/>
                </a:solidFill>
              </a:rPr>
              <a:t>, em tudo, aos caranguejos, arrastando-se, agachando-se </a:t>
            </a:r>
            <a:r>
              <a:rPr lang="pt-BR" i="1" u="sng">
                <a:solidFill>
                  <a:srgbClr val="999999"/>
                </a:solidFill>
              </a:rPr>
              <a:t>como</a:t>
            </a:r>
            <a:r>
              <a:rPr lang="pt-BR" i="1">
                <a:solidFill>
                  <a:srgbClr val="999999"/>
                </a:solidFill>
              </a:rPr>
              <a:t> caranguejos para poderem sobreviver. Parados com os caranguejos na beira d’água ou caminhando para trás </a:t>
            </a:r>
            <a:r>
              <a:rPr lang="pt-BR" i="1" u="sng">
                <a:solidFill>
                  <a:srgbClr val="999999"/>
                </a:solidFill>
              </a:rPr>
              <a:t>como</a:t>
            </a:r>
            <a:r>
              <a:rPr lang="pt-BR" i="1">
                <a:solidFill>
                  <a:srgbClr val="999999"/>
                </a:solidFill>
              </a:rPr>
              <a:t> caminham os caranguejos”</a:t>
            </a:r>
            <a:endParaRPr i="1">
              <a:solidFill>
                <a:srgbClr val="999999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675" y="1855363"/>
            <a:ext cx="3125700" cy="208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0375" y="728725"/>
            <a:ext cx="5245200" cy="4248900"/>
          </a:xfrm>
          <a:prstGeom prst="rect">
            <a:avLst/>
          </a:prstGeom>
          <a:effectLst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b="1"/>
              <a:t>Significado do homem-caranguejo </a:t>
            </a:r>
            <a:r>
              <a:rPr lang="pt-BR"/>
              <a:t>    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Mergulhado na particularidade ou vida cotidiana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Homem-particular</a:t>
            </a:r>
            <a:r>
              <a:rPr lang="pt-BR">
                <a:solidFill>
                  <a:schemeClr val="dk1"/>
                </a:solidFill>
              </a:rPr>
              <a:t> x</a:t>
            </a:r>
            <a:r>
              <a:rPr lang="pt-BR"/>
              <a:t> Homem genérico/individual</a:t>
            </a:r>
            <a:endParaRPr/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 Os habitantes dos mangues, depois de terem um dia saltado para dentro da vida, nesta lama pegajosa dos mangues, </a:t>
            </a:r>
            <a:r>
              <a:rPr lang="pt-BR" b="1" i="1">
                <a:solidFill>
                  <a:srgbClr val="999999"/>
                </a:solidFill>
              </a:rPr>
              <a:t>dificilmente conseguiriam sair do ciclo do caranguejo, a não ser saltando para a morte</a:t>
            </a:r>
            <a:r>
              <a:rPr lang="pt-BR" i="1">
                <a:solidFill>
                  <a:srgbClr val="999999"/>
                </a:solidFill>
              </a:rPr>
              <a:t> e, assim, se afundando para sempre dentro da lama. A impressão que eu tinha era que os habitantes dos mangues – homens e caranguejos nascidos à beira do rio –, </a:t>
            </a:r>
            <a:r>
              <a:rPr lang="pt-BR" b="1" i="1">
                <a:solidFill>
                  <a:srgbClr val="999999"/>
                </a:solidFill>
              </a:rPr>
              <a:t>à medida que iam crescendo, iam cada vez se atolando mais na lama</a:t>
            </a:r>
            <a:r>
              <a:rPr lang="pt-BR" i="1">
                <a:solidFill>
                  <a:srgbClr val="999999"/>
                </a:solidFill>
              </a:rPr>
              <a:t>” (CASTRO, 1967a, p. 13).</a:t>
            </a:r>
            <a:endParaRPr i="1">
              <a:solidFill>
                <a:srgbClr val="999999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575" y="1728375"/>
            <a:ext cx="3562800" cy="23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CICLO DO CARANGUEJO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0375" y="823950"/>
            <a:ext cx="4958100" cy="4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Relações de domínio e subordinação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Relações sociais e econômicas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“Se a terra foi feita para o homem com tudo para bem servi-lo, o mangue foi feito essencialmente para o caranguejo. Tudo aí é, ou está para ser caranguejo, inclusive a lama e o homem que vive nela. </a:t>
            </a:r>
            <a:r>
              <a:rPr lang="pt-BR" b="1" i="1">
                <a:solidFill>
                  <a:srgbClr val="999999"/>
                </a:solidFill>
              </a:rPr>
              <a:t>A lama misturada com urina, excremento e outros resíduos que a maré traz, quando ainda não é caranguejo vai ser</a:t>
            </a:r>
            <a:r>
              <a:rPr lang="pt-BR" i="1">
                <a:solidFill>
                  <a:srgbClr val="999999"/>
                </a:solidFill>
              </a:rPr>
              <a:t>. [...] São 200 mil indivíduos, 200 mil cidadãos feitos de carne de caranguejos. </a:t>
            </a:r>
            <a:r>
              <a:rPr lang="pt-BR" b="1" i="1">
                <a:solidFill>
                  <a:srgbClr val="999999"/>
                </a:solidFill>
              </a:rPr>
              <a:t>O que o organismo rejeita volta como detrito para a lama do mangue para virar caranguejo outra vez</a:t>
            </a:r>
            <a:r>
              <a:rPr lang="pt-BR" i="1">
                <a:solidFill>
                  <a:srgbClr val="999999"/>
                </a:solidFill>
              </a:rPr>
              <a:t>. Nesta aparente placidez do charco desenrola-se trágico e silencioso o ciclo do caranguejo. </a:t>
            </a:r>
            <a:r>
              <a:rPr lang="pt-BR" b="1" i="1">
                <a:solidFill>
                  <a:srgbClr val="999999"/>
                </a:solidFill>
              </a:rPr>
              <a:t>O ciclo da fome devorando os homens e os caranguejos todos atolados na lama</a:t>
            </a:r>
            <a:r>
              <a:rPr lang="pt-BR" i="1">
                <a:solidFill>
                  <a:srgbClr val="999999"/>
                </a:solidFill>
              </a:rPr>
              <a:t>”  (CASTRO, 1967b, p. 28-29).</a:t>
            </a:r>
            <a:endParaRPr i="1">
              <a:solidFill>
                <a:srgbClr val="999999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7312" r="16987"/>
          <a:stretch/>
        </p:blipFill>
        <p:spPr>
          <a:xfrm>
            <a:off x="5068625" y="1332200"/>
            <a:ext cx="3849750" cy="30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 descr="As histórias de quem vive nos mangues. Reportagem: Pedro Henrique Cunha Imagens: Annaclarice Almeida/DP/D.A Press Edição de imagens: Renata Portini" title="Pouco mudou em 40 anos sem Josué">
            <a:hlinkClick r:id="rId3"/>
          </p:cNvPr>
          <p:cNvSpPr/>
          <p:nvPr/>
        </p:nvSpPr>
        <p:spPr>
          <a:xfrm>
            <a:off x="1810900" y="795300"/>
            <a:ext cx="5522200" cy="41416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RELEITURA: HOMEM GABIRU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42825" y="1938900"/>
            <a:ext cx="4933500" cy="16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Anos 1990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Mudança do contexto: do mangue para a cidade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Manutenção das relações socioeconômicas e da fome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Nova espécie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800" y="653050"/>
            <a:ext cx="3316575" cy="43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525" y="3578700"/>
            <a:ext cx="2157624" cy="14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RELEITURA: MOVIMENTO MANGUEBEAT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2825" y="1162350"/>
            <a:ext cx="4924800" cy="3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O QUE É?</a:t>
            </a:r>
            <a:endParaRPr b="1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Movimento contracultura (contestação social | comunicação em massa)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Brasil Recife | 1991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Mistura de ritmos regionais, como o maracatu, com o rock, hip hop, funk americano e música eletrônica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Crítica ao abandono econômico-social do mangue</a:t>
            </a:r>
            <a:endParaRPr/>
          </a:p>
        </p:txBody>
      </p:sp>
      <p:sp>
        <p:nvSpPr>
          <p:cNvPr id="113" name="Shape 113" descr="Chico Science &amp; Nação Zumbi - a cidade (clipe)" title="Chico Science &amp; Nação Zumbi - a cidade (clipe)">
            <a:hlinkClick r:id="rId3"/>
          </p:cNvPr>
          <p:cNvSpPr/>
          <p:nvPr/>
        </p:nvSpPr>
        <p:spPr>
          <a:xfrm>
            <a:off x="5167600" y="1165200"/>
            <a:ext cx="3750775" cy="2813081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RELEITURA: MOVIMENTO MANGUEBEAT</a:t>
            </a: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2825" y="1227900"/>
            <a:ext cx="4758600" cy="33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IDEALIZADORES</a:t>
            </a:r>
            <a:endParaRPr b="1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Fred Zero Quatro (vocalista Mundo Livre S/A)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Chico Science (vocalista Nação Zumbi)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Manifesto Caranguejos com Cérebro | 1992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Da Lama ao Caos | 1994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Personificação - caranguejo-homem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homem &gt; caranguejo &gt; homem</a:t>
            </a:r>
            <a:endParaRPr/>
          </a:p>
        </p:txBody>
      </p:sp>
      <p:sp>
        <p:nvSpPr>
          <p:cNvPr id="120" name="Shape 120" descr="Meu Esquema Composição: Fred Zero Quatro   Ela é meu treino de futebol Ela é meu domingão de sol Ela é meu esquema  Ela é meu concerto de rock'roll Nação, minha torcida gritando gol Minha Ipanema  Ela é meu curso de anatomia Ela é meu retiro espiritual Ela é minha história  Ela é meu desfile internacional Ela é meu bloco de carnaval Minha evolução...  Galega Tento descrever o que é estar com você  Princesa Todos vão saber que eu estou muito bem com você  Ela é minha ilha da Fantasia A mais avançada das terapias Meu Playcenter  Ela é minha pista alucinada A mais concorrida das baladas Meu inferninho  Ela é meu esporte radical Poderosa, viciante, mas não faz mal Meu docinho  Ela é o que meu médico receitou Rivaldo Maravilha mandando um gol Minha chapação...  Galega Nem dá pra dizer o que é estar com você  Princesa Todo mundo vê que eu sou mais..." title="Mundo Livre S/A - Meu Esquema (ao vivo - showlivre.com)">
            <a:hlinkClick r:id="rId3"/>
          </p:cNvPr>
          <p:cNvSpPr/>
          <p:nvPr/>
        </p:nvSpPr>
        <p:spPr>
          <a:xfrm>
            <a:off x="5088425" y="1567025"/>
            <a:ext cx="3647200" cy="2735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RELEITURA: MOVIMENTO MANGUEBEAT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42825" y="1227900"/>
            <a:ext cx="4758600" cy="33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ORIGEM</a:t>
            </a:r>
            <a:endParaRPr b="1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Mesa de bar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Chico Science + Fred Zero Quatro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Cena Mangue | Cena Punk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1992 | Release &gt; Manifesto e Cena &gt; Movimento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Mangue + bit &gt; Manguebit &gt; Manguebeat</a:t>
            </a:r>
            <a:endParaRPr/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 descr="Compre no iTunes: https://itunes.apple.com/br/album/mangue-bit-ao-vivo/id1080447119  Lançamento: Coqueiro Verde Records" title="Mundo Livre SA - 01 - Manguebit - 2016">
            <a:hlinkClick r:id="rId3"/>
          </p:cNvPr>
          <p:cNvSpPr/>
          <p:nvPr/>
        </p:nvSpPr>
        <p:spPr>
          <a:xfrm>
            <a:off x="5123725" y="1204050"/>
            <a:ext cx="3647200" cy="2735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RELEITURA: MOVIMENTO MANGUEBEAT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42825" y="1227900"/>
            <a:ext cx="4758600" cy="17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MANIFESTO</a:t>
            </a:r>
            <a:endParaRPr b="1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Mangue, o conceito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Manguetown, a cidade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Mangue, a cena</a:t>
            </a:r>
            <a:endParaRPr/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224" y="1047700"/>
            <a:ext cx="3042625" cy="37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t="-9040" b="9039"/>
          <a:stretch/>
        </p:blipFill>
        <p:spPr>
          <a:xfrm>
            <a:off x="5953075" y="716684"/>
            <a:ext cx="2965301" cy="371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FOME NO BRASIL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29650" y="993375"/>
            <a:ext cx="68148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Insegurança alimentar</a:t>
            </a:r>
            <a:endParaRPr b="1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52 milhões de brasileiros (25,8%) vivem em insegurança alimentar e 7,2 milhões (3,6%) em insegurança alimentar grave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Desses, 12 milhões vivem na zona rural, correspondendo a 40% da população rural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O Nordeste é a região com o maior número de domicílios em insegurança alimentar, correspondendo a 44,2%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Pesquisa realizada em 2013 pela Pesquisa Nacional por Amostra em Domicílio (PNAD)</a:t>
            </a:r>
            <a:endParaRPr sz="12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12475"/>
            <a:ext cx="9156600" cy="257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6300" y="2186025"/>
            <a:ext cx="9144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UMA HERMENÊUTICA DO CICLO DO CARANGUEJO</a:t>
            </a:r>
            <a:endParaRPr sz="2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6300" y="4305750"/>
            <a:ext cx="9156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rebuchet MS"/>
                <a:ea typeface="Trebuchet MS"/>
                <a:cs typeface="Trebuchet MS"/>
                <a:sym typeface="Trebuchet MS"/>
              </a:rPr>
              <a:t>FACULDADE DE SAÚDE PÚBLICA - USP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rebuchet MS"/>
                <a:ea typeface="Trebuchet MS"/>
                <a:cs typeface="Trebuchet MS"/>
                <a:sym typeface="Trebuchet MS"/>
              </a:rPr>
              <a:t>HSP0282 | ALIMENTAÇÃO E CONTEXTO SOCIAL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rebuchet MS"/>
                <a:ea typeface="Trebuchet MS"/>
                <a:cs typeface="Trebuchet MS"/>
                <a:sym typeface="Trebuchet MS"/>
              </a:rPr>
              <a:t>2018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FOME NO BRASIL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63425" y="946250"/>
            <a:ext cx="41811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Principais causas</a:t>
            </a:r>
            <a:endParaRPr b="1"/>
          </a:p>
          <a:p>
            <a:pPr marL="457200" lvl="0" indent="-3175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Concentração de renda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Desigualdade social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Problemas econômicos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875" y="946250"/>
            <a:ext cx="3966500" cy="3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ALIMENTAÇÃO E RENDA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87275" y="1772700"/>
            <a:ext cx="41199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BAIXA RENDA</a:t>
            </a:r>
            <a:endParaRPr b="1"/>
          </a:p>
          <a:p>
            <a:pPr marL="457200" lvl="0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Tendência a economizar nas compras → Reduz variedade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Alto consumo de alimentos industrializados</a:t>
            </a:r>
            <a:endParaRPr b="1"/>
          </a:p>
        </p:txBody>
      </p:sp>
      <p:sp>
        <p:nvSpPr>
          <p:cNvPr id="155" name="Shape 155"/>
          <p:cNvSpPr txBox="1"/>
          <p:nvPr/>
        </p:nvSpPr>
        <p:spPr>
          <a:xfrm>
            <a:off x="4578550" y="1816350"/>
            <a:ext cx="4339800" cy="1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ALTA RENDA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Alimentação variada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Maior acesso a alimentos orgânicos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64150" y="952550"/>
            <a:ext cx="8615700" cy="3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b="1">
                <a:solidFill>
                  <a:schemeClr val="dk1"/>
                </a:solidFill>
              </a:rPr>
              <a:t>Fome Zero</a:t>
            </a:r>
            <a:r>
              <a:rPr lang="pt-BR">
                <a:solidFill>
                  <a:schemeClr val="dk1"/>
                </a:solidFill>
              </a:rPr>
              <a:t>: criado em 2003, é um programa do Governo Federal, composto por vários outros programas, para combate à fome e miséria, visando o direito de alimentação da população brasileira. 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b="1">
                <a:solidFill>
                  <a:schemeClr val="dk1"/>
                </a:solidFill>
              </a:rPr>
              <a:t>Estratégia Saúde da Família: </a:t>
            </a:r>
            <a:r>
              <a:rPr lang="pt-BR">
                <a:solidFill>
                  <a:schemeClr val="dk1"/>
                </a:solidFill>
              </a:rPr>
              <a:t>criado em 1933 como Programa Saúde da Família, foi implantado, a princípio, nos municípios do "Mapa da Fome". Logo depois, o programa foi estendido para municípios de todo o Brasil. Seu objetivo é a reorganização da atenção básica no País, de acordo com os preceitos do Sistema Único de Saúde, ampliando a resolutividade e impacto na situação de saúde das pessoas e coletividades.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b="1">
                <a:solidFill>
                  <a:schemeClr val="dk1"/>
                </a:solidFill>
              </a:rPr>
              <a:t>Sistema de Vigilância Alimentar e Nutricional</a:t>
            </a:r>
            <a:r>
              <a:rPr lang="pt-BR">
                <a:solidFill>
                  <a:schemeClr val="dk1"/>
                </a:solidFill>
              </a:rPr>
              <a:t>: é um sistema de informação nutricional voltado para a população. Ele acompanha as crianças do Bolsa Família ou as que são atendidas pelos serviços de saúde e equipes de Estratégia Saúde da Família.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70700" y="110350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lt1"/>
                </a:solidFill>
              </a:rPr>
              <a:t>PROGRAMAS DE COMBATE À FOME E DESNUTRIÇÃO</a:t>
            </a:r>
            <a:endParaRPr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PROGRAMAS DE COMBATE À FOME E DESNUTRIÇÃO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86757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b="1"/>
              <a:t>Programa de Aquisição de Alimentos:</a:t>
            </a:r>
            <a:r>
              <a:rPr lang="pt-BR"/>
              <a:t> Criado em 2003, é uma ação do Governo Federal para colaborar com o enfrentamento da fome e da pobreza no Brasil e, ao mesmo tempo, fortalecer a agricultura familiar.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b="1">
                <a:solidFill>
                  <a:schemeClr val="dk1"/>
                </a:solidFill>
              </a:rPr>
              <a:t>Programa Nacional de Alimentação Escolar:</a:t>
            </a:r>
            <a:r>
              <a:rPr lang="pt-BR">
                <a:solidFill>
                  <a:schemeClr val="dk1"/>
                </a:solidFill>
              </a:rPr>
              <a:t> Criado em 1955, o programa serve refeições diariamente a 43 milhões de estudantes da educação básica. O PNAE também abrange ações de educação alimentar, incentivando hábitos saudáveis de alimentação, e ajuda a agricultura familiar.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BRASIL E O MAPA DA FOME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44499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O país deixou o Mapa Mundial da fome em 2014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Possível retorno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00" y="2065875"/>
            <a:ext cx="5435150" cy="2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86754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ANDRADE, Manuel Correia de et al. </a:t>
            </a:r>
            <a:r>
              <a:rPr lang="pt-BR" sz="1100" i="1">
                <a:solidFill>
                  <a:schemeClr val="dk1"/>
                </a:solidFill>
              </a:rPr>
              <a:t>Josué de Castro e o Brasil. </a:t>
            </a:r>
            <a:r>
              <a:rPr lang="pt-BR" sz="1100">
                <a:solidFill>
                  <a:schemeClr val="dk1"/>
                </a:solidFill>
              </a:rPr>
              <a:t>São Paulo: Fundação Perseu Abramo, 2003.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GASPAR, Lúcia. </a:t>
            </a:r>
            <a:r>
              <a:rPr lang="pt-BR" sz="1100" i="1">
                <a:solidFill>
                  <a:schemeClr val="dk1"/>
                </a:solidFill>
              </a:rPr>
              <a:t>Josué de Castro</a:t>
            </a:r>
            <a:r>
              <a:rPr lang="pt-BR" sz="1100">
                <a:solidFill>
                  <a:schemeClr val="dk1"/>
                </a:solidFill>
              </a:rPr>
              <a:t>. Pesquisa Escolar Online, Fundação Joaquim Nabuco, Recife. Disponível em: &lt;</a:t>
            </a:r>
            <a:r>
              <a:rPr lang="pt-BR" sz="1100" u="sng">
                <a:solidFill>
                  <a:srgbClr val="1155CC"/>
                </a:solidFill>
                <a:hlinkClick r:id="rId3"/>
              </a:rPr>
              <a:t>http://basilio.fundaj.gov.br/pesquisaescolar/</a:t>
            </a:r>
            <a:r>
              <a:rPr lang="pt-BR" sz="1100">
                <a:solidFill>
                  <a:schemeClr val="dk1"/>
                </a:solidFill>
              </a:rPr>
              <a:t>&gt;. Acesso em: 23 fevereiro 2018.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MANÇANO, Bernardo, WALTER, Carlos. </a:t>
            </a:r>
            <a:r>
              <a:rPr lang="pt-BR" sz="1100" i="1">
                <a:solidFill>
                  <a:schemeClr val="dk1"/>
                </a:solidFill>
              </a:rPr>
              <a:t>Josué de Castro: vida e obra</a:t>
            </a:r>
            <a:r>
              <a:rPr lang="pt-BR" sz="1100">
                <a:solidFill>
                  <a:schemeClr val="dk1"/>
                </a:solidFill>
              </a:rPr>
              <a:t>. São Paulo: Expressão Popular, 2007.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HERMENÊUTICA DO CICLO DO CARANGUEJO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42825" y="2355200"/>
            <a:ext cx="4845600" cy="12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“O ciclo do caranguejo” | conto | 1937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“Homens e Caranguejos” | livro | 1967</a:t>
            </a:r>
            <a:endParaRPr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“Josué de Castro e o Brasil” | livro | 2003</a:t>
            </a:r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175" y="1380971"/>
            <a:ext cx="20383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425" y="1380971"/>
            <a:ext cx="208976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lt1"/>
                </a:solidFill>
              </a:rPr>
              <a:t>JOSUÉ DE CASTRO</a:t>
            </a:r>
            <a:endParaRPr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42825" y="1638375"/>
            <a:ext cx="4845600" cy="25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Recife, 1908 - Paris, 1973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Médico, professor, cientista social, escritor, político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Questão principal de sua atuação: fome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Fome como questão fundamental ao ser vivo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Questões ecológica, social e cultural</a:t>
            </a:r>
            <a:endParaRPr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Fome vista sob diferentes perspectivas</a:t>
            </a:r>
            <a:endParaRPr/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09" y="993375"/>
            <a:ext cx="2828166" cy="3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JOSUÉ DE CASTRO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52044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“Geografia da Fome” | livro | 1946</a:t>
            </a:r>
            <a:endParaRPr/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análise da fome a partir de princípios da geografia: localizar com precisão, delimitar e correlacionar</a:t>
            </a:r>
            <a:endParaRPr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quebra de tabus: fome decorrente de fatores climáticos e improdutividade</a:t>
            </a:r>
            <a:endParaRPr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Reforma agrária: latifúndios, monoculturas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Desigualdade social: concentração de renda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“Denunciei a fome como flagelo fabricado pelos homens contra outros homens” - Josué de Castro</a:t>
            </a:r>
            <a:endParaRPr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311" y="993375"/>
            <a:ext cx="2659064" cy="3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52044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“Geografia da Fome” | livro | 1946</a:t>
            </a:r>
            <a:endParaRPr/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análise da fome a partir de princípios da geografia: localizar com precisão, delimitar e correlacionar</a:t>
            </a:r>
            <a:endParaRPr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quebra de tabus: fome decorrente de fatores climáticos e improdutividade</a:t>
            </a:r>
            <a:endParaRPr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Reforma agrária: latifúndios, monoculturas</a:t>
            </a:r>
            <a:endParaRPr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>
                <a:solidFill>
                  <a:schemeClr val="dk1"/>
                </a:solidFill>
              </a:rPr>
              <a:t>Desigualdade social: concentração de renda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“Denunciei a fome como flagelo fabricado pelos homens contra outros homens” - Josué de Castro</a:t>
            </a: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311" y="993375"/>
            <a:ext cx="2659064" cy="38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9900" y="993375"/>
            <a:ext cx="2988475" cy="38742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JOSUÉ DE CASTRO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42825" y="993375"/>
            <a:ext cx="52044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/>
              <a:t>Em “Homens e Caranguejos”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/>
              <a:t>fome e o ciclo do caranguejo</a:t>
            </a:r>
            <a:endParaRPr>
              <a:solidFill>
                <a:schemeClr val="dk1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999999"/>
                </a:solidFill>
              </a:rPr>
              <a:t>“Procuro mostrar neste livro de ficção que não foi na Sorbonne, nem em qualquer outra universidade sábia, que travei conhecimento com o fenômeno da fome. O fenômeno se revelou espontaneamente a meus olhos nos mangues do Capibaribe, nos bairros miseráveis da cidade do Recife: Afogados, Pina, Santo Amaro, Ilha do Leite. Esta é que foi a minha Sorbonne: a lama dos mangues do Recife, fervilhando de caranguejos e povoada de seres humanos feitos de carne de caranguejos, pensando e sentindo como caranguejo.” </a:t>
            </a:r>
            <a:r>
              <a:rPr lang="pt-BR">
                <a:solidFill>
                  <a:srgbClr val="999999"/>
                </a:solidFill>
              </a:rPr>
              <a:t>Trecho do prefácio de “Homens e Caranguejos”</a:t>
            </a:r>
            <a:r>
              <a:rPr lang="pt-BR" i="1">
                <a:solidFill>
                  <a:srgbClr val="999999"/>
                </a:solidFill>
              </a:rPr>
              <a:t/>
            </a:r>
            <a:br>
              <a:rPr lang="pt-BR" i="1">
                <a:solidFill>
                  <a:srgbClr val="999999"/>
                </a:solidFill>
              </a:rPr>
            </a:b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075" y="993375"/>
            <a:ext cx="3047300" cy="38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JOSUÉ DE CASTRO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 descr="A miséria das famílias que viviam dos mangues do rio Capibaribe, causaram grande impressão em Josué de Castro.   Trecho do documentário &quot;Josué de Castro - Cidadão do Mundo&quot; (1994), de Sílvio Tendler.  Acesse: www.memorialdademocracia.com.br" title="Trecho do filme &quot;Josué de Castro - Cidadão do Mundo&quot;, de Sílvio Tendler">
            <a:hlinkClick r:id="rId3"/>
          </p:cNvPr>
          <p:cNvSpPr/>
          <p:nvPr/>
        </p:nvSpPr>
        <p:spPr>
          <a:xfrm>
            <a:off x="1970225" y="919200"/>
            <a:ext cx="5203550" cy="39026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0375" y="110375"/>
            <a:ext cx="8808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	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0375" y="817200"/>
            <a:ext cx="5971200" cy="3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pt-BR" sz="12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>
                <a:solidFill>
                  <a:srgbClr val="333333"/>
                </a:solidFill>
                <a:highlight>
                  <a:srgbClr val="FFFFFF"/>
                </a:highlight>
              </a:rPr>
              <a:t>O que é hermenêutica?                  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333333"/>
                </a:solidFill>
                <a:highlight>
                  <a:srgbClr val="FFFFFF"/>
                </a:highlight>
              </a:rPr>
              <a:t>    	</a:t>
            </a:r>
            <a:r>
              <a:rPr lang="pt-BR">
                <a:solidFill>
                  <a:srgbClr val="333333"/>
                </a:solidFill>
                <a:highlight>
                  <a:srgbClr val="FFFFFF"/>
                </a:highlight>
              </a:rPr>
              <a:t>Arte ou técnica de interpretar e explicar um texto ou discurso.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pt-BR" b="1">
                <a:solidFill>
                  <a:srgbClr val="333333"/>
                </a:solidFill>
                <a:highlight>
                  <a:srgbClr val="FFFFFF"/>
                </a:highlight>
              </a:rPr>
              <a:t>Fome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33333"/>
                </a:solidFill>
                <a:highlight>
                  <a:srgbClr val="FFFFFF"/>
                </a:highlight>
              </a:rPr>
              <a:t>O fenômeno da fome não é algo natural, é resultado das relações sociais e econômicas, estabelecidas entre os homens, que o produziram e o mantêm.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425" y="2916780"/>
            <a:ext cx="2836950" cy="196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426" y="932799"/>
            <a:ext cx="2836950" cy="18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Apresentação na tela (16:9)</PresentationFormat>
  <Paragraphs>138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Comfortaa</vt:lpstr>
      <vt:lpstr>Simple Light</vt:lpstr>
      <vt:lpstr>Apresentação do PowerPoint</vt:lpstr>
      <vt:lpstr>Apresentação do PowerPoint</vt:lpstr>
      <vt:lpstr>UMA HERMENÊUTICA DO CICLO DO CARANGUEJO</vt:lpstr>
      <vt:lpstr>JOSUÉ DE CASTRO </vt:lpstr>
      <vt:lpstr>JOSUÉ DE CASTRO</vt:lpstr>
      <vt:lpstr>JOSUÉ DE CASTRO</vt:lpstr>
      <vt:lpstr>JOSUÉ DE CASTRO</vt:lpstr>
      <vt:lpstr>Apresentação do PowerPoint</vt:lpstr>
      <vt:lpstr>CONCEITOS </vt:lpstr>
      <vt:lpstr>CONCEITOS </vt:lpstr>
      <vt:lpstr>CONCEITOS</vt:lpstr>
      <vt:lpstr>CICLO DO CARANGUEJO</vt:lpstr>
      <vt:lpstr>Apresentação do PowerPoint</vt:lpstr>
      <vt:lpstr>RELEITURA: HOMEM GABIRU</vt:lpstr>
      <vt:lpstr>RELEITURA: MOVIMENTO MANGUEBEAT</vt:lpstr>
      <vt:lpstr>RELEITURA: MOVIMENTO MANGUEBEAT</vt:lpstr>
      <vt:lpstr>RELEITURA: MOVIMENTO MANGUEBEAT</vt:lpstr>
      <vt:lpstr>RELEITURA: MOVIMENTO MANGUEBEAT</vt:lpstr>
      <vt:lpstr>A FOME NO BRASIL</vt:lpstr>
      <vt:lpstr>A FOME NO BRASIL</vt:lpstr>
      <vt:lpstr>ALIMENTAÇÃO E RENDA</vt:lpstr>
      <vt:lpstr>PROGRAMAS DE COMBATE À FOME E DESNUTRIÇÃO </vt:lpstr>
      <vt:lpstr>PROGRAMAS DE COMBATE À FOME E DESNUTRIÇÃO</vt:lpstr>
      <vt:lpstr> BRASIL E O MAPA DA FOME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operador</cp:lastModifiedBy>
  <cp:revision>1</cp:revision>
  <dcterms:modified xsi:type="dcterms:W3CDTF">2018-04-03T20:59:18Z</dcterms:modified>
</cp:coreProperties>
</file>