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83" r:id="rId3"/>
    <p:sldId id="259" r:id="rId4"/>
    <p:sldId id="314" r:id="rId5"/>
    <p:sldId id="267" r:id="rId6"/>
    <p:sldId id="291" r:id="rId7"/>
    <p:sldId id="292" r:id="rId8"/>
    <p:sldId id="309" r:id="rId9"/>
    <p:sldId id="289" r:id="rId10"/>
    <p:sldId id="294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10" r:id="rId19"/>
    <p:sldId id="303" r:id="rId20"/>
    <p:sldId id="304" r:id="rId21"/>
    <p:sldId id="305" r:id="rId22"/>
    <p:sldId id="311" r:id="rId23"/>
    <p:sldId id="293" r:id="rId24"/>
    <p:sldId id="313" r:id="rId25"/>
    <p:sldId id="290" r:id="rId26"/>
    <p:sldId id="306" r:id="rId27"/>
    <p:sldId id="307" r:id="rId28"/>
    <p:sldId id="308" r:id="rId29"/>
    <p:sldId id="315" r:id="rId30"/>
    <p:sldId id="316" r:id="rId31"/>
    <p:sldId id="317" r:id="rId32"/>
    <p:sldId id="295" r:id="rId33"/>
    <p:sldId id="318" r:id="rId34"/>
    <p:sldId id="319" r:id="rId35"/>
    <p:sldId id="320" r:id="rId36"/>
    <p:sldId id="321" r:id="rId37"/>
    <p:sldId id="322" r:id="rId38"/>
    <p:sldId id="323" r:id="rId39"/>
    <p:sldId id="271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567A7-97B7-40AE-A437-3519047C1A00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32E12-305C-4496-827A-EE66B7F3F1F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8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2DBAF-8B97-42C8-B7CB-8C9780753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F2CF2F-447C-4D0A-B92F-B2A93790C2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077F48-D086-4259-8C9D-B73499199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B38A81-C4A5-424C-9E8F-6B5253D3A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2BCE59-B146-4AFC-B885-C2C5F4900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14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54553-A576-4606-A700-4D696682A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55EC665-B561-496C-9BF8-5A0C22335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A4EFC2-E796-4BD1-A516-54DE2B5EE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BCD3C2-B5DA-434A-90B0-3A3A4DB85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2CE4C2-302D-4187-9FF7-0EB45666A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56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B2F00A5-573F-4335-84AD-D747E3EB1F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50BB4D0-C1DB-49B2-A4A4-A1B28BF48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37D0C4-B8AA-4683-A809-41B906E77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C90C77-E49F-468E-870E-7FCED89DF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174086-C34E-47C1-9AF2-6142CE19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3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60207-98FD-4FA7-9EA8-2902C3586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CD13AA-7F8B-45EB-885A-BF30454F6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A04A09-2648-4B4E-ADA8-8FC98715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78824E-7A6E-4C11-8623-B045522A7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0C9D8A-CC4B-4B67-80E6-267D2CC49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56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CCE04D-C5AC-46ED-A4F7-76BA39CA1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B86A32-37EE-4FD7-AB92-A926C757B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C7F5AB-CCD9-4E5A-B5BF-B8F621604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815374-847B-41F6-BB96-2CB21BB7F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4D8DE9-1FD0-4700-9F57-61E7B1567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0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7EA110-F6AB-400A-9862-87332F900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017E32-CC76-4771-A6B8-36611FB49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58D7266-FB54-4D5C-98C0-DD471C7C3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0DDF502-7701-4A0A-9B81-F7907388D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A0F6D1A-973F-488C-97F8-CCF662E32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A0E80BF-433C-4BBE-9FD3-92F972DC1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1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0DF215-B5B0-44EE-A3A9-4189C060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00AECA-46C0-4ADB-A3EF-2BDA4EE31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567D34B-7047-401B-8844-3540869AC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E90D9D1-F878-442A-8813-146535384B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FB7F3EC-7468-4AC7-BF70-8A21931CD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9806BED-E22B-4E60-A8AB-25F8B468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9A13CA8-B693-41BC-9BDE-E468C11B8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DA472D7-4114-43FD-8FF8-388B95420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0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CA3A0B-9D1F-4641-868F-176124B5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7EA83E8-C13D-4E04-A9EC-0099EF652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E1ADB94-EF67-47B3-884E-D5D9C111F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6D77893-6FB3-4488-A4B6-6332FD47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02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B521EC1-F571-4D70-812A-4A532186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F769B9B-ADD5-4176-8E7A-8238989BD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7576F40-3F67-42CB-B66B-6DE94323A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80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E35A86-A3B1-4A0C-A19D-E64C13DC3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ED63F7-5E4B-4FE8-9A75-D0AA2A6A1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7745A9B-AB0E-482B-BD7C-D17E06B88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6CF4D7-0278-433D-B916-ECC8CEFF1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1B9BAE2-EB35-43CE-8A41-6137F1FEF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CE918FD-0972-4659-9404-365B9DCC6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2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52421E-8D1F-4383-A4FC-32DA06841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E57E5C8-D11F-4F24-8DE6-9C2E5621E0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6CB1B59-B31B-4C5E-8733-D06F89453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B12B2B-D969-48F4-9D8E-5CD4C53BD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1F38955-8CE2-4D8C-AE92-AAAAB57D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A4450B9-D23F-4CCB-B55E-EB14127E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6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35ADC2B-FDD5-4C71-BE86-C1BA2590C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16D0AD4-1ED5-4E9E-8CB0-CCD001FC7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216E0A-0C42-4A16-8F41-52528E363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750F5-EB39-46CC-B87B-F1E73367D3ED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DB3147-B398-4577-8877-8E22FF426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11B0FB-FE2F-4C24-9FA6-ECE2BE224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1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6.png"/><Relationship Id="rId7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32.png"/><Relationship Id="rId4" Type="http://schemas.openxmlformats.org/officeDocument/2006/relationships/image" Target="../media/image21.png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33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33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7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0.png"/><Relationship Id="rId5" Type="http://schemas.openxmlformats.org/officeDocument/2006/relationships/image" Target="../media/image54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0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../media/image6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6.png"/><Relationship Id="rId7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6.png"/><Relationship Id="rId7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68.png"/><Relationship Id="rId9" Type="http://schemas.openxmlformats.org/officeDocument/2006/relationships/image" Target="NUL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C3DB6CE-B855-4AD2-8FB5-3C271542C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3261C1C-16C2-417C-BB1A-208430341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4574" r="10094" b="1"/>
          <a:stretch/>
        </p:blipFill>
        <p:spPr>
          <a:xfrm>
            <a:off x="-24" y="-3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04BB050-070E-42D8-A55F-51A4BB579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13157"/>
            <a:ext cx="4797354" cy="3103030"/>
          </a:xfrm>
        </p:spPr>
        <p:txBody>
          <a:bodyPr anchor="b">
            <a:normAutofit/>
          </a:bodyPr>
          <a:lstStyle/>
          <a:p>
            <a:pPr algn="l"/>
            <a:r>
              <a:rPr lang="en-US" sz="4400" b="1" dirty="0"/>
              <a:t>Introdu</a:t>
            </a:r>
            <a:r>
              <a:rPr lang="pt-BR" sz="4400" b="1" dirty="0"/>
              <a:t>ção à Mecânica dos Sólidos (LOM3081)</a:t>
            </a:r>
            <a:endParaRPr lang="en-US" sz="4400" b="1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872E067-B760-4BFA-B540-F5524BE5D7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03" r="7730" b="2"/>
          <a:stretch/>
        </p:blipFill>
        <p:spPr>
          <a:xfrm>
            <a:off x="5710839" y="10"/>
            <a:ext cx="6481158" cy="4216177"/>
          </a:xfrm>
          <a:custGeom>
            <a:avLst/>
            <a:gdLst/>
            <a:ahLst/>
            <a:cxnLst/>
            <a:rect l="l" t="t" r="r" b="b"/>
            <a:pathLst>
              <a:path w="6481158" h="4216187">
                <a:moveTo>
                  <a:pt x="159680" y="0"/>
                </a:moveTo>
                <a:lnTo>
                  <a:pt x="6481158" y="0"/>
                </a:lnTo>
                <a:lnTo>
                  <a:pt x="6481158" y="4216187"/>
                </a:lnTo>
                <a:lnTo>
                  <a:pt x="629980" y="4216187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</p:pic>
      <p:pic>
        <p:nvPicPr>
          <p:cNvPr id="11" name="Imagem 10" descr="Desenho de corrente&#10;&#10;Descrição gerada automaticamente com confiança baixa">
            <a:extLst>
              <a:ext uri="{FF2B5EF4-FFF2-40B4-BE49-F238E27FC236}">
                <a16:creationId xmlns:a16="http://schemas.microsoft.com/office/drawing/2014/main" id="{8C4D4660-5A03-40A2-8E76-C28BE42914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" b="5"/>
          <a:stretch/>
        </p:blipFill>
        <p:spPr>
          <a:xfrm>
            <a:off x="5078138" y="4323898"/>
            <a:ext cx="4101827" cy="2534102"/>
          </a:xfrm>
          <a:custGeom>
            <a:avLst/>
            <a:gdLst/>
            <a:ahLst/>
            <a:cxnLst/>
            <a:rect l="l" t="t" r="r" b="b"/>
            <a:pathLst>
              <a:path w="4101827" h="2534102">
                <a:moveTo>
                  <a:pt x="1237396" y="0"/>
                </a:moveTo>
                <a:lnTo>
                  <a:pt x="4101827" y="0"/>
                </a:lnTo>
                <a:lnTo>
                  <a:pt x="4101827" y="2534102"/>
                </a:lnTo>
                <a:lnTo>
                  <a:pt x="0" y="2534102"/>
                </a:lnTo>
                <a:lnTo>
                  <a:pt x="21866" y="2503631"/>
                </a:lnTo>
                <a:cubicBezTo>
                  <a:pt x="198424" y="2253521"/>
                  <a:pt x="293791" y="2086461"/>
                  <a:pt x="295356" y="2078512"/>
                </a:cubicBezTo>
                <a:cubicBezTo>
                  <a:pt x="324070" y="1929470"/>
                  <a:pt x="404358" y="1848602"/>
                  <a:pt x="476494" y="1754977"/>
                </a:cubicBezTo>
                <a:cubicBezTo>
                  <a:pt x="539304" y="1672931"/>
                  <a:pt x="606320" y="1585980"/>
                  <a:pt x="629662" y="1466193"/>
                </a:cubicBezTo>
                <a:cubicBezTo>
                  <a:pt x="660486" y="1307325"/>
                  <a:pt x="563420" y="1455147"/>
                  <a:pt x="542839" y="1401940"/>
                </a:cubicBezTo>
                <a:cubicBezTo>
                  <a:pt x="578841" y="1314777"/>
                  <a:pt x="636193" y="1228627"/>
                  <a:pt x="649254" y="1136180"/>
                </a:cubicBezTo>
                <a:cubicBezTo>
                  <a:pt x="695846" y="801928"/>
                  <a:pt x="810580" y="538800"/>
                  <a:pt x="987553" y="313308"/>
                </a:cubicBezTo>
                <a:cubicBezTo>
                  <a:pt x="1038303" y="248170"/>
                  <a:pt x="1069946" y="145770"/>
                  <a:pt x="1141096" y="112922"/>
                </a:cubicBezTo>
                <a:cubicBezTo>
                  <a:pt x="1175680" y="97203"/>
                  <a:pt x="1199891" y="73126"/>
                  <a:pt x="1217455" y="43683"/>
                </a:cubicBezTo>
                <a:close/>
              </a:path>
            </a:pathLst>
          </a:cu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10C70F12-2601-405F-9402-519966170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385734"/>
            <a:ext cx="4797354" cy="1481799"/>
          </a:xfrm>
        </p:spPr>
        <p:txBody>
          <a:bodyPr>
            <a:normAutofit/>
          </a:bodyPr>
          <a:lstStyle/>
          <a:p>
            <a:pPr algn="l"/>
            <a:r>
              <a:rPr lang="pt-BR" b="1" dirty="0"/>
              <a:t>Prof. Dr. João Paulo Pascon</a:t>
            </a:r>
          </a:p>
          <a:p>
            <a:pPr algn="l"/>
            <a:r>
              <a:rPr lang="pt-BR" b="1" dirty="0"/>
              <a:t>DEMAR / EEL / USP</a:t>
            </a:r>
            <a:endParaRPr lang="en-US" b="1" dirty="0"/>
          </a:p>
        </p:txBody>
      </p:sp>
      <p:pic>
        <p:nvPicPr>
          <p:cNvPr id="13" name="Imagem 12" descr="Imagem em branco e preto&#10;&#10;Descrição gerada automaticamente com confiança baixa">
            <a:extLst>
              <a:ext uri="{FF2B5EF4-FFF2-40B4-BE49-F238E27FC236}">
                <a16:creationId xmlns:a16="http://schemas.microsoft.com/office/drawing/2014/main" id="{5B142DAA-F520-4BC2-A932-FFAA89732D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535" r="24019" b="2"/>
          <a:stretch/>
        </p:blipFill>
        <p:spPr>
          <a:xfrm>
            <a:off x="9307676" y="4323902"/>
            <a:ext cx="2884327" cy="253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72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1.3. Tensões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Barras biarticuladas (hastes)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ACFCCDC-3D12-4F7E-8D0A-AF0532BA6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121763"/>
            <a:ext cx="3133818" cy="350378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77978CD-DE6A-43F9-BD12-4061EE03F4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0394" y="2121763"/>
            <a:ext cx="4325659" cy="350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07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1.3. Tensões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Barras biarticuladas (hastes)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ACFCCDC-3D12-4F7E-8D0A-AF0532BA6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121763"/>
            <a:ext cx="3133818" cy="350378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6DD89AA-E3D8-4810-9A58-90F25D044A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3620" y="2121763"/>
            <a:ext cx="4522433" cy="355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1.3. Tensões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1. Cálculo das reações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16DD89AA-E3D8-4810-9A58-90F25D044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041" y="2231929"/>
            <a:ext cx="3940772" cy="31000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FA58E88-0D38-452A-8224-0983F4079E31}"/>
                  </a:ext>
                </a:extLst>
              </p:cNvPr>
              <p:cNvSpPr txBox="1"/>
              <p:nvPr/>
            </p:nvSpPr>
            <p:spPr>
              <a:xfrm>
                <a:off x="5672546" y="2405003"/>
                <a:ext cx="5303520" cy="763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nary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=0⇒20.65+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.40=0⇒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=−32,5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FA58E88-0D38-452A-8224-0983F4079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546" y="2405003"/>
                <a:ext cx="5303520" cy="7630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1D14CEB2-785F-431D-8E42-8D30A9909CEF}"/>
                  </a:ext>
                </a:extLst>
              </p:cNvPr>
              <p:cNvSpPr txBox="1"/>
              <p:nvPr/>
            </p:nvSpPr>
            <p:spPr>
              <a:xfrm>
                <a:off x="5672546" y="3506514"/>
                <a:ext cx="5303520" cy="763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𝑣𝑒𝑟</m:t>
                              </m:r>
                            </m:sub>
                          </m:sSub>
                        </m:e>
                      </m:nary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=0⇒20−32,5+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=12,5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1D14CEB2-785F-431D-8E42-8D30A9909C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546" y="3506514"/>
                <a:ext cx="5303520" cy="7630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1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1.3. Tensões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2. Esforços internos</a:t>
            </a:r>
          </a:p>
          <a:p>
            <a:pPr lvl="1">
              <a:lnSpc>
                <a:spcPct val="150000"/>
              </a:lnSpc>
            </a:pPr>
            <a:r>
              <a:rPr lang="pt-BR" sz="2000" i="1" dirty="0"/>
              <a:t>R</a:t>
            </a:r>
            <a:r>
              <a:rPr lang="pt-BR" sz="2000" baseline="-25000" dirty="0"/>
              <a:t>D</a:t>
            </a:r>
            <a:r>
              <a:rPr lang="pt-BR" sz="2000" dirty="0"/>
              <a:t> = 32,5 kN (para baixo); </a:t>
            </a:r>
            <a:r>
              <a:rPr lang="pt-BR" sz="2000" i="1" dirty="0"/>
              <a:t>R</a:t>
            </a:r>
            <a:r>
              <a:rPr lang="pt-BR" sz="2000" baseline="-25000" dirty="0"/>
              <a:t>E</a:t>
            </a:r>
            <a:r>
              <a:rPr lang="pt-BR" sz="2000" dirty="0"/>
              <a:t> = 12,5 kN para cima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ACFCCDC-3D12-4F7E-8D0A-AF0532BA6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6361" y="2630172"/>
            <a:ext cx="2791239" cy="312076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BF23C32-A6AC-4DA7-B1B1-FBA7939E86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8401" y="2630173"/>
            <a:ext cx="2791239" cy="86692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C05ACB9-8140-45EF-9CA5-ABF16C292F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8401" y="3692530"/>
            <a:ext cx="2791239" cy="890251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BAF34327-CBB3-4B37-8EBE-F9208DC81E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8401" y="4778212"/>
            <a:ext cx="2114347" cy="89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05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1.3. Tensões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2. Esforços internos (alternativa)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ACFCCDC-3D12-4F7E-8D0A-AF0532BA6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133604"/>
            <a:ext cx="3135415" cy="350556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69CE30E-8D5E-40D3-B36D-0F13C74A6E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574" y="2133604"/>
            <a:ext cx="5100480" cy="350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29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BB0965BB-0A93-4B09-ACE5-D52009C73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880" y="1398501"/>
            <a:ext cx="6579733" cy="435243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1.3. Tensões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Alternativa (Método dos Nós)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07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1.3. Tensões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(a) o valor máximo da tensão normal (média) nas hastes verticais (8x36mm)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ACFCCDC-3D12-4F7E-8D0A-AF0532BA6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97" y="2051719"/>
            <a:ext cx="3308612" cy="369921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BF23C32-A6AC-4DA7-B1B1-FBA7939E86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9046" y="2051720"/>
            <a:ext cx="2313907" cy="71867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C05ACB9-8140-45EF-9CA5-ABF16C292F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0456" y="2053493"/>
            <a:ext cx="2247723" cy="71689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66C0A21-B52B-4295-BB33-3477BA1FEE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8406" y="3054317"/>
            <a:ext cx="2313907" cy="269661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A572DA5-5768-4DE4-9C0E-691545F95B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7628" y="3054317"/>
            <a:ext cx="2270834" cy="2696615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7BFFAC43-F6BE-4C24-B640-70E2F15A3E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47628" y="3054316"/>
            <a:ext cx="2033252" cy="2690576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092DC40-7EA1-46EE-A6FE-065F9E453F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1034" y="3486108"/>
            <a:ext cx="347662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0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1.3. Tensões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(a) o valor máximo da tensão normal (média) nas hastes verticais (8x36mm)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ACFCCDC-3D12-4F7E-8D0A-AF0532BA6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97" y="2051719"/>
            <a:ext cx="3308612" cy="369921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BF23C32-A6AC-4DA7-B1B1-FBA7939E86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9046" y="2051720"/>
            <a:ext cx="2313907" cy="7186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023F86B-13BE-442B-9E99-3CCEA13A3C2C}"/>
                  </a:ext>
                </a:extLst>
              </p:cNvPr>
              <p:cNvSpPr txBox="1"/>
              <p:nvPr/>
            </p:nvSpPr>
            <p:spPr>
              <a:xfrm>
                <a:off x="4938406" y="3214999"/>
                <a:ext cx="4205693" cy="657552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𝑐h𝑒𝑖𝑎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16,25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0,008.0,036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=56424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𝑘𝑃𝑎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023F86B-13BE-442B-9E99-3CCEA13A3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8406" y="3214999"/>
                <a:ext cx="4205693" cy="6575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0188BB9-27B5-47ED-922B-C93600AB5605}"/>
                  </a:ext>
                </a:extLst>
              </p:cNvPr>
              <p:cNvSpPr txBox="1"/>
              <p:nvPr/>
            </p:nvSpPr>
            <p:spPr>
              <a:xfrm>
                <a:off x="4935248" y="4195823"/>
                <a:ext cx="4483960" cy="657681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𝒎𝒂𝒙</m:t>
                          </m:r>
                        </m:sub>
                      </m:sSub>
                      <m:r>
                        <a:rPr lang="en-US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  <m:r>
                            <a:rPr lang="en-US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𝒌𝑵</m:t>
                          </m:r>
                        </m:num>
                        <m:den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𝟎𝟎𝟖</m:t>
                              </m:r>
                              <m:r>
                                <a:rPr lang="en-US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𝟎𝟐𝟎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en-US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𝟏𝟎𝟏𝟓𝟔𝟑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𝒌𝑷𝒂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0188BB9-27B5-47ED-922B-C93600AB56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5248" y="4195823"/>
                <a:ext cx="4483960" cy="6576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8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1.3. Tensões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(a) o valor máximo da tensão normal (média) nas hastes verticais (8x36mm)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ACFCCDC-3D12-4F7E-8D0A-AF0532BA6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97" y="2051719"/>
            <a:ext cx="3308612" cy="369921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C05ACB9-8140-45EF-9CA5-ABF16C292F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505" y="2051719"/>
            <a:ext cx="2247723" cy="7168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023F86B-13BE-442B-9E99-3CCEA13A3C2C}"/>
                  </a:ext>
                </a:extLst>
              </p:cNvPr>
              <p:cNvSpPr txBox="1"/>
              <p:nvPr/>
            </p:nvSpPr>
            <p:spPr>
              <a:xfrm>
                <a:off x="4938406" y="3214999"/>
                <a:ext cx="4480802" cy="657552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𝑐h𝑒𝑖𝑎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1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6,25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𝑘𝑁</m:t>
                          </m:r>
                        </m:num>
                        <m:den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0,008.0,036</m:t>
                              </m:r>
                            </m:e>
                          </m:d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−21701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𝑘𝑃𝑎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023F86B-13BE-442B-9E99-3CCEA13A3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8406" y="3214999"/>
                <a:ext cx="4480802" cy="6575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0188BB9-27B5-47ED-922B-C93600AB5605}"/>
                  </a:ext>
                </a:extLst>
              </p:cNvPr>
              <p:cNvSpPr txBox="1"/>
              <p:nvPr/>
            </p:nvSpPr>
            <p:spPr>
              <a:xfrm>
                <a:off x="4935248" y="4195823"/>
                <a:ext cx="4480802" cy="657681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𝝈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𝒎𝒂𝒙</m:t>
                          </m:r>
                        </m:sub>
                      </m:sSub>
                      <m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1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18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𝟔</m:t>
                          </m:r>
                          <m:r>
                            <a:rPr kumimoji="0" lang="en-US" sz="18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18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𝟐𝟓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𝒌𝑵</m:t>
                          </m:r>
                        </m:num>
                        <m:den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𝟎</m:t>
                              </m:r>
                              <m:r>
                                <a:rPr kumimoji="0" lang="en-US" sz="18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sz="18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𝟎𝟎𝟖</m:t>
                              </m:r>
                              <m:r>
                                <a:rPr kumimoji="0" lang="en-US" sz="18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.</m:t>
                              </m:r>
                              <m:r>
                                <a:rPr kumimoji="0" lang="en-US" sz="18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𝟎</m:t>
                              </m:r>
                              <m:r>
                                <a:rPr kumimoji="0" lang="en-US" sz="18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sz="18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𝟎𝟐𝟎</m:t>
                              </m:r>
                            </m:e>
                          </m:d>
                          <m:sSup>
                            <m:sSup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𝒎</m:t>
                              </m:r>
                            </m:e>
                            <m:sup>
                              <m:r>
                                <a:rPr kumimoji="0" lang="en-US" sz="18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pt-BR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𝟑𝟗𝟎𝟔𝟑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𝒌𝑷𝒂</m:t>
                      </m:r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0188BB9-27B5-47ED-922B-C93600AB56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5248" y="4195823"/>
                <a:ext cx="4480802" cy="6576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856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1.3. Tensões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(</a:t>
            </a:r>
            <a:r>
              <a:rPr lang="pt-BR" sz="2000" dirty="0"/>
              <a:t>b) a tensão cisalhante nos pinos </a:t>
            </a:r>
            <a:r>
              <a:rPr lang="pt-BR" sz="2000" i="1" dirty="0"/>
              <a:t>B</a:t>
            </a:r>
            <a:r>
              <a:rPr lang="pt-BR" sz="2000" dirty="0"/>
              <a:t>, </a:t>
            </a:r>
            <a:r>
              <a:rPr lang="pt-BR" sz="2000" i="1" dirty="0"/>
              <a:t>C</a:t>
            </a:r>
            <a:r>
              <a:rPr lang="pt-BR" sz="2000" dirty="0"/>
              <a:t>, </a:t>
            </a:r>
            <a:r>
              <a:rPr lang="pt-BR" sz="2000" i="1" dirty="0"/>
              <a:t>D</a:t>
            </a:r>
            <a:r>
              <a:rPr lang="pt-BR" sz="2000" dirty="0"/>
              <a:t> e </a:t>
            </a:r>
            <a:r>
              <a:rPr lang="pt-BR" sz="2000" i="1" dirty="0" err="1"/>
              <a:t>E</a:t>
            </a:r>
            <a:r>
              <a:rPr lang="pt-BR" sz="2000" dirty="0"/>
              <a:t> (Ø 16mm)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ACFCCDC-3D12-4F7E-8D0A-AF0532BA6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178701"/>
            <a:ext cx="3195039" cy="357223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A48E1FE-D853-4A69-A654-7FF1CDF2D5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3441" y="2178701"/>
            <a:ext cx="2114347" cy="8902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B5ED6EB-168C-43C6-BC25-76D366C053D6}"/>
                  </a:ext>
                </a:extLst>
              </p:cNvPr>
              <p:cNvSpPr txBox="1"/>
              <p:nvPr/>
            </p:nvSpPr>
            <p:spPr>
              <a:xfrm>
                <a:off x="5443441" y="3441620"/>
                <a:ext cx="3914361" cy="7920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16,25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0,016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=80821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𝑘𝑃𝑎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B5ED6EB-168C-43C6-BC25-76D366C05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441" y="3441620"/>
                <a:ext cx="3914361" cy="7920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BE4CC9C-5D23-476A-84E7-1FE90AE39D18}"/>
                  </a:ext>
                </a:extLst>
              </p:cNvPr>
              <p:cNvSpPr txBox="1"/>
              <p:nvPr/>
            </p:nvSpPr>
            <p:spPr>
              <a:xfrm>
                <a:off x="5443441" y="4429127"/>
                <a:ext cx="4020104" cy="7920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6,25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0,016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=31085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𝑘𝑃𝑎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BE4CC9C-5D23-476A-84E7-1FE90AE39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441" y="4429127"/>
                <a:ext cx="4020104" cy="7920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151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passada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Conceito de tensão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Normal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Cisalhante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Corte simples (</a:t>
            </a:r>
            <a:r>
              <a:rPr lang="pt-BR" sz="2400" i="1" dirty="0"/>
              <a:t>V</a:t>
            </a:r>
            <a:r>
              <a:rPr lang="pt-BR" sz="2400" dirty="0"/>
              <a:t>)</a:t>
            </a:r>
            <a:endParaRPr lang="en-US" sz="24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2CF4210A-2C39-4F0A-88FD-1F9544675945}"/>
                  </a:ext>
                </a:extLst>
              </p:cNvPr>
              <p:cNvSpPr txBox="1"/>
              <p:nvPr/>
            </p:nvSpPr>
            <p:spPr>
              <a:xfrm>
                <a:off x="4039834" y="2436483"/>
                <a:ext cx="2191799" cy="7474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𝑇𝑒𝑛𝑠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ã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𝐹𝑜𝑟</m:t>
                          </m:r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ç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𝑟𝑒𝑎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2CF4210A-2C39-4F0A-88FD-1F9544675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834" y="2436483"/>
                <a:ext cx="2191799" cy="7474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BFF2A9BE-9028-4117-8F19-A3F6E2BEB442}"/>
                  </a:ext>
                </a:extLst>
              </p:cNvPr>
              <p:cNvSpPr txBox="1"/>
              <p:nvPr/>
            </p:nvSpPr>
            <p:spPr>
              <a:xfrm>
                <a:off x="6735780" y="1866899"/>
                <a:ext cx="1135949" cy="7444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𝜎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BFF2A9BE-9028-4117-8F19-A3F6E2BEB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780" y="1866899"/>
                <a:ext cx="1135949" cy="7444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ADC62D3E-7B7D-4831-80F8-3BAEC08BCCA7}"/>
                  </a:ext>
                </a:extLst>
              </p:cNvPr>
              <p:cNvSpPr txBox="1"/>
              <p:nvPr/>
            </p:nvSpPr>
            <p:spPr>
              <a:xfrm>
                <a:off x="6735779" y="2811683"/>
                <a:ext cx="1135949" cy="7444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l-GR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𝜏</m:t>
                    </m:r>
                    <m:r>
                      <a:rPr lang="el-GR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𝑉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ADC62D3E-7B7D-4831-80F8-3BAEC08BC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779" y="2811683"/>
                <a:ext cx="1135949" cy="7444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Imagem 19">
            <a:extLst>
              <a:ext uri="{FF2B5EF4-FFF2-40B4-BE49-F238E27FC236}">
                <a16:creationId xmlns:a16="http://schemas.microsoft.com/office/drawing/2014/main" id="{8EE784FA-C229-4CD5-A1CD-86B799D275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1970" y="4188969"/>
            <a:ext cx="3041094" cy="1220877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72D96CCB-8648-4783-8968-BA2F2EA0B7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2608" y="4188969"/>
            <a:ext cx="3895448" cy="122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4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1.3. Tensões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(c) a tensão de esmagamento nas ligações </a:t>
            </a:r>
            <a:r>
              <a:rPr lang="pt-BR" sz="2000" i="1" dirty="0"/>
              <a:t>B</a:t>
            </a:r>
            <a:r>
              <a:rPr lang="pt-BR" sz="2000" dirty="0"/>
              <a:t> e </a:t>
            </a:r>
            <a:r>
              <a:rPr lang="pt-BR" sz="2000" i="1" dirty="0"/>
              <a:t>C</a:t>
            </a:r>
            <a:r>
              <a:rPr lang="pt-BR" sz="2000" dirty="0"/>
              <a:t> (12x48mm); pinos Ø 16mm; hastes 8x36mm.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ACFCCDC-3D12-4F7E-8D0A-AF0532BA6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97" y="2089925"/>
            <a:ext cx="2701615" cy="302055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2B2919A-7539-4406-8C2C-E158D83E32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1308" y="2089925"/>
            <a:ext cx="2668133" cy="337835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1978038-199C-4987-941C-CB55153CAC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5137" y="3503132"/>
            <a:ext cx="3979387" cy="19537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D3AC9ABF-722B-4F42-9779-0997074B705D}"/>
                  </a:ext>
                </a:extLst>
              </p:cNvPr>
              <p:cNvSpPr txBox="1"/>
              <p:nvPr/>
            </p:nvSpPr>
            <p:spPr>
              <a:xfrm>
                <a:off x="8341261" y="2344731"/>
                <a:ext cx="1520719" cy="72622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𝑒𝑠𝑚</m:t>
                          </m:r>
                        </m:sub>
                      </m:sSub>
                      <m:r>
                        <a:rPr lang="en-US" sz="22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sz="2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𝑡𝑑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D3AC9ABF-722B-4F42-9779-0997074B7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1261" y="2344731"/>
                <a:ext cx="1520719" cy="7262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28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1.3. Tensões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(c) a tensão de esmagamento nas ligações </a:t>
            </a:r>
            <a:r>
              <a:rPr lang="pt-BR" sz="2000" i="1" dirty="0"/>
              <a:t>B</a:t>
            </a:r>
            <a:r>
              <a:rPr lang="pt-BR" sz="2000" dirty="0"/>
              <a:t> e </a:t>
            </a:r>
            <a:r>
              <a:rPr lang="pt-BR" sz="2000" i="1" dirty="0"/>
              <a:t>C</a:t>
            </a:r>
            <a:r>
              <a:rPr lang="pt-BR" sz="2000" dirty="0"/>
              <a:t> (12x48mm); pinos Ø 16mm; hastes 8x36mm.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FE73B27C-B3D1-4177-B572-2B5FBBE050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579" y="2161044"/>
            <a:ext cx="2590842" cy="80468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2B2919A-7539-4406-8C2C-E158D83E32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9001" y="2161044"/>
            <a:ext cx="2446442" cy="30976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8C0B21C8-66EF-4DE6-8944-2A2FF904219D}"/>
                  </a:ext>
                </a:extLst>
              </p:cNvPr>
              <p:cNvSpPr txBox="1"/>
              <p:nvPr/>
            </p:nvSpPr>
            <p:spPr>
              <a:xfrm>
                <a:off x="4800579" y="3454661"/>
                <a:ext cx="4348480" cy="657552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𝑒𝑠𝑚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16,25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0,016.0,008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=126953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𝑘𝑃𝑎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8C0B21C8-66EF-4DE6-8944-2A2FF90421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579" y="3454661"/>
                <a:ext cx="4348480" cy="6575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9031B430-8B5E-4AAC-B5F6-68C4184B8A41}"/>
                  </a:ext>
                </a:extLst>
              </p:cNvPr>
              <p:cNvSpPr txBox="1"/>
              <p:nvPr/>
            </p:nvSpPr>
            <p:spPr>
              <a:xfrm>
                <a:off x="4800579" y="4601146"/>
                <a:ext cx="4348480" cy="657552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𝑒𝑠𝑚</m:t>
                              </m:r>
                            </m:sub>
                          </m:sSub>
                        </m:e>
                        <m:sup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32,5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0,016.0,012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=169271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𝑘𝑃𝑎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9031B430-8B5E-4AAC-B5F6-68C4184B8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579" y="4601146"/>
                <a:ext cx="4348480" cy="6575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401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1.3. Tensões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(c) a tensão de esmagamento nas ligações </a:t>
            </a:r>
            <a:r>
              <a:rPr lang="pt-BR" sz="2000" i="1" dirty="0"/>
              <a:t>B</a:t>
            </a:r>
            <a:r>
              <a:rPr lang="pt-BR" sz="2000" dirty="0"/>
              <a:t> e </a:t>
            </a:r>
            <a:r>
              <a:rPr lang="pt-BR" sz="2000" i="1" dirty="0"/>
              <a:t>C</a:t>
            </a:r>
            <a:r>
              <a:rPr lang="pt-BR" sz="2000" dirty="0"/>
              <a:t> (12x48mm); pinos Ø 16mm; hastes 8x36mm.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C006C3A8-853B-4B56-B8BA-2A47723DC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7462" y="2140724"/>
            <a:ext cx="2522961" cy="80468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2B2919A-7539-4406-8C2C-E158D83E32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9001" y="2140724"/>
            <a:ext cx="2446442" cy="30976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EEEC043-513F-4229-A254-E3D735852103}"/>
                  </a:ext>
                </a:extLst>
              </p:cNvPr>
              <p:cNvSpPr txBox="1"/>
              <p:nvPr/>
            </p:nvSpPr>
            <p:spPr>
              <a:xfrm>
                <a:off x="4813522" y="3435050"/>
                <a:ext cx="4178078" cy="657552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𝑒𝑠𝑚</m:t>
                              </m:r>
                            </m:sub>
                          </m:sSub>
                        </m:e>
                        <m:sup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6,25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0,016.0,008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48828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𝑘𝑃𝑎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EEEC043-513F-4229-A254-E3D735852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3522" y="3435050"/>
                <a:ext cx="4178078" cy="6575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E2B851C6-AFF9-4880-8941-7C83F822D3C9}"/>
                  </a:ext>
                </a:extLst>
              </p:cNvPr>
              <p:cNvSpPr txBox="1"/>
              <p:nvPr/>
            </p:nvSpPr>
            <p:spPr>
              <a:xfrm>
                <a:off x="4813522" y="4581535"/>
                <a:ext cx="4178078" cy="657552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𝑒𝑠𝑚</m:t>
                              </m:r>
                            </m:sub>
                          </m:sSub>
                        </m:e>
                        <m:sup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2,5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0,016.0,012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65104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𝑘𝑃𝑎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E2B851C6-AFF9-4880-8941-7C83F822D3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3522" y="4581535"/>
                <a:ext cx="4178078" cy="6575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832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1.4. Tensões admissíveis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Níveis seguros de tensão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Método do Fator de Segurança (FS)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038AF5AF-1426-4ACA-B6D4-E19E63E4DDAB}"/>
                  </a:ext>
                </a:extLst>
              </p:cNvPr>
              <p:cNvSpPr txBox="1"/>
              <p:nvPr/>
            </p:nvSpPr>
            <p:spPr>
              <a:xfrm>
                <a:off x="2177001" y="3250375"/>
                <a:ext cx="2191799" cy="7474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𝑇𝑒𝑛𝑠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ã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𝐹𝑜𝑟</m:t>
                          </m:r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ç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𝑟𝑒𝑎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038AF5AF-1426-4ACA-B6D4-E19E63E4D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001" y="3250375"/>
                <a:ext cx="2191799" cy="7474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F7BCD9AD-8ABC-49D1-B0A9-B2250C4D9E0A}"/>
                  </a:ext>
                </a:extLst>
              </p:cNvPr>
              <p:cNvSpPr txBox="1"/>
              <p:nvPr/>
            </p:nvSpPr>
            <p:spPr>
              <a:xfrm>
                <a:off x="6576280" y="2407676"/>
                <a:ext cx="2835575" cy="7263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sz="220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𝑎𝑑𝑚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𝑟𝑢𝑝</m:t>
                              </m:r>
                            </m:sub>
                          </m:sSub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𝐹𝑆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F7BCD9AD-8ABC-49D1-B0A9-B2250C4D9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280" y="2407676"/>
                <a:ext cx="2835575" cy="7263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76623D4-75A5-4DC8-BFB8-D5F4E904876A}"/>
                  </a:ext>
                </a:extLst>
              </p:cNvPr>
              <p:cNvSpPr txBox="1"/>
              <p:nvPr/>
            </p:nvSpPr>
            <p:spPr>
              <a:xfrm>
                <a:off x="6576279" y="3553883"/>
                <a:ext cx="2835576" cy="7263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𝑎𝑑𝑚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𝑟𝑢𝑝</m:t>
                              </m:r>
                            </m:sub>
                          </m:sSub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𝐹𝑆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76623D4-75A5-4DC8-BFB8-D5F4E9048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279" y="3553883"/>
                <a:ext cx="2835576" cy="7263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9BC64B11-83CD-405F-9AB2-3D246483F6BC}"/>
                  </a:ext>
                </a:extLst>
              </p:cNvPr>
              <p:cNvSpPr txBox="1"/>
              <p:nvPr/>
            </p:nvSpPr>
            <p:spPr>
              <a:xfrm>
                <a:off x="6576279" y="4647210"/>
                <a:ext cx="3509829" cy="7854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𝑎𝑑𝑚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𝑡𝑑</m:t>
                          </m:r>
                        </m:den>
                      </m:f>
                      <m:r>
                        <a:rPr lang="en-US" sz="2200"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𝑒𝑠𝑚</m:t>
                          </m:r>
                        </m:sub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𝑎𝑑𝑚</m:t>
                          </m:r>
                        </m:sup>
                      </m:sSub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𝑒𝑠𝑚</m:t>
                              </m:r>
                            </m:sub>
                            <m:sup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𝑟𝑢𝑝</m:t>
                              </m:r>
                            </m:sup>
                          </m:sSubSup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𝐹𝑆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9BC64B11-83CD-405F-9AB2-3D246483F6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279" y="4647210"/>
                <a:ext cx="3509829" cy="7854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123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1.4. Tensões admissíveis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(*) Concentração de tensão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 descr="Diagrama, Esquemático&#10;&#10;Descrição gerada automaticamente">
            <a:extLst>
              <a:ext uri="{FF2B5EF4-FFF2-40B4-BE49-F238E27FC236}">
                <a16:creationId xmlns:a16="http://schemas.microsoft.com/office/drawing/2014/main" id="{9FE8B8C7-A95B-4533-B148-718B06493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5849" y="1535837"/>
            <a:ext cx="3805431" cy="3937565"/>
          </a:xfrm>
          <a:prstGeom prst="rect">
            <a:avLst/>
          </a:prstGeom>
        </p:spPr>
      </p:pic>
      <p:pic>
        <p:nvPicPr>
          <p:cNvPr id="7" name="Imagem 6" descr="Diagrama&#10;&#10;Descrição gerada automaticamente">
            <a:extLst>
              <a:ext uri="{FF2B5EF4-FFF2-40B4-BE49-F238E27FC236}">
                <a16:creationId xmlns:a16="http://schemas.microsoft.com/office/drawing/2014/main" id="{79EFFD90-B0FC-491C-8BA6-D797F6A5FD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5648" y="1535836"/>
            <a:ext cx="4059051" cy="3937565"/>
          </a:xfrm>
          <a:prstGeom prst="rect">
            <a:avLst/>
          </a:prstGeom>
        </p:spPr>
      </p:pic>
      <p:pic>
        <p:nvPicPr>
          <p:cNvPr id="17" name="Imagem 16" descr="Gráfico, Histograma&#10;&#10;Descrição gerada automaticamente">
            <a:extLst>
              <a:ext uri="{FF2B5EF4-FFF2-40B4-BE49-F238E27FC236}">
                <a16:creationId xmlns:a16="http://schemas.microsoft.com/office/drawing/2014/main" id="{80F60EB4-868A-4943-A483-1EEA57BED6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9002" y="2446874"/>
            <a:ext cx="8487052" cy="330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85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1.4. Tensões admissíveis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702564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A barra horizontal </a:t>
            </a:r>
            <a:r>
              <a:rPr lang="pt-BR" sz="2000" i="1" dirty="0"/>
              <a:t>BDE</a:t>
            </a:r>
            <a:r>
              <a:rPr lang="pt-BR" sz="2000" dirty="0"/>
              <a:t> da figura abaixo está conectada às duas hastes verticais (</a:t>
            </a:r>
            <a:r>
              <a:rPr lang="pt-BR" sz="2000" i="1" dirty="0"/>
              <a:t>AB</a:t>
            </a:r>
            <a:r>
              <a:rPr lang="pt-BR" sz="2000" dirty="0"/>
              <a:t> e </a:t>
            </a:r>
            <a:r>
              <a:rPr lang="pt-BR" sz="2000" i="1" dirty="0"/>
              <a:t>CD</a:t>
            </a:r>
            <a:r>
              <a:rPr lang="pt-BR" sz="2000" dirty="0"/>
              <a:t>) por meio de pinos de ligação (</a:t>
            </a:r>
            <a:r>
              <a:rPr lang="pt-BR" sz="2000" i="1" dirty="0"/>
              <a:t>B</a:t>
            </a:r>
            <a:r>
              <a:rPr lang="pt-BR" sz="2000" dirty="0"/>
              <a:t> e </a:t>
            </a:r>
            <a:r>
              <a:rPr lang="pt-BR" sz="2000" i="1" dirty="0"/>
              <a:t>D</a:t>
            </a:r>
            <a:r>
              <a:rPr lang="pt-BR" sz="2000" dirty="0"/>
              <a:t>). Sabendo que a largura das hastes já está definida e vale 30 mm, determinar: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800" dirty="0"/>
              <a:t>(a) a espessura mínima para cada haste, considerando alumínio (</a:t>
            </a:r>
            <a:r>
              <a:rPr lang="el-GR" sz="1800" i="1" dirty="0"/>
              <a:t>σ</a:t>
            </a:r>
            <a:r>
              <a:rPr lang="pt-BR" sz="1800" baseline="-25000" dirty="0" err="1"/>
              <a:t>rup</a:t>
            </a:r>
            <a:r>
              <a:rPr lang="pt-BR" sz="1800" dirty="0"/>
              <a:t> = 240 MPa) em </a:t>
            </a:r>
            <a:r>
              <a:rPr lang="pt-BR" sz="1800" i="1" dirty="0"/>
              <a:t>AB</a:t>
            </a:r>
            <a:r>
              <a:rPr lang="pt-BR" sz="1800" dirty="0"/>
              <a:t>, e aço (</a:t>
            </a:r>
            <a:r>
              <a:rPr lang="el-GR" sz="1800" i="1" dirty="0"/>
              <a:t>σ</a:t>
            </a:r>
            <a:r>
              <a:rPr lang="pt-BR" sz="1800" baseline="-25000" dirty="0" err="1"/>
              <a:t>rup</a:t>
            </a:r>
            <a:r>
              <a:rPr lang="pt-BR" sz="1800" dirty="0"/>
              <a:t> = 250 MPa) em </a:t>
            </a:r>
            <a:r>
              <a:rPr lang="pt-BR" sz="1800" i="1" dirty="0"/>
              <a:t>CD</a:t>
            </a:r>
            <a:r>
              <a:rPr lang="pt-BR" sz="1800" dirty="0"/>
              <a:t>;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800" dirty="0"/>
              <a:t>(b) o diâmetro mínimo de cada pino, feitos de aço inox (</a:t>
            </a:r>
            <a:r>
              <a:rPr lang="el-GR" sz="1800" i="1" dirty="0"/>
              <a:t>τ</a:t>
            </a:r>
            <a:r>
              <a:rPr lang="pt-BR" sz="1800" baseline="-25000" dirty="0" err="1"/>
              <a:t>rup</a:t>
            </a:r>
            <a:r>
              <a:rPr lang="pt-BR" sz="1800" dirty="0"/>
              <a:t> = 150 MPa).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800" dirty="0"/>
              <a:t>Adotar FS = 2,5 (sem descontar “área” do parafuso)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73F0EA2-EF6C-4A26-880A-7F5816719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951" y="1536903"/>
            <a:ext cx="3361849" cy="275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911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1.4. Tensões admissíveis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702564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1. Esforços internos (hastes e pinos)</a:t>
            </a:r>
            <a:endParaRPr lang="pt-BR" sz="18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73F0EA2-EF6C-4A26-880A-7F5816719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97" y="2257614"/>
            <a:ext cx="3379116" cy="277260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0221744-DDB0-49A1-9231-BFD75FF764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5012" y="1568812"/>
            <a:ext cx="4455160" cy="24503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BB6B9CA5-6E92-4AD2-A4A7-12CDB70C4572}"/>
                  </a:ext>
                </a:extLst>
              </p:cNvPr>
              <p:cNvSpPr txBox="1"/>
              <p:nvPr/>
            </p:nvSpPr>
            <p:spPr>
              <a:xfrm>
                <a:off x="5283200" y="4203132"/>
                <a:ext cx="5576972" cy="763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</m:nary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+30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=−60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BB6B9CA5-6E92-4AD2-A4A7-12CDB70C45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200" y="4203132"/>
                <a:ext cx="5576972" cy="7630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C5B5A9B-49E5-4437-A9B8-4C06E1B54901}"/>
                  </a:ext>
                </a:extLst>
              </p:cNvPr>
              <p:cNvSpPr txBox="1"/>
              <p:nvPr/>
            </p:nvSpPr>
            <p:spPr>
              <a:xfrm>
                <a:off x="5283200" y="5037566"/>
                <a:ext cx="5576972" cy="763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𝑣𝑒𝑟</m:t>
                              </m:r>
                            </m:sub>
                          </m:sSub>
                        </m:e>
                      </m:nary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=0⇒−60+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𝐶𝐷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−30=0⇒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𝐶𝐷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=90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C5B5A9B-49E5-4437-A9B8-4C06E1B54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200" y="5037566"/>
                <a:ext cx="5576972" cy="7630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542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1.4. Tensões admissíveis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(a) a espessura mínima para cada haste (</a:t>
            </a:r>
            <a:r>
              <a:rPr lang="pt-BR" sz="2000" i="1" dirty="0"/>
              <a:t>w</a:t>
            </a:r>
            <a:r>
              <a:rPr lang="pt-BR" sz="2000" dirty="0"/>
              <a:t> = 30 mm), considerando alumínio (</a:t>
            </a:r>
            <a:r>
              <a:rPr lang="el-GR" sz="2000" i="1" dirty="0"/>
              <a:t>σ</a:t>
            </a:r>
            <a:r>
              <a:rPr lang="pt-BR" sz="2000" baseline="-25000" dirty="0" err="1"/>
              <a:t>rup</a:t>
            </a:r>
            <a:r>
              <a:rPr lang="pt-BR" sz="2000" dirty="0"/>
              <a:t> = 240 MPa) em </a:t>
            </a:r>
            <a:r>
              <a:rPr lang="pt-BR" sz="2000" i="1" dirty="0"/>
              <a:t>AB</a:t>
            </a:r>
            <a:r>
              <a:rPr lang="pt-BR" sz="2000" dirty="0"/>
              <a:t>, e aço (</a:t>
            </a:r>
            <a:r>
              <a:rPr lang="el-GR" sz="2000" i="1" dirty="0"/>
              <a:t>σ</a:t>
            </a:r>
            <a:r>
              <a:rPr lang="pt-BR" sz="2000" baseline="-25000" dirty="0" err="1"/>
              <a:t>rup</a:t>
            </a:r>
            <a:r>
              <a:rPr lang="pt-BR" sz="2000" dirty="0"/>
              <a:t> = 250 MPa) em </a:t>
            </a:r>
            <a:r>
              <a:rPr lang="pt-BR" sz="2000" i="1" dirty="0"/>
              <a:t>CD. </a:t>
            </a:r>
            <a:r>
              <a:rPr lang="pt-BR" sz="2000" dirty="0"/>
              <a:t>Adotar FS = 2,5 (sem descontar “área” do parafuso).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73F0EA2-EF6C-4A26-880A-7F5816719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98" y="2705643"/>
            <a:ext cx="3287202" cy="26971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E31E8581-9926-4DF4-AE4B-92964EC3C8C0}"/>
                  </a:ext>
                </a:extLst>
              </p:cNvPr>
              <p:cNvSpPr txBox="1"/>
              <p:nvPr/>
            </p:nvSpPr>
            <p:spPr>
              <a:xfrm>
                <a:off x="4835292" y="2981017"/>
                <a:ext cx="6024880" cy="7201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0,030.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240000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𝑘𝑃𝑎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2,5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≥0,020833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E31E8581-9926-4DF4-AE4B-92964EC3C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292" y="2981017"/>
                <a:ext cx="6024880" cy="7201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6A007EA-D98B-4600-A89E-5A068CE793D3}"/>
                  </a:ext>
                </a:extLst>
              </p:cNvPr>
              <p:cNvSpPr txBox="1"/>
              <p:nvPr/>
            </p:nvSpPr>
            <p:spPr>
              <a:xfrm>
                <a:off x="4835292" y="4131695"/>
                <a:ext cx="6024880" cy="720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𝐶𝐷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90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0,030.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250000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𝑘𝑃𝑎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2,5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≥0,030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6A007EA-D98B-4600-A89E-5A068CE79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292" y="4131695"/>
                <a:ext cx="6024880" cy="7203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161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1.4. Tensões admissíveis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(b) o diâmetro mínimo de cada pino, feitos de aço inox (</a:t>
            </a:r>
            <a:r>
              <a:rPr lang="el-GR" sz="2000" i="1" dirty="0"/>
              <a:t>τ</a:t>
            </a:r>
            <a:r>
              <a:rPr lang="pt-BR" sz="2000" baseline="-25000" dirty="0" err="1"/>
              <a:t>rup</a:t>
            </a:r>
            <a:r>
              <a:rPr lang="pt-BR" sz="2000" dirty="0"/>
              <a:t> = 150 MPa). Adotar FS = 2,5.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73F0EA2-EF6C-4A26-880A-7F5816719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38" y="2336829"/>
            <a:ext cx="2992808" cy="24556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65134B8A-0B77-4FEB-9BF9-1E4EFF5DDF92}"/>
                  </a:ext>
                </a:extLst>
              </p:cNvPr>
              <p:cNvSpPr txBox="1"/>
              <p:nvPr/>
            </p:nvSpPr>
            <p:spPr>
              <a:xfrm>
                <a:off x="4304162" y="2535101"/>
                <a:ext cx="6912479" cy="8938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150000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𝑘𝑃𝑎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2,5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≥0,03568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65134B8A-0B77-4FEB-9BF9-1E4EFF5DD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162" y="2535101"/>
                <a:ext cx="6912479" cy="8938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122D946D-58D4-484A-A763-1050CD162CCC}"/>
                  </a:ext>
                </a:extLst>
              </p:cNvPr>
              <p:cNvSpPr txBox="1"/>
              <p:nvPr/>
            </p:nvSpPr>
            <p:spPr>
              <a:xfrm>
                <a:off x="4354183" y="3703768"/>
                <a:ext cx="6812436" cy="8938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90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150000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𝑘𝑃𝑎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2,5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≥0,04370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122D946D-58D4-484A-A763-1050CD162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183" y="3703768"/>
                <a:ext cx="6812436" cy="8938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492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Conceito de deformação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8771"/>
            <a:ext cx="10515600" cy="43521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Ensaio de tração uniaxial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Universal Testing Machine - Tensile Tester | Qualitest">
            <a:extLst>
              <a:ext uri="{FF2B5EF4-FFF2-40B4-BE49-F238E27FC236}">
                <a16:creationId xmlns:a16="http://schemas.microsoft.com/office/drawing/2014/main" id="{A1B1335D-EAF3-4DF1-8715-A84B5B17F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483" y="1416862"/>
            <a:ext cx="2645544" cy="436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8C87791D-084E-4370-9FE5-EF8FF8737F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2474" y="2073211"/>
            <a:ext cx="4243526" cy="367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9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03. Tensão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pt-BR" sz="2200" b="1" dirty="0"/>
              <a:t>Cap. 1 – Conceito de Tensão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1.1. Tensão normal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1.2. Tensão cisalhante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pt-BR" sz="2000" dirty="0"/>
              <a:t> </a:t>
            </a:r>
            <a:r>
              <a:rPr lang="pt-BR" sz="2000" b="1" dirty="0"/>
              <a:t>Corte duplo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2000" b="1" dirty="0"/>
              <a:t> 1.3. Tensão de esmagamento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2000" b="1" dirty="0"/>
              <a:t> 1.4. Tensões admissíveis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LOM3081 – Introdução à Mecânica dos Sólidos – Prof. Dr. João Paulo Pascon</a:t>
            </a:r>
            <a:endParaRPr lang="en-US" sz="2000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4318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Conceito de deformação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8771"/>
            <a:ext cx="10515600" cy="435216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pt-BR" sz="2400" dirty="0"/>
              <a:t>Teorias elementares: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pt-BR" sz="2200" b="1" dirty="0"/>
              <a:t> Carga axial (</a:t>
            </a:r>
            <a:r>
              <a:rPr lang="pt-BR" sz="2200" b="1" i="1" dirty="0"/>
              <a:t>N</a:t>
            </a:r>
            <a:r>
              <a:rPr lang="pt-BR" sz="2200" b="1" dirty="0"/>
              <a:t>)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pt-BR" sz="2200" b="1" dirty="0"/>
              <a:t> Carga transversal em conectores (</a:t>
            </a:r>
            <a:r>
              <a:rPr lang="pt-BR" sz="2200" b="1" i="1" dirty="0"/>
              <a:t>V</a:t>
            </a:r>
            <a:r>
              <a:rPr lang="pt-BR" sz="2200" b="1" dirty="0"/>
              <a:t>)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Vigas sob flexão (</a:t>
            </a:r>
            <a:r>
              <a:rPr lang="pt-BR" sz="2200" i="1" dirty="0"/>
              <a:t>V</a:t>
            </a:r>
            <a:r>
              <a:rPr lang="pt-BR" sz="2200" dirty="0"/>
              <a:t>, </a:t>
            </a:r>
            <a:r>
              <a:rPr lang="pt-BR" sz="2200" i="1" dirty="0"/>
              <a:t>M</a:t>
            </a:r>
            <a:r>
              <a:rPr lang="pt-BR" sz="2200" dirty="0"/>
              <a:t>)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Eixos sob torção (</a:t>
            </a:r>
            <a:r>
              <a:rPr lang="pt-BR" sz="2200" i="1" dirty="0"/>
              <a:t>T</a:t>
            </a:r>
            <a:r>
              <a:rPr lang="pt-BR" sz="2200" dirty="0"/>
              <a:t>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 mecânica do tempo, e o 'elástico' esticado. Um olhar sobre os nossos dias">
            <a:extLst>
              <a:ext uri="{FF2B5EF4-FFF2-40B4-BE49-F238E27FC236}">
                <a16:creationId xmlns:a16="http://schemas.microsoft.com/office/drawing/2014/main" id="{814C9D68-EC49-4FED-BD33-90CAF6B15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109" y="1840267"/>
            <a:ext cx="3344688" cy="239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nergia potencial elástica - Mundo Educação">
            <a:extLst>
              <a:ext uri="{FF2B5EF4-FFF2-40B4-BE49-F238E27FC236}">
                <a16:creationId xmlns:a16="http://schemas.microsoft.com/office/drawing/2014/main" id="{DFE401F0-FC5C-4C2A-A76F-843370016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586" y="2178685"/>
            <a:ext cx="3070086" cy="239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08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Conceito de deformação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8771"/>
            <a:ext cx="10515600" cy="435216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pt-BR" sz="2400" dirty="0"/>
              <a:t>Teorias elementares: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pt-BR" sz="2200" b="1" dirty="0"/>
              <a:t> Carga axial (</a:t>
            </a:r>
            <a:r>
              <a:rPr lang="pt-BR" sz="2200" b="1" i="1" dirty="0"/>
              <a:t>N</a:t>
            </a:r>
            <a:r>
              <a:rPr lang="pt-BR" sz="2200" b="1" dirty="0"/>
              <a:t>)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pt-BR" sz="2200" b="1" dirty="0"/>
              <a:t> Carga transversal em conectores (</a:t>
            </a:r>
            <a:r>
              <a:rPr lang="pt-BR" sz="2200" b="1" i="1" dirty="0"/>
              <a:t>V</a:t>
            </a:r>
            <a:r>
              <a:rPr lang="pt-BR" sz="2200" b="1" dirty="0"/>
              <a:t>)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Vigas sob flexão (</a:t>
            </a:r>
            <a:r>
              <a:rPr lang="pt-BR" sz="2200" i="1" dirty="0"/>
              <a:t>V</a:t>
            </a:r>
            <a:r>
              <a:rPr lang="pt-BR" sz="2200" dirty="0"/>
              <a:t>, </a:t>
            </a:r>
            <a:r>
              <a:rPr lang="pt-BR" sz="2200" i="1" dirty="0"/>
              <a:t>M</a:t>
            </a:r>
            <a:r>
              <a:rPr lang="pt-BR" sz="2200" dirty="0"/>
              <a:t>)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Eixos sob torção (</a:t>
            </a:r>
            <a:r>
              <a:rPr lang="pt-BR" sz="2200" i="1" dirty="0"/>
              <a:t>T</a:t>
            </a:r>
            <a:r>
              <a:rPr lang="pt-BR" sz="2200" dirty="0"/>
              <a:t>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16532968-1E44-4FFA-A2EC-E2C1B26EC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1759" y="2335790"/>
            <a:ext cx="2630744" cy="268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3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Conceito de deformação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8771"/>
            <a:ext cx="10515600" cy="435216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pt-BR" sz="2400" dirty="0"/>
              <a:t>Teorias elementares: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pt-BR" sz="2200" b="1" dirty="0"/>
              <a:t> Carga axial (</a:t>
            </a:r>
            <a:r>
              <a:rPr lang="pt-BR" sz="2200" b="1" i="1" dirty="0"/>
              <a:t>N</a:t>
            </a:r>
            <a:r>
              <a:rPr lang="pt-BR" sz="2200" b="1" dirty="0"/>
              <a:t>)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pt-BR" sz="2200" b="1" dirty="0"/>
              <a:t> Carga transversal em conectores (</a:t>
            </a:r>
            <a:r>
              <a:rPr lang="pt-BR" sz="2200" b="1" i="1" dirty="0"/>
              <a:t>V</a:t>
            </a:r>
            <a:r>
              <a:rPr lang="pt-BR" sz="2200" b="1" dirty="0"/>
              <a:t>)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Vigas sob flexão (</a:t>
            </a:r>
            <a:r>
              <a:rPr lang="pt-BR" sz="2200" i="1" dirty="0"/>
              <a:t>V</a:t>
            </a:r>
            <a:r>
              <a:rPr lang="pt-BR" sz="2200" dirty="0"/>
              <a:t>, </a:t>
            </a:r>
            <a:r>
              <a:rPr lang="pt-BR" sz="2200" i="1" dirty="0"/>
              <a:t>M</a:t>
            </a:r>
            <a:r>
              <a:rPr lang="pt-BR" sz="2200" dirty="0"/>
              <a:t>)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Eixos sob torção (</a:t>
            </a:r>
            <a:r>
              <a:rPr lang="pt-BR" sz="2200" i="1" dirty="0"/>
              <a:t>T</a:t>
            </a:r>
            <a:r>
              <a:rPr lang="pt-BR" sz="2200" dirty="0"/>
              <a:t>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77D0E838-AEC3-4CD2-82A7-A5B105247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1838" y="2204720"/>
            <a:ext cx="4042393" cy="300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9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Conceito de deformação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8771"/>
            <a:ext cx="10515600" cy="435216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pt-BR" sz="2400" dirty="0"/>
              <a:t>Teorias elementares: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pt-BR" sz="2200" b="1" dirty="0"/>
              <a:t> Carga axial (</a:t>
            </a:r>
            <a:r>
              <a:rPr lang="pt-BR" sz="2200" b="1" i="1" dirty="0"/>
              <a:t>N</a:t>
            </a:r>
            <a:r>
              <a:rPr lang="pt-BR" sz="2200" b="1" dirty="0"/>
              <a:t>)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pt-BR" sz="2200" b="1" dirty="0"/>
              <a:t> Carga transversal em conectores (</a:t>
            </a:r>
            <a:r>
              <a:rPr lang="pt-BR" sz="2200" b="1" i="1" dirty="0"/>
              <a:t>V</a:t>
            </a:r>
            <a:r>
              <a:rPr lang="pt-BR" sz="2200" b="1" dirty="0"/>
              <a:t>)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Vigas sob flexão (</a:t>
            </a:r>
            <a:r>
              <a:rPr lang="pt-BR" sz="2200" i="1" dirty="0"/>
              <a:t>V</a:t>
            </a:r>
            <a:r>
              <a:rPr lang="pt-BR" sz="2200" dirty="0"/>
              <a:t>, </a:t>
            </a:r>
            <a:r>
              <a:rPr lang="pt-BR" sz="2200" i="1" dirty="0"/>
              <a:t>M</a:t>
            </a:r>
            <a:r>
              <a:rPr lang="pt-BR" sz="2200" dirty="0"/>
              <a:t>)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Eixos sob torção (</a:t>
            </a:r>
            <a:r>
              <a:rPr lang="pt-BR" sz="2200" i="1" dirty="0"/>
              <a:t>T</a:t>
            </a:r>
            <a:r>
              <a:rPr lang="pt-BR" sz="2200" dirty="0"/>
              <a:t>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apítulo 2 Torção">
            <a:extLst>
              <a:ext uri="{FF2B5EF4-FFF2-40B4-BE49-F238E27FC236}">
                <a16:creationId xmlns:a16="http://schemas.microsoft.com/office/drawing/2014/main" id="{E9F471D9-43A5-4BF6-ACED-09338CB10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808" y="2975862"/>
            <a:ext cx="3157245" cy="248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10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Conceito de deformação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8771"/>
            <a:ext cx="10515600" cy="43521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Extensômetro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990D17A8-01C7-414E-97EB-EDBBF07427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2857" y="2394583"/>
            <a:ext cx="3719830" cy="239549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6266E70-15EF-4B8A-801D-6F31C6CA0F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3491" y="1725429"/>
            <a:ext cx="2486025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73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2.1. Deformação normal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4641"/>
            <a:ext cx="10515600" cy="418629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pt-BR" sz="2400" dirty="0"/>
              <a:t>Variação de comprimento </a:t>
            </a:r>
            <a:r>
              <a:rPr lang="el-GR" sz="2400" dirty="0"/>
              <a:t>Δ</a:t>
            </a:r>
            <a:r>
              <a:rPr lang="pt-BR" sz="2400" i="1" dirty="0"/>
              <a:t>L</a:t>
            </a:r>
            <a:endParaRPr lang="pt-BR" sz="2400" dirty="0"/>
          </a:p>
          <a:p>
            <a:pPr>
              <a:lnSpc>
                <a:spcPct val="200000"/>
              </a:lnSpc>
            </a:pPr>
            <a:r>
              <a:rPr lang="pt-BR" sz="2400" dirty="0"/>
              <a:t>Comprimento inicial </a:t>
            </a:r>
            <a:r>
              <a:rPr lang="pt-BR" sz="2400" i="1" dirty="0"/>
              <a:t>L</a:t>
            </a:r>
            <a:r>
              <a:rPr lang="pt-BR" sz="2400" baseline="-25000" dirty="0"/>
              <a:t>0</a:t>
            </a:r>
          </a:p>
          <a:p>
            <a:pPr>
              <a:lnSpc>
                <a:spcPct val="200000"/>
              </a:lnSpc>
            </a:pPr>
            <a:r>
              <a:rPr lang="pt-BR" sz="2400" dirty="0"/>
              <a:t>Deformação normal (média)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7FB0D367-9FC9-4153-AFA4-F7B60CCE6649}"/>
                  </a:ext>
                </a:extLst>
              </p:cNvPr>
              <p:cNvSpPr txBox="1"/>
              <p:nvPr/>
            </p:nvSpPr>
            <p:spPr>
              <a:xfrm>
                <a:off x="5438371" y="3419186"/>
                <a:ext cx="2529840" cy="78585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𝛥</m:t>
                          </m:r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𝐹</m:t>
                              </m:r>
                            </m:sub>
                          </m:sSub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7FB0D367-9FC9-4153-AFA4-F7B60CCE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371" y="3419186"/>
                <a:ext cx="2529840" cy="7858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245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2.1. Deformação normal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A barra da figura foi submetida a um carregamento axial. Os deslocamentos horizontais medidos das seções </a:t>
            </a:r>
            <a:r>
              <a:rPr lang="pt-BR" sz="2000" i="1" dirty="0"/>
              <a:t>A</a:t>
            </a:r>
            <a:r>
              <a:rPr lang="pt-BR" sz="2000" dirty="0"/>
              <a:t> e </a:t>
            </a:r>
            <a:r>
              <a:rPr lang="pt-BR" sz="2000" i="1" dirty="0"/>
              <a:t>B</a:t>
            </a:r>
            <a:r>
              <a:rPr lang="pt-BR" sz="2000" dirty="0"/>
              <a:t> (provocados pelo carregamento) foram, respectivamente, 0.12 in. para direita e 0.15 in. para esquerda. Neste caso, determinar as deformações normais (médias) dos segmentos </a:t>
            </a:r>
            <a:r>
              <a:rPr lang="pt-BR" sz="2000" i="1" dirty="0"/>
              <a:t>AB</a:t>
            </a:r>
            <a:r>
              <a:rPr lang="pt-BR" sz="2000" dirty="0"/>
              <a:t> e </a:t>
            </a:r>
            <a:r>
              <a:rPr lang="pt-BR" sz="2000" i="1" dirty="0"/>
              <a:t>CB</a:t>
            </a:r>
            <a:r>
              <a:rPr lang="pt-BR" sz="2000" dirty="0"/>
              <a:t>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3A2E7ED2-4E69-42B1-A480-A176E94EC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4637" y="3263023"/>
            <a:ext cx="4558029" cy="19572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289AA5D-B1BF-4BCA-A3A0-E9E15D737437}"/>
                  </a:ext>
                </a:extLst>
              </p:cNvPr>
              <p:cNvSpPr txBox="1"/>
              <p:nvPr/>
            </p:nvSpPr>
            <p:spPr>
              <a:xfrm>
                <a:off x="8276863" y="3848705"/>
                <a:ext cx="1412240" cy="78585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𝛥</m:t>
                          </m:r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289AA5D-B1BF-4BCA-A3A0-E9E15D737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6863" y="3848705"/>
                <a:ext cx="1412240" cy="7858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012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2.1. Deformação normal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Compatibilidade geométrica e condições prescritas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3A2E7ED2-4E69-42B1-A480-A176E94EC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117" y="2104572"/>
            <a:ext cx="4086723" cy="175484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2B88F36-5396-49E0-A2C4-B0D0918F52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2527" y="2104572"/>
            <a:ext cx="5057775" cy="98107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2CF2185-5DE7-4835-BA92-81812FFDF4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7777" y="2101517"/>
            <a:ext cx="5582526" cy="26125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2CC4522D-9F51-432C-8F6F-2020AC8DDBB8}"/>
                  </a:ext>
                </a:extLst>
              </p:cNvPr>
              <p:cNvSpPr txBox="1"/>
              <p:nvPr/>
            </p:nvSpPr>
            <p:spPr>
              <a:xfrm>
                <a:off x="1856589" y="4283142"/>
                <a:ext cx="233977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𝐵𝐶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=0.15 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𝑖𝑛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2CC4522D-9F51-432C-8F6F-2020AC8DD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589" y="4283142"/>
                <a:ext cx="2339777" cy="430887"/>
              </a:xfrm>
              <a:prstGeom prst="rect">
                <a:avLst/>
              </a:prstGeom>
              <a:blipFill>
                <a:blip r:embed="rId7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590AE674-0392-404F-B223-B7DB1099A351}"/>
                  </a:ext>
                </a:extLst>
              </p:cNvPr>
              <p:cNvSpPr txBox="1"/>
              <p:nvPr/>
            </p:nvSpPr>
            <p:spPr>
              <a:xfrm>
                <a:off x="1856589" y="4909460"/>
                <a:ext cx="233977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𝐴𝐵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=−0.27 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𝑖𝑛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590AE674-0392-404F-B223-B7DB1099A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589" y="4909460"/>
                <a:ext cx="2339777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897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2.1. Deformação normal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Deformações normais (médias) dos segmentos: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3A2E7ED2-4E69-42B1-A480-A176E94EC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97" y="2358539"/>
            <a:ext cx="4462643" cy="19162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3A084876-BA20-4A82-979B-383740B3DFA5}"/>
                  </a:ext>
                </a:extLst>
              </p:cNvPr>
              <p:cNvSpPr txBox="1"/>
              <p:nvPr/>
            </p:nvSpPr>
            <p:spPr>
              <a:xfrm>
                <a:off x="6092437" y="2358539"/>
                <a:ext cx="1412240" cy="785856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𝛥</m:t>
                          </m:r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3A084876-BA20-4A82-979B-383740B3D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437" y="2358539"/>
                <a:ext cx="1412240" cy="7858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6FA1D470-22AD-499C-8D43-7C3283BA9B6B}"/>
                  </a:ext>
                </a:extLst>
              </p:cNvPr>
              <p:cNvSpPr txBox="1"/>
              <p:nvPr/>
            </p:nvSpPr>
            <p:spPr>
              <a:xfrm>
                <a:off x="6092437" y="3546395"/>
                <a:ext cx="3447362" cy="728405"/>
              </a:xfrm>
              <a:prstGeom prst="rect">
                <a:avLst/>
              </a:prstGeom>
              <a:noFill/>
              <a:ln w="38100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𝐴𝐵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−0,27 </m:t>
                          </m:r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𝑖𝑛</m:t>
                          </m:r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</m:num>
                        <m:den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30 </m:t>
                          </m:r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𝑖𝑛</m:t>
                          </m:r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</m:den>
                      </m:f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=−0,009</m:t>
                      </m:r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6FA1D470-22AD-499C-8D43-7C3283BA9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437" y="3546395"/>
                <a:ext cx="3447362" cy="7284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1AD81B0E-3955-4747-B2C6-A4F96110AFE5}"/>
                  </a:ext>
                </a:extLst>
              </p:cNvPr>
              <p:cNvSpPr txBox="1"/>
              <p:nvPr/>
            </p:nvSpPr>
            <p:spPr>
              <a:xfrm>
                <a:off x="6092437" y="4613217"/>
                <a:ext cx="3447362" cy="735266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𝐵𝐶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0,15 </m:t>
                          </m:r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𝑖𝑛</m:t>
                          </m:r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</m:num>
                        <m:den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40 </m:t>
                          </m:r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𝑖𝑛</m:t>
                          </m:r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</m:den>
                      </m:f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=0,00375</m:t>
                      </m:r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1AD81B0E-3955-4747-B2C6-A4F96110A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437" y="4613217"/>
                <a:ext cx="3447362" cy="7352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5EDBB1DB-C015-4ED2-96BA-8348234B2B73}"/>
                  </a:ext>
                </a:extLst>
              </p:cNvPr>
              <p:cNvSpPr txBox="1"/>
              <p:nvPr/>
            </p:nvSpPr>
            <p:spPr>
              <a:xfrm>
                <a:off x="3108547" y="5143053"/>
                <a:ext cx="233977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𝐵𝐶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=0.15 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𝑖𝑛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5EDBB1DB-C015-4ED2-96BA-8348234B2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547" y="5143053"/>
                <a:ext cx="2339777" cy="430887"/>
              </a:xfrm>
              <a:prstGeom prst="rect">
                <a:avLst/>
              </a:prstGeom>
              <a:blipFill>
                <a:blip r:embed="rId8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4116ACB4-0FD6-4C56-AC2A-FE98BDAC08C4}"/>
                  </a:ext>
                </a:extLst>
              </p:cNvPr>
              <p:cNvSpPr txBox="1"/>
              <p:nvPr/>
            </p:nvSpPr>
            <p:spPr>
              <a:xfrm>
                <a:off x="1166133" y="4516735"/>
                <a:ext cx="233977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𝐴𝐵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=−0.27 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𝑖𝑛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4116ACB4-0FD6-4C56-AC2A-FE98BDAC0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133" y="4516735"/>
                <a:ext cx="2339777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386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Próxima aula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pt-BR" sz="2200" dirty="0"/>
              <a:t>2.2. Deformação por cisalhamento</a:t>
            </a:r>
          </a:p>
          <a:p>
            <a:pPr>
              <a:lnSpc>
                <a:spcPct val="200000"/>
              </a:lnSpc>
            </a:pPr>
            <a:r>
              <a:rPr lang="pt-BR" sz="2200" dirty="0"/>
              <a:t>3. Lei de Hooke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932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03. Tensão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pt-BR" sz="2200" b="1" dirty="0"/>
              <a:t>Cap. 2 – Conceito de Deformação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2000" b="1" dirty="0"/>
              <a:t> 2.1. Deformação Normal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2.2. Deformação por cisalhamento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193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03. Tensão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pt-BR" sz="2400" dirty="0"/>
              <a:t>Objetivos da aula de hoje: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Definir o corte duplo em elementos de ligação sob carga transversal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Apresentar o conceito de tensão de esmagamento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Descrever o método das tensões admissíveis (projeto)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Revisar o conceito de deformação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696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Elementos de ligação sob carga transversal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Corte duplo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1C6F0E1E-6A38-4A43-99C8-763089F552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331621"/>
            <a:ext cx="3292136" cy="167350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0E797BC-9074-434D-AE47-9073E8C6E8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9890" y="2331621"/>
            <a:ext cx="1960198" cy="167350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3BEF9D0-9CBF-4DC3-8D15-5A999C2869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8842" y="2331621"/>
            <a:ext cx="2037211" cy="1441138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0FE65237-3A37-4CDF-A970-1F00EE07EF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842" y="3962735"/>
            <a:ext cx="2037211" cy="150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58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1.3. Tensão de esmagamento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Pressão de apoio (superfície de contato)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m 16">
            <a:extLst>
              <a:ext uri="{FF2B5EF4-FFF2-40B4-BE49-F238E27FC236}">
                <a16:creationId xmlns:a16="http://schemas.microsoft.com/office/drawing/2014/main" id="{F9631C0E-45C4-4B64-92A2-ABE6E2F31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533" y="2397775"/>
            <a:ext cx="3343128" cy="2148581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B6F947B7-C746-4F43-B72B-E554103247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1191" y="2397774"/>
            <a:ext cx="3258458" cy="19356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1365BE2E-4625-4EF9-90B6-E5EECD45C9BA}"/>
                  </a:ext>
                </a:extLst>
              </p:cNvPr>
              <p:cNvSpPr txBox="1"/>
              <p:nvPr/>
            </p:nvSpPr>
            <p:spPr>
              <a:xfrm>
                <a:off x="6630060" y="4619407"/>
                <a:ext cx="1520719" cy="72622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𝒆𝒔𝒎</m:t>
                          </m:r>
                        </m:sub>
                      </m:sSub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num>
                        <m:den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𝒕𝒅</m:t>
                          </m:r>
                        </m:den>
                      </m:f>
                    </m:oMath>
                  </m:oMathPara>
                </a14:m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1365BE2E-4625-4EF9-90B6-E5EECD45C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060" y="4619407"/>
                <a:ext cx="1520719" cy="7262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D2D72B6F-C2D9-4180-8C59-F5D5C83247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3606" y="2385339"/>
            <a:ext cx="233362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9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1.3. Tensão de esmagamento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pt-BR" sz="2200" dirty="0"/>
              <a:t>Ruptura em conectores:</a:t>
            </a:r>
          </a:p>
          <a:p>
            <a:pPr lvl="1">
              <a:lnSpc>
                <a:spcPct val="200000"/>
              </a:lnSpc>
            </a:pPr>
            <a:r>
              <a:rPr lang="pt-BR" sz="2000" dirty="0"/>
              <a:t>(a) cisalhamento na seção transversal</a:t>
            </a:r>
          </a:p>
          <a:p>
            <a:pPr lvl="1">
              <a:lnSpc>
                <a:spcPct val="200000"/>
              </a:lnSpc>
            </a:pPr>
            <a:r>
              <a:rPr lang="pt-BR" sz="2000" dirty="0"/>
              <a:t>(b) por pressão de apoio excessiva</a:t>
            </a:r>
            <a:endParaRPr lang="en-US" sz="18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5">
            <a:extLst>
              <a:ext uri="{FF2B5EF4-FFF2-40B4-BE49-F238E27FC236}">
                <a16:creationId xmlns:a16="http://schemas.microsoft.com/office/drawing/2014/main" id="{ACF6E6A3-5F9F-4117-8744-6EE3D8997F6F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6350000" y="1960880"/>
            <a:ext cx="3806053" cy="350352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996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1.3. Tensões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6814351" cy="435701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pt-BR" sz="2200" dirty="0"/>
              <a:t>Para a estrutura abaixo, determinar:</a:t>
            </a:r>
          </a:p>
          <a:p>
            <a:pPr lvl="1">
              <a:lnSpc>
                <a:spcPct val="200000"/>
              </a:lnSpc>
            </a:pPr>
            <a:r>
              <a:rPr lang="pt-BR" sz="2000" dirty="0"/>
              <a:t>(a) o valor máximo da tensão normal (média) nas hastes verticais (8x36mm);</a:t>
            </a:r>
          </a:p>
          <a:p>
            <a:pPr lvl="1">
              <a:lnSpc>
                <a:spcPct val="200000"/>
              </a:lnSpc>
            </a:pPr>
            <a:r>
              <a:rPr lang="pt-BR" sz="2000" dirty="0"/>
              <a:t>(b) a tensão cisalhante nos pinos </a:t>
            </a:r>
            <a:r>
              <a:rPr lang="pt-BR" sz="2000" i="1" dirty="0"/>
              <a:t>B</a:t>
            </a:r>
            <a:r>
              <a:rPr lang="pt-BR" sz="2000" dirty="0"/>
              <a:t>, </a:t>
            </a:r>
            <a:r>
              <a:rPr lang="pt-BR" sz="2000" i="1" dirty="0"/>
              <a:t>C</a:t>
            </a:r>
            <a:r>
              <a:rPr lang="pt-BR" sz="2000" dirty="0"/>
              <a:t>, </a:t>
            </a:r>
            <a:r>
              <a:rPr lang="pt-BR" sz="2000" i="1" dirty="0"/>
              <a:t>D</a:t>
            </a:r>
            <a:r>
              <a:rPr lang="pt-BR" sz="2000" dirty="0"/>
              <a:t> e </a:t>
            </a:r>
            <a:r>
              <a:rPr lang="pt-BR" sz="2000" i="1" dirty="0" err="1"/>
              <a:t>E</a:t>
            </a:r>
            <a:r>
              <a:rPr lang="pt-BR" sz="2000" dirty="0"/>
              <a:t> (Ø 16mm);</a:t>
            </a:r>
          </a:p>
          <a:p>
            <a:pPr lvl="1">
              <a:lnSpc>
                <a:spcPct val="200000"/>
              </a:lnSpc>
            </a:pPr>
            <a:r>
              <a:rPr lang="pt-BR" sz="2000" dirty="0"/>
              <a:t>(c) a tensão de esmagamento nas ligações </a:t>
            </a:r>
            <a:r>
              <a:rPr lang="pt-BR" sz="2000" i="1" dirty="0"/>
              <a:t>B</a:t>
            </a:r>
            <a:r>
              <a:rPr lang="pt-BR" sz="2000" dirty="0"/>
              <a:t> e </a:t>
            </a:r>
            <a:r>
              <a:rPr lang="pt-BR" sz="2000" i="1" dirty="0"/>
              <a:t>C</a:t>
            </a:r>
            <a:r>
              <a:rPr lang="pt-BR" sz="2000" dirty="0"/>
              <a:t> com o elemento horizontal (12x48mm).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ACFCCDC-3D12-4F7E-8D0A-AF0532BA6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2551" y="1642884"/>
            <a:ext cx="3195039" cy="357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643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1836</Words>
  <Application>Microsoft Office PowerPoint</Application>
  <PresentationFormat>Widescreen</PresentationFormat>
  <Paragraphs>196</Paragraphs>
  <Slides>39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Wingdings</vt:lpstr>
      <vt:lpstr>Tema do Office</vt:lpstr>
      <vt:lpstr>Introdução à Mecânica dos Sólidos (LOM3081)</vt:lpstr>
      <vt:lpstr>Aula passada</vt:lpstr>
      <vt:lpstr>Aula 03. Tensão</vt:lpstr>
      <vt:lpstr>Aula 03. Tensão</vt:lpstr>
      <vt:lpstr>Aula 03. Tensão</vt:lpstr>
      <vt:lpstr>Elementos de ligação sob carga transversal</vt:lpstr>
      <vt:lpstr>1.3. Tensão de esmagamento</vt:lpstr>
      <vt:lpstr>1.3. Tensão de esmagamento</vt:lpstr>
      <vt:lpstr>Exemplo 1.3. Tensões</vt:lpstr>
      <vt:lpstr>Exemplo 1.3. Tensões</vt:lpstr>
      <vt:lpstr>Exemplo 1.3. Tensões</vt:lpstr>
      <vt:lpstr>Exemplo 1.3. Tensões</vt:lpstr>
      <vt:lpstr>Exemplo 1.3. Tensões</vt:lpstr>
      <vt:lpstr>Exemplo 1.3. Tensões</vt:lpstr>
      <vt:lpstr>Exemplo 1.3. Tensões</vt:lpstr>
      <vt:lpstr>Exemplo 1.3. Tensões</vt:lpstr>
      <vt:lpstr>Exemplo 1.3. Tensões</vt:lpstr>
      <vt:lpstr>Exemplo 1.3. Tensões</vt:lpstr>
      <vt:lpstr>Exemplo 1.3. Tensões</vt:lpstr>
      <vt:lpstr>Exemplo 1.3. Tensões</vt:lpstr>
      <vt:lpstr>Exemplo 1.3. Tensões</vt:lpstr>
      <vt:lpstr>Exemplo 1.3. Tensões</vt:lpstr>
      <vt:lpstr>1.4. Tensões admissíveis</vt:lpstr>
      <vt:lpstr>1.4. Tensões admissíveis</vt:lpstr>
      <vt:lpstr>Exemplo 1.4. Tensões admissíveis</vt:lpstr>
      <vt:lpstr>Exemplo 1.4. Tensões admissíveis</vt:lpstr>
      <vt:lpstr>Exemplo 1.4. Tensões admissíveis</vt:lpstr>
      <vt:lpstr>Exemplo 1.4. Tensões admissíveis</vt:lpstr>
      <vt:lpstr>Conceito de deformação</vt:lpstr>
      <vt:lpstr>Conceito de deformação</vt:lpstr>
      <vt:lpstr>Conceito de deformação</vt:lpstr>
      <vt:lpstr>Conceito de deformação</vt:lpstr>
      <vt:lpstr>Conceito de deformação</vt:lpstr>
      <vt:lpstr>Conceito de deformação</vt:lpstr>
      <vt:lpstr>2.1. Deformação normal</vt:lpstr>
      <vt:lpstr>Exemplo 2.1. Deformação normal</vt:lpstr>
      <vt:lpstr>Exemplo 2.1. Deformação normal</vt:lpstr>
      <vt:lpstr>Exemplo 2.1. Deformação normal</vt:lpstr>
      <vt:lpstr>Próxima aula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Mecânica dos Sólidos (LOM3081)</dc:title>
  <dc:creator>João Pascon</dc:creator>
  <cp:lastModifiedBy>João Paulo Pascon</cp:lastModifiedBy>
  <cp:revision>194</cp:revision>
  <dcterms:created xsi:type="dcterms:W3CDTF">2021-04-12T22:54:59Z</dcterms:created>
  <dcterms:modified xsi:type="dcterms:W3CDTF">2023-08-16T18:10:16Z</dcterms:modified>
</cp:coreProperties>
</file>