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5" r:id="rId18"/>
    <p:sldId id="273" r:id="rId19"/>
    <p:sldId id="274" r:id="rId20"/>
    <p:sldId id="276" r:id="rId21"/>
    <p:sldId id="277" r:id="rId22"/>
    <p:sldId id="279" r:id="rId23"/>
    <p:sldId id="280" r:id="rId24"/>
    <p:sldId id="281" r:id="rId25"/>
    <p:sldId id="278" r:id="rId26"/>
    <p:sldId id="282"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263893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100102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321245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232558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115462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F81AA80-D0E9-4A53-895B-3B957C5644F0}" type="datetimeFigureOut">
              <a:rPr lang="pt-BR" smtClean="0"/>
              <a:t>29/05/2017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366587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F81AA80-D0E9-4A53-895B-3B957C5644F0}" type="datetimeFigureOut">
              <a:rPr lang="pt-BR" smtClean="0"/>
              <a:t>29/05/2017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327071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F81AA80-D0E9-4A53-895B-3B957C5644F0}" type="datetimeFigureOut">
              <a:rPr lang="pt-BR" smtClean="0"/>
              <a:t>29/05/2017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30584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F81AA80-D0E9-4A53-895B-3B957C5644F0}" type="datetimeFigureOut">
              <a:rPr lang="pt-BR" smtClean="0"/>
              <a:t>29/05/2017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128644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F81AA80-D0E9-4A53-895B-3B957C5644F0}" type="datetimeFigureOut">
              <a:rPr lang="pt-BR" smtClean="0"/>
              <a:t>29/05/2017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33986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F81AA80-D0E9-4A53-895B-3B957C5644F0}" type="datetimeFigureOut">
              <a:rPr lang="pt-BR" smtClean="0"/>
              <a:t>29/05/2017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55B19C-D18B-4A45-AD7F-825C9741F479}" type="slidenum">
              <a:rPr lang="pt-BR" smtClean="0"/>
              <a:t>‹nº›</a:t>
            </a:fld>
            <a:endParaRPr lang="pt-BR"/>
          </a:p>
        </p:txBody>
      </p:sp>
    </p:spTree>
    <p:extLst>
      <p:ext uri="{BB962C8B-B14F-4D97-AF65-F5344CB8AC3E}">
        <p14:creationId xmlns:p14="http://schemas.microsoft.com/office/powerpoint/2010/main" val="153793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1AA80-D0E9-4A53-895B-3B957C5644F0}" type="datetimeFigureOut">
              <a:rPr lang="pt-BR" smtClean="0"/>
              <a:t>29/05/2017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5B19C-D18B-4A45-AD7F-825C9741F479}" type="slidenum">
              <a:rPr lang="pt-BR" smtClean="0"/>
              <a:t>‹nº›</a:t>
            </a:fld>
            <a:endParaRPr lang="pt-BR"/>
          </a:p>
        </p:txBody>
      </p:sp>
    </p:spTree>
    <p:extLst>
      <p:ext uri="{BB962C8B-B14F-4D97-AF65-F5344CB8AC3E}">
        <p14:creationId xmlns:p14="http://schemas.microsoft.com/office/powerpoint/2010/main" val="2444844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Custo de oportunidade e perdido</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415882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Sunk</a:t>
            </a:r>
            <a:r>
              <a:rPr lang="pt-BR" dirty="0" smtClean="0"/>
              <a:t> </a:t>
            </a:r>
            <a:r>
              <a:rPr lang="pt-BR" dirty="0" err="1" smtClean="0"/>
              <a:t>Cost</a:t>
            </a:r>
            <a:r>
              <a:rPr lang="pt-BR" dirty="0" smtClean="0"/>
              <a:t> – Custos perdidos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No complexo processo de tomada de decisão, o ser humano não raciocina apenas </a:t>
            </a:r>
            <a:r>
              <a:rPr lang="pt-BR" dirty="0" smtClean="0"/>
              <a:t>de forma </a:t>
            </a:r>
            <a:r>
              <a:rPr lang="pt-BR" dirty="0"/>
              <a:t>lógica e objetiva</a:t>
            </a:r>
            <a:r>
              <a:rPr lang="pt-BR" dirty="0" smtClean="0"/>
              <a:t>.</a:t>
            </a:r>
          </a:p>
          <a:p>
            <a:r>
              <a:rPr lang="pt-BR" dirty="0"/>
              <a:t>Uma das possíveis explicações para os efeitos do ‘</a:t>
            </a:r>
            <a:r>
              <a:rPr lang="pt-BR" dirty="0" err="1"/>
              <a:t>sunk</a:t>
            </a:r>
            <a:r>
              <a:rPr lang="pt-BR" dirty="0"/>
              <a:t> </a:t>
            </a:r>
            <a:r>
              <a:rPr lang="pt-BR" dirty="0" err="1"/>
              <a:t>costs</a:t>
            </a:r>
            <a:r>
              <a:rPr lang="pt-BR" dirty="0"/>
              <a:t>’ consiste no fato de </a:t>
            </a:r>
            <a:r>
              <a:rPr lang="pt-BR" dirty="0" smtClean="0"/>
              <a:t>que o </a:t>
            </a:r>
            <a:r>
              <a:rPr lang="pt-BR" dirty="0"/>
              <a:t>sentimento de haver investido tempo e dinheiro em vão não agrada administradores</a:t>
            </a:r>
            <a:r>
              <a:rPr lang="pt-BR" dirty="0" smtClean="0"/>
              <a:t>, contadores</a:t>
            </a:r>
            <a:r>
              <a:rPr lang="pt-BR" dirty="0"/>
              <a:t>, economistas e tomadores de decisão em geral. De acordo com a “</a:t>
            </a:r>
            <a:r>
              <a:rPr lang="pt-BR" dirty="0" err="1" smtClean="0"/>
              <a:t>Prospect</a:t>
            </a:r>
            <a:r>
              <a:rPr lang="pt-BR" dirty="0" smtClean="0"/>
              <a:t> </a:t>
            </a:r>
            <a:r>
              <a:rPr lang="pt-BR" dirty="0" err="1" smtClean="0"/>
              <a:t>Theory</a:t>
            </a:r>
            <a:r>
              <a:rPr lang="pt-BR" dirty="0"/>
              <a:t>” de Kahneman e </a:t>
            </a:r>
            <a:r>
              <a:rPr lang="pt-BR" dirty="0" err="1"/>
              <a:t>Tversky</a:t>
            </a:r>
            <a:r>
              <a:rPr lang="pt-BR" dirty="0"/>
              <a:t> (1979) depois de haver feito um experimento inicial, </a:t>
            </a:r>
            <a:r>
              <a:rPr lang="pt-BR" dirty="0" smtClean="0"/>
              <a:t>um gestor </a:t>
            </a:r>
            <a:r>
              <a:rPr lang="pt-BR" dirty="0"/>
              <a:t>pode raciocinar (pensar) que se ele não continuar a investir seu dinheiro </a:t>
            </a:r>
            <a:r>
              <a:rPr lang="pt-BR" dirty="0" smtClean="0"/>
              <a:t>naquele projeto</a:t>
            </a:r>
            <a:r>
              <a:rPr lang="pt-BR" dirty="0"/>
              <a:t>, o investimento estará perdido. Desta maneira quando um investimento ou decisão </a:t>
            </a:r>
            <a:r>
              <a:rPr lang="pt-BR" dirty="0" smtClean="0"/>
              <a:t>não traz </a:t>
            </a:r>
            <a:r>
              <a:rPr lang="pt-BR" dirty="0"/>
              <a:t>os resultados esperados, e depois do gestor haver incorrido </a:t>
            </a:r>
            <a:r>
              <a:rPr lang="pt-BR" dirty="0" err="1"/>
              <a:t>os‘sunk</a:t>
            </a:r>
            <a:r>
              <a:rPr lang="pt-BR" dirty="0"/>
              <a:t> </a:t>
            </a:r>
            <a:r>
              <a:rPr lang="pt-BR" dirty="0" err="1"/>
              <a:t>costs</a:t>
            </a:r>
            <a:r>
              <a:rPr lang="pt-BR" dirty="0"/>
              <a:t>’, o risco de </a:t>
            </a:r>
            <a:r>
              <a:rPr lang="pt-BR" dirty="0" smtClean="0"/>
              <a:t>se investir </a:t>
            </a:r>
            <a:r>
              <a:rPr lang="pt-BR" dirty="0"/>
              <a:t>ainda mais em projetos que trarão perdas ainda maiores é muito grande (</a:t>
            </a:r>
            <a:r>
              <a:rPr lang="pt-BR" dirty="0" err="1"/>
              <a:t>sunk</a:t>
            </a:r>
            <a:r>
              <a:rPr lang="pt-BR" dirty="0"/>
              <a:t> </a:t>
            </a:r>
            <a:r>
              <a:rPr lang="pt-BR" dirty="0" err="1" smtClean="0"/>
              <a:t>cost</a:t>
            </a:r>
            <a:r>
              <a:rPr lang="pt-BR" dirty="0" smtClean="0"/>
              <a:t> </a:t>
            </a:r>
            <a:r>
              <a:rPr lang="pt-BR" dirty="0" err="1" smtClean="0"/>
              <a:t>effect</a:t>
            </a:r>
            <a:r>
              <a:rPr lang="pt-BR" dirty="0"/>
              <a:t>).</a:t>
            </a:r>
          </a:p>
        </p:txBody>
      </p:sp>
    </p:spTree>
    <p:extLst>
      <p:ext uri="{BB962C8B-B14F-4D97-AF65-F5344CB8AC3E}">
        <p14:creationId xmlns:p14="http://schemas.microsoft.com/office/powerpoint/2010/main" val="398609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1181100" y="376237"/>
            <a:ext cx="9829800" cy="6105525"/>
          </a:xfrm>
          <a:prstGeom prst="rect">
            <a:avLst/>
          </a:prstGeom>
        </p:spPr>
      </p:pic>
    </p:spTree>
    <p:extLst>
      <p:ext uri="{BB962C8B-B14F-4D97-AF65-F5344CB8AC3E}">
        <p14:creationId xmlns:p14="http://schemas.microsoft.com/office/powerpoint/2010/main" val="212626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66812" y="295275"/>
            <a:ext cx="9858375" cy="6267450"/>
          </a:xfrm>
          <a:prstGeom prst="rect">
            <a:avLst/>
          </a:prstGeom>
        </p:spPr>
      </p:pic>
    </p:spTree>
    <p:extLst>
      <p:ext uri="{BB962C8B-B14F-4D97-AF65-F5344CB8AC3E}">
        <p14:creationId xmlns:p14="http://schemas.microsoft.com/office/powerpoint/2010/main" val="233059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209675" y="314325"/>
            <a:ext cx="9772650" cy="6229350"/>
          </a:xfrm>
          <a:prstGeom prst="rect">
            <a:avLst/>
          </a:prstGeom>
        </p:spPr>
      </p:pic>
    </p:spTree>
    <p:extLst>
      <p:ext uri="{BB962C8B-B14F-4D97-AF65-F5344CB8AC3E}">
        <p14:creationId xmlns:p14="http://schemas.microsoft.com/office/powerpoint/2010/main" val="297348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62050" y="300037"/>
            <a:ext cx="9867900" cy="6257925"/>
          </a:xfrm>
          <a:prstGeom prst="rect">
            <a:avLst/>
          </a:prstGeom>
        </p:spPr>
      </p:pic>
    </p:spTree>
    <p:extLst>
      <p:ext uri="{BB962C8B-B14F-4D97-AF65-F5344CB8AC3E}">
        <p14:creationId xmlns:p14="http://schemas.microsoft.com/office/powerpoint/2010/main" val="42472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309688" y="133350"/>
            <a:ext cx="8810276" cy="6605587"/>
          </a:xfrm>
          <a:prstGeom prst="rect">
            <a:avLst/>
          </a:prstGeom>
        </p:spPr>
      </p:pic>
    </p:spTree>
    <p:extLst>
      <p:ext uri="{BB962C8B-B14F-4D97-AF65-F5344CB8AC3E}">
        <p14:creationId xmlns:p14="http://schemas.microsoft.com/office/powerpoint/2010/main" val="367456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Custo imputado</a:t>
            </a:r>
            <a:endParaRPr lang="pt-BR" dirty="0"/>
          </a:p>
        </p:txBody>
      </p:sp>
      <p:sp>
        <p:nvSpPr>
          <p:cNvPr id="3" name="Espaço Reservado para Conteúdo 2"/>
          <p:cNvSpPr>
            <a:spLocks noGrp="1"/>
          </p:cNvSpPr>
          <p:nvPr>
            <p:ph idx="1"/>
          </p:nvPr>
        </p:nvSpPr>
        <p:spPr/>
        <p:txBody>
          <a:bodyPr/>
          <a:lstStyle/>
          <a:p>
            <a:r>
              <a:rPr lang="pt-BR" dirty="0" smtClean="0"/>
              <a:t>O Custo Imputado é, de certa maneira, uma espécie de Custo de Oportunidade. Trata-se de verdadeiros sacrifícios econômicos, porém não são contabilizados por diversas razões: não geram gastos para a empresa e são muito subjetivos e polêmicos. </a:t>
            </a:r>
          </a:p>
          <a:p>
            <a:r>
              <a:rPr lang="pt-BR" dirty="0" smtClean="0"/>
              <a:t>Por exemplo, o Juro sobre o Capital Próprio é considerado um Custo Imputado relativo ao Custo de Oportunidade do Capital Próprio. Trata-se de um custo relevante do ponto de vista gerencial, mas que não pode ser tratado contabilmente. Uma de suas grandes dificuldades é sua alocação a cada produto. </a:t>
            </a:r>
            <a:endParaRPr lang="pt-BR" dirty="0"/>
          </a:p>
        </p:txBody>
      </p:sp>
    </p:spTree>
    <p:extLst>
      <p:ext uri="{BB962C8B-B14F-4D97-AF65-F5344CB8AC3E}">
        <p14:creationId xmlns:p14="http://schemas.microsoft.com/office/powerpoint/2010/main" val="417500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Custo imputado</a:t>
            </a:r>
            <a:endParaRPr lang="pt-BR" dirty="0"/>
          </a:p>
        </p:txBody>
      </p:sp>
      <p:pic>
        <p:nvPicPr>
          <p:cNvPr id="6" name="Imagem 5"/>
          <p:cNvPicPr>
            <a:picLocks noChangeAspect="1"/>
          </p:cNvPicPr>
          <p:nvPr/>
        </p:nvPicPr>
        <p:blipFill>
          <a:blip r:embed="rId2"/>
          <a:stretch>
            <a:fillRect/>
          </a:stretch>
        </p:blipFill>
        <p:spPr>
          <a:xfrm>
            <a:off x="1295400" y="1543050"/>
            <a:ext cx="8953500" cy="4629150"/>
          </a:xfrm>
          <a:prstGeom prst="rect">
            <a:avLst/>
          </a:prstGeom>
        </p:spPr>
      </p:pic>
    </p:spTree>
    <p:extLst>
      <p:ext uri="{BB962C8B-B14F-4D97-AF65-F5344CB8AC3E}">
        <p14:creationId xmlns:p14="http://schemas.microsoft.com/office/powerpoint/2010/main" val="212166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Custo imputado</a:t>
            </a:r>
            <a:endParaRPr lang="pt-BR" dirty="0"/>
          </a:p>
        </p:txBody>
      </p:sp>
      <p:sp>
        <p:nvSpPr>
          <p:cNvPr id="3" name="Espaço Reservado para Conteúdo 2"/>
          <p:cNvSpPr>
            <a:spLocks noGrp="1"/>
          </p:cNvSpPr>
          <p:nvPr>
            <p:ph idx="1"/>
          </p:nvPr>
        </p:nvSpPr>
        <p:spPr/>
        <p:txBody>
          <a:bodyPr/>
          <a:lstStyle/>
          <a:p>
            <a:r>
              <a:rPr lang="pt-BR" dirty="0"/>
              <a:t>Outro exemplo é o custo de aluguel, quando se trata de imóvel próprio. Trata-se de uma maneira de imputar aos produtos o custo de oportunidade. Isso ocorre por que a empresa poderia alugar seu imóvel para terceiros ao invés de utilizá-lo em seu processo produtivo. </a:t>
            </a:r>
            <a:endParaRPr lang="pt-BR" dirty="0" smtClean="0"/>
          </a:p>
          <a:p>
            <a:r>
              <a:rPr lang="pt-BR" dirty="0"/>
              <a:t>O valor que deixa de ganhar alugando o imóvel para terceiros é o Custo de Oportunidade que pode ou não ser imputado aos produtos, tornando-se Custo Imputado. </a:t>
            </a:r>
            <a:r>
              <a:rPr lang="pt-BR" dirty="0" smtClean="0"/>
              <a:t>Esse </a:t>
            </a:r>
            <a:r>
              <a:rPr lang="pt-BR" dirty="0"/>
              <a:t>raciocínio é gerencialmente válido, mas não contabilizável. </a:t>
            </a:r>
          </a:p>
        </p:txBody>
      </p:sp>
    </p:spTree>
    <p:extLst>
      <p:ext uri="{BB962C8B-B14F-4D97-AF65-F5344CB8AC3E}">
        <p14:creationId xmlns:p14="http://schemas.microsoft.com/office/powerpoint/2010/main" val="10221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Custo imputado</a:t>
            </a:r>
            <a:endParaRPr lang="pt-BR" dirty="0"/>
          </a:p>
        </p:txBody>
      </p:sp>
      <p:sp>
        <p:nvSpPr>
          <p:cNvPr id="3" name="Espaço Reservado para Conteúdo 2"/>
          <p:cNvSpPr>
            <a:spLocks noGrp="1"/>
          </p:cNvSpPr>
          <p:nvPr>
            <p:ph idx="1"/>
          </p:nvPr>
        </p:nvSpPr>
        <p:spPr/>
        <p:txBody>
          <a:bodyPr/>
          <a:lstStyle/>
          <a:p>
            <a:r>
              <a:rPr lang="pt-BR" b="1" dirty="0"/>
              <a:t>Os </a:t>
            </a:r>
            <a:r>
              <a:rPr lang="pt-BR" b="1" dirty="0" smtClean="0"/>
              <a:t>Custos </a:t>
            </a:r>
            <a:r>
              <a:rPr lang="pt-BR" b="1" dirty="0"/>
              <a:t>Imputados</a:t>
            </a:r>
            <a:r>
              <a:rPr lang="pt-BR" dirty="0"/>
              <a:t> não vêm com Nota Fiscal, pois não são documentados como consequência de transações. Uma alternativa seria elaborar um relatório gerencia que considere separadamente os custos explícitos dos custos implícitos (não contabilizáveis) para ter-se um valor total do custo para subsidiar o processo de tomada de decisão.</a:t>
            </a:r>
          </a:p>
        </p:txBody>
      </p:sp>
    </p:spTree>
    <p:extLst>
      <p:ext uri="{BB962C8B-B14F-4D97-AF65-F5344CB8AC3E}">
        <p14:creationId xmlns:p14="http://schemas.microsoft.com/office/powerpoint/2010/main" val="30731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goo.gl/</a:t>
            </a:r>
            <a:r>
              <a:rPr lang="pt-BR" dirty="0" err="1"/>
              <a:t>ltlrtM</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33195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335404" y="89311"/>
            <a:ext cx="8875396" cy="6549614"/>
          </a:xfrm>
          <a:prstGeom prst="rect">
            <a:avLst/>
          </a:prstGeom>
        </p:spPr>
      </p:pic>
    </p:spTree>
    <p:extLst>
      <p:ext uri="{BB962C8B-B14F-4D97-AF65-F5344CB8AC3E}">
        <p14:creationId xmlns:p14="http://schemas.microsoft.com/office/powerpoint/2010/main" val="66925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414462" y="52387"/>
            <a:ext cx="9363075" cy="6753225"/>
          </a:xfrm>
          <a:prstGeom prst="rect">
            <a:avLst/>
          </a:prstGeom>
        </p:spPr>
      </p:pic>
    </p:spTree>
    <p:extLst>
      <p:ext uri="{BB962C8B-B14F-4D97-AF65-F5344CB8AC3E}">
        <p14:creationId xmlns:p14="http://schemas.microsoft.com/office/powerpoint/2010/main" val="403479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300162" y="242887"/>
            <a:ext cx="9591675" cy="6372225"/>
          </a:xfrm>
          <a:prstGeom prst="rect">
            <a:avLst/>
          </a:prstGeom>
        </p:spPr>
      </p:pic>
    </p:spTree>
    <p:extLst>
      <p:ext uri="{BB962C8B-B14F-4D97-AF65-F5344CB8AC3E}">
        <p14:creationId xmlns:p14="http://schemas.microsoft.com/office/powerpoint/2010/main" val="58006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5262" y="361949"/>
            <a:ext cx="11869151" cy="4124325"/>
          </a:xfrm>
          <a:prstGeom prst="rect">
            <a:avLst/>
          </a:prstGeom>
        </p:spPr>
      </p:pic>
      <p:pic>
        <p:nvPicPr>
          <p:cNvPr id="4" name="Imagem 3"/>
          <p:cNvPicPr>
            <a:picLocks noChangeAspect="1"/>
          </p:cNvPicPr>
          <p:nvPr/>
        </p:nvPicPr>
        <p:blipFill>
          <a:blip r:embed="rId3"/>
          <a:stretch>
            <a:fillRect/>
          </a:stretch>
        </p:blipFill>
        <p:spPr>
          <a:xfrm>
            <a:off x="414337" y="4486273"/>
            <a:ext cx="11490334" cy="1257301"/>
          </a:xfrm>
          <a:prstGeom prst="rect">
            <a:avLst/>
          </a:prstGeom>
        </p:spPr>
      </p:pic>
    </p:spTree>
    <p:extLst>
      <p:ext uri="{BB962C8B-B14F-4D97-AF65-F5344CB8AC3E}">
        <p14:creationId xmlns:p14="http://schemas.microsoft.com/office/powerpoint/2010/main" val="316836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47662" y="628650"/>
            <a:ext cx="11439107" cy="4648200"/>
          </a:xfrm>
          <a:prstGeom prst="rect">
            <a:avLst/>
          </a:prstGeom>
        </p:spPr>
      </p:pic>
    </p:spTree>
    <p:extLst>
      <p:ext uri="{BB962C8B-B14F-4D97-AF65-F5344CB8AC3E}">
        <p14:creationId xmlns:p14="http://schemas.microsoft.com/office/powerpoint/2010/main" val="384555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681163" y="157326"/>
            <a:ext cx="8662988" cy="6448261"/>
          </a:xfrm>
          <a:prstGeom prst="rect">
            <a:avLst/>
          </a:prstGeom>
        </p:spPr>
      </p:pic>
    </p:spTree>
    <p:extLst>
      <p:ext uri="{BB962C8B-B14F-4D97-AF65-F5344CB8AC3E}">
        <p14:creationId xmlns:p14="http://schemas.microsoft.com/office/powerpoint/2010/main" val="409984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http://www.aneel.gov.br/sala-de-imprensa-exibicao-2/-/asset_publisher/zXQREz8EVlZ6/content/revisao-tarifaria-periodica-custo-de-reposicao-a-valor-de-mercado-definira-base-de-remuneracao/656877?inheritRedirect=false</a:t>
            </a:r>
            <a:endParaRPr lang="pt-BR" dirty="0"/>
          </a:p>
        </p:txBody>
      </p:sp>
    </p:spTree>
    <p:extLst>
      <p:ext uri="{BB962C8B-B14F-4D97-AF65-F5344CB8AC3E}">
        <p14:creationId xmlns:p14="http://schemas.microsoft.com/office/powerpoint/2010/main" val="111234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3575"/>
          </a:xfrm>
        </p:spPr>
        <p:txBody>
          <a:bodyPr>
            <a:normAutofit fontScale="90000"/>
          </a:bodyPr>
          <a:lstStyle/>
          <a:p>
            <a:pPr algn="ctr"/>
            <a:r>
              <a:rPr lang="pt-BR" b="1" dirty="0"/>
              <a:t>Promoção da pizza</a:t>
            </a:r>
            <a:endParaRPr lang="pt-BR" dirty="0"/>
          </a:p>
        </p:txBody>
      </p:sp>
      <p:sp>
        <p:nvSpPr>
          <p:cNvPr id="3" name="Espaço Reservado para Conteúdo 2"/>
          <p:cNvSpPr>
            <a:spLocks noGrp="1"/>
          </p:cNvSpPr>
          <p:nvPr>
            <p:ph idx="1"/>
          </p:nvPr>
        </p:nvSpPr>
        <p:spPr>
          <a:xfrm>
            <a:off x="285750" y="1028700"/>
            <a:ext cx="11620500" cy="5148263"/>
          </a:xfrm>
        </p:spPr>
        <p:txBody>
          <a:bodyPr>
            <a:normAutofit lnSpcReduction="10000"/>
          </a:bodyPr>
          <a:lstStyle/>
          <a:p>
            <a:r>
              <a:rPr lang="pt-BR" dirty="0"/>
              <a:t>No regresso do trabalho você decide parar no supermercado perto de sua casa e compra </a:t>
            </a:r>
            <a:r>
              <a:rPr lang="pt-BR" dirty="0" smtClean="0"/>
              <a:t>uma pizza </a:t>
            </a:r>
            <a:r>
              <a:rPr lang="pt-BR" dirty="0"/>
              <a:t>pequena (apenas para uma pessoa) que está com preço promocional de R$ 5 reais. </a:t>
            </a:r>
            <a:r>
              <a:rPr lang="pt-BR" dirty="0" smtClean="0"/>
              <a:t>Antes de </a:t>
            </a:r>
            <a:r>
              <a:rPr lang="pt-BR" dirty="0"/>
              <a:t>colocar a pizza no forno, você decide ligar para um amigo e convidá-lo para ir a sua </a:t>
            </a:r>
            <a:r>
              <a:rPr lang="pt-BR" dirty="0" smtClean="0"/>
              <a:t>casa para </a:t>
            </a:r>
            <a:r>
              <a:rPr lang="pt-BR" dirty="0"/>
              <a:t>assistir a final do campeonato de futebol e comer uma pizza. Seu amigo confirma a ida</a:t>
            </a:r>
            <a:r>
              <a:rPr lang="pt-BR" dirty="0" smtClean="0"/>
              <a:t>, então </a:t>
            </a:r>
            <a:r>
              <a:rPr lang="pt-BR" dirty="0"/>
              <a:t>você volta ao mesmo supermercado para comprar uma segunda pequena. Ao chegar </a:t>
            </a:r>
            <a:r>
              <a:rPr lang="pt-BR" dirty="0" smtClean="0"/>
              <a:t>ao supermercado </a:t>
            </a:r>
            <a:r>
              <a:rPr lang="pt-BR" dirty="0"/>
              <a:t>você percebe que as pizzas pequenas em promoção estão esgotadas, e </a:t>
            </a:r>
            <a:r>
              <a:rPr lang="pt-BR" dirty="0" smtClean="0"/>
              <a:t>uma pizza </a:t>
            </a:r>
            <a:r>
              <a:rPr lang="pt-BR" dirty="0"/>
              <a:t>idêntica a sua agora custa R$ 10 reais! Você compra e quando chega em casa coloca </a:t>
            </a:r>
            <a:r>
              <a:rPr lang="pt-BR" dirty="0" smtClean="0"/>
              <a:t>as duas </a:t>
            </a:r>
            <a:r>
              <a:rPr lang="pt-BR" dirty="0"/>
              <a:t>pizzas no forno. Minutos depois, você recebe uma ligação de seu amigo dizendo que </a:t>
            </a:r>
            <a:r>
              <a:rPr lang="pt-BR" dirty="0" smtClean="0"/>
              <a:t>ele teve </a:t>
            </a:r>
            <a:r>
              <a:rPr lang="pt-BR" dirty="0"/>
              <a:t>um imprevisto e não poderá comparecer. Você não está com tanta fome para comer </a:t>
            </a:r>
            <a:r>
              <a:rPr lang="pt-BR" dirty="0" smtClean="0"/>
              <a:t>as duas </a:t>
            </a:r>
            <a:r>
              <a:rPr lang="pt-BR" dirty="0"/>
              <a:t>pizzas, e tampouco pode deixar para o dia seguinte ou congelá-las outra vez. Terá </a:t>
            </a:r>
            <a:r>
              <a:rPr lang="pt-BR" dirty="0" smtClean="0"/>
              <a:t>que jogar </a:t>
            </a:r>
            <a:r>
              <a:rPr lang="pt-BR" dirty="0"/>
              <a:t>uma fora. As duas pizzas são idênticas (do mesmo tamanho e sabor). Qual a </a:t>
            </a:r>
            <a:r>
              <a:rPr lang="pt-BR" dirty="0" smtClean="0"/>
              <a:t>sua decisão</a:t>
            </a:r>
            <a:r>
              <a:rPr lang="pt-BR" dirty="0"/>
              <a:t>?</a:t>
            </a:r>
          </a:p>
        </p:txBody>
      </p:sp>
    </p:spTree>
    <p:extLst>
      <p:ext uri="{BB962C8B-B14F-4D97-AF65-F5344CB8AC3E}">
        <p14:creationId xmlns:p14="http://schemas.microsoft.com/office/powerpoint/2010/main" val="405040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3575"/>
          </a:xfrm>
        </p:spPr>
        <p:txBody>
          <a:bodyPr>
            <a:normAutofit fontScale="90000"/>
          </a:bodyPr>
          <a:lstStyle/>
          <a:p>
            <a:pPr algn="ctr"/>
            <a:r>
              <a:rPr lang="pt-BR" b="1" dirty="0"/>
              <a:t>Carona de volta para casa</a:t>
            </a:r>
            <a:endParaRPr lang="pt-BR" dirty="0"/>
          </a:p>
        </p:txBody>
      </p:sp>
      <p:sp>
        <p:nvSpPr>
          <p:cNvPr id="3" name="Espaço Reservado para Conteúdo 2"/>
          <p:cNvSpPr>
            <a:spLocks noGrp="1"/>
          </p:cNvSpPr>
          <p:nvPr>
            <p:ph idx="1"/>
          </p:nvPr>
        </p:nvSpPr>
        <p:spPr>
          <a:xfrm>
            <a:off x="285750" y="1028700"/>
            <a:ext cx="11620500" cy="5148263"/>
          </a:xfrm>
        </p:spPr>
        <p:txBody>
          <a:bodyPr>
            <a:normAutofit/>
          </a:bodyPr>
          <a:lstStyle/>
          <a:p>
            <a:r>
              <a:rPr lang="pt-BR" dirty="0"/>
              <a:t>Você é estudante da </a:t>
            </a:r>
            <a:r>
              <a:rPr lang="pt-BR" dirty="0" smtClean="0"/>
              <a:t>USP, </a:t>
            </a:r>
            <a:r>
              <a:rPr lang="pt-BR" dirty="0"/>
              <a:t>e pretende visitar seus pais em </a:t>
            </a:r>
            <a:r>
              <a:rPr lang="pt-BR" dirty="0" smtClean="0"/>
              <a:t>Belo Horizonte (MG) nas </a:t>
            </a:r>
            <a:r>
              <a:rPr lang="pt-BR" dirty="0"/>
              <a:t>férias </a:t>
            </a:r>
            <a:r>
              <a:rPr lang="pt-BR" dirty="0" smtClean="0"/>
              <a:t>de julho</a:t>
            </a:r>
            <a:r>
              <a:rPr lang="pt-BR" dirty="0"/>
              <a:t>. Como você não possui automóvel, você tenta encontrar na universidade alguém que </a:t>
            </a:r>
            <a:r>
              <a:rPr lang="pt-BR" dirty="0" smtClean="0"/>
              <a:t>lhe possa </a:t>
            </a:r>
            <a:r>
              <a:rPr lang="pt-BR" dirty="0"/>
              <a:t>oferecer uma carona. Depois de muito procurar, você desiste e decidi ir de ônibus</a:t>
            </a:r>
            <a:r>
              <a:rPr lang="pt-BR" dirty="0" smtClean="0"/>
              <a:t>. Então</a:t>
            </a:r>
            <a:r>
              <a:rPr lang="pt-BR" dirty="0"/>
              <a:t>, você compra uma passagem de ônibus por R$ 60 reais. Momentos antes da viagem</a:t>
            </a:r>
            <a:r>
              <a:rPr lang="pt-BR" dirty="0" smtClean="0"/>
              <a:t>, você </a:t>
            </a:r>
            <a:r>
              <a:rPr lang="pt-BR" dirty="0"/>
              <a:t>encontra um conhecido que te oferece uma carona gratuita no mesmo horário que </a:t>
            </a:r>
            <a:r>
              <a:rPr lang="pt-BR" dirty="0" smtClean="0"/>
              <a:t>seu ônibus </a:t>
            </a:r>
            <a:r>
              <a:rPr lang="pt-BR" dirty="0"/>
              <a:t>sairia para </a:t>
            </a:r>
            <a:r>
              <a:rPr lang="pt-BR" dirty="0" smtClean="0"/>
              <a:t>Belo Horizonte. </a:t>
            </a:r>
            <a:r>
              <a:rPr lang="pt-BR" dirty="0"/>
              <a:t>Você não pode mais vender nem tampouco devolver </a:t>
            </a:r>
            <a:r>
              <a:rPr lang="pt-BR" dirty="0" smtClean="0"/>
              <a:t>a passagem </a:t>
            </a:r>
            <a:r>
              <a:rPr lang="pt-BR" dirty="0"/>
              <a:t>de ônibus para a empresa. Qual a sua decisão?</a:t>
            </a:r>
          </a:p>
        </p:txBody>
      </p:sp>
    </p:spTree>
    <p:extLst>
      <p:ext uri="{BB962C8B-B14F-4D97-AF65-F5344CB8AC3E}">
        <p14:creationId xmlns:p14="http://schemas.microsoft.com/office/powerpoint/2010/main" val="211337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3575"/>
          </a:xfrm>
        </p:spPr>
        <p:txBody>
          <a:bodyPr>
            <a:normAutofit fontScale="90000"/>
          </a:bodyPr>
          <a:lstStyle/>
          <a:p>
            <a:pPr algn="ctr"/>
            <a:r>
              <a:rPr lang="pt-BR" b="1" dirty="0"/>
              <a:t>Viagem para praia</a:t>
            </a:r>
            <a:endParaRPr lang="pt-BR" dirty="0"/>
          </a:p>
        </p:txBody>
      </p:sp>
      <p:sp>
        <p:nvSpPr>
          <p:cNvPr id="3" name="Espaço Reservado para Conteúdo 2"/>
          <p:cNvSpPr>
            <a:spLocks noGrp="1"/>
          </p:cNvSpPr>
          <p:nvPr>
            <p:ph idx="1"/>
          </p:nvPr>
        </p:nvSpPr>
        <p:spPr>
          <a:xfrm>
            <a:off x="285750" y="1028700"/>
            <a:ext cx="11620500" cy="5148263"/>
          </a:xfrm>
        </p:spPr>
        <p:txBody>
          <a:bodyPr>
            <a:normAutofit/>
          </a:bodyPr>
          <a:lstStyle/>
          <a:p>
            <a:r>
              <a:rPr lang="pt-BR" dirty="0"/>
              <a:t>Você está escutando um programa de música da rádio Jovem Pan quando o locutor </a:t>
            </a:r>
            <a:r>
              <a:rPr lang="pt-BR" dirty="0" smtClean="0"/>
              <a:t>do programa </a:t>
            </a:r>
            <a:r>
              <a:rPr lang="pt-BR" dirty="0"/>
              <a:t>liga para sua casa, dizendo que você acaba de ganhar uma viagem com todas </a:t>
            </a:r>
            <a:r>
              <a:rPr lang="pt-BR" dirty="0" smtClean="0"/>
              <a:t>as despesas </a:t>
            </a:r>
            <a:r>
              <a:rPr lang="pt-BR" dirty="0"/>
              <a:t>pagas para passar uma semana em um hotel no nordeste. Você pode escolher </a:t>
            </a:r>
            <a:r>
              <a:rPr lang="pt-BR" dirty="0" smtClean="0"/>
              <a:t>entre dois </a:t>
            </a:r>
            <a:r>
              <a:rPr lang="pt-BR" dirty="0"/>
              <a:t>destinos: Fortaleza ou Natal. Aparentemente você prefere ir para Fortaleza, mas antes </a:t>
            </a:r>
            <a:r>
              <a:rPr lang="pt-BR" dirty="0" smtClean="0"/>
              <a:t>de decidir</a:t>
            </a:r>
            <a:r>
              <a:rPr lang="pt-BR" dirty="0"/>
              <a:t>, você liga para um agente de viagens e descobre que o preço de um pacote de fim </a:t>
            </a:r>
            <a:r>
              <a:rPr lang="pt-BR" dirty="0" smtClean="0"/>
              <a:t>de semana </a:t>
            </a:r>
            <a:r>
              <a:rPr lang="pt-BR" dirty="0"/>
              <a:t>para Natal custa R$ 500 reais, e o mesmo pacote para a cidade de Fortaleza custa R</a:t>
            </a:r>
            <a:r>
              <a:rPr lang="pt-BR" dirty="0" smtClean="0"/>
              <a:t>$ 350 </a:t>
            </a:r>
            <a:r>
              <a:rPr lang="pt-BR" dirty="0"/>
              <a:t>reais. Você precisa decidir por um dos dois destinos. Qual a sua decisão?</a:t>
            </a:r>
          </a:p>
        </p:txBody>
      </p:sp>
    </p:spTree>
    <p:extLst>
      <p:ext uri="{BB962C8B-B14F-4D97-AF65-F5344CB8AC3E}">
        <p14:creationId xmlns:p14="http://schemas.microsoft.com/office/powerpoint/2010/main" val="165540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3575"/>
          </a:xfrm>
        </p:spPr>
        <p:txBody>
          <a:bodyPr>
            <a:normAutofit fontScale="90000"/>
          </a:bodyPr>
          <a:lstStyle/>
          <a:p>
            <a:pPr algn="ctr"/>
            <a:r>
              <a:rPr lang="pt-BR" b="1" dirty="0"/>
              <a:t>Show de música</a:t>
            </a:r>
            <a:endParaRPr lang="pt-BR" dirty="0"/>
          </a:p>
        </p:txBody>
      </p:sp>
      <p:sp>
        <p:nvSpPr>
          <p:cNvPr id="3" name="Espaço Reservado para Conteúdo 2"/>
          <p:cNvSpPr>
            <a:spLocks noGrp="1"/>
          </p:cNvSpPr>
          <p:nvPr>
            <p:ph idx="1"/>
          </p:nvPr>
        </p:nvSpPr>
        <p:spPr>
          <a:xfrm>
            <a:off x="285750" y="1028700"/>
            <a:ext cx="11620500" cy="5148263"/>
          </a:xfrm>
        </p:spPr>
        <p:txBody>
          <a:bodyPr>
            <a:normAutofit/>
          </a:bodyPr>
          <a:lstStyle/>
          <a:p>
            <a:r>
              <a:rPr lang="pt-BR" dirty="0"/>
              <a:t>Você tem grande interesse em assistir um show que se realizará na cidade de </a:t>
            </a:r>
            <a:r>
              <a:rPr lang="pt-BR" dirty="0" smtClean="0"/>
              <a:t>Ribeirão Preto de uma </a:t>
            </a:r>
            <a:r>
              <a:rPr lang="pt-BR" dirty="0"/>
              <a:t>de suas bandas preferidas. Entretanto, você não tem dinheiro suficiente para comprar </a:t>
            </a:r>
            <a:r>
              <a:rPr lang="pt-BR" dirty="0" smtClean="0"/>
              <a:t>o ingresso </a:t>
            </a:r>
            <a:r>
              <a:rPr lang="pt-BR" dirty="0"/>
              <a:t>que está sendo vendido por R$ 80 reais. Assim, você desiste de assistir ao show </a:t>
            </a:r>
            <a:r>
              <a:rPr lang="pt-BR" dirty="0" smtClean="0"/>
              <a:t>e compra </a:t>
            </a:r>
            <a:r>
              <a:rPr lang="pt-BR" dirty="0"/>
              <a:t>um convite por R$ 40 reais para ir a uma boate na mesma noite. No dia programado</a:t>
            </a:r>
            <a:r>
              <a:rPr lang="pt-BR" dirty="0" smtClean="0"/>
              <a:t>, você </a:t>
            </a:r>
            <a:r>
              <a:rPr lang="pt-BR" dirty="0"/>
              <a:t>recebe uma ligação de seu primo dizendo que a namorada dele terá que estudar e não </a:t>
            </a:r>
            <a:r>
              <a:rPr lang="pt-BR" dirty="0" smtClean="0"/>
              <a:t>irá mais </a:t>
            </a:r>
            <a:r>
              <a:rPr lang="pt-BR" dirty="0"/>
              <a:t>acompanhá-lo no show. Ele tem um ingresso disponível do show e te </a:t>
            </a:r>
            <a:r>
              <a:rPr lang="pt-BR" dirty="0" smtClean="0"/>
              <a:t>oferece gratuitamente</a:t>
            </a:r>
            <a:r>
              <a:rPr lang="pt-BR" dirty="0"/>
              <a:t>. Contudo, já é muito tarde para você vender ou devolver o convite da boate</a:t>
            </a:r>
            <a:r>
              <a:rPr lang="pt-BR" dirty="0" smtClean="0"/>
              <a:t>. Qual </a:t>
            </a:r>
            <a:r>
              <a:rPr lang="pt-BR" dirty="0"/>
              <a:t>a sua decisão?</a:t>
            </a:r>
          </a:p>
        </p:txBody>
      </p:sp>
    </p:spTree>
    <p:extLst>
      <p:ext uri="{BB962C8B-B14F-4D97-AF65-F5344CB8AC3E}">
        <p14:creationId xmlns:p14="http://schemas.microsoft.com/office/powerpoint/2010/main" val="206558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3575"/>
          </a:xfrm>
        </p:spPr>
        <p:txBody>
          <a:bodyPr>
            <a:normAutofit fontScale="90000"/>
          </a:bodyPr>
          <a:lstStyle/>
          <a:p>
            <a:pPr algn="ctr"/>
            <a:r>
              <a:rPr lang="pt-BR" b="1" dirty="0"/>
              <a:t>Máquina de </a:t>
            </a:r>
            <a:r>
              <a:rPr lang="pt-BR" b="1" dirty="0" smtClean="0"/>
              <a:t>lavar</a:t>
            </a:r>
            <a:endParaRPr lang="pt-BR" dirty="0"/>
          </a:p>
        </p:txBody>
      </p:sp>
      <p:sp>
        <p:nvSpPr>
          <p:cNvPr id="3" name="Espaço Reservado para Conteúdo 2"/>
          <p:cNvSpPr>
            <a:spLocks noGrp="1"/>
          </p:cNvSpPr>
          <p:nvPr>
            <p:ph idx="1"/>
          </p:nvPr>
        </p:nvSpPr>
        <p:spPr>
          <a:xfrm>
            <a:off x="285750" y="1028700"/>
            <a:ext cx="11620500" cy="5148263"/>
          </a:xfrm>
        </p:spPr>
        <p:txBody>
          <a:bodyPr>
            <a:normAutofit/>
          </a:bodyPr>
          <a:lstStyle/>
          <a:p>
            <a:r>
              <a:rPr lang="pt-BR" dirty="0"/>
              <a:t>Você mora sozinho em uma </a:t>
            </a:r>
            <a:r>
              <a:rPr lang="pt-BR" dirty="0" err="1"/>
              <a:t>kitinet</a:t>
            </a:r>
            <a:r>
              <a:rPr lang="pt-BR" dirty="0"/>
              <a:t> e gasta cerca de R$ 50 reais mensais para lavar </a:t>
            </a:r>
            <a:r>
              <a:rPr lang="pt-BR" dirty="0" smtClean="0"/>
              <a:t>suas roupas </a:t>
            </a:r>
            <a:r>
              <a:rPr lang="pt-BR" dirty="0"/>
              <a:t>em uma lavanderia local. Um dia, você decide comprar uma máquina de lavar </a:t>
            </a:r>
            <a:r>
              <a:rPr lang="pt-BR" dirty="0" smtClean="0"/>
              <a:t>roupa por </a:t>
            </a:r>
            <a:r>
              <a:rPr lang="pt-BR" dirty="0"/>
              <a:t>R$ 500 reais que está na promoção. A máquina funciona perfeitamente, mas depois </a:t>
            </a:r>
            <a:r>
              <a:rPr lang="pt-BR" dirty="0" smtClean="0"/>
              <a:t>de dois </a:t>
            </a:r>
            <a:r>
              <a:rPr lang="pt-BR" dirty="0"/>
              <a:t>meses de uso você percebe que sua conta de luz e água aumentou em cerca de R$ </a:t>
            </a:r>
            <a:r>
              <a:rPr lang="pt-BR" dirty="0" smtClean="0"/>
              <a:t>60 reais </a:t>
            </a:r>
            <a:r>
              <a:rPr lang="pt-BR" dirty="0"/>
              <a:t>por mês devido ao uso da máquina. Você não pode mais devolver a máquina </a:t>
            </a:r>
            <a:r>
              <a:rPr lang="pt-BR" dirty="0" smtClean="0"/>
              <a:t>e provavelmente </a:t>
            </a:r>
            <a:r>
              <a:rPr lang="pt-BR" dirty="0"/>
              <a:t>você não conseguirá vendê-la para outra pessoa, pois outras máquinas </a:t>
            </a:r>
            <a:r>
              <a:rPr lang="pt-BR" dirty="0" smtClean="0"/>
              <a:t>operam com </a:t>
            </a:r>
            <a:r>
              <a:rPr lang="pt-BR" dirty="0"/>
              <a:t>um custo mensal de água e luz muito menor. O dono da loja propõe comprar a </a:t>
            </a:r>
            <a:r>
              <a:rPr lang="pt-BR" dirty="0" smtClean="0"/>
              <a:t>máquina por </a:t>
            </a:r>
            <a:r>
              <a:rPr lang="pt-BR" dirty="0"/>
              <a:t>cerca de R$ 200 reais. Você precisa decidir. Qual a sua decisão?</a:t>
            </a:r>
          </a:p>
        </p:txBody>
      </p:sp>
    </p:spTree>
    <p:extLst>
      <p:ext uri="{BB962C8B-B14F-4D97-AF65-F5344CB8AC3E}">
        <p14:creationId xmlns:p14="http://schemas.microsoft.com/office/powerpoint/2010/main" val="52905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404908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Sunk</a:t>
            </a:r>
            <a:r>
              <a:rPr lang="pt-BR" dirty="0" smtClean="0"/>
              <a:t> </a:t>
            </a:r>
            <a:r>
              <a:rPr lang="pt-BR" dirty="0" err="1" smtClean="0"/>
              <a:t>Cost</a:t>
            </a:r>
            <a:r>
              <a:rPr lang="pt-BR" dirty="0" smtClean="0"/>
              <a:t> – Custos perdidos</a:t>
            </a:r>
            <a:endParaRPr lang="pt-BR" dirty="0"/>
          </a:p>
        </p:txBody>
      </p:sp>
      <p:sp>
        <p:nvSpPr>
          <p:cNvPr id="3" name="Espaço Reservado para Conteúdo 2"/>
          <p:cNvSpPr>
            <a:spLocks noGrp="1"/>
          </p:cNvSpPr>
          <p:nvPr>
            <p:ph idx="1"/>
          </p:nvPr>
        </p:nvSpPr>
        <p:spPr/>
        <p:txBody>
          <a:bodyPr>
            <a:normAutofit lnSpcReduction="10000"/>
          </a:bodyPr>
          <a:lstStyle/>
          <a:p>
            <a:r>
              <a:rPr lang="pt-BR" dirty="0"/>
              <a:t>Neste processo de tomada de decisão os ‘</a:t>
            </a:r>
            <a:r>
              <a:rPr lang="pt-BR" dirty="0" err="1"/>
              <a:t>sunk</a:t>
            </a:r>
            <a:r>
              <a:rPr lang="pt-BR" dirty="0"/>
              <a:t> </a:t>
            </a:r>
            <a:r>
              <a:rPr lang="pt-BR" dirty="0" err="1"/>
              <a:t>costs</a:t>
            </a:r>
            <a:r>
              <a:rPr lang="pt-BR" dirty="0"/>
              <a:t>’ ou custos perdidos </a:t>
            </a:r>
            <a:r>
              <a:rPr lang="pt-BR" dirty="0" smtClean="0"/>
              <a:t>são absolutamente </a:t>
            </a:r>
            <a:r>
              <a:rPr lang="pt-BR" dirty="0"/>
              <a:t>desconsideráveis, pois como são custos passados não influenciam as </a:t>
            </a:r>
            <a:r>
              <a:rPr lang="pt-BR" dirty="0" smtClean="0"/>
              <a:t>decisões futuras.</a:t>
            </a:r>
          </a:p>
          <a:p>
            <a:r>
              <a:rPr lang="pt-BR" dirty="0" smtClean="0"/>
              <a:t>Segundo Harrison e </a:t>
            </a:r>
            <a:r>
              <a:rPr lang="pt-BR" dirty="0" err="1" smtClean="0"/>
              <a:t>Shanteau</a:t>
            </a:r>
            <a:r>
              <a:rPr lang="pt-BR" dirty="0" smtClean="0"/>
              <a:t> (1993) “</a:t>
            </a:r>
            <a:r>
              <a:rPr lang="pt-BR" dirty="0" err="1" smtClean="0"/>
              <a:t>sunk</a:t>
            </a:r>
            <a:r>
              <a:rPr lang="pt-BR" dirty="0" smtClean="0"/>
              <a:t> </a:t>
            </a:r>
            <a:r>
              <a:rPr lang="pt-BR" dirty="0" err="1" smtClean="0"/>
              <a:t>costs</a:t>
            </a:r>
            <a:r>
              <a:rPr lang="pt-BR" dirty="0" smtClean="0"/>
              <a:t> são irrelevantes para qualquer decisão futura a ser tomada, e devem ser ignorados”. Exemplo clássico de uma situação envolvendo os ‘</a:t>
            </a:r>
            <a:r>
              <a:rPr lang="pt-BR" dirty="0" err="1" smtClean="0"/>
              <a:t>sunk</a:t>
            </a:r>
            <a:r>
              <a:rPr lang="pt-BR" dirty="0" smtClean="0"/>
              <a:t> </a:t>
            </a:r>
            <a:r>
              <a:rPr lang="pt-BR" dirty="0" err="1" smtClean="0"/>
              <a:t>cost</a:t>
            </a:r>
            <a:r>
              <a:rPr lang="pt-BR" dirty="0" smtClean="0"/>
              <a:t>’ envolve um individuo que após o pagamento de $300 reais da anuidade de um clube de tênis local, desenvolve uma lesão no cotovelo (muito comum neste esporte, também chamada de “</a:t>
            </a:r>
            <a:r>
              <a:rPr lang="pt-BR" dirty="0" err="1" smtClean="0"/>
              <a:t>tennis</a:t>
            </a:r>
            <a:r>
              <a:rPr lang="pt-BR" dirty="0" smtClean="0"/>
              <a:t> </a:t>
            </a:r>
            <a:r>
              <a:rPr lang="pt-BR" dirty="0" err="1" smtClean="0"/>
              <a:t>elbow</a:t>
            </a:r>
            <a:r>
              <a:rPr lang="pt-BR" dirty="0" smtClean="0"/>
              <a:t>”, ou cotovelo de tenista), mas continua a </a:t>
            </a:r>
            <a:r>
              <a:rPr lang="pt-BR" dirty="0" err="1" smtClean="0"/>
              <a:t>freqüentar</a:t>
            </a:r>
            <a:r>
              <a:rPr lang="pt-BR" dirty="0" smtClean="0"/>
              <a:t> o clube de tênis, pois segundo ele “como já paguei a anuidade, não posso perder meu investimento”.</a:t>
            </a:r>
          </a:p>
          <a:p>
            <a:endParaRPr lang="pt-BR" dirty="0"/>
          </a:p>
        </p:txBody>
      </p:sp>
    </p:spTree>
    <p:extLst>
      <p:ext uri="{BB962C8B-B14F-4D97-AF65-F5344CB8AC3E}">
        <p14:creationId xmlns:p14="http://schemas.microsoft.com/office/powerpoint/2010/main" val="312394057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1186</Words>
  <Application>Microsoft Office PowerPoint</Application>
  <PresentationFormat>Widescreen</PresentationFormat>
  <Paragraphs>29</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Calibri</vt:lpstr>
      <vt:lpstr>Calibri Light</vt:lpstr>
      <vt:lpstr>Tema do Office</vt:lpstr>
      <vt:lpstr>Custo de oportunidade e perdido</vt:lpstr>
      <vt:lpstr>goo.gl/ltlrtM</vt:lpstr>
      <vt:lpstr>Promoção da pizza</vt:lpstr>
      <vt:lpstr>Carona de volta para casa</vt:lpstr>
      <vt:lpstr>Viagem para praia</vt:lpstr>
      <vt:lpstr>Show de música</vt:lpstr>
      <vt:lpstr>Máquina de lavar</vt:lpstr>
      <vt:lpstr>resultado</vt:lpstr>
      <vt:lpstr>Sunk Cost – Custos perdidos</vt:lpstr>
      <vt:lpstr>Sunk Cost – Custos perdidos</vt:lpstr>
      <vt:lpstr>Apresentação do PowerPoint</vt:lpstr>
      <vt:lpstr>Apresentação do PowerPoint</vt:lpstr>
      <vt:lpstr>Apresentação do PowerPoint</vt:lpstr>
      <vt:lpstr>Apresentação do PowerPoint</vt:lpstr>
      <vt:lpstr>Apresentação do PowerPoint</vt:lpstr>
      <vt:lpstr>Custo imputado</vt:lpstr>
      <vt:lpstr>Custo imputado</vt:lpstr>
      <vt:lpstr>Custo imputado</vt:lpstr>
      <vt:lpstr>Custo imputado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dc:creator>
  <cp:lastModifiedBy>c</cp:lastModifiedBy>
  <cp:revision>9</cp:revision>
  <dcterms:created xsi:type="dcterms:W3CDTF">2017-05-29T13:42:17Z</dcterms:created>
  <dcterms:modified xsi:type="dcterms:W3CDTF">2017-05-29T15:20:55Z</dcterms:modified>
</cp:coreProperties>
</file>