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48" r:id="rId3"/>
    <p:sldId id="260" r:id="rId4"/>
    <p:sldId id="344" r:id="rId5"/>
    <p:sldId id="257" r:id="rId6"/>
    <p:sldId id="258" r:id="rId7"/>
    <p:sldId id="346" r:id="rId8"/>
    <p:sldId id="347" r:id="rId9"/>
    <p:sldId id="327" r:id="rId10"/>
    <p:sldId id="336" r:id="rId11"/>
    <p:sldId id="342" r:id="rId12"/>
    <p:sldId id="343" r:id="rId13"/>
    <p:sldId id="349" r:id="rId14"/>
    <p:sldId id="350" r:id="rId15"/>
    <p:sldId id="351" r:id="rId16"/>
    <p:sldId id="352" r:id="rId17"/>
    <p:sldId id="353" r:id="rId18"/>
    <p:sldId id="355" r:id="rId19"/>
    <p:sldId id="356" r:id="rId20"/>
    <p:sldId id="357" r:id="rId21"/>
    <p:sldId id="358" r:id="rId22"/>
    <p:sldId id="359" r:id="rId23"/>
    <p:sldId id="35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9" autoAdjust="0"/>
    <p:restoredTop sz="94660"/>
  </p:normalViewPr>
  <p:slideViewPr>
    <p:cSldViewPr snapToGrid="0">
      <p:cViewPr varScale="1">
        <p:scale>
          <a:sx n="97" d="100"/>
          <a:sy n="97" d="100"/>
        </p:scale>
        <p:origin x="84"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pt-BR"/>
              <a:t>Clique para editar o título Mestre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90A16F77-4162-4294-AE87-6F08A24775C4}" type="datetimeFigureOut">
              <a:rPr lang="pt-BR" smtClean="0"/>
              <a:t>15/11/2023</a:t>
            </a:fld>
            <a:endParaRPr lang="pt-B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pt-BR"/>
          </a:p>
        </p:txBody>
      </p:sp>
      <p:sp>
        <p:nvSpPr>
          <p:cNvPr id="6" name="Slide Number Placeholder 5"/>
          <p:cNvSpPr>
            <a:spLocks noGrp="1"/>
          </p:cNvSpPr>
          <p:nvPr>
            <p:ph type="sldNum" sz="quarter" idx="12"/>
          </p:nvPr>
        </p:nvSpPr>
        <p:spPr>
          <a:xfrm>
            <a:off x="10469880" y="320040"/>
            <a:ext cx="914400" cy="320040"/>
          </a:xfrm>
        </p:spPr>
        <p:txBody>
          <a:bodyPr/>
          <a:lstStyle/>
          <a:p>
            <a:fld id="{8D2F413E-ECB1-4B7E-9F7B-04843AD2780A}" type="slidenum">
              <a:rPr lang="pt-BR" smtClean="0"/>
              <a:t>‹nº›</a:t>
            </a:fld>
            <a:endParaRPr lang="pt-BR"/>
          </a:p>
        </p:txBody>
      </p:sp>
    </p:spTree>
    <p:extLst>
      <p:ext uri="{BB962C8B-B14F-4D97-AF65-F5344CB8AC3E}">
        <p14:creationId xmlns:p14="http://schemas.microsoft.com/office/powerpoint/2010/main" val="4211084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0A16F77-4162-4294-AE87-6F08A24775C4}" type="datetimeFigureOut">
              <a:rPr lang="pt-BR" smtClean="0"/>
              <a:t>15/11/2023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D2F413E-ECB1-4B7E-9F7B-04843AD2780A}" type="slidenum">
              <a:rPr lang="pt-BR" smtClean="0"/>
              <a:t>‹nº›</a:t>
            </a:fld>
            <a:endParaRPr lang="pt-BR"/>
          </a:p>
        </p:txBody>
      </p:sp>
    </p:spTree>
    <p:extLst>
      <p:ext uri="{BB962C8B-B14F-4D97-AF65-F5344CB8AC3E}">
        <p14:creationId xmlns:p14="http://schemas.microsoft.com/office/powerpoint/2010/main" val="2232912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90A16F77-4162-4294-AE87-6F08A24775C4}" type="datetimeFigureOut">
              <a:rPr lang="pt-BR" smtClean="0"/>
              <a:t>15/11/2023</a:t>
            </a:fld>
            <a:endParaRPr lang="pt-BR"/>
          </a:p>
        </p:txBody>
      </p:sp>
      <p:sp>
        <p:nvSpPr>
          <p:cNvPr id="5" name="Footer Placeholder 4"/>
          <p:cNvSpPr>
            <a:spLocks noGrp="1"/>
          </p:cNvSpPr>
          <p:nvPr>
            <p:ph type="ftr" sz="quarter" idx="11"/>
          </p:nvPr>
        </p:nvSpPr>
        <p:spPr>
          <a:xfrm>
            <a:off x="804672" y="6227064"/>
            <a:ext cx="10588752" cy="320040"/>
          </a:xfrm>
        </p:spPr>
        <p:txBody>
          <a:bodyPr/>
          <a:lstStyle/>
          <a:p>
            <a:endParaRPr lang="pt-BR"/>
          </a:p>
        </p:txBody>
      </p:sp>
      <p:sp>
        <p:nvSpPr>
          <p:cNvPr id="6" name="Slide Number Placeholder 5"/>
          <p:cNvSpPr>
            <a:spLocks noGrp="1"/>
          </p:cNvSpPr>
          <p:nvPr>
            <p:ph type="sldNum" sz="quarter" idx="12"/>
          </p:nvPr>
        </p:nvSpPr>
        <p:spPr>
          <a:xfrm>
            <a:off x="10469880" y="320040"/>
            <a:ext cx="914400" cy="320040"/>
          </a:xfrm>
        </p:spPr>
        <p:txBody>
          <a:bodyPr/>
          <a:lstStyle/>
          <a:p>
            <a:fld id="{8D2F413E-ECB1-4B7E-9F7B-04843AD2780A}" type="slidenum">
              <a:rPr lang="pt-BR" smtClean="0"/>
              <a:t>‹nº›</a:t>
            </a:fld>
            <a:endParaRPr lang="pt-BR"/>
          </a:p>
        </p:txBody>
      </p:sp>
    </p:spTree>
    <p:extLst>
      <p:ext uri="{BB962C8B-B14F-4D97-AF65-F5344CB8AC3E}">
        <p14:creationId xmlns:p14="http://schemas.microsoft.com/office/powerpoint/2010/main" val="152426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pt-BR"/>
              <a:t>Clique para editar o título Mestre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0A16F77-4162-4294-AE87-6F08A24775C4}" type="datetimeFigureOut">
              <a:rPr lang="pt-BR" smtClean="0"/>
              <a:t>15/11/2023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D2F413E-ECB1-4B7E-9F7B-04843AD2780A}" type="slidenum">
              <a:rPr lang="pt-BR" smtClean="0"/>
              <a:t>‹nº›</a:t>
            </a:fld>
            <a:endParaRPr lang="pt-BR"/>
          </a:p>
        </p:txBody>
      </p:sp>
    </p:spTree>
    <p:extLst>
      <p:ext uri="{BB962C8B-B14F-4D97-AF65-F5344CB8AC3E}">
        <p14:creationId xmlns:p14="http://schemas.microsoft.com/office/powerpoint/2010/main" val="1891963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a:xfrm>
            <a:off x="804672" y="320040"/>
            <a:ext cx="3657600" cy="320040"/>
          </a:xfrm>
        </p:spPr>
        <p:txBody>
          <a:bodyPr/>
          <a:lstStyle/>
          <a:p>
            <a:fld id="{90A16F77-4162-4294-AE87-6F08A24775C4}" type="datetimeFigureOut">
              <a:rPr lang="pt-BR" smtClean="0"/>
              <a:t>15/11/2023</a:t>
            </a:fld>
            <a:endParaRPr lang="pt-B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pt-BR"/>
          </a:p>
        </p:txBody>
      </p:sp>
      <p:sp>
        <p:nvSpPr>
          <p:cNvPr id="6" name="Slide Number Placeholder 5"/>
          <p:cNvSpPr>
            <a:spLocks noGrp="1"/>
          </p:cNvSpPr>
          <p:nvPr>
            <p:ph type="sldNum" sz="quarter" idx="12"/>
          </p:nvPr>
        </p:nvSpPr>
        <p:spPr>
          <a:xfrm>
            <a:off x="10469880" y="320040"/>
            <a:ext cx="914400" cy="320040"/>
          </a:xfrm>
        </p:spPr>
        <p:txBody>
          <a:bodyPr/>
          <a:lstStyle/>
          <a:p>
            <a:fld id="{8D2F413E-ECB1-4B7E-9F7B-04843AD2780A}" type="slidenum">
              <a:rPr lang="pt-BR" smtClean="0"/>
              <a:t>‹nº›</a:t>
            </a:fld>
            <a:endParaRPr lang="pt-BR"/>
          </a:p>
        </p:txBody>
      </p:sp>
    </p:spTree>
    <p:extLst>
      <p:ext uri="{BB962C8B-B14F-4D97-AF65-F5344CB8AC3E}">
        <p14:creationId xmlns:p14="http://schemas.microsoft.com/office/powerpoint/2010/main" val="2908258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pt-BR"/>
              <a:t>Clique para editar o título Mestre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90A16F77-4162-4294-AE87-6F08A24775C4}" type="datetimeFigureOut">
              <a:rPr lang="pt-BR" smtClean="0"/>
              <a:t>15/11/2023</a:t>
            </a:fld>
            <a:endParaRPr lang="pt-BR"/>
          </a:p>
        </p:txBody>
      </p:sp>
      <p:sp>
        <p:nvSpPr>
          <p:cNvPr id="6" name="Footer Placeholder 5"/>
          <p:cNvSpPr>
            <a:spLocks noGrp="1"/>
          </p:cNvSpPr>
          <p:nvPr>
            <p:ph type="ftr" sz="quarter" idx="11"/>
          </p:nvPr>
        </p:nvSpPr>
        <p:spPr>
          <a:xfrm>
            <a:off x="804672" y="6227064"/>
            <a:ext cx="10588752" cy="320040"/>
          </a:xfrm>
        </p:spPr>
        <p:txBody>
          <a:bodyPr/>
          <a:lstStyle/>
          <a:p>
            <a:endParaRPr lang="pt-BR"/>
          </a:p>
        </p:txBody>
      </p:sp>
      <p:sp>
        <p:nvSpPr>
          <p:cNvPr id="7" name="Slide Number Placeholder 6"/>
          <p:cNvSpPr>
            <a:spLocks noGrp="1"/>
          </p:cNvSpPr>
          <p:nvPr>
            <p:ph type="sldNum" sz="quarter" idx="12"/>
          </p:nvPr>
        </p:nvSpPr>
        <p:spPr>
          <a:xfrm>
            <a:off x="10469880" y="320040"/>
            <a:ext cx="914400" cy="320040"/>
          </a:xfrm>
        </p:spPr>
        <p:txBody>
          <a:bodyPr/>
          <a:lstStyle/>
          <a:p>
            <a:fld id="{8D2F413E-ECB1-4B7E-9F7B-04843AD2780A}" type="slidenum">
              <a:rPr lang="pt-BR" smtClean="0"/>
              <a:t>‹nº›</a:t>
            </a:fld>
            <a:endParaRPr lang="pt-BR"/>
          </a:p>
        </p:txBody>
      </p:sp>
    </p:spTree>
    <p:extLst>
      <p:ext uri="{BB962C8B-B14F-4D97-AF65-F5344CB8AC3E}">
        <p14:creationId xmlns:p14="http://schemas.microsoft.com/office/powerpoint/2010/main" val="3226633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5125305" y="1488985"/>
            <a:ext cx="6264350" cy="169685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5118447" y="4351687"/>
            <a:ext cx="6265588" cy="17040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90A16F77-4162-4294-AE87-6F08A24775C4}" type="datetimeFigureOut">
              <a:rPr lang="pt-BR" smtClean="0"/>
              <a:t>15/11/2023</a:t>
            </a:fld>
            <a:endParaRPr lang="pt-BR"/>
          </a:p>
        </p:txBody>
      </p:sp>
      <p:sp>
        <p:nvSpPr>
          <p:cNvPr id="8" name="Footer Placeholder 7"/>
          <p:cNvSpPr>
            <a:spLocks noGrp="1"/>
          </p:cNvSpPr>
          <p:nvPr>
            <p:ph type="ftr" sz="quarter" idx="11"/>
          </p:nvPr>
        </p:nvSpPr>
        <p:spPr>
          <a:xfrm>
            <a:off x="804672" y="6227064"/>
            <a:ext cx="10588752" cy="320040"/>
          </a:xfrm>
        </p:spPr>
        <p:txBody>
          <a:bodyPr/>
          <a:lstStyle/>
          <a:p>
            <a:endParaRPr lang="pt-BR"/>
          </a:p>
        </p:txBody>
      </p:sp>
      <p:sp>
        <p:nvSpPr>
          <p:cNvPr id="9" name="Slide Number Placeholder 8"/>
          <p:cNvSpPr>
            <a:spLocks noGrp="1"/>
          </p:cNvSpPr>
          <p:nvPr>
            <p:ph type="sldNum" sz="quarter" idx="12"/>
          </p:nvPr>
        </p:nvSpPr>
        <p:spPr>
          <a:xfrm>
            <a:off x="10469880" y="320040"/>
            <a:ext cx="914400" cy="320040"/>
          </a:xfrm>
        </p:spPr>
        <p:txBody>
          <a:bodyPr/>
          <a:lstStyle/>
          <a:p>
            <a:fld id="{8D2F413E-ECB1-4B7E-9F7B-04843AD2780A}" type="slidenum">
              <a:rPr lang="pt-BR" smtClean="0"/>
              <a:t>‹nº›</a:t>
            </a:fld>
            <a:endParaRPr lang="pt-BR"/>
          </a:p>
        </p:txBody>
      </p:sp>
    </p:spTree>
    <p:extLst>
      <p:ext uri="{BB962C8B-B14F-4D97-AF65-F5344CB8AC3E}">
        <p14:creationId xmlns:p14="http://schemas.microsoft.com/office/powerpoint/2010/main" val="3795634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90A16F77-4162-4294-AE87-6F08A24775C4}" type="datetimeFigureOut">
              <a:rPr lang="pt-BR" smtClean="0"/>
              <a:t>15/11/2023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8D2F413E-ECB1-4B7E-9F7B-04843AD2780A}" type="slidenum">
              <a:rPr lang="pt-BR" smtClean="0"/>
              <a:t>‹nº›</a:t>
            </a:fld>
            <a:endParaRPr lang="pt-BR"/>
          </a:p>
        </p:txBody>
      </p:sp>
    </p:spTree>
    <p:extLst>
      <p:ext uri="{BB962C8B-B14F-4D97-AF65-F5344CB8AC3E}">
        <p14:creationId xmlns:p14="http://schemas.microsoft.com/office/powerpoint/2010/main" val="2122084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90A16F77-4162-4294-AE87-6F08A24775C4}" type="datetimeFigureOut">
              <a:rPr lang="pt-BR" smtClean="0"/>
              <a:t>15/11/2023</a:t>
            </a:fld>
            <a:endParaRPr lang="pt-BR"/>
          </a:p>
        </p:txBody>
      </p:sp>
      <p:sp>
        <p:nvSpPr>
          <p:cNvPr id="3" name="Footer Placeholder 2"/>
          <p:cNvSpPr>
            <a:spLocks noGrp="1"/>
          </p:cNvSpPr>
          <p:nvPr>
            <p:ph type="ftr" sz="quarter" idx="11"/>
          </p:nvPr>
        </p:nvSpPr>
        <p:spPr>
          <a:xfrm>
            <a:off x="804672" y="6227064"/>
            <a:ext cx="10588752" cy="320040"/>
          </a:xfrm>
        </p:spPr>
        <p:txBody>
          <a:bodyPr/>
          <a:lstStyle/>
          <a:p>
            <a:endParaRPr lang="pt-BR"/>
          </a:p>
        </p:txBody>
      </p:sp>
      <p:sp>
        <p:nvSpPr>
          <p:cNvPr id="4" name="Slide Number Placeholder 3"/>
          <p:cNvSpPr>
            <a:spLocks noGrp="1"/>
          </p:cNvSpPr>
          <p:nvPr>
            <p:ph type="sldNum" sz="quarter" idx="12"/>
          </p:nvPr>
        </p:nvSpPr>
        <p:spPr>
          <a:xfrm>
            <a:off x="10469880" y="320040"/>
            <a:ext cx="914400" cy="320040"/>
          </a:xfrm>
        </p:spPr>
        <p:txBody>
          <a:bodyPr/>
          <a:lstStyle/>
          <a:p>
            <a:fld id="{8D2F413E-ECB1-4B7E-9F7B-04843AD2780A}" type="slidenum">
              <a:rPr lang="pt-BR" smtClean="0"/>
              <a:t>‹nº›</a:t>
            </a:fld>
            <a:endParaRPr lang="pt-BR"/>
          </a:p>
        </p:txBody>
      </p:sp>
    </p:spTree>
    <p:extLst>
      <p:ext uri="{BB962C8B-B14F-4D97-AF65-F5344CB8AC3E}">
        <p14:creationId xmlns:p14="http://schemas.microsoft.com/office/powerpoint/2010/main" val="3975838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pt-BR"/>
              <a:t>Clique para editar o título Mestre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90A16F77-4162-4294-AE87-6F08A24775C4}" type="datetimeFigureOut">
              <a:rPr lang="pt-BR" smtClean="0"/>
              <a:t>15/11/2023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D2F413E-ECB1-4B7E-9F7B-04843AD2780A}" type="slidenum">
              <a:rPr lang="pt-BR" smtClean="0"/>
              <a:t>‹nº›</a:t>
            </a:fld>
            <a:endParaRPr lang="pt-BR"/>
          </a:p>
        </p:txBody>
      </p:sp>
    </p:spTree>
    <p:extLst>
      <p:ext uri="{BB962C8B-B14F-4D97-AF65-F5344CB8AC3E}">
        <p14:creationId xmlns:p14="http://schemas.microsoft.com/office/powerpoint/2010/main" val="4207997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pt-BR"/>
              <a:t>Clique para editar o título Mestre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804672" y="320040"/>
            <a:ext cx="3657600" cy="320040"/>
          </a:xfrm>
        </p:spPr>
        <p:txBody>
          <a:bodyPr/>
          <a:lstStyle/>
          <a:p>
            <a:fld id="{90A16F77-4162-4294-AE87-6F08A24775C4}" type="datetimeFigureOut">
              <a:rPr lang="pt-BR" smtClean="0"/>
              <a:t>15/11/2023</a:t>
            </a:fld>
            <a:endParaRPr lang="pt-BR"/>
          </a:p>
        </p:txBody>
      </p:sp>
      <p:sp>
        <p:nvSpPr>
          <p:cNvPr id="6" name="Footer Placeholder 5"/>
          <p:cNvSpPr>
            <a:spLocks noGrp="1"/>
          </p:cNvSpPr>
          <p:nvPr>
            <p:ph type="ftr" sz="quarter" idx="11"/>
          </p:nvPr>
        </p:nvSpPr>
        <p:spPr>
          <a:xfrm>
            <a:off x="804672" y="6227064"/>
            <a:ext cx="5942203" cy="320040"/>
          </a:xfrm>
        </p:spPr>
        <p:txBody>
          <a:bodyPr/>
          <a:lstStyle/>
          <a:p>
            <a:endParaRPr lang="pt-BR"/>
          </a:p>
        </p:txBody>
      </p:sp>
      <p:sp>
        <p:nvSpPr>
          <p:cNvPr id="7" name="Slide Number Placeholder 6"/>
          <p:cNvSpPr>
            <a:spLocks noGrp="1"/>
          </p:cNvSpPr>
          <p:nvPr>
            <p:ph type="sldNum" sz="quarter" idx="12"/>
          </p:nvPr>
        </p:nvSpPr>
        <p:spPr>
          <a:xfrm>
            <a:off x="5828377" y="320040"/>
            <a:ext cx="914400" cy="320040"/>
          </a:xfrm>
        </p:spPr>
        <p:txBody>
          <a:bodyPr/>
          <a:lstStyle/>
          <a:p>
            <a:fld id="{8D2F413E-ECB1-4B7E-9F7B-04843AD2780A}" type="slidenum">
              <a:rPr lang="pt-BR" smtClean="0"/>
              <a:t>‹nº›</a:t>
            </a:fld>
            <a:endParaRPr lang="pt-BR"/>
          </a:p>
        </p:txBody>
      </p:sp>
    </p:spTree>
    <p:extLst>
      <p:ext uri="{BB962C8B-B14F-4D97-AF65-F5344CB8AC3E}">
        <p14:creationId xmlns:p14="http://schemas.microsoft.com/office/powerpoint/2010/main" val="1921995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90A16F77-4162-4294-AE87-6F08A24775C4}" type="datetimeFigureOut">
              <a:rPr lang="pt-BR" smtClean="0"/>
              <a:t>15/11/2023</a:t>
            </a:fld>
            <a:endParaRPr lang="pt-BR"/>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8D2F413E-ECB1-4B7E-9F7B-04843AD2780A}" type="slidenum">
              <a:rPr lang="pt-BR" smtClean="0"/>
              <a:t>‹nº›</a:t>
            </a:fld>
            <a:endParaRPr lang="pt-BR"/>
          </a:p>
        </p:txBody>
      </p:sp>
    </p:spTree>
    <p:extLst>
      <p:ext uri="{BB962C8B-B14F-4D97-AF65-F5344CB8AC3E}">
        <p14:creationId xmlns:p14="http://schemas.microsoft.com/office/powerpoint/2010/main" val="6680731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8682C5-169A-1975-4D1E-3BAE832F3349}"/>
              </a:ext>
            </a:extLst>
          </p:cNvPr>
          <p:cNvSpPr>
            <a:spLocks noGrp="1"/>
          </p:cNvSpPr>
          <p:nvPr>
            <p:ph type="ctrTitle"/>
          </p:nvPr>
        </p:nvSpPr>
        <p:spPr>
          <a:xfrm>
            <a:off x="1759237" y="2399969"/>
            <a:ext cx="8679915" cy="1748729"/>
          </a:xfrm>
        </p:spPr>
        <p:txBody>
          <a:bodyPr>
            <a:normAutofit fontScale="90000"/>
          </a:bodyPr>
          <a:lstStyle/>
          <a:p>
            <a:r>
              <a:rPr lang="pt-BR" sz="5400" b="1" dirty="0">
                <a:effectLst/>
                <a:latin typeface="Times New Roman" panose="02020603050405020304" pitchFamily="18" charset="0"/>
                <a:ea typeface="Times New Roman" panose="02020603050405020304" pitchFamily="18" charset="0"/>
              </a:rPr>
              <a:t>TERAPIA OCUPACIONAL EM UNIDADES DE INTERNAÇÃO NEONATAIS</a:t>
            </a:r>
            <a:endParaRPr lang="pt-BR" dirty="0"/>
          </a:p>
        </p:txBody>
      </p:sp>
      <p:sp>
        <p:nvSpPr>
          <p:cNvPr id="3" name="Subtítulo 2">
            <a:extLst>
              <a:ext uri="{FF2B5EF4-FFF2-40B4-BE49-F238E27FC236}">
                <a16:creationId xmlns:a16="http://schemas.microsoft.com/office/drawing/2014/main" id="{78D09066-F5A5-A995-E86C-F9AD2076F700}"/>
              </a:ext>
            </a:extLst>
          </p:cNvPr>
          <p:cNvSpPr>
            <a:spLocks noGrp="1"/>
          </p:cNvSpPr>
          <p:nvPr>
            <p:ph type="subTitle" idx="1"/>
          </p:nvPr>
        </p:nvSpPr>
        <p:spPr>
          <a:xfrm>
            <a:off x="1759237" y="4404852"/>
            <a:ext cx="8673427" cy="824001"/>
          </a:xfrm>
        </p:spPr>
        <p:txBody>
          <a:bodyPr>
            <a:noAutofit/>
          </a:bodyPr>
          <a:lstStyle/>
          <a:p>
            <a:pPr algn="r">
              <a:lnSpc>
                <a:spcPct val="150000"/>
              </a:lnSpc>
              <a:spcAft>
                <a:spcPts val="800"/>
              </a:spcAft>
            </a:pPr>
            <a:r>
              <a:rPr lang="pt-BR" sz="2400" dirty="0" err="1">
                <a:effectLst/>
                <a:latin typeface="+mj-lt"/>
                <a:ea typeface="Times New Roman" panose="02020603050405020304" pitchFamily="18" charset="0"/>
              </a:rPr>
              <a:t>Catia</a:t>
            </a:r>
            <a:r>
              <a:rPr lang="pt-BR" sz="2400" dirty="0">
                <a:effectLst/>
                <a:latin typeface="+mj-lt"/>
                <a:ea typeface="Times New Roman" panose="02020603050405020304" pitchFamily="18" charset="0"/>
              </a:rPr>
              <a:t> Mari </a:t>
            </a:r>
            <a:r>
              <a:rPr lang="pt-BR" sz="2400" dirty="0" err="1">
                <a:effectLst/>
                <a:latin typeface="+mj-lt"/>
                <a:ea typeface="Times New Roman" panose="02020603050405020304" pitchFamily="18" charset="0"/>
              </a:rPr>
              <a:t>Matsuo</a:t>
            </a:r>
            <a:r>
              <a:rPr lang="pt-BR" sz="2400" dirty="0">
                <a:effectLst/>
                <a:latin typeface="+mj-lt"/>
                <a:ea typeface="Times New Roman" panose="02020603050405020304" pitchFamily="18" charset="0"/>
              </a:rPr>
              <a:t> </a:t>
            </a:r>
            <a:r>
              <a:rPr lang="pt-BR" sz="2400" dirty="0" err="1">
                <a:effectLst/>
                <a:latin typeface="+mj-lt"/>
                <a:ea typeface="Times New Roman" panose="02020603050405020304" pitchFamily="18" charset="0"/>
              </a:rPr>
              <a:t>eSandra</a:t>
            </a:r>
            <a:r>
              <a:rPr lang="pt-BR" sz="2400" dirty="0">
                <a:effectLst/>
                <a:latin typeface="+mj-lt"/>
                <a:ea typeface="Times New Roman" panose="02020603050405020304" pitchFamily="18" charset="0"/>
              </a:rPr>
              <a:t> Maria Galheigo</a:t>
            </a:r>
            <a:endParaRPr lang="pt-BR" sz="2400" dirty="0">
              <a:effectLst/>
              <a:latin typeface="+mj-lt"/>
              <a:ea typeface="Calibri" panose="020F0502020204030204" pitchFamily="34" charset="0"/>
            </a:endParaRPr>
          </a:p>
          <a:p>
            <a:endParaRPr lang="pt-BR" sz="2400" dirty="0">
              <a:latin typeface="+mj-lt"/>
            </a:endParaRPr>
          </a:p>
        </p:txBody>
      </p:sp>
    </p:spTree>
    <p:extLst>
      <p:ext uri="{BB962C8B-B14F-4D97-AF65-F5344CB8AC3E}">
        <p14:creationId xmlns:p14="http://schemas.microsoft.com/office/powerpoint/2010/main" val="1242562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CC7C61B3-1219-4640-85E7-64A3FADF2D86}" type="slidenum">
              <a:rPr lang="pt-BR" smtClean="0"/>
              <a:t>10</a:t>
            </a:fld>
            <a:endParaRPr lang="pt-BR"/>
          </a:p>
        </p:txBody>
      </p:sp>
      <p:sp>
        <p:nvSpPr>
          <p:cNvPr id="2" name="Título 1"/>
          <p:cNvSpPr>
            <a:spLocks noGrp="1"/>
          </p:cNvSpPr>
          <p:nvPr>
            <p:ph type="title" idx="4294967295"/>
          </p:nvPr>
        </p:nvSpPr>
        <p:spPr>
          <a:xfrm>
            <a:off x="2866490" y="466315"/>
            <a:ext cx="7356297" cy="903287"/>
          </a:xfrm>
        </p:spPr>
        <p:txBody>
          <a:bodyPr>
            <a:normAutofit fontScale="90000"/>
          </a:bodyPr>
          <a:lstStyle/>
          <a:p>
            <a:pPr algn="ctr"/>
            <a:r>
              <a:rPr lang="pt-BR" sz="2700" b="1" dirty="0"/>
              <a:t>Caracterização do atendimento do Setor de Terapia Ocupacional na </a:t>
            </a:r>
            <a:r>
              <a:rPr lang="pt-BR" sz="2700" b="1" dirty="0" err="1"/>
              <a:t>UCINCo</a:t>
            </a:r>
            <a:r>
              <a:rPr lang="pt-BR" sz="2700" b="1" dirty="0"/>
              <a:t> de uma maternidade pública</a:t>
            </a:r>
          </a:p>
        </p:txBody>
      </p:sp>
      <p:graphicFrame>
        <p:nvGraphicFramePr>
          <p:cNvPr id="9" name="Espaço Reservado para Conteúdo 8"/>
          <p:cNvGraphicFramePr>
            <a:graphicFrameLocks noGrp="1"/>
          </p:cNvGraphicFramePr>
          <p:nvPr>
            <p:ph idx="4294967295"/>
            <p:extLst>
              <p:ext uri="{D42A27DB-BD31-4B8C-83A1-F6EECF244321}">
                <p14:modId xmlns:p14="http://schemas.microsoft.com/office/powerpoint/2010/main" val="356469770"/>
              </p:ext>
            </p:extLst>
          </p:nvPr>
        </p:nvGraphicFramePr>
        <p:xfrm>
          <a:off x="2755883" y="1369602"/>
          <a:ext cx="7975798" cy="4945326"/>
        </p:xfrm>
        <a:graphic>
          <a:graphicData uri="http://schemas.openxmlformats.org/drawingml/2006/table">
            <a:tbl>
              <a:tblPr firstRow="1" firstCol="1" bandRow="1">
                <a:tableStyleId>{16D9F66E-5EB9-4882-86FB-DCBF35E3C3E4}</a:tableStyleId>
              </a:tblPr>
              <a:tblGrid>
                <a:gridCol w="3174041">
                  <a:extLst>
                    <a:ext uri="{9D8B030D-6E8A-4147-A177-3AD203B41FA5}">
                      <a16:colId xmlns:a16="http://schemas.microsoft.com/office/drawing/2014/main" val="2427525807"/>
                    </a:ext>
                  </a:extLst>
                </a:gridCol>
                <a:gridCol w="4801757">
                  <a:extLst>
                    <a:ext uri="{9D8B030D-6E8A-4147-A177-3AD203B41FA5}">
                      <a16:colId xmlns:a16="http://schemas.microsoft.com/office/drawing/2014/main" val="2574584450"/>
                    </a:ext>
                  </a:extLst>
                </a:gridCol>
              </a:tblGrid>
              <a:tr h="2384213">
                <a:tc>
                  <a:txBody>
                    <a:bodyPr/>
                    <a:lstStyle/>
                    <a:p>
                      <a:pPr algn="ctr">
                        <a:lnSpc>
                          <a:spcPct val="100000"/>
                        </a:lnSpc>
                        <a:spcAft>
                          <a:spcPts val="0"/>
                        </a:spcAft>
                      </a:pPr>
                      <a:r>
                        <a:rPr lang="pt-BR" sz="1500" kern="150" dirty="0">
                          <a:effectLst/>
                        </a:rPr>
                        <a:t>Objetivos de tratamento da Terapia Ocupacional</a:t>
                      </a:r>
                      <a:endParaRPr lang="pt-BR" sz="1500" kern="150" dirty="0">
                        <a:effectLst/>
                        <a:latin typeface="Liberation Serif"/>
                        <a:ea typeface="Droid Sans Fallback"/>
                        <a:cs typeface="FreeSans"/>
                      </a:endParaRPr>
                    </a:p>
                  </a:txBody>
                  <a:tcPr marL="68580" marR="68580" marT="0" marB="0" anchor="ctr"/>
                </a:tc>
                <a:tc>
                  <a:txBody>
                    <a:bodyPr/>
                    <a:lstStyle/>
                    <a:p>
                      <a:pPr marL="342900" lvl="0" indent="-342900">
                        <a:lnSpc>
                          <a:spcPct val="150000"/>
                        </a:lnSpc>
                        <a:spcAft>
                          <a:spcPts val="0"/>
                        </a:spcAft>
                        <a:buFont typeface="+mj-lt"/>
                        <a:buAutoNum type="arabicParenR"/>
                      </a:pPr>
                      <a:r>
                        <a:rPr lang="pt-BR" sz="1500" kern="150" dirty="0">
                          <a:effectLst/>
                        </a:rPr>
                        <a:t>Auto-organização</a:t>
                      </a:r>
                    </a:p>
                    <a:p>
                      <a:pPr marL="342900" lvl="0" indent="-342900">
                        <a:lnSpc>
                          <a:spcPct val="150000"/>
                        </a:lnSpc>
                        <a:spcAft>
                          <a:spcPts val="0"/>
                        </a:spcAft>
                        <a:buFont typeface="+mj-lt"/>
                        <a:buAutoNum type="arabicParenR"/>
                      </a:pPr>
                      <a:r>
                        <a:rPr lang="pt-BR" sz="1500" kern="150" dirty="0">
                          <a:effectLst/>
                        </a:rPr>
                        <a:t>Promoção do desenvolvimento</a:t>
                      </a:r>
                    </a:p>
                    <a:p>
                      <a:pPr marL="342900" lvl="0" indent="-342900">
                        <a:lnSpc>
                          <a:spcPct val="150000"/>
                        </a:lnSpc>
                        <a:spcAft>
                          <a:spcPts val="0"/>
                        </a:spcAft>
                        <a:buFont typeface="+mj-lt"/>
                        <a:buAutoNum type="arabicParenR"/>
                      </a:pPr>
                      <a:r>
                        <a:rPr lang="pt-BR" sz="1500" kern="150" dirty="0">
                          <a:effectLst/>
                        </a:rPr>
                        <a:t>Escuta, acolhimento, intervenção com a mãe/cuidador</a:t>
                      </a:r>
                    </a:p>
                    <a:p>
                      <a:pPr marL="342900" lvl="0" indent="-342900">
                        <a:lnSpc>
                          <a:spcPct val="150000"/>
                        </a:lnSpc>
                        <a:spcAft>
                          <a:spcPts val="0"/>
                        </a:spcAft>
                        <a:buFont typeface="+mj-lt"/>
                        <a:buAutoNum type="arabicParenR"/>
                      </a:pPr>
                      <a:r>
                        <a:rPr lang="pt-BR" sz="1500" kern="150" dirty="0">
                          <a:effectLst/>
                        </a:rPr>
                        <a:t>Orientação aos pais</a:t>
                      </a:r>
                    </a:p>
                    <a:p>
                      <a:pPr marL="342900" lvl="0" indent="-342900">
                        <a:lnSpc>
                          <a:spcPct val="150000"/>
                        </a:lnSpc>
                        <a:spcAft>
                          <a:spcPts val="0"/>
                        </a:spcAft>
                        <a:buFont typeface="+mj-lt"/>
                        <a:buAutoNum type="arabicParenR"/>
                      </a:pPr>
                      <a:r>
                        <a:rPr lang="pt-BR" sz="1500" kern="150" dirty="0">
                          <a:effectLst/>
                        </a:rPr>
                        <a:t>Facilitação da relação mãe-bebê</a:t>
                      </a:r>
                    </a:p>
                    <a:p>
                      <a:pPr marL="342900" lvl="0" indent="-342900">
                        <a:lnSpc>
                          <a:spcPct val="150000"/>
                        </a:lnSpc>
                        <a:spcAft>
                          <a:spcPts val="0"/>
                        </a:spcAft>
                        <a:buFont typeface="+mj-lt"/>
                        <a:buAutoNum type="arabicParenR"/>
                      </a:pPr>
                      <a:r>
                        <a:rPr lang="pt-BR" sz="1500" kern="150" dirty="0">
                          <a:effectLst/>
                        </a:rPr>
                        <a:t>Favorecimento da ambiência</a:t>
                      </a:r>
                    </a:p>
                    <a:p>
                      <a:pPr marL="342900" lvl="0" indent="-342900">
                        <a:lnSpc>
                          <a:spcPct val="150000"/>
                        </a:lnSpc>
                        <a:spcAft>
                          <a:spcPts val="0"/>
                        </a:spcAft>
                        <a:buFont typeface="+mj-lt"/>
                        <a:buAutoNum type="arabicParenR"/>
                      </a:pPr>
                      <a:r>
                        <a:rPr lang="pt-BR" sz="1500" kern="150" dirty="0">
                          <a:effectLst/>
                        </a:rPr>
                        <a:t>Encaminhamento à rede de assistência</a:t>
                      </a:r>
                      <a:endParaRPr lang="pt-BR" sz="1500" b="0" kern="150" dirty="0">
                        <a:effectLst/>
                        <a:latin typeface="Liberation Serif"/>
                        <a:ea typeface="Droid Sans Fallback"/>
                        <a:cs typeface="FreeSans"/>
                      </a:endParaRPr>
                    </a:p>
                  </a:txBody>
                  <a:tcPr marL="68580" marR="68580" marT="0" marB="0" anchor="ctr"/>
                </a:tc>
                <a:extLst>
                  <a:ext uri="{0D108BD9-81ED-4DB2-BD59-A6C34878D82A}">
                    <a16:rowId xmlns:a16="http://schemas.microsoft.com/office/drawing/2014/main" val="696876629"/>
                  </a:ext>
                </a:extLst>
              </a:tr>
              <a:tr h="660572">
                <a:tc>
                  <a:txBody>
                    <a:bodyPr/>
                    <a:lstStyle/>
                    <a:p>
                      <a:pPr algn="ctr">
                        <a:lnSpc>
                          <a:spcPct val="100000"/>
                        </a:lnSpc>
                        <a:spcAft>
                          <a:spcPts val="0"/>
                        </a:spcAft>
                      </a:pPr>
                      <a:r>
                        <a:rPr lang="pt-BR" sz="1500" kern="150" dirty="0">
                          <a:effectLst/>
                        </a:rPr>
                        <a:t>Dinâmica de atendimento da Terapia Ocupacional</a:t>
                      </a:r>
                    </a:p>
                    <a:p>
                      <a:pPr algn="ctr">
                        <a:lnSpc>
                          <a:spcPct val="100000"/>
                        </a:lnSpc>
                        <a:spcAft>
                          <a:spcPts val="0"/>
                        </a:spcAft>
                      </a:pPr>
                      <a:endParaRPr lang="pt-BR" sz="1500" kern="150" dirty="0">
                        <a:effectLst/>
                        <a:latin typeface="Liberation Serif"/>
                        <a:ea typeface="Droid Sans Fallback"/>
                        <a:cs typeface="FreeSans"/>
                      </a:endParaRPr>
                    </a:p>
                  </a:txBody>
                  <a:tcPr marL="68580" marR="68580" marT="0" marB="0" anchor="ctr"/>
                </a:tc>
                <a:tc>
                  <a:txBody>
                    <a:bodyPr/>
                    <a:lstStyle/>
                    <a:p>
                      <a:pPr marL="0" lvl="0" indent="0" algn="ctr">
                        <a:lnSpc>
                          <a:spcPct val="150000"/>
                        </a:lnSpc>
                        <a:spcAft>
                          <a:spcPts val="0"/>
                        </a:spcAft>
                        <a:buFont typeface="+mj-lt"/>
                        <a:buNone/>
                      </a:pPr>
                      <a:r>
                        <a:rPr lang="pt-BR" sz="1500" kern="150" dirty="0">
                          <a:effectLst/>
                        </a:rPr>
                        <a:t>Triagem e atendimento do dia</a:t>
                      </a:r>
                      <a:endParaRPr lang="pt-BR" sz="1500" kern="150" dirty="0">
                        <a:effectLst/>
                        <a:latin typeface="Liberation Serif"/>
                        <a:ea typeface="Droid Sans Fallback"/>
                        <a:cs typeface="FreeSans"/>
                      </a:endParaRPr>
                    </a:p>
                  </a:txBody>
                  <a:tcPr marL="68580" marR="68580" marT="0" marB="0" anchor="ctr"/>
                </a:tc>
                <a:extLst>
                  <a:ext uri="{0D108BD9-81ED-4DB2-BD59-A6C34878D82A}">
                    <a16:rowId xmlns:a16="http://schemas.microsoft.com/office/drawing/2014/main" val="3601138345"/>
                  </a:ext>
                </a:extLst>
              </a:tr>
              <a:tr h="618940">
                <a:tc>
                  <a:txBody>
                    <a:bodyPr/>
                    <a:lstStyle/>
                    <a:p>
                      <a:pPr algn="ctr">
                        <a:lnSpc>
                          <a:spcPct val="100000"/>
                        </a:lnSpc>
                        <a:spcAft>
                          <a:spcPts val="0"/>
                        </a:spcAft>
                      </a:pPr>
                      <a:r>
                        <a:rPr lang="pt-BR" sz="1500" kern="150" dirty="0">
                          <a:effectLst/>
                        </a:rPr>
                        <a:t>Tempo médio atendimento por neonato</a:t>
                      </a:r>
                    </a:p>
                    <a:p>
                      <a:pPr algn="ctr">
                        <a:lnSpc>
                          <a:spcPct val="100000"/>
                        </a:lnSpc>
                        <a:spcAft>
                          <a:spcPts val="0"/>
                        </a:spcAft>
                      </a:pPr>
                      <a:endParaRPr lang="pt-BR" sz="1500" kern="150" dirty="0">
                        <a:effectLst/>
                        <a:latin typeface="Liberation Serif"/>
                        <a:ea typeface="Droid Sans Fallback"/>
                        <a:cs typeface="FreeSans"/>
                      </a:endParaRPr>
                    </a:p>
                  </a:txBody>
                  <a:tcPr marL="68580" marR="68580" marT="0" marB="0" anchor="ctr"/>
                </a:tc>
                <a:tc>
                  <a:txBody>
                    <a:bodyPr/>
                    <a:lstStyle/>
                    <a:p>
                      <a:pPr algn="ctr">
                        <a:lnSpc>
                          <a:spcPct val="150000"/>
                        </a:lnSpc>
                        <a:spcAft>
                          <a:spcPts val="0"/>
                        </a:spcAft>
                      </a:pPr>
                      <a:r>
                        <a:rPr lang="pt-BR" sz="1500" kern="150" dirty="0">
                          <a:effectLst/>
                        </a:rPr>
                        <a:t>30 minutos</a:t>
                      </a:r>
                      <a:endParaRPr lang="pt-BR" sz="1500" kern="150" dirty="0">
                        <a:effectLst/>
                        <a:latin typeface="Liberation Serif"/>
                        <a:ea typeface="Droid Sans Fallback"/>
                        <a:cs typeface="FreeSans"/>
                      </a:endParaRPr>
                    </a:p>
                  </a:txBody>
                  <a:tcPr marL="68580" marR="68580" marT="0" marB="0" anchor="ctr"/>
                </a:tc>
                <a:extLst>
                  <a:ext uri="{0D108BD9-81ED-4DB2-BD59-A6C34878D82A}">
                    <a16:rowId xmlns:a16="http://schemas.microsoft.com/office/drawing/2014/main" val="1617392045"/>
                  </a:ext>
                </a:extLst>
              </a:tr>
              <a:tr h="871610">
                <a:tc>
                  <a:txBody>
                    <a:bodyPr/>
                    <a:lstStyle/>
                    <a:p>
                      <a:pPr algn="ctr">
                        <a:lnSpc>
                          <a:spcPct val="100000"/>
                        </a:lnSpc>
                        <a:spcAft>
                          <a:spcPts val="0"/>
                        </a:spcAft>
                      </a:pPr>
                      <a:r>
                        <a:rPr lang="pt-BR" sz="1500" kern="150" dirty="0">
                          <a:effectLst/>
                        </a:rPr>
                        <a:t>Tempo médio atendimento mães e outros cuidadores</a:t>
                      </a:r>
                    </a:p>
                    <a:p>
                      <a:pPr algn="ctr">
                        <a:lnSpc>
                          <a:spcPct val="100000"/>
                        </a:lnSpc>
                        <a:spcAft>
                          <a:spcPts val="0"/>
                        </a:spcAft>
                      </a:pPr>
                      <a:endParaRPr lang="pt-BR" sz="1500" kern="150" dirty="0">
                        <a:effectLst/>
                        <a:latin typeface="Liberation Serif"/>
                        <a:ea typeface="Droid Sans Fallback"/>
                        <a:cs typeface="FreeSans"/>
                      </a:endParaRPr>
                    </a:p>
                  </a:txBody>
                  <a:tcPr marL="68580" marR="68580" marT="0" marB="0" anchor="ctr"/>
                </a:tc>
                <a:tc>
                  <a:txBody>
                    <a:bodyPr/>
                    <a:lstStyle/>
                    <a:p>
                      <a:pPr algn="ctr">
                        <a:lnSpc>
                          <a:spcPct val="150000"/>
                        </a:lnSpc>
                        <a:spcAft>
                          <a:spcPts val="0"/>
                        </a:spcAft>
                      </a:pPr>
                      <a:r>
                        <a:rPr lang="pt-BR" sz="1500" kern="150" dirty="0">
                          <a:effectLst/>
                        </a:rPr>
                        <a:t>60 minutos</a:t>
                      </a:r>
                      <a:endParaRPr lang="pt-BR" sz="1500" kern="150" dirty="0">
                        <a:effectLst/>
                        <a:latin typeface="Liberation Serif"/>
                        <a:ea typeface="Droid Sans Fallback"/>
                        <a:cs typeface="FreeSans"/>
                      </a:endParaRPr>
                    </a:p>
                  </a:txBody>
                  <a:tcPr marL="68580" marR="68580" marT="0" marB="0" anchor="ctr"/>
                </a:tc>
                <a:extLst>
                  <a:ext uri="{0D108BD9-81ED-4DB2-BD59-A6C34878D82A}">
                    <a16:rowId xmlns:a16="http://schemas.microsoft.com/office/drawing/2014/main" val="1900574014"/>
                  </a:ext>
                </a:extLst>
              </a:tr>
            </a:tbl>
          </a:graphicData>
        </a:graphic>
      </p:graphicFrame>
    </p:spTree>
    <p:extLst>
      <p:ext uri="{BB962C8B-B14F-4D97-AF65-F5344CB8AC3E}">
        <p14:creationId xmlns:p14="http://schemas.microsoft.com/office/powerpoint/2010/main" val="2987551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75520" y="404664"/>
            <a:ext cx="8669142" cy="1080120"/>
          </a:xfrm>
        </p:spPr>
        <p:txBody>
          <a:bodyPr>
            <a:noAutofit/>
          </a:bodyPr>
          <a:lstStyle/>
          <a:p>
            <a:pPr algn="ctr"/>
            <a:r>
              <a:rPr lang="pt-BR" sz="2300" b="1" dirty="0"/>
              <a:t>Modelo integrativo de atenção da Terapia Ocupacional junto a neonatos hospitalizados na perspectiva da integralidade e humanização do cuidado: uma proposição</a:t>
            </a:r>
          </a:p>
        </p:txBody>
      </p:sp>
      <p:sp>
        <p:nvSpPr>
          <p:cNvPr id="3" name="Espaço Reservado para Conteúdo 2"/>
          <p:cNvSpPr>
            <a:spLocks noGrp="1"/>
          </p:cNvSpPr>
          <p:nvPr>
            <p:ph idx="1"/>
          </p:nvPr>
        </p:nvSpPr>
        <p:spPr>
          <a:xfrm>
            <a:off x="5142271" y="944724"/>
            <a:ext cx="5503354" cy="4882872"/>
          </a:xfrm>
        </p:spPr>
        <p:txBody>
          <a:bodyPr>
            <a:normAutofit/>
          </a:bodyPr>
          <a:lstStyle/>
          <a:p>
            <a:pPr marL="342900" lvl="1" indent="0">
              <a:buNone/>
            </a:pPr>
            <a:r>
              <a:rPr lang="pt-BR" sz="1900" b="1" dirty="0"/>
              <a:t>Eixo 1</a:t>
            </a:r>
            <a:r>
              <a:rPr lang="pt-BR" sz="1900" dirty="0"/>
              <a:t>: intervenção junto ao neonato, </a:t>
            </a:r>
          </a:p>
          <a:p>
            <a:pPr marL="342900" lvl="1" indent="0">
              <a:buNone/>
            </a:pPr>
            <a:endParaRPr lang="pt-BR" sz="1900" dirty="0"/>
          </a:p>
          <a:p>
            <a:pPr marL="342900" lvl="1" indent="0">
              <a:buNone/>
            </a:pPr>
            <a:r>
              <a:rPr lang="pt-BR" sz="1900" b="1" dirty="0"/>
              <a:t>Eixo 2</a:t>
            </a:r>
            <a:r>
              <a:rPr lang="pt-BR" sz="1900" dirty="0"/>
              <a:t>: intervenção junto à mãe/família/cuidadores, </a:t>
            </a:r>
          </a:p>
          <a:p>
            <a:pPr marL="342900" lvl="1" indent="0">
              <a:buNone/>
            </a:pPr>
            <a:endParaRPr lang="pt-BR" sz="1900" dirty="0"/>
          </a:p>
          <a:p>
            <a:pPr marL="342900" lvl="1" indent="0">
              <a:buNone/>
            </a:pPr>
            <a:r>
              <a:rPr lang="pt-BR" sz="1900" b="1" dirty="0"/>
              <a:t>Eixo 3</a:t>
            </a:r>
            <a:r>
              <a:rPr lang="pt-BR" sz="1900" dirty="0"/>
              <a:t>: construção da rede de atenção à saúde (RAS).</a:t>
            </a:r>
          </a:p>
          <a:p>
            <a:pPr marL="0" indent="0">
              <a:buNone/>
            </a:pPr>
            <a:endParaRPr lang="pt-BR" dirty="0"/>
          </a:p>
        </p:txBody>
      </p:sp>
      <p:sp>
        <p:nvSpPr>
          <p:cNvPr id="4" name="Espaço Reservado para Número de Slide 3"/>
          <p:cNvSpPr>
            <a:spLocks noGrp="1"/>
          </p:cNvSpPr>
          <p:nvPr>
            <p:ph type="sldNum" sz="quarter" idx="12"/>
          </p:nvPr>
        </p:nvSpPr>
        <p:spPr/>
        <p:txBody>
          <a:bodyPr/>
          <a:lstStyle/>
          <a:p>
            <a:fld id="{CC7C61B3-1219-4640-85E7-64A3FADF2D86}" type="slidenum">
              <a:rPr lang="pt-BR" smtClean="0"/>
              <a:t>11</a:t>
            </a:fld>
            <a:endParaRPr lang="pt-BR"/>
          </a:p>
        </p:txBody>
      </p:sp>
      <p:sp>
        <p:nvSpPr>
          <p:cNvPr id="6" name="CaixaDeTexto 5">
            <a:extLst>
              <a:ext uri="{FF2B5EF4-FFF2-40B4-BE49-F238E27FC236}">
                <a16:creationId xmlns:a16="http://schemas.microsoft.com/office/drawing/2014/main" id="{9C4C4B92-9654-161B-6437-F7C1546CAD49}"/>
              </a:ext>
            </a:extLst>
          </p:cNvPr>
          <p:cNvSpPr txBox="1"/>
          <p:nvPr/>
        </p:nvSpPr>
        <p:spPr>
          <a:xfrm>
            <a:off x="889420" y="2317362"/>
            <a:ext cx="3855574" cy="2677656"/>
          </a:xfrm>
          <a:prstGeom prst="rect">
            <a:avLst/>
          </a:prstGeom>
          <a:noFill/>
        </p:spPr>
        <p:txBody>
          <a:bodyPr wrap="square">
            <a:spAutoFit/>
          </a:bodyPr>
          <a:lstStyle/>
          <a:p>
            <a:r>
              <a:rPr lang="pt-BR" sz="2400" dirty="0">
                <a:solidFill>
                  <a:schemeClr val="bg1"/>
                </a:solidFill>
                <a:latin typeface="+mj-lt"/>
              </a:rPr>
              <a:t>Modelo integrativo de atenção da Terapia Ocupacional junto a neonatos hospitalizados na perspectiva da integralidade e humanização do cuidado: uma proposição</a:t>
            </a:r>
          </a:p>
        </p:txBody>
      </p:sp>
    </p:spTree>
    <p:extLst>
      <p:ext uri="{BB962C8B-B14F-4D97-AF65-F5344CB8AC3E}">
        <p14:creationId xmlns:p14="http://schemas.microsoft.com/office/powerpoint/2010/main" val="2691483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CC7C61B3-1219-4640-85E7-64A3FADF2D86}" type="slidenum">
              <a:rPr lang="pt-BR" smtClean="0"/>
              <a:t>12</a:t>
            </a:fld>
            <a:endParaRPr lang="pt-BR"/>
          </a:p>
        </p:txBody>
      </p:sp>
      <p:sp>
        <p:nvSpPr>
          <p:cNvPr id="2" name="Título 1"/>
          <p:cNvSpPr>
            <a:spLocks noGrp="1"/>
          </p:cNvSpPr>
          <p:nvPr>
            <p:ph type="title" idx="4294967295"/>
          </p:nvPr>
        </p:nvSpPr>
        <p:spPr>
          <a:xfrm>
            <a:off x="707923" y="320040"/>
            <a:ext cx="10295983" cy="976313"/>
          </a:xfrm>
        </p:spPr>
        <p:txBody>
          <a:bodyPr>
            <a:normAutofit fontScale="90000"/>
          </a:bodyPr>
          <a:lstStyle/>
          <a:p>
            <a:pPr algn="ctr"/>
            <a:r>
              <a:rPr lang="pt-BR" sz="2600" b="1" dirty="0"/>
              <a:t>Modelo integrativo de atenção da Terapia Ocupacional junto a neonatos hospitalizados na perspectiva da integralidade e humanização do cuidado: uma proposição</a:t>
            </a:r>
            <a:endParaRPr lang="pt-BR" sz="2600" dirty="0"/>
          </a:p>
        </p:txBody>
      </p:sp>
      <p:pic>
        <p:nvPicPr>
          <p:cNvPr id="5" name="Espaço Reservado para Conteúdo 4"/>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858988" y="1117492"/>
            <a:ext cx="8101089" cy="5667871"/>
          </a:xfrm>
        </p:spPr>
      </p:pic>
    </p:spTree>
    <p:extLst>
      <p:ext uri="{BB962C8B-B14F-4D97-AF65-F5344CB8AC3E}">
        <p14:creationId xmlns:p14="http://schemas.microsoft.com/office/powerpoint/2010/main" val="2631254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7FEFB3-CD4E-ED86-3D6C-CE912C33F454}"/>
              </a:ext>
            </a:extLst>
          </p:cNvPr>
          <p:cNvSpPr>
            <a:spLocks noGrp="1"/>
          </p:cNvSpPr>
          <p:nvPr>
            <p:ph type="title"/>
          </p:nvPr>
        </p:nvSpPr>
        <p:spPr/>
        <p:txBody>
          <a:bodyPr>
            <a:noAutofit/>
          </a:bodyPr>
          <a:lstStyle/>
          <a:p>
            <a:r>
              <a:rPr lang="pt-BR" sz="3200" dirty="0">
                <a:effectLst/>
                <a:ea typeface="Times New Roman" panose="02020603050405020304" pitchFamily="18" charset="0"/>
              </a:rPr>
              <a:t>Atuação do terapeuta ocupacional com o neonato em unidades neonatais</a:t>
            </a:r>
            <a:endParaRPr lang="pt-BR" sz="3200" dirty="0"/>
          </a:p>
        </p:txBody>
      </p:sp>
      <p:sp>
        <p:nvSpPr>
          <p:cNvPr id="3" name="Espaço Reservado para Conteúdo 2">
            <a:extLst>
              <a:ext uri="{FF2B5EF4-FFF2-40B4-BE49-F238E27FC236}">
                <a16:creationId xmlns:a16="http://schemas.microsoft.com/office/drawing/2014/main" id="{D005E481-3EDD-8B8E-9363-EBF8E6EE0726}"/>
              </a:ext>
            </a:extLst>
          </p:cNvPr>
          <p:cNvSpPr>
            <a:spLocks noGrp="1"/>
          </p:cNvSpPr>
          <p:nvPr>
            <p:ph idx="1"/>
          </p:nvPr>
        </p:nvSpPr>
        <p:spPr>
          <a:xfrm>
            <a:off x="5118447" y="469557"/>
            <a:ext cx="6281873" cy="5582251"/>
          </a:xfrm>
        </p:spPr>
        <p:txBody>
          <a:bodyPr>
            <a:noAutofit/>
          </a:bodyPr>
          <a:lstStyle/>
          <a:p>
            <a:r>
              <a:rPr lang="pt-BR" sz="2400" dirty="0">
                <a:effectLst/>
                <a:latin typeface="+mj-lt"/>
                <a:ea typeface="Times New Roman" panose="02020603050405020304" pitchFamily="18" charset="0"/>
              </a:rPr>
              <a:t>A atuação do terapeuta ocupacional </a:t>
            </a:r>
            <a:r>
              <a:rPr lang="pt-BR" sz="2400" b="1" dirty="0">
                <a:effectLst/>
                <a:latin typeface="+mj-lt"/>
                <a:ea typeface="Times New Roman" panose="02020603050405020304" pitchFamily="18" charset="0"/>
              </a:rPr>
              <a:t>com o neonato hospitalizado </a:t>
            </a:r>
            <a:r>
              <a:rPr lang="pt-BR" sz="2400" dirty="0">
                <a:effectLst/>
                <a:latin typeface="+mj-lt"/>
                <a:ea typeface="Times New Roman" panose="02020603050405020304" pitchFamily="18" charset="0"/>
              </a:rPr>
              <a:t>em unidades neonatais objetiva:</a:t>
            </a:r>
          </a:p>
          <a:p>
            <a:r>
              <a:rPr lang="pt-BR" sz="2400" dirty="0">
                <a:effectLst/>
                <a:latin typeface="+mj-lt"/>
                <a:ea typeface="Times New Roman" panose="02020603050405020304" pitchFamily="18" charset="0"/>
              </a:rPr>
              <a:t> a autorregulação e o desenvolvimento do bebê </a:t>
            </a:r>
            <a:endParaRPr lang="pt-BR" sz="2400" dirty="0">
              <a:latin typeface="+mj-lt"/>
              <a:ea typeface="Times New Roman" panose="02020603050405020304" pitchFamily="18" charset="0"/>
            </a:endParaRPr>
          </a:p>
          <a:p>
            <a:r>
              <a:rPr lang="pt-BR" sz="2400" dirty="0">
                <a:effectLst/>
                <a:latin typeface="+mj-lt"/>
                <a:ea typeface="Times New Roman" panose="02020603050405020304" pitchFamily="18" charset="0"/>
              </a:rPr>
              <a:t>a promoção da ambiência no </a:t>
            </a:r>
            <a:r>
              <a:rPr lang="pt-BR" sz="2400" dirty="0">
                <a:latin typeface="+mj-lt"/>
                <a:ea typeface="Times New Roman" panose="02020603050405020304" pitchFamily="18" charset="0"/>
              </a:rPr>
              <a:t>espaço hospitalar</a:t>
            </a:r>
            <a:endParaRPr lang="pt-BR" sz="2400" dirty="0">
              <a:effectLst/>
              <a:latin typeface="+mj-lt"/>
              <a:ea typeface="Times New Roman" panose="02020603050405020304" pitchFamily="18" charset="0"/>
            </a:endParaRPr>
          </a:p>
          <a:p>
            <a:endParaRPr lang="pt-BR" sz="2400" dirty="0">
              <a:latin typeface="+mj-lt"/>
              <a:ea typeface="Times New Roman" panose="02020603050405020304" pitchFamily="18" charset="0"/>
            </a:endParaRPr>
          </a:p>
          <a:p>
            <a:r>
              <a:rPr lang="pt-BR" sz="2400" dirty="0">
                <a:effectLst/>
                <a:latin typeface="+mj-lt"/>
                <a:ea typeface="Times New Roman" panose="02020603050405020304" pitchFamily="18" charset="0"/>
              </a:rPr>
              <a:t>A literatura sobre a atuação com neonatos se apoia prioritariamente na Teoria Síncrono-Ativa do Desenvolvimento (TSAD) elaborada para a compreensão dos comportamentos dos bebês prematuros, a partir do funcionamento dos cinco subsistemas</a:t>
            </a:r>
            <a:endParaRPr lang="pt-BR" sz="2400" dirty="0">
              <a:latin typeface="+mj-lt"/>
            </a:endParaRPr>
          </a:p>
        </p:txBody>
      </p:sp>
    </p:spTree>
    <p:extLst>
      <p:ext uri="{BB962C8B-B14F-4D97-AF65-F5344CB8AC3E}">
        <p14:creationId xmlns:p14="http://schemas.microsoft.com/office/powerpoint/2010/main" val="1261066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a:extLst>
              <a:ext uri="{FF2B5EF4-FFF2-40B4-BE49-F238E27FC236}">
                <a16:creationId xmlns:a16="http://schemas.microsoft.com/office/drawing/2014/main" id="{921C3798-9905-A6F2-4C54-08AF124E1C9A}"/>
              </a:ext>
            </a:extLst>
          </p:cNvPr>
          <p:cNvGraphicFramePr>
            <a:graphicFrameLocks noGrp="1"/>
          </p:cNvGraphicFramePr>
          <p:nvPr>
            <p:extLst>
              <p:ext uri="{D42A27DB-BD31-4B8C-83A1-F6EECF244321}">
                <p14:modId xmlns:p14="http://schemas.microsoft.com/office/powerpoint/2010/main" val="998966233"/>
              </p:ext>
            </p:extLst>
          </p:nvPr>
        </p:nvGraphicFramePr>
        <p:xfrm>
          <a:off x="820696" y="1127924"/>
          <a:ext cx="10550607" cy="4161830"/>
        </p:xfrm>
        <a:graphic>
          <a:graphicData uri="http://schemas.openxmlformats.org/drawingml/2006/table">
            <a:tbl>
              <a:tblPr firstRow="1" firstCol="1" bandRow="1">
                <a:tableStyleId>{5C22544A-7EE6-4342-B048-85BDC9FD1C3A}</a:tableStyleId>
              </a:tblPr>
              <a:tblGrid>
                <a:gridCol w="3003630">
                  <a:extLst>
                    <a:ext uri="{9D8B030D-6E8A-4147-A177-3AD203B41FA5}">
                      <a16:colId xmlns:a16="http://schemas.microsoft.com/office/drawing/2014/main" val="936573968"/>
                    </a:ext>
                  </a:extLst>
                </a:gridCol>
                <a:gridCol w="7546977">
                  <a:extLst>
                    <a:ext uri="{9D8B030D-6E8A-4147-A177-3AD203B41FA5}">
                      <a16:colId xmlns:a16="http://schemas.microsoft.com/office/drawing/2014/main" val="3464005715"/>
                    </a:ext>
                  </a:extLst>
                </a:gridCol>
              </a:tblGrid>
              <a:tr h="397159">
                <a:tc>
                  <a:txBody>
                    <a:bodyPr/>
                    <a:lstStyle/>
                    <a:p>
                      <a:pPr algn="just">
                        <a:lnSpc>
                          <a:spcPct val="150000"/>
                        </a:lnSpc>
                        <a:spcAft>
                          <a:spcPts val="800"/>
                        </a:spcAft>
                      </a:pPr>
                      <a:r>
                        <a:rPr lang="pt-BR" sz="1600">
                          <a:effectLst/>
                          <a:latin typeface="+mj-lt"/>
                        </a:rPr>
                        <a:t>Subsistema</a:t>
                      </a:r>
                      <a:endParaRPr lang="pt-BR" sz="1400">
                        <a:effectLst/>
                        <a:latin typeface="+mj-lt"/>
                        <a:ea typeface="Calibri" panose="020F0502020204030204" pitchFamily="34" charset="0"/>
                      </a:endParaRPr>
                    </a:p>
                  </a:txBody>
                  <a:tcPr marL="68580" marR="68580" marT="0" marB="0"/>
                </a:tc>
                <a:tc>
                  <a:txBody>
                    <a:bodyPr/>
                    <a:lstStyle/>
                    <a:p>
                      <a:pPr algn="just">
                        <a:lnSpc>
                          <a:spcPct val="150000"/>
                        </a:lnSpc>
                        <a:spcAft>
                          <a:spcPts val="800"/>
                        </a:spcAft>
                      </a:pPr>
                      <a:r>
                        <a:rPr lang="pt-BR" sz="1600" dirty="0">
                          <a:effectLst/>
                          <a:latin typeface="+mj-lt"/>
                        </a:rPr>
                        <a:t>Características observáveis no neonato</a:t>
                      </a:r>
                      <a:endParaRPr lang="pt-BR" sz="1400" dirty="0">
                        <a:effectLst/>
                        <a:latin typeface="+mj-lt"/>
                        <a:ea typeface="Calibri" panose="020F0502020204030204" pitchFamily="34" charset="0"/>
                      </a:endParaRPr>
                    </a:p>
                  </a:txBody>
                  <a:tcPr marL="68580" marR="68580" marT="0" marB="0"/>
                </a:tc>
                <a:extLst>
                  <a:ext uri="{0D108BD9-81ED-4DB2-BD59-A6C34878D82A}">
                    <a16:rowId xmlns:a16="http://schemas.microsoft.com/office/drawing/2014/main" val="2332346414"/>
                  </a:ext>
                </a:extLst>
              </a:tr>
              <a:tr h="841878">
                <a:tc>
                  <a:txBody>
                    <a:bodyPr/>
                    <a:lstStyle/>
                    <a:p>
                      <a:pPr algn="just">
                        <a:lnSpc>
                          <a:spcPct val="150000"/>
                        </a:lnSpc>
                        <a:spcAft>
                          <a:spcPts val="800"/>
                        </a:spcAft>
                      </a:pPr>
                      <a:r>
                        <a:rPr lang="pt-BR" sz="1600" dirty="0">
                          <a:effectLst/>
                          <a:latin typeface="+mj-lt"/>
                        </a:rPr>
                        <a:t>Autônomo</a:t>
                      </a:r>
                      <a:endParaRPr lang="pt-BR" sz="1400" dirty="0">
                        <a:effectLst/>
                        <a:latin typeface="+mj-lt"/>
                        <a:ea typeface="Calibri" panose="020F0502020204030204" pitchFamily="34" charset="0"/>
                      </a:endParaRPr>
                    </a:p>
                  </a:txBody>
                  <a:tcPr marL="68580" marR="68580" marT="0" marB="0"/>
                </a:tc>
                <a:tc>
                  <a:txBody>
                    <a:bodyPr/>
                    <a:lstStyle/>
                    <a:p>
                      <a:pPr algn="just">
                        <a:lnSpc>
                          <a:spcPct val="150000"/>
                        </a:lnSpc>
                        <a:spcAft>
                          <a:spcPts val="800"/>
                        </a:spcAft>
                      </a:pPr>
                      <a:r>
                        <a:rPr lang="pt-BR" sz="1600" dirty="0">
                          <a:effectLst/>
                          <a:latin typeface="+mj-lt"/>
                        </a:rPr>
                        <a:t>Respiração, mudanças de cor da pele e sinais viscerais (como movimentos peristálticos, regurgitações e soluços)</a:t>
                      </a:r>
                      <a:endParaRPr lang="pt-BR" sz="1400" dirty="0">
                        <a:effectLst/>
                        <a:latin typeface="+mj-lt"/>
                        <a:ea typeface="Calibri" panose="020F0502020204030204" pitchFamily="34" charset="0"/>
                      </a:endParaRPr>
                    </a:p>
                  </a:txBody>
                  <a:tcPr marL="68580" marR="68580" marT="0" marB="0"/>
                </a:tc>
                <a:extLst>
                  <a:ext uri="{0D108BD9-81ED-4DB2-BD59-A6C34878D82A}">
                    <a16:rowId xmlns:a16="http://schemas.microsoft.com/office/drawing/2014/main" val="843594067"/>
                  </a:ext>
                </a:extLst>
              </a:tr>
              <a:tr h="397159">
                <a:tc>
                  <a:txBody>
                    <a:bodyPr/>
                    <a:lstStyle/>
                    <a:p>
                      <a:pPr algn="just">
                        <a:lnSpc>
                          <a:spcPct val="150000"/>
                        </a:lnSpc>
                        <a:spcAft>
                          <a:spcPts val="800"/>
                        </a:spcAft>
                      </a:pPr>
                      <a:r>
                        <a:rPr lang="pt-BR" sz="1600">
                          <a:effectLst/>
                          <a:latin typeface="+mj-lt"/>
                        </a:rPr>
                        <a:t>Motor</a:t>
                      </a:r>
                      <a:endParaRPr lang="pt-BR" sz="1400">
                        <a:effectLst/>
                        <a:latin typeface="+mj-lt"/>
                        <a:ea typeface="Calibri" panose="020F0502020204030204" pitchFamily="34" charset="0"/>
                      </a:endParaRPr>
                    </a:p>
                  </a:txBody>
                  <a:tcPr marL="68580" marR="68580" marT="0" marB="0"/>
                </a:tc>
                <a:tc>
                  <a:txBody>
                    <a:bodyPr/>
                    <a:lstStyle/>
                    <a:p>
                      <a:pPr algn="just">
                        <a:lnSpc>
                          <a:spcPct val="150000"/>
                        </a:lnSpc>
                        <a:spcAft>
                          <a:spcPts val="800"/>
                        </a:spcAft>
                      </a:pPr>
                      <a:r>
                        <a:rPr lang="pt-BR" sz="1600">
                          <a:effectLst/>
                          <a:latin typeface="+mj-lt"/>
                        </a:rPr>
                        <a:t>Postura, tônus muscular e movimentos.</a:t>
                      </a:r>
                      <a:endParaRPr lang="pt-BR" sz="1400">
                        <a:effectLst/>
                        <a:latin typeface="+mj-lt"/>
                        <a:ea typeface="Calibri" panose="020F0502020204030204" pitchFamily="34" charset="0"/>
                      </a:endParaRPr>
                    </a:p>
                  </a:txBody>
                  <a:tcPr marL="68580" marR="68580" marT="0" marB="0"/>
                </a:tc>
                <a:extLst>
                  <a:ext uri="{0D108BD9-81ED-4DB2-BD59-A6C34878D82A}">
                    <a16:rowId xmlns:a16="http://schemas.microsoft.com/office/drawing/2014/main" val="817356361"/>
                  </a:ext>
                </a:extLst>
              </a:tr>
              <a:tr h="841878">
                <a:tc>
                  <a:txBody>
                    <a:bodyPr/>
                    <a:lstStyle/>
                    <a:p>
                      <a:pPr algn="l">
                        <a:lnSpc>
                          <a:spcPct val="150000"/>
                        </a:lnSpc>
                        <a:spcAft>
                          <a:spcPts val="800"/>
                        </a:spcAft>
                      </a:pPr>
                      <a:r>
                        <a:rPr lang="pt-BR" sz="1600" dirty="0">
                          <a:effectLst/>
                          <a:latin typeface="+mj-lt"/>
                        </a:rPr>
                        <a:t>Organização de estados comportamentais </a:t>
                      </a:r>
                      <a:endParaRPr lang="pt-BR" sz="1400" dirty="0">
                        <a:effectLst/>
                        <a:latin typeface="+mj-lt"/>
                        <a:ea typeface="Calibri" panose="020F0502020204030204" pitchFamily="34" charset="0"/>
                      </a:endParaRPr>
                    </a:p>
                  </a:txBody>
                  <a:tcPr marL="68580" marR="68580" marT="0" marB="0"/>
                </a:tc>
                <a:tc>
                  <a:txBody>
                    <a:bodyPr/>
                    <a:lstStyle/>
                    <a:p>
                      <a:pPr algn="just">
                        <a:lnSpc>
                          <a:spcPct val="150000"/>
                        </a:lnSpc>
                        <a:spcAft>
                          <a:spcPts val="800"/>
                        </a:spcAft>
                      </a:pPr>
                      <a:r>
                        <a:rPr lang="pt-BR" sz="1600">
                          <a:effectLst/>
                          <a:latin typeface="+mj-lt"/>
                        </a:rPr>
                        <a:t>Variação dos estados de consciência ou comportamentais: sono profundo, sono leve, alerta, olhos abertos (ou choramingos) e choro. </a:t>
                      </a:r>
                      <a:endParaRPr lang="pt-BR" sz="1400">
                        <a:effectLst/>
                        <a:latin typeface="+mj-lt"/>
                        <a:ea typeface="Calibri" panose="020F0502020204030204" pitchFamily="34" charset="0"/>
                      </a:endParaRPr>
                    </a:p>
                  </a:txBody>
                  <a:tcPr marL="68580" marR="68580" marT="0" marB="0"/>
                </a:tc>
                <a:extLst>
                  <a:ext uri="{0D108BD9-81ED-4DB2-BD59-A6C34878D82A}">
                    <a16:rowId xmlns:a16="http://schemas.microsoft.com/office/drawing/2014/main" val="4083508487"/>
                  </a:ext>
                </a:extLst>
              </a:tr>
              <a:tr h="841878">
                <a:tc>
                  <a:txBody>
                    <a:bodyPr/>
                    <a:lstStyle/>
                    <a:p>
                      <a:pPr algn="just">
                        <a:lnSpc>
                          <a:spcPct val="150000"/>
                        </a:lnSpc>
                        <a:spcAft>
                          <a:spcPts val="800"/>
                        </a:spcAft>
                      </a:pPr>
                      <a:r>
                        <a:rPr lang="pt-BR" sz="1600">
                          <a:effectLst/>
                          <a:latin typeface="+mj-lt"/>
                        </a:rPr>
                        <a:t>Atenção e interação</a:t>
                      </a:r>
                      <a:endParaRPr lang="pt-BR" sz="1400">
                        <a:effectLst/>
                        <a:latin typeface="+mj-lt"/>
                        <a:ea typeface="Calibri" panose="020F0502020204030204" pitchFamily="34" charset="0"/>
                      </a:endParaRPr>
                    </a:p>
                  </a:txBody>
                  <a:tcPr marL="68580" marR="68580" marT="0" marB="0"/>
                </a:tc>
                <a:tc>
                  <a:txBody>
                    <a:bodyPr/>
                    <a:lstStyle/>
                    <a:p>
                      <a:pPr algn="just">
                        <a:lnSpc>
                          <a:spcPct val="150000"/>
                        </a:lnSpc>
                        <a:spcAft>
                          <a:spcPts val="800"/>
                        </a:spcAft>
                      </a:pPr>
                      <a:r>
                        <a:rPr lang="pt-BR" sz="1600">
                          <a:effectLst/>
                          <a:latin typeface="+mj-lt"/>
                        </a:rPr>
                        <a:t>Capacidade de permanecer em estado de alerta para apreender e responder às informações cognitivas, sociais e emocionais do meio ambiente.</a:t>
                      </a:r>
                      <a:endParaRPr lang="pt-BR" sz="1400">
                        <a:effectLst/>
                        <a:latin typeface="+mj-lt"/>
                        <a:ea typeface="Calibri" panose="020F0502020204030204" pitchFamily="34" charset="0"/>
                      </a:endParaRPr>
                    </a:p>
                  </a:txBody>
                  <a:tcPr marL="68580" marR="68580" marT="0" marB="0"/>
                </a:tc>
                <a:extLst>
                  <a:ext uri="{0D108BD9-81ED-4DB2-BD59-A6C34878D82A}">
                    <a16:rowId xmlns:a16="http://schemas.microsoft.com/office/drawing/2014/main" val="2669628129"/>
                  </a:ext>
                </a:extLst>
              </a:tr>
              <a:tr h="841878">
                <a:tc>
                  <a:txBody>
                    <a:bodyPr/>
                    <a:lstStyle/>
                    <a:p>
                      <a:pPr algn="just">
                        <a:lnSpc>
                          <a:spcPct val="150000"/>
                        </a:lnSpc>
                        <a:spcAft>
                          <a:spcPts val="800"/>
                        </a:spcAft>
                      </a:pPr>
                      <a:r>
                        <a:rPr lang="pt-BR" sz="1600">
                          <a:effectLst/>
                          <a:latin typeface="+mj-lt"/>
                        </a:rPr>
                        <a:t>Autorregulação</a:t>
                      </a:r>
                      <a:endParaRPr lang="pt-BR" sz="1400">
                        <a:effectLst/>
                        <a:latin typeface="+mj-lt"/>
                        <a:ea typeface="Calibri" panose="020F0502020204030204" pitchFamily="34" charset="0"/>
                      </a:endParaRPr>
                    </a:p>
                  </a:txBody>
                  <a:tcPr marL="68580" marR="68580" marT="0" marB="0"/>
                </a:tc>
                <a:tc>
                  <a:txBody>
                    <a:bodyPr/>
                    <a:lstStyle/>
                    <a:p>
                      <a:pPr algn="just">
                        <a:lnSpc>
                          <a:spcPct val="150000"/>
                        </a:lnSpc>
                        <a:spcAft>
                          <a:spcPts val="800"/>
                        </a:spcAft>
                      </a:pPr>
                      <a:r>
                        <a:rPr lang="pt-BR" sz="1600" dirty="0">
                          <a:effectLst/>
                          <a:latin typeface="+mj-lt"/>
                        </a:rPr>
                        <a:t>Estratégias que o bebê utiliza para manter integração equilibrada, relativamente estável e relaxada dos subsistemas.</a:t>
                      </a:r>
                      <a:endParaRPr lang="pt-BR" sz="1400" dirty="0">
                        <a:effectLst/>
                        <a:latin typeface="+mj-lt"/>
                        <a:ea typeface="Calibri" panose="020F0502020204030204" pitchFamily="34" charset="0"/>
                      </a:endParaRPr>
                    </a:p>
                  </a:txBody>
                  <a:tcPr marL="68580" marR="68580" marT="0" marB="0"/>
                </a:tc>
                <a:extLst>
                  <a:ext uri="{0D108BD9-81ED-4DB2-BD59-A6C34878D82A}">
                    <a16:rowId xmlns:a16="http://schemas.microsoft.com/office/drawing/2014/main" val="2621749798"/>
                  </a:ext>
                </a:extLst>
              </a:tr>
            </a:tbl>
          </a:graphicData>
        </a:graphic>
      </p:graphicFrame>
      <p:sp>
        <p:nvSpPr>
          <p:cNvPr id="5" name="Rectangle 1">
            <a:extLst>
              <a:ext uri="{FF2B5EF4-FFF2-40B4-BE49-F238E27FC236}">
                <a16:creationId xmlns:a16="http://schemas.microsoft.com/office/drawing/2014/main" id="{F146828B-72EE-F38C-FCCC-8E9DD57A6219}"/>
              </a:ext>
            </a:extLst>
          </p:cNvPr>
          <p:cNvSpPr>
            <a:spLocks noChangeArrowheads="1"/>
          </p:cNvSpPr>
          <p:nvPr/>
        </p:nvSpPr>
        <p:spPr bwMode="auto">
          <a:xfrm>
            <a:off x="2366502" y="574340"/>
            <a:ext cx="540098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ja-JP"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Quadro 1: Características dos subsistemas da TSAD</a:t>
            </a:r>
            <a:endParaRPr kumimoji="0" lang="pt-BR" altLang="ja-JP" sz="1800" b="0" i="0" u="none" strike="noStrike" cap="none" normalizeH="0" baseline="0" dirty="0">
              <a:ln>
                <a:noFill/>
              </a:ln>
              <a:solidFill>
                <a:schemeClr val="tx1"/>
              </a:solidFill>
              <a:effectLst/>
              <a:latin typeface="Arial" panose="020B0604020202020204" pitchFamily="34" charset="0"/>
            </a:endParaRPr>
          </a:p>
        </p:txBody>
      </p:sp>
      <p:sp>
        <p:nvSpPr>
          <p:cNvPr id="7" name="CaixaDeTexto 6">
            <a:extLst>
              <a:ext uri="{FF2B5EF4-FFF2-40B4-BE49-F238E27FC236}">
                <a16:creationId xmlns:a16="http://schemas.microsoft.com/office/drawing/2014/main" id="{B8A6B6C0-7B22-89FB-D13E-17A6550B5A3B}"/>
              </a:ext>
            </a:extLst>
          </p:cNvPr>
          <p:cNvSpPr txBox="1"/>
          <p:nvPr/>
        </p:nvSpPr>
        <p:spPr>
          <a:xfrm>
            <a:off x="1179871" y="5289754"/>
            <a:ext cx="6096000" cy="261610"/>
          </a:xfrm>
          <a:prstGeom prst="rect">
            <a:avLst/>
          </a:prstGeom>
          <a:noFill/>
        </p:spPr>
        <p:txBody>
          <a:bodyPr wrap="square">
            <a:spAutoFit/>
          </a:bodyPr>
          <a:lstStyle/>
          <a:p>
            <a:r>
              <a:rPr kumimoji="0" lang="pt-BR" altLang="ja-JP"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Fonte: Quadro elaborado a partir de </a:t>
            </a:r>
            <a:r>
              <a:rPr kumimoji="0" lang="pt-BR" altLang="ja-JP" sz="11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Meyerhof</a:t>
            </a:r>
            <a:r>
              <a:rPr kumimoji="0" lang="pt-BR" altLang="ja-JP"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1994; 1996 </a:t>
            </a:r>
            <a:endParaRPr lang="pt-BR" sz="1100" dirty="0"/>
          </a:p>
        </p:txBody>
      </p:sp>
      <p:sp>
        <p:nvSpPr>
          <p:cNvPr id="9" name="CaixaDeTexto 8">
            <a:extLst>
              <a:ext uri="{FF2B5EF4-FFF2-40B4-BE49-F238E27FC236}">
                <a16:creationId xmlns:a16="http://schemas.microsoft.com/office/drawing/2014/main" id="{4D17B396-F9A5-4616-9C7D-FE82C402C30C}"/>
              </a:ext>
            </a:extLst>
          </p:cNvPr>
          <p:cNvSpPr txBox="1"/>
          <p:nvPr/>
        </p:nvSpPr>
        <p:spPr>
          <a:xfrm>
            <a:off x="5604387" y="5656938"/>
            <a:ext cx="6096000" cy="1093569"/>
          </a:xfrm>
          <a:prstGeom prst="rect">
            <a:avLst/>
          </a:prstGeom>
          <a:noFill/>
        </p:spPr>
        <p:txBody>
          <a:bodyPr wrap="square">
            <a:spAutoFit/>
          </a:bodyPr>
          <a:lstStyle/>
          <a:p>
            <a:pPr lvl="0" algn="just">
              <a:lnSpc>
                <a:spcPct val="150000"/>
              </a:lnSpc>
              <a:spcAft>
                <a:spcPts val="800"/>
              </a:spcAft>
            </a:pPr>
            <a:r>
              <a:rPr lang="pt-BR" sz="1000" dirty="0" err="1">
                <a:solidFill>
                  <a:srgbClr val="000000"/>
                </a:solidFill>
                <a:effectLst/>
                <a:latin typeface="Times New Roman" panose="02020603050405020304" pitchFamily="18" charset="0"/>
                <a:ea typeface="Arial Narrow" panose="020B0606020202030204" pitchFamily="34" charset="0"/>
              </a:rPr>
              <a:t>Meyerhof</a:t>
            </a:r>
            <a:r>
              <a:rPr lang="pt-BR" sz="1000" dirty="0">
                <a:solidFill>
                  <a:srgbClr val="000000"/>
                </a:solidFill>
                <a:effectLst/>
                <a:latin typeface="Times New Roman" panose="02020603050405020304" pitchFamily="18" charset="0"/>
                <a:ea typeface="Arial Narrow" panose="020B0606020202030204" pitchFamily="34" charset="0"/>
              </a:rPr>
              <a:t> PG. O Neonato de Risco: proposta de intervenção no ambiente e no desenvolvimento. In: </a:t>
            </a:r>
            <a:r>
              <a:rPr lang="pt-BR" sz="1000" dirty="0" err="1">
                <a:solidFill>
                  <a:srgbClr val="000000"/>
                </a:solidFill>
                <a:effectLst/>
                <a:latin typeface="Times New Roman" panose="02020603050405020304" pitchFamily="18" charset="0"/>
                <a:ea typeface="Arial Narrow" panose="020B0606020202030204" pitchFamily="34" charset="0"/>
              </a:rPr>
              <a:t>Kudo</a:t>
            </a:r>
            <a:r>
              <a:rPr lang="pt-BR" sz="1000" dirty="0">
                <a:solidFill>
                  <a:srgbClr val="000000"/>
                </a:solidFill>
                <a:effectLst/>
                <a:latin typeface="Times New Roman" panose="02020603050405020304" pitchFamily="18" charset="0"/>
                <a:ea typeface="Arial Narrow" panose="020B0606020202030204" pitchFamily="34" charset="0"/>
              </a:rPr>
              <a:t> et al. [</a:t>
            </a:r>
            <a:r>
              <a:rPr lang="pt-BR" sz="1000" dirty="0" err="1">
                <a:solidFill>
                  <a:srgbClr val="000000"/>
                </a:solidFill>
                <a:effectLst/>
                <a:latin typeface="Times New Roman" panose="02020603050405020304" pitchFamily="18" charset="0"/>
                <a:ea typeface="Arial Narrow" panose="020B0606020202030204" pitchFamily="34" charset="0"/>
              </a:rPr>
              <a:t>org</a:t>
            </a:r>
            <a:r>
              <a:rPr lang="pt-BR" sz="1000" dirty="0">
                <a:solidFill>
                  <a:srgbClr val="000000"/>
                </a:solidFill>
                <a:effectLst/>
                <a:latin typeface="Times New Roman" panose="02020603050405020304" pitchFamily="18" charset="0"/>
                <a:ea typeface="Arial Narrow" panose="020B0606020202030204" pitchFamily="34" charset="0"/>
              </a:rPr>
              <a:t>]. Fisioterapia, Fonoaudiologia e Terapia Ocupacional em Pediatria, 2. ed. São Paulo: </a:t>
            </a:r>
            <a:r>
              <a:rPr lang="pt-BR" sz="1000" dirty="0" err="1">
                <a:solidFill>
                  <a:srgbClr val="000000"/>
                </a:solidFill>
                <a:effectLst/>
                <a:latin typeface="Times New Roman" panose="02020603050405020304" pitchFamily="18" charset="0"/>
                <a:ea typeface="Arial Narrow" panose="020B0606020202030204" pitchFamily="34" charset="0"/>
              </a:rPr>
              <a:t>Sarvier</a:t>
            </a:r>
            <a:r>
              <a:rPr lang="pt-BR" sz="1000" dirty="0">
                <a:solidFill>
                  <a:srgbClr val="000000"/>
                </a:solidFill>
                <a:effectLst/>
                <a:latin typeface="Times New Roman" panose="02020603050405020304" pitchFamily="18" charset="0"/>
                <a:ea typeface="Arial Narrow" panose="020B0606020202030204" pitchFamily="34" charset="0"/>
              </a:rPr>
              <a:t>, 204-22; 1994.</a:t>
            </a:r>
            <a:endParaRPr lang="pt-BR" sz="1000" dirty="0">
              <a:effectLst/>
              <a:latin typeface="Calibri" panose="020F0502020204030204" pitchFamily="34" charset="0"/>
              <a:ea typeface="Calibri" panose="020F0502020204030204" pitchFamily="34" charset="0"/>
            </a:endParaRPr>
          </a:p>
          <a:p>
            <a:pPr lvl="0" algn="just">
              <a:lnSpc>
                <a:spcPct val="150000"/>
              </a:lnSpc>
              <a:spcAft>
                <a:spcPts val="800"/>
              </a:spcAft>
            </a:pPr>
            <a:r>
              <a:rPr lang="pt-BR" sz="1000" dirty="0" err="1">
                <a:effectLst/>
                <a:latin typeface="Times New Roman" panose="02020603050405020304" pitchFamily="18" charset="0"/>
                <a:ea typeface="Calibri" panose="020F0502020204030204" pitchFamily="34" charset="0"/>
              </a:rPr>
              <a:t>Meyerhof</a:t>
            </a:r>
            <a:r>
              <a:rPr lang="pt-BR" sz="1000" dirty="0">
                <a:effectLst/>
                <a:latin typeface="Times New Roman" panose="02020603050405020304" pitchFamily="18" charset="0"/>
                <a:ea typeface="Calibri" panose="020F0502020204030204" pitchFamily="34" charset="0"/>
              </a:rPr>
              <a:t> PG. Qualidade de vida: estudo de uma intervenção em unidade de terapia neonatal de recém-nascidos pré-termo. [tese]. São Paulo: Instituto de Psicologia da Universidade de São Paulo; 1996.</a:t>
            </a:r>
            <a:endParaRPr lang="pt-BR" sz="1000" dirty="0">
              <a:effectLst/>
              <a:latin typeface="Calibri" panose="020F0502020204030204" pitchFamily="34" charset="0"/>
              <a:ea typeface="Calibri" panose="020F0502020204030204" pitchFamily="34" charset="0"/>
            </a:endParaRPr>
          </a:p>
        </p:txBody>
      </p:sp>
      <p:sp>
        <p:nvSpPr>
          <p:cNvPr id="11" name="CaixaDeTexto 10">
            <a:extLst>
              <a:ext uri="{FF2B5EF4-FFF2-40B4-BE49-F238E27FC236}">
                <a16:creationId xmlns:a16="http://schemas.microsoft.com/office/drawing/2014/main" id="{916D0D0B-99F0-DACF-8742-B28DC7B5E3C6}"/>
              </a:ext>
            </a:extLst>
          </p:cNvPr>
          <p:cNvSpPr txBox="1"/>
          <p:nvPr/>
        </p:nvSpPr>
        <p:spPr>
          <a:xfrm>
            <a:off x="363793" y="6191759"/>
            <a:ext cx="2831691" cy="307777"/>
          </a:xfrm>
          <a:prstGeom prst="rect">
            <a:avLst/>
          </a:prstGeom>
          <a:noFill/>
        </p:spPr>
        <p:txBody>
          <a:bodyPr wrap="square">
            <a:spAutoFit/>
          </a:bodyPr>
          <a:lstStyle/>
          <a:p>
            <a:pPr marL="0" indent="0" algn="r">
              <a:buNone/>
            </a:pPr>
            <a:r>
              <a:rPr lang="pt-BR" sz="1400" dirty="0">
                <a:effectLst/>
                <a:latin typeface="Times New Roman" panose="02020603050405020304" pitchFamily="18" charset="0"/>
                <a:ea typeface="Times New Roman" panose="02020603050405020304" pitchFamily="18" charset="0"/>
              </a:rPr>
              <a:t>(</a:t>
            </a:r>
            <a:r>
              <a:rPr lang="pt-BR" sz="1400" dirty="0" err="1">
                <a:effectLst/>
                <a:latin typeface="Times New Roman" panose="02020603050405020304" pitchFamily="18" charset="0"/>
                <a:ea typeface="Times New Roman" panose="02020603050405020304" pitchFamily="18" charset="0"/>
              </a:rPr>
              <a:t>Matsuo</a:t>
            </a:r>
            <a:r>
              <a:rPr lang="pt-BR" sz="1400" dirty="0">
                <a:effectLst/>
                <a:latin typeface="Times New Roman" panose="02020603050405020304" pitchFamily="18" charset="0"/>
                <a:ea typeface="Times New Roman" panose="02020603050405020304" pitchFamily="18" charset="0"/>
              </a:rPr>
              <a:t>; Galheigo, 2020, p. 135)</a:t>
            </a:r>
            <a:endParaRPr lang="pt-BR" sz="1400" dirty="0"/>
          </a:p>
        </p:txBody>
      </p:sp>
    </p:spTree>
    <p:extLst>
      <p:ext uri="{BB962C8B-B14F-4D97-AF65-F5344CB8AC3E}">
        <p14:creationId xmlns:p14="http://schemas.microsoft.com/office/powerpoint/2010/main" val="1153714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02359A5-8C85-0DF8-AF9B-42B72E7EC4D3}"/>
              </a:ext>
            </a:extLst>
          </p:cNvPr>
          <p:cNvSpPr>
            <a:spLocks noGrp="1"/>
          </p:cNvSpPr>
          <p:nvPr>
            <p:ph idx="1"/>
          </p:nvPr>
        </p:nvSpPr>
        <p:spPr/>
        <p:txBody>
          <a:bodyPr/>
          <a:lstStyle/>
          <a:p>
            <a:r>
              <a:rPr lang="pt-BR" sz="1800" dirty="0" err="1">
                <a:effectLst/>
                <a:latin typeface="Times New Roman" panose="02020603050405020304" pitchFamily="18" charset="0"/>
                <a:ea typeface="Times New Roman" panose="02020603050405020304" pitchFamily="18" charset="0"/>
              </a:rPr>
              <a:t>Meyerhof</a:t>
            </a:r>
            <a:r>
              <a:rPr lang="pt-BR" sz="1800" dirty="0">
                <a:effectLst/>
                <a:latin typeface="Times New Roman" panose="02020603050405020304" pitchFamily="18" charset="0"/>
                <a:ea typeface="Times New Roman" panose="02020603050405020304" pitchFamily="18" charset="0"/>
              </a:rPr>
              <a:t> (70) descreve que em resposta ao contato com o adulto, o bebê pode apresentar sinais de aproximação (contato visual, aproximação da mão ao rosto, emissão de sons, aconchego, estado alerta sem choro etc.) ou retração (caretas, bocejar, suspirar, regurgitar, esticar os dedos etc.). Entretanto, quando se exige muito esforço deste bebê para atingir o estado de alerta, sem respeitar o seu tempo, os demais subsistemas podem ficar sobrecarregados levando à instabilidade fisiológica (palidez, respiração irregular, bradicardia, soluços, por exemplo), ao aumento ou diminuição do tônus muscular ou à desorganização dentro do próprio subsistema de estado (entrar em sono profundo ou iniciar choro). </a:t>
            </a:r>
          </a:p>
          <a:p>
            <a:pPr marL="0" indent="0" algn="r">
              <a:buNone/>
            </a:pPr>
            <a:r>
              <a:rPr lang="pt-BR" sz="1800" dirty="0">
                <a:effectLst/>
                <a:latin typeface="Times New Roman" panose="02020603050405020304" pitchFamily="18" charset="0"/>
                <a:ea typeface="Times New Roman" panose="02020603050405020304" pitchFamily="18" charset="0"/>
              </a:rPr>
              <a:t>(</a:t>
            </a:r>
            <a:r>
              <a:rPr lang="pt-BR" sz="1800" dirty="0" err="1">
                <a:effectLst/>
                <a:latin typeface="Times New Roman" panose="02020603050405020304" pitchFamily="18" charset="0"/>
                <a:ea typeface="Times New Roman" panose="02020603050405020304" pitchFamily="18" charset="0"/>
              </a:rPr>
              <a:t>Matsuo</a:t>
            </a:r>
            <a:r>
              <a:rPr lang="pt-BR" sz="1800" dirty="0">
                <a:effectLst/>
                <a:latin typeface="Times New Roman" panose="02020603050405020304" pitchFamily="18" charset="0"/>
                <a:ea typeface="Times New Roman" panose="02020603050405020304" pitchFamily="18" charset="0"/>
              </a:rPr>
              <a:t>; Galheigo, 2020, p. 136)</a:t>
            </a:r>
            <a:endParaRPr lang="pt-BR" dirty="0"/>
          </a:p>
        </p:txBody>
      </p:sp>
      <p:sp>
        <p:nvSpPr>
          <p:cNvPr id="4" name="Título 1">
            <a:extLst>
              <a:ext uri="{FF2B5EF4-FFF2-40B4-BE49-F238E27FC236}">
                <a16:creationId xmlns:a16="http://schemas.microsoft.com/office/drawing/2014/main" id="{D6B01D18-ACF0-155D-C986-01F0C7995D9A}"/>
              </a:ext>
            </a:extLst>
          </p:cNvPr>
          <p:cNvSpPr>
            <a:spLocks noGrp="1"/>
          </p:cNvSpPr>
          <p:nvPr>
            <p:ph type="title"/>
          </p:nvPr>
        </p:nvSpPr>
        <p:spPr>
          <a:xfrm>
            <a:off x="889000" y="2349500"/>
            <a:ext cx="3498850" cy="2457450"/>
          </a:xfrm>
        </p:spPr>
        <p:txBody>
          <a:bodyPr>
            <a:noAutofit/>
          </a:bodyPr>
          <a:lstStyle/>
          <a:p>
            <a:r>
              <a:rPr lang="pt-BR" sz="3200" dirty="0">
                <a:effectLst/>
                <a:ea typeface="Times New Roman" panose="02020603050405020304" pitchFamily="18" charset="0"/>
              </a:rPr>
              <a:t>Atuação do terapeuta ocupacional com o neonato :</a:t>
            </a:r>
            <a:br>
              <a:rPr lang="pt-BR" sz="3200" dirty="0">
                <a:effectLst/>
                <a:ea typeface="Times New Roman" panose="02020603050405020304" pitchFamily="18" charset="0"/>
              </a:rPr>
            </a:br>
            <a:r>
              <a:rPr lang="pt-BR" sz="3200" dirty="0" err="1">
                <a:effectLst/>
                <a:ea typeface="Times New Roman" panose="02020603050405020304" pitchFamily="18" charset="0"/>
              </a:rPr>
              <a:t>auto-regulação</a:t>
            </a:r>
            <a:endParaRPr lang="pt-BR" sz="3200" dirty="0"/>
          </a:p>
        </p:txBody>
      </p:sp>
    </p:spTree>
    <p:extLst>
      <p:ext uri="{BB962C8B-B14F-4D97-AF65-F5344CB8AC3E}">
        <p14:creationId xmlns:p14="http://schemas.microsoft.com/office/powerpoint/2010/main" val="1695843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C6C012C-8557-28E7-5A37-0FFEADF9BFD3}"/>
              </a:ext>
            </a:extLst>
          </p:cNvPr>
          <p:cNvSpPr>
            <a:spLocks noGrp="1"/>
          </p:cNvSpPr>
          <p:nvPr>
            <p:ph idx="1"/>
          </p:nvPr>
        </p:nvSpPr>
        <p:spPr/>
        <p:txBody>
          <a:bodyPr/>
          <a:lstStyle/>
          <a:p>
            <a:pPr indent="288290" algn="just">
              <a:lnSpc>
                <a:spcPct val="150000"/>
              </a:lnSpc>
              <a:spcAft>
                <a:spcPts val="800"/>
              </a:spcAft>
            </a:pPr>
            <a:r>
              <a:rPr lang="pt-BR" sz="1800" dirty="0">
                <a:effectLst/>
                <a:latin typeface="Times New Roman" panose="02020603050405020304" pitchFamily="18" charset="0"/>
                <a:ea typeface="Times New Roman" panose="02020603050405020304" pitchFamily="18" charset="0"/>
              </a:rPr>
              <a:t>Conforme </a:t>
            </a:r>
            <a:r>
              <a:rPr lang="pt-BR" sz="1800" dirty="0" err="1">
                <a:effectLst/>
                <a:latin typeface="Times New Roman" panose="02020603050405020304" pitchFamily="18" charset="0"/>
                <a:ea typeface="Times New Roman" panose="02020603050405020304" pitchFamily="18" charset="0"/>
              </a:rPr>
              <a:t>Meyerho</a:t>
            </a:r>
            <a:r>
              <a:rPr lang="pt-BR" dirty="0" err="1">
                <a:latin typeface="Times New Roman" panose="02020603050405020304" pitchFamily="18" charset="0"/>
                <a:ea typeface="Times New Roman" panose="02020603050405020304" pitchFamily="18" charset="0"/>
              </a:rPr>
              <a:t>ff</a:t>
            </a:r>
            <a:r>
              <a:rPr lang="pt-BR" dirty="0">
                <a:latin typeface="Times New Roman" panose="02020603050405020304" pitchFamily="18" charset="0"/>
                <a:ea typeface="Times New Roman" panose="02020603050405020304" pitchFamily="18" charset="0"/>
              </a:rPr>
              <a:t>,</a:t>
            </a:r>
            <a:endParaRPr lang="pt-BR" sz="1800" dirty="0">
              <a:effectLst/>
              <a:latin typeface="Calibri" panose="020F0502020204030204" pitchFamily="34" charset="0"/>
              <a:ea typeface="Calibri" panose="020F0502020204030204" pitchFamily="34" charset="0"/>
            </a:endParaRPr>
          </a:p>
          <a:p>
            <a:pPr marL="457200" indent="0" algn="just">
              <a:lnSpc>
                <a:spcPct val="150000"/>
              </a:lnSpc>
              <a:spcAft>
                <a:spcPts val="1200"/>
              </a:spcAft>
              <a:buNone/>
            </a:pPr>
            <a:r>
              <a:rPr lang="pt-BR" sz="1800" dirty="0">
                <a:effectLst/>
                <a:latin typeface="Times New Roman" panose="02020603050405020304" pitchFamily="18" charset="0"/>
                <a:ea typeface="Times New Roman" panose="02020603050405020304" pitchFamily="18" charset="0"/>
              </a:rPr>
              <a:t>“A organização síncrono-ativa do desenvolvimento estabelece uma aproximação da mãe e do terapeuta, de modo a identificar individualmente as oportunidades disponíveis do bebê, em busca de uma ótima diferenciação e ajustamento de cada subsistema, facilitando a reintegração dos mesmos de forma harmônica, sem sobrecarregar e sem exigir em demasia do neonato” (1994, p. 205).</a:t>
            </a:r>
            <a:endParaRPr lang="pt-BR" sz="1800" dirty="0">
              <a:effectLst/>
              <a:latin typeface="Calibri" panose="020F0502020204030204" pitchFamily="34" charset="0"/>
              <a:ea typeface="Calibri" panose="020F0502020204030204" pitchFamily="34" charset="0"/>
            </a:endParaRPr>
          </a:p>
          <a:p>
            <a:endParaRPr lang="pt-BR" dirty="0"/>
          </a:p>
        </p:txBody>
      </p:sp>
      <p:sp>
        <p:nvSpPr>
          <p:cNvPr id="4" name="Título 1">
            <a:extLst>
              <a:ext uri="{FF2B5EF4-FFF2-40B4-BE49-F238E27FC236}">
                <a16:creationId xmlns:a16="http://schemas.microsoft.com/office/drawing/2014/main" id="{DE990B5E-A66D-AE64-E690-615CDDB3D00B}"/>
              </a:ext>
            </a:extLst>
          </p:cNvPr>
          <p:cNvSpPr>
            <a:spLocks noGrp="1"/>
          </p:cNvSpPr>
          <p:nvPr>
            <p:ph type="title"/>
          </p:nvPr>
        </p:nvSpPr>
        <p:spPr>
          <a:xfrm>
            <a:off x="889000" y="2349500"/>
            <a:ext cx="3498850" cy="2457450"/>
          </a:xfrm>
        </p:spPr>
        <p:txBody>
          <a:bodyPr>
            <a:noAutofit/>
          </a:bodyPr>
          <a:lstStyle/>
          <a:p>
            <a:r>
              <a:rPr lang="pt-BR" sz="3200" dirty="0">
                <a:effectLst/>
                <a:ea typeface="Times New Roman" panose="02020603050405020304" pitchFamily="18" charset="0"/>
              </a:rPr>
              <a:t>Atuação do terapeuta ocupacional com o neonato : </a:t>
            </a:r>
            <a:r>
              <a:rPr lang="pt-BR" sz="3200" dirty="0" err="1">
                <a:effectLst/>
                <a:ea typeface="Times New Roman" panose="02020603050405020304" pitchFamily="18" charset="0"/>
              </a:rPr>
              <a:t>auto-regulação</a:t>
            </a:r>
            <a:endParaRPr lang="pt-BR" sz="3200" dirty="0"/>
          </a:p>
        </p:txBody>
      </p:sp>
    </p:spTree>
    <p:extLst>
      <p:ext uri="{BB962C8B-B14F-4D97-AF65-F5344CB8AC3E}">
        <p14:creationId xmlns:p14="http://schemas.microsoft.com/office/powerpoint/2010/main" val="1009143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BA003F-8990-7DBF-ED65-6A095E975E42}"/>
              </a:ext>
            </a:extLst>
          </p:cNvPr>
          <p:cNvSpPr>
            <a:spLocks noGrp="1"/>
          </p:cNvSpPr>
          <p:nvPr>
            <p:ph type="title"/>
          </p:nvPr>
        </p:nvSpPr>
        <p:spPr/>
        <p:txBody>
          <a:bodyPr>
            <a:normAutofit fontScale="90000"/>
          </a:bodyPr>
          <a:lstStyle/>
          <a:p>
            <a:r>
              <a:rPr lang="pt-BR" sz="4000" dirty="0">
                <a:effectLst/>
                <a:ea typeface="Times New Roman" panose="02020603050405020304" pitchFamily="18" charset="0"/>
              </a:rPr>
              <a:t>Atuação do terapeuta ocupacional com o neonato: </a:t>
            </a:r>
            <a:r>
              <a:rPr lang="pt-BR" sz="3100" dirty="0">
                <a:effectLst/>
                <a:ea typeface="Times New Roman" panose="02020603050405020304" pitchFamily="18" charset="0"/>
              </a:rPr>
              <a:t>desenvolvimento e ambiência</a:t>
            </a:r>
            <a:endParaRPr lang="pt-BR" dirty="0"/>
          </a:p>
        </p:txBody>
      </p:sp>
      <p:sp>
        <p:nvSpPr>
          <p:cNvPr id="3" name="Espaço Reservado para Conteúdo 2">
            <a:extLst>
              <a:ext uri="{FF2B5EF4-FFF2-40B4-BE49-F238E27FC236}">
                <a16:creationId xmlns:a16="http://schemas.microsoft.com/office/drawing/2014/main" id="{C431729B-6A70-0E33-0423-4CDE2F10C9F7}"/>
              </a:ext>
            </a:extLst>
          </p:cNvPr>
          <p:cNvSpPr>
            <a:spLocks noGrp="1"/>
          </p:cNvSpPr>
          <p:nvPr>
            <p:ph idx="1"/>
          </p:nvPr>
        </p:nvSpPr>
        <p:spPr/>
        <p:txBody>
          <a:bodyPr/>
          <a:lstStyle/>
          <a:p>
            <a:pPr marL="0" indent="0">
              <a:buNone/>
            </a:pPr>
            <a:endParaRPr lang="pt-BR" sz="1800" dirty="0">
              <a:effectLst/>
              <a:latin typeface="+mj-lt"/>
              <a:ea typeface="Times New Roman" panose="02020603050405020304" pitchFamily="18" charset="0"/>
            </a:endParaRPr>
          </a:p>
          <a:p>
            <a:pPr marL="0" indent="0">
              <a:buNone/>
            </a:pPr>
            <a:r>
              <a:rPr lang="pt-BR" dirty="0">
                <a:latin typeface="+mj-lt"/>
                <a:ea typeface="Times New Roman" panose="02020603050405020304" pitchFamily="18" charset="0"/>
              </a:rPr>
              <a:t>Favorecer:</a:t>
            </a:r>
          </a:p>
          <a:p>
            <a:pPr marL="0" indent="0">
              <a:buNone/>
            </a:pPr>
            <a:endParaRPr lang="pt-BR" sz="1800" dirty="0">
              <a:effectLst/>
              <a:latin typeface="+mj-lt"/>
              <a:ea typeface="Times New Roman" panose="02020603050405020304" pitchFamily="18" charset="0"/>
            </a:endParaRPr>
          </a:p>
          <a:p>
            <a:r>
              <a:rPr lang="pt-BR" sz="1800" dirty="0">
                <a:effectLst/>
                <a:latin typeface="+mj-lt"/>
                <a:ea typeface="Times New Roman" panose="02020603050405020304" pitchFamily="18" charset="0"/>
              </a:rPr>
              <a:t>o desenvolvimento do bebê </a:t>
            </a:r>
          </a:p>
          <a:p>
            <a:endParaRPr lang="pt-BR" sz="1800" dirty="0">
              <a:latin typeface="+mj-lt"/>
              <a:ea typeface="Times New Roman" panose="02020603050405020304" pitchFamily="18" charset="0"/>
            </a:endParaRPr>
          </a:p>
          <a:p>
            <a:r>
              <a:rPr lang="pt-BR" sz="1800" dirty="0">
                <a:effectLst/>
                <a:latin typeface="+mj-lt"/>
                <a:ea typeface="Times New Roman" panose="02020603050405020304" pitchFamily="18" charset="0"/>
              </a:rPr>
              <a:t>a promoção da ambiência no </a:t>
            </a:r>
            <a:r>
              <a:rPr lang="pt-BR" sz="1800" dirty="0">
                <a:latin typeface="+mj-lt"/>
                <a:ea typeface="Times New Roman" panose="02020603050405020304" pitchFamily="18" charset="0"/>
              </a:rPr>
              <a:t>espaço hospitalar</a:t>
            </a:r>
          </a:p>
          <a:p>
            <a:pPr marL="0" indent="0">
              <a:buNone/>
            </a:pPr>
            <a:r>
              <a:rPr lang="pt-BR" sz="1600" dirty="0">
                <a:latin typeface="+mj-lt"/>
              </a:rPr>
              <a:t>Este ambiente deve ser compreendido como o espaço vital do bebê em que ocorre sua adaptação ao mundo, que inclui a vivência de procedimentos inerentes ao processo de hospitalização, a construção de vínculos afetivos e familiares e suas trocas com os estímulos provenientes deste meio </a:t>
            </a:r>
          </a:p>
          <a:p>
            <a:endParaRPr lang="pt-BR" dirty="0"/>
          </a:p>
        </p:txBody>
      </p:sp>
    </p:spTree>
    <p:extLst>
      <p:ext uri="{BB962C8B-B14F-4D97-AF65-F5344CB8AC3E}">
        <p14:creationId xmlns:p14="http://schemas.microsoft.com/office/powerpoint/2010/main" val="3275380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0E6135-4DCB-E705-EDAD-A5CCEF898F7F}"/>
              </a:ext>
            </a:extLst>
          </p:cNvPr>
          <p:cNvSpPr>
            <a:spLocks noGrp="1"/>
          </p:cNvSpPr>
          <p:nvPr>
            <p:ph type="title"/>
          </p:nvPr>
        </p:nvSpPr>
        <p:spPr/>
        <p:txBody>
          <a:bodyPr>
            <a:normAutofit fontScale="90000"/>
          </a:bodyPr>
          <a:lstStyle/>
          <a:p>
            <a:r>
              <a:rPr lang="pt-BR" sz="4000" dirty="0">
                <a:effectLst/>
                <a:ea typeface="Times New Roman" panose="02020603050405020304" pitchFamily="18" charset="0"/>
              </a:rPr>
              <a:t>Atuação do terapeuta ocupacional com a mãe e a família</a:t>
            </a:r>
            <a:endParaRPr lang="pt-BR" dirty="0"/>
          </a:p>
        </p:txBody>
      </p:sp>
      <p:sp>
        <p:nvSpPr>
          <p:cNvPr id="3" name="Espaço Reservado para Conteúdo 2">
            <a:extLst>
              <a:ext uri="{FF2B5EF4-FFF2-40B4-BE49-F238E27FC236}">
                <a16:creationId xmlns:a16="http://schemas.microsoft.com/office/drawing/2014/main" id="{B55FD718-1FA7-F4EC-069D-E60142615439}"/>
              </a:ext>
            </a:extLst>
          </p:cNvPr>
          <p:cNvSpPr>
            <a:spLocks noGrp="1"/>
          </p:cNvSpPr>
          <p:nvPr>
            <p:ph idx="1"/>
          </p:nvPr>
        </p:nvSpPr>
        <p:spPr>
          <a:xfrm>
            <a:off x="4768645" y="521110"/>
            <a:ext cx="6794090" cy="5968180"/>
          </a:xfrm>
        </p:spPr>
        <p:txBody>
          <a:bodyPr>
            <a:noAutofit/>
          </a:bodyPr>
          <a:lstStyle/>
          <a:p>
            <a:pPr indent="0" algn="just">
              <a:spcAft>
                <a:spcPts val="800"/>
              </a:spcAft>
              <a:buNone/>
            </a:pPr>
            <a:r>
              <a:rPr lang="pt-BR" sz="1400" dirty="0">
                <a:effectLst/>
                <a:latin typeface="+mj-lt"/>
                <a:ea typeface="Times New Roman" panose="02020603050405020304" pitchFamily="18" charset="0"/>
              </a:rPr>
              <a:t>As intervenções realizadas junto à família implicam em ações variadas: </a:t>
            </a:r>
          </a:p>
          <a:p>
            <a:pPr indent="0" algn="just">
              <a:lnSpc>
                <a:spcPct val="160000"/>
              </a:lnSpc>
              <a:spcBef>
                <a:spcPts val="0"/>
              </a:spcBef>
              <a:buNone/>
            </a:pPr>
            <a:r>
              <a:rPr lang="pt-BR" sz="1400" dirty="0">
                <a:effectLst/>
                <a:latin typeface="+mj-lt"/>
                <a:ea typeface="Times New Roman" panose="02020603050405020304" pitchFamily="18" charset="0"/>
              </a:rPr>
              <a:t>(i) oferecimento de escuta, acolhimento e intervenção direta com as mães ou cuidadores, tendo estes como foco do cuidado ; </a:t>
            </a:r>
          </a:p>
          <a:p>
            <a:pPr indent="0" algn="just">
              <a:lnSpc>
                <a:spcPct val="160000"/>
              </a:lnSpc>
              <a:spcBef>
                <a:spcPts val="0"/>
              </a:spcBef>
              <a:buNone/>
            </a:pPr>
            <a:r>
              <a:rPr lang="pt-BR" sz="1400" dirty="0">
                <a:effectLst/>
                <a:latin typeface="+mj-lt"/>
                <a:ea typeface="Times New Roman" panose="02020603050405020304" pitchFamily="18" charset="0"/>
              </a:rPr>
              <a:t>(</a:t>
            </a:r>
            <a:r>
              <a:rPr lang="pt-BR" sz="1400" dirty="0" err="1">
                <a:effectLst/>
                <a:latin typeface="+mj-lt"/>
                <a:ea typeface="Times New Roman" panose="02020603050405020304" pitchFamily="18" charset="0"/>
              </a:rPr>
              <a:t>ii</a:t>
            </a:r>
            <a:r>
              <a:rPr lang="pt-BR" sz="1400" dirty="0">
                <a:effectLst/>
                <a:latin typeface="+mj-lt"/>
                <a:ea typeface="Times New Roman" panose="02020603050405020304" pitchFamily="18" charset="0"/>
              </a:rPr>
              <a:t>) capacitação para o cuidado do bebê;</a:t>
            </a:r>
          </a:p>
          <a:p>
            <a:pPr indent="0" algn="just">
              <a:lnSpc>
                <a:spcPct val="160000"/>
              </a:lnSpc>
              <a:spcBef>
                <a:spcPts val="0"/>
              </a:spcBef>
              <a:buNone/>
            </a:pPr>
            <a:r>
              <a:rPr lang="pt-BR" sz="1400" dirty="0">
                <a:effectLst/>
                <a:latin typeface="+mj-lt"/>
                <a:ea typeface="Times New Roman" panose="02020603050405020304" pitchFamily="18" charset="0"/>
              </a:rPr>
              <a:t> (</a:t>
            </a:r>
            <a:r>
              <a:rPr lang="pt-BR" sz="1400" dirty="0" err="1">
                <a:effectLst/>
                <a:latin typeface="+mj-lt"/>
                <a:ea typeface="Times New Roman" panose="02020603050405020304" pitchFamily="18" charset="0"/>
              </a:rPr>
              <a:t>iii</a:t>
            </a:r>
            <a:r>
              <a:rPr lang="pt-BR" sz="1400" dirty="0">
                <a:effectLst/>
                <a:latin typeface="+mj-lt"/>
                <a:ea typeface="Times New Roman" panose="02020603050405020304" pitchFamily="18" charset="0"/>
              </a:rPr>
              <a:t>) participação no oferecimento do Método Canguru e; </a:t>
            </a:r>
          </a:p>
          <a:p>
            <a:pPr indent="0" algn="just">
              <a:lnSpc>
                <a:spcPct val="160000"/>
              </a:lnSpc>
              <a:spcBef>
                <a:spcPts val="0"/>
              </a:spcBef>
              <a:buNone/>
            </a:pPr>
            <a:r>
              <a:rPr lang="pt-BR" sz="1400" dirty="0">
                <a:effectLst/>
                <a:latin typeface="+mj-lt"/>
                <a:ea typeface="Times New Roman" panose="02020603050405020304" pitchFamily="18" charset="0"/>
              </a:rPr>
              <a:t>(</a:t>
            </a:r>
            <a:r>
              <a:rPr lang="pt-BR" sz="1400" dirty="0" err="1">
                <a:effectLst/>
                <a:latin typeface="+mj-lt"/>
                <a:ea typeface="Times New Roman" panose="02020603050405020304" pitchFamily="18" charset="0"/>
              </a:rPr>
              <a:t>iv</a:t>
            </a:r>
            <a:r>
              <a:rPr lang="pt-BR" sz="1400" dirty="0">
                <a:effectLst/>
                <a:latin typeface="+mj-lt"/>
                <a:ea typeface="Times New Roman" panose="02020603050405020304" pitchFamily="18" charset="0"/>
              </a:rPr>
              <a:t>) oferecimento de grupo de mães e cuidadores e apoio para casas da gestante, puérpera e bebê. </a:t>
            </a:r>
            <a:endParaRPr lang="pt-BR" sz="1400" dirty="0">
              <a:effectLst/>
              <a:latin typeface="+mj-lt"/>
              <a:ea typeface="Calibri" panose="020F0502020204030204" pitchFamily="34" charset="0"/>
            </a:endParaRPr>
          </a:p>
          <a:p>
            <a:pPr indent="288290" algn="just">
              <a:spcAft>
                <a:spcPts val="800"/>
              </a:spcAft>
            </a:pPr>
            <a:r>
              <a:rPr lang="pt-BR" sz="1400" dirty="0">
                <a:effectLst/>
                <a:latin typeface="+mj-lt"/>
                <a:ea typeface="Times New Roman" panose="02020603050405020304" pitchFamily="18" charset="0"/>
              </a:rPr>
              <a:t>Em relação às mães e familiares, o terapeuta ocupacional pode abordá-los enquanto sujeitos-foco do cuidado em uma atenção voltada às suas necessidades pessoais, ou enquanto provedores do cuidado ao neonato. </a:t>
            </a:r>
          </a:p>
          <a:p>
            <a:pPr indent="288290" algn="just">
              <a:spcAft>
                <a:spcPts val="800"/>
              </a:spcAft>
            </a:pPr>
            <a:r>
              <a:rPr lang="pt-BR" sz="1400" dirty="0">
                <a:effectLst/>
                <a:latin typeface="+mj-lt"/>
                <a:ea typeface="Times New Roman" panose="02020603050405020304" pitchFamily="18" charset="0"/>
              </a:rPr>
              <a:t>O grupo de mães, pode oferecer ambas abordagens, isto é, de acolhimento e escuta de mães/família/cuidadores, quanto de capacitação para o cuidado do neonato</a:t>
            </a:r>
            <a:endParaRPr lang="pt-BR" sz="1400" dirty="0">
              <a:effectLst/>
              <a:latin typeface="+mj-lt"/>
              <a:ea typeface="Calibri" panose="020F0502020204030204" pitchFamily="34" charset="0"/>
            </a:endParaRPr>
          </a:p>
          <a:p>
            <a:r>
              <a:rPr lang="pt-BR" sz="1400" dirty="0">
                <a:effectLst/>
                <a:latin typeface="+mj-lt"/>
                <a:ea typeface="Times New Roman" panose="02020603050405020304" pitchFamily="18" charset="0"/>
              </a:rPr>
              <a:t>Na interação entre os Eixos 1 e 2, encontram-se as ações de Terapia Ocupacional com vistas ao favorecimento do vínculo afetivo mãe-bebê e bebê-família, entendendo que este é um processo de mão dupla, isto é, retroalimenta tanto aos bebês como às mães e familiares </a:t>
            </a:r>
          </a:p>
          <a:p>
            <a:r>
              <a:rPr lang="pt-BR" sz="1400" dirty="0" err="1">
                <a:effectLst/>
                <a:latin typeface="+mj-lt"/>
                <a:ea typeface="Times New Roman" panose="02020603050405020304" pitchFamily="18" charset="0"/>
              </a:rPr>
              <a:t>Brazelton</a:t>
            </a:r>
            <a:r>
              <a:rPr lang="pt-BR" sz="1400" dirty="0">
                <a:effectLst/>
                <a:latin typeface="+mj-lt"/>
                <a:ea typeface="Times New Roman" panose="02020603050405020304" pitchFamily="18" charset="0"/>
              </a:rPr>
              <a:t> (40) argumenta, a partir da teoria do apego de </a:t>
            </a:r>
            <a:r>
              <a:rPr lang="pt-BR" sz="1400" dirty="0" err="1">
                <a:effectLst/>
                <a:latin typeface="+mj-lt"/>
                <a:ea typeface="Times New Roman" panose="02020603050405020304" pitchFamily="18" charset="0"/>
              </a:rPr>
              <a:t>Bowlby</a:t>
            </a:r>
            <a:r>
              <a:rPr lang="pt-BR" sz="1400" dirty="0">
                <a:effectLst/>
                <a:latin typeface="+mj-lt"/>
                <a:ea typeface="Times New Roman" panose="02020603050405020304" pitchFamily="18" charset="0"/>
              </a:rPr>
              <a:t> (14), que embora possa ocorrer um “apaixonamento” instantâneo dos pais pelo seu bebê, “para que permaneça o amor é necessário haver um processo de aprendizagem, sobre o bebê e sobre si mesmos” (p. 23)</a:t>
            </a:r>
            <a:endParaRPr lang="pt-BR" sz="1400" dirty="0">
              <a:latin typeface="+mj-lt"/>
            </a:endParaRPr>
          </a:p>
        </p:txBody>
      </p:sp>
      <p:sp>
        <p:nvSpPr>
          <p:cNvPr id="5" name="CaixaDeTexto 4">
            <a:extLst>
              <a:ext uri="{FF2B5EF4-FFF2-40B4-BE49-F238E27FC236}">
                <a16:creationId xmlns:a16="http://schemas.microsoft.com/office/drawing/2014/main" id="{A5038491-EBAD-101F-A383-D60F56C5DBDB}"/>
              </a:ext>
            </a:extLst>
          </p:cNvPr>
          <p:cNvSpPr txBox="1"/>
          <p:nvPr/>
        </p:nvSpPr>
        <p:spPr>
          <a:xfrm>
            <a:off x="98323" y="6166124"/>
            <a:ext cx="3146322" cy="307777"/>
          </a:xfrm>
          <a:prstGeom prst="rect">
            <a:avLst/>
          </a:prstGeom>
          <a:noFill/>
        </p:spPr>
        <p:txBody>
          <a:bodyPr wrap="square">
            <a:spAutoFit/>
          </a:bodyPr>
          <a:lstStyle/>
          <a:p>
            <a:pPr marL="0" indent="0" algn="r">
              <a:buNone/>
            </a:pPr>
            <a:r>
              <a:rPr lang="pt-BR" sz="1400" dirty="0">
                <a:effectLst/>
                <a:latin typeface="Times New Roman" panose="02020603050405020304" pitchFamily="18" charset="0"/>
                <a:ea typeface="Times New Roman" panose="02020603050405020304" pitchFamily="18" charset="0"/>
              </a:rPr>
              <a:t>(</a:t>
            </a:r>
            <a:r>
              <a:rPr lang="pt-BR" sz="1400" dirty="0" err="1">
                <a:effectLst/>
                <a:latin typeface="Times New Roman" panose="02020603050405020304" pitchFamily="18" charset="0"/>
                <a:ea typeface="Times New Roman" panose="02020603050405020304" pitchFamily="18" charset="0"/>
              </a:rPr>
              <a:t>Matsuo</a:t>
            </a:r>
            <a:r>
              <a:rPr lang="pt-BR" sz="1400" dirty="0">
                <a:effectLst/>
                <a:latin typeface="Times New Roman" panose="02020603050405020304" pitchFamily="18" charset="0"/>
                <a:ea typeface="Times New Roman" panose="02020603050405020304" pitchFamily="18" charset="0"/>
              </a:rPr>
              <a:t>; Galheigo, 2020, p. 138)</a:t>
            </a:r>
            <a:endParaRPr lang="pt-BR" sz="1400" dirty="0"/>
          </a:p>
        </p:txBody>
      </p:sp>
    </p:spTree>
    <p:extLst>
      <p:ext uri="{BB962C8B-B14F-4D97-AF65-F5344CB8AC3E}">
        <p14:creationId xmlns:p14="http://schemas.microsoft.com/office/powerpoint/2010/main" val="519223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0E6135-4DCB-E705-EDAD-A5CCEF898F7F}"/>
              </a:ext>
            </a:extLst>
          </p:cNvPr>
          <p:cNvSpPr>
            <a:spLocks noGrp="1"/>
          </p:cNvSpPr>
          <p:nvPr>
            <p:ph type="title"/>
          </p:nvPr>
        </p:nvSpPr>
        <p:spPr/>
        <p:txBody>
          <a:bodyPr>
            <a:normAutofit fontScale="90000"/>
          </a:bodyPr>
          <a:lstStyle/>
          <a:p>
            <a:r>
              <a:rPr lang="pt-BR" sz="4000" dirty="0">
                <a:effectLst/>
                <a:ea typeface="Times New Roman" panose="02020603050405020304" pitchFamily="18" charset="0"/>
              </a:rPr>
              <a:t>Atuação do terapeuta ocupacional para a interação mãe-bebê</a:t>
            </a:r>
            <a:endParaRPr lang="pt-BR" dirty="0"/>
          </a:p>
        </p:txBody>
      </p:sp>
      <p:sp>
        <p:nvSpPr>
          <p:cNvPr id="3" name="Espaço Reservado para Conteúdo 2">
            <a:extLst>
              <a:ext uri="{FF2B5EF4-FFF2-40B4-BE49-F238E27FC236}">
                <a16:creationId xmlns:a16="http://schemas.microsoft.com/office/drawing/2014/main" id="{B55FD718-1FA7-F4EC-069D-E60142615439}"/>
              </a:ext>
            </a:extLst>
          </p:cNvPr>
          <p:cNvSpPr>
            <a:spLocks noGrp="1"/>
          </p:cNvSpPr>
          <p:nvPr>
            <p:ph idx="1"/>
          </p:nvPr>
        </p:nvSpPr>
        <p:spPr>
          <a:xfrm>
            <a:off x="4768645" y="521110"/>
            <a:ext cx="6794090" cy="5968180"/>
          </a:xfrm>
        </p:spPr>
        <p:txBody>
          <a:bodyPr>
            <a:noAutofit/>
          </a:bodyPr>
          <a:lstStyle/>
          <a:p>
            <a:r>
              <a:rPr lang="pt-BR" sz="1600" dirty="0">
                <a:effectLst/>
                <a:latin typeface="+mj-lt"/>
                <a:ea typeface="Times New Roman" panose="02020603050405020304" pitchFamily="18" charset="0"/>
              </a:rPr>
              <a:t>Na interação entre os Eixos 1 e 2, encontram-se as ações de Terapia Ocupacional com vistas ao favorecimento do vínculo afetivo mãe-bebê e bebê-família, entendendo que este é um processo de mão dupla, isto é, retroalimenta tanto aos bebês como às mães e familiares.</a:t>
            </a:r>
          </a:p>
          <a:p>
            <a:endParaRPr lang="pt-BR" sz="1600" dirty="0">
              <a:effectLst/>
              <a:latin typeface="+mj-lt"/>
              <a:ea typeface="Times New Roman" panose="02020603050405020304" pitchFamily="18" charset="0"/>
            </a:endParaRPr>
          </a:p>
          <a:p>
            <a:r>
              <a:rPr lang="pt-BR" sz="1600" dirty="0" err="1">
                <a:effectLst/>
                <a:latin typeface="+mj-lt"/>
                <a:ea typeface="Times New Roman" panose="02020603050405020304" pitchFamily="18" charset="0"/>
              </a:rPr>
              <a:t>Brazelton</a:t>
            </a:r>
            <a:r>
              <a:rPr lang="pt-BR" sz="1600" dirty="0">
                <a:effectLst/>
                <a:latin typeface="+mj-lt"/>
                <a:ea typeface="Times New Roman" panose="02020603050405020304" pitchFamily="18" charset="0"/>
              </a:rPr>
              <a:t> (40) argumenta, a partir da teoria do apego de </a:t>
            </a:r>
            <a:r>
              <a:rPr lang="pt-BR" sz="1600" dirty="0" err="1">
                <a:effectLst/>
                <a:latin typeface="+mj-lt"/>
                <a:ea typeface="Times New Roman" panose="02020603050405020304" pitchFamily="18" charset="0"/>
              </a:rPr>
              <a:t>Bowlby</a:t>
            </a:r>
            <a:r>
              <a:rPr lang="pt-BR" sz="1600" dirty="0">
                <a:effectLst/>
                <a:latin typeface="+mj-lt"/>
                <a:ea typeface="Times New Roman" panose="02020603050405020304" pitchFamily="18" charset="0"/>
              </a:rPr>
              <a:t> (14), que embora possa ocorrer um “apaixonamento” instantâneo dos pais pelo seu bebê, “para que permaneça o amor é necessário haver um processo de aprendizagem, sobre o bebê e sobre si mesmos” (p. 23)</a:t>
            </a:r>
          </a:p>
          <a:p>
            <a:endParaRPr lang="pt-BR" sz="1600" dirty="0">
              <a:latin typeface="+mj-lt"/>
            </a:endParaRPr>
          </a:p>
          <a:p>
            <a:r>
              <a:rPr lang="pt-BR" sz="1600" dirty="0">
                <a:effectLst/>
                <a:latin typeface="+mj-lt"/>
                <a:ea typeface="Times New Roman" panose="02020603050405020304" pitchFamily="18" charset="0"/>
              </a:rPr>
              <a:t>Assim cabe ao terapeuta ocupacional, junto com os demais membros da equipe, ser mediador da realização da </a:t>
            </a:r>
            <a:r>
              <a:rPr lang="pt-BR" sz="1600" dirty="0" err="1">
                <a:effectLst/>
                <a:latin typeface="+mj-lt"/>
                <a:ea typeface="Times New Roman" panose="02020603050405020304" pitchFamily="18" charset="0"/>
              </a:rPr>
              <a:t>maternagem</a:t>
            </a:r>
            <a:r>
              <a:rPr lang="pt-BR" sz="1600" dirty="0">
                <a:effectLst/>
                <a:latin typeface="+mj-lt"/>
                <a:ea typeface="Times New Roman" panose="02020603050405020304" pitchFamily="18" charset="0"/>
              </a:rPr>
              <a:t> dos pais junto a seus filhos nas unidades neonatais. A </a:t>
            </a:r>
            <a:r>
              <a:rPr lang="pt-BR" sz="1600" dirty="0" err="1">
                <a:effectLst/>
                <a:latin typeface="+mj-lt"/>
                <a:ea typeface="Times New Roman" panose="02020603050405020304" pitchFamily="18" charset="0"/>
              </a:rPr>
              <a:t>maternagem</a:t>
            </a:r>
            <a:r>
              <a:rPr lang="pt-BR" sz="1600" dirty="0">
                <a:effectLst/>
                <a:latin typeface="+mj-lt"/>
                <a:ea typeface="Times New Roman" panose="02020603050405020304" pitchFamily="18" charset="0"/>
              </a:rPr>
              <a:t> pode ser entendida como o cuidado, usual, mas não exclusivamente materno, que oferece sustentação para que o bebê desenvolva vínculo afetivo com um cuidador, o qual provê aconchego e atenção, fator essencial para a segurança emocional nos futuros relacionamentos </a:t>
            </a:r>
            <a:endParaRPr lang="pt-BR" sz="1600" dirty="0">
              <a:latin typeface="+mj-lt"/>
            </a:endParaRPr>
          </a:p>
        </p:txBody>
      </p:sp>
      <p:sp>
        <p:nvSpPr>
          <p:cNvPr id="5" name="CaixaDeTexto 4">
            <a:extLst>
              <a:ext uri="{FF2B5EF4-FFF2-40B4-BE49-F238E27FC236}">
                <a16:creationId xmlns:a16="http://schemas.microsoft.com/office/drawing/2014/main" id="{A5038491-EBAD-101F-A383-D60F56C5DBDB}"/>
              </a:ext>
            </a:extLst>
          </p:cNvPr>
          <p:cNvSpPr txBox="1"/>
          <p:nvPr/>
        </p:nvSpPr>
        <p:spPr>
          <a:xfrm>
            <a:off x="98323" y="6166124"/>
            <a:ext cx="3146322" cy="307777"/>
          </a:xfrm>
          <a:prstGeom prst="rect">
            <a:avLst/>
          </a:prstGeom>
          <a:noFill/>
        </p:spPr>
        <p:txBody>
          <a:bodyPr wrap="square">
            <a:spAutoFit/>
          </a:bodyPr>
          <a:lstStyle/>
          <a:p>
            <a:pPr marL="0" indent="0" algn="r">
              <a:buNone/>
            </a:pPr>
            <a:r>
              <a:rPr lang="pt-BR" sz="1400" dirty="0">
                <a:effectLst/>
                <a:latin typeface="Times New Roman" panose="02020603050405020304" pitchFamily="18" charset="0"/>
                <a:ea typeface="Times New Roman" panose="02020603050405020304" pitchFamily="18" charset="0"/>
              </a:rPr>
              <a:t>(</a:t>
            </a:r>
            <a:r>
              <a:rPr lang="pt-BR" sz="1400" dirty="0" err="1">
                <a:effectLst/>
                <a:latin typeface="Times New Roman" panose="02020603050405020304" pitchFamily="18" charset="0"/>
                <a:ea typeface="Times New Roman" panose="02020603050405020304" pitchFamily="18" charset="0"/>
              </a:rPr>
              <a:t>Matsuo</a:t>
            </a:r>
            <a:r>
              <a:rPr lang="pt-BR" sz="1400" dirty="0">
                <a:effectLst/>
                <a:latin typeface="Times New Roman" panose="02020603050405020304" pitchFamily="18" charset="0"/>
                <a:ea typeface="Times New Roman" panose="02020603050405020304" pitchFamily="18" charset="0"/>
              </a:rPr>
              <a:t>; Galheigo, 2020, p. 138-9)</a:t>
            </a:r>
            <a:endParaRPr lang="pt-BR" sz="1400" dirty="0"/>
          </a:p>
        </p:txBody>
      </p:sp>
    </p:spTree>
    <p:extLst>
      <p:ext uri="{BB962C8B-B14F-4D97-AF65-F5344CB8AC3E}">
        <p14:creationId xmlns:p14="http://schemas.microsoft.com/office/powerpoint/2010/main" val="2693333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493F7B-D53E-F158-023B-DE11FB85C650}"/>
              </a:ext>
            </a:extLst>
          </p:cNvPr>
          <p:cNvSpPr>
            <a:spLocks noGrp="1"/>
          </p:cNvSpPr>
          <p:nvPr>
            <p:ph type="title"/>
          </p:nvPr>
        </p:nvSpPr>
        <p:spPr/>
        <p:txBody>
          <a:bodyPr/>
          <a:lstStyle/>
          <a:p>
            <a:r>
              <a:rPr lang="pt-BR" dirty="0"/>
              <a:t>Referências</a:t>
            </a:r>
          </a:p>
        </p:txBody>
      </p:sp>
      <p:sp>
        <p:nvSpPr>
          <p:cNvPr id="3" name="Espaço Reservado para Conteúdo 2">
            <a:extLst>
              <a:ext uri="{FF2B5EF4-FFF2-40B4-BE49-F238E27FC236}">
                <a16:creationId xmlns:a16="http://schemas.microsoft.com/office/drawing/2014/main" id="{1A6D23A5-EE5C-352C-0DD5-AFC9E0D02BBD}"/>
              </a:ext>
            </a:extLst>
          </p:cNvPr>
          <p:cNvSpPr>
            <a:spLocks noGrp="1"/>
          </p:cNvSpPr>
          <p:nvPr>
            <p:ph idx="1"/>
          </p:nvPr>
        </p:nvSpPr>
        <p:spPr/>
        <p:txBody>
          <a:bodyPr/>
          <a:lstStyle/>
          <a:p>
            <a:r>
              <a:rPr lang="pt-BR" sz="1800" dirty="0" err="1">
                <a:effectLst/>
                <a:latin typeface="+mj-lt"/>
                <a:ea typeface="Arial" panose="020B0604020202020204" pitchFamily="34" charset="0"/>
              </a:rPr>
              <a:t>Matsuo</a:t>
            </a:r>
            <a:r>
              <a:rPr lang="pt-BR" sz="1800" dirty="0">
                <a:effectLst/>
                <a:latin typeface="+mj-lt"/>
                <a:ea typeface="Arial" panose="020B0604020202020204" pitchFamily="34" charset="0"/>
              </a:rPr>
              <a:t> CM. Terapia ocupacional e a produção de cuidado em uma unidade de cuidados intermediários neonatais no município de São Paulo [dissertação]. São Paulo: Faculdade de Medicina, Universidade de São Paulo; 2016.</a:t>
            </a:r>
            <a:endParaRPr lang="pt-BR" sz="1800" dirty="0">
              <a:effectLst/>
              <a:latin typeface="+mj-lt"/>
              <a:ea typeface="Calibri" panose="020F0502020204030204" pitchFamily="34" charset="0"/>
            </a:endParaRPr>
          </a:p>
          <a:p>
            <a:pPr algn="l"/>
            <a:endParaRPr lang="pt-BR" sz="1800" b="0" i="0" u="none" strike="noStrike" baseline="0" dirty="0">
              <a:solidFill>
                <a:srgbClr val="000000"/>
              </a:solidFill>
              <a:latin typeface="+mj-lt"/>
            </a:endParaRPr>
          </a:p>
          <a:p>
            <a:r>
              <a:rPr lang="pt-BR" sz="1800" b="0" i="0" u="none" strike="noStrike" baseline="0" dirty="0">
                <a:solidFill>
                  <a:srgbClr val="000000"/>
                </a:solidFill>
                <a:latin typeface="+mj-lt"/>
              </a:rPr>
              <a:t>MATSUO, C. M.; GALHEIGO, S. M. Intervenção de terapia ocupacional em unidades de internação neonatais: uma abordagem integrativa. In: Luzia Iara Pfeifer; Maria Madalena Moraes Sant’Anna. (Org.). Terapia ocupacional na infância: procedimentos na prática clínica. 1ªed.São Paulo: </a:t>
            </a:r>
            <a:r>
              <a:rPr lang="pt-BR" sz="1800" b="0" i="0" u="none" strike="noStrike" baseline="0" dirty="0" err="1">
                <a:solidFill>
                  <a:srgbClr val="000000"/>
                </a:solidFill>
                <a:latin typeface="+mj-lt"/>
              </a:rPr>
              <a:t>Memnon</a:t>
            </a:r>
            <a:r>
              <a:rPr lang="pt-BR" sz="1800" b="0" i="0" u="none" strike="noStrike" baseline="0" dirty="0">
                <a:solidFill>
                  <a:srgbClr val="000000"/>
                </a:solidFill>
                <a:latin typeface="+mj-lt"/>
              </a:rPr>
              <a:t>, 2020, v. 1, p. 134-155. </a:t>
            </a:r>
          </a:p>
          <a:p>
            <a:endParaRPr lang="pt-BR" dirty="0">
              <a:latin typeface="+mj-lt"/>
            </a:endParaRPr>
          </a:p>
        </p:txBody>
      </p:sp>
    </p:spTree>
    <p:extLst>
      <p:ext uri="{BB962C8B-B14F-4D97-AF65-F5344CB8AC3E}">
        <p14:creationId xmlns:p14="http://schemas.microsoft.com/office/powerpoint/2010/main" val="4083335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0E6135-4DCB-E705-EDAD-A5CCEF898F7F}"/>
              </a:ext>
            </a:extLst>
          </p:cNvPr>
          <p:cNvSpPr>
            <a:spLocks noGrp="1"/>
          </p:cNvSpPr>
          <p:nvPr>
            <p:ph type="title"/>
          </p:nvPr>
        </p:nvSpPr>
        <p:spPr/>
        <p:txBody>
          <a:bodyPr>
            <a:normAutofit fontScale="90000"/>
          </a:bodyPr>
          <a:lstStyle/>
          <a:p>
            <a:r>
              <a:rPr lang="pt-BR" sz="4000" dirty="0">
                <a:effectLst/>
                <a:ea typeface="Times New Roman" panose="02020603050405020304" pitchFamily="18" charset="0"/>
              </a:rPr>
              <a:t>Atuação do terapeuta ocupacional: a construção da RAS</a:t>
            </a:r>
            <a:endParaRPr lang="pt-BR" dirty="0"/>
          </a:p>
        </p:txBody>
      </p:sp>
      <p:sp>
        <p:nvSpPr>
          <p:cNvPr id="3" name="Espaço Reservado para Conteúdo 2">
            <a:extLst>
              <a:ext uri="{FF2B5EF4-FFF2-40B4-BE49-F238E27FC236}">
                <a16:creationId xmlns:a16="http://schemas.microsoft.com/office/drawing/2014/main" id="{B55FD718-1FA7-F4EC-069D-E60142615439}"/>
              </a:ext>
            </a:extLst>
          </p:cNvPr>
          <p:cNvSpPr>
            <a:spLocks noGrp="1"/>
          </p:cNvSpPr>
          <p:nvPr>
            <p:ph idx="1"/>
          </p:nvPr>
        </p:nvSpPr>
        <p:spPr>
          <a:xfrm>
            <a:off x="4768645" y="521110"/>
            <a:ext cx="6794090" cy="5968180"/>
          </a:xfrm>
        </p:spPr>
        <p:txBody>
          <a:bodyPr>
            <a:noAutofit/>
          </a:bodyPr>
          <a:lstStyle/>
          <a:p>
            <a:pPr indent="288290" algn="just">
              <a:lnSpc>
                <a:spcPct val="150000"/>
              </a:lnSpc>
              <a:spcAft>
                <a:spcPts val="800"/>
              </a:spcAft>
            </a:pPr>
            <a:r>
              <a:rPr lang="pt-BR" sz="1800" dirty="0">
                <a:effectLst/>
                <a:latin typeface="Times New Roman" panose="02020603050405020304" pitchFamily="18" charset="0"/>
                <a:ea typeface="Times New Roman" panose="02020603050405020304" pitchFamily="18" charset="0"/>
              </a:rPr>
              <a:t>O Eixo 3, por sua vez, é compreendido como a construção das Redes de Atenção à Saúde (RAS) que pode ocorrer durante a internação ou no preparo para a alta hospitalar. </a:t>
            </a:r>
          </a:p>
          <a:p>
            <a:pPr indent="288290" algn="just">
              <a:lnSpc>
                <a:spcPct val="150000"/>
              </a:lnSpc>
              <a:spcAft>
                <a:spcPts val="800"/>
              </a:spcAft>
            </a:pPr>
            <a:r>
              <a:rPr lang="pt-BR" sz="1800" dirty="0">
                <a:effectLst/>
                <a:latin typeface="Times New Roman" panose="02020603050405020304" pitchFamily="18" charset="0"/>
                <a:ea typeface="Times New Roman" panose="02020603050405020304" pitchFamily="18" charset="0"/>
              </a:rPr>
              <a:t>RAS são definidas como “arranjos organizativos de ações e serviços de saúde, de diferentes densidades tecnológicas que, integradas por meio de sistemas de apoio técnico, logístico e de gestão, buscam garantir a integralidade do cuidado” (32).  </a:t>
            </a:r>
            <a:endParaRPr lang="pt-BR" sz="1800" dirty="0">
              <a:effectLst/>
              <a:latin typeface="Calibri" panose="020F0502020204030204" pitchFamily="34" charset="0"/>
              <a:ea typeface="Calibri" panose="020F0502020204030204" pitchFamily="34" charset="0"/>
            </a:endParaRPr>
          </a:p>
          <a:p>
            <a:pPr indent="288290" algn="just">
              <a:lnSpc>
                <a:spcPct val="150000"/>
              </a:lnSpc>
              <a:spcAft>
                <a:spcPts val="800"/>
              </a:spcAft>
            </a:pPr>
            <a:r>
              <a:rPr lang="pt-BR" sz="1800" dirty="0">
                <a:effectLst/>
                <a:latin typeface="Times New Roman" panose="02020603050405020304" pitchFamily="18" charset="0"/>
                <a:ea typeface="Times New Roman" panose="02020603050405020304" pitchFamily="18" charset="0"/>
              </a:rPr>
              <a:t>A depender da complexidade das condições sociais e de saúde dos neonatos e sua rede social, serão subdivididos em três fluxos: </a:t>
            </a:r>
          </a:p>
          <a:p>
            <a:pPr lvl="1" indent="288290" algn="just">
              <a:lnSpc>
                <a:spcPct val="150000"/>
              </a:lnSpc>
              <a:spcBef>
                <a:spcPts val="0"/>
              </a:spcBef>
            </a:pPr>
            <a:r>
              <a:rPr lang="pt-BR" dirty="0">
                <a:effectLst/>
                <a:latin typeface="Times New Roman" panose="02020603050405020304" pitchFamily="18" charset="0"/>
                <a:ea typeface="Times New Roman" panose="02020603050405020304" pitchFamily="18" charset="0"/>
              </a:rPr>
              <a:t>atenção básica</a:t>
            </a:r>
          </a:p>
          <a:p>
            <a:pPr lvl="1" indent="288290" algn="just">
              <a:lnSpc>
                <a:spcPct val="150000"/>
              </a:lnSpc>
              <a:spcBef>
                <a:spcPts val="0"/>
              </a:spcBef>
            </a:pPr>
            <a:r>
              <a:rPr lang="pt-BR" dirty="0">
                <a:latin typeface="Times New Roman" panose="02020603050405020304" pitchFamily="18" charset="0"/>
                <a:ea typeface="Calibri" panose="020F0502020204030204" pitchFamily="34" charset="0"/>
              </a:rPr>
              <a:t>articulação com a RAS para condições crônicas e complexas sociais e de saúde da mãe e família</a:t>
            </a:r>
          </a:p>
          <a:p>
            <a:pPr lvl="1" indent="288290" algn="just">
              <a:lnSpc>
                <a:spcPct val="150000"/>
              </a:lnSpc>
              <a:spcBef>
                <a:spcPts val="0"/>
              </a:spcBef>
            </a:pPr>
            <a:r>
              <a:rPr lang="pt-BR" dirty="0">
                <a:effectLst/>
                <a:latin typeface="Times New Roman" panose="02020603050405020304" pitchFamily="18" charset="0"/>
                <a:ea typeface="Times New Roman" panose="02020603050405020304" pitchFamily="18" charset="0"/>
              </a:rPr>
              <a:t>encaminhamento pós-alta para os serviços de reabilitação oferecidos pelo SUS e por Organizações Sociais</a:t>
            </a:r>
            <a:endParaRPr lang="pt-BR" dirty="0">
              <a:latin typeface="Times New Roman" panose="02020603050405020304" pitchFamily="18" charset="0"/>
              <a:ea typeface="Calibri" panose="020F0502020204030204" pitchFamily="34" charset="0"/>
            </a:endParaRPr>
          </a:p>
          <a:p>
            <a:pPr indent="288290" algn="just">
              <a:lnSpc>
                <a:spcPct val="150000"/>
              </a:lnSpc>
              <a:spcAft>
                <a:spcPts val="800"/>
              </a:spcAft>
            </a:pPr>
            <a:endParaRPr lang="pt-BR" sz="1800" dirty="0">
              <a:effectLst/>
              <a:latin typeface="Calibri" panose="020F0502020204030204" pitchFamily="34" charset="0"/>
              <a:ea typeface="Calibri" panose="020F0502020204030204" pitchFamily="34" charset="0"/>
            </a:endParaRPr>
          </a:p>
        </p:txBody>
      </p:sp>
      <p:sp>
        <p:nvSpPr>
          <p:cNvPr id="5" name="CaixaDeTexto 4">
            <a:extLst>
              <a:ext uri="{FF2B5EF4-FFF2-40B4-BE49-F238E27FC236}">
                <a16:creationId xmlns:a16="http://schemas.microsoft.com/office/drawing/2014/main" id="{A5038491-EBAD-101F-A383-D60F56C5DBDB}"/>
              </a:ext>
            </a:extLst>
          </p:cNvPr>
          <p:cNvSpPr txBox="1"/>
          <p:nvPr/>
        </p:nvSpPr>
        <p:spPr>
          <a:xfrm>
            <a:off x="98323" y="6166124"/>
            <a:ext cx="3146322" cy="307777"/>
          </a:xfrm>
          <a:prstGeom prst="rect">
            <a:avLst/>
          </a:prstGeom>
          <a:noFill/>
        </p:spPr>
        <p:txBody>
          <a:bodyPr wrap="square">
            <a:spAutoFit/>
          </a:bodyPr>
          <a:lstStyle/>
          <a:p>
            <a:pPr marL="0" indent="0" algn="r">
              <a:buNone/>
            </a:pPr>
            <a:r>
              <a:rPr lang="pt-BR" sz="1400" dirty="0">
                <a:effectLst/>
                <a:latin typeface="Times New Roman" panose="02020603050405020304" pitchFamily="18" charset="0"/>
                <a:ea typeface="Times New Roman" panose="02020603050405020304" pitchFamily="18" charset="0"/>
              </a:rPr>
              <a:t>(</a:t>
            </a:r>
            <a:r>
              <a:rPr lang="pt-BR" sz="1400" dirty="0" err="1">
                <a:effectLst/>
                <a:latin typeface="Times New Roman" panose="02020603050405020304" pitchFamily="18" charset="0"/>
                <a:ea typeface="Times New Roman" panose="02020603050405020304" pitchFamily="18" charset="0"/>
              </a:rPr>
              <a:t>Matsuo</a:t>
            </a:r>
            <a:r>
              <a:rPr lang="pt-BR" sz="1400" dirty="0">
                <a:effectLst/>
                <a:latin typeface="Times New Roman" panose="02020603050405020304" pitchFamily="18" charset="0"/>
                <a:ea typeface="Times New Roman" panose="02020603050405020304" pitchFamily="18" charset="0"/>
              </a:rPr>
              <a:t>; Galheigo, 2020, p. 140)</a:t>
            </a:r>
            <a:endParaRPr lang="pt-BR" sz="1400" dirty="0"/>
          </a:p>
        </p:txBody>
      </p:sp>
    </p:spTree>
    <p:extLst>
      <p:ext uri="{BB962C8B-B14F-4D97-AF65-F5344CB8AC3E}">
        <p14:creationId xmlns:p14="http://schemas.microsoft.com/office/powerpoint/2010/main" val="1279110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0E6135-4DCB-E705-EDAD-A5CCEF898F7F}"/>
              </a:ext>
            </a:extLst>
          </p:cNvPr>
          <p:cNvSpPr>
            <a:spLocks noGrp="1"/>
          </p:cNvSpPr>
          <p:nvPr>
            <p:ph type="title"/>
          </p:nvPr>
        </p:nvSpPr>
        <p:spPr/>
        <p:txBody>
          <a:bodyPr>
            <a:normAutofit fontScale="90000"/>
          </a:bodyPr>
          <a:lstStyle/>
          <a:p>
            <a:r>
              <a:rPr lang="pt-BR" sz="4000" dirty="0">
                <a:effectLst/>
                <a:ea typeface="Times New Roman" panose="02020603050405020304" pitchFamily="18" charset="0"/>
              </a:rPr>
              <a:t>Atuação do terapeuta ocupacional: a construção da RAS</a:t>
            </a:r>
            <a:endParaRPr lang="pt-BR" dirty="0"/>
          </a:p>
        </p:txBody>
      </p:sp>
      <p:sp>
        <p:nvSpPr>
          <p:cNvPr id="3" name="Espaço Reservado para Conteúdo 2">
            <a:extLst>
              <a:ext uri="{FF2B5EF4-FFF2-40B4-BE49-F238E27FC236}">
                <a16:creationId xmlns:a16="http://schemas.microsoft.com/office/drawing/2014/main" id="{B55FD718-1FA7-F4EC-069D-E60142615439}"/>
              </a:ext>
            </a:extLst>
          </p:cNvPr>
          <p:cNvSpPr>
            <a:spLocks noGrp="1"/>
          </p:cNvSpPr>
          <p:nvPr>
            <p:ph idx="1"/>
          </p:nvPr>
        </p:nvSpPr>
        <p:spPr>
          <a:xfrm>
            <a:off x="4788310" y="202790"/>
            <a:ext cx="6794090" cy="6452419"/>
          </a:xfrm>
        </p:spPr>
        <p:txBody>
          <a:bodyPr>
            <a:noAutofit/>
          </a:bodyPr>
          <a:lstStyle/>
          <a:p>
            <a:pPr indent="288290" algn="just">
              <a:lnSpc>
                <a:spcPct val="150000"/>
              </a:lnSpc>
              <a:spcAft>
                <a:spcPts val="800"/>
              </a:spcAft>
            </a:pPr>
            <a:r>
              <a:rPr lang="pt-BR" sz="1800" dirty="0">
                <a:effectLst/>
                <a:latin typeface="Times New Roman" panose="02020603050405020304" pitchFamily="18" charset="0"/>
                <a:ea typeface="Times New Roman" panose="02020603050405020304" pitchFamily="18" charset="0"/>
              </a:rPr>
              <a:t>O primeiro fluxo é aquele que se refere aos neonatos sem maiores intercorrências e necessidades de cuidados especializados, no momento da alta, que são encaminhados diretamente à </a:t>
            </a:r>
            <a:r>
              <a:rPr lang="pt-BR" sz="1800" b="1" dirty="0">
                <a:effectLst/>
                <a:latin typeface="Times New Roman" panose="02020603050405020304" pitchFamily="18" charset="0"/>
                <a:ea typeface="Times New Roman" panose="02020603050405020304" pitchFamily="18" charset="0"/>
              </a:rPr>
              <a:t>atenção básica</a:t>
            </a:r>
            <a:r>
              <a:rPr lang="pt-BR" sz="1800" dirty="0">
                <a:effectLst/>
                <a:latin typeface="Times New Roman" panose="02020603050405020304" pitchFamily="18" charset="0"/>
                <a:ea typeface="Times New Roman" panose="02020603050405020304" pitchFamily="18" charset="0"/>
              </a:rPr>
              <a:t>, de maneira rotineira pelos respectivos programas municipais. </a:t>
            </a:r>
          </a:p>
          <a:p>
            <a:pPr indent="288290" algn="just">
              <a:lnSpc>
                <a:spcPct val="150000"/>
              </a:lnSpc>
              <a:spcAft>
                <a:spcPts val="800"/>
              </a:spcAft>
            </a:pPr>
            <a:r>
              <a:rPr lang="pt-BR" sz="1800" dirty="0">
                <a:effectLst/>
                <a:latin typeface="Times New Roman" panose="02020603050405020304" pitchFamily="18" charset="0"/>
                <a:ea typeface="Times New Roman" panose="02020603050405020304" pitchFamily="18" charset="0"/>
              </a:rPr>
              <a:t>O segundo fluxo pode resultar da necessidade de construção da rede para o favorecimento da </a:t>
            </a:r>
            <a:r>
              <a:rPr lang="pt-BR" sz="1800" b="1" dirty="0">
                <a:effectLst/>
                <a:latin typeface="Times New Roman" panose="02020603050405020304" pitchFamily="18" charset="0"/>
                <a:ea typeface="Times New Roman" panose="02020603050405020304" pitchFamily="18" charset="0"/>
              </a:rPr>
              <a:t>atenção ainda no contexto hospitalar</a:t>
            </a:r>
            <a:r>
              <a:rPr lang="pt-BR" b="1" dirty="0">
                <a:latin typeface="Times New Roman" panose="02020603050405020304" pitchFamily="18" charset="0"/>
                <a:ea typeface="Times New Roman" panose="02020603050405020304" pitchFamily="18" charset="0"/>
              </a:rPr>
              <a:t>, </a:t>
            </a:r>
            <a:r>
              <a:rPr lang="pt-BR" sz="1800" dirty="0">
                <a:effectLst/>
                <a:latin typeface="Times New Roman" panose="02020603050405020304" pitchFamily="18" charset="0"/>
                <a:ea typeface="Times New Roman" panose="02020603050405020304" pitchFamily="18" charset="0"/>
              </a:rPr>
              <a:t>principalmente quando as </a:t>
            </a:r>
            <a:r>
              <a:rPr lang="pt-BR" sz="1800" b="1" dirty="0">
                <a:effectLst/>
                <a:latin typeface="Times New Roman" panose="02020603050405020304" pitchFamily="18" charset="0"/>
                <a:ea typeface="Times New Roman" panose="02020603050405020304" pitchFamily="18" charset="0"/>
              </a:rPr>
              <a:t>mães e famílias apresentam situações complexas de saúde e/ou de vulnerabilidade, individual, social ou programática, que possam ser adversas ao cuidado de seus filhos</a:t>
            </a:r>
            <a:r>
              <a:rPr lang="pt-BR" sz="1800" dirty="0">
                <a:effectLst/>
                <a:latin typeface="Times New Roman" panose="02020603050405020304" pitchFamily="18" charset="0"/>
                <a:ea typeface="Times New Roman" panose="02020603050405020304" pitchFamily="18" charset="0"/>
              </a:rPr>
              <a:t>. </a:t>
            </a:r>
            <a:endParaRPr lang="pt-BR" dirty="0">
              <a:latin typeface="Times New Roman" panose="02020603050405020304" pitchFamily="18" charset="0"/>
              <a:ea typeface="Times New Roman" panose="02020603050405020304" pitchFamily="18" charset="0"/>
            </a:endParaRPr>
          </a:p>
          <a:p>
            <a:pPr lvl="1" indent="288290" algn="just">
              <a:lnSpc>
                <a:spcPct val="150000"/>
              </a:lnSpc>
              <a:spcAft>
                <a:spcPts val="800"/>
              </a:spcAft>
            </a:pPr>
            <a:r>
              <a:rPr lang="pt-BR" dirty="0">
                <a:effectLst/>
                <a:latin typeface="Times New Roman" panose="02020603050405020304" pitchFamily="18" charset="0"/>
                <a:ea typeface="Times New Roman" panose="02020603050405020304" pitchFamily="18" charset="0"/>
              </a:rPr>
              <a:t>mães com adoecimento crônico, deficiência física ou intelectual, em sofrimento mental (com transtorno mental persistente ou usuárias de álcool e outras drogas), em situação de rua e/ou imigrantes (por vezes, não documentadas). </a:t>
            </a:r>
          </a:p>
          <a:p>
            <a:pPr lvl="1" indent="288290" algn="just">
              <a:lnSpc>
                <a:spcPct val="150000"/>
              </a:lnSpc>
              <a:spcAft>
                <a:spcPts val="800"/>
              </a:spcAft>
            </a:pPr>
            <a:r>
              <a:rPr lang="pt-BR" dirty="0">
                <a:effectLst/>
                <a:latin typeface="Times New Roman" panose="02020603050405020304" pitchFamily="18" charset="0"/>
                <a:ea typeface="Times New Roman" panose="02020603050405020304" pitchFamily="18" charset="0"/>
              </a:rPr>
              <a:t>Pode ser necessário articular o cuidado mãe-bebê junto à referência do serviço do qual a mãe é usuária de serviços e/ou articulações intersetoriais.</a:t>
            </a:r>
            <a:endParaRPr lang="pt-BR" dirty="0">
              <a:effectLst/>
              <a:latin typeface="Calibri" panose="020F0502020204030204" pitchFamily="34" charset="0"/>
              <a:ea typeface="Calibri" panose="020F0502020204030204" pitchFamily="34" charset="0"/>
            </a:endParaRPr>
          </a:p>
        </p:txBody>
      </p:sp>
      <p:sp>
        <p:nvSpPr>
          <p:cNvPr id="5" name="CaixaDeTexto 4">
            <a:extLst>
              <a:ext uri="{FF2B5EF4-FFF2-40B4-BE49-F238E27FC236}">
                <a16:creationId xmlns:a16="http://schemas.microsoft.com/office/drawing/2014/main" id="{A5038491-EBAD-101F-A383-D60F56C5DBDB}"/>
              </a:ext>
            </a:extLst>
          </p:cNvPr>
          <p:cNvSpPr txBox="1"/>
          <p:nvPr/>
        </p:nvSpPr>
        <p:spPr>
          <a:xfrm>
            <a:off x="98323" y="6166124"/>
            <a:ext cx="3146322" cy="307777"/>
          </a:xfrm>
          <a:prstGeom prst="rect">
            <a:avLst/>
          </a:prstGeom>
          <a:noFill/>
        </p:spPr>
        <p:txBody>
          <a:bodyPr wrap="square">
            <a:spAutoFit/>
          </a:bodyPr>
          <a:lstStyle/>
          <a:p>
            <a:pPr marL="0" indent="0" algn="r">
              <a:buNone/>
            </a:pPr>
            <a:r>
              <a:rPr lang="pt-BR" sz="1400" dirty="0">
                <a:effectLst/>
                <a:latin typeface="Times New Roman" panose="02020603050405020304" pitchFamily="18" charset="0"/>
                <a:ea typeface="Times New Roman" panose="02020603050405020304" pitchFamily="18" charset="0"/>
              </a:rPr>
              <a:t>(</a:t>
            </a:r>
            <a:r>
              <a:rPr lang="pt-BR" sz="1400" dirty="0" err="1">
                <a:effectLst/>
                <a:latin typeface="Times New Roman" panose="02020603050405020304" pitchFamily="18" charset="0"/>
                <a:ea typeface="Times New Roman" panose="02020603050405020304" pitchFamily="18" charset="0"/>
              </a:rPr>
              <a:t>Matsuo</a:t>
            </a:r>
            <a:r>
              <a:rPr lang="pt-BR" sz="1400" dirty="0">
                <a:effectLst/>
                <a:latin typeface="Times New Roman" panose="02020603050405020304" pitchFamily="18" charset="0"/>
                <a:ea typeface="Times New Roman" panose="02020603050405020304" pitchFamily="18" charset="0"/>
              </a:rPr>
              <a:t>; Galheigo, 2020, p. 140)</a:t>
            </a:r>
            <a:endParaRPr lang="pt-BR" sz="1400" dirty="0"/>
          </a:p>
        </p:txBody>
      </p:sp>
    </p:spTree>
    <p:extLst>
      <p:ext uri="{BB962C8B-B14F-4D97-AF65-F5344CB8AC3E}">
        <p14:creationId xmlns:p14="http://schemas.microsoft.com/office/powerpoint/2010/main" val="29547796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0E6135-4DCB-E705-EDAD-A5CCEF898F7F}"/>
              </a:ext>
            </a:extLst>
          </p:cNvPr>
          <p:cNvSpPr>
            <a:spLocks noGrp="1"/>
          </p:cNvSpPr>
          <p:nvPr>
            <p:ph type="title"/>
          </p:nvPr>
        </p:nvSpPr>
        <p:spPr/>
        <p:txBody>
          <a:bodyPr>
            <a:normAutofit fontScale="90000"/>
          </a:bodyPr>
          <a:lstStyle/>
          <a:p>
            <a:r>
              <a:rPr lang="pt-BR" sz="4000" dirty="0">
                <a:effectLst/>
                <a:ea typeface="Times New Roman" panose="02020603050405020304" pitchFamily="18" charset="0"/>
              </a:rPr>
              <a:t>Atuação do terapeuta ocupacional: a construção da RAS</a:t>
            </a:r>
            <a:endParaRPr lang="pt-BR" dirty="0"/>
          </a:p>
        </p:txBody>
      </p:sp>
      <p:sp>
        <p:nvSpPr>
          <p:cNvPr id="3" name="Espaço Reservado para Conteúdo 2">
            <a:extLst>
              <a:ext uri="{FF2B5EF4-FFF2-40B4-BE49-F238E27FC236}">
                <a16:creationId xmlns:a16="http://schemas.microsoft.com/office/drawing/2014/main" id="{B55FD718-1FA7-F4EC-069D-E60142615439}"/>
              </a:ext>
            </a:extLst>
          </p:cNvPr>
          <p:cNvSpPr>
            <a:spLocks noGrp="1"/>
          </p:cNvSpPr>
          <p:nvPr>
            <p:ph idx="1"/>
          </p:nvPr>
        </p:nvSpPr>
        <p:spPr>
          <a:xfrm>
            <a:off x="4788310" y="202790"/>
            <a:ext cx="6794090" cy="6452419"/>
          </a:xfrm>
        </p:spPr>
        <p:txBody>
          <a:bodyPr>
            <a:noAutofit/>
          </a:bodyPr>
          <a:lstStyle/>
          <a:p>
            <a:pPr indent="288290" algn="just">
              <a:lnSpc>
                <a:spcPct val="150000"/>
              </a:lnSpc>
              <a:spcAft>
                <a:spcPts val="800"/>
              </a:spcAft>
            </a:pPr>
            <a:r>
              <a:rPr lang="pt-BR" sz="1800" dirty="0">
                <a:effectLst/>
                <a:latin typeface="Times New Roman" panose="02020603050405020304" pitchFamily="18" charset="0"/>
                <a:ea typeface="Times New Roman" panose="02020603050405020304" pitchFamily="18" charset="0"/>
              </a:rPr>
              <a:t>O terceiro fluxo para a rede diz respeito ao </a:t>
            </a:r>
            <a:r>
              <a:rPr lang="pt-BR" sz="1800" b="1" dirty="0">
                <a:effectLst/>
                <a:latin typeface="Times New Roman" panose="02020603050405020304" pitchFamily="18" charset="0"/>
                <a:ea typeface="Times New Roman" panose="02020603050405020304" pitchFamily="18" charset="0"/>
              </a:rPr>
              <a:t>encaminhamento no pós-alta para os serviços de reabilitação oferecidos pelo SUS e por Organizações Sociais Civis </a:t>
            </a:r>
            <a:r>
              <a:rPr lang="pt-BR" sz="1800" dirty="0">
                <a:effectLst/>
                <a:latin typeface="Times New Roman" panose="02020603050405020304" pitchFamily="18" charset="0"/>
                <a:ea typeface="Times New Roman" panose="02020603050405020304" pitchFamily="18" charset="0"/>
              </a:rPr>
              <a:t>sem fins lucrativos para acompanhamento de neonatos com comprometimentos de alto grau de complexidade, isto é, com sequelas por </a:t>
            </a:r>
            <a:r>
              <a:rPr lang="pt-BR" sz="1800" dirty="0" err="1">
                <a:effectLst/>
                <a:latin typeface="Times New Roman" panose="02020603050405020304" pitchFamily="18" charset="0"/>
                <a:ea typeface="Times New Roman" panose="02020603050405020304" pitchFamily="18" charset="0"/>
              </a:rPr>
              <a:t>anóxia</a:t>
            </a:r>
            <a:r>
              <a:rPr lang="pt-BR" sz="1800" dirty="0">
                <a:effectLst/>
                <a:latin typeface="Times New Roman" panose="02020603050405020304" pitchFamily="18" charset="0"/>
                <a:ea typeface="Times New Roman" panose="02020603050405020304" pitchFamily="18" charset="0"/>
              </a:rPr>
              <a:t> neonatal, com malformação congênita ou síndromes genéticas, com casos que necessitam de oxigenoterapia, monitoramento contínuo dos sinais vitais, gastrostomia e/ou traqueostomia. O terapeuta ocupacional pode colaborar nos processos de referência destes casos à rede, encaminhando o caso, oferecendo informações sobre os atendimentos realizados durante o período de internação hospitalar e se colocando à disposição para esclarecimentos. </a:t>
            </a:r>
            <a:endParaRPr lang="pt-BR" sz="1800" dirty="0">
              <a:effectLst/>
              <a:latin typeface="Calibri" panose="020F0502020204030204" pitchFamily="34" charset="0"/>
              <a:ea typeface="Calibri" panose="020F0502020204030204" pitchFamily="34" charset="0"/>
            </a:endParaRPr>
          </a:p>
          <a:p>
            <a:pPr indent="288290" algn="just">
              <a:lnSpc>
                <a:spcPct val="150000"/>
              </a:lnSpc>
              <a:spcAft>
                <a:spcPts val="800"/>
              </a:spcAft>
            </a:pPr>
            <a:endParaRPr lang="pt-BR" sz="1800" dirty="0">
              <a:effectLst/>
              <a:latin typeface="Calibri" panose="020F0502020204030204" pitchFamily="34" charset="0"/>
              <a:ea typeface="Calibri" panose="020F0502020204030204" pitchFamily="34" charset="0"/>
            </a:endParaRPr>
          </a:p>
        </p:txBody>
      </p:sp>
      <p:sp>
        <p:nvSpPr>
          <p:cNvPr id="5" name="CaixaDeTexto 4">
            <a:extLst>
              <a:ext uri="{FF2B5EF4-FFF2-40B4-BE49-F238E27FC236}">
                <a16:creationId xmlns:a16="http://schemas.microsoft.com/office/drawing/2014/main" id="{A5038491-EBAD-101F-A383-D60F56C5DBDB}"/>
              </a:ext>
            </a:extLst>
          </p:cNvPr>
          <p:cNvSpPr txBox="1"/>
          <p:nvPr/>
        </p:nvSpPr>
        <p:spPr>
          <a:xfrm>
            <a:off x="98323" y="6166124"/>
            <a:ext cx="3146322" cy="307777"/>
          </a:xfrm>
          <a:prstGeom prst="rect">
            <a:avLst/>
          </a:prstGeom>
          <a:noFill/>
        </p:spPr>
        <p:txBody>
          <a:bodyPr wrap="square">
            <a:spAutoFit/>
          </a:bodyPr>
          <a:lstStyle/>
          <a:p>
            <a:pPr marL="0" indent="0" algn="r">
              <a:buNone/>
            </a:pPr>
            <a:r>
              <a:rPr lang="pt-BR" sz="1400" dirty="0">
                <a:effectLst/>
                <a:latin typeface="Times New Roman" panose="02020603050405020304" pitchFamily="18" charset="0"/>
                <a:ea typeface="Times New Roman" panose="02020603050405020304" pitchFamily="18" charset="0"/>
              </a:rPr>
              <a:t>(</a:t>
            </a:r>
            <a:r>
              <a:rPr lang="pt-BR" sz="1400" dirty="0" err="1">
                <a:effectLst/>
                <a:latin typeface="Times New Roman" panose="02020603050405020304" pitchFamily="18" charset="0"/>
                <a:ea typeface="Times New Roman" panose="02020603050405020304" pitchFamily="18" charset="0"/>
              </a:rPr>
              <a:t>Matsuo</a:t>
            </a:r>
            <a:r>
              <a:rPr lang="pt-BR" sz="1400" dirty="0">
                <a:effectLst/>
                <a:latin typeface="Times New Roman" panose="02020603050405020304" pitchFamily="18" charset="0"/>
                <a:ea typeface="Times New Roman" panose="02020603050405020304" pitchFamily="18" charset="0"/>
              </a:rPr>
              <a:t>; Galheigo, 2020, p. 140)</a:t>
            </a:r>
            <a:endParaRPr lang="pt-BR" sz="1400" dirty="0"/>
          </a:p>
        </p:txBody>
      </p:sp>
    </p:spTree>
    <p:extLst>
      <p:ext uri="{BB962C8B-B14F-4D97-AF65-F5344CB8AC3E}">
        <p14:creationId xmlns:p14="http://schemas.microsoft.com/office/powerpoint/2010/main" val="14575922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42110FB-035F-AC70-1404-45C79F1F57E0}"/>
              </a:ext>
            </a:extLst>
          </p:cNvPr>
          <p:cNvSpPr>
            <a:spLocks noGrp="1"/>
          </p:cNvSpPr>
          <p:nvPr>
            <p:ph idx="1"/>
          </p:nvPr>
        </p:nvSpPr>
        <p:spPr/>
        <p:txBody>
          <a:bodyPr>
            <a:normAutofit/>
          </a:bodyPr>
          <a:lstStyle/>
          <a:p>
            <a:r>
              <a:rPr lang="pt-BR" sz="1800" dirty="0">
                <a:effectLst/>
                <a:latin typeface="Times New Roman" panose="02020603050405020304" pitchFamily="18" charset="0"/>
                <a:ea typeface="Times New Roman" panose="02020603050405020304" pitchFamily="18" charset="0"/>
              </a:rPr>
              <a:t>O Modelo Integrativo acontece na interface dos contextos hospitalar e social que interagem e determinam a relação equipe-usuários. </a:t>
            </a:r>
          </a:p>
          <a:p>
            <a:r>
              <a:rPr lang="pt-BR" sz="1800" dirty="0">
                <a:effectLst/>
                <a:latin typeface="Times New Roman" panose="02020603050405020304" pitchFamily="18" charset="0"/>
                <a:ea typeface="Times New Roman" panose="02020603050405020304" pitchFamily="18" charset="0"/>
              </a:rPr>
              <a:t>O contexto hospitalar entendido a partir de suas racionalidades e modos de funcionamento, com seus ambientes relacional e físico, onde ocorrem as intervenções ao neonato e à sua família durante a internação. </a:t>
            </a:r>
          </a:p>
          <a:p>
            <a:r>
              <a:rPr lang="pt-BR" sz="1800" dirty="0">
                <a:effectLst/>
                <a:latin typeface="Times New Roman" panose="02020603050405020304" pitchFamily="18" charset="0"/>
                <a:ea typeface="Times New Roman" panose="02020603050405020304" pitchFamily="18" charset="0"/>
              </a:rPr>
              <a:t>O contexto social, por sua vez, compreendido como os processos macro e microssociais que interferem no território onde os sujeitos habitam. Este contexto diz respeito às políticas e aos serviços sociais e de saúde oferecidos pela rede e conquistados individual e/ou coletivamente. </a:t>
            </a:r>
          </a:p>
          <a:p>
            <a:r>
              <a:rPr lang="pt-BR" sz="1800" dirty="0">
                <a:effectLst/>
                <a:latin typeface="Times New Roman" panose="02020603050405020304" pitchFamily="18" charset="0"/>
                <a:ea typeface="Times New Roman" panose="02020603050405020304" pitchFamily="18" charset="0"/>
              </a:rPr>
              <a:t>Neste cenário também se expressam os diferentes níveis de vulnerabilidade pessoal, social e de saúde, e programática.</a:t>
            </a:r>
            <a:endParaRPr lang="pt-BR" dirty="0"/>
          </a:p>
        </p:txBody>
      </p:sp>
      <p:sp>
        <p:nvSpPr>
          <p:cNvPr id="4" name="Título 1">
            <a:extLst>
              <a:ext uri="{FF2B5EF4-FFF2-40B4-BE49-F238E27FC236}">
                <a16:creationId xmlns:a16="http://schemas.microsoft.com/office/drawing/2014/main" id="{3C235C03-5272-3B97-A4BA-08601822F361}"/>
              </a:ext>
            </a:extLst>
          </p:cNvPr>
          <p:cNvSpPr>
            <a:spLocks noGrp="1"/>
          </p:cNvSpPr>
          <p:nvPr>
            <p:ph type="title"/>
          </p:nvPr>
        </p:nvSpPr>
        <p:spPr>
          <a:xfrm>
            <a:off x="889000" y="2349500"/>
            <a:ext cx="3498850" cy="2457450"/>
          </a:xfrm>
        </p:spPr>
        <p:txBody>
          <a:bodyPr>
            <a:normAutofit fontScale="90000"/>
          </a:bodyPr>
          <a:lstStyle/>
          <a:p>
            <a:r>
              <a:rPr lang="pt-BR" sz="4000" dirty="0">
                <a:effectLst/>
                <a:ea typeface="Times New Roman" panose="02020603050405020304" pitchFamily="18" charset="0"/>
              </a:rPr>
              <a:t>Atuação do terapeuta ocupacional em unidades neonatais</a:t>
            </a:r>
            <a:endParaRPr lang="pt-BR" dirty="0"/>
          </a:p>
        </p:txBody>
      </p:sp>
      <p:sp>
        <p:nvSpPr>
          <p:cNvPr id="5" name="CaixaDeTexto 4">
            <a:extLst>
              <a:ext uri="{FF2B5EF4-FFF2-40B4-BE49-F238E27FC236}">
                <a16:creationId xmlns:a16="http://schemas.microsoft.com/office/drawing/2014/main" id="{7B62004E-CDB5-01F0-F8B8-F9E5E6FEC694}"/>
              </a:ext>
            </a:extLst>
          </p:cNvPr>
          <p:cNvSpPr txBox="1"/>
          <p:nvPr/>
        </p:nvSpPr>
        <p:spPr>
          <a:xfrm>
            <a:off x="889000" y="5897919"/>
            <a:ext cx="3146322" cy="307777"/>
          </a:xfrm>
          <a:prstGeom prst="rect">
            <a:avLst/>
          </a:prstGeom>
          <a:noFill/>
        </p:spPr>
        <p:txBody>
          <a:bodyPr wrap="square">
            <a:spAutoFit/>
          </a:bodyPr>
          <a:lstStyle/>
          <a:p>
            <a:pPr marL="0" indent="0" algn="r">
              <a:buNone/>
            </a:pPr>
            <a:r>
              <a:rPr lang="pt-BR" sz="1400" dirty="0">
                <a:effectLst/>
                <a:latin typeface="Times New Roman" panose="02020603050405020304" pitchFamily="18" charset="0"/>
                <a:ea typeface="Times New Roman" panose="02020603050405020304" pitchFamily="18" charset="0"/>
              </a:rPr>
              <a:t>(</a:t>
            </a:r>
            <a:r>
              <a:rPr lang="pt-BR" sz="1400" dirty="0" err="1">
                <a:effectLst/>
                <a:latin typeface="Times New Roman" panose="02020603050405020304" pitchFamily="18" charset="0"/>
                <a:ea typeface="Times New Roman" panose="02020603050405020304" pitchFamily="18" charset="0"/>
              </a:rPr>
              <a:t>Matsuo</a:t>
            </a:r>
            <a:r>
              <a:rPr lang="pt-BR" sz="1400" dirty="0">
                <a:effectLst/>
                <a:latin typeface="Times New Roman" panose="02020603050405020304" pitchFamily="18" charset="0"/>
                <a:ea typeface="Times New Roman" panose="02020603050405020304" pitchFamily="18" charset="0"/>
              </a:rPr>
              <a:t>; Galheigo, 2020, p. 140)</a:t>
            </a:r>
            <a:endParaRPr lang="pt-BR" sz="1400" dirty="0"/>
          </a:p>
        </p:txBody>
      </p:sp>
      <p:sp>
        <p:nvSpPr>
          <p:cNvPr id="7" name="CaixaDeTexto 6">
            <a:extLst>
              <a:ext uri="{FF2B5EF4-FFF2-40B4-BE49-F238E27FC236}">
                <a16:creationId xmlns:a16="http://schemas.microsoft.com/office/drawing/2014/main" id="{C2DE8F1D-12E6-1F24-8AA3-59F10AE510B2}"/>
              </a:ext>
            </a:extLst>
          </p:cNvPr>
          <p:cNvSpPr txBox="1"/>
          <p:nvPr/>
        </p:nvSpPr>
        <p:spPr>
          <a:xfrm>
            <a:off x="5781368" y="6051807"/>
            <a:ext cx="6096000" cy="646331"/>
          </a:xfrm>
          <a:prstGeom prst="rect">
            <a:avLst/>
          </a:prstGeom>
          <a:noFill/>
        </p:spPr>
        <p:txBody>
          <a:bodyPr wrap="square">
            <a:spAutoFit/>
          </a:bodyPr>
          <a:lstStyle/>
          <a:p>
            <a:pPr algn="just">
              <a:spcAft>
                <a:spcPts val="1200"/>
              </a:spcAft>
            </a:pPr>
            <a:r>
              <a:rPr lang="pt-BR" sz="1200" dirty="0">
                <a:effectLst/>
                <a:latin typeface="+mj-lt"/>
                <a:ea typeface="Cambria" panose="02040503050406030204" pitchFamily="18" charset="0"/>
                <a:cs typeface="Times New Roman" panose="02020603050405020304" pitchFamily="18" charset="0"/>
              </a:rPr>
              <a:t>Silva DI; Chiesa AM; Veríssimo MLOR; Mazza VA. Vulnerabilidade da criança diante de situações adversas ao seu desenvolvimento: proposta de matriz analítica. </a:t>
            </a:r>
            <a:r>
              <a:rPr lang="pt-BR" sz="1200" dirty="0" err="1">
                <a:effectLst/>
                <a:latin typeface="+mj-lt"/>
                <a:ea typeface="Cambria" panose="02040503050406030204" pitchFamily="18" charset="0"/>
                <a:cs typeface="Times New Roman" panose="02020603050405020304" pitchFamily="18" charset="0"/>
              </a:rPr>
              <a:t>Rev.Esc.Enferm</a:t>
            </a:r>
            <a:r>
              <a:rPr lang="pt-BR" sz="1200" dirty="0">
                <a:effectLst/>
                <a:latin typeface="+mj-lt"/>
                <a:ea typeface="Cambria" panose="02040503050406030204" pitchFamily="18" charset="0"/>
                <a:cs typeface="Times New Roman" panose="02020603050405020304" pitchFamily="18" charset="0"/>
              </a:rPr>
              <a:t> USP. 2013;47(6):1397-402.</a:t>
            </a:r>
            <a:endParaRPr lang="pt-BR" sz="1050" dirty="0">
              <a:effectLst/>
              <a:latin typeface="+mj-lt"/>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810479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19536" y="332656"/>
            <a:ext cx="8424936" cy="1143000"/>
          </a:xfrm>
        </p:spPr>
        <p:txBody>
          <a:bodyPr>
            <a:noAutofit/>
          </a:bodyPr>
          <a:lstStyle/>
          <a:p>
            <a:pPr algn="ctr"/>
            <a:r>
              <a:rPr lang="pt-BR" sz="2400" b="1" dirty="0"/>
              <a:t>O SUS, os programas de saúde materna e infantil e a inserção da Terapia Ocupacional</a:t>
            </a:r>
          </a:p>
        </p:txBody>
      </p:sp>
      <p:sp>
        <p:nvSpPr>
          <p:cNvPr id="3" name="Espaço Reservado para Conteúdo 2"/>
          <p:cNvSpPr>
            <a:spLocks noGrp="1"/>
          </p:cNvSpPr>
          <p:nvPr>
            <p:ph idx="1"/>
          </p:nvPr>
        </p:nvSpPr>
        <p:spPr>
          <a:xfrm>
            <a:off x="4709652" y="1562525"/>
            <a:ext cx="6674628" cy="5274840"/>
          </a:xfrm>
        </p:spPr>
        <p:txBody>
          <a:bodyPr>
            <a:normAutofit fontScale="85000" lnSpcReduction="20000"/>
          </a:bodyPr>
          <a:lstStyle/>
          <a:p>
            <a:pPr algn="just">
              <a:spcBef>
                <a:spcPts val="0"/>
              </a:spcBef>
              <a:spcAft>
                <a:spcPts val="300"/>
              </a:spcAft>
            </a:pPr>
            <a:r>
              <a:rPr lang="pt-BR" sz="2400" dirty="0"/>
              <a:t>SUS: Lei 8080/1990 (Decreto 7508/2011) </a:t>
            </a:r>
            <a:r>
              <a:rPr lang="pt-BR" sz="1500" dirty="0"/>
              <a:t>(Brasil, 1990; 2011).</a:t>
            </a:r>
          </a:p>
          <a:p>
            <a:pPr algn="just">
              <a:spcBef>
                <a:spcPts val="0"/>
              </a:spcBef>
              <a:spcAft>
                <a:spcPts val="300"/>
              </a:spcAft>
            </a:pPr>
            <a:r>
              <a:rPr lang="pt-BR" sz="2400" dirty="0"/>
              <a:t>Programa de Humanização no Pré-Natal e Nascimento </a:t>
            </a:r>
            <a:r>
              <a:rPr lang="pt-BR" dirty="0"/>
              <a:t>(</a:t>
            </a:r>
            <a:r>
              <a:rPr lang="pt-BR" sz="1500" dirty="0"/>
              <a:t>Brasil, 2001).</a:t>
            </a:r>
          </a:p>
          <a:p>
            <a:pPr algn="just">
              <a:spcBef>
                <a:spcPts val="0"/>
              </a:spcBef>
              <a:spcAft>
                <a:spcPts val="300"/>
              </a:spcAft>
            </a:pPr>
            <a:r>
              <a:rPr lang="pt-BR" sz="2400" dirty="0"/>
              <a:t>Atenção Humanizada do RN de Baixo Peso (Método Canguru) </a:t>
            </a:r>
            <a:r>
              <a:rPr lang="pt-BR" sz="1500" dirty="0"/>
              <a:t>(Brasil, 2002; 2011).</a:t>
            </a:r>
          </a:p>
          <a:p>
            <a:pPr algn="just">
              <a:spcBef>
                <a:spcPts val="0"/>
              </a:spcBef>
              <a:spcAft>
                <a:spcPts val="300"/>
              </a:spcAft>
            </a:pPr>
            <a:r>
              <a:rPr lang="pt-BR" sz="2400" dirty="0"/>
              <a:t>Pacto Nacional pela Redução da Mortalidade Materna e Neonatal </a:t>
            </a:r>
            <a:r>
              <a:rPr lang="pt-BR" sz="1500" dirty="0"/>
              <a:t>(Brasil, 2004).</a:t>
            </a:r>
          </a:p>
          <a:p>
            <a:pPr algn="just">
              <a:spcBef>
                <a:spcPts val="0"/>
              </a:spcBef>
              <a:spcAft>
                <a:spcPts val="300"/>
              </a:spcAft>
            </a:pPr>
            <a:r>
              <a:rPr lang="pt-BR" sz="2400" dirty="0"/>
              <a:t>Rede Mãe Paulistana </a:t>
            </a:r>
            <a:r>
              <a:rPr lang="pt-BR" sz="1500" dirty="0"/>
              <a:t>(São Paulo, 2006); </a:t>
            </a:r>
            <a:r>
              <a:rPr lang="pt-BR" sz="2400" dirty="0"/>
              <a:t>Rede Cegonha </a:t>
            </a:r>
            <a:r>
              <a:rPr lang="pt-BR" sz="1500" dirty="0"/>
              <a:t>(Brasil, 2011).</a:t>
            </a:r>
          </a:p>
          <a:p>
            <a:pPr algn="just">
              <a:spcBef>
                <a:spcPts val="0"/>
              </a:spcBef>
              <a:spcAft>
                <a:spcPts val="300"/>
              </a:spcAft>
            </a:pPr>
            <a:r>
              <a:rPr lang="pt-BR" sz="2400" dirty="0">
                <a:solidFill>
                  <a:srgbClr val="FF0000"/>
                </a:solidFill>
              </a:rPr>
              <a:t>Portaria de atenção integral e humanizada ao RN grave ou potencialmente grave </a:t>
            </a:r>
            <a:r>
              <a:rPr lang="pt-BR" sz="1500" dirty="0"/>
              <a:t>(Brasil, 2012; 2013).</a:t>
            </a:r>
          </a:p>
          <a:p>
            <a:pPr algn="just">
              <a:spcBef>
                <a:spcPts val="0"/>
              </a:spcBef>
              <a:spcAft>
                <a:spcPts val="300"/>
              </a:spcAft>
            </a:pPr>
            <a:r>
              <a:rPr lang="pt-BR" sz="2400" dirty="0"/>
              <a:t>Atenção integral e humanizada ao RN no SUS </a:t>
            </a:r>
            <a:r>
              <a:rPr lang="pt-BR" dirty="0"/>
              <a:t>(</a:t>
            </a:r>
            <a:r>
              <a:rPr lang="pt-BR" sz="1500" dirty="0"/>
              <a:t>Brasil, 2014).</a:t>
            </a:r>
          </a:p>
          <a:p>
            <a:pPr algn="just">
              <a:spcBef>
                <a:spcPts val="0"/>
              </a:spcBef>
              <a:spcAft>
                <a:spcPts val="300"/>
              </a:spcAft>
            </a:pPr>
            <a:r>
              <a:rPr lang="pt-BR" sz="2400" dirty="0"/>
              <a:t>Atenção integral e humanizada no Alojamento Conjunto</a:t>
            </a:r>
            <a:r>
              <a:rPr lang="pt-BR" sz="2600" dirty="0"/>
              <a:t> </a:t>
            </a:r>
            <a:r>
              <a:rPr lang="pt-BR" dirty="0"/>
              <a:t>(</a:t>
            </a:r>
            <a:r>
              <a:rPr lang="pt-BR" sz="1500" dirty="0"/>
              <a:t>Brasil, 2016).</a:t>
            </a:r>
          </a:p>
          <a:p>
            <a:pPr algn="just">
              <a:spcBef>
                <a:spcPts val="0"/>
              </a:spcBef>
              <a:spcAft>
                <a:spcPts val="300"/>
              </a:spcAft>
            </a:pPr>
            <a:r>
              <a:rPr lang="pt-BR" sz="2400" dirty="0"/>
              <a:t>Marco Legal da Primeira Infância </a:t>
            </a:r>
            <a:r>
              <a:rPr lang="pt-BR" sz="1500" dirty="0"/>
              <a:t>(Brasil, 2016).</a:t>
            </a:r>
          </a:p>
          <a:p>
            <a:pPr>
              <a:spcBef>
                <a:spcPts val="0"/>
              </a:spcBef>
              <a:spcAft>
                <a:spcPts val="300"/>
              </a:spcAft>
            </a:pPr>
            <a:endParaRPr lang="pt-BR" sz="2600" dirty="0"/>
          </a:p>
          <a:p>
            <a:pPr marL="0" indent="0">
              <a:buNone/>
            </a:pPr>
            <a:endParaRPr lang="pt-BR" sz="2200" dirty="0"/>
          </a:p>
        </p:txBody>
      </p:sp>
      <p:sp>
        <p:nvSpPr>
          <p:cNvPr id="4" name="Espaço Reservado para Número de Slide 3"/>
          <p:cNvSpPr>
            <a:spLocks noGrp="1"/>
          </p:cNvSpPr>
          <p:nvPr>
            <p:ph type="sldNum" sz="quarter" idx="12"/>
          </p:nvPr>
        </p:nvSpPr>
        <p:spPr/>
        <p:txBody>
          <a:bodyPr/>
          <a:lstStyle/>
          <a:p>
            <a:fld id="{CC7C61B3-1219-4640-85E7-64A3FADF2D86}" type="slidenum">
              <a:rPr lang="pt-BR" smtClean="0"/>
              <a:t>3</a:t>
            </a:fld>
            <a:endParaRPr lang="pt-BR"/>
          </a:p>
        </p:txBody>
      </p:sp>
      <p:sp>
        <p:nvSpPr>
          <p:cNvPr id="6" name="CaixaDeTexto 5">
            <a:extLst>
              <a:ext uri="{FF2B5EF4-FFF2-40B4-BE49-F238E27FC236}">
                <a16:creationId xmlns:a16="http://schemas.microsoft.com/office/drawing/2014/main" id="{9BB07598-B33D-B30B-A8B1-B9A20D87B2DE}"/>
              </a:ext>
            </a:extLst>
          </p:cNvPr>
          <p:cNvSpPr txBox="1"/>
          <p:nvPr/>
        </p:nvSpPr>
        <p:spPr>
          <a:xfrm>
            <a:off x="1179872" y="2557686"/>
            <a:ext cx="3067664" cy="1815882"/>
          </a:xfrm>
          <a:prstGeom prst="rect">
            <a:avLst/>
          </a:prstGeom>
          <a:noFill/>
        </p:spPr>
        <p:txBody>
          <a:bodyPr wrap="square">
            <a:spAutoFit/>
          </a:bodyPr>
          <a:lstStyle/>
          <a:p>
            <a:r>
              <a:rPr lang="pt-BR" sz="2800" spc="-150" dirty="0">
                <a:solidFill>
                  <a:srgbClr val="FFFEFF"/>
                </a:solidFill>
                <a:latin typeface="+mj-lt"/>
                <a:ea typeface="+mj-ea"/>
                <a:cs typeface="+mj-cs"/>
              </a:rPr>
              <a:t>O SUS, os programas de saúde materna e infantil e a inserção da Terapia Ocupacional</a:t>
            </a:r>
          </a:p>
        </p:txBody>
      </p:sp>
    </p:spTree>
    <p:extLst>
      <p:ext uri="{BB962C8B-B14F-4D97-AF65-F5344CB8AC3E}">
        <p14:creationId xmlns:p14="http://schemas.microsoft.com/office/powerpoint/2010/main" val="369348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19536" y="332656"/>
            <a:ext cx="8424936" cy="1143000"/>
          </a:xfrm>
        </p:spPr>
        <p:txBody>
          <a:bodyPr>
            <a:noAutofit/>
          </a:bodyPr>
          <a:lstStyle/>
          <a:p>
            <a:pPr algn="ctr"/>
            <a:r>
              <a:rPr lang="pt-BR" sz="2400" b="1" dirty="0"/>
              <a:t>O SUS, os programas de saúde materna e infantil e a inserção da Terapia Ocupacional</a:t>
            </a:r>
          </a:p>
        </p:txBody>
      </p:sp>
      <p:sp>
        <p:nvSpPr>
          <p:cNvPr id="3" name="Espaço Reservado para Conteúdo 2"/>
          <p:cNvSpPr>
            <a:spLocks noGrp="1"/>
          </p:cNvSpPr>
          <p:nvPr>
            <p:ph idx="1"/>
          </p:nvPr>
        </p:nvSpPr>
        <p:spPr>
          <a:xfrm>
            <a:off x="4709652" y="1562525"/>
            <a:ext cx="6674628" cy="5274840"/>
          </a:xfrm>
        </p:spPr>
        <p:txBody>
          <a:bodyPr>
            <a:normAutofit fontScale="92500"/>
          </a:bodyPr>
          <a:lstStyle/>
          <a:p>
            <a:pPr marL="0" indent="0" algn="just">
              <a:spcBef>
                <a:spcPts val="0"/>
              </a:spcBef>
              <a:spcAft>
                <a:spcPts val="300"/>
              </a:spcAft>
              <a:buNone/>
            </a:pPr>
            <a:r>
              <a:rPr lang="pt-BR" sz="2400" dirty="0">
                <a:solidFill>
                  <a:srgbClr val="FF0000"/>
                </a:solidFill>
              </a:rPr>
              <a:t>Portaria de atenção integral e humanizada ao RN grave ou potencialmente grave </a:t>
            </a:r>
            <a:r>
              <a:rPr lang="pt-BR" sz="1500" dirty="0"/>
              <a:t>(Brasil, 2012; 2013).</a:t>
            </a:r>
          </a:p>
          <a:p>
            <a:pPr marL="0" indent="0" algn="just">
              <a:spcBef>
                <a:spcPts val="0"/>
              </a:spcBef>
              <a:spcAft>
                <a:spcPts val="300"/>
              </a:spcAft>
              <a:buNone/>
            </a:pPr>
            <a:endParaRPr lang="pt-BR" sz="1500" dirty="0"/>
          </a:p>
          <a:p>
            <a:pPr>
              <a:spcBef>
                <a:spcPts val="0"/>
              </a:spcBef>
              <a:spcAft>
                <a:spcPts val="300"/>
              </a:spcAft>
            </a:pPr>
            <a:r>
              <a:rPr lang="pt-BR" dirty="0">
                <a:latin typeface="Times New Roman" panose="02020603050405020304" pitchFamily="18" charset="0"/>
                <a:ea typeface="Times New Roman" panose="02020603050405020304" pitchFamily="18" charset="0"/>
              </a:rPr>
              <a:t>E</a:t>
            </a:r>
            <a:r>
              <a:rPr lang="pt-BR" sz="1800" dirty="0">
                <a:effectLst/>
                <a:latin typeface="Times New Roman" panose="02020603050405020304" pitchFamily="18" charset="0"/>
                <a:ea typeface="Times New Roman" panose="02020603050405020304" pitchFamily="18" charset="0"/>
              </a:rPr>
              <a:t>quipe essencial das unidades neonatais pela Portaria nº 3394/2013: médicos neonatologistas, enfermeiros, técnicos de enfermagem, fisioterapeutas e fonoaudiólogos. </a:t>
            </a:r>
          </a:p>
          <a:p>
            <a:pPr>
              <a:spcBef>
                <a:spcPts val="0"/>
              </a:spcBef>
              <a:spcAft>
                <a:spcPts val="300"/>
              </a:spcAft>
            </a:pPr>
            <a:endParaRPr lang="pt-BR" dirty="0">
              <a:latin typeface="Times New Roman" panose="02020603050405020304" pitchFamily="18" charset="0"/>
              <a:ea typeface="Times New Roman" panose="02020603050405020304" pitchFamily="18" charset="0"/>
            </a:endParaRPr>
          </a:p>
          <a:p>
            <a:pPr>
              <a:spcBef>
                <a:spcPts val="0"/>
              </a:spcBef>
              <a:spcAft>
                <a:spcPts val="300"/>
              </a:spcAft>
            </a:pPr>
            <a:r>
              <a:rPr lang="pt-BR" sz="1800" dirty="0">
                <a:effectLst/>
                <a:latin typeface="Times New Roman" panose="02020603050405020304" pitchFamily="18" charset="0"/>
                <a:ea typeface="Times New Roman" panose="02020603050405020304" pitchFamily="18" charset="0"/>
              </a:rPr>
              <a:t>Os serviços de assistência social, psicológica, nutricional e farmacêutica, bem como das demais especialidades médicas, devem ser garantidos enquanto serviços à beira do leito prestados por recursos humanos do hospital ou por serviços terceirizados (Brasil, 2013). </a:t>
            </a:r>
          </a:p>
          <a:p>
            <a:pPr>
              <a:spcBef>
                <a:spcPts val="0"/>
              </a:spcBef>
              <a:spcAft>
                <a:spcPts val="300"/>
              </a:spcAft>
            </a:pPr>
            <a:endParaRPr lang="pt-BR" sz="1800" dirty="0">
              <a:effectLst/>
              <a:latin typeface="Times New Roman" panose="02020603050405020304" pitchFamily="18" charset="0"/>
              <a:ea typeface="Times New Roman" panose="02020603050405020304" pitchFamily="18" charset="0"/>
            </a:endParaRPr>
          </a:p>
          <a:p>
            <a:pPr>
              <a:spcBef>
                <a:spcPts val="0"/>
              </a:spcBef>
              <a:spcAft>
                <a:spcPts val="300"/>
              </a:spcAft>
            </a:pPr>
            <a:r>
              <a:rPr lang="pt-BR" sz="1800" dirty="0">
                <a:effectLst/>
                <a:latin typeface="Times New Roman" panose="02020603050405020304" pitchFamily="18" charset="0"/>
                <a:ea typeface="Times New Roman" panose="02020603050405020304" pitchFamily="18" charset="0"/>
              </a:rPr>
              <a:t>A não inclusão do terapeuta ocupacional na referida portaria e suas  perdas e desafios.</a:t>
            </a:r>
            <a:endParaRPr lang="pt-BR" sz="2600" dirty="0"/>
          </a:p>
          <a:p>
            <a:pPr marL="0" indent="0">
              <a:buNone/>
            </a:pPr>
            <a:endParaRPr lang="pt-BR" sz="2200" dirty="0"/>
          </a:p>
        </p:txBody>
      </p:sp>
      <p:sp>
        <p:nvSpPr>
          <p:cNvPr id="4" name="Espaço Reservado para Número de Slide 3"/>
          <p:cNvSpPr>
            <a:spLocks noGrp="1"/>
          </p:cNvSpPr>
          <p:nvPr>
            <p:ph type="sldNum" sz="quarter" idx="12"/>
          </p:nvPr>
        </p:nvSpPr>
        <p:spPr/>
        <p:txBody>
          <a:bodyPr/>
          <a:lstStyle/>
          <a:p>
            <a:fld id="{CC7C61B3-1219-4640-85E7-64A3FADF2D86}" type="slidenum">
              <a:rPr lang="pt-BR" smtClean="0"/>
              <a:t>4</a:t>
            </a:fld>
            <a:endParaRPr lang="pt-BR"/>
          </a:p>
        </p:txBody>
      </p:sp>
      <p:sp>
        <p:nvSpPr>
          <p:cNvPr id="6" name="CaixaDeTexto 5">
            <a:extLst>
              <a:ext uri="{FF2B5EF4-FFF2-40B4-BE49-F238E27FC236}">
                <a16:creationId xmlns:a16="http://schemas.microsoft.com/office/drawing/2014/main" id="{9BB07598-B33D-B30B-A8B1-B9A20D87B2DE}"/>
              </a:ext>
            </a:extLst>
          </p:cNvPr>
          <p:cNvSpPr txBox="1"/>
          <p:nvPr/>
        </p:nvSpPr>
        <p:spPr>
          <a:xfrm>
            <a:off x="1179872" y="2557686"/>
            <a:ext cx="3067664" cy="1815882"/>
          </a:xfrm>
          <a:prstGeom prst="rect">
            <a:avLst/>
          </a:prstGeom>
          <a:noFill/>
        </p:spPr>
        <p:txBody>
          <a:bodyPr wrap="square">
            <a:spAutoFit/>
          </a:bodyPr>
          <a:lstStyle/>
          <a:p>
            <a:r>
              <a:rPr lang="pt-BR" sz="2800" spc="-150" dirty="0">
                <a:solidFill>
                  <a:srgbClr val="FFFEFF"/>
                </a:solidFill>
                <a:latin typeface="+mj-lt"/>
                <a:ea typeface="+mj-ea"/>
                <a:cs typeface="+mj-cs"/>
              </a:rPr>
              <a:t>O SUS, os programas de saúde materna e infantil e a inserção da Terapia Ocupacional</a:t>
            </a:r>
          </a:p>
        </p:txBody>
      </p:sp>
    </p:spTree>
    <p:extLst>
      <p:ext uri="{BB962C8B-B14F-4D97-AF65-F5344CB8AC3E}">
        <p14:creationId xmlns:p14="http://schemas.microsoft.com/office/powerpoint/2010/main" val="2900831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47C204-E1D0-5FA7-5B26-16DFE778524B}"/>
              </a:ext>
            </a:extLst>
          </p:cNvPr>
          <p:cNvSpPr>
            <a:spLocks noGrp="1"/>
          </p:cNvSpPr>
          <p:nvPr>
            <p:ph type="title"/>
          </p:nvPr>
        </p:nvSpPr>
        <p:spPr/>
        <p:txBody>
          <a:bodyPr/>
          <a:lstStyle/>
          <a:p>
            <a:r>
              <a:rPr lang="pt-BR" dirty="0"/>
              <a:t>Unidades de Internação Neonatal</a:t>
            </a:r>
          </a:p>
        </p:txBody>
      </p:sp>
      <p:sp>
        <p:nvSpPr>
          <p:cNvPr id="3" name="Espaço Reservado para Conteúdo 2">
            <a:extLst>
              <a:ext uri="{FF2B5EF4-FFF2-40B4-BE49-F238E27FC236}">
                <a16:creationId xmlns:a16="http://schemas.microsoft.com/office/drawing/2014/main" id="{8AA8E494-1A1A-E642-D83F-CCEEDE81E6E0}"/>
              </a:ext>
            </a:extLst>
          </p:cNvPr>
          <p:cNvSpPr>
            <a:spLocks noGrp="1"/>
          </p:cNvSpPr>
          <p:nvPr>
            <p:ph idx="1"/>
          </p:nvPr>
        </p:nvSpPr>
        <p:spPr>
          <a:xfrm>
            <a:off x="5021496" y="804689"/>
            <a:ext cx="6281873" cy="5248622"/>
          </a:xfrm>
        </p:spPr>
        <p:txBody>
          <a:bodyPr anchor="ctr">
            <a:normAutofit fontScale="92500"/>
          </a:bodyPr>
          <a:lstStyle/>
          <a:p>
            <a:pPr marL="0" indent="0">
              <a:buNone/>
            </a:pPr>
            <a:r>
              <a:rPr lang="pt-BR" sz="3200" b="1" dirty="0">
                <a:effectLst/>
                <a:latin typeface="Times New Roman" panose="02020603050405020304" pitchFamily="18" charset="0"/>
                <a:ea typeface="Times New Roman" panose="02020603050405020304" pitchFamily="18" charset="0"/>
              </a:rPr>
              <a:t>Quem?</a:t>
            </a:r>
            <a:r>
              <a:rPr lang="pt-BR" sz="2400" b="1" dirty="0">
                <a:effectLst/>
                <a:latin typeface="Times New Roman" panose="02020603050405020304" pitchFamily="18" charset="0"/>
                <a:ea typeface="Times New Roman" panose="02020603050405020304" pitchFamily="18" charset="0"/>
              </a:rPr>
              <a:t> </a:t>
            </a:r>
            <a:r>
              <a:rPr lang="pt-BR" sz="2400" dirty="0">
                <a:effectLst/>
                <a:latin typeface="Times New Roman" panose="02020603050405020304" pitchFamily="18" charset="0"/>
                <a:ea typeface="Times New Roman" panose="02020603050405020304" pitchFamily="18" charset="0"/>
              </a:rPr>
              <a:t>O neonato com idade entre zero e 28 dias de vida, hospitalizado grave ou potencialmente grave.</a:t>
            </a:r>
          </a:p>
          <a:p>
            <a:pPr marL="0" indent="0">
              <a:buNone/>
            </a:pPr>
            <a:endParaRPr lang="pt-BR" sz="2400" dirty="0">
              <a:latin typeface="Times New Roman" panose="02020603050405020304" pitchFamily="18" charset="0"/>
              <a:ea typeface="Times New Roman" panose="02020603050405020304" pitchFamily="18" charset="0"/>
            </a:endParaRPr>
          </a:p>
          <a:p>
            <a:pPr marL="0" indent="0">
              <a:buNone/>
            </a:pPr>
            <a:endParaRPr lang="pt-BR" sz="2400" dirty="0">
              <a:latin typeface="Times New Roman" panose="02020603050405020304" pitchFamily="18" charset="0"/>
              <a:ea typeface="Times New Roman" panose="02020603050405020304" pitchFamily="18" charset="0"/>
            </a:endParaRPr>
          </a:p>
          <a:p>
            <a:pPr marL="0" indent="0">
              <a:buNone/>
            </a:pPr>
            <a:r>
              <a:rPr lang="pt-BR" sz="3500" b="1" dirty="0">
                <a:effectLst/>
                <a:latin typeface="Times New Roman" panose="02020603050405020304" pitchFamily="18" charset="0"/>
                <a:ea typeface="Times New Roman" panose="02020603050405020304" pitchFamily="18" charset="0"/>
              </a:rPr>
              <a:t>Por que</a:t>
            </a:r>
            <a:r>
              <a:rPr lang="pt-BR" sz="3200" b="1" dirty="0">
                <a:effectLst/>
                <a:latin typeface="Times New Roman" panose="02020603050405020304" pitchFamily="18" charset="0"/>
                <a:ea typeface="Times New Roman" panose="02020603050405020304" pitchFamily="18" charset="0"/>
              </a:rPr>
              <a:t>? </a:t>
            </a:r>
            <a:r>
              <a:rPr lang="pt-BR" sz="2400" dirty="0">
                <a:effectLst/>
                <a:latin typeface="Times New Roman" panose="02020603050405020304" pitchFamily="18" charset="0"/>
                <a:ea typeface="Times New Roman" panose="02020603050405020304" pitchFamily="18" charset="0"/>
              </a:rPr>
              <a:t>Requer atendimento de alta complexidade em unidades neonatais de hospitais gerais ou maternidades</a:t>
            </a:r>
          </a:p>
          <a:p>
            <a:pPr marL="0" indent="0">
              <a:buNone/>
            </a:pPr>
            <a:endParaRPr lang="pt-BR" sz="2400" dirty="0">
              <a:latin typeface="Times New Roman" panose="02020603050405020304" pitchFamily="18" charset="0"/>
              <a:ea typeface="Times New Roman" panose="02020603050405020304" pitchFamily="18" charset="0"/>
            </a:endParaRPr>
          </a:p>
          <a:p>
            <a:pPr marL="0" indent="0">
              <a:buNone/>
            </a:pPr>
            <a:r>
              <a:rPr lang="pt-BR" sz="3200" b="1" dirty="0">
                <a:latin typeface="Times New Roman" panose="02020603050405020304" pitchFamily="18" charset="0"/>
              </a:rPr>
              <a:t>Quanto tempo? </a:t>
            </a:r>
            <a:r>
              <a:rPr lang="pt-BR" sz="2400" dirty="0">
                <a:effectLst/>
                <a:latin typeface="Times New Roman" panose="02020603050405020304" pitchFamily="18" charset="0"/>
                <a:ea typeface="Times New Roman" panose="02020603050405020304" pitchFamily="18" charset="0"/>
              </a:rPr>
              <a:t>Curto, médio ou longo prazo</a:t>
            </a:r>
          </a:p>
          <a:p>
            <a:pPr marL="0" indent="0">
              <a:buNone/>
            </a:pPr>
            <a:endParaRPr lang="pt-BR" sz="2400" dirty="0">
              <a:latin typeface="Times New Roman" panose="02020603050405020304" pitchFamily="18" charset="0"/>
            </a:endParaRPr>
          </a:p>
        </p:txBody>
      </p:sp>
    </p:spTree>
    <p:extLst>
      <p:ext uri="{BB962C8B-B14F-4D97-AF65-F5344CB8AC3E}">
        <p14:creationId xmlns:p14="http://schemas.microsoft.com/office/powerpoint/2010/main" val="1817868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47C204-E1D0-5FA7-5B26-16DFE778524B}"/>
              </a:ext>
            </a:extLst>
          </p:cNvPr>
          <p:cNvSpPr>
            <a:spLocks noGrp="1"/>
          </p:cNvSpPr>
          <p:nvPr>
            <p:ph type="title"/>
          </p:nvPr>
        </p:nvSpPr>
        <p:spPr/>
        <p:txBody>
          <a:bodyPr/>
          <a:lstStyle/>
          <a:p>
            <a:r>
              <a:rPr lang="pt-BR" dirty="0"/>
              <a:t>Unidades de Internação Neonatal</a:t>
            </a:r>
          </a:p>
        </p:txBody>
      </p:sp>
      <p:sp>
        <p:nvSpPr>
          <p:cNvPr id="3" name="Espaço Reservado para Conteúdo 2">
            <a:extLst>
              <a:ext uri="{FF2B5EF4-FFF2-40B4-BE49-F238E27FC236}">
                <a16:creationId xmlns:a16="http://schemas.microsoft.com/office/drawing/2014/main" id="{8AA8E494-1A1A-E642-D83F-CCEEDE81E6E0}"/>
              </a:ext>
            </a:extLst>
          </p:cNvPr>
          <p:cNvSpPr>
            <a:spLocks noGrp="1"/>
          </p:cNvSpPr>
          <p:nvPr>
            <p:ph idx="1"/>
          </p:nvPr>
        </p:nvSpPr>
        <p:spPr>
          <a:xfrm>
            <a:off x="4387610" y="804689"/>
            <a:ext cx="7568601" cy="5248622"/>
          </a:xfrm>
        </p:spPr>
        <p:txBody>
          <a:bodyPr anchor="t">
            <a:normAutofit fontScale="92500"/>
          </a:bodyPr>
          <a:lstStyle/>
          <a:p>
            <a:pPr marL="0" indent="0">
              <a:buNone/>
            </a:pPr>
            <a:r>
              <a:rPr lang="pt-BR" sz="2400" b="1" dirty="0">
                <a:latin typeface="Times New Roman" panose="02020603050405020304" pitchFamily="18" charset="0"/>
              </a:rPr>
              <a:t>Onde?</a:t>
            </a:r>
          </a:p>
          <a:p>
            <a:r>
              <a:rPr lang="pt-BR" sz="2400" dirty="0">
                <a:effectLst/>
                <a:latin typeface="Times New Roman" panose="02020603050405020304" pitchFamily="18" charset="0"/>
                <a:ea typeface="Times New Roman" panose="02020603050405020304" pitchFamily="18" charset="0"/>
              </a:rPr>
              <a:t>Unidade de Cuidados Intensivos Neonatais (UTIN), dirigida a recé</a:t>
            </a:r>
            <a:r>
              <a:rPr lang="pt-BR" sz="2400" dirty="0">
                <a:latin typeface="Times New Roman" panose="02020603050405020304" pitchFamily="18" charset="0"/>
                <a:ea typeface="Times New Roman" panose="02020603050405020304" pitchFamily="18" charset="0"/>
              </a:rPr>
              <a:t>m-nascidos graves ou com risco de morte</a:t>
            </a:r>
          </a:p>
          <a:p>
            <a:pPr marL="0" indent="0">
              <a:buNone/>
            </a:pPr>
            <a:endParaRPr lang="pt-BR" sz="2400" dirty="0">
              <a:effectLst/>
              <a:latin typeface="Times New Roman" panose="02020603050405020304" pitchFamily="18" charset="0"/>
              <a:ea typeface="Times New Roman" panose="02020603050405020304" pitchFamily="18" charset="0"/>
            </a:endParaRPr>
          </a:p>
          <a:p>
            <a:r>
              <a:rPr lang="pt-BR" sz="2400" dirty="0">
                <a:effectLst/>
                <a:latin typeface="Times New Roman" panose="02020603050405020304" pitchFamily="18" charset="0"/>
                <a:ea typeface="Times New Roman" panose="02020603050405020304" pitchFamily="18" charset="0"/>
              </a:rPr>
              <a:t>Unidade de Cuidado Intermediário Neonatal (UCIN), Unidade Semi-Intensiva, destinada a neonatos de médio risco com demanda de assistência contínua de menor complexidade</a:t>
            </a:r>
          </a:p>
          <a:p>
            <a:pPr lvl="1"/>
            <a:r>
              <a:rPr lang="pt-BR" sz="2400" dirty="0">
                <a:effectLst/>
                <a:latin typeface="Times New Roman" panose="02020603050405020304" pitchFamily="18" charset="0"/>
                <a:ea typeface="Times New Roman" panose="02020603050405020304" pitchFamily="18" charset="0"/>
              </a:rPr>
              <a:t>Unidade de Cuidados Intermediários Comum (</a:t>
            </a:r>
            <a:r>
              <a:rPr lang="pt-BR" sz="2400" dirty="0" err="1">
                <a:effectLst/>
                <a:latin typeface="Times New Roman" panose="02020603050405020304" pitchFamily="18" charset="0"/>
                <a:ea typeface="Times New Roman" panose="02020603050405020304" pitchFamily="18" charset="0"/>
              </a:rPr>
              <a:t>UCINCo</a:t>
            </a:r>
            <a:r>
              <a:rPr lang="pt-BR" sz="2400" dirty="0">
                <a:effectLst/>
                <a:latin typeface="Times New Roman" panose="02020603050405020304" pitchFamily="18" charset="0"/>
                <a:ea typeface="Times New Roman" panose="02020603050405020304" pitchFamily="18" charset="0"/>
              </a:rPr>
              <a:t>)</a:t>
            </a:r>
          </a:p>
          <a:p>
            <a:pPr lvl="1"/>
            <a:r>
              <a:rPr lang="pt-BR" sz="2400" dirty="0">
                <a:effectLst/>
                <a:latin typeface="Times New Roman" panose="02020603050405020304" pitchFamily="18" charset="0"/>
                <a:ea typeface="Times New Roman" panose="02020603050405020304" pitchFamily="18" charset="0"/>
              </a:rPr>
              <a:t>Unidade de Cuidados Intermediários Canguru (</a:t>
            </a:r>
            <a:r>
              <a:rPr lang="pt-BR" sz="2400" dirty="0" err="1">
                <a:effectLst/>
                <a:latin typeface="Times New Roman" panose="02020603050405020304" pitchFamily="18" charset="0"/>
                <a:ea typeface="Times New Roman" panose="02020603050405020304" pitchFamily="18" charset="0"/>
              </a:rPr>
              <a:t>UCINCa</a:t>
            </a:r>
            <a:r>
              <a:rPr lang="pt-BR" sz="2400" dirty="0">
                <a:effectLst/>
                <a:latin typeface="Times New Roman" panose="02020603050405020304" pitchFamily="18" charset="0"/>
                <a:ea typeface="Times New Roman" panose="02020603050405020304" pitchFamily="18" charset="0"/>
              </a:rPr>
              <a:t>). </a:t>
            </a:r>
            <a:endParaRPr lang="pt-BR" sz="3200" b="1" dirty="0">
              <a:latin typeface="Times New Roman" panose="02020603050405020304" pitchFamily="18" charset="0"/>
            </a:endParaRPr>
          </a:p>
        </p:txBody>
      </p:sp>
    </p:spTree>
    <p:extLst>
      <p:ext uri="{BB962C8B-B14F-4D97-AF65-F5344CB8AC3E}">
        <p14:creationId xmlns:p14="http://schemas.microsoft.com/office/powerpoint/2010/main" val="3734657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A1CE0B-F016-B6DC-516C-F278958CF7FF}"/>
              </a:ext>
            </a:extLst>
          </p:cNvPr>
          <p:cNvSpPr>
            <a:spLocks noGrp="1"/>
          </p:cNvSpPr>
          <p:nvPr>
            <p:ph type="title"/>
          </p:nvPr>
        </p:nvSpPr>
        <p:spPr/>
        <p:txBody>
          <a:bodyPr/>
          <a:lstStyle/>
          <a:p>
            <a:r>
              <a:rPr lang="pt-BR" dirty="0"/>
              <a:t>Aportes teórico-conceituais e políticos</a:t>
            </a:r>
          </a:p>
        </p:txBody>
      </p:sp>
      <p:sp>
        <p:nvSpPr>
          <p:cNvPr id="3" name="Espaço Reservado para Conteúdo 2">
            <a:extLst>
              <a:ext uri="{FF2B5EF4-FFF2-40B4-BE49-F238E27FC236}">
                <a16:creationId xmlns:a16="http://schemas.microsoft.com/office/drawing/2014/main" id="{DE9C1B41-4490-25D3-BB1B-DD7ABD21E39C}"/>
              </a:ext>
            </a:extLst>
          </p:cNvPr>
          <p:cNvSpPr>
            <a:spLocks noGrp="1"/>
          </p:cNvSpPr>
          <p:nvPr>
            <p:ph idx="1"/>
          </p:nvPr>
        </p:nvSpPr>
        <p:spPr/>
        <p:txBody>
          <a:bodyPr>
            <a:normAutofit/>
          </a:bodyPr>
          <a:lstStyle/>
          <a:p>
            <a:r>
              <a:rPr lang="pt-BR" dirty="0"/>
              <a:t>Integralidade do cuidado: </a:t>
            </a:r>
            <a:r>
              <a:rPr lang="pt-BR" sz="1800" dirty="0"/>
              <a:t>Integralidade </a:t>
            </a:r>
            <a:r>
              <a:rPr lang="pt-BR" sz="1800" b="1" dirty="0">
                <a:solidFill>
                  <a:srgbClr val="FF0000"/>
                </a:solidFill>
              </a:rPr>
              <a:t>no hospital </a:t>
            </a:r>
            <a:r>
              <a:rPr lang="pt-BR" sz="1800" dirty="0"/>
              <a:t>(síntese dos múltiplos cuidados) e </a:t>
            </a:r>
            <a:r>
              <a:rPr lang="pt-BR" sz="1800" b="1" dirty="0">
                <a:solidFill>
                  <a:srgbClr val="FF0000"/>
                </a:solidFill>
              </a:rPr>
              <a:t>a partir do hospital </a:t>
            </a:r>
            <a:r>
              <a:rPr lang="pt-BR" sz="1800" dirty="0"/>
              <a:t>(construção da rede). (</a:t>
            </a:r>
            <a:r>
              <a:rPr lang="pt-BR" sz="1200" dirty="0"/>
              <a:t>Cecilio: Merhy, 2003)</a:t>
            </a:r>
          </a:p>
          <a:p>
            <a:endParaRPr lang="pt-BR" sz="1200" dirty="0"/>
          </a:p>
          <a:p>
            <a:r>
              <a:rPr lang="pt-BR" dirty="0"/>
              <a:t>Humanização do cuidado:  Política Nacional de Humanização - PNH (Brasil, 2004: </a:t>
            </a:r>
          </a:p>
          <a:p>
            <a:pPr lvl="1"/>
            <a:r>
              <a:rPr lang="pt-BR" sz="1800" dirty="0"/>
              <a:t>propõe uma nova cultura de atendimento baseada na comunicação entre os diferentes atores envolvidos (gestores, trabalhadores, usuários e rede social)</a:t>
            </a:r>
          </a:p>
          <a:p>
            <a:pPr lvl="1"/>
            <a:r>
              <a:rPr lang="pt-BR" sz="1800" dirty="0"/>
              <a:t>traz como ferramentas de articulação para a produção do cuidado a Clínica Ampliada (Brasil, 2009) e a discussão e proposição do Projeto Terapêutico Singular (Brasil, 2009),</a:t>
            </a:r>
          </a:p>
          <a:p>
            <a:pPr marL="914400" lvl="2" indent="0" algn="just">
              <a:buNone/>
            </a:pPr>
            <a:endParaRPr lang="pt-BR" dirty="0"/>
          </a:p>
        </p:txBody>
      </p:sp>
    </p:spTree>
    <p:extLst>
      <p:ext uri="{BB962C8B-B14F-4D97-AF65-F5344CB8AC3E}">
        <p14:creationId xmlns:p14="http://schemas.microsoft.com/office/powerpoint/2010/main" val="1159795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A1CE0B-F016-B6DC-516C-F278958CF7FF}"/>
              </a:ext>
            </a:extLst>
          </p:cNvPr>
          <p:cNvSpPr>
            <a:spLocks noGrp="1"/>
          </p:cNvSpPr>
          <p:nvPr>
            <p:ph type="title"/>
          </p:nvPr>
        </p:nvSpPr>
        <p:spPr/>
        <p:txBody>
          <a:bodyPr/>
          <a:lstStyle/>
          <a:p>
            <a:r>
              <a:rPr lang="pt-BR" dirty="0"/>
              <a:t>Aportes teórico-conceituais e políticos</a:t>
            </a:r>
          </a:p>
        </p:txBody>
      </p:sp>
      <p:sp>
        <p:nvSpPr>
          <p:cNvPr id="3" name="Espaço Reservado para Conteúdo 2">
            <a:extLst>
              <a:ext uri="{FF2B5EF4-FFF2-40B4-BE49-F238E27FC236}">
                <a16:creationId xmlns:a16="http://schemas.microsoft.com/office/drawing/2014/main" id="{DE9C1B41-4490-25D3-BB1B-DD7ABD21E39C}"/>
              </a:ext>
            </a:extLst>
          </p:cNvPr>
          <p:cNvSpPr>
            <a:spLocks noGrp="1"/>
          </p:cNvSpPr>
          <p:nvPr>
            <p:ph idx="1"/>
          </p:nvPr>
        </p:nvSpPr>
        <p:spPr/>
        <p:txBody>
          <a:bodyPr>
            <a:normAutofit lnSpcReduction="10000"/>
          </a:bodyPr>
          <a:lstStyle/>
          <a:p>
            <a:pPr>
              <a:buFont typeface="Wingdings" panose="05000000000000000000" pitchFamily="2" charset="2"/>
              <a:buChar char="§"/>
            </a:pPr>
            <a:r>
              <a:rPr lang="pt-BR" dirty="0"/>
              <a:t>Necessidades sociais e de saúde - são </a:t>
            </a:r>
            <a:r>
              <a:rPr lang="pt-BR" i="1" dirty="0"/>
              <a:t>social e historicamente determinadas/construídas; </a:t>
            </a:r>
            <a:r>
              <a:rPr lang="pt-BR" dirty="0"/>
              <a:t>captadas e trabalhadas em sua dimensão individual </a:t>
            </a:r>
            <a:r>
              <a:rPr lang="pt-BR" sz="1300" dirty="0"/>
              <a:t>(Cecílio; Matsumoto, 2006)</a:t>
            </a:r>
          </a:p>
          <a:p>
            <a:pPr>
              <a:buFont typeface="Wingdings" panose="05000000000000000000" pitchFamily="2" charset="2"/>
              <a:buChar char="§"/>
            </a:pPr>
            <a:endParaRPr lang="pt-BR" sz="1300" dirty="0"/>
          </a:p>
          <a:p>
            <a:pPr>
              <a:buFont typeface="Wingdings" panose="05000000000000000000" pitchFamily="2" charset="2"/>
              <a:buChar char="§"/>
            </a:pPr>
            <a:r>
              <a:rPr lang="pt-BR" dirty="0"/>
              <a:t>Leitura das necessidades: tradução do que o sujeito traz na sua “cestinha de necessidades” </a:t>
            </a:r>
            <a:r>
              <a:rPr lang="pt-BR" sz="1400" dirty="0"/>
              <a:t>(Cecílio, 2006)</a:t>
            </a:r>
          </a:p>
          <a:p>
            <a:pPr>
              <a:buFont typeface="Wingdings" panose="05000000000000000000" pitchFamily="2" charset="2"/>
              <a:buChar char="§"/>
            </a:pPr>
            <a:endParaRPr lang="pt-BR" sz="1400" dirty="0"/>
          </a:p>
          <a:p>
            <a:pPr>
              <a:buFont typeface="Wingdings" panose="05000000000000000000" pitchFamily="2" charset="2"/>
              <a:buChar char="§"/>
            </a:pPr>
            <a:r>
              <a:rPr lang="pt-BR" dirty="0"/>
              <a:t>Operacionalização</a:t>
            </a:r>
          </a:p>
          <a:p>
            <a:pPr lvl="1"/>
            <a:r>
              <a:rPr lang="pt-BR" dirty="0"/>
              <a:t>(i) Ter boas condições de vida;</a:t>
            </a:r>
          </a:p>
          <a:p>
            <a:pPr lvl="1"/>
            <a:r>
              <a:rPr lang="pt-BR" dirty="0"/>
              <a:t>(</a:t>
            </a:r>
            <a:r>
              <a:rPr lang="pt-BR" dirty="0" err="1"/>
              <a:t>ii</a:t>
            </a:r>
            <a:r>
              <a:rPr lang="pt-BR" dirty="0"/>
              <a:t>) Garantia de acesso às tecnologias que melhorem e prolonguem a vida;</a:t>
            </a:r>
          </a:p>
          <a:p>
            <a:pPr lvl="1"/>
            <a:r>
              <a:rPr lang="pt-BR" dirty="0"/>
              <a:t>(</a:t>
            </a:r>
            <a:r>
              <a:rPr lang="pt-BR" dirty="0" err="1"/>
              <a:t>iii</a:t>
            </a:r>
            <a:r>
              <a:rPr lang="pt-BR" dirty="0"/>
              <a:t>) Vínculo com um profissional ou equipe de saúde;</a:t>
            </a:r>
          </a:p>
          <a:p>
            <a:pPr lvl="1"/>
            <a:r>
              <a:rPr lang="pt-BR" dirty="0"/>
              <a:t>(</a:t>
            </a:r>
            <a:r>
              <a:rPr lang="pt-BR" dirty="0" err="1"/>
              <a:t>iv</a:t>
            </a:r>
            <a:r>
              <a:rPr lang="pt-BR" dirty="0"/>
              <a:t>) Autonomia e autocuidado na escolha do modo de levar a vida. </a:t>
            </a:r>
            <a:r>
              <a:rPr lang="pt-BR" sz="1600" dirty="0"/>
              <a:t>(Cecílio; Matsumoto, 2006):</a:t>
            </a:r>
            <a:endParaRPr lang="pt-BR" dirty="0"/>
          </a:p>
          <a:p>
            <a:pPr marL="274320" lvl="1" indent="0">
              <a:buNone/>
            </a:pPr>
            <a:endParaRPr lang="pt-BR" sz="1100" dirty="0"/>
          </a:p>
        </p:txBody>
      </p:sp>
    </p:spTree>
    <p:extLst>
      <p:ext uri="{BB962C8B-B14F-4D97-AF65-F5344CB8AC3E}">
        <p14:creationId xmlns:p14="http://schemas.microsoft.com/office/powerpoint/2010/main" val="1716640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52650" y="150572"/>
            <a:ext cx="7886700" cy="614132"/>
          </a:xfrm>
        </p:spPr>
        <p:txBody>
          <a:bodyPr>
            <a:normAutofit fontScale="90000"/>
          </a:bodyPr>
          <a:lstStyle/>
          <a:p>
            <a:pPr algn="ctr"/>
            <a:r>
              <a:rPr lang="pt-BR" sz="2700" b="1" dirty="0"/>
              <a:t>Caracterização da clientela da UCINCo</a:t>
            </a:r>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141202334"/>
              </p:ext>
            </p:extLst>
          </p:nvPr>
        </p:nvGraphicFramePr>
        <p:xfrm>
          <a:off x="4866968" y="764704"/>
          <a:ext cx="7221282" cy="5789981"/>
        </p:xfrm>
        <a:graphic>
          <a:graphicData uri="http://schemas.openxmlformats.org/drawingml/2006/table">
            <a:tbl>
              <a:tblPr firstRow="1" firstCol="1" bandRow="1">
                <a:tableStyleId>{10A1B5D5-9B99-4C35-A422-299274C87663}</a:tableStyleId>
              </a:tblPr>
              <a:tblGrid>
                <a:gridCol w="817503">
                  <a:extLst>
                    <a:ext uri="{9D8B030D-6E8A-4147-A177-3AD203B41FA5}">
                      <a16:colId xmlns:a16="http://schemas.microsoft.com/office/drawing/2014/main" val="169416193"/>
                    </a:ext>
                  </a:extLst>
                </a:gridCol>
                <a:gridCol w="2357111">
                  <a:extLst>
                    <a:ext uri="{9D8B030D-6E8A-4147-A177-3AD203B41FA5}">
                      <a16:colId xmlns:a16="http://schemas.microsoft.com/office/drawing/2014/main" val="3024404745"/>
                    </a:ext>
                  </a:extLst>
                </a:gridCol>
                <a:gridCol w="1309239">
                  <a:extLst>
                    <a:ext uri="{9D8B030D-6E8A-4147-A177-3AD203B41FA5}">
                      <a16:colId xmlns:a16="http://schemas.microsoft.com/office/drawing/2014/main" val="1181178805"/>
                    </a:ext>
                  </a:extLst>
                </a:gridCol>
                <a:gridCol w="1310783">
                  <a:extLst>
                    <a:ext uri="{9D8B030D-6E8A-4147-A177-3AD203B41FA5}">
                      <a16:colId xmlns:a16="http://schemas.microsoft.com/office/drawing/2014/main" val="1129540757"/>
                    </a:ext>
                  </a:extLst>
                </a:gridCol>
                <a:gridCol w="1426646">
                  <a:extLst>
                    <a:ext uri="{9D8B030D-6E8A-4147-A177-3AD203B41FA5}">
                      <a16:colId xmlns:a16="http://schemas.microsoft.com/office/drawing/2014/main" val="1784000855"/>
                    </a:ext>
                  </a:extLst>
                </a:gridCol>
              </a:tblGrid>
              <a:tr h="882701">
                <a:tc>
                  <a:txBody>
                    <a:bodyPr/>
                    <a:lstStyle/>
                    <a:p>
                      <a:pPr algn="ctr">
                        <a:spcAft>
                          <a:spcPts val="0"/>
                        </a:spcAft>
                      </a:pPr>
                      <a:r>
                        <a:rPr lang="pt-BR" sz="1200" kern="150" dirty="0">
                          <a:effectLst/>
                        </a:rPr>
                        <a:t>Grau de complexidade</a:t>
                      </a:r>
                      <a:endParaRPr lang="pt-BR" sz="1200" dirty="0">
                        <a:solidFill>
                          <a:schemeClr val="tx1"/>
                        </a:solidFill>
                        <a:effectLst/>
                        <a:latin typeface="Times New Roman" panose="02020603050405020304" pitchFamily="18" charset="0"/>
                        <a:ea typeface="Times New Roman" panose="02020603050405020304" pitchFamily="18" charset="0"/>
                      </a:endParaRPr>
                    </a:p>
                  </a:txBody>
                  <a:tcPr marL="66759" marR="66759" marT="0" marB="0" anchor="ctr">
                    <a:solidFill>
                      <a:schemeClr val="accent6"/>
                    </a:solidFill>
                  </a:tcPr>
                </a:tc>
                <a:tc>
                  <a:txBody>
                    <a:bodyPr/>
                    <a:lstStyle/>
                    <a:p>
                      <a:pPr algn="ctr">
                        <a:spcAft>
                          <a:spcPts val="0"/>
                        </a:spcAft>
                      </a:pPr>
                      <a:r>
                        <a:rPr lang="pt-BR" sz="1200" kern="150" dirty="0">
                          <a:effectLst/>
                        </a:rPr>
                        <a:t>Descrição</a:t>
                      </a:r>
                      <a:endParaRPr lang="pt-BR" sz="1200" dirty="0">
                        <a:solidFill>
                          <a:srgbClr val="000000"/>
                        </a:solidFill>
                        <a:effectLst/>
                        <a:latin typeface="Times New Roman" panose="02020603050405020304" pitchFamily="18" charset="0"/>
                        <a:ea typeface="Times New Roman" panose="02020603050405020304" pitchFamily="18" charset="0"/>
                      </a:endParaRPr>
                    </a:p>
                  </a:txBody>
                  <a:tcPr marL="66759" marR="66759" marT="0" marB="0" anchor="ctr"/>
                </a:tc>
                <a:tc>
                  <a:txBody>
                    <a:bodyPr/>
                    <a:lstStyle/>
                    <a:p>
                      <a:pPr algn="ctr">
                        <a:spcAft>
                          <a:spcPts val="0"/>
                        </a:spcAft>
                      </a:pPr>
                      <a:r>
                        <a:rPr lang="pt-BR" sz="1200" kern="150" dirty="0">
                          <a:effectLst/>
                        </a:rPr>
                        <a:t>Tempo médio aproximado de internação</a:t>
                      </a:r>
                      <a:endParaRPr lang="pt-BR" sz="1200" dirty="0">
                        <a:solidFill>
                          <a:srgbClr val="000000"/>
                        </a:solidFill>
                        <a:effectLst/>
                        <a:latin typeface="Times New Roman" panose="02020603050405020304" pitchFamily="18" charset="0"/>
                        <a:ea typeface="Times New Roman" panose="02020603050405020304" pitchFamily="18" charset="0"/>
                      </a:endParaRPr>
                    </a:p>
                  </a:txBody>
                  <a:tcPr marL="66759" marR="66759" marT="0" marB="0" anchor="ctr"/>
                </a:tc>
                <a:tc>
                  <a:txBody>
                    <a:bodyPr/>
                    <a:lstStyle/>
                    <a:p>
                      <a:pPr algn="ctr">
                        <a:spcAft>
                          <a:spcPts val="0"/>
                        </a:spcAft>
                      </a:pPr>
                      <a:r>
                        <a:rPr lang="pt-BR" sz="1200" kern="150" dirty="0">
                          <a:effectLst/>
                        </a:rPr>
                        <a:t>Nº aproximado na UCINCo/ semana</a:t>
                      </a:r>
                      <a:endParaRPr lang="pt-BR" sz="1200" dirty="0">
                        <a:solidFill>
                          <a:srgbClr val="000000"/>
                        </a:solidFill>
                        <a:effectLst/>
                        <a:latin typeface="Times New Roman" panose="02020603050405020304" pitchFamily="18" charset="0"/>
                        <a:ea typeface="Times New Roman" panose="02020603050405020304" pitchFamily="18" charset="0"/>
                      </a:endParaRPr>
                    </a:p>
                  </a:txBody>
                  <a:tcPr marL="66759" marR="66759" marT="0" marB="0" anchor="ctr"/>
                </a:tc>
                <a:tc>
                  <a:txBody>
                    <a:bodyPr/>
                    <a:lstStyle/>
                    <a:p>
                      <a:pPr algn="ctr">
                        <a:spcAft>
                          <a:spcPts val="0"/>
                        </a:spcAft>
                      </a:pPr>
                      <a:r>
                        <a:rPr lang="pt-BR" sz="1200" kern="150" dirty="0">
                          <a:effectLst/>
                        </a:rPr>
                        <a:t>Acompanhados pela TO/semana típica</a:t>
                      </a:r>
                      <a:endParaRPr lang="pt-BR" sz="1200" dirty="0">
                        <a:solidFill>
                          <a:srgbClr val="000000"/>
                        </a:solidFill>
                        <a:effectLst/>
                        <a:latin typeface="Times New Roman" panose="02020603050405020304" pitchFamily="18" charset="0"/>
                        <a:ea typeface="Times New Roman" panose="02020603050405020304" pitchFamily="18" charset="0"/>
                      </a:endParaRPr>
                    </a:p>
                  </a:txBody>
                  <a:tcPr marL="66759" marR="66759" marT="0" marB="0" anchor="ctr"/>
                </a:tc>
                <a:extLst>
                  <a:ext uri="{0D108BD9-81ED-4DB2-BD59-A6C34878D82A}">
                    <a16:rowId xmlns:a16="http://schemas.microsoft.com/office/drawing/2014/main" val="2326583323"/>
                  </a:ext>
                </a:extLst>
              </a:tr>
              <a:tr h="890119">
                <a:tc>
                  <a:txBody>
                    <a:bodyPr/>
                    <a:lstStyle/>
                    <a:p>
                      <a:pPr algn="ctr">
                        <a:spcAft>
                          <a:spcPts val="0"/>
                        </a:spcAft>
                      </a:pPr>
                      <a:r>
                        <a:rPr lang="pt-BR" sz="1400" kern="150" dirty="0">
                          <a:effectLst/>
                        </a:rPr>
                        <a:t>1</a:t>
                      </a:r>
                      <a:endParaRPr lang="pt-BR" sz="1400" dirty="0">
                        <a:solidFill>
                          <a:schemeClr val="tx1"/>
                        </a:solidFill>
                        <a:effectLst/>
                        <a:latin typeface="Times New Roman" panose="02020603050405020304" pitchFamily="18" charset="0"/>
                        <a:ea typeface="Times New Roman" panose="02020603050405020304" pitchFamily="18" charset="0"/>
                      </a:endParaRPr>
                    </a:p>
                  </a:txBody>
                  <a:tcPr marL="66759" marR="66759" marT="0" marB="0" anchor="ctr">
                    <a:solidFill>
                      <a:schemeClr val="accent6"/>
                    </a:solidFill>
                  </a:tcPr>
                </a:tc>
                <a:tc>
                  <a:txBody>
                    <a:bodyPr/>
                    <a:lstStyle/>
                    <a:p>
                      <a:pPr algn="l">
                        <a:spcAft>
                          <a:spcPts val="0"/>
                        </a:spcAft>
                      </a:pPr>
                      <a:r>
                        <a:rPr lang="pt-BR" sz="1400" kern="150" dirty="0">
                          <a:effectLst/>
                        </a:rPr>
                        <a:t>RN com comprometimento leve e/ou transitório devido a transtornos no pré e no pós-parto</a:t>
                      </a:r>
                      <a:endParaRPr lang="pt-BR" sz="1400" dirty="0">
                        <a:effectLst/>
                      </a:endParaRPr>
                    </a:p>
                    <a:p>
                      <a:pPr algn="l">
                        <a:spcAft>
                          <a:spcPts val="0"/>
                        </a:spcAft>
                      </a:pPr>
                      <a:r>
                        <a:rPr lang="pt-BR" sz="1400" kern="150" dirty="0">
                          <a:effectLst/>
                        </a:rPr>
                        <a:t> </a:t>
                      </a:r>
                      <a:endParaRPr lang="pt-BR" sz="1400" dirty="0">
                        <a:solidFill>
                          <a:srgbClr val="000000"/>
                        </a:solidFill>
                        <a:effectLst/>
                        <a:latin typeface="Times New Roman" panose="02020603050405020304" pitchFamily="18" charset="0"/>
                        <a:ea typeface="Times New Roman" panose="02020603050405020304" pitchFamily="18" charset="0"/>
                      </a:endParaRPr>
                    </a:p>
                  </a:txBody>
                  <a:tcPr marL="66759" marR="66759" marT="0" marB="0"/>
                </a:tc>
                <a:tc>
                  <a:txBody>
                    <a:bodyPr/>
                    <a:lstStyle/>
                    <a:p>
                      <a:pPr algn="ctr">
                        <a:spcAft>
                          <a:spcPts val="0"/>
                        </a:spcAft>
                      </a:pPr>
                      <a:r>
                        <a:rPr lang="pt-BR" sz="1400" kern="150">
                          <a:effectLst/>
                        </a:rPr>
                        <a:t>6-8 dias</a:t>
                      </a:r>
                      <a:endParaRPr lang="pt-BR" sz="1400">
                        <a:solidFill>
                          <a:srgbClr val="000000"/>
                        </a:solidFill>
                        <a:effectLst/>
                        <a:latin typeface="Times New Roman" panose="02020603050405020304" pitchFamily="18" charset="0"/>
                        <a:ea typeface="Times New Roman" panose="02020603050405020304" pitchFamily="18" charset="0"/>
                      </a:endParaRPr>
                    </a:p>
                  </a:txBody>
                  <a:tcPr marL="66759" marR="66759" marT="0" marB="0" anchor="ctr"/>
                </a:tc>
                <a:tc>
                  <a:txBody>
                    <a:bodyPr/>
                    <a:lstStyle/>
                    <a:p>
                      <a:pPr algn="ctr">
                        <a:spcAft>
                          <a:spcPts val="0"/>
                        </a:spcAft>
                      </a:pPr>
                      <a:r>
                        <a:rPr lang="pt-BR" sz="1400" kern="150">
                          <a:effectLst/>
                        </a:rPr>
                        <a:t>7-14 pacientes</a:t>
                      </a:r>
                      <a:endParaRPr lang="pt-BR" sz="1400">
                        <a:solidFill>
                          <a:srgbClr val="000000"/>
                        </a:solidFill>
                        <a:effectLst/>
                        <a:latin typeface="Times New Roman" panose="02020603050405020304" pitchFamily="18" charset="0"/>
                        <a:ea typeface="Times New Roman" panose="02020603050405020304" pitchFamily="18" charset="0"/>
                      </a:endParaRPr>
                    </a:p>
                  </a:txBody>
                  <a:tcPr marL="66759" marR="66759" marT="0" marB="0" anchor="ctr"/>
                </a:tc>
                <a:tc>
                  <a:txBody>
                    <a:bodyPr/>
                    <a:lstStyle/>
                    <a:p>
                      <a:pPr algn="ctr">
                        <a:spcAft>
                          <a:spcPts val="0"/>
                        </a:spcAft>
                      </a:pPr>
                      <a:r>
                        <a:rPr lang="pt-BR" sz="1400" kern="150">
                          <a:effectLst/>
                        </a:rPr>
                        <a:t>2-4</a:t>
                      </a:r>
                      <a:endParaRPr lang="pt-BR" sz="1400">
                        <a:solidFill>
                          <a:srgbClr val="000000"/>
                        </a:solidFill>
                        <a:effectLst/>
                        <a:latin typeface="Times New Roman" panose="02020603050405020304" pitchFamily="18" charset="0"/>
                        <a:ea typeface="Times New Roman" panose="02020603050405020304" pitchFamily="18" charset="0"/>
                      </a:endParaRPr>
                    </a:p>
                  </a:txBody>
                  <a:tcPr marL="66759" marR="66759" marT="0" marB="0" anchor="ctr"/>
                </a:tc>
                <a:extLst>
                  <a:ext uri="{0D108BD9-81ED-4DB2-BD59-A6C34878D82A}">
                    <a16:rowId xmlns:a16="http://schemas.microsoft.com/office/drawing/2014/main" val="4137545534"/>
                  </a:ext>
                </a:extLst>
              </a:tr>
              <a:tr h="593413">
                <a:tc>
                  <a:txBody>
                    <a:bodyPr/>
                    <a:lstStyle/>
                    <a:p>
                      <a:pPr algn="ctr">
                        <a:spcAft>
                          <a:spcPts val="0"/>
                        </a:spcAft>
                      </a:pPr>
                      <a:r>
                        <a:rPr lang="pt-BR" sz="1400" kern="150" dirty="0">
                          <a:effectLst/>
                        </a:rPr>
                        <a:t>2</a:t>
                      </a:r>
                      <a:endParaRPr lang="pt-BR" sz="1400" dirty="0">
                        <a:solidFill>
                          <a:schemeClr val="tx1"/>
                        </a:solidFill>
                        <a:effectLst/>
                        <a:latin typeface="Times New Roman" panose="02020603050405020304" pitchFamily="18" charset="0"/>
                        <a:ea typeface="Times New Roman" panose="02020603050405020304" pitchFamily="18" charset="0"/>
                      </a:endParaRPr>
                    </a:p>
                  </a:txBody>
                  <a:tcPr marL="66759" marR="66759" marT="0" marB="0" anchor="ctr">
                    <a:solidFill>
                      <a:schemeClr val="accent6"/>
                    </a:solidFill>
                  </a:tcPr>
                </a:tc>
                <a:tc>
                  <a:txBody>
                    <a:bodyPr/>
                    <a:lstStyle/>
                    <a:p>
                      <a:pPr algn="l">
                        <a:spcAft>
                          <a:spcPts val="0"/>
                        </a:spcAft>
                      </a:pPr>
                      <a:r>
                        <a:rPr lang="pt-BR" sz="1400" kern="150" dirty="0">
                          <a:effectLst/>
                        </a:rPr>
                        <a:t>RN com exposição ao uso de substância psicoativa materna</a:t>
                      </a:r>
                      <a:endParaRPr lang="pt-BR" sz="1400" dirty="0">
                        <a:effectLst/>
                      </a:endParaRPr>
                    </a:p>
                    <a:p>
                      <a:pPr algn="l">
                        <a:spcAft>
                          <a:spcPts val="0"/>
                        </a:spcAft>
                      </a:pPr>
                      <a:r>
                        <a:rPr lang="pt-BR" sz="1400" kern="150" dirty="0">
                          <a:effectLst/>
                        </a:rPr>
                        <a:t> </a:t>
                      </a:r>
                      <a:endParaRPr lang="pt-BR" sz="1400" dirty="0">
                        <a:solidFill>
                          <a:srgbClr val="000000"/>
                        </a:solidFill>
                        <a:effectLst/>
                        <a:latin typeface="Times New Roman" panose="02020603050405020304" pitchFamily="18" charset="0"/>
                        <a:ea typeface="Times New Roman" panose="02020603050405020304" pitchFamily="18" charset="0"/>
                      </a:endParaRPr>
                    </a:p>
                  </a:txBody>
                  <a:tcPr marL="66759" marR="66759" marT="0" marB="0"/>
                </a:tc>
                <a:tc>
                  <a:txBody>
                    <a:bodyPr/>
                    <a:lstStyle/>
                    <a:p>
                      <a:pPr algn="ctr">
                        <a:spcAft>
                          <a:spcPts val="0"/>
                        </a:spcAft>
                      </a:pPr>
                      <a:r>
                        <a:rPr lang="pt-BR" sz="1400" kern="150" dirty="0">
                          <a:effectLst/>
                        </a:rPr>
                        <a:t>10 a 30 dias</a:t>
                      </a:r>
                      <a:endParaRPr lang="pt-BR" sz="1400" dirty="0">
                        <a:solidFill>
                          <a:srgbClr val="000000"/>
                        </a:solidFill>
                        <a:effectLst/>
                        <a:latin typeface="Times New Roman" panose="02020603050405020304" pitchFamily="18" charset="0"/>
                        <a:ea typeface="Times New Roman" panose="02020603050405020304" pitchFamily="18" charset="0"/>
                      </a:endParaRPr>
                    </a:p>
                  </a:txBody>
                  <a:tcPr marL="66759" marR="66759" marT="0" marB="0" anchor="ctr"/>
                </a:tc>
                <a:tc>
                  <a:txBody>
                    <a:bodyPr/>
                    <a:lstStyle/>
                    <a:p>
                      <a:pPr algn="ctr">
                        <a:spcAft>
                          <a:spcPts val="0"/>
                        </a:spcAft>
                      </a:pPr>
                      <a:r>
                        <a:rPr lang="pt-BR" sz="1400" kern="150">
                          <a:effectLst/>
                        </a:rPr>
                        <a:t>0-4</a:t>
                      </a:r>
                      <a:endParaRPr lang="pt-BR" sz="1400">
                        <a:solidFill>
                          <a:srgbClr val="000000"/>
                        </a:solidFill>
                        <a:effectLst/>
                        <a:latin typeface="Times New Roman" panose="02020603050405020304" pitchFamily="18" charset="0"/>
                        <a:ea typeface="Times New Roman" panose="02020603050405020304" pitchFamily="18" charset="0"/>
                      </a:endParaRPr>
                    </a:p>
                  </a:txBody>
                  <a:tcPr marL="66759" marR="66759" marT="0" marB="0" anchor="ctr"/>
                </a:tc>
                <a:tc>
                  <a:txBody>
                    <a:bodyPr/>
                    <a:lstStyle/>
                    <a:p>
                      <a:pPr algn="ctr">
                        <a:spcAft>
                          <a:spcPts val="0"/>
                        </a:spcAft>
                      </a:pPr>
                      <a:r>
                        <a:rPr lang="pt-BR" sz="1400" kern="150">
                          <a:effectLst/>
                        </a:rPr>
                        <a:t>0-4</a:t>
                      </a:r>
                      <a:endParaRPr lang="pt-BR" sz="1400">
                        <a:solidFill>
                          <a:srgbClr val="000000"/>
                        </a:solidFill>
                        <a:effectLst/>
                        <a:latin typeface="Times New Roman" panose="02020603050405020304" pitchFamily="18" charset="0"/>
                        <a:ea typeface="Times New Roman" panose="02020603050405020304" pitchFamily="18" charset="0"/>
                      </a:endParaRPr>
                    </a:p>
                  </a:txBody>
                  <a:tcPr marL="66759" marR="66759" marT="0" marB="0" anchor="ctr"/>
                </a:tc>
                <a:extLst>
                  <a:ext uri="{0D108BD9-81ED-4DB2-BD59-A6C34878D82A}">
                    <a16:rowId xmlns:a16="http://schemas.microsoft.com/office/drawing/2014/main" val="1349317368"/>
                  </a:ext>
                </a:extLst>
              </a:tr>
              <a:tr h="890119">
                <a:tc>
                  <a:txBody>
                    <a:bodyPr/>
                    <a:lstStyle/>
                    <a:p>
                      <a:pPr algn="ctr">
                        <a:spcAft>
                          <a:spcPts val="0"/>
                        </a:spcAft>
                      </a:pPr>
                      <a:r>
                        <a:rPr lang="pt-BR" sz="1400" kern="150" dirty="0">
                          <a:effectLst/>
                        </a:rPr>
                        <a:t>3</a:t>
                      </a:r>
                      <a:endParaRPr lang="pt-BR" sz="1400" dirty="0">
                        <a:solidFill>
                          <a:schemeClr val="tx1"/>
                        </a:solidFill>
                        <a:effectLst/>
                        <a:latin typeface="Times New Roman" panose="02020603050405020304" pitchFamily="18" charset="0"/>
                        <a:ea typeface="Times New Roman" panose="02020603050405020304" pitchFamily="18" charset="0"/>
                      </a:endParaRPr>
                    </a:p>
                  </a:txBody>
                  <a:tcPr marL="66759" marR="66759" marT="0" marB="0" anchor="ctr">
                    <a:solidFill>
                      <a:schemeClr val="accent6"/>
                    </a:solidFill>
                  </a:tcPr>
                </a:tc>
                <a:tc>
                  <a:txBody>
                    <a:bodyPr/>
                    <a:lstStyle/>
                    <a:p>
                      <a:pPr algn="l">
                        <a:spcAft>
                          <a:spcPts val="0"/>
                        </a:spcAft>
                      </a:pPr>
                      <a:r>
                        <a:rPr lang="pt-BR" sz="1400" kern="150" dirty="0">
                          <a:effectLst/>
                        </a:rPr>
                        <a:t>RN prematuros extremos, egressos da UTIN e/ou com peso de nascimento entre 1300g e 2000g</a:t>
                      </a:r>
                      <a:endParaRPr lang="pt-BR" sz="1400" dirty="0">
                        <a:effectLst/>
                      </a:endParaRPr>
                    </a:p>
                    <a:p>
                      <a:pPr algn="l">
                        <a:spcAft>
                          <a:spcPts val="0"/>
                        </a:spcAft>
                      </a:pPr>
                      <a:r>
                        <a:rPr lang="pt-BR" sz="1400" kern="150" dirty="0">
                          <a:effectLst/>
                        </a:rPr>
                        <a:t> </a:t>
                      </a:r>
                      <a:endParaRPr lang="pt-BR" sz="1400" dirty="0">
                        <a:solidFill>
                          <a:srgbClr val="000000"/>
                        </a:solidFill>
                        <a:effectLst/>
                        <a:latin typeface="Times New Roman" panose="02020603050405020304" pitchFamily="18" charset="0"/>
                        <a:ea typeface="Times New Roman" panose="02020603050405020304" pitchFamily="18" charset="0"/>
                      </a:endParaRPr>
                    </a:p>
                  </a:txBody>
                  <a:tcPr marL="66759" marR="66759" marT="0" marB="0"/>
                </a:tc>
                <a:tc>
                  <a:txBody>
                    <a:bodyPr/>
                    <a:lstStyle/>
                    <a:p>
                      <a:pPr algn="ctr">
                        <a:spcAft>
                          <a:spcPts val="0"/>
                        </a:spcAft>
                      </a:pPr>
                      <a:r>
                        <a:rPr lang="pt-BR" sz="1400" kern="150" dirty="0">
                          <a:effectLst/>
                        </a:rPr>
                        <a:t>3 meses</a:t>
                      </a:r>
                      <a:endParaRPr lang="pt-BR" sz="1400" dirty="0">
                        <a:solidFill>
                          <a:srgbClr val="000000"/>
                        </a:solidFill>
                        <a:effectLst/>
                        <a:latin typeface="Times New Roman" panose="02020603050405020304" pitchFamily="18" charset="0"/>
                        <a:ea typeface="Times New Roman" panose="02020603050405020304" pitchFamily="18" charset="0"/>
                      </a:endParaRPr>
                    </a:p>
                  </a:txBody>
                  <a:tcPr marL="66759" marR="66759" marT="0" marB="0" anchor="ctr"/>
                </a:tc>
                <a:tc>
                  <a:txBody>
                    <a:bodyPr/>
                    <a:lstStyle/>
                    <a:p>
                      <a:pPr algn="ctr">
                        <a:spcAft>
                          <a:spcPts val="0"/>
                        </a:spcAft>
                      </a:pPr>
                      <a:r>
                        <a:rPr lang="pt-BR" sz="1400" kern="150" dirty="0">
                          <a:effectLst/>
                        </a:rPr>
                        <a:t>4-6</a:t>
                      </a:r>
                      <a:endParaRPr lang="pt-BR" sz="1400" dirty="0">
                        <a:solidFill>
                          <a:srgbClr val="000000"/>
                        </a:solidFill>
                        <a:effectLst/>
                        <a:latin typeface="Times New Roman" panose="02020603050405020304" pitchFamily="18" charset="0"/>
                        <a:ea typeface="Times New Roman" panose="02020603050405020304" pitchFamily="18" charset="0"/>
                      </a:endParaRPr>
                    </a:p>
                  </a:txBody>
                  <a:tcPr marL="66759" marR="66759" marT="0" marB="0" anchor="ctr"/>
                </a:tc>
                <a:tc>
                  <a:txBody>
                    <a:bodyPr/>
                    <a:lstStyle/>
                    <a:p>
                      <a:pPr algn="ctr">
                        <a:spcAft>
                          <a:spcPts val="0"/>
                        </a:spcAft>
                      </a:pPr>
                      <a:r>
                        <a:rPr lang="pt-BR" sz="1400" kern="150">
                          <a:effectLst/>
                        </a:rPr>
                        <a:t>1-3</a:t>
                      </a:r>
                      <a:endParaRPr lang="pt-BR" sz="1400">
                        <a:solidFill>
                          <a:srgbClr val="000000"/>
                        </a:solidFill>
                        <a:effectLst/>
                        <a:latin typeface="Times New Roman" panose="02020603050405020304" pitchFamily="18" charset="0"/>
                        <a:ea typeface="Times New Roman" panose="02020603050405020304" pitchFamily="18" charset="0"/>
                      </a:endParaRPr>
                    </a:p>
                  </a:txBody>
                  <a:tcPr marL="66759" marR="66759" marT="0" marB="0" anchor="ctr"/>
                </a:tc>
                <a:extLst>
                  <a:ext uri="{0D108BD9-81ED-4DB2-BD59-A6C34878D82A}">
                    <a16:rowId xmlns:a16="http://schemas.microsoft.com/office/drawing/2014/main" val="2300073573"/>
                  </a:ext>
                </a:extLst>
              </a:tr>
              <a:tr h="1631885">
                <a:tc>
                  <a:txBody>
                    <a:bodyPr/>
                    <a:lstStyle/>
                    <a:p>
                      <a:pPr algn="ctr">
                        <a:spcAft>
                          <a:spcPts val="0"/>
                        </a:spcAft>
                      </a:pPr>
                      <a:r>
                        <a:rPr lang="pt-BR" sz="1400" kern="150" dirty="0">
                          <a:effectLst/>
                        </a:rPr>
                        <a:t>4</a:t>
                      </a:r>
                      <a:endParaRPr lang="pt-BR" sz="1400" dirty="0">
                        <a:solidFill>
                          <a:schemeClr val="tx1"/>
                        </a:solidFill>
                        <a:effectLst/>
                        <a:latin typeface="Times New Roman" panose="02020603050405020304" pitchFamily="18" charset="0"/>
                        <a:ea typeface="Times New Roman" panose="02020603050405020304" pitchFamily="18" charset="0"/>
                      </a:endParaRPr>
                    </a:p>
                  </a:txBody>
                  <a:tcPr marL="66759" marR="66759" marT="0" marB="0" anchor="ctr">
                    <a:solidFill>
                      <a:schemeClr val="accent6"/>
                    </a:solidFill>
                  </a:tcPr>
                </a:tc>
                <a:tc>
                  <a:txBody>
                    <a:bodyPr/>
                    <a:lstStyle/>
                    <a:p>
                      <a:pPr algn="l">
                        <a:spcAft>
                          <a:spcPts val="0"/>
                        </a:spcAft>
                      </a:pPr>
                      <a:r>
                        <a:rPr lang="pt-BR" sz="1400" kern="150" dirty="0">
                          <a:effectLst/>
                        </a:rPr>
                        <a:t>RN com sequelas por anóxia neonatal, malformação congênita ou síndromes genéticas, que necessitam ou não de oxigenoterapia, monitoramento cardíaco, GTT e/ou TQT</a:t>
                      </a:r>
                      <a:endParaRPr lang="pt-BR" sz="1400" dirty="0">
                        <a:effectLst/>
                      </a:endParaRPr>
                    </a:p>
                    <a:p>
                      <a:pPr algn="l">
                        <a:spcAft>
                          <a:spcPts val="0"/>
                        </a:spcAft>
                      </a:pPr>
                      <a:r>
                        <a:rPr lang="pt-BR" sz="1400" kern="150" dirty="0">
                          <a:effectLst/>
                        </a:rPr>
                        <a:t> </a:t>
                      </a:r>
                      <a:endParaRPr lang="pt-BR" sz="1400" dirty="0">
                        <a:solidFill>
                          <a:srgbClr val="000000"/>
                        </a:solidFill>
                        <a:effectLst/>
                        <a:latin typeface="Times New Roman" panose="02020603050405020304" pitchFamily="18" charset="0"/>
                        <a:ea typeface="Times New Roman" panose="02020603050405020304" pitchFamily="18" charset="0"/>
                      </a:endParaRPr>
                    </a:p>
                  </a:txBody>
                  <a:tcPr marL="66759" marR="66759" marT="0" marB="0"/>
                </a:tc>
                <a:tc>
                  <a:txBody>
                    <a:bodyPr/>
                    <a:lstStyle/>
                    <a:p>
                      <a:pPr algn="ctr">
                        <a:spcAft>
                          <a:spcPts val="0"/>
                        </a:spcAft>
                      </a:pPr>
                      <a:r>
                        <a:rPr lang="pt-BR" sz="1400" kern="150" dirty="0">
                          <a:effectLst/>
                        </a:rPr>
                        <a:t>3 meses até 2 anos</a:t>
                      </a:r>
                      <a:endParaRPr lang="pt-BR" sz="1400" dirty="0">
                        <a:solidFill>
                          <a:srgbClr val="000000"/>
                        </a:solidFill>
                        <a:effectLst/>
                        <a:latin typeface="Times New Roman" panose="02020603050405020304" pitchFamily="18" charset="0"/>
                        <a:ea typeface="Times New Roman" panose="02020603050405020304" pitchFamily="18" charset="0"/>
                      </a:endParaRPr>
                    </a:p>
                  </a:txBody>
                  <a:tcPr marL="66759" marR="66759" marT="0" marB="0" anchor="ctr"/>
                </a:tc>
                <a:tc>
                  <a:txBody>
                    <a:bodyPr/>
                    <a:lstStyle/>
                    <a:p>
                      <a:pPr algn="ctr">
                        <a:spcAft>
                          <a:spcPts val="0"/>
                        </a:spcAft>
                      </a:pPr>
                      <a:r>
                        <a:rPr lang="pt-BR" sz="1400" kern="150" dirty="0">
                          <a:effectLst/>
                        </a:rPr>
                        <a:t>1-3</a:t>
                      </a:r>
                      <a:endParaRPr lang="pt-BR" sz="1400" dirty="0">
                        <a:solidFill>
                          <a:srgbClr val="000000"/>
                        </a:solidFill>
                        <a:effectLst/>
                        <a:latin typeface="Times New Roman" panose="02020603050405020304" pitchFamily="18" charset="0"/>
                        <a:ea typeface="Times New Roman" panose="02020603050405020304" pitchFamily="18" charset="0"/>
                      </a:endParaRPr>
                    </a:p>
                  </a:txBody>
                  <a:tcPr marL="66759" marR="66759" marT="0" marB="0" anchor="ctr"/>
                </a:tc>
                <a:tc>
                  <a:txBody>
                    <a:bodyPr/>
                    <a:lstStyle/>
                    <a:p>
                      <a:pPr algn="ctr">
                        <a:spcAft>
                          <a:spcPts val="0"/>
                        </a:spcAft>
                      </a:pPr>
                      <a:r>
                        <a:rPr lang="pt-BR" sz="1400" kern="150" dirty="0">
                          <a:effectLst/>
                        </a:rPr>
                        <a:t>1-3</a:t>
                      </a:r>
                      <a:endParaRPr lang="pt-BR" sz="1400" dirty="0">
                        <a:solidFill>
                          <a:srgbClr val="000000"/>
                        </a:solidFill>
                        <a:effectLst/>
                        <a:latin typeface="Times New Roman" panose="02020603050405020304" pitchFamily="18" charset="0"/>
                        <a:ea typeface="Times New Roman" panose="02020603050405020304" pitchFamily="18" charset="0"/>
                      </a:endParaRPr>
                    </a:p>
                  </a:txBody>
                  <a:tcPr marL="66759" marR="66759" marT="0" marB="0" anchor="ctr"/>
                </a:tc>
                <a:extLst>
                  <a:ext uri="{0D108BD9-81ED-4DB2-BD59-A6C34878D82A}">
                    <a16:rowId xmlns:a16="http://schemas.microsoft.com/office/drawing/2014/main" val="1726064022"/>
                  </a:ext>
                </a:extLst>
              </a:tr>
            </a:tbl>
          </a:graphicData>
        </a:graphic>
      </p:graphicFrame>
      <p:sp>
        <p:nvSpPr>
          <p:cNvPr id="4" name="Espaço Reservado para Número de Slide 3"/>
          <p:cNvSpPr>
            <a:spLocks noGrp="1"/>
          </p:cNvSpPr>
          <p:nvPr>
            <p:ph type="sldNum" sz="quarter" idx="12"/>
          </p:nvPr>
        </p:nvSpPr>
        <p:spPr/>
        <p:txBody>
          <a:bodyPr/>
          <a:lstStyle/>
          <a:p>
            <a:fld id="{CC7C61B3-1219-4640-85E7-64A3FADF2D86}" type="slidenum">
              <a:rPr lang="pt-BR" smtClean="0"/>
              <a:t>9</a:t>
            </a:fld>
            <a:endParaRPr lang="pt-BR"/>
          </a:p>
        </p:txBody>
      </p:sp>
      <p:sp>
        <p:nvSpPr>
          <p:cNvPr id="6" name="CaixaDeTexto 5">
            <a:extLst>
              <a:ext uri="{FF2B5EF4-FFF2-40B4-BE49-F238E27FC236}">
                <a16:creationId xmlns:a16="http://schemas.microsoft.com/office/drawing/2014/main" id="{70B3BD08-3063-BB81-D20E-716575463A9D}"/>
              </a:ext>
            </a:extLst>
          </p:cNvPr>
          <p:cNvSpPr txBox="1"/>
          <p:nvPr/>
        </p:nvSpPr>
        <p:spPr>
          <a:xfrm>
            <a:off x="1288026" y="2228533"/>
            <a:ext cx="2753033" cy="2123658"/>
          </a:xfrm>
          <a:prstGeom prst="rect">
            <a:avLst/>
          </a:prstGeom>
          <a:noFill/>
        </p:spPr>
        <p:txBody>
          <a:bodyPr wrap="square">
            <a:spAutoFit/>
          </a:bodyPr>
          <a:lstStyle/>
          <a:p>
            <a:r>
              <a:rPr lang="pt-BR" sz="3600" spc="-150" dirty="0">
                <a:solidFill>
                  <a:srgbClr val="FFFEFF"/>
                </a:solidFill>
                <a:latin typeface="+mj-lt"/>
                <a:ea typeface="+mj-ea"/>
                <a:cs typeface="+mj-cs"/>
              </a:rPr>
              <a:t>Caracterização da clientela</a:t>
            </a:r>
          </a:p>
          <a:p>
            <a:r>
              <a:rPr lang="pt-BR" sz="3600" spc="-150" dirty="0">
                <a:solidFill>
                  <a:srgbClr val="FFFEFF"/>
                </a:solidFill>
                <a:latin typeface="+mj-lt"/>
                <a:ea typeface="+mj-ea"/>
                <a:cs typeface="+mj-cs"/>
              </a:rPr>
              <a:t>da </a:t>
            </a:r>
            <a:r>
              <a:rPr lang="pt-BR" sz="3600" spc="-150" dirty="0" err="1">
                <a:solidFill>
                  <a:srgbClr val="FFFEFF"/>
                </a:solidFill>
                <a:latin typeface="+mj-lt"/>
                <a:ea typeface="+mj-ea"/>
                <a:cs typeface="+mj-cs"/>
              </a:rPr>
              <a:t>UCINCo</a:t>
            </a:r>
            <a:endParaRPr lang="pt-BR" sz="3600" spc="-150" dirty="0">
              <a:solidFill>
                <a:srgbClr val="FFFEFF"/>
              </a:solidFill>
              <a:latin typeface="+mj-lt"/>
              <a:ea typeface="+mj-ea"/>
              <a:cs typeface="+mj-cs"/>
            </a:endParaRPr>
          </a:p>
          <a:p>
            <a:r>
              <a:rPr lang="pt-BR" sz="2400" spc="-150" dirty="0">
                <a:solidFill>
                  <a:srgbClr val="FFFEFF"/>
                </a:solidFill>
                <a:latin typeface="+mj-lt"/>
                <a:ea typeface="+mj-ea"/>
                <a:cs typeface="+mj-cs"/>
              </a:rPr>
              <a:t>(</a:t>
            </a:r>
            <a:r>
              <a:rPr lang="pt-BR" sz="2400" spc="-150" dirty="0" err="1">
                <a:solidFill>
                  <a:srgbClr val="FFFEFF"/>
                </a:solidFill>
                <a:latin typeface="+mj-lt"/>
                <a:ea typeface="+mj-ea"/>
                <a:cs typeface="+mj-cs"/>
              </a:rPr>
              <a:t>Matsuo</a:t>
            </a:r>
            <a:r>
              <a:rPr lang="pt-BR" sz="2400" spc="-150" dirty="0">
                <a:solidFill>
                  <a:srgbClr val="FFFEFF"/>
                </a:solidFill>
                <a:latin typeface="+mj-lt"/>
                <a:ea typeface="+mj-ea"/>
                <a:cs typeface="+mj-cs"/>
              </a:rPr>
              <a:t>, 2016)</a:t>
            </a:r>
          </a:p>
        </p:txBody>
      </p:sp>
    </p:spTree>
    <p:extLst>
      <p:ext uri="{BB962C8B-B14F-4D97-AF65-F5344CB8AC3E}">
        <p14:creationId xmlns:p14="http://schemas.microsoft.com/office/powerpoint/2010/main" val="1946237555"/>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docProps/app.xml><?xml version="1.0" encoding="utf-8"?>
<Properties xmlns="http://schemas.openxmlformats.org/officeDocument/2006/extended-properties" xmlns:vt="http://schemas.openxmlformats.org/officeDocument/2006/docPropsVTypes">
  <Template>TM16401371[[fn=Atlas]]</Template>
  <TotalTime>186</TotalTime>
  <Words>2776</Words>
  <Application>Microsoft Office PowerPoint</Application>
  <PresentationFormat>Widescreen</PresentationFormat>
  <Paragraphs>197</Paragraphs>
  <Slides>23</Slides>
  <Notes>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23</vt:i4>
      </vt:variant>
    </vt:vector>
  </HeadingPairs>
  <TitlesOfParts>
    <vt:vector size="31" baseType="lpstr">
      <vt:lpstr>Arial</vt:lpstr>
      <vt:lpstr>Calibri</vt:lpstr>
      <vt:lpstr>Calibri Light</vt:lpstr>
      <vt:lpstr>Liberation Serif</vt:lpstr>
      <vt:lpstr>Rockwell</vt:lpstr>
      <vt:lpstr>Times New Roman</vt:lpstr>
      <vt:lpstr>Wingdings</vt:lpstr>
      <vt:lpstr>Atlas</vt:lpstr>
      <vt:lpstr>TERAPIA OCUPACIONAL EM UNIDADES DE INTERNAÇÃO NEONATAIS</vt:lpstr>
      <vt:lpstr>Referências</vt:lpstr>
      <vt:lpstr>O SUS, os programas de saúde materna e infantil e a inserção da Terapia Ocupacional</vt:lpstr>
      <vt:lpstr>O SUS, os programas de saúde materna e infantil e a inserção da Terapia Ocupacional</vt:lpstr>
      <vt:lpstr>Unidades de Internação Neonatal</vt:lpstr>
      <vt:lpstr>Unidades de Internação Neonatal</vt:lpstr>
      <vt:lpstr>Aportes teórico-conceituais e políticos</vt:lpstr>
      <vt:lpstr>Aportes teórico-conceituais e políticos</vt:lpstr>
      <vt:lpstr>Caracterização da clientela da UCINCo</vt:lpstr>
      <vt:lpstr>Caracterização do atendimento do Setor de Terapia Ocupacional na UCINCo de uma maternidade pública</vt:lpstr>
      <vt:lpstr>Modelo integrativo de atenção da Terapia Ocupacional junto a neonatos hospitalizados na perspectiva da integralidade e humanização do cuidado: uma proposição</vt:lpstr>
      <vt:lpstr>Modelo integrativo de atenção da Terapia Ocupacional junto a neonatos hospitalizados na perspectiva da integralidade e humanização do cuidado: uma proposição</vt:lpstr>
      <vt:lpstr>Atuação do terapeuta ocupacional com o neonato em unidades neonatais</vt:lpstr>
      <vt:lpstr>Apresentação do PowerPoint</vt:lpstr>
      <vt:lpstr>Atuação do terapeuta ocupacional com o neonato : auto-regulação</vt:lpstr>
      <vt:lpstr>Atuação do terapeuta ocupacional com o neonato : auto-regulação</vt:lpstr>
      <vt:lpstr>Atuação do terapeuta ocupacional com o neonato: desenvolvimento e ambiência</vt:lpstr>
      <vt:lpstr>Atuação do terapeuta ocupacional com a mãe e a família</vt:lpstr>
      <vt:lpstr>Atuação do terapeuta ocupacional para a interação mãe-bebê</vt:lpstr>
      <vt:lpstr>Atuação do terapeuta ocupacional: a construção da RAS</vt:lpstr>
      <vt:lpstr>Atuação do terapeuta ocupacional: a construção da RAS</vt:lpstr>
      <vt:lpstr>Atuação do terapeuta ocupacional: a construção da RAS</vt:lpstr>
      <vt:lpstr>Atuação do terapeuta ocupacional em unidades neonatais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TERAPIA OCUPACIONAL EM UNIDADES DE INTERNAÇÃO NEONATAIS</dc:title>
  <dc:creator>Sandra Galheigo</dc:creator>
  <cp:lastModifiedBy>Sandra Galheigo</cp:lastModifiedBy>
  <cp:revision>6</cp:revision>
  <dcterms:created xsi:type="dcterms:W3CDTF">2023-11-15T19:02:46Z</dcterms:created>
  <dcterms:modified xsi:type="dcterms:W3CDTF">2023-11-15T22:09:04Z</dcterms:modified>
</cp:coreProperties>
</file>