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sldIdLst>
    <p:sldId id="263" r:id="rId2"/>
    <p:sldId id="26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B9D4-CBCD-40D9-A646-8DA894C2CBC9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F22649-8C68-46BA-B922-ED1DB0A1CA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4926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B9D4-CBCD-40D9-A646-8DA894C2CBC9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F22649-8C68-46BA-B922-ED1DB0A1CA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083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B9D4-CBCD-40D9-A646-8DA894C2CBC9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F22649-8C68-46BA-B922-ED1DB0A1CA3E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3449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B9D4-CBCD-40D9-A646-8DA894C2CBC9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F22649-8C68-46BA-B922-ED1DB0A1CA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6475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B9D4-CBCD-40D9-A646-8DA894C2CBC9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F22649-8C68-46BA-B922-ED1DB0A1CA3E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6826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B9D4-CBCD-40D9-A646-8DA894C2CBC9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F22649-8C68-46BA-B922-ED1DB0A1CA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29176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B9D4-CBCD-40D9-A646-8DA894C2CBC9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649-8C68-46BA-B922-ED1DB0A1CA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017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B9D4-CBCD-40D9-A646-8DA894C2CBC9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649-8C68-46BA-B922-ED1DB0A1CA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84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B9D4-CBCD-40D9-A646-8DA894C2CBC9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649-8C68-46BA-B922-ED1DB0A1CA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1354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B9D4-CBCD-40D9-A646-8DA894C2CBC9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F22649-8C68-46BA-B922-ED1DB0A1CA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173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B9D4-CBCD-40D9-A646-8DA894C2CBC9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F22649-8C68-46BA-B922-ED1DB0A1CA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4249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B9D4-CBCD-40D9-A646-8DA894C2CBC9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F22649-8C68-46BA-B922-ED1DB0A1CA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922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B9D4-CBCD-40D9-A646-8DA894C2CBC9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649-8C68-46BA-B922-ED1DB0A1CA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7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B9D4-CBCD-40D9-A646-8DA894C2CBC9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649-8C68-46BA-B922-ED1DB0A1CA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538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B9D4-CBCD-40D9-A646-8DA894C2CBC9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649-8C68-46BA-B922-ED1DB0A1CA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129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B9D4-CBCD-40D9-A646-8DA894C2CBC9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F22649-8C68-46BA-B922-ED1DB0A1CA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737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7B9D4-CBCD-40D9-A646-8DA894C2CBC9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F22649-8C68-46BA-B922-ED1DB0A1CA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7508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64" r:id="rId15"/>
    <p:sldLayoutId id="214748386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584200"/>
            <a:ext cx="8915399" cy="4193181"/>
          </a:xfrm>
        </p:spPr>
        <p:txBody>
          <a:bodyPr>
            <a:normAutofit fontScale="90000"/>
          </a:bodyPr>
          <a:lstStyle/>
          <a:p>
            <a:r>
              <a:rPr lang="pt-BR" dirty="0"/>
              <a:t>A formação da burocracia brasileira: trajetória e significado das reformas administrativas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559921"/>
          </a:xfrm>
        </p:spPr>
        <p:txBody>
          <a:bodyPr>
            <a:normAutofit/>
          </a:bodyPr>
          <a:lstStyle/>
          <a:p>
            <a:pPr algn="ctr"/>
            <a:r>
              <a:rPr lang="pt-BR" sz="2000" dirty="0"/>
              <a:t>Disciplina: ACH3554 - Estado, Burocracia e Políticas Públicas </a:t>
            </a:r>
          </a:p>
          <a:p>
            <a:pPr algn="ctr"/>
            <a:r>
              <a:rPr lang="pt-BR" sz="2000" dirty="0" err="1"/>
              <a:t>Profª</a:t>
            </a:r>
            <a:r>
              <a:rPr lang="pt-BR" sz="2000" dirty="0"/>
              <a:t>. Cecília </a:t>
            </a:r>
            <a:r>
              <a:rPr lang="pt-BR" sz="2000" dirty="0" err="1"/>
              <a:t>Olivieri</a:t>
            </a:r>
            <a:endParaRPr lang="pt-BR" sz="2000" dirty="0"/>
          </a:p>
          <a:p>
            <a:pPr algn="ctr"/>
            <a:r>
              <a:rPr lang="pt-BR" sz="2000" dirty="0"/>
              <a:t>2º semestre - 2020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4899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quê </a:t>
            </a:r>
            <a:r>
              <a:rPr lang="pt-BR" dirty="0" err="1"/>
              <a:t>vcs</a:t>
            </a:r>
            <a:r>
              <a:rPr lang="pt-BR" dirty="0"/>
              <a:t> precisam compreender nesta aula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Texto apresenta trajetória da burocracia brasileira, considerando:</a:t>
            </a:r>
          </a:p>
          <a:p>
            <a:pPr lvl="1"/>
            <a:r>
              <a:rPr lang="pt-BR" sz="2000" dirty="0"/>
              <a:t>Relação entre política e burocracia (burocracia é poder): “problemas/questões” políticas </a:t>
            </a:r>
            <a:r>
              <a:rPr lang="pt-BR" sz="2000" b="1" dirty="0"/>
              <a:t>condicionam</a:t>
            </a:r>
            <a:r>
              <a:rPr lang="pt-BR" sz="2000" dirty="0"/>
              <a:t> formas da burocracia</a:t>
            </a:r>
          </a:p>
          <a:p>
            <a:pPr lvl="1"/>
            <a:r>
              <a:rPr lang="pt-BR" sz="2000" dirty="0"/>
              <a:t>Relação entre política e administração (burocracia é controle): reformas administrativas foram feitas para resolver questões administrativas </a:t>
            </a:r>
            <a:r>
              <a:rPr lang="pt-BR" sz="2000" b="1" dirty="0"/>
              <a:t>e</a:t>
            </a:r>
            <a:r>
              <a:rPr lang="pt-BR" sz="2000" dirty="0"/>
              <a:t> políticas</a:t>
            </a:r>
          </a:p>
          <a:p>
            <a:endParaRPr lang="pt-BR" sz="2000" dirty="0"/>
          </a:p>
          <a:p>
            <a:r>
              <a:rPr lang="pt-BR" sz="2000" dirty="0"/>
              <a:t>Modernização conservadora prevalece até hoje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1357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Império e velha República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 smtClean="0"/>
              <a:t>Questão política: </a:t>
            </a:r>
            <a:r>
              <a:rPr lang="pt-BR" sz="2000" dirty="0"/>
              <a:t>garantir domínio do território, construir instituições do Estado nacional</a:t>
            </a:r>
          </a:p>
          <a:p>
            <a:r>
              <a:rPr lang="pt-BR" sz="2000" dirty="0"/>
              <a:t>Características da burocracia: </a:t>
            </a:r>
          </a:p>
          <a:p>
            <a:pPr lvl="1"/>
            <a:r>
              <a:rPr lang="pt-BR" sz="2000" dirty="0"/>
              <a:t>centralização (tradição portuguesa) </a:t>
            </a:r>
          </a:p>
          <a:p>
            <a:pPr lvl="1"/>
            <a:r>
              <a:rPr lang="pt-BR" sz="2000" dirty="0"/>
              <a:t>ambiguidade: personalismo/patrimonialismo e elite político-administrativa formada na Europa</a:t>
            </a:r>
          </a:p>
          <a:p>
            <a:pPr lvl="1"/>
            <a:r>
              <a:rPr lang="pt-BR" sz="2000" dirty="0"/>
              <a:t>José Murilo de Carvalho: hipertrofia do centro de decisão, hipotrofia da capacidade de implementação</a:t>
            </a:r>
          </a:p>
        </p:txBody>
      </p:sp>
    </p:spTree>
    <p:extLst>
      <p:ext uri="{BB962C8B-B14F-4D97-AF65-F5344CB8AC3E}">
        <p14:creationId xmlns:p14="http://schemas.microsoft.com/office/powerpoint/2010/main" val="258579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Era Vargas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219200"/>
            <a:ext cx="8915400" cy="5372100"/>
          </a:xfrm>
        </p:spPr>
        <p:txBody>
          <a:bodyPr>
            <a:noAutofit/>
          </a:bodyPr>
          <a:lstStyle/>
          <a:p>
            <a:r>
              <a:rPr lang="pt-BR" sz="2000" dirty="0" smtClean="0"/>
              <a:t>Questão política: </a:t>
            </a:r>
            <a:r>
              <a:rPr lang="pt-BR" sz="2000" dirty="0"/>
              <a:t>sair da crise </a:t>
            </a:r>
            <a:r>
              <a:rPr lang="pt-BR" sz="2000" dirty="0" smtClean="0"/>
              <a:t>econômica de </a:t>
            </a:r>
            <a:r>
              <a:rPr lang="pt-BR" sz="2000" dirty="0"/>
              <a:t>29 (criar mecanismos estatais de intervenção econômica e social)</a:t>
            </a:r>
          </a:p>
          <a:p>
            <a:pPr lvl="1"/>
            <a:r>
              <a:rPr lang="pt-BR" sz="2000" dirty="0"/>
              <a:t>Intervenção econômica: garantir exportações </a:t>
            </a:r>
            <a:r>
              <a:rPr lang="pt-BR" sz="2000" dirty="0" smtClean="0"/>
              <a:t>(principal fonte de tributos</a:t>
            </a:r>
            <a:r>
              <a:rPr lang="pt-BR" sz="2000" dirty="0"/>
              <a:t>), </a:t>
            </a:r>
            <a:r>
              <a:rPr lang="pt-BR" sz="2000" dirty="0" smtClean="0"/>
              <a:t>promover industrialização</a:t>
            </a:r>
            <a:endParaRPr lang="pt-BR" sz="2000" dirty="0"/>
          </a:p>
          <a:p>
            <a:pPr lvl="1"/>
            <a:r>
              <a:rPr lang="pt-BR" sz="2000" dirty="0"/>
              <a:t>Intervenção social: regular conflito capital x trabalho </a:t>
            </a:r>
            <a:r>
              <a:rPr lang="pt-BR" sz="2000" dirty="0" smtClean="0"/>
              <a:t>(contexto europeu: fortes tensões sociais, greves, socialismo, anarquismo, revolução socialista em 1917)</a:t>
            </a:r>
            <a:endParaRPr lang="pt-BR" sz="2000" dirty="0"/>
          </a:p>
          <a:p>
            <a:r>
              <a:rPr lang="pt-BR" sz="2000" dirty="0"/>
              <a:t>Novo modelo de desenvolvimento econômico e social demanda novo Estado e nova burocracia</a:t>
            </a:r>
          </a:p>
          <a:p>
            <a:r>
              <a:rPr lang="pt-BR" sz="2000" dirty="0"/>
              <a:t>Primeira reforma administrativa: DASP (Departamento de Administração do Serviço </a:t>
            </a:r>
            <a:r>
              <a:rPr lang="pt-BR" sz="2000" dirty="0" smtClean="0"/>
              <a:t>Público </a:t>
            </a:r>
            <a:r>
              <a:rPr lang="pt-BR" sz="2000" dirty="0"/>
              <a:t>– </a:t>
            </a:r>
            <a:r>
              <a:rPr lang="pt-BR" sz="2000" dirty="0" smtClean="0"/>
              <a:t>1937). Objetivos:</a:t>
            </a:r>
            <a:endParaRPr lang="pt-BR" sz="2000" dirty="0"/>
          </a:p>
          <a:p>
            <a:pPr lvl="1"/>
            <a:r>
              <a:rPr lang="pt-BR" sz="2000" dirty="0"/>
              <a:t>Criar burocracia moderna/weberiana: controle das finanças, controle administrativo, meritocracia</a:t>
            </a:r>
          </a:p>
          <a:p>
            <a:pPr lvl="1"/>
            <a:r>
              <a:rPr lang="pt-BR" sz="2000" dirty="0"/>
              <a:t>Garantir controle nos estados: lealdade política ao governo central</a:t>
            </a:r>
          </a:p>
        </p:txBody>
      </p:sp>
    </p:spTree>
    <p:extLst>
      <p:ext uri="{BB962C8B-B14F-4D97-AF65-F5344CB8AC3E}">
        <p14:creationId xmlns:p14="http://schemas.microsoft.com/office/powerpoint/2010/main" val="15857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Ditadura militar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320800"/>
            <a:ext cx="8915400" cy="4590422"/>
          </a:xfrm>
        </p:spPr>
        <p:txBody>
          <a:bodyPr>
            <a:normAutofit fontScale="92500" lnSpcReduction="20000"/>
          </a:bodyPr>
          <a:lstStyle/>
          <a:p>
            <a:r>
              <a:rPr lang="pt-BR" sz="2200" dirty="0" smtClean="0"/>
              <a:t>Questão política: </a:t>
            </a:r>
            <a:r>
              <a:rPr lang="pt-BR" sz="2200" dirty="0"/>
              <a:t>controlar política partidária e aprofundar industrialização</a:t>
            </a:r>
          </a:p>
          <a:p>
            <a:pPr lvl="1"/>
            <a:r>
              <a:rPr lang="pt-BR" sz="2200" dirty="0"/>
              <a:t>Negociação </a:t>
            </a:r>
            <a:r>
              <a:rPr lang="pt-BR" sz="2200" dirty="0" smtClean="0"/>
              <a:t>(manutenção e cerceamento dos partidos) e </a:t>
            </a:r>
            <a:r>
              <a:rPr lang="pt-BR" sz="2200" dirty="0"/>
              <a:t>repressão política </a:t>
            </a:r>
            <a:r>
              <a:rPr lang="pt-BR" sz="2200" dirty="0" smtClean="0"/>
              <a:t>(cassações de políticos, repressão social)</a:t>
            </a:r>
            <a:endParaRPr lang="pt-BR" sz="2200" dirty="0"/>
          </a:p>
          <a:p>
            <a:pPr lvl="1"/>
            <a:r>
              <a:rPr lang="pt-BR" sz="2200" dirty="0"/>
              <a:t>Legitimação: discurso patriótico, discurso anticomunista, ideologia </a:t>
            </a:r>
            <a:r>
              <a:rPr lang="pt-BR" sz="2200" dirty="0" err="1"/>
              <a:t>antipolítica</a:t>
            </a:r>
            <a:r>
              <a:rPr lang="pt-BR" sz="2200" dirty="0"/>
              <a:t>, ideologia </a:t>
            </a:r>
            <a:r>
              <a:rPr lang="pt-BR" sz="2200" dirty="0" err="1"/>
              <a:t>tecnoburocrática</a:t>
            </a:r>
            <a:r>
              <a:rPr lang="pt-BR" sz="2200" dirty="0"/>
              <a:t>, discurso desenvolvimentista</a:t>
            </a:r>
          </a:p>
          <a:p>
            <a:r>
              <a:rPr lang="pt-BR" sz="2200" dirty="0"/>
              <a:t>Reforma do Decreto Lei 200 de 1967</a:t>
            </a:r>
          </a:p>
          <a:p>
            <a:pPr lvl="1"/>
            <a:r>
              <a:rPr lang="pt-BR" sz="2200" dirty="0" smtClean="0"/>
              <a:t>Já estava em discussão no Congresso em 1963</a:t>
            </a:r>
          </a:p>
          <a:p>
            <a:pPr lvl="1"/>
            <a:r>
              <a:rPr lang="pt-BR" sz="2200" dirty="0" smtClean="0"/>
              <a:t>Resolver </a:t>
            </a:r>
            <a:r>
              <a:rPr lang="pt-BR" sz="2200" dirty="0"/>
              <a:t>disfunções da burocracia (centralismo na federação, fragmentação administrativa/falta de coordenação)</a:t>
            </a:r>
          </a:p>
          <a:p>
            <a:pPr lvl="1"/>
            <a:r>
              <a:rPr lang="pt-BR" sz="2200" dirty="0"/>
              <a:t>Fortaleceu carreiras, criou mecanismos de planejamento e avaliação (IPEA, controle interno), expandiu políticas de saneamento, habitação, educação e previdência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9570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93055"/>
            <a:ext cx="8911687" cy="1280890"/>
          </a:xfrm>
        </p:spPr>
        <p:txBody>
          <a:bodyPr/>
          <a:lstStyle/>
          <a:p>
            <a:r>
              <a:rPr lang="pt-BR" dirty="0" smtClean="0"/>
              <a:t>CF 1988 e Reforma Bresser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333500"/>
            <a:ext cx="8915400" cy="5181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pt-BR" sz="2000" dirty="0" smtClean="0"/>
              <a:t>Questões políticas</a:t>
            </a:r>
            <a:r>
              <a:rPr lang="pt-BR" sz="2000" dirty="0"/>
              <a:t>: crise do Estado (instrumentos de ação estatal ineficientes) e </a:t>
            </a:r>
            <a:r>
              <a:rPr lang="pt-BR" sz="2000" dirty="0" smtClean="0"/>
              <a:t>redemocratização (demandas sociais reprimidas)</a:t>
            </a:r>
            <a:endParaRPr lang="pt-BR" sz="2000" dirty="0"/>
          </a:p>
          <a:p>
            <a:pPr>
              <a:lnSpc>
                <a:spcPct val="90000"/>
              </a:lnSpc>
            </a:pPr>
            <a:r>
              <a:rPr lang="pt-BR" sz="2000" dirty="0"/>
              <a:t>Redemocratização exige negociação e inclusão:</a:t>
            </a:r>
          </a:p>
          <a:p>
            <a:pPr lvl="1">
              <a:lnSpc>
                <a:spcPct val="90000"/>
              </a:lnSpc>
            </a:pPr>
            <a:r>
              <a:rPr lang="pt-BR" sz="2000" dirty="0"/>
              <a:t>CF88: </a:t>
            </a:r>
          </a:p>
          <a:p>
            <a:pPr lvl="2">
              <a:lnSpc>
                <a:spcPct val="90000"/>
              </a:lnSpc>
            </a:pPr>
            <a:r>
              <a:rPr lang="pt-BR" sz="2000" dirty="0"/>
              <a:t>Democratização </a:t>
            </a:r>
            <a:r>
              <a:rPr lang="pt-BR" sz="2000" dirty="0" smtClean="0"/>
              <a:t>(sistema multipartidário, garantias de liberdades individuais e políticas)</a:t>
            </a:r>
            <a:endParaRPr lang="pt-BR" sz="2000" dirty="0"/>
          </a:p>
          <a:p>
            <a:pPr lvl="2">
              <a:lnSpc>
                <a:spcPct val="90000"/>
              </a:lnSpc>
            </a:pPr>
            <a:r>
              <a:rPr lang="pt-BR" sz="2000" dirty="0" smtClean="0"/>
              <a:t>Descentralização de competências para estados e municípios</a:t>
            </a:r>
            <a:endParaRPr lang="pt-BR" sz="2000" dirty="0"/>
          </a:p>
          <a:p>
            <a:pPr lvl="2">
              <a:lnSpc>
                <a:spcPct val="90000"/>
              </a:lnSpc>
            </a:pPr>
            <a:r>
              <a:rPr lang="pt-BR" sz="2000" dirty="0" smtClean="0"/>
              <a:t>Profissionalização da burocracia</a:t>
            </a:r>
            <a:endParaRPr lang="pt-BR" sz="2000" dirty="0"/>
          </a:p>
          <a:p>
            <a:pPr lvl="2">
              <a:lnSpc>
                <a:spcPct val="90000"/>
              </a:lnSpc>
            </a:pPr>
            <a:r>
              <a:rPr lang="pt-BR" sz="2000" dirty="0"/>
              <a:t>Políticas </a:t>
            </a:r>
            <a:r>
              <a:rPr lang="pt-BR" sz="2000" dirty="0" smtClean="0"/>
              <a:t>sociais (gasto social e estruturação de políticas públicas)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256796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CF 1988 e Reforma Bresser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pt-BR" sz="2000" dirty="0"/>
              <a:t>Reforma Bresser:</a:t>
            </a:r>
          </a:p>
          <a:p>
            <a:pPr lvl="2">
              <a:lnSpc>
                <a:spcPct val="90000"/>
              </a:lnSpc>
            </a:pPr>
            <a:r>
              <a:rPr lang="pt-BR" sz="2000" dirty="0" smtClean="0"/>
              <a:t>Inspiração nas reformas do “new </a:t>
            </a:r>
            <a:r>
              <a:rPr lang="pt-BR" sz="2000" dirty="0" err="1" smtClean="0"/>
              <a:t>public</a:t>
            </a:r>
            <a:r>
              <a:rPr lang="pt-BR" sz="2000" dirty="0" smtClean="0"/>
              <a:t> management” [redução do Estado (privatizações), novos arranjos (terceiro setor), aproximação dos regimes de trabalho público e privado, orientação para o consumidor/cidadão] </a:t>
            </a:r>
          </a:p>
          <a:p>
            <a:pPr lvl="2">
              <a:lnSpc>
                <a:spcPct val="90000"/>
              </a:lnSpc>
            </a:pPr>
            <a:r>
              <a:rPr lang="pt-BR" sz="2000" dirty="0" smtClean="0"/>
              <a:t>Resultados: </a:t>
            </a:r>
          </a:p>
          <a:p>
            <a:pPr lvl="3">
              <a:lnSpc>
                <a:spcPct val="90000"/>
              </a:lnSpc>
            </a:pPr>
            <a:r>
              <a:rPr lang="pt-BR" sz="1800" dirty="0" smtClean="0"/>
              <a:t>Aprofundamento </a:t>
            </a:r>
            <a:r>
              <a:rPr lang="pt-BR" sz="1800" dirty="0"/>
              <a:t>da burocracia </a:t>
            </a:r>
            <a:r>
              <a:rPr lang="pt-BR" sz="1800" dirty="0" smtClean="0"/>
              <a:t>weberiana (corporativismo + tendência da CF88)</a:t>
            </a:r>
            <a:endParaRPr lang="pt-BR" sz="1800" dirty="0"/>
          </a:p>
          <a:p>
            <a:pPr lvl="3">
              <a:lnSpc>
                <a:spcPct val="90000"/>
              </a:lnSpc>
            </a:pPr>
            <a:r>
              <a:rPr lang="pt-BR" sz="1800" dirty="0"/>
              <a:t>Propostas de modernização </a:t>
            </a:r>
            <a:r>
              <a:rPr lang="pt-BR" sz="1800" dirty="0" smtClean="0"/>
              <a:t>vingaram mais nos estados que no governo federal (resistência da burocracia federal, disseminação federativa via debates públicos, restrição fiscal nos estados + demandas sociais/políticas)</a:t>
            </a:r>
            <a:endParaRPr lang="pt-BR" sz="18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5423217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127</TotalTime>
  <Words>507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Cacho</vt:lpstr>
      <vt:lpstr>A formação da burocracia brasileira: trajetória e significado das reformas administrativas</vt:lpstr>
      <vt:lpstr>O quê vcs precisam compreender nesta aula</vt:lpstr>
      <vt:lpstr>Império e velha República</vt:lpstr>
      <vt:lpstr>Era Vargas</vt:lpstr>
      <vt:lpstr>Ditadura militar</vt:lpstr>
      <vt:lpstr>CF 1988 e Reforma Bresser</vt:lpstr>
      <vt:lpstr>CF 1988 e Reforma Bresser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formação da burocracia brasileira: trajetória e significado das reformas administrativas</dc:title>
  <dc:creator>Ci</dc:creator>
  <cp:lastModifiedBy>Ci</cp:lastModifiedBy>
  <cp:revision>18</cp:revision>
  <dcterms:created xsi:type="dcterms:W3CDTF">2019-10-22T13:13:30Z</dcterms:created>
  <dcterms:modified xsi:type="dcterms:W3CDTF">2020-09-08T14:21:01Z</dcterms:modified>
</cp:coreProperties>
</file>