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6" r:id="rId5"/>
    <p:sldId id="258" r:id="rId6"/>
    <p:sldId id="261" r:id="rId7"/>
    <p:sldId id="267" r:id="rId8"/>
    <p:sldId id="263" r:id="rId9"/>
    <p:sldId id="262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0" autoAdjust="0"/>
    <p:restoredTop sz="62837" autoAdjust="0"/>
  </p:normalViewPr>
  <p:slideViewPr>
    <p:cSldViewPr snapToGrid="0">
      <p:cViewPr varScale="1">
        <p:scale>
          <a:sx n="43" d="100"/>
          <a:sy n="43" d="100"/>
        </p:scale>
        <p:origin x="19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0742F-FA12-4E83-BE2A-3D8F2E4EF240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82599-A1DB-4DB1-8CBF-9A1F594F76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66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A coenzima Q10 foi descoberta em coração de boi;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Descoberta</a:t>
            </a:r>
            <a:r>
              <a:rPr lang="pt-BR" baseline="0" dirty="0" smtClean="0"/>
              <a:t> pelo Frederick e sua equipe;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Ela</a:t>
            </a:r>
            <a:r>
              <a:rPr lang="pt-BR" baseline="0" dirty="0" smtClean="0"/>
              <a:t> é uma </a:t>
            </a:r>
            <a:r>
              <a:rPr lang="pt-BR" baseline="0" dirty="0" err="1" smtClean="0"/>
              <a:t>quinona</a:t>
            </a:r>
            <a:endParaRPr lang="pt-BR" dirty="0" smtClean="0"/>
          </a:p>
          <a:p>
            <a:pPr marL="171450" indent="-171450">
              <a:buFontTx/>
              <a:buChar char="-"/>
            </a:pPr>
            <a:r>
              <a:rPr lang="pt-BR" baseline="0" dirty="0" smtClean="0"/>
              <a:t>A coenzima com 10 isoprenos é mais encontrada em humanos;</a:t>
            </a:r>
            <a:endParaRPr lang="pt-BR" dirty="0" smtClean="0"/>
          </a:p>
          <a:p>
            <a:r>
              <a:rPr lang="pt-BR" dirty="0" smtClean="0"/>
              <a:t>- </a:t>
            </a:r>
            <a:r>
              <a:rPr lang="pt-BR" dirty="0" err="1" smtClean="0"/>
              <a:t>Isoprenoides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 lipídeo de 5 carbono; por</a:t>
            </a:r>
            <a:r>
              <a:rPr lang="pt-BR" baseline="0" dirty="0" smtClean="0">
                <a:sym typeface="Wingdings" panose="05000000000000000000" pitchFamily="2" charset="2"/>
              </a:rPr>
              <a:t> isso se mantém na camada </a:t>
            </a:r>
            <a:r>
              <a:rPr lang="pt-BR" baseline="0" dirty="0" err="1" smtClean="0">
                <a:sym typeface="Wingdings" panose="05000000000000000000" pitchFamily="2" charset="2"/>
              </a:rPr>
              <a:t>bilipídica</a:t>
            </a:r>
            <a:r>
              <a:rPr lang="pt-BR" baseline="0" dirty="0" smtClean="0">
                <a:sym typeface="Wingdings" panose="05000000000000000000" pitchFamily="2" charset="2"/>
              </a:rPr>
              <a:t> (ela é lipossolúvel);</a:t>
            </a:r>
          </a:p>
          <a:p>
            <a:pPr marL="171450" indent="-171450">
              <a:buFontTx/>
              <a:buChar char="-"/>
            </a:pPr>
            <a:r>
              <a:rPr lang="pt-BR" sz="1200" baseline="0" dirty="0" smtClean="0">
                <a:sym typeface="Wingdings" panose="05000000000000000000" pitchFamily="2" charset="2"/>
              </a:rPr>
              <a:t>CQ 10 presentes nesses órgão porque necessitam de muita energia; </a:t>
            </a:r>
          </a:p>
          <a:p>
            <a:pPr marL="171450" indent="-171450">
              <a:buFontTx/>
              <a:buChar char="-"/>
            </a:pPr>
            <a:r>
              <a:rPr lang="pt-BR" sz="1200" baseline="0" dirty="0" smtClean="0">
                <a:sym typeface="Wingdings" panose="05000000000000000000" pitchFamily="2" charset="2"/>
              </a:rPr>
              <a:t>Esses órgãos são mais susceptíveis à ação de radicais livres, e assim a coenzima Q10 apresenta capacidades antioxidantes;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 err="1" smtClean="0">
                <a:sym typeface="Wingdings" panose="05000000000000000000" pitchFamily="2" charset="2"/>
              </a:rPr>
              <a:t>Biotransformação</a:t>
            </a:r>
            <a:r>
              <a:rPr lang="pt-BR" dirty="0" smtClean="0">
                <a:sym typeface="Wingdings" panose="05000000000000000000" pitchFamily="2" charset="2"/>
              </a:rPr>
              <a:t> depende da idade. Mais idoso, menores</a:t>
            </a:r>
            <a:r>
              <a:rPr lang="pt-BR" baseline="0" dirty="0" smtClean="0">
                <a:sym typeface="Wingdings" panose="05000000000000000000" pitchFamily="2" charset="2"/>
              </a:rPr>
              <a:t> quantidades de CoQ10.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 smtClean="0"/>
              <a:t>Sua estrutura</a:t>
            </a:r>
            <a:r>
              <a:rPr lang="pt-BR" baseline="0" dirty="0" smtClean="0"/>
              <a:t> química está na imagem.</a:t>
            </a:r>
            <a:endParaRPr lang="pt-BR" dirty="0" smtClean="0"/>
          </a:p>
          <a:p>
            <a:pPr marL="171450" indent="-171450"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82599-A1DB-4DB1-8CBF-9A1F594F76E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47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Alimentos que tem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nozes, vegetais verdes, peixes,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amendoim  mas são doses insuficientes; Além do que, o organismo não absorve completamente quando ingerida;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Alimentos fornece entre 2 a 20 mg, o qual não eleva significativamente os níveis de CoQ10 no sangue 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lipoproteína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 o agregado molecular responsável pelo transporte de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lípideos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meios líquidos;</a:t>
            </a:r>
          </a:p>
          <a:p>
            <a:pPr marL="171450" indent="-171450">
              <a:buFontTx/>
              <a:buChar char="-"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Lipoproteínas tem triglicerídeos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ligados a ela;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 reduzida é 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ubiquinol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Substrato inicial é o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acetil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Ácido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mevalônico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principal substância para a síntese da coenzima Q10  estatinas podem inibir a síntese de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ác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mevalônico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assim como o de coenzima Q10 e colesterol. As estatinas são substâncias que reduzem o colesterol.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82599-A1DB-4DB1-8CBF-9A1F594F76E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260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err="1" smtClean="0"/>
              <a:t>Ubiquinona</a:t>
            </a:r>
            <a:r>
              <a:rPr lang="pt-BR" baseline="0" dirty="0" smtClean="0"/>
              <a:t> perde dois elétrons e </a:t>
            </a:r>
            <a:r>
              <a:rPr lang="pt-BR" baseline="0" dirty="0" err="1" smtClean="0"/>
              <a:t>ubiquinol</a:t>
            </a:r>
            <a:r>
              <a:rPr lang="pt-BR" baseline="0" dirty="0" smtClean="0"/>
              <a:t> quando ganhou dois elétrons.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Ciclo redox é importante para produção de ATP, por isso participa da cadeia respiratória.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82599-A1DB-4DB1-8CBF-9A1F594F76E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80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Cadeia respiratória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 os prótons e elétrons de hidrogênio entram pelas vias NADH + H e FADH2.</a:t>
            </a:r>
          </a:p>
          <a:p>
            <a:pPr marL="17145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coenzima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Q10 transporta elétrons do complexo I e II para o complexo III;</a:t>
            </a:r>
          </a:p>
          <a:p>
            <a:pPr marL="171450" indent="-171450">
              <a:buFontTx/>
              <a:buChar char="-"/>
            </a:pP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UCP são proteínas </a:t>
            </a:r>
            <a:r>
              <a:rPr lang="pt-B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descopladoras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geram energia na forma de calor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lang="pt-B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UCP’s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estão mais presentes no tecido marrom.</a:t>
            </a:r>
          </a:p>
          <a:p>
            <a:pPr marL="171450" indent="-171450">
              <a:buFontTx/>
              <a:buChar char="-"/>
            </a:pP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Quando ela recebe os elétrons, fica na sua forma reduzida (</a:t>
            </a:r>
            <a:r>
              <a:rPr lang="pt-B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ubiquinol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depois de transferir os elétrons volta a sua forma original (</a:t>
            </a:r>
            <a:r>
              <a:rPr lang="pt-B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ubiquinona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82599-A1DB-4DB1-8CBF-9A1F594F76E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532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Ação antioxidante </a:t>
            </a:r>
            <a:r>
              <a:rPr lang="pt-BR" dirty="0" smtClean="0">
                <a:sym typeface="Wingdings" panose="05000000000000000000" pitchFamily="2" charset="2"/>
              </a:rPr>
              <a:t> neutralizam a ação dos radicais livres,</a:t>
            </a:r>
            <a:r>
              <a:rPr lang="pt-BR" baseline="0" dirty="0" smtClean="0">
                <a:sym typeface="Wingdings" panose="05000000000000000000" pitchFamily="2" charset="2"/>
              </a:rPr>
              <a:t> através da transferência de prótons da membrana mitocondrial; Na forma de </a:t>
            </a:r>
            <a:r>
              <a:rPr lang="pt-BR" baseline="0" dirty="0" err="1" smtClean="0">
                <a:sym typeface="Wingdings" panose="05000000000000000000" pitchFamily="2" charset="2"/>
              </a:rPr>
              <a:t>ubiquinol</a:t>
            </a:r>
            <a:r>
              <a:rPr lang="pt-BR" baseline="0" dirty="0" smtClean="0">
                <a:sym typeface="Wingdings" panose="05000000000000000000" pitchFamily="2" charset="2"/>
              </a:rPr>
              <a:t>, os elétrons estão mais afastados, facilitando sua interação com as espécies reativas, proporcionando a neutralização;</a:t>
            </a:r>
            <a:endParaRPr lang="pt-BR" dirty="0" smtClean="0"/>
          </a:p>
          <a:p>
            <a:pPr marL="171450" indent="-171450">
              <a:buFontTx/>
              <a:buChar char="-"/>
            </a:pPr>
            <a:r>
              <a:rPr lang="pt-BR" dirty="0" smtClean="0"/>
              <a:t>Q10 inibe a </a:t>
            </a:r>
            <a:r>
              <a:rPr lang="pt-BR" dirty="0" err="1" smtClean="0"/>
              <a:t>lipoperoxidação</a:t>
            </a:r>
            <a:r>
              <a:rPr lang="pt-BR" baseline="0" dirty="0" smtClean="0"/>
              <a:t> (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incorporação de um oxigênio molecular (radical livre) sobre os ácidos graxos da membrana celular, levando à destruição de sua estrutura, perda das trocas metabólicas e, em última condição, à morte celular);</a:t>
            </a:r>
            <a:endParaRPr lang="pt-BR" dirty="0" smtClean="0"/>
          </a:p>
          <a:p>
            <a:pPr marL="171450" indent="-171450">
              <a:buFontTx/>
              <a:buChar char="-"/>
            </a:pPr>
            <a:r>
              <a:rPr lang="pt-BR" dirty="0" smtClean="0"/>
              <a:t>Espécies reativas de oxigênio (ERO) são formadas durante o metabolismo normal, por processos enzimáticos e não enzimáticos, e continuamente, causam danos </a:t>
            </a:r>
            <a:r>
              <a:rPr lang="pt-BR" dirty="0" err="1" smtClean="0"/>
              <a:t>oxidativos</a:t>
            </a:r>
            <a:r>
              <a:rPr lang="pt-BR" dirty="0" smtClean="0"/>
              <a:t> a lipídios, proteínas e ácidos nucléicos celulares;</a:t>
            </a:r>
          </a:p>
          <a:p>
            <a:pPr marL="171450" indent="-171450">
              <a:buFontTx/>
              <a:buChar char="-"/>
            </a:pPr>
            <a:r>
              <a:rPr lang="pt-BR" dirty="0" err="1" smtClean="0"/>
              <a:t>peroxila</a:t>
            </a:r>
            <a:r>
              <a:rPr lang="pt-BR" dirty="0" smtClean="0"/>
              <a:t> e </a:t>
            </a:r>
            <a:r>
              <a:rPr lang="pt-BR" dirty="0" err="1" smtClean="0"/>
              <a:t>alcoxilas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 são </a:t>
            </a:r>
            <a:r>
              <a:rPr lang="pt-BR" dirty="0" err="1" smtClean="0">
                <a:sym typeface="Wingdings" panose="05000000000000000000" pitchFamily="2" charset="2"/>
              </a:rPr>
              <a:t>hidroperóxidos</a:t>
            </a:r>
            <a:r>
              <a:rPr lang="pt-BR" dirty="0" smtClean="0">
                <a:sym typeface="Wingdings" panose="05000000000000000000" pitchFamily="2" charset="2"/>
              </a:rPr>
              <a:t> lipídicos;</a:t>
            </a:r>
          </a:p>
          <a:p>
            <a:pPr marL="171450" indent="-171450">
              <a:buFontTx/>
              <a:buChar char="-"/>
            </a:pPr>
            <a:r>
              <a:rPr lang="pt-BR" dirty="0" err="1" smtClean="0"/>
              <a:t>Ubiquinol</a:t>
            </a:r>
            <a:r>
              <a:rPr lang="pt-BR" dirty="0" smtClean="0"/>
              <a:t> origina α-tocoferol através da redução do radical α-</a:t>
            </a:r>
            <a:r>
              <a:rPr lang="pt-BR" dirty="0" err="1" smtClean="0"/>
              <a:t>tocoferoxil</a:t>
            </a:r>
            <a:r>
              <a:rPr lang="pt-BR" dirty="0" smtClean="0"/>
              <a:t> promovendo a regeneração da vitamina E </a:t>
            </a:r>
            <a:r>
              <a:rPr lang="pt-BR" dirty="0" err="1" smtClean="0"/>
              <a:t>e</a:t>
            </a:r>
            <a:r>
              <a:rPr lang="pt-BR" dirty="0" smtClean="0"/>
              <a:t> </a:t>
            </a:r>
            <a:r>
              <a:rPr lang="pt-BR" dirty="0" err="1" smtClean="0"/>
              <a:t>desidroascorbato</a:t>
            </a:r>
            <a:r>
              <a:rPr lang="pt-BR" dirty="0" smtClean="0"/>
              <a:t> a </a:t>
            </a:r>
            <a:r>
              <a:rPr lang="pt-BR" dirty="0" err="1" smtClean="0"/>
              <a:t>ascorbato</a:t>
            </a:r>
            <a:r>
              <a:rPr lang="pt-BR" dirty="0" smtClean="0"/>
              <a:t>; impedem</a:t>
            </a:r>
            <a:r>
              <a:rPr lang="pt-BR" baseline="0" dirty="0" smtClean="0"/>
              <a:t> que ocorra a </a:t>
            </a:r>
            <a:r>
              <a:rPr lang="pt-BR" baseline="0" dirty="0" err="1" smtClean="0"/>
              <a:t>peroxidação</a:t>
            </a:r>
            <a:r>
              <a:rPr lang="pt-BR" baseline="0" dirty="0" smtClean="0"/>
              <a:t> lipídica da membrana que possui  gordura que são facilmente oxidadas;</a:t>
            </a:r>
            <a:endParaRPr lang="pt-BR" dirty="0" smtClean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pt-BR" dirty="0" smtClean="0">
                <a:sym typeface="Wingdings" panose="05000000000000000000" pitchFamily="2" charset="2"/>
              </a:rPr>
              <a:t>Q10 tem papel contra</a:t>
            </a:r>
            <a:r>
              <a:rPr lang="pt-BR" baseline="0" dirty="0" smtClean="0">
                <a:sym typeface="Wingdings" panose="05000000000000000000" pitchFamily="2" charset="2"/>
              </a:rPr>
              <a:t> o estresse </a:t>
            </a:r>
            <a:r>
              <a:rPr lang="pt-BR" baseline="0" dirty="0" err="1" smtClean="0">
                <a:sym typeface="Wingdings" panose="05000000000000000000" pitchFamily="2" charset="2"/>
              </a:rPr>
              <a:t>oxidativo</a:t>
            </a:r>
            <a:r>
              <a:rPr lang="pt-BR" baseline="0" dirty="0" smtClean="0">
                <a:sym typeface="Wingdings" panose="05000000000000000000" pitchFamily="2" charset="2"/>
              </a:rPr>
              <a:t>  é eficiente porque encontra-se distribuída pelo organismo;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>
                <a:sym typeface="Wingdings" panose="05000000000000000000" pitchFamily="2" charset="2"/>
              </a:rPr>
              <a:t>Reoxidado  perde elétrons;</a:t>
            </a:r>
          </a:p>
          <a:p>
            <a:pPr marL="171450" indent="-171450">
              <a:buFontTx/>
              <a:buChar char="-"/>
            </a:pPr>
            <a:r>
              <a:rPr lang="pt-BR" baseline="0" dirty="0" err="1" smtClean="0">
                <a:sym typeface="Wingdings" panose="05000000000000000000" pitchFamily="2" charset="2"/>
              </a:rPr>
              <a:t>Ubiquinol</a:t>
            </a:r>
            <a:r>
              <a:rPr lang="pt-BR" baseline="0" dirty="0" smtClean="0">
                <a:sym typeface="Wingdings" panose="05000000000000000000" pitchFamily="2" charset="2"/>
              </a:rPr>
              <a:t>  forma reduzida da coenzima Q10.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>
                <a:sym typeface="Wingdings" panose="05000000000000000000" pitchFamily="2" charset="2"/>
              </a:rPr>
              <a:t>Protege os lipídeos presentes nas membranas celulares; 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>
                <a:sym typeface="Wingdings" panose="05000000000000000000" pitchFamily="2" charset="2"/>
              </a:rPr>
              <a:t>Protege as proteínas também</a:t>
            </a:r>
            <a:r>
              <a:rPr lang="pt-BR" baseline="0" dirty="0" smtClean="0">
                <a:sym typeface="Wingdings" panose="05000000000000000000" pitchFamily="2" charset="2"/>
              </a:rPr>
              <a:t>;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82599-A1DB-4DB1-8CBF-9A1F594F76E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09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Inflamação </a:t>
            </a:r>
            <a:r>
              <a:rPr lang="pt-BR" dirty="0" smtClean="0">
                <a:sym typeface="Wingdings" panose="05000000000000000000" pitchFamily="2" charset="2"/>
              </a:rPr>
              <a:t> consegue controlar</a:t>
            </a:r>
            <a:r>
              <a:rPr lang="pt-BR" baseline="0" dirty="0" smtClean="0">
                <a:sym typeface="Wingdings" panose="05000000000000000000" pitchFamily="2" charset="2"/>
              </a:rPr>
              <a:t> processo inflamatório porque inibe o processo </a:t>
            </a:r>
            <a:r>
              <a:rPr lang="pt-BR" baseline="0" dirty="0" err="1" smtClean="0">
                <a:sym typeface="Wingdings" panose="05000000000000000000" pitchFamily="2" charset="2"/>
              </a:rPr>
              <a:t>oxidativo</a:t>
            </a:r>
            <a:r>
              <a:rPr lang="pt-BR" baseline="0" dirty="0" smtClean="0">
                <a:sym typeface="Wingdings" panose="05000000000000000000" pitchFamily="2" charset="2"/>
              </a:rPr>
              <a:t>;</a:t>
            </a:r>
            <a:r>
              <a:rPr lang="pt-BR" dirty="0" smtClean="0">
                <a:sym typeface="Wingdings" panose="05000000000000000000" pitchFamily="2" charset="2"/>
              </a:rPr>
              <a:t> maior o estresse </a:t>
            </a:r>
            <a:r>
              <a:rPr lang="pt-BR" dirty="0" err="1" smtClean="0">
                <a:sym typeface="Wingdings" panose="05000000000000000000" pitchFamily="2" charset="2"/>
              </a:rPr>
              <a:t>oxidativo</a:t>
            </a:r>
            <a:r>
              <a:rPr lang="pt-BR" dirty="0" smtClean="0">
                <a:sym typeface="Wingdings" panose="05000000000000000000" pitchFamily="2" charset="2"/>
              </a:rPr>
              <a:t>, maior a inflamação;</a:t>
            </a:r>
          </a:p>
          <a:p>
            <a:pPr marL="171450" indent="-171450">
              <a:buFontTx/>
              <a:buChar char="-"/>
            </a:pPr>
            <a:r>
              <a:rPr lang="pt-BR" dirty="0" smtClean="0">
                <a:sym typeface="Wingdings" panose="05000000000000000000" pitchFamily="2" charset="2"/>
              </a:rPr>
              <a:t>Controla o envelhecimento</a:t>
            </a:r>
            <a:r>
              <a:rPr lang="pt-BR" baseline="0" dirty="0" smtClean="0">
                <a:sym typeface="Wingdings" panose="05000000000000000000" pitchFamily="2" charset="2"/>
              </a:rPr>
              <a:t> precoce, pois não há excesso de radicais livres</a:t>
            </a:r>
            <a:r>
              <a:rPr lang="pt-BR" baseline="0" dirty="0" smtClean="0">
                <a:sym typeface="Wingdings" panose="05000000000000000000" pitchFamily="2" charset="2"/>
              </a:rPr>
              <a:t>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 err="1" smtClean="0"/>
              <a:t>Prostaglândinas</a:t>
            </a:r>
            <a:r>
              <a:rPr lang="pt-BR" baseline="0" dirty="0" smtClean="0"/>
              <a:t> </a:t>
            </a:r>
            <a:r>
              <a:rPr lang="pt-BR" baseline="0" dirty="0" smtClean="0">
                <a:sym typeface="Wingdings" panose="05000000000000000000" pitchFamily="2" charset="2"/>
              </a:rPr>
              <a:t> derivadas de ácidos graxos; como são lipídeos, podem ser afetados por radicais livre; afeta o metabolismo das prostaglandinas;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 smtClean="0">
                <a:sym typeface="Wingdings" panose="05000000000000000000" pitchFamily="2" charset="2"/>
              </a:rPr>
              <a:t>Aumenta a motilidade espermática  efeito antioxidante;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Poderia ajudar a restaurar o funcionamento normal do metabolismo aeróbico no tecido cerebral, e assim retardar a progressão de doenças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neurodegenerativas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pt-BR" baseline="0" dirty="0" smtClean="0">
              <a:sym typeface="Wingdings" panose="05000000000000000000" pitchFamily="2" charset="2"/>
            </a:endParaRPr>
          </a:p>
          <a:p>
            <a:pPr marL="342900" indent="-342900" algn="just">
              <a:buFontTx/>
              <a:buChar char="-"/>
            </a:pPr>
            <a:r>
              <a:rPr lang="pt-BR" dirty="0" smtClean="0">
                <a:sym typeface="Wingdings" panose="05000000000000000000" pitchFamily="2" charset="2"/>
              </a:rPr>
              <a:t>Mecanismo de ação anti-hipertensiva  vasodilatação  redução da pressão arterial</a:t>
            </a:r>
            <a:r>
              <a:rPr lang="pt-BR" dirty="0" smtClean="0">
                <a:sym typeface="Wingdings" panose="05000000000000000000" pitchFamily="2" charset="2"/>
              </a:rPr>
              <a:t>;</a:t>
            </a:r>
            <a:endParaRPr lang="pt-BR" dirty="0" smtClean="0">
              <a:sym typeface="Wingdings" panose="05000000000000000000" pitchFamily="2" charset="2"/>
            </a:endParaRPr>
          </a:p>
          <a:p>
            <a:pPr marL="342900" indent="-342900" algn="just">
              <a:buFontTx/>
              <a:buChar char="-"/>
            </a:pPr>
            <a:r>
              <a:rPr lang="pt-BR" dirty="0" smtClean="0">
                <a:sym typeface="Wingdings" panose="05000000000000000000" pitchFamily="2" charset="2"/>
              </a:rPr>
              <a:t>Estabiliza funções nervosas e mantém a homeostase;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>
                <a:sym typeface="Wingdings" panose="05000000000000000000" pitchFamily="2" charset="2"/>
              </a:rPr>
              <a:t>Afeta o metabolismo das prostaglandinas, inibe </a:t>
            </a:r>
            <a:r>
              <a:rPr lang="pt-BR" dirty="0" err="1" smtClean="0">
                <a:sym typeface="Wingdings" panose="05000000000000000000" pitchFamily="2" charset="2"/>
              </a:rPr>
              <a:t>fosfolipases</a:t>
            </a:r>
            <a:r>
              <a:rPr lang="pt-BR" dirty="0" smtClean="0">
                <a:sym typeface="Wingdings" panose="05000000000000000000" pitchFamily="2" charset="2"/>
              </a:rPr>
              <a:t> intracelulares e estabiliza canais dependentes cálcio;</a:t>
            </a:r>
          </a:p>
          <a:p>
            <a:pPr marL="342900" indent="-342900" algn="just">
              <a:buFontTx/>
              <a:buChar char="-"/>
            </a:pPr>
            <a:r>
              <a:rPr lang="pt-BR" sz="1200" dirty="0" smtClean="0">
                <a:sym typeface="Wingdings" panose="05000000000000000000" pitchFamily="2" charset="2"/>
              </a:rPr>
              <a:t>Doenças </a:t>
            </a:r>
            <a:r>
              <a:rPr lang="pt-BR" sz="1200" dirty="0" smtClean="0">
                <a:sym typeface="Wingdings" panose="05000000000000000000" pitchFamily="2" charset="2"/>
              </a:rPr>
              <a:t>cardiovascular  perda da função contrátil do coração  incapacidade da mitocôndria fornecer as quantidades necessárias de ATP às células devido a espécies reativas de oxigênio que danificam proteínas mitocondriais e lipídeos;</a:t>
            </a:r>
          </a:p>
          <a:p>
            <a:pPr marL="342900" indent="-342900" algn="just">
              <a:buFontTx/>
              <a:buChar char="-"/>
            </a:pPr>
            <a:r>
              <a:rPr lang="pt-BR" sz="1200" dirty="0" smtClean="0"/>
              <a:t>Greenberg e </a:t>
            </a:r>
            <a:r>
              <a:rPr lang="pt-BR" sz="1200" dirty="0" err="1" smtClean="0"/>
              <a:t>Frishman</a:t>
            </a:r>
            <a:r>
              <a:rPr lang="pt-BR" sz="1200" dirty="0" smtClean="0"/>
              <a:t> (1990) </a:t>
            </a:r>
            <a:r>
              <a:rPr lang="pt-BR" sz="1200" dirty="0" smtClean="0">
                <a:sym typeface="Wingdings" panose="05000000000000000000" pitchFamily="2" charset="2"/>
              </a:rPr>
              <a:t> protege o músculo cardíaco contra alterações funcionais e </a:t>
            </a:r>
            <a:r>
              <a:rPr lang="pt-BR" sz="1200" dirty="0" smtClean="0">
                <a:sym typeface="Wingdings" panose="05000000000000000000" pitchFamily="2" charset="2"/>
              </a:rPr>
              <a:t>estruturais;</a:t>
            </a:r>
          </a:p>
          <a:p>
            <a:pPr marL="171450" indent="-171450">
              <a:buFontTx/>
              <a:buChar char="-"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Periodontite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 um estágio das doenças gengivais.</a:t>
            </a:r>
          </a:p>
          <a:p>
            <a:pPr marL="171450" indent="-171450">
              <a:buFontTx/>
              <a:buChar char="-"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Ação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prevenção da enxaqueca 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como a mitocôndria está envolvida no aparecimento da enxaqueca e há produção de radicais livres que ocorrem devido a inflamação no momento da enxaqueca.</a:t>
            </a:r>
            <a:endParaRPr lang="pt-BR" dirty="0" smtClean="0"/>
          </a:p>
          <a:p>
            <a:pPr marL="342900" indent="-342900" algn="just"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82599-A1DB-4DB1-8CBF-9A1F594F76E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16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Depois é convertida</a:t>
            </a:r>
            <a:r>
              <a:rPr lang="pt-BR" baseline="0" dirty="0" smtClean="0"/>
              <a:t> na sua forma reduzida nos </a:t>
            </a:r>
            <a:r>
              <a:rPr lang="pt-BR" baseline="0" dirty="0" err="1" smtClean="0"/>
              <a:t>eritrócidos</a:t>
            </a:r>
            <a:r>
              <a:rPr lang="pt-BR" baseline="0" dirty="0" smtClean="0"/>
              <a:t> (glóbulos vermelhos);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Depois do transporte nos </a:t>
            </a:r>
            <a:r>
              <a:rPr lang="pt-BR" baseline="0" dirty="0" err="1" smtClean="0"/>
              <a:t>quilomícrons</a:t>
            </a:r>
            <a:r>
              <a:rPr lang="pt-BR" baseline="0" dirty="0" smtClean="0"/>
              <a:t> é captada pelo fígado e depois incorporada  em lipoproteínas (LDL);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Dietas com gordura auxiliam</a:t>
            </a:r>
            <a:r>
              <a:rPr lang="pt-BR" baseline="0" dirty="0" smtClean="0"/>
              <a:t> a absorção. Para a absorção é importante a presença de suco biliar;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Na suplementação a capsula deve ser oleosa.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82599-A1DB-4DB1-8CBF-9A1F594F76E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287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 Deve ser alvo de mais estudos homogéneos futuros e com um maior número de amostra durante mais tempo.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82599-A1DB-4DB1-8CBF-9A1F594F76E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12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752B-14EC-4067-9E2D-625B80130047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1B3-F627-4DFD-BF84-84C6598FF4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4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752B-14EC-4067-9E2D-625B80130047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1B3-F627-4DFD-BF84-84C6598FF4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15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752B-14EC-4067-9E2D-625B80130047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1B3-F627-4DFD-BF84-84C6598FF4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81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752B-14EC-4067-9E2D-625B80130047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1B3-F627-4DFD-BF84-84C6598FF4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76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752B-14EC-4067-9E2D-625B80130047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1B3-F627-4DFD-BF84-84C6598FF4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20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752B-14EC-4067-9E2D-625B80130047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1B3-F627-4DFD-BF84-84C6598FF4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8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752B-14EC-4067-9E2D-625B80130047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1B3-F627-4DFD-BF84-84C6598FF4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00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752B-14EC-4067-9E2D-625B80130047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1B3-F627-4DFD-BF84-84C6598FF4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22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752B-14EC-4067-9E2D-625B80130047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1B3-F627-4DFD-BF84-84C6598FF4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6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752B-14EC-4067-9E2D-625B80130047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1B3-F627-4DFD-BF84-84C6598FF4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98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752B-14EC-4067-9E2D-625B80130047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1B3-F627-4DFD-BF84-84C6598FF4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53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E752B-14EC-4067-9E2D-625B80130047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4F1B3-F627-4DFD-BF84-84C6598FF4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54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375810" y="2641045"/>
            <a:ext cx="14975932" cy="1655762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Coenzima Q</a:t>
            </a:r>
            <a:r>
              <a:rPr lang="pt-BR" sz="3200" baseline="-25000" dirty="0" smtClean="0"/>
              <a:t>10</a:t>
            </a:r>
            <a:r>
              <a:rPr lang="pt-BR" sz="3200" dirty="0" smtClean="0"/>
              <a:t> </a:t>
            </a:r>
            <a:r>
              <a:rPr lang="pt-BR" sz="3200" b="1" dirty="0" smtClean="0"/>
              <a:t>- seus </a:t>
            </a:r>
            <a:r>
              <a:rPr lang="pt-BR" sz="3200" b="1" dirty="0" smtClean="0"/>
              <a:t>aspectos bioquímicos e relacionados</a:t>
            </a:r>
            <a:endParaRPr lang="pt-BR" sz="3200" b="1" dirty="0"/>
          </a:p>
        </p:txBody>
      </p:sp>
      <p:pic>
        <p:nvPicPr>
          <p:cNvPr id="4" name="Picture 2" descr="Resultado de imagem para esa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441" y="0"/>
            <a:ext cx="1194559" cy="169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837562" y="436756"/>
            <a:ext cx="8549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0" u="none" strike="noStrike" baseline="0" dirty="0" smtClean="0"/>
              <a:t>Escola Superior de Agricultura "Luiz de Queiroz"</a:t>
            </a:r>
          </a:p>
          <a:p>
            <a:pPr algn="ctr"/>
            <a:r>
              <a:rPr lang="pt-BR" sz="3200" b="1" i="0" u="none" strike="noStrike" baseline="0" dirty="0" smtClean="0"/>
              <a:t>Departamento de Zootecnia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843462" y="620010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Discente: Juliana Machado</a:t>
            </a:r>
            <a:endParaRPr lang="pt-BR" sz="2000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-3233738" y="618251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29/05/2019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2836984" y="3236310"/>
            <a:ext cx="7066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Vladimír Kopřiva</a:t>
            </a:r>
            <a:r>
              <a:rPr lang="pt-BR" baseline="30000" dirty="0"/>
              <a:t>1</a:t>
            </a:r>
            <a:r>
              <a:rPr lang="pt-BR" dirty="0" smtClean="0"/>
              <a:t>, </a:t>
            </a:r>
            <a:r>
              <a:rPr lang="pt-BR" dirty="0" err="1" smtClean="0"/>
              <a:t>Petr</a:t>
            </a:r>
            <a:r>
              <a:rPr lang="pt-BR" dirty="0" smtClean="0"/>
              <a:t> Dvořák</a:t>
            </a:r>
            <a:r>
              <a:rPr lang="pt-BR" baseline="30000" dirty="0"/>
              <a:t>1</a:t>
            </a:r>
            <a:r>
              <a:rPr lang="pt-BR" dirty="0" smtClean="0"/>
              <a:t>, Jana Pokorná</a:t>
            </a:r>
            <a:r>
              <a:rPr lang="pt-BR" baseline="30000" dirty="0"/>
              <a:t>2</a:t>
            </a:r>
            <a:r>
              <a:rPr lang="pt-BR" dirty="0" smtClean="0"/>
              <a:t>, </a:t>
            </a:r>
            <a:r>
              <a:rPr lang="pt-BR" dirty="0" err="1" smtClean="0"/>
              <a:t>Michal</a:t>
            </a:r>
            <a:r>
              <a:rPr lang="pt-BR" dirty="0" smtClean="0"/>
              <a:t> Žďárský</a:t>
            </a:r>
            <a:r>
              <a:rPr lang="pt-BR" baseline="30000" dirty="0"/>
              <a:t>1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702190" y="3817970"/>
            <a:ext cx="9692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University of Veterinary and Pharmaceutical Sciences Brno, Faculty of Veterinary Hygiene and Ecology</a:t>
            </a:r>
          </a:p>
          <a:p>
            <a:pPr algn="just"/>
            <a:r>
              <a:rPr lang="pt-BR" sz="1600" baseline="30000" dirty="0" smtClean="0"/>
              <a:t>1</a:t>
            </a:r>
            <a:r>
              <a:rPr lang="en-US" sz="1600" dirty="0" smtClean="0"/>
              <a:t> Department of Biochemistry and Biophysics</a:t>
            </a:r>
          </a:p>
          <a:p>
            <a:pPr algn="just"/>
            <a:r>
              <a:rPr lang="pt-BR" sz="1600" baseline="30000" dirty="0" smtClean="0"/>
              <a:t>2</a:t>
            </a:r>
            <a:r>
              <a:rPr lang="en-US" sz="1600" dirty="0" smtClean="0"/>
              <a:t> Department of Vegetable Foodstuffs Hygiene and Technology, Brno, Czech Republic</a:t>
            </a:r>
            <a:endParaRPr lang="pt-BR" sz="1600" dirty="0"/>
          </a:p>
        </p:txBody>
      </p:sp>
      <p:sp>
        <p:nvSpPr>
          <p:cNvPr id="10" name="Retângulo 9"/>
          <p:cNvSpPr/>
          <p:nvPr/>
        </p:nvSpPr>
        <p:spPr>
          <a:xfrm>
            <a:off x="2471225" y="4861745"/>
            <a:ext cx="7281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ACTA VET. BRNO 2015, 84: 43–46; doi:10.2754/avb201585010043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56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7747" y="2278565"/>
            <a:ext cx="9144000" cy="1655762"/>
          </a:xfrm>
        </p:spPr>
        <p:txBody>
          <a:bodyPr>
            <a:normAutofit/>
          </a:bodyPr>
          <a:lstStyle/>
          <a:p>
            <a:r>
              <a:rPr lang="pt-BR" sz="8000" dirty="0" smtClean="0"/>
              <a:t>OBRIGADA!</a:t>
            </a:r>
            <a:endParaRPr lang="pt-BR" sz="8000" dirty="0"/>
          </a:p>
        </p:txBody>
      </p:sp>
      <p:pic>
        <p:nvPicPr>
          <p:cNvPr id="4" name="Picture 2" descr="Resultado de imagem para esa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441" y="0"/>
            <a:ext cx="1194559" cy="169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5999747" y="639908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jmachado2992@usp.br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8781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2635" y="159591"/>
            <a:ext cx="9144000" cy="620338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Coenzima Q</a:t>
            </a:r>
            <a:r>
              <a:rPr lang="pt-BR" sz="3600" baseline="-25000" dirty="0"/>
              <a:t>10</a:t>
            </a:r>
            <a:endParaRPr lang="pt-BR" sz="3600" dirty="0"/>
          </a:p>
          <a:p>
            <a:endParaRPr lang="pt-BR" sz="3600" b="1" dirty="0"/>
          </a:p>
        </p:txBody>
      </p:sp>
      <p:pic>
        <p:nvPicPr>
          <p:cNvPr id="4" name="Picture 2" descr="Resultado de imagem para esa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441" y="0"/>
            <a:ext cx="1194559" cy="169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00167" y="1054027"/>
            <a:ext cx="102972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escoberta em 1957 </a:t>
            </a:r>
            <a:r>
              <a:rPr lang="pt-BR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cientistas em Wisconsin;</a:t>
            </a:r>
          </a:p>
          <a:p>
            <a:pPr marL="285750" indent="-285750">
              <a:buFontTx/>
              <a:buChar char="-"/>
            </a:pPr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pt-BR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Pertence ao grupo das </a:t>
            </a:r>
            <a:r>
              <a:rPr lang="pt-BR" sz="20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ubiquinonas</a:t>
            </a:r>
            <a:r>
              <a:rPr lang="pt-BR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pt-BR" sz="2000" dirty="0"/>
          </a:p>
          <a:p>
            <a:pPr marL="342900" indent="-342900">
              <a:buFontTx/>
              <a:buChar char="-"/>
            </a:pPr>
            <a:r>
              <a:rPr lang="pt-BR" sz="2000" dirty="0" err="1"/>
              <a:t>I</a:t>
            </a:r>
            <a:r>
              <a:rPr lang="pt-BR" sz="2000" dirty="0" err="1" smtClean="0"/>
              <a:t>soprenoides</a:t>
            </a:r>
            <a:r>
              <a:rPr lang="pt-BR" sz="2000" dirty="0" smtClean="0"/>
              <a:t> </a:t>
            </a:r>
            <a:r>
              <a:rPr lang="pt-BR" sz="2000" dirty="0" smtClean="0">
                <a:sym typeface="Wingdings" panose="05000000000000000000" pitchFamily="2" charset="2"/>
              </a:rPr>
              <a:t> 10 unidades de isoprenos;</a:t>
            </a: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r>
              <a:rPr lang="pt-BR" sz="2000" dirty="0" smtClean="0"/>
              <a:t>Coenzima Q</a:t>
            </a:r>
            <a:r>
              <a:rPr lang="pt-BR" sz="2000" baseline="-25000" dirty="0" smtClean="0"/>
              <a:t>10</a:t>
            </a:r>
            <a:r>
              <a:rPr lang="pt-BR" sz="2000" dirty="0" smtClean="0"/>
              <a:t> </a:t>
            </a:r>
            <a:r>
              <a:rPr lang="pt-BR" sz="2000" dirty="0" smtClean="0">
                <a:sym typeface="Wingdings" panose="05000000000000000000" pitchFamily="2" charset="2"/>
              </a:rPr>
              <a:t> músculos esqueléticos, fígado e coração.</a:t>
            </a:r>
          </a:p>
          <a:p>
            <a:endParaRPr lang="pt-BR" sz="2000" dirty="0">
              <a:sym typeface="Wingdings" panose="05000000000000000000" pitchFamily="2" charset="2"/>
            </a:endParaRPr>
          </a:p>
          <a:p>
            <a:endParaRPr lang="pt-BR" sz="2000" dirty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endParaRPr lang="pt-BR" sz="2000" dirty="0"/>
          </a:p>
        </p:txBody>
      </p:sp>
      <p:pic>
        <p:nvPicPr>
          <p:cNvPr id="1026" name="Picture 2" descr="Resultado de imagem para fÃ­g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76" y="3317128"/>
            <a:ext cx="5553378" cy="354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84047" y="4260122"/>
            <a:ext cx="166423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dirty="0" err="1" smtClean="0">
                <a:sym typeface="Wingdings" panose="05000000000000000000" pitchFamily="2" charset="2"/>
              </a:rPr>
              <a:t>ubiquinona</a:t>
            </a:r>
            <a:r>
              <a:rPr lang="pt-BR" dirty="0" smtClean="0">
                <a:sym typeface="Wingdings" panose="05000000000000000000" pitchFamily="2" charset="2"/>
              </a:rPr>
              <a:t> 1-9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955541" y="4929111"/>
            <a:ext cx="149720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dirty="0" smtClean="0">
                <a:sym typeface="Wingdings" panose="05000000000000000000" pitchFamily="2" charset="2"/>
              </a:rPr>
              <a:t>coenzima Q</a:t>
            </a:r>
            <a:r>
              <a:rPr lang="pt-BR" baseline="-25000" dirty="0"/>
              <a:t>10</a:t>
            </a:r>
            <a:r>
              <a:rPr lang="pt-BR" dirty="0"/>
              <a:t> </a:t>
            </a:r>
          </a:p>
        </p:txBody>
      </p:sp>
      <p:sp>
        <p:nvSpPr>
          <p:cNvPr id="7" name="Seta em curva para a direita 6"/>
          <p:cNvSpPr/>
          <p:nvPr/>
        </p:nvSpPr>
        <p:spPr>
          <a:xfrm>
            <a:off x="7338365" y="4400515"/>
            <a:ext cx="545682" cy="897927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l="36295" t="67866" r="38125" b="10457"/>
          <a:stretch/>
        </p:blipFill>
        <p:spPr>
          <a:xfrm>
            <a:off x="522651" y="3962869"/>
            <a:ext cx="4598451" cy="219088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70787" y="3593537"/>
            <a:ext cx="517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2,3-dimetoxi-5-metil-6-decaprenil-1,4- </a:t>
            </a:r>
            <a:r>
              <a:rPr lang="pt-BR" dirty="0" err="1" smtClean="0"/>
              <a:t>benzoquinona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/>
          <a:srcRect l="27988" t="43899" r="50976" b="19009"/>
          <a:stretch/>
        </p:blipFill>
        <p:spPr>
          <a:xfrm>
            <a:off x="7955541" y="809912"/>
            <a:ext cx="2345287" cy="23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5221" y="377575"/>
            <a:ext cx="10315074" cy="1655762"/>
          </a:xfrm>
        </p:spPr>
        <p:txBody>
          <a:bodyPr/>
          <a:lstStyle/>
          <a:p>
            <a:pPr algn="just"/>
            <a:r>
              <a:rPr lang="pt-BR" dirty="0" smtClean="0"/>
              <a:t>- Obtida </a:t>
            </a:r>
            <a:r>
              <a:rPr lang="pt-BR" dirty="0" smtClean="0">
                <a:sym typeface="Wingdings" panose="05000000000000000000" pitchFamily="2" charset="2"/>
              </a:rPr>
              <a:t> via exógena (alimentos, suplementos) ou ciclo </a:t>
            </a:r>
            <a:r>
              <a:rPr lang="pt-BR" dirty="0" err="1" smtClean="0">
                <a:sym typeface="Wingdings" panose="05000000000000000000" pitchFamily="2" charset="2"/>
              </a:rPr>
              <a:t>mevalonato</a:t>
            </a:r>
            <a:r>
              <a:rPr lang="pt-BR" dirty="0" smtClean="0">
                <a:sym typeface="Wingdings" panose="05000000000000000000" pitchFamily="2" charset="2"/>
              </a:rPr>
              <a:t>;</a:t>
            </a:r>
            <a:endParaRPr lang="pt-BR" dirty="0" smtClean="0"/>
          </a:p>
          <a:p>
            <a:pPr algn="just"/>
            <a:r>
              <a:rPr lang="pt-BR" dirty="0" smtClean="0"/>
              <a:t>- Circulação </a:t>
            </a:r>
            <a:r>
              <a:rPr lang="pt-BR" dirty="0" smtClean="0">
                <a:sym typeface="Wingdings" panose="05000000000000000000" pitchFamily="2" charset="2"/>
              </a:rPr>
              <a:t> l</a:t>
            </a:r>
            <a:r>
              <a:rPr lang="pt-BR" dirty="0" smtClean="0"/>
              <a:t>igada às lipoproteínas (na forma reduzida);</a:t>
            </a:r>
            <a:endParaRPr lang="pt-BR" dirty="0"/>
          </a:p>
        </p:txBody>
      </p:sp>
      <p:pic>
        <p:nvPicPr>
          <p:cNvPr id="4" name="Picture 2" descr="Resultado de imagem para esa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441" y="0"/>
            <a:ext cx="1194559" cy="169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279646" y="1190485"/>
            <a:ext cx="1031507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30402" t="30468" r="31428" b="37136"/>
          <a:stretch/>
        </p:blipFill>
        <p:spPr>
          <a:xfrm>
            <a:off x="1030132" y="1694983"/>
            <a:ext cx="10319657" cy="4924468"/>
          </a:xfrm>
          <a:prstGeom prst="rect">
            <a:avLst/>
          </a:prstGeom>
        </p:spPr>
      </p:pic>
      <p:sp>
        <p:nvSpPr>
          <p:cNvPr id="6" name="AutoShape 2" descr="Resultado de imagem para lipoprote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60" y="1962204"/>
            <a:ext cx="3231921" cy="219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6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esa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441" y="0"/>
            <a:ext cx="1194559" cy="169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em curva para a direita 1"/>
          <p:cNvSpPr/>
          <p:nvPr/>
        </p:nvSpPr>
        <p:spPr>
          <a:xfrm rot="16200000" flipH="1">
            <a:off x="5576181" y="-557904"/>
            <a:ext cx="1640993" cy="47847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 em curva para a esquerda 4"/>
          <p:cNvSpPr/>
          <p:nvPr/>
        </p:nvSpPr>
        <p:spPr>
          <a:xfrm rot="5400000">
            <a:off x="5338178" y="3133956"/>
            <a:ext cx="1724722" cy="47271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18050" y="3396817"/>
            <a:ext cx="164179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2400" dirty="0" err="1" smtClean="0">
                <a:sym typeface="Wingdings" panose="05000000000000000000" pitchFamily="2" charset="2"/>
              </a:rPr>
              <a:t>Ubiquinona</a:t>
            </a:r>
            <a:endParaRPr lang="pt-BR" sz="2400" dirty="0" smtClean="0">
              <a:sym typeface="Wingdings" panose="05000000000000000000" pitchFamily="2" charset="2"/>
            </a:endParaRPr>
          </a:p>
          <a:p>
            <a:pPr algn="ctr"/>
            <a:r>
              <a:rPr lang="pt-BR" sz="2400" dirty="0" smtClean="0">
                <a:sym typeface="Wingdings" panose="05000000000000000000" pitchFamily="2" charset="2"/>
              </a:rPr>
              <a:t>(oxidada)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7813194" y="3396816"/>
            <a:ext cx="150188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2400" dirty="0" err="1" smtClean="0">
                <a:sym typeface="Wingdings" panose="05000000000000000000" pitchFamily="2" charset="2"/>
              </a:rPr>
              <a:t>Ubiquinol</a:t>
            </a:r>
            <a:endParaRPr lang="pt-BR" sz="2400" dirty="0" smtClean="0">
              <a:sym typeface="Wingdings" panose="05000000000000000000" pitchFamily="2" charset="2"/>
            </a:endParaRPr>
          </a:p>
          <a:p>
            <a:pPr algn="ctr"/>
            <a:r>
              <a:rPr lang="pt-BR" sz="2400" dirty="0" smtClean="0">
                <a:sym typeface="Wingdings" panose="05000000000000000000" pitchFamily="2" charset="2"/>
              </a:rPr>
              <a:t>(reduzida)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5787920" y="3460413"/>
            <a:ext cx="1557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Ciclo redox</a:t>
            </a:r>
            <a:endParaRPr lang="pt-BR" sz="2400" dirty="0"/>
          </a:p>
        </p:txBody>
      </p:sp>
      <p:pic>
        <p:nvPicPr>
          <p:cNvPr id="2050" name="Picture 2" descr="Resultado de imagem para formula quimica ubiquin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741" y="4489683"/>
            <a:ext cx="3502148" cy="18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formula quimica ubiquino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243032"/>
            <a:ext cx="4149140" cy="19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6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0355" y="429896"/>
            <a:ext cx="10449939" cy="2046437"/>
          </a:xfr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pt-BR" dirty="0" smtClean="0"/>
              <a:t>Efeito </a:t>
            </a:r>
            <a:r>
              <a:rPr lang="pt-BR" dirty="0" smtClean="0">
                <a:sym typeface="Wingdings" panose="05000000000000000000" pitchFamily="2" charset="2"/>
              </a:rPr>
              <a:t> cadeia respiratória e antioxidante;</a:t>
            </a:r>
            <a:r>
              <a:rPr lang="pt-BR" dirty="0" smtClean="0"/>
              <a:t> 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Coenzima Q</a:t>
            </a:r>
            <a:r>
              <a:rPr lang="pt-BR" baseline="-25000" dirty="0" smtClean="0"/>
              <a:t>10  </a:t>
            </a:r>
            <a:r>
              <a:rPr lang="pt-BR" dirty="0" smtClean="0"/>
              <a:t>regula as </a:t>
            </a:r>
            <a:r>
              <a:rPr lang="pt-BR" dirty="0" err="1" smtClean="0"/>
              <a:t>UCP’s</a:t>
            </a:r>
            <a:r>
              <a:rPr lang="pt-BR" dirty="0" smtClean="0"/>
              <a:t>;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Cadeia respiratória </a:t>
            </a:r>
            <a:r>
              <a:rPr lang="pt-BR" dirty="0" smtClean="0">
                <a:sym typeface="Wingdings" panose="05000000000000000000" pitchFamily="2" charset="2"/>
              </a:rPr>
              <a:t> cascatas de enzimas na membrana interna mitocondrial;</a:t>
            </a:r>
            <a:endParaRPr lang="pt-BR" dirty="0">
              <a:sym typeface="Wingdings" panose="05000000000000000000" pitchFamily="2" charset="2"/>
            </a:endParaRPr>
          </a:p>
          <a:p>
            <a:pPr marL="342900" indent="-342900" algn="just">
              <a:buFontTx/>
              <a:buChar char="-"/>
            </a:pPr>
            <a:r>
              <a:rPr lang="pt-BR" dirty="0" err="1" smtClean="0">
                <a:sym typeface="Wingdings" panose="05000000000000000000" pitchFamily="2" charset="2"/>
              </a:rPr>
              <a:t>U</a:t>
            </a:r>
            <a:r>
              <a:rPr lang="pt-BR" dirty="0" err="1" smtClean="0"/>
              <a:t>biquinol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 reduz ataque de ácidos graxos durante o transporte.</a:t>
            </a:r>
            <a:endParaRPr lang="pt-BR" dirty="0" smtClean="0"/>
          </a:p>
          <a:p>
            <a:pPr algn="just"/>
            <a:endParaRPr lang="pt-BR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2" descr="Resultado de imagem para esa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441" y="0"/>
            <a:ext cx="1194559" cy="169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Cadeia respiratÃ³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46" y="2476333"/>
            <a:ext cx="9728622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36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3030" y="281321"/>
            <a:ext cx="11181935" cy="6191667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/>
              <a:t>EFEITOS NO ORGANISMO</a:t>
            </a:r>
          </a:p>
          <a:p>
            <a:pPr algn="just"/>
            <a:endParaRPr lang="pt-BR" sz="2800" b="1" dirty="0" smtClean="0"/>
          </a:p>
          <a:p>
            <a:pPr marL="342900" indent="-342900" algn="just">
              <a:buFontTx/>
              <a:buChar char="-"/>
            </a:pPr>
            <a:r>
              <a:rPr lang="pt-BR" sz="2800" dirty="0" smtClean="0">
                <a:sym typeface="Wingdings" panose="05000000000000000000" pitchFamily="2" charset="2"/>
              </a:rPr>
              <a:t>Ação antioxidante  tratamento de doenças;</a:t>
            </a:r>
          </a:p>
          <a:p>
            <a:pPr marL="342900" indent="-342900" algn="just">
              <a:buFontTx/>
              <a:buChar char="-"/>
            </a:pPr>
            <a:endParaRPr lang="pt-BR" sz="2800" dirty="0" smtClean="0"/>
          </a:p>
          <a:p>
            <a:pPr marL="342900" indent="-342900" algn="just">
              <a:buFontTx/>
              <a:buChar char="-"/>
            </a:pPr>
            <a:r>
              <a:rPr lang="pt-BR" sz="2800" dirty="0" smtClean="0"/>
              <a:t>Captura radicais livre de </a:t>
            </a:r>
            <a:r>
              <a:rPr lang="pt-BR" sz="2800" dirty="0" err="1" smtClean="0"/>
              <a:t>peroxila</a:t>
            </a:r>
            <a:r>
              <a:rPr lang="pt-BR" sz="2800" dirty="0" smtClean="0"/>
              <a:t> e </a:t>
            </a:r>
            <a:r>
              <a:rPr lang="pt-BR" sz="2800" dirty="0" err="1" smtClean="0"/>
              <a:t>alcoxilas</a:t>
            </a:r>
            <a:r>
              <a:rPr lang="pt-BR" sz="2800" dirty="0" smtClean="0"/>
              <a:t>;</a:t>
            </a:r>
          </a:p>
          <a:p>
            <a:pPr marL="342900" indent="-342900" algn="just">
              <a:buFontTx/>
              <a:buChar char="-"/>
            </a:pPr>
            <a:endParaRPr lang="pt-BR" sz="2800" dirty="0" smtClean="0"/>
          </a:p>
          <a:p>
            <a:pPr marL="342900" indent="-342900" algn="just">
              <a:buFontTx/>
              <a:buChar char="-"/>
            </a:pPr>
            <a:r>
              <a:rPr lang="pt-BR" sz="2800" dirty="0" smtClean="0"/>
              <a:t>Ação ocorre quando está na sua forma reduzida (</a:t>
            </a:r>
            <a:r>
              <a:rPr lang="pt-BR" sz="2800" dirty="0" err="1" smtClean="0"/>
              <a:t>ubiquinol</a:t>
            </a:r>
            <a:r>
              <a:rPr lang="pt-BR" sz="2800" dirty="0" smtClean="0"/>
              <a:t>);</a:t>
            </a:r>
          </a:p>
          <a:p>
            <a:pPr marL="342900" indent="-342900" algn="just">
              <a:buFontTx/>
              <a:buChar char="-"/>
            </a:pPr>
            <a:endParaRPr lang="pt-BR" sz="2800" dirty="0" smtClean="0"/>
          </a:p>
          <a:p>
            <a:pPr marL="342900" indent="-342900" algn="just">
              <a:buFontTx/>
              <a:buChar char="-"/>
            </a:pPr>
            <a:r>
              <a:rPr lang="pt-BR" sz="2800" dirty="0" smtClean="0"/>
              <a:t>Ação na membrana celular </a:t>
            </a:r>
            <a:r>
              <a:rPr lang="pt-BR" sz="2800" dirty="0" smtClean="0">
                <a:sym typeface="Wingdings" panose="05000000000000000000" pitchFamily="2" charset="2"/>
              </a:rPr>
              <a:t> </a:t>
            </a:r>
            <a:r>
              <a:rPr lang="pt-BR" sz="2800" dirty="0" err="1" smtClean="0">
                <a:sym typeface="Wingdings" panose="05000000000000000000" pitchFamily="2" charset="2"/>
              </a:rPr>
              <a:t>ubiquinol</a:t>
            </a:r>
            <a:r>
              <a:rPr lang="pt-BR" sz="2800" dirty="0" smtClean="0">
                <a:sym typeface="Wingdings" panose="05000000000000000000" pitchFamily="2" charset="2"/>
              </a:rPr>
              <a:t> regenera vitamina E;</a:t>
            </a:r>
          </a:p>
          <a:p>
            <a:pPr marL="342900" indent="-342900" algn="just">
              <a:buFontTx/>
              <a:buChar char="-"/>
            </a:pPr>
            <a:endParaRPr lang="pt-BR" sz="2800" dirty="0" smtClean="0">
              <a:sym typeface="Wingdings" panose="05000000000000000000" pitchFamily="2" charset="2"/>
            </a:endParaRPr>
          </a:p>
          <a:p>
            <a:pPr marL="342900" indent="-342900" algn="just">
              <a:buFontTx/>
              <a:buChar char="-"/>
            </a:pPr>
            <a:r>
              <a:rPr lang="pt-BR" sz="2800" dirty="0" smtClean="0"/>
              <a:t>Efeito </a:t>
            </a:r>
            <a:r>
              <a:rPr lang="pt-BR" sz="2800" dirty="0"/>
              <a:t>estabilizador de </a:t>
            </a:r>
            <a:r>
              <a:rPr lang="pt-BR" sz="2800" dirty="0" smtClean="0"/>
              <a:t>membrana </a:t>
            </a:r>
            <a:r>
              <a:rPr lang="pt-BR" sz="2800" dirty="0" smtClean="0">
                <a:sym typeface="Wingdings" panose="05000000000000000000" pitchFamily="2" charset="2"/>
              </a:rPr>
              <a:t> forma de medir o efeito </a:t>
            </a:r>
            <a:r>
              <a:rPr lang="pt-BR" sz="2800" dirty="0" smtClean="0">
                <a:sym typeface="Wingdings" panose="05000000000000000000" pitchFamily="2" charset="2"/>
              </a:rPr>
              <a:t>farmacológico.</a:t>
            </a:r>
            <a:endParaRPr lang="pt-BR" dirty="0" smtClean="0">
              <a:sym typeface="Wingdings" panose="05000000000000000000" pitchFamily="2" charset="2"/>
            </a:endParaRPr>
          </a:p>
          <a:p>
            <a:pPr marL="342900" indent="-342900" algn="just">
              <a:buFontTx/>
              <a:buChar char="-"/>
            </a:pPr>
            <a:endParaRPr lang="pt-BR" dirty="0" smtClean="0">
              <a:sym typeface="Wingdings" panose="05000000000000000000" pitchFamily="2" charset="2"/>
            </a:endParaRPr>
          </a:p>
          <a:p>
            <a:pPr marL="342900" indent="-342900" algn="just">
              <a:buFontTx/>
              <a:buChar char="-"/>
            </a:pPr>
            <a:endParaRPr lang="pt-BR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2" descr="Resultado de imagem para esa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441" y="0"/>
            <a:ext cx="1194559" cy="169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1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esa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441" y="0"/>
            <a:ext cx="1194559" cy="169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4750419" y="2453269"/>
            <a:ext cx="2356625" cy="214103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Coenzima </a:t>
            </a:r>
            <a:r>
              <a:rPr lang="pt-BR" sz="2800" b="1" dirty="0"/>
              <a:t>Q</a:t>
            </a:r>
            <a:r>
              <a:rPr lang="pt-BR" sz="2800" b="1" baseline="-25000" dirty="0"/>
              <a:t>10</a:t>
            </a:r>
            <a:r>
              <a:rPr lang="pt-BR" sz="2800" b="1" dirty="0" smtClean="0"/>
              <a:t> </a:t>
            </a:r>
            <a:endParaRPr lang="pt-BR" sz="2800" b="1" dirty="0"/>
          </a:p>
        </p:txBody>
      </p:sp>
      <p:sp>
        <p:nvSpPr>
          <p:cNvPr id="5" name="Elipse 4"/>
          <p:cNvSpPr/>
          <p:nvPr/>
        </p:nvSpPr>
        <p:spPr>
          <a:xfrm>
            <a:off x="341972" y="1182029"/>
            <a:ext cx="3341648" cy="183251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Doenças cardiovasculares</a:t>
            </a:r>
            <a:endParaRPr lang="pt-BR" sz="2400" b="1" dirty="0"/>
          </a:p>
        </p:txBody>
      </p:sp>
      <p:sp>
        <p:nvSpPr>
          <p:cNvPr id="6" name="Elipse 5"/>
          <p:cNvSpPr/>
          <p:nvPr/>
        </p:nvSpPr>
        <p:spPr>
          <a:xfrm>
            <a:off x="4668643" y="0"/>
            <a:ext cx="2523891" cy="16949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Inflamação</a:t>
            </a:r>
            <a:endParaRPr lang="pt-BR" sz="2400" b="1" dirty="0"/>
          </a:p>
        </p:txBody>
      </p:sp>
      <p:sp>
        <p:nvSpPr>
          <p:cNvPr id="7" name="Elipse 6"/>
          <p:cNvSpPr/>
          <p:nvPr/>
        </p:nvSpPr>
        <p:spPr>
          <a:xfrm>
            <a:off x="7638585" y="1182029"/>
            <a:ext cx="3180436" cy="183251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Proteção contra o envelhecimento</a:t>
            </a:r>
            <a:endParaRPr lang="pt-BR" sz="2400" b="1" dirty="0"/>
          </a:p>
        </p:txBody>
      </p:sp>
      <p:sp>
        <p:nvSpPr>
          <p:cNvPr id="8" name="Elipse 7"/>
          <p:cNvSpPr/>
          <p:nvPr/>
        </p:nvSpPr>
        <p:spPr>
          <a:xfrm>
            <a:off x="7837748" y="3305904"/>
            <a:ext cx="2523891" cy="16949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Fertilidade</a:t>
            </a:r>
            <a:endParaRPr lang="pt-BR" sz="2400" b="1" dirty="0"/>
          </a:p>
        </p:txBody>
      </p:sp>
      <p:sp>
        <p:nvSpPr>
          <p:cNvPr id="9" name="Elipse 8"/>
          <p:cNvSpPr/>
          <p:nvPr/>
        </p:nvSpPr>
        <p:spPr>
          <a:xfrm>
            <a:off x="996177" y="3523785"/>
            <a:ext cx="2523891" cy="16949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Pressão sanguínea</a:t>
            </a:r>
            <a:endParaRPr lang="pt-BR" sz="2400" b="1" dirty="0"/>
          </a:p>
        </p:txBody>
      </p:sp>
      <p:sp>
        <p:nvSpPr>
          <p:cNvPr id="10" name="Elipse 9"/>
          <p:cNvSpPr/>
          <p:nvPr/>
        </p:nvSpPr>
        <p:spPr>
          <a:xfrm>
            <a:off x="2954144" y="5211387"/>
            <a:ext cx="2356625" cy="1639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Enxaqueca</a:t>
            </a:r>
            <a:endParaRPr lang="pt-BR" sz="2400" b="1" dirty="0"/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7107044" y="2453269"/>
            <a:ext cx="531541" cy="3954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7149075" y="3572394"/>
            <a:ext cx="623325" cy="2190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4586867" y="4632963"/>
            <a:ext cx="424456" cy="4531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>
            <a:off x="3683621" y="3791412"/>
            <a:ext cx="903246" cy="3619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 flipV="1">
            <a:off x="3747956" y="2374636"/>
            <a:ext cx="1002463" cy="4740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H="1" flipV="1">
            <a:off x="5923549" y="1832794"/>
            <a:ext cx="3455" cy="553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5692042" y="5154527"/>
            <a:ext cx="3893085" cy="1639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D</a:t>
            </a:r>
            <a:r>
              <a:rPr lang="pt-BR" sz="2400" b="1" dirty="0" smtClean="0"/>
              <a:t>oenças </a:t>
            </a:r>
            <a:r>
              <a:rPr lang="pt-BR" sz="2400" b="1" dirty="0" err="1"/>
              <a:t>neurodegenerativas</a:t>
            </a:r>
            <a:endParaRPr lang="pt-BR" sz="2400" b="1" dirty="0"/>
          </a:p>
        </p:txBody>
      </p:sp>
      <p:cxnSp>
        <p:nvCxnSpPr>
          <p:cNvPr id="19" name="Conector de seta reta 18"/>
          <p:cNvCxnSpPr/>
          <p:nvPr/>
        </p:nvCxnSpPr>
        <p:spPr>
          <a:xfrm>
            <a:off x="6541120" y="4581724"/>
            <a:ext cx="370070" cy="526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48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05853" y="449765"/>
            <a:ext cx="10531642" cy="1655762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Tx/>
              <a:buChar char="-"/>
            </a:pPr>
            <a:r>
              <a:rPr lang="pt-BR" dirty="0" smtClean="0"/>
              <a:t>É ingerida na sua forma oxidada;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Captada pelo fígado; 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Absorção lenta </a:t>
            </a:r>
            <a:r>
              <a:rPr lang="pt-BR" dirty="0" smtClean="0">
                <a:sym typeface="Wingdings" panose="05000000000000000000" pitchFamily="2" charset="2"/>
              </a:rPr>
              <a:t> elevado peso molecular e baixa solubilidade;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>
                <a:sym typeface="Wingdings" panose="05000000000000000000" pitchFamily="2" charset="2"/>
              </a:rPr>
              <a:t>Formas farmacêuticas:</a:t>
            </a:r>
            <a:endParaRPr lang="pt-BR" dirty="0"/>
          </a:p>
        </p:txBody>
      </p:sp>
      <p:pic>
        <p:nvPicPr>
          <p:cNvPr id="4" name="Picture 2" descr="Resultado de imagem para esa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441" y="0"/>
            <a:ext cx="1194559" cy="169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m para coenzima q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8375"/>
            <a:ext cx="3980867" cy="39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coenzima q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425" y="2736784"/>
            <a:ext cx="3684047" cy="368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coenzima q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292" y="2736784"/>
            <a:ext cx="3810816" cy="381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47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3347" y="1694983"/>
            <a:ext cx="10484094" cy="1655762"/>
          </a:xfrm>
        </p:spPr>
        <p:txBody>
          <a:bodyPr>
            <a:noAutofit/>
          </a:bodyPr>
          <a:lstStyle/>
          <a:p>
            <a:pPr marL="342900" indent="-342900" algn="just">
              <a:buFontTx/>
              <a:buChar char="-"/>
            </a:pPr>
            <a:r>
              <a:rPr lang="pt-BR" sz="2800" dirty="0"/>
              <a:t>R</a:t>
            </a:r>
            <a:r>
              <a:rPr lang="pt-BR" sz="2800" dirty="0" smtClean="0"/>
              <a:t>ealizar </a:t>
            </a:r>
            <a:r>
              <a:rPr lang="pt-BR" sz="2800" dirty="0"/>
              <a:t>mais estudos clínicos </a:t>
            </a:r>
            <a:r>
              <a:rPr lang="pt-BR" sz="2800" dirty="0" smtClean="0"/>
              <a:t>controlados;</a:t>
            </a:r>
          </a:p>
          <a:p>
            <a:pPr marL="342900" indent="-342900" algn="just">
              <a:buFontTx/>
              <a:buChar char="-"/>
            </a:pPr>
            <a:endParaRPr lang="pt-BR" sz="2800" dirty="0" smtClean="0"/>
          </a:p>
          <a:p>
            <a:pPr marL="342900" indent="-342900" algn="just">
              <a:buFontTx/>
              <a:buChar char="-"/>
            </a:pPr>
            <a:r>
              <a:rPr lang="pt-BR" sz="2800" dirty="0" smtClean="0"/>
              <a:t>A </a:t>
            </a:r>
            <a:r>
              <a:rPr lang="pt-BR" sz="2800" dirty="0"/>
              <a:t>suplementação tem papel </a:t>
            </a:r>
            <a:r>
              <a:rPr lang="pt-BR" sz="2800" dirty="0" smtClean="0"/>
              <a:t>importante;</a:t>
            </a:r>
            <a:endParaRPr lang="pt-BR" sz="2800" dirty="0"/>
          </a:p>
          <a:p>
            <a:pPr marL="342900" indent="-342900" algn="just">
              <a:buFontTx/>
              <a:buChar char="-"/>
            </a:pPr>
            <a:endParaRPr lang="pt-BR" sz="2800" dirty="0" smtClean="0"/>
          </a:p>
          <a:p>
            <a:pPr marL="342900" indent="-342900" algn="just">
              <a:buFontTx/>
              <a:buChar char="-"/>
            </a:pPr>
            <a:r>
              <a:rPr lang="pt-BR" sz="2800" dirty="0" smtClean="0"/>
              <a:t>A </a:t>
            </a:r>
            <a:r>
              <a:rPr lang="pt-BR" sz="2800" dirty="0"/>
              <a:t>coenzima </a:t>
            </a:r>
            <a:r>
              <a:rPr lang="pt-BR" sz="2800" dirty="0" smtClean="0"/>
              <a:t>Q</a:t>
            </a:r>
            <a:r>
              <a:rPr lang="pt-BR" sz="2800" baseline="-25000" dirty="0" smtClean="0"/>
              <a:t>10</a:t>
            </a:r>
            <a:r>
              <a:rPr lang="pt-BR" sz="2800" dirty="0" smtClean="0"/>
              <a:t> </a:t>
            </a:r>
            <a:r>
              <a:rPr lang="pt-BR" sz="2800" dirty="0"/>
              <a:t>continua a ser </a:t>
            </a:r>
            <a:r>
              <a:rPr lang="pt-BR" sz="2800" dirty="0" smtClean="0"/>
              <a:t>o principal </a:t>
            </a:r>
            <a:r>
              <a:rPr lang="pt-BR" sz="2800" dirty="0"/>
              <a:t>suplemento de terapia conservadora de algumas </a:t>
            </a:r>
            <a:r>
              <a:rPr lang="pt-BR" sz="2800" dirty="0" smtClean="0"/>
              <a:t>doenças</a:t>
            </a:r>
            <a:r>
              <a:rPr lang="pt-BR" sz="2800" dirty="0"/>
              <a:t>.</a:t>
            </a:r>
            <a:endParaRPr lang="pt-BR" sz="2800" dirty="0" smtClean="0"/>
          </a:p>
        </p:txBody>
      </p:sp>
      <p:pic>
        <p:nvPicPr>
          <p:cNvPr id="4" name="Picture 2" descr="Resultado de imagem para esa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441" y="0"/>
            <a:ext cx="1194559" cy="169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183394" y="383945"/>
            <a:ext cx="9144000" cy="62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 smtClean="0"/>
              <a:t>CONSIDERAÇÕES FINAIS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379505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1042</Words>
  <Application>Microsoft Office PowerPoint</Application>
  <PresentationFormat>Widescreen</PresentationFormat>
  <Paragraphs>121</Paragraphs>
  <Slides>10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</dc:creator>
  <cp:lastModifiedBy>Juliana</cp:lastModifiedBy>
  <cp:revision>126</cp:revision>
  <dcterms:created xsi:type="dcterms:W3CDTF">2019-05-22T16:36:04Z</dcterms:created>
  <dcterms:modified xsi:type="dcterms:W3CDTF">2019-05-28T23:52:50Z</dcterms:modified>
</cp:coreProperties>
</file>