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1106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6127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85387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186593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4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510532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40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042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3924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4094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67708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45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33982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867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5352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8297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362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705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7007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0317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19793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68467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80938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59623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04958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05072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895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5314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7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or&#231;amento\Stakeholders%20Procurando%20Nemo.mp4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is.uol.com.br/view/85r7d735pwrw/vicediretor-da-unilever-no-mundo-da-publicidade-0402316AE0996366?types=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deavor.org.br/stakeholder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tificacaoiso.com.br/o-que-sao-stakeholders-e-como-eles-impactam-o-planejamento-estrategico-do-negoc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42910" y="207167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Planejamento Estratégico das Organizações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343803" cy="2686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Fernanda Maniglia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Nathalya de Bruijn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Ricardo Augusto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0" y="357165"/>
            <a:ext cx="91440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 de São Paulo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Escola Superior de Agricultura “Luiz de Queiroz”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Departamento de Economia, Sociologia e Administração</a:t>
            </a:r>
          </a:p>
        </p:txBody>
      </p:sp>
      <p:pic>
        <p:nvPicPr>
          <p:cNvPr id="87" name="Shape 87" descr="Resultado de imagem para esal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6710" y="214289"/>
            <a:ext cx="785818" cy="116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Resultado de imagem para esalq- logo les"/>
          <p:cNvPicPr preferRelativeResize="0"/>
          <p:nvPr/>
        </p:nvPicPr>
        <p:blipFill rotWithShape="1">
          <a:blip r:embed="rId4">
            <a:alphaModFix/>
          </a:blip>
          <a:srcRect t="30769" r="1031" b="25000"/>
          <a:stretch/>
        </p:blipFill>
        <p:spPr>
          <a:xfrm>
            <a:off x="0" y="428604"/>
            <a:ext cx="2018871" cy="7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600" y="4026275"/>
            <a:ext cx="3336592" cy="22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Conselho de Administração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 relação com os demais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holders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evitar processos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462" y="2709550"/>
            <a:ext cx="6233073" cy="356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-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6384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Benefícios pessoais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do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marketingshare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Aquisições que visam o crescimento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a capacidade produtiva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Inovar o mix de produtos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Intermediar interesses opostos de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holders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77710">
            <a:off x="5910810" y="604742"/>
            <a:ext cx="2869132" cy="170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holders</a:t>
            </a:r>
          </a:p>
        </p:txBody>
      </p:sp>
      <p:pic>
        <p:nvPicPr>
          <p:cNvPr id="4" name="Stakeholders Procurando Ne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327355"/>
            <a:ext cx="6843251" cy="513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Clientes são os maiores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keholders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maior ação da empresa deve ser voltada a eles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dos interesses gerais dos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keholders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os da organização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Tentativa de alinhar os interesses dos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keholders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Comunicação específica para cada tipo de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keholders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Shape 173" descr="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7544">
            <a:off x="5585570" y="5355887"/>
            <a:ext cx="1674837" cy="123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t-BR"/>
              <a:t>     Planejamento Estratégico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72700" y="13331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pt-BR" sz="2800"/>
              <a:t>“</a:t>
            </a:r>
            <a:r>
              <a:rPr lang="pt-BR" sz="2800" i="1"/>
              <a:t>O planejamento consiste em estabelecer com antecedência as ações a serem executadas dentro de cenários e condições preestabelecidos, estimando os recursos a serem utilizados e atribuindo as responsabilidades, para atingir os objetivos fixados</a:t>
            </a:r>
            <a:r>
              <a:rPr lang="pt-BR" sz="2800"/>
              <a:t>”</a:t>
            </a:r>
          </a:p>
          <a:p>
            <a:pPr marL="0" lvl="0" indent="-6985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/>
              <a:t>  (HOJI, 2000, p. 359)</a:t>
            </a:r>
          </a:p>
          <a:p>
            <a:pPr marL="0" lvl="0" indent="-6985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4375"/>
              <a:buFont typeface="Arial"/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975" y="0"/>
            <a:ext cx="2129024" cy="217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350" y="4132999"/>
            <a:ext cx="2516200" cy="260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00" y="4752125"/>
            <a:ext cx="4213400" cy="21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Premissas para o Planejamento Estratégico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•Fixação de objetivos gerais da empresa (estratégicos).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•Determinação dos objetivos de cada setor da empresa, em função dos objetivos gerais (ou estratégicos).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>
                <a:latin typeface="Arial"/>
                <a:ea typeface="Arial"/>
                <a:cs typeface="Arial"/>
                <a:sym typeface="Arial"/>
              </a:rPr>
              <a:t>•Estabelecimento de um sistema de informações, que permita avaliar a execução dos planos em confronto com as previsões.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850" y="5081399"/>
            <a:ext cx="3743499" cy="171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Planejamen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8487"/>
            <a:ext cx="9039274" cy="566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 descr="Sem títul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iaiasjasasask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5275" y="0"/>
            <a:ext cx="9489275" cy="69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hauhauhsh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800" y="0"/>
            <a:ext cx="9201799" cy="67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749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Termo usado pelo filósofo Robert Edward Freeman: 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holders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são elementos importantes para planejamento estratégico de negócios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Compreende todos os envolvidos em um processo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 ter caráter temporário ou permanente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551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</a:t>
            </a: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keholder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4295">
            <a:off x="6987228" y="423668"/>
            <a:ext cx="1638960" cy="136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Planejamento Estratégico e o Orçamento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pt-BR"/>
              <a:t>O orçamento é o instrumento que implementa as decisões do plano estratégico dentro do horizonte temporal. 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O orçamento é elaborado de acordo com as diretrizes e os objetivos fixados no planejamento estratégico.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/>
              <a:t>O orçamento é o </a:t>
            </a:r>
            <a:r>
              <a:rPr lang="pt-BR" u="sng"/>
              <a:t>reflexo financeiro</a:t>
            </a:r>
            <a:r>
              <a:rPr lang="pt-BR"/>
              <a:t> do planejamento, representando todos os benefícios e desembolsos esperados a partir das ações traçadas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1224" y="3674224"/>
            <a:ext cx="1652774" cy="21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Case - Unillever 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http://mais.uol.com.br/view/85r7d735pwrw/vicediretor-da-unilever-no-mundo-da-publicidade-0402316AE0996366?types=A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800" y="3667125"/>
            <a:ext cx="2921000" cy="2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15"/>
            <a:ext cx="8229600" cy="202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i="1"/>
              <a:t>Stakeholders </a:t>
            </a:r>
            <a:r>
              <a:rPr lang="pt-BR"/>
              <a:t>e suas influências no planejamento estratégico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92912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0" rtl="0">
              <a:spcBef>
                <a:spcPts val="0"/>
              </a:spcBef>
              <a:buNone/>
            </a:pPr>
            <a:r>
              <a:rPr lang="pt-BR"/>
              <a:t>Pessoas diferentes = interesses distintos</a:t>
            </a:r>
          </a:p>
          <a:p>
            <a:pPr marL="3429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312" y="2720700"/>
            <a:ext cx="4803374" cy="413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 rot="-1056345">
            <a:off x="1332097" y="3582899"/>
            <a:ext cx="6627531" cy="2027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9600" b="1">
                <a:latin typeface="Calibri"/>
                <a:ea typeface="Calibri"/>
                <a:cs typeface="Calibri"/>
                <a:sym typeface="Calibri"/>
              </a:rPr>
              <a:t>CONFLITO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 sz="3600"/>
              <a:t>O alinhamento é difícil, pois  envolve: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337075"/>
            <a:ext cx="8229600" cy="489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Ética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Direitos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Deveres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Moral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Cultura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Valores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Impacto social</a:t>
            </a:r>
          </a:p>
          <a:p>
            <a:pPr marL="342900" lvl="0" indent="0" rtl="0">
              <a:spcBef>
                <a:spcPts val="0"/>
              </a:spcBef>
              <a:buNone/>
            </a:pPr>
            <a:r>
              <a:rPr lang="pt-BR"/>
              <a:t>Impacto ambiental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150" y="1880997"/>
            <a:ext cx="4477199" cy="36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 sz="2400" b="1"/>
              <a:t>A empresa deve cruzar as informações de seus s</a:t>
            </a:r>
            <a:r>
              <a:rPr lang="pt-BR" sz="2400" b="1" i="1"/>
              <a:t>takeholder </a:t>
            </a:r>
            <a:r>
              <a:rPr lang="pt-BR" sz="2400" b="1"/>
              <a:t>e seus interesses com a probabilidade de conflitos futuros e assim, atuar de forma preventiva, estratégica.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l="32612" t="52074" r="35690" b="26104"/>
          <a:stretch/>
        </p:blipFill>
        <p:spPr>
          <a:xfrm>
            <a:off x="3557187" y="2750882"/>
            <a:ext cx="2182925" cy="135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l="32612" t="26171" r="35690" b="52007"/>
          <a:stretch/>
        </p:blipFill>
        <p:spPr>
          <a:xfrm>
            <a:off x="5810100" y="2216000"/>
            <a:ext cx="2093914" cy="13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l="32612" r="35690" b="78179"/>
          <a:stretch/>
        </p:blipFill>
        <p:spPr>
          <a:xfrm>
            <a:off x="3819835" y="4043621"/>
            <a:ext cx="2093899" cy="130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l="32612" t="78178" r="35690"/>
          <a:stretch/>
        </p:blipFill>
        <p:spPr>
          <a:xfrm>
            <a:off x="3512300" y="1389974"/>
            <a:ext cx="2182925" cy="1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 rot="-540952">
            <a:off x="3901194" y="1845809"/>
            <a:ext cx="1405160" cy="47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sp>
        <p:nvSpPr>
          <p:cNvPr id="259" name="Shape 259"/>
          <p:cNvSpPr txBox="1"/>
          <p:nvPr/>
        </p:nvSpPr>
        <p:spPr>
          <a:xfrm rot="-511044">
            <a:off x="3978008" y="3198413"/>
            <a:ext cx="1462429" cy="6084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PÚBLICO GERAL</a:t>
            </a:r>
          </a:p>
        </p:txBody>
      </p:sp>
      <p:sp>
        <p:nvSpPr>
          <p:cNvPr id="260" name="Shape 260"/>
          <p:cNvSpPr txBox="1"/>
          <p:nvPr/>
        </p:nvSpPr>
        <p:spPr>
          <a:xfrm rot="-554637">
            <a:off x="4301657" y="4540385"/>
            <a:ext cx="1462290" cy="691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FORNECEDORES</a:t>
            </a:r>
          </a:p>
        </p:txBody>
      </p:sp>
      <p:sp>
        <p:nvSpPr>
          <p:cNvPr id="261" name="Shape 261"/>
          <p:cNvSpPr txBox="1"/>
          <p:nvPr/>
        </p:nvSpPr>
        <p:spPr>
          <a:xfrm rot="-443711">
            <a:off x="6242039" y="2661817"/>
            <a:ext cx="1554631" cy="8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DISTRIBUIDORES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l="32612" t="26171" r="35690" b="52007"/>
          <a:stretch/>
        </p:blipFill>
        <p:spPr>
          <a:xfrm>
            <a:off x="1297649" y="3576782"/>
            <a:ext cx="2182925" cy="135621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 rot="-355336">
            <a:off x="1779007" y="4091104"/>
            <a:ext cx="1462505" cy="327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FUNCIONÁRIOS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l="32612" r="35690" b="78179"/>
          <a:stretch/>
        </p:blipFill>
        <p:spPr>
          <a:xfrm>
            <a:off x="1514448" y="2216008"/>
            <a:ext cx="2093899" cy="13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 rot="-503470">
            <a:off x="1960168" y="2628098"/>
            <a:ext cx="1266356" cy="476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CREDORES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l="32612" t="78178" r="35690"/>
          <a:stretch/>
        </p:blipFill>
        <p:spPr>
          <a:xfrm>
            <a:off x="5816750" y="3516937"/>
            <a:ext cx="2093878" cy="13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 rot="-545817">
            <a:off x="6282368" y="3929065"/>
            <a:ext cx="1322534" cy="4766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600" b="1">
                <a:latin typeface="Calibri"/>
                <a:ea typeface="Calibri"/>
                <a:cs typeface="Calibri"/>
                <a:sym typeface="Calibri"/>
              </a:rPr>
              <a:t>ACIONISTAS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l="32612" t="52074" r="35690" b="26104"/>
          <a:stretch/>
        </p:blipFill>
        <p:spPr>
          <a:xfrm>
            <a:off x="5852164" y="4724298"/>
            <a:ext cx="2182925" cy="13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 rot="-448942">
            <a:off x="6275164" y="5229927"/>
            <a:ext cx="2094131" cy="476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latin typeface="Calibri"/>
                <a:ea typeface="Calibri"/>
                <a:cs typeface="Calibri"/>
                <a:sym typeface="Calibri"/>
              </a:rPr>
              <a:t>ADMINISTRADORES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l="32612" t="78178" r="35690"/>
          <a:stretch/>
        </p:blipFill>
        <p:spPr>
          <a:xfrm>
            <a:off x="1386650" y="4947587"/>
            <a:ext cx="2093878" cy="13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 rot="-539835">
            <a:off x="1893507" y="5442841"/>
            <a:ext cx="1233476" cy="310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600" b="1">
                <a:latin typeface="Calibri"/>
                <a:ea typeface="Calibri"/>
                <a:cs typeface="Calibri"/>
                <a:sym typeface="Calibri"/>
              </a:rPr>
              <a:t>CONSELHO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509825" y="378250"/>
            <a:ext cx="7943400" cy="95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pt-BR" sz="2400" b="1"/>
              <a:t>Bom relacionamento,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pt-BR" sz="2400" b="1"/>
              <a:t>Comunicação aberta e fácil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pt-BR" sz="2400" b="1"/>
              <a:t>Olhar a empresa sob uma ótica externa </a:t>
            </a: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pt-BR" sz="2400" b="1"/>
              <a:t>Prática da empatia em relação aos grupos de interesse</a:t>
            </a: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411150" y="2828725"/>
            <a:ext cx="3564900" cy="31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925" y="2736337"/>
            <a:ext cx="4456375" cy="33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448975"/>
            <a:ext cx="8229600" cy="137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b="1"/>
              <a:t>Assim, a empresa consegue desenvolver uma inteligência competitiva, uma ferramenta importante do planejamento estratégico. Alinhando os interesses de todos a fim de lucrar!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r="10976"/>
          <a:stretch/>
        </p:blipFill>
        <p:spPr>
          <a:xfrm rot="5400000">
            <a:off x="1600224" y="1120862"/>
            <a:ext cx="3198725" cy="548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800" y="2179125"/>
            <a:ext cx="3198750" cy="31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036099"/>
            <a:ext cx="8229600" cy="56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800" i="0" strike="noStrike" cap="none">
                <a:solidFill>
                  <a:srgbClr val="000000"/>
                </a:solidFill>
              </a:rPr>
              <a:t>ENDEAVORBRASIL, Steakholders: Eles devem ser engajados com o seu negócio. Disponível em&lt;</a:t>
            </a:r>
            <a:r>
              <a:rPr lang="pt-BR" sz="1800" i="0" strike="noStrike" cap="none">
                <a:solidFill>
                  <a:srgbClr val="000000"/>
                </a:solidFill>
                <a:hlinkClick r:id="rId3"/>
              </a:rPr>
              <a:t>https://endeavor.org.br/stakeholders/</a:t>
            </a:r>
            <a:r>
              <a:rPr lang="pt-BR" sz="1800" i="0" strike="noStrike" cap="none">
                <a:solidFill>
                  <a:srgbClr val="000000"/>
                </a:solidFill>
              </a:rPr>
              <a:t>&gt; Acesso em 29 março 2017.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800" i="0" strike="noStrike" cap="none">
                <a:solidFill>
                  <a:srgbClr val="000000"/>
                </a:solidFill>
              </a:rPr>
              <a:t>WRIGHT, Peter, KROLL, Mark J, PARNELL, John. Administração Estratégica: conceitos. São Paulo: Atlas, 2000.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800">
                <a:solidFill>
                  <a:srgbClr val="000000"/>
                </a:solidFill>
              </a:rPr>
              <a:t>ALBUQUERQUE, D. </a:t>
            </a: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</a:rPr>
              <a:t>O que são stakeholders e como eles impactam o planejamento estratégico do negócio. Disponível em: &lt;</a:t>
            </a:r>
            <a:r>
              <a:rPr lang="pt-BR" sz="1800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O que são stakeholders e como eles impactam o planejamento estratégico do negócio&gt;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551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pt-BR" i="1"/>
              <a:t>ake</a:t>
            </a:r>
            <a:r>
              <a:rPr lang="pt-BR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holder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2500" y="1166024"/>
            <a:ext cx="8229600" cy="4262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um tem um objetivo diferente dentro da empresa, enxergando-a sob uma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outra perspectiva</a:t>
            </a:r>
            <a:endParaRPr lang="pt-B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Eles estabelecem os objetivos gerais da empresa de acordo com os seus interesses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 diversidade de interesses, em que a alta administração tem a difícil missão de satisfazer e conciliar cada um dos objetivos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">
            <a:off x="1120332" y="5318570"/>
            <a:ext cx="2886905" cy="144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600" y="5318573"/>
            <a:ext cx="2110703" cy="14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16975" y="1604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Produtos com qualidade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Preços acessíveis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Diferenciais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9825" y="3247400"/>
            <a:ext cx="5356975" cy="288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 em geral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Bens e serviços a custo mínimo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 de trabalho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Contribuição para causas filantrópicas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0924" y="3608900"/>
            <a:ext cx="4542150" cy="30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Fornecedores/Distribuidores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Alianças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duradouras</a:t>
            </a:r>
            <a:endParaRPr lang="pt-BR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Preços que permitam margens razoáveis de lucro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875" y="3593700"/>
            <a:ext cx="4411500" cy="3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Funcionários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Boas condições de trabalho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Equidade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 de promoção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5950" y="3405175"/>
            <a:ext cx="4579724" cy="305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Credores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Posição financeira saudável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Pagamento pontual de juros e capital</a:t>
            </a:r>
          </a:p>
        </p:txBody>
      </p:sp>
      <p:pic>
        <p:nvPicPr>
          <p:cNvPr id="139" name="Shape 139" descr="sharehol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0763" y="2949425"/>
            <a:ext cx="4722473" cy="33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Acionistas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do retorno sobre o investimento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75" y="2510125"/>
            <a:ext cx="664845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630</Words>
  <Application>Microsoft Office PowerPoint</Application>
  <PresentationFormat>Apresentação na tela (4:3)</PresentationFormat>
  <Paragraphs>100</Paragraphs>
  <Slides>27</Slides>
  <Notes>27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Stakeholders e Planejamento Estratégico das Organizações </vt:lpstr>
      <vt:lpstr>Stakeholder</vt:lpstr>
      <vt:lpstr>Stakeholder</vt:lpstr>
      <vt:lpstr>Clientes</vt:lpstr>
      <vt:lpstr>Público em geral</vt:lpstr>
      <vt:lpstr>Fornecedores/Distribuidores</vt:lpstr>
      <vt:lpstr>Funcionários</vt:lpstr>
      <vt:lpstr>Credores</vt:lpstr>
      <vt:lpstr>Acionistas</vt:lpstr>
      <vt:lpstr>Conselho de Administração</vt:lpstr>
      <vt:lpstr>Administradores</vt:lpstr>
      <vt:lpstr>Stakeholders</vt:lpstr>
      <vt:lpstr>Stakeholders</vt:lpstr>
      <vt:lpstr>     Planejamento Estratégico</vt:lpstr>
      <vt:lpstr>Premissas para o Planejamento Estratégico</vt:lpstr>
      <vt:lpstr>Slide 16</vt:lpstr>
      <vt:lpstr>Slide 17</vt:lpstr>
      <vt:lpstr>Slide 18</vt:lpstr>
      <vt:lpstr>Slide 19</vt:lpstr>
      <vt:lpstr>Planejamento Estratégico e o Orçamento</vt:lpstr>
      <vt:lpstr>Case - Unillever </vt:lpstr>
      <vt:lpstr>Stakeholders e suas influências no planejamento estratégico  </vt:lpstr>
      <vt:lpstr>O alinhamento é difícil, pois  envolve:</vt:lpstr>
      <vt:lpstr>A empresa deve cruzar as informações de seus stakeholder e seus interesses com a probabilidade de conflitos futuros e assim, atuar de forma preventiva, estratégica.</vt:lpstr>
      <vt:lpstr>Slide 25</vt:lpstr>
      <vt:lpstr>Slide 26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 e Planejamento Estratégico das Organizações</dc:title>
  <dc:creator>Fernanda</dc:creator>
  <cp:lastModifiedBy>Nathalya de Bruijn Silva</cp:lastModifiedBy>
  <cp:revision>5</cp:revision>
  <dcterms:modified xsi:type="dcterms:W3CDTF">2017-04-20T16:52:37Z</dcterms:modified>
</cp:coreProperties>
</file>