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0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1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651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23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98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067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358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47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5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5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8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0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2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1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4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0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32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PNV 3411 – Transporte Marítimo e Fluvial </a:t>
            </a:r>
            <a:br>
              <a:rPr lang="pt-BR" sz="4000" dirty="0"/>
            </a:br>
            <a:br>
              <a:rPr lang="pt-BR" sz="4800" dirty="0"/>
            </a:br>
            <a:r>
              <a:rPr lang="pt-BR" sz="3200" dirty="0" err="1"/>
              <a:t>Maritime</a:t>
            </a:r>
            <a:r>
              <a:rPr lang="pt-BR" sz="3200" dirty="0"/>
              <a:t> </a:t>
            </a:r>
            <a:r>
              <a:rPr lang="pt-BR" sz="3200" dirty="0" err="1"/>
              <a:t>Economis</a:t>
            </a:r>
            <a:r>
              <a:rPr lang="pt-BR" sz="3200" dirty="0"/>
              <a:t> Cap. 8 – Risk, </a:t>
            </a:r>
            <a:r>
              <a:rPr lang="pt-BR" sz="3200" dirty="0" err="1"/>
              <a:t>Return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err="1"/>
              <a:t>Ship</a:t>
            </a:r>
            <a:r>
              <a:rPr lang="pt-BR" sz="3200" dirty="0"/>
              <a:t> </a:t>
            </a:r>
            <a:r>
              <a:rPr lang="pt-BR" sz="3200" dirty="0" err="1"/>
              <a:t>Economics</a:t>
            </a:r>
            <a:endParaRPr lang="pt-B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248541"/>
          </a:xfrm>
        </p:spPr>
        <p:txBody>
          <a:bodyPr>
            <a:normAutofit fontScale="47500" lnSpcReduction="20000"/>
          </a:bodyPr>
          <a:lstStyle/>
          <a:p>
            <a:r>
              <a:rPr lang="pt-BR" dirty="0"/>
              <a:t>Grupo 2 </a:t>
            </a:r>
          </a:p>
          <a:p>
            <a:r>
              <a:rPr lang="pt-BR" dirty="0"/>
              <a:t>Amanda </a:t>
            </a:r>
            <a:r>
              <a:rPr lang="pt-BR" dirty="0" err="1"/>
              <a:t>Andreossi</a:t>
            </a:r>
            <a:r>
              <a:rPr lang="pt-BR" dirty="0"/>
              <a:t>      Ana Beatriz </a:t>
            </a:r>
            <a:r>
              <a:rPr lang="pt-BR" dirty="0" err="1"/>
              <a:t>Zanforlin</a:t>
            </a:r>
            <a:endParaRPr lang="pt-BR" dirty="0"/>
          </a:p>
          <a:p>
            <a:r>
              <a:rPr lang="pt-BR" dirty="0"/>
              <a:t>Ana </a:t>
            </a:r>
            <a:r>
              <a:rPr lang="pt-BR" dirty="0" err="1"/>
              <a:t>Voltarelli</a:t>
            </a:r>
            <a:r>
              <a:rPr lang="pt-BR" dirty="0"/>
              <a:t>                Henrique </a:t>
            </a:r>
            <a:r>
              <a:rPr lang="pt-BR" dirty="0" err="1"/>
              <a:t>Cadioli</a:t>
            </a:r>
            <a:endParaRPr lang="pt-BR" dirty="0"/>
          </a:p>
          <a:p>
            <a:r>
              <a:rPr lang="pt-BR" dirty="0"/>
              <a:t>Henrique Watanabe   Luiza </a:t>
            </a:r>
            <a:r>
              <a:rPr lang="pt-BR" dirty="0" err="1"/>
              <a:t>Ungari</a:t>
            </a:r>
            <a:r>
              <a:rPr lang="pt-BR" dirty="0"/>
              <a:t> Ferreira</a:t>
            </a:r>
          </a:p>
          <a:p>
            <a:r>
              <a:rPr lang="pt-BR" dirty="0"/>
              <a:t>Matheus Ferreira          Peterson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2506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086" y="173672"/>
            <a:ext cx="5058212" cy="6457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63214" y="2039632"/>
            <a:ext cx="459084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IRR = 7.3%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Retorno baixo considerando o tempo de investimento, flutuações e volatilidade(DP=40%). Incompatível com fundo de pensão por 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Valor chegou a menos da metade 10 anos após o investimento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Valor investido foi superado apenas 13 anos depois, exigindo investidores pacientes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EBID positivo sobre a maioria dos períodos, com exceção de dois períodos, sendo apenas $3 milhões necessários para cobrir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Como o custo de renovação não é um custo fixo, não há problema em que os ganhos sejam eventualmente menores que o custo de renovação( há a possibilidade de atrasar a compra)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809298" y="2039632"/>
            <a:ext cx="8481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6657474" y="2039632"/>
            <a:ext cx="0" cy="182651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5841383" y="3866147"/>
            <a:ext cx="816091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33474" y="3721768"/>
            <a:ext cx="224589" cy="1443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5133474" y="3320715"/>
            <a:ext cx="224589" cy="1500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24"/>
          <p:cNvSpPr/>
          <p:nvPr/>
        </p:nvSpPr>
        <p:spPr>
          <a:xfrm>
            <a:off x="2342147" y="2261937"/>
            <a:ext cx="352927" cy="288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90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investimento de companhias de navegação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82260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/>
              <a:t>Por que esse exemplo é relevante?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No final do período, a empresa acumulou ativos superiores a 1$ bilhão, sendo que sua operação demandaria um </a:t>
            </a:r>
            <a:r>
              <a:rPr lang="pt-BR" dirty="0" err="1"/>
              <a:t>headcount</a:t>
            </a:r>
            <a:r>
              <a:rPr lang="pt-BR" dirty="0"/>
              <a:t> de 20~30 pessoas. A maioria das empresas que com esse tipo de </a:t>
            </a:r>
            <a:r>
              <a:rPr lang="pt-BR" dirty="0" err="1"/>
              <a:t>valuation</a:t>
            </a:r>
            <a:r>
              <a:rPr lang="pt-BR" dirty="0"/>
              <a:t> precisam de centenas de funcionários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 dinamismo e a flexibilidade, geram uma infinidade de oportunidades</a:t>
            </a:r>
          </a:p>
          <a:p>
            <a:pPr marL="0" indent="0">
              <a:buNone/>
            </a:pPr>
            <a:r>
              <a:rPr lang="pt-BR" dirty="0"/>
              <a:t>Por </a:t>
            </a:r>
            <a:r>
              <a:rPr lang="pt-BR" dirty="0" err="1"/>
              <a:t>ex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dirty="0"/>
              <a:t>     Especulação da frota: Se a cada ciclo de baixa a companhia tivesse comprado 5 navios e os vendido nos ciclos de alta, teria gerado uma renda extra de $414 milhões</a:t>
            </a:r>
          </a:p>
          <a:p>
            <a:pPr marL="0" indent="0">
              <a:buNone/>
            </a:pPr>
            <a:r>
              <a:rPr lang="pt-BR" dirty="0"/>
              <a:t>     Otimização operacional: Se a empresa tivesse conseguido que os navios durassem 25 ao invés de 20 anos, sem aumentar os custos de manutenção, teria gerado um adicional de $120 milhões</a:t>
            </a:r>
          </a:p>
          <a:p>
            <a:pPr marL="0" indent="0">
              <a:buNone/>
            </a:pPr>
            <a:r>
              <a:rPr lang="pt-BR" dirty="0"/>
              <a:t>     Utilização da frota como garantia: Flexibilidade na realização de investimentos, a frota poderia ser usada como garantia para a expansão da mesma</a:t>
            </a:r>
          </a:p>
          <a:p>
            <a:pPr marL="0" indent="0">
              <a:buNone/>
            </a:pPr>
            <a:r>
              <a:rPr lang="pt-BR" dirty="0"/>
              <a:t>     Contratos de </a:t>
            </a:r>
            <a:r>
              <a:rPr lang="pt-BR" dirty="0" err="1"/>
              <a:t>Frete,etc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 A natureza do negócio, gera a possibilidade de se adotar estratégias mais conservadoras, convergindo para ganhos médios mais baixo, ou de se adotar estratégias mais agressivas, visando lucros muito altos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8553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 competição e o lucro “normal"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Custo Marginal (Marginal </a:t>
            </a:r>
            <a:r>
              <a:rPr lang="pt-BR" b="1" dirty="0" err="1"/>
              <a:t>Cost</a:t>
            </a:r>
            <a:r>
              <a:rPr lang="pt-BR" b="1" dirty="0"/>
              <a:t> – MC):</a:t>
            </a:r>
            <a:r>
              <a:rPr lang="pt-BR" dirty="0"/>
              <a:t> custo de colocar mais um navio no mar, incluindo o  custo de operação e o aumento do custo do escritório.</a:t>
            </a:r>
            <a:endParaRPr lang="en-GB" dirty="0"/>
          </a:p>
          <a:p>
            <a:r>
              <a:rPr lang="pt-BR" b="1" dirty="0"/>
              <a:t>Custo Variável Médio (</a:t>
            </a:r>
            <a:r>
              <a:rPr lang="pt-BR" b="1" dirty="0" err="1"/>
              <a:t>Average</a:t>
            </a:r>
            <a:r>
              <a:rPr lang="pt-BR" b="1" dirty="0"/>
              <a:t> </a:t>
            </a:r>
            <a:r>
              <a:rPr lang="pt-BR" b="1" dirty="0" err="1"/>
              <a:t>Variable</a:t>
            </a:r>
            <a:r>
              <a:rPr lang="pt-BR" b="1" dirty="0"/>
              <a:t> </a:t>
            </a:r>
            <a:r>
              <a:rPr lang="pt-BR" b="1" dirty="0" err="1"/>
              <a:t>Cost</a:t>
            </a:r>
            <a:r>
              <a:rPr lang="pt-BR" b="1" dirty="0"/>
              <a:t> – AVC)</a:t>
            </a:r>
            <a:r>
              <a:rPr lang="pt-BR" dirty="0"/>
              <a:t>: para uma dado número de navios, é a soma do custo de escritório e o custo operacional dividido pelo número de navios. </a:t>
            </a:r>
            <a:endParaRPr lang="en-GB" dirty="0"/>
          </a:p>
          <a:p>
            <a:r>
              <a:rPr lang="pt-BR" b="1" dirty="0"/>
              <a:t>Custo Total Médio (</a:t>
            </a:r>
            <a:r>
              <a:rPr lang="pt-BR" b="1" dirty="0" err="1"/>
              <a:t>Average</a:t>
            </a:r>
            <a:r>
              <a:rPr lang="pt-BR" b="1" dirty="0"/>
              <a:t> Total </a:t>
            </a:r>
            <a:r>
              <a:rPr lang="pt-BR" b="1" dirty="0" err="1"/>
              <a:t>Cost</a:t>
            </a:r>
            <a:r>
              <a:rPr lang="pt-BR" b="1" dirty="0"/>
              <a:t>- ATC):</a:t>
            </a:r>
            <a:r>
              <a:rPr lang="pt-BR" dirty="0"/>
              <a:t> soma dos custos de escritório, de operação e  de capital  divido pelo número de navios 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7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 competição e o lucro “normal"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136" y="1835504"/>
            <a:ext cx="4813885" cy="4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48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 competição e o lucro “normal"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6" y="2239221"/>
            <a:ext cx="4588934" cy="3636511"/>
          </a:xfrm>
        </p:spPr>
        <p:txBody>
          <a:bodyPr/>
          <a:lstStyle/>
          <a:p>
            <a:r>
              <a:rPr lang="pt-BR" b="1" dirty="0" err="1"/>
              <a:t>Shipping</a:t>
            </a:r>
            <a:r>
              <a:rPr lang="pt-BR" b="1" dirty="0"/>
              <a:t> </a:t>
            </a:r>
            <a:r>
              <a:rPr lang="pt-BR" b="1" dirty="0" err="1"/>
              <a:t>equity</a:t>
            </a:r>
            <a:r>
              <a:rPr lang="pt-BR" b="1" dirty="0"/>
              <a:t> </a:t>
            </a:r>
            <a:r>
              <a:rPr lang="pt-BR" b="1" dirty="0" err="1"/>
              <a:t>risk</a:t>
            </a:r>
            <a:r>
              <a:rPr lang="pt-BR" b="1" dirty="0"/>
              <a:t> </a:t>
            </a:r>
            <a:r>
              <a:rPr lang="pt-BR" b="1" dirty="0" err="1"/>
              <a:t>band</a:t>
            </a:r>
            <a:r>
              <a:rPr lang="pt-BR" b="1" dirty="0"/>
              <a:t> (SERB):</a:t>
            </a:r>
          </a:p>
          <a:p>
            <a:pPr marL="0" indent="0">
              <a:buNone/>
            </a:pPr>
            <a:r>
              <a:rPr lang="pt-BR" dirty="0"/>
              <a:t>Região entre </a:t>
            </a:r>
            <a:r>
              <a:rPr lang="en-GB" dirty="0"/>
              <a:t> as </a:t>
            </a:r>
            <a:r>
              <a:rPr lang="en-GB" dirty="0" err="1"/>
              <a:t>curvas</a:t>
            </a:r>
            <a:r>
              <a:rPr lang="en-GB" dirty="0"/>
              <a:t> </a:t>
            </a:r>
            <a:r>
              <a:rPr lang="pt-BR" dirty="0"/>
              <a:t>AVC e ATC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49" y="1608667"/>
            <a:ext cx="6750051" cy="5249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44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 competição e o lucro “normal"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45" y="2273087"/>
            <a:ext cx="4481421" cy="3636511"/>
          </a:xfrm>
        </p:spPr>
        <p:txBody>
          <a:bodyPr/>
          <a:lstStyle/>
          <a:p>
            <a:r>
              <a:rPr lang="pt-BR" b="1" dirty="0"/>
              <a:t>Receita de frete e o processo de ajuste cíclico a curto prazo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534" y="1667933"/>
            <a:ext cx="6993466" cy="519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07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 competição e o lucro “normal"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222287"/>
            <a:ext cx="10526621" cy="3636511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Processo de ajuste cíclico a longo prazo</a:t>
            </a:r>
          </a:p>
          <a:p>
            <a:pPr marL="0" indent="0">
              <a:buNone/>
            </a:pPr>
            <a:r>
              <a:rPr lang="pt-BR" dirty="0"/>
              <a:t>As empresas tem que compensar os anos ruins com os bons. Enquanto as taxas de frete estão acima da linha de ATC, as empresas conseguem obter um lucro normal e continuam comprando navios. Se a situação contrária permanece por muito tempo, os investidores são desencorajados e investem menos, o mercado exclui os navios menos eficientes e a oferta reduz, os ganhos voltam a crescer com uma frota com melhor custo benefício</a:t>
            </a:r>
            <a:r>
              <a:rPr lang="en-GB" dirty="0"/>
              <a:t> 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490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 competição e o lucro “normal"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45" y="2171487"/>
            <a:ext cx="3567021" cy="3636511"/>
          </a:xfrm>
        </p:spPr>
        <p:txBody>
          <a:bodyPr/>
          <a:lstStyle/>
          <a:p>
            <a:r>
              <a:rPr lang="pt-BR" b="1" dirty="0"/>
              <a:t>A relação entre os modelos microeconômicos e macroeconômicos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686" y="2252134"/>
            <a:ext cx="8308314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8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 competição e o lucro “normal"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45" y="2273087"/>
            <a:ext cx="4295155" cy="363651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 </a:t>
            </a:r>
            <a:r>
              <a:rPr lang="en-US" b="1" dirty="0" err="1"/>
              <a:t>modelo</a:t>
            </a:r>
            <a:r>
              <a:rPr lang="en-US" b="1" dirty="0"/>
              <a:t> </a:t>
            </a:r>
            <a:r>
              <a:rPr lang="en-US" b="1" dirty="0" err="1"/>
              <a:t>teia</a:t>
            </a:r>
            <a:r>
              <a:rPr lang="en-US" b="1" dirty="0"/>
              <a:t> de </a:t>
            </a:r>
            <a:r>
              <a:rPr lang="en-US" b="1" dirty="0" err="1"/>
              <a:t>aranha</a:t>
            </a:r>
            <a:r>
              <a:rPr lang="en-US" b="1" dirty="0"/>
              <a:t> e a </a:t>
            </a:r>
            <a:r>
              <a:rPr lang="en-US" b="1" dirty="0" err="1"/>
              <a:t>dificuldade</a:t>
            </a:r>
            <a:r>
              <a:rPr lang="en-US" b="1" dirty="0"/>
              <a:t> de </a:t>
            </a:r>
            <a:r>
              <a:rPr lang="en-US" b="1" dirty="0" err="1"/>
              <a:t>definir</a:t>
            </a:r>
            <a:r>
              <a:rPr lang="en-US" b="1" dirty="0"/>
              <a:t> </a:t>
            </a:r>
            <a:r>
              <a:rPr lang="en-US" b="1" dirty="0" err="1"/>
              <a:t>retornos</a:t>
            </a:r>
            <a:r>
              <a:rPr lang="en-US" b="1" dirty="0"/>
              <a:t> </a:t>
            </a:r>
            <a:r>
              <a:rPr lang="en-US" b="1" dirty="0" err="1"/>
              <a:t>financeiros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797" y="2336800"/>
            <a:ext cx="8071203" cy="36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79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 competição e o lucro “normal"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33" y="2222287"/>
            <a:ext cx="10594353" cy="3636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Retornos</a:t>
            </a:r>
            <a:r>
              <a:rPr lang="en-US" b="1" dirty="0"/>
              <a:t> </a:t>
            </a:r>
            <a:r>
              <a:rPr lang="en-US" b="1" dirty="0" err="1"/>
              <a:t>ganhos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mercados</a:t>
            </a:r>
            <a:r>
              <a:rPr lang="en-US" b="1" dirty="0"/>
              <a:t> </a:t>
            </a:r>
            <a:r>
              <a:rPr lang="en-US" b="1" dirty="0" err="1"/>
              <a:t>imperfeitos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 err="1"/>
              <a:t>Companias</a:t>
            </a:r>
            <a:r>
              <a:rPr lang="en-US" dirty="0"/>
              <a:t> de </a:t>
            </a:r>
            <a:r>
              <a:rPr lang="en-US" dirty="0" err="1"/>
              <a:t>navegação</a:t>
            </a:r>
            <a:r>
              <a:rPr lang="en-US" dirty="0"/>
              <a:t> </a:t>
            </a:r>
            <a:r>
              <a:rPr lang="en-US" dirty="0" err="1"/>
              <a:t>especializadas</a:t>
            </a:r>
            <a:endParaRPr lang="en-US" dirty="0"/>
          </a:p>
          <a:p>
            <a:r>
              <a:rPr lang="en-US" dirty="0"/>
              <a:t>5 </a:t>
            </a:r>
            <a:r>
              <a:rPr lang="en-US" dirty="0" err="1"/>
              <a:t>forças</a:t>
            </a:r>
            <a:r>
              <a:rPr lang="en-US" dirty="0"/>
              <a:t> </a:t>
            </a:r>
            <a:r>
              <a:rPr lang="en-US" dirty="0" err="1"/>
              <a:t>competitivas</a:t>
            </a:r>
            <a:r>
              <a:rPr lang="en-US" dirty="0"/>
              <a:t>: 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ameaça</a:t>
            </a:r>
            <a:r>
              <a:rPr lang="en-US" dirty="0"/>
              <a:t> de </a:t>
            </a:r>
            <a:r>
              <a:rPr lang="en-US" dirty="0" err="1"/>
              <a:t>novas</a:t>
            </a:r>
            <a:r>
              <a:rPr lang="en-US" dirty="0"/>
              <a:t> 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entrando</a:t>
            </a:r>
            <a:r>
              <a:rPr lang="en-US" dirty="0"/>
              <a:t> no </a:t>
            </a:r>
            <a:r>
              <a:rPr lang="en-US" dirty="0" err="1"/>
              <a:t>mercado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ameaça</a:t>
            </a:r>
            <a:r>
              <a:rPr lang="en-US" dirty="0"/>
              <a:t> de </a:t>
            </a:r>
            <a:r>
              <a:rPr lang="en-US" dirty="0" err="1"/>
              <a:t>produtos</a:t>
            </a:r>
            <a:r>
              <a:rPr lang="en-US" dirty="0"/>
              <a:t> </a:t>
            </a:r>
            <a:r>
              <a:rPr lang="en-US" dirty="0" err="1"/>
              <a:t>substitutos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/>
              <a:t>barganha</a:t>
            </a:r>
            <a:r>
              <a:rPr lang="en-US" dirty="0"/>
              <a:t> dos </a:t>
            </a:r>
            <a:r>
              <a:rPr lang="en-US" i="1" dirty="0"/>
              <a:t>suppliers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/>
              <a:t>barganha</a:t>
            </a:r>
            <a:r>
              <a:rPr lang="en-US" dirty="0"/>
              <a:t> de </a:t>
            </a:r>
            <a:r>
              <a:rPr lang="en-US" dirty="0" err="1"/>
              <a:t>compradores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Rrvalidade</a:t>
            </a:r>
            <a:r>
              <a:rPr lang="en-US" dirty="0"/>
              <a:t> entre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competidores</a:t>
            </a:r>
            <a:r>
              <a:rPr lang="en-US" dirty="0"/>
              <a:t> </a:t>
            </a:r>
            <a:r>
              <a:rPr lang="en-US" dirty="0" err="1"/>
              <a:t>existentes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6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pt-BR" dirty="0"/>
              <a:t>Desempenho de investimentos em navegação</a:t>
            </a:r>
          </a:p>
          <a:p>
            <a:pPr>
              <a:buFont typeface="+mj-lt"/>
              <a:buAutoNum type="arabicPeriod"/>
            </a:pPr>
            <a:r>
              <a:rPr lang="pt-BR" dirty="0"/>
              <a:t>Modelo de investimento de companhias de navegação</a:t>
            </a:r>
          </a:p>
          <a:p>
            <a:pPr>
              <a:buFont typeface="+mj-lt"/>
              <a:buAutoNum type="arabicPeriod"/>
            </a:pPr>
            <a:r>
              <a:rPr lang="pt-BR" dirty="0"/>
              <a:t>Teoria da competição e o lucro “normal”</a:t>
            </a:r>
          </a:p>
          <a:p>
            <a:pPr>
              <a:buFont typeface="+mj-lt"/>
              <a:buAutoNum type="arabicPeriod"/>
            </a:pPr>
            <a:r>
              <a:rPr lang="pt-BR" dirty="0"/>
              <a:t>O risco da precificação 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1004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 competição e o lucro “normal"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O risco na precificação</a:t>
            </a:r>
            <a:r>
              <a:rPr lang="en-GB" b="1" dirty="0"/>
              <a:t>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565" y="1876987"/>
            <a:ext cx="5820835" cy="49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42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 competição e o lucro “normal"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78" y="2222287"/>
            <a:ext cx="5903821" cy="363651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Modelo</a:t>
            </a:r>
            <a:r>
              <a:rPr lang="en-US" b="1" dirty="0"/>
              <a:t> de </a:t>
            </a:r>
            <a:r>
              <a:rPr lang="en-US" b="1" dirty="0" err="1"/>
              <a:t>precificação</a:t>
            </a:r>
            <a:r>
              <a:rPr lang="en-US" b="1" dirty="0"/>
              <a:t> de </a:t>
            </a:r>
            <a:r>
              <a:rPr lang="en-US" b="1" dirty="0" err="1"/>
              <a:t>ativos</a:t>
            </a:r>
            <a:r>
              <a:rPr lang="en-US" b="1" dirty="0"/>
              <a:t> de capital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8" y="1913467"/>
            <a:ext cx="4530572" cy="49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23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 competição e o lucro “normal"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107955" cy="363651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Modelo</a:t>
            </a:r>
            <a:r>
              <a:rPr lang="en-US" b="1" dirty="0"/>
              <a:t> de </a:t>
            </a:r>
            <a:r>
              <a:rPr lang="en-US" b="1" dirty="0" err="1"/>
              <a:t>precificação</a:t>
            </a:r>
            <a:r>
              <a:rPr lang="en-US" b="1" dirty="0"/>
              <a:t> de </a:t>
            </a:r>
            <a:r>
              <a:rPr lang="en-US" b="1" dirty="0" err="1"/>
              <a:t>ativos</a:t>
            </a:r>
            <a:r>
              <a:rPr lang="en-US" b="1" dirty="0"/>
              <a:t> de </a:t>
            </a:r>
            <a:r>
              <a:rPr lang="en-US" b="1" dirty="0" err="1"/>
              <a:t>risco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598" y="1948220"/>
            <a:ext cx="4402667" cy="490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68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356520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Desempenho dos investimentos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b="1" dirty="0"/>
              <a:t>O PARADOXO DO RETORNO AO INVESTIMENTO – Baixo retorno médio e alta volatilidade</a:t>
            </a:r>
          </a:p>
          <a:p>
            <a:pPr marL="0" indent="0">
              <a:buNone/>
            </a:pPr>
            <a:r>
              <a:rPr lang="pt-BR" dirty="0"/>
              <a:t>Aristóteles Onassis, um empreendedor grego, executou um plano para absorver o transporte de petróleo da </a:t>
            </a:r>
            <a:r>
              <a:rPr lang="pt-BR" dirty="0" err="1"/>
              <a:t>Arabia</a:t>
            </a:r>
            <a:r>
              <a:rPr lang="pt-BR" dirty="0"/>
              <a:t> Saudita. Culminando em uma crise que levou a nacionalização do Canal de Suez. As taxas de frete passaram de $4 a $60 dólares, gerando um lucro a Onassis de cerca de $1,5  bilhão(em valores de 2005) em 6 meses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/>
              <a:t>PERFIL DO RETORNO AO INVESTIMENTO NO SÉC. XX</a:t>
            </a:r>
          </a:p>
          <a:p>
            <a:pPr marL="0" indent="0">
              <a:buNone/>
            </a:pPr>
            <a:endParaRPr lang="pt-BR" b="1" dirty="0"/>
          </a:p>
          <a:p>
            <a:endParaRPr lang="pt-BR" dirty="0"/>
          </a:p>
          <a:p>
            <a:pPr marL="0" indent="0">
              <a:buNone/>
            </a:pPr>
            <a:endParaRPr lang="pt-BR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805287"/>
              </p:ext>
            </p:extLst>
          </p:nvPr>
        </p:nvGraphicFramePr>
        <p:xfrm>
          <a:off x="1474787" y="4563004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39072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18707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9052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Período(década)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Transporte Naval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Outros Setores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19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08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10.3%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49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3.2%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9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420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24%(3x em 5 anos)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52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20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Desempenho dos investimentos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807949"/>
            <a:ext cx="10554574" cy="36365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b="1" dirty="0"/>
              <a:t>RISCO DO FRETE E MODELO DE PRECIFICAÇÃO DE ATIVOS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b="1" dirty="0"/>
          </a:p>
          <a:p>
            <a:pPr>
              <a:buFont typeface="Wingdings" panose="05000000000000000000" pitchFamily="2" charset="2"/>
              <a:buChar char="§"/>
            </a:pPr>
            <a:endParaRPr lang="pt-BR" b="1" dirty="0"/>
          </a:p>
          <a:p>
            <a:pPr>
              <a:buFont typeface="Wingdings" panose="05000000000000000000" pitchFamily="2" charset="2"/>
              <a:buChar char="§"/>
            </a:pPr>
            <a:endParaRPr lang="pt-BR" b="1" dirty="0"/>
          </a:p>
          <a:p>
            <a:pPr>
              <a:buFont typeface="Wingdings" panose="05000000000000000000" pitchFamily="2" charset="2"/>
              <a:buChar char="§"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§"/>
            </a:pPr>
            <a:endParaRPr lang="pt-B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10" y="2759973"/>
            <a:ext cx="4905377" cy="3736075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060" y="3205605"/>
            <a:ext cx="5615856" cy="26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2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Desempenho dos investimentos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b="1" dirty="0"/>
              <a:t>CORRELAÇÃO ENTRE DIFERENTES TIPOS DE FRETE NAVAL E DIMINUIÇÃO DO RISCO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b="1" dirty="0"/>
          </a:p>
          <a:p>
            <a:pPr>
              <a:buFont typeface="Wingdings" panose="05000000000000000000" pitchFamily="2" charset="2"/>
              <a:buChar char="§"/>
            </a:pPr>
            <a:endParaRPr lang="pt-BR" b="1" dirty="0"/>
          </a:p>
          <a:p>
            <a:pPr>
              <a:buFont typeface="Wingdings" panose="05000000000000000000" pitchFamily="2" charset="2"/>
              <a:buChar char="§"/>
            </a:pPr>
            <a:endParaRPr lang="pt-BR" b="1" dirty="0"/>
          </a:p>
          <a:p>
            <a:pPr>
              <a:buFont typeface="Wingdings" panose="05000000000000000000" pitchFamily="2" charset="2"/>
              <a:buChar char="§"/>
            </a:pPr>
            <a:endParaRPr lang="pt-BR" b="1" dirty="0"/>
          </a:p>
          <a:p>
            <a:pPr>
              <a:buFont typeface="Wingdings" panose="05000000000000000000" pitchFamily="2" charset="2"/>
              <a:buChar char="§"/>
            </a:pPr>
            <a:endParaRPr lang="pt-BR" b="1" dirty="0"/>
          </a:p>
          <a:p>
            <a:pPr>
              <a:buFont typeface="Wingdings" panose="05000000000000000000" pitchFamily="2" charset="2"/>
              <a:buChar char="§"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8" y="2929647"/>
            <a:ext cx="86296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4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Desempenho dos investimentos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5" y="2693194"/>
            <a:ext cx="5757864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262" y="2693194"/>
            <a:ext cx="4684764" cy="39850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574" y="2200275"/>
            <a:ext cx="631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Comparação de retorno de diferentes investimentos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3262" y="2200275"/>
            <a:ext cx="211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ROI = f(Risco)</a:t>
            </a:r>
          </a:p>
        </p:txBody>
      </p:sp>
      <p:sp>
        <p:nvSpPr>
          <p:cNvPr id="7" name="Rectangle 6"/>
          <p:cNvSpPr/>
          <p:nvPr/>
        </p:nvSpPr>
        <p:spPr>
          <a:xfrm>
            <a:off x="4214812" y="5214937"/>
            <a:ext cx="1543050" cy="471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92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investimento de companhias de navegação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Se investidores podem lucrar 6.6% em títulos públicos e 15% em S&amp;P 500 ( um dos índices da bolsa norte americana ), por que eles investiriam em navegação, quando há uma volatilidade de 40% para um retorno médio semelhante?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520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investimento de companhias de navegação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740" y="3014026"/>
            <a:ext cx="3467656" cy="3636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78" y="3014026"/>
            <a:ext cx="5638800" cy="102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000" y="2300288"/>
            <a:ext cx="4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Composição do lucro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6361" y="2339222"/>
            <a:ext cx="4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ROSI(</a:t>
            </a:r>
            <a:r>
              <a:rPr lang="pt-BR" b="1" dirty="0" err="1"/>
              <a:t>Return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shipping</a:t>
            </a:r>
            <a:r>
              <a:rPr lang="pt-BR" b="1" dirty="0"/>
              <a:t> </a:t>
            </a:r>
            <a:r>
              <a:rPr lang="pt-BR" b="1" dirty="0" err="1"/>
              <a:t>investment</a:t>
            </a:r>
            <a:r>
              <a:rPr lang="pt-BR" b="1" dirty="0"/>
              <a:t> </a:t>
            </a:r>
            <a:r>
              <a:rPr lang="pt-BR" b="1" dirty="0" err="1"/>
              <a:t>model</a:t>
            </a:r>
            <a:r>
              <a:rPr lang="pt-BR" b="1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9300" y="4640580"/>
            <a:ext cx="452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400" dirty="0"/>
              <a:t>EVA: Valor econômico agregado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400" dirty="0"/>
              <a:t>NAV: Valor líquido dos ativos(frota)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400" dirty="0"/>
              <a:t>EBID: Ganhos antes de juros e depreciações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400" dirty="0"/>
              <a:t>DEP: Depreciação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400" dirty="0"/>
              <a:t>CAPP: Ganho de capital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4017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086" y="173672"/>
            <a:ext cx="5058212" cy="6457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6540" y="2054724"/>
            <a:ext cx="48463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EBID = </a:t>
            </a:r>
            <a:r>
              <a:rPr lang="pt-BR" sz="1600" b="1" dirty="0"/>
              <a:t>$1.18 bilhões </a:t>
            </a:r>
            <a:r>
              <a:rPr lang="pt-BR" sz="1200" dirty="0"/>
              <a:t>(ganhos diários[coluna 2]x350 – custos  operacionais[coluna  3]x365)x nº de navios </a:t>
            </a: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Depreciação = </a:t>
            </a:r>
            <a:r>
              <a:rPr lang="pt-BR" sz="1600" b="1" dirty="0"/>
              <a:t>$700</a:t>
            </a:r>
            <a:r>
              <a:rPr lang="pt-BR" sz="1600" dirty="0"/>
              <a:t> </a:t>
            </a:r>
            <a:r>
              <a:rPr lang="pt-BR" sz="1600" b="1" dirty="0"/>
              <a:t>milhões </a:t>
            </a:r>
            <a:r>
              <a:rPr lang="pt-BR" sz="1200" dirty="0"/>
              <a:t>(valor da venda de um navio antigo[coluna 5] – preço de um navio novo[coluna 6] </a:t>
            </a:r>
            <a:r>
              <a:rPr lang="pt-BR" sz="1200" dirty="0">
                <a:solidFill>
                  <a:schemeClr val="accent6"/>
                </a:solidFill>
              </a:rPr>
              <a:t>(</a:t>
            </a:r>
            <a:r>
              <a:rPr lang="pt-BR" sz="1200" dirty="0">
                <a:solidFill>
                  <a:srgbClr val="FF0000"/>
                </a:solidFill>
              </a:rPr>
              <a:t>normalmente é um custo contábil, porém nesse exemplo é visto como umas saída de caixa, é visto como o custo de se manter o mesmo perfil de frota)</a:t>
            </a:r>
            <a:endParaRPr lang="pt-BR" sz="11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Ganho de capital = </a:t>
            </a:r>
            <a:r>
              <a:rPr lang="pt-BR" sz="1600" b="1" dirty="0"/>
              <a:t>$578 milhões </a:t>
            </a:r>
            <a:r>
              <a:rPr lang="pt-BR" sz="1400" dirty="0"/>
              <a:t>(variação anual do valor de uma frota com idade média de 10 anos )[coluna 10]  </a:t>
            </a:r>
            <a:r>
              <a:rPr lang="pt-BR" sz="1200" dirty="0">
                <a:solidFill>
                  <a:srgbClr val="FF0000"/>
                </a:solidFill>
              </a:rPr>
              <a:t>(não é valorização real no </a:t>
            </a:r>
            <a:r>
              <a:rPr lang="pt-BR" sz="1200" dirty="0" err="1">
                <a:solidFill>
                  <a:srgbClr val="FF0000"/>
                </a:solidFill>
              </a:rPr>
              <a:t>ex</a:t>
            </a:r>
            <a:r>
              <a:rPr lang="pt-BR" sz="1200" dirty="0">
                <a:solidFill>
                  <a:srgbClr val="FF0000"/>
                </a:solidFill>
              </a:rPr>
              <a:t>, pois há também o aumento do preço de reposição)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/>
              <a:t>  EVA = EBID – DEP + CAPP = </a:t>
            </a:r>
            <a:r>
              <a:rPr lang="pt-BR" sz="1600" b="1" dirty="0"/>
              <a:t>$1.059 bilhões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600" b="1" dirty="0">
              <a:solidFill>
                <a:schemeClr val="accent6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600" b="1" dirty="0">
              <a:solidFill>
                <a:schemeClr val="accent6"/>
              </a:solidFill>
            </a:endParaRPr>
          </a:p>
          <a:p>
            <a:endParaRPr lang="pt-BR" sz="1400" dirty="0"/>
          </a:p>
          <a:p>
            <a:endParaRPr lang="pt-BR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540" y="173672"/>
            <a:ext cx="4904211" cy="1405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6540" y="4975337"/>
            <a:ext cx="4590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IRR = 7.3%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Retorno baixo considerando o tempo de investimento, flutuações e volatilidade(DP=40%)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Valor investido foi superado apenas 13 anos depois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439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967</TotalTime>
  <Words>1179</Words>
  <Application>Microsoft Office PowerPoint</Application>
  <PresentationFormat>Widescreen</PresentationFormat>
  <Paragraphs>120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Wingdings</vt:lpstr>
      <vt:lpstr>Wingdings 3</vt:lpstr>
      <vt:lpstr>Ion</vt:lpstr>
      <vt:lpstr>PNV 3411 – Transporte Marítimo e Fluvial   Maritime Economis Cap. 8 – Risk, Return and Ship Economics</vt:lpstr>
      <vt:lpstr>Sumário</vt:lpstr>
      <vt:lpstr>Desempenho dos investimentos</vt:lpstr>
      <vt:lpstr>Desempenho dos investimentos</vt:lpstr>
      <vt:lpstr>Desempenho dos investimentos</vt:lpstr>
      <vt:lpstr>Desempenho dos investimentos</vt:lpstr>
      <vt:lpstr>Modelo de investimento de companhias de navegação</vt:lpstr>
      <vt:lpstr>Modelo de investimento de companhias de navegação</vt:lpstr>
      <vt:lpstr>PowerPoint Presentation</vt:lpstr>
      <vt:lpstr>PowerPoint Presentation</vt:lpstr>
      <vt:lpstr>Modelo de investimento de companhias de navegação</vt:lpstr>
      <vt:lpstr>Teoria da competição e o lucro “normal"</vt:lpstr>
      <vt:lpstr>Teoria da competição e o lucro “normal"</vt:lpstr>
      <vt:lpstr>Teoria da competição e o lucro “normal"</vt:lpstr>
      <vt:lpstr>Teoria da competição e o lucro “normal"</vt:lpstr>
      <vt:lpstr>Teoria da competição e o lucro “normal"</vt:lpstr>
      <vt:lpstr>Teoria da competição e o lucro “normal"</vt:lpstr>
      <vt:lpstr>Teoria da competição e o lucro “normal"</vt:lpstr>
      <vt:lpstr>Teoria da competição e o lucro “normal"</vt:lpstr>
      <vt:lpstr>Teoria da competição e o lucro “normal"</vt:lpstr>
      <vt:lpstr>Teoria da competição e o lucro “normal"</vt:lpstr>
      <vt:lpstr>Teoria da competição e o lucro “normal"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PNV 3411 – Transporte Marítimo e Fluvial   Cap. 8 – Risk, Return and Ship Economics</dc:title>
  <dc:creator>loggi06</dc:creator>
  <cp:lastModifiedBy>loggi06</cp:lastModifiedBy>
  <cp:revision>25</cp:revision>
  <dcterms:created xsi:type="dcterms:W3CDTF">2017-05-14T22:50:40Z</dcterms:created>
  <dcterms:modified xsi:type="dcterms:W3CDTF">2017-05-16T16:27:05Z</dcterms:modified>
</cp:coreProperties>
</file>