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31495"/>
            <a:ext cx="401129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39" y="1378077"/>
            <a:ext cx="5928360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ta.info/voz-dono-e-o-dono-da-voz-retomada-julgamento-das-adis-n-5-062-e-5-065-pelo-stf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525520"/>
          </a:xfrm>
          <a:custGeom>
            <a:avLst/>
            <a:gdLst/>
            <a:ahLst/>
            <a:cxnLst/>
            <a:rect l="l" t="t" r="r" b="b"/>
            <a:pathLst>
              <a:path h="3525520">
                <a:moveTo>
                  <a:pt x="0" y="0"/>
                </a:moveTo>
                <a:lnTo>
                  <a:pt x="0" y="35253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518784"/>
            <a:ext cx="0" cy="1339215"/>
          </a:xfrm>
          <a:custGeom>
            <a:avLst/>
            <a:gdLst/>
            <a:ahLst/>
            <a:cxnLst/>
            <a:rect l="l" t="t" r="r" b="b"/>
            <a:pathLst>
              <a:path h="1339215">
                <a:moveTo>
                  <a:pt x="0" y="0"/>
                </a:moveTo>
                <a:lnTo>
                  <a:pt x="0" y="133921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7641" y="4060825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35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28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7641" y="5284851"/>
            <a:ext cx="10084435" cy="0"/>
          </a:xfrm>
          <a:custGeom>
            <a:avLst/>
            <a:gdLst/>
            <a:ahLst/>
            <a:cxnLst/>
            <a:rect l="l" t="t" r="r" b="b"/>
            <a:pathLst>
              <a:path w="10084435">
                <a:moveTo>
                  <a:pt x="0" y="0"/>
                </a:moveTo>
                <a:lnTo>
                  <a:pt x="1008435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132715" cy="0"/>
          </a:xfrm>
          <a:custGeom>
            <a:avLst/>
            <a:gdLst/>
            <a:ahLst/>
            <a:cxnLst/>
            <a:rect l="l" t="t" r="r" b="b"/>
            <a:pathLst>
              <a:path w="132715">
                <a:moveTo>
                  <a:pt x="0" y="0"/>
                </a:moveTo>
                <a:lnTo>
                  <a:pt x="13228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107641" y="5294376"/>
            <a:ext cx="8789035" cy="0"/>
          </a:xfrm>
          <a:custGeom>
            <a:avLst/>
            <a:gdLst/>
            <a:ahLst/>
            <a:cxnLst/>
            <a:rect l="l" t="t" r="r" b="b"/>
            <a:pathLst>
              <a:path w="8789035">
                <a:moveTo>
                  <a:pt x="0" y="0"/>
                </a:moveTo>
                <a:lnTo>
                  <a:pt x="8788958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186685" y="5750458"/>
            <a:ext cx="6633209" cy="579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95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Faculdade de Direito da Universidade 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São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Paulo</a:t>
            </a:r>
            <a:r>
              <a:rPr sz="20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(USP)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05657" y="4397502"/>
            <a:ext cx="83324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7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35458" y="3525392"/>
            <a:ext cx="1972183" cy="1993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2075179" y="719785"/>
            <a:ext cx="86715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i="0" spc="-8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5400" b="0" i="0" dirty="0">
                <a:solidFill>
                  <a:srgbClr val="2C2D2C"/>
                </a:solidFill>
                <a:latin typeface="Verdana"/>
                <a:cs typeface="Verdana"/>
              </a:rPr>
              <a:t>Setor e o</a:t>
            </a:r>
            <a:r>
              <a:rPr sz="5400" b="0" i="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b="0" i="0" spc="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endParaRPr sz="5400">
              <a:latin typeface="Verdana"/>
              <a:cs typeface="Verdan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54555" y="919479"/>
            <a:ext cx="9517380" cy="3152140"/>
          </a:xfrm>
          <a:prstGeom prst="rect">
            <a:avLst/>
          </a:prstGeom>
        </p:spPr>
        <p:txBody>
          <a:bodyPr vert="horz" wrap="square" lIns="0" tIns="43942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460"/>
              </a:spcBef>
            </a:pP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  <a:p>
            <a:pPr marL="12065" marR="5080" algn="ctr">
              <a:lnSpc>
                <a:spcPct val="76100"/>
              </a:lnSpc>
              <a:spcBef>
                <a:spcPts val="4910"/>
              </a:spcBef>
            </a:pPr>
            <a:r>
              <a:rPr sz="5400" spc="-30" dirty="0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n. 12 – </a:t>
            </a:r>
            <a:r>
              <a:rPr sz="5400" spc="-15" dirty="0">
                <a:solidFill>
                  <a:srgbClr val="2C2D2C"/>
                </a:solidFill>
                <a:latin typeface="Verdana"/>
                <a:cs typeface="Verdana"/>
              </a:rPr>
              <a:t>Regulação</a:t>
            </a:r>
            <a:r>
              <a:rPr sz="54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spc="-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5400" spc="-8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54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54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5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852805"/>
          </a:xfrm>
          <a:custGeom>
            <a:avLst/>
            <a:gdLst/>
            <a:ahLst/>
            <a:cxnLst/>
            <a:rect l="l" t="t" r="r" b="b"/>
            <a:pathLst>
              <a:path h="852805">
                <a:moveTo>
                  <a:pt x="0" y="0"/>
                </a:moveTo>
                <a:lnTo>
                  <a:pt x="0" y="8525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286891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3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02336"/>
            <a:ext cx="0" cy="852805"/>
          </a:xfrm>
          <a:custGeom>
            <a:avLst/>
            <a:gdLst/>
            <a:ahLst/>
            <a:cxnLst/>
            <a:rect l="l" t="t" r="r" b="b"/>
            <a:pathLst>
              <a:path h="852805">
                <a:moveTo>
                  <a:pt x="0" y="0"/>
                </a:moveTo>
                <a:lnTo>
                  <a:pt x="0" y="8525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1286891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3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402336"/>
            <a:ext cx="0" cy="852805"/>
          </a:xfrm>
          <a:custGeom>
            <a:avLst/>
            <a:gdLst/>
            <a:ahLst/>
            <a:cxnLst/>
            <a:rect l="l" t="t" r="r" b="b"/>
            <a:pathLst>
              <a:path h="852805">
                <a:moveTo>
                  <a:pt x="0" y="0"/>
                </a:moveTo>
                <a:lnTo>
                  <a:pt x="0" y="8525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1286891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3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402336"/>
            <a:ext cx="0" cy="944244"/>
          </a:xfrm>
          <a:custGeom>
            <a:avLst/>
            <a:gdLst/>
            <a:ahLst/>
            <a:cxnLst/>
            <a:rect l="l" t="t" r="r" b="b"/>
            <a:pathLst>
              <a:path h="944244">
                <a:moveTo>
                  <a:pt x="0" y="0"/>
                </a:moveTo>
                <a:lnTo>
                  <a:pt x="0" y="9438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402336"/>
            <a:ext cx="0" cy="944244"/>
          </a:xfrm>
          <a:custGeom>
            <a:avLst/>
            <a:gdLst/>
            <a:ahLst/>
            <a:cxnLst/>
            <a:rect l="l" t="t" r="r" b="b"/>
            <a:pathLst>
              <a:path h="944244">
                <a:moveTo>
                  <a:pt x="0" y="0"/>
                </a:moveTo>
                <a:lnTo>
                  <a:pt x="0" y="9438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05600" y="402336"/>
            <a:ext cx="0" cy="852805"/>
          </a:xfrm>
          <a:custGeom>
            <a:avLst/>
            <a:gdLst/>
            <a:ahLst/>
            <a:cxnLst/>
            <a:rect l="l" t="t" r="r" b="b"/>
            <a:pathLst>
              <a:path h="852805">
                <a:moveTo>
                  <a:pt x="0" y="0"/>
                </a:moveTo>
                <a:lnTo>
                  <a:pt x="0" y="85255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1286891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3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24800" y="0"/>
            <a:ext cx="0" cy="1255395"/>
          </a:xfrm>
          <a:custGeom>
            <a:avLst/>
            <a:gdLst/>
            <a:ahLst/>
            <a:cxnLst/>
            <a:rect l="l" t="t" r="r" b="b"/>
            <a:pathLst>
              <a:path h="1255395">
                <a:moveTo>
                  <a:pt x="0" y="0"/>
                </a:moveTo>
                <a:lnTo>
                  <a:pt x="0" y="1254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924800" y="1286891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3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144000" y="0"/>
            <a:ext cx="0" cy="1255395"/>
          </a:xfrm>
          <a:custGeom>
            <a:avLst/>
            <a:gdLst/>
            <a:ahLst/>
            <a:cxnLst/>
            <a:rect l="l" t="t" r="r" b="b"/>
            <a:pathLst>
              <a:path h="1255395">
                <a:moveTo>
                  <a:pt x="0" y="0"/>
                </a:moveTo>
                <a:lnTo>
                  <a:pt x="0" y="1254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44000" y="1286891"/>
            <a:ext cx="0" cy="59690"/>
          </a:xfrm>
          <a:custGeom>
            <a:avLst/>
            <a:gdLst/>
            <a:ahLst/>
            <a:cxnLst/>
            <a:rect l="l" t="t" r="r" b="b"/>
            <a:pathLst>
              <a:path h="59690">
                <a:moveTo>
                  <a:pt x="0" y="0"/>
                </a:moveTo>
                <a:lnTo>
                  <a:pt x="0" y="5930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1440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363200" y="0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6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3632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582400" y="0"/>
            <a:ext cx="0" cy="1346200"/>
          </a:xfrm>
          <a:custGeom>
            <a:avLst/>
            <a:gdLst/>
            <a:ahLst/>
            <a:cxnLst/>
            <a:rect l="l" t="t" r="r" b="b"/>
            <a:pathLst>
              <a:path h="1346200">
                <a:moveTo>
                  <a:pt x="0" y="0"/>
                </a:moveTo>
                <a:lnTo>
                  <a:pt x="0" y="13462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582400" y="4485513"/>
            <a:ext cx="0" cy="2372995"/>
          </a:xfrm>
          <a:custGeom>
            <a:avLst/>
            <a:gdLst/>
            <a:ahLst/>
            <a:cxnLst/>
            <a:rect l="l" t="t" r="r" b="b"/>
            <a:pathLst>
              <a:path h="2372995">
                <a:moveTo>
                  <a:pt x="0" y="0"/>
                </a:moveTo>
                <a:lnTo>
                  <a:pt x="0" y="23724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89876" y="385825"/>
            <a:ext cx="4802505" cy="0"/>
          </a:xfrm>
          <a:custGeom>
            <a:avLst/>
            <a:gdLst/>
            <a:ahLst/>
            <a:cxnLst/>
            <a:rect l="l" t="t" r="r" b="b"/>
            <a:pathLst>
              <a:path w="4802505">
                <a:moveTo>
                  <a:pt x="0" y="0"/>
                </a:moveTo>
                <a:lnTo>
                  <a:pt x="4802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85459" y="1611375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03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85459" y="2835275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03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85459" y="4060825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>
                <a:moveTo>
                  <a:pt x="0" y="0"/>
                </a:moveTo>
                <a:lnTo>
                  <a:pt x="3403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>
            <a:spLocks noGrp="1"/>
          </p:cNvSpPr>
          <p:nvPr>
            <p:ph type="title"/>
          </p:nvPr>
        </p:nvSpPr>
        <p:spPr>
          <a:xfrm>
            <a:off x="78739" y="31495"/>
            <a:ext cx="7320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2.3. </a:t>
            </a:r>
            <a:r>
              <a:rPr spc="-5" dirty="0"/>
              <a:t>Lei Federal n.º 13.019/2014</a:t>
            </a:r>
            <a:r>
              <a:rPr spc="65" dirty="0"/>
              <a:t> </a:t>
            </a:r>
            <a:r>
              <a:rPr spc="-5" dirty="0"/>
              <a:t>(MROSC)</a:t>
            </a:r>
          </a:p>
        </p:txBody>
      </p:sp>
      <p:sp>
        <p:nvSpPr>
          <p:cNvPr id="74" name="object 74"/>
          <p:cNvSpPr/>
          <p:nvPr/>
        </p:nvSpPr>
        <p:spPr>
          <a:xfrm>
            <a:off x="91439" y="386334"/>
            <a:ext cx="7298690" cy="0"/>
          </a:xfrm>
          <a:custGeom>
            <a:avLst/>
            <a:gdLst/>
            <a:ahLst/>
            <a:cxnLst/>
            <a:rect l="l" t="t" r="r" b="b"/>
            <a:pathLst>
              <a:path w="7298690">
                <a:moveTo>
                  <a:pt x="0" y="0"/>
                </a:moveTo>
                <a:lnTo>
                  <a:pt x="7298435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1439" y="797559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624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1346200"/>
            <a:ext cx="6085840" cy="3139440"/>
          </a:xfrm>
          <a:custGeom>
            <a:avLst/>
            <a:gdLst/>
            <a:ahLst/>
            <a:cxnLst/>
            <a:rect l="l" t="t" r="r" b="b"/>
            <a:pathLst>
              <a:path w="6085840" h="3139440">
                <a:moveTo>
                  <a:pt x="0" y="3139313"/>
                </a:moveTo>
                <a:lnTo>
                  <a:pt x="6085459" y="3139313"/>
                </a:lnTo>
                <a:lnTo>
                  <a:pt x="6085459" y="0"/>
                </a:lnTo>
                <a:lnTo>
                  <a:pt x="0" y="0"/>
                </a:lnTo>
                <a:lnTo>
                  <a:pt x="0" y="313931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“a </a:t>
            </a:r>
            <a:r>
              <a:rPr b="1" spc="-5" dirty="0">
                <a:latin typeface="Verdana"/>
                <a:cs typeface="Verdana"/>
              </a:rPr>
              <a:t>ação regulatória </a:t>
            </a:r>
            <a:r>
              <a:rPr b="1" dirty="0">
                <a:latin typeface="Verdana"/>
                <a:cs typeface="Verdana"/>
              </a:rPr>
              <a:t>do </a:t>
            </a:r>
            <a:r>
              <a:rPr b="1" spc="-10" dirty="0">
                <a:latin typeface="Verdana"/>
                <a:cs typeface="Verdana"/>
              </a:rPr>
              <a:t>Estado </a:t>
            </a:r>
            <a:r>
              <a:rPr spc="-5" dirty="0"/>
              <a:t>pode </a:t>
            </a:r>
            <a:r>
              <a:rPr dirty="0"/>
              <a:t>ser  </a:t>
            </a:r>
            <a:r>
              <a:rPr spc="-10" dirty="0"/>
              <a:t>considerada </a:t>
            </a:r>
            <a:r>
              <a:rPr dirty="0"/>
              <a:t>como um conjunto </a:t>
            </a:r>
            <a:r>
              <a:rPr spc="-5" dirty="0"/>
              <a:t>de </a:t>
            </a:r>
            <a:r>
              <a:rPr dirty="0"/>
              <a:t>técnicas  </a:t>
            </a:r>
            <a:r>
              <a:rPr spc="-5" dirty="0"/>
              <a:t>administrativas de intervenção. </a:t>
            </a:r>
            <a:r>
              <a:rPr spc="-10" dirty="0"/>
              <a:t>(...) </a:t>
            </a:r>
            <a:r>
              <a:rPr b="1" spc="-5" dirty="0">
                <a:latin typeface="Verdana"/>
                <a:cs typeface="Verdana"/>
              </a:rPr>
              <a:t>Ao definir </a:t>
            </a:r>
            <a:r>
              <a:rPr b="1" dirty="0">
                <a:latin typeface="Verdana"/>
                <a:cs typeface="Verdana"/>
              </a:rPr>
              <a:t>o  </a:t>
            </a:r>
            <a:r>
              <a:rPr b="1" spc="-5" dirty="0">
                <a:latin typeface="Verdana"/>
                <a:cs typeface="Verdana"/>
              </a:rPr>
              <a:t>conteúdo </a:t>
            </a:r>
            <a:r>
              <a:rPr b="1" spc="5" dirty="0">
                <a:latin typeface="Verdana"/>
                <a:cs typeface="Verdana"/>
              </a:rPr>
              <a:t>da </a:t>
            </a:r>
            <a:r>
              <a:rPr b="1" spc="-5" dirty="0">
                <a:latin typeface="Verdana"/>
                <a:cs typeface="Verdana"/>
              </a:rPr>
              <a:t>regulação, </a:t>
            </a:r>
            <a:r>
              <a:rPr dirty="0"/>
              <a:t>a </a:t>
            </a:r>
            <a:r>
              <a:rPr spc="-5" dirty="0"/>
              <a:t>Administração pode  </a:t>
            </a:r>
            <a:r>
              <a:rPr dirty="0"/>
              <a:t>escolher diferentes técnicas </a:t>
            </a:r>
            <a:r>
              <a:rPr spc="-15" dirty="0"/>
              <a:t>para </a:t>
            </a:r>
            <a:r>
              <a:rPr spc="-10" dirty="0"/>
              <a:t>gerar </a:t>
            </a:r>
            <a:r>
              <a:rPr spc="-5" dirty="0"/>
              <a:t>os</a:t>
            </a:r>
            <a:r>
              <a:rPr spc="45" dirty="0"/>
              <a:t> </a:t>
            </a:r>
            <a:r>
              <a:rPr spc="-5" dirty="0"/>
              <a:t>efeitos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78739" y="2750058"/>
            <a:ext cx="593026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spc="-45" dirty="0">
                <a:solidFill>
                  <a:srgbClr val="2C2D2C"/>
                </a:solidFill>
                <a:latin typeface="Verdana"/>
                <a:cs typeface="Verdana"/>
              </a:rPr>
              <a:t>setor.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Cada técnica tem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lógica própria que  está relacionada ao tipo de estrutura ou relação  setorial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ser regulada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aos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objetivos da  regulação, considerando 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efeitos  almejados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(MATTOS,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2006:40)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19495" y="1346200"/>
            <a:ext cx="6072505" cy="3139440"/>
          </a:xfrm>
          <a:custGeom>
            <a:avLst/>
            <a:gdLst/>
            <a:ahLst/>
            <a:cxnLst/>
            <a:rect l="l" t="t" r="r" b="b"/>
            <a:pathLst>
              <a:path w="6072505" h="3139440">
                <a:moveTo>
                  <a:pt x="0" y="3139313"/>
                </a:moveTo>
                <a:lnTo>
                  <a:pt x="6072505" y="3139313"/>
                </a:lnTo>
                <a:lnTo>
                  <a:pt x="6072505" y="0"/>
                </a:lnTo>
                <a:lnTo>
                  <a:pt x="0" y="0"/>
                </a:lnTo>
                <a:lnTo>
                  <a:pt x="0" y="313931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198870" y="1378077"/>
            <a:ext cx="5916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38910" algn="l"/>
                <a:tab pos="1778635" algn="l"/>
                <a:tab pos="2879725" algn="l"/>
                <a:tab pos="4057650" algn="l"/>
                <a:tab pos="47066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Estabelece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regime	jurídico	das	parcerias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756285" algn="l"/>
                <a:tab pos="1033780" algn="l"/>
                <a:tab pos="2783205" algn="l"/>
                <a:tab pos="3735704" algn="l"/>
                <a:tab pos="4011929" algn="l"/>
                <a:tab pos="440817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entre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	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pública	e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	organizações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198870" y="1926793"/>
            <a:ext cx="59182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civil,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em regime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mútua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cooperação,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consecução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finalidades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recíproco, mediante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execução  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atividades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ou de projetos</a:t>
            </a:r>
            <a:r>
              <a:rPr sz="1800" spc="45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previamente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198870" y="3024378"/>
            <a:ext cx="5916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27200" algn="l"/>
                <a:tab pos="2254250" algn="l"/>
                <a:tab pos="3167380" algn="l"/>
                <a:tab pos="3613785" algn="l"/>
                <a:tab pos="472948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tabe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anos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spc="-4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ho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inse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idos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198870" y="3298647"/>
            <a:ext cx="59150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9755" algn="l"/>
                <a:tab pos="1655445" algn="l"/>
                <a:tab pos="2139950" algn="l"/>
                <a:tab pos="3944620" algn="l"/>
                <a:tab pos="4511675" algn="l"/>
                <a:tab pos="5589270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em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te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mo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raç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o,	em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te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mo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198870" y="3573271"/>
            <a:ext cx="591566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77850" algn="l"/>
                <a:tab pos="1069975" algn="l"/>
                <a:tab pos="1711960" algn="l"/>
                <a:tab pos="2138680" algn="l"/>
                <a:tab pos="3275965" algn="l"/>
                <a:tab pos="3702685" algn="l"/>
                <a:tab pos="5197475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fomento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ou em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acordos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cooperação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;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  Ar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3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º	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Não	se	apl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am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exig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ê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nci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s	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sta 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(...)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0" y="884529"/>
            <a:ext cx="6068503" cy="461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884529"/>
            <a:ext cx="6068695" cy="462280"/>
          </a:xfrm>
          <a:custGeom>
            <a:avLst/>
            <a:gdLst/>
            <a:ahLst/>
            <a:cxnLst/>
            <a:rect l="l" t="t" r="r" b="b"/>
            <a:pathLst>
              <a:path w="6068695" h="462280">
                <a:moveTo>
                  <a:pt x="0" y="461670"/>
                </a:moveTo>
                <a:lnTo>
                  <a:pt x="6068503" y="461670"/>
                </a:lnTo>
                <a:lnTo>
                  <a:pt x="6068503" y="0"/>
                </a:lnTo>
                <a:lnTo>
                  <a:pt x="0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7439" y="1270888"/>
            <a:ext cx="3228340" cy="0"/>
          </a:xfrm>
          <a:custGeom>
            <a:avLst/>
            <a:gdLst/>
            <a:ahLst/>
            <a:cxnLst/>
            <a:rect l="l" t="t" r="r" b="b"/>
            <a:pathLst>
              <a:path w="3228340">
                <a:moveTo>
                  <a:pt x="0" y="0"/>
                </a:moveTo>
                <a:lnTo>
                  <a:pt x="3227768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19495" y="884529"/>
            <a:ext cx="6072505" cy="4616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19495" y="884529"/>
            <a:ext cx="6072505" cy="462280"/>
          </a:xfrm>
          <a:custGeom>
            <a:avLst/>
            <a:gdLst/>
            <a:ahLst/>
            <a:cxnLst/>
            <a:rect l="l" t="t" r="r" b="b"/>
            <a:pathLst>
              <a:path w="6072505" h="462280">
                <a:moveTo>
                  <a:pt x="0" y="461670"/>
                </a:moveTo>
                <a:lnTo>
                  <a:pt x="6072505" y="461670"/>
                </a:lnTo>
                <a:lnTo>
                  <a:pt x="6072505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74777" y="445738"/>
            <a:ext cx="9638030" cy="86233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760"/>
              </a:spcBef>
            </a:pPr>
            <a:r>
              <a:rPr sz="1800" b="1" i="1" dirty="0">
                <a:solidFill>
                  <a:srgbClr val="A33E27"/>
                </a:solidFill>
                <a:latin typeface="Verdana"/>
                <a:cs typeface="Verdana"/>
              </a:rPr>
              <a:t>E o </a:t>
            </a:r>
            <a:r>
              <a:rPr sz="1800" b="1" i="1" spc="-5" dirty="0">
                <a:solidFill>
                  <a:srgbClr val="A33E27"/>
                </a:solidFill>
                <a:latin typeface="Verdana"/>
                <a:cs typeface="Verdana"/>
              </a:rPr>
              <a:t>(Des)Marco Regulatório das Organizações da </a:t>
            </a:r>
            <a:r>
              <a:rPr sz="1800" b="1" i="1" dirty="0">
                <a:solidFill>
                  <a:srgbClr val="A33E27"/>
                </a:solidFill>
                <a:latin typeface="Verdana"/>
                <a:cs typeface="Verdana"/>
              </a:rPr>
              <a:t>Sociedade </a:t>
            </a:r>
            <a:r>
              <a:rPr sz="1800" b="1" i="1" spc="-5" dirty="0">
                <a:solidFill>
                  <a:srgbClr val="A33E27"/>
                </a:solidFill>
                <a:latin typeface="Verdana"/>
                <a:cs typeface="Verdana"/>
              </a:rPr>
              <a:t>Civil?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  <a:tabLst>
                <a:tab pos="6136640" algn="l"/>
              </a:tabLst>
            </a:pP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Função</a:t>
            </a:r>
            <a:r>
              <a:rPr sz="2400" b="1" i="1" spc="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regulatória	Lei n.º</a:t>
            </a:r>
            <a:r>
              <a:rPr sz="2400" b="1" i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13.019/2014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210934" y="1270888"/>
            <a:ext cx="3489960" cy="0"/>
          </a:xfrm>
          <a:custGeom>
            <a:avLst/>
            <a:gdLst/>
            <a:ahLst/>
            <a:cxnLst/>
            <a:rect l="l" t="t" r="r" b="b"/>
            <a:pathLst>
              <a:path w="3489959">
                <a:moveTo>
                  <a:pt x="0" y="0"/>
                </a:moveTo>
                <a:lnTo>
                  <a:pt x="348996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74777" y="4582109"/>
            <a:ext cx="1202499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Manutenção da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insegurança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jurídica: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MROSC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define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conjunto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regras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como as  organizações devem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utilizar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os recursos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mas não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define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regras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funcionamento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dentro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entidade,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a existência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gestão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financeira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transparente,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planejada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especializada;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 existência de políticas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interno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auditorias sobre 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relatórios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atividades e  financeiros;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adoção de práticas de combates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corrupção.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Criação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novo modelo jurídico 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invés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sistematizar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modelos existentes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reforçá-los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regulamentá-los.</a:t>
            </a:r>
            <a:endParaRPr sz="18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Ausência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coordenação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atuação dos órgãos de</a:t>
            </a:r>
            <a:r>
              <a:rPr sz="1800" spc="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controles.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89876" y="385825"/>
            <a:ext cx="4802505" cy="0"/>
          </a:xfrm>
          <a:custGeom>
            <a:avLst/>
            <a:gdLst/>
            <a:ahLst/>
            <a:cxnLst/>
            <a:rect l="l" t="t" r="r" b="b"/>
            <a:pathLst>
              <a:path w="4802505">
                <a:moveTo>
                  <a:pt x="0" y="0"/>
                </a:moveTo>
                <a:lnTo>
                  <a:pt x="4802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78739" y="31495"/>
            <a:ext cx="7320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2.3. </a:t>
            </a:r>
            <a:r>
              <a:rPr spc="-5" dirty="0"/>
              <a:t>Lei Federal n.º 13.019/2014</a:t>
            </a:r>
            <a:r>
              <a:rPr spc="65" dirty="0"/>
              <a:t> </a:t>
            </a:r>
            <a:r>
              <a:rPr spc="-5" dirty="0"/>
              <a:t>(MROSC)</a:t>
            </a:r>
          </a:p>
        </p:txBody>
      </p:sp>
      <p:sp>
        <p:nvSpPr>
          <p:cNvPr id="58" name="object 58"/>
          <p:cNvSpPr/>
          <p:nvPr/>
        </p:nvSpPr>
        <p:spPr>
          <a:xfrm>
            <a:off x="91439" y="386334"/>
            <a:ext cx="7298690" cy="0"/>
          </a:xfrm>
          <a:custGeom>
            <a:avLst/>
            <a:gdLst/>
            <a:ahLst/>
            <a:cxnLst/>
            <a:rect l="l" t="t" r="r" b="b"/>
            <a:pathLst>
              <a:path w="7298690">
                <a:moveTo>
                  <a:pt x="0" y="0"/>
                </a:moveTo>
                <a:lnTo>
                  <a:pt x="7298435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5519" y="5028895"/>
            <a:ext cx="11962765" cy="12003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5519" y="5028895"/>
            <a:ext cx="11962765" cy="1200785"/>
          </a:xfrm>
          <a:custGeom>
            <a:avLst/>
            <a:gdLst/>
            <a:ahLst/>
            <a:cxnLst/>
            <a:rect l="l" t="t" r="r" b="b"/>
            <a:pathLst>
              <a:path w="11962765" h="1200785">
                <a:moveTo>
                  <a:pt x="0" y="1200327"/>
                </a:moveTo>
                <a:lnTo>
                  <a:pt x="11962765" y="1200327"/>
                </a:lnTo>
                <a:lnTo>
                  <a:pt x="11962765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94259" y="829817"/>
            <a:ext cx="11806555" cy="535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Apesar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não promover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aperfeiçoar as técnicas existentes.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O  MROSC: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Promove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transparência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Eleva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participação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Define princípios 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 diretrizes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Positiva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dá ênfase ao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8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resultados</a:t>
            </a:r>
            <a:endParaRPr sz="18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Autoriza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custeio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despesas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institucionais e 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remuneração de pessoal por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meio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recursos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públicos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MROSC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instituiu o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Conselho Nacional de Fomento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 Colaboração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- Confoco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que será  responsável por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monitorar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avaliar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implementação da Lei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n.º 13.019/2014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propor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diretrizes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efetivação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divulgar boas práticas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relação de fomento,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  colaboração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cooperação entre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administração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pública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organizações 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sociedade  civil.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Mas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Confoco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é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órgão de natureza consultiva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âmbito federal, de modo que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exercerá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influência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Estados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nos Municípios e não enfrentará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questões que envolvem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as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organizações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sociais,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OSCIPs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as transferências voluntárias sobre as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quais a Lei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n.º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13.019/2014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aplica.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89876" y="385825"/>
            <a:ext cx="4802505" cy="0"/>
          </a:xfrm>
          <a:custGeom>
            <a:avLst/>
            <a:gdLst/>
            <a:ahLst/>
            <a:cxnLst/>
            <a:rect l="l" t="t" r="r" b="b"/>
            <a:pathLst>
              <a:path w="4802505">
                <a:moveTo>
                  <a:pt x="0" y="0"/>
                </a:moveTo>
                <a:lnTo>
                  <a:pt x="4802124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78739" y="31495"/>
            <a:ext cx="7320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2.3. </a:t>
            </a:r>
            <a:r>
              <a:rPr spc="-5" dirty="0"/>
              <a:t>Lei Federal n.º 13.019/2014</a:t>
            </a:r>
            <a:r>
              <a:rPr spc="65" dirty="0"/>
              <a:t> </a:t>
            </a:r>
            <a:r>
              <a:rPr spc="-5" dirty="0"/>
              <a:t>(MROSC)</a:t>
            </a:r>
          </a:p>
        </p:txBody>
      </p:sp>
      <p:sp>
        <p:nvSpPr>
          <p:cNvPr id="58" name="object 58"/>
          <p:cNvSpPr/>
          <p:nvPr/>
        </p:nvSpPr>
        <p:spPr>
          <a:xfrm>
            <a:off x="91439" y="386334"/>
            <a:ext cx="7298690" cy="0"/>
          </a:xfrm>
          <a:custGeom>
            <a:avLst/>
            <a:gdLst/>
            <a:ahLst/>
            <a:cxnLst/>
            <a:rect l="l" t="t" r="r" b="b"/>
            <a:pathLst>
              <a:path w="7298690">
                <a:moveTo>
                  <a:pt x="0" y="0"/>
                </a:moveTo>
                <a:lnTo>
                  <a:pt x="7298435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215290" y="1452498"/>
            <a:ext cx="1164844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“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Regulação estatal, co-regulação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autorregulação não podem ser  vistas isoladamente.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É evidente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contexto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britânico,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três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desempenham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papel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integrado: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elas interagem,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impactam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colidem entre </a:t>
            </a:r>
            <a:r>
              <a:rPr sz="2400" b="1" spc="5" dirty="0">
                <a:solidFill>
                  <a:srgbClr val="2C2D2C"/>
                </a:solidFill>
                <a:latin typeface="Verdana"/>
                <a:cs typeface="Verdana"/>
              </a:rPr>
              <a:t>si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e são interdependentes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. Isto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significa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que, como o  foco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avaliação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regulação permuta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regulação estatal,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co-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autorregulação, ocorrem lacunas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avanços. </a:t>
            </a:r>
            <a:r>
              <a:rPr sz="2400" spc="-45" dirty="0">
                <a:solidFill>
                  <a:srgbClr val="2C2D2C"/>
                </a:solidFill>
                <a:latin typeface="Verdana"/>
                <a:cs typeface="Verdana"/>
              </a:rPr>
              <a:t>Tensão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alívio 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pode ser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colocado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uma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parte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tríade regulamentar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em benefício ou  prejuízo </a:t>
            </a:r>
            <a:r>
              <a:rPr sz="2400" spc="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outra.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aspecto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que é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enfatizado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negligenciado pode  servir para enfraquecer ou reforçar regulação </a:t>
            </a:r>
            <a:r>
              <a:rPr sz="24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2400" b="1" spc="-5" dirty="0">
                <a:solidFill>
                  <a:srgbClr val="2C2D2C"/>
                </a:solidFill>
                <a:latin typeface="Verdana"/>
                <a:cs typeface="Verdana"/>
              </a:rPr>
              <a:t>setor como </a:t>
            </a:r>
            <a:r>
              <a:rPr sz="2400" b="1" spc="-10" dirty="0">
                <a:solidFill>
                  <a:srgbClr val="2C2D2C"/>
                </a:solidFill>
                <a:latin typeface="Verdana"/>
                <a:cs typeface="Verdana"/>
              </a:rPr>
              <a:t>um  </a:t>
            </a:r>
            <a:r>
              <a:rPr sz="2400" b="1" spc="-45" dirty="0">
                <a:solidFill>
                  <a:srgbClr val="2C2D2C"/>
                </a:solidFill>
                <a:latin typeface="Verdana"/>
                <a:cs typeface="Verdana"/>
              </a:rPr>
              <a:t>todo</a:t>
            </a:r>
            <a:r>
              <a:rPr sz="2400" spc="-45" dirty="0">
                <a:solidFill>
                  <a:srgbClr val="2C2D2C"/>
                </a:solidFill>
                <a:latin typeface="Verdana"/>
                <a:cs typeface="Verdana"/>
              </a:rPr>
              <a:t>.”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(DUNN,</a:t>
            </a:r>
            <a:r>
              <a:rPr sz="24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2016)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618540" y="493268"/>
            <a:ext cx="27082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spc="-5" dirty="0">
                <a:solidFill>
                  <a:srgbClr val="D15A3D"/>
                </a:solidFill>
                <a:latin typeface="Verdana"/>
                <a:cs typeface="Verdana"/>
              </a:rPr>
              <a:t>Referências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6672" y="1304671"/>
            <a:ext cx="11623675" cy="4265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D15A3D"/>
              </a:buClr>
              <a:buFont typeface="Arial"/>
              <a:buChar char="▪"/>
              <a:tabLst>
                <a:tab pos="240665" algn="l"/>
                <a:tab pos="241300" algn="l"/>
              </a:tabLst>
            </a:pP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ARAGÃO,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Alexandre Santos de. </a:t>
            </a:r>
            <a:r>
              <a:rPr sz="1600" i="1" spc="-10" dirty="0">
                <a:solidFill>
                  <a:srgbClr val="2C2D2C"/>
                </a:solidFill>
                <a:latin typeface="Verdana"/>
                <a:cs typeface="Verdana"/>
              </a:rPr>
              <a:t>Curso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de Direito Administrativo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Janeiro: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Forense,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2012.</a:t>
            </a:r>
            <a:r>
              <a:rPr sz="1600" spc="3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665p.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BONIS, Daniel de.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além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 norma: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reflexões sobre as instituições de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das organizações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sociedade civil de interesse público.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In.: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Marco regulatório das organizações da sociedade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civil: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cenário atual e  estratégias. Análise,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CPJA, Direito </a:t>
            </a:r>
            <a:r>
              <a:rPr sz="1600" spc="-85" dirty="0">
                <a:solidFill>
                  <a:srgbClr val="2C2D2C"/>
                </a:solidFill>
                <a:latin typeface="Verdana"/>
                <a:cs typeface="Verdana"/>
              </a:rPr>
              <a:t>GV,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jun.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2013.</a:t>
            </a:r>
            <a:r>
              <a:rPr sz="16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46p.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1300" marR="5715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DUNN,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Alison.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Eddies and tides: statutory regulation, co-regulation and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self-regulation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in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charity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law in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Britain.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In Regulatory Waves: Comparative Perspectives on State Regulation and Self-Regulation Policies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in 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the Nonprofit Sector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BREEN,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Oonagh </a:t>
            </a:r>
            <a:r>
              <a:rPr sz="1600" spc="-35" dirty="0">
                <a:solidFill>
                  <a:srgbClr val="2C2D2C"/>
                </a:solidFill>
                <a:latin typeface="Verdana"/>
                <a:cs typeface="Verdana"/>
              </a:rPr>
              <a:t>B.,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DUNN,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Alison;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SIDEL, Mark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(Editors).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Cambridge: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December,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2016.  </a:t>
            </a:r>
            <a:r>
              <a:rPr sz="1600" i="1" spc="-10" dirty="0">
                <a:solidFill>
                  <a:srgbClr val="2C2D2C"/>
                </a:solidFill>
                <a:latin typeface="Verdana"/>
                <a:cs typeface="Verdana"/>
              </a:rPr>
              <a:t>No</a:t>
            </a:r>
            <a:r>
              <a:rPr sz="1600" i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prelo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1300" marR="8890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MATTOS,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Paulo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Todescan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Lessa.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formação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estado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regulador.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Novos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estudos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CEBRAP,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76,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Novembro 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2006,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pp.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139-156.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1300" marR="8255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MOREIRA </a:t>
            </a:r>
            <a:r>
              <a:rPr sz="1600" spc="-15" dirty="0">
                <a:solidFill>
                  <a:srgbClr val="2C2D2C"/>
                </a:solidFill>
                <a:latin typeface="Verdana"/>
                <a:cs typeface="Verdana"/>
              </a:rPr>
              <a:t>NETO,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Diogo de Figueiredo.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Curso de direito administrativo: parte introdutória, parte </a:t>
            </a:r>
            <a:r>
              <a:rPr sz="1600" i="1" dirty="0">
                <a:solidFill>
                  <a:srgbClr val="2C2D2C"/>
                </a:solidFill>
                <a:latin typeface="Verdana"/>
                <a:cs typeface="Verdana"/>
              </a:rPr>
              <a:t>geral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i="1" spc="-10" dirty="0">
                <a:solidFill>
                  <a:srgbClr val="2C2D2C"/>
                </a:solidFill>
                <a:latin typeface="Verdana"/>
                <a:cs typeface="Verdana"/>
              </a:rPr>
              <a:t>parte 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especial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16.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ed.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rev.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atual. 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Janeiro: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Forense,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2014.</a:t>
            </a:r>
            <a:r>
              <a:rPr sz="1600" spc="2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784p.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15A3D"/>
              </a:buClr>
              <a:buFont typeface="Arial"/>
              <a:buChar char="▪"/>
            </a:pPr>
            <a:endParaRPr sz="1550">
              <a:latin typeface="Times New Roman"/>
              <a:cs typeface="Times New Roman"/>
            </a:endParaRPr>
          </a:p>
          <a:p>
            <a:pPr marL="241300" marR="7620" indent="-228600" algn="just">
              <a:lnSpc>
                <a:spcPts val="1730"/>
              </a:lnSpc>
              <a:buClr>
                <a:srgbClr val="D15A3D"/>
              </a:buClr>
              <a:buFont typeface="Arial"/>
              <a:buChar char="▪"/>
              <a:tabLst>
                <a:tab pos="24130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OLIVEIRA, Gustavo Justino de. Estatuto Jurídico do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Setor: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pertinência, conteúdo e possibilidades de  configuração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normativa.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Série </a:t>
            </a:r>
            <a:r>
              <a:rPr sz="1600" i="1" spc="-10" dirty="0">
                <a:solidFill>
                  <a:srgbClr val="2C2D2C"/>
                </a:solidFill>
                <a:latin typeface="Verdana"/>
                <a:cs typeface="Verdana"/>
              </a:rPr>
              <a:t>pensando </a:t>
            </a:r>
            <a:r>
              <a:rPr sz="1600" i="1" spc="-5" dirty="0">
                <a:solidFill>
                  <a:srgbClr val="2C2D2C"/>
                </a:solidFill>
                <a:latin typeface="Verdana"/>
                <a:cs typeface="Verdana"/>
              </a:rPr>
              <a:t>o direito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Justiça,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n.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16, 2009.</a:t>
            </a:r>
            <a:r>
              <a:rPr sz="1600" spc="3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149p.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4093209" y="594106"/>
            <a:ext cx="37299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0" dirty="0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i="0" spc="-8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i="0" spc="-5" dirty="0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0506" y="1534148"/>
            <a:ext cx="9572625" cy="3373120"/>
          </a:xfrm>
          <a:prstGeom prst="rect">
            <a:avLst/>
          </a:prstGeom>
        </p:spPr>
        <p:txBody>
          <a:bodyPr vert="horz" wrap="square" lIns="0" tIns="20447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610"/>
              </a:spcBef>
              <a:buClr>
                <a:srgbClr val="D15A3D"/>
              </a:buClr>
              <a:buAutoNum type="arabicPeriod"/>
              <a:tabLst>
                <a:tab pos="470534" algn="l"/>
              </a:tabLst>
            </a:pP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desenvolvimentista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e o ordenamento</a:t>
            </a:r>
            <a:r>
              <a:rPr sz="2400" spc="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endParaRPr sz="2400">
              <a:latin typeface="Verdana"/>
              <a:cs typeface="Verdana"/>
            </a:endParaRPr>
          </a:p>
          <a:p>
            <a:pPr marL="1720850" lvl="1" indent="-718185">
              <a:lnSpc>
                <a:spcPct val="100000"/>
              </a:lnSpc>
              <a:spcBef>
                <a:spcPts val="1515"/>
              </a:spcBef>
              <a:buClr>
                <a:srgbClr val="D15A3D"/>
              </a:buClr>
              <a:buAutoNum type="arabicPeriod"/>
              <a:tabLst>
                <a:tab pos="172148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Função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regulatória</a:t>
            </a:r>
            <a:endParaRPr sz="2400">
              <a:latin typeface="Verdana"/>
              <a:cs typeface="Verdana"/>
            </a:endParaRPr>
          </a:p>
          <a:p>
            <a:pPr marL="469900" indent="-457834">
              <a:lnSpc>
                <a:spcPct val="100000"/>
              </a:lnSpc>
              <a:spcBef>
                <a:spcPts val="1510"/>
              </a:spcBef>
              <a:buClr>
                <a:srgbClr val="D15A3D"/>
              </a:buClr>
              <a:buAutoNum type="arabicPeriod"/>
              <a:tabLst>
                <a:tab pos="470534" algn="l"/>
              </a:tabLst>
            </a:pP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2400" spc="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2400">
              <a:latin typeface="Verdana"/>
              <a:cs typeface="Verdana"/>
            </a:endParaRPr>
          </a:p>
          <a:p>
            <a:pPr marL="1644650" lvl="1" indent="-718185">
              <a:lnSpc>
                <a:spcPct val="100000"/>
              </a:lnSpc>
              <a:spcBef>
                <a:spcPts val="1515"/>
              </a:spcBef>
              <a:buClr>
                <a:srgbClr val="D15A3D"/>
              </a:buClr>
              <a:buAutoNum type="arabicPeriod"/>
              <a:tabLst>
                <a:tab pos="164528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regulação do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Setor no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direito</a:t>
            </a:r>
            <a:r>
              <a:rPr sz="2400" spc="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comparado</a:t>
            </a:r>
            <a:endParaRPr sz="2400">
              <a:latin typeface="Verdana"/>
              <a:cs typeface="Verdana"/>
            </a:endParaRPr>
          </a:p>
          <a:p>
            <a:pPr marL="1644650" lvl="1" indent="-718185">
              <a:lnSpc>
                <a:spcPct val="100000"/>
              </a:lnSpc>
              <a:spcBef>
                <a:spcPts val="1510"/>
              </a:spcBef>
              <a:buClr>
                <a:srgbClr val="D15A3D"/>
              </a:buClr>
              <a:buAutoNum type="arabicPeriod"/>
              <a:tabLst>
                <a:tab pos="164528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regulação do </a:t>
            </a:r>
            <a:r>
              <a:rPr sz="2400" spc="-3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Setor no</a:t>
            </a:r>
            <a:r>
              <a:rPr sz="2400" spc="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2C2D2C"/>
                </a:solidFill>
                <a:latin typeface="Verdana"/>
                <a:cs typeface="Verdana"/>
              </a:rPr>
              <a:t>Brasil</a:t>
            </a:r>
            <a:endParaRPr sz="2400">
              <a:latin typeface="Verdana"/>
              <a:cs typeface="Verdana"/>
            </a:endParaRPr>
          </a:p>
          <a:p>
            <a:pPr marL="1644650" lvl="1" indent="-718185">
              <a:lnSpc>
                <a:spcPct val="100000"/>
              </a:lnSpc>
              <a:spcBef>
                <a:spcPts val="1515"/>
              </a:spcBef>
              <a:buClr>
                <a:srgbClr val="D15A3D"/>
              </a:buClr>
              <a:buAutoNum type="arabicPeriod"/>
              <a:tabLst>
                <a:tab pos="1645285" algn="l"/>
              </a:tabLst>
            </a:pP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2400" spc="-15" dirty="0">
                <a:solidFill>
                  <a:srgbClr val="2C2D2C"/>
                </a:solidFill>
                <a:latin typeface="Verdana"/>
                <a:cs typeface="Verdana"/>
              </a:rPr>
              <a:t>Federal </a:t>
            </a:r>
            <a:r>
              <a:rPr sz="2400" dirty="0">
                <a:solidFill>
                  <a:srgbClr val="2C2D2C"/>
                </a:solidFill>
                <a:latin typeface="Verdana"/>
                <a:cs typeface="Verdana"/>
              </a:rPr>
              <a:t>n.º 13.019/2014</a:t>
            </a:r>
            <a:r>
              <a:rPr sz="24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2C2D2C"/>
                </a:solidFill>
                <a:latin typeface="Verdana"/>
                <a:cs typeface="Verdana"/>
              </a:rPr>
              <a:t>(MROSC)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766" y="2030679"/>
            <a:ext cx="11320780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1.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Estado desenvolvimentista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e o 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ordenamento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social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4317619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7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4674361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9600" y="6211074"/>
            <a:ext cx="0" cy="647065"/>
          </a:xfrm>
          <a:custGeom>
            <a:avLst/>
            <a:gdLst/>
            <a:ahLst/>
            <a:cxnLst/>
            <a:rect l="l" t="t" r="r" b="b"/>
            <a:pathLst>
              <a:path h="647065">
                <a:moveTo>
                  <a:pt x="0" y="0"/>
                </a:moveTo>
                <a:lnTo>
                  <a:pt x="0" y="6469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4317619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7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4674361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8800" y="6211074"/>
            <a:ext cx="0" cy="647065"/>
          </a:xfrm>
          <a:custGeom>
            <a:avLst/>
            <a:gdLst/>
            <a:ahLst/>
            <a:cxnLst/>
            <a:rect l="l" t="t" r="r" b="b"/>
            <a:pathLst>
              <a:path h="647065">
                <a:moveTo>
                  <a:pt x="0" y="0"/>
                </a:moveTo>
                <a:lnTo>
                  <a:pt x="0" y="6469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00" y="4317619"/>
            <a:ext cx="0" cy="325120"/>
          </a:xfrm>
          <a:custGeom>
            <a:avLst/>
            <a:gdLst/>
            <a:ahLst/>
            <a:cxnLst/>
            <a:rect l="l" t="t" r="r" b="b"/>
            <a:pathLst>
              <a:path h="325120">
                <a:moveTo>
                  <a:pt x="0" y="0"/>
                </a:moveTo>
                <a:lnTo>
                  <a:pt x="0" y="32473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0" y="4674361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0"/>
                </a:moveTo>
                <a:lnTo>
                  <a:pt x="0" y="59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48000" y="6211074"/>
            <a:ext cx="0" cy="647065"/>
          </a:xfrm>
          <a:custGeom>
            <a:avLst/>
            <a:gdLst/>
            <a:ahLst/>
            <a:cxnLst/>
            <a:rect l="l" t="t" r="r" b="b"/>
            <a:pathLst>
              <a:path h="647065">
                <a:moveTo>
                  <a:pt x="0" y="0"/>
                </a:moveTo>
                <a:lnTo>
                  <a:pt x="0" y="6469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672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67200" y="4317619"/>
            <a:ext cx="0" cy="416559"/>
          </a:xfrm>
          <a:custGeom>
            <a:avLst/>
            <a:gdLst/>
            <a:ahLst/>
            <a:cxnLst/>
            <a:rect l="l" t="t" r="r" b="b"/>
            <a:pathLst>
              <a:path h="416560">
                <a:moveTo>
                  <a:pt x="0" y="0"/>
                </a:moveTo>
                <a:lnTo>
                  <a:pt x="0" y="4160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267200" y="6211074"/>
            <a:ext cx="0" cy="647065"/>
          </a:xfrm>
          <a:custGeom>
            <a:avLst/>
            <a:gdLst/>
            <a:ahLst/>
            <a:cxnLst/>
            <a:rect l="l" t="t" r="r" b="b"/>
            <a:pathLst>
              <a:path h="647065">
                <a:moveTo>
                  <a:pt x="0" y="0"/>
                </a:moveTo>
                <a:lnTo>
                  <a:pt x="0" y="6469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864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86400" y="4317619"/>
            <a:ext cx="0" cy="416559"/>
          </a:xfrm>
          <a:custGeom>
            <a:avLst/>
            <a:gdLst/>
            <a:ahLst/>
            <a:cxnLst/>
            <a:rect l="l" t="t" r="r" b="b"/>
            <a:pathLst>
              <a:path h="416560">
                <a:moveTo>
                  <a:pt x="0" y="0"/>
                </a:moveTo>
                <a:lnTo>
                  <a:pt x="0" y="4160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86400" y="6211074"/>
            <a:ext cx="0" cy="647065"/>
          </a:xfrm>
          <a:custGeom>
            <a:avLst/>
            <a:gdLst/>
            <a:ahLst/>
            <a:cxnLst/>
            <a:rect l="l" t="t" r="r" b="b"/>
            <a:pathLst>
              <a:path h="647065">
                <a:moveTo>
                  <a:pt x="0" y="0"/>
                </a:moveTo>
                <a:lnTo>
                  <a:pt x="0" y="64692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056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05600" y="4317619"/>
            <a:ext cx="0" cy="439420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38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05600" y="6234391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4">
                <a:moveTo>
                  <a:pt x="0" y="0"/>
                </a:moveTo>
                <a:lnTo>
                  <a:pt x="0" y="62360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248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24800" y="4317619"/>
            <a:ext cx="0" cy="439420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38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24800" y="6234391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4">
                <a:moveTo>
                  <a:pt x="0" y="0"/>
                </a:moveTo>
                <a:lnTo>
                  <a:pt x="0" y="62360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0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68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000" y="337693"/>
            <a:ext cx="0" cy="1671955"/>
          </a:xfrm>
          <a:custGeom>
            <a:avLst/>
            <a:gdLst/>
            <a:ahLst/>
            <a:cxnLst/>
            <a:rect l="l" t="t" r="r" b="b"/>
            <a:pathLst>
              <a:path h="1671955">
                <a:moveTo>
                  <a:pt x="0" y="0"/>
                </a:moveTo>
                <a:lnTo>
                  <a:pt x="0" y="167157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44000" y="4317619"/>
            <a:ext cx="0" cy="439420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38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44000" y="6234391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4">
                <a:moveTo>
                  <a:pt x="0" y="0"/>
                </a:moveTo>
                <a:lnTo>
                  <a:pt x="0" y="62360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0"/>
            <a:ext cx="0" cy="2009775"/>
          </a:xfrm>
          <a:custGeom>
            <a:avLst/>
            <a:gdLst/>
            <a:ahLst/>
            <a:cxnLst/>
            <a:rect l="l" t="t" r="r" b="b"/>
            <a:pathLst>
              <a:path h="2009775">
                <a:moveTo>
                  <a:pt x="0" y="0"/>
                </a:moveTo>
                <a:lnTo>
                  <a:pt x="0" y="20092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63200" y="4317619"/>
            <a:ext cx="0" cy="439420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38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363200" y="6234391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4">
                <a:moveTo>
                  <a:pt x="0" y="0"/>
                </a:moveTo>
                <a:lnTo>
                  <a:pt x="0" y="62360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0"/>
            <a:ext cx="0" cy="2009775"/>
          </a:xfrm>
          <a:custGeom>
            <a:avLst/>
            <a:gdLst/>
            <a:ahLst/>
            <a:cxnLst/>
            <a:rect l="l" t="t" r="r" b="b"/>
            <a:pathLst>
              <a:path h="2009775">
                <a:moveTo>
                  <a:pt x="0" y="0"/>
                </a:moveTo>
                <a:lnTo>
                  <a:pt x="0" y="200926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582400" y="4317619"/>
            <a:ext cx="0" cy="439420"/>
          </a:xfrm>
          <a:custGeom>
            <a:avLst/>
            <a:gdLst/>
            <a:ahLst/>
            <a:cxnLst/>
            <a:rect l="l" t="t" r="r" b="b"/>
            <a:pathLst>
              <a:path h="439420">
                <a:moveTo>
                  <a:pt x="0" y="0"/>
                </a:moveTo>
                <a:lnTo>
                  <a:pt x="0" y="43938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582400" y="6234391"/>
            <a:ext cx="0" cy="624205"/>
          </a:xfrm>
          <a:custGeom>
            <a:avLst/>
            <a:gdLst/>
            <a:ahLst/>
            <a:cxnLst/>
            <a:rect l="l" t="t" r="r" b="b"/>
            <a:pathLst>
              <a:path h="624204">
                <a:moveTo>
                  <a:pt x="0" y="0"/>
                </a:moveTo>
                <a:lnTo>
                  <a:pt x="0" y="62360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0"/>
            <a:ext cx="12191999" cy="397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397002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>
            <a:spLocks noGrp="1"/>
          </p:cNvSpPr>
          <p:nvPr>
            <p:ph type="title"/>
          </p:nvPr>
        </p:nvSpPr>
        <p:spPr>
          <a:xfrm>
            <a:off x="67462" y="0"/>
            <a:ext cx="91554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Estado desenvolvimentista </a:t>
            </a:r>
            <a:r>
              <a:rPr dirty="0"/>
              <a:t>e o </a:t>
            </a:r>
            <a:r>
              <a:rPr spc="-5" dirty="0"/>
              <a:t>ordenamento</a:t>
            </a:r>
            <a:r>
              <a:rPr spc="50" dirty="0"/>
              <a:t> </a:t>
            </a:r>
            <a:r>
              <a:rPr spc="-5" dirty="0"/>
              <a:t>social</a:t>
            </a:r>
          </a:p>
        </p:txBody>
      </p:sp>
      <p:sp>
        <p:nvSpPr>
          <p:cNvPr id="79" name="object 79"/>
          <p:cNvSpPr/>
          <p:nvPr/>
        </p:nvSpPr>
        <p:spPr>
          <a:xfrm>
            <a:off x="80060" y="321690"/>
            <a:ext cx="9131935" cy="0"/>
          </a:xfrm>
          <a:custGeom>
            <a:avLst/>
            <a:gdLst/>
            <a:ahLst/>
            <a:cxnLst/>
            <a:rect l="l" t="t" r="r" b="b"/>
            <a:pathLst>
              <a:path w="9131935">
                <a:moveTo>
                  <a:pt x="0" y="0"/>
                </a:moveTo>
                <a:lnTo>
                  <a:pt x="9131757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4733683"/>
            <a:ext cx="6085205" cy="1477645"/>
          </a:xfrm>
          <a:custGeom>
            <a:avLst/>
            <a:gdLst/>
            <a:ahLst/>
            <a:cxnLst/>
            <a:rect l="l" t="t" r="r" b="b"/>
            <a:pathLst>
              <a:path w="6085205" h="1477645">
                <a:moveTo>
                  <a:pt x="0" y="1477391"/>
                </a:moveTo>
                <a:lnTo>
                  <a:pt x="6084621" y="1477391"/>
                </a:lnTo>
                <a:lnTo>
                  <a:pt x="6084621" y="0"/>
                </a:lnTo>
                <a:lnTo>
                  <a:pt x="0" y="0"/>
                </a:lnTo>
                <a:lnTo>
                  <a:pt x="0" y="1477391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7462" y="4766564"/>
            <a:ext cx="5936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7305" algn="l"/>
                <a:tab pos="1748155" algn="l"/>
                <a:tab pos="3373120" algn="l"/>
                <a:tab pos="4705350" algn="l"/>
                <a:tab pos="5257165" algn="l"/>
              </a:tabLst>
            </a:pP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“e</a:t>
            </a:r>
            <a:r>
              <a:rPr sz="1800" spc="-30" dirty="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	compe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ên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n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rmati</a:t>
            </a:r>
            <a:r>
              <a:rPr sz="1800" spc="-35" dirty="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or	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7462" y="5040883"/>
            <a:ext cx="5933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delegação legislativa, outorgada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com a</a:t>
            </a:r>
            <a:r>
              <a:rPr sz="1800" spc="5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finalidade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7462" y="5315203"/>
            <a:ext cx="59378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sujeitar determinadas atividades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a regras 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predominantemente técnicas, 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interesse  público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” (MOREIRA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NETO,</a:t>
            </a:r>
            <a:r>
              <a:rPr sz="1800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2015)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0" y="2009267"/>
            <a:ext cx="12181205" cy="2308860"/>
          </a:xfrm>
          <a:custGeom>
            <a:avLst/>
            <a:gdLst/>
            <a:ahLst/>
            <a:cxnLst/>
            <a:rect l="l" t="t" r="r" b="b"/>
            <a:pathLst>
              <a:path w="12181205" h="2308860">
                <a:moveTo>
                  <a:pt x="0" y="2308351"/>
                </a:moveTo>
                <a:lnTo>
                  <a:pt x="12180620" y="2308351"/>
                </a:lnTo>
                <a:lnTo>
                  <a:pt x="12180620" y="0"/>
                </a:lnTo>
                <a:lnTo>
                  <a:pt x="0" y="0"/>
                </a:lnTo>
                <a:lnTo>
                  <a:pt x="0" y="23083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4272127"/>
            <a:ext cx="12180621" cy="461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4272127"/>
            <a:ext cx="12181205" cy="462280"/>
          </a:xfrm>
          <a:custGeom>
            <a:avLst/>
            <a:gdLst/>
            <a:ahLst/>
            <a:cxnLst/>
            <a:rect l="l" t="t" r="r" b="b"/>
            <a:pathLst>
              <a:path w="12181205" h="462279">
                <a:moveTo>
                  <a:pt x="0" y="461670"/>
                </a:moveTo>
                <a:lnTo>
                  <a:pt x="12180621" y="461670"/>
                </a:lnTo>
                <a:lnTo>
                  <a:pt x="12180621" y="0"/>
                </a:lnTo>
                <a:lnTo>
                  <a:pt x="0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7462" y="428625"/>
            <a:ext cx="12044680" cy="4267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800" b="1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endParaRPr sz="1800">
              <a:latin typeface="Verdana"/>
              <a:cs typeface="Verdana"/>
            </a:endParaRPr>
          </a:p>
          <a:p>
            <a:pPr marL="23495">
              <a:lnSpc>
                <a:spcPct val="100000"/>
              </a:lnSpc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Responsável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pela efetivação dos direitos</a:t>
            </a:r>
            <a:r>
              <a:rPr sz="18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</a:t>
            </a:r>
            <a:endParaRPr sz="1800">
              <a:latin typeface="Verdana"/>
              <a:cs typeface="Verdana"/>
            </a:endParaRPr>
          </a:p>
          <a:p>
            <a:pPr marL="23495">
              <a:lnSpc>
                <a:spcPct val="100000"/>
              </a:lnSpc>
              <a:spcBef>
                <a:spcPts val="600"/>
              </a:spcBef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Estado</a:t>
            </a: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Desenvolvimentista</a:t>
            </a:r>
            <a:endParaRPr sz="1800">
              <a:latin typeface="Verdana"/>
              <a:cs typeface="Verdana"/>
            </a:endParaRPr>
          </a:p>
          <a:p>
            <a:pPr marL="23495" marR="5080">
              <a:lnSpc>
                <a:spcPct val="100000"/>
              </a:lnSpc>
              <a:spcBef>
                <a:spcPts val="600"/>
              </a:spcBef>
            </a:pP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Responsável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pela fiscalização, planejamento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regulação do ordenamento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social. É o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regulador  do direito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social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ao desenvolvimento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 nacional.</a:t>
            </a:r>
            <a:endParaRPr sz="1800">
              <a:latin typeface="Verdana"/>
              <a:cs typeface="Verdana"/>
            </a:endParaRPr>
          </a:p>
          <a:p>
            <a:pPr marL="12700" marR="13335" algn="just">
              <a:lnSpc>
                <a:spcPct val="100000"/>
              </a:lnSpc>
              <a:spcBef>
                <a:spcPts val="695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“conceitua-se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o ordenamento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social como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função administrativa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que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disciplina relações  jurídicas não econômicas, com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finalidade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resguardar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dignidade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da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pessoa humana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assegurar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seus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valores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culturais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qualidade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vida,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voltada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realização concreta, direta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imediata,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através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ações de proteção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e de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prestação,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princípios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constitucionais específicos.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Para a 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execução </a:t>
            </a:r>
            <a:r>
              <a:rPr sz="1800" b="1" spc="5" dirty="0">
                <a:solidFill>
                  <a:srgbClr val="A33E27"/>
                </a:solidFill>
                <a:latin typeface="Verdana"/>
                <a:cs typeface="Verdana"/>
              </a:rPr>
              <a:t>do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ordenamento social,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a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Administração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exerce um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conjunto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de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atribuições  regulatórias, prestacionais, fiscalizatórias </a:t>
            </a:r>
            <a:r>
              <a:rPr sz="1800" b="1" dirty="0">
                <a:solidFill>
                  <a:srgbClr val="A33E27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A33E27"/>
                </a:solidFill>
                <a:latin typeface="Verdana"/>
                <a:cs typeface="Verdana"/>
              </a:rPr>
              <a:t>sancionatórias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, distribuídas por esses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setores,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constitucionalmente previstas, exercidas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através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órgãos especificamente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criados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tais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fins” 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(MOREIRA 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NETO,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2015)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2400" b="1" i="1" dirty="0">
                <a:solidFill>
                  <a:srgbClr val="FFFFFF"/>
                </a:solidFill>
                <a:latin typeface="Verdana"/>
                <a:cs typeface="Verdana"/>
              </a:rPr>
              <a:t>1.1.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Função</a:t>
            </a:r>
            <a:r>
              <a:rPr sz="2400" b="1" i="1" spc="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 dirty="0">
                <a:solidFill>
                  <a:srgbClr val="FFFFFF"/>
                </a:solidFill>
                <a:latin typeface="Verdana"/>
                <a:cs typeface="Verdana"/>
              </a:rPr>
              <a:t>regulatória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80060" y="4658359"/>
            <a:ext cx="3987165" cy="0"/>
          </a:xfrm>
          <a:custGeom>
            <a:avLst/>
            <a:gdLst/>
            <a:ahLst/>
            <a:cxnLst/>
            <a:rect l="l" t="t" r="r" b="b"/>
            <a:pathLst>
              <a:path w="3987165">
                <a:moveTo>
                  <a:pt x="0" y="0"/>
                </a:moveTo>
                <a:lnTo>
                  <a:pt x="3986733" y="0"/>
                </a:lnTo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073266" y="4757000"/>
            <a:ext cx="6118860" cy="1477645"/>
          </a:xfrm>
          <a:custGeom>
            <a:avLst/>
            <a:gdLst/>
            <a:ahLst/>
            <a:cxnLst/>
            <a:rect l="l" t="t" r="r" b="b"/>
            <a:pathLst>
              <a:path w="6118859" h="1477645">
                <a:moveTo>
                  <a:pt x="0" y="1477390"/>
                </a:moveTo>
                <a:lnTo>
                  <a:pt x="6118733" y="1477390"/>
                </a:lnTo>
                <a:lnTo>
                  <a:pt x="6118733" y="0"/>
                </a:lnTo>
                <a:lnTo>
                  <a:pt x="0" y="0"/>
                </a:lnTo>
                <a:lnTo>
                  <a:pt x="0" y="1477390"/>
                </a:lnTo>
                <a:close/>
              </a:path>
            </a:pathLst>
          </a:custGeom>
          <a:solidFill>
            <a:srgbClr val="F8E2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6152769" y="4789678"/>
            <a:ext cx="54629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Há três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funções estatais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inerentes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regulação:</a:t>
            </a:r>
            <a:endParaRPr sz="1800">
              <a:latin typeface="Verdana"/>
              <a:cs typeface="Verdana"/>
            </a:endParaRPr>
          </a:p>
          <a:p>
            <a:pPr marL="342900" indent="-330835">
              <a:lnSpc>
                <a:spcPct val="100000"/>
              </a:lnSpc>
              <a:buFont typeface="Verdana"/>
              <a:buAutoNum type="arabicParenR"/>
              <a:tabLst>
                <a:tab pos="343535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editar</a:t>
            </a:r>
            <a:r>
              <a:rPr sz="1800" b="1" spc="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regras,</a:t>
            </a:r>
            <a:endParaRPr sz="1800">
              <a:latin typeface="Verdana"/>
              <a:cs typeface="Verdana"/>
            </a:endParaRPr>
          </a:p>
          <a:p>
            <a:pPr marL="342900" indent="-330835">
              <a:lnSpc>
                <a:spcPct val="100000"/>
              </a:lnSpc>
              <a:buFont typeface="Verdana"/>
              <a:buAutoNum type="arabicParenR"/>
              <a:tabLst>
                <a:tab pos="343535" algn="l"/>
              </a:tabLst>
            </a:pP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assegurar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 sua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aplicação</a:t>
            </a:r>
            <a:r>
              <a:rPr sz="1800" spc="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e;</a:t>
            </a:r>
            <a:endParaRPr sz="1800">
              <a:latin typeface="Verdana"/>
              <a:cs typeface="Verdana"/>
            </a:endParaRPr>
          </a:p>
          <a:p>
            <a:pPr marL="12700" marR="2009775">
              <a:lnSpc>
                <a:spcPct val="100000"/>
              </a:lnSpc>
              <a:buFont typeface="Verdana"/>
              <a:buAutoNum type="arabicParenR"/>
              <a:tabLst>
                <a:tab pos="343535" algn="l"/>
              </a:tabLst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reprimir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as suas</a:t>
            </a:r>
            <a:r>
              <a:rPr sz="1800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infrações 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(ARAGÃO,</a:t>
            </a:r>
            <a:r>
              <a:rPr sz="1800" spc="-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2012:203)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8739" y="6211620"/>
            <a:ext cx="12037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b="1" spc="-5" dirty="0">
                <a:solidFill>
                  <a:srgbClr val="2C2D2C"/>
                </a:solidFill>
                <a:latin typeface="Verdana"/>
                <a:cs typeface="Verdana"/>
              </a:rPr>
              <a:t>autorregulação?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Atuação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espontânea da sociedade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efetivação dos direitos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sociais e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participação 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ações governamentais </a:t>
            </a:r>
            <a:r>
              <a:rPr sz="1800" spc="-1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800" spc="-10" dirty="0">
                <a:solidFill>
                  <a:srgbClr val="2C2D2C"/>
                </a:solidFill>
                <a:latin typeface="Verdana"/>
                <a:cs typeface="Verdana"/>
              </a:rPr>
              <a:t>democratização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 dirty="0">
                <a:solidFill>
                  <a:srgbClr val="2C2D2C"/>
                </a:solidFill>
                <a:latin typeface="Verdana"/>
                <a:cs typeface="Verdana"/>
              </a:rPr>
              <a:t>função</a:t>
            </a:r>
            <a:r>
              <a:rPr sz="1800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2C2D2C"/>
                </a:solidFill>
                <a:latin typeface="Verdana"/>
                <a:cs typeface="Verdana"/>
              </a:rPr>
              <a:t>estatal.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78223" y="385825"/>
            <a:ext cx="8114030" cy="0"/>
          </a:xfrm>
          <a:custGeom>
            <a:avLst/>
            <a:gdLst/>
            <a:ahLst/>
            <a:cxnLst/>
            <a:rect l="l" t="t" r="r" b="b"/>
            <a:pathLst>
              <a:path w="8114030">
                <a:moveTo>
                  <a:pt x="0" y="0"/>
                </a:moveTo>
                <a:lnTo>
                  <a:pt x="811377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1.1. </a:t>
            </a:r>
            <a:r>
              <a:rPr spc="-5" dirty="0"/>
              <a:t>Função</a:t>
            </a:r>
            <a:r>
              <a:rPr spc="-55" dirty="0"/>
              <a:t> </a:t>
            </a:r>
            <a:r>
              <a:rPr spc="-5" dirty="0"/>
              <a:t>regulatória</a:t>
            </a:r>
          </a:p>
        </p:txBody>
      </p:sp>
      <p:sp>
        <p:nvSpPr>
          <p:cNvPr id="55" name="object 55"/>
          <p:cNvSpPr/>
          <p:nvPr/>
        </p:nvSpPr>
        <p:spPr>
          <a:xfrm>
            <a:off x="91439" y="386334"/>
            <a:ext cx="3987165" cy="0"/>
          </a:xfrm>
          <a:custGeom>
            <a:avLst/>
            <a:gdLst/>
            <a:ahLst/>
            <a:cxnLst/>
            <a:rect l="l" t="t" r="r" b="b"/>
            <a:pathLst>
              <a:path w="3987165">
                <a:moveTo>
                  <a:pt x="0" y="0"/>
                </a:moveTo>
                <a:lnTo>
                  <a:pt x="3986784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9138" y="789940"/>
            <a:ext cx="7173595" cy="0"/>
          </a:xfrm>
          <a:custGeom>
            <a:avLst/>
            <a:gdLst/>
            <a:ahLst/>
            <a:cxnLst/>
            <a:rect l="l" t="t" r="r" b="b"/>
            <a:pathLst>
              <a:path w="7173595">
                <a:moveTo>
                  <a:pt x="0" y="0"/>
                </a:moveTo>
                <a:lnTo>
                  <a:pt x="7173493" y="0"/>
                </a:lnTo>
              </a:path>
            </a:pathLst>
          </a:custGeom>
          <a:ln w="2286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84391" y="933958"/>
            <a:ext cx="4073779" cy="2727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56463" y="400339"/>
            <a:ext cx="11957685" cy="90551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800" b="1" i="1" dirty="0">
                <a:solidFill>
                  <a:srgbClr val="A33E27"/>
                </a:solidFill>
                <a:latin typeface="Verdana"/>
                <a:cs typeface="Verdana"/>
              </a:rPr>
              <a:t>O Caso </a:t>
            </a:r>
            <a:r>
              <a:rPr sz="1800" b="1" i="1" spc="-5" dirty="0">
                <a:solidFill>
                  <a:srgbClr val="A33E27"/>
                </a:solidFill>
                <a:latin typeface="Verdana"/>
                <a:cs typeface="Verdana"/>
              </a:rPr>
              <a:t>da Gestão dos Direitos Autorais </a:t>
            </a:r>
            <a:r>
              <a:rPr sz="1800" b="1" i="1" dirty="0">
                <a:solidFill>
                  <a:srgbClr val="A33E27"/>
                </a:solidFill>
                <a:latin typeface="Verdana"/>
                <a:cs typeface="Verdana"/>
              </a:rPr>
              <a:t>e a CPI </a:t>
            </a:r>
            <a:r>
              <a:rPr sz="1800" b="1" i="1" spc="-5" dirty="0">
                <a:solidFill>
                  <a:srgbClr val="A33E27"/>
                </a:solidFill>
                <a:latin typeface="Verdana"/>
                <a:cs typeface="Verdana"/>
              </a:rPr>
              <a:t>do</a:t>
            </a:r>
            <a:r>
              <a:rPr sz="1800" b="1" i="1" dirty="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A33E27"/>
                </a:solidFill>
                <a:latin typeface="Verdana"/>
                <a:cs typeface="Verdana"/>
              </a:rPr>
              <a:t>ECAD</a:t>
            </a:r>
            <a:endParaRPr sz="1800">
              <a:latin typeface="Verdana"/>
              <a:cs typeface="Verdana"/>
            </a:endParaRPr>
          </a:p>
          <a:p>
            <a:pPr marL="4193540">
              <a:lnSpc>
                <a:spcPct val="100000"/>
              </a:lnSpc>
              <a:spcBef>
                <a:spcPts val="685"/>
              </a:spcBef>
              <a:tabLst>
                <a:tab pos="4458335" algn="l"/>
                <a:tab pos="5093970" algn="l"/>
                <a:tab pos="5336540" algn="l"/>
                <a:tab pos="6247765" algn="l"/>
                <a:tab pos="6981190" algn="l"/>
                <a:tab pos="7317740" algn="l"/>
                <a:tab pos="8476615" algn="l"/>
                <a:tab pos="8712835" algn="l"/>
                <a:tab pos="9826625" algn="l"/>
                <a:tab pos="10253345" algn="l"/>
                <a:tab pos="11028045" algn="l"/>
                <a:tab pos="11844655" algn="l"/>
              </a:tabLst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300" b="1" spc="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CAD</a:t>
            </a:r>
            <a:r>
              <a:rPr sz="1300" b="1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sc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3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tór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C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en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300" spc="-3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Arr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Distr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ib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ição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Dir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itos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Aut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spc="-3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endParaRPr sz="1300">
              <a:latin typeface="Verdana"/>
              <a:cs typeface="Verdana"/>
            </a:endParaRPr>
          </a:p>
          <a:p>
            <a:pPr marL="4193540">
              <a:lnSpc>
                <a:spcPct val="100000"/>
              </a:lnSpc>
            </a:pP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responsável</a:t>
            </a:r>
            <a:r>
              <a:rPr sz="1300" b="1" spc="2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300" b="1" spc="28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arrecadar</a:t>
            </a:r>
            <a:r>
              <a:rPr sz="1300" b="1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300" b="1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dirty="0">
                <a:solidFill>
                  <a:srgbClr val="2C2D2C"/>
                </a:solidFill>
                <a:latin typeface="Verdana"/>
                <a:cs typeface="Verdana"/>
              </a:rPr>
              <a:t>direitos</a:t>
            </a:r>
            <a:r>
              <a:rPr sz="1300" b="1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autorais</a:t>
            </a:r>
            <a:r>
              <a:rPr sz="1300" b="1" spc="2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300" spc="2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cada</a:t>
            </a:r>
            <a:r>
              <a:rPr sz="13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música</a:t>
            </a:r>
            <a:r>
              <a:rPr sz="1300" spc="2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tocada</a:t>
            </a:r>
            <a:r>
              <a:rPr sz="1300" spc="25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300" spc="2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execução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37430" y="1280541"/>
            <a:ext cx="7776209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28345" algn="l"/>
                <a:tab pos="956944" algn="l"/>
                <a:tab pos="2062480" algn="l"/>
                <a:tab pos="2477135" algn="l"/>
                <a:tab pos="3282950" algn="l"/>
                <a:tab pos="3517900" algn="l"/>
                <a:tab pos="4010025" algn="l"/>
                <a:tab pos="5026660" algn="l"/>
                <a:tab pos="6060440" algn="l"/>
                <a:tab pos="6462395" algn="l"/>
                <a:tab pos="7562850" algn="l"/>
              </a:tabLst>
            </a:pP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300" spc="5" dirty="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ica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istr</a:t>
            </a:r>
            <a:r>
              <a:rPr sz="13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-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los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artistas.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ma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oc</a:t>
            </a:r>
            <a:r>
              <a:rPr sz="1300" spc="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ação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tit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po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ociações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músicos, compositores, intérpretes, autores. Ocorre que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00" b="1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forma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374630" y="1478737"/>
            <a:ext cx="17405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de arrecadação</a:t>
            </a:r>
            <a:r>
              <a:rPr sz="1300" b="1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0" y="4278477"/>
            <a:ext cx="12192000" cy="23775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278477"/>
            <a:ext cx="12192000" cy="2378075"/>
          </a:xfrm>
          <a:custGeom>
            <a:avLst/>
            <a:gdLst/>
            <a:ahLst/>
            <a:cxnLst/>
            <a:rect l="l" t="t" r="r" b="b"/>
            <a:pathLst>
              <a:path w="12192000" h="2378075">
                <a:moveTo>
                  <a:pt x="0" y="2377566"/>
                </a:moveTo>
                <a:lnTo>
                  <a:pt x="12192000" y="2377566"/>
                </a:lnTo>
                <a:lnTo>
                  <a:pt x="12192000" y="0"/>
                </a:lnTo>
                <a:lnTo>
                  <a:pt x="0" y="0"/>
                </a:lnTo>
                <a:lnTo>
                  <a:pt x="0" y="2377566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78739" y="1677161"/>
            <a:ext cx="12037060" cy="4923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71010" marR="5715" algn="just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distribuição foi realizada de maneira </a:t>
            </a:r>
            <a:r>
              <a:rPr sz="1300" b="1" dirty="0">
                <a:solidFill>
                  <a:srgbClr val="2C2D2C"/>
                </a:solidFill>
                <a:latin typeface="Verdana"/>
                <a:cs typeface="Verdana"/>
              </a:rPr>
              <a:t>ilícita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configurando crimes de sonegação fiscal,  apropriação indébita, enriquecimento ilícito, formação de quadrilha, abuso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poder  econômico, o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resultou na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instauração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 uma</a:t>
            </a:r>
            <a:r>
              <a:rPr sz="130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CPI.</a:t>
            </a:r>
            <a:endParaRPr sz="1300">
              <a:latin typeface="Verdana"/>
              <a:cs typeface="Verdana"/>
            </a:endParaRPr>
          </a:p>
          <a:p>
            <a:pPr marL="4271010" marR="5080" algn="just">
              <a:lnSpc>
                <a:spcPct val="100000"/>
              </a:lnSpc>
              <a:spcBef>
                <a:spcPts val="600"/>
              </a:spcBef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relatório da CPI concluiu que 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havia regulação nem fiscalização do Estado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, 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bem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faltava regras de governança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aplicáveis ao ECAD e às associações  representativas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segmentos, sendo apresentado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projeto de </a:t>
            </a:r>
            <a:r>
              <a:rPr sz="1300" b="1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com regras de  funcionamento, seleção e transparência 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ao ECAD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e às associações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além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estabelecer a competência do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Cultura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como instância reguladora e supervisora  e o controle pelo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Ministério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Público, de modo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a coordenar a </a:t>
            </a:r>
            <a:r>
              <a:rPr sz="1300" b="1" spc="-10" dirty="0">
                <a:solidFill>
                  <a:srgbClr val="2C2D2C"/>
                </a:solidFill>
                <a:latin typeface="Verdana"/>
                <a:cs typeface="Verdana"/>
              </a:rPr>
              <a:t>atuação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das esferas </a:t>
            </a:r>
            <a:r>
              <a:rPr sz="1300" b="1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300" b="1" spc="-5" dirty="0">
                <a:solidFill>
                  <a:srgbClr val="2C2D2C"/>
                </a:solidFill>
                <a:latin typeface="Verdana"/>
                <a:cs typeface="Verdana"/>
              </a:rPr>
              <a:t>controle.</a:t>
            </a:r>
            <a:endParaRPr sz="1300">
              <a:latin typeface="Verdana"/>
              <a:cs typeface="Verdana"/>
            </a:endParaRPr>
          </a:p>
          <a:p>
            <a:pPr marL="106045" algn="just">
              <a:lnSpc>
                <a:spcPct val="100000"/>
              </a:lnSpc>
              <a:spcBef>
                <a:spcPts val="675"/>
              </a:spcBef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projeto</a:t>
            </a:r>
            <a:r>
              <a:rPr sz="13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300" spc="2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300" spc="2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dirty="0">
                <a:solidFill>
                  <a:srgbClr val="2C2D2C"/>
                </a:solidFill>
                <a:latin typeface="Verdana"/>
                <a:cs typeface="Verdana"/>
              </a:rPr>
              <a:t>foi</a:t>
            </a:r>
            <a:r>
              <a:rPr sz="13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aprovado</a:t>
            </a:r>
            <a:r>
              <a:rPr sz="13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sancionado</a:t>
            </a:r>
            <a:r>
              <a:rPr sz="1300" spc="229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3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3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Federal</a:t>
            </a:r>
            <a:r>
              <a:rPr sz="1300" spc="2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3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12.853/2013</a:t>
            </a:r>
            <a:r>
              <a:rPr sz="13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denominada</a:t>
            </a:r>
            <a:r>
              <a:rPr sz="13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marco</a:t>
            </a:r>
            <a:r>
              <a:rPr sz="1300" spc="2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regulatório</a:t>
            </a:r>
            <a:r>
              <a:rPr sz="13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3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r>
              <a:rPr sz="13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coletiva</a:t>
            </a:r>
            <a:r>
              <a:rPr sz="13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dos</a:t>
            </a:r>
            <a:r>
              <a:rPr sz="1300" spc="2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direitos</a:t>
            </a:r>
            <a:endParaRPr sz="1300">
              <a:latin typeface="Verdana"/>
              <a:cs typeface="Verdana"/>
            </a:endParaRPr>
          </a:p>
          <a:p>
            <a:pPr marL="106045" algn="just">
              <a:lnSpc>
                <a:spcPct val="100000"/>
              </a:lnSpc>
            </a:pP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autorais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foi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objeto das </a:t>
            </a:r>
            <a:r>
              <a:rPr sz="1300" spc="-15" dirty="0">
                <a:solidFill>
                  <a:srgbClr val="2C2D2C"/>
                </a:solidFill>
                <a:latin typeface="Verdana"/>
                <a:cs typeface="Verdana"/>
              </a:rPr>
              <a:t>ADI’s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n.º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5.062 e </a:t>
            </a:r>
            <a:r>
              <a:rPr sz="1300" spc="-10" dirty="0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300" spc="2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00" spc="-5" dirty="0">
                <a:solidFill>
                  <a:srgbClr val="2C2D2C"/>
                </a:solidFill>
                <a:latin typeface="Verdana"/>
                <a:cs typeface="Verdana"/>
              </a:rPr>
              <a:t>5.065.</a:t>
            </a:r>
            <a:endParaRPr sz="13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755"/>
              </a:spcBef>
            </a:pP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Em 27/10/16,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STF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julgou as </a:t>
            </a:r>
            <a:r>
              <a:rPr sz="1350" spc="-15" dirty="0">
                <a:solidFill>
                  <a:srgbClr val="2C2D2C"/>
                </a:solidFill>
                <a:latin typeface="Verdana"/>
                <a:cs typeface="Verdana"/>
              </a:rPr>
              <a:t>ADI’s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improcedentes, reconhecendo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constitucionalidade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do marco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regulatório.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voto  do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Min. </a:t>
            </a:r>
            <a:r>
              <a:rPr sz="1350" spc="-15" dirty="0">
                <a:solidFill>
                  <a:srgbClr val="2C2D2C"/>
                </a:solidFill>
                <a:latin typeface="Verdana"/>
                <a:cs typeface="Verdana"/>
              </a:rPr>
              <a:t>Rel.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Luiz Fux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entendeu que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liberdade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associação não é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incompatível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presença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estatal e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definiu </a:t>
            </a:r>
            <a:r>
              <a:rPr sz="1350" b="1" spc="-10" dirty="0">
                <a:solidFill>
                  <a:srgbClr val="2C2D2C"/>
                </a:solidFill>
                <a:latin typeface="Verdana"/>
                <a:cs typeface="Verdana"/>
              </a:rPr>
              <a:t>os 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parâmetros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e objetivos da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1350" spc="-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setor:</a:t>
            </a:r>
            <a:endParaRPr sz="1350">
              <a:latin typeface="Verdana"/>
              <a:cs typeface="Verdana"/>
            </a:endParaRPr>
          </a:p>
          <a:p>
            <a:pPr marL="299085" marR="571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de gestão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coletiva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direitos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autorais exercem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atividades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interesse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, o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justifica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 a 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fiscalização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estatais de </a:t>
            </a:r>
            <a:r>
              <a:rPr sz="1350" spc="5" dirty="0">
                <a:solidFill>
                  <a:srgbClr val="2C2D2C"/>
                </a:solidFill>
                <a:latin typeface="Verdana"/>
                <a:cs typeface="Verdana"/>
              </a:rPr>
              <a:t>sua</a:t>
            </a:r>
            <a:r>
              <a:rPr sz="135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atividade.</a:t>
            </a:r>
            <a:endParaRPr sz="135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35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marco</a:t>
            </a:r>
            <a:r>
              <a:rPr sz="1350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regulatório</a:t>
            </a:r>
            <a:r>
              <a:rPr sz="135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provê</a:t>
            </a:r>
            <a:r>
              <a:rPr sz="135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maior</a:t>
            </a:r>
            <a:r>
              <a:rPr sz="1350" spc="1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eficiência,</a:t>
            </a:r>
            <a:r>
              <a:rPr sz="135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transparência</a:t>
            </a:r>
            <a:r>
              <a:rPr sz="135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350" b="1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modernização</a:t>
            </a:r>
            <a:r>
              <a:rPr sz="1350" b="1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10" dirty="0">
                <a:solidFill>
                  <a:srgbClr val="2C2D2C"/>
                </a:solidFill>
                <a:latin typeface="Verdana"/>
                <a:cs typeface="Verdana"/>
              </a:rPr>
              <a:t>ao</a:t>
            </a:r>
            <a:r>
              <a:rPr sz="1350" b="1" spc="1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r>
              <a:rPr sz="1350" b="1" spc="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com</a:t>
            </a:r>
            <a:r>
              <a:rPr sz="1350" spc="1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350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finalidade</a:t>
            </a:r>
            <a:r>
              <a:rPr sz="135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350" spc="1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corrigir</a:t>
            </a:r>
            <a:r>
              <a:rPr sz="1350" b="1" spc="1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350" b="1" spc="1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falhas</a:t>
            </a:r>
            <a:r>
              <a:rPr sz="1350" b="1" spc="1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spc="-20" dirty="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endParaRPr sz="1350">
              <a:latin typeface="Verdana"/>
              <a:cs typeface="Verdana"/>
            </a:endParaRPr>
          </a:p>
          <a:p>
            <a:pPr marL="299085" algn="just">
              <a:lnSpc>
                <a:spcPct val="100000"/>
              </a:lnSpc>
            </a:pP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modelo </a:t>
            </a:r>
            <a:r>
              <a:rPr sz="1350" spc="-20" dirty="0">
                <a:solidFill>
                  <a:srgbClr val="2C2D2C"/>
                </a:solidFill>
                <a:latin typeface="Verdana"/>
                <a:cs typeface="Verdana"/>
              </a:rPr>
              <a:t>anterior,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reveladas (CPIs,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audiências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públicas, jurisprudências,</a:t>
            </a:r>
            <a:r>
              <a:rPr sz="135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etc.)</a:t>
            </a:r>
            <a:endParaRPr sz="135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invés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violar direitos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proteger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promover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bens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jurídicos relevantes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os direitos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propriedade  intelectual,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educação,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ao acesso à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cultura,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à informação,</a:t>
            </a:r>
            <a:r>
              <a:rPr sz="1350" spc="-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etc.</a:t>
            </a:r>
            <a:endParaRPr sz="1350">
              <a:latin typeface="Verdana"/>
              <a:cs typeface="Verdana"/>
            </a:endParaRPr>
          </a:p>
          <a:p>
            <a:pPr marL="299085" marR="571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1350" spc="-10" dirty="0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reconduzir </a:t>
            </a:r>
            <a:r>
              <a:rPr sz="1350" b="1" spc="-1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350" b="1" dirty="0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350" b="1" spc="-5" dirty="0">
                <a:solidFill>
                  <a:srgbClr val="2C2D2C"/>
                </a:solidFill>
                <a:latin typeface="Verdana"/>
                <a:cs typeface="Verdana"/>
              </a:rPr>
              <a:t>sua função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instrumental, servindo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350" spc="-5" dirty="0">
                <a:solidFill>
                  <a:srgbClr val="2C2D2C"/>
                </a:solidFill>
                <a:latin typeface="Verdana"/>
                <a:cs typeface="Verdana"/>
              </a:rPr>
              <a:t>intermediárias entre os beneficiários </a:t>
            </a:r>
            <a:r>
              <a:rPr sz="1350" dirty="0">
                <a:solidFill>
                  <a:srgbClr val="2C2D2C"/>
                </a:solidFill>
                <a:latin typeface="Verdana"/>
                <a:cs typeface="Verdana"/>
              </a:rPr>
              <a:t>e o  Estado.</a:t>
            </a:r>
            <a:endParaRPr sz="1350">
              <a:latin typeface="Verdana"/>
              <a:cs typeface="Verdan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2313" y="6675831"/>
            <a:ext cx="55835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C2D2C"/>
                </a:solidFill>
                <a:latin typeface="Verdana"/>
                <a:cs typeface="Verdana"/>
              </a:rPr>
              <a:t>Fonte:</a:t>
            </a:r>
            <a:r>
              <a:rPr sz="800" spc="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4F91A0"/>
                </a:solidFill>
                <a:latin typeface="Verdana"/>
                <a:cs typeface="Verdana"/>
                <a:hlinkClick r:id="rId5"/>
              </a:rPr>
              <a:t>http://jota.info/voz-dono-e-o-dono-da-voz-retomada-julgamento-das-adis-n-5-062-e-5-065-pelo-stf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53681" y="6801052"/>
            <a:ext cx="5189855" cy="0"/>
          </a:xfrm>
          <a:custGeom>
            <a:avLst/>
            <a:gdLst/>
            <a:ahLst/>
            <a:cxnLst/>
            <a:rect l="l" t="t" r="r" b="b"/>
            <a:pathLst>
              <a:path w="5189855">
                <a:moveTo>
                  <a:pt x="0" y="0"/>
                </a:moveTo>
                <a:lnTo>
                  <a:pt x="5189258" y="0"/>
                </a:lnTo>
              </a:path>
            </a:pathLst>
          </a:custGeom>
          <a:ln w="6095">
            <a:solidFill>
              <a:srgbClr val="4F91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656" y="2030679"/>
            <a:ext cx="11614150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Regulação do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Terceiro </a:t>
            </a:r>
            <a:r>
              <a:rPr sz="4800" b="1" spc="-5" dirty="0">
                <a:solidFill>
                  <a:srgbClr val="FFFFFF"/>
                </a:solidFill>
                <a:latin typeface="Verdana"/>
                <a:cs typeface="Verdana"/>
              </a:rPr>
              <a:t>Setor no  </a:t>
            </a:r>
            <a:r>
              <a:rPr sz="4800" b="1" dirty="0">
                <a:solidFill>
                  <a:srgbClr val="FFFFFF"/>
                </a:solidFill>
                <a:latin typeface="Verdana"/>
                <a:cs typeface="Verdana"/>
              </a:rPr>
              <a:t>Brasil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4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2392679"/>
            <a:ext cx="0" cy="4465320"/>
          </a:xfrm>
          <a:custGeom>
            <a:avLst/>
            <a:gdLst/>
            <a:ahLst/>
            <a:cxnLst/>
            <a:rect l="l" t="t" r="r" b="b"/>
            <a:pathLst>
              <a:path h="4465320">
                <a:moveTo>
                  <a:pt x="0" y="0"/>
                </a:moveTo>
                <a:lnTo>
                  <a:pt x="0" y="4465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02336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4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2392679"/>
            <a:ext cx="0" cy="4465320"/>
          </a:xfrm>
          <a:custGeom>
            <a:avLst/>
            <a:gdLst/>
            <a:ahLst/>
            <a:cxnLst/>
            <a:rect l="l" t="t" r="r" b="b"/>
            <a:pathLst>
              <a:path h="4465320">
                <a:moveTo>
                  <a:pt x="0" y="0"/>
                </a:moveTo>
                <a:lnTo>
                  <a:pt x="0" y="446531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402336"/>
            <a:ext cx="0" cy="939800"/>
          </a:xfrm>
          <a:custGeom>
            <a:avLst/>
            <a:gdLst/>
            <a:ahLst/>
            <a:cxnLst/>
            <a:rect l="l" t="t" r="r" b="b"/>
            <a:pathLst>
              <a:path h="939800">
                <a:moveTo>
                  <a:pt x="0" y="0"/>
                </a:moveTo>
                <a:lnTo>
                  <a:pt x="0" y="93946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2392679"/>
            <a:ext cx="0" cy="271145"/>
          </a:xfrm>
          <a:custGeom>
            <a:avLst/>
            <a:gdLst/>
            <a:ahLst/>
            <a:cxnLst/>
            <a:rect l="l" t="t" r="r" b="b"/>
            <a:pathLst>
              <a:path h="271144">
                <a:moveTo>
                  <a:pt x="0" y="0"/>
                </a:moveTo>
                <a:lnTo>
                  <a:pt x="0" y="2706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3032632"/>
            <a:ext cx="0" cy="3825875"/>
          </a:xfrm>
          <a:custGeom>
            <a:avLst/>
            <a:gdLst/>
            <a:ahLst/>
            <a:cxnLst/>
            <a:rect l="l" t="t" r="r" b="b"/>
            <a:pathLst>
              <a:path h="3825875">
                <a:moveTo>
                  <a:pt x="0" y="0"/>
                </a:moveTo>
                <a:lnTo>
                  <a:pt x="0" y="38253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402336"/>
            <a:ext cx="0" cy="929005"/>
          </a:xfrm>
          <a:custGeom>
            <a:avLst/>
            <a:gdLst/>
            <a:ahLst/>
            <a:cxnLst/>
            <a:rect l="l" t="t" r="r" b="b"/>
            <a:pathLst>
              <a:path h="929005">
                <a:moveTo>
                  <a:pt x="0" y="0"/>
                </a:moveTo>
                <a:lnTo>
                  <a:pt x="0" y="9284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2381630"/>
            <a:ext cx="0" cy="4476750"/>
          </a:xfrm>
          <a:custGeom>
            <a:avLst/>
            <a:gdLst/>
            <a:ahLst/>
            <a:cxnLst/>
            <a:rect l="l" t="t" r="r" b="b"/>
            <a:pathLst>
              <a:path h="4476750">
                <a:moveTo>
                  <a:pt x="0" y="0"/>
                </a:moveTo>
                <a:lnTo>
                  <a:pt x="0" y="44763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402336"/>
            <a:ext cx="0" cy="929005"/>
          </a:xfrm>
          <a:custGeom>
            <a:avLst/>
            <a:gdLst/>
            <a:ahLst/>
            <a:cxnLst/>
            <a:rect l="l" t="t" r="r" b="b"/>
            <a:pathLst>
              <a:path h="929005">
                <a:moveTo>
                  <a:pt x="0" y="0"/>
                </a:moveTo>
                <a:lnTo>
                  <a:pt x="0" y="9284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486400" y="2381630"/>
            <a:ext cx="0" cy="4476750"/>
          </a:xfrm>
          <a:custGeom>
            <a:avLst/>
            <a:gdLst/>
            <a:ahLst/>
            <a:cxnLst/>
            <a:rect l="l" t="t" r="r" b="b"/>
            <a:pathLst>
              <a:path h="4476750">
                <a:moveTo>
                  <a:pt x="0" y="0"/>
                </a:moveTo>
                <a:lnTo>
                  <a:pt x="0" y="44763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402336"/>
            <a:ext cx="0" cy="929005"/>
          </a:xfrm>
          <a:custGeom>
            <a:avLst/>
            <a:gdLst/>
            <a:ahLst/>
            <a:cxnLst/>
            <a:rect l="l" t="t" r="r" b="b"/>
            <a:pathLst>
              <a:path h="929005">
                <a:moveTo>
                  <a:pt x="0" y="0"/>
                </a:moveTo>
                <a:lnTo>
                  <a:pt x="0" y="9284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05600" y="2381630"/>
            <a:ext cx="0" cy="4476750"/>
          </a:xfrm>
          <a:custGeom>
            <a:avLst/>
            <a:gdLst/>
            <a:ahLst/>
            <a:cxnLst/>
            <a:rect l="l" t="t" r="r" b="b"/>
            <a:pathLst>
              <a:path h="4476750">
                <a:moveTo>
                  <a:pt x="0" y="0"/>
                </a:moveTo>
                <a:lnTo>
                  <a:pt x="0" y="447636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24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402336"/>
            <a:ext cx="0" cy="923290"/>
          </a:xfrm>
          <a:custGeom>
            <a:avLst/>
            <a:gdLst/>
            <a:ahLst/>
            <a:cxnLst/>
            <a:rect l="l" t="t" r="r" b="b"/>
            <a:pathLst>
              <a:path h="923290">
                <a:moveTo>
                  <a:pt x="0" y="0"/>
                </a:moveTo>
                <a:lnTo>
                  <a:pt x="0" y="92308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144000" y="2376297"/>
            <a:ext cx="0" cy="4481830"/>
          </a:xfrm>
          <a:custGeom>
            <a:avLst/>
            <a:gdLst/>
            <a:ahLst/>
            <a:cxnLst/>
            <a:rect l="l" t="t" r="r" b="b"/>
            <a:pathLst>
              <a:path h="4481830">
                <a:moveTo>
                  <a:pt x="0" y="0"/>
                </a:moveTo>
                <a:lnTo>
                  <a:pt x="0" y="44817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363200" y="0"/>
            <a:ext cx="0" cy="1325880"/>
          </a:xfrm>
          <a:custGeom>
            <a:avLst/>
            <a:gdLst/>
            <a:ahLst/>
            <a:cxnLst/>
            <a:rect l="l" t="t" r="r" b="b"/>
            <a:pathLst>
              <a:path h="1325880">
                <a:moveTo>
                  <a:pt x="0" y="0"/>
                </a:moveTo>
                <a:lnTo>
                  <a:pt x="0" y="132542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363200" y="2376297"/>
            <a:ext cx="0" cy="4481830"/>
          </a:xfrm>
          <a:custGeom>
            <a:avLst/>
            <a:gdLst/>
            <a:ahLst/>
            <a:cxnLst/>
            <a:rect l="l" t="t" r="r" b="b"/>
            <a:pathLst>
              <a:path h="4481830">
                <a:moveTo>
                  <a:pt x="0" y="0"/>
                </a:moveTo>
                <a:lnTo>
                  <a:pt x="0" y="448170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10928" y="385825"/>
            <a:ext cx="2481580" cy="0"/>
          </a:xfrm>
          <a:custGeom>
            <a:avLst/>
            <a:gdLst/>
            <a:ahLst/>
            <a:cxnLst/>
            <a:rect l="l" t="t" r="r" b="b"/>
            <a:pathLst>
              <a:path w="2481579">
                <a:moveTo>
                  <a:pt x="0" y="0"/>
                </a:moveTo>
                <a:lnTo>
                  <a:pt x="248107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1086718" y="1611375"/>
            <a:ext cx="1105535" cy="0"/>
          </a:xfrm>
          <a:custGeom>
            <a:avLst/>
            <a:gdLst/>
            <a:ahLst/>
            <a:cxnLst/>
            <a:rect l="l" t="t" r="r" b="b"/>
            <a:pathLst>
              <a:path w="1105534">
                <a:moveTo>
                  <a:pt x="0" y="0"/>
                </a:moveTo>
                <a:lnTo>
                  <a:pt x="110528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53071" y="1611375"/>
            <a:ext cx="1113155" cy="0"/>
          </a:xfrm>
          <a:custGeom>
            <a:avLst/>
            <a:gdLst/>
            <a:ahLst/>
            <a:cxnLst/>
            <a:rect l="l" t="t" r="r" b="b"/>
            <a:pathLst>
              <a:path w="1113154">
                <a:moveTo>
                  <a:pt x="0" y="0"/>
                </a:moveTo>
                <a:lnTo>
                  <a:pt x="111302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61157" y="1611375"/>
            <a:ext cx="1071880" cy="0"/>
          </a:xfrm>
          <a:custGeom>
            <a:avLst/>
            <a:gdLst/>
            <a:ahLst/>
            <a:cxnLst/>
            <a:rect l="l" t="t" r="r" b="b"/>
            <a:pathLst>
              <a:path w="1071879">
                <a:moveTo>
                  <a:pt x="0" y="0"/>
                </a:moveTo>
                <a:lnTo>
                  <a:pt x="107129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1611375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5">
                <a:moveTo>
                  <a:pt x="0" y="0"/>
                </a:moveTo>
                <a:lnTo>
                  <a:pt x="137363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32579" y="2835275"/>
            <a:ext cx="8059420" cy="0"/>
          </a:xfrm>
          <a:custGeom>
            <a:avLst/>
            <a:gdLst/>
            <a:ahLst/>
            <a:cxnLst/>
            <a:rect l="l" t="t" r="r" b="b"/>
            <a:pathLst>
              <a:path w="8059420">
                <a:moveTo>
                  <a:pt x="0" y="0"/>
                </a:moveTo>
                <a:lnTo>
                  <a:pt x="805942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5" y="2835275"/>
            <a:ext cx="1986914" cy="0"/>
          </a:xfrm>
          <a:custGeom>
            <a:avLst/>
            <a:gdLst/>
            <a:ahLst/>
            <a:cxnLst/>
            <a:rect l="l" t="t" r="r" b="b"/>
            <a:pathLst>
              <a:path w="1986914">
                <a:moveTo>
                  <a:pt x="0" y="0"/>
                </a:moveTo>
                <a:lnTo>
                  <a:pt x="198666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>
            <a:spLocks noGrp="1"/>
          </p:cNvSpPr>
          <p:nvPr>
            <p:ph type="title"/>
          </p:nvPr>
        </p:nvSpPr>
        <p:spPr>
          <a:xfrm>
            <a:off x="78739" y="31495"/>
            <a:ext cx="9640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2.1. </a:t>
            </a:r>
            <a:r>
              <a:rPr dirty="0"/>
              <a:t>A </a:t>
            </a:r>
            <a:r>
              <a:rPr spc="-5" dirty="0"/>
              <a:t>regulação do Terceiro Setor no direito</a:t>
            </a:r>
            <a:r>
              <a:rPr spc="30" dirty="0"/>
              <a:t> </a:t>
            </a:r>
            <a:r>
              <a:rPr spc="-5" dirty="0"/>
              <a:t>comparado</a:t>
            </a:r>
          </a:p>
        </p:txBody>
      </p:sp>
      <p:sp>
        <p:nvSpPr>
          <p:cNvPr id="73" name="object 73"/>
          <p:cNvSpPr/>
          <p:nvPr/>
        </p:nvSpPr>
        <p:spPr>
          <a:xfrm>
            <a:off x="91439" y="386334"/>
            <a:ext cx="9619615" cy="0"/>
          </a:xfrm>
          <a:custGeom>
            <a:avLst/>
            <a:gdLst/>
            <a:ahLst/>
            <a:cxnLst/>
            <a:rect l="l" t="t" r="r" b="b"/>
            <a:pathLst>
              <a:path w="9619615">
                <a:moveTo>
                  <a:pt x="0" y="0"/>
                </a:moveTo>
                <a:lnTo>
                  <a:pt x="9619488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989835" y="2663304"/>
            <a:ext cx="2143125" cy="369570"/>
          </a:xfrm>
          <a:custGeom>
            <a:avLst/>
            <a:gdLst/>
            <a:ahLst/>
            <a:cxnLst/>
            <a:rect l="l" t="t" r="r" b="b"/>
            <a:pathLst>
              <a:path w="2143125" h="369569">
                <a:moveTo>
                  <a:pt x="0" y="369328"/>
                </a:moveTo>
                <a:lnTo>
                  <a:pt x="2142743" y="369328"/>
                </a:lnTo>
                <a:lnTo>
                  <a:pt x="214274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40538" y="1341805"/>
            <a:ext cx="2921000" cy="1050925"/>
          </a:xfrm>
          <a:custGeom>
            <a:avLst/>
            <a:gdLst/>
            <a:ahLst/>
            <a:cxnLst/>
            <a:rect l="l" t="t" r="r" b="b"/>
            <a:pathLst>
              <a:path w="2921000" h="1050925">
                <a:moveTo>
                  <a:pt x="0" y="1050874"/>
                </a:moveTo>
                <a:lnTo>
                  <a:pt x="2920619" y="1050874"/>
                </a:lnTo>
                <a:lnTo>
                  <a:pt x="2920619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40538" y="1341805"/>
            <a:ext cx="2921000" cy="1050925"/>
          </a:xfrm>
          <a:custGeom>
            <a:avLst/>
            <a:gdLst/>
            <a:ahLst/>
            <a:cxnLst/>
            <a:rect l="l" t="t" r="r" b="b"/>
            <a:pathLst>
              <a:path w="2921000" h="1050925">
                <a:moveTo>
                  <a:pt x="0" y="1050874"/>
                </a:moveTo>
                <a:lnTo>
                  <a:pt x="2920619" y="1050874"/>
                </a:lnTo>
                <a:lnTo>
                  <a:pt x="2920619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32453" y="1330756"/>
            <a:ext cx="2921000" cy="1050925"/>
          </a:xfrm>
          <a:custGeom>
            <a:avLst/>
            <a:gdLst/>
            <a:ahLst/>
            <a:cxnLst/>
            <a:rect l="l" t="t" r="r" b="b"/>
            <a:pathLst>
              <a:path w="2921000" h="1050925">
                <a:moveTo>
                  <a:pt x="0" y="1050874"/>
                </a:moveTo>
                <a:lnTo>
                  <a:pt x="2920619" y="1050874"/>
                </a:lnTo>
                <a:lnTo>
                  <a:pt x="2920619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32453" y="1330756"/>
            <a:ext cx="2921000" cy="1050925"/>
          </a:xfrm>
          <a:custGeom>
            <a:avLst/>
            <a:gdLst/>
            <a:ahLst/>
            <a:cxnLst/>
            <a:rect l="l" t="t" r="r" b="b"/>
            <a:pathLst>
              <a:path w="2921000" h="1050925">
                <a:moveTo>
                  <a:pt x="0" y="1050874"/>
                </a:moveTo>
                <a:lnTo>
                  <a:pt x="2920619" y="1050874"/>
                </a:lnTo>
                <a:lnTo>
                  <a:pt x="2920619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278079" y="1473453"/>
            <a:ext cx="14903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Inglaterra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423075" y="2146935"/>
            <a:ext cx="3420110" cy="4144645"/>
          </a:xfrm>
          <a:custGeom>
            <a:avLst/>
            <a:gdLst/>
            <a:ahLst/>
            <a:cxnLst/>
            <a:rect l="l" t="t" r="r" b="b"/>
            <a:pathLst>
              <a:path w="3420110" h="4144645">
                <a:moveTo>
                  <a:pt x="2849587" y="0"/>
                </a:moveTo>
                <a:lnTo>
                  <a:pt x="569950" y="0"/>
                </a:lnTo>
                <a:lnTo>
                  <a:pt x="520773" y="2091"/>
                </a:lnTo>
                <a:lnTo>
                  <a:pt x="472758" y="8253"/>
                </a:lnTo>
                <a:lnTo>
                  <a:pt x="426075" y="18313"/>
                </a:lnTo>
                <a:lnTo>
                  <a:pt x="380896" y="32101"/>
                </a:lnTo>
                <a:lnTo>
                  <a:pt x="337392" y="49445"/>
                </a:lnTo>
                <a:lnTo>
                  <a:pt x="295734" y="70175"/>
                </a:lnTo>
                <a:lnTo>
                  <a:pt x="256093" y="94120"/>
                </a:lnTo>
                <a:lnTo>
                  <a:pt x="218639" y="121109"/>
                </a:lnTo>
                <a:lnTo>
                  <a:pt x="183545" y="150970"/>
                </a:lnTo>
                <a:lnTo>
                  <a:pt x="150981" y="183534"/>
                </a:lnTo>
                <a:lnTo>
                  <a:pt x="121119" y="218628"/>
                </a:lnTo>
                <a:lnTo>
                  <a:pt x="94129" y="256082"/>
                </a:lnTo>
                <a:lnTo>
                  <a:pt x="70182" y="295725"/>
                </a:lnTo>
                <a:lnTo>
                  <a:pt x="49450" y="337386"/>
                </a:lnTo>
                <a:lnTo>
                  <a:pt x="32104" y="380894"/>
                </a:lnTo>
                <a:lnTo>
                  <a:pt x="18315" y="426078"/>
                </a:lnTo>
                <a:lnTo>
                  <a:pt x="8254" y="472767"/>
                </a:lnTo>
                <a:lnTo>
                  <a:pt x="2092" y="520790"/>
                </a:lnTo>
                <a:lnTo>
                  <a:pt x="0" y="569976"/>
                </a:lnTo>
                <a:lnTo>
                  <a:pt x="0" y="3574402"/>
                </a:lnTo>
                <a:lnTo>
                  <a:pt x="2092" y="3623578"/>
                </a:lnTo>
                <a:lnTo>
                  <a:pt x="8254" y="3671593"/>
                </a:lnTo>
                <a:lnTo>
                  <a:pt x="18315" y="3718276"/>
                </a:lnTo>
                <a:lnTo>
                  <a:pt x="32104" y="3763454"/>
                </a:lnTo>
                <a:lnTo>
                  <a:pt x="49450" y="3806957"/>
                </a:lnTo>
                <a:lnTo>
                  <a:pt x="70182" y="3848615"/>
                </a:lnTo>
                <a:lnTo>
                  <a:pt x="94129" y="3888255"/>
                </a:lnTo>
                <a:lnTo>
                  <a:pt x="121119" y="3925708"/>
                </a:lnTo>
                <a:lnTo>
                  <a:pt x="150981" y="3960801"/>
                </a:lnTo>
                <a:lnTo>
                  <a:pt x="183545" y="3993364"/>
                </a:lnTo>
                <a:lnTo>
                  <a:pt x="218639" y="4023225"/>
                </a:lnTo>
                <a:lnTo>
                  <a:pt x="256093" y="4050214"/>
                </a:lnTo>
                <a:lnTo>
                  <a:pt x="295734" y="4074160"/>
                </a:lnTo>
                <a:lnTo>
                  <a:pt x="337392" y="4094891"/>
                </a:lnTo>
                <a:lnTo>
                  <a:pt x="380896" y="4112236"/>
                </a:lnTo>
                <a:lnTo>
                  <a:pt x="426075" y="4126025"/>
                </a:lnTo>
                <a:lnTo>
                  <a:pt x="472758" y="4136086"/>
                </a:lnTo>
                <a:lnTo>
                  <a:pt x="520773" y="4142248"/>
                </a:lnTo>
                <a:lnTo>
                  <a:pt x="569950" y="4144340"/>
                </a:lnTo>
                <a:lnTo>
                  <a:pt x="2849587" y="4144340"/>
                </a:lnTo>
                <a:lnTo>
                  <a:pt x="2898773" y="4142248"/>
                </a:lnTo>
                <a:lnTo>
                  <a:pt x="2946796" y="4136086"/>
                </a:lnTo>
                <a:lnTo>
                  <a:pt x="2993485" y="4126025"/>
                </a:lnTo>
                <a:lnTo>
                  <a:pt x="3038669" y="4112236"/>
                </a:lnTo>
                <a:lnTo>
                  <a:pt x="3082177" y="4094891"/>
                </a:lnTo>
                <a:lnTo>
                  <a:pt x="3123838" y="4074160"/>
                </a:lnTo>
                <a:lnTo>
                  <a:pt x="3163481" y="4050214"/>
                </a:lnTo>
                <a:lnTo>
                  <a:pt x="3200935" y="4023225"/>
                </a:lnTo>
                <a:lnTo>
                  <a:pt x="3236029" y="3993364"/>
                </a:lnTo>
                <a:lnTo>
                  <a:pt x="3268592" y="3960801"/>
                </a:lnTo>
                <a:lnTo>
                  <a:pt x="3298454" y="3925708"/>
                </a:lnTo>
                <a:lnTo>
                  <a:pt x="3325443" y="3888255"/>
                </a:lnTo>
                <a:lnTo>
                  <a:pt x="3349388" y="3848615"/>
                </a:lnTo>
                <a:lnTo>
                  <a:pt x="3370118" y="3806957"/>
                </a:lnTo>
                <a:lnTo>
                  <a:pt x="3387462" y="3763454"/>
                </a:lnTo>
                <a:lnTo>
                  <a:pt x="3401250" y="3718276"/>
                </a:lnTo>
                <a:lnTo>
                  <a:pt x="3411310" y="3671593"/>
                </a:lnTo>
                <a:lnTo>
                  <a:pt x="3417472" y="3623578"/>
                </a:lnTo>
                <a:lnTo>
                  <a:pt x="3419563" y="3574402"/>
                </a:lnTo>
                <a:lnTo>
                  <a:pt x="3419563" y="569976"/>
                </a:lnTo>
                <a:lnTo>
                  <a:pt x="3417472" y="520790"/>
                </a:lnTo>
                <a:lnTo>
                  <a:pt x="3411310" y="472767"/>
                </a:lnTo>
                <a:lnTo>
                  <a:pt x="3401250" y="426078"/>
                </a:lnTo>
                <a:lnTo>
                  <a:pt x="3387462" y="380894"/>
                </a:lnTo>
                <a:lnTo>
                  <a:pt x="3370118" y="337386"/>
                </a:lnTo>
                <a:lnTo>
                  <a:pt x="3349388" y="295725"/>
                </a:lnTo>
                <a:lnTo>
                  <a:pt x="3325443" y="256082"/>
                </a:lnTo>
                <a:lnTo>
                  <a:pt x="3298454" y="218628"/>
                </a:lnTo>
                <a:lnTo>
                  <a:pt x="3268592" y="183534"/>
                </a:lnTo>
                <a:lnTo>
                  <a:pt x="3236029" y="150970"/>
                </a:lnTo>
                <a:lnTo>
                  <a:pt x="3200935" y="121109"/>
                </a:lnTo>
                <a:lnTo>
                  <a:pt x="3163481" y="94120"/>
                </a:lnTo>
                <a:lnTo>
                  <a:pt x="3123838" y="70175"/>
                </a:lnTo>
                <a:lnTo>
                  <a:pt x="3082177" y="49445"/>
                </a:lnTo>
                <a:lnTo>
                  <a:pt x="3038669" y="32101"/>
                </a:lnTo>
                <a:lnTo>
                  <a:pt x="2993485" y="18313"/>
                </a:lnTo>
                <a:lnTo>
                  <a:pt x="2946796" y="8253"/>
                </a:lnTo>
                <a:lnTo>
                  <a:pt x="2898773" y="2091"/>
                </a:lnTo>
                <a:lnTo>
                  <a:pt x="2849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3075" y="2146935"/>
            <a:ext cx="3420110" cy="4144645"/>
          </a:xfrm>
          <a:custGeom>
            <a:avLst/>
            <a:gdLst/>
            <a:ahLst/>
            <a:cxnLst/>
            <a:rect l="l" t="t" r="r" b="b"/>
            <a:pathLst>
              <a:path w="3420110" h="4144645">
                <a:moveTo>
                  <a:pt x="0" y="569976"/>
                </a:moveTo>
                <a:lnTo>
                  <a:pt x="2092" y="520790"/>
                </a:lnTo>
                <a:lnTo>
                  <a:pt x="8254" y="472767"/>
                </a:lnTo>
                <a:lnTo>
                  <a:pt x="18315" y="426078"/>
                </a:lnTo>
                <a:lnTo>
                  <a:pt x="32104" y="380894"/>
                </a:lnTo>
                <a:lnTo>
                  <a:pt x="49450" y="337386"/>
                </a:lnTo>
                <a:lnTo>
                  <a:pt x="70182" y="295725"/>
                </a:lnTo>
                <a:lnTo>
                  <a:pt x="94129" y="256082"/>
                </a:lnTo>
                <a:lnTo>
                  <a:pt x="121119" y="218628"/>
                </a:lnTo>
                <a:lnTo>
                  <a:pt x="150981" y="183534"/>
                </a:lnTo>
                <a:lnTo>
                  <a:pt x="183545" y="150970"/>
                </a:lnTo>
                <a:lnTo>
                  <a:pt x="218639" y="121109"/>
                </a:lnTo>
                <a:lnTo>
                  <a:pt x="256093" y="94120"/>
                </a:lnTo>
                <a:lnTo>
                  <a:pt x="295734" y="70175"/>
                </a:lnTo>
                <a:lnTo>
                  <a:pt x="337392" y="49445"/>
                </a:lnTo>
                <a:lnTo>
                  <a:pt x="380896" y="32101"/>
                </a:lnTo>
                <a:lnTo>
                  <a:pt x="426075" y="18313"/>
                </a:lnTo>
                <a:lnTo>
                  <a:pt x="472758" y="8253"/>
                </a:lnTo>
                <a:lnTo>
                  <a:pt x="520773" y="2091"/>
                </a:lnTo>
                <a:lnTo>
                  <a:pt x="569950" y="0"/>
                </a:lnTo>
                <a:lnTo>
                  <a:pt x="2849587" y="0"/>
                </a:lnTo>
                <a:lnTo>
                  <a:pt x="2898773" y="2091"/>
                </a:lnTo>
                <a:lnTo>
                  <a:pt x="2946796" y="8253"/>
                </a:lnTo>
                <a:lnTo>
                  <a:pt x="2993485" y="18313"/>
                </a:lnTo>
                <a:lnTo>
                  <a:pt x="3038669" y="32101"/>
                </a:lnTo>
                <a:lnTo>
                  <a:pt x="3082177" y="49445"/>
                </a:lnTo>
                <a:lnTo>
                  <a:pt x="3123838" y="70175"/>
                </a:lnTo>
                <a:lnTo>
                  <a:pt x="3163481" y="94120"/>
                </a:lnTo>
                <a:lnTo>
                  <a:pt x="3200935" y="121109"/>
                </a:lnTo>
                <a:lnTo>
                  <a:pt x="3236029" y="150970"/>
                </a:lnTo>
                <a:lnTo>
                  <a:pt x="3268592" y="183534"/>
                </a:lnTo>
                <a:lnTo>
                  <a:pt x="3298454" y="218628"/>
                </a:lnTo>
                <a:lnTo>
                  <a:pt x="3325443" y="256082"/>
                </a:lnTo>
                <a:lnTo>
                  <a:pt x="3349388" y="295725"/>
                </a:lnTo>
                <a:lnTo>
                  <a:pt x="3370118" y="337386"/>
                </a:lnTo>
                <a:lnTo>
                  <a:pt x="3387462" y="380894"/>
                </a:lnTo>
                <a:lnTo>
                  <a:pt x="3401250" y="426078"/>
                </a:lnTo>
                <a:lnTo>
                  <a:pt x="3411310" y="472767"/>
                </a:lnTo>
                <a:lnTo>
                  <a:pt x="3417472" y="520790"/>
                </a:lnTo>
                <a:lnTo>
                  <a:pt x="3419563" y="569976"/>
                </a:lnTo>
                <a:lnTo>
                  <a:pt x="3419563" y="3574402"/>
                </a:lnTo>
                <a:lnTo>
                  <a:pt x="3417472" y="3623578"/>
                </a:lnTo>
                <a:lnTo>
                  <a:pt x="3411310" y="3671593"/>
                </a:lnTo>
                <a:lnTo>
                  <a:pt x="3401250" y="3718276"/>
                </a:lnTo>
                <a:lnTo>
                  <a:pt x="3387462" y="3763454"/>
                </a:lnTo>
                <a:lnTo>
                  <a:pt x="3370118" y="3806957"/>
                </a:lnTo>
                <a:lnTo>
                  <a:pt x="3349388" y="3848615"/>
                </a:lnTo>
                <a:lnTo>
                  <a:pt x="3325443" y="3888255"/>
                </a:lnTo>
                <a:lnTo>
                  <a:pt x="3298454" y="3925708"/>
                </a:lnTo>
                <a:lnTo>
                  <a:pt x="3268592" y="3960801"/>
                </a:lnTo>
                <a:lnTo>
                  <a:pt x="3236029" y="3993364"/>
                </a:lnTo>
                <a:lnTo>
                  <a:pt x="3200935" y="4023225"/>
                </a:lnTo>
                <a:lnTo>
                  <a:pt x="3163481" y="4050214"/>
                </a:lnTo>
                <a:lnTo>
                  <a:pt x="3123838" y="4074160"/>
                </a:lnTo>
                <a:lnTo>
                  <a:pt x="3082177" y="4094891"/>
                </a:lnTo>
                <a:lnTo>
                  <a:pt x="3038669" y="4112236"/>
                </a:lnTo>
                <a:lnTo>
                  <a:pt x="2993485" y="4126025"/>
                </a:lnTo>
                <a:lnTo>
                  <a:pt x="2946796" y="4136086"/>
                </a:lnTo>
                <a:lnTo>
                  <a:pt x="2898773" y="4142248"/>
                </a:lnTo>
                <a:lnTo>
                  <a:pt x="2849587" y="4144340"/>
                </a:lnTo>
                <a:lnTo>
                  <a:pt x="569950" y="4144340"/>
                </a:lnTo>
                <a:lnTo>
                  <a:pt x="520773" y="4142248"/>
                </a:lnTo>
                <a:lnTo>
                  <a:pt x="472758" y="4136086"/>
                </a:lnTo>
                <a:lnTo>
                  <a:pt x="426075" y="4126025"/>
                </a:lnTo>
                <a:lnTo>
                  <a:pt x="380896" y="4112236"/>
                </a:lnTo>
                <a:lnTo>
                  <a:pt x="337392" y="4094891"/>
                </a:lnTo>
                <a:lnTo>
                  <a:pt x="295734" y="4074160"/>
                </a:lnTo>
                <a:lnTo>
                  <a:pt x="256093" y="4050214"/>
                </a:lnTo>
                <a:lnTo>
                  <a:pt x="218639" y="4023225"/>
                </a:lnTo>
                <a:lnTo>
                  <a:pt x="183545" y="3993364"/>
                </a:lnTo>
                <a:lnTo>
                  <a:pt x="150981" y="3960801"/>
                </a:lnTo>
                <a:lnTo>
                  <a:pt x="121119" y="3925708"/>
                </a:lnTo>
                <a:lnTo>
                  <a:pt x="94129" y="3888255"/>
                </a:lnTo>
                <a:lnTo>
                  <a:pt x="70182" y="3848615"/>
                </a:lnTo>
                <a:lnTo>
                  <a:pt x="49450" y="3806957"/>
                </a:lnTo>
                <a:lnTo>
                  <a:pt x="32104" y="3763454"/>
                </a:lnTo>
                <a:lnTo>
                  <a:pt x="18315" y="3718276"/>
                </a:lnTo>
                <a:lnTo>
                  <a:pt x="8254" y="3671593"/>
                </a:lnTo>
                <a:lnTo>
                  <a:pt x="2092" y="3623578"/>
                </a:lnTo>
                <a:lnTo>
                  <a:pt x="0" y="3574402"/>
                </a:lnTo>
                <a:lnTo>
                  <a:pt x="0" y="569976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68832" y="2605277"/>
            <a:ext cx="26327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Registro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como </a:t>
            </a:r>
            <a:r>
              <a:rPr sz="1400" b="1" i="1" dirty="0">
                <a:solidFill>
                  <a:srgbClr val="2C2D2C"/>
                </a:solidFill>
                <a:latin typeface="Verdana"/>
                <a:cs typeface="Verdana"/>
              </a:rPr>
              <a:t>Charity</a:t>
            </a:r>
            <a:r>
              <a:rPr sz="1400" b="1" i="1" spc="-9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às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55344" y="2818587"/>
            <a:ext cx="125666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organizações.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68832" y="3245612"/>
            <a:ext cx="23837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i="1" dirty="0">
                <a:solidFill>
                  <a:srgbClr val="2C2D2C"/>
                </a:solidFill>
                <a:latin typeface="Verdana"/>
                <a:cs typeface="Verdana"/>
              </a:rPr>
              <a:t>Charity</a:t>
            </a:r>
            <a:r>
              <a:rPr sz="1400" b="1" i="1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i="1" dirty="0">
                <a:solidFill>
                  <a:srgbClr val="2C2D2C"/>
                </a:solidFill>
                <a:latin typeface="Verdana"/>
                <a:cs typeface="Verdana"/>
              </a:rPr>
              <a:t>Commission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55344" y="3458971"/>
            <a:ext cx="243903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departamento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público não  ministerial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atua,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forma independente,</a:t>
            </a:r>
            <a:r>
              <a:rPr sz="1400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como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55344" y="4099305"/>
            <a:ext cx="245872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órgão regulador do setor  sem fins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lucrativos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com as  atribuições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(i)</a:t>
            </a:r>
            <a:r>
              <a:rPr sz="1400" b="1" spc="-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20" dirty="0">
                <a:solidFill>
                  <a:srgbClr val="2C2D2C"/>
                </a:solidFill>
                <a:latin typeface="Verdana"/>
                <a:cs typeface="Verdana"/>
              </a:rPr>
              <a:t>registrar,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955344" y="4739385"/>
            <a:ext cx="205041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(ii)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orientar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quanto</a:t>
            </a:r>
            <a:r>
              <a:rPr sz="1400" spc="-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às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questões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legais</a:t>
            </a:r>
            <a:r>
              <a:rPr sz="1400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55344" y="5166182"/>
            <a:ext cx="252095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regulatórias; e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(iii)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agir</a:t>
            </a:r>
            <a:r>
              <a:rPr sz="1400" spc="-1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955344" y="5379847"/>
            <a:ext cx="18580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casos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má</a:t>
            </a:r>
            <a:r>
              <a:rPr sz="1400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gestão.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8166100" y="1325422"/>
            <a:ext cx="2921000" cy="1050925"/>
          </a:xfrm>
          <a:custGeom>
            <a:avLst/>
            <a:gdLst/>
            <a:ahLst/>
            <a:cxnLst/>
            <a:rect l="l" t="t" r="r" b="b"/>
            <a:pathLst>
              <a:path w="2921000" h="1050925">
                <a:moveTo>
                  <a:pt x="0" y="1050874"/>
                </a:moveTo>
                <a:lnTo>
                  <a:pt x="2920619" y="1050874"/>
                </a:lnTo>
                <a:lnTo>
                  <a:pt x="2920619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166100" y="1325422"/>
            <a:ext cx="2921000" cy="1050925"/>
          </a:xfrm>
          <a:custGeom>
            <a:avLst/>
            <a:gdLst/>
            <a:ahLst/>
            <a:cxnLst/>
            <a:rect l="l" t="t" r="r" b="b"/>
            <a:pathLst>
              <a:path w="2921000" h="1050925">
                <a:moveTo>
                  <a:pt x="0" y="1050874"/>
                </a:moveTo>
                <a:lnTo>
                  <a:pt x="2920619" y="1050874"/>
                </a:lnTo>
                <a:lnTo>
                  <a:pt x="2920619" y="0"/>
                </a:lnTo>
                <a:lnTo>
                  <a:pt x="0" y="0"/>
                </a:lnTo>
                <a:lnTo>
                  <a:pt x="0" y="1050874"/>
                </a:lnTo>
                <a:close/>
              </a:path>
            </a:pathLst>
          </a:custGeom>
          <a:ln w="12700">
            <a:solidFill>
              <a:srgbClr val="9940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377563" y="2085467"/>
            <a:ext cx="3437254" cy="4267835"/>
          </a:xfrm>
          <a:custGeom>
            <a:avLst/>
            <a:gdLst/>
            <a:ahLst/>
            <a:cxnLst/>
            <a:rect l="l" t="t" r="r" b="b"/>
            <a:pathLst>
              <a:path w="3437254" h="4267835">
                <a:moveTo>
                  <a:pt x="2864104" y="0"/>
                </a:moveTo>
                <a:lnTo>
                  <a:pt x="572770" y="0"/>
                </a:lnTo>
                <a:lnTo>
                  <a:pt x="525790" y="1899"/>
                </a:lnTo>
                <a:lnTo>
                  <a:pt x="479857" y="7499"/>
                </a:lnTo>
                <a:lnTo>
                  <a:pt x="435118" y="16652"/>
                </a:lnTo>
                <a:lnTo>
                  <a:pt x="391720" y="29211"/>
                </a:lnTo>
                <a:lnTo>
                  <a:pt x="349811" y="45027"/>
                </a:lnTo>
                <a:lnTo>
                  <a:pt x="309538" y="63954"/>
                </a:lnTo>
                <a:lnTo>
                  <a:pt x="271048" y="85843"/>
                </a:lnTo>
                <a:lnTo>
                  <a:pt x="234488" y="110548"/>
                </a:lnTo>
                <a:lnTo>
                  <a:pt x="200007" y="137921"/>
                </a:lnTo>
                <a:lnTo>
                  <a:pt x="167751" y="167814"/>
                </a:lnTo>
                <a:lnTo>
                  <a:pt x="137867" y="200080"/>
                </a:lnTo>
                <a:lnTo>
                  <a:pt x="110504" y="234571"/>
                </a:lnTo>
                <a:lnTo>
                  <a:pt x="85808" y="271139"/>
                </a:lnTo>
                <a:lnTo>
                  <a:pt x="63926" y="309637"/>
                </a:lnTo>
                <a:lnTo>
                  <a:pt x="45007" y="349918"/>
                </a:lnTo>
                <a:lnTo>
                  <a:pt x="29197" y="391834"/>
                </a:lnTo>
                <a:lnTo>
                  <a:pt x="16644" y="435237"/>
                </a:lnTo>
                <a:lnTo>
                  <a:pt x="7495" y="479981"/>
                </a:lnTo>
                <a:lnTo>
                  <a:pt x="1898" y="525916"/>
                </a:lnTo>
                <a:lnTo>
                  <a:pt x="0" y="572897"/>
                </a:lnTo>
                <a:lnTo>
                  <a:pt x="0" y="3694391"/>
                </a:lnTo>
                <a:lnTo>
                  <a:pt x="1898" y="3741373"/>
                </a:lnTo>
                <a:lnTo>
                  <a:pt x="7495" y="3787309"/>
                </a:lnTo>
                <a:lnTo>
                  <a:pt x="16644" y="3832051"/>
                </a:lnTo>
                <a:lnTo>
                  <a:pt x="29197" y="3875452"/>
                </a:lnTo>
                <a:lnTo>
                  <a:pt x="45007" y="3917365"/>
                </a:lnTo>
                <a:lnTo>
                  <a:pt x="63926" y="3957642"/>
                </a:lnTo>
                <a:lnTo>
                  <a:pt x="85808" y="3996137"/>
                </a:lnTo>
                <a:lnTo>
                  <a:pt x="110504" y="4032701"/>
                </a:lnTo>
                <a:lnTo>
                  <a:pt x="137867" y="4067186"/>
                </a:lnTo>
                <a:lnTo>
                  <a:pt x="167751" y="4099447"/>
                </a:lnTo>
                <a:lnTo>
                  <a:pt x="200007" y="4129334"/>
                </a:lnTo>
                <a:lnTo>
                  <a:pt x="234488" y="4156702"/>
                </a:lnTo>
                <a:lnTo>
                  <a:pt x="271048" y="4181402"/>
                </a:lnTo>
                <a:lnTo>
                  <a:pt x="309538" y="4203287"/>
                </a:lnTo>
                <a:lnTo>
                  <a:pt x="349811" y="4222209"/>
                </a:lnTo>
                <a:lnTo>
                  <a:pt x="391720" y="4238022"/>
                </a:lnTo>
                <a:lnTo>
                  <a:pt x="435118" y="4250577"/>
                </a:lnTo>
                <a:lnTo>
                  <a:pt x="479857" y="4259728"/>
                </a:lnTo>
                <a:lnTo>
                  <a:pt x="525790" y="4265326"/>
                </a:lnTo>
                <a:lnTo>
                  <a:pt x="572770" y="4267225"/>
                </a:lnTo>
                <a:lnTo>
                  <a:pt x="2864104" y="4267225"/>
                </a:lnTo>
                <a:lnTo>
                  <a:pt x="2911083" y="4265326"/>
                </a:lnTo>
                <a:lnTo>
                  <a:pt x="2957016" y="4259728"/>
                </a:lnTo>
                <a:lnTo>
                  <a:pt x="3001755" y="4250577"/>
                </a:lnTo>
                <a:lnTo>
                  <a:pt x="3045153" y="4238022"/>
                </a:lnTo>
                <a:lnTo>
                  <a:pt x="3087062" y="4222209"/>
                </a:lnTo>
                <a:lnTo>
                  <a:pt x="3127335" y="4203287"/>
                </a:lnTo>
                <a:lnTo>
                  <a:pt x="3165825" y="4181402"/>
                </a:lnTo>
                <a:lnTo>
                  <a:pt x="3202385" y="4156702"/>
                </a:lnTo>
                <a:lnTo>
                  <a:pt x="3236866" y="4129334"/>
                </a:lnTo>
                <a:lnTo>
                  <a:pt x="3269122" y="4099447"/>
                </a:lnTo>
                <a:lnTo>
                  <a:pt x="3299006" y="4067186"/>
                </a:lnTo>
                <a:lnTo>
                  <a:pt x="3326369" y="4032701"/>
                </a:lnTo>
                <a:lnTo>
                  <a:pt x="3351065" y="3996137"/>
                </a:lnTo>
                <a:lnTo>
                  <a:pt x="3372947" y="3957642"/>
                </a:lnTo>
                <a:lnTo>
                  <a:pt x="3391866" y="3917365"/>
                </a:lnTo>
                <a:lnTo>
                  <a:pt x="3407676" y="3875452"/>
                </a:lnTo>
                <a:lnTo>
                  <a:pt x="3420229" y="3832051"/>
                </a:lnTo>
                <a:lnTo>
                  <a:pt x="3429378" y="3787309"/>
                </a:lnTo>
                <a:lnTo>
                  <a:pt x="3434975" y="3741373"/>
                </a:lnTo>
                <a:lnTo>
                  <a:pt x="3436873" y="3694391"/>
                </a:lnTo>
                <a:lnTo>
                  <a:pt x="3436873" y="572897"/>
                </a:lnTo>
                <a:lnTo>
                  <a:pt x="3434975" y="525916"/>
                </a:lnTo>
                <a:lnTo>
                  <a:pt x="3429378" y="479981"/>
                </a:lnTo>
                <a:lnTo>
                  <a:pt x="3420229" y="435237"/>
                </a:lnTo>
                <a:lnTo>
                  <a:pt x="3407676" y="391834"/>
                </a:lnTo>
                <a:lnTo>
                  <a:pt x="3391866" y="349918"/>
                </a:lnTo>
                <a:lnTo>
                  <a:pt x="3372947" y="309637"/>
                </a:lnTo>
                <a:lnTo>
                  <a:pt x="3351065" y="271139"/>
                </a:lnTo>
                <a:lnTo>
                  <a:pt x="3326369" y="234571"/>
                </a:lnTo>
                <a:lnTo>
                  <a:pt x="3299006" y="200080"/>
                </a:lnTo>
                <a:lnTo>
                  <a:pt x="3269122" y="167814"/>
                </a:lnTo>
                <a:lnTo>
                  <a:pt x="3236866" y="137921"/>
                </a:lnTo>
                <a:lnTo>
                  <a:pt x="3202385" y="110548"/>
                </a:lnTo>
                <a:lnTo>
                  <a:pt x="3165825" y="85843"/>
                </a:lnTo>
                <a:lnTo>
                  <a:pt x="3127335" y="63954"/>
                </a:lnTo>
                <a:lnTo>
                  <a:pt x="3087062" y="45027"/>
                </a:lnTo>
                <a:lnTo>
                  <a:pt x="3045153" y="29211"/>
                </a:lnTo>
                <a:lnTo>
                  <a:pt x="3001755" y="16652"/>
                </a:lnTo>
                <a:lnTo>
                  <a:pt x="2957016" y="7499"/>
                </a:lnTo>
                <a:lnTo>
                  <a:pt x="2911083" y="1899"/>
                </a:lnTo>
                <a:lnTo>
                  <a:pt x="28641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77563" y="2085467"/>
            <a:ext cx="3437254" cy="4267835"/>
          </a:xfrm>
          <a:custGeom>
            <a:avLst/>
            <a:gdLst/>
            <a:ahLst/>
            <a:cxnLst/>
            <a:rect l="l" t="t" r="r" b="b"/>
            <a:pathLst>
              <a:path w="3437254" h="4267835">
                <a:moveTo>
                  <a:pt x="0" y="572897"/>
                </a:moveTo>
                <a:lnTo>
                  <a:pt x="1898" y="525916"/>
                </a:lnTo>
                <a:lnTo>
                  <a:pt x="7495" y="479981"/>
                </a:lnTo>
                <a:lnTo>
                  <a:pt x="16644" y="435237"/>
                </a:lnTo>
                <a:lnTo>
                  <a:pt x="29197" y="391834"/>
                </a:lnTo>
                <a:lnTo>
                  <a:pt x="45007" y="349918"/>
                </a:lnTo>
                <a:lnTo>
                  <a:pt x="63926" y="309637"/>
                </a:lnTo>
                <a:lnTo>
                  <a:pt x="85808" y="271139"/>
                </a:lnTo>
                <a:lnTo>
                  <a:pt x="110504" y="234571"/>
                </a:lnTo>
                <a:lnTo>
                  <a:pt x="137867" y="200080"/>
                </a:lnTo>
                <a:lnTo>
                  <a:pt x="167751" y="167814"/>
                </a:lnTo>
                <a:lnTo>
                  <a:pt x="200007" y="137921"/>
                </a:lnTo>
                <a:lnTo>
                  <a:pt x="234488" y="110548"/>
                </a:lnTo>
                <a:lnTo>
                  <a:pt x="271048" y="85843"/>
                </a:lnTo>
                <a:lnTo>
                  <a:pt x="309538" y="63954"/>
                </a:lnTo>
                <a:lnTo>
                  <a:pt x="349811" y="45027"/>
                </a:lnTo>
                <a:lnTo>
                  <a:pt x="391720" y="29211"/>
                </a:lnTo>
                <a:lnTo>
                  <a:pt x="435118" y="16652"/>
                </a:lnTo>
                <a:lnTo>
                  <a:pt x="479857" y="7499"/>
                </a:lnTo>
                <a:lnTo>
                  <a:pt x="525790" y="1899"/>
                </a:lnTo>
                <a:lnTo>
                  <a:pt x="572770" y="0"/>
                </a:lnTo>
                <a:lnTo>
                  <a:pt x="2864104" y="0"/>
                </a:lnTo>
                <a:lnTo>
                  <a:pt x="2911083" y="1899"/>
                </a:lnTo>
                <a:lnTo>
                  <a:pt x="2957016" y="7499"/>
                </a:lnTo>
                <a:lnTo>
                  <a:pt x="3001755" y="16652"/>
                </a:lnTo>
                <a:lnTo>
                  <a:pt x="3045153" y="29211"/>
                </a:lnTo>
                <a:lnTo>
                  <a:pt x="3087062" y="45027"/>
                </a:lnTo>
                <a:lnTo>
                  <a:pt x="3127335" y="63954"/>
                </a:lnTo>
                <a:lnTo>
                  <a:pt x="3165825" y="85843"/>
                </a:lnTo>
                <a:lnTo>
                  <a:pt x="3202385" y="110548"/>
                </a:lnTo>
                <a:lnTo>
                  <a:pt x="3236866" y="137921"/>
                </a:lnTo>
                <a:lnTo>
                  <a:pt x="3269122" y="167814"/>
                </a:lnTo>
                <a:lnTo>
                  <a:pt x="3299006" y="200080"/>
                </a:lnTo>
                <a:lnTo>
                  <a:pt x="3326369" y="234571"/>
                </a:lnTo>
                <a:lnTo>
                  <a:pt x="3351065" y="271139"/>
                </a:lnTo>
                <a:lnTo>
                  <a:pt x="3372947" y="309637"/>
                </a:lnTo>
                <a:lnTo>
                  <a:pt x="3391866" y="349918"/>
                </a:lnTo>
                <a:lnTo>
                  <a:pt x="3407676" y="391834"/>
                </a:lnTo>
                <a:lnTo>
                  <a:pt x="3420229" y="435237"/>
                </a:lnTo>
                <a:lnTo>
                  <a:pt x="3429378" y="479981"/>
                </a:lnTo>
                <a:lnTo>
                  <a:pt x="3434975" y="525916"/>
                </a:lnTo>
                <a:lnTo>
                  <a:pt x="3436873" y="572897"/>
                </a:lnTo>
                <a:lnTo>
                  <a:pt x="3436873" y="3694391"/>
                </a:lnTo>
                <a:lnTo>
                  <a:pt x="3434975" y="3741373"/>
                </a:lnTo>
                <a:lnTo>
                  <a:pt x="3429378" y="3787309"/>
                </a:lnTo>
                <a:lnTo>
                  <a:pt x="3420229" y="3832051"/>
                </a:lnTo>
                <a:lnTo>
                  <a:pt x="3407676" y="3875452"/>
                </a:lnTo>
                <a:lnTo>
                  <a:pt x="3391866" y="3917365"/>
                </a:lnTo>
                <a:lnTo>
                  <a:pt x="3372947" y="3957642"/>
                </a:lnTo>
                <a:lnTo>
                  <a:pt x="3351065" y="3996137"/>
                </a:lnTo>
                <a:lnTo>
                  <a:pt x="3326369" y="4032701"/>
                </a:lnTo>
                <a:lnTo>
                  <a:pt x="3299006" y="4067186"/>
                </a:lnTo>
                <a:lnTo>
                  <a:pt x="3269122" y="4099447"/>
                </a:lnTo>
                <a:lnTo>
                  <a:pt x="3236866" y="4129334"/>
                </a:lnTo>
                <a:lnTo>
                  <a:pt x="3202385" y="4156702"/>
                </a:lnTo>
                <a:lnTo>
                  <a:pt x="3165825" y="4181402"/>
                </a:lnTo>
                <a:lnTo>
                  <a:pt x="3127335" y="4203287"/>
                </a:lnTo>
                <a:lnTo>
                  <a:pt x="3087062" y="4222209"/>
                </a:lnTo>
                <a:lnTo>
                  <a:pt x="3045153" y="4238022"/>
                </a:lnTo>
                <a:lnTo>
                  <a:pt x="3001755" y="4250577"/>
                </a:lnTo>
                <a:lnTo>
                  <a:pt x="2957016" y="4259728"/>
                </a:lnTo>
                <a:lnTo>
                  <a:pt x="2911083" y="4265326"/>
                </a:lnTo>
                <a:lnTo>
                  <a:pt x="2864104" y="4267225"/>
                </a:lnTo>
                <a:lnTo>
                  <a:pt x="572770" y="4267225"/>
                </a:lnTo>
                <a:lnTo>
                  <a:pt x="525790" y="4265326"/>
                </a:lnTo>
                <a:lnTo>
                  <a:pt x="479857" y="4259728"/>
                </a:lnTo>
                <a:lnTo>
                  <a:pt x="435118" y="4250577"/>
                </a:lnTo>
                <a:lnTo>
                  <a:pt x="391720" y="4238022"/>
                </a:lnTo>
                <a:lnTo>
                  <a:pt x="349811" y="4222209"/>
                </a:lnTo>
                <a:lnTo>
                  <a:pt x="309538" y="4203287"/>
                </a:lnTo>
                <a:lnTo>
                  <a:pt x="271048" y="4181402"/>
                </a:lnTo>
                <a:lnTo>
                  <a:pt x="234488" y="4156702"/>
                </a:lnTo>
                <a:lnTo>
                  <a:pt x="200007" y="4129334"/>
                </a:lnTo>
                <a:lnTo>
                  <a:pt x="167751" y="4099447"/>
                </a:lnTo>
                <a:lnTo>
                  <a:pt x="137867" y="4067186"/>
                </a:lnTo>
                <a:lnTo>
                  <a:pt x="110504" y="4032701"/>
                </a:lnTo>
                <a:lnTo>
                  <a:pt x="85808" y="3996137"/>
                </a:lnTo>
                <a:lnTo>
                  <a:pt x="63926" y="3957642"/>
                </a:lnTo>
                <a:lnTo>
                  <a:pt x="45007" y="3917365"/>
                </a:lnTo>
                <a:lnTo>
                  <a:pt x="29197" y="3875452"/>
                </a:lnTo>
                <a:lnTo>
                  <a:pt x="16644" y="3832051"/>
                </a:lnTo>
                <a:lnTo>
                  <a:pt x="7495" y="3787309"/>
                </a:lnTo>
                <a:lnTo>
                  <a:pt x="1898" y="3741373"/>
                </a:lnTo>
                <a:lnTo>
                  <a:pt x="0" y="3694391"/>
                </a:lnTo>
                <a:lnTo>
                  <a:pt x="0" y="572897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624578" y="2605277"/>
            <a:ext cx="25253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i="1" spc="-5" dirty="0">
                <a:solidFill>
                  <a:srgbClr val="2C2D2C"/>
                </a:solidFill>
                <a:latin typeface="Verdana"/>
                <a:cs typeface="Verdana"/>
              </a:rPr>
              <a:t>Conselho das</a:t>
            </a:r>
            <a:r>
              <a:rPr sz="1400" b="1" i="1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i="1" spc="-5" dirty="0">
                <a:solidFill>
                  <a:srgbClr val="2C2D2C"/>
                </a:solidFill>
                <a:latin typeface="Verdana"/>
                <a:cs typeface="Verdana"/>
              </a:rPr>
              <a:t>Filipinas</a:t>
            </a:r>
            <a:endParaRPr sz="14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1400" b="1" i="1" spc="-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400" b="1" i="1" dirty="0">
                <a:solidFill>
                  <a:srgbClr val="2C2D2C"/>
                </a:solidFill>
                <a:latin typeface="Verdana"/>
                <a:cs typeface="Verdana"/>
              </a:rPr>
              <a:t>Certificação</a:t>
            </a:r>
            <a:r>
              <a:rPr sz="1400" b="1" i="1" spc="-6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i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911090" y="3032251"/>
            <a:ext cx="249872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solidFill>
                  <a:srgbClr val="2C2D2C"/>
                </a:solidFill>
                <a:latin typeface="Verdana"/>
                <a:cs typeface="Verdana"/>
              </a:rPr>
              <a:t>ONG’s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: organização não 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governamental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instituída  pelas </a:t>
            </a:r>
            <a:r>
              <a:rPr sz="1400" spc="5" dirty="0">
                <a:solidFill>
                  <a:srgbClr val="2C2D2C"/>
                </a:solidFill>
                <a:latin typeface="Verdana"/>
                <a:cs typeface="Verdana"/>
              </a:rPr>
              <a:t>seis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maiores redes</a:t>
            </a:r>
            <a:r>
              <a:rPr sz="1400" spc="-1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11090" y="3672332"/>
            <a:ext cx="17113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C2D2C"/>
                </a:solidFill>
                <a:latin typeface="Verdana"/>
                <a:cs typeface="Verdana"/>
              </a:rPr>
              <a:t>ONG’s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país.</a:t>
            </a:r>
            <a:r>
              <a:rPr sz="1400" spc="-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responsável</a:t>
            </a:r>
            <a:r>
              <a:rPr sz="1400" b="1" spc="-7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pela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911090" y="4099305"/>
            <a:ext cx="15544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certificação</a:t>
            </a:r>
            <a:r>
              <a:rPr sz="1400" b="1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2C2D2C"/>
                </a:solidFill>
                <a:latin typeface="Verdana"/>
                <a:cs typeface="Verdana"/>
              </a:rPr>
              <a:t>das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911090" y="4312665"/>
            <a:ext cx="17545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organizações e</a:t>
            </a:r>
            <a:r>
              <a:rPr sz="1400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11090" y="4526026"/>
            <a:ext cx="262382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melhorar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transparência, 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400" b="1" spc="-5" dirty="0">
                <a:solidFill>
                  <a:srgbClr val="2C2D2C"/>
                </a:solidFill>
                <a:latin typeface="Verdana"/>
                <a:cs typeface="Verdana"/>
              </a:rPr>
              <a:t>profissionalismo </a:t>
            </a:r>
            <a:r>
              <a:rPr sz="1400" b="1" dirty="0">
                <a:solidFill>
                  <a:srgbClr val="2C2D2C"/>
                </a:solidFill>
                <a:latin typeface="Verdana"/>
                <a:cs typeface="Verdana"/>
              </a:rPr>
              <a:t>e a  </a:t>
            </a:r>
            <a:r>
              <a:rPr sz="1400" b="1" i="1" dirty="0">
                <a:solidFill>
                  <a:srgbClr val="2C2D2C"/>
                </a:solidFill>
                <a:latin typeface="Verdana"/>
                <a:cs typeface="Verdana"/>
              </a:rPr>
              <a:t>accountability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do setor  mediante</a:t>
            </a:r>
            <a:r>
              <a:rPr sz="1400" spc="-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treinamentos,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911090" y="5379847"/>
            <a:ext cx="21310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orientações,</a:t>
            </a:r>
            <a:r>
              <a:rPr sz="1400" spc="-8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2C2D2C"/>
                </a:solidFill>
                <a:latin typeface="Verdana"/>
                <a:cs typeface="Verdana"/>
              </a:rPr>
              <a:t>auditorias.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263009" y="1473453"/>
            <a:ext cx="12198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Filipinas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8319261" y="1473453"/>
            <a:ext cx="22040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Verdana"/>
                <a:cs typeface="Verdana"/>
              </a:rPr>
              <a:t>Estados</a:t>
            </a:r>
            <a:r>
              <a:rPr sz="2000" b="1" spc="-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Verdana"/>
                <a:cs typeface="Verdana"/>
              </a:rPr>
              <a:t>Unidos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8416925" y="2085467"/>
            <a:ext cx="3648075" cy="4267835"/>
          </a:xfrm>
          <a:custGeom>
            <a:avLst/>
            <a:gdLst/>
            <a:ahLst/>
            <a:cxnLst/>
            <a:rect l="l" t="t" r="r" b="b"/>
            <a:pathLst>
              <a:path w="3648075" h="4267835">
                <a:moveTo>
                  <a:pt x="3039745" y="0"/>
                </a:moveTo>
                <a:lnTo>
                  <a:pt x="607949" y="0"/>
                </a:lnTo>
                <a:lnTo>
                  <a:pt x="560434" y="1828"/>
                </a:lnTo>
                <a:lnTo>
                  <a:pt x="513921" y="7225"/>
                </a:lnTo>
                <a:lnTo>
                  <a:pt x="468543" y="16054"/>
                </a:lnTo>
                <a:lnTo>
                  <a:pt x="424436" y="28181"/>
                </a:lnTo>
                <a:lnTo>
                  <a:pt x="381736" y="43471"/>
                </a:lnTo>
                <a:lnTo>
                  <a:pt x="340576" y="61787"/>
                </a:lnTo>
                <a:lnTo>
                  <a:pt x="301093" y="82996"/>
                </a:lnTo>
                <a:lnTo>
                  <a:pt x="263421" y="106962"/>
                </a:lnTo>
                <a:lnTo>
                  <a:pt x="227696" y="133551"/>
                </a:lnTo>
                <a:lnTo>
                  <a:pt x="194052" y="162626"/>
                </a:lnTo>
                <a:lnTo>
                  <a:pt x="162626" y="194052"/>
                </a:lnTo>
                <a:lnTo>
                  <a:pt x="133551" y="227696"/>
                </a:lnTo>
                <a:lnTo>
                  <a:pt x="106962" y="263421"/>
                </a:lnTo>
                <a:lnTo>
                  <a:pt x="82996" y="301093"/>
                </a:lnTo>
                <a:lnTo>
                  <a:pt x="61787" y="340576"/>
                </a:lnTo>
                <a:lnTo>
                  <a:pt x="43471" y="381736"/>
                </a:lnTo>
                <a:lnTo>
                  <a:pt x="28181" y="424436"/>
                </a:lnTo>
                <a:lnTo>
                  <a:pt x="16054" y="468543"/>
                </a:lnTo>
                <a:lnTo>
                  <a:pt x="7225" y="513921"/>
                </a:lnTo>
                <a:lnTo>
                  <a:pt x="1828" y="560434"/>
                </a:lnTo>
                <a:lnTo>
                  <a:pt x="0" y="607949"/>
                </a:lnTo>
                <a:lnTo>
                  <a:pt x="0" y="3659276"/>
                </a:lnTo>
                <a:lnTo>
                  <a:pt x="1828" y="3706787"/>
                </a:lnTo>
                <a:lnTo>
                  <a:pt x="7225" y="3753298"/>
                </a:lnTo>
                <a:lnTo>
                  <a:pt x="16054" y="3798674"/>
                </a:lnTo>
                <a:lnTo>
                  <a:pt x="28181" y="3842779"/>
                </a:lnTo>
                <a:lnTo>
                  <a:pt x="43471" y="3885478"/>
                </a:lnTo>
                <a:lnTo>
                  <a:pt x="61787" y="3926637"/>
                </a:lnTo>
                <a:lnTo>
                  <a:pt x="82996" y="3966120"/>
                </a:lnTo>
                <a:lnTo>
                  <a:pt x="106962" y="4003792"/>
                </a:lnTo>
                <a:lnTo>
                  <a:pt x="133551" y="4039518"/>
                </a:lnTo>
                <a:lnTo>
                  <a:pt x="162626" y="4073162"/>
                </a:lnTo>
                <a:lnTo>
                  <a:pt x="194052" y="4104590"/>
                </a:lnTo>
                <a:lnTo>
                  <a:pt x="227696" y="4133666"/>
                </a:lnTo>
                <a:lnTo>
                  <a:pt x="263421" y="4160255"/>
                </a:lnTo>
                <a:lnTo>
                  <a:pt x="301093" y="4184222"/>
                </a:lnTo>
                <a:lnTo>
                  <a:pt x="340576" y="4205433"/>
                </a:lnTo>
                <a:lnTo>
                  <a:pt x="381736" y="4223750"/>
                </a:lnTo>
                <a:lnTo>
                  <a:pt x="424436" y="4239041"/>
                </a:lnTo>
                <a:lnTo>
                  <a:pt x="468543" y="4251169"/>
                </a:lnTo>
                <a:lnTo>
                  <a:pt x="513921" y="4259999"/>
                </a:lnTo>
                <a:lnTo>
                  <a:pt x="560434" y="4265396"/>
                </a:lnTo>
                <a:lnTo>
                  <a:pt x="607949" y="4267225"/>
                </a:lnTo>
                <a:lnTo>
                  <a:pt x="3039745" y="4267225"/>
                </a:lnTo>
                <a:lnTo>
                  <a:pt x="3087259" y="4265396"/>
                </a:lnTo>
                <a:lnTo>
                  <a:pt x="3133772" y="4259999"/>
                </a:lnTo>
                <a:lnTo>
                  <a:pt x="3179150" y="4251169"/>
                </a:lnTo>
                <a:lnTo>
                  <a:pt x="3223257" y="4239041"/>
                </a:lnTo>
                <a:lnTo>
                  <a:pt x="3265957" y="4223750"/>
                </a:lnTo>
                <a:lnTo>
                  <a:pt x="3307117" y="4205433"/>
                </a:lnTo>
                <a:lnTo>
                  <a:pt x="3346600" y="4184222"/>
                </a:lnTo>
                <a:lnTo>
                  <a:pt x="3384272" y="4160255"/>
                </a:lnTo>
                <a:lnTo>
                  <a:pt x="3419997" y="4133666"/>
                </a:lnTo>
                <a:lnTo>
                  <a:pt x="3453641" y="4104590"/>
                </a:lnTo>
                <a:lnTo>
                  <a:pt x="3485067" y="4073162"/>
                </a:lnTo>
                <a:lnTo>
                  <a:pt x="3514142" y="4039518"/>
                </a:lnTo>
                <a:lnTo>
                  <a:pt x="3540731" y="4003792"/>
                </a:lnTo>
                <a:lnTo>
                  <a:pt x="3564697" y="3966120"/>
                </a:lnTo>
                <a:lnTo>
                  <a:pt x="3585906" y="3926637"/>
                </a:lnTo>
                <a:lnTo>
                  <a:pt x="3604222" y="3885478"/>
                </a:lnTo>
                <a:lnTo>
                  <a:pt x="3619512" y="3842779"/>
                </a:lnTo>
                <a:lnTo>
                  <a:pt x="3631639" y="3798674"/>
                </a:lnTo>
                <a:lnTo>
                  <a:pt x="3640468" y="3753298"/>
                </a:lnTo>
                <a:lnTo>
                  <a:pt x="3645865" y="3706787"/>
                </a:lnTo>
                <a:lnTo>
                  <a:pt x="3647694" y="3659276"/>
                </a:lnTo>
                <a:lnTo>
                  <a:pt x="3647694" y="607949"/>
                </a:lnTo>
                <a:lnTo>
                  <a:pt x="3645865" y="560434"/>
                </a:lnTo>
                <a:lnTo>
                  <a:pt x="3640468" y="513921"/>
                </a:lnTo>
                <a:lnTo>
                  <a:pt x="3631639" y="468543"/>
                </a:lnTo>
                <a:lnTo>
                  <a:pt x="3619512" y="424436"/>
                </a:lnTo>
                <a:lnTo>
                  <a:pt x="3604222" y="381736"/>
                </a:lnTo>
                <a:lnTo>
                  <a:pt x="3585906" y="340576"/>
                </a:lnTo>
                <a:lnTo>
                  <a:pt x="3564697" y="301093"/>
                </a:lnTo>
                <a:lnTo>
                  <a:pt x="3540731" y="263421"/>
                </a:lnTo>
                <a:lnTo>
                  <a:pt x="3514142" y="227696"/>
                </a:lnTo>
                <a:lnTo>
                  <a:pt x="3485067" y="194052"/>
                </a:lnTo>
                <a:lnTo>
                  <a:pt x="3453641" y="162626"/>
                </a:lnTo>
                <a:lnTo>
                  <a:pt x="3419997" y="133551"/>
                </a:lnTo>
                <a:lnTo>
                  <a:pt x="3384272" y="106962"/>
                </a:lnTo>
                <a:lnTo>
                  <a:pt x="3346600" y="82996"/>
                </a:lnTo>
                <a:lnTo>
                  <a:pt x="3307117" y="61787"/>
                </a:lnTo>
                <a:lnTo>
                  <a:pt x="3265957" y="43471"/>
                </a:lnTo>
                <a:lnTo>
                  <a:pt x="3223257" y="28181"/>
                </a:lnTo>
                <a:lnTo>
                  <a:pt x="3179150" y="16054"/>
                </a:lnTo>
                <a:lnTo>
                  <a:pt x="3133772" y="7225"/>
                </a:lnTo>
                <a:lnTo>
                  <a:pt x="3087259" y="1828"/>
                </a:lnTo>
                <a:lnTo>
                  <a:pt x="30397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416925" y="2085467"/>
            <a:ext cx="3648075" cy="4267835"/>
          </a:xfrm>
          <a:custGeom>
            <a:avLst/>
            <a:gdLst/>
            <a:ahLst/>
            <a:cxnLst/>
            <a:rect l="l" t="t" r="r" b="b"/>
            <a:pathLst>
              <a:path w="3648075" h="4267835">
                <a:moveTo>
                  <a:pt x="0" y="607949"/>
                </a:moveTo>
                <a:lnTo>
                  <a:pt x="1828" y="560434"/>
                </a:lnTo>
                <a:lnTo>
                  <a:pt x="7225" y="513921"/>
                </a:lnTo>
                <a:lnTo>
                  <a:pt x="16054" y="468543"/>
                </a:lnTo>
                <a:lnTo>
                  <a:pt x="28181" y="424436"/>
                </a:lnTo>
                <a:lnTo>
                  <a:pt x="43471" y="381736"/>
                </a:lnTo>
                <a:lnTo>
                  <a:pt x="61787" y="340576"/>
                </a:lnTo>
                <a:lnTo>
                  <a:pt x="82996" y="301093"/>
                </a:lnTo>
                <a:lnTo>
                  <a:pt x="106962" y="263421"/>
                </a:lnTo>
                <a:lnTo>
                  <a:pt x="133551" y="227696"/>
                </a:lnTo>
                <a:lnTo>
                  <a:pt x="162626" y="194052"/>
                </a:lnTo>
                <a:lnTo>
                  <a:pt x="194052" y="162626"/>
                </a:lnTo>
                <a:lnTo>
                  <a:pt x="227696" y="133551"/>
                </a:lnTo>
                <a:lnTo>
                  <a:pt x="263421" y="106962"/>
                </a:lnTo>
                <a:lnTo>
                  <a:pt x="301093" y="82996"/>
                </a:lnTo>
                <a:lnTo>
                  <a:pt x="340576" y="61787"/>
                </a:lnTo>
                <a:lnTo>
                  <a:pt x="381736" y="43471"/>
                </a:lnTo>
                <a:lnTo>
                  <a:pt x="424436" y="28181"/>
                </a:lnTo>
                <a:lnTo>
                  <a:pt x="468543" y="16054"/>
                </a:lnTo>
                <a:lnTo>
                  <a:pt x="513921" y="7225"/>
                </a:lnTo>
                <a:lnTo>
                  <a:pt x="560434" y="1828"/>
                </a:lnTo>
                <a:lnTo>
                  <a:pt x="607949" y="0"/>
                </a:lnTo>
                <a:lnTo>
                  <a:pt x="3039745" y="0"/>
                </a:lnTo>
                <a:lnTo>
                  <a:pt x="3087259" y="1828"/>
                </a:lnTo>
                <a:lnTo>
                  <a:pt x="3133772" y="7225"/>
                </a:lnTo>
                <a:lnTo>
                  <a:pt x="3179150" y="16054"/>
                </a:lnTo>
                <a:lnTo>
                  <a:pt x="3223257" y="28181"/>
                </a:lnTo>
                <a:lnTo>
                  <a:pt x="3265957" y="43471"/>
                </a:lnTo>
                <a:lnTo>
                  <a:pt x="3307117" y="61787"/>
                </a:lnTo>
                <a:lnTo>
                  <a:pt x="3346600" y="82996"/>
                </a:lnTo>
                <a:lnTo>
                  <a:pt x="3384272" y="106962"/>
                </a:lnTo>
                <a:lnTo>
                  <a:pt x="3419997" y="133551"/>
                </a:lnTo>
                <a:lnTo>
                  <a:pt x="3453641" y="162626"/>
                </a:lnTo>
                <a:lnTo>
                  <a:pt x="3485067" y="194052"/>
                </a:lnTo>
                <a:lnTo>
                  <a:pt x="3514142" y="227696"/>
                </a:lnTo>
                <a:lnTo>
                  <a:pt x="3540731" y="263421"/>
                </a:lnTo>
                <a:lnTo>
                  <a:pt x="3564697" y="301093"/>
                </a:lnTo>
                <a:lnTo>
                  <a:pt x="3585906" y="340576"/>
                </a:lnTo>
                <a:lnTo>
                  <a:pt x="3604222" y="381736"/>
                </a:lnTo>
                <a:lnTo>
                  <a:pt x="3619512" y="424436"/>
                </a:lnTo>
                <a:lnTo>
                  <a:pt x="3631639" y="468543"/>
                </a:lnTo>
                <a:lnTo>
                  <a:pt x="3640468" y="513921"/>
                </a:lnTo>
                <a:lnTo>
                  <a:pt x="3645865" y="560434"/>
                </a:lnTo>
                <a:lnTo>
                  <a:pt x="3647694" y="607949"/>
                </a:lnTo>
                <a:lnTo>
                  <a:pt x="3647694" y="3659276"/>
                </a:lnTo>
                <a:lnTo>
                  <a:pt x="3645865" y="3706787"/>
                </a:lnTo>
                <a:lnTo>
                  <a:pt x="3640468" y="3753298"/>
                </a:lnTo>
                <a:lnTo>
                  <a:pt x="3631639" y="3798674"/>
                </a:lnTo>
                <a:lnTo>
                  <a:pt x="3619512" y="3842779"/>
                </a:lnTo>
                <a:lnTo>
                  <a:pt x="3604222" y="3885478"/>
                </a:lnTo>
                <a:lnTo>
                  <a:pt x="3585906" y="3926637"/>
                </a:lnTo>
                <a:lnTo>
                  <a:pt x="3564697" y="3966120"/>
                </a:lnTo>
                <a:lnTo>
                  <a:pt x="3540731" y="4003792"/>
                </a:lnTo>
                <a:lnTo>
                  <a:pt x="3514142" y="4039518"/>
                </a:lnTo>
                <a:lnTo>
                  <a:pt x="3485067" y="4073162"/>
                </a:lnTo>
                <a:lnTo>
                  <a:pt x="3453641" y="4104590"/>
                </a:lnTo>
                <a:lnTo>
                  <a:pt x="3419997" y="4133666"/>
                </a:lnTo>
                <a:lnTo>
                  <a:pt x="3384272" y="4160255"/>
                </a:lnTo>
                <a:lnTo>
                  <a:pt x="3346600" y="4184222"/>
                </a:lnTo>
                <a:lnTo>
                  <a:pt x="3307117" y="4205433"/>
                </a:lnTo>
                <a:lnTo>
                  <a:pt x="3265957" y="4223750"/>
                </a:lnTo>
                <a:lnTo>
                  <a:pt x="3223257" y="4239041"/>
                </a:lnTo>
                <a:lnTo>
                  <a:pt x="3179150" y="4251169"/>
                </a:lnTo>
                <a:lnTo>
                  <a:pt x="3133772" y="4259999"/>
                </a:lnTo>
                <a:lnTo>
                  <a:pt x="3087259" y="4265396"/>
                </a:lnTo>
                <a:lnTo>
                  <a:pt x="3039745" y="4267225"/>
                </a:lnTo>
                <a:lnTo>
                  <a:pt x="607949" y="4267225"/>
                </a:lnTo>
                <a:lnTo>
                  <a:pt x="560434" y="4265396"/>
                </a:lnTo>
                <a:lnTo>
                  <a:pt x="513921" y="4259999"/>
                </a:lnTo>
                <a:lnTo>
                  <a:pt x="468543" y="4251169"/>
                </a:lnTo>
                <a:lnTo>
                  <a:pt x="424436" y="4239041"/>
                </a:lnTo>
                <a:lnTo>
                  <a:pt x="381736" y="4223750"/>
                </a:lnTo>
                <a:lnTo>
                  <a:pt x="340576" y="4205433"/>
                </a:lnTo>
                <a:lnTo>
                  <a:pt x="301093" y="4184222"/>
                </a:lnTo>
                <a:lnTo>
                  <a:pt x="263421" y="4160255"/>
                </a:lnTo>
                <a:lnTo>
                  <a:pt x="227696" y="4133666"/>
                </a:lnTo>
                <a:lnTo>
                  <a:pt x="194052" y="4104590"/>
                </a:lnTo>
                <a:lnTo>
                  <a:pt x="162626" y="4073162"/>
                </a:lnTo>
                <a:lnTo>
                  <a:pt x="133551" y="4039518"/>
                </a:lnTo>
                <a:lnTo>
                  <a:pt x="106962" y="4003792"/>
                </a:lnTo>
                <a:lnTo>
                  <a:pt x="82996" y="3966120"/>
                </a:lnTo>
                <a:lnTo>
                  <a:pt x="61787" y="3926637"/>
                </a:lnTo>
                <a:lnTo>
                  <a:pt x="43471" y="3885478"/>
                </a:lnTo>
                <a:lnTo>
                  <a:pt x="28181" y="3842779"/>
                </a:lnTo>
                <a:lnTo>
                  <a:pt x="16054" y="3798674"/>
                </a:lnTo>
                <a:lnTo>
                  <a:pt x="7225" y="3753298"/>
                </a:lnTo>
                <a:lnTo>
                  <a:pt x="1828" y="3706787"/>
                </a:lnTo>
                <a:lnTo>
                  <a:pt x="0" y="3659276"/>
                </a:lnTo>
                <a:lnTo>
                  <a:pt x="0" y="607949"/>
                </a:lnTo>
                <a:close/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8674734" y="2559558"/>
            <a:ext cx="2658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Direito de associação (Right</a:t>
            </a:r>
            <a:r>
              <a:rPr sz="1200" spc="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of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961246" y="2742438"/>
            <a:ext cx="821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ssem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bl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y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674734" y="2925571"/>
            <a:ext cx="2936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Nonprofit organizations</a:t>
            </a:r>
            <a:r>
              <a:rPr sz="1200" b="1" i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(NPO)</a:t>
            </a:r>
            <a:endParaRPr sz="12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b="1" i="1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há certificação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. Há,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961246" y="3291332"/>
            <a:ext cx="27489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pode se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equivaler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uma técnica de  certificação, um procedimento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pelo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qual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entidade obtém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qualitativo 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de isenta de imposto sobre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renda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8674734" y="4022801"/>
            <a:ext cx="27006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Em âmbito estadual,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Office</a:t>
            </a:r>
            <a:r>
              <a:rPr sz="1200" b="1" i="1" spc="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Of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961246" y="4205985"/>
            <a:ext cx="2733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Attorney General </a:t>
            </a:r>
            <a:r>
              <a:rPr sz="1200" b="1" dirty="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Secretary Of  </a:t>
            </a:r>
            <a:r>
              <a:rPr sz="1200" b="1" i="1" dirty="0">
                <a:solidFill>
                  <a:srgbClr val="2C2D2C"/>
                </a:solidFill>
                <a:latin typeface="Verdana"/>
                <a:cs typeface="Verdana"/>
              </a:rPr>
              <a:t>State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supervisão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registro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– e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961246" y="4571745"/>
            <a:ext cx="2420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Judiciário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que regula</a:t>
            </a:r>
            <a:r>
              <a:rPr sz="12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961246" y="4754626"/>
            <a:ext cx="27527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200" spc="-10" dirty="0">
                <a:solidFill>
                  <a:srgbClr val="2C2D2C"/>
                </a:solidFill>
                <a:latin typeface="Verdana"/>
                <a:cs typeface="Verdana"/>
              </a:rPr>
              <a:t>pelos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precedentes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200" i="1" dirty="0">
                <a:solidFill>
                  <a:srgbClr val="2C2D2C"/>
                </a:solidFill>
                <a:latin typeface="Verdana"/>
                <a:cs typeface="Verdana"/>
              </a:rPr>
              <a:t>common  </a:t>
            </a:r>
            <a:r>
              <a:rPr sz="1200" i="1" spc="-5" dirty="0">
                <a:solidFill>
                  <a:srgbClr val="2C2D2C"/>
                </a:solidFill>
                <a:latin typeface="Verdana"/>
                <a:cs typeface="Verdana"/>
              </a:rPr>
              <a:t>law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). Em âmbito federal: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Treasury  Department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–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matéria tributária</a:t>
            </a:r>
            <a:r>
              <a:rPr sz="1200" spc="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961246" y="5303342"/>
            <a:ext cx="24320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fiscal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Genaral</a:t>
            </a:r>
            <a:r>
              <a:rPr sz="1200" b="1" i="1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Accounting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961246" y="5486501"/>
            <a:ext cx="25730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2C2D2C"/>
                </a:solidFill>
                <a:latin typeface="Verdana"/>
                <a:cs typeface="Verdana"/>
              </a:rPr>
              <a:t>Office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, ligado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Congresso,</a:t>
            </a:r>
            <a:r>
              <a:rPr sz="1200" spc="-1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961246" y="5669381"/>
            <a:ext cx="2814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examina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uso de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recursos</a:t>
            </a:r>
            <a:r>
              <a:rPr sz="1200" spc="-3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públicos.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87858" y="665734"/>
            <a:ext cx="7193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2C2D2C"/>
                </a:solidFill>
                <a:latin typeface="Verdana"/>
                <a:cs typeface="Verdana"/>
              </a:rPr>
              <a:t>Breves aspectos </a:t>
            </a:r>
            <a:r>
              <a:rPr sz="1800" b="1" i="1" spc="-5" dirty="0">
                <a:solidFill>
                  <a:srgbClr val="2C2D2C"/>
                </a:solidFill>
                <a:latin typeface="Verdana"/>
                <a:cs typeface="Verdana"/>
              </a:rPr>
              <a:t>dos sistemas regulatórios</a:t>
            </a:r>
            <a:r>
              <a:rPr sz="1800" b="1" i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2C2D2C"/>
                </a:solidFill>
                <a:latin typeface="Verdana"/>
                <a:cs typeface="Verdana"/>
              </a:rPr>
              <a:t>estrangeiros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200507" y="933703"/>
            <a:ext cx="7169150" cy="0"/>
          </a:xfrm>
          <a:custGeom>
            <a:avLst/>
            <a:gdLst/>
            <a:ahLst/>
            <a:cxnLst/>
            <a:rect l="l" t="t" r="r" b="b"/>
            <a:pathLst>
              <a:path w="7169150">
                <a:moveTo>
                  <a:pt x="0" y="0"/>
                </a:moveTo>
                <a:lnTo>
                  <a:pt x="7168921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187858" y="6508801"/>
            <a:ext cx="3591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(OLIVEIRA, 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2009:19-20; </a:t>
            </a:r>
            <a:r>
              <a:rPr sz="1200" spc="-5" dirty="0">
                <a:solidFill>
                  <a:srgbClr val="2C2D2C"/>
                </a:solidFill>
                <a:latin typeface="Verdana"/>
                <a:cs typeface="Verdana"/>
              </a:rPr>
              <a:t>BONIS,</a:t>
            </a:r>
            <a:r>
              <a:rPr sz="1200" dirty="0">
                <a:solidFill>
                  <a:srgbClr val="2C2D2C"/>
                </a:solidFill>
                <a:latin typeface="Verdana"/>
                <a:cs typeface="Verdana"/>
              </a:rPr>
              <a:t> 2013:35-39)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51419" y="385825"/>
            <a:ext cx="4640580" cy="0"/>
          </a:xfrm>
          <a:custGeom>
            <a:avLst/>
            <a:gdLst/>
            <a:ahLst/>
            <a:cxnLst/>
            <a:rect l="l" t="t" r="r" b="b"/>
            <a:pathLst>
              <a:path w="4640580">
                <a:moveTo>
                  <a:pt x="0" y="0"/>
                </a:moveTo>
                <a:lnTo>
                  <a:pt x="464058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78739" y="31495"/>
            <a:ext cx="74841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2.1. </a:t>
            </a:r>
            <a:r>
              <a:rPr dirty="0"/>
              <a:t>A </a:t>
            </a:r>
            <a:r>
              <a:rPr spc="-5" dirty="0"/>
              <a:t>regulação do Terceiro Setor no</a:t>
            </a:r>
            <a:r>
              <a:rPr spc="35" dirty="0"/>
              <a:t> </a:t>
            </a:r>
            <a:r>
              <a:rPr spc="-5" dirty="0"/>
              <a:t>Brasil</a:t>
            </a:r>
          </a:p>
        </p:txBody>
      </p:sp>
      <p:sp>
        <p:nvSpPr>
          <p:cNvPr id="58" name="object 58"/>
          <p:cNvSpPr/>
          <p:nvPr/>
        </p:nvSpPr>
        <p:spPr>
          <a:xfrm>
            <a:off x="91439" y="386334"/>
            <a:ext cx="7459980" cy="0"/>
          </a:xfrm>
          <a:custGeom>
            <a:avLst/>
            <a:gdLst/>
            <a:ahLst/>
            <a:cxnLst/>
            <a:rect l="l" t="t" r="r" b="b"/>
            <a:pathLst>
              <a:path w="7459980">
                <a:moveTo>
                  <a:pt x="0" y="0"/>
                </a:moveTo>
                <a:lnTo>
                  <a:pt x="745998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02458" y="925067"/>
            <a:ext cx="7385684" cy="0"/>
          </a:xfrm>
          <a:custGeom>
            <a:avLst/>
            <a:gdLst/>
            <a:ahLst/>
            <a:cxnLst/>
            <a:rect l="l" t="t" r="r" b="b"/>
            <a:pathLst>
              <a:path w="7385684">
                <a:moveTo>
                  <a:pt x="0" y="0"/>
                </a:moveTo>
                <a:lnTo>
                  <a:pt x="7385304" y="0"/>
                </a:lnTo>
              </a:path>
            </a:pathLst>
          </a:custGeom>
          <a:ln w="25908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589913" y="628269"/>
            <a:ext cx="901001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001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2C2D2C"/>
                </a:solidFill>
                <a:latin typeface="Verdana"/>
                <a:cs typeface="Verdana"/>
              </a:rPr>
              <a:t>Cenário de </a:t>
            </a:r>
            <a:r>
              <a:rPr sz="2000" b="1" i="1" spc="-5" dirty="0">
                <a:solidFill>
                  <a:srgbClr val="2C2D2C"/>
                </a:solidFill>
                <a:latin typeface="Verdana"/>
                <a:cs typeface="Verdana"/>
              </a:rPr>
              <a:t>Regulação </a:t>
            </a:r>
            <a:r>
              <a:rPr sz="2000" b="1" i="1" dirty="0">
                <a:solidFill>
                  <a:srgbClr val="2C2D2C"/>
                </a:solidFill>
                <a:latin typeface="Verdana"/>
                <a:cs typeface="Verdana"/>
              </a:rPr>
              <a:t>do Terceiro </a:t>
            </a:r>
            <a:r>
              <a:rPr sz="2000" b="1" i="1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2000" b="1" i="1" dirty="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2000" b="1" i="1" spc="-5" dirty="0">
                <a:solidFill>
                  <a:srgbClr val="2C2D2C"/>
                </a:solidFill>
                <a:latin typeface="Verdana"/>
                <a:cs typeface="Verdana"/>
              </a:rPr>
              <a:t>partir dos  </a:t>
            </a:r>
            <a:r>
              <a:rPr sz="2000" b="1" i="1" dirty="0">
                <a:solidFill>
                  <a:srgbClr val="2C2D2C"/>
                </a:solidFill>
                <a:latin typeface="Verdana"/>
                <a:cs typeface="Verdana"/>
              </a:rPr>
              <a:t>instrumentos de </a:t>
            </a:r>
            <a:r>
              <a:rPr sz="2000" b="1" i="1" spc="-5" dirty="0">
                <a:solidFill>
                  <a:srgbClr val="2C2D2C"/>
                </a:solidFill>
                <a:latin typeface="Verdana"/>
                <a:cs typeface="Verdana"/>
              </a:rPr>
              <a:t>contratualização, certificações </a:t>
            </a:r>
            <a:r>
              <a:rPr sz="2000" b="1" i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2000" b="1" i="1" spc="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2C2D2C"/>
                </a:solidFill>
                <a:latin typeface="Verdana"/>
                <a:cs typeface="Verdana"/>
              </a:rPr>
              <a:t>qualificações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602358" y="1229867"/>
            <a:ext cx="8985885" cy="0"/>
          </a:xfrm>
          <a:custGeom>
            <a:avLst/>
            <a:gdLst/>
            <a:ahLst/>
            <a:cxnLst/>
            <a:rect l="l" t="t" r="r" b="b"/>
            <a:pathLst>
              <a:path w="8985885">
                <a:moveTo>
                  <a:pt x="0" y="0"/>
                </a:moveTo>
                <a:lnTo>
                  <a:pt x="8985504" y="0"/>
                </a:lnTo>
              </a:path>
            </a:pathLst>
          </a:custGeom>
          <a:ln w="25908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78814" y="2515997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8984" y="0"/>
                </a:moveTo>
                <a:lnTo>
                  <a:pt x="920620" y="1185"/>
                </a:lnTo>
                <a:lnTo>
                  <a:pt x="872870" y="4706"/>
                </a:lnTo>
                <a:lnTo>
                  <a:pt x="825790" y="10506"/>
                </a:lnTo>
                <a:lnTo>
                  <a:pt x="779434" y="18529"/>
                </a:lnTo>
                <a:lnTo>
                  <a:pt x="733859" y="28721"/>
                </a:lnTo>
                <a:lnTo>
                  <a:pt x="689120" y="41026"/>
                </a:lnTo>
                <a:lnTo>
                  <a:pt x="645273" y="55387"/>
                </a:lnTo>
                <a:lnTo>
                  <a:pt x="602373" y="71751"/>
                </a:lnTo>
                <a:lnTo>
                  <a:pt x="560475" y="90060"/>
                </a:lnTo>
                <a:lnTo>
                  <a:pt x="519635" y="110261"/>
                </a:lnTo>
                <a:lnTo>
                  <a:pt x="479909" y="132296"/>
                </a:lnTo>
                <a:lnTo>
                  <a:pt x="441352" y="156111"/>
                </a:lnTo>
                <a:lnTo>
                  <a:pt x="404019" y="181650"/>
                </a:lnTo>
                <a:lnTo>
                  <a:pt x="367967" y="208858"/>
                </a:lnTo>
                <a:lnTo>
                  <a:pt x="333250" y="237678"/>
                </a:lnTo>
                <a:lnTo>
                  <a:pt x="299924" y="268057"/>
                </a:lnTo>
                <a:lnTo>
                  <a:pt x="268045" y="299937"/>
                </a:lnTo>
                <a:lnTo>
                  <a:pt x="237667" y="333264"/>
                </a:lnTo>
                <a:lnTo>
                  <a:pt x="208848" y="367982"/>
                </a:lnTo>
                <a:lnTo>
                  <a:pt x="181641" y="404036"/>
                </a:lnTo>
                <a:lnTo>
                  <a:pt x="156103" y="441370"/>
                </a:lnTo>
                <a:lnTo>
                  <a:pt x="132289" y="479928"/>
                </a:lnTo>
                <a:lnTo>
                  <a:pt x="110255" y="519655"/>
                </a:lnTo>
                <a:lnTo>
                  <a:pt x="90056" y="560496"/>
                </a:lnTo>
                <a:lnTo>
                  <a:pt x="71747" y="602394"/>
                </a:lnTo>
                <a:lnTo>
                  <a:pt x="55384" y="645295"/>
                </a:lnTo>
                <a:lnTo>
                  <a:pt x="41024" y="689143"/>
                </a:lnTo>
                <a:lnTo>
                  <a:pt x="28720" y="733883"/>
                </a:lnTo>
                <a:lnTo>
                  <a:pt x="18528" y="779458"/>
                </a:lnTo>
                <a:lnTo>
                  <a:pt x="10505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10"/>
                </a:lnTo>
                <a:lnTo>
                  <a:pt x="1185" y="1017374"/>
                </a:lnTo>
                <a:lnTo>
                  <a:pt x="4706" y="1065124"/>
                </a:lnTo>
                <a:lnTo>
                  <a:pt x="10505" y="1112205"/>
                </a:lnTo>
                <a:lnTo>
                  <a:pt x="18528" y="1158561"/>
                </a:lnTo>
                <a:lnTo>
                  <a:pt x="28720" y="1204136"/>
                </a:lnTo>
                <a:lnTo>
                  <a:pt x="41024" y="1248876"/>
                </a:lnTo>
                <a:lnTo>
                  <a:pt x="55384" y="1292724"/>
                </a:lnTo>
                <a:lnTo>
                  <a:pt x="71747" y="1335625"/>
                </a:lnTo>
                <a:lnTo>
                  <a:pt x="90056" y="1377523"/>
                </a:lnTo>
                <a:lnTo>
                  <a:pt x="110255" y="1418364"/>
                </a:lnTo>
                <a:lnTo>
                  <a:pt x="132289" y="1458091"/>
                </a:lnTo>
                <a:lnTo>
                  <a:pt x="156103" y="1496649"/>
                </a:lnTo>
                <a:lnTo>
                  <a:pt x="181641" y="1533983"/>
                </a:lnTo>
                <a:lnTo>
                  <a:pt x="208848" y="1570037"/>
                </a:lnTo>
                <a:lnTo>
                  <a:pt x="237667" y="1604755"/>
                </a:lnTo>
                <a:lnTo>
                  <a:pt x="268045" y="1638082"/>
                </a:lnTo>
                <a:lnTo>
                  <a:pt x="299924" y="1669962"/>
                </a:lnTo>
                <a:lnTo>
                  <a:pt x="333250" y="1700341"/>
                </a:lnTo>
                <a:lnTo>
                  <a:pt x="367967" y="1729161"/>
                </a:lnTo>
                <a:lnTo>
                  <a:pt x="404019" y="1756369"/>
                </a:lnTo>
                <a:lnTo>
                  <a:pt x="441352" y="1781908"/>
                </a:lnTo>
                <a:lnTo>
                  <a:pt x="479909" y="1805723"/>
                </a:lnTo>
                <a:lnTo>
                  <a:pt x="519635" y="1827758"/>
                </a:lnTo>
                <a:lnTo>
                  <a:pt x="560475" y="1847959"/>
                </a:lnTo>
                <a:lnTo>
                  <a:pt x="602373" y="1866268"/>
                </a:lnTo>
                <a:lnTo>
                  <a:pt x="645273" y="1882632"/>
                </a:lnTo>
                <a:lnTo>
                  <a:pt x="689120" y="1896993"/>
                </a:lnTo>
                <a:lnTo>
                  <a:pt x="733859" y="1909298"/>
                </a:lnTo>
                <a:lnTo>
                  <a:pt x="779434" y="1919490"/>
                </a:lnTo>
                <a:lnTo>
                  <a:pt x="825790" y="1927513"/>
                </a:lnTo>
                <a:lnTo>
                  <a:pt x="872870" y="1933313"/>
                </a:lnTo>
                <a:lnTo>
                  <a:pt x="920620" y="1936834"/>
                </a:lnTo>
                <a:lnTo>
                  <a:pt x="968984" y="1938020"/>
                </a:lnTo>
                <a:lnTo>
                  <a:pt x="1017348" y="1936834"/>
                </a:lnTo>
                <a:lnTo>
                  <a:pt x="1065098" y="1933313"/>
                </a:lnTo>
                <a:lnTo>
                  <a:pt x="1112179" y="1927513"/>
                </a:lnTo>
                <a:lnTo>
                  <a:pt x="1158535" y="1919490"/>
                </a:lnTo>
                <a:lnTo>
                  <a:pt x="1204111" y="1909298"/>
                </a:lnTo>
                <a:lnTo>
                  <a:pt x="1248850" y="1896993"/>
                </a:lnTo>
                <a:lnTo>
                  <a:pt x="1292698" y="1882632"/>
                </a:lnTo>
                <a:lnTo>
                  <a:pt x="1335599" y="1866268"/>
                </a:lnTo>
                <a:lnTo>
                  <a:pt x="1377498" y="1847959"/>
                </a:lnTo>
                <a:lnTo>
                  <a:pt x="1418339" y="1827758"/>
                </a:lnTo>
                <a:lnTo>
                  <a:pt x="1458066" y="1805723"/>
                </a:lnTo>
                <a:lnTo>
                  <a:pt x="1496624" y="1781908"/>
                </a:lnTo>
                <a:lnTo>
                  <a:pt x="1533958" y="1756369"/>
                </a:lnTo>
                <a:lnTo>
                  <a:pt x="1570011" y="1729161"/>
                </a:lnTo>
                <a:lnTo>
                  <a:pt x="1604729" y="1700341"/>
                </a:lnTo>
                <a:lnTo>
                  <a:pt x="1638056" y="1669962"/>
                </a:lnTo>
                <a:lnTo>
                  <a:pt x="1669937" y="1638082"/>
                </a:lnTo>
                <a:lnTo>
                  <a:pt x="1700315" y="1604755"/>
                </a:lnTo>
                <a:lnTo>
                  <a:pt x="1729136" y="1570037"/>
                </a:lnTo>
                <a:lnTo>
                  <a:pt x="1756344" y="1533983"/>
                </a:lnTo>
                <a:lnTo>
                  <a:pt x="1781883" y="1496649"/>
                </a:lnTo>
                <a:lnTo>
                  <a:pt x="1805698" y="1458091"/>
                </a:lnTo>
                <a:lnTo>
                  <a:pt x="1827733" y="1418364"/>
                </a:lnTo>
                <a:lnTo>
                  <a:pt x="1847933" y="1377523"/>
                </a:lnTo>
                <a:lnTo>
                  <a:pt x="1866243" y="1335625"/>
                </a:lnTo>
                <a:lnTo>
                  <a:pt x="1882606" y="1292724"/>
                </a:lnTo>
                <a:lnTo>
                  <a:pt x="1896968" y="1248876"/>
                </a:lnTo>
                <a:lnTo>
                  <a:pt x="1909272" y="1204136"/>
                </a:lnTo>
                <a:lnTo>
                  <a:pt x="1919464" y="1158561"/>
                </a:lnTo>
                <a:lnTo>
                  <a:pt x="1927488" y="1112205"/>
                </a:lnTo>
                <a:lnTo>
                  <a:pt x="1933288" y="1065124"/>
                </a:lnTo>
                <a:lnTo>
                  <a:pt x="1936808" y="1017374"/>
                </a:lnTo>
                <a:lnTo>
                  <a:pt x="1937994" y="969010"/>
                </a:lnTo>
                <a:lnTo>
                  <a:pt x="1936808" y="920645"/>
                </a:lnTo>
                <a:lnTo>
                  <a:pt x="1933288" y="872895"/>
                </a:lnTo>
                <a:lnTo>
                  <a:pt x="1927488" y="825814"/>
                </a:lnTo>
                <a:lnTo>
                  <a:pt x="1919464" y="779458"/>
                </a:lnTo>
                <a:lnTo>
                  <a:pt x="1909272" y="733883"/>
                </a:lnTo>
                <a:lnTo>
                  <a:pt x="1896968" y="689143"/>
                </a:lnTo>
                <a:lnTo>
                  <a:pt x="1882606" y="645295"/>
                </a:lnTo>
                <a:lnTo>
                  <a:pt x="1866243" y="602394"/>
                </a:lnTo>
                <a:lnTo>
                  <a:pt x="1847933" y="560496"/>
                </a:lnTo>
                <a:lnTo>
                  <a:pt x="1827733" y="519655"/>
                </a:lnTo>
                <a:lnTo>
                  <a:pt x="1805698" y="479928"/>
                </a:lnTo>
                <a:lnTo>
                  <a:pt x="1781883" y="441370"/>
                </a:lnTo>
                <a:lnTo>
                  <a:pt x="1756344" y="404036"/>
                </a:lnTo>
                <a:lnTo>
                  <a:pt x="1729136" y="367982"/>
                </a:lnTo>
                <a:lnTo>
                  <a:pt x="1700315" y="333264"/>
                </a:lnTo>
                <a:lnTo>
                  <a:pt x="1669937" y="299937"/>
                </a:lnTo>
                <a:lnTo>
                  <a:pt x="1638056" y="268057"/>
                </a:lnTo>
                <a:lnTo>
                  <a:pt x="1604729" y="237678"/>
                </a:lnTo>
                <a:lnTo>
                  <a:pt x="1570011" y="208858"/>
                </a:lnTo>
                <a:lnTo>
                  <a:pt x="1533958" y="181650"/>
                </a:lnTo>
                <a:lnTo>
                  <a:pt x="1496624" y="156111"/>
                </a:lnTo>
                <a:lnTo>
                  <a:pt x="1458066" y="132296"/>
                </a:lnTo>
                <a:lnTo>
                  <a:pt x="1418339" y="110261"/>
                </a:lnTo>
                <a:lnTo>
                  <a:pt x="1377498" y="90060"/>
                </a:lnTo>
                <a:lnTo>
                  <a:pt x="1335599" y="71751"/>
                </a:lnTo>
                <a:lnTo>
                  <a:pt x="1292698" y="55387"/>
                </a:lnTo>
                <a:lnTo>
                  <a:pt x="1248850" y="41026"/>
                </a:lnTo>
                <a:lnTo>
                  <a:pt x="1204111" y="28721"/>
                </a:lnTo>
                <a:lnTo>
                  <a:pt x="1158535" y="18529"/>
                </a:lnTo>
                <a:lnTo>
                  <a:pt x="1112179" y="10506"/>
                </a:lnTo>
                <a:lnTo>
                  <a:pt x="1065098" y="4706"/>
                </a:lnTo>
                <a:lnTo>
                  <a:pt x="1017348" y="1185"/>
                </a:lnTo>
                <a:lnTo>
                  <a:pt x="968984" y="0"/>
                </a:lnTo>
                <a:close/>
              </a:path>
            </a:pathLst>
          </a:custGeom>
          <a:solidFill>
            <a:srgbClr val="D15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1545082" y="3243833"/>
            <a:ext cx="96329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Orga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100" spc="-2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za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ções 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Sociais  Contrato de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gestão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82243" y="1337691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8985" y="0"/>
                </a:moveTo>
                <a:lnTo>
                  <a:pt x="920624" y="1185"/>
                </a:lnTo>
                <a:lnTo>
                  <a:pt x="872875" y="4706"/>
                </a:lnTo>
                <a:lnTo>
                  <a:pt x="825797" y="10506"/>
                </a:lnTo>
                <a:lnTo>
                  <a:pt x="779442" y="18529"/>
                </a:lnTo>
                <a:lnTo>
                  <a:pt x="733869" y="28721"/>
                </a:lnTo>
                <a:lnTo>
                  <a:pt x="689131" y="41025"/>
                </a:lnTo>
                <a:lnTo>
                  <a:pt x="645284" y="55386"/>
                </a:lnTo>
                <a:lnTo>
                  <a:pt x="602384" y="71749"/>
                </a:lnTo>
                <a:lnTo>
                  <a:pt x="560487" y="90058"/>
                </a:lnTo>
                <a:lnTo>
                  <a:pt x="519647" y="110257"/>
                </a:lnTo>
                <a:lnTo>
                  <a:pt x="479921" y="132291"/>
                </a:lnTo>
                <a:lnTo>
                  <a:pt x="441364" y="156105"/>
                </a:lnTo>
                <a:lnTo>
                  <a:pt x="404031" y="181642"/>
                </a:lnTo>
                <a:lnTo>
                  <a:pt x="367978" y="208848"/>
                </a:lnTo>
                <a:lnTo>
                  <a:pt x="333261" y="237666"/>
                </a:lnTo>
                <a:lnTo>
                  <a:pt x="299934" y="268042"/>
                </a:lnTo>
                <a:lnTo>
                  <a:pt x="268055" y="299920"/>
                </a:lnTo>
                <a:lnTo>
                  <a:pt x="237677" y="333244"/>
                </a:lnTo>
                <a:lnTo>
                  <a:pt x="208856" y="367958"/>
                </a:lnTo>
                <a:lnTo>
                  <a:pt x="181649" y="404008"/>
                </a:lnTo>
                <a:lnTo>
                  <a:pt x="156110" y="441337"/>
                </a:lnTo>
                <a:lnTo>
                  <a:pt x="132295" y="479890"/>
                </a:lnTo>
                <a:lnTo>
                  <a:pt x="110260" y="519612"/>
                </a:lnTo>
                <a:lnTo>
                  <a:pt x="90060" y="560447"/>
                </a:lnTo>
                <a:lnTo>
                  <a:pt x="71751" y="602339"/>
                </a:lnTo>
                <a:lnTo>
                  <a:pt x="55387" y="645233"/>
                </a:lnTo>
                <a:lnTo>
                  <a:pt x="41026" y="689074"/>
                </a:lnTo>
                <a:lnTo>
                  <a:pt x="28721" y="733805"/>
                </a:lnTo>
                <a:lnTo>
                  <a:pt x="18529" y="779372"/>
                </a:lnTo>
                <a:lnTo>
                  <a:pt x="10506" y="825719"/>
                </a:lnTo>
                <a:lnTo>
                  <a:pt x="4706" y="872790"/>
                </a:lnTo>
                <a:lnTo>
                  <a:pt x="1185" y="920530"/>
                </a:lnTo>
                <a:lnTo>
                  <a:pt x="0" y="968883"/>
                </a:lnTo>
                <a:lnTo>
                  <a:pt x="1185" y="1017247"/>
                </a:lnTo>
                <a:lnTo>
                  <a:pt x="4706" y="1064997"/>
                </a:lnTo>
                <a:lnTo>
                  <a:pt x="10506" y="1112078"/>
                </a:lnTo>
                <a:lnTo>
                  <a:pt x="18529" y="1158434"/>
                </a:lnTo>
                <a:lnTo>
                  <a:pt x="28721" y="1204009"/>
                </a:lnTo>
                <a:lnTo>
                  <a:pt x="41026" y="1248749"/>
                </a:lnTo>
                <a:lnTo>
                  <a:pt x="55387" y="1292597"/>
                </a:lnTo>
                <a:lnTo>
                  <a:pt x="71751" y="1335498"/>
                </a:lnTo>
                <a:lnTo>
                  <a:pt x="90060" y="1377396"/>
                </a:lnTo>
                <a:lnTo>
                  <a:pt x="110260" y="1418237"/>
                </a:lnTo>
                <a:lnTo>
                  <a:pt x="132295" y="1457964"/>
                </a:lnTo>
                <a:lnTo>
                  <a:pt x="156110" y="1496522"/>
                </a:lnTo>
                <a:lnTo>
                  <a:pt x="181649" y="1533856"/>
                </a:lnTo>
                <a:lnTo>
                  <a:pt x="208856" y="1569910"/>
                </a:lnTo>
                <a:lnTo>
                  <a:pt x="237677" y="1604628"/>
                </a:lnTo>
                <a:lnTo>
                  <a:pt x="268055" y="1637955"/>
                </a:lnTo>
                <a:lnTo>
                  <a:pt x="299934" y="1669835"/>
                </a:lnTo>
                <a:lnTo>
                  <a:pt x="333261" y="1700214"/>
                </a:lnTo>
                <a:lnTo>
                  <a:pt x="367978" y="1729034"/>
                </a:lnTo>
                <a:lnTo>
                  <a:pt x="404031" y="1756242"/>
                </a:lnTo>
                <a:lnTo>
                  <a:pt x="441364" y="1781781"/>
                </a:lnTo>
                <a:lnTo>
                  <a:pt x="479921" y="1805596"/>
                </a:lnTo>
                <a:lnTo>
                  <a:pt x="519647" y="1827631"/>
                </a:lnTo>
                <a:lnTo>
                  <a:pt x="560487" y="1847832"/>
                </a:lnTo>
                <a:lnTo>
                  <a:pt x="602384" y="1866141"/>
                </a:lnTo>
                <a:lnTo>
                  <a:pt x="645284" y="1882505"/>
                </a:lnTo>
                <a:lnTo>
                  <a:pt x="689131" y="1896866"/>
                </a:lnTo>
                <a:lnTo>
                  <a:pt x="733869" y="1909171"/>
                </a:lnTo>
                <a:lnTo>
                  <a:pt x="779442" y="1919363"/>
                </a:lnTo>
                <a:lnTo>
                  <a:pt x="825797" y="1927386"/>
                </a:lnTo>
                <a:lnTo>
                  <a:pt x="872875" y="1933186"/>
                </a:lnTo>
                <a:lnTo>
                  <a:pt x="920624" y="1936707"/>
                </a:lnTo>
                <a:lnTo>
                  <a:pt x="968985" y="1937893"/>
                </a:lnTo>
                <a:lnTo>
                  <a:pt x="1017345" y="1936707"/>
                </a:lnTo>
                <a:lnTo>
                  <a:pt x="1065091" y="1933186"/>
                </a:lnTo>
                <a:lnTo>
                  <a:pt x="1112168" y="1927386"/>
                </a:lnTo>
                <a:lnTo>
                  <a:pt x="1158520" y="1919363"/>
                </a:lnTo>
                <a:lnTo>
                  <a:pt x="1204092" y="1909171"/>
                </a:lnTo>
                <a:lnTo>
                  <a:pt x="1248828" y="1896866"/>
                </a:lnTo>
                <a:lnTo>
                  <a:pt x="1292674" y="1882505"/>
                </a:lnTo>
                <a:lnTo>
                  <a:pt x="1335572" y="1866141"/>
                </a:lnTo>
                <a:lnTo>
                  <a:pt x="1377468" y="1847832"/>
                </a:lnTo>
                <a:lnTo>
                  <a:pt x="1418306" y="1827631"/>
                </a:lnTo>
                <a:lnTo>
                  <a:pt x="1458031" y="1805596"/>
                </a:lnTo>
                <a:lnTo>
                  <a:pt x="1496588" y="1781781"/>
                </a:lnTo>
                <a:lnTo>
                  <a:pt x="1533919" y="1756242"/>
                </a:lnTo>
                <a:lnTo>
                  <a:pt x="1569971" y="1729034"/>
                </a:lnTo>
                <a:lnTo>
                  <a:pt x="1604688" y="1700214"/>
                </a:lnTo>
                <a:lnTo>
                  <a:pt x="1638014" y="1669835"/>
                </a:lnTo>
                <a:lnTo>
                  <a:pt x="1669893" y="1637955"/>
                </a:lnTo>
                <a:lnTo>
                  <a:pt x="1700270" y="1604628"/>
                </a:lnTo>
                <a:lnTo>
                  <a:pt x="1729090" y="1569910"/>
                </a:lnTo>
                <a:lnTo>
                  <a:pt x="1756297" y="1533856"/>
                </a:lnTo>
                <a:lnTo>
                  <a:pt x="1781836" y="1496522"/>
                </a:lnTo>
                <a:lnTo>
                  <a:pt x="1805650" y="1457964"/>
                </a:lnTo>
                <a:lnTo>
                  <a:pt x="1827685" y="1418237"/>
                </a:lnTo>
                <a:lnTo>
                  <a:pt x="1847885" y="1377396"/>
                </a:lnTo>
                <a:lnTo>
                  <a:pt x="1866194" y="1335498"/>
                </a:lnTo>
                <a:lnTo>
                  <a:pt x="1882557" y="1292597"/>
                </a:lnTo>
                <a:lnTo>
                  <a:pt x="1896919" y="1248749"/>
                </a:lnTo>
                <a:lnTo>
                  <a:pt x="1909223" y="1204009"/>
                </a:lnTo>
                <a:lnTo>
                  <a:pt x="1919415" y="1158434"/>
                </a:lnTo>
                <a:lnTo>
                  <a:pt x="1927438" y="1112078"/>
                </a:lnTo>
                <a:lnTo>
                  <a:pt x="1933238" y="1064997"/>
                </a:lnTo>
                <a:lnTo>
                  <a:pt x="1936759" y="1017247"/>
                </a:lnTo>
                <a:lnTo>
                  <a:pt x="1937945" y="968883"/>
                </a:lnTo>
                <a:lnTo>
                  <a:pt x="1936759" y="920530"/>
                </a:lnTo>
                <a:lnTo>
                  <a:pt x="1933238" y="872790"/>
                </a:lnTo>
                <a:lnTo>
                  <a:pt x="1927438" y="825719"/>
                </a:lnTo>
                <a:lnTo>
                  <a:pt x="1919415" y="779372"/>
                </a:lnTo>
                <a:lnTo>
                  <a:pt x="1909223" y="733805"/>
                </a:lnTo>
                <a:lnTo>
                  <a:pt x="1896919" y="689074"/>
                </a:lnTo>
                <a:lnTo>
                  <a:pt x="1882557" y="645233"/>
                </a:lnTo>
                <a:lnTo>
                  <a:pt x="1866194" y="602339"/>
                </a:lnTo>
                <a:lnTo>
                  <a:pt x="1847885" y="560447"/>
                </a:lnTo>
                <a:lnTo>
                  <a:pt x="1827685" y="519612"/>
                </a:lnTo>
                <a:lnTo>
                  <a:pt x="1805650" y="479890"/>
                </a:lnTo>
                <a:lnTo>
                  <a:pt x="1781836" y="441337"/>
                </a:lnTo>
                <a:lnTo>
                  <a:pt x="1756297" y="404008"/>
                </a:lnTo>
                <a:lnTo>
                  <a:pt x="1729090" y="367958"/>
                </a:lnTo>
                <a:lnTo>
                  <a:pt x="1700270" y="333244"/>
                </a:lnTo>
                <a:lnTo>
                  <a:pt x="1669893" y="299920"/>
                </a:lnTo>
                <a:lnTo>
                  <a:pt x="1638014" y="268042"/>
                </a:lnTo>
                <a:lnTo>
                  <a:pt x="1604688" y="237666"/>
                </a:lnTo>
                <a:lnTo>
                  <a:pt x="1569971" y="208848"/>
                </a:lnTo>
                <a:lnTo>
                  <a:pt x="1533919" y="181642"/>
                </a:lnTo>
                <a:lnTo>
                  <a:pt x="1496588" y="156105"/>
                </a:lnTo>
                <a:lnTo>
                  <a:pt x="1458031" y="132291"/>
                </a:lnTo>
                <a:lnTo>
                  <a:pt x="1418306" y="110257"/>
                </a:lnTo>
                <a:lnTo>
                  <a:pt x="1377468" y="90058"/>
                </a:lnTo>
                <a:lnTo>
                  <a:pt x="1335572" y="71749"/>
                </a:lnTo>
                <a:lnTo>
                  <a:pt x="1292674" y="55386"/>
                </a:lnTo>
                <a:lnTo>
                  <a:pt x="1248828" y="41025"/>
                </a:lnTo>
                <a:lnTo>
                  <a:pt x="1204092" y="28721"/>
                </a:lnTo>
                <a:lnTo>
                  <a:pt x="1158520" y="18529"/>
                </a:lnTo>
                <a:lnTo>
                  <a:pt x="1112168" y="10506"/>
                </a:lnTo>
                <a:lnTo>
                  <a:pt x="1065091" y="4706"/>
                </a:lnTo>
                <a:lnTo>
                  <a:pt x="1017345" y="1185"/>
                </a:lnTo>
                <a:lnTo>
                  <a:pt x="968985" y="0"/>
                </a:lnTo>
                <a:close/>
              </a:path>
            </a:pathLst>
          </a:custGeom>
          <a:solidFill>
            <a:srgbClr val="E29C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78916" y="1622297"/>
            <a:ext cx="9448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Ministério</a:t>
            </a:r>
            <a:r>
              <a:rPr sz="1100" b="1" spc="-10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2256" y="1789938"/>
            <a:ext cx="83820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just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Secretaria  estadual</a:t>
            </a:r>
            <a:r>
              <a:rPr sz="1100" b="1" spc="-7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municipal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6140" y="2293112"/>
            <a:ext cx="1169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cor</a:t>
            </a:r>
            <a:r>
              <a:rPr sz="11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03300" y="2460751"/>
            <a:ext cx="89471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à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área</a:t>
            </a:r>
            <a:r>
              <a:rPr sz="1100" b="1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  atuação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27825" y="4804028"/>
            <a:ext cx="1938655" cy="1938020"/>
          </a:xfrm>
          <a:custGeom>
            <a:avLst/>
            <a:gdLst/>
            <a:ahLst/>
            <a:cxnLst/>
            <a:rect l="l" t="t" r="r" b="b"/>
            <a:pathLst>
              <a:path w="1938655" h="1938020">
                <a:moveTo>
                  <a:pt x="968984" y="0"/>
                </a:moveTo>
                <a:lnTo>
                  <a:pt x="920622" y="1185"/>
                </a:lnTo>
                <a:lnTo>
                  <a:pt x="872874" y="4706"/>
                </a:lnTo>
                <a:lnTo>
                  <a:pt x="825795" y="10506"/>
                </a:lnTo>
                <a:lnTo>
                  <a:pt x="779441" y="18529"/>
                </a:lnTo>
                <a:lnTo>
                  <a:pt x="733867" y="28721"/>
                </a:lnTo>
                <a:lnTo>
                  <a:pt x="689130" y="41026"/>
                </a:lnTo>
                <a:lnTo>
                  <a:pt x="645283" y="55387"/>
                </a:lnTo>
                <a:lnTo>
                  <a:pt x="602383" y="71750"/>
                </a:lnTo>
                <a:lnTo>
                  <a:pt x="560486" y="90060"/>
                </a:lnTo>
                <a:lnTo>
                  <a:pt x="519646" y="110259"/>
                </a:lnTo>
                <a:lnTo>
                  <a:pt x="479920" y="132294"/>
                </a:lnTo>
                <a:lnTo>
                  <a:pt x="441363" y="156109"/>
                </a:lnTo>
                <a:lnTo>
                  <a:pt x="404030" y="181648"/>
                </a:lnTo>
                <a:lnTo>
                  <a:pt x="367978" y="208855"/>
                </a:lnTo>
                <a:lnTo>
                  <a:pt x="333260" y="237675"/>
                </a:lnTo>
                <a:lnTo>
                  <a:pt x="299934" y="268052"/>
                </a:lnTo>
                <a:lnTo>
                  <a:pt x="268054" y="299932"/>
                </a:lnTo>
                <a:lnTo>
                  <a:pt x="237676" y="333258"/>
                </a:lnTo>
                <a:lnTo>
                  <a:pt x="208856" y="367975"/>
                </a:lnTo>
                <a:lnTo>
                  <a:pt x="181648" y="404028"/>
                </a:lnTo>
                <a:lnTo>
                  <a:pt x="156110" y="441360"/>
                </a:lnTo>
                <a:lnTo>
                  <a:pt x="132295" y="479917"/>
                </a:lnTo>
                <a:lnTo>
                  <a:pt x="110260" y="519642"/>
                </a:lnTo>
                <a:lnTo>
                  <a:pt x="90060" y="560481"/>
                </a:lnTo>
                <a:lnTo>
                  <a:pt x="71750" y="602378"/>
                </a:lnTo>
                <a:lnTo>
                  <a:pt x="55387" y="645277"/>
                </a:lnTo>
                <a:lnTo>
                  <a:pt x="41026" y="689123"/>
                </a:lnTo>
                <a:lnTo>
                  <a:pt x="28721" y="733860"/>
                </a:lnTo>
                <a:lnTo>
                  <a:pt x="18529" y="779433"/>
                </a:lnTo>
                <a:lnTo>
                  <a:pt x="10506" y="825786"/>
                </a:lnTo>
                <a:lnTo>
                  <a:pt x="4706" y="872864"/>
                </a:lnTo>
                <a:lnTo>
                  <a:pt x="1185" y="920611"/>
                </a:lnTo>
                <a:lnTo>
                  <a:pt x="0" y="968971"/>
                </a:lnTo>
                <a:lnTo>
                  <a:pt x="1185" y="1017333"/>
                </a:lnTo>
                <a:lnTo>
                  <a:pt x="4706" y="1065081"/>
                </a:lnTo>
                <a:lnTo>
                  <a:pt x="10506" y="1112160"/>
                </a:lnTo>
                <a:lnTo>
                  <a:pt x="18529" y="1158514"/>
                </a:lnTo>
                <a:lnTo>
                  <a:pt x="28721" y="1204088"/>
                </a:lnTo>
                <a:lnTo>
                  <a:pt x="41026" y="1248826"/>
                </a:lnTo>
                <a:lnTo>
                  <a:pt x="55387" y="1292673"/>
                </a:lnTo>
                <a:lnTo>
                  <a:pt x="71750" y="1335573"/>
                </a:lnTo>
                <a:lnTo>
                  <a:pt x="90060" y="1377470"/>
                </a:lnTo>
                <a:lnTo>
                  <a:pt x="110260" y="1418310"/>
                </a:lnTo>
                <a:lnTo>
                  <a:pt x="132295" y="1458036"/>
                </a:lnTo>
                <a:lnTo>
                  <a:pt x="156110" y="1496593"/>
                </a:lnTo>
                <a:lnTo>
                  <a:pt x="181648" y="1533926"/>
                </a:lnTo>
                <a:lnTo>
                  <a:pt x="208856" y="1569979"/>
                </a:lnTo>
                <a:lnTo>
                  <a:pt x="237676" y="1604696"/>
                </a:lnTo>
                <a:lnTo>
                  <a:pt x="268054" y="1638023"/>
                </a:lnTo>
                <a:lnTo>
                  <a:pt x="299934" y="1669903"/>
                </a:lnTo>
                <a:lnTo>
                  <a:pt x="333260" y="1700281"/>
                </a:lnTo>
                <a:lnTo>
                  <a:pt x="367978" y="1729101"/>
                </a:lnTo>
                <a:lnTo>
                  <a:pt x="404030" y="1756309"/>
                </a:lnTo>
                <a:lnTo>
                  <a:pt x="441363" y="1781848"/>
                </a:lnTo>
                <a:lnTo>
                  <a:pt x="479920" y="1805662"/>
                </a:lnTo>
                <a:lnTo>
                  <a:pt x="519646" y="1827698"/>
                </a:lnTo>
                <a:lnTo>
                  <a:pt x="560486" y="1847898"/>
                </a:lnTo>
                <a:lnTo>
                  <a:pt x="602383" y="1866207"/>
                </a:lnTo>
                <a:lnTo>
                  <a:pt x="645283" y="1882571"/>
                </a:lnTo>
                <a:lnTo>
                  <a:pt x="689130" y="1896932"/>
                </a:lnTo>
                <a:lnTo>
                  <a:pt x="733867" y="1909237"/>
                </a:lnTo>
                <a:lnTo>
                  <a:pt x="779441" y="1919429"/>
                </a:lnTo>
                <a:lnTo>
                  <a:pt x="825795" y="1927452"/>
                </a:lnTo>
                <a:lnTo>
                  <a:pt x="872874" y="1933252"/>
                </a:lnTo>
                <a:lnTo>
                  <a:pt x="920622" y="1936773"/>
                </a:lnTo>
                <a:lnTo>
                  <a:pt x="968984" y="1937959"/>
                </a:lnTo>
                <a:lnTo>
                  <a:pt x="1017352" y="1936773"/>
                </a:lnTo>
                <a:lnTo>
                  <a:pt x="1065105" y="1933252"/>
                </a:lnTo>
                <a:lnTo>
                  <a:pt x="1112189" y="1927452"/>
                </a:lnTo>
                <a:lnTo>
                  <a:pt x="1158547" y="1919429"/>
                </a:lnTo>
                <a:lnTo>
                  <a:pt x="1204125" y="1909237"/>
                </a:lnTo>
                <a:lnTo>
                  <a:pt x="1248867" y="1896932"/>
                </a:lnTo>
                <a:lnTo>
                  <a:pt x="1292718" y="1882571"/>
                </a:lnTo>
                <a:lnTo>
                  <a:pt x="1335621" y="1866207"/>
                </a:lnTo>
                <a:lnTo>
                  <a:pt x="1377521" y="1847898"/>
                </a:lnTo>
                <a:lnTo>
                  <a:pt x="1418364" y="1827698"/>
                </a:lnTo>
                <a:lnTo>
                  <a:pt x="1458093" y="1805662"/>
                </a:lnTo>
                <a:lnTo>
                  <a:pt x="1496652" y="1781848"/>
                </a:lnTo>
                <a:lnTo>
                  <a:pt x="1533987" y="1756309"/>
                </a:lnTo>
                <a:lnTo>
                  <a:pt x="1570042" y="1729101"/>
                </a:lnTo>
                <a:lnTo>
                  <a:pt x="1604761" y="1700281"/>
                </a:lnTo>
                <a:lnTo>
                  <a:pt x="1638089" y="1669903"/>
                </a:lnTo>
                <a:lnTo>
                  <a:pt x="1669971" y="1638023"/>
                </a:lnTo>
                <a:lnTo>
                  <a:pt x="1700350" y="1604696"/>
                </a:lnTo>
                <a:lnTo>
                  <a:pt x="1729171" y="1569979"/>
                </a:lnTo>
                <a:lnTo>
                  <a:pt x="1756379" y="1533926"/>
                </a:lnTo>
                <a:lnTo>
                  <a:pt x="1781919" y="1496593"/>
                </a:lnTo>
                <a:lnTo>
                  <a:pt x="1805734" y="1458036"/>
                </a:lnTo>
                <a:lnTo>
                  <a:pt x="1827770" y="1418310"/>
                </a:lnTo>
                <a:lnTo>
                  <a:pt x="1847971" y="1377470"/>
                </a:lnTo>
                <a:lnTo>
                  <a:pt x="1866280" y="1335573"/>
                </a:lnTo>
                <a:lnTo>
                  <a:pt x="1882644" y="1292673"/>
                </a:lnTo>
                <a:lnTo>
                  <a:pt x="1897006" y="1248826"/>
                </a:lnTo>
                <a:lnTo>
                  <a:pt x="1909310" y="1204088"/>
                </a:lnTo>
                <a:lnTo>
                  <a:pt x="1919502" y="1158514"/>
                </a:lnTo>
                <a:lnTo>
                  <a:pt x="1927526" y="1112160"/>
                </a:lnTo>
                <a:lnTo>
                  <a:pt x="1933326" y="1065081"/>
                </a:lnTo>
                <a:lnTo>
                  <a:pt x="1936846" y="1017333"/>
                </a:lnTo>
                <a:lnTo>
                  <a:pt x="1938032" y="968971"/>
                </a:lnTo>
                <a:lnTo>
                  <a:pt x="1936846" y="920611"/>
                </a:lnTo>
                <a:lnTo>
                  <a:pt x="1933326" y="872864"/>
                </a:lnTo>
                <a:lnTo>
                  <a:pt x="1927526" y="825786"/>
                </a:lnTo>
                <a:lnTo>
                  <a:pt x="1919502" y="779433"/>
                </a:lnTo>
                <a:lnTo>
                  <a:pt x="1909310" y="733860"/>
                </a:lnTo>
                <a:lnTo>
                  <a:pt x="1897006" y="689123"/>
                </a:lnTo>
                <a:lnTo>
                  <a:pt x="1882644" y="645277"/>
                </a:lnTo>
                <a:lnTo>
                  <a:pt x="1866280" y="602378"/>
                </a:lnTo>
                <a:lnTo>
                  <a:pt x="1847971" y="560481"/>
                </a:lnTo>
                <a:lnTo>
                  <a:pt x="1827770" y="519642"/>
                </a:lnTo>
                <a:lnTo>
                  <a:pt x="1805734" y="479917"/>
                </a:lnTo>
                <a:lnTo>
                  <a:pt x="1781919" y="441360"/>
                </a:lnTo>
                <a:lnTo>
                  <a:pt x="1756379" y="404028"/>
                </a:lnTo>
                <a:lnTo>
                  <a:pt x="1729171" y="367975"/>
                </a:lnTo>
                <a:lnTo>
                  <a:pt x="1700350" y="333258"/>
                </a:lnTo>
                <a:lnTo>
                  <a:pt x="1669971" y="299932"/>
                </a:lnTo>
                <a:lnTo>
                  <a:pt x="1638089" y="268052"/>
                </a:lnTo>
                <a:lnTo>
                  <a:pt x="1604761" y="237675"/>
                </a:lnTo>
                <a:lnTo>
                  <a:pt x="1570042" y="208855"/>
                </a:lnTo>
                <a:lnTo>
                  <a:pt x="1533987" y="181648"/>
                </a:lnTo>
                <a:lnTo>
                  <a:pt x="1496652" y="156109"/>
                </a:lnTo>
                <a:lnTo>
                  <a:pt x="1458093" y="132294"/>
                </a:lnTo>
                <a:lnTo>
                  <a:pt x="1418364" y="110259"/>
                </a:lnTo>
                <a:lnTo>
                  <a:pt x="1377521" y="90060"/>
                </a:lnTo>
                <a:lnTo>
                  <a:pt x="1335621" y="71750"/>
                </a:lnTo>
                <a:lnTo>
                  <a:pt x="1292718" y="55387"/>
                </a:lnTo>
                <a:lnTo>
                  <a:pt x="1248867" y="41026"/>
                </a:lnTo>
                <a:lnTo>
                  <a:pt x="1204125" y="28721"/>
                </a:lnTo>
                <a:lnTo>
                  <a:pt x="1158547" y="18529"/>
                </a:lnTo>
                <a:lnTo>
                  <a:pt x="1112189" y="10506"/>
                </a:lnTo>
                <a:lnTo>
                  <a:pt x="1065105" y="4706"/>
                </a:lnTo>
                <a:lnTo>
                  <a:pt x="1017352" y="1185"/>
                </a:lnTo>
                <a:lnTo>
                  <a:pt x="968984" y="0"/>
                </a:lnTo>
                <a:close/>
              </a:path>
            </a:pathLst>
          </a:custGeom>
          <a:solidFill>
            <a:srgbClr val="B7D3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7825" y="4804028"/>
            <a:ext cx="1938655" cy="1938020"/>
          </a:xfrm>
          <a:custGeom>
            <a:avLst/>
            <a:gdLst/>
            <a:ahLst/>
            <a:cxnLst/>
            <a:rect l="l" t="t" r="r" b="b"/>
            <a:pathLst>
              <a:path w="1938655" h="1938020">
                <a:moveTo>
                  <a:pt x="0" y="968971"/>
                </a:moveTo>
                <a:lnTo>
                  <a:pt x="1185" y="920611"/>
                </a:lnTo>
                <a:lnTo>
                  <a:pt x="4706" y="872864"/>
                </a:lnTo>
                <a:lnTo>
                  <a:pt x="10506" y="825786"/>
                </a:lnTo>
                <a:lnTo>
                  <a:pt x="18529" y="779433"/>
                </a:lnTo>
                <a:lnTo>
                  <a:pt x="28721" y="733860"/>
                </a:lnTo>
                <a:lnTo>
                  <a:pt x="41026" y="689123"/>
                </a:lnTo>
                <a:lnTo>
                  <a:pt x="55387" y="645277"/>
                </a:lnTo>
                <a:lnTo>
                  <a:pt x="71750" y="602378"/>
                </a:lnTo>
                <a:lnTo>
                  <a:pt x="90060" y="560481"/>
                </a:lnTo>
                <a:lnTo>
                  <a:pt x="110260" y="519642"/>
                </a:lnTo>
                <a:lnTo>
                  <a:pt x="132295" y="479917"/>
                </a:lnTo>
                <a:lnTo>
                  <a:pt x="156110" y="441360"/>
                </a:lnTo>
                <a:lnTo>
                  <a:pt x="181648" y="404028"/>
                </a:lnTo>
                <a:lnTo>
                  <a:pt x="208856" y="367975"/>
                </a:lnTo>
                <a:lnTo>
                  <a:pt x="237676" y="333258"/>
                </a:lnTo>
                <a:lnTo>
                  <a:pt x="268054" y="299932"/>
                </a:lnTo>
                <a:lnTo>
                  <a:pt x="299934" y="268052"/>
                </a:lnTo>
                <a:lnTo>
                  <a:pt x="333260" y="237675"/>
                </a:lnTo>
                <a:lnTo>
                  <a:pt x="367978" y="208855"/>
                </a:lnTo>
                <a:lnTo>
                  <a:pt x="404030" y="181648"/>
                </a:lnTo>
                <a:lnTo>
                  <a:pt x="441363" y="156109"/>
                </a:lnTo>
                <a:lnTo>
                  <a:pt x="479920" y="132294"/>
                </a:lnTo>
                <a:lnTo>
                  <a:pt x="519646" y="110259"/>
                </a:lnTo>
                <a:lnTo>
                  <a:pt x="560486" y="90060"/>
                </a:lnTo>
                <a:lnTo>
                  <a:pt x="602383" y="71750"/>
                </a:lnTo>
                <a:lnTo>
                  <a:pt x="645283" y="55387"/>
                </a:lnTo>
                <a:lnTo>
                  <a:pt x="689130" y="41026"/>
                </a:lnTo>
                <a:lnTo>
                  <a:pt x="733867" y="28721"/>
                </a:lnTo>
                <a:lnTo>
                  <a:pt x="779441" y="18529"/>
                </a:lnTo>
                <a:lnTo>
                  <a:pt x="825795" y="10506"/>
                </a:lnTo>
                <a:lnTo>
                  <a:pt x="872874" y="4706"/>
                </a:lnTo>
                <a:lnTo>
                  <a:pt x="920622" y="1185"/>
                </a:lnTo>
                <a:lnTo>
                  <a:pt x="968984" y="0"/>
                </a:lnTo>
                <a:lnTo>
                  <a:pt x="1017352" y="1185"/>
                </a:lnTo>
                <a:lnTo>
                  <a:pt x="1065105" y="4706"/>
                </a:lnTo>
                <a:lnTo>
                  <a:pt x="1112189" y="10506"/>
                </a:lnTo>
                <a:lnTo>
                  <a:pt x="1158547" y="18529"/>
                </a:lnTo>
                <a:lnTo>
                  <a:pt x="1204125" y="28721"/>
                </a:lnTo>
                <a:lnTo>
                  <a:pt x="1248867" y="41026"/>
                </a:lnTo>
                <a:lnTo>
                  <a:pt x="1292718" y="55387"/>
                </a:lnTo>
                <a:lnTo>
                  <a:pt x="1335621" y="71750"/>
                </a:lnTo>
                <a:lnTo>
                  <a:pt x="1377521" y="90060"/>
                </a:lnTo>
                <a:lnTo>
                  <a:pt x="1418364" y="110259"/>
                </a:lnTo>
                <a:lnTo>
                  <a:pt x="1458093" y="132294"/>
                </a:lnTo>
                <a:lnTo>
                  <a:pt x="1496652" y="156109"/>
                </a:lnTo>
                <a:lnTo>
                  <a:pt x="1533987" y="181648"/>
                </a:lnTo>
                <a:lnTo>
                  <a:pt x="1570042" y="208855"/>
                </a:lnTo>
                <a:lnTo>
                  <a:pt x="1604761" y="237675"/>
                </a:lnTo>
                <a:lnTo>
                  <a:pt x="1638089" y="268052"/>
                </a:lnTo>
                <a:lnTo>
                  <a:pt x="1669971" y="299932"/>
                </a:lnTo>
                <a:lnTo>
                  <a:pt x="1700350" y="333258"/>
                </a:lnTo>
                <a:lnTo>
                  <a:pt x="1729171" y="367975"/>
                </a:lnTo>
                <a:lnTo>
                  <a:pt x="1756379" y="404028"/>
                </a:lnTo>
                <a:lnTo>
                  <a:pt x="1781919" y="441360"/>
                </a:lnTo>
                <a:lnTo>
                  <a:pt x="1805734" y="479917"/>
                </a:lnTo>
                <a:lnTo>
                  <a:pt x="1827770" y="519642"/>
                </a:lnTo>
                <a:lnTo>
                  <a:pt x="1847971" y="560481"/>
                </a:lnTo>
                <a:lnTo>
                  <a:pt x="1866280" y="602378"/>
                </a:lnTo>
                <a:lnTo>
                  <a:pt x="1882644" y="645277"/>
                </a:lnTo>
                <a:lnTo>
                  <a:pt x="1897006" y="689123"/>
                </a:lnTo>
                <a:lnTo>
                  <a:pt x="1909310" y="733860"/>
                </a:lnTo>
                <a:lnTo>
                  <a:pt x="1919502" y="779433"/>
                </a:lnTo>
                <a:lnTo>
                  <a:pt x="1927526" y="825786"/>
                </a:lnTo>
                <a:lnTo>
                  <a:pt x="1933326" y="872864"/>
                </a:lnTo>
                <a:lnTo>
                  <a:pt x="1936846" y="920611"/>
                </a:lnTo>
                <a:lnTo>
                  <a:pt x="1938032" y="968971"/>
                </a:lnTo>
                <a:lnTo>
                  <a:pt x="1936846" y="1017333"/>
                </a:lnTo>
                <a:lnTo>
                  <a:pt x="1933326" y="1065081"/>
                </a:lnTo>
                <a:lnTo>
                  <a:pt x="1927526" y="1112160"/>
                </a:lnTo>
                <a:lnTo>
                  <a:pt x="1919502" y="1158514"/>
                </a:lnTo>
                <a:lnTo>
                  <a:pt x="1909310" y="1204088"/>
                </a:lnTo>
                <a:lnTo>
                  <a:pt x="1897006" y="1248826"/>
                </a:lnTo>
                <a:lnTo>
                  <a:pt x="1882644" y="1292673"/>
                </a:lnTo>
                <a:lnTo>
                  <a:pt x="1866280" y="1335573"/>
                </a:lnTo>
                <a:lnTo>
                  <a:pt x="1847971" y="1377470"/>
                </a:lnTo>
                <a:lnTo>
                  <a:pt x="1827770" y="1418310"/>
                </a:lnTo>
                <a:lnTo>
                  <a:pt x="1805734" y="1458036"/>
                </a:lnTo>
                <a:lnTo>
                  <a:pt x="1781919" y="1496593"/>
                </a:lnTo>
                <a:lnTo>
                  <a:pt x="1756379" y="1533926"/>
                </a:lnTo>
                <a:lnTo>
                  <a:pt x="1729171" y="1569979"/>
                </a:lnTo>
                <a:lnTo>
                  <a:pt x="1700350" y="1604696"/>
                </a:lnTo>
                <a:lnTo>
                  <a:pt x="1669971" y="1638023"/>
                </a:lnTo>
                <a:lnTo>
                  <a:pt x="1638089" y="1669903"/>
                </a:lnTo>
                <a:lnTo>
                  <a:pt x="1604761" y="1700281"/>
                </a:lnTo>
                <a:lnTo>
                  <a:pt x="1570042" y="1729101"/>
                </a:lnTo>
                <a:lnTo>
                  <a:pt x="1533987" y="1756309"/>
                </a:lnTo>
                <a:lnTo>
                  <a:pt x="1496652" y="1781848"/>
                </a:lnTo>
                <a:lnTo>
                  <a:pt x="1458093" y="1805662"/>
                </a:lnTo>
                <a:lnTo>
                  <a:pt x="1418364" y="1827698"/>
                </a:lnTo>
                <a:lnTo>
                  <a:pt x="1377521" y="1847898"/>
                </a:lnTo>
                <a:lnTo>
                  <a:pt x="1335621" y="1866207"/>
                </a:lnTo>
                <a:lnTo>
                  <a:pt x="1292718" y="1882571"/>
                </a:lnTo>
                <a:lnTo>
                  <a:pt x="1248867" y="1896932"/>
                </a:lnTo>
                <a:lnTo>
                  <a:pt x="1204125" y="1909237"/>
                </a:lnTo>
                <a:lnTo>
                  <a:pt x="1158547" y="1919429"/>
                </a:lnTo>
                <a:lnTo>
                  <a:pt x="1112189" y="1927452"/>
                </a:lnTo>
                <a:lnTo>
                  <a:pt x="1065105" y="1933252"/>
                </a:lnTo>
                <a:lnTo>
                  <a:pt x="1017352" y="1936773"/>
                </a:lnTo>
                <a:lnTo>
                  <a:pt x="968984" y="1937959"/>
                </a:lnTo>
                <a:lnTo>
                  <a:pt x="920622" y="1936773"/>
                </a:lnTo>
                <a:lnTo>
                  <a:pt x="872874" y="1933252"/>
                </a:lnTo>
                <a:lnTo>
                  <a:pt x="825795" y="1927452"/>
                </a:lnTo>
                <a:lnTo>
                  <a:pt x="779441" y="1919429"/>
                </a:lnTo>
                <a:lnTo>
                  <a:pt x="733867" y="1909237"/>
                </a:lnTo>
                <a:lnTo>
                  <a:pt x="689130" y="1896932"/>
                </a:lnTo>
                <a:lnTo>
                  <a:pt x="645283" y="1882571"/>
                </a:lnTo>
                <a:lnTo>
                  <a:pt x="602383" y="1866207"/>
                </a:lnTo>
                <a:lnTo>
                  <a:pt x="560486" y="1847898"/>
                </a:lnTo>
                <a:lnTo>
                  <a:pt x="519646" y="1827698"/>
                </a:lnTo>
                <a:lnTo>
                  <a:pt x="479920" y="1805662"/>
                </a:lnTo>
                <a:lnTo>
                  <a:pt x="441363" y="1781848"/>
                </a:lnTo>
                <a:lnTo>
                  <a:pt x="404030" y="1756309"/>
                </a:lnTo>
                <a:lnTo>
                  <a:pt x="367978" y="1729101"/>
                </a:lnTo>
                <a:lnTo>
                  <a:pt x="333260" y="1700281"/>
                </a:lnTo>
                <a:lnTo>
                  <a:pt x="299934" y="1669903"/>
                </a:lnTo>
                <a:lnTo>
                  <a:pt x="268054" y="1638023"/>
                </a:lnTo>
                <a:lnTo>
                  <a:pt x="237676" y="1604696"/>
                </a:lnTo>
                <a:lnTo>
                  <a:pt x="208856" y="1569979"/>
                </a:lnTo>
                <a:lnTo>
                  <a:pt x="181648" y="1533926"/>
                </a:lnTo>
                <a:lnTo>
                  <a:pt x="156110" y="1496593"/>
                </a:lnTo>
                <a:lnTo>
                  <a:pt x="132295" y="1458036"/>
                </a:lnTo>
                <a:lnTo>
                  <a:pt x="110260" y="1418310"/>
                </a:lnTo>
                <a:lnTo>
                  <a:pt x="90060" y="1377470"/>
                </a:lnTo>
                <a:lnTo>
                  <a:pt x="71750" y="1335573"/>
                </a:lnTo>
                <a:lnTo>
                  <a:pt x="55387" y="1292673"/>
                </a:lnTo>
                <a:lnTo>
                  <a:pt x="41026" y="1248826"/>
                </a:lnTo>
                <a:lnTo>
                  <a:pt x="28721" y="1204088"/>
                </a:lnTo>
                <a:lnTo>
                  <a:pt x="18529" y="1158514"/>
                </a:lnTo>
                <a:lnTo>
                  <a:pt x="10506" y="1112160"/>
                </a:lnTo>
                <a:lnTo>
                  <a:pt x="4706" y="1065081"/>
                </a:lnTo>
                <a:lnTo>
                  <a:pt x="1185" y="1017333"/>
                </a:lnTo>
                <a:lnTo>
                  <a:pt x="0" y="968971"/>
                </a:lnTo>
                <a:close/>
              </a:path>
            </a:pathLst>
          </a:custGeom>
          <a:ln w="12700">
            <a:solidFill>
              <a:srgbClr val="92BEC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645363" y="5508752"/>
            <a:ext cx="110172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Conselhos de  Cont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ab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ili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934589" y="3340100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10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6"/>
                </a:lnTo>
                <a:lnTo>
                  <a:pt x="645295" y="55387"/>
                </a:lnTo>
                <a:lnTo>
                  <a:pt x="602394" y="71751"/>
                </a:lnTo>
                <a:lnTo>
                  <a:pt x="560496" y="90060"/>
                </a:lnTo>
                <a:lnTo>
                  <a:pt x="519655" y="110261"/>
                </a:lnTo>
                <a:lnTo>
                  <a:pt x="479928" y="132296"/>
                </a:lnTo>
                <a:lnTo>
                  <a:pt x="441370" y="156111"/>
                </a:lnTo>
                <a:lnTo>
                  <a:pt x="404036" y="181650"/>
                </a:lnTo>
                <a:lnTo>
                  <a:pt x="367982" y="208858"/>
                </a:lnTo>
                <a:lnTo>
                  <a:pt x="333264" y="237678"/>
                </a:lnTo>
                <a:lnTo>
                  <a:pt x="299937" y="268057"/>
                </a:lnTo>
                <a:lnTo>
                  <a:pt x="268057" y="299937"/>
                </a:lnTo>
                <a:lnTo>
                  <a:pt x="237678" y="333264"/>
                </a:lnTo>
                <a:lnTo>
                  <a:pt x="208858" y="367982"/>
                </a:lnTo>
                <a:lnTo>
                  <a:pt x="181650" y="404036"/>
                </a:lnTo>
                <a:lnTo>
                  <a:pt x="156111" y="441370"/>
                </a:lnTo>
                <a:lnTo>
                  <a:pt x="132296" y="479928"/>
                </a:lnTo>
                <a:lnTo>
                  <a:pt x="110261" y="519655"/>
                </a:lnTo>
                <a:lnTo>
                  <a:pt x="90060" y="560496"/>
                </a:lnTo>
                <a:lnTo>
                  <a:pt x="71751" y="602394"/>
                </a:lnTo>
                <a:lnTo>
                  <a:pt x="55387" y="645295"/>
                </a:lnTo>
                <a:lnTo>
                  <a:pt x="41026" y="689143"/>
                </a:lnTo>
                <a:lnTo>
                  <a:pt x="28721" y="733883"/>
                </a:lnTo>
                <a:lnTo>
                  <a:pt x="18529" y="779458"/>
                </a:lnTo>
                <a:lnTo>
                  <a:pt x="10506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10"/>
                </a:lnTo>
                <a:lnTo>
                  <a:pt x="1185" y="1017362"/>
                </a:lnTo>
                <a:lnTo>
                  <a:pt x="4706" y="1065102"/>
                </a:lnTo>
                <a:lnTo>
                  <a:pt x="10506" y="1112173"/>
                </a:lnTo>
                <a:lnTo>
                  <a:pt x="18529" y="1158520"/>
                </a:lnTo>
                <a:lnTo>
                  <a:pt x="28721" y="1204087"/>
                </a:lnTo>
                <a:lnTo>
                  <a:pt x="41026" y="1248818"/>
                </a:lnTo>
                <a:lnTo>
                  <a:pt x="55387" y="1292659"/>
                </a:lnTo>
                <a:lnTo>
                  <a:pt x="71751" y="1335553"/>
                </a:lnTo>
                <a:lnTo>
                  <a:pt x="90060" y="1377445"/>
                </a:lnTo>
                <a:lnTo>
                  <a:pt x="110261" y="1418280"/>
                </a:lnTo>
                <a:lnTo>
                  <a:pt x="132296" y="1458002"/>
                </a:lnTo>
                <a:lnTo>
                  <a:pt x="156111" y="1496555"/>
                </a:lnTo>
                <a:lnTo>
                  <a:pt x="181650" y="1533884"/>
                </a:lnTo>
                <a:lnTo>
                  <a:pt x="208858" y="1569934"/>
                </a:lnTo>
                <a:lnTo>
                  <a:pt x="237678" y="1604648"/>
                </a:lnTo>
                <a:lnTo>
                  <a:pt x="268057" y="1637972"/>
                </a:lnTo>
                <a:lnTo>
                  <a:pt x="299937" y="1669850"/>
                </a:lnTo>
                <a:lnTo>
                  <a:pt x="333264" y="1700226"/>
                </a:lnTo>
                <a:lnTo>
                  <a:pt x="367982" y="1729044"/>
                </a:lnTo>
                <a:lnTo>
                  <a:pt x="404036" y="1756250"/>
                </a:lnTo>
                <a:lnTo>
                  <a:pt x="441370" y="1781787"/>
                </a:lnTo>
                <a:lnTo>
                  <a:pt x="479928" y="1805601"/>
                </a:lnTo>
                <a:lnTo>
                  <a:pt x="519655" y="1827635"/>
                </a:lnTo>
                <a:lnTo>
                  <a:pt x="560496" y="1847834"/>
                </a:lnTo>
                <a:lnTo>
                  <a:pt x="602394" y="1866143"/>
                </a:lnTo>
                <a:lnTo>
                  <a:pt x="645295" y="1882506"/>
                </a:lnTo>
                <a:lnTo>
                  <a:pt x="689143" y="1896867"/>
                </a:lnTo>
                <a:lnTo>
                  <a:pt x="733883" y="1909171"/>
                </a:lnTo>
                <a:lnTo>
                  <a:pt x="779458" y="1919363"/>
                </a:lnTo>
                <a:lnTo>
                  <a:pt x="825814" y="1927386"/>
                </a:lnTo>
                <a:lnTo>
                  <a:pt x="872895" y="1933186"/>
                </a:lnTo>
                <a:lnTo>
                  <a:pt x="920645" y="1936707"/>
                </a:lnTo>
                <a:lnTo>
                  <a:pt x="969010" y="1937893"/>
                </a:lnTo>
                <a:lnTo>
                  <a:pt x="1017374" y="1936707"/>
                </a:lnTo>
                <a:lnTo>
                  <a:pt x="1065124" y="1933186"/>
                </a:lnTo>
                <a:lnTo>
                  <a:pt x="1112205" y="1927386"/>
                </a:lnTo>
                <a:lnTo>
                  <a:pt x="1158561" y="1919363"/>
                </a:lnTo>
                <a:lnTo>
                  <a:pt x="1204136" y="1909171"/>
                </a:lnTo>
                <a:lnTo>
                  <a:pt x="1248876" y="1896867"/>
                </a:lnTo>
                <a:lnTo>
                  <a:pt x="1292724" y="1882506"/>
                </a:lnTo>
                <a:lnTo>
                  <a:pt x="1335625" y="1866143"/>
                </a:lnTo>
                <a:lnTo>
                  <a:pt x="1377523" y="1847834"/>
                </a:lnTo>
                <a:lnTo>
                  <a:pt x="1418364" y="1827635"/>
                </a:lnTo>
                <a:lnTo>
                  <a:pt x="1458091" y="1805601"/>
                </a:lnTo>
                <a:lnTo>
                  <a:pt x="1496649" y="1781787"/>
                </a:lnTo>
                <a:lnTo>
                  <a:pt x="1533983" y="1756250"/>
                </a:lnTo>
                <a:lnTo>
                  <a:pt x="1570037" y="1729044"/>
                </a:lnTo>
                <a:lnTo>
                  <a:pt x="1604755" y="1700226"/>
                </a:lnTo>
                <a:lnTo>
                  <a:pt x="1638082" y="1669850"/>
                </a:lnTo>
                <a:lnTo>
                  <a:pt x="1669962" y="1637972"/>
                </a:lnTo>
                <a:lnTo>
                  <a:pt x="1700341" y="1604648"/>
                </a:lnTo>
                <a:lnTo>
                  <a:pt x="1729161" y="1569934"/>
                </a:lnTo>
                <a:lnTo>
                  <a:pt x="1756369" y="1533884"/>
                </a:lnTo>
                <a:lnTo>
                  <a:pt x="1781908" y="1496555"/>
                </a:lnTo>
                <a:lnTo>
                  <a:pt x="1805723" y="1458002"/>
                </a:lnTo>
                <a:lnTo>
                  <a:pt x="1827758" y="1418280"/>
                </a:lnTo>
                <a:lnTo>
                  <a:pt x="1847959" y="1377445"/>
                </a:lnTo>
                <a:lnTo>
                  <a:pt x="1866268" y="1335553"/>
                </a:lnTo>
                <a:lnTo>
                  <a:pt x="1882632" y="1292659"/>
                </a:lnTo>
                <a:lnTo>
                  <a:pt x="1896993" y="1248818"/>
                </a:lnTo>
                <a:lnTo>
                  <a:pt x="1909298" y="1204087"/>
                </a:lnTo>
                <a:lnTo>
                  <a:pt x="1919490" y="1158520"/>
                </a:lnTo>
                <a:lnTo>
                  <a:pt x="1927513" y="1112173"/>
                </a:lnTo>
                <a:lnTo>
                  <a:pt x="1933313" y="1065102"/>
                </a:lnTo>
                <a:lnTo>
                  <a:pt x="1936834" y="1017362"/>
                </a:lnTo>
                <a:lnTo>
                  <a:pt x="1938020" y="969010"/>
                </a:lnTo>
                <a:lnTo>
                  <a:pt x="1936834" y="920645"/>
                </a:lnTo>
                <a:lnTo>
                  <a:pt x="1933313" y="872895"/>
                </a:lnTo>
                <a:lnTo>
                  <a:pt x="1927513" y="825814"/>
                </a:lnTo>
                <a:lnTo>
                  <a:pt x="1919490" y="779458"/>
                </a:lnTo>
                <a:lnTo>
                  <a:pt x="1909298" y="733883"/>
                </a:lnTo>
                <a:lnTo>
                  <a:pt x="1896993" y="689143"/>
                </a:lnTo>
                <a:lnTo>
                  <a:pt x="1882632" y="645295"/>
                </a:lnTo>
                <a:lnTo>
                  <a:pt x="1866268" y="602394"/>
                </a:lnTo>
                <a:lnTo>
                  <a:pt x="1847959" y="560496"/>
                </a:lnTo>
                <a:lnTo>
                  <a:pt x="1827758" y="519655"/>
                </a:lnTo>
                <a:lnTo>
                  <a:pt x="1805723" y="479928"/>
                </a:lnTo>
                <a:lnTo>
                  <a:pt x="1781908" y="441370"/>
                </a:lnTo>
                <a:lnTo>
                  <a:pt x="1756369" y="404036"/>
                </a:lnTo>
                <a:lnTo>
                  <a:pt x="1729161" y="367982"/>
                </a:lnTo>
                <a:lnTo>
                  <a:pt x="1700341" y="333264"/>
                </a:lnTo>
                <a:lnTo>
                  <a:pt x="1669962" y="299937"/>
                </a:lnTo>
                <a:lnTo>
                  <a:pt x="1638082" y="268057"/>
                </a:lnTo>
                <a:lnTo>
                  <a:pt x="1604755" y="237678"/>
                </a:lnTo>
                <a:lnTo>
                  <a:pt x="1570037" y="208858"/>
                </a:lnTo>
                <a:lnTo>
                  <a:pt x="1533983" y="181650"/>
                </a:lnTo>
                <a:lnTo>
                  <a:pt x="1496649" y="156111"/>
                </a:lnTo>
                <a:lnTo>
                  <a:pt x="1458091" y="132296"/>
                </a:lnTo>
                <a:lnTo>
                  <a:pt x="1418364" y="110261"/>
                </a:lnTo>
                <a:lnTo>
                  <a:pt x="1377523" y="90060"/>
                </a:lnTo>
                <a:lnTo>
                  <a:pt x="1335625" y="71751"/>
                </a:lnTo>
                <a:lnTo>
                  <a:pt x="1292724" y="55387"/>
                </a:lnTo>
                <a:lnTo>
                  <a:pt x="1248876" y="41026"/>
                </a:lnTo>
                <a:lnTo>
                  <a:pt x="1204136" y="28721"/>
                </a:lnTo>
                <a:lnTo>
                  <a:pt x="1158561" y="18529"/>
                </a:lnTo>
                <a:lnTo>
                  <a:pt x="1112205" y="10506"/>
                </a:lnTo>
                <a:lnTo>
                  <a:pt x="1065124" y="4706"/>
                </a:lnTo>
                <a:lnTo>
                  <a:pt x="1017374" y="1185"/>
                </a:lnTo>
                <a:lnTo>
                  <a:pt x="969010" y="0"/>
                </a:lnTo>
                <a:close/>
              </a:path>
            </a:pathLst>
          </a:custGeom>
          <a:solidFill>
            <a:srgbClr val="BDA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3634485" y="4128261"/>
            <a:ext cx="5378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CEBAS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551428" y="4628896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10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5"/>
                </a:lnTo>
                <a:lnTo>
                  <a:pt x="645295" y="55387"/>
                </a:lnTo>
                <a:lnTo>
                  <a:pt x="602394" y="71750"/>
                </a:lnTo>
                <a:lnTo>
                  <a:pt x="560496" y="90059"/>
                </a:lnTo>
                <a:lnTo>
                  <a:pt x="519655" y="110259"/>
                </a:lnTo>
                <a:lnTo>
                  <a:pt x="479928" y="132294"/>
                </a:lnTo>
                <a:lnTo>
                  <a:pt x="441370" y="156108"/>
                </a:lnTo>
                <a:lnTo>
                  <a:pt x="404036" y="181647"/>
                </a:lnTo>
                <a:lnTo>
                  <a:pt x="367982" y="208854"/>
                </a:lnTo>
                <a:lnTo>
                  <a:pt x="333264" y="237674"/>
                </a:lnTo>
                <a:lnTo>
                  <a:pt x="299937" y="268051"/>
                </a:lnTo>
                <a:lnTo>
                  <a:pt x="268057" y="299930"/>
                </a:lnTo>
                <a:lnTo>
                  <a:pt x="237678" y="333256"/>
                </a:lnTo>
                <a:lnTo>
                  <a:pt x="208858" y="367973"/>
                </a:lnTo>
                <a:lnTo>
                  <a:pt x="181650" y="404025"/>
                </a:lnTo>
                <a:lnTo>
                  <a:pt x="156111" y="441357"/>
                </a:lnTo>
                <a:lnTo>
                  <a:pt x="132296" y="479913"/>
                </a:lnTo>
                <a:lnTo>
                  <a:pt x="110261" y="519638"/>
                </a:lnTo>
                <a:lnTo>
                  <a:pt x="90060" y="560476"/>
                </a:lnTo>
                <a:lnTo>
                  <a:pt x="71751" y="602372"/>
                </a:lnTo>
                <a:lnTo>
                  <a:pt x="55387" y="645271"/>
                </a:lnTo>
                <a:lnTo>
                  <a:pt x="41026" y="689116"/>
                </a:lnTo>
                <a:lnTo>
                  <a:pt x="28721" y="733852"/>
                </a:lnTo>
                <a:lnTo>
                  <a:pt x="18529" y="779424"/>
                </a:lnTo>
                <a:lnTo>
                  <a:pt x="10506" y="825776"/>
                </a:lnTo>
                <a:lnTo>
                  <a:pt x="4706" y="872853"/>
                </a:lnTo>
                <a:lnTo>
                  <a:pt x="1185" y="920599"/>
                </a:lnTo>
                <a:lnTo>
                  <a:pt x="0" y="968959"/>
                </a:lnTo>
                <a:lnTo>
                  <a:pt x="1185" y="1017321"/>
                </a:lnTo>
                <a:lnTo>
                  <a:pt x="4706" y="1065069"/>
                </a:lnTo>
                <a:lnTo>
                  <a:pt x="10506" y="1112148"/>
                </a:lnTo>
                <a:lnTo>
                  <a:pt x="18529" y="1158502"/>
                </a:lnTo>
                <a:lnTo>
                  <a:pt x="28721" y="1204075"/>
                </a:lnTo>
                <a:lnTo>
                  <a:pt x="41026" y="1248813"/>
                </a:lnTo>
                <a:lnTo>
                  <a:pt x="55387" y="1292660"/>
                </a:lnTo>
                <a:lnTo>
                  <a:pt x="71751" y="1335560"/>
                </a:lnTo>
                <a:lnTo>
                  <a:pt x="90060" y="1377457"/>
                </a:lnTo>
                <a:lnTo>
                  <a:pt x="110261" y="1418296"/>
                </a:lnTo>
                <a:lnTo>
                  <a:pt x="132296" y="1458023"/>
                </a:lnTo>
                <a:lnTo>
                  <a:pt x="156111" y="1496580"/>
                </a:lnTo>
                <a:lnTo>
                  <a:pt x="181650" y="1533912"/>
                </a:lnTo>
                <a:lnTo>
                  <a:pt x="208858" y="1569965"/>
                </a:lnTo>
                <a:lnTo>
                  <a:pt x="237678" y="1604683"/>
                </a:lnTo>
                <a:lnTo>
                  <a:pt x="268057" y="1638009"/>
                </a:lnTo>
                <a:lnTo>
                  <a:pt x="299937" y="1669889"/>
                </a:lnTo>
                <a:lnTo>
                  <a:pt x="333264" y="1700267"/>
                </a:lnTo>
                <a:lnTo>
                  <a:pt x="367982" y="1729087"/>
                </a:lnTo>
                <a:lnTo>
                  <a:pt x="404036" y="1756294"/>
                </a:lnTo>
                <a:lnTo>
                  <a:pt x="441370" y="1781833"/>
                </a:lnTo>
                <a:lnTo>
                  <a:pt x="479928" y="1805648"/>
                </a:lnTo>
                <a:lnTo>
                  <a:pt x="519655" y="1827683"/>
                </a:lnTo>
                <a:lnTo>
                  <a:pt x="560496" y="1847883"/>
                </a:lnTo>
                <a:lnTo>
                  <a:pt x="602394" y="1866192"/>
                </a:lnTo>
                <a:lnTo>
                  <a:pt x="645295" y="1882556"/>
                </a:lnTo>
                <a:lnTo>
                  <a:pt x="689143" y="1896917"/>
                </a:lnTo>
                <a:lnTo>
                  <a:pt x="733883" y="1909222"/>
                </a:lnTo>
                <a:lnTo>
                  <a:pt x="779458" y="1919413"/>
                </a:lnTo>
                <a:lnTo>
                  <a:pt x="825814" y="1927437"/>
                </a:lnTo>
                <a:lnTo>
                  <a:pt x="872895" y="1933237"/>
                </a:lnTo>
                <a:lnTo>
                  <a:pt x="920645" y="1936757"/>
                </a:lnTo>
                <a:lnTo>
                  <a:pt x="969010" y="1937943"/>
                </a:lnTo>
                <a:lnTo>
                  <a:pt x="1017374" y="1936757"/>
                </a:lnTo>
                <a:lnTo>
                  <a:pt x="1065124" y="1933237"/>
                </a:lnTo>
                <a:lnTo>
                  <a:pt x="1112205" y="1927437"/>
                </a:lnTo>
                <a:lnTo>
                  <a:pt x="1158561" y="1919413"/>
                </a:lnTo>
                <a:lnTo>
                  <a:pt x="1204136" y="1909222"/>
                </a:lnTo>
                <a:lnTo>
                  <a:pt x="1248876" y="1896917"/>
                </a:lnTo>
                <a:lnTo>
                  <a:pt x="1292724" y="1882556"/>
                </a:lnTo>
                <a:lnTo>
                  <a:pt x="1335625" y="1866192"/>
                </a:lnTo>
                <a:lnTo>
                  <a:pt x="1377523" y="1847883"/>
                </a:lnTo>
                <a:lnTo>
                  <a:pt x="1418364" y="1827683"/>
                </a:lnTo>
                <a:lnTo>
                  <a:pt x="1458091" y="1805648"/>
                </a:lnTo>
                <a:lnTo>
                  <a:pt x="1496649" y="1781833"/>
                </a:lnTo>
                <a:lnTo>
                  <a:pt x="1533983" y="1756294"/>
                </a:lnTo>
                <a:lnTo>
                  <a:pt x="1570037" y="1729087"/>
                </a:lnTo>
                <a:lnTo>
                  <a:pt x="1604755" y="1700267"/>
                </a:lnTo>
                <a:lnTo>
                  <a:pt x="1638082" y="1669889"/>
                </a:lnTo>
                <a:lnTo>
                  <a:pt x="1669962" y="1638009"/>
                </a:lnTo>
                <a:lnTo>
                  <a:pt x="1700341" y="1604683"/>
                </a:lnTo>
                <a:lnTo>
                  <a:pt x="1729161" y="1569965"/>
                </a:lnTo>
                <a:lnTo>
                  <a:pt x="1756369" y="1533912"/>
                </a:lnTo>
                <a:lnTo>
                  <a:pt x="1781908" y="1496580"/>
                </a:lnTo>
                <a:lnTo>
                  <a:pt x="1805723" y="1458023"/>
                </a:lnTo>
                <a:lnTo>
                  <a:pt x="1827758" y="1418296"/>
                </a:lnTo>
                <a:lnTo>
                  <a:pt x="1847959" y="1377457"/>
                </a:lnTo>
                <a:lnTo>
                  <a:pt x="1866268" y="1335560"/>
                </a:lnTo>
                <a:lnTo>
                  <a:pt x="1882632" y="1292660"/>
                </a:lnTo>
                <a:lnTo>
                  <a:pt x="1896993" y="1248813"/>
                </a:lnTo>
                <a:lnTo>
                  <a:pt x="1909298" y="1204075"/>
                </a:lnTo>
                <a:lnTo>
                  <a:pt x="1919490" y="1158502"/>
                </a:lnTo>
                <a:lnTo>
                  <a:pt x="1927513" y="1112148"/>
                </a:lnTo>
                <a:lnTo>
                  <a:pt x="1933313" y="1065069"/>
                </a:lnTo>
                <a:lnTo>
                  <a:pt x="1936834" y="1017321"/>
                </a:lnTo>
                <a:lnTo>
                  <a:pt x="1938020" y="968959"/>
                </a:lnTo>
                <a:lnTo>
                  <a:pt x="1936834" y="920599"/>
                </a:lnTo>
                <a:lnTo>
                  <a:pt x="1933313" y="872853"/>
                </a:lnTo>
                <a:lnTo>
                  <a:pt x="1927513" y="825776"/>
                </a:lnTo>
                <a:lnTo>
                  <a:pt x="1919490" y="779424"/>
                </a:lnTo>
                <a:lnTo>
                  <a:pt x="1909298" y="733852"/>
                </a:lnTo>
                <a:lnTo>
                  <a:pt x="1896993" y="689116"/>
                </a:lnTo>
                <a:lnTo>
                  <a:pt x="1882632" y="645271"/>
                </a:lnTo>
                <a:lnTo>
                  <a:pt x="1866268" y="602372"/>
                </a:lnTo>
                <a:lnTo>
                  <a:pt x="1847959" y="560476"/>
                </a:lnTo>
                <a:lnTo>
                  <a:pt x="1827758" y="519638"/>
                </a:lnTo>
                <a:lnTo>
                  <a:pt x="1805723" y="479913"/>
                </a:lnTo>
                <a:lnTo>
                  <a:pt x="1781908" y="441357"/>
                </a:lnTo>
                <a:lnTo>
                  <a:pt x="1756369" y="404025"/>
                </a:lnTo>
                <a:lnTo>
                  <a:pt x="1729161" y="367973"/>
                </a:lnTo>
                <a:lnTo>
                  <a:pt x="1700341" y="333256"/>
                </a:lnTo>
                <a:lnTo>
                  <a:pt x="1669962" y="299930"/>
                </a:lnTo>
                <a:lnTo>
                  <a:pt x="1638082" y="268051"/>
                </a:lnTo>
                <a:lnTo>
                  <a:pt x="1604755" y="237674"/>
                </a:lnTo>
                <a:lnTo>
                  <a:pt x="1570037" y="208854"/>
                </a:lnTo>
                <a:lnTo>
                  <a:pt x="1533983" y="181647"/>
                </a:lnTo>
                <a:lnTo>
                  <a:pt x="1496649" y="156108"/>
                </a:lnTo>
                <a:lnTo>
                  <a:pt x="1458091" y="132294"/>
                </a:lnTo>
                <a:lnTo>
                  <a:pt x="1418364" y="110259"/>
                </a:lnTo>
                <a:lnTo>
                  <a:pt x="1377523" y="90059"/>
                </a:lnTo>
                <a:lnTo>
                  <a:pt x="1335625" y="71750"/>
                </a:lnTo>
                <a:lnTo>
                  <a:pt x="1292724" y="55387"/>
                </a:lnTo>
                <a:lnTo>
                  <a:pt x="1248876" y="41025"/>
                </a:lnTo>
                <a:lnTo>
                  <a:pt x="1204136" y="28721"/>
                </a:lnTo>
                <a:lnTo>
                  <a:pt x="1158561" y="18529"/>
                </a:lnTo>
                <a:lnTo>
                  <a:pt x="1112205" y="10506"/>
                </a:lnTo>
                <a:lnTo>
                  <a:pt x="1065124" y="4706"/>
                </a:lnTo>
                <a:lnTo>
                  <a:pt x="1017374" y="1185"/>
                </a:lnTo>
                <a:lnTo>
                  <a:pt x="969010" y="0"/>
                </a:lnTo>
                <a:close/>
              </a:path>
            </a:pathLst>
          </a:custGeom>
          <a:solidFill>
            <a:srgbClr val="D3C0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3999991" y="4914391"/>
            <a:ext cx="104266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Ministério</a:t>
            </a:r>
            <a:r>
              <a:rPr sz="1100" b="1" spc="-11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66691" y="5082032"/>
            <a:ext cx="50863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958844" y="5249672"/>
            <a:ext cx="1123950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Ministério da 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Educação 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Ministério do 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nvo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lvi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 nto</a:t>
            </a:r>
            <a:r>
              <a:rPr sz="1100" b="1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Social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601465" y="1306067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10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6"/>
                </a:lnTo>
                <a:lnTo>
                  <a:pt x="645295" y="55387"/>
                </a:lnTo>
                <a:lnTo>
                  <a:pt x="602394" y="71751"/>
                </a:lnTo>
                <a:lnTo>
                  <a:pt x="560496" y="90060"/>
                </a:lnTo>
                <a:lnTo>
                  <a:pt x="519655" y="110261"/>
                </a:lnTo>
                <a:lnTo>
                  <a:pt x="479928" y="132296"/>
                </a:lnTo>
                <a:lnTo>
                  <a:pt x="441370" y="156111"/>
                </a:lnTo>
                <a:lnTo>
                  <a:pt x="404036" y="181650"/>
                </a:lnTo>
                <a:lnTo>
                  <a:pt x="367982" y="208858"/>
                </a:lnTo>
                <a:lnTo>
                  <a:pt x="333264" y="237678"/>
                </a:lnTo>
                <a:lnTo>
                  <a:pt x="299937" y="268057"/>
                </a:lnTo>
                <a:lnTo>
                  <a:pt x="268057" y="299937"/>
                </a:lnTo>
                <a:lnTo>
                  <a:pt x="237678" y="333264"/>
                </a:lnTo>
                <a:lnTo>
                  <a:pt x="208858" y="367982"/>
                </a:lnTo>
                <a:lnTo>
                  <a:pt x="181650" y="404036"/>
                </a:lnTo>
                <a:lnTo>
                  <a:pt x="156111" y="441370"/>
                </a:lnTo>
                <a:lnTo>
                  <a:pt x="132296" y="479928"/>
                </a:lnTo>
                <a:lnTo>
                  <a:pt x="110261" y="519655"/>
                </a:lnTo>
                <a:lnTo>
                  <a:pt x="90060" y="560496"/>
                </a:lnTo>
                <a:lnTo>
                  <a:pt x="71751" y="602394"/>
                </a:lnTo>
                <a:lnTo>
                  <a:pt x="55387" y="645295"/>
                </a:lnTo>
                <a:lnTo>
                  <a:pt x="41026" y="689143"/>
                </a:lnTo>
                <a:lnTo>
                  <a:pt x="28721" y="733883"/>
                </a:lnTo>
                <a:lnTo>
                  <a:pt x="18529" y="779458"/>
                </a:lnTo>
                <a:lnTo>
                  <a:pt x="10506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10"/>
                </a:lnTo>
                <a:lnTo>
                  <a:pt x="1185" y="1017362"/>
                </a:lnTo>
                <a:lnTo>
                  <a:pt x="4706" y="1065102"/>
                </a:lnTo>
                <a:lnTo>
                  <a:pt x="10506" y="1112173"/>
                </a:lnTo>
                <a:lnTo>
                  <a:pt x="18529" y="1158520"/>
                </a:lnTo>
                <a:lnTo>
                  <a:pt x="28721" y="1204087"/>
                </a:lnTo>
                <a:lnTo>
                  <a:pt x="41026" y="1248818"/>
                </a:lnTo>
                <a:lnTo>
                  <a:pt x="55387" y="1292659"/>
                </a:lnTo>
                <a:lnTo>
                  <a:pt x="71751" y="1335553"/>
                </a:lnTo>
                <a:lnTo>
                  <a:pt x="90060" y="1377445"/>
                </a:lnTo>
                <a:lnTo>
                  <a:pt x="110261" y="1418280"/>
                </a:lnTo>
                <a:lnTo>
                  <a:pt x="132296" y="1458002"/>
                </a:lnTo>
                <a:lnTo>
                  <a:pt x="156111" y="1496555"/>
                </a:lnTo>
                <a:lnTo>
                  <a:pt x="181650" y="1533884"/>
                </a:lnTo>
                <a:lnTo>
                  <a:pt x="208858" y="1569934"/>
                </a:lnTo>
                <a:lnTo>
                  <a:pt x="237678" y="1604648"/>
                </a:lnTo>
                <a:lnTo>
                  <a:pt x="268057" y="1637972"/>
                </a:lnTo>
                <a:lnTo>
                  <a:pt x="299937" y="1669850"/>
                </a:lnTo>
                <a:lnTo>
                  <a:pt x="333264" y="1700226"/>
                </a:lnTo>
                <a:lnTo>
                  <a:pt x="367982" y="1729044"/>
                </a:lnTo>
                <a:lnTo>
                  <a:pt x="404036" y="1756250"/>
                </a:lnTo>
                <a:lnTo>
                  <a:pt x="441370" y="1781787"/>
                </a:lnTo>
                <a:lnTo>
                  <a:pt x="479928" y="1805601"/>
                </a:lnTo>
                <a:lnTo>
                  <a:pt x="519655" y="1827635"/>
                </a:lnTo>
                <a:lnTo>
                  <a:pt x="560496" y="1847834"/>
                </a:lnTo>
                <a:lnTo>
                  <a:pt x="602394" y="1866143"/>
                </a:lnTo>
                <a:lnTo>
                  <a:pt x="645295" y="1882506"/>
                </a:lnTo>
                <a:lnTo>
                  <a:pt x="689143" y="1896867"/>
                </a:lnTo>
                <a:lnTo>
                  <a:pt x="733883" y="1909171"/>
                </a:lnTo>
                <a:lnTo>
                  <a:pt x="779458" y="1919363"/>
                </a:lnTo>
                <a:lnTo>
                  <a:pt x="825814" y="1927386"/>
                </a:lnTo>
                <a:lnTo>
                  <a:pt x="872895" y="1933186"/>
                </a:lnTo>
                <a:lnTo>
                  <a:pt x="920645" y="1936707"/>
                </a:lnTo>
                <a:lnTo>
                  <a:pt x="969010" y="1937893"/>
                </a:lnTo>
                <a:lnTo>
                  <a:pt x="1017374" y="1936707"/>
                </a:lnTo>
                <a:lnTo>
                  <a:pt x="1065124" y="1933186"/>
                </a:lnTo>
                <a:lnTo>
                  <a:pt x="1112205" y="1927386"/>
                </a:lnTo>
                <a:lnTo>
                  <a:pt x="1158561" y="1919363"/>
                </a:lnTo>
                <a:lnTo>
                  <a:pt x="1204136" y="1909171"/>
                </a:lnTo>
                <a:lnTo>
                  <a:pt x="1248876" y="1896867"/>
                </a:lnTo>
                <a:lnTo>
                  <a:pt x="1292724" y="1882506"/>
                </a:lnTo>
                <a:lnTo>
                  <a:pt x="1335625" y="1866143"/>
                </a:lnTo>
                <a:lnTo>
                  <a:pt x="1377523" y="1847834"/>
                </a:lnTo>
                <a:lnTo>
                  <a:pt x="1418364" y="1827635"/>
                </a:lnTo>
                <a:lnTo>
                  <a:pt x="1458091" y="1805601"/>
                </a:lnTo>
                <a:lnTo>
                  <a:pt x="1496649" y="1781787"/>
                </a:lnTo>
                <a:lnTo>
                  <a:pt x="1533983" y="1756250"/>
                </a:lnTo>
                <a:lnTo>
                  <a:pt x="1570037" y="1729044"/>
                </a:lnTo>
                <a:lnTo>
                  <a:pt x="1604755" y="1700226"/>
                </a:lnTo>
                <a:lnTo>
                  <a:pt x="1638082" y="1669850"/>
                </a:lnTo>
                <a:lnTo>
                  <a:pt x="1669962" y="1637972"/>
                </a:lnTo>
                <a:lnTo>
                  <a:pt x="1700341" y="1604648"/>
                </a:lnTo>
                <a:lnTo>
                  <a:pt x="1729161" y="1569934"/>
                </a:lnTo>
                <a:lnTo>
                  <a:pt x="1756369" y="1533884"/>
                </a:lnTo>
                <a:lnTo>
                  <a:pt x="1781908" y="1496555"/>
                </a:lnTo>
                <a:lnTo>
                  <a:pt x="1805723" y="1458002"/>
                </a:lnTo>
                <a:lnTo>
                  <a:pt x="1827758" y="1418280"/>
                </a:lnTo>
                <a:lnTo>
                  <a:pt x="1847959" y="1377445"/>
                </a:lnTo>
                <a:lnTo>
                  <a:pt x="1866268" y="1335553"/>
                </a:lnTo>
                <a:lnTo>
                  <a:pt x="1882632" y="1292659"/>
                </a:lnTo>
                <a:lnTo>
                  <a:pt x="1896993" y="1248818"/>
                </a:lnTo>
                <a:lnTo>
                  <a:pt x="1909298" y="1204087"/>
                </a:lnTo>
                <a:lnTo>
                  <a:pt x="1919490" y="1158520"/>
                </a:lnTo>
                <a:lnTo>
                  <a:pt x="1927513" y="1112173"/>
                </a:lnTo>
                <a:lnTo>
                  <a:pt x="1933313" y="1065102"/>
                </a:lnTo>
                <a:lnTo>
                  <a:pt x="1936834" y="1017362"/>
                </a:lnTo>
                <a:lnTo>
                  <a:pt x="1938020" y="969010"/>
                </a:lnTo>
                <a:lnTo>
                  <a:pt x="1936834" y="920645"/>
                </a:lnTo>
                <a:lnTo>
                  <a:pt x="1933313" y="872895"/>
                </a:lnTo>
                <a:lnTo>
                  <a:pt x="1927513" y="825814"/>
                </a:lnTo>
                <a:lnTo>
                  <a:pt x="1919490" y="779458"/>
                </a:lnTo>
                <a:lnTo>
                  <a:pt x="1909298" y="733883"/>
                </a:lnTo>
                <a:lnTo>
                  <a:pt x="1896993" y="689143"/>
                </a:lnTo>
                <a:lnTo>
                  <a:pt x="1882632" y="645295"/>
                </a:lnTo>
                <a:lnTo>
                  <a:pt x="1866268" y="602394"/>
                </a:lnTo>
                <a:lnTo>
                  <a:pt x="1847959" y="560496"/>
                </a:lnTo>
                <a:lnTo>
                  <a:pt x="1827758" y="519655"/>
                </a:lnTo>
                <a:lnTo>
                  <a:pt x="1805723" y="479928"/>
                </a:lnTo>
                <a:lnTo>
                  <a:pt x="1781908" y="441370"/>
                </a:lnTo>
                <a:lnTo>
                  <a:pt x="1756369" y="404036"/>
                </a:lnTo>
                <a:lnTo>
                  <a:pt x="1729161" y="367982"/>
                </a:lnTo>
                <a:lnTo>
                  <a:pt x="1700341" y="333264"/>
                </a:lnTo>
                <a:lnTo>
                  <a:pt x="1669962" y="299937"/>
                </a:lnTo>
                <a:lnTo>
                  <a:pt x="1638082" y="268057"/>
                </a:lnTo>
                <a:lnTo>
                  <a:pt x="1604755" y="237678"/>
                </a:lnTo>
                <a:lnTo>
                  <a:pt x="1570037" y="208858"/>
                </a:lnTo>
                <a:lnTo>
                  <a:pt x="1533983" y="181650"/>
                </a:lnTo>
                <a:lnTo>
                  <a:pt x="1496649" y="156111"/>
                </a:lnTo>
                <a:lnTo>
                  <a:pt x="1458091" y="132296"/>
                </a:lnTo>
                <a:lnTo>
                  <a:pt x="1418364" y="110261"/>
                </a:lnTo>
                <a:lnTo>
                  <a:pt x="1377523" y="90060"/>
                </a:lnTo>
                <a:lnTo>
                  <a:pt x="1335625" y="71751"/>
                </a:lnTo>
                <a:lnTo>
                  <a:pt x="1292724" y="55387"/>
                </a:lnTo>
                <a:lnTo>
                  <a:pt x="1248876" y="41026"/>
                </a:lnTo>
                <a:lnTo>
                  <a:pt x="1204136" y="28721"/>
                </a:lnTo>
                <a:lnTo>
                  <a:pt x="1158561" y="18529"/>
                </a:lnTo>
                <a:lnTo>
                  <a:pt x="1112205" y="10506"/>
                </a:lnTo>
                <a:lnTo>
                  <a:pt x="1065124" y="4706"/>
                </a:lnTo>
                <a:lnTo>
                  <a:pt x="1017374" y="1185"/>
                </a:lnTo>
                <a:lnTo>
                  <a:pt x="969010" y="0"/>
                </a:lnTo>
                <a:close/>
              </a:path>
            </a:pathLst>
          </a:custGeom>
          <a:solidFill>
            <a:srgbClr val="D4D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071365" y="2093722"/>
            <a:ext cx="99949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Tribunais</a:t>
            </a:r>
            <a:r>
              <a:rPr sz="11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287773" y="2261362"/>
            <a:ext cx="5645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Cont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703696" y="4025265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09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5"/>
                </a:lnTo>
                <a:lnTo>
                  <a:pt x="645295" y="55386"/>
                </a:lnTo>
                <a:lnTo>
                  <a:pt x="602394" y="71749"/>
                </a:lnTo>
                <a:lnTo>
                  <a:pt x="560496" y="90058"/>
                </a:lnTo>
                <a:lnTo>
                  <a:pt x="519655" y="110257"/>
                </a:lnTo>
                <a:lnTo>
                  <a:pt x="479928" y="132291"/>
                </a:lnTo>
                <a:lnTo>
                  <a:pt x="441370" y="156105"/>
                </a:lnTo>
                <a:lnTo>
                  <a:pt x="404036" y="181642"/>
                </a:lnTo>
                <a:lnTo>
                  <a:pt x="367982" y="208848"/>
                </a:lnTo>
                <a:lnTo>
                  <a:pt x="333264" y="237666"/>
                </a:lnTo>
                <a:lnTo>
                  <a:pt x="299937" y="268042"/>
                </a:lnTo>
                <a:lnTo>
                  <a:pt x="268057" y="299920"/>
                </a:lnTo>
                <a:lnTo>
                  <a:pt x="237678" y="333244"/>
                </a:lnTo>
                <a:lnTo>
                  <a:pt x="208858" y="367958"/>
                </a:lnTo>
                <a:lnTo>
                  <a:pt x="181650" y="404008"/>
                </a:lnTo>
                <a:lnTo>
                  <a:pt x="156111" y="441337"/>
                </a:lnTo>
                <a:lnTo>
                  <a:pt x="132296" y="479890"/>
                </a:lnTo>
                <a:lnTo>
                  <a:pt x="110261" y="519612"/>
                </a:lnTo>
                <a:lnTo>
                  <a:pt x="90060" y="560447"/>
                </a:lnTo>
                <a:lnTo>
                  <a:pt x="71751" y="602339"/>
                </a:lnTo>
                <a:lnTo>
                  <a:pt x="55387" y="645233"/>
                </a:lnTo>
                <a:lnTo>
                  <a:pt x="41026" y="689074"/>
                </a:lnTo>
                <a:lnTo>
                  <a:pt x="28721" y="733805"/>
                </a:lnTo>
                <a:lnTo>
                  <a:pt x="18529" y="779372"/>
                </a:lnTo>
                <a:lnTo>
                  <a:pt x="10506" y="825719"/>
                </a:lnTo>
                <a:lnTo>
                  <a:pt x="4706" y="872790"/>
                </a:lnTo>
                <a:lnTo>
                  <a:pt x="1185" y="920530"/>
                </a:lnTo>
                <a:lnTo>
                  <a:pt x="0" y="968883"/>
                </a:lnTo>
                <a:lnTo>
                  <a:pt x="1185" y="1017247"/>
                </a:lnTo>
                <a:lnTo>
                  <a:pt x="4706" y="1064997"/>
                </a:lnTo>
                <a:lnTo>
                  <a:pt x="10506" y="1112079"/>
                </a:lnTo>
                <a:lnTo>
                  <a:pt x="18529" y="1158435"/>
                </a:lnTo>
                <a:lnTo>
                  <a:pt x="28721" y="1204011"/>
                </a:lnTo>
                <a:lnTo>
                  <a:pt x="41026" y="1248752"/>
                </a:lnTo>
                <a:lnTo>
                  <a:pt x="55387" y="1292601"/>
                </a:lnTo>
                <a:lnTo>
                  <a:pt x="71751" y="1335503"/>
                </a:lnTo>
                <a:lnTo>
                  <a:pt x="90060" y="1377403"/>
                </a:lnTo>
                <a:lnTo>
                  <a:pt x="110261" y="1418245"/>
                </a:lnTo>
                <a:lnTo>
                  <a:pt x="132296" y="1457974"/>
                </a:lnTo>
                <a:lnTo>
                  <a:pt x="156111" y="1496534"/>
                </a:lnTo>
                <a:lnTo>
                  <a:pt x="181650" y="1533869"/>
                </a:lnTo>
                <a:lnTo>
                  <a:pt x="208858" y="1569924"/>
                </a:lnTo>
                <a:lnTo>
                  <a:pt x="237678" y="1604644"/>
                </a:lnTo>
                <a:lnTo>
                  <a:pt x="268057" y="1637973"/>
                </a:lnTo>
                <a:lnTo>
                  <a:pt x="299937" y="1669855"/>
                </a:lnTo>
                <a:lnTo>
                  <a:pt x="333264" y="1700235"/>
                </a:lnTo>
                <a:lnTo>
                  <a:pt x="367982" y="1729058"/>
                </a:lnTo>
                <a:lnTo>
                  <a:pt x="404036" y="1756267"/>
                </a:lnTo>
                <a:lnTo>
                  <a:pt x="441370" y="1781808"/>
                </a:lnTo>
                <a:lnTo>
                  <a:pt x="479928" y="1805624"/>
                </a:lnTo>
                <a:lnTo>
                  <a:pt x="519655" y="1827661"/>
                </a:lnTo>
                <a:lnTo>
                  <a:pt x="560496" y="1847863"/>
                </a:lnTo>
                <a:lnTo>
                  <a:pt x="602394" y="1866174"/>
                </a:lnTo>
                <a:lnTo>
                  <a:pt x="645295" y="1882538"/>
                </a:lnTo>
                <a:lnTo>
                  <a:pt x="689143" y="1896901"/>
                </a:lnTo>
                <a:lnTo>
                  <a:pt x="733883" y="1909206"/>
                </a:lnTo>
                <a:lnTo>
                  <a:pt x="779458" y="1919399"/>
                </a:lnTo>
                <a:lnTo>
                  <a:pt x="825814" y="1927423"/>
                </a:lnTo>
                <a:lnTo>
                  <a:pt x="872895" y="1933224"/>
                </a:lnTo>
                <a:lnTo>
                  <a:pt x="920645" y="1936745"/>
                </a:lnTo>
                <a:lnTo>
                  <a:pt x="969009" y="1937931"/>
                </a:lnTo>
                <a:lnTo>
                  <a:pt x="1017374" y="1936745"/>
                </a:lnTo>
                <a:lnTo>
                  <a:pt x="1065124" y="1933224"/>
                </a:lnTo>
                <a:lnTo>
                  <a:pt x="1112205" y="1927423"/>
                </a:lnTo>
                <a:lnTo>
                  <a:pt x="1158561" y="1919399"/>
                </a:lnTo>
                <a:lnTo>
                  <a:pt x="1204136" y="1909206"/>
                </a:lnTo>
                <a:lnTo>
                  <a:pt x="1248876" y="1896901"/>
                </a:lnTo>
                <a:lnTo>
                  <a:pt x="1292724" y="1882538"/>
                </a:lnTo>
                <a:lnTo>
                  <a:pt x="1335625" y="1866174"/>
                </a:lnTo>
                <a:lnTo>
                  <a:pt x="1377523" y="1847863"/>
                </a:lnTo>
                <a:lnTo>
                  <a:pt x="1418364" y="1827661"/>
                </a:lnTo>
                <a:lnTo>
                  <a:pt x="1458091" y="1805624"/>
                </a:lnTo>
                <a:lnTo>
                  <a:pt x="1496649" y="1781808"/>
                </a:lnTo>
                <a:lnTo>
                  <a:pt x="1533983" y="1756267"/>
                </a:lnTo>
                <a:lnTo>
                  <a:pt x="1570037" y="1729058"/>
                </a:lnTo>
                <a:lnTo>
                  <a:pt x="1604755" y="1700235"/>
                </a:lnTo>
                <a:lnTo>
                  <a:pt x="1638082" y="1669855"/>
                </a:lnTo>
                <a:lnTo>
                  <a:pt x="1669962" y="1637973"/>
                </a:lnTo>
                <a:lnTo>
                  <a:pt x="1700341" y="1604644"/>
                </a:lnTo>
                <a:lnTo>
                  <a:pt x="1729161" y="1569924"/>
                </a:lnTo>
                <a:lnTo>
                  <a:pt x="1756369" y="1533869"/>
                </a:lnTo>
                <a:lnTo>
                  <a:pt x="1781908" y="1496534"/>
                </a:lnTo>
                <a:lnTo>
                  <a:pt x="1805723" y="1457974"/>
                </a:lnTo>
                <a:lnTo>
                  <a:pt x="1827758" y="1418245"/>
                </a:lnTo>
                <a:lnTo>
                  <a:pt x="1847959" y="1377403"/>
                </a:lnTo>
                <a:lnTo>
                  <a:pt x="1866268" y="1335503"/>
                </a:lnTo>
                <a:lnTo>
                  <a:pt x="1882632" y="1292601"/>
                </a:lnTo>
                <a:lnTo>
                  <a:pt x="1896993" y="1248752"/>
                </a:lnTo>
                <a:lnTo>
                  <a:pt x="1909298" y="1204011"/>
                </a:lnTo>
                <a:lnTo>
                  <a:pt x="1919490" y="1158435"/>
                </a:lnTo>
                <a:lnTo>
                  <a:pt x="1927513" y="1112079"/>
                </a:lnTo>
                <a:lnTo>
                  <a:pt x="1933313" y="1064997"/>
                </a:lnTo>
                <a:lnTo>
                  <a:pt x="1936834" y="1017247"/>
                </a:lnTo>
                <a:lnTo>
                  <a:pt x="1938020" y="968883"/>
                </a:lnTo>
                <a:lnTo>
                  <a:pt x="1936834" y="920530"/>
                </a:lnTo>
                <a:lnTo>
                  <a:pt x="1933313" y="872790"/>
                </a:lnTo>
                <a:lnTo>
                  <a:pt x="1927513" y="825719"/>
                </a:lnTo>
                <a:lnTo>
                  <a:pt x="1919490" y="779372"/>
                </a:lnTo>
                <a:lnTo>
                  <a:pt x="1909298" y="733805"/>
                </a:lnTo>
                <a:lnTo>
                  <a:pt x="1896993" y="689074"/>
                </a:lnTo>
                <a:lnTo>
                  <a:pt x="1882632" y="645233"/>
                </a:lnTo>
                <a:lnTo>
                  <a:pt x="1866268" y="602339"/>
                </a:lnTo>
                <a:lnTo>
                  <a:pt x="1847959" y="560447"/>
                </a:lnTo>
                <a:lnTo>
                  <a:pt x="1827758" y="519612"/>
                </a:lnTo>
                <a:lnTo>
                  <a:pt x="1805723" y="479890"/>
                </a:lnTo>
                <a:lnTo>
                  <a:pt x="1781908" y="441337"/>
                </a:lnTo>
                <a:lnTo>
                  <a:pt x="1756369" y="404008"/>
                </a:lnTo>
                <a:lnTo>
                  <a:pt x="1729161" y="367958"/>
                </a:lnTo>
                <a:lnTo>
                  <a:pt x="1700341" y="333244"/>
                </a:lnTo>
                <a:lnTo>
                  <a:pt x="1669962" y="299920"/>
                </a:lnTo>
                <a:lnTo>
                  <a:pt x="1638082" y="268042"/>
                </a:lnTo>
                <a:lnTo>
                  <a:pt x="1604755" y="237666"/>
                </a:lnTo>
                <a:lnTo>
                  <a:pt x="1570037" y="208848"/>
                </a:lnTo>
                <a:lnTo>
                  <a:pt x="1533983" y="181642"/>
                </a:lnTo>
                <a:lnTo>
                  <a:pt x="1496649" y="156105"/>
                </a:lnTo>
                <a:lnTo>
                  <a:pt x="1458091" y="132291"/>
                </a:lnTo>
                <a:lnTo>
                  <a:pt x="1418364" y="110257"/>
                </a:lnTo>
                <a:lnTo>
                  <a:pt x="1377523" y="90058"/>
                </a:lnTo>
                <a:lnTo>
                  <a:pt x="1335625" y="71749"/>
                </a:lnTo>
                <a:lnTo>
                  <a:pt x="1292724" y="55386"/>
                </a:lnTo>
                <a:lnTo>
                  <a:pt x="1248876" y="41025"/>
                </a:lnTo>
                <a:lnTo>
                  <a:pt x="1204136" y="28721"/>
                </a:lnTo>
                <a:lnTo>
                  <a:pt x="1158561" y="18529"/>
                </a:lnTo>
                <a:lnTo>
                  <a:pt x="1112205" y="10506"/>
                </a:lnTo>
                <a:lnTo>
                  <a:pt x="1065124" y="4706"/>
                </a:lnTo>
                <a:lnTo>
                  <a:pt x="1017374" y="1185"/>
                </a:lnTo>
                <a:lnTo>
                  <a:pt x="969009" y="0"/>
                </a:lnTo>
                <a:close/>
              </a:path>
            </a:pathLst>
          </a:custGeom>
          <a:solidFill>
            <a:srgbClr val="F6D5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6280530" y="4813553"/>
            <a:ext cx="78486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0495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Poder  J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iá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rio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260465" y="1658111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10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6"/>
                </a:lnTo>
                <a:lnTo>
                  <a:pt x="645295" y="55387"/>
                </a:lnTo>
                <a:lnTo>
                  <a:pt x="602394" y="71751"/>
                </a:lnTo>
                <a:lnTo>
                  <a:pt x="560496" y="90060"/>
                </a:lnTo>
                <a:lnTo>
                  <a:pt x="519655" y="110261"/>
                </a:lnTo>
                <a:lnTo>
                  <a:pt x="479928" y="132296"/>
                </a:lnTo>
                <a:lnTo>
                  <a:pt x="441370" y="156111"/>
                </a:lnTo>
                <a:lnTo>
                  <a:pt x="404036" y="181650"/>
                </a:lnTo>
                <a:lnTo>
                  <a:pt x="367982" y="208858"/>
                </a:lnTo>
                <a:lnTo>
                  <a:pt x="333264" y="237678"/>
                </a:lnTo>
                <a:lnTo>
                  <a:pt x="299937" y="268057"/>
                </a:lnTo>
                <a:lnTo>
                  <a:pt x="268057" y="299937"/>
                </a:lnTo>
                <a:lnTo>
                  <a:pt x="237678" y="333264"/>
                </a:lnTo>
                <a:lnTo>
                  <a:pt x="208858" y="367982"/>
                </a:lnTo>
                <a:lnTo>
                  <a:pt x="181650" y="404036"/>
                </a:lnTo>
                <a:lnTo>
                  <a:pt x="156111" y="441370"/>
                </a:lnTo>
                <a:lnTo>
                  <a:pt x="132296" y="479928"/>
                </a:lnTo>
                <a:lnTo>
                  <a:pt x="110261" y="519655"/>
                </a:lnTo>
                <a:lnTo>
                  <a:pt x="90060" y="560496"/>
                </a:lnTo>
                <a:lnTo>
                  <a:pt x="71751" y="602394"/>
                </a:lnTo>
                <a:lnTo>
                  <a:pt x="55387" y="645295"/>
                </a:lnTo>
                <a:lnTo>
                  <a:pt x="41026" y="689143"/>
                </a:lnTo>
                <a:lnTo>
                  <a:pt x="28721" y="733883"/>
                </a:lnTo>
                <a:lnTo>
                  <a:pt x="18529" y="779458"/>
                </a:lnTo>
                <a:lnTo>
                  <a:pt x="10506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10"/>
                </a:lnTo>
                <a:lnTo>
                  <a:pt x="1185" y="1017374"/>
                </a:lnTo>
                <a:lnTo>
                  <a:pt x="4706" y="1065124"/>
                </a:lnTo>
                <a:lnTo>
                  <a:pt x="10506" y="1112205"/>
                </a:lnTo>
                <a:lnTo>
                  <a:pt x="18529" y="1158561"/>
                </a:lnTo>
                <a:lnTo>
                  <a:pt x="28721" y="1204136"/>
                </a:lnTo>
                <a:lnTo>
                  <a:pt x="41026" y="1248876"/>
                </a:lnTo>
                <a:lnTo>
                  <a:pt x="55387" y="1292724"/>
                </a:lnTo>
                <a:lnTo>
                  <a:pt x="71751" y="1335625"/>
                </a:lnTo>
                <a:lnTo>
                  <a:pt x="90060" y="1377523"/>
                </a:lnTo>
                <a:lnTo>
                  <a:pt x="110261" y="1418364"/>
                </a:lnTo>
                <a:lnTo>
                  <a:pt x="132296" y="1458091"/>
                </a:lnTo>
                <a:lnTo>
                  <a:pt x="156111" y="1496649"/>
                </a:lnTo>
                <a:lnTo>
                  <a:pt x="181650" y="1533983"/>
                </a:lnTo>
                <a:lnTo>
                  <a:pt x="208858" y="1570037"/>
                </a:lnTo>
                <a:lnTo>
                  <a:pt x="237678" y="1604755"/>
                </a:lnTo>
                <a:lnTo>
                  <a:pt x="268057" y="1638082"/>
                </a:lnTo>
                <a:lnTo>
                  <a:pt x="299937" y="1669962"/>
                </a:lnTo>
                <a:lnTo>
                  <a:pt x="333264" y="1700341"/>
                </a:lnTo>
                <a:lnTo>
                  <a:pt x="367982" y="1729161"/>
                </a:lnTo>
                <a:lnTo>
                  <a:pt x="404036" y="1756369"/>
                </a:lnTo>
                <a:lnTo>
                  <a:pt x="441370" y="1781908"/>
                </a:lnTo>
                <a:lnTo>
                  <a:pt x="479928" y="1805723"/>
                </a:lnTo>
                <a:lnTo>
                  <a:pt x="519655" y="1827758"/>
                </a:lnTo>
                <a:lnTo>
                  <a:pt x="560496" y="1847959"/>
                </a:lnTo>
                <a:lnTo>
                  <a:pt x="602394" y="1866268"/>
                </a:lnTo>
                <a:lnTo>
                  <a:pt x="645295" y="1882632"/>
                </a:lnTo>
                <a:lnTo>
                  <a:pt x="689143" y="1896993"/>
                </a:lnTo>
                <a:lnTo>
                  <a:pt x="733883" y="1909298"/>
                </a:lnTo>
                <a:lnTo>
                  <a:pt x="779458" y="1919490"/>
                </a:lnTo>
                <a:lnTo>
                  <a:pt x="825814" y="1927513"/>
                </a:lnTo>
                <a:lnTo>
                  <a:pt x="872895" y="1933313"/>
                </a:lnTo>
                <a:lnTo>
                  <a:pt x="920645" y="1936834"/>
                </a:lnTo>
                <a:lnTo>
                  <a:pt x="969010" y="1938020"/>
                </a:lnTo>
                <a:lnTo>
                  <a:pt x="1017374" y="1936834"/>
                </a:lnTo>
                <a:lnTo>
                  <a:pt x="1065124" y="1933313"/>
                </a:lnTo>
                <a:lnTo>
                  <a:pt x="1112205" y="1927513"/>
                </a:lnTo>
                <a:lnTo>
                  <a:pt x="1158561" y="1919490"/>
                </a:lnTo>
                <a:lnTo>
                  <a:pt x="1204136" y="1909298"/>
                </a:lnTo>
                <a:lnTo>
                  <a:pt x="1248876" y="1896993"/>
                </a:lnTo>
                <a:lnTo>
                  <a:pt x="1292724" y="1882632"/>
                </a:lnTo>
                <a:lnTo>
                  <a:pt x="1335625" y="1866268"/>
                </a:lnTo>
                <a:lnTo>
                  <a:pt x="1377523" y="1847959"/>
                </a:lnTo>
                <a:lnTo>
                  <a:pt x="1418364" y="1827758"/>
                </a:lnTo>
                <a:lnTo>
                  <a:pt x="1458091" y="1805723"/>
                </a:lnTo>
                <a:lnTo>
                  <a:pt x="1496649" y="1781908"/>
                </a:lnTo>
                <a:lnTo>
                  <a:pt x="1533983" y="1756369"/>
                </a:lnTo>
                <a:lnTo>
                  <a:pt x="1570037" y="1729161"/>
                </a:lnTo>
                <a:lnTo>
                  <a:pt x="1604755" y="1700341"/>
                </a:lnTo>
                <a:lnTo>
                  <a:pt x="1638082" y="1669962"/>
                </a:lnTo>
                <a:lnTo>
                  <a:pt x="1669962" y="1638082"/>
                </a:lnTo>
                <a:lnTo>
                  <a:pt x="1700341" y="1604755"/>
                </a:lnTo>
                <a:lnTo>
                  <a:pt x="1729161" y="1570037"/>
                </a:lnTo>
                <a:lnTo>
                  <a:pt x="1756369" y="1533983"/>
                </a:lnTo>
                <a:lnTo>
                  <a:pt x="1781908" y="1496649"/>
                </a:lnTo>
                <a:lnTo>
                  <a:pt x="1805723" y="1458091"/>
                </a:lnTo>
                <a:lnTo>
                  <a:pt x="1827758" y="1418364"/>
                </a:lnTo>
                <a:lnTo>
                  <a:pt x="1847959" y="1377523"/>
                </a:lnTo>
                <a:lnTo>
                  <a:pt x="1866268" y="1335625"/>
                </a:lnTo>
                <a:lnTo>
                  <a:pt x="1882632" y="1292724"/>
                </a:lnTo>
                <a:lnTo>
                  <a:pt x="1896993" y="1248876"/>
                </a:lnTo>
                <a:lnTo>
                  <a:pt x="1909298" y="1204136"/>
                </a:lnTo>
                <a:lnTo>
                  <a:pt x="1919490" y="1158561"/>
                </a:lnTo>
                <a:lnTo>
                  <a:pt x="1927513" y="1112205"/>
                </a:lnTo>
                <a:lnTo>
                  <a:pt x="1933313" y="1065124"/>
                </a:lnTo>
                <a:lnTo>
                  <a:pt x="1936834" y="1017374"/>
                </a:lnTo>
                <a:lnTo>
                  <a:pt x="1938019" y="969010"/>
                </a:lnTo>
                <a:lnTo>
                  <a:pt x="1936834" y="920645"/>
                </a:lnTo>
                <a:lnTo>
                  <a:pt x="1933313" y="872895"/>
                </a:lnTo>
                <a:lnTo>
                  <a:pt x="1927513" y="825814"/>
                </a:lnTo>
                <a:lnTo>
                  <a:pt x="1919490" y="779458"/>
                </a:lnTo>
                <a:lnTo>
                  <a:pt x="1909298" y="733883"/>
                </a:lnTo>
                <a:lnTo>
                  <a:pt x="1896993" y="689143"/>
                </a:lnTo>
                <a:lnTo>
                  <a:pt x="1882632" y="645295"/>
                </a:lnTo>
                <a:lnTo>
                  <a:pt x="1866268" y="602394"/>
                </a:lnTo>
                <a:lnTo>
                  <a:pt x="1847959" y="560496"/>
                </a:lnTo>
                <a:lnTo>
                  <a:pt x="1827758" y="519655"/>
                </a:lnTo>
                <a:lnTo>
                  <a:pt x="1805723" y="479928"/>
                </a:lnTo>
                <a:lnTo>
                  <a:pt x="1781908" y="441370"/>
                </a:lnTo>
                <a:lnTo>
                  <a:pt x="1756369" y="404036"/>
                </a:lnTo>
                <a:lnTo>
                  <a:pt x="1729161" y="367982"/>
                </a:lnTo>
                <a:lnTo>
                  <a:pt x="1700341" y="333264"/>
                </a:lnTo>
                <a:lnTo>
                  <a:pt x="1669962" y="299937"/>
                </a:lnTo>
                <a:lnTo>
                  <a:pt x="1638082" y="268057"/>
                </a:lnTo>
                <a:lnTo>
                  <a:pt x="1604755" y="237678"/>
                </a:lnTo>
                <a:lnTo>
                  <a:pt x="1570037" y="208858"/>
                </a:lnTo>
                <a:lnTo>
                  <a:pt x="1533983" y="181650"/>
                </a:lnTo>
                <a:lnTo>
                  <a:pt x="1496649" y="156111"/>
                </a:lnTo>
                <a:lnTo>
                  <a:pt x="1458091" y="132296"/>
                </a:lnTo>
                <a:lnTo>
                  <a:pt x="1418364" y="110261"/>
                </a:lnTo>
                <a:lnTo>
                  <a:pt x="1377523" y="90060"/>
                </a:lnTo>
                <a:lnTo>
                  <a:pt x="1335625" y="71751"/>
                </a:lnTo>
                <a:lnTo>
                  <a:pt x="1292724" y="55387"/>
                </a:lnTo>
                <a:lnTo>
                  <a:pt x="1248876" y="41026"/>
                </a:lnTo>
                <a:lnTo>
                  <a:pt x="1204136" y="28721"/>
                </a:lnTo>
                <a:lnTo>
                  <a:pt x="1158561" y="18529"/>
                </a:lnTo>
                <a:lnTo>
                  <a:pt x="1112205" y="10506"/>
                </a:lnTo>
                <a:lnTo>
                  <a:pt x="1065124" y="4706"/>
                </a:lnTo>
                <a:lnTo>
                  <a:pt x="1017374" y="1185"/>
                </a:lnTo>
                <a:lnTo>
                  <a:pt x="969010" y="0"/>
                </a:lnTo>
                <a:close/>
              </a:path>
            </a:pathLst>
          </a:custGeom>
          <a:solidFill>
            <a:srgbClr val="606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6637401" y="2026666"/>
            <a:ext cx="118427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040" marR="5080" indent="-5334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Organizações</a:t>
            </a:r>
            <a:r>
              <a:rPr sz="1100" spc="-4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da  Sociedade</a:t>
            </a:r>
            <a:r>
              <a:rPr sz="1100" spc="-4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731889" y="2361945"/>
            <a:ext cx="995044" cy="528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Fomento,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 colaboração</a:t>
            </a:r>
            <a:r>
              <a:rPr sz="1100" spc="-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817614" y="2864866"/>
            <a:ext cx="82550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334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acordo 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coo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er</a:t>
            </a: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ção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7641717" y="2515997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09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6"/>
                </a:lnTo>
                <a:lnTo>
                  <a:pt x="645295" y="55387"/>
                </a:lnTo>
                <a:lnTo>
                  <a:pt x="602394" y="71751"/>
                </a:lnTo>
                <a:lnTo>
                  <a:pt x="560496" y="90060"/>
                </a:lnTo>
                <a:lnTo>
                  <a:pt x="519655" y="110261"/>
                </a:lnTo>
                <a:lnTo>
                  <a:pt x="479928" y="132296"/>
                </a:lnTo>
                <a:lnTo>
                  <a:pt x="441370" y="156111"/>
                </a:lnTo>
                <a:lnTo>
                  <a:pt x="404036" y="181650"/>
                </a:lnTo>
                <a:lnTo>
                  <a:pt x="367982" y="208858"/>
                </a:lnTo>
                <a:lnTo>
                  <a:pt x="333264" y="237678"/>
                </a:lnTo>
                <a:lnTo>
                  <a:pt x="299937" y="268057"/>
                </a:lnTo>
                <a:lnTo>
                  <a:pt x="268057" y="299937"/>
                </a:lnTo>
                <a:lnTo>
                  <a:pt x="237678" y="333264"/>
                </a:lnTo>
                <a:lnTo>
                  <a:pt x="208858" y="367982"/>
                </a:lnTo>
                <a:lnTo>
                  <a:pt x="181650" y="404036"/>
                </a:lnTo>
                <a:lnTo>
                  <a:pt x="156111" y="441370"/>
                </a:lnTo>
                <a:lnTo>
                  <a:pt x="132296" y="479928"/>
                </a:lnTo>
                <a:lnTo>
                  <a:pt x="110261" y="519655"/>
                </a:lnTo>
                <a:lnTo>
                  <a:pt x="90060" y="560496"/>
                </a:lnTo>
                <a:lnTo>
                  <a:pt x="71751" y="602394"/>
                </a:lnTo>
                <a:lnTo>
                  <a:pt x="55387" y="645295"/>
                </a:lnTo>
                <a:lnTo>
                  <a:pt x="41026" y="689143"/>
                </a:lnTo>
                <a:lnTo>
                  <a:pt x="28721" y="733883"/>
                </a:lnTo>
                <a:lnTo>
                  <a:pt x="18529" y="779458"/>
                </a:lnTo>
                <a:lnTo>
                  <a:pt x="10506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10"/>
                </a:lnTo>
                <a:lnTo>
                  <a:pt x="1185" y="1017374"/>
                </a:lnTo>
                <a:lnTo>
                  <a:pt x="4706" y="1065124"/>
                </a:lnTo>
                <a:lnTo>
                  <a:pt x="10506" y="1112205"/>
                </a:lnTo>
                <a:lnTo>
                  <a:pt x="18529" y="1158561"/>
                </a:lnTo>
                <a:lnTo>
                  <a:pt x="28721" y="1204136"/>
                </a:lnTo>
                <a:lnTo>
                  <a:pt x="41026" y="1248876"/>
                </a:lnTo>
                <a:lnTo>
                  <a:pt x="55387" y="1292724"/>
                </a:lnTo>
                <a:lnTo>
                  <a:pt x="71751" y="1335625"/>
                </a:lnTo>
                <a:lnTo>
                  <a:pt x="90060" y="1377523"/>
                </a:lnTo>
                <a:lnTo>
                  <a:pt x="110261" y="1418364"/>
                </a:lnTo>
                <a:lnTo>
                  <a:pt x="132296" y="1458091"/>
                </a:lnTo>
                <a:lnTo>
                  <a:pt x="156111" y="1496649"/>
                </a:lnTo>
                <a:lnTo>
                  <a:pt x="181650" y="1533983"/>
                </a:lnTo>
                <a:lnTo>
                  <a:pt x="208858" y="1570037"/>
                </a:lnTo>
                <a:lnTo>
                  <a:pt x="237678" y="1604755"/>
                </a:lnTo>
                <a:lnTo>
                  <a:pt x="268057" y="1638082"/>
                </a:lnTo>
                <a:lnTo>
                  <a:pt x="299937" y="1669962"/>
                </a:lnTo>
                <a:lnTo>
                  <a:pt x="333264" y="1700341"/>
                </a:lnTo>
                <a:lnTo>
                  <a:pt x="367982" y="1729161"/>
                </a:lnTo>
                <a:lnTo>
                  <a:pt x="404036" y="1756369"/>
                </a:lnTo>
                <a:lnTo>
                  <a:pt x="441370" y="1781908"/>
                </a:lnTo>
                <a:lnTo>
                  <a:pt x="479928" y="1805723"/>
                </a:lnTo>
                <a:lnTo>
                  <a:pt x="519655" y="1827758"/>
                </a:lnTo>
                <a:lnTo>
                  <a:pt x="560496" y="1847959"/>
                </a:lnTo>
                <a:lnTo>
                  <a:pt x="602394" y="1866268"/>
                </a:lnTo>
                <a:lnTo>
                  <a:pt x="645295" y="1882632"/>
                </a:lnTo>
                <a:lnTo>
                  <a:pt x="689143" y="1896993"/>
                </a:lnTo>
                <a:lnTo>
                  <a:pt x="733883" y="1909298"/>
                </a:lnTo>
                <a:lnTo>
                  <a:pt x="779458" y="1919490"/>
                </a:lnTo>
                <a:lnTo>
                  <a:pt x="825814" y="1927513"/>
                </a:lnTo>
                <a:lnTo>
                  <a:pt x="872895" y="1933313"/>
                </a:lnTo>
                <a:lnTo>
                  <a:pt x="920645" y="1936834"/>
                </a:lnTo>
                <a:lnTo>
                  <a:pt x="969009" y="1938020"/>
                </a:lnTo>
                <a:lnTo>
                  <a:pt x="1017362" y="1936834"/>
                </a:lnTo>
                <a:lnTo>
                  <a:pt x="1065102" y="1933313"/>
                </a:lnTo>
                <a:lnTo>
                  <a:pt x="1112173" y="1927513"/>
                </a:lnTo>
                <a:lnTo>
                  <a:pt x="1158520" y="1919490"/>
                </a:lnTo>
                <a:lnTo>
                  <a:pt x="1204087" y="1909298"/>
                </a:lnTo>
                <a:lnTo>
                  <a:pt x="1248818" y="1896993"/>
                </a:lnTo>
                <a:lnTo>
                  <a:pt x="1292659" y="1882632"/>
                </a:lnTo>
                <a:lnTo>
                  <a:pt x="1335553" y="1866268"/>
                </a:lnTo>
                <a:lnTo>
                  <a:pt x="1377445" y="1847959"/>
                </a:lnTo>
                <a:lnTo>
                  <a:pt x="1418280" y="1827758"/>
                </a:lnTo>
                <a:lnTo>
                  <a:pt x="1458002" y="1805723"/>
                </a:lnTo>
                <a:lnTo>
                  <a:pt x="1496555" y="1781908"/>
                </a:lnTo>
                <a:lnTo>
                  <a:pt x="1533884" y="1756369"/>
                </a:lnTo>
                <a:lnTo>
                  <a:pt x="1569934" y="1729161"/>
                </a:lnTo>
                <a:lnTo>
                  <a:pt x="1604648" y="1700341"/>
                </a:lnTo>
                <a:lnTo>
                  <a:pt x="1637972" y="1669962"/>
                </a:lnTo>
                <a:lnTo>
                  <a:pt x="1669850" y="1638082"/>
                </a:lnTo>
                <a:lnTo>
                  <a:pt x="1700226" y="1604755"/>
                </a:lnTo>
                <a:lnTo>
                  <a:pt x="1729044" y="1570037"/>
                </a:lnTo>
                <a:lnTo>
                  <a:pt x="1756250" y="1533983"/>
                </a:lnTo>
                <a:lnTo>
                  <a:pt x="1781787" y="1496649"/>
                </a:lnTo>
                <a:lnTo>
                  <a:pt x="1805601" y="1458091"/>
                </a:lnTo>
                <a:lnTo>
                  <a:pt x="1827635" y="1418364"/>
                </a:lnTo>
                <a:lnTo>
                  <a:pt x="1847834" y="1377523"/>
                </a:lnTo>
                <a:lnTo>
                  <a:pt x="1866143" y="1335625"/>
                </a:lnTo>
                <a:lnTo>
                  <a:pt x="1882506" y="1292724"/>
                </a:lnTo>
                <a:lnTo>
                  <a:pt x="1896867" y="1248876"/>
                </a:lnTo>
                <a:lnTo>
                  <a:pt x="1909171" y="1204136"/>
                </a:lnTo>
                <a:lnTo>
                  <a:pt x="1919363" y="1158561"/>
                </a:lnTo>
                <a:lnTo>
                  <a:pt x="1927386" y="1112205"/>
                </a:lnTo>
                <a:lnTo>
                  <a:pt x="1933186" y="1065124"/>
                </a:lnTo>
                <a:lnTo>
                  <a:pt x="1936707" y="1017374"/>
                </a:lnTo>
                <a:lnTo>
                  <a:pt x="1937892" y="969010"/>
                </a:lnTo>
                <a:lnTo>
                  <a:pt x="1936707" y="920645"/>
                </a:lnTo>
                <a:lnTo>
                  <a:pt x="1933186" y="872895"/>
                </a:lnTo>
                <a:lnTo>
                  <a:pt x="1927386" y="825814"/>
                </a:lnTo>
                <a:lnTo>
                  <a:pt x="1919363" y="779458"/>
                </a:lnTo>
                <a:lnTo>
                  <a:pt x="1909171" y="733883"/>
                </a:lnTo>
                <a:lnTo>
                  <a:pt x="1896867" y="689143"/>
                </a:lnTo>
                <a:lnTo>
                  <a:pt x="1882506" y="645295"/>
                </a:lnTo>
                <a:lnTo>
                  <a:pt x="1866143" y="602394"/>
                </a:lnTo>
                <a:lnTo>
                  <a:pt x="1847834" y="560496"/>
                </a:lnTo>
                <a:lnTo>
                  <a:pt x="1827635" y="519655"/>
                </a:lnTo>
                <a:lnTo>
                  <a:pt x="1805601" y="479928"/>
                </a:lnTo>
                <a:lnTo>
                  <a:pt x="1781787" y="441370"/>
                </a:lnTo>
                <a:lnTo>
                  <a:pt x="1756250" y="404036"/>
                </a:lnTo>
                <a:lnTo>
                  <a:pt x="1729044" y="367982"/>
                </a:lnTo>
                <a:lnTo>
                  <a:pt x="1700226" y="333264"/>
                </a:lnTo>
                <a:lnTo>
                  <a:pt x="1669850" y="299937"/>
                </a:lnTo>
                <a:lnTo>
                  <a:pt x="1637972" y="268057"/>
                </a:lnTo>
                <a:lnTo>
                  <a:pt x="1604648" y="237678"/>
                </a:lnTo>
                <a:lnTo>
                  <a:pt x="1569934" y="208858"/>
                </a:lnTo>
                <a:lnTo>
                  <a:pt x="1533884" y="181650"/>
                </a:lnTo>
                <a:lnTo>
                  <a:pt x="1496555" y="156111"/>
                </a:lnTo>
                <a:lnTo>
                  <a:pt x="1458002" y="132296"/>
                </a:lnTo>
                <a:lnTo>
                  <a:pt x="1418280" y="110261"/>
                </a:lnTo>
                <a:lnTo>
                  <a:pt x="1377445" y="90060"/>
                </a:lnTo>
                <a:lnTo>
                  <a:pt x="1335553" y="71751"/>
                </a:lnTo>
                <a:lnTo>
                  <a:pt x="1292659" y="55387"/>
                </a:lnTo>
                <a:lnTo>
                  <a:pt x="1248818" y="41026"/>
                </a:lnTo>
                <a:lnTo>
                  <a:pt x="1204087" y="28721"/>
                </a:lnTo>
                <a:lnTo>
                  <a:pt x="1158520" y="18529"/>
                </a:lnTo>
                <a:lnTo>
                  <a:pt x="1112173" y="10506"/>
                </a:lnTo>
                <a:lnTo>
                  <a:pt x="1065102" y="4706"/>
                </a:lnTo>
                <a:lnTo>
                  <a:pt x="1017362" y="1185"/>
                </a:lnTo>
                <a:lnTo>
                  <a:pt x="96900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139430" y="2884677"/>
            <a:ext cx="94488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6040" marR="5080" indent="-5334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Ministério</a:t>
            </a:r>
            <a:r>
              <a:rPr sz="1100" b="1" spc="-12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Secretaria  estadual</a:t>
            </a:r>
            <a:r>
              <a:rPr sz="1100" b="1" spc="-5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217154" y="3387978"/>
            <a:ext cx="7893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municipal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026654" y="3555619"/>
            <a:ext cx="1169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cor</a:t>
            </a:r>
            <a:r>
              <a:rPr sz="1100" b="1" spc="5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on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163814" y="3723259"/>
            <a:ext cx="8947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5080" indent="-12382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e à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área</a:t>
            </a:r>
            <a:r>
              <a:rPr sz="1100" b="1" spc="-10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de  atuação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8198484" y="4804028"/>
            <a:ext cx="1937893" cy="1937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198484" y="4804028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0" y="968971"/>
                </a:moveTo>
                <a:lnTo>
                  <a:pt x="1185" y="920611"/>
                </a:lnTo>
                <a:lnTo>
                  <a:pt x="4706" y="872864"/>
                </a:lnTo>
                <a:lnTo>
                  <a:pt x="10506" y="825786"/>
                </a:lnTo>
                <a:lnTo>
                  <a:pt x="18529" y="779433"/>
                </a:lnTo>
                <a:lnTo>
                  <a:pt x="28721" y="733860"/>
                </a:lnTo>
                <a:lnTo>
                  <a:pt x="41026" y="689123"/>
                </a:lnTo>
                <a:lnTo>
                  <a:pt x="55387" y="645277"/>
                </a:lnTo>
                <a:lnTo>
                  <a:pt x="71751" y="602378"/>
                </a:lnTo>
                <a:lnTo>
                  <a:pt x="90060" y="560481"/>
                </a:lnTo>
                <a:lnTo>
                  <a:pt x="110261" y="519642"/>
                </a:lnTo>
                <a:lnTo>
                  <a:pt x="132296" y="479917"/>
                </a:lnTo>
                <a:lnTo>
                  <a:pt x="156111" y="441360"/>
                </a:lnTo>
                <a:lnTo>
                  <a:pt x="181650" y="404028"/>
                </a:lnTo>
                <a:lnTo>
                  <a:pt x="208858" y="367975"/>
                </a:lnTo>
                <a:lnTo>
                  <a:pt x="237678" y="333258"/>
                </a:lnTo>
                <a:lnTo>
                  <a:pt x="268057" y="299932"/>
                </a:lnTo>
                <a:lnTo>
                  <a:pt x="299937" y="268052"/>
                </a:lnTo>
                <a:lnTo>
                  <a:pt x="333264" y="237675"/>
                </a:lnTo>
                <a:lnTo>
                  <a:pt x="367982" y="208855"/>
                </a:lnTo>
                <a:lnTo>
                  <a:pt x="404036" y="181648"/>
                </a:lnTo>
                <a:lnTo>
                  <a:pt x="441370" y="156109"/>
                </a:lnTo>
                <a:lnTo>
                  <a:pt x="479928" y="132294"/>
                </a:lnTo>
                <a:lnTo>
                  <a:pt x="519655" y="110259"/>
                </a:lnTo>
                <a:lnTo>
                  <a:pt x="560496" y="90060"/>
                </a:lnTo>
                <a:lnTo>
                  <a:pt x="602394" y="71750"/>
                </a:lnTo>
                <a:lnTo>
                  <a:pt x="645295" y="55387"/>
                </a:lnTo>
                <a:lnTo>
                  <a:pt x="689143" y="41026"/>
                </a:lnTo>
                <a:lnTo>
                  <a:pt x="733883" y="28721"/>
                </a:lnTo>
                <a:lnTo>
                  <a:pt x="779458" y="18529"/>
                </a:lnTo>
                <a:lnTo>
                  <a:pt x="825814" y="10506"/>
                </a:lnTo>
                <a:lnTo>
                  <a:pt x="872895" y="4706"/>
                </a:lnTo>
                <a:lnTo>
                  <a:pt x="920645" y="1185"/>
                </a:lnTo>
                <a:lnTo>
                  <a:pt x="969010" y="0"/>
                </a:lnTo>
                <a:lnTo>
                  <a:pt x="1017362" y="1185"/>
                </a:lnTo>
                <a:lnTo>
                  <a:pt x="1065102" y="4706"/>
                </a:lnTo>
                <a:lnTo>
                  <a:pt x="1112173" y="10506"/>
                </a:lnTo>
                <a:lnTo>
                  <a:pt x="1158520" y="18529"/>
                </a:lnTo>
                <a:lnTo>
                  <a:pt x="1204087" y="28721"/>
                </a:lnTo>
                <a:lnTo>
                  <a:pt x="1248818" y="41026"/>
                </a:lnTo>
                <a:lnTo>
                  <a:pt x="1292659" y="55387"/>
                </a:lnTo>
                <a:lnTo>
                  <a:pt x="1335553" y="71750"/>
                </a:lnTo>
                <a:lnTo>
                  <a:pt x="1377445" y="90060"/>
                </a:lnTo>
                <a:lnTo>
                  <a:pt x="1418280" y="110259"/>
                </a:lnTo>
                <a:lnTo>
                  <a:pt x="1458002" y="132294"/>
                </a:lnTo>
                <a:lnTo>
                  <a:pt x="1496555" y="156109"/>
                </a:lnTo>
                <a:lnTo>
                  <a:pt x="1533884" y="181648"/>
                </a:lnTo>
                <a:lnTo>
                  <a:pt x="1569934" y="208855"/>
                </a:lnTo>
                <a:lnTo>
                  <a:pt x="1604648" y="237675"/>
                </a:lnTo>
                <a:lnTo>
                  <a:pt x="1637972" y="268052"/>
                </a:lnTo>
                <a:lnTo>
                  <a:pt x="1669850" y="299932"/>
                </a:lnTo>
                <a:lnTo>
                  <a:pt x="1700226" y="333258"/>
                </a:lnTo>
                <a:lnTo>
                  <a:pt x="1729044" y="367975"/>
                </a:lnTo>
                <a:lnTo>
                  <a:pt x="1756250" y="404028"/>
                </a:lnTo>
                <a:lnTo>
                  <a:pt x="1781787" y="441360"/>
                </a:lnTo>
                <a:lnTo>
                  <a:pt x="1805601" y="479917"/>
                </a:lnTo>
                <a:lnTo>
                  <a:pt x="1827635" y="519642"/>
                </a:lnTo>
                <a:lnTo>
                  <a:pt x="1847834" y="560481"/>
                </a:lnTo>
                <a:lnTo>
                  <a:pt x="1866143" y="602378"/>
                </a:lnTo>
                <a:lnTo>
                  <a:pt x="1882506" y="645277"/>
                </a:lnTo>
                <a:lnTo>
                  <a:pt x="1896867" y="689123"/>
                </a:lnTo>
                <a:lnTo>
                  <a:pt x="1909171" y="733860"/>
                </a:lnTo>
                <a:lnTo>
                  <a:pt x="1919363" y="779433"/>
                </a:lnTo>
                <a:lnTo>
                  <a:pt x="1927386" y="825786"/>
                </a:lnTo>
                <a:lnTo>
                  <a:pt x="1933186" y="872864"/>
                </a:lnTo>
                <a:lnTo>
                  <a:pt x="1936707" y="920611"/>
                </a:lnTo>
                <a:lnTo>
                  <a:pt x="1937893" y="968971"/>
                </a:lnTo>
                <a:lnTo>
                  <a:pt x="1936707" y="1017333"/>
                </a:lnTo>
                <a:lnTo>
                  <a:pt x="1933186" y="1065081"/>
                </a:lnTo>
                <a:lnTo>
                  <a:pt x="1927386" y="1112160"/>
                </a:lnTo>
                <a:lnTo>
                  <a:pt x="1919363" y="1158514"/>
                </a:lnTo>
                <a:lnTo>
                  <a:pt x="1909171" y="1204088"/>
                </a:lnTo>
                <a:lnTo>
                  <a:pt x="1896867" y="1248826"/>
                </a:lnTo>
                <a:lnTo>
                  <a:pt x="1882506" y="1292673"/>
                </a:lnTo>
                <a:lnTo>
                  <a:pt x="1866143" y="1335573"/>
                </a:lnTo>
                <a:lnTo>
                  <a:pt x="1847834" y="1377470"/>
                </a:lnTo>
                <a:lnTo>
                  <a:pt x="1827635" y="1418310"/>
                </a:lnTo>
                <a:lnTo>
                  <a:pt x="1805601" y="1458036"/>
                </a:lnTo>
                <a:lnTo>
                  <a:pt x="1781787" y="1496593"/>
                </a:lnTo>
                <a:lnTo>
                  <a:pt x="1756250" y="1533926"/>
                </a:lnTo>
                <a:lnTo>
                  <a:pt x="1729044" y="1569979"/>
                </a:lnTo>
                <a:lnTo>
                  <a:pt x="1700226" y="1604696"/>
                </a:lnTo>
                <a:lnTo>
                  <a:pt x="1669850" y="1638023"/>
                </a:lnTo>
                <a:lnTo>
                  <a:pt x="1637972" y="1669903"/>
                </a:lnTo>
                <a:lnTo>
                  <a:pt x="1604648" y="1700281"/>
                </a:lnTo>
                <a:lnTo>
                  <a:pt x="1569934" y="1729101"/>
                </a:lnTo>
                <a:lnTo>
                  <a:pt x="1533884" y="1756309"/>
                </a:lnTo>
                <a:lnTo>
                  <a:pt x="1496555" y="1781848"/>
                </a:lnTo>
                <a:lnTo>
                  <a:pt x="1458002" y="1805662"/>
                </a:lnTo>
                <a:lnTo>
                  <a:pt x="1418280" y="1827698"/>
                </a:lnTo>
                <a:lnTo>
                  <a:pt x="1377445" y="1847898"/>
                </a:lnTo>
                <a:lnTo>
                  <a:pt x="1335553" y="1866207"/>
                </a:lnTo>
                <a:lnTo>
                  <a:pt x="1292659" y="1882571"/>
                </a:lnTo>
                <a:lnTo>
                  <a:pt x="1248818" y="1896932"/>
                </a:lnTo>
                <a:lnTo>
                  <a:pt x="1204087" y="1909237"/>
                </a:lnTo>
                <a:lnTo>
                  <a:pt x="1158520" y="1919429"/>
                </a:lnTo>
                <a:lnTo>
                  <a:pt x="1112173" y="1927452"/>
                </a:lnTo>
                <a:lnTo>
                  <a:pt x="1065102" y="1933252"/>
                </a:lnTo>
                <a:lnTo>
                  <a:pt x="1017362" y="1936773"/>
                </a:lnTo>
                <a:lnTo>
                  <a:pt x="969010" y="1937959"/>
                </a:lnTo>
                <a:lnTo>
                  <a:pt x="920645" y="1936773"/>
                </a:lnTo>
                <a:lnTo>
                  <a:pt x="872895" y="1933252"/>
                </a:lnTo>
                <a:lnTo>
                  <a:pt x="825814" y="1927452"/>
                </a:lnTo>
                <a:lnTo>
                  <a:pt x="779458" y="1919429"/>
                </a:lnTo>
                <a:lnTo>
                  <a:pt x="733883" y="1909237"/>
                </a:lnTo>
                <a:lnTo>
                  <a:pt x="689143" y="1896932"/>
                </a:lnTo>
                <a:lnTo>
                  <a:pt x="645295" y="1882571"/>
                </a:lnTo>
                <a:lnTo>
                  <a:pt x="602394" y="1866207"/>
                </a:lnTo>
                <a:lnTo>
                  <a:pt x="560496" y="1847898"/>
                </a:lnTo>
                <a:lnTo>
                  <a:pt x="519655" y="1827698"/>
                </a:lnTo>
                <a:lnTo>
                  <a:pt x="479928" y="1805662"/>
                </a:lnTo>
                <a:lnTo>
                  <a:pt x="441370" y="1781848"/>
                </a:lnTo>
                <a:lnTo>
                  <a:pt x="404036" y="1756309"/>
                </a:lnTo>
                <a:lnTo>
                  <a:pt x="367982" y="1729101"/>
                </a:lnTo>
                <a:lnTo>
                  <a:pt x="333264" y="1700281"/>
                </a:lnTo>
                <a:lnTo>
                  <a:pt x="299937" y="1669903"/>
                </a:lnTo>
                <a:lnTo>
                  <a:pt x="268057" y="1638023"/>
                </a:lnTo>
                <a:lnTo>
                  <a:pt x="237678" y="1604696"/>
                </a:lnTo>
                <a:lnTo>
                  <a:pt x="208858" y="1569979"/>
                </a:lnTo>
                <a:lnTo>
                  <a:pt x="181650" y="1533926"/>
                </a:lnTo>
                <a:lnTo>
                  <a:pt x="156111" y="1496593"/>
                </a:lnTo>
                <a:lnTo>
                  <a:pt x="132296" y="1458036"/>
                </a:lnTo>
                <a:lnTo>
                  <a:pt x="110261" y="1418310"/>
                </a:lnTo>
                <a:lnTo>
                  <a:pt x="90060" y="1377470"/>
                </a:lnTo>
                <a:lnTo>
                  <a:pt x="71751" y="1335573"/>
                </a:lnTo>
                <a:lnTo>
                  <a:pt x="55387" y="1292673"/>
                </a:lnTo>
                <a:lnTo>
                  <a:pt x="41026" y="1248826"/>
                </a:lnTo>
                <a:lnTo>
                  <a:pt x="28721" y="1204088"/>
                </a:lnTo>
                <a:lnTo>
                  <a:pt x="18529" y="1158514"/>
                </a:lnTo>
                <a:lnTo>
                  <a:pt x="10506" y="1112160"/>
                </a:lnTo>
                <a:lnTo>
                  <a:pt x="4706" y="1065081"/>
                </a:lnTo>
                <a:lnTo>
                  <a:pt x="1185" y="1017333"/>
                </a:lnTo>
                <a:lnTo>
                  <a:pt x="0" y="968971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932544" y="5676391"/>
            <a:ext cx="4730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100" dirty="0">
                <a:solidFill>
                  <a:srgbClr val="2C2D2C"/>
                </a:solidFill>
                <a:latin typeface="Verdana"/>
                <a:cs typeface="Verdana"/>
              </a:rPr>
              <a:t>SCIP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676383" y="4454016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10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6"/>
                </a:lnTo>
                <a:lnTo>
                  <a:pt x="645295" y="55387"/>
                </a:lnTo>
                <a:lnTo>
                  <a:pt x="602394" y="71751"/>
                </a:lnTo>
                <a:lnTo>
                  <a:pt x="560496" y="90060"/>
                </a:lnTo>
                <a:lnTo>
                  <a:pt x="519655" y="110261"/>
                </a:lnTo>
                <a:lnTo>
                  <a:pt x="479928" y="132296"/>
                </a:lnTo>
                <a:lnTo>
                  <a:pt x="441370" y="156111"/>
                </a:lnTo>
                <a:lnTo>
                  <a:pt x="404036" y="181650"/>
                </a:lnTo>
                <a:lnTo>
                  <a:pt x="367982" y="208858"/>
                </a:lnTo>
                <a:lnTo>
                  <a:pt x="333264" y="237678"/>
                </a:lnTo>
                <a:lnTo>
                  <a:pt x="299937" y="268057"/>
                </a:lnTo>
                <a:lnTo>
                  <a:pt x="268057" y="299937"/>
                </a:lnTo>
                <a:lnTo>
                  <a:pt x="237678" y="333264"/>
                </a:lnTo>
                <a:lnTo>
                  <a:pt x="208858" y="367982"/>
                </a:lnTo>
                <a:lnTo>
                  <a:pt x="181650" y="404036"/>
                </a:lnTo>
                <a:lnTo>
                  <a:pt x="156111" y="441370"/>
                </a:lnTo>
                <a:lnTo>
                  <a:pt x="132296" y="479928"/>
                </a:lnTo>
                <a:lnTo>
                  <a:pt x="110261" y="519655"/>
                </a:lnTo>
                <a:lnTo>
                  <a:pt x="90060" y="560496"/>
                </a:lnTo>
                <a:lnTo>
                  <a:pt x="71751" y="602394"/>
                </a:lnTo>
                <a:lnTo>
                  <a:pt x="55387" y="645295"/>
                </a:lnTo>
                <a:lnTo>
                  <a:pt x="41026" y="689143"/>
                </a:lnTo>
                <a:lnTo>
                  <a:pt x="28721" y="733883"/>
                </a:lnTo>
                <a:lnTo>
                  <a:pt x="18529" y="779458"/>
                </a:lnTo>
                <a:lnTo>
                  <a:pt x="10506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09"/>
                </a:lnTo>
                <a:lnTo>
                  <a:pt x="1185" y="1017370"/>
                </a:lnTo>
                <a:lnTo>
                  <a:pt x="4706" y="1065117"/>
                </a:lnTo>
                <a:lnTo>
                  <a:pt x="10506" y="1112195"/>
                </a:lnTo>
                <a:lnTo>
                  <a:pt x="18529" y="1158549"/>
                </a:lnTo>
                <a:lnTo>
                  <a:pt x="28721" y="1204122"/>
                </a:lnTo>
                <a:lnTo>
                  <a:pt x="41026" y="1248859"/>
                </a:lnTo>
                <a:lnTo>
                  <a:pt x="55387" y="1292706"/>
                </a:lnTo>
                <a:lnTo>
                  <a:pt x="71751" y="1335605"/>
                </a:lnTo>
                <a:lnTo>
                  <a:pt x="90060" y="1377502"/>
                </a:lnTo>
                <a:lnTo>
                  <a:pt x="110261" y="1418342"/>
                </a:lnTo>
                <a:lnTo>
                  <a:pt x="132296" y="1458068"/>
                </a:lnTo>
                <a:lnTo>
                  <a:pt x="156111" y="1496625"/>
                </a:lnTo>
                <a:lnTo>
                  <a:pt x="181650" y="1533958"/>
                </a:lnTo>
                <a:lnTo>
                  <a:pt x="208858" y="1570011"/>
                </a:lnTo>
                <a:lnTo>
                  <a:pt x="237678" y="1604728"/>
                </a:lnTo>
                <a:lnTo>
                  <a:pt x="268057" y="1638055"/>
                </a:lnTo>
                <a:lnTo>
                  <a:pt x="299937" y="1669935"/>
                </a:lnTo>
                <a:lnTo>
                  <a:pt x="333264" y="1700313"/>
                </a:lnTo>
                <a:lnTo>
                  <a:pt x="367982" y="1729134"/>
                </a:lnTo>
                <a:lnTo>
                  <a:pt x="404036" y="1756342"/>
                </a:lnTo>
                <a:lnTo>
                  <a:pt x="441370" y="1781881"/>
                </a:lnTo>
                <a:lnTo>
                  <a:pt x="479928" y="1805696"/>
                </a:lnTo>
                <a:lnTo>
                  <a:pt x="519655" y="1827731"/>
                </a:lnTo>
                <a:lnTo>
                  <a:pt x="560496" y="1847932"/>
                </a:lnTo>
                <a:lnTo>
                  <a:pt x="602394" y="1866241"/>
                </a:lnTo>
                <a:lnTo>
                  <a:pt x="645295" y="1882605"/>
                </a:lnTo>
                <a:lnTo>
                  <a:pt x="689143" y="1896967"/>
                </a:lnTo>
                <a:lnTo>
                  <a:pt x="733883" y="1909272"/>
                </a:lnTo>
                <a:lnTo>
                  <a:pt x="779458" y="1919464"/>
                </a:lnTo>
                <a:lnTo>
                  <a:pt x="825814" y="1927487"/>
                </a:lnTo>
                <a:lnTo>
                  <a:pt x="872895" y="1933287"/>
                </a:lnTo>
                <a:lnTo>
                  <a:pt x="920645" y="1936808"/>
                </a:lnTo>
                <a:lnTo>
                  <a:pt x="969010" y="1937994"/>
                </a:lnTo>
                <a:lnTo>
                  <a:pt x="1017374" y="1936808"/>
                </a:lnTo>
                <a:lnTo>
                  <a:pt x="1065124" y="1933287"/>
                </a:lnTo>
                <a:lnTo>
                  <a:pt x="1112205" y="1927487"/>
                </a:lnTo>
                <a:lnTo>
                  <a:pt x="1158561" y="1919464"/>
                </a:lnTo>
                <a:lnTo>
                  <a:pt x="1204136" y="1909272"/>
                </a:lnTo>
                <a:lnTo>
                  <a:pt x="1248876" y="1896967"/>
                </a:lnTo>
                <a:lnTo>
                  <a:pt x="1292724" y="1882605"/>
                </a:lnTo>
                <a:lnTo>
                  <a:pt x="1335625" y="1866241"/>
                </a:lnTo>
                <a:lnTo>
                  <a:pt x="1377523" y="1847932"/>
                </a:lnTo>
                <a:lnTo>
                  <a:pt x="1418364" y="1827731"/>
                </a:lnTo>
                <a:lnTo>
                  <a:pt x="1458091" y="1805696"/>
                </a:lnTo>
                <a:lnTo>
                  <a:pt x="1496649" y="1781881"/>
                </a:lnTo>
                <a:lnTo>
                  <a:pt x="1533983" y="1756342"/>
                </a:lnTo>
                <a:lnTo>
                  <a:pt x="1570037" y="1729134"/>
                </a:lnTo>
                <a:lnTo>
                  <a:pt x="1604755" y="1700313"/>
                </a:lnTo>
                <a:lnTo>
                  <a:pt x="1638082" y="1669935"/>
                </a:lnTo>
                <a:lnTo>
                  <a:pt x="1669962" y="1638055"/>
                </a:lnTo>
                <a:lnTo>
                  <a:pt x="1700341" y="1604728"/>
                </a:lnTo>
                <a:lnTo>
                  <a:pt x="1729161" y="1570011"/>
                </a:lnTo>
                <a:lnTo>
                  <a:pt x="1756369" y="1533958"/>
                </a:lnTo>
                <a:lnTo>
                  <a:pt x="1781908" y="1496625"/>
                </a:lnTo>
                <a:lnTo>
                  <a:pt x="1805723" y="1458068"/>
                </a:lnTo>
                <a:lnTo>
                  <a:pt x="1827758" y="1418342"/>
                </a:lnTo>
                <a:lnTo>
                  <a:pt x="1847959" y="1377502"/>
                </a:lnTo>
                <a:lnTo>
                  <a:pt x="1866268" y="1335605"/>
                </a:lnTo>
                <a:lnTo>
                  <a:pt x="1882632" y="1292706"/>
                </a:lnTo>
                <a:lnTo>
                  <a:pt x="1896993" y="1248859"/>
                </a:lnTo>
                <a:lnTo>
                  <a:pt x="1909298" y="1204122"/>
                </a:lnTo>
                <a:lnTo>
                  <a:pt x="1919490" y="1158549"/>
                </a:lnTo>
                <a:lnTo>
                  <a:pt x="1927513" y="1112195"/>
                </a:lnTo>
                <a:lnTo>
                  <a:pt x="1933313" y="1065117"/>
                </a:lnTo>
                <a:lnTo>
                  <a:pt x="1936834" y="1017370"/>
                </a:lnTo>
                <a:lnTo>
                  <a:pt x="1938020" y="969009"/>
                </a:lnTo>
                <a:lnTo>
                  <a:pt x="1936834" y="920645"/>
                </a:lnTo>
                <a:lnTo>
                  <a:pt x="1933313" y="872895"/>
                </a:lnTo>
                <a:lnTo>
                  <a:pt x="1927513" y="825814"/>
                </a:lnTo>
                <a:lnTo>
                  <a:pt x="1919490" y="779458"/>
                </a:lnTo>
                <a:lnTo>
                  <a:pt x="1909298" y="733883"/>
                </a:lnTo>
                <a:lnTo>
                  <a:pt x="1896993" y="689143"/>
                </a:lnTo>
                <a:lnTo>
                  <a:pt x="1882632" y="645295"/>
                </a:lnTo>
                <a:lnTo>
                  <a:pt x="1866268" y="602394"/>
                </a:lnTo>
                <a:lnTo>
                  <a:pt x="1847959" y="560496"/>
                </a:lnTo>
                <a:lnTo>
                  <a:pt x="1827758" y="519655"/>
                </a:lnTo>
                <a:lnTo>
                  <a:pt x="1805723" y="479928"/>
                </a:lnTo>
                <a:lnTo>
                  <a:pt x="1781908" y="441370"/>
                </a:lnTo>
                <a:lnTo>
                  <a:pt x="1756369" y="404036"/>
                </a:lnTo>
                <a:lnTo>
                  <a:pt x="1729161" y="367982"/>
                </a:lnTo>
                <a:lnTo>
                  <a:pt x="1700341" y="333264"/>
                </a:lnTo>
                <a:lnTo>
                  <a:pt x="1669962" y="299937"/>
                </a:lnTo>
                <a:lnTo>
                  <a:pt x="1638082" y="268057"/>
                </a:lnTo>
                <a:lnTo>
                  <a:pt x="1604755" y="237678"/>
                </a:lnTo>
                <a:lnTo>
                  <a:pt x="1570037" y="208858"/>
                </a:lnTo>
                <a:lnTo>
                  <a:pt x="1533983" y="181650"/>
                </a:lnTo>
                <a:lnTo>
                  <a:pt x="1496649" y="156111"/>
                </a:lnTo>
                <a:lnTo>
                  <a:pt x="1458091" y="132296"/>
                </a:lnTo>
                <a:lnTo>
                  <a:pt x="1418364" y="110261"/>
                </a:lnTo>
                <a:lnTo>
                  <a:pt x="1377523" y="90060"/>
                </a:lnTo>
                <a:lnTo>
                  <a:pt x="1335625" y="71751"/>
                </a:lnTo>
                <a:lnTo>
                  <a:pt x="1292724" y="55387"/>
                </a:lnTo>
                <a:lnTo>
                  <a:pt x="1248876" y="41026"/>
                </a:lnTo>
                <a:lnTo>
                  <a:pt x="1204136" y="28721"/>
                </a:lnTo>
                <a:lnTo>
                  <a:pt x="1158561" y="18529"/>
                </a:lnTo>
                <a:lnTo>
                  <a:pt x="1112205" y="10506"/>
                </a:lnTo>
                <a:lnTo>
                  <a:pt x="1065124" y="4706"/>
                </a:lnTo>
                <a:lnTo>
                  <a:pt x="1017374" y="1185"/>
                </a:lnTo>
                <a:lnTo>
                  <a:pt x="96901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9676383" y="4454016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0" y="969009"/>
                </a:moveTo>
                <a:lnTo>
                  <a:pt x="1185" y="920645"/>
                </a:lnTo>
                <a:lnTo>
                  <a:pt x="4706" y="872895"/>
                </a:lnTo>
                <a:lnTo>
                  <a:pt x="10506" y="825814"/>
                </a:lnTo>
                <a:lnTo>
                  <a:pt x="18529" y="779458"/>
                </a:lnTo>
                <a:lnTo>
                  <a:pt x="28721" y="733883"/>
                </a:lnTo>
                <a:lnTo>
                  <a:pt x="41026" y="689143"/>
                </a:lnTo>
                <a:lnTo>
                  <a:pt x="55387" y="645295"/>
                </a:lnTo>
                <a:lnTo>
                  <a:pt x="71751" y="602394"/>
                </a:lnTo>
                <a:lnTo>
                  <a:pt x="90060" y="560496"/>
                </a:lnTo>
                <a:lnTo>
                  <a:pt x="110261" y="519655"/>
                </a:lnTo>
                <a:lnTo>
                  <a:pt x="132296" y="479928"/>
                </a:lnTo>
                <a:lnTo>
                  <a:pt x="156111" y="441370"/>
                </a:lnTo>
                <a:lnTo>
                  <a:pt x="181650" y="404036"/>
                </a:lnTo>
                <a:lnTo>
                  <a:pt x="208858" y="367982"/>
                </a:lnTo>
                <a:lnTo>
                  <a:pt x="237678" y="333264"/>
                </a:lnTo>
                <a:lnTo>
                  <a:pt x="268057" y="299937"/>
                </a:lnTo>
                <a:lnTo>
                  <a:pt x="299937" y="268057"/>
                </a:lnTo>
                <a:lnTo>
                  <a:pt x="333264" y="237678"/>
                </a:lnTo>
                <a:lnTo>
                  <a:pt x="367982" y="208858"/>
                </a:lnTo>
                <a:lnTo>
                  <a:pt x="404036" y="181650"/>
                </a:lnTo>
                <a:lnTo>
                  <a:pt x="441370" y="156111"/>
                </a:lnTo>
                <a:lnTo>
                  <a:pt x="479928" y="132296"/>
                </a:lnTo>
                <a:lnTo>
                  <a:pt x="519655" y="110261"/>
                </a:lnTo>
                <a:lnTo>
                  <a:pt x="560496" y="90060"/>
                </a:lnTo>
                <a:lnTo>
                  <a:pt x="602394" y="71751"/>
                </a:lnTo>
                <a:lnTo>
                  <a:pt x="645295" y="55387"/>
                </a:lnTo>
                <a:lnTo>
                  <a:pt x="689143" y="41026"/>
                </a:lnTo>
                <a:lnTo>
                  <a:pt x="733883" y="28721"/>
                </a:lnTo>
                <a:lnTo>
                  <a:pt x="779458" y="18529"/>
                </a:lnTo>
                <a:lnTo>
                  <a:pt x="825814" y="10506"/>
                </a:lnTo>
                <a:lnTo>
                  <a:pt x="872895" y="4706"/>
                </a:lnTo>
                <a:lnTo>
                  <a:pt x="920645" y="1185"/>
                </a:lnTo>
                <a:lnTo>
                  <a:pt x="969010" y="0"/>
                </a:lnTo>
                <a:lnTo>
                  <a:pt x="1017374" y="1185"/>
                </a:lnTo>
                <a:lnTo>
                  <a:pt x="1065124" y="4706"/>
                </a:lnTo>
                <a:lnTo>
                  <a:pt x="1112205" y="10506"/>
                </a:lnTo>
                <a:lnTo>
                  <a:pt x="1158561" y="18529"/>
                </a:lnTo>
                <a:lnTo>
                  <a:pt x="1204136" y="28721"/>
                </a:lnTo>
                <a:lnTo>
                  <a:pt x="1248876" y="41026"/>
                </a:lnTo>
                <a:lnTo>
                  <a:pt x="1292724" y="55387"/>
                </a:lnTo>
                <a:lnTo>
                  <a:pt x="1335625" y="71751"/>
                </a:lnTo>
                <a:lnTo>
                  <a:pt x="1377523" y="90060"/>
                </a:lnTo>
                <a:lnTo>
                  <a:pt x="1418364" y="110261"/>
                </a:lnTo>
                <a:lnTo>
                  <a:pt x="1458091" y="132296"/>
                </a:lnTo>
                <a:lnTo>
                  <a:pt x="1496649" y="156111"/>
                </a:lnTo>
                <a:lnTo>
                  <a:pt x="1533983" y="181650"/>
                </a:lnTo>
                <a:lnTo>
                  <a:pt x="1570037" y="208858"/>
                </a:lnTo>
                <a:lnTo>
                  <a:pt x="1604755" y="237678"/>
                </a:lnTo>
                <a:lnTo>
                  <a:pt x="1638082" y="268057"/>
                </a:lnTo>
                <a:lnTo>
                  <a:pt x="1669962" y="299937"/>
                </a:lnTo>
                <a:lnTo>
                  <a:pt x="1700341" y="333264"/>
                </a:lnTo>
                <a:lnTo>
                  <a:pt x="1729161" y="367982"/>
                </a:lnTo>
                <a:lnTo>
                  <a:pt x="1756369" y="404036"/>
                </a:lnTo>
                <a:lnTo>
                  <a:pt x="1781908" y="441370"/>
                </a:lnTo>
                <a:lnTo>
                  <a:pt x="1805723" y="479928"/>
                </a:lnTo>
                <a:lnTo>
                  <a:pt x="1827758" y="519655"/>
                </a:lnTo>
                <a:lnTo>
                  <a:pt x="1847959" y="560496"/>
                </a:lnTo>
                <a:lnTo>
                  <a:pt x="1866268" y="602394"/>
                </a:lnTo>
                <a:lnTo>
                  <a:pt x="1882632" y="645295"/>
                </a:lnTo>
                <a:lnTo>
                  <a:pt x="1896993" y="689143"/>
                </a:lnTo>
                <a:lnTo>
                  <a:pt x="1909298" y="733883"/>
                </a:lnTo>
                <a:lnTo>
                  <a:pt x="1919490" y="779458"/>
                </a:lnTo>
                <a:lnTo>
                  <a:pt x="1927513" y="825814"/>
                </a:lnTo>
                <a:lnTo>
                  <a:pt x="1933313" y="872895"/>
                </a:lnTo>
                <a:lnTo>
                  <a:pt x="1936834" y="920645"/>
                </a:lnTo>
                <a:lnTo>
                  <a:pt x="1938020" y="969009"/>
                </a:lnTo>
                <a:lnTo>
                  <a:pt x="1936834" y="1017370"/>
                </a:lnTo>
                <a:lnTo>
                  <a:pt x="1933313" y="1065117"/>
                </a:lnTo>
                <a:lnTo>
                  <a:pt x="1927513" y="1112195"/>
                </a:lnTo>
                <a:lnTo>
                  <a:pt x="1919490" y="1158549"/>
                </a:lnTo>
                <a:lnTo>
                  <a:pt x="1909298" y="1204122"/>
                </a:lnTo>
                <a:lnTo>
                  <a:pt x="1896993" y="1248859"/>
                </a:lnTo>
                <a:lnTo>
                  <a:pt x="1882632" y="1292706"/>
                </a:lnTo>
                <a:lnTo>
                  <a:pt x="1866268" y="1335605"/>
                </a:lnTo>
                <a:lnTo>
                  <a:pt x="1847959" y="1377502"/>
                </a:lnTo>
                <a:lnTo>
                  <a:pt x="1827758" y="1418342"/>
                </a:lnTo>
                <a:lnTo>
                  <a:pt x="1805723" y="1458068"/>
                </a:lnTo>
                <a:lnTo>
                  <a:pt x="1781908" y="1496625"/>
                </a:lnTo>
                <a:lnTo>
                  <a:pt x="1756369" y="1533958"/>
                </a:lnTo>
                <a:lnTo>
                  <a:pt x="1729161" y="1570011"/>
                </a:lnTo>
                <a:lnTo>
                  <a:pt x="1700341" y="1604728"/>
                </a:lnTo>
                <a:lnTo>
                  <a:pt x="1669962" y="1638055"/>
                </a:lnTo>
                <a:lnTo>
                  <a:pt x="1638082" y="1669935"/>
                </a:lnTo>
                <a:lnTo>
                  <a:pt x="1604755" y="1700313"/>
                </a:lnTo>
                <a:lnTo>
                  <a:pt x="1570037" y="1729134"/>
                </a:lnTo>
                <a:lnTo>
                  <a:pt x="1533983" y="1756342"/>
                </a:lnTo>
                <a:lnTo>
                  <a:pt x="1496649" y="1781881"/>
                </a:lnTo>
                <a:lnTo>
                  <a:pt x="1458091" y="1805696"/>
                </a:lnTo>
                <a:lnTo>
                  <a:pt x="1418364" y="1827731"/>
                </a:lnTo>
                <a:lnTo>
                  <a:pt x="1377523" y="1847932"/>
                </a:lnTo>
                <a:lnTo>
                  <a:pt x="1335625" y="1866241"/>
                </a:lnTo>
                <a:lnTo>
                  <a:pt x="1292724" y="1882605"/>
                </a:lnTo>
                <a:lnTo>
                  <a:pt x="1248876" y="1896967"/>
                </a:lnTo>
                <a:lnTo>
                  <a:pt x="1204136" y="1909272"/>
                </a:lnTo>
                <a:lnTo>
                  <a:pt x="1158561" y="1919464"/>
                </a:lnTo>
                <a:lnTo>
                  <a:pt x="1112205" y="1927487"/>
                </a:lnTo>
                <a:lnTo>
                  <a:pt x="1065124" y="1933287"/>
                </a:lnTo>
                <a:lnTo>
                  <a:pt x="1017374" y="1936808"/>
                </a:lnTo>
                <a:lnTo>
                  <a:pt x="969010" y="1937994"/>
                </a:lnTo>
                <a:lnTo>
                  <a:pt x="920645" y="1936808"/>
                </a:lnTo>
                <a:lnTo>
                  <a:pt x="872895" y="1933287"/>
                </a:lnTo>
                <a:lnTo>
                  <a:pt x="825814" y="1927487"/>
                </a:lnTo>
                <a:lnTo>
                  <a:pt x="779458" y="1919464"/>
                </a:lnTo>
                <a:lnTo>
                  <a:pt x="733883" y="1909272"/>
                </a:lnTo>
                <a:lnTo>
                  <a:pt x="689143" y="1896967"/>
                </a:lnTo>
                <a:lnTo>
                  <a:pt x="645295" y="1882605"/>
                </a:lnTo>
                <a:lnTo>
                  <a:pt x="602394" y="1866241"/>
                </a:lnTo>
                <a:lnTo>
                  <a:pt x="560496" y="1847932"/>
                </a:lnTo>
                <a:lnTo>
                  <a:pt x="519655" y="1827731"/>
                </a:lnTo>
                <a:lnTo>
                  <a:pt x="479928" y="1805696"/>
                </a:lnTo>
                <a:lnTo>
                  <a:pt x="441370" y="1781881"/>
                </a:lnTo>
                <a:lnTo>
                  <a:pt x="404036" y="1756342"/>
                </a:lnTo>
                <a:lnTo>
                  <a:pt x="367982" y="1729134"/>
                </a:lnTo>
                <a:lnTo>
                  <a:pt x="333264" y="1700313"/>
                </a:lnTo>
                <a:lnTo>
                  <a:pt x="299937" y="1669935"/>
                </a:lnTo>
                <a:lnTo>
                  <a:pt x="268057" y="1638055"/>
                </a:lnTo>
                <a:lnTo>
                  <a:pt x="237678" y="1604728"/>
                </a:lnTo>
                <a:lnTo>
                  <a:pt x="208858" y="1570011"/>
                </a:lnTo>
                <a:lnTo>
                  <a:pt x="181650" y="1533958"/>
                </a:lnTo>
                <a:lnTo>
                  <a:pt x="156111" y="1496625"/>
                </a:lnTo>
                <a:lnTo>
                  <a:pt x="132296" y="1458068"/>
                </a:lnTo>
                <a:lnTo>
                  <a:pt x="110261" y="1418342"/>
                </a:lnTo>
                <a:lnTo>
                  <a:pt x="90060" y="1377502"/>
                </a:lnTo>
                <a:lnTo>
                  <a:pt x="71751" y="1335605"/>
                </a:lnTo>
                <a:lnTo>
                  <a:pt x="55387" y="1292706"/>
                </a:lnTo>
                <a:lnTo>
                  <a:pt x="41026" y="1248859"/>
                </a:lnTo>
                <a:lnTo>
                  <a:pt x="28721" y="1204122"/>
                </a:lnTo>
                <a:lnTo>
                  <a:pt x="18529" y="1158549"/>
                </a:lnTo>
                <a:lnTo>
                  <a:pt x="10506" y="1112195"/>
                </a:lnTo>
                <a:lnTo>
                  <a:pt x="4706" y="1065117"/>
                </a:lnTo>
                <a:lnTo>
                  <a:pt x="1185" y="1017370"/>
                </a:lnTo>
                <a:lnTo>
                  <a:pt x="0" y="969009"/>
                </a:lnTo>
                <a:close/>
              </a:path>
            </a:pathLst>
          </a:custGeom>
          <a:ln w="6350">
            <a:solidFill>
              <a:srgbClr val="EFB9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0084434" y="5242305"/>
            <a:ext cx="11252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Ministérios</a:t>
            </a:r>
            <a:r>
              <a:rPr sz="1100" b="1" spc="-11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0358755" y="5409946"/>
            <a:ext cx="5746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Justiça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852659" y="1483613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969010" y="0"/>
                </a:moveTo>
                <a:lnTo>
                  <a:pt x="920645" y="1185"/>
                </a:lnTo>
                <a:lnTo>
                  <a:pt x="872895" y="4706"/>
                </a:lnTo>
                <a:lnTo>
                  <a:pt x="825814" y="10506"/>
                </a:lnTo>
                <a:lnTo>
                  <a:pt x="779458" y="18529"/>
                </a:lnTo>
                <a:lnTo>
                  <a:pt x="733883" y="28721"/>
                </a:lnTo>
                <a:lnTo>
                  <a:pt x="689143" y="41026"/>
                </a:lnTo>
                <a:lnTo>
                  <a:pt x="645295" y="55387"/>
                </a:lnTo>
                <a:lnTo>
                  <a:pt x="602394" y="71751"/>
                </a:lnTo>
                <a:lnTo>
                  <a:pt x="560496" y="90060"/>
                </a:lnTo>
                <a:lnTo>
                  <a:pt x="519655" y="110261"/>
                </a:lnTo>
                <a:lnTo>
                  <a:pt x="479928" y="132296"/>
                </a:lnTo>
                <a:lnTo>
                  <a:pt x="441370" y="156111"/>
                </a:lnTo>
                <a:lnTo>
                  <a:pt x="404036" y="181650"/>
                </a:lnTo>
                <a:lnTo>
                  <a:pt x="367982" y="208858"/>
                </a:lnTo>
                <a:lnTo>
                  <a:pt x="333264" y="237678"/>
                </a:lnTo>
                <a:lnTo>
                  <a:pt x="299937" y="268057"/>
                </a:lnTo>
                <a:lnTo>
                  <a:pt x="268057" y="299937"/>
                </a:lnTo>
                <a:lnTo>
                  <a:pt x="237678" y="333264"/>
                </a:lnTo>
                <a:lnTo>
                  <a:pt x="208858" y="367982"/>
                </a:lnTo>
                <a:lnTo>
                  <a:pt x="181650" y="404036"/>
                </a:lnTo>
                <a:lnTo>
                  <a:pt x="156111" y="441370"/>
                </a:lnTo>
                <a:lnTo>
                  <a:pt x="132296" y="479928"/>
                </a:lnTo>
                <a:lnTo>
                  <a:pt x="110261" y="519655"/>
                </a:lnTo>
                <a:lnTo>
                  <a:pt x="90060" y="560496"/>
                </a:lnTo>
                <a:lnTo>
                  <a:pt x="71751" y="602394"/>
                </a:lnTo>
                <a:lnTo>
                  <a:pt x="55387" y="645295"/>
                </a:lnTo>
                <a:lnTo>
                  <a:pt x="41026" y="689143"/>
                </a:lnTo>
                <a:lnTo>
                  <a:pt x="28721" y="733883"/>
                </a:lnTo>
                <a:lnTo>
                  <a:pt x="18529" y="779458"/>
                </a:lnTo>
                <a:lnTo>
                  <a:pt x="10506" y="825814"/>
                </a:lnTo>
                <a:lnTo>
                  <a:pt x="4706" y="872895"/>
                </a:lnTo>
                <a:lnTo>
                  <a:pt x="1185" y="920645"/>
                </a:lnTo>
                <a:lnTo>
                  <a:pt x="0" y="969010"/>
                </a:lnTo>
                <a:lnTo>
                  <a:pt x="1185" y="1017374"/>
                </a:lnTo>
                <a:lnTo>
                  <a:pt x="4706" y="1065124"/>
                </a:lnTo>
                <a:lnTo>
                  <a:pt x="10506" y="1112205"/>
                </a:lnTo>
                <a:lnTo>
                  <a:pt x="18529" y="1158561"/>
                </a:lnTo>
                <a:lnTo>
                  <a:pt x="28721" y="1204136"/>
                </a:lnTo>
                <a:lnTo>
                  <a:pt x="41026" y="1248876"/>
                </a:lnTo>
                <a:lnTo>
                  <a:pt x="55387" y="1292724"/>
                </a:lnTo>
                <a:lnTo>
                  <a:pt x="71751" y="1335625"/>
                </a:lnTo>
                <a:lnTo>
                  <a:pt x="90060" y="1377523"/>
                </a:lnTo>
                <a:lnTo>
                  <a:pt x="110261" y="1418364"/>
                </a:lnTo>
                <a:lnTo>
                  <a:pt x="132296" y="1458091"/>
                </a:lnTo>
                <a:lnTo>
                  <a:pt x="156111" y="1496649"/>
                </a:lnTo>
                <a:lnTo>
                  <a:pt x="181650" y="1533983"/>
                </a:lnTo>
                <a:lnTo>
                  <a:pt x="208858" y="1570037"/>
                </a:lnTo>
                <a:lnTo>
                  <a:pt x="237678" y="1604755"/>
                </a:lnTo>
                <a:lnTo>
                  <a:pt x="268057" y="1638082"/>
                </a:lnTo>
                <a:lnTo>
                  <a:pt x="299937" y="1669962"/>
                </a:lnTo>
                <a:lnTo>
                  <a:pt x="333264" y="1700341"/>
                </a:lnTo>
                <a:lnTo>
                  <a:pt x="367982" y="1729161"/>
                </a:lnTo>
                <a:lnTo>
                  <a:pt x="404036" y="1756369"/>
                </a:lnTo>
                <a:lnTo>
                  <a:pt x="441370" y="1781908"/>
                </a:lnTo>
                <a:lnTo>
                  <a:pt x="479928" y="1805723"/>
                </a:lnTo>
                <a:lnTo>
                  <a:pt x="519655" y="1827758"/>
                </a:lnTo>
                <a:lnTo>
                  <a:pt x="560496" y="1847959"/>
                </a:lnTo>
                <a:lnTo>
                  <a:pt x="602394" y="1866268"/>
                </a:lnTo>
                <a:lnTo>
                  <a:pt x="645295" y="1882632"/>
                </a:lnTo>
                <a:lnTo>
                  <a:pt x="689143" y="1896993"/>
                </a:lnTo>
                <a:lnTo>
                  <a:pt x="733883" y="1909298"/>
                </a:lnTo>
                <a:lnTo>
                  <a:pt x="779458" y="1919490"/>
                </a:lnTo>
                <a:lnTo>
                  <a:pt x="825814" y="1927513"/>
                </a:lnTo>
                <a:lnTo>
                  <a:pt x="872895" y="1933313"/>
                </a:lnTo>
                <a:lnTo>
                  <a:pt x="920645" y="1936834"/>
                </a:lnTo>
                <a:lnTo>
                  <a:pt x="969010" y="1938020"/>
                </a:lnTo>
                <a:lnTo>
                  <a:pt x="1017362" y="1936834"/>
                </a:lnTo>
                <a:lnTo>
                  <a:pt x="1065102" y="1933313"/>
                </a:lnTo>
                <a:lnTo>
                  <a:pt x="1112173" y="1927513"/>
                </a:lnTo>
                <a:lnTo>
                  <a:pt x="1158520" y="1919490"/>
                </a:lnTo>
                <a:lnTo>
                  <a:pt x="1204087" y="1909298"/>
                </a:lnTo>
                <a:lnTo>
                  <a:pt x="1248818" y="1896993"/>
                </a:lnTo>
                <a:lnTo>
                  <a:pt x="1292659" y="1882632"/>
                </a:lnTo>
                <a:lnTo>
                  <a:pt x="1335553" y="1866268"/>
                </a:lnTo>
                <a:lnTo>
                  <a:pt x="1377445" y="1847959"/>
                </a:lnTo>
                <a:lnTo>
                  <a:pt x="1418280" y="1827758"/>
                </a:lnTo>
                <a:lnTo>
                  <a:pt x="1458002" y="1805723"/>
                </a:lnTo>
                <a:lnTo>
                  <a:pt x="1496555" y="1781908"/>
                </a:lnTo>
                <a:lnTo>
                  <a:pt x="1533884" y="1756369"/>
                </a:lnTo>
                <a:lnTo>
                  <a:pt x="1569934" y="1729161"/>
                </a:lnTo>
                <a:lnTo>
                  <a:pt x="1604648" y="1700341"/>
                </a:lnTo>
                <a:lnTo>
                  <a:pt x="1637972" y="1669962"/>
                </a:lnTo>
                <a:lnTo>
                  <a:pt x="1669850" y="1638082"/>
                </a:lnTo>
                <a:lnTo>
                  <a:pt x="1700226" y="1604755"/>
                </a:lnTo>
                <a:lnTo>
                  <a:pt x="1729044" y="1570037"/>
                </a:lnTo>
                <a:lnTo>
                  <a:pt x="1756250" y="1533983"/>
                </a:lnTo>
                <a:lnTo>
                  <a:pt x="1781787" y="1496649"/>
                </a:lnTo>
                <a:lnTo>
                  <a:pt x="1805601" y="1458091"/>
                </a:lnTo>
                <a:lnTo>
                  <a:pt x="1827635" y="1418364"/>
                </a:lnTo>
                <a:lnTo>
                  <a:pt x="1847834" y="1377523"/>
                </a:lnTo>
                <a:lnTo>
                  <a:pt x="1866143" y="1335625"/>
                </a:lnTo>
                <a:lnTo>
                  <a:pt x="1882506" y="1292724"/>
                </a:lnTo>
                <a:lnTo>
                  <a:pt x="1896867" y="1248876"/>
                </a:lnTo>
                <a:lnTo>
                  <a:pt x="1909171" y="1204136"/>
                </a:lnTo>
                <a:lnTo>
                  <a:pt x="1919363" y="1158561"/>
                </a:lnTo>
                <a:lnTo>
                  <a:pt x="1927386" y="1112205"/>
                </a:lnTo>
                <a:lnTo>
                  <a:pt x="1933186" y="1065124"/>
                </a:lnTo>
                <a:lnTo>
                  <a:pt x="1936707" y="1017374"/>
                </a:lnTo>
                <a:lnTo>
                  <a:pt x="1937893" y="969010"/>
                </a:lnTo>
                <a:lnTo>
                  <a:pt x="1936707" y="920645"/>
                </a:lnTo>
                <a:lnTo>
                  <a:pt x="1933186" y="872895"/>
                </a:lnTo>
                <a:lnTo>
                  <a:pt x="1927386" y="825814"/>
                </a:lnTo>
                <a:lnTo>
                  <a:pt x="1919363" y="779458"/>
                </a:lnTo>
                <a:lnTo>
                  <a:pt x="1909171" y="733883"/>
                </a:lnTo>
                <a:lnTo>
                  <a:pt x="1896867" y="689143"/>
                </a:lnTo>
                <a:lnTo>
                  <a:pt x="1882506" y="645295"/>
                </a:lnTo>
                <a:lnTo>
                  <a:pt x="1866143" y="602394"/>
                </a:lnTo>
                <a:lnTo>
                  <a:pt x="1847834" y="560496"/>
                </a:lnTo>
                <a:lnTo>
                  <a:pt x="1827635" y="519655"/>
                </a:lnTo>
                <a:lnTo>
                  <a:pt x="1805601" y="479928"/>
                </a:lnTo>
                <a:lnTo>
                  <a:pt x="1781787" y="441370"/>
                </a:lnTo>
                <a:lnTo>
                  <a:pt x="1756250" y="404036"/>
                </a:lnTo>
                <a:lnTo>
                  <a:pt x="1729044" y="367982"/>
                </a:lnTo>
                <a:lnTo>
                  <a:pt x="1700226" y="333264"/>
                </a:lnTo>
                <a:lnTo>
                  <a:pt x="1669850" y="299937"/>
                </a:lnTo>
                <a:lnTo>
                  <a:pt x="1637972" y="268057"/>
                </a:lnTo>
                <a:lnTo>
                  <a:pt x="1604648" y="237678"/>
                </a:lnTo>
                <a:lnTo>
                  <a:pt x="1569934" y="208858"/>
                </a:lnTo>
                <a:lnTo>
                  <a:pt x="1533884" y="181650"/>
                </a:lnTo>
                <a:lnTo>
                  <a:pt x="1496555" y="156111"/>
                </a:lnTo>
                <a:lnTo>
                  <a:pt x="1458002" y="132296"/>
                </a:lnTo>
                <a:lnTo>
                  <a:pt x="1418280" y="110261"/>
                </a:lnTo>
                <a:lnTo>
                  <a:pt x="1377445" y="90060"/>
                </a:lnTo>
                <a:lnTo>
                  <a:pt x="1335553" y="71751"/>
                </a:lnTo>
                <a:lnTo>
                  <a:pt x="1292659" y="55387"/>
                </a:lnTo>
                <a:lnTo>
                  <a:pt x="1248818" y="41026"/>
                </a:lnTo>
                <a:lnTo>
                  <a:pt x="1204087" y="28721"/>
                </a:lnTo>
                <a:lnTo>
                  <a:pt x="1158520" y="18529"/>
                </a:lnTo>
                <a:lnTo>
                  <a:pt x="1112173" y="10506"/>
                </a:lnTo>
                <a:lnTo>
                  <a:pt x="1065102" y="4706"/>
                </a:lnTo>
                <a:lnTo>
                  <a:pt x="1017362" y="1185"/>
                </a:lnTo>
                <a:lnTo>
                  <a:pt x="969010" y="0"/>
                </a:lnTo>
                <a:close/>
              </a:path>
            </a:pathLst>
          </a:custGeom>
          <a:solidFill>
            <a:srgbClr val="FF0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9852659" y="1483613"/>
            <a:ext cx="1938020" cy="1938020"/>
          </a:xfrm>
          <a:custGeom>
            <a:avLst/>
            <a:gdLst/>
            <a:ahLst/>
            <a:cxnLst/>
            <a:rect l="l" t="t" r="r" b="b"/>
            <a:pathLst>
              <a:path w="1938020" h="1938020">
                <a:moveTo>
                  <a:pt x="0" y="969010"/>
                </a:moveTo>
                <a:lnTo>
                  <a:pt x="1185" y="920645"/>
                </a:lnTo>
                <a:lnTo>
                  <a:pt x="4706" y="872895"/>
                </a:lnTo>
                <a:lnTo>
                  <a:pt x="10506" y="825814"/>
                </a:lnTo>
                <a:lnTo>
                  <a:pt x="18529" y="779458"/>
                </a:lnTo>
                <a:lnTo>
                  <a:pt x="28721" y="733883"/>
                </a:lnTo>
                <a:lnTo>
                  <a:pt x="41026" y="689143"/>
                </a:lnTo>
                <a:lnTo>
                  <a:pt x="55387" y="645295"/>
                </a:lnTo>
                <a:lnTo>
                  <a:pt x="71751" y="602394"/>
                </a:lnTo>
                <a:lnTo>
                  <a:pt x="90060" y="560496"/>
                </a:lnTo>
                <a:lnTo>
                  <a:pt x="110261" y="519655"/>
                </a:lnTo>
                <a:lnTo>
                  <a:pt x="132296" y="479928"/>
                </a:lnTo>
                <a:lnTo>
                  <a:pt x="156111" y="441370"/>
                </a:lnTo>
                <a:lnTo>
                  <a:pt x="181650" y="404036"/>
                </a:lnTo>
                <a:lnTo>
                  <a:pt x="208858" y="367982"/>
                </a:lnTo>
                <a:lnTo>
                  <a:pt x="237678" y="333264"/>
                </a:lnTo>
                <a:lnTo>
                  <a:pt x="268057" y="299937"/>
                </a:lnTo>
                <a:lnTo>
                  <a:pt x="299937" y="268057"/>
                </a:lnTo>
                <a:lnTo>
                  <a:pt x="333264" y="237678"/>
                </a:lnTo>
                <a:lnTo>
                  <a:pt x="367982" y="208858"/>
                </a:lnTo>
                <a:lnTo>
                  <a:pt x="404036" y="181650"/>
                </a:lnTo>
                <a:lnTo>
                  <a:pt x="441370" y="156111"/>
                </a:lnTo>
                <a:lnTo>
                  <a:pt x="479928" y="132296"/>
                </a:lnTo>
                <a:lnTo>
                  <a:pt x="519655" y="110261"/>
                </a:lnTo>
                <a:lnTo>
                  <a:pt x="560496" y="90060"/>
                </a:lnTo>
                <a:lnTo>
                  <a:pt x="602394" y="71751"/>
                </a:lnTo>
                <a:lnTo>
                  <a:pt x="645295" y="55387"/>
                </a:lnTo>
                <a:lnTo>
                  <a:pt x="689143" y="41026"/>
                </a:lnTo>
                <a:lnTo>
                  <a:pt x="733883" y="28721"/>
                </a:lnTo>
                <a:lnTo>
                  <a:pt x="779458" y="18529"/>
                </a:lnTo>
                <a:lnTo>
                  <a:pt x="825814" y="10506"/>
                </a:lnTo>
                <a:lnTo>
                  <a:pt x="872895" y="4706"/>
                </a:lnTo>
                <a:lnTo>
                  <a:pt x="920645" y="1185"/>
                </a:lnTo>
                <a:lnTo>
                  <a:pt x="969010" y="0"/>
                </a:lnTo>
                <a:lnTo>
                  <a:pt x="1017362" y="1185"/>
                </a:lnTo>
                <a:lnTo>
                  <a:pt x="1065102" y="4706"/>
                </a:lnTo>
                <a:lnTo>
                  <a:pt x="1112173" y="10506"/>
                </a:lnTo>
                <a:lnTo>
                  <a:pt x="1158520" y="18529"/>
                </a:lnTo>
                <a:lnTo>
                  <a:pt x="1204087" y="28721"/>
                </a:lnTo>
                <a:lnTo>
                  <a:pt x="1248818" y="41026"/>
                </a:lnTo>
                <a:lnTo>
                  <a:pt x="1292659" y="55387"/>
                </a:lnTo>
                <a:lnTo>
                  <a:pt x="1335553" y="71751"/>
                </a:lnTo>
                <a:lnTo>
                  <a:pt x="1377445" y="90060"/>
                </a:lnTo>
                <a:lnTo>
                  <a:pt x="1418280" y="110261"/>
                </a:lnTo>
                <a:lnTo>
                  <a:pt x="1458002" y="132296"/>
                </a:lnTo>
                <a:lnTo>
                  <a:pt x="1496555" y="156111"/>
                </a:lnTo>
                <a:lnTo>
                  <a:pt x="1533884" y="181650"/>
                </a:lnTo>
                <a:lnTo>
                  <a:pt x="1569934" y="208858"/>
                </a:lnTo>
                <a:lnTo>
                  <a:pt x="1604648" y="237678"/>
                </a:lnTo>
                <a:lnTo>
                  <a:pt x="1637972" y="268057"/>
                </a:lnTo>
                <a:lnTo>
                  <a:pt x="1669850" y="299937"/>
                </a:lnTo>
                <a:lnTo>
                  <a:pt x="1700226" y="333264"/>
                </a:lnTo>
                <a:lnTo>
                  <a:pt x="1729044" y="367982"/>
                </a:lnTo>
                <a:lnTo>
                  <a:pt x="1756250" y="404036"/>
                </a:lnTo>
                <a:lnTo>
                  <a:pt x="1781787" y="441370"/>
                </a:lnTo>
                <a:lnTo>
                  <a:pt x="1805601" y="479928"/>
                </a:lnTo>
                <a:lnTo>
                  <a:pt x="1827635" y="519655"/>
                </a:lnTo>
                <a:lnTo>
                  <a:pt x="1847834" y="560496"/>
                </a:lnTo>
                <a:lnTo>
                  <a:pt x="1866143" y="602394"/>
                </a:lnTo>
                <a:lnTo>
                  <a:pt x="1882506" y="645295"/>
                </a:lnTo>
                <a:lnTo>
                  <a:pt x="1896867" y="689143"/>
                </a:lnTo>
                <a:lnTo>
                  <a:pt x="1909171" y="733883"/>
                </a:lnTo>
                <a:lnTo>
                  <a:pt x="1919363" y="779458"/>
                </a:lnTo>
                <a:lnTo>
                  <a:pt x="1927386" y="825814"/>
                </a:lnTo>
                <a:lnTo>
                  <a:pt x="1933186" y="872895"/>
                </a:lnTo>
                <a:lnTo>
                  <a:pt x="1936707" y="920645"/>
                </a:lnTo>
                <a:lnTo>
                  <a:pt x="1937893" y="969010"/>
                </a:lnTo>
                <a:lnTo>
                  <a:pt x="1936707" y="1017374"/>
                </a:lnTo>
                <a:lnTo>
                  <a:pt x="1933186" y="1065124"/>
                </a:lnTo>
                <a:lnTo>
                  <a:pt x="1927386" y="1112205"/>
                </a:lnTo>
                <a:lnTo>
                  <a:pt x="1919363" y="1158561"/>
                </a:lnTo>
                <a:lnTo>
                  <a:pt x="1909171" y="1204136"/>
                </a:lnTo>
                <a:lnTo>
                  <a:pt x="1896867" y="1248876"/>
                </a:lnTo>
                <a:lnTo>
                  <a:pt x="1882506" y="1292724"/>
                </a:lnTo>
                <a:lnTo>
                  <a:pt x="1866143" y="1335625"/>
                </a:lnTo>
                <a:lnTo>
                  <a:pt x="1847834" y="1377523"/>
                </a:lnTo>
                <a:lnTo>
                  <a:pt x="1827635" y="1418364"/>
                </a:lnTo>
                <a:lnTo>
                  <a:pt x="1805601" y="1458091"/>
                </a:lnTo>
                <a:lnTo>
                  <a:pt x="1781787" y="1496649"/>
                </a:lnTo>
                <a:lnTo>
                  <a:pt x="1756250" y="1533983"/>
                </a:lnTo>
                <a:lnTo>
                  <a:pt x="1729044" y="1570037"/>
                </a:lnTo>
                <a:lnTo>
                  <a:pt x="1700226" y="1604755"/>
                </a:lnTo>
                <a:lnTo>
                  <a:pt x="1669850" y="1638082"/>
                </a:lnTo>
                <a:lnTo>
                  <a:pt x="1637972" y="1669962"/>
                </a:lnTo>
                <a:lnTo>
                  <a:pt x="1604648" y="1700341"/>
                </a:lnTo>
                <a:lnTo>
                  <a:pt x="1569934" y="1729161"/>
                </a:lnTo>
                <a:lnTo>
                  <a:pt x="1533884" y="1756369"/>
                </a:lnTo>
                <a:lnTo>
                  <a:pt x="1496555" y="1781908"/>
                </a:lnTo>
                <a:lnTo>
                  <a:pt x="1458002" y="1805723"/>
                </a:lnTo>
                <a:lnTo>
                  <a:pt x="1418280" y="1827758"/>
                </a:lnTo>
                <a:lnTo>
                  <a:pt x="1377445" y="1847959"/>
                </a:lnTo>
                <a:lnTo>
                  <a:pt x="1335553" y="1866268"/>
                </a:lnTo>
                <a:lnTo>
                  <a:pt x="1292659" y="1882632"/>
                </a:lnTo>
                <a:lnTo>
                  <a:pt x="1248818" y="1896993"/>
                </a:lnTo>
                <a:lnTo>
                  <a:pt x="1204087" y="1909298"/>
                </a:lnTo>
                <a:lnTo>
                  <a:pt x="1158520" y="1919490"/>
                </a:lnTo>
                <a:lnTo>
                  <a:pt x="1112173" y="1927513"/>
                </a:lnTo>
                <a:lnTo>
                  <a:pt x="1065102" y="1933313"/>
                </a:lnTo>
                <a:lnTo>
                  <a:pt x="1017362" y="1936834"/>
                </a:lnTo>
                <a:lnTo>
                  <a:pt x="969010" y="1938020"/>
                </a:lnTo>
                <a:lnTo>
                  <a:pt x="920645" y="1936834"/>
                </a:lnTo>
                <a:lnTo>
                  <a:pt x="872895" y="1933313"/>
                </a:lnTo>
                <a:lnTo>
                  <a:pt x="825814" y="1927513"/>
                </a:lnTo>
                <a:lnTo>
                  <a:pt x="779458" y="1919490"/>
                </a:lnTo>
                <a:lnTo>
                  <a:pt x="733883" y="1909298"/>
                </a:lnTo>
                <a:lnTo>
                  <a:pt x="689143" y="1896993"/>
                </a:lnTo>
                <a:lnTo>
                  <a:pt x="645295" y="1882632"/>
                </a:lnTo>
                <a:lnTo>
                  <a:pt x="602394" y="1866268"/>
                </a:lnTo>
                <a:lnTo>
                  <a:pt x="560496" y="1847959"/>
                </a:lnTo>
                <a:lnTo>
                  <a:pt x="519655" y="1827758"/>
                </a:lnTo>
                <a:lnTo>
                  <a:pt x="479928" y="1805723"/>
                </a:lnTo>
                <a:lnTo>
                  <a:pt x="441370" y="1781908"/>
                </a:lnTo>
                <a:lnTo>
                  <a:pt x="404036" y="1756369"/>
                </a:lnTo>
                <a:lnTo>
                  <a:pt x="367982" y="1729161"/>
                </a:lnTo>
                <a:lnTo>
                  <a:pt x="333264" y="1700341"/>
                </a:lnTo>
                <a:lnTo>
                  <a:pt x="299937" y="1669962"/>
                </a:lnTo>
                <a:lnTo>
                  <a:pt x="268057" y="1638082"/>
                </a:lnTo>
                <a:lnTo>
                  <a:pt x="237678" y="1604755"/>
                </a:lnTo>
                <a:lnTo>
                  <a:pt x="208858" y="1570037"/>
                </a:lnTo>
                <a:lnTo>
                  <a:pt x="181650" y="1533983"/>
                </a:lnTo>
                <a:lnTo>
                  <a:pt x="156111" y="1496649"/>
                </a:lnTo>
                <a:lnTo>
                  <a:pt x="132296" y="1458091"/>
                </a:lnTo>
                <a:lnTo>
                  <a:pt x="110261" y="1418364"/>
                </a:lnTo>
                <a:lnTo>
                  <a:pt x="90060" y="1377523"/>
                </a:lnTo>
                <a:lnTo>
                  <a:pt x="71751" y="1335625"/>
                </a:lnTo>
                <a:lnTo>
                  <a:pt x="55387" y="1292724"/>
                </a:lnTo>
                <a:lnTo>
                  <a:pt x="41026" y="1248876"/>
                </a:lnTo>
                <a:lnTo>
                  <a:pt x="28721" y="1204136"/>
                </a:lnTo>
                <a:lnTo>
                  <a:pt x="18529" y="1158561"/>
                </a:lnTo>
                <a:lnTo>
                  <a:pt x="10506" y="1112205"/>
                </a:lnTo>
                <a:lnTo>
                  <a:pt x="4706" y="1065124"/>
                </a:lnTo>
                <a:lnTo>
                  <a:pt x="1185" y="1017374"/>
                </a:lnTo>
                <a:lnTo>
                  <a:pt x="0" y="969010"/>
                </a:lnTo>
                <a:close/>
              </a:path>
            </a:pathLst>
          </a:custGeom>
          <a:ln w="6350">
            <a:solidFill>
              <a:srgbClr val="ADB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0419080" y="2271522"/>
            <a:ext cx="80835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100" b="1" spc="-10" dirty="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100" b="1" dirty="0">
                <a:solidFill>
                  <a:srgbClr val="2C2D2C"/>
                </a:solidFill>
                <a:latin typeface="Verdana"/>
                <a:cs typeface="Verdana"/>
              </a:rPr>
              <a:t>stério  </a:t>
            </a:r>
            <a:r>
              <a:rPr sz="1100" b="1" spc="-5" dirty="0">
                <a:solidFill>
                  <a:srgbClr val="2C2D2C"/>
                </a:solidFill>
                <a:latin typeface="Verdana"/>
                <a:cs typeface="Verdana"/>
              </a:rPr>
              <a:t>Público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2183765"/>
          </a:xfrm>
          <a:custGeom>
            <a:avLst/>
            <a:gdLst/>
            <a:ahLst/>
            <a:cxnLst/>
            <a:rect l="l" t="t" r="r" b="b"/>
            <a:pathLst>
              <a:path h="2183765">
                <a:moveTo>
                  <a:pt x="0" y="0"/>
                </a:moveTo>
                <a:lnTo>
                  <a:pt x="0" y="218325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02336"/>
            <a:ext cx="0" cy="2183765"/>
          </a:xfrm>
          <a:custGeom>
            <a:avLst/>
            <a:gdLst/>
            <a:ahLst/>
            <a:cxnLst/>
            <a:rect l="l" t="t" r="r" b="b"/>
            <a:pathLst>
              <a:path h="2183765">
                <a:moveTo>
                  <a:pt x="0" y="0"/>
                </a:moveTo>
                <a:lnTo>
                  <a:pt x="0" y="218325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402336"/>
            <a:ext cx="0" cy="2183765"/>
          </a:xfrm>
          <a:custGeom>
            <a:avLst/>
            <a:gdLst/>
            <a:ahLst/>
            <a:cxnLst/>
            <a:rect l="l" t="t" r="r" b="b"/>
            <a:pathLst>
              <a:path h="2183765">
                <a:moveTo>
                  <a:pt x="0" y="0"/>
                </a:moveTo>
                <a:lnTo>
                  <a:pt x="0" y="218325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402336"/>
            <a:ext cx="0" cy="2183765"/>
          </a:xfrm>
          <a:custGeom>
            <a:avLst/>
            <a:gdLst/>
            <a:ahLst/>
            <a:cxnLst/>
            <a:rect l="l" t="t" r="r" b="b"/>
            <a:pathLst>
              <a:path h="2183765">
                <a:moveTo>
                  <a:pt x="0" y="0"/>
                </a:moveTo>
                <a:lnTo>
                  <a:pt x="0" y="218325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402336"/>
            <a:ext cx="0" cy="2183765"/>
          </a:xfrm>
          <a:custGeom>
            <a:avLst/>
            <a:gdLst/>
            <a:ahLst/>
            <a:cxnLst/>
            <a:rect l="l" t="t" r="r" b="b"/>
            <a:pathLst>
              <a:path h="2183765">
                <a:moveTo>
                  <a:pt x="0" y="0"/>
                </a:moveTo>
                <a:lnTo>
                  <a:pt x="0" y="218325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402336"/>
            <a:ext cx="0" cy="2183765"/>
          </a:xfrm>
          <a:custGeom>
            <a:avLst/>
            <a:gdLst/>
            <a:ahLst/>
            <a:cxnLst/>
            <a:rect l="l" t="t" r="r" b="b"/>
            <a:pathLst>
              <a:path h="2183765">
                <a:moveTo>
                  <a:pt x="0" y="0"/>
                </a:moveTo>
                <a:lnTo>
                  <a:pt x="0" y="218325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056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0"/>
            <a:ext cx="0" cy="2585720"/>
          </a:xfrm>
          <a:custGeom>
            <a:avLst/>
            <a:gdLst/>
            <a:ahLst/>
            <a:cxnLst/>
            <a:rect l="l" t="t" r="r" b="b"/>
            <a:pathLst>
              <a:path h="2585720">
                <a:moveTo>
                  <a:pt x="0" y="0"/>
                </a:moveTo>
                <a:lnTo>
                  <a:pt x="0" y="2585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0"/>
            <a:ext cx="0" cy="2585720"/>
          </a:xfrm>
          <a:custGeom>
            <a:avLst/>
            <a:gdLst/>
            <a:ahLst/>
            <a:cxnLst/>
            <a:rect l="l" t="t" r="r" b="b"/>
            <a:pathLst>
              <a:path h="2585720">
                <a:moveTo>
                  <a:pt x="0" y="0"/>
                </a:moveTo>
                <a:lnTo>
                  <a:pt x="0" y="2585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1440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0"/>
            <a:ext cx="0" cy="2585720"/>
          </a:xfrm>
          <a:custGeom>
            <a:avLst/>
            <a:gdLst/>
            <a:ahLst/>
            <a:cxnLst/>
            <a:rect l="l" t="t" r="r" b="b"/>
            <a:pathLst>
              <a:path h="2585720">
                <a:moveTo>
                  <a:pt x="0" y="0"/>
                </a:moveTo>
                <a:lnTo>
                  <a:pt x="0" y="2585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3632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582400" y="0"/>
            <a:ext cx="0" cy="2585720"/>
          </a:xfrm>
          <a:custGeom>
            <a:avLst/>
            <a:gdLst/>
            <a:ahLst/>
            <a:cxnLst/>
            <a:rect l="l" t="t" r="r" b="b"/>
            <a:pathLst>
              <a:path h="2585720">
                <a:moveTo>
                  <a:pt x="0" y="0"/>
                </a:moveTo>
                <a:lnTo>
                  <a:pt x="0" y="258559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582400" y="3662807"/>
            <a:ext cx="0" cy="3195320"/>
          </a:xfrm>
          <a:custGeom>
            <a:avLst/>
            <a:gdLst/>
            <a:ahLst/>
            <a:cxnLst/>
            <a:rect l="l" t="t" r="r" b="b"/>
            <a:pathLst>
              <a:path h="3195320">
                <a:moveTo>
                  <a:pt x="0" y="0"/>
                </a:moveTo>
                <a:lnTo>
                  <a:pt x="0" y="319519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551419" y="385825"/>
            <a:ext cx="4640580" cy="0"/>
          </a:xfrm>
          <a:custGeom>
            <a:avLst/>
            <a:gdLst/>
            <a:ahLst/>
            <a:cxnLst/>
            <a:rect l="l" t="t" r="r" b="b"/>
            <a:pathLst>
              <a:path w="4640580">
                <a:moveTo>
                  <a:pt x="0" y="0"/>
                </a:moveTo>
                <a:lnTo>
                  <a:pt x="464058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385825"/>
            <a:ext cx="88265" cy="0"/>
          </a:xfrm>
          <a:custGeom>
            <a:avLst/>
            <a:gdLst/>
            <a:ahLst/>
            <a:cxnLst/>
            <a:rect l="l" t="t" r="r" b="b"/>
            <a:pathLst>
              <a:path w="88265">
                <a:moveTo>
                  <a:pt x="0" y="0"/>
                </a:moveTo>
                <a:lnTo>
                  <a:pt x="8826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0"/>
            <a:ext cx="1219200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0"/>
            <a:ext cx="12192000" cy="462280"/>
          </a:xfrm>
          <a:custGeom>
            <a:avLst/>
            <a:gdLst/>
            <a:ahLst/>
            <a:cxnLst/>
            <a:rect l="l" t="t" r="r" b="b"/>
            <a:pathLst>
              <a:path w="12192000" h="462280">
                <a:moveTo>
                  <a:pt x="0" y="461670"/>
                </a:moveTo>
                <a:lnTo>
                  <a:pt x="12192000" y="461670"/>
                </a:lnTo>
                <a:lnTo>
                  <a:pt x="1219200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>
            <a:spLocks noGrp="1"/>
          </p:cNvSpPr>
          <p:nvPr>
            <p:ph type="title"/>
          </p:nvPr>
        </p:nvSpPr>
        <p:spPr>
          <a:xfrm>
            <a:off x="78739" y="31495"/>
            <a:ext cx="748410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2.1. </a:t>
            </a:r>
            <a:r>
              <a:rPr dirty="0"/>
              <a:t>A </a:t>
            </a:r>
            <a:r>
              <a:rPr spc="-5" dirty="0"/>
              <a:t>regulação do Terceiro Setor no</a:t>
            </a:r>
            <a:r>
              <a:rPr spc="35" dirty="0"/>
              <a:t> </a:t>
            </a:r>
            <a:r>
              <a:rPr spc="-5" dirty="0"/>
              <a:t>Brasil</a:t>
            </a:r>
          </a:p>
        </p:txBody>
      </p:sp>
      <p:sp>
        <p:nvSpPr>
          <p:cNvPr id="67" name="object 67"/>
          <p:cNvSpPr/>
          <p:nvPr/>
        </p:nvSpPr>
        <p:spPr>
          <a:xfrm>
            <a:off x="91439" y="386334"/>
            <a:ext cx="7459980" cy="0"/>
          </a:xfrm>
          <a:custGeom>
            <a:avLst/>
            <a:gdLst/>
            <a:ahLst/>
            <a:cxnLst/>
            <a:rect l="l" t="t" r="r" b="b"/>
            <a:pathLst>
              <a:path w="7459980">
                <a:moveTo>
                  <a:pt x="0" y="0"/>
                </a:moveTo>
                <a:lnTo>
                  <a:pt x="7459980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2585592"/>
            <a:ext cx="12192000" cy="1077595"/>
          </a:xfrm>
          <a:custGeom>
            <a:avLst/>
            <a:gdLst/>
            <a:ahLst/>
            <a:cxnLst/>
            <a:rect l="l" t="t" r="r" b="b"/>
            <a:pathLst>
              <a:path w="12192000" h="1077595">
                <a:moveTo>
                  <a:pt x="0" y="1077213"/>
                </a:moveTo>
                <a:lnTo>
                  <a:pt x="12192000" y="1077213"/>
                </a:lnTo>
                <a:lnTo>
                  <a:pt x="12192000" y="0"/>
                </a:lnTo>
                <a:lnTo>
                  <a:pt x="0" y="0"/>
                </a:lnTo>
                <a:lnTo>
                  <a:pt x="0" y="1077213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0126" y="3731592"/>
            <a:ext cx="8925687" cy="3046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0126" y="3731592"/>
            <a:ext cx="8926195" cy="3047365"/>
          </a:xfrm>
          <a:custGeom>
            <a:avLst/>
            <a:gdLst/>
            <a:ahLst/>
            <a:cxnLst/>
            <a:rect l="l" t="t" r="r" b="b"/>
            <a:pathLst>
              <a:path w="8926195" h="3047365">
                <a:moveTo>
                  <a:pt x="0" y="3046984"/>
                </a:moveTo>
                <a:lnTo>
                  <a:pt x="8925687" y="3046984"/>
                </a:lnTo>
                <a:lnTo>
                  <a:pt x="8925687" y="0"/>
                </a:lnTo>
                <a:lnTo>
                  <a:pt x="0" y="0"/>
                </a:lnTo>
                <a:lnTo>
                  <a:pt x="0" y="3046984"/>
                </a:lnTo>
                <a:close/>
              </a:path>
            </a:pathLst>
          </a:custGeom>
          <a:ln w="6349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8739" y="506984"/>
            <a:ext cx="12037060" cy="6209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Cenário</a:t>
            </a:r>
            <a:r>
              <a:rPr sz="1600" b="1" spc="4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D15A3D"/>
                </a:solidFill>
                <a:latin typeface="Verdana"/>
                <a:cs typeface="Verdana"/>
              </a:rPr>
              <a:t>Atual</a:t>
            </a:r>
            <a:endParaRPr sz="16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 regulação é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difusa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composta por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normas 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não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dialogam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</a:t>
            </a:r>
            <a:r>
              <a:rPr sz="1600" spc="35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si.</a:t>
            </a:r>
            <a:endParaRPr sz="1600">
              <a:latin typeface="Verdana"/>
              <a:cs typeface="Verdana"/>
            </a:endParaRPr>
          </a:p>
          <a:p>
            <a:pPr marL="299085" marR="10223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Inexiste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 Brasil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órgão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espaço institucional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competência exclusiva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regular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setor,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estando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competências regulatórias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espalhadas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vários órgãos,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sem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uma instância superior </a:t>
            </a:r>
            <a:r>
              <a:rPr sz="1600" b="1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coordenação.</a:t>
            </a:r>
            <a:endParaRPr sz="1600">
              <a:latin typeface="Verdana"/>
              <a:cs typeface="Verdana"/>
            </a:endParaRPr>
          </a:p>
          <a:p>
            <a:pPr marL="299085" marR="104775" indent="-287020" algn="just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Inexiste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no Brasil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marco regulatório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que confira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eficiência, transparência, governança e reconhecimento  ao </a:t>
            </a: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setor.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Setor têm lógicas e modalidades de prestações sociais muito distintas, o que dificulta sua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identidade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acarreta distorções (desvios, corrupção,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má gestão, terceirização ilícita,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entre</a:t>
            </a:r>
            <a:r>
              <a:rPr sz="1600" spc="46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outros)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260"/>
              </a:spcBef>
            </a:pP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Cenário</a:t>
            </a:r>
            <a:r>
              <a:rPr sz="1600" b="1" spc="45" dirty="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D15A3D"/>
                </a:solidFill>
                <a:latin typeface="Verdana"/>
                <a:cs typeface="Verdana"/>
              </a:rPr>
              <a:t>Possível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Geral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reconduza as entidades à sua função e disponha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sobre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conteúdo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da regulação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(regramento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organizações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relações de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direito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público;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espaço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institucional de coordenação das instância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controle e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supervisão, transparência,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corrigindo as falhas do modelo então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em</a:t>
            </a:r>
            <a:r>
              <a:rPr sz="1600" spc="320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vigência.</a:t>
            </a:r>
            <a:endParaRPr sz="1600">
              <a:latin typeface="Verdana"/>
              <a:cs typeface="Verdana"/>
            </a:endParaRPr>
          </a:p>
          <a:p>
            <a:pPr marL="162560" marR="3122930" algn="just">
              <a:lnSpc>
                <a:spcPct val="100000"/>
              </a:lnSpc>
              <a:spcBef>
                <a:spcPts val="1345"/>
              </a:spcBef>
            </a:pPr>
            <a:r>
              <a:rPr sz="1600" spc="-40" dirty="0">
                <a:solidFill>
                  <a:srgbClr val="2C2D2C"/>
                </a:solidFill>
                <a:latin typeface="Verdana"/>
                <a:cs typeface="Verdana"/>
              </a:rPr>
              <a:t>“A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comparação entre o panorama normativo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brasileiro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atual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 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panorama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legislativo  dos países estudados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confirmou a importância e necessidade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uma melhor  </a:t>
            </a:r>
            <a:r>
              <a:rPr sz="1600" b="1" spc="-10" dirty="0">
                <a:solidFill>
                  <a:srgbClr val="2C2D2C"/>
                </a:solidFill>
                <a:latin typeface="Verdana"/>
                <a:cs typeface="Verdana"/>
              </a:rPr>
              <a:t>configuração normativa em nosso país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, principalmente em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termos</a:t>
            </a:r>
            <a:r>
              <a:rPr sz="1600" spc="3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de:</a:t>
            </a:r>
            <a:endParaRPr sz="1600">
              <a:latin typeface="Verdana"/>
              <a:cs typeface="Verdana"/>
            </a:endParaRPr>
          </a:p>
          <a:p>
            <a:pPr marL="505459" marR="3121660" lvl="1" indent="-342900" algn="just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506095" algn="l"/>
              </a:tabLst>
            </a:pP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Reconhecimento jurídico </a:t>
            </a:r>
            <a:r>
              <a:rPr sz="1600" b="1" dirty="0">
                <a:solidFill>
                  <a:srgbClr val="2C2D2C"/>
                </a:solidFill>
                <a:latin typeface="Verdana"/>
                <a:cs typeface="Verdana"/>
              </a:rPr>
              <a:t>abrangente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desse segmento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de atividades de  interesse público,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meio de uma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Geral,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estabeleça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às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600" spc="-25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Setor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diretrizes e princípios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atuação, seus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direitos e deveres </a:t>
            </a:r>
            <a:r>
              <a:rPr sz="1600" b="1" spc="53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frente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aos mais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públicos com </a:t>
            </a:r>
            <a:r>
              <a:rPr sz="1600" spc="5" dirty="0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quais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relacionam, principalmente com a 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população.</a:t>
            </a:r>
            <a:endParaRPr sz="1600">
              <a:latin typeface="Verdana"/>
              <a:cs typeface="Verdana"/>
            </a:endParaRPr>
          </a:p>
          <a:p>
            <a:pPr marL="505459" marR="3119755" lvl="1" indent="-342900" algn="just">
              <a:lnSpc>
                <a:spcPct val="100000"/>
              </a:lnSpc>
              <a:buAutoNum type="alphaLcParenR"/>
              <a:tabLst>
                <a:tab pos="506095" algn="l"/>
              </a:tabLst>
            </a:pP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Proporcionar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segurança jurídica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as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entidades, servindo a Lei Geral, </a:t>
            </a:r>
            <a:r>
              <a:rPr sz="1600" spc="10" dirty="0">
                <a:solidFill>
                  <a:srgbClr val="2C2D2C"/>
                </a:solidFill>
                <a:latin typeface="Verdana"/>
                <a:cs typeface="Verdana"/>
              </a:rPr>
              <a:t>em 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conjunto com a legislação preexistente e eventual legislação a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ainda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editada,  essencial elemento </a:t>
            </a:r>
            <a:r>
              <a:rPr sz="1600" spc="-10" dirty="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 dirty="0">
                <a:solidFill>
                  <a:srgbClr val="2C2D2C"/>
                </a:solidFill>
                <a:latin typeface="Verdana"/>
                <a:cs typeface="Verdana"/>
              </a:rPr>
              <a:t>atualizar e aperfeiçoar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marco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legal e </a:t>
            </a:r>
            <a:r>
              <a:rPr sz="1600" dirty="0">
                <a:solidFill>
                  <a:srgbClr val="2C2D2C"/>
                </a:solidFill>
                <a:latin typeface="Verdana"/>
                <a:cs typeface="Verdana"/>
              </a:rPr>
              <a:t>regulatório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Setor no </a:t>
            </a:r>
            <a:r>
              <a:rPr sz="1600" spc="-30" dirty="0">
                <a:solidFill>
                  <a:srgbClr val="2C2D2C"/>
                </a:solidFill>
                <a:latin typeface="Verdana"/>
                <a:cs typeface="Verdana"/>
              </a:rPr>
              <a:t>Brasil.”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(OLIVEIRA,</a:t>
            </a:r>
            <a:r>
              <a:rPr sz="1600" spc="204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2C2D2C"/>
                </a:solidFill>
                <a:latin typeface="Verdana"/>
                <a:cs typeface="Verdana"/>
              </a:rPr>
              <a:t>2009:51)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9569195" y="3795471"/>
            <a:ext cx="2181479" cy="2919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91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2244</Words>
  <Application>Microsoft Office PowerPoint</Application>
  <PresentationFormat>Widescreen</PresentationFormat>
  <Paragraphs>158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Wingdings</vt:lpstr>
      <vt:lpstr>Office Theme</vt:lpstr>
      <vt:lpstr>Terceiro Setor e o Direito</vt:lpstr>
      <vt:lpstr>Sumário de aula</vt:lpstr>
      <vt:lpstr>Apresentação do PowerPoint</vt:lpstr>
      <vt:lpstr>1. Estado desenvolvimentista e o ordenamento social</vt:lpstr>
      <vt:lpstr>1.1. Função regulatória</vt:lpstr>
      <vt:lpstr>Apresentação do PowerPoint</vt:lpstr>
      <vt:lpstr>2.1. A regulação do Terceiro Setor no direito comparado</vt:lpstr>
      <vt:lpstr>2.1. A regulação do Terceiro Setor no Brasil</vt:lpstr>
      <vt:lpstr>2.1. A regulação do Terceiro Setor no Brasil</vt:lpstr>
      <vt:lpstr>2.3. Lei Federal n.º 13.019/2014 (MROSC)</vt:lpstr>
      <vt:lpstr>2.3. Lei Federal n.º 13.019/2014 (MROSC)</vt:lpstr>
      <vt:lpstr>2.3. Lei Federal n.º 13.019/2014 (MROSC)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Carolina Filipini</cp:lastModifiedBy>
  <cp:revision>3</cp:revision>
  <dcterms:created xsi:type="dcterms:W3CDTF">2020-08-07T21:41:08Z</dcterms:created>
  <dcterms:modified xsi:type="dcterms:W3CDTF">2022-08-11T14:57:32Z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2020-08-07T00:00:00Z</vt:filetime>
  </property>
</Properties>
</file>