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3"/>
  </p:handoutMasterIdLst>
  <p:sldIdLst>
    <p:sldId id="256" r:id="rId2"/>
    <p:sldId id="296" r:id="rId3"/>
    <p:sldId id="258" r:id="rId4"/>
    <p:sldId id="319" r:id="rId5"/>
    <p:sldId id="320" r:id="rId6"/>
    <p:sldId id="318" r:id="rId7"/>
    <p:sldId id="321" r:id="rId8"/>
    <p:sldId id="297" r:id="rId9"/>
    <p:sldId id="298" r:id="rId10"/>
    <p:sldId id="261" r:id="rId11"/>
    <p:sldId id="330" r:id="rId12"/>
    <p:sldId id="331" r:id="rId13"/>
    <p:sldId id="267" r:id="rId14"/>
    <p:sldId id="329" r:id="rId15"/>
    <p:sldId id="332" r:id="rId16"/>
    <p:sldId id="268" r:id="rId17"/>
    <p:sldId id="300" r:id="rId18"/>
    <p:sldId id="327" r:id="rId19"/>
    <p:sldId id="322" r:id="rId20"/>
    <p:sldId id="301" r:id="rId21"/>
    <p:sldId id="302" r:id="rId22"/>
    <p:sldId id="274" r:id="rId23"/>
    <p:sldId id="328" r:id="rId24"/>
    <p:sldId id="275" r:id="rId25"/>
    <p:sldId id="303" r:id="rId26"/>
    <p:sldId id="306" r:id="rId27"/>
    <p:sldId id="280" r:id="rId28"/>
    <p:sldId id="304" r:id="rId29"/>
    <p:sldId id="305" r:id="rId30"/>
    <p:sldId id="276" r:id="rId31"/>
    <p:sldId id="323" r:id="rId32"/>
  </p:sldIdLst>
  <p:sldSz cx="12192000" cy="6858000"/>
  <p:notesSz cx="6881813" cy="9661525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0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0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0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0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CC"/>
    <a:srgbClr val="FDED77"/>
    <a:srgbClr val="84D698"/>
    <a:srgbClr val="FFCC99"/>
    <a:srgbClr val="00CC99"/>
    <a:srgbClr val="009999"/>
    <a:srgbClr val="CC66FF"/>
    <a:srgbClr val="CC99FF"/>
    <a:srgbClr val="FBD64F"/>
    <a:srgbClr val="FFCD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723" autoAdjust="0"/>
  </p:normalViewPr>
  <p:slideViewPr>
    <p:cSldViewPr>
      <p:cViewPr varScale="1">
        <p:scale>
          <a:sx n="65" d="100"/>
          <a:sy n="65" d="100"/>
        </p:scale>
        <p:origin x="834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emf"/><Relationship Id="rId1" Type="http://schemas.openxmlformats.org/officeDocument/2006/relationships/image" Target="../media/image2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119" cy="4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678" tIns="47339" rIns="94678" bIns="47339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t-BR" altLang="pt-BR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9695" y="0"/>
            <a:ext cx="2982119" cy="4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678" tIns="47339" rIns="94678" bIns="4733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pt-BR" altLang="pt-BR"/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78701"/>
            <a:ext cx="2982119" cy="4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678" tIns="47339" rIns="94678" bIns="47339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t-BR" altLang="pt-BR"/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9695" y="9178701"/>
            <a:ext cx="2982119" cy="4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678" tIns="47339" rIns="94678" bIns="4733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461A042-88B2-4D2B-92B3-84385922345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535400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2DCF6A-A5BE-4808-96E2-D10EEF8E43F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41079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002A88-12FB-475E-BE0A-0498066938E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0316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A1CCF2-6ED9-40A5-8DB5-1243F3B38BB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48394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A68EEC-9AE2-4598-9F8E-3F9168C57F9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60535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F3113B-3120-4A2A-8681-8D3D2941E9D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42026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A3E73D-AF39-49EF-8890-3F21E0333F7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94508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86A84E-0417-470B-95CB-895A6BD068E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66358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0AEE88-D1DC-4D46-AB3B-E233C48A1C1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81838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E96D5E-B7EF-4742-9706-F98C531352F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45630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8C2B5B-595D-44C8-BFAA-E66E29571BA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24716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35873F-DDAB-400C-A2B9-8AC9A5A264A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3462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t-BR" alt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t-BR" alt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FEDFE42-42D5-4A64-A835-A67BF4C02F61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5.jpe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14.m4a"/><Relationship Id="rId13" Type="http://schemas.openxmlformats.org/officeDocument/2006/relationships/image" Target="../media/image2.png"/><Relationship Id="rId3" Type="http://schemas.microsoft.com/office/2007/relationships/media" Target="../media/media12.m4a"/><Relationship Id="rId7" Type="http://schemas.microsoft.com/office/2007/relationships/media" Target="../media/media14.m4a"/><Relationship Id="rId12" Type="http://schemas.openxmlformats.org/officeDocument/2006/relationships/image" Target="../media/image4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audio" Target="../media/media13.m4a"/><Relationship Id="rId11" Type="http://schemas.openxmlformats.org/officeDocument/2006/relationships/slideLayout" Target="../slideLayouts/slideLayout7.xml"/><Relationship Id="rId5" Type="http://schemas.microsoft.com/office/2007/relationships/media" Target="../media/media13.m4a"/><Relationship Id="rId10" Type="http://schemas.openxmlformats.org/officeDocument/2006/relationships/audio" Target="../media/media15.m4a"/><Relationship Id="rId4" Type="http://schemas.openxmlformats.org/officeDocument/2006/relationships/audio" Target="../media/media12.m4a"/><Relationship Id="rId9" Type="http://schemas.microsoft.com/office/2007/relationships/media" Target="../media/media15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20.m4a"/><Relationship Id="rId7" Type="http://schemas.openxmlformats.org/officeDocument/2006/relationships/image" Target="../media/image4.png"/><Relationship Id="rId2" Type="http://schemas.microsoft.com/office/2007/relationships/media" Target="../media/media20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audio" Target="../media/media21.m4a"/><Relationship Id="rId7" Type="http://schemas.openxmlformats.org/officeDocument/2006/relationships/image" Target="../media/image17.gif"/><Relationship Id="rId2" Type="http://schemas.microsoft.com/office/2007/relationships/media" Target="../media/media21.m4a"/><Relationship Id="rId1" Type="http://schemas.openxmlformats.org/officeDocument/2006/relationships/vmlDrawing" Target="../drawings/vmlDrawing2.v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5.gif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4.png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13" Type="http://schemas.openxmlformats.org/officeDocument/2006/relationships/image" Target="../media/image26.png"/><Relationship Id="rId3" Type="http://schemas.openxmlformats.org/officeDocument/2006/relationships/audio" Target="../media/media26.m4a"/><Relationship Id="rId7" Type="http://schemas.openxmlformats.org/officeDocument/2006/relationships/oleObject" Target="../embeddings/oleObject4.bin"/><Relationship Id="rId12" Type="http://schemas.openxmlformats.org/officeDocument/2006/relationships/image" Target="../media/image25.png"/><Relationship Id="rId2" Type="http://schemas.microsoft.com/office/2007/relationships/media" Target="../media/media26.m4a"/><Relationship Id="rId1" Type="http://schemas.openxmlformats.org/officeDocument/2006/relationships/vmlDrawing" Target="../drawings/vmlDrawing3.vml"/><Relationship Id="rId6" Type="http://schemas.openxmlformats.org/officeDocument/2006/relationships/image" Target="../media/image21.wmf"/><Relationship Id="rId11" Type="http://schemas.openxmlformats.org/officeDocument/2006/relationships/image" Target="../media/image24.png"/><Relationship Id="rId5" Type="http://schemas.openxmlformats.org/officeDocument/2006/relationships/oleObject" Target="../embeddings/oleObject3.bin"/><Relationship Id="rId15" Type="http://schemas.openxmlformats.org/officeDocument/2006/relationships/image" Target="../media/image2.png"/><Relationship Id="rId10" Type="http://schemas.openxmlformats.org/officeDocument/2006/relationships/image" Target="../media/image23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5.bin"/><Relationship Id="rId1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13" Type="http://schemas.openxmlformats.org/officeDocument/2006/relationships/image" Target="../media/image30.jpeg"/><Relationship Id="rId3" Type="http://schemas.openxmlformats.org/officeDocument/2006/relationships/audio" Target="../media/media29.m4a"/><Relationship Id="rId7" Type="http://schemas.openxmlformats.org/officeDocument/2006/relationships/oleObject" Target="../embeddings/oleObject7.bin"/><Relationship Id="rId12" Type="http://schemas.openxmlformats.org/officeDocument/2006/relationships/image" Target="../media/image2.png"/><Relationship Id="rId2" Type="http://schemas.microsoft.com/office/2007/relationships/media" Target="../media/media29.m4a"/><Relationship Id="rId1" Type="http://schemas.openxmlformats.org/officeDocument/2006/relationships/vmlDrawing" Target="../drawings/vmlDrawing4.vml"/><Relationship Id="rId6" Type="http://schemas.openxmlformats.org/officeDocument/2006/relationships/image" Target="../media/image27.wmf"/><Relationship Id="rId11" Type="http://schemas.openxmlformats.org/officeDocument/2006/relationships/image" Target="../media/image4.png"/><Relationship Id="rId5" Type="http://schemas.openxmlformats.org/officeDocument/2006/relationships/oleObject" Target="../embeddings/oleObject6.bin"/><Relationship Id="rId10" Type="http://schemas.openxmlformats.org/officeDocument/2006/relationships/image" Target="../media/image29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8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audio" Target="../media/media30.m4a"/><Relationship Id="rId7" Type="http://schemas.openxmlformats.org/officeDocument/2006/relationships/oleObject" Target="../embeddings/oleObject2.bin"/><Relationship Id="rId2" Type="http://schemas.microsoft.com/office/2007/relationships/media" Target="../media/media30.m4a"/><Relationship Id="rId1" Type="http://schemas.openxmlformats.org/officeDocument/2006/relationships/vmlDrawing" Target="../drawings/vmlDrawing5.vml"/><Relationship Id="rId6" Type="http://schemas.openxmlformats.org/officeDocument/2006/relationships/image" Target="../media/image32.gif"/><Relationship Id="rId5" Type="http://schemas.openxmlformats.org/officeDocument/2006/relationships/image" Target="../media/image31.gif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4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jpe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2.jpeg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41.jpeg"/><Relationship Id="rId11" Type="http://schemas.openxmlformats.org/officeDocument/2006/relationships/image" Target="../media/image2.png"/><Relationship Id="rId5" Type="http://schemas.openxmlformats.org/officeDocument/2006/relationships/image" Target="../media/image40.jpeg"/><Relationship Id="rId10" Type="http://schemas.openxmlformats.org/officeDocument/2006/relationships/image" Target="../media/image4.png"/><Relationship Id="rId4" Type="http://schemas.openxmlformats.org/officeDocument/2006/relationships/image" Target="../media/image39.png"/><Relationship Id="rId9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jp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30.jpe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gif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1.jpe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9.jpe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1.jpg"/><Relationship Id="rId11" Type="http://schemas.openxmlformats.org/officeDocument/2006/relationships/image" Target="../media/image2.png"/><Relationship Id="rId5" Type="http://schemas.microsoft.com/office/2007/relationships/hdphoto" Target="../media/hdphoto1.wdp"/><Relationship Id="rId10" Type="http://schemas.openxmlformats.org/officeDocument/2006/relationships/image" Target="../media/image4.png"/><Relationship Id="rId4" Type="http://schemas.openxmlformats.org/officeDocument/2006/relationships/image" Target="../media/image10.jpe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1775520" y="188641"/>
            <a:ext cx="6858000" cy="1015663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A0BCE4"/>
              </a:gs>
            </a:gsLst>
            <a:lin ang="5400000" scaled="1"/>
          </a:gradFill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2400" b="1" dirty="0">
                <a:latin typeface="Arial Black" pitchFamily="34" charset="0"/>
              </a:rPr>
              <a:t>RCG0516 – MEDICINA FORENSE</a:t>
            </a:r>
          </a:p>
          <a:p>
            <a:pPr algn="ctr">
              <a:spcBef>
                <a:spcPct val="50000"/>
              </a:spcBef>
            </a:pPr>
            <a:r>
              <a:rPr lang="pt-BR" altLang="pt-BR" sz="2400" b="1" dirty="0">
                <a:latin typeface="Arial Black" pitchFamily="34" charset="0"/>
              </a:rPr>
              <a:t>INTRODUÇÃO</a:t>
            </a:r>
          </a:p>
        </p:txBody>
      </p:sp>
      <p:pic>
        <p:nvPicPr>
          <p:cNvPr id="2054" name="Picture 6" descr="CEMEL d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1258093"/>
            <a:ext cx="6858000" cy="3852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1775520" y="5164744"/>
            <a:ext cx="6858000" cy="1508105"/>
          </a:xfrm>
          <a:prstGeom prst="rect">
            <a:avLst/>
          </a:prstGeom>
          <a:gradFill rotWithShape="0">
            <a:gsLst>
              <a:gs pos="0">
                <a:srgbClr val="719802"/>
              </a:gs>
              <a:gs pos="100000">
                <a:srgbClr val="EAEAEA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t-BR" altLang="pt-BR" sz="1600" b="1" dirty="0">
                <a:latin typeface="Arial" charset="0"/>
              </a:rPr>
              <a:t>Centro de Medicina Legal – CEMEL</a:t>
            </a:r>
          </a:p>
          <a:p>
            <a:pPr algn="ctr"/>
            <a:r>
              <a:rPr lang="pt-BR" altLang="pt-BR" sz="1600" b="1" dirty="0">
                <a:latin typeface="Arial" charset="0"/>
              </a:rPr>
              <a:t>Departamento de Patologia e Medicina Legal</a:t>
            </a:r>
          </a:p>
          <a:p>
            <a:pPr algn="ctr"/>
            <a:r>
              <a:rPr lang="pt-BR" altLang="pt-BR" sz="1600" b="1" dirty="0">
                <a:latin typeface="Arial" charset="0"/>
              </a:rPr>
              <a:t>FMRP-USP</a:t>
            </a:r>
          </a:p>
          <a:p>
            <a:pPr algn="ctr"/>
            <a:endParaRPr lang="pt-BR" altLang="pt-BR" sz="1600" b="1" dirty="0">
              <a:latin typeface="Arial" charset="0"/>
            </a:endParaRPr>
          </a:p>
          <a:p>
            <a:pPr algn="r"/>
            <a:r>
              <a:rPr lang="pt-BR" altLang="pt-BR" sz="1200" dirty="0">
                <a:latin typeface="+mn-lt"/>
              </a:rPr>
              <a:t>Prof. Dr</a:t>
            </a:r>
            <a:r>
              <a:rPr lang="pt-BR" altLang="pt-BR" sz="1200" b="1" i="1" dirty="0">
                <a:latin typeface="+mn-lt"/>
              </a:rPr>
              <a:t>. Marco Aurelio Guimarães</a:t>
            </a:r>
          </a:p>
          <a:p>
            <a:pPr algn="ctr"/>
            <a:endParaRPr lang="pt-BR" altLang="pt-BR" sz="1600" b="1" dirty="0">
              <a:latin typeface="Arial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230" y="1367125"/>
            <a:ext cx="1277339" cy="1277339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496" y="116631"/>
            <a:ext cx="1512168" cy="2353917"/>
          </a:xfrm>
          <a:prstGeom prst="rect">
            <a:avLst/>
          </a:prstGeom>
        </p:spPr>
      </p:pic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11539264" y="6378576"/>
            <a:ext cx="533400" cy="473075"/>
          </a:xfrm>
          <a:prstGeom prst="rect">
            <a:avLst/>
          </a:prstGeom>
          <a:gradFill rotWithShape="0">
            <a:gsLst>
              <a:gs pos="0">
                <a:srgbClr val="6699FF"/>
              </a:gs>
              <a:gs pos="100000">
                <a:srgbClr val="EAEAEA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b="1" dirty="0"/>
              <a:t>MAG</a:t>
            </a:r>
          </a:p>
          <a:p>
            <a:pPr algn="ctr">
              <a:spcBef>
                <a:spcPct val="50000"/>
              </a:spcBef>
            </a:pPr>
            <a:endParaRPr lang="pt-BR" altLang="pt-BR" b="1" dirty="0"/>
          </a:p>
        </p:txBody>
      </p:sp>
      <p:pic>
        <p:nvPicPr>
          <p:cNvPr id="3" name="Slid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792" y="6263149"/>
            <a:ext cx="609600" cy="609600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13792" y="6177939"/>
            <a:ext cx="753616" cy="7074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2" name="Rectangle 114"/>
          <p:cNvSpPr>
            <a:spLocks noChangeArrowheads="1"/>
          </p:cNvSpPr>
          <p:nvPr/>
        </p:nvSpPr>
        <p:spPr bwMode="auto">
          <a:xfrm>
            <a:off x="1775520" y="2060848"/>
            <a:ext cx="6858001" cy="3456384"/>
          </a:xfrm>
          <a:prstGeom prst="rect">
            <a:avLst/>
          </a:prstGeom>
          <a:gradFill flip="none" rotWithShape="1">
            <a:gsLst>
              <a:gs pos="0">
                <a:srgbClr val="EAEAEA"/>
              </a:gs>
              <a:gs pos="70000">
                <a:srgbClr val="A0BCE4"/>
              </a:gs>
            </a:gsLst>
            <a:lin ang="0" scaled="1"/>
            <a:tileRect/>
          </a:gradFill>
          <a:ln>
            <a:noFill/>
          </a:ln>
          <a:effectLst/>
        </p:spPr>
        <p:txBody>
          <a:bodyPr lIns="92075" tIns="46038" rIns="92075" bIns="46038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1900" b="1" dirty="0">
                <a:latin typeface="Arial" charset="0"/>
              </a:rPr>
              <a:t>“O pensar jurídico é preciso, conciso e justo porque está enquadrado em textos e leis que são de elaboração humana, portanto, compreensíveis, discerníveis e assimiláveis.</a:t>
            </a:r>
          </a:p>
          <a:p>
            <a:pPr algn="ctr">
              <a:spcBef>
                <a:spcPct val="50000"/>
              </a:spcBef>
            </a:pPr>
            <a:r>
              <a:rPr lang="pt-BR" altLang="pt-BR" sz="1900" b="1" dirty="0">
                <a:latin typeface="Arial" charset="0"/>
              </a:rPr>
              <a:t>O pensar biológico, por sua vez, é vacilante e indeciso, perplexo e sua essência é uma incógnita: a vida. Leva consigo, uma parte de reserva, de incerteza e de dúvida.</a:t>
            </a:r>
          </a:p>
          <a:p>
            <a:pPr algn="ctr">
              <a:spcBef>
                <a:spcPct val="50000"/>
              </a:spcBef>
            </a:pPr>
            <a:r>
              <a:rPr lang="pt-BR" altLang="pt-BR" sz="19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À Medicina Legal compete a missão de buscar um ponto entre o pensar jurídico e o biológico”.</a:t>
            </a:r>
          </a:p>
        </p:txBody>
      </p:sp>
      <p:sp>
        <p:nvSpPr>
          <p:cNvPr id="65" name="Text Box 5"/>
          <p:cNvSpPr txBox="1">
            <a:spLocks noChangeArrowheads="1"/>
          </p:cNvSpPr>
          <p:nvPr/>
        </p:nvSpPr>
        <p:spPr bwMode="auto">
          <a:xfrm>
            <a:off x="1775520" y="188640"/>
            <a:ext cx="6858000" cy="1446550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A0BCE4"/>
              </a:gs>
            </a:gsLst>
            <a:lin ang="5400000" scaled="1"/>
          </a:gradFill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pt-BR" altLang="pt-BR" sz="2200" b="1" dirty="0">
              <a:latin typeface="Arial Black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pt-BR" altLang="pt-BR" sz="2200" b="1" dirty="0">
                <a:latin typeface="Arial Black" pitchFamily="34" charset="0"/>
              </a:rPr>
              <a:t>MEDICINA FORENSE ou MEDICINA LEGAL</a:t>
            </a:r>
          </a:p>
          <a:p>
            <a:pPr algn="ctr">
              <a:spcBef>
                <a:spcPct val="50000"/>
              </a:spcBef>
            </a:pPr>
            <a:r>
              <a:rPr lang="pt-BR" alt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Abrangência</a:t>
            </a:r>
          </a:p>
        </p:txBody>
      </p:sp>
      <p:pic>
        <p:nvPicPr>
          <p:cNvPr id="4" name="Slide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92" y="6263148"/>
            <a:ext cx="609600" cy="609600"/>
          </a:xfrm>
          <a:prstGeom prst="rect">
            <a:avLst/>
          </a:prstGeom>
        </p:spPr>
      </p:pic>
      <p:grpSp>
        <p:nvGrpSpPr>
          <p:cNvPr id="8" name="Agrupar 7"/>
          <p:cNvGrpSpPr/>
          <p:nvPr/>
        </p:nvGrpSpPr>
        <p:grpSpPr>
          <a:xfrm>
            <a:off x="10626114" y="188641"/>
            <a:ext cx="1446550" cy="6615472"/>
            <a:chOff x="10626114" y="188641"/>
            <a:chExt cx="1446550" cy="6615472"/>
          </a:xfrm>
        </p:grpSpPr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6114" y="188641"/>
              <a:ext cx="1446550" cy="1446550"/>
            </a:xfrm>
            <a:prstGeom prst="rect">
              <a:avLst/>
            </a:prstGeom>
          </p:spPr>
        </p:pic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>
              <a:off x="11548023" y="6327059"/>
              <a:ext cx="524641" cy="477054"/>
            </a:xfrm>
            <a:prstGeom prst="rect">
              <a:avLst/>
            </a:prstGeom>
            <a:gradFill rotWithShape="0">
              <a:gsLst>
                <a:gs pos="0">
                  <a:srgbClr val="6699FF"/>
                </a:gs>
                <a:gs pos="100000">
                  <a:srgbClr val="EAEAEA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altLang="pt-BR" b="1" dirty="0"/>
                <a:t>MAG</a:t>
              </a:r>
            </a:p>
            <a:p>
              <a:pPr algn="ctr">
                <a:spcBef>
                  <a:spcPct val="50000"/>
                </a:spcBef>
              </a:pPr>
              <a:endParaRPr lang="pt-BR" altLang="pt-BR" b="1" dirty="0"/>
            </a:p>
          </p:txBody>
        </p:sp>
      </p:grpSp>
      <p:grpSp>
        <p:nvGrpSpPr>
          <p:cNvPr id="5" name="Agrupar 4"/>
          <p:cNvGrpSpPr/>
          <p:nvPr/>
        </p:nvGrpSpPr>
        <p:grpSpPr>
          <a:xfrm>
            <a:off x="4740597" y="2067369"/>
            <a:ext cx="6856953" cy="3844217"/>
            <a:chOff x="4740597" y="2067369"/>
            <a:chExt cx="6856953" cy="3844217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4785" y="2067369"/>
              <a:ext cx="2692765" cy="3844217"/>
            </a:xfrm>
            <a:prstGeom prst="rect">
              <a:avLst/>
            </a:prstGeom>
          </p:spPr>
        </p:pic>
        <p:sp>
          <p:nvSpPr>
            <p:cNvPr id="3" name="Retângulo 2"/>
            <p:cNvSpPr/>
            <p:nvPr/>
          </p:nvSpPr>
          <p:spPr>
            <a:xfrm>
              <a:off x="4740597" y="5542254"/>
              <a:ext cx="390567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pt-BR" altLang="pt-BR" sz="1800" b="1" i="1" dirty="0" err="1"/>
                <a:t>Camille</a:t>
              </a:r>
              <a:r>
                <a:rPr lang="pt-BR" altLang="pt-BR" sz="1800" b="1" i="1" dirty="0"/>
                <a:t> </a:t>
              </a:r>
              <a:r>
                <a:rPr lang="pt-BR" altLang="pt-BR" sz="1800" b="1" i="1" dirty="0" err="1"/>
                <a:t>Léopold</a:t>
              </a:r>
              <a:r>
                <a:rPr lang="pt-BR" altLang="pt-BR" sz="1800" b="1" i="1" dirty="0"/>
                <a:t> </a:t>
              </a:r>
              <a:r>
                <a:rPr lang="pt-BR" altLang="pt-BR" sz="1800" b="1" i="1" dirty="0" err="1"/>
                <a:t>Simonin</a:t>
              </a:r>
              <a:r>
                <a:rPr lang="pt-BR" altLang="pt-BR" sz="1800" b="1" i="1" dirty="0"/>
                <a:t> (1891-1961)</a:t>
              </a:r>
            </a:p>
          </p:txBody>
        </p:sp>
      </p:grpSp>
      <p:sp>
        <p:nvSpPr>
          <p:cNvPr id="11" name="Retângulo 10"/>
          <p:cNvSpPr/>
          <p:nvPr/>
        </p:nvSpPr>
        <p:spPr>
          <a:xfrm>
            <a:off x="13792" y="6177939"/>
            <a:ext cx="753616" cy="7074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28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28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27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2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2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4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2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2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282" grpId="0" uiExpand="1" build="p" animBg="1"/>
      <p:bldP spid="6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9" name="Rectangle 113"/>
          <p:cNvSpPr>
            <a:spLocks noChangeArrowheads="1"/>
          </p:cNvSpPr>
          <p:nvPr/>
        </p:nvSpPr>
        <p:spPr bwMode="auto">
          <a:xfrm>
            <a:off x="1775520" y="1832992"/>
            <a:ext cx="6858000" cy="2892152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EAEAEA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47625" cmpd="thickThin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pt-BR" altLang="pt-BR" b="1" dirty="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1- Medicina</a:t>
            </a:r>
          </a:p>
          <a:p>
            <a:pPr algn="ctr">
              <a:spcBef>
                <a:spcPct val="20000"/>
              </a:spcBef>
            </a:pPr>
            <a:endParaRPr lang="pt-BR" altLang="pt-BR" sz="1100" b="1" dirty="0">
              <a:latin typeface="Arial" charset="0"/>
            </a:endParaRPr>
          </a:p>
          <a:p>
            <a:pPr algn="ctr">
              <a:spcBef>
                <a:spcPct val="20000"/>
              </a:spcBef>
            </a:pPr>
            <a:r>
              <a:rPr lang="pt-BR" altLang="pt-BR" sz="18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Todas as especialidades</a:t>
            </a:r>
          </a:p>
          <a:p>
            <a:pPr algn="ctr">
              <a:spcBef>
                <a:spcPct val="20000"/>
              </a:spcBef>
            </a:pPr>
            <a:r>
              <a:rPr lang="pt-BR" altLang="pt-BR" sz="1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Mas principalmente:</a:t>
            </a:r>
          </a:p>
          <a:p>
            <a:pPr algn="ctr">
              <a:spcBef>
                <a:spcPct val="20000"/>
              </a:spcBef>
            </a:pPr>
            <a:r>
              <a:rPr lang="pt-BR" altLang="pt-BR" sz="1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Patologia</a:t>
            </a:r>
          </a:p>
          <a:p>
            <a:pPr algn="ctr">
              <a:spcBef>
                <a:spcPct val="20000"/>
              </a:spcBef>
            </a:pPr>
            <a:r>
              <a:rPr lang="pt-BR" altLang="pt-BR" sz="1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Psiquiatria</a:t>
            </a:r>
          </a:p>
          <a:p>
            <a:pPr algn="ctr">
              <a:spcBef>
                <a:spcPct val="20000"/>
              </a:spcBef>
            </a:pPr>
            <a:r>
              <a:rPr lang="pt-BR" altLang="pt-BR" sz="1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Traumatologia</a:t>
            </a:r>
          </a:p>
          <a:p>
            <a:pPr algn="ctr">
              <a:spcBef>
                <a:spcPct val="20000"/>
              </a:spcBef>
            </a:pPr>
            <a:r>
              <a:rPr lang="pt-BR" altLang="pt-BR" sz="1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Anatomia</a:t>
            </a:r>
          </a:p>
          <a:p>
            <a:pPr algn="ctr">
              <a:spcBef>
                <a:spcPct val="20000"/>
              </a:spcBef>
            </a:pPr>
            <a:r>
              <a:rPr lang="pt-BR" altLang="pt-BR" sz="1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Ginecologia e Obstetrícia</a:t>
            </a:r>
          </a:p>
        </p:txBody>
      </p:sp>
      <p:sp>
        <p:nvSpPr>
          <p:cNvPr id="65" name="Text Box 5"/>
          <p:cNvSpPr txBox="1">
            <a:spLocks noChangeArrowheads="1"/>
          </p:cNvSpPr>
          <p:nvPr/>
        </p:nvSpPr>
        <p:spPr bwMode="auto">
          <a:xfrm>
            <a:off x="1775520" y="188640"/>
            <a:ext cx="6858000" cy="1446550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A0BCE4"/>
              </a:gs>
            </a:gsLst>
            <a:lin ang="5400000" scaled="1"/>
          </a:gradFill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pt-BR" altLang="pt-BR" sz="2200" b="1" dirty="0">
              <a:latin typeface="Arial Black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pt-BR" altLang="pt-BR" sz="2200" b="1" dirty="0">
                <a:latin typeface="Arial Black" pitchFamily="34" charset="0"/>
              </a:rPr>
              <a:t>MEDICINA FORENSE ou MEDICINA LEGAL</a:t>
            </a:r>
          </a:p>
          <a:p>
            <a:pPr algn="ctr">
              <a:spcBef>
                <a:spcPct val="50000"/>
              </a:spcBef>
            </a:pPr>
            <a:r>
              <a:rPr lang="pt-BR" alt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Relações com outras Ciências</a:t>
            </a:r>
          </a:p>
        </p:txBody>
      </p:sp>
      <p:pic>
        <p:nvPicPr>
          <p:cNvPr id="15" name="Slide 11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196710" y="1832992"/>
            <a:ext cx="443906" cy="443906"/>
          </a:xfrm>
          <a:prstGeom prst="rect">
            <a:avLst/>
          </a:prstGeom>
        </p:spPr>
      </p:pic>
      <p:grpSp>
        <p:nvGrpSpPr>
          <p:cNvPr id="29" name="Agrupar 28"/>
          <p:cNvGrpSpPr/>
          <p:nvPr/>
        </p:nvGrpSpPr>
        <p:grpSpPr>
          <a:xfrm>
            <a:off x="10626114" y="188641"/>
            <a:ext cx="1446550" cy="6615472"/>
            <a:chOff x="10626114" y="188641"/>
            <a:chExt cx="1446550" cy="6615472"/>
          </a:xfrm>
        </p:grpSpPr>
        <p:pic>
          <p:nvPicPr>
            <p:cNvPr id="30" name="Imagem 2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6114" y="188641"/>
              <a:ext cx="1446550" cy="1446550"/>
            </a:xfrm>
            <a:prstGeom prst="rect">
              <a:avLst/>
            </a:prstGeom>
          </p:spPr>
        </p:pic>
        <p:sp>
          <p:nvSpPr>
            <p:cNvPr id="31" name="Text Box 6"/>
            <p:cNvSpPr txBox="1">
              <a:spLocks noChangeArrowheads="1"/>
            </p:cNvSpPr>
            <p:nvPr/>
          </p:nvSpPr>
          <p:spPr bwMode="auto">
            <a:xfrm>
              <a:off x="11548023" y="6327059"/>
              <a:ext cx="524641" cy="477054"/>
            </a:xfrm>
            <a:prstGeom prst="rect">
              <a:avLst/>
            </a:prstGeom>
            <a:gradFill rotWithShape="0">
              <a:gsLst>
                <a:gs pos="0">
                  <a:srgbClr val="6699FF"/>
                </a:gs>
                <a:gs pos="100000">
                  <a:srgbClr val="EAEAEA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altLang="pt-BR" b="1" dirty="0"/>
                <a:t>MAG</a:t>
              </a:r>
            </a:p>
            <a:p>
              <a:pPr algn="ctr">
                <a:spcBef>
                  <a:spcPct val="50000"/>
                </a:spcBef>
              </a:pPr>
              <a:endParaRPr lang="pt-BR" altLang="pt-BR" b="1" dirty="0"/>
            </a:p>
          </p:txBody>
        </p:sp>
      </p:grpSp>
      <p:grpSp>
        <p:nvGrpSpPr>
          <p:cNvPr id="32" name="Grupo 18"/>
          <p:cNvGrpSpPr/>
          <p:nvPr/>
        </p:nvGrpSpPr>
        <p:grpSpPr>
          <a:xfrm>
            <a:off x="1954031" y="2274144"/>
            <a:ext cx="6858000" cy="3459112"/>
            <a:chOff x="419100" y="2348880"/>
            <a:chExt cx="6241132" cy="3459112"/>
          </a:xfrm>
        </p:grpSpPr>
        <p:sp>
          <p:nvSpPr>
            <p:cNvPr id="33" name="Rectangle 115"/>
            <p:cNvSpPr>
              <a:spLocks noChangeArrowheads="1"/>
            </p:cNvSpPr>
            <p:nvPr/>
          </p:nvSpPr>
          <p:spPr bwMode="auto">
            <a:xfrm>
              <a:off x="419100" y="2348880"/>
              <a:ext cx="2568724" cy="3459112"/>
            </a:xfrm>
            <a:prstGeom prst="rect">
              <a:avLst/>
            </a:prstGeom>
            <a:gradFill rotWithShape="0">
              <a:gsLst>
                <a:gs pos="50000">
                  <a:srgbClr val="DBA8F5"/>
                </a:gs>
                <a:gs pos="25000">
                  <a:srgbClr val="CC66FF"/>
                </a:gs>
                <a:gs pos="0">
                  <a:srgbClr val="CC66FF"/>
                </a:gs>
                <a:gs pos="100000">
                  <a:srgbClr val="EAEAEA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lIns="92075" tIns="46038" rIns="92075" bIns="46038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>
                <a:spcBef>
                  <a:spcPct val="20000"/>
                </a:spcBef>
              </a:pPr>
              <a:endParaRPr lang="pt-BR" altLang="pt-BR" b="1" dirty="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  <a:p>
              <a:pPr indent="179388" algn="just">
                <a:spcBef>
                  <a:spcPct val="20000"/>
                </a:spcBef>
              </a:pPr>
              <a:endParaRPr lang="pt-BR" altLang="pt-BR" sz="1100" b="1" dirty="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  <a:p>
              <a:pPr marL="90488" algn="just">
                <a:spcBef>
                  <a:spcPct val="20000"/>
                </a:spcBef>
              </a:pPr>
              <a:r>
                <a:rPr lang="pt-BR" altLang="pt-BR" sz="1800" b="1" dirty="0">
                  <a:solidFill>
                    <a:srgbClr val="FFFF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 Direito Penal</a:t>
              </a:r>
              <a:endParaRPr lang="pt-BR" altLang="pt-BR" sz="1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  <a:p>
              <a:pPr marL="90488" algn="just">
                <a:spcBef>
                  <a:spcPct val="20000"/>
                </a:spcBef>
              </a:pPr>
              <a:r>
                <a:rPr lang="pt-BR" altLang="pt-BR" sz="1400" b="1" dirty="0">
                  <a:latin typeface="Arial" charset="0"/>
                </a:rPr>
                <a:t>   Lesões Corporais   </a:t>
              </a:r>
            </a:p>
            <a:p>
              <a:pPr marL="90488" algn="just">
                <a:spcBef>
                  <a:spcPct val="20000"/>
                </a:spcBef>
              </a:pPr>
              <a:r>
                <a:rPr lang="pt-BR" altLang="pt-BR" sz="1400" b="1" dirty="0">
                  <a:latin typeface="Arial" charset="0"/>
                </a:rPr>
                <a:t>   Homicídios </a:t>
              </a:r>
            </a:p>
            <a:p>
              <a:pPr marL="90488" algn="just">
                <a:spcBef>
                  <a:spcPct val="20000"/>
                </a:spcBef>
              </a:pPr>
              <a:r>
                <a:rPr lang="pt-BR" altLang="pt-BR" sz="1800" b="1" dirty="0">
                  <a:solidFill>
                    <a:srgbClr val="FFFF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 Direito Civil </a:t>
              </a:r>
            </a:p>
            <a:p>
              <a:pPr marL="90488" algn="just">
                <a:spcBef>
                  <a:spcPct val="20000"/>
                </a:spcBef>
              </a:pPr>
              <a:r>
                <a:rPr lang="pt-BR" altLang="pt-BR" sz="1400" b="1" dirty="0">
                  <a:latin typeface="Arial" charset="0"/>
                </a:rPr>
                <a:t>   Paternidade </a:t>
              </a:r>
            </a:p>
            <a:p>
              <a:pPr marL="90488" algn="just">
                <a:spcBef>
                  <a:spcPct val="20000"/>
                </a:spcBef>
              </a:pPr>
              <a:r>
                <a:rPr lang="pt-BR" altLang="pt-BR" sz="1400" b="1" dirty="0">
                  <a:latin typeface="Arial" charset="0"/>
                </a:rPr>
                <a:t>   Nulidade de Casamento </a:t>
              </a:r>
            </a:p>
            <a:p>
              <a:pPr marL="90488" algn="just">
                <a:spcBef>
                  <a:spcPct val="20000"/>
                </a:spcBef>
              </a:pPr>
              <a:r>
                <a:rPr lang="pt-BR" altLang="pt-BR" sz="1800" b="1" dirty="0">
                  <a:solidFill>
                    <a:srgbClr val="FFFF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 Direito Trabalhista</a:t>
              </a:r>
            </a:p>
            <a:p>
              <a:pPr marL="90488" algn="just">
                <a:spcBef>
                  <a:spcPct val="20000"/>
                </a:spcBef>
              </a:pPr>
              <a:r>
                <a:rPr lang="pt-BR" altLang="pt-BR" sz="1400" b="1" dirty="0">
                  <a:latin typeface="Arial" charset="0"/>
                </a:rPr>
                <a:t>   Acidentes de Trabalho</a:t>
              </a:r>
            </a:p>
            <a:p>
              <a:pPr marL="90488" algn="just">
                <a:spcBef>
                  <a:spcPct val="20000"/>
                </a:spcBef>
              </a:pPr>
              <a:r>
                <a:rPr lang="pt-BR" altLang="pt-BR" sz="1400" b="1" dirty="0">
                  <a:latin typeface="Arial" charset="0"/>
                </a:rPr>
                <a:t>   Insalubridade</a:t>
              </a:r>
            </a:p>
            <a:p>
              <a:pPr algn="just">
                <a:spcBef>
                  <a:spcPct val="20000"/>
                </a:spcBef>
              </a:pPr>
              <a:endParaRPr lang="pt-BR" altLang="pt-BR" sz="1800" b="1" dirty="0">
                <a:latin typeface="Arial" charset="0"/>
              </a:endParaRPr>
            </a:p>
            <a:p>
              <a:pPr algn="just">
                <a:spcBef>
                  <a:spcPct val="20000"/>
                </a:spcBef>
              </a:pPr>
              <a:endParaRPr lang="pt-BR" altLang="pt-BR" sz="1800" b="1" dirty="0">
                <a:latin typeface="Arial" charset="0"/>
              </a:endParaRPr>
            </a:p>
            <a:p>
              <a:pPr algn="just">
                <a:spcBef>
                  <a:spcPct val="20000"/>
                </a:spcBef>
              </a:pPr>
              <a:endParaRPr lang="pt-BR" altLang="pt-BR" sz="1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34" name="Rectangle 115"/>
            <p:cNvSpPr>
              <a:spLocks noChangeArrowheads="1"/>
            </p:cNvSpPr>
            <p:nvPr/>
          </p:nvSpPr>
          <p:spPr bwMode="auto">
            <a:xfrm>
              <a:off x="2987824" y="2348880"/>
              <a:ext cx="3672408" cy="3459112"/>
            </a:xfrm>
            <a:prstGeom prst="rect">
              <a:avLst/>
            </a:prstGeom>
            <a:gradFill rotWithShape="0">
              <a:gsLst>
                <a:gs pos="50000">
                  <a:srgbClr val="DBA8F5"/>
                </a:gs>
                <a:gs pos="25000">
                  <a:srgbClr val="CC66FF"/>
                </a:gs>
                <a:gs pos="0">
                  <a:srgbClr val="CC66FF"/>
                </a:gs>
                <a:gs pos="100000">
                  <a:srgbClr val="EAEAEA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lIns="92075" tIns="46038" rIns="92075" bIns="46038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20000"/>
                </a:spcBef>
              </a:pPr>
              <a:endParaRPr lang="pt-BR" altLang="pt-BR" b="1" dirty="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  <a:p>
              <a:pPr algn="ctr">
                <a:spcBef>
                  <a:spcPct val="20000"/>
                </a:spcBef>
              </a:pPr>
              <a:endParaRPr lang="pt-BR" altLang="pt-BR" sz="1100" b="1" dirty="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  <a:p>
              <a:pPr algn="just">
                <a:spcBef>
                  <a:spcPct val="20000"/>
                </a:spcBef>
              </a:pPr>
              <a:r>
                <a:rPr lang="pt-BR" altLang="pt-BR" sz="1800" b="1" dirty="0">
                  <a:solidFill>
                    <a:srgbClr val="FFFF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Direito Processual Civil e Penal </a:t>
              </a:r>
            </a:p>
            <a:p>
              <a:pPr algn="just">
                <a:spcBef>
                  <a:spcPct val="20000"/>
                </a:spcBef>
              </a:pPr>
              <a:r>
                <a:rPr lang="pt-BR" altLang="pt-BR" sz="1400" b="1" dirty="0">
                  <a:latin typeface="Arial" charset="0"/>
                </a:rPr>
                <a:t>Psicologia da Testemunha</a:t>
              </a:r>
            </a:p>
            <a:p>
              <a:pPr algn="just">
                <a:spcBef>
                  <a:spcPct val="20000"/>
                </a:spcBef>
              </a:pPr>
              <a:r>
                <a:rPr lang="pt-BR" altLang="pt-BR" sz="1400" b="1" dirty="0">
                  <a:latin typeface="Arial" charset="0"/>
                </a:rPr>
                <a:t>Psicologia da Confissão</a:t>
              </a:r>
            </a:p>
            <a:p>
              <a:pPr algn="just">
                <a:spcBef>
                  <a:spcPct val="20000"/>
                </a:spcBef>
              </a:pPr>
              <a:r>
                <a:rPr lang="pt-BR" altLang="pt-BR" sz="1800" b="1" dirty="0">
                  <a:solidFill>
                    <a:srgbClr val="FFFF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Lei das Contravenções Penais</a:t>
              </a:r>
            </a:p>
            <a:p>
              <a:pPr algn="just">
                <a:spcBef>
                  <a:spcPct val="20000"/>
                </a:spcBef>
              </a:pPr>
              <a:r>
                <a:rPr lang="pt-BR" altLang="pt-BR" sz="1400" b="1" dirty="0">
                  <a:latin typeface="Arial" charset="0"/>
                </a:rPr>
                <a:t>Anticoncepcionais para menores</a:t>
              </a:r>
            </a:p>
            <a:p>
              <a:pPr algn="just">
                <a:spcBef>
                  <a:spcPct val="20000"/>
                </a:spcBef>
              </a:pPr>
              <a:r>
                <a:rPr lang="pt-BR" altLang="pt-BR" sz="1800" b="1" dirty="0">
                  <a:solidFill>
                    <a:srgbClr val="FFFF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Direito dos Esportes</a:t>
              </a:r>
            </a:p>
            <a:p>
              <a:pPr algn="just">
                <a:spcBef>
                  <a:spcPct val="20000"/>
                </a:spcBef>
              </a:pPr>
              <a:r>
                <a:rPr lang="pt-BR" altLang="pt-BR" sz="1400" b="1" i="1" dirty="0" err="1">
                  <a:latin typeface="Arial" charset="0"/>
                </a:rPr>
                <a:t>Dopping</a:t>
              </a:r>
              <a:r>
                <a:rPr lang="pt-BR" altLang="pt-BR" sz="1400" b="1" i="1" dirty="0">
                  <a:latin typeface="Arial" charset="0"/>
                </a:rPr>
                <a:t> </a:t>
              </a:r>
            </a:p>
            <a:p>
              <a:pPr algn="just">
                <a:spcBef>
                  <a:spcPct val="20000"/>
                </a:spcBef>
              </a:pPr>
              <a:r>
                <a:rPr lang="pt-BR" altLang="pt-BR" sz="1400" b="1" dirty="0">
                  <a:latin typeface="Arial" charset="0"/>
                </a:rPr>
                <a:t>Lesões Culposas</a:t>
              </a:r>
            </a:p>
            <a:p>
              <a:pPr algn="just">
                <a:spcBef>
                  <a:spcPct val="20000"/>
                </a:spcBef>
              </a:pPr>
              <a:endParaRPr lang="pt-BR" altLang="pt-BR" sz="1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35" name="Rectangle 115"/>
            <p:cNvSpPr>
              <a:spLocks noChangeArrowheads="1"/>
            </p:cNvSpPr>
            <p:nvPr/>
          </p:nvSpPr>
          <p:spPr bwMode="auto">
            <a:xfrm>
              <a:off x="419100" y="2351607"/>
              <a:ext cx="6241132" cy="576064"/>
            </a:xfrm>
            <a:prstGeom prst="rect">
              <a:avLst/>
            </a:prstGeom>
            <a:solidFill>
              <a:srgbClr val="CC66FF"/>
            </a:solidFill>
            <a:ln>
              <a:noFill/>
            </a:ln>
            <a:effectLst/>
          </p:spPr>
          <p:txBody>
            <a:bodyPr lIns="92075" tIns="46038" rIns="92075" bIns="46038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pt-BR" altLang="pt-BR" b="1" dirty="0">
                  <a:solidFill>
                    <a:srgbClr val="EAEAE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2- Ciências Jurídicas</a:t>
              </a:r>
            </a:p>
            <a:p>
              <a:pPr algn="ctr">
                <a:spcBef>
                  <a:spcPct val="20000"/>
                </a:spcBef>
              </a:pPr>
              <a:endParaRPr lang="pt-BR" altLang="pt-BR" sz="1100" b="1" dirty="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  <a:p>
              <a:pPr algn="ctr">
                <a:spcBef>
                  <a:spcPct val="20000"/>
                </a:spcBef>
              </a:pPr>
              <a:endParaRPr lang="pt-BR" altLang="pt-BR" sz="1800" b="1" dirty="0">
                <a:latin typeface="Arial" charset="0"/>
              </a:endParaRPr>
            </a:p>
            <a:p>
              <a:pPr algn="ctr">
                <a:spcBef>
                  <a:spcPct val="20000"/>
                </a:spcBef>
              </a:pPr>
              <a:endParaRPr lang="pt-BR" altLang="pt-BR" sz="1800" b="1" dirty="0">
                <a:latin typeface="Arial" charset="0"/>
              </a:endParaRPr>
            </a:p>
            <a:p>
              <a:pPr algn="ctr">
                <a:spcBef>
                  <a:spcPct val="20000"/>
                </a:spcBef>
              </a:pPr>
              <a:endParaRPr lang="pt-BR" altLang="pt-BR" sz="1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</p:grpSp>
      <p:pic>
        <p:nvPicPr>
          <p:cNvPr id="36" name="Slide 11-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207083" y="2321013"/>
            <a:ext cx="423161" cy="423161"/>
          </a:xfrm>
          <a:prstGeom prst="rect">
            <a:avLst/>
          </a:prstGeom>
        </p:spPr>
      </p:pic>
      <p:sp>
        <p:nvSpPr>
          <p:cNvPr id="37" name="Rectangle 113"/>
          <p:cNvSpPr>
            <a:spLocks noChangeArrowheads="1"/>
          </p:cNvSpPr>
          <p:nvPr/>
        </p:nvSpPr>
        <p:spPr bwMode="auto">
          <a:xfrm>
            <a:off x="2170055" y="2708920"/>
            <a:ext cx="6858000" cy="3027064"/>
          </a:xfrm>
          <a:prstGeom prst="rect">
            <a:avLst/>
          </a:prstGeom>
          <a:gradFill rotWithShape="0">
            <a:gsLst>
              <a:gs pos="0">
                <a:srgbClr val="FF6600"/>
              </a:gs>
              <a:gs pos="100000">
                <a:srgbClr val="EAEAEA"/>
              </a:gs>
            </a:gsLst>
            <a:lin ang="5400000" scaled="1"/>
          </a:gradFill>
          <a:ln>
            <a:noFill/>
          </a:ln>
          <a:effectLst/>
        </p:spPr>
        <p:txBody>
          <a:bodyPr lIns="92075" tIns="46038" rIns="92075" bIns="46038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pt-BR" altLang="pt-BR" b="1" dirty="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3- Ciências Biológicas </a:t>
            </a:r>
          </a:p>
          <a:p>
            <a:pPr algn="ctr">
              <a:spcBef>
                <a:spcPct val="20000"/>
              </a:spcBef>
            </a:pPr>
            <a:endParaRPr lang="pt-BR" altLang="pt-BR" sz="1100" b="1" dirty="0">
              <a:latin typeface="Arial" charset="0"/>
            </a:endParaRPr>
          </a:p>
          <a:p>
            <a:pPr algn="ctr">
              <a:spcBef>
                <a:spcPct val="20000"/>
              </a:spcBef>
            </a:pPr>
            <a:r>
              <a:rPr lang="pt-BR" altLang="pt-BR" sz="18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Antropologia</a:t>
            </a:r>
          </a:p>
          <a:p>
            <a:pPr algn="ctr">
              <a:spcBef>
                <a:spcPct val="20000"/>
              </a:spcBef>
            </a:pPr>
            <a:r>
              <a:rPr lang="pt-BR" altLang="pt-BR" sz="18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Genética</a:t>
            </a:r>
          </a:p>
          <a:p>
            <a:pPr algn="ctr">
              <a:spcBef>
                <a:spcPct val="20000"/>
              </a:spcBef>
            </a:pPr>
            <a:r>
              <a:rPr lang="pt-BR" altLang="pt-BR" sz="18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Entomologia</a:t>
            </a:r>
          </a:p>
          <a:p>
            <a:pPr algn="ctr">
              <a:spcBef>
                <a:spcPct val="20000"/>
              </a:spcBef>
            </a:pPr>
            <a:r>
              <a:rPr lang="pt-BR" altLang="pt-BR" sz="18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Psicologia</a:t>
            </a:r>
            <a:endParaRPr lang="pt-BR" altLang="pt-BR" b="1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pic>
        <p:nvPicPr>
          <p:cNvPr id="38" name="Slide 11-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210371" y="2788289"/>
            <a:ext cx="416585" cy="416585"/>
          </a:xfrm>
          <a:prstGeom prst="rect">
            <a:avLst/>
          </a:prstGeom>
        </p:spPr>
      </p:pic>
      <p:sp>
        <p:nvSpPr>
          <p:cNvPr id="19" name="Rectangle 113"/>
          <p:cNvSpPr>
            <a:spLocks noChangeArrowheads="1"/>
          </p:cNvSpPr>
          <p:nvPr/>
        </p:nvSpPr>
        <p:spPr bwMode="auto">
          <a:xfrm>
            <a:off x="2386079" y="3143696"/>
            <a:ext cx="6858000" cy="2378992"/>
          </a:xfrm>
          <a:prstGeom prst="rect">
            <a:avLst/>
          </a:prstGeom>
          <a:gradFill rotWithShape="0">
            <a:gsLst>
              <a:gs pos="0">
                <a:schemeClr val="tx1">
                  <a:lumMod val="65000"/>
                  <a:lumOff val="35000"/>
                </a:schemeClr>
              </a:gs>
              <a:gs pos="100000">
                <a:srgbClr val="EAEAEA"/>
              </a:gs>
            </a:gsLst>
            <a:lin ang="5400000" scaled="1"/>
          </a:gradFill>
          <a:ln>
            <a:noFill/>
          </a:ln>
          <a:effectLst/>
        </p:spPr>
        <p:txBody>
          <a:bodyPr lIns="92075" tIns="46038" rIns="92075" bIns="46038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pt-BR" altLang="pt-BR" b="1" dirty="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4- Ciências Sociais</a:t>
            </a:r>
          </a:p>
          <a:p>
            <a:pPr algn="ctr">
              <a:spcBef>
                <a:spcPct val="20000"/>
              </a:spcBef>
            </a:pPr>
            <a:endParaRPr lang="pt-BR" altLang="pt-BR" sz="1100" b="1" dirty="0">
              <a:latin typeface="Arial" charset="0"/>
            </a:endParaRPr>
          </a:p>
          <a:p>
            <a:pPr algn="ctr">
              <a:spcBef>
                <a:spcPct val="20000"/>
              </a:spcBef>
            </a:pPr>
            <a:r>
              <a:rPr lang="pt-BR" altLang="pt-BR" sz="18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Arqueologia</a:t>
            </a:r>
          </a:p>
          <a:p>
            <a:pPr algn="ctr">
              <a:spcBef>
                <a:spcPct val="20000"/>
              </a:spcBef>
            </a:pPr>
            <a:r>
              <a:rPr lang="pt-BR" altLang="pt-BR" sz="18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História</a:t>
            </a:r>
          </a:p>
          <a:p>
            <a:pPr algn="ctr">
              <a:spcBef>
                <a:spcPct val="20000"/>
              </a:spcBef>
            </a:pPr>
            <a:r>
              <a:rPr lang="pt-BR" altLang="pt-BR" sz="18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Sociologia</a:t>
            </a:r>
          </a:p>
        </p:txBody>
      </p:sp>
      <p:pic>
        <p:nvPicPr>
          <p:cNvPr id="20" name="Slide 11-4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215477" y="3248989"/>
            <a:ext cx="406372" cy="406372"/>
          </a:xfrm>
          <a:prstGeom prst="rect">
            <a:avLst/>
          </a:prstGeom>
        </p:spPr>
      </p:pic>
      <p:sp>
        <p:nvSpPr>
          <p:cNvPr id="21" name="Rectangle 113"/>
          <p:cNvSpPr>
            <a:spLocks noChangeArrowheads="1"/>
          </p:cNvSpPr>
          <p:nvPr/>
        </p:nvSpPr>
        <p:spPr bwMode="auto">
          <a:xfrm>
            <a:off x="2602103" y="3575745"/>
            <a:ext cx="6858000" cy="2733550"/>
          </a:xfrm>
          <a:prstGeom prst="rect">
            <a:avLst/>
          </a:prstGeom>
          <a:gradFill>
            <a:gsLst>
              <a:gs pos="0">
                <a:srgbClr val="009999"/>
              </a:gs>
              <a:gs pos="100000">
                <a:srgbClr val="EAEAEA"/>
              </a:gs>
            </a:gsLst>
            <a:lin ang="5400000" scaled="1"/>
          </a:gradFill>
          <a:ln>
            <a:noFill/>
          </a:ln>
          <a:effectLst/>
        </p:spPr>
        <p:txBody>
          <a:bodyPr lIns="92075" tIns="46038" rIns="92075" bIns="46038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pt-BR" altLang="pt-BR" b="1" dirty="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5- Ciências Exatas</a:t>
            </a:r>
          </a:p>
          <a:p>
            <a:pPr>
              <a:spcBef>
                <a:spcPct val="20000"/>
              </a:spcBef>
            </a:pPr>
            <a:endParaRPr lang="pt-BR" altLang="pt-BR" sz="1800" b="1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>
              <a:spcBef>
                <a:spcPct val="20000"/>
              </a:spcBef>
            </a:pPr>
            <a:r>
              <a:rPr lang="pt-BR" altLang="pt-BR" sz="18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Química e Toxicologia</a:t>
            </a:r>
          </a:p>
          <a:p>
            <a:pPr algn="ctr">
              <a:spcBef>
                <a:spcPct val="20000"/>
              </a:spcBef>
            </a:pPr>
            <a:r>
              <a:rPr lang="pt-BR" altLang="pt-BR" sz="1400" b="1" dirty="0">
                <a:latin typeface="Arial" charset="0"/>
              </a:rPr>
              <a:t>Contaminações humanas e ambientais; Álcool; outras drogas lícitas ou ilícitas</a:t>
            </a:r>
          </a:p>
          <a:p>
            <a:pPr algn="ctr">
              <a:spcBef>
                <a:spcPct val="20000"/>
              </a:spcBef>
            </a:pPr>
            <a:r>
              <a:rPr lang="pt-BR" altLang="pt-BR" sz="18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Física e Balística</a:t>
            </a:r>
          </a:p>
          <a:p>
            <a:pPr algn="ctr">
              <a:spcBef>
                <a:spcPct val="20000"/>
              </a:spcBef>
            </a:pPr>
            <a:r>
              <a:rPr lang="pt-BR" altLang="pt-BR" sz="1400" b="1" dirty="0">
                <a:latin typeface="Arial" charset="0"/>
              </a:rPr>
              <a:t>Dinâmica de acidentes ou crimes; Sons; Balística externa; Balística interna</a:t>
            </a:r>
          </a:p>
          <a:p>
            <a:pPr algn="ctr">
              <a:spcBef>
                <a:spcPct val="20000"/>
              </a:spcBef>
            </a:pPr>
            <a:r>
              <a:rPr lang="pt-BR" altLang="pt-BR" sz="18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Informática</a:t>
            </a:r>
          </a:p>
          <a:p>
            <a:pPr algn="ctr">
              <a:spcBef>
                <a:spcPct val="20000"/>
              </a:spcBef>
            </a:pPr>
            <a:r>
              <a:rPr lang="pt-BR" altLang="pt-BR" sz="1400" b="1" dirty="0">
                <a:latin typeface="Arial" charset="0"/>
              </a:rPr>
              <a:t>Dados, Imagens (pedofilia)</a:t>
            </a:r>
          </a:p>
          <a:p>
            <a:pPr>
              <a:spcBef>
                <a:spcPct val="20000"/>
              </a:spcBef>
            </a:pPr>
            <a:endParaRPr lang="pt-BR" altLang="pt-BR" sz="1400" b="1" dirty="0">
              <a:latin typeface="Arial" charset="0"/>
            </a:endParaRPr>
          </a:p>
          <a:p>
            <a:pPr>
              <a:spcBef>
                <a:spcPct val="20000"/>
              </a:spcBef>
            </a:pPr>
            <a:endParaRPr lang="pt-BR" altLang="pt-BR" sz="1400" b="1" dirty="0">
              <a:latin typeface="Arial" charset="0"/>
            </a:endParaRPr>
          </a:p>
        </p:txBody>
      </p:sp>
      <p:pic>
        <p:nvPicPr>
          <p:cNvPr id="22" name="Slide 11-5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210371" y="3699475"/>
            <a:ext cx="416585" cy="416585"/>
          </a:xfrm>
          <a:prstGeom prst="rect">
            <a:avLst/>
          </a:prstGeom>
        </p:spPr>
      </p:pic>
      <p:sp>
        <p:nvSpPr>
          <p:cNvPr id="23" name="Retângulo 22"/>
          <p:cNvSpPr/>
          <p:nvPr/>
        </p:nvSpPr>
        <p:spPr>
          <a:xfrm>
            <a:off x="10995735" y="1837503"/>
            <a:ext cx="753616" cy="246938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124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077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32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32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32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3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3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3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3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3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3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3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3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3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3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3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3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20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3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3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3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26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3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3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3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3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3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3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42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3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3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3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772"/>
                            </p:stCondLst>
                            <p:childTnLst>
                              <p:par>
                                <p:cTn id="5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51157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1929"/>
                            </p:stCondLst>
                            <p:childTnLst>
                              <p:par>
                                <p:cTn id="66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4043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16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36472"/>
                            </p:stCondLst>
                            <p:childTnLst>
                              <p:par>
                                <p:cTn id="99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2811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2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2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2" presetClass="entr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64834"/>
                            </p:stCondLst>
                            <p:childTnLst>
                              <p:par>
                                <p:cTn id="127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5671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42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42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42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42" presetClass="entr" presetSubtype="0" fill="hold" grpId="0" nodeType="withEffect">
                                  <p:stCondLst>
                                    <p:cond delay="195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42" presetClass="entr" presetSubtype="0" fill="hold" grpId="0" nodeType="withEffect">
                                  <p:stCondLst>
                                    <p:cond delay="1975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42" presetClass="entr" presetSubtype="0" fill="hold" grpId="0" nodeType="withEffect">
                                  <p:stCondLst>
                                    <p:cond delay="385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42" presetClass="entr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9329" grpId="0" uiExpand="1" build="p" animBg="1"/>
      <p:bldP spid="65" grpId="0" animBg="1"/>
      <p:bldP spid="37" grpId="0" uiExpand="1" build="p" animBg="1"/>
      <p:bldP spid="19" grpId="0" uiExpand="1" build="p" animBg="1"/>
      <p:bldP spid="21" grpId="0" uiExpand="1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2" name="Rectangle 114"/>
          <p:cNvSpPr>
            <a:spLocks noChangeArrowheads="1"/>
          </p:cNvSpPr>
          <p:nvPr/>
        </p:nvSpPr>
        <p:spPr bwMode="auto">
          <a:xfrm>
            <a:off x="1775520" y="2440346"/>
            <a:ext cx="6858000" cy="1159768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000066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47625" cmpd="thickThin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0" hangingPunct="0">
              <a:spcBef>
                <a:spcPct val="20000"/>
              </a:spcBef>
            </a:pPr>
            <a:r>
              <a:rPr lang="pt-BR" altLang="pt-BR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Medicina Legal Geral</a:t>
            </a:r>
          </a:p>
          <a:p>
            <a:pPr algn="r" eaLnBrk="0" hangingPunct="0">
              <a:spcBef>
                <a:spcPct val="20000"/>
              </a:spcBef>
            </a:pPr>
            <a:r>
              <a:rPr lang="pt-BR" altLang="pt-BR" sz="1800" b="1" dirty="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Deontologia</a:t>
            </a:r>
          </a:p>
          <a:p>
            <a:pPr algn="r" eaLnBrk="0" hangingPunct="0">
              <a:spcBef>
                <a:spcPct val="20000"/>
              </a:spcBef>
            </a:pPr>
            <a:r>
              <a:rPr lang="pt-BR" altLang="pt-BR" sz="1800" b="1" dirty="0" err="1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Diceologia</a:t>
            </a:r>
            <a:r>
              <a:rPr lang="pt-BR" altLang="pt-BR" sz="1800" b="1" dirty="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</a:p>
        </p:txBody>
      </p:sp>
      <p:sp>
        <p:nvSpPr>
          <p:cNvPr id="12403" name="Rectangle 115"/>
          <p:cNvSpPr>
            <a:spLocks noChangeArrowheads="1"/>
          </p:cNvSpPr>
          <p:nvPr/>
        </p:nvSpPr>
        <p:spPr bwMode="auto">
          <a:xfrm>
            <a:off x="1775520" y="3783872"/>
            <a:ext cx="6858000" cy="2583904"/>
          </a:xfrm>
          <a:prstGeom prst="rect">
            <a:avLst/>
          </a:prstGeom>
          <a:gradFill rotWithShape="0">
            <a:gsLst>
              <a:gs pos="0">
                <a:srgbClr val="00CC99"/>
              </a:gs>
              <a:gs pos="100000">
                <a:srgbClr val="EAEAEA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47625" cmpd="thickThin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>
              <a:spcBef>
                <a:spcPct val="20000"/>
              </a:spcBef>
            </a:pPr>
            <a:r>
              <a:rPr lang="pt-BR" altLang="pt-BR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Medicina Legal Especial</a:t>
            </a:r>
          </a:p>
          <a:p>
            <a:pPr algn="just" eaLnBrk="0" hangingPunct="0">
              <a:spcBef>
                <a:spcPct val="20000"/>
              </a:spcBef>
            </a:pPr>
            <a:r>
              <a:rPr lang="pt-BR" altLang="pt-BR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Antropologia Forense	</a:t>
            </a:r>
          </a:p>
          <a:p>
            <a:pPr algn="just" eaLnBrk="0" hangingPunct="0">
              <a:spcBef>
                <a:spcPct val="20000"/>
              </a:spcBef>
            </a:pPr>
            <a:r>
              <a:rPr lang="pt-BR" altLang="pt-BR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Traumatologia	</a:t>
            </a:r>
          </a:p>
          <a:p>
            <a:pPr algn="just" eaLnBrk="0" hangingPunct="0">
              <a:spcBef>
                <a:spcPct val="20000"/>
              </a:spcBef>
            </a:pPr>
            <a:r>
              <a:rPr lang="pt-BR" altLang="pt-BR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Criminologia	</a:t>
            </a:r>
          </a:p>
          <a:p>
            <a:pPr algn="just" eaLnBrk="0" hangingPunct="0">
              <a:spcBef>
                <a:spcPct val="20000"/>
              </a:spcBef>
            </a:pPr>
            <a:r>
              <a:rPr lang="pt-BR" altLang="pt-BR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Sexologia		</a:t>
            </a:r>
          </a:p>
          <a:p>
            <a:pPr algn="just" eaLnBrk="0" hangingPunct="0">
              <a:spcBef>
                <a:spcPct val="20000"/>
              </a:spcBef>
            </a:pPr>
            <a:r>
              <a:rPr lang="pt-BR" altLang="pt-BR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Criminalística	</a:t>
            </a:r>
          </a:p>
          <a:p>
            <a:pPr algn="just" eaLnBrk="0" hangingPunct="0">
              <a:spcBef>
                <a:spcPct val="20000"/>
              </a:spcBef>
            </a:pPr>
            <a:r>
              <a:rPr lang="pt-BR" altLang="pt-BR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Tanatologia</a:t>
            </a:r>
          </a:p>
        </p:txBody>
      </p:sp>
      <p:sp>
        <p:nvSpPr>
          <p:cNvPr id="66" name="Text Box 5"/>
          <p:cNvSpPr txBox="1">
            <a:spLocks noChangeArrowheads="1"/>
          </p:cNvSpPr>
          <p:nvPr/>
        </p:nvSpPr>
        <p:spPr bwMode="auto">
          <a:xfrm>
            <a:off x="1775520" y="188640"/>
            <a:ext cx="6858000" cy="1446550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A0BCE4"/>
              </a:gs>
            </a:gsLst>
            <a:lin ang="5400000" scaled="1"/>
          </a:gradFill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pt-BR" altLang="pt-BR" sz="2200" b="1" dirty="0">
              <a:latin typeface="Arial Black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pt-BR" altLang="pt-BR" sz="2200" b="1" dirty="0">
                <a:latin typeface="Arial Black" pitchFamily="34" charset="0"/>
              </a:rPr>
              <a:t>MEDICINA FORENSE ou MEDICINA LEGAL</a:t>
            </a:r>
          </a:p>
          <a:p>
            <a:pPr algn="ctr">
              <a:spcBef>
                <a:spcPct val="50000"/>
              </a:spcBef>
            </a:pPr>
            <a:r>
              <a:rPr lang="pt-BR" alt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Conteúdo</a:t>
            </a:r>
          </a:p>
        </p:txBody>
      </p:sp>
      <p:sp>
        <p:nvSpPr>
          <p:cNvPr id="69" name="Text Box 171"/>
          <p:cNvSpPr txBox="1">
            <a:spLocks noChangeArrowheads="1"/>
          </p:cNvSpPr>
          <p:nvPr/>
        </p:nvSpPr>
        <p:spPr bwMode="auto">
          <a:xfrm>
            <a:off x="8858016" y="2440346"/>
            <a:ext cx="2952327" cy="1815882"/>
          </a:xfrm>
          <a:prstGeom prst="rect">
            <a:avLst/>
          </a:prstGeom>
          <a:gradFill flip="none" rotWithShape="1">
            <a:gsLst>
              <a:gs pos="0">
                <a:srgbClr val="EAEAEA"/>
              </a:gs>
              <a:gs pos="100000">
                <a:srgbClr val="A0BCE4"/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600" dirty="0"/>
              <a:t>Atualmente este conteúdo está mais contido dentro da área denominada </a:t>
            </a:r>
          </a:p>
          <a:p>
            <a:pPr algn="ctr">
              <a:defRPr/>
            </a:pPr>
            <a:endParaRPr lang="pt-BR" sz="1600" dirty="0"/>
          </a:p>
          <a:p>
            <a:pPr algn="ctr">
              <a:defRPr/>
            </a:pPr>
            <a:r>
              <a:rPr lang="pt-BR" sz="1600" b="1" dirty="0"/>
              <a:t>DIREITO MÉDICO</a:t>
            </a:r>
            <a:endParaRPr lang="pt-BR" sz="1600" dirty="0"/>
          </a:p>
          <a:p>
            <a:pPr algn="ctr">
              <a:defRPr/>
            </a:pPr>
            <a:endParaRPr lang="pt-BR" sz="1600" dirty="0"/>
          </a:p>
          <a:p>
            <a:pPr algn="ctr">
              <a:defRPr/>
            </a:pPr>
            <a:endParaRPr lang="pt-BR" sz="1600" dirty="0"/>
          </a:p>
        </p:txBody>
      </p:sp>
      <p:pic>
        <p:nvPicPr>
          <p:cNvPr id="2" name="Slide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92" y="6260786"/>
            <a:ext cx="609600" cy="6096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775520" y="1818948"/>
            <a:ext cx="32403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pt-BR" altLang="pt-BR" sz="2000" b="1" dirty="0">
                <a:latin typeface="Arial" charset="0"/>
              </a:rPr>
              <a:t>Medicina Legal Geral </a:t>
            </a:r>
          </a:p>
        </p:txBody>
      </p:sp>
      <p:sp>
        <p:nvSpPr>
          <p:cNvPr id="10" name="Retângulo 9"/>
          <p:cNvSpPr/>
          <p:nvPr/>
        </p:nvSpPr>
        <p:spPr>
          <a:xfrm>
            <a:off x="4943872" y="1815207"/>
            <a:ext cx="36896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0" hangingPunct="0">
              <a:spcBef>
                <a:spcPct val="20000"/>
              </a:spcBef>
            </a:pPr>
            <a:r>
              <a:rPr lang="pt-BR" altLang="pt-BR" sz="2000" b="1" dirty="0">
                <a:latin typeface="Arial" charset="0"/>
              </a:rPr>
              <a:t>Medicina Legal Especial</a:t>
            </a:r>
          </a:p>
        </p:txBody>
      </p:sp>
      <p:grpSp>
        <p:nvGrpSpPr>
          <p:cNvPr id="11" name="Agrupar 10"/>
          <p:cNvGrpSpPr/>
          <p:nvPr/>
        </p:nvGrpSpPr>
        <p:grpSpPr>
          <a:xfrm>
            <a:off x="10626114" y="188641"/>
            <a:ext cx="1446550" cy="6615472"/>
            <a:chOff x="10626114" y="188641"/>
            <a:chExt cx="1446550" cy="6615472"/>
          </a:xfrm>
        </p:grpSpPr>
        <p:pic>
          <p:nvPicPr>
            <p:cNvPr id="12" name="Imagem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6114" y="188641"/>
              <a:ext cx="1446550" cy="1446550"/>
            </a:xfrm>
            <a:prstGeom prst="rect">
              <a:avLst/>
            </a:prstGeom>
          </p:spPr>
        </p:pic>
        <p:sp>
          <p:nvSpPr>
            <p:cNvPr id="13" name="Text Box 6"/>
            <p:cNvSpPr txBox="1">
              <a:spLocks noChangeArrowheads="1"/>
            </p:cNvSpPr>
            <p:nvPr/>
          </p:nvSpPr>
          <p:spPr bwMode="auto">
            <a:xfrm>
              <a:off x="11548023" y="6327059"/>
              <a:ext cx="524641" cy="477054"/>
            </a:xfrm>
            <a:prstGeom prst="rect">
              <a:avLst/>
            </a:prstGeom>
            <a:gradFill rotWithShape="0">
              <a:gsLst>
                <a:gs pos="0">
                  <a:srgbClr val="6699FF"/>
                </a:gs>
                <a:gs pos="100000">
                  <a:srgbClr val="EAEAEA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altLang="pt-BR" b="1" dirty="0"/>
                <a:t>MAG</a:t>
              </a:r>
            </a:p>
            <a:p>
              <a:pPr algn="ctr">
                <a:spcBef>
                  <a:spcPct val="50000"/>
                </a:spcBef>
              </a:pPr>
              <a:endParaRPr lang="pt-BR" altLang="pt-BR" b="1" dirty="0"/>
            </a:p>
          </p:txBody>
        </p:sp>
      </p:grpSp>
      <p:sp>
        <p:nvSpPr>
          <p:cNvPr id="14" name="Rectangle 115"/>
          <p:cNvSpPr>
            <a:spLocks noChangeArrowheads="1"/>
          </p:cNvSpPr>
          <p:nvPr/>
        </p:nvSpPr>
        <p:spPr bwMode="auto">
          <a:xfrm>
            <a:off x="1775520" y="3789040"/>
            <a:ext cx="6858000" cy="2583904"/>
          </a:xfrm>
          <a:prstGeom prst="rect">
            <a:avLst/>
          </a:prstGeom>
          <a:gradFill rotWithShape="0">
            <a:gsLst>
              <a:gs pos="0">
                <a:srgbClr val="00CC99"/>
              </a:gs>
              <a:gs pos="100000">
                <a:srgbClr val="EAEAEA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47625" cmpd="thickThin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>
              <a:spcBef>
                <a:spcPct val="20000"/>
              </a:spcBef>
            </a:pPr>
            <a:r>
              <a:rPr lang="pt-BR" altLang="pt-BR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Medicina Legal Especial</a:t>
            </a:r>
          </a:p>
          <a:p>
            <a:pPr algn="just" eaLnBrk="0" hangingPunct="0">
              <a:spcBef>
                <a:spcPct val="20000"/>
              </a:spcBef>
            </a:pPr>
            <a:r>
              <a:rPr lang="pt-BR" altLang="pt-BR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Infortunística </a:t>
            </a:r>
          </a:p>
          <a:p>
            <a:pPr algn="just" eaLnBrk="0" hangingPunct="0">
              <a:spcBef>
                <a:spcPct val="20000"/>
              </a:spcBef>
            </a:pPr>
            <a:r>
              <a:rPr lang="pt-BR" altLang="pt-BR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Toxicologia</a:t>
            </a:r>
          </a:p>
          <a:p>
            <a:pPr algn="just" eaLnBrk="0" hangingPunct="0">
              <a:spcBef>
                <a:spcPct val="20000"/>
              </a:spcBef>
            </a:pPr>
            <a:r>
              <a:rPr lang="pt-BR" altLang="pt-BR" sz="1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Vitimologia</a:t>
            </a:r>
            <a:endParaRPr lang="pt-BR" altLang="pt-BR" sz="1800" b="1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  <a:p>
            <a:pPr algn="just" eaLnBrk="0" hangingPunct="0">
              <a:spcBef>
                <a:spcPct val="20000"/>
              </a:spcBef>
            </a:pPr>
            <a:r>
              <a:rPr lang="pt-BR" altLang="pt-BR" sz="1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Asfixiologia</a:t>
            </a:r>
            <a:endParaRPr lang="pt-BR" altLang="pt-BR" sz="1800" b="1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  <a:p>
            <a:pPr algn="just" eaLnBrk="0" hangingPunct="0">
              <a:spcBef>
                <a:spcPct val="20000"/>
              </a:spcBef>
            </a:pPr>
            <a:r>
              <a:rPr lang="pt-BR" altLang="pt-BR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Psicologia</a:t>
            </a:r>
          </a:p>
          <a:p>
            <a:pPr algn="just" eaLnBrk="0" hangingPunct="0">
              <a:spcBef>
                <a:spcPct val="20000"/>
              </a:spcBef>
            </a:pPr>
            <a:r>
              <a:rPr lang="pt-BR" altLang="pt-BR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Psiquiatria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13792" y="6177939"/>
            <a:ext cx="753616" cy="7074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6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31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0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40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40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4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4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13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4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4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4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4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25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0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40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40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25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grpId="0" nodeType="withEffect">
                                  <p:stCondLst>
                                    <p:cond delay="35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grpId="0" nodeType="withEffect">
                                  <p:stCondLst>
                                    <p:cond delay="39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grpId="0" nodeType="withEffect">
                                  <p:stCondLst>
                                    <p:cond delay="40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2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2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grpId="0" nodeType="withEffect">
                                  <p:stCondLst>
                                    <p:cond delay="41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24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24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fill="hold" grpId="0" nodeType="withEffect">
                                  <p:stCondLst>
                                    <p:cond delay="42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24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24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43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43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" presetClass="entr" presetSubtype="2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2" fill="hold" grpId="0" nodeType="withEffect">
                                  <p:stCondLst>
                                    <p:cond delay="45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2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2" fill="hold" grpId="0" nodeType="withEffect">
                                  <p:stCondLst>
                                    <p:cond delay="48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2" fill="hold" grpId="0" nodeType="withEffect">
                                  <p:stCondLst>
                                    <p:cond delay="49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2" fill="hold" grpId="0" nodeType="withEffect">
                                  <p:stCondLst>
                                    <p:cond delay="50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402" grpId="0" uiExpand="1" build="p" animBg="1"/>
      <p:bldP spid="12403" grpId="0" uiExpand="1" build="p" animBg="1"/>
      <p:bldP spid="66" grpId="0" animBg="1"/>
      <p:bldP spid="69" grpId="0" uiExpand="1" build="p" animBg="1"/>
      <p:bldP spid="3" grpId="0"/>
      <p:bldP spid="10" grpId="0"/>
      <p:bldP spid="14" grpId="0" uiExpand="1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6" name="Rectangle 114"/>
          <p:cNvSpPr>
            <a:spLocks noChangeArrowheads="1"/>
          </p:cNvSpPr>
          <p:nvPr/>
        </p:nvSpPr>
        <p:spPr bwMode="auto">
          <a:xfrm>
            <a:off x="1775520" y="1908431"/>
            <a:ext cx="6855048" cy="4328882"/>
          </a:xfrm>
          <a:prstGeom prst="rect">
            <a:avLst/>
          </a:prstGeom>
          <a:gradFill rotWithShape="0">
            <a:gsLst>
              <a:gs pos="0">
                <a:srgbClr val="FF5050"/>
              </a:gs>
              <a:gs pos="100000">
                <a:srgbClr val="EAEAEA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47625" cmpd="thickThin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0" hangingPunct="0">
              <a:spcBef>
                <a:spcPct val="20000"/>
              </a:spcBef>
            </a:pPr>
            <a:r>
              <a:rPr lang="pt-BR" altLang="pt-BR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Obrigatoriedade</a:t>
            </a:r>
          </a:p>
          <a:p>
            <a:pPr algn="just" eaLnBrk="0" hangingPunct="0">
              <a:spcBef>
                <a:spcPct val="20000"/>
              </a:spcBef>
            </a:pPr>
            <a:r>
              <a:rPr lang="pt-BR" altLang="pt-BR" sz="1800" b="1" dirty="0">
                <a:latin typeface="Arial" charset="0"/>
              </a:rPr>
              <a:t>Sua função é imposta por lei </a:t>
            </a:r>
          </a:p>
          <a:p>
            <a:pPr algn="just" eaLnBrk="0" hangingPunct="0">
              <a:spcBef>
                <a:spcPct val="20000"/>
              </a:spcBef>
            </a:pPr>
            <a:r>
              <a:rPr lang="pt-BR" altLang="pt-BR" sz="1800" b="1" dirty="0">
                <a:latin typeface="Arial" charset="0"/>
              </a:rPr>
              <a:t>(</a:t>
            </a:r>
            <a:r>
              <a:rPr lang="pt-BR" altLang="pt-BR" sz="1800" b="1" dirty="0" err="1">
                <a:latin typeface="Arial" charset="0"/>
              </a:rPr>
              <a:t>Ex</a:t>
            </a:r>
            <a:r>
              <a:rPr lang="pt-BR" altLang="pt-BR" sz="1800" b="1" dirty="0">
                <a:latin typeface="Arial" charset="0"/>
              </a:rPr>
              <a:t>: exames necroscópicos, exames de corpo de delito)</a:t>
            </a:r>
            <a:endParaRPr lang="pt-BR" altLang="pt-BR" b="1" dirty="0">
              <a:latin typeface="Arial" charset="0"/>
            </a:endParaRPr>
          </a:p>
          <a:p>
            <a:pPr algn="just" eaLnBrk="0" hangingPunct="0">
              <a:spcBef>
                <a:spcPct val="20000"/>
              </a:spcBef>
            </a:pPr>
            <a:r>
              <a:rPr lang="pt-BR" altLang="pt-BR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Natureza de sua atuação</a:t>
            </a:r>
          </a:p>
          <a:p>
            <a:pPr algn="just" eaLnBrk="0" hangingPunct="0">
              <a:spcBef>
                <a:spcPct val="20000"/>
              </a:spcBef>
            </a:pPr>
            <a:r>
              <a:rPr lang="pt-BR" altLang="pt-BR" sz="1800" b="1" dirty="0">
                <a:latin typeface="Arial" charset="0"/>
              </a:rPr>
              <a:t>Envolve interesse social</a:t>
            </a:r>
          </a:p>
          <a:p>
            <a:pPr algn="just" eaLnBrk="0" hangingPunct="0">
              <a:spcBef>
                <a:spcPct val="20000"/>
              </a:spcBef>
            </a:pPr>
            <a:r>
              <a:rPr lang="pt-BR" altLang="pt-BR" sz="1800" b="1" dirty="0">
                <a:latin typeface="Arial" charset="0"/>
              </a:rPr>
              <a:t>Auxilia na administração da Justiça</a:t>
            </a:r>
          </a:p>
          <a:p>
            <a:pPr algn="just" eaLnBrk="0" hangingPunct="0">
              <a:spcBef>
                <a:spcPct val="20000"/>
              </a:spcBef>
            </a:pPr>
            <a:r>
              <a:rPr lang="pt-BR" altLang="pt-BR" sz="1800" b="1" dirty="0">
                <a:latin typeface="Arial" charset="0"/>
              </a:rPr>
              <a:t>Colabora na elaboração das leis</a:t>
            </a:r>
          </a:p>
          <a:p>
            <a:pPr algn="just" eaLnBrk="0" hangingPunct="0">
              <a:spcBef>
                <a:spcPct val="20000"/>
              </a:spcBef>
            </a:pPr>
            <a:r>
              <a:rPr lang="pt-BR" altLang="pt-BR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Responsabilidade de suas atuações</a:t>
            </a:r>
          </a:p>
          <a:p>
            <a:pPr algn="just" eaLnBrk="0" hangingPunct="0">
              <a:spcBef>
                <a:spcPct val="20000"/>
              </a:spcBef>
            </a:pPr>
            <a:r>
              <a:rPr lang="pt-BR" altLang="pt-BR" sz="1800" b="1" dirty="0">
                <a:latin typeface="Arial" charset="0"/>
              </a:rPr>
              <a:t>De ordem moral</a:t>
            </a:r>
          </a:p>
          <a:p>
            <a:pPr algn="just" eaLnBrk="0" hangingPunct="0">
              <a:spcBef>
                <a:spcPct val="20000"/>
              </a:spcBef>
            </a:pPr>
            <a:r>
              <a:rPr lang="pt-BR" altLang="pt-BR" sz="1800" b="1" dirty="0">
                <a:latin typeface="Arial" charset="0"/>
              </a:rPr>
              <a:t>	Trabalha com a honra e a liberdade</a:t>
            </a:r>
          </a:p>
          <a:p>
            <a:pPr algn="just" eaLnBrk="0" hangingPunct="0">
              <a:spcBef>
                <a:spcPct val="20000"/>
              </a:spcBef>
            </a:pPr>
            <a:r>
              <a:rPr lang="pt-BR" altLang="pt-BR" sz="1800" b="1" dirty="0">
                <a:latin typeface="Arial" charset="0"/>
              </a:rPr>
              <a:t>De ordem material</a:t>
            </a:r>
          </a:p>
          <a:p>
            <a:pPr algn="just" eaLnBrk="0" hangingPunct="0">
              <a:spcBef>
                <a:spcPct val="20000"/>
              </a:spcBef>
            </a:pPr>
            <a:r>
              <a:rPr lang="pt-BR" altLang="pt-BR" sz="1800" b="1" dirty="0">
                <a:latin typeface="Arial" charset="0"/>
              </a:rPr>
              <a:t>	Expõe as pessoas a penas pecuniárias</a:t>
            </a:r>
          </a:p>
        </p:txBody>
      </p:sp>
      <p:sp>
        <p:nvSpPr>
          <p:cNvPr id="65" name="Text Box 5"/>
          <p:cNvSpPr txBox="1">
            <a:spLocks noChangeArrowheads="1"/>
          </p:cNvSpPr>
          <p:nvPr/>
        </p:nvSpPr>
        <p:spPr bwMode="auto">
          <a:xfrm>
            <a:off x="1775520" y="188640"/>
            <a:ext cx="6858000" cy="1446550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A0BCE4"/>
              </a:gs>
            </a:gsLst>
            <a:lin ang="5400000" scaled="1"/>
          </a:gradFill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pt-BR" altLang="pt-BR" sz="2200" b="1" dirty="0">
              <a:latin typeface="Arial Black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pt-BR" altLang="pt-BR" sz="2200" b="1" dirty="0">
                <a:latin typeface="Arial Black" pitchFamily="34" charset="0"/>
              </a:rPr>
              <a:t>MEDICINA FORENSE ou MEDICINA LEGAL</a:t>
            </a:r>
          </a:p>
          <a:p>
            <a:pPr algn="ctr">
              <a:spcBef>
                <a:spcPct val="50000"/>
              </a:spcBef>
            </a:pPr>
            <a:r>
              <a:rPr lang="pt-BR" alt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Importância</a:t>
            </a:r>
          </a:p>
        </p:txBody>
      </p:sp>
      <p:pic>
        <p:nvPicPr>
          <p:cNvPr id="4" name="Slide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92" y="6260786"/>
            <a:ext cx="609600" cy="609600"/>
          </a:xfrm>
          <a:prstGeom prst="rect">
            <a:avLst/>
          </a:prstGeom>
        </p:spPr>
      </p:pic>
      <p:grpSp>
        <p:nvGrpSpPr>
          <p:cNvPr id="7" name="Agrupar 6"/>
          <p:cNvGrpSpPr/>
          <p:nvPr/>
        </p:nvGrpSpPr>
        <p:grpSpPr>
          <a:xfrm>
            <a:off x="10626114" y="188641"/>
            <a:ext cx="1446550" cy="6615472"/>
            <a:chOff x="10626114" y="188641"/>
            <a:chExt cx="1446550" cy="6615472"/>
          </a:xfrm>
        </p:grpSpPr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6114" y="188641"/>
              <a:ext cx="1446550" cy="1446550"/>
            </a:xfrm>
            <a:prstGeom prst="rect">
              <a:avLst/>
            </a:prstGeom>
          </p:spPr>
        </p:pic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11548023" y="6327059"/>
              <a:ext cx="524641" cy="477054"/>
            </a:xfrm>
            <a:prstGeom prst="rect">
              <a:avLst/>
            </a:prstGeom>
            <a:gradFill rotWithShape="0">
              <a:gsLst>
                <a:gs pos="0">
                  <a:srgbClr val="6699FF"/>
                </a:gs>
                <a:gs pos="100000">
                  <a:srgbClr val="EAEAEA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altLang="pt-BR" b="1" dirty="0"/>
                <a:t>MAG</a:t>
              </a:r>
            </a:p>
            <a:p>
              <a:pPr algn="ctr">
                <a:spcBef>
                  <a:spcPct val="50000"/>
                </a:spcBef>
              </a:pPr>
              <a:endParaRPr lang="pt-BR" altLang="pt-BR" b="1" dirty="0"/>
            </a:p>
          </p:txBody>
        </p:sp>
      </p:grpSp>
      <p:sp>
        <p:nvSpPr>
          <p:cNvPr id="10" name="Retângulo 9"/>
          <p:cNvSpPr/>
          <p:nvPr/>
        </p:nvSpPr>
        <p:spPr>
          <a:xfrm>
            <a:off x="13792" y="6177939"/>
            <a:ext cx="753616" cy="7074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4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42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42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4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4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4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4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4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4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16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4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4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4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26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4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4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4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4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4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4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4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4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4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4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4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4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4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4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4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34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4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4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2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342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42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42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2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342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42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42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49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2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342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342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342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426" grpId="0" uiExpand="1" build="p" animBg="1"/>
      <p:bldP spid="6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50" name="Rectangle 114"/>
          <p:cNvSpPr>
            <a:spLocks noChangeArrowheads="1"/>
          </p:cNvSpPr>
          <p:nvPr/>
        </p:nvSpPr>
        <p:spPr bwMode="auto">
          <a:xfrm>
            <a:off x="1780162" y="1799092"/>
            <a:ext cx="6853358" cy="585418"/>
          </a:xfrm>
          <a:prstGeom prst="rect">
            <a:avLst/>
          </a:prstGeom>
          <a:gradFill flip="none" rotWithShape="1">
            <a:gsLst>
              <a:gs pos="0">
                <a:srgbClr val="EAEAEA"/>
              </a:gs>
              <a:gs pos="100000">
                <a:srgbClr val="CCCCFF"/>
              </a:gs>
            </a:gsLst>
            <a:lin ang="0" scaled="1"/>
            <a:tileRect/>
          </a:gradFill>
          <a:ln>
            <a:noFill/>
          </a:ln>
          <a:effectLst/>
          <a:extLst/>
        </p:spPr>
        <p:txBody>
          <a:bodyPr wrap="square"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altLang="pt-BR" sz="3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Quem exerce ?</a:t>
            </a:r>
          </a:p>
        </p:txBody>
      </p:sp>
      <p:sp>
        <p:nvSpPr>
          <p:cNvPr id="14451" name="Rectangle 115"/>
          <p:cNvSpPr>
            <a:spLocks noChangeArrowheads="1"/>
          </p:cNvSpPr>
          <p:nvPr/>
        </p:nvSpPr>
        <p:spPr bwMode="auto">
          <a:xfrm>
            <a:off x="1775520" y="2636913"/>
            <a:ext cx="6858000" cy="3478517"/>
          </a:xfrm>
          <a:prstGeom prst="rect">
            <a:avLst/>
          </a:prstGeom>
          <a:gradFill rotWithShape="0">
            <a:gsLst>
              <a:gs pos="0">
                <a:schemeClr val="accent5">
                  <a:lumMod val="75000"/>
                </a:schemeClr>
              </a:gs>
              <a:gs pos="100000">
                <a:srgbClr val="EAEAEA"/>
              </a:gs>
            </a:gsLst>
            <a:lin ang="5400000" scaled="1"/>
          </a:gradFill>
          <a:ln>
            <a:noFill/>
          </a:ln>
          <a:effectLst/>
        </p:spPr>
        <p:txBody>
          <a:bodyPr wrap="square"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altLang="pt-BR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Oficialmente: </a:t>
            </a:r>
            <a:r>
              <a:rPr lang="pt-BR" altLang="pt-B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MÉDICO</a:t>
            </a:r>
            <a:r>
              <a:rPr lang="pt-BR" altLang="pt-BR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pt-BR" altLang="pt-B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LEGISTA</a:t>
            </a:r>
          </a:p>
          <a:p>
            <a:pPr algn="ctr" eaLnBrk="0" hangingPunct="0">
              <a:spcBef>
                <a:spcPct val="50000"/>
              </a:spcBef>
            </a:pPr>
            <a:r>
              <a:rPr lang="pt-BR" altLang="pt-BR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Médico(a) concursado(a) pela                    Secretaria de Segurança Pública (SSP)</a:t>
            </a:r>
          </a:p>
          <a:p>
            <a:pPr algn="ctr" eaLnBrk="0" hangingPunct="0">
              <a:spcBef>
                <a:spcPct val="50000"/>
              </a:spcBef>
            </a:pPr>
            <a:r>
              <a:rPr lang="pt-BR" altLang="pt-BR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Cursa a Academia de Polícia Civil e portanto é autoridade POLICIAL</a:t>
            </a:r>
          </a:p>
          <a:p>
            <a:pPr algn="ctr" eaLnBrk="0" hangingPunct="0">
              <a:spcBef>
                <a:spcPct val="50000"/>
              </a:spcBef>
            </a:pPr>
            <a:r>
              <a:rPr lang="pt-BR" altLang="pt-BR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Tem porte de arma e pode dar voz de prisão</a:t>
            </a:r>
          </a:p>
          <a:p>
            <a:pPr algn="ctr" eaLnBrk="0" hangingPunct="0">
              <a:spcBef>
                <a:spcPct val="50000"/>
              </a:spcBef>
            </a:pPr>
            <a:r>
              <a:rPr lang="pt-BR" altLang="pt-BR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Atua como perito do Estado </a:t>
            </a:r>
            <a:endParaRPr lang="pt-BR" altLang="pt-BR" sz="3200" b="1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67" name="Text Box 5"/>
          <p:cNvSpPr txBox="1">
            <a:spLocks noChangeArrowheads="1"/>
          </p:cNvSpPr>
          <p:nvPr/>
        </p:nvSpPr>
        <p:spPr bwMode="auto">
          <a:xfrm>
            <a:off x="1775520" y="188640"/>
            <a:ext cx="6858000" cy="1446550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A0BCE4"/>
              </a:gs>
            </a:gsLst>
            <a:lin ang="5400000" scaled="1"/>
          </a:gradFill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pt-BR" altLang="pt-BR" sz="2200" b="1" dirty="0">
              <a:latin typeface="Arial Black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pt-BR" altLang="pt-BR" sz="2200" b="1" dirty="0">
                <a:latin typeface="Arial Black" pitchFamily="34" charset="0"/>
              </a:rPr>
              <a:t>MEDICINA FORENSE ou MEDICINA LEGAL</a:t>
            </a:r>
          </a:p>
          <a:p>
            <a:pPr algn="ctr">
              <a:spcBef>
                <a:spcPct val="50000"/>
              </a:spcBef>
            </a:pPr>
            <a:r>
              <a:rPr lang="pt-BR" alt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Campo de Ação</a:t>
            </a:r>
          </a:p>
        </p:txBody>
      </p:sp>
      <p:pic>
        <p:nvPicPr>
          <p:cNvPr id="3" name="SLide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069" y="6260786"/>
            <a:ext cx="609600" cy="609600"/>
          </a:xfrm>
          <a:prstGeom prst="rect">
            <a:avLst/>
          </a:prstGeom>
        </p:spPr>
      </p:pic>
      <p:grpSp>
        <p:nvGrpSpPr>
          <p:cNvPr id="8" name="Agrupar 7"/>
          <p:cNvGrpSpPr/>
          <p:nvPr/>
        </p:nvGrpSpPr>
        <p:grpSpPr>
          <a:xfrm>
            <a:off x="10626114" y="188641"/>
            <a:ext cx="1446550" cy="6615472"/>
            <a:chOff x="10626114" y="188641"/>
            <a:chExt cx="1446550" cy="6615472"/>
          </a:xfrm>
        </p:grpSpPr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6114" y="188641"/>
              <a:ext cx="1446550" cy="1446550"/>
            </a:xfrm>
            <a:prstGeom prst="rect">
              <a:avLst/>
            </a:prstGeom>
          </p:spPr>
        </p:pic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>
              <a:off x="11548023" y="6327059"/>
              <a:ext cx="524641" cy="477054"/>
            </a:xfrm>
            <a:prstGeom prst="rect">
              <a:avLst/>
            </a:prstGeom>
            <a:gradFill rotWithShape="0">
              <a:gsLst>
                <a:gs pos="0">
                  <a:srgbClr val="6699FF"/>
                </a:gs>
                <a:gs pos="100000">
                  <a:srgbClr val="EAEAEA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altLang="pt-BR" b="1" dirty="0"/>
                <a:t>MAG</a:t>
              </a:r>
            </a:p>
            <a:p>
              <a:pPr algn="ctr">
                <a:spcBef>
                  <a:spcPct val="50000"/>
                </a:spcBef>
              </a:pPr>
              <a:endParaRPr lang="pt-BR" altLang="pt-BR" b="1" dirty="0"/>
            </a:p>
          </p:txBody>
        </p:sp>
      </p:grpSp>
      <p:sp>
        <p:nvSpPr>
          <p:cNvPr id="11" name="Retângulo 10"/>
          <p:cNvSpPr/>
          <p:nvPr/>
        </p:nvSpPr>
        <p:spPr>
          <a:xfrm>
            <a:off x="13792" y="6177939"/>
            <a:ext cx="753616" cy="7074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978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6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45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45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45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22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27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4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4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4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4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4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4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450" grpId="0" animBg="1"/>
      <p:bldP spid="14451" grpId="0" uiExpand="1" build="p" animBg="1"/>
      <p:bldP spid="6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50" name="Rectangle 114"/>
          <p:cNvSpPr>
            <a:spLocks noChangeArrowheads="1"/>
          </p:cNvSpPr>
          <p:nvPr/>
        </p:nvSpPr>
        <p:spPr bwMode="auto">
          <a:xfrm>
            <a:off x="1780162" y="1799092"/>
            <a:ext cx="6853358" cy="585418"/>
          </a:xfrm>
          <a:prstGeom prst="rect">
            <a:avLst/>
          </a:prstGeom>
          <a:gradFill flip="none" rotWithShape="1">
            <a:gsLst>
              <a:gs pos="0">
                <a:srgbClr val="EAEAEA"/>
              </a:gs>
              <a:gs pos="100000">
                <a:srgbClr val="CCCCFF"/>
              </a:gs>
            </a:gsLst>
            <a:lin ang="0" scaled="1"/>
            <a:tileRect/>
          </a:gradFill>
          <a:ln>
            <a:noFill/>
          </a:ln>
          <a:effectLst/>
          <a:extLst/>
        </p:spPr>
        <p:txBody>
          <a:bodyPr wrap="square"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altLang="pt-BR" sz="3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Quem exerce ?</a:t>
            </a:r>
          </a:p>
        </p:txBody>
      </p:sp>
      <p:sp>
        <p:nvSpPr>
          <p:cNvPr id="14451" name="Rectangle 115"/>
          <p:cNvSpPr>
            <a:spLocks noChangeArrowheads="1"/>
          </p:cNvSpPr>
          <p:nvPr/>
        </p:nvSpPr>
        <p:spPr bwMode="auto">
          <a:xfrm>
            <a:off x="1775520" y="2636913"/>
            <a:ext cx="6858000" cy="3663183"/>
          </a:xfrm>
          <a:prstGeom prst="rect">
            <a:avLst/>
          </a:prstGeom>
          <a:gradFill rotWithShape="0">
            <a:gsLst>
              <a:gs pos="0">
                <a:schemeClr val="accent5">
                  <a:lumMod val="75000"/>
                </a:schemeClr>
              </a:gs>
              <a:gs pos="100000">
                <a:srgbClr val="EAEAEA"/>
              </a:gs>
            </a:gsLst>
            <a:lin ang="5400000" scaled="1"/>
          </a:gradFill>
          <a:ln>
            <a:noFill/>
          </a:ln>
          <a:effectLst/>
        </p:spPr>
        <p:txBody>
          <a:bodyPr wrap="square"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altLang="pt-BR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Oficialmente: </a:t>
            </a:r>
            <a:r>
              <a:rPr lang="pt-BR" altLang="pt-B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MÉDICO</a:t>
            </a:r>
            <a:r>
              <a:rPr lang="pt-BR" altLang="pt-BR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pt-BR" altLang="pt-B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LEGISTA</a:t>
            </a:r>
          </a:p>
          <a:p>
            <a:pPr algn="ctr" eaLnBrk="0" hangingPunct="0">
              <a:spcBef>
                <a:spcPct val="50000"/>
              </a:spcBef>
            </a:pPr>
            <a:r>
              <a:rPr lang="pt-BR" altLang="pt-BR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Não precisa ter feito Residência Médica ou Especialização</a:t>
            </a:r>
          </a:p>
          <a:p>
            <a:pPr algn="ctr" eaLnBrk="0" hangingPunct="0">
              <a:spcBef>
                <a:spcPct val="50000"/>
              </a:spcBef>
            </a:pPr>
            <a:r>
              <a:rPr lang="pt-BR" altLang="pt-BR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Pode ter feito Residência ou Especialização em qualquer área da Medicina</a:t>
            </a:r>
          </a:p>
          <a:p>
            <a:pPr algn="ctr" eaLnBrk="0" hangingPunct="0">
              <a:spcBef>
                <a:spcPct val="50000"/>
              </a:spcBef>
            </a:pPr>
            <a:r>
              <a:rPr lang="pt-BR" altLang="pt-BR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Não tem formação específica para dar diagnósticos de causas naturais de morte, a menos que também seja Patologista </a:t>
            </a:r>
          </a:p>
        </p:txBody>
      </p:sp>
      <p:sp>
        <p:nvSpPr>
          <p:cNvPr id="67" name="Text Box 5"/>
          <p:cNvSpPr txBox="1">
            <a:spLocks noChangeArrowheads="1"/>
          </p:cNvSpPr>
          <p:nvPr/>
        </p:nvSpPr>
        <p:spPr bwMode="auto">
          <a:xfrm>
            <a:off x="1775520" y="188640"/>
            <a:ext cx="6858000" cy="1446550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A0BCE4"/>
              </a:gs>
            </a:gsLst>
            <a:lin ang="5400000" scaled="1"/>
          </a:gradFill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pt-BR" altLang="pt-BR" sz="2200" b="1" dirty="0">
              <a:latin typeface="Arial Black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pt-BR" altLang="pt-BR" sz="2200" b="1" dirty="0">
                <a:latin typeface="Arial Black" pitchFamily="34" charset="0"/>
              </a:rPr>
              <a:t>MEDICINA FORENSE ou MEDICINA LEGAL</a:t>
            </a:r>
          </a:p>
          <a:p>
            <a:pPr algn="ctr">
              <a:spcBef>
                <a:spcPct val="50000"/>
              </a:spcBef>
            </a:pPr>
            <a:r>
              <a:rPr lang="pt-BR" alt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Campo de Ação</a:t>
            </a:r>
          </a:p>
        </p:txBody>
      </p:sp>
      <p:grpSp>
        <p:nvGrpSpPr>
          <p:cNvPr id="8" name="Agrupar 7"/>
          <p:cNvGrpSpPr/>
          <p:nvPr/>
        </p:nvGrpSpPr>
        <p:grpSpPr>
          <a:xfrm>
            <a:off x="10626114" y="188641"/>
            <a:ext cx="1446550" cy="6615472"/>
            <a:chOff x="10626114" y="188641"/>
            <a:chExt cx="1446550" cy="6615472"/>
          </a:xfrm>
        </p:grpSpPr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6114" y="188641"/>
              <a:ext cx="1446550" cy="1446550"/>
            </a:xfrm>
            <a:prstGeom prst="rect">
              <a:avLst/>
            </a:prstGeom>
          </p:spPr>
        </p:pic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>
              <a:off x="11548023" y="6327059"/>
              <a:ext cx="524641" cy="477054"/>
            </a:xfrm>
            <a:prstGeom prst="rect">
              <a:avLst/>
            </a:prstGeom>
            <a:gradFill rotWithShape="0">
              <a:gsLst>
                <a:gs pos="0">
                  <a:srgbClr val="6699FF"/>
                </a:gs>
                <a:gs pos="100000">
                  <a:srgbClr val="EAEAEA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altLang="pt-BR" b="1" dirty="0"/>
                <a:t>MAG</a:t>
              </a:r>
            </a:p>
            <a:p>
              <a:pPr algn="ctr">
                <a:spcBef>
                  <a:spcPct val="50000"/>
                </a:spcBef>
              </a:pPr>
              <a:endParaRPr lang="pt-BR" altLang="pt-BR" b="1" dirty="0"/>
            </a:p>
          </p:txBody>
        </p:sp>
      </p:grpSp>
      <p:pic>
        <p:nvPicPr>
          <p:cNvPr id="2" name="Slide 15 nov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98" y="6260786"/>
            <a:ext cx="609600" cy="609600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0" y="6162941"/>
            <a:ext cx="753616" cy="7074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053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4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4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4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451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50" name="Rectangle 114"/>
          <p:cNvSpPr>
            <a:spLocks noChangeArrowheads="1"/>
          </p:cNvSpPr>
          <p:nvPr/>
        </p:nvSpPr>
        <p:spPr bwMode="auto">
          <a:xfrm>
            <a:off x="1780162" y="1799092"/>
            <a:ext cx="6853358" cy="585418"/>
          </a:xfrm>
          <a:prstGeom prst="rect">
            <a:avLst/>
          </a:prstGeom>
          <a:gradFill flip="none" rotWithShape="1">
            <a:gsLst>
              <a:gs pos="0">
                <a:srgbClr val="EAEAEA"/>
              </a:gs>
              <a:gs pos="100000">
                <a:srgbClr val="CCCCFF"/>
              </a:gs>
            </a:gsLst>
            <a:lin ang="0" scaled="1"/>
            <a:tileRect/>
          </a:gradFill>
          <a:ln>
            <a:noFill/>
          </a:ln>
          <a:effectLst/>
          <a:extLst/>
        </p:spPr>
        <p:txBody>
          <a:bodyPr wrap="square"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altLang="pt-BR" sz="3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Quem exerce ?</a:t>
            </a:r>
          </a:p>
        </p:txBody>
      </p:sp>
      <p:sp>
        <p:nvSpPr>
          <p:cNvPr id="14451" name="Rectangle 115"/>
          <p:cNvSpPr>
            <a:spLocks noChangeArrowheads="1"/>
          </p:cNvSpPr>
          <p:nvPr/>
        </p:nvSpPr>
        <p:spPr bwMode="auto">
          <a:xfrm>
            <a:off x="1775520" y="2636912"/>
            <a:ext cx="6858000" cy="2185856"/>
          </a:xfrm>
          <a:prstGeom prst="rect">
            <a:avLst/>
          </a:prstGeom>
          <a:gradFill rotWithShape="0">
            <a:gsLst>
              <a:gs pos="0">
                <a:srgbClr val="84D698"/>
              </a:gs>
              <a:gs pos="100000">
                <a:srgbClr val="EAEAEA"/>
              </a:gs>
            </a:gsLst>
            <a:lin ang="5400000" scaled="1"/>
          </a:gradFill>
          <a:ln>
            <a:noFill/>
          </a:ln>
          <a:effectLst/>
        </p:spPr>
        <p:txBody>
          <a:bodyPr wrap="square"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altLang="pt-BR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Oficialmente: </a:t>
            </a:r>
            <a:r>
              <a:rPr lang="pt-BR" altLang="pt-B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MÉDICO</a:t>
            </a:r>
            <a:r>
              <a:rPr lang="pt-BR" altLang="pt-BR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pt-BR" altLang="pt-B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LEGISTA</a:t>
            </a:r>
          </a:p>
          <a:p>
            <a:pPr algn="ctr" eaLnBrk="0" hangingPunct="0">
              <a:spcBef>
                <a:spcPct val="50000"/>
              </a:spcBef>
            </a:pPr>
            <a:r>
              <a:rPr lang="pt-BR" altLang="pt-BR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Pode até ser um </a:t>
            </a:r>
            <a:r>
              <a:rPr lang="pt-BR" altLang="pt-BR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médico legal</a:t>
            </a:r>
            <a:r>
              <a:rPr lang="pt-BR" altLang="pt-BR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, mas não necessariamente...</a:t>
            </a:r>
          </a:p>
          <a:p>
            <a:pPr algn="ctr" eaLnBrk="0" hangingPunct="0">
              <a:spcBef>
                <a:spcPct val="50000"/>
              </a:spcBef>
            </a:pPr>
            <a:endParaRPr lang="pt-BR" altLang="pt-BR" sz="3200" b="1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67" name="Text Box 5"/>
          <p:cNvSpPr txBox="1">
            <a:spLocks noChangeArrowheads="1"/>
          </p:cNvSpPr>
          <p:nvPr/>
        </p:nvSpPr>
        <p:spPr bwMode="auto">
          <a:xfrm>
            <a:off x="1775520" y="188640"/>
            <a:ext cx="6858000" cy="1446550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A0BCE4"/>
              </a:gs>
            </a:gsLst>
            <a:lin ang="5400000" scaled="1"/>
          </a:gradFill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pt-BR" altLang="pt-BR" sz="2200" b="1" dirty="0">
              <a:latin typeface="Arial Black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pt-BR" altLang="pt-BR" sz="2200" b="1" dirty="0">
                <a:latin typeface="Arial Black" pitchFamily="34" charset="0"/>
              </a:rPr>
              <a:t>MEDICINA FORENSE ou MEDICINA LEGAL</a:t>
            </a:r>
          </a:p>
          <a:p>
            <a:pPr algn="ctr">
              <a:spcBef>
                <a:spcPct val="50000"/>
              </a:spcBef>
            </a:pPr>
            <a:r>
              <a:rPr lang="pt-BR" alt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Campo de Ação</a:t>
            </a:r>
          </a:p>
        </p:txBody>
      </p:sp>
      <p:graphicFrame>
        <p:nvGraphicFramePr>
          <p:cNvPr id="70" name="Object 1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410013"/>
              </p:ext>
            </p:extLst>
          </p:nvPr>
        </p:nvGraphicFramePr>
        <p:xfrm>
          <a:off x="2500729" y="4497022"/>
          <a:ext cx="1460072" cy="19563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87" name="ClipArt" r:id="rId5" imgW="2387520" imgH="3660480" progId="MS_ClipArt_Gallery.2">
                  <p:embed/>
                </p:oleObj>
              </mc:Choice>
              <mc:Fallback>
                <p:oleObj name="ClipArt" r:id="rId5" imgW="2387520" imgH="3660480" progId="MS_ClipArt_Gallery.2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0729" y="4497022"/>
                        <a:ext cx="1460072" cy="195631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1" name="Group 116"/>
          <p:cNvGrpSpPr>
            <a:grpSpLocks/>
          </p:cNvGrpSpPr>
          <p:nvPr/>
        </p:nvGrpSpPr>
        <p:grpSpPr bwMode="auto">
          <a:xfrm>
            <a:off x="6539330" y="4541194"/>
            <a:ext cx="1284863" cy="1820067"/>
            <a:chOff x="4385" y="2283"/>
            <a:chExt cx="1186" cy="1629"/>
          </a:xfrm>
        </p:grpSpPr>
        <p:sp>
          <p:nvSpPr>
            <p:cNvPr id="72" name="Freeform 117"/>
            <p:cNvSpPr>
              <a:spLocks/>
            </p:cNvSpPr>
            <p:nvPr/>
          </p:nvSpPr>
          <p:spPr bwMode="auto">
            <a:xfrm>
              <a:off x="4385" y="3012"/>
              <a:ext cx="1186" cy="900"/>
            </a:xfrm>
            <a:custGeom>
              <a:avLst/>
              <a:gdLst>
                <a:gd name="T0" fmla="*/ 252 w 1186"/>
                <a:gd name="T1" fmla="*/ 899 h 900"/>
                <a:gd name="T2" fmla="*/ 149 w 1186"/>
                <a:gd name="T3" fmla="*/ 780 h 900"/>
                <a:gd name="T4" fmla="*/ 56 w 1186"/>
                <a:gd name="T5" fmla="*/ 672 h 900"/>
                <a:gd name="T6" fmla="*/ 7 w 1186"/>
                <a:gd name="T7" fmla="*/ 607 h 900"/>
                <a:gd name="T8" fmla="*/ 0 w 1186"/>
                <a:gd name="T9" fmla="*/ 566 h 900"/>
                <a:gd name="T10" fmla="*/ 23 w 1186"/>
                <a:gd name="T11" fmla="*/ 511 h 900"/>
                <a:gd name="T12" fmla="*/ 94 w 1186"/>
                <a:gd name="T13" fmla="*/ 407 h 900"/>
                <a:gd name="T14" fmla="*/ 153 w 1186"/>
                <a:gd name="T15" fmla="*/ 330 h 900"/>
                <a:gd name="T16" fmla="*/ 200 w 1186"/>
                <a:gd name="T17" fmla="*/ 256 h 900"/>
                <a:gd name="T18" fmla="*/ 223 w 1186"/>
                <a:gd name="T19" fmla="*/ 206 h 900"/>
                <a:gd name="T20" fmla="*/ 235 w 1186"/>
                <a:gd name="T21" fmla="*/ 160 h 900"/>
                <a:gd name="T22" fmla="*/ 239 w 1186"/>
                <a:gd name="T23" fmla="*/ 101 h 900"/>
                <a:gd name="T24" fmla="*/ 250 w 1186"/>
                <a:gd name="T25" fmla="*/ 62 h 900"/>
                <a:gd name="T26" fmla="*/ 276 w 1186"/>
                <a:gd name="T27" fmla="*/ 32 h 900"/>
                <a:gd name="T28" fmla="*/ 317 w 1186"/>
                <a:gd name="T29" fmla="*/ 24 h 900"/>
                <a:gd name="T30" fmla="*/ 378 w 1186"/>
                <a:gd name="T31" fmla="*/ 29 h 900"/>
                <a:gd name="T32" fmla="*/ 407 w 1186"/>
                <a:gd name="T33" fmla="*/ 33 h 900"/>
                <a:gd name="T34" fmla="*/ 447 w 1186"/>
                <a:gd name="T35" fmla="*/ 26 h 900"/>
                <a:gd name="T36" fmla="*/ 491 w 1186"/>
                <a:gd name="T37" fmla="*/ 0 h 900"/>
                <a:gd name="T38" fmla="*/ 600 w 1186"/>
                <a:gd name="T39" fmla="*/ 42 h 900"/>
                <a:gd name="T40" fmla="*/ 684 w 1186"/>
                <a:gd name="T41" fmla="*/ 44 h 900"/>
                <a:gd name="T42" fmla="*/ 836 w 1186"/>
                <a:gd name="T43" fmla="*/ 94 h 900"/>
                <a:gd name="T44" fmla="*/ 1002 w 1186"/>
                <a:gd name="T45" fmla="*/ 129 h 900"/>
                <a:gd name="T46" fmla="*/ 1099 w 1186"/>
                <a:gd name="T47" fmla="*/ 164 h 900"/>
                <a:gd name="T48" fmla="*/ 1142 w 1186"/>
                <a:gd name="T49" fmla="*/ 241 h 900"/>
                <a:gd name="T50" fmla="*/ 1142 w 1186"/>
                <a:gd name="T51" fmla="*/ 317 h 900"/>
                <a:gd name="T52" fmla="*/ 1142 w 1186"/>
                <a:gd name="T53" fmla="*/ 432 h 900"/>
                <a:gd name="T54" fmla="*/ 1185 w 1186"/>
                <a:gd name="T55" fmla="*/ 853 h 900"/>
                <a:gd name="T56" fmla="*/ 252 w 1186"/>
                <a:gd name="T57" fmla="*/ 899 h 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6" h="900">
                  <a:moveTo>
                    <a:pt x="252" y="899"/>
                  </a:moveTo>
                  <a:lnTo>
                    <a:pt x="149" y="780"/>
                  </a:lnTo>
                  <a:lnTo>
                    <a:pt x="56" y="672"/>
                  </a:lnTo>
                  <a:lnTo>
                    <a:pt x="7" y="607"/>
                  </a:lnTo>
                  <a:lnTo>
                    <a:pt x="0" y="566"/>
                  </a:lnTo>
                  <a:lnTo>
                    <a:pt x="23" y="511"/>
                  </a:lnTo>
                  <a:lnTo>
                    <a:pt x="94" y="407"/>
                  </a:lnTo>
                  <a:lnTo>
                    <a:pt x="153" y="330"/>
                  </a:lnTo>
                  <a:lnTo>
                    <a:pt x="200" y="256"/>
                  </a:lnTo>
                  <a:lnTo>
                    <a:pt x="223" y="206"/>
                  </a:lnTo>
                  <a:lnTo>
                    <a:pt x="235" y="160"/>
                  </a:lnTo>
                  <a:lnTo>
                    <a:pt x="239" y="101"/>
                  </a:lnTo>
                  <a:lnTo>
                    <a:pt x="250" y="62"/>
                  </a:lnTo>
                  <a:lnTo>
                    <a:pt x="276" y="32"/>
                  </a:lnTo>
                  <a:lnTo>
                    <a:pt x="317" y="24"/>
                  </a:lnTo>
                  <a:lnTo>
                    <a:pt x="378" y="29"/>
                  </a:lnTo>
                  <a:lnTo>
                    <a:pt x="407" y="33"/>
                  </a:lnTo>
                  <a:lnTo>
                    <a:pt x="447" y="26"/>
                  </a:lnTo>
                  <a:lnTo>
                    <a:pt x="491" y="0"/>
                  </a:lnTo>
                  <a:lnTo>
                    <a:pt x="600" y="42"/>
                  </a:lnTo>
                  <a:lnTo>
                    <a:pt x="684" y="44"/>
                  </a:lnTo>
                  <a:lnTo>
                    <a:pt x="836" y="94"/>
                  </a:lnTo>
                  <a:lnTo>
                    <a:pt x="1002" y="129"/>
                  </a:lnTo>
                  <a:lnTo>
                    <a:pt x="1099" y="164"/>
                  </a:lnTo>
                  <a:lnTo>
                    <a:pt x="1142" y="241"/>
                  </a:lnTo>
                  <a:lnTo>
                    <a:pt x="1142" y="317"/>
                  </a:lnTo>
                  <a:lnTo>
                    <a:pt x="1142" y="432"/>
                  </a:lnTo>
                  <a:lnTo>
                    <a:pt x="1185" y="853"/>
                  </a:lnTo>
                  <a:lnTo>
                    <a:pt x="252" y="899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73" name="Freeform 118"/>
            <p:cNvSpPr>
              <a:spLocks/>
            </p:cNvSpPr>
            <p:nvPr/>
          </p:nvSpPr>
          <p:spPr bwMode="auto">
            <a:xfrm>
              <a:off x="4839" y="3002"/>
              <a:ext cx="290" cy="332"/>
            </a:xfrm>
            <a:custGeom>
              <a:avLst/>
              <a:gdLst>
                <a:gd name="T0" fmla="*/ 40 w 290"/>
                <a:gd name="T1" fmla="*/ 0 h 332"/>
                <a:gd name="T2" fmla="*/ 20 w 290"/>
                <a:gd name="T3" fmla="*/ 79 h 332"/>
                <a:gd name="T4" fmla="*/ 0 w 290"/>
                <a:gd name="T5" fmla="*/ 192 h 332"/>
                <a:gd name="T6" fmla="*/ 6 w 290"/>
                <a:gd name="T7" fmla="*/ 331 h 332"/>
                <a:gd name="T8" fmla="*/ 46 w 290"/>
                <a:gd name="T9" fmla="*/ 282 h 332"/>
                <a:gd name="T10" fmla="*/ 87 w 290"/>
                <a:gd name="T11" fmla="*/ 237 h 332"/>
                <a:gd name="T12" fmla="*/ 155 w 290"/>
                <a:gd name="T13" fmla="*/ 170 h 332"/>
                <a:gd name="T14" fmla="*/ 223 w 290"/>
                <a:gd name="T15" fmla="*/ 242 h 332"/>
                <a:gd name="T16" fmla="*/ 289 w 290"/>
                <a:gd name="T17" fmla="*/ 313 h 332"/>
                <a:gd name="T18" fmla="*/ 265 w 290"/>
                <a:gd name="T19" fmla="*/ 232 h 332"/>
                <a:gd name="T20" fmla="*/ 260 w 290"/>
                <a:gd name="T21" fmla="*/ 134 h 332"/>
                <a:gd name="T22" fmla="*/ 221 w 290"/>
                <a:gd name="T23" fmla="*/ 43 h 332"/>
                <a:gd name="T24" fmla="*/ 214 w 290"/>
                <a:gd name="T25" fmla="*/ 80 h 332"/>
                <a:gd name="T26" fmla="*/ 164 w 290"/>
                <a:gd name="T27" fmla="*/ 109 h 332"/>
                <a:gd name="T28" fmla="*/ 83 w 290"/>
                <a:gd name="T29" fmla="*/ 64 h 332"/>
                <a:gd name="T30" fmla="*/ 40 w 290"/>
                <a:gd name="T31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32">
                  <a:moveTo>
                    <a:pt x="40" y="0"/>
                  </a:moveTo>
                  <a:lnTo>
                    <a:pt x="20" y="79"/>
                  </a:lnTo>
                  <a:lnTo>
                    <a:pt x="0" y="192"/>
                  </a:lnTo>
                  <a:lnTo>
                    <a:pt x="6" y="331"/>
                  </a:lnTo>
                  <a:lnTo>
                    <a:pt x="46" y="282"/>
                  </a:lnTo>
                  <a:lnTo>
                    <a:pt x="87" y="237"/>
                  </a:lnTo>
                  <a:lnTo>
                    <a:pt x="155" y="170"/>
                  </a:lnTo>
                  <a:lnTo>
                    <a:pt x="223" y="242"/>
                  </a:lnTo>
                  <a:lnTo>
                    <a:pt x="289" y="313"/>
                  </a:lnTo>
                  <a:lnTo>
                    <a:pt x="265" y="232"/>
                  </a:lnTo>
                  <a:lnTo>
                    <a:pt x="260" y="134"/>
                  </a:lnTo>
                  <a:lnTo>
                    <a:pt x="221" y="43"/>
                  </a:lnTo>
                  <a:lnTo>
                    <a:pt x="214" y="80"/>
                  </a:lnTo>
                  <a:lnTo>
                    <a:pt x="164" y="109"/>
                  </a:lnTo>
                  <a:lnTo>
                    <a:pt x="83" y="64"/>
                  </a:lnTo>
                  <a:lnTo>
                    <a:pt x="40" y="0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74" name="Freeform 119"/>
            <p:cNvSpPr>
              <a:spLocks/>
            </p:cNvSpPr>
            <p:nvPr/>
          </p:nvSpPr>
          <p:spPr bwMode="auto">
            <a:xfrm>
              <a:off x="4885" y="3114"/>
              <a:ext cx="202" cy="791"/>
            </a:xfrm>
            <a:custGeom>
              <a:avLst/>
              <a:gdLst>
                <a:gd name="T0" fmla="*/ 53 w 202"/>
                <a:gd name="T1" fmla="*/ 55 h 791"/>
                <a:gd name="T2" fmla="*/ 117 w 202"/>
                <a:gd name="T3" fmla="*/ 0 h 791"/>
                <a:gd name="T4" fmla="*/ 158 w 202"/>
                <a:gd name="T5" fmla="*/ 60 h 791"/>
                <a:gd name="T6" fmla="*/ 126 w 202"/>
                <a:gd name="T7" fmla="*/ 151 h 791"/>
                <a:gd name="T8" fmla="*/ 166 w 202"/>
                <a:gd name="T9" fmla="*/ 258 h 791"/>
                <a:gd name="T10" fmla="*/ 201 w 202"/>
                <a:gd name="T11" fmla="*/ 329 h 791"/>
                <a:gd name="T12" fmla="*/ 166 w 202"/>
                <a:gd name="T13" fmla="*/ 512 h 791"/>
                <a:gd name="T14" fmla="*/ 126 w 202"/>
                <a:gd name="T15" fmla="*/ 790 h 791"/>
                <a:gd name="T16" fmla="*/ 75 w 202"/>
                <a:gd name="T17" fmla="*/ 790 h 791"/>
                <a:gd name="T18" fmla="*/ 23 w 202"/>
                <a:gd name="T19" fmla="*/ 512 h 791"/>
                <a:gd name="T20" fmla="*/ 0 w 202"/>
                <a:gd name="T21" fmla="*/ 327 h 791"/>
                <a:gd name="T22" fmla="*/ 31 w 202"/>
                <a:gd name="T23" fmla="*/ 254 h 791"/>
                <a:gd name="T24" fmla="*/ 78 w 202"/>
                <a:gd name="T25" fmla="*/ 148 h 791"/>
                <a:gd name="T26" fmla="*/ 53 w 202"/>
                <a:gd name="T27" fmla="*/ 55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2" h="791">
                  <a:moveTo>
                    <a:pt x="53" y="55"/>
                  </a:moveTo>
                  <a:lnTo>
                    <a:pt x="117" y="0"/>
                  </a:lnTo>
                  <a:lnTo>
                    <a:pt x="158" y="60"/>
                  </a:lnTo>
                  <a:lnTo>
                    <a:pt x="126" y="151"/>
                  </a:lnTo>
                  <a:lnTo>
                    <a:pt x="166" y="258"/>
                  </a:lnTo>
                  <a:lnTo>
                    <a:pt x="201" y="329"/>
                  </a:lnTo>
                  <a:lnTo>
                    <a:pt x="166" y="512"/>
                  </a:lnTo>
                  <a:lnTo>
                    <a:pt x="126" y="790"/>
                  </a:lnTo>
                  <a:lnTo>
                    <a:pt x="75" y="790"/>
                  </a:lnTo>
                  <a:lnTo>
                    <a:pt x="23" y="512"/>
                  </a:lnTo>
                  <a:lnTo>
                    <a:pt x="0" y="327"/>
                  </a:lnTo>
                  <a:lnTo>
                    <a:pt x="31" y="254"/>
                  </a:lnTo>
                  <a:lnTo>
                    <a:pt x="78" y="148"/>
                  </a:lnTo>
                  <a:lnTo>
                    <a:pt x="53" y="55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75" name="Freeform 120"/>
            <p:cNvSpPr>
              <a:spLocks/>
            </p:cNvSpPr>
            <p:nvPr/>
          </p:nvSpPr>
          <p:spPr bwMode="auto">
            <a:xfrm>
              <a:off x="4655" y="3391"/>
              <a:ext cx="187" cy="513"/>
            </a:xfrm>
            <a:custGeom>
              <a:avLst/>
              <a:gdLst>
                <a:gd name="T0" fmla="*/ 174 w 187"/>
                <a:gd name="T1" fmla="*/ 0 h 513"/>
                <a:gd name="T2" fmla="*/ 146 w 187"/>
                <a:gd name="T3" fmla="*/ 67 h 513"/>
                <a:gd name="T4" fmla="*/ 104 w 187"/>
                <a:gd name="T5" fmla="*/ 127 h 513"/>
                <a:gd name="T6" fmla="*/ 43 w 187"/>
                <a:gd name="T7" fmla="*/ 174 h 513"/>
                <a:gd name="T8" fmla="*/ 0 w 187"/>
                <a:gd name="T9" fmla="*/ 203 h 513"/>
                <a:gd name="T10" fmla="*/ 39 w 187"/>
                <a:gd name="T11" fmla="*/ 224 h 513"/>
                <a:gd name="T12" fmla="*/ 71 w 187"/>
                <a:gd name="T13" fmla="*/ 249 h 513"/>
                <a:gd name="T14" fmla="*/ 95 w 187"/>
                <a:gd name="T15" fmla="*/ 285 h 513"/>
                <a:gd name="T16" fmla="*/ 186 w 187"/>
                <a:gd name="T17" fmla="*/ 512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7" h="513">
                  <a:moveTo>
                    <a:pt x="174" y="0"/>
                  </a:moveTo>
                  <a:lnTo>
                    <a:pt x="146" y="67"/>
                  </a:lnTo>
                  <a:lnTo>
                    <a:pt x="104" y="127"/>
                  </a:lnTo>
                  <a:lnTo>
                    <a:pt x="43" y="174"/>
                  </a:lnTo>
                  <a:lnTo>
                    <a:pt x="0" y="203"/>
                  </a:lnTo>
                  <a:lnTo>
                    <a:pt x="39" y="224"/>
                  </a:lnTo>
                  <a:lnTo>
                    <a:pt x="71" y="249"/>
                  </a:lnTo>
                  <a:lnTo>
                    <a:pt x="95" y="285"/>
                  </a:lnTo>
                  <a:lnTo>
                    <a:pt x="186" y="512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76" name="Freeform 121"/>
            <p:cNvSpPr>
              <a:spLocks/>
            </p:cNvSpPr>
            <p:nvPr/>
          </p:nvSpPr>
          <p:spPr bwMode="auto">
            <a:xfrm>
              <a:off x="4601" y="2345"/>
              <a:ext cx="760" cy="754"/>
            </a:xfrm>
            <a:custGeom>
              <a:avLst/>
              <a:gdLst>
                <a:gd name="T0" fmla="*/ 594 w 760"/>
                <a:gd name="T1" fmla="*/ 32 h 754"/>
                <a:gd name="T2" fmla="*/ 442 w 760"/>
                <a:gd name="T3" fmla="*/ 0 h 754"/>
                <a:gd name="T4" fmla="*/ 301 w 760"/>
                <a:gd name="T5" fmla="*/ 32 h 754"/>
                <a:gd name="T6" fmla="*/ 224 w 760"/>
                <a:gd name="T7" fmla="*/ 135 h 754"/>
                <a:gd name="T8" fmla="*/ 162 w 760"/>
                <a:gd name="T9" fmla="*/ 217 h 754"/>
                <a:gd name="T10" fmla="*/ 130 w 760"/>
                <a:gd name="T11" fmla="*/ 309 h 754"/>
                <a:gd name="T12" fmla="*/ 111 w 760"/>
                <a:gd name="T13" fmla="*/ 329 h 754"/>
                <a:gd name="T14" fmla="*/ 68 w 760"/>
                <a:gd name="T15" fmla="*/ 292 h 754"/>
                <a:gd name="T16" fmla="*/ 19 w 760"/>
                <a:gd name="T17" fmla="*/ 306 h 754"/>
                <a:gd name="T18" fmla="*/ 0 w 760"/>
                <a:gd name="T19" fmla="*/ 344 h 754"/>
                <a:gd name="T20" fmla="*/ 18 w 760"/>
                <a:gd name="T21" fmla="*/ 399 h 754"/>
                <a:gd name="T22" fmla="*/ 54 w 760"/>
                <a:gd name="T23" fmla="*/ 439 h 754"/>
                <a:gd name="T24" fmla="*/ 95 w 760"/>
                <a:gd name="T25" fmla="*/ 442 h 754"/>
                <a:gd name="T26" fmla="*/ 124 w 760"/>
                <a:gd name="T27" fmla="*/ 428 h 754"/>
                <a:gd name="T28" fmla="*/ 124 w 760"/>
                <a:gd name="T29" fmla="*/ 444 h 754"/>
                <a:gd name="T30" fmla="*/ 124 w 760"/>
                <a:gd name="T31" fmla="*/ 510 h 754"/>
                <a:gd name="T32" fmla="*/ 149 w 760"/>
                <a:gd name="T33" fmla="*/ 572 h 754"/>
                <a:gd name="T34" fmla="*/ 199 w 760"/>
                <a:gd name="T35" fmla="*/ 622 h 754"/>
                <a:gd name="T36" fmla="*/ 259 w 760"/>
                <a:gd name="T37" fmla="*/ 653 h 754"/>
                <a:gd name="T38" fmla="*/ 281 w 760"/>
                <a:gd name="T39" fmla="*/ 686 h 754"/>
                <a:gd name="T40" fmla="*/ 315 w 760"/>
                <a:gd name="T41" fmla="*/ 725 h 754"/>
                <a:gd name="T42" fmla="*/ 369 w 760"/>
                <a:gd name="T43" fmla="*/ 749 h 754"/>
                <a:gd name="T44" fmla="*/ 411 w 760"/>
                <a:gd name="T45" fmla="*/ 747 h 754"/>
                <a:gd name="T46" fmla="*/ 438 w 760"/>
                <a:gd name="T47" fmla="*/ 744 h 754"/>
                <a:gd name="T48" fmla="*/ 483 w 760"/>
                <a:gd name="T49" fmla="*/ 737 h 754"/>
                <a:gd name="T50" fmla="*/ 528 w 760"/>
                <a:gd name="T51" fmla="*/ 699 h 754"/>
                <a:gd name="T52" fmla="*/ 594 w 760"/>
                <a:gd name="T53" fmla="*/ 643 h 754"/>
                <a:gd name="T54" fmla="*/ 677 w 760"/>
                <a:gd name="T55" fmla="*/ 584 h 754"/>
                <a:gd name="T56" fmla="*/ 720 w 760"/>
                <a:gd name="T57" fmla="*/ 537 h 754"/>
                <a:gd name="T58" fmla="*/ 756 w 760"/>
                <a:gd name="T59" fmla="*/ 447 h 754"/>
                <a:gd name="T60" fmla="*/ 752 w 760"/>
                <a:gd name="T61" fmla="*/ 379 h 754"/>
                <a:gd name="T62" fmla="*/ 759 w 760"/>
                <a:gd name="T63" fmla="*/ 298 h 754"/>
                <a:gd name="T64" fmla="*/ 744 w 760"/>
                <a:gd name="T65" fmla="*/ 177 h 754"/>
                <a:gd name="T66" fmla="*/ 652 w 760"/>
                <a:gd name="T67" fmla="*/ 66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60" h="754">
                  <a:moveTo>
                    <a:pt x="652" y="66"/>
                  </a:moveTo>
                  <a:lnTo>
                    <a:pt x="594" y="32"/>
                  </a:lnTo>
                  <a:lnTo>
                    <a:pt x="512" y="3"/>
                  </a:lnTo>
                  <a:lnTo>
                    <a:pt x="442" y="0"/>
                  </a:lnTo>
                  <a:lnTo>
                    <a:pt x="364" y="13"/>
                  </a:lnTo>
                  <a:lnTo>
                    <a:pt x="301" y="32"/>
                  </a:lnTo>
                  <a:lnTo>
                    <a:pt x="259" y="78"/>
                  </a:lnTo>
                  <a:lnTo>
                    <a:pt x="224" y="135"/>
                  </a:lnTo>
                  <a:lnTo>
                    <a:pt x="197" y="174"/>
                  </a:lnTo>
                  <a:lnTo>
                    <a:pt x="162" y="217"/>
                  </a:lnTo>
                  <a:lnTo>
                    <a:pt x="141" y="264"/>
                  </a:lnTo>
                  <a:lnTo>
                    <a:pt x="130" y="309"/>
                  </a:lnTo>
                  <a:lnTo>
                    <a:pt x="134" y="348"/>
                  </a:lnTo>
                  <a:lnTo>
                    <a:pt x="111" y="329"/>
                  </a:lnTo>
                  <a:lnTo>
                    <a:pt x="94" y="301"/>
                  </a:lnTo>
                  <a:lnTo>
                    <a:pt x="68" y="292"/>
                  </a:lnTo>
                  <a:lnTo>
                    <a:pt x="41" y="294"/>
                  </a:lnTo>
                  <a:lnTo>
                    <a:pt x="19" y="306"/>
                  </a:lnTo>
                  <a:lnTo>
                    <a:pt x="4" y="319"/>
                  </a:lnTo>
                  <a:lnTo>
                    <a:pt x="0" y="344"/>
                  </a:lnTo>
                  <a:lnTo>
                    <a:pt x="5" y="373"/>
                  </a:lnTo>
                  <a:lnTo>
                    <a:pt x="18" y="399"/>
                  </a:lnTo>
                  <a:lnTo>
                    <a:pt x="36" y="420"/>
                  </a:lnTo>
                  <a:lnTo>
                    <a:pt x="54" y="439"/>
                  </a:lnTo>
                  <a:lnTo>
                    <a:pt x="73" y="445"/>
                  </a:lnTo>
                  <a:lnTo>
                    <a:pt x="95" y="442"/>
                  </a:lnTo>
                  <a:lnTo>
                    <a:pt x="110" y="436"/>
                  </a:lnTo>
                  <a:lnTo>
                    <a:pt x="124" y="428"/>
                  </a:lnTo>
                  <a:lnTo>
                    <a:pt x="136" y="423"/>
                  </a:lnTo>
                  <a:lnTo>
                    <a:pt x="124" y="444"/>
                  </a:lnTo>
                  <a:lnTo>
                    <a:pt x="119" y="478"/>
                  </a:lnTo>
                  <a:lnTo>
                    <a:pt x="124" y="510"/>
                  </a:lnTo>
                  <a:lnTo>
                    <a:pt x="135" y="541"/>
                  </a:lnTo>
                  <a:lnTo>
                    <a:pt x="149" y="572"/>
                  </a:lnTo>
                  <a:lnTo>
                    <a:pt x="174" y="597"/>
                  </a:lnTo>
                  <a:lnTo>
                    <a:pt x="199" y="622"/>
                  </a:lnTo>
                  <a:lnTo>
                    <a:pt x="226" y="640"/>
                  </a:lnTo>
                  <a:lnTo>
                    <a:pt x="259" y="653"/>
                  </a:lnTo>
                  <a:lnTo>
                    <a:pt x="280" y="667"/>
                  </a:lnTo>
                  <a:lnTo>
                    <a:pt x="281" y="686"/>
                  </a:lnTo>
                  <a:lnTo>
                    <a:pt x="297" y="709"/>
                  </a:lnTo>
                  <a:lnTo>
                    <a:pt x="315" y="725"/>
                  </a:lnTo>
                  <a:lnTo>
                    <a:pt x="344" y="740"/>
                  </a:lnTo>
                  <a:lnTo>
                    <a:pt x="369" y="749"/>
                  </a:lnTo>
                  <a:lnTo>
                    <a:pt x="394" y="753"/>
                  </a:lnTo>
                  <a:lnTo>
                    <a:pt x="411" y="747"/>
                  </a:lnTo>
                  <a:lnTo>
                    <a:pt x="422" y="729"/>
                  </a:lnTo>
                  <a:lnTo>
                    <a:pt x="438" y="744"/>
                  </a:lnTo>
                  <a:lnTo>
                    <a:pt x="459" y="745"/>
                  </a:lnTo>
                  <a:lnTo>
                    <a:pt x="483" y="737"/>
                  </a:lnTo>
                  <a:lnTo>
                    <a:pt x="505" y="722"/>
                  </a:lnTo>
                  <a:lnTo>
                    <a:pt x="528" y="699"/>
                  </a:lnTo>
                  <a:lnTo>
                    <a:pt x="555" y="673"/>
                  </a:lnTo>
                  <a:lnTo>
                    <a:pt x="594" y="643"/>
                  </a:lnTo>
                  <a:lnTo>
                    <a:pt x="631" y="615"/>
                  </a:lnTo>
                  <a:lnTo>
                    <a:pt x="677" y="584"/>
                  </a:lnTo>
                  <a:lnTo>
                    <a:pt x="698" y="555"/>
                  </a:lnTo>
                  <a:lnTo>
                    <a:pt x="720" y="537"/>
                  </a:lnTo>
                  <a:lnTo>
                    <a:pt x="744" y="506"/>
                  </a:lnTo>
                  <a:lnTo>
                    <a:pt x="756" y="447"/>
                  </a:lnTo>
                  <a:lnTo>
                    <a:pt x="759" y="395"/>
                  </a:lnTo>
                  <a:lnTo>
                    <a:pt x="752" y="379"/>
                  </a:lnTo>
                  <a:lnTo>
                    <a:pt x="752" y="353"/>
                  </a:lnTo>
                  <a:lnTo>
                    <a:pt x="759" y="298"/>
                  </a:lnTo>
                  <a:lnTo>
                    <a:pt x="759" y="233"/>
                  </a:lnTo>
                  <a:lnTo>
                    <a:pt x="744" y="177"/>
                  </a:lnTo>
                  <a:lnTo>
                    <a:pt x="709" y="125"/>
                  </a:lnTo>
                  <a:lnTo>
                    <a:pt x="652" y="66"/>
                  </a:lnTo>
                </a:path>
              </a:pathLst>
            </a:custGeom>
            <a:solidFill>
              <a:srgbClr val="E0A08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77" name="Freeform 122"/>
            <p:cNvSpPr>
              <a:spLocks/>
            </p:cNvSpPr>
            <p:nvPr/>
          </p:nvSpPr>
          <p:spPr bwMode="auto">
            <a:xfrm>
              <a:off x="4876" y="2769"/>
              <a:ext cx="316" cy="105"/>
            </a:xfrm>
            <a:custGeom>
              <a:avLst/>
              <a:gdLst>
                <a:gd name="T0" fmla="*/ 315 w 316"/>
                <a:gd name="T1" fmla="*/ 104 h 105"/>
                <a:gd name="T2" fmla="*/ 307 w 316"/>
                <a:gd name="T3" fmla="*/ 86 h 105"/>
                <a:gd name="T4" fmla="*/ 295 w 316"/>
                <a:gd name="T5" fmla="*/ 68 h 105"/>
                <a:gd name="T6" fmla="*/ 280 w 316"/>
                <a:gd name="T7" fmla="*/ 51 h 105"/>
                <a:gd name="T8" fmla="*/ 266 w 316"/>
                <a:gd name="T9" fmla="*/ 37 h 105"/>
                <a:gd name="T10" fmla="*/ 247 w 316"/>
                <a:gd name="T11" fmla="*/ 25 h 105"/>
                <a:gd name="T12" fmla="*/ 221 w 316"/>
                <a:gd name="T13" fmla="*/ 13 h 105"/>
                <a:gd name="T14" fmla="*/ 193 w 316"/>
                <a:gd name="T15" fmla="*/ 7 h 105"/>
                <a:gd name="T16" fmla="*/ 159 w 316"/>
                <a:gd name="T17" fmla="*/ 1 h 105"/>
                <a:gd name="T18" fmla="*/ 127 w 316"/>
                <a:gd name="T19" fmla="*/ 0 h 105"/>
                <a:gd name="T20" fmla="*/ 102 w 316"/>
                <a:gd name="T21" fmla="*/ 2 h 105"/>
                <a:gd name="T22" fmla="*/ 72 w 316"/>
                <a:gd name="T23" fmla="*/ 11 h 105"/>
                <a:gd name="T24" fmla="*/ 48 w 316"/>
                <a:gd name="T25" fmla="*/ 25 h 105"/>
                <a:gd name="T26" fmla="*/ 28 w 316"/>
                <a:gd name="T27" fmla="*/ 47 h 105"/>
                <a:gd name="T28" fmla="*/ 15 w 316"/>
                <a:gd name="T29" fmla="*/ 64 h 105"/>
                <a:gd name="T30" fmla="*/ 7 w 316"/>
                <a:gd name="T31" fmla="*/ 82 h 105"/>
                <a:gd name="T32" fmla="*/ 0 w 316"/>
                <a:gd name="T33" fmla="*/ 102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6" h="105">
                  <a:moveTo>
                    <a:pt x="315" y="104"/>
                  </a:moveTo>
                  <a:lnTo>
                    <a:pt x="307" y="86"/>
                  </a:lnTo>
                  <a:lnTo>
                    <a:pt x="295" y="68"/>
                  </a:lnTo>
                  <a:lnTo>
                    <a:pt x="280" y="51"/>
                  </a:lnTo>
                  <a:lnTo>
                    <a:pt x="266" y="37"/>
                  </a:lnTo>
                  <a:lnTo>
                    <a:pt x="247" y="25"/>
                  </a:lnTo>
                  <a:lnTo>
                    <a:pt x="221" y="13"/>
                  </a:lnTo>
                  <a:lnTo>
                    <a:pt x="193" y="7"/>
                  </a:lnTo>
                  <a:lnTo>
                    <a:pt x="159" y="1"/>
                  </a:lnTo>
                  <a:lnTo>
                    <a:pt x="127" y="0"/>
                  </a:lnTo>
                  <a:lnTo>
                    <a:pt x="102" y="2"/>
                  </a:lnTo>
                  <a:lnTo>
                    <a:pt x="72" y="11"/>
                  </a:lnTo>
                  <a:lnTo>
                    <a:pt x="48" y="25"/>
                  </a:lnTo>
                  <a:lnTo>
                    <a:pt x="28" y="47"/>
                  </a:lnTo>
                  <a:lnTo>
                    <a:pt x="15" y="64"/>
                  </a:lnTo>
                  <a:lnTo>
                    <a:pt x="7" y="82"/>
                  </a:lnTo>
                  <a:lnTo>
                    <a:pt x="0" y="102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78" name="Freeform 123"/>
            <p:cNvSpPr>
              <a:spLocks/>
            </p:cNvSpPr>
            <p:nvPr/>
          </p:nvSpPr>
          <p:spPr bwMode="auto">
            <a:xfrm>
              <a:off x="4959" y="2541"/>
              <a:ext cx="159" cy="193"/>
            </a:xfrm>
            <a:custGeom>
              <a:avLst/>
              <a:gdLst>
                <a:gd name="T0" fmla="*/ 75 w 159"/>
                <a:gd name="T1" fmla="*/ 0 h 193"/>
                <a:gd name="T2" fmla="*/ 49 w 159"/>
                <a:gd name="T3" fmla="*/ 29 h 193"/>
                <a:gd name="T4" fmla="*/ 31 w 159"/>
                <a:gd name="T5" fmla="*/ 50 h 193"/>
                <a:gd name="T6" fmla="*/ 19 w 159"/>
                <a:gd name="T7" fmla="*/ 71 h 193"/>
                <a:gd name="T8" fmla="*/ 5 w 159"/>
                <a:gd name="T9" fmla="*/ 98 h 193"/>
                <a:gd name="T10" fmla="*/ 1 w 159"/>
                <a:gd name="T11" fmla="*/ 123 h 193"/>
                <a:gd name="T12" fmla="*/ 0 w 159"/>
                <a:gd name="T13" fmla="*/ 145 h 193"/>
                <a:gd name="T14" fmla="*/ 7 w 159"/>
                <a:gd name="T15" fmla="*/ 165 h 193"/>
                <a:gd name="T16" fmla="*/ 22 w 159"/>
                <a:gd name="T17" fmla="*/ 181 h 193"/>
                <a:gd name="T18" fmla="*/ 45 w 159"/>
                <a:gd name="T19" fmla="*/ 189 h 193"/>
                <a:gd name="T20" fmla="*/ 75 w 159"/>
                <a:gd name="T21" fmla="*/ 192 h 193"/>
                <a:gd name="T22" fmla="*/ 101 w 159"/>
                <a:gd name="T23" fmla="*/ 188 h 193"/>
                <a:gd name="T24" fmla="*/ 121 w 159"/>
                <a:gd name="T25" fmla="*/ 181 h 193"/>
                <a:gd name="T26" fmla="*/ 138 w 159"/>
                <a:gd name="T27" fmla="*/ 171 h 193"/>
                <a:gd name="T28" fmla="*/ 147 w 159"/>
                <a:gd name="T29" fmla="*/ 161 h 193"/>
                <a:gd name="T30" fmla="*/ 156 w 159"/>
                <a:gd name="T31" fmla="*/ 139 h 193"/>
                <a:gd name="T32" fmla="*/ 158 w 159"/>
                <a:gd name="T33" fmla="*/ 118 h 193"/>
                <a:gd name="T34" fmla="*/ 153 w 159"/>
                <a:gd name="T35" fmla="*/ 100 h 193"/>
                <a:gd name="T36" fmla="*/ 145 w 159"/>
                <a:gd name="T37" fmla="*/ 87 h 193"/>
                <a:gd name="T38" fmla="*/ 137 w 159"/>
                <a:gd name="T39" fmla="*/ 79 h 193"/>
                <a:gd name="T40" fmla="*/ 127 w 159"/>
                <a:gd name="T41" fmla="*/ 73 h 193"/>
                <a:gd name="T42" fmla="*/ 115 w 159"/>
                <a:gd name="T43" fmla="*/ 7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9" h="193">
                  <a:moveTo>
                    <a:pt x="75" y="0"/>
                  </a:moveTo>
                  <a:lnTo>
                    <a:pt x="49" y="29"/>
                  </a:lnTo>
                  <a:lnTo>
                    <a:pt x="31" y="50"/>
                  </a:lnTo>
                  <a:lnTo>
                    <a:pt x="19" y="71"/>
                  </a:lnTo>
                  <a:lnTo>
                    <a:pt x="5" y="98"/>
                  </a:lnTo>
                  <a:lnTo>
                    <a:pt x="1" y="123"/>
                  </a:lnTo>
                  <a:lnTo>
                    <a:pt x="0" y="145"/>
                  </a:lnTo>
                  <a:lnTo>
                    <a:pt x="7" y="165"/>
                  </a:lnTo>
                  <a:lnTo>
                    <a:pt x="22" y="181"/>
                  </a:lnTo>
                  <a:lnTo>
                    <a:pt x="45" y="189"/>
                  </a:lnTo>
                  <a:lnTo>
                    <a:pt x="75" y="192"/>
                  </a:lnTo>
                  <a:lnTo>
                    <a:pt x="101" y="188"/>
                  </a:lnTo>
                  <a:lnTo>
                    <a:pt x="121" y="181"/>
                  </a:lnTo>
                  <a:lnTo>
                    <a:pt x="138" y="171"/>
                  </a:lnTo>
                  <a:lnTo>
                    <a:pt x="147" y="161"/>
                  </a:lnTo>
                  <a:lnTo>
                    <a:pt x="156" y="139"/>
                  </a:lnTo>
                  <a:lnTo>
                    <a:pt x="158" y="118"/>
                  </a:lnTo>
                  <a:lnTo>
                    <a:pt x="153" y="100"/>
                  </a:lnTo>
                  <a:lnTo>
                    <a:pt x="145" y="87"/>
                  </a:lnTo>
                  <a:lnTo>
                    <a:pt x="137" y="79"/>
                  </a:lnTo>
                  <a:lnTo>
                    <a:pt x="127" y="73"/>
                  </a:lnTo>
                  <a:lnTo>
                    <a:pt x="115" y="7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79" name="Freeform 124"/>
            <p:cNvSpPr>
              <a:spLocks/>
            </p:cNvSpPr>
            <p:nvPr/>
          </p:nvSpPr>
          <p:spPr bwMode="auto">
            <a:xfrm>
              <a:off x="5081" y="2517"/>
              <a:ext cx="98" cy="37"/>
            </a:xfrm>
            <a:custGeom>
              <a:avLst/>
              <a:gdLst>
                <a:gd name="T0" fmla="*/ 0 w 98"/>
                <a:gd name="T1" fmla="*/ 7 h 37"/>
                <a:gd name="T2" fmla="*/ 18 w 98"/>
                <a:gd name="T3" fmla="*/ 2 h 37"/>
                <a:gd name="T4" fmla="*/ 37 w 98"/>
                <a:gd name="T5" fmla="*/ 0 h 37"/>
                <a:gd name="T6" fmla="*/ 61 w 98"/>
                <a:gd name="T7" fmla="*/ 4 h 37"/>
                <a:gd name="T8" fmla="*/ 81 w 98"/>
                <a:gd name="T9" fmla="*/ 13 h 37"/>
                <a:gd name="T10" fmla="*/ 97 w 98"/>
                <a:gd name="T11" fmla="*/ 31 h 37"/>
                <a:gd name="T12" fmla="*/ 80 w 98"/>
                <a:gd name="T13" fmla="*/ 35 h 37"/>
                <a:gd name="T14" fmla="*/ 68 w 98"/>
                <a:gd name="T15" fmla="*/ 36 h 37"/>
                <a:gd name="T16" fmla="*/ 56 w 98"/>
                <a:gd name="T17" fmla="*/ 35 h 37"/>
                <a:gd name="T18" fmla="*/ 46 w 98"/>
                <a:gd name="T19" fmla="*/ 32 h 37"/>
                <a:gd name="T20" fmla="*/ 44 w 98"/>
                <a:gd name="T21" fmla="*/ 25 h 37"/>
                <a:gd name="T22" fmla="*/ 45 w 98"/>
                <a:gd name="T23" fmla="*/ 16 h 37"/>
                <a:gd name="T24" fmla="*/ 51 w 98"/>
                <a:gd name="T25" fmla="*/ 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8" h="37">
                  <a:moveTo>
                    <a:pt x="0" y="7"/>
                  </a:moveTo>
                  <a:lnTo>
                    <a:pt x="18" y="2"/>
                  </a:lnTo>
                  <a:lnTo>
                    <a:pt x="37" y="0"/>
                  </a:lnTo>
                  <a:lnTo>
                    <a:pt x="61" y="4"/>
                  </a:lnTo>
                  <a:lnTo>
                    <a:pt x="81" y="13"/>
                  </a:lnTo>
                  <a:lnTo>
                    <a:pt x="97" y="31"/>
                  </a:lnTo>
                  <a:lnTo>
                    <a:pt x="80" y="35"/>
                  </a:lnTo>
                  <a:lnTo>
                    <a:pt x="68" y="36"/>
                  </a:lnTo>
                  <a:lnTo>
                    <a:pt x="56" y="35"/>
                  </a:lnTo>
                  <a:lnTo>
                    <a:pt x="46" y="32"/>
                  </a:lnTo>
                  <a:lnTo>
                    <a:pt x="44" y="25"/>
                  </a:lnTo>
                  <a:lnTo>
                    <a:pt x="45" y="16"/>
                  </a:lnTo>
                  <a:lnTo>
                    <a:pt x="51" y="9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80" name="Freeform 125"/>
            <p:cNvSpPr>
              <a:spLocks/>
            </p:cNvSpPr>
            <p:nvPr/>
          </p:nvSpPr>
          <p:spPr bwMode="auto">
            <a:xfrm>
              <a:off x="4888" y="2524"/>
              <a:ext cx="113" cy="42"/>
            </a:xfrm>
            <a:custGeom>
              <a:avLst/>
              <a:gdLst>
                <a:gd name="T0" fmla="*/ 0 w 113"/>
                <a:gd name="T1" fmla="*/ 41 h 42"/>
                <a:gd name="T2" fmla="*/ 13 w 113"/>
                <a:gd name="T3" fmla="*/ 35 h 42"/>
                <a:gd name="T4" fmla="*/ 27 w 113"/>
                <a:gd name="T5" fmla="*/ 27 h 42"/>
                <a:gd name="T6" fmla="*/ 37 w 113"/>
                <a:gd name="T7" fmla="*/ 15 h 42"/>
                <a:gd name="T8" fmla="*/ 56 w 113"/>
                <a:gd name="T9" fmla="*/ 17 h 42"/>
                <a:gd name="T10" fmla="*/ 75 w 113"/>
                <a:gd name="T11" fmla="*/ 15 h 42"/>
                <a:gd name="T12" fmla="*/ 91 w 113"/>
                <a:gd name="T13" fmla="*/ 9 h 42"/>
                <a:gd name="T14" fmla="*/ 112 w 113"/>
                <a:gd name="T15" fmla="*/ 0 h 42"/>
                <a:gd name="T16" fmla="*/ 98 w 113"/>
                <a:gd name="T17" fmla="*/ 9 h 42"/>
                <a:gd name="T18" fmla="*/ 90 w 113"/>
                <a:gd name="T19" fmla="*/ 19 h 42"/>
                <a:gd name="T20" fmla="*/ 83 w 113"/>
                <a:gd name="T21" fmla="*/ 28 h 42"/>
                <a:gd name="T22" fmla="*/ 72 w 113"/>
                <a:gd name="T23" fmla="*/ 31 h 42"/>
                <a:gd name="T24" fmla="*/ 59 w 113"/>
                <a:gd name="T25" fmla="*/ 2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3" h="42">
                  <a:moveTo>
                    <a:pt x="0" y="41"/>
                  </a:moveTo>
                  <a:lnTo>
                    <a:pt x="13" y="35"/>
                  </a:lnTo>
                  <a:lnTo>
                    <a:pt x="27" y="27"/>
                  </a:lnTo>
                  <a:lnTo>
                    <a:pt x="37" y="15"/>
                  </a:lnTo>
                  <a:lnTo>
                    <a:pt x="56" y="17"/>
                  </a:lnTo>
                  <a:lnTo>
                    <a:pt x="75" y="15"/>
                  </a:lnTo>
                  <a:lnTo>
                    <a:pt x="91" y="9"/>
                  </a:lnTo>
                  <a:lnTo>
                    <a:pt x="112" y="0"/>
                  </a:lnTo>
                  <a:lnTo>
                    <a:pt x="98" y="9"/>
                  </a:lnTo>
                  <a:lnTo>
                    <a:pt x="90" y="19"/>
                  </a:lnTo>
                  <a:lnTo>
                    <a:pt x="83" y="28"/>
                  </a:lnTo>
                  <a:lnTo>
                    <a:pt x="72" y="31"/>
                  </a:lnTo>
                  <a:lnTo>
                    <a:pt x="59" y="23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81" name="Freeform 126"/>
            <p:cNvSpPr>
              <a:spLocks/>
            </p:cNvSpPr>
            <p:nvPr/>
          </p:nvSpPr>
          <p:spPr bwMode="auto">
            <a:xfrm>
              <a:off x="5077" y="2474"/>
              <a:ext cx="116" cy="41"/>
            </a:xfrm>
            <a:custGeom>
              <a:avLst/>
              <a:gdLst>
                <a:gd name="T0" fmla="*/ 3 w 116"/>
                <a:gd name="T1" fmla="*/ 10 h 41"/>
                <a:gd name="T2" fmla="*/ 0 w 116"/>
                <a:gd name="T3" fmla="*/ 18 h 41"/>
                <a:gd name="T4" fmla="*/ 0 w 116"/>
                <a:gd name="T5" fmla="*/ 27 h 41"/>
                <a:gd name="T6" fmla="*/ 7 w 116"/>
                <a:gd name="T7" fmla="*/ 32 h 41"/>
                <a:gd name="T8" fmla="*/ 20 w 116"/>
                <a:gd name="T9" fmla="*/ 34 h 41"/>
                <a:gd name="T10" fmla="*/ 36 w 116"/>
                <a:gd name="T11" fmla="*/ 30 h 41"/>
                <a:gd name="T12" fmla="*/ 52 w 116"/>
                <a:gd name="T13" fmla="*/ 28 h 41"/>
                <a:gd name="T14" fmla="*/ 71 w 116"/>
                <a:gd name="T15" fmla="*/ 28 h 41"/>
                <a:gd name="T16" fmla="*/ 86 w 116"/>
                <a:gd name="T17" fmla="*/ 36 h 41"/>
                <a:gd name="T18" fmla="*/ 101 w 116"/>
                <a:gd name="T19" fmla="*/ 40 h 41"/>
                <a:gd name="T20" fmla="*/ 113 w 116"/>
                <a:gd name="T21" fmla="*/ 34 h 41"/>
                <a:gd name="T22" fmla="*/ 115 w 116"/>
                <a:gd name="T23" fmla="*/ 24 h 41"/>
                <a:gd name="T24" fmla="*/ 107 w 116"/>
                <a:gd name="T25" fmla="*/ 13 h 41"/>
                <a:gd name="T26" fmla="*/ 92 w 116"/>
                <a:gd name="T27" fmla="*/ 5 h 41"/>
                <a:gd name="T28" fmla="*/ 67 w 116"/>
                <a:gd name="T29" fmla="*/ 1 h 41"/>
                <a:gd name="T30" fmla="*/ 43 w 116"/>
                <a:gd name="T31" fmla="*/ 0 h 41"/>
                <a:gd name="T32" fmla="*/ 21 w 116"/>
                <a:gd name="T33" fmla="*/ 4 h 41"/>
                <a:gd name="T34" fmla="*/ 3 w 116"/>
                <a:gd name="T35" fmla="*/ 1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6" h="41">
                  <a:moveTo>
                    <a:pt x="3" y="10"/>
                  </a:moveTo>
                  <a:lnTo>
                    <a:pt x="0" y="18"/>
                  </a:lnTo>
                  <a:lnTo>
                    <a:pt x="0" y="27"/>
                  </a:lnTo>
                  <a:lnTo>
                    <a:pt x="7" y="32"/>
                  </a:lnTo>
                  <a:lnTo>
                    <a:pt x="20" y="34"/>
                  </a:lnTo>
                  <a:lnTo>
                    <a:pt x="36" y="30"/>
                  </a:lnTo>
                  <a:lnTo>
                    <a:pt x="52" y="28"/>
                  </a:lnTo>
                  <a:lnTo>
                    <a:pt x="71" y="28"/>
                  </a:lnTo>
                  <a:lnTo>
                    <a:pt x="86" y="36"/>
                  </a:lnTo>
                  <a:lnTo>
                    <a:pt x="101" y="40"/>
                  </a:lnTo>
                  <a:lnTo>
                    <a:pt x="113" y="34"/>
                  </a:lnTo>
                  <a:lnTo>
                    <a:pt x="115" y="24"/>
                  </a:lnTo>
                  <a:lnTo>
                    <a:pt x="107" y="13"/>
                  </a:lnTo>
                  <a:lnTo>
                    <a:pt x="92" y="5"/>
                  </a:lnTo>
                  <a:lnTo>
                    <a:pt x="67" y="1"/>
                  </a:lnTo>
                  <a:lnTo>
                    <a:pt x="43" y="0"/>
                  </a:lnTo>
                  <a:lnTo>
                    <a:pt x="21" y="4"/>
                  </a:lnTo>
                  <a:lnTo>
                    <a:pt x="3" y="10"/>
                  </a:lnTo>
                </a:path>
              </a:pathLst>
            </a:custGeom>
            <a:solidFill>
              <a:srgbClr val="A040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82" name="Freeform 127"/>
            <p:cNvSpPr>
              <a:spLocks/>
            </p:cNvSpPr>
            <p:nvPr/>
          </p:nvSpPr>
          <p:spPr bwMode="auto">
            <a:xfrm>
              <a:off x="4721" y="2454"/>
              <a:ext cx="96" cy="188"/>
            </a:xfrm>
            <a:custGeom>
              <a:avLst/>
              <a:gdLst>
                <a:gd name="T0" fmla="*/ 17 w 96"/>
                <a:gd name="T1" fmla="*/ 107 h 188"/>
                <a:gd name="T2" fmla="*/ 11 w 96"/>
                <a:gd name="T3" fmla="*/ 118 h 188"/>
                <a:gd name="T4" fmla="*/ 5 w 96"/>
                <a:gd name="T5" fmla="*/ 130 h 188"/>
                <a:gd name="T6" fmla="*/ 1 w 96"/>
                <a:gd name="T7" fmla="*/ 142 h 188"/>
                <a:gd name="T8" fmla="*/ 0 w 96"/>
                <a:gd name="T9" fmla="*/ 154 h 188"/>
                <a:gd name="T10" fmla="*/ 4 w 96"/>
                <a:gd name="T11" fmla="*/ 166 h 188"/>
                <a:gd name="T12" fmla="*/ 6 w 96"/>
                <a:gd name="T13" fmla="*/ 178 h 188"/>
                <a:gd name="T14" fmla="*/ 13 w 96"/>
                <a:gd name="T15" fmla="*/ 187 h 188"/>
                <a:gd name="T16" fmla="*/ 21 w 96"/>
                <a:gd name="T17" fmla="*/ 180 h 188"/>
                <a:gd name="T18" fmla="*/ 25 w 96"/>
                <a:gd name="T19" fmla="*/ 167 h 188"/>
                <a:gd name="T20" fmla="*/ 23 w 96"/>
                <a:gd name="T21" fmla="*/ 158 h 188"/>
                <a:gd name="T22" fmla="*/ 21 w 96"/>
                <a:gd name="T23" fmla="*/ 146 h 188"/>
                <a:gd name="T24" fmla="*/ 17 w 96"/>
                <a:gd name="T25" fmla="*/ 135 h 188"/>
                <a:gd name="T26" fmla="*/ 20 w 96"/>
                <a:gd name="T27" fmla="*/ 125 h 188"/>
                <a:gd name="T28" fmla="*/ 25 w 96"/>
                <a:gd name="T29" fmla="*/ 113 h 188"/>
                <a:gd name="T30" fmla="*/ 29 w 96"/>
                <a:gd name="T31" fmla="*/ 103 h 188"/>
                <a:gd name="T32" fmla="*/ 34 w 96"/>
                <a:gd name="T33" fmla="*/ 96 h 188"/>
                <a:gd name="T34" fmla="*/ 38 w 96"/>
                <a:gd name="T35" fmla="*/ 107 h 188"/>
                <a:gd name="T36" fmla="*/ 34 w 96"/>
                <a:gd name="T37" fmla="*/ 120 h 188"/>
                <a:gd name="T38" fmla="*/ 31 w 96"/>
                <a:gd name="T39" fmla="*/ 126 h 188"/>
                <a:gd name="T40" fmla="*/ 36 w 96"/>
                <a:gd name="T41" fmla="*/ 130 h 188"/>
                <a:gd name="T42" fmla="*/ 43 w 96"/>
                <a:gd name="T43" fmla="*/ 128 h 188"/>
                <a:gd name="T44" fmla="*/ 46 w 96"/>
                <a:gd name="T45" fmla="*/ 123 h 188"/>
                <a:gd name="T46" fmla="*/ 48 w 96"/>
                <a:gd name="T47" fmla="*/ 117 h 188"/>
                <a:gd name="T48" fmla="*/ 48 w 96"/>
                <a:gd name="T49" fmla="*/ 111 h 188"/>
                <a:gd name="T50" fmla="*/ 46 w 96"/>
                <a:gd name="T51" fmla="*/ 103 h 188"/>
                <a:gd name="T52" fmla="*/ 43 w 96"/>
                <a:gd name="T53" fmla="*/ 97 h 188"/>
                <a:gd name="T54" fmla="*/ 42 w 96"/>
                <a:gd name="T55" fmla="*/ 91 h 188"/>
                <a:gd name="T56" fmla="*/ 41 w 96"/>
                <a:gd name="T57" fmla="*/ 82 h 188"/>
                <a:gd name="T58" fmla="*/ 42 w 96"/>
                <a:gd name="T59" fmla="*/ 75 h 188"/>
                <a:gd name="T60" fmla="*/ 48 w 96"/>
                <a:gd name="T61" fmla="*/ 71 h 188"/>
                <a:gd name="T62" fmla="*/ 55 w 96"/>
                <a:gd name="T63" fmla="*/ 68 h 188"/>
                <a:gd name="T64" fmla="*/ 62 w 96"/>
                <a:gd name="T65" fmla="*/ 68 h 188"/>
                <a:gd name="T66" fmla="*/ 60 w 96"/>
                <a:gd name="T67" fmla="*/ 60 h 188"/>
                <a:gd name="T68" fmla="*/ 60 w 96"/>
                <a:gd name="T69" fmla="*/ 55 h 188"/>
                <a:gd name="T70" fmla="*/ 60 w 96"/>
                <a:gd name="T71" fmla="*/ 46 h 188"/>
                <a:gd name="T72" fmla="*/ 60 w 96"/>
                <a:gd name="T73" fmla="*/ 40 h 188"/>
                <a:gd name="T74" fmla="*/ 62 w 96"/>
                <a:gd name="T75" fmla="*/ 35 h 188"/>
                <a:gd name="T76" fmla="*/ 68 w 96"/>
                <a:gd name="T77" fmla="*/ 26 h 188"/>
                <a:gd name="T78" fmla="*/ 70 w 96"/>
                <a:gd name="T79" fmla="*/ 21 h 188"/>
                <a:gd name="T80" fmla="*/ 74 w 96"/>
                <a:gd name="T81" fmla="*/ 14 h 188"/>
                <a:gd name="T82" fmla="*/ 80 w 96"/>
                <a:gd name="T83" fmla="*/ 9 h 188"/>
                <a:gd name="T84" fmla="*/ 86 w 96"/>
                <a:gd name="T85" fmla="*/ 5 h 188"/>
                <a:gd name="T86" fmla="*/ 90 w 96"/>
                <a:gd name="T87" fmla="*/ 1 h 188"/>
                <a:gd name="T88" fmla="*/ 95 w 96"/>
                <a:gd name="T89" fmla="*/ 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6" h="188">
                  <a:moveTo>
                    <a:pt x="17" y="107"/>
                  </a:moveTo>
                  <a:lnTo>
                    <a:pt x="11" y="118"/>
                  </a:lnTo>
                  <a:lnTo>
                    <a:pt x="5" y="130"/>
                  </a:lnTo>
                  <a:lnTo>
                    <a:pt x="1" y="142"/>
                  </a:lnTo>
                  <a:lnTo>
                    <a:pt x="0" y="154"/>
                  </a:lnTo>
                  <a:lnTo>
                    <a:pt x="4" y="166"/>
                  </a:lnTo>
                  <a:lnTo>
                    <a:pt x="6" y="178"/>
                  </a:lnTo>
                  <a:lnTo>
                    <a:pt x="13" y="187"/>
                  </a:lnTo>
                  <a:lnTo>
                    <a:pt x="21" y="180"/>
                  </a:lnTo>
                  <a:lnTo>
                    <a:pt x="25" y="167"/>
                  </a:lnTo>
                  <a:lnTo>
                    <a:pt x="23" y="158"/>
                  </a:lnTo>
                  <a:lnTo>
                    <a:pt x="21" y="146"/>
                  </a:lnTo>
                  <a:lnTo>
                    <a:pt x="17" y="135"/>
                  </a:lnTo>
                  <a:lnTo>
                    <a:pt x="20" y="125"/>
                  </a:lnTo>
                  <a:lnTo>
                    <a:pt x="25" y="113"/>
                  </a:lnTo>
                  <a:lnTo>
                    <a:pt x="29" y="103"/>
                  </a:lnTo>
                  <a:lnTo>
                    <a:pt x="34" y="96"/>
                  </a:lnTo>
                  <a:lnTo>
                    <a:pt x="38" y="107"/>
                  </a:lnTo>
                  <a:lnTo>
                    <a:pt x="34" y="120"/>
                  </a:lnTo>
                  <a:lnTo>
                    <a:pt x="31" y="126"/>
                  </a:lnTo>
                  <a:lnTo>
                    <a:pt x="36" y="130"/>
                  </a:lnTo>
                  <a:lnTo>
                    <a:pt x="43" y="128"/>
                  </a:lnTo>
                  <a:lnTo>
                    <a:pt x="46" y="123"/>
                  </a:lnTo>
                  <a:lnTo>
                    <a:pt x="48" y="117"/>
                  </a:lnTo>
                  <a:lnTo>
                    <a:pt x="48" y="111"/>
                  </a:lnTo>
                  <a:lnTo>
                    <a:pt x="46" y="103"/>
                  </a:lnTo>
                  <a:lnTo>
                    <a:pt x="43" y="97"/>
                  </a:lnTo>
                  <a:lnTo>
                    <a:pt x="42" y="91"/>
                  </a:lnTo>
                  <a:lnTo>
                    <a:pt x="41" y="82"/>
                  </a:lnTo>
                  <a:lnTo>
                    <a:pt x="42" y="75"/>
                  </a:lnTo>
                  <a:lnTo>
                    <a:pt x="48" y="71"/>
                  </a:lnTo>
                  <a:lnTo>
                    <a:pt x="55" y="68"/>
                  </a:lnTo>
                  <a:lnTo>
                    <a:pt x="62" y="68"/>
                  </a:lnTo>
                  <a:lnTo>
                    <a:pt x="60" y="60"/>
                  </a:lnTo>
                  <a:lnTo>
                    <a:pt x="60" y="55"/>
                  </a:lnTo>
                  <a:lnTo>
                    <a:pt x="60" y="46"/>
                  </a:lnTo>
                  <a:lnTo>
                    <a:pt x="60" y="40"/>
                  </a:lnTo>
                  <a:lnTo>
                    <a:pt x="62" y="35"/>
                  </a:lnTo>
                  <a:lnTo>
                    <a:pt x="68" y="26"/>
                  </a:lnTo>
                  <a:lnTo>
                    <a:pt x="70" y="21"/>
                  </a:lnTo>
                  <a:lnTo>
                    <a:pt x="74" y="14"/>
                  </a:lnTo>
                  <a:lnTo>
                    <a:pt x="80" y="9"/>
                  </a:lnTo>
                  <a:lnTo>
                    <a:pt x="86" y="5"/>
                  </a:lnTo>
                  <a:lnTo>
                    <a:pt x="90" y="1"/>
                  </a:lnTo>
                  <a:lnTo>
                    <a:pt x="95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83" name="Freeform 128"/>
            <p:cNvSpPr>
              <a:spLocks/>
            </p:cNvSpPr>
            <p:nvPr/>
          </p:nvSpPr>
          <p:spPr bwMode="auto">
            <a:xfrm>
              <a:off x="4816" y="2345"/>
              <a:ext cx="385" cy="109"/>
            </a:xfrm>
            <a:custGeom>
              <a:avLst/>
              <a:gdLst>
                <a:gd name="T0" fmla="*/ 372 w 385"/>
                <a:gd name="T1" fmla="*/ 46 h 109"/>
                <a:gd name="T2" fmla="*/ 349 w 385"/>
                <a:gd name="T3" fmla="*/ 50 h 109"/>
                <a:gd name="T4" fmla="*/ 323 w 385"/>
                <a:gd name="T5" fmla="*/ 60 h 109"/>
                <a:gd name="T6" fmla="*/ 305 w 385"/>
                <a:gd name="T7" fmla="*/ 75 h 109"/>
                <a:gd name="T8" fmla="*/ 290 w 385"/>
                <a:gd name="T9" fmla="*/ 87 h 109"/>
                <a:gd name="T10" fmla="*/ 271 w 385"/>
                <a:gd name="T11" fmla="*/ 96 h 109"/>
                <a:gd name="T12" fmla="*/ 248 w 385"/>
                <a:gd name="T13" fmla="*/ 103 h 109"/>
                <a:gd name="T14" fmla="*/ 221 w 385"/>
                <a:gd name="T15" fmla="*/ 107 h 109"/>
                <a:gd name="T16" fmla="*/ 191 w 385"/>
                <a:gd name="T17" fmla="*/ 108 h 109"/>
                <a:gd name="T18" fmla="*/ 159 w 385"/>
                <a:gd name="T19" fmla="*/ 105 h 109"/>
                <a:gd name="T20" fmla="*/ 139 w 385"/>
                <a:gd name="T21" fmla="*/ 99 h 109"/>
                <a:gd name="T22" fmla="*/ 114 w 385"/>
                <a:gd name="T23" fmla="*/ 91 h 109"/>
                <a:gd name="T24" fmla="*/ 95 w 385"/>
                <a:gd name="T25" fmla="*/ 79 h 109"/>
                <a:gd name="T26" fmla="*/ 83 w 385"/>
                <a:gd name="T27" fmla="*/ 63 h 109"/>
                <a:gd name="T28" fmla="*/ 93 w 385"/>
                <a:gd name="T29" fmla="*/ 68 h 109"/>
                <a:gd name="T30" fmla="*/ 114 w 385"/>
                <a:gd name="T31" fmla="*/ 75 h 109"/>
                <a:gd name="T32" fmla="*/ 140 w 385"/>
                <a:gd name="T33" fmla="*/ 78 h 109"/>
                <a:gd name="T34" fmla="*/ 172 w 385"/>
                <a:gd name="T35" fmla="*/ 78 h 109"/>
                <a:gd name="T36" fmla="*/ 209 w 385"/>
                <a:gd name="T37" fmla="*/ 73 h 109"/>
                <a:gd name="T38" fmla="*/ 244 w 385"/>
                <a:gd name="T39" fmla="*/ 69 h 109"/>
                <a:gd name="T40" fmla="*/ 274 w 385"/>
                <a:gd name="T41" fmla="*/ 59 h 109"/>
                <a:gd name="T42" fmla="*/ 297 w 385"/>
                <a:gd name="T43" fmla="*/ 47 h 109"/>
                <a:gd name="T44" fmla="*/ 289 w 385"/>
                <a:gd name="T45" fmla="*/ 41 h 109"/>
                <a:gd name="T46" fmla="*/ 257 w 385"/>
                <a:gd name="T47" fmla="*/ 47 h 109"/>
                <a:gd name="T48" fmla="*/ 228 w 385"/>
                <a:gd name="T49" fmla="*/ 53 h 109"/>
                <a:gd name="T50" fmla="*/ 201 w 385"/>
                <a:gd name="T51" fmla="*/ 58 h 109"/>
                <a:gd name="T52" fmla="*/ 174 w 385"/>
                <a:gd name="T53" fmla="*/ 52 h 109"/>
                <a:gd name="T54" fmla="*/ 148 w 385"/>
                <a:gd name="T55" fmla="*/ 35 h 109"/>
                <a:gd name="T56" fmla="*/ 119 w 385"/>
                <a:gd name="T57" fmla="*/ 28 h 109"/>
                <a:gd name="T58" fmla="*/ 88 w 385"/>
                <a:gd name="T59" fmla="*/ 26 h 109"/>
                <a:gd name="T60" fmla="*/ 59 w 385"/>
                <a:gd name="T61" fmla="*/ 8 h 109"/>
                <a:gd name="T62" fmla="*/ 22 w 385"/>
                <a:gd name="T63" fmla="*/ 0 h 109"/>
                <a:gd name="T64" fmla="*/ 0 w 385"/>
                <a:gd name="T65" fmla="*/ 5 h 109"/>
                <a:gd name="T66" fmla="*/ 10 w 385"/>
                <a:gd name="T67" fmla="*/ 27 h 109"/>
                <a:gd name="T68" fmla="*/ 39 w 385"/>
                <a:gd name="T69" fmla="*/ 38 h 109"/>
                <a:gd name="T70" fmla="*/ 74 w 385"/>
                <a:gd name="T71" fmla="*/ 39 h 109"/>
                <a:gd name="T72" fmla="*/ 90 w 385"/>
                <a:gd name="T73" fmla="*/ 46 h 109"/>
                <a:gd name="T74" fmla="*/ 100 w 385"/>
                <a:gd name="T75" fmla="*/ 59 h 109"/>
                <a:gd name="T76" fmla="*/ 122 w 385"/>
                <a:gd name="T77" fmla="*/ 65 h 109"/>
                <a:gd name="T78" fmla="*/ 147 w 385"/>
                <a:gd name="T79" fmla="*/ 6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85" h="109">
                  <a:moveTo>
                    <a:pt x="384" y="48"/>
                  </a:moveTo>
                  <a:lnTo>
                    <a:pt x="372" y="46"/>
                  </a:lnTo>
                  <a:lnTo>
                    <a:pt x="361" y="47"/>
                  </a:lnTo>
                  <a:lnTo>
                    <a:pt x="349" y="50"/>
                  </a:lnTo>
                  <a:lnTo>
                    <a:pt x="335" y="55"/>
                  </a:lnTo>
                  <a:lnTo>
                    <a:pt x="323" y="60"/>
                  </a:lnTo>
                  <a:lnTo>
                    <a:pt x="314" y="67"/>
                  </a:lnTo>
                  <a:lnTo>
                    <a:pt x="305" y="75"/>
                  </a:lnTo>
                  <a:lnTo>
                    <a:pt x="299" y="82"/>
                  </a:lnTo>
                  <a:lnTo>
                    <a:pt x="290" y="87"/>
                  </a:lnTo>
                  <a:lnTo>
                    <a:pt x="281" y="91"/>
                  </a:lnTo>
                  <a:lnTo>
                    <a:pt x="271" y="96"/>
                  </a:lnTo>
                  <a:lnTo>
                    <a:pt x="259" y="100"/>
                  </a:lnTo>
                  <a:lnTo>
                    <a:pt x="248" y="103"/>
                  </a:lnTo>
                  <a:lnTo>
                    <a:pt x="236" y="106"/>
                  </a:lnTo>
                  <a:lnTo>
                    <a:pt x="221" y="107"/>
                  </a:lnTo>
                  <a:lnTo>
                    <a:pt x="203" y="108"/>
                  </a:lnTo>
                  <a:lnTo>
                    <a:pt x="191" y="108"/>
                  </a:lnTo>
                  <a:lnTo>
                    <a:pt x="174" y="106"/>
                  </a:lnTo>
                  <a:lnTo>
                    <a:pt x="159" y="105"/>
                  </a:lnTo>
                  <a:lnTo>
                    <a:pt x="148" y="102"/>
                  </a:lnTo>
                  <a:lnTo>
                    <a:pt x="139" y="99"/>
                  </a:lnTo>
                  <a:lnTo>
                    <a:pt x="128" y="96"/>
                  </a:lnTo>
                  <a:lnTo>
                    <a:pt x="114" y="91"/>
                  </a:lnTo>
                  <a:lnTo>
                    <a:pt x="104" y="85"/>
                  </a:lnTo>
                  <a:lnTo>
                    <a:pt x="95" y="79"/>
                  </a:lnTo>
                  <a:lnTo>
                    <a:pt x="87" y="72"/>
                  </a:lnTo>
                  <a:lnTo>
                    <a:pt x="83" y="63"/>
                  </a:lnTo>
                  <a:lnTo>
                    <a:pt x="79" y="55"/>
                  </a:lnTo>
                  <a:lnTo>
                    <a:pt x="93" y="68"/>
                  </a:lnTo>
                  <a:lnTo>
                    <a:pt x="105" y="72"/>
                  </a:lnTo>
                  <a:lnTo>
                    <a:pt x="114" y="75"/>
                  </a:lnTo>
                  <a:lnTo>
                    <a:pt x="126" y="77"/>
                  </a:lnTo>
                  <a:lnTo>
                    <a:pt x="140" y="78"/>
                  </a:lnTo>
                  <a:lnTo>
                    <a:pt x="156" y="79"/>
                  </a:lnTo>
                  <a:lnTo>
                    <a:pt x="172" y="78"/>
                  </a:lnTo>
                  <a:lnTo>
                    <a:pt x="186" y="76"/>
                  </a:lnTo>
                  <a:lnTo>
                    <a:pt x="209" y="73"/>
                  </a:lnTo>
                  <a:lnTo>
                    <a:pt x="228" y="71"/>
                  </a:lnTo>
                  <a:lnTo>
                    <a:pt x="244" y="69"/>
                  </a:lnTo>
                  <a:lnTo>
                    <a:pt x="257" y="66"/>
                  </a:lnTo>
                  <a:lnTo>
                    <a:pt x="274" y="59"/>
                  </a:lnTo>
                  <a:lnTo>
                    <a:pt x="284" y="56"/>
                  </a:lnTo>
                  <a:lnTo>
                    <a:pt x="297" y="47"/>
                  </a:lnTo>
                  <a:lnTo>
                    <a:pt x="300" y="42"/>
                  </a:lnTo>
                  <a:lnTo>
                    <a:pt x="289" y="41"/>
                  </a:lnTo>
                  <a:lnTo>
                    <a:pt x="277" y="43"/>
                  </a:lnTo>
                  <a:lnTo>
                    <a:pt x="257" y="47"/>
                  </a:lnTo>
                  <a:lnTo>
                    <a:pt x="242" y="50"/>
                  </a:lnTo>
                  <a:lnTo>
                    <a:pt x="228" y="53"/>
                  </a:lnTo>
                  <a:lnTo>
                    <a:pt x="218" y="56"/>
                  </a:lnTo>
                  <a:lnTo>
                    <a:pt x="201" y="58"/>
                  </a:lnTo>
                  <a:lnTo>
                    <a:pt x="190" y="57"/>
                  </a:lnTo>
                  <a:lnTo>
                    <a:pt x="174" y="52"/>
                  </a:lnTo>
                  <a:lnTo>
                    <a:pt x="161" y="44"/>
                  </a:lnTo>
                  <a:lnTo>
                    <a:pt x="148" y="35"/>
                  </a:lnTo>
                  <a:lnTo>
                    <a:pt x="136" y="30"/>
                  </a:lnTo>
                  <a:lnTo>
                    <a:pt x="119" y="28"/>
                  </a:lnTo>
                  <a:lnTo>
                    <a:pt x="104" y="30"/>
                  </a:lnTo>
                  <a:lnTo>
                    <a:pt x="88" y="26"/>
                  </a:lnTo>
                  <a:lnTo>
                    <a:pt x="74" y="17"/>
                  </a:lnTo>
                  <a:lnTo>
                    <a:pt x="59" y="8"/>
                  </a:lnTo>
                  <a:lnTo>
                    <a:pt x="45" y="1"/>
                  </a:lnTo>
                  <a:lnTo>
                    <a:pt x="22" y="0"/>
                  </a:lnTo>
                  <a:lnTo>
                    <a:pt x="9" y="3"/>
                  </a:lnTo>
                  <a:lnTo>
                    <a:pt x="0" y="5"/>
                  </a:lnTo>
                  <a:lnTo>
                    <a:pt x="2" y="16"/>
                  </a:lnTo>
                  <a:lnTo>
                    <a:pt x="10" y="27"/>
                  </a:lnTo>
                  <a:lnTo>
                    <a:pt x="21" y="32"/>
                  </a:lnTo>
                  <a:lnTo>
                    <a:pt x="39" y="38"/>
                  </a:lnTo>
                  <a:lnTo>
                    <a:pt x="57" y="40"/>
                  </a:lnTo>
                  <a:lnTo>
                    <a:pt x="74" y="39"/>
                  </a:lnTo>
                  <a:lnTo>
                    <a:pt x="87" y="36"/>
                  </a:lnTo>
                  <a:lnTo>
                    <a:pt x="90" y="46"/>
                  </a:lnTo>
                  <a:lnTo>
                    <a:pt x="94" y="52"/>
                  </a:lnTo>
                  <a:lnTo>
                    <a:pt x="100" y="59"/>
                  </a:lnTo>
                  <a:lnTo>
                    <a:pt x="110" y="63"/>
                  </a:lnTo>
                  <a:lnTo>
                    <a:pt x="122" y="65"/>
                  </a:lnTo>
                  <a:lnTo>
                    <a:pt x="136" y="63"/>
                  </a:lnTo>
                  <a:lnTo>
                    <a:pt x="147" y="60"/>
                  </a:lnTo>
                  <a:lnTo>
                    <a:pt x="157" y="57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84" name="Freeform 129"/>
            <p:cNvSpPr>
              <a:spLocks/>
            </p:cNvSpPr>
            <p:nvPr/>
          </p:nvSpPr>
          <p:spPr bwMode="auto">
            <a:xfrm>
              <a:off x="5230" y="2397"/>
              <a:ext cx="128" cy="196"/>
            </a:xfrm>
            <a:custGeom>
              <a:avLst/>
              <a:gdLst>
                <a:gd name="T0" fmla="*/ 29 w 128"/>
                <a:gd name="T1" fmla="*/ 3 h 196"/>
                <a:gd name="T2" fmla="*/ 43 w 128"/>
                <a:gd name="T3" fmla="*/ 10 h 196"/>
                <a:gd name="T4" fmla="*/ 57 w 128"/>
                <a:gd name="T5" fmla="*/ 19 h 196"/>
                <a:gd name="T6" fmla="*/ 76 w 128"/>
                <a:gd name="T7" fmla="*/ 31 h 196"/>
                <a:gd name="T8" fmla="*/ 86 w 128"/>
                <a:gd name="T9" fmla="*/ 39 h 196"/>
                <a:gd name="T10" fmla="*/ 95 w 128"/>
                <a:gd name="T11" fmla="*/ 46 h 196"/>
                <a:gd name="T12" fmla="*/ 100 w 128"/>
                <a:gd name="T13" fmla="*/ 52 h 196"/>
                <a:gd name="T14" fmla="*/ 105 w 128"/>
                <a:gd name="T15" fmla="*/ 62 h 196"/>
                <a:gd name="T16" fmla="*/ 105 w 128"/>
                <a:gd name="T17" fmla="*/ 74 h 196"/>
                <a:gd name="T18" fmla="*/ 103 w 128"/>
                <a:gd name="T19" fmla="*/ 87 h 196"/>
                <a:gd name="T20" fmla="*/ 105 w 128"/>
                <a:gd name="T21" fmla="*/ 97 h 196"/>
                <a:gd name="T22" fmla="*/ 111 w 128"/>
                <a:gd name="T23" fmla="*/ 115 h 196"/>
                <a:gd name="T24" fmla="*/ 118 w 128"/>
                <a:gd name="T25" fmla="*/ 127 h 196"/>
                <a:gd name="T26" fmla="*/ 127 w 128"/>
                <a:gd name="T27" fmla="*/ 136 h 196"/>
                <a:gd name="T28" fmla="*/ 119 w 128"/>
                <a:gd name="T29" fmla="*/ 154 h 196"/>
                <a:gd name="T30" fmla="*/ 113 w 128"/>
                <a:gd name="T31" fmla="*/ 171 h 196"/>
                <a:gd name="T32" fmla="*/ 109 w 128"/>
                <a:gd name="T33" fmla="*/ 182 h 196"/>
                <a:gd name="T34" fmla="*/ 109 w 128"/>
                <a:gd name="T35" fmla="*/ 195 h 196"/>
                <a:gd name="T36" fmla="*/ 104 w 128"/>
                <a:gd name="T37" fmla="*/ 187 h 196"/>
                <a:gd name="T38" fmla="*/ 100 w 128"/>
                <a:gd name="T39" fmla="*/ 179 h 196"/>
                <a:gd name="T40" fmla="*/ 98 w 128"/>
                <a:gd name="T41" fmla="*/ 168 h 196"/>
                <a:gd name="T42" fmla="*/ 100 w 128"/>
                <a:gd name="T43" fmla="*/ 156 h 196"/>
                <a:gd name="T44" fmla="*/ 100 w 128"/>
                <a:gd name="T45" fmla="*/ 144 h 196"/>
                <a:gd name="T46" fmla="*/ 103 w 128"/>
                <a:gd name="T47" fmla="*/ 129 h 196"/>
                <a:gd name="T48" fmla="*/ 104 w 128"/>
                <a:gd name="T49" fmla="*/ 117 h 196"/>
                <a:gd name="T50" fmla="*/ 100 w 128"/>
                <a:gd name="T51" fmla="*/ 105 h 196"/>
                <a:gd name="T52" fmla="*/ 95 w 128"/>
                <a:gd name="T53" fmla="*/ 97 h 196"/>
                <a:gd name="T54" fmla="*/ 89 w 128"/>
                <a:gd name="T55" fmla="*/ 84 h 196"/>
                <a:gd name="T56" fmla="*/ 83 w 128"/>
                <a:gd name="T57" fmla="*/ 73 h 196"/>
                <a:gd name="T58" fmla="*/ 78 w 128"/>
                <a:gd name="T59" fmla="*/ 68 h 196"/>
                <a:gd name="T60" fmla="*/ 78 w 128"/>
                <a:gd name="T61" fmla="*/ 76 h 196"/>
                <a:gd name="T62" fmla="*/ 83 w 128"/>
                <a:gd name="T63" fmla="*/ 88 h 196"/>
                <a:gd name="T64" fmla="*/ 69 w 128"/>
                <a:gd name="T65" fmla="*/ 74 h 196"/>
                <a:gd name="T66" fmla="*/ 61 w 128"/>
                <a:gd name="T67" fmla="*/ 67 h 196"/>
                <a:gd name="T68" fmla="*/ 56 w 128"/>
                <a:gd name="T69" fmla="*/ 62 h 196"/>
                <a:gd name="T70" fmla="*/ 43 w 128"/>
                <a:gd name="T71" fmla="*/ 54 h 196"/>
                <a:gd name="T72" fmla="*/ 31 w 128"/>
                <a:gd name="T73" fmla="*/ 46 h 196"/>
                <a:gd name="T74" fmla="*/ 20 w 128"/>
                <a:gd name="T75" fmla="*/ 37 h 196"/>
                <a:gd name="T76" fmla="*/ 12 w 128"/>
                <a:gd name="T77" fmla="*/ 26 h 196"/>
                <a:gd name="T78" fmla="*/ 4 w 128"/>
                <a:gd name="T79" fmla="*/ 15 h 196"/>
                <a:gd name="T80" fmla="*/ 0 w 128"/>
                <a:gd name="T81" fmla="*/ 6 h 196"/>
                <a:gd name="T82" fmla="*/ 8 w 128"/>
                <a:gd name="T83" fmla="*/ 2 h 196"/>
                <a:gd name="T84" fmla="*/ 19 w 128"/>
                <a:gd name="T85" fmla="*/ 0 h 196"/>
                <a:gd name="T86" fmla="*/ 29 w 128"/>
                <a:gd name="T87" fmla="*/ 3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8" h="196">
                  <a:moveTo>
                    <a:pt x="29" y="3"/>
                  </a:moveTo>
                  <a:lnTo>
                    <a:pt x="43" y="10"/>
                  </a:lnTo>
                  <a:lnTo>
                    <a:pt x="57" y="19"/>
                  </a:lnTo>
                  <a:lnTo>
                    <a:pt x="76" y="31"/>
                  </a:lnTo>
                  <a:lnTo>
                    <a:pt x="86" y="39"/>
                  </a:lnTo>
                  <a:lnTo>
                    <a:pt x="95" y="46"/>
                  </a:lnTo>
                  <a:lnTo>
                    <a:pt x="100" y="52"/>
                  </a:lnTo>
                  <a:lnTo>
                    <a:pt x="105" y="62"/>
                  </a:lnTo>
                  <a:lnTo>
                    <a:pt x="105" y="74"/>
                  </a:lnTo>
                  <a:lnTo>
                    <a:pt x="103" y="87"/>
                  </a:lnTo>
                  <a:lnTo>
                    <a:pt x="105" y="97"/>
                  </a:lnTo>
                  <a:lnTo>
                    <a:pt x="111" y="115"/>
                  </a:lnTo>
                  <a:lnTo>
                    <a:pt x="118" y="127"/>
                  </a:lnTo>
                  <a:lnTo>
                    <a:pt x="127" y="136"/>
                  </a:lnTo>
                  <a:lnTo>
                    <a:pt x="119" y="154"/>
                  </a:lnTo>
                  <a:lnTo>
                    <a:pt x="113" y="171"/>
                  </a:lnTo>
                  <a:lnTo>
                    <a:pt x="109" y="182"/>
                  </a:lnTo>
                  <a:lnTo>
                    <a:pt x="109" y="195"/>
                  </a:lnTo>
                  <a:lnTo>
                    <a:pt x="104" y="187"/>
                  </a:lnTo>
                  <a:lnTo>
                    <a:pt x="100" y="179"/>
                  </a:lnTo>
                  <a:lnTo>
                    <a:pt x="98" y="168"/>
                  </a:lnTo>
                  <a:lnTo>
                    <a:pt x="100" y="156"/>
                  </a:lnTo>
                  <a:lnTo>
                    <a:pt x="100" y="144"/>
                  </a:lnTo>
                  <a:lnTo>
                    <a:pt x="103" y="129"/>
                  </a:lnTo>
                  <a:lnTo>
                    <a:pt x="104" y="117"/>
                  </a:lnTo>
                  <a:lnTo>
                    <a:pt x="100" y="105"/>
                  </a:lnTo>
                  <a:lnTo>
                    <a:pt x="95" y="97"/>
                  </a:lnTo>
                  <a:lnTo>
                    <a:pt x="89" y="84"/>
                  </a:lnTo>
                  <a:lnTo>
                    <a:pt x="83" y="73"/>
                  </a:lnTo>
                  <a:lnTo>
                    <a:pt x="78" y="68"/>
                  </a:lnTo>
                  <a:lnTo>
                    <a:pt x="78" y="76"/>
                  </a:lnTo>
                  <a:lnTo>
                    <a:pt x="83" y="88"/>
                  </a:lnTo>
                  <a:lnTo>
                    <a:pt x="69" y="74"/>
                  </a:lnTo>
                  <a:lnTo>
                    <a:pt x="61" y="67"/>
                  </a:lnTo>
                  <a:lnTo>
                    <a:pt x="56" y="62"/>
                  </a:lnTo>
                  <a:lnTo>
                    <a:pt x="43" y="54"/>
                  </a:lnTo>
                  <a:lnTo>
                    <a:pt x="31" y="46"/>
                  </a:lnTo>
                  <a:lnTo>
                    <a:pt x="20" y="37"/>
                  </a:lnTo>
                  <a:lnTo>
                    <a:pt x="12" y="26"/>
                  </a:lnTo>
                  <a:lnTo>
                    <a:pt x="4" y="15"/>
                  </a:lnTo>
                  <a:lnTo>
                    <a:pt x="0" y="6"/>
                  </a:lnTo>
                  <a:lnTo>
                    <a:pt x="8" y="2"/>
                  </a:lnTo>
                  <a:lnTo>
                    <a:pt x="19" y="0"/>
                  </a:lnTo>
                  <a:lnTo>
                    <a:pt x="29" y="3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85" name="Freeform 130"/>
            <p:cNvSpPr>
              <a:spLocks/>
            </p:cNvSpPr>
            <p:nvPr/>
          </p:nvSpPr>
          <p:spPr bwMode="auto">
            <a:xfrm>
              <a:off x="5177" y="2307"/>
              <a:ext cx="146" cy="67"/>
            </a:xfrm>
            <a:custGeom>
              <a:avLst/>
              <a:gdLst>
                <a:gd name="T0" fmla="*/ 0 w 146"/>
                <a:gd name="T1" fmla="*/ 10 h 67"/>
                <a:gd name="T2" fmla="*/ 17 w 146"/>
                <a:gd name="T3" fmla="*/ 9 h 67"/>
                <a:gd name="T4" fmla="*/ 32 w 146"/>
                <a:gd name="T5" fmla="*/ 11 h 67"/>
                <a:gd name="T6" fmla="*/ 40 w 146"/>
                <a:gd name="T7" fmla="*/ 17 h 67"/>
                <a:gd name="T8" fmla="*/ 48 w 146"/>
                <a:gd name="T9" fmla="*/ 29 h 67"/>
                <a:gd name="T10" fmla="*/ 49 w 146"/>
                <a:gd name="T11" fmla="*/ 38 h 67"/>
                <a:gd name="T12" fmla="*/ 51 w 146"/>
                <a:gd name="T13" fmla="*/ 46 h 67"/>
                <a:gd name="T14" fmla="*/ 52 w 146"/>
                <a:gd name="T15" fmla="*/ 54 h 67"/>
                <a:gd name="T16" fmla="*/ 52 w 146"/>
                <a:gd name="T17" fmla="*/ 59 h 67"/>
                <a:gd name="T18" fmla="*/ 58 w 146"/>
                <a:gd name="T19" fmla="*/ 50 h 67"/>
                <a:gd name="T20" fmla="*/ 60 w 146"/>
                <a:gd name="T21" fmla="*/ 38 h 67"/>
                <a:gd name="T22" fmla="*/ 59 w 146"/>
                <a:gd name="T23" fmla="*/ 29 h 67"/>
                <a:gd name="T24" fmla="*/ 57 w 146"/>
                <a:gd name="T25" fmla="*/ 18 h 67"/>
                <a:gd name="T26" fmla="*/ 48 w 146"/>
                <a:gd name="T27" fmla="*/ 7 h 67"/>
                <a:gd name="T28" fmla="*/ 40 w 146"/>
                <a:gd name="T29" fmla="*/ 0 h 67"/>
                <a:gd name="T30" fmla="*/ 52 w 146"/>
                <a:gd name="T31" fmla="*/ 4 h 67"/>
                <a:gd name="T32" fmla="*/ 62 w 146"/>
                <a:gd name="T33" fmla="*/ 17 h 67"/>
                <a:gd name="T34" fmla="*/ 67 w 146"/>
                <a:gd name="T35" fmla="*/ 27 h 67"/>
                <a:gd name="T36" fmla="*/ 69 w 146"/>
                <a:gd name="T37" fmla="*/ 36 h 67"/>
                <a:gd name="T38" fmla="*/ 68 w 146"/>
                <a:gd name="T39" fmla="*/ 46 h 67"/>
                <a:gd name="T40" fmla="*/ 67 w 146"/>
                <a:gd name="T41" fmla="*/ 51 h 67"/>
                <a:gd name="T42" fmla="*/ 71 w 146"/>
                <a:gd name="T43" fmla="*/ 42 h 67"/>
                <a:gd name="T44" fmla="*/ 79 w 146"/>
                <a:gd name="T45" fmla="*/ 33 h 67"/>
                <a:gd name="T46" fmla="*/ 92 w 146"/>
                <a:gd name="T47" fmla="*/ 24 h 67"/>
                <a:gd name="T48" fmla="*/ 105 w 146"/>
                <a:gd name="T49" fmla="*/ 19 h 67"/>
                <a:gd name="T50" fmla="*/ 120 w 146"/>
                <a:gd name="T51" fmla="*/ 17 h 67"/>
                <a:gd name="T52" fmla="*/ 130 w 146"/>
                <a:gd name="T53" fmla="*/ 19 h 67"/>
                <a:gd name="T54" fmla="*/ 138 w 146"/>
                <a:gd name="T55" fmla="*/ 20 h 67"/>
                <a:gd name="T56" fmla="*/ 145 w 146"/>
                <a:gd name="T57" fmla="*/ 23 h 67"/>
                <a:gd name="T58" fmla="*/ 137 w 146"/>
                <a:gd name="T59" fmla="*/ 23 h 67"/>
                <a:gd name="T60" fmla="*/ 129 w 146"/>
                <a:gd name="T61" fmla="*/ 26 h 67"/>
                <a:gd name="T62" fmla="*/ 120 w 146"/>
                <a:gd name="T63" fmla="*/ 27 h 67"/>
                <a:gd name="T64" fmla="*/ 106 w 146"/>
                <a:gd name="T65" fmla="*/ 30 h 67"/>
                <a:gd name="T66" fmla="*/ 98 w 146"/>
                <a:gd name="T67" fmla="*/ 35 h 67"/>
                <a:gd name="T68" fmla="*/ 92 w 146"/>
                <a:gd name="T69" fmla="*/ 41 h 67"/>
                <a:gd name="T70" fmla="*/ 87 w 146"/>
                <a:gd name="T71" fmla="*/ 47 h 67"/>
                <a:gd name="T72" fmla="*/ 83 w 146"/>
                <a:gd name="T73" fmla="*/ 55 h 67"/>
                <a:gd name="T74" fmla="*/ 82 w 146"/>
                <a:gd name="T75" fmla="*/ 6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6" h="67">
                  <a:moveTo>
                    <a:pt x="0" y="10"/>
                  </a:moveTo>
                  <a:lnTo>
                    <a:pt x="17" y="9"/>
                  </a:lnTo>
                  <a:lnTo>
                    <a:pt x="32" y="11"/>
                  </a:lnTo>
                  <a:lnTo>
                    <a:pt x="40" y="17"/>
                  </a:lnTo>
                  <a:lnTo>
                    <a:pt x="48" y="29"/>
                  </a:lnTo>
                  <a:lnTo>
                    <a:pt x="49" y="38"/>
                  </a:lnTo>
                  <a:lnTo>
                    <a:pt x="51" y="46"/>
                  </a:lnTo>
                  <a:lnTo>
                    <a:pt x="52" y="54"/>
                  </a:lnTo>
                  <a:lnTo>
                    <a:pt x="52" y="59"/>
                  </a:lnTo>
                  <a:lnTo>
                    <a:pt x="58" y="50"/>
                  </a:lnTo>
                  <a:lnTo>
                    <a:pt x="60" y="38"/>
                  </a:lnTo>
                  <a:lnTo>
                    <a:pt x="59" y="29"/>
                  </a:lnTo>
                  <a:lnTo>
                    <a:pt x="57" y="18"/>
                  </a:lnTo>
                  <a:lnTo>
                    <a:pt x="48" y="7"/>
                  </a:lnTo>
                  <a:lnTo>
                    <a:pt x="40" y="0"/>
                  </a:lnTo>
                  <a:lnTo>
                    <a:pt x="52" y="4"/>
                  </a:lnTo>
                  <a:lnTo>
                    <a:pt x="62" y="17"/>
                  </a:lnTo>
                  <a:lnTo>
                    <a:pt x="67" y="27"/>
                  </a:lnTo>
                  <a:lnTo>
                    <a:pt x="69" y="36"/>
                  </a:lnTo>
                  <a:lnTo>
                    <a:pt x="68" y="46"/>
                  </a:lnTo>
                  <a:lnTo>
                    <a:pt x="67" y="51"/>
                  </a:lnTo>
                  <a:lnTo>
                    <a:pt x="71" y="42"/>
                  </a:lnTo>
                  <a:lnTo>
                    <a:pt x="79" y="33"/>
                  </a:lnTo>
                  <a:lnTo>
                    <a:pt x="92" y="24"/>
                  </a:lnTo>
                  <a:lnTo>
                    <a:pt x="105" y="19"/>
                  </a:lnTo>
                  <a:lnTo>
                    <a:pt x="120" y="17"/>
                  </a:lnTo>
                  <a:lnTo>
                    <a:pt x="130" y="19"/>
                  </a:lnTo>
                  <a:lnTo>
                    <a:pt x="138" y="20"/>
                  </a:lnTo>
                  <a:lnTo>
                    <a:pt x="145" y="23"/>
                  </a:lnTo>
                  <a:lnTo>
                    <a:pt x="137" y="23"/>
                  </a:lnTo>
                  <a:lnTo>
                    <a:pt x="129" y="26"/>
                  </a:lnTo>
                  <a:lnTo>
                    <a:pt x="120" y="27"/>
                  </a:lnTo>
                  <a:lnTo>
                    <a:pt x="106" y="30"/>
                  </a:lnTo>
                  <a:lnTo>
                    <a:pt x="98" y="35"/>
                  </a:lnTo>
                  <a:lnTo>
                    <a:pt x="92" y="41"/>
                  </a:lnTo>
                  <a:lnTo>
                    <a:pt x="87" y="47"/>
                  </a:lnTo>
                  <a:lnTo>
                    <a:pt x="83" y="55"/>
                  </a:lnTo>
                  <a:lnTo>
                    <a:pt x="82" y="66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86" name="Freeform 131"/>
            <p:cNvSpPr>
              <a:spLocks/>
            </p:cNvSpPr>
            <p:nvPr/>
          </p:nvSpPr>
          <p:spPr bwMode="auto">
            <a:xfrm>
              <a:off x="4892" y="2475"/>
              <a:ext cx="113" cy="40"/>
            </a:xfrm>
            <a:custGeom>
              <a:avLst/>
              <a:gdLst>
                <a:gd name="T0" fmla="*/ 108 w 113"/>
                <a:gd name="T1" fmla="*/ 10 h 40"/>
                <a:gd name="T2" fmla="*/ 112 w 113"/>
                <a:gd name="T3" fmla="*/ 18 h 40"/>
                <a:gd name="T4" fmla="*/ 112 w 113"/>
                <a:gd name="T5" fmla="*/ 27 h 40"/>
                <a:gd name="T6" fmla="*/ 105 w 113"/>
                <a:gd name="T7" fmla="*/ 32 h 40"/>
                <a:gd name="T8" fmla="*/ 94 w 113"/>
                <a:gd name="T9" fmla="*/ 34 h 40"/>
                <a:gd name="T10" fmla="*/ 77 w 113"/>
                <a:gd name="T11" fmla="*/ 30 h 40"/>
                <a:gd name="T12" fmla="*/ 59 w 113"/>
                <a:gd name="T13" fmla="*/ 27 h 40"/>
                <a:gd name="T14" fmla="*/ 42 w 113"/>
                <a:gd name="T15" fmla="*/ 28 h 40"/>
                <a:gd name="T16" fmla="*/ 26 w 113"/>
                <a:gd name="T17" fmla="*/ 35 h 40"/>
                <a:gd name="T18" fmla="*/ 12 w 113"/>
                <a:gd name="T19" fmla="*/ 39 h 40"/>
                <a:gd name="T20" fmla="*/ 1 w 113"/>
                <a:gd name="T21" fmla="*/ 34 h 40"/>
                <a:gd name="T22" fmla="*/ 0 w 113"/>
                <a:gd name="T23" fmla="*/ 23 h 40"/>
                <a:gd name="T24" fmla="*/ 7 w 113"/>
                <a:gd name="T25" fmla="*/ 13 h 40"/>
                <a:gd name="T26" fmla="*/ 21 w 113"/>
                <a:gd name="T27" fmla="*/ 5 h 40"/>
                <a:gd name="T28" fmla="*/ 44 w 113"/>
                <a:gd name="T29" fmla="*/ 0 h 40"/>
                <a:gd name="T30" fmla="*/ 68 w 113"/>
                <a:gd name="T31" fmla="*/ 0 h 40"/>
                <a:gd name="T32" fmla="*/ 92 w 113"/>
                <a:gd name="T33" fmla="*/ 4 h 40"/>
                <a:gd name="T34" fmla="*/ 108 w 113"/>
                <a:gd name="T35" fmla="*/ 1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3" h="40">
                  <a:moveTo>
                    <a:pt x="108" y="10"/>
                  </a:moveTo>
                  <a:lnTo>
                    <a:pt x="112" y="18"/>
                  </a:lnTo>
                  <a:lnTo>
                    <a:pt x="112" y="27"/>
                  </a:lnTo>
                  <a:lnTo>
                    <a:pt x="105" y="32"/>
                  </a:lnTo>
                  <a:lnTo>
                    <a:pt x="94" y="34"/>
                  </a:lnTo>
                  <a:lnTo>
                    <a:pt x="77" y="30"/>
                  </a:lnTo>
                  <a:lnTo>
                    <a:pt x="59" y="27"/>
                  </a:lnTo>
                  <a:lnTo>
                    <a:pt x="42" y="28"/>
                  </a:lnTo>
                  <a:lnTo>
                    <a:pt x="26" y="35"/>
                  </a:lnTo>
                  <a:lnTo>
                    <a:pt x="12" y="39"/>
                  </a:lnTo>
                  <a:lnTo>
                    <a:pt x="1" y="34"/>
                  </a:lnTo>
                  <a:lnTo>
                    <a:pt x="0" y="23"/>
                  </a:lnTo>
                  <a:lnTo>
                    <a:pt x="7" y="13"/>
                  </a:lnTo>
                  <a:lnTo>
                    <a:pt x="21" y="5"/>
                  </a:lnTo>
                  <a:lnTo>
                    <a:pt x="44" y="0"/>
                  </a:lnTo>
                  <a:lnTo>
                    <a:pt x="68" y="0"/>
                  </a:lnTo>
                  <a:lnTo>
                    <a:pt x="92" y="4"/>
                  </a:lnTo>
                  <a:lnTo>
                    <a:pt x="108" y="10"/>
                  </a:lnTo>
                </a:path>
              </a:pathLst>
            </a:custGeom>
            <a:solidFill>
              <a:srgbClr val="A040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87" name="Line 132"/>
            <p:cNvSpPr>
              <a:spLocks noChangeShapeType="1"/>
            </p:cNvSpPr>
            <p:nvPr/>
          </p:nvSpPr>
          <p:spPr bwMode="auto">
            <a:xfrm>
              <a:off x="5356" y="3368"/>
              <a:ext cx="43" cy="49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88" name="Freeform 133"/>
            <p:cNvSpPr>
              <a:spLocks/>
            </p:cNvSpPr>
            <p:nvPr/>
          </p:nvSpPr>
          <p:spPr bwMode="auto">
            <a:xfrm>
              <a:off x="4671" y="2283"/>
              <a:ext cx="755" cy="424"/>
            </a:xfrm>
            <a:custGeom>
              <a:avLst/>
              <a:gdLst>
                <a:gd name="T0" fmla="*/ 19 w 755"/>
                <a:gd name="T1" fmla="*/ 379 h 424"/>
                <a:gd name="T2" fmla="*/ 55 w 755"/>
                <a:gd name="T3" fmla="*/ 415 h 424"/>
                <a:gd name="T4" fmla="*/ 75 w 755"/>
                <a:gd name="T5" fmla="*/ 387 h 424"/>
                <a:gd name="T6" fmla="*/ 87 w 755"/>
                <a:gd name="T7" fmla="*/ 318 h 424"/>
                <a:gd name="T8" fmla="*/ 122 w 755"/>
                <a:gd name="T9" fmla="*/ 247 h 424"/>
                <a:gd name="T10" fmla="*/ 194 w 755"/>
                <a:gd name="T11" fmla="*/ 153 h 424"/>
                <a:gd name="T12" fmla="*/ 240 w 755"/>
                <a:gd name="T13" fmla="*/ 159 h 424"/>
                <a:gd name="T14" fmla="*/ 313 w 755"/>
                <a:gd name="T15" fmla="*/ 183 h 424"/>
                <a:gd name="T16" fmla="*/ 361 w 755"/>
                <a:gd name="T17" fmla="*/ 189 h 424"/>
                <a:gd name="T18" fmla="*/ 410 w 755"/>
                <a:gd name="T19" fmla="*/ 178 h 424"/>
                <a:gd name="T20" fmla="*/ 477 w 755"/>
                <a:gd name="T21" fmla="*/ 152 h 424"/>
                <a:gd name="T22" fmla="*/ 522 w 755"/>
                <a:gd name="T23" fmla="*/ 138 h 424"/>
                <a:gd name="T24" fmla="*/ 554 w 755"/>
                <a:gd name="T25" fmla="*/ 129 h 424"/>
                <a:gd name="T26" fmla="*/ 579 w 755"/>
                <a:gd name="T27" fmla="*/ 163 h 424"/>
                <a:gd name="T28" fmla="*/ 632 w 755"/>
                <a:gd name="T29" fmla="*/ 199 h 424"/>
                <a:gd name="T30" fmla="*/ 659 w 755"/>
                <a:gd name="T31" fmla="*/ 251 h 424"/>
                <a:gd name="T32" fmla="*/ 665 w 755"/>
                <a:gd name="T33" fmla="*/ 311 h 424"/>
                <a:gd name="T34" fmla="*/ 689 w 755"/>
                <a:gd name="T35" fmla="*/ 356 h 424"/>
                <a:gd name="T36" fmla="*/ 687 w 755"/>
                <a:gd name="T37" fmla="*/ 395 h 424"/>
                <a:gd name="T38" fmla="*/ 720 w 755"/>
                <a:gd name="T39" fmla="*/ 380 h 424"/>
                <a:gd name="T40" fmla="*/ 738 w 755"/>
                <a:gd name="T41" fmla="*/ 329 h 424"/>
                <a:gd name="T42" fmla="*/ 754 w 755"/>
                <a:gd name="T43" fmla="*/ 244 h 424"/>
                <a:gd name="T44" fmla="*/ 731 w 755"/>
                <a:gd name="T45" fmla="*/ 164 h 424"/>
                <a:gd name="T46" fmla="*/ 689 w 755"/>
                <a:gd name="T47" fmla="*/ 105 h 424"/>
                <a:gd name="T48" fmla="*/ 633 w 755"/>
                <a:gd name="T49" fmla="*/ 78 h 424"/>
                <a:gd name="T50" fmla="*/ 586 w 755"/>
                <a:gd name="T51" fmla="*/ 78 h 424"/>
                <a:gd name="T52" fmla="*/ 539 w 755"/>
                <a:gd name="T53" fmla="*/ 63 h 424"/>
                <a:gd name="T54" fmla="*/ 472 w 755"/>
                <a:gd name="T55" fmla="*/ 26 h 424"/>
                <a:gd name="T56" fmla="*/ 393 w 755"/>
                <a:gd name="T57" fmla="*/ 5 h 424"/>
                <a:gd name="T58" fmla="*/ 302 w 755"/>
                <a:gd name="T59" fmla="*/ 3 h 424"/>
                <a:gd name="T60" fmla="*/ 205 w 755"/>
                <a:gd name="T61" fmla="*/ 15 h 424"/>
                <a:gd name="T62" fmla="*/ 140 w 755"/>
                <a:gd name="T63" fmla="*/ 42 h 424"/>
                <a:gd name="T64" fmla="*/ 111 w 755"/>
                <a:gd name="T65" fmla="*/ 91 h 424"/>
                <a:gd name="T66" fmla="*/ 124 w 755"/>
                <a:gd name="T67" fmla="*/ 137 h 424"/>
                <a:gd name="T68" fmla="*/ 83 w 755"/>
                <a:gd name="T69" fmla="*/ 156 h 424"/>
                <a:gd name="T70" fmla="*/ 46 w 755"/>
                <a:gd name="T71" fmla="*/ 177 h 424"/>
                <a:gd name="T72" fmla="*/ 20 w 755"/>
                <a:gd name="T73" fmla="*/ 203 h 424"/>
                <a:gd name="T74" fmla="*/ 2 w 755"/>
                <a:gd name="T75" fmla="*/ 249 h 424"/>
                <a:gd name="T76" fmla="*/ 1 w 755"/>
                <a:gd name="T77" fmla="*/ 318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55" h="424">
                  <a:moveTo>
                    <a:pt x="9" y="350"/>
                  </a:moveTo>
                  <a:lnTo>
                    <a:pt x="19" y="379"/>
                  </a:lnTo>
                  <a:lnTo>
                    <a:pt x="32" y="400"/>
                  </a:lnTo>
                  <a:lnTo>
                    <a:pt x="55" y="415"/>
                  </a:lnTo>
                  <a:lnTo>
                    <a:pt x="78" y="423"/>
                  </a:lnTo>
                  <a:lnTo>
                    <a:pt x="75" y="387"/>
                  </a:lnTo>
                  <a:lnTo>
                    <a:pt x="79" y="351"/>
                  </a:lnTo>
                  <a:lnTo>
                    <a:pt x="87" y="318"/>
                  </a:lnTo>
                  <a:lnTo>
                    <a:pt x="102" y="283"/>
                  </a:lnTo>
                  <a:lnTo>
                    <a:pt x="122" y="247"/>
                  </a:lnTo>
                  <a:lnTo>
                    <a:pt x="156" y="196"/>
                  </a:lnTo>
                  <a:lnTo>
                    <a:pt x="194" y="153"/>
                  </a:lnTo>
                  <a:lnTo>
                    <a:pt x="211" y="142"/>
                  </a:lnTo>
                  <a:lnTo>
                    <a:pt x="240" y="159"/>
                  </a:lnTo>
                  <a:lnTo>
                    <a:pt x="275" y="175"/>
                  </a:lnTo>
                  <a:lnTo>
                    <a:pt x="313" y="183"/>
                  </a:lnTo>
                  <a:lnTo>
                    <a:pt x="337" y="188"/>
                  </a:lnTo>
                  <a:lnTo>
                    <a:pt x="361" y="189"/>
                  </a:lnTo>
                  <a:lnTo>
                    <a:pt x="386" y="186"/>
                  </a:lnTo>
                  <a:lnTo>
                    <a:pt x="410" y="178"/>
                  </a:lnTo>
                  <a:lnTo>
                    <a:pt x="446" y="166"/>
                  </a:lnTo>
                  <a:lnTo>
                    <a:pt x="477" y="152"/>
                  </a:lnTo>
                  <a:lnTo>
                    <a:pt x="505" y="137"/>
                  </a:lnTo>
                  <a:lnTo>
                    <a:pt x="522" y="138"/>
                  </a:lnTo>
                  <a:lnTo>
                    <a:pt x="532" y="137"/>
                  </a:lnTo>
                  <a:lnTo>
                    <a:pt x="554" y="129"/>
                  </a:lnTo>
                  <a:lnTo>
                    <a:pt x="563" y="142"/>
                  </a:lnTo>
                  <a:lnTo>
                    <a:pt x="579" y="163"/>
                  </a:lnTo>
                  <a:lnTo>
                    <a:pt x="604" y="179"/>
                  </a:lnTo>
                  <a:lnTo>
                    <a:pt x="632" y="199"/>
                  </a:lnTo>
                  <a:lnTo>
                    <a:pt x="648" y="221"/>
                  </a:lnTo>
                  <a:lnTo>
                    <a:pt x="659" y="251"/>
                  </a:lnTo>
                  <a:lnTo>
                    <a:pt x="654" y="282"/>
                  </a:lnTo>
                  <a:lnTo>
                    <a:pt x="665" y="311"/>
                  </a:lnTo>
                  <a:lnTo>
                    <a:pt x="680" y="333"/>
                  </a:lnTo>
                  <a:lnTo>
                    <a:pt x="689" y="356"/>
                  </a:lnTo>
                  <a:lnTo>
                    <a:pt x="693" y="372"/>
                  </a:lnTo>
                  <a:lnTo>
                    <a:pt x="687" y="395"/>
                  </a:lnTo>
                  <a:lnTo>
                    <a:pt x="712" y="394"/>
                  </a:lnTo>
                  <a:lnTo>
                    <a:pt x="720" y="380"/>
                  </a:lnTo>
                  <a:lnTo>
                    <a:pt x="733" y="357"/>
                  </a:lnTo>
                  <a:lnTo>
                    <a:pt x="738" y="329"/>
                  </a:lnTo>
                  <a:lnTo>
                    <a:pt x="747" y="292"/>
                  </a:lnTo>
                  <a:lnTo>
                    <a:pt x="754" y="244"/>
                  </a:lnTo>
                  <a:lnTo>
                    <a:pt x="746" y="205"/>
                  </a:lnTo>
                  <a:lnTo>
                    <a:pt x="731" y="164"/>
                  </a:lnTo>
                  <a:lnTo>
                    <a:pt x="712" y="132"/>
                  </a:lnTo>
                  <a:lnTo>
                    <a:pt x="689" y="105"/>
                  </a:lnTo>
                  <a:lnTo>
                    <a:pt x="659" y="86"/>
                  </a:lnTo>
                  <a:lnTo>
                    <a:pt x="633" y="78"/>
                  </a:lnTo>
                  <a:lnTo>
                    <a:pt x="608" y="74"/>
                  </a:lnTo>
                  <a:lnTo>
                    <a:pt x="586" y="78"/>
                  </a:lnTo>
                  <a:lnTo>
                    <a:pt x="561" y="86"/>
                  </a:lnTo>
                  <a:lnTo>
                    <a:pt x="539" y="63"/>
                  </a:lnTo>
                  <a:lnTo>
                    <a:pt x="512" y="45"/>
                  </a:lnTo>
                  <a:lnTo>
                    <a:pt x="472" y="26"/>
                  </a:lnTo>
                  <a:lnTo>
                    <a:pt x="438" y="15"/>
                  </a:lnTo>
                  <a:lnTo>
                    <a:pt x="393" y="5"/>
                  </a:lnTo>
                  <a:lnTo>
                    <a:pt x="354" y="0"/>
                  </a:lnTo>
                  <a:lnTo>
                    <a:pt x="302" y="3"/>
                  </a:lnTo>
                  <a:lnTo>
                    <a:pt x="254" y="6"/>
                  </a:lnTo>
                  <a:lnTo>
                    <a:pt x="205" y="15"/>
                  </a:lnTo>
                  <a:lnTo>
                    <a:pt x="167" y="24"/>
                  </a:lnTo>
                  <a:lnTo>
                    <a:pt x="140" y="42"/>
                  </a:lnTo>
                  <a:lnTo>
                    <a:pt x="119" y="65"/>
                  </a:lnTo>
                  <a:lnTo>
                    <a:pt x="111" y="91"/>
                  </a:lnTo>
                  <a:lnTo>
                    <a:pt x="115" y="113"/>
                  </a:lnTo>
                  <a:lnTo>
                    <a:pt x="124" y="137"/>
                  </a:lnTo>
                  <a:lnTo>
                    <a:pt x="104" y="144"/>
                  </a:lnTo>
                  <a:lnTo>
                    <a:pt x="83" y="156"/>
                  </a:lnTo>
                  <a:lnTo>
                    <a:pt x="63" y="166"/>
                  </a:lnTo>
                  <a:lnTo>
                    <a:pt x="46" y="177"/>
                  </a:lnTo>
                  <a:lnTo>
                    <a:pt x="33" y="188"/>
                  </a:lnTo>
                  <a:lnTo>
                    <a:pt x="20" y="203"/>
                  </a:lnTo>
                  <a:lnTo>
                    <a:pt x="9" y="222"/>
                  </a:lnTo>
                  <a:lnTo>
                    <a:pt x="2" y="249"/>
                  </a:lnTo>
                  <a:lnTo>
                    <a:pt x="0" y="293"/>
                  </a:lnTo>
                  <a:lnTo>
                    <a:pt x="1" y="318"/>
                  </a:lnTo>
                  <a:lnTo>
                    <a:pt x="9" y="350"/>
                  </a:lnTo>
                </a:path>
              </a:pathLst>
            </a:custGeom>
            <a:solidFill>
              <a:srgbClr val="A040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pic>
        <p:nvPicPr>
          <p:cNvPr id="2" name="Slide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214" y="6260786"/>
            <a:ext cx="609600" cy="609600"/>
          </a:xfrm>
          <a:prstGeom prst="rect">
            <a:avLst/>
          </a:prstGeom>
        </p:spPr>
      </p:pic>
      <p:grpSp>
        <p:nvGrpSpPr>
          <p:cNvPr id="27" name="Agrupar 26"/>
          <p:cNvGrpSpPr/>
          <p:nvPr/>
        </p:nvGrpSpPr>
        <p:grpSpPr>
          <a:xfrm>
            <a:off x="10626114" y="188641"/>
            <a:ext cx="1446550" cy="6615472"/>
            <a:chOff x="10626114" y="188641"/>
            <a:chExt cx="1446550" cy="6615472"/>
          </a:xfrm>
        </p:grpSpPr>
        <p:pic>
          <p:nvPicPr>
            <p:cNvPr id="28" name="Imagem 2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6114" y="188641"/>
              <a:ext cx="1446550" cy="1446550"/>
            </a:xfrm>
            <a:prstGeom prst="rect">
              <a:avLst/>
            </a:prstGeom>
          </p:spPr>
        </p:pic>
        <p:sp>
          <p:nvSpPr>
            <p:cNvPr id="29" name="Text Box 6"/>
            <p:cNvSpPr txBox="1">
              <a:spLocks noChangeArrowheads="1"/>
            </p:cNvSpPr>
            <p:nvPr/>
          </p:nvSpPr>
          <p:spPr bwMode="auto">
            <a:xfrm>
              <a:off x="11548023" y="6327059"/>
              <a:ext cx="524641" cy="477054"/>
            </a:xfrm>
            <a:prstGeom prst="rect">
              <a:avLst/>
            </a:prstGeom>
            <a:gradFill rotWithShape="0">
              <a:gsLst>
                <a:gs pos="0">
                  <a:srgbClr val="6699FF"/>
                </a:gs>
                <a:gs pos="100000">
                  <a:srgbClr val="EAEAEA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altLang="pt-BR" b="1" dirty="0"/>
                <a:t>MAG</a:t>
              </a:r>
            </a:p>
            <a:p>
              <a:pPr algn="ctr">
                <a:spcBef>
                  <a:spcPct val="50000"/>
                </a:spcBef>
              </a:pPr>
              <a:endParaRPr lang="pt-BR" altLang="pt-BR" b="1" dirty="0"/>
            </a:p>
          </p:txBody>
        </p:sp>
      </p:grpSp>
      <p:sp>
        <p:nvSpPr>
          <p:cNvPr id="30" name="Retângulo 29"/>
          <p:cNvSpPr/>
          <p:nvPr/>
        </p:nvSpPr>
        <p:spPr>
          <a:xfrm>
            <a:off x="13792" y="6177939"/>
            <a:ext cx="753616" cy="7074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5758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451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51" name="Rectangle 115"/>
          <p:cNvSpPr>
            <a:spLocks noChangeArrowheads="1"/>
          </p:cNvSpPr>
          <p:nvPr/>
        </p:nvSpPr>
        <p:spPr bwMode="auto">
          <a:xfrm>
            <a:off x="1775520" y="2636912"/>
            <a:ext cx="6858000" cy="2739854"/>
          </a:xfrm>
          <a:prstGeom prst="rect">
            <a:avLst/>
          </a:prstGeom>
          <a:gradFill rotWithShape="0">
            <a:gsLst>
              <a:gs pos="0">
                <a:srgbClr val="CCFFCC"/>
              </a:gs>
              <a:gs pos="100000">
                <a:srgbClr val="EAEAEA"/>
              </a:gs>
            </a:gsLst>
            <a:lin ang="5400000" scaled="1"/>
          </a:gradFill>
          <a:ln>
            <a:noFill/>
          </a:ln>
          <a:effectLst/>
        </p:spPr>
        <p:txBody>
          <a:bodyPr wrap="square"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altLang="pt-BR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Eventualmente: </a:t>
            </a:r>
            <a:r>
              <a:rPr lang="pt-BR" altLang="pt-B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QUALQUER</a:t>
            </a:r>
            <a:r>
              <a:rPr lang="pt-BR" altLang="pt-BR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pt-BR" altLang="pt-B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MÉDICO</a:t>
            </a:r>
          </a:p>
          <a:p>
            <a:pPr algn="ctr" eaLnBrk="0" hangingPunct="0">
              <a:spcBef>
                <a:spcPct val="50000"/>
              </a:spcBef>
            </a:pPr>
            <a:r>
              <a:rPr lang="pt-BR" altLang="pt-BR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Desde que requisitado por uma autoridade policial ou judiciária </a:t>
            </a:r>
          </a:p>
          <a:p>
            <a:pPr algn="ctr" eaLnBrk="0" hangingPunct="0">
              <a:spcBef>
                <a:spcPct val="50000"/>
              </a:spcBef>
            </a:pPr>
            <a:r>
              <a:rPr lang="pt-BR" altLang="pt-BR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Perito </a:t>
            </a:r>
            <a:r>
              <a:rPr lang="pt-BR" altLang="pt-BR" sz="2400" b="1" i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ad hoc</a:t>
            </a:r>
            <a:endParaRPr lang="pt-BR" altLang="pt-BR" sz="2400" b="1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  <a:p>
            <a:pPr algn="ctr" eaLnBrk="0" hangingPunct="0">
              <a:spcBef>
                <a:spcPct val="50000"/>
              </a:spcBef>
            </a:pPr>
            <a:endParaRPr lang="pt-BR" altLang="pt-BR" sz="3200" b="1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67" name="Text Box 5"/>
          <p:cNvSpPr txBox="1">
            <a:spLocks noChangeArrowheads="1"/>
          </p:cNvSpPr>
          <p:nvPr/>
        </p:nvSpPr>
        <p:spPr bwMode="auto">
          <a:xfrm>
            <a:off x="1775520" y="188640"/>
            <a:ext cx="6858000" cy="1446550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A0BCE4"/>
              </a:gs>
            </a:gsLst>
            <a:lin ang="5400000" scaled="1"/>
          </a:gradFill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pt-BR" altLang="pt-BR" sz="2200" b="1" dirty="0">
              <a:latin typeface="Arial Black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pt-BR" altLang="pt-BR" sz="2200" b="1" dirty="0">
                <a:latin typeface="Arial Black" pitchFamily="34" charset="0"/>
              </a:rPr>
              <a:t>MEDICINA FORENSE ou MEDICINA LEGAL</a:t>
            </a:r>
          </a:p>
          <a:p>
            <a:pPr algn="ctr">
              <a:spcBef>
                <a:spcPct val="50000"/>
              </a:spcBef>
            </a:pPr>
            <a:r>
              <a:rPr lang="pt-BR" alt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Campo de Ação</a:t>
            </a:r>
          </a:p>
        </p:txBody>
      </p:sp>
      <p:graphicFrame>
        <p:nvGraphicFramePr>
          <p:cNvPr id="70" name="Object 1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1189254"/>
              </p:ext>
            </p:extLst>
          </p:nvPr>
        </p:nvGraphicFramePr>
        <p:xfrm>
          <a:off x="4727848" y="4851400"/>
          <a:ext cx="1224136" cy="16739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974" name="ClipArt" r:id="rId5" imgW="2387520" imgH="3660480" progId="MS_ClipArt_Gallery.2">
                  <p:embed/>
                </p:oleObj>
              </mc:Choice>
              <mc:Fallback>
                <p:oleObj name="ClipArt" r:id="rId5" imgW="2387520" imgH="3660480" progId="MS_ClipArt_Gallery.2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7848" y="4851400"/>
                        <a:ext cx="1224136" cy="16739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Imagem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831" y="4964426"/>
            <a:ext cx="1296144" cy="150641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160" y="4964426"/>
            <a:ext cx="1692920" cy="1447892"/>
          </a:xfrm>
          <a:prstGeom prst="rect">
            <a:avLst/>
          </a:prstGeom>
        </p:spPr>
      </p:pic>
      <p:sp>
        <p:nvSpPr>
          <p:cNvPr id="10" name="Rectangle 114"/>
          <p:cNvSpPr>
            <a:spLocks noChangeArrowheads="1"/>
          </p:cNvSpPr>
          <p:nvPr/>
        </p:nvSpPr>
        <p:spPr bwMode="auto">
          <a:xfrm>
            <a:off x="1780162" y="1799092"/>
            <a:ext cx="6853358" cy="585418"/>
          </a:xfrm>
          <a:prstGeom prst="rect">
            <a:avLst/>
          </a:prstGeom>
          <a:gradFill flip="none" rotWithShape="1">
            <a:gsLst>
              <a:gs pos="0">
                <a:srgbClr val="EAEAEA"/>
              </a:gs>
              <a:gs pos="100000">
                <a:srgbClr val="CCCCFF"/>
              </a:gs>
            </a:gsLst>
            <a:lin ang="0" scaled="1"/>
            <a:tileRect/>
          </a:gradFill>
          <a:ln>
            <a:noFill/>
          </a:ln>
          <a:effectLst/>
          <a:extLst/>
        </p:spPr>
        <p:txBody>
          <a:bodyPr wrap="square"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altLang="pt-BR" sz="3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Somente o Médico Legista ?</a:t>
            </a:r>
          </a:p>
        </p:txBody>
      </p:sp>
      <p:pic>
        <p:nvPicPr>
          <p:cNvPr id="5" name="Slide 1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792" y="6260786"/>
            <a:ext cx="609600" cy="609600"/>
          </a:xfrm>
          <a:prstGeom prst="rect">
            <a:avLst/>
          </a:prstGeom>
        </p:spPr>
      </p:pic>
      <p:grpSp>
        <p:nvGrpSpPr>
          <p:cNvPr id="11" name="Agrupar 10"/>
          <p:cNvGrpSpPr/>
          <p:nvPr/>
        </p:nvGrpSpPr>
        <p:grpSpPr>
          <a:xfrm>
            <a:off x="10626114" y="188641"/>
            <a:ext cx="1446550" cy="6615472"/>
            <a:chOff x="10626114" y="188641"/>
            <a:chExt cx="1446550" cy="6615472"/>
          </a:xfrm>
        </p:grpSpPr>
        <p:pic>
          <p:nvPicPr>
            <p:cNvPr id="12" name="Imagem 1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6114" y="188641"/>
              <a:ext cx="1446550" cy="1446550"/>
            </a:xfrm>
            <a:prstGeom prst="rect">
              <a:avLst/>
            </a:prstGeom>
          </p:spPr>
        </p:pic>
        <p:sp>
          <p:nvSpPr>
            <p:cNvPr id="13" name="Text Box 6"/>
            <p:cNvSpPr txBox="1">
              <a:spLocks noChangeArrowheads="1"/>
            </p:cNvSpPr>
            <p:nvPr/>
          </p:nvSpPr>
          <p:spPr bwMode="auto">
            <a:xfrm>
              <a:off x="11548023" y="6327059"/>
              <a:ext cx="524641" cy="477054"/>
            </a:xfrm>
            <a:prstGeom prst="rect">
              <a:avLst/>
            </a:prstGeom>
            <a:gradFill rotWithShape="0">
              <a:gsLst>
                <a:gs pos="0">
                  <a:srgbClr val="6699FF"/>
                </a:gs>
                <a:gs pos="100000">
                  <a:srgbClr val="EAEAEA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altLang="pt-BR" b="1" dirty="0"/>
                <a:t>MAG</a:t>
              </a:r>
            </a:p>
            <a:p>
              <a:pPr algn="ctr">
                <a:spcBef>
                  <a:spcPct val="50000"/>
                </a:spcBef>
              </a:pPr>
              <a:endParaRPr lang="pt-BR" altLang="pt-BR" b="1" dirty="0"/>
            </a:p>
          </p:txBody>
        </p:sp>
      </p:grpSp>
      <p:sp>
        <p:nvSpPr>
          <p:cNvPr id="14" name="Retângulo 13"/>
          <p:cNvSpPr/>
          <p:nvPr/>
        </p:nvSpPr>
        <p:spPr>
          <a:xfrm>
            <a:off x="13792" y="6177939"/>
            <a:ext cx="753616" cy="7074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706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45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45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45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18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2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20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4451" grpId="0" uiExpand="1" build="p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1775520" y="2057401"/>
            <a:ext cx="6858000" cy="462307"/>
          </a:xfrm>
          <a:prstGeom prst="rect">
            <a:avLst/>
          </a:prstGeom>
          <a:gradFill flip="none" rotWithShape="1">
            <a:gsLst>
              <a:gs pos="0">
                <a:srgbClr val="EAEAEA"/>
              </a:gs>
              <a:gs pos="100000">
                <a:srgbClr val="006600"/>
              </a:gs>
            </a:gsLst>
            <a:lin ang="0" scaled="1"/>
            <a:tileRect/>
          </a:gradFill>
          <a:ln>
            <a:noFill/>
          </a:ln>
          <a:effectLst/>
          <a:extLst/>
        </p:spPr>
        <p:txBody>
          <a:bodyPr wrap="square" lIns="92075" tIns="46038" rIns="92075" bIns="46038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pt-BR" altLang="pt-BR" sz="2400" b="1" dirty="0">
                <a:latin typeface="Arial" charset="0"/>
              </a:rPr>
              <a:t>Papel do Perito Médico (Legista ou Ad Hoc)</a:t>
            </a: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1775520" y="2971800"/>
            <a:ext cx="3168352" cy="2478244"/>
          </a:xfrm>
          <a:prstGeom prst="rect">
            <a:avLst/>
          </a:prstGeom>
          <a:gradFill rotWithShape="0">
            <a:gsLst>
              <a:gs pos="0">
                <a:srgbClr val="008000"/>
              </a:gs>
              <a:gs pos="100000">
                <a:srgbClr val="EAEAEA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47625" cmpd="thickThin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altLang="pt-BR" sz="2000" b="1" dirty="0">
                <a:solidFill>
                  <a:srgbClr val="EAEAEA"/>
                </a:solidFill>
                <a:latin typeface="Arial" charset="0"/>
              </a:rPr>
              <a:t>Em Direito Penal</a:t>
            </a:r>
          </a:p>
          <a:p>
            <a:pPr algn="ctr" eaLnBrk="0" hangingPunct="0">
              <a:spcBef>
                <a:spcPct val="50000"/>
              </a:spcBef>
            </a:pPr>
            <a:r>
              <a:rPr lang="pt-BR" altLang="pt-BR" sz="1800" b="1" dirty="0">
                <a:latin typeface="Arial" charset="0"/>
              </a:rPr>
              <a:t>Buscar a constatação do crime ou delito</a:t>
            </a:r>
          </a:p>
          <a:p>
            <a:pPr algn="ctr" eaLnBrk="0" hangingPunct="0">
              <a:spcBef>
                <a:spcPct val="50000"/>
              </a:spcBef>
            </a:pPr>
            <a:r>
              <a:rPr lang="pt-BR" altLang="pt-BR" sz="1800" b="1" dirty="0">
                <a:latin typeface="Arial" charset="0"/>
              </a:rPr>
              <a:t>Buscar o agente da infração</a:t>
            </a:r>
          </a:p>
          <a:p>
            <a:pPr algn="ctr" eaLnBrk="0" hangingPunct="0">
              <a:spcBef>
                <a:spcPct val="50000"/>
              </a:spcBef>
            </a:pPr>
            <a:r>
              <a:rPr lang="pt-BR" altLang="pt-BR" sz="1800" b="1" dirty="0">
                <a:latin typeface="Arial" charset="0"/>
              </a:rPr>
              <a:t>Apreciar o grau de responsabilidade</a:t>
            </a: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5417366" y="2971800"/>
            <a:ext cx="3198689" cy="2108912"/>
          </a:xfrm>
          <a:prstGeom prst="rect">
            <a:avLst/>
          </a:prstGeom>
          <a:gradFill rotWithShape="0">
            <a:gsLst>
              <a:gs pos="0">
                <a:srgbClr val="996600"/>
              </a:gs>
              <a:gs pos="100000">
                <a:srgbClr val="EAEAEA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47625" cmpd="thickThin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altLang="pt-BR" sz="2000" b="1" dirty="0">
                <a:solidFill>
                  <a:srgbClr val="EAEAEA"/>
                </a:solidFill>
                <a:latin typeface="Arial" charset="0"/>
              </a:rPr>
              <a:t>Em Direito Civil</a:t>
            </a:r>
          </a:p>
          <a:p>
            <a:pPr algn="ctr" eaLnBrk="0" hangingPunct="0">
              <a:spcBef>
                <a:spcPct val="50000"/>
              </a:spcBef>
            </a:pPr>
            <a:r>
              <a:rPr lang="pt-BR" altLang="pt-BR" sz="1800" b="1" dirty="0">
                <a:latin typeface="Arial" charset="0"/>
              </a:rPr>
              <a:t>Mostrar ao Tribunal a realidade e importância de um prejuízo físico e sua estimativa</a:t>
            </a:r>
          </a:p>
          <a:p>
            <a:pPr algn="ctr" eaLnBrk="0" hangingPunct="0">
              <a:spcBef>
                <a:spcPct val="50000"/>
              </a:spcBef>
            </a:pPr>
            <a:endParaRPr lang="pt-BR" altLang="pt-BR" sz="2000" b="1" dirty="0">
              <a:latin typeface="Arial" charset="0"/>
            </a:endParaRPr>
          </a:p>
        </p:txBody>
      </p:sp>
      <p:sp>
        <p:nvSpPr>
          <p:cNvPr id="67" name="Text Box 5"/>
          <p:cNvSpPr txBox="1">
            <a:spLocks noChangeArrowheads="1"/>
          </p:cNvSpPr>
          <p:nvPr/>
        </p:nvSpPr>
        <p:spPr bwMode="auto">
          <a:xfrm>
            <a:off x="1775520" y="188640"/>
            <a:ext cx="6858000" cy="1446550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A0BCE4"/>
              </a:gs>
            </a:gsLst>
            <a:lin ang="5400000" scaled="1"/>
          </a:gradFill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pt-BR" altLang="pt-BR" sz="2200" b="1" dirty="0">
              <a:latin typeface="Arial Black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pt-BR" altLang="pt-BR" sz="2200" b="1" dirty="0">
                <a:latin typeface="Arial Black" pitchFamily="34" charset="0"/>
              </a:rPr>
              <a:t>MEDICINA FORENSE ou MEDICINA LEGAL</a:t>
            </a:r>
          </a:p>
          <a:p>
            <a:pPr algn="ctr">
              <a:spcBef>
                <a:spcPct val="50000"/>
              </a:spcBef>
            </a:pPr>
            <a:r>
              <a:rPr lang="pt-BR" alt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Campo de Ação</a:t>
            </a:r>
          </a:p>
        </p:txBody>
      </p:sp>
      <p:pic>
        <p:nvPicPr>
          <p:cNvPr id="3" name="Slide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92" y="6260786"/>
            <a:ext cx="609600" cy="609600"/>
          </a:xfrm>
          <a:prstGeom prst="rect">
            <a:avLst/>
          </a:prstGeom>
        </p:spPr>
      </p:pic>
      <p:grpSp>
        <p:nvGrpSpPr>
          <p:cNvPr id="9" name="Agrupar 8"/>
          <p:cNvGrpSpPr/>
          <p:nvPr/>
        </p:nvGrpSpPr>
        <p:grpSpPr>
          <a:xfrm>
            <a:off x="10626114" y="188641"/>
            <a:ext cx="1446550" cy="6615472"/>
            <a:chOff x="10626114" y="188641"/>
            <a:chExt cx="1446550" cy="6615472"/>
          </a:xfrm>
        </p:grpSpPr>
        <p:pic>
          <p:nvPicPr>
            <p:cNvPr id="10" name="Imagem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6114" y="188641"/>
              <a:ext cx="1446550" cy="1446550"/>
            </a:xfrm>
            <a:prstGeom prst="rect">
              <a:avLst/>
            </a:prstGeom>
          </p:spPr>
        </p:pic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11548023" y="6327059"/>
              <a:ext cx="524641" cy="477054"/>
            </a:xfrm>
            <a:prstGeom prst="rect">
              <a:avLst/>
            </a:prstGeom>
            <a:gradFill rotWithShape="0">
              <a:gsLst>
                <a:gs pos="0">
                  <a:srgbClr val="6699FF"/>
                </a:gs>
                <a:gs pos="100000">
                  <a:srgbClr val="EAEAEA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altLang="pt-BR" b="1" dirty="0"/>
                <a:t>MAG</a:t>
              </a:r>
            </a:p>
            <a:p>
              <a:pPr algn="ctr">
                <a:spcBef>
                  <a:spcPct val="50000"/>
                </a:spcBef>
              </a:pPr>
              <a:endParaRPr lang="pt-BR" altLang="pt-BR" b="1" dirty="0"/>
            </a:p>
          </p:txBody>
        </p:sp>
      </p:grpSp>
      <p:sp>
        <p:nvSpPr>
          <p:cNvPr id="12" name="Retângulo 11"/>
          <p:cNvSpPr/>
          <p:nvPr/>
        </p:nvSpPr>
        <p:spPr>
          <a:xfrm>
            <a:off x="13792" y="6177939"/>
            <a:ext cx="753616" cy="7074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029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8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4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43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43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2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34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49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43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43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43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49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8434" grpId="0" animBg="1"/>
      <p:bldP spid="18435" grpId="0" uiExpand="1" build="p" animBg="1"/>
      <p:bldP spid="18436" grpId="0" uiExpand="1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50" name="Rectangle 114"/>
          <p:cNvSpPr>
            <a:spLocks noChangeArrowheads="1"/>
          </p:cNvSpPr>
          <p:nvPr/>
        </p:nvSpPr>
        <p:spPr bwMode="auto">
          <a:xfrm>
            <a:off x="1780162" y="1799092"/>
            <a:ext cx="6853358" cy="585418"/>
          </a:xfrm>
          <a:prstGeom prst="rect">
            <a:avLst/>
          </a:prstGeom>
          <a:gradFill flip="none" rotWithShape="1">
            <a:gsLst>
              <a:gs pos="0">
                <a:srgbClr val="EAEAEA"/>
              </a:gs>
              <a:gs pos="100000">
                <a:srgbClr val="CCCCFF"/>
              </a:gs>
            </a:gsLst>
            <a:lin ang="0" scaled="1"/>
            <a:tileRect/>
          </a:gradFill>
          <a:ln>
            <a:noFill/>
          </a:ln>
          <a:effectLst/>
          <a:extLst/>
        </p:spPr>
        <p:txBody>
          <a:bodyPr wrap="square"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altLang="pt-BR" sz="3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E o Salário?</a:t>
            </a:r>
          </a:p>
        </p:txBody>
      </p:sp>
      <p:sp>
        <p:nvSpPr>
          <p:cNvPr id="14451" name="Rectangle 115"/>
          <p:cNvSpPr>
            <a:spLocks noChangeArrowheads="1"/>
          </p:cNvSpPr>
          <p:nvPr/>
        </p:nvSpPr>
        <p:spPr bwMode="auto">
          <a:xfrm>
            <a:off x="1775520" y="2636913"/>
            <a:ext cx="6858000" cy="4032515"/>
          </a:xfrm>
          <a:prstGeom prst="rect">
            <a:avLst/>
          </a:prstGeom>
          <a:gradFill rotWithShape="0">
            <a:gsLst>
              <a:gs pos="0">
                <a:srgbClr val="CCFFCC"/>
              </a:gs>
              <a:gs pos="100000">
                <a:srgbClr val="EAEAEA"/>
              </a:gs>
            </a:gsLst>
            <a:lin ang="5400000" scaled="1"/>
          </a:gradFill>
          <a:ln>
            <a:noFill/>
          </a:ln>
          <a:effectLst/>
        </p:spPr>
        <p:txBody>
          <a:bodyPr wrap="square"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altLang="pt-B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MÉDICO</a:t>
            </a:r>
            <a:r>
              <a:rPr lang="pt-BR" altLang="pt-BR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pt-BR" altLang="pt-B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LEGISTA / PERITO CRIMINAL</a:t>
            </a:r>
          </a:p>
          <a:p>
            <a:pPr algn="ctr" eaLnBrk="0" hangingPunct="0">
              <a:spcBef>
                <a:spcPct val="50000"/>
              </a:spcBef>
            </a:pPr>
            <a:r>
              <a:rPr lang="pt-BR" altLang="pt-B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Salário inicial </a:t>
            </a:r>
          </a:p>
          <a:p>
            <a:pPr algn="ctr" eaLnBrk="0" hangingPunct="0">
              <a:spcBef>
                <a:spcPct val="50000"/>
              </a:spcBef>
            </a:pPr>
            <a:r>
              <a:rPr lang="pt-BR" altLang="pt-B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2015 – Polícia Civil/SP (40h): R$ 8.538,49</a:t>
            </a:r>
          </a:p>
          <a:p>
            <a:pPr algn="ctr" eaLnBrk="0" hangingPunct="0">
              <a:spcBef>
                <a:spcPct val="50000"/>
              </a:spcBef>
            </a:pPr>
            <a:r>
              <a:rPr lang="pt-BR" altLang="pt-B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2015 – Polícia Civil/RJ (40h): R$ 6.018,48</a:t>
            </a:r>
          </a:p>
          <a:p>
            <a:pPr algn="ctr" eaLnBrk="0" hangingPunct="0">
              <a:spcBef>
                <a:spcPct val="50000"/>
              </a:spcBef>
            </a:pPr>
            <a:r>
              <a:rPr lang="pt-BR" altLang="pt-B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2015 – Polícia Civil/DF (40h): R$ 15.370,64</a:t>
            </a:r>
          </a:p>
          <a:p>
            <a:pPr algn="ctr" eaLnBrk="0" hangingPunct="0">
              <a:spcBef>
                <a:spcPct val="50000"/>
              </a:spcBef>
            </a:pPr>
            <a:r>
              <a:rPr lang="pt-BR" altLang="pt-B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2015 – Polícia Federal (40h): R$ 17.203,85</a:t>
            </a:r>
          </a:p>
          <a:p>
            <a:pPr algn="ctr" eaLnBrk="0" hangingPunct="0">
              <a:spcBef>
                <a:spcPct val="50000"/>
              </a:spcBef>
            </a:pPr>
            <a:endParaRPr lang="pt-BR" altLang="pt-BR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  <a:p>
            <a:pPr algn="ctr" eaLnBrk="0" hangingPunct="0">
              <a:spcBef>
                <a:spcPct val="50000"/>
              </a:spcBef>
            </a:pPr>
            <a:endParaRPr lang="pt-BR" altLang="pt-BR" sz="3200" b="1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67" name="Text Box 5"/>
          <p:cNvSpPr txBox="1">
            <a:spLocks noChangeArrowheads="1"/>
          </p:cNvSpPr>
          <p:nvPr/>
        </p:nvSpPr>
        <p:spPr bwMode="auto">
          <a:xfrm>
            <a:off x="1775520" y="188640"/>
            <a:ext cx="6858000" cy="1446550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A0BCE4"/>
              </a:gs>
            </a:gsLst>
            <a:lin ang="5400000" scaled="1"/>
          </a:gradFill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pt-BR" altLang="pt-BR" sz="2200" b="1" dirty="0">
              <a:latin typeface="Arial Black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pt-BR" altLang="pt-BR" sz="2200" b="1" dirty="0">
                <a:latin typeface="Arial Black" pitchFamily="34" charset="0"/>
              </a:rPr>
              <a:t>MEDICINA FORENSE ou MEDICINA LEGAL</a:t>
            </a:r>
          </a:p>
          <a:p>
            <a:pPr algn="ctr">
              <a:spcBef>
                <a:spcPct val="50000"/>
              </a:spcBef>
            </a:pPr>
            <a:r>
              <a:rPr lang="pt-BR" alt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Campo de Ação</a:t>
            </a:r>
          </a:p>
        </p:txBody>
      </p:sp>
      <p:pic>
        <p:nvPicPr>
          <p:cNvPr id="2" name="Slide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538" y="6260786"/>
            <a:ext cx="609600" cy="609600"/>
          </a:xfrm>
          <a:prstGeom prst="rect">
            <a:avLst/>
          </a:prstGeom>
        </p:spPr>
      </p:pic>
      <p:grpSp>
        <p:nvGrpSpPr>
          <p:cNvPr id="8" name="Agrupar 7"/>
          <p:cNvGrpSpPr/>
          <p:nvPr/>
        </p:nvGrpSpPr>
        <p:grpSpPr>
          <a:xfrm>
            <a:off x="10626114" y="188641"/>
            <a:ext cx="1446550" cy="6615472"/>
            <a:chOff x="10626114" y="188641"/>
            <a:chExt cx="1446550" cy="6615472"/>
          </a:xfrm>
        </p:grpSpPr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6114" y="188641"/>
              <a:ext cx="1446550" cy="1446550"/>
            </a:xfrm>
            <a:prstGeom prst="rect">
              <a:avLst/>
            </a:prstGeom>
          </p:spPr>
        </p:pic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>
              <a:off x="11548023" y="6327059"/>
              <a:ext cx="524641" cy="477054"/>
            </a:xfrm>
            <a:prstGeom prst="rect">
              <a:avLst/>
            </a:prstGeom>
            <a:gradFill rotWithShape="0">
              <a:gsLst>
                <a:gs pos="0">
                  <a:srgbClr val="6699FF"/>
                </a:gs>
                <a:gs pos="100000">
                  <a:srgbClr val="EAEAEA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altLang="pt-BR" b="1" dirty="0"/>
                <a:t>MAG</a:t>
              </a:r>
            </a:p>
            <a:p>
              <a:pPr algn="ctr">
                <a:spcBef>
                  <a:spcPct val="50000"/>
                </a:spcBef>
              </a:pPr>
              <a:endParaRPr lang="pt-BR" altLang="pt-BR" b="1" dirty="0"/>
            </a:p>
          </p:txBody>
        </p:sp>
      </p:grpSp>
      <p:sp>
        <p:nvSpPr>
          <p:cNvPr id="11" name="Retângulo 10"/>
          <p:cNvSpPr/>
          <p:nvPr/>
        </p:nvSpPr>
        <p:spPr>
          <a:xfrm>
            <a:off x="13792" y="6177939"/>
            <a:ext cx="753616" cy="7074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040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4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4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45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45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45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4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4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4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4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4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4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4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4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4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450" grpId="0" animBg="1"/>
      <p:bldP spid="14451" grpId="0" uiExpand="1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983432" y="2420888"/>
            <a:ext cx="6858000" cy="40075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FFCC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47625" cmpd="thickThin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pt-BR" altLang="pt-BR" sz="2000" dirty="0">
                <a:latin typeface="Arial" charset="0"/>
              </a:rPr>
              <a:t>São termos considerados sinônimos</a:t>
            </a: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983432" y="3182888"/>
            <a:ext cx="6858000" cy="40075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008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47625" cmpd="thickThin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pt-BR" altLang="pt-BR" sz="2000" dirty="0">
                <a:latin typeface="Arial" charset="0"/>
              </a:rPr>
              <a:t>Uso tradicional no Brasil: </a:t>
            </a:r>
            <a:r>
              <a:rPr lang="pt-BR" altLang="pt-BR" sz="2000" b="1" i="1" dirty="0">
                <a:solidFill>
                  <a:schemeClr val="bg1"/>
                </a:solidFill>
                <a:latin typeface="+mn-lt"/>
              </a:rPr>
              <a:t>Medicina Legal</a:t>
            </a: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983432" y="3944888"/>
            <a:ext cx="6858000" cy="40075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0000F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47625" cmpd="thickThin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pt-BR" altLang="pt-BR" sz="2000" dirty="0">
                <a:latin typeface="Arial" charset="0"/>
              </a:rPr>
              <a:t>Tendência acadêmica mundial: </a:t>
            </a:r>
            <a:r>
              <a:rPr lang="pt-BR" altLang="pt-BR" sz="2000" b="1" i="1" dirty="0" err="1">
                <a:solidFill>
                  <a:schemeClr val="bg1"/>
                </a:solidFill>
                <a:latin typeface="+mj-lt"/>
              </a:rPr>
              <a:t>Forensic</a:t>
            </a:r>
            <a:r>
              <a:rPr lang="pt-BR" altLang="pt-BR" sz="2000" b="1" i="1" dirty="0">
                <a:solidFill>
                  <a:schemeClr val="bg1"/>
                </a:solidFill>
                <a:latin typeface="+mj-lt"/>
              </a:rPr>
              <a:t> Medicine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983432" y="5468888"/>
            <a:ext cx="6858000" cy="40075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47625" cmpd="thickThin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pt-BR" altLang="pt-BR" sz="2000" b="1" i="1" dirty="0">
                <a:latin typeface="+mj-lt"/>
              </a:rPr>
              <a:t>Medicina Forense </a:t>
            </a:r>
            <a:r>
              <a:rPr lang="pt-BR" altLang="pt-BR" sz="2000" dirty="0">
                <a:latin typeface="Arial" charset="0"/>
              </a:rPr>
              <a:t>demorará a ser de aceitação plena </a:t>
            </a:r>
          </a:p>
        </p:txBody>
      </p:sp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983432" y="4706888"/>
            <a:ext cx="6858000" cy="40075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9900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47625" cmpd="thickThin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pt-BR" altLang="pt-BR" sz="2000" dirty="0">
                <a:latin typeface="Arial" charset="0"/>
              </a:rPr>
              <a:t>Inserção dentro das </a:t>
            </a:r>
            <a:r>
              <a:rPr lang="pt-BR" altLang="pt-BR" sz="2000" b="1" i="1" dirty="0">
                <a:solidFill>
                  <a:schemeClr val="bg1"/>
                </a:solidFill>
                <a:latin typeface="+mj-lt"/>
              </a:rPr>
              <a:t>Ciências Forenses</a:t>
            </a:r>
          </a:p>
        </p:txBody>
      </p:sp>
      <p:sp>
        <p:nvSpPr>
          <p:cNvPr id="19" name="Text Box 171"/>
          <p:cNvSpPr txBox="1">
            <a:spLocks noChangeArrowheads="1"/>
          </p:cNvSpPr>
          <p:nvPr/>
        </p:nvSpPr>
        <p:spPr bwMode="auto">
          <a:xfrm>
            <a:off x="8112225" y="2420889"/>
            <a:ext cx="2974844" cy="1477328"/>
          </a:xfrm>
          <a:prstGeom prst="rect">
            <a:avLst/>
          </a:prstGeom>
          <a:gradFill flip="none" rotWithShape="1">
            <a:gsLst>
              <a:gs pos="0">
                <a:srgbClr val="EAEAEA"/>
              </a:gs>
              <a:gs pos="100000">
                <a:srgbClr val="A0BCE4"/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800" dirty="0"/>
              <a:t>Assim como os termos Medicina Judiciária e Medicina Legal Judiciária </a:t>
            </a:r>
          </a:p>
          <a:p>
            <a:pPr algn="ctr">
              <a:defRPr/>
            </a:pPr>
            <a:endParaRPr lang="pt-BR" sz="1800" dirty="0"/>
          </a:p>
          <a:p>
            <a:pPr algn="ctr">
              <a:defRPr/>
            </a:pPr>
            <a:endParaRPr lang="pt-BR" sz="1800" dirty="0"/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114" y="188641"/>
            <a:ext cx="1446550" cy="1446550"/>
          </a:xfrm>
          <a:prstGeom prst="rect">
            <a:avLst/>
          </a:prstGeom>
        </p:spPr>
      </p:pic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11548023" y="6327059"/>
            <a:ext cx="524641" cy="477054"/>
          </a:xfrm>
          <a:prstGeom prst="rect">
            <a:avLst/>
          </a:prstGeom>
          <a:gradFill rotWithShape="0">
            <a:gsLst>
              <a:gs pos="0">
                <a:srgbClr val="6699FF"/>
              </a:gs>
              <a:gs pos="100000">
                <a:srgbClr val="EAEAEA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b="1" dirty="0"/>
              <a:t>MAG</a:t>
            </a:r>
          </a:p>
          <a:p>
            <a:pPr algn="ctr">
              <a:spcBef>
                <a:spcPct val="50000"/>
              </a:spcBef>
            </a:pPr>
            <a:endParaRPr lang="pt-BR" altLang="pt-BR" b="1" dirty="0"/>
          </a:p>
        </p:txBody>
      </p:sp>
      <p:grpSp>
        <p:nvGrpSpPr>
          <p:cNvPr id="4" name="Agrupar 3"/>
          <p:cNvGrpSpPr/>
          <p:nvPr/>
        </p:nvGrpSpPr>
        <p:grpSpPr>
          <a:xfrm>
            <a:off x="983432" y="188640"/>
            <a:ext cx="6858000" cy="1446550"/>
            <a:chOff x="983432" y="188640"/>
            <a:chExt cx="6858000" cy="1446550"/>
          </a:xfrm>
        </p:grpSpPr>
        <p:sp>
          <p:nvSpPr>
            <p:cNvPr id="22" name="Text Box 5"/>
            <p:cNvSpPr txBox="1">
              <a:spLocks noChangeArrowheads="1"/>
            </p:cNvSpPr>
            <p:nvPr/>
          </p:nvSpPr>
          <p:spPr bwMode="auto">
            <a:xfrm>
              <a:off x="983432" y="188640"/>
              <a:ext cx="6858000" cy="1446550"/>
            </a:xfrm>
            <a:prstGeom prst="rect">
              <a:avLst/>
            </a:prstGeom>
            <a:gradFill rotWithShape="0">
              <a:gsLst>
                <a:gs pos="0">
                  <a:srgbClr val="EAEAEA"/>
                </a:gs>
                <a:gs pos="100000">
                  <a:srgbClr val="A0BCE4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pt-BR" altLang="pt-BR" sz="2200" b="1" dirty="0">
                <a:latin typeface="Arial Black" pitchFamily="34" charset="0"/>
              </a:endParaRPr>
            </a:p>
            <a:p>
              <a:pPr algn="ctr">
                <a:spcBef>
                  <a:spcPct val="50000"/>
                </a:spcBef>
              </a:pPr>
              <a:r>
                <a:rPr lang="pt-BR" altLang="pt-BR" sz="2200" b="1" dirty="0">
                  <a:latin typeface="Arial Black" pitchFamily="34" charset="0"/>
                </a:rPr>
                <a:t>MEDICINA FORENSE</a:t>
              </a:r>
              <a:r>
                <a:rPr lang="pt-BR" altLang="pt-BR" sz="2200" b="1" dirty="0">
                  <a:latin typeface="Arial" panose="020B0604020202020204" pitchFamily="34" charset="0"/>
                  <a:cs typeface="Arial" panose="020B0604020202020204" pitchFamily="34" charset="0"/>
                </a:rPr>
                <a:t> ou</a:t>
              </a:r>
              <a:r>
                <a:rPr lang="pt-BR" altLang="pt-BR" sz="2200" b="1" dirty="0">
                  <a:latin typeface="Arial Black" pitchFamily="34" charset="0"/>
                </a:rPr>
                <a:t> MEDICINA LEGAL</a:t>
              </a:r>
            </a:p>
            <a:p>
              <a:pPr algn="ctr">
                <a:spcBef>
                  <a:spcPct val="50000"/>
                </a:spcBef>
              </a:pPr>
              <a:r>
                <a:rPr lang="pt-BR" altLang="pt-BR" sz="2200" b="1" dirty="0">
                  <a:latin typeface="Arial Black" pitchFamily="34" charset="0"/>
                </a:rPr>
                <a:t> </a:t>
              </a:r>
            </a:p>
          </p:txBody>
        </p:sp>
        <p:pic>
          <p:nvPicPr>
            <p:cNvPr id="10" name="Picture 13" descr="C:\Meus documentos\web objects\alfabeto\al_div005_3-1.gif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3832" y="1124744"/>
              <a:ext cx="192339" cy="3670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Slid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792" y="6256798"/>
            <a:ext cx="609600" cy="609600"/>
          </a:xfrm>
          <a:prstGeom prst="rect">
            <a:avLst/>
          </a:prstGeom>
        </p:spPr>
      </p:pic>
      <p:sp>
        <p:nvSpPr>
          <p:cNvPr id="14" name="Retângulo 13"/>
          <p:cNvSpPr/>
          <p:nvPr/>
        </p:nvSpPr>
        <p:spPr>
          <a:xfrm>
            <a:off x="13792" y="6177939"/>
            <a:ext cx="753616" cy="7074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076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8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ntr" presetSubtype="32" fill="hold" nodeType="withEffect">
                                  <p:stCondLst>
                                    <p:cond delay="9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  <p:bldP spid="15" grpId="0" animBg="1"/>
      <p:bldP spid="16" grpId="0" animBg="1"/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 Box 5"/>
          <p:cNvSpPr txBox="1">
            <a:spLocks noChangeArrowheads="1"/>
          </p:cNvSpPr>
          <p:nvPr/>
        </p:nvSpPr>
        <p:spPr bwMode="auto">
          <a:xfrm>
            <a:off x="1775520" y="188640"/>
            <a:ext cx="6858000" cy="1446550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A0BCE4"/>
              </a:gs>
            </a:gsLst>
            <a:lin ang="5400000" scaled="1"/>
          </a:gradFill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pt-BR" altLang="pt-BR" sz="2200" b="1" dirty="0">
              <a:latin typeface="Arial Black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pt-BR" altLang="pt-BR" sz="2200" b="1" dirty="0">
                <a:latin typeface="Arial Black" pitchFamily="34" charset="0"/>
              </a:rPr>
              <a:t>MEDICINA FORENSE ou MEDICINA LEGAL</a:t>
            </a:r>
          </a:p>
          <a:p>
            <a:pPr algn="ctr">
              <a:spcBef>
                <a:spcPct val="50000"/>
              </a:spcBef>
            </a:pPr>
            <a:r>
              <a:rPr lang="pt-BR" alt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Tipo de atuação</a:t>
            </a:r>
          </a:p>
        </p:txBody>
      </p:sp>
      <p:sp>
        <p:nvSpPr>
          <p:cNvPr id="11" name="Rectangle 37"/>
          <p:cNvSpPr>
            <a:spLocks noChangeArrowheads="1"/>
          </p:cNvSpPr>
          <p:nvPr/>
        </p:nvSpPr>
        <p:spPr bwMode="auto">
          <a:xfrm>
            <a:off x="4818758" y="1972274"/>
            <a:ext cx="3814762" cy="1785746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33CCF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47625" cmpd="thickThin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pt-BR" altLang="pt-BR" sz="2000" b="1" dirty="0">
                <a:solidFill>
                  <a:srgbClr val="FF0000"/>
                </a:solidFill>
                <a:latin typeface="Arial" charset="0"/>
              </a:rPr>
              <a:t>Perito Médico</a:t>
            </a:r>
          </a:p>
          <a:p>
            <a:pPr algn="r" eaLnBrk="0" hangingPunct="0">
              <a:spcBef>
                <a:spcPct val="50000"/>
              </a:spcBef>
              <a:buFontTx/>
              <a:buChar char="•"/>
            </a:pPr>
            <a:r>
              <a:rPr lang="pt-BR" altLang="pt-BR" sz="2000" b="1" dirty="0">
                <a:latin typeface="Arial" charset="0"/>
              </a:rPr>
              <a:t>Descreve danos </a:t>
            </a:r>
          </a:p>
          <a:p>
            <a:pPr algn="r" eaLnBrk="0" hangingPunct="0">
              <a:spcBef>
                <a:spcPct val="50000"/>
              </a:spcBef>
              <a:buFontTx/>
              <a:buChar char="•"/>
            </a:pPr>
            <a:r>
              <a:rPr lang="pt-BR" altLang="pt-BR" sz="2000" b="1" dirty="0">
                <a:latin typeface="Arial" charset="0"/>
              </a:rPr>
              <a:t>Estabelece gravidade</a:t>
            </a:r>
          </a:p>
          <a:p>
            <a:pPr algn="r" eaLnBrk="0" hangingPunct="0">
              <a:spcBef>
                <a:spcPct val="50000"/>
              </a:spcBef>
              <a:buFontTx/>
              <a:buChar char="•"/>
            </a:pPr>
            <a:r>
              <a:rPr lang="pt-BR" altLang="pt-BR" sz="2000" b="1" dirty="0">
                <a:latin typeface="Arial" charset="0"/>
              </a:rPr>
              <a:t>Responde quesitos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5447928" y="3985915"/>
            <a:ext cx="3157340" cy="2590800"/>
            <a:chOff x="3923928" y="3985915"/>
            <a:chExt cx="3157340" cy="2590800"/>
          </a:xfrm>
        </p:grpSpPr>
        <p:sp>
          <p:nvSpPr>
            <p:cNvPr id="10" name="Rectangle 602"/>
            <p:cNvSpPr>
              <a:spLocks noChangeArrowheads="1"/>
            </p:cNvSpPr>
            <p:nvPr/>
          </p:nvSpPr>
          <p:spPr bwMode="auto">
            <a:xfrm>
              <a:off x="3923928" y="3985915"/>
              <a:ext cx="3157340" cy="25908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grpSp>
          <p:nvGrpSpPr>
            <p:cNvPr id="12" name="Group 2"/>
            <p:cNvGrpSpPr>
              <a:grpSpLocks/>
            </p:cNvGrpSpPr>
            <p:nvPr/>
          </p:nvGrpSpPr>
          <p:grpSpPr bwMode="auto">
            <a:xfrm>
              <a:off x="4259189" y="5544769"/>
              <a:ext cx="1960066" cy="955746"/>
              <a:chOff x="864" y="3456"/>
              <a:chExt cx="2215" cy="816"/>
            </a:xfrm>
          </p:grpSpPr>
          <p:grpSp>
            <p:nvGrpSpPr>
              <p:cNvPr id="13" name="Group 3"/>
              <p:cNvGrpSpPr>
                <a:grpSpLocks/>
              </p:cNvGrpSpPr>
              <p:nvPr/>
            </p:nvGrpSpPr>
            <p:grpSpPr bwMode="auto">
              <a:xfrm>
                <a:off x="864" y="3456"/>
                <a:ext cx="2215" cy="816"/>
                <a:chOff x="864" y="3456"/>
                <a:chExt cx="2215" cy="816"/>
              </a:xfrm>
            </p:grpSpPr>
            <p:grpSp>
              <p:nvGrpSpPr>
                <p:cNvPr id="34" name="Group 4"/>
                <p:cNvGrpSpPr>
                  <a:grpSpLocks/>
                </p:cNvGrpSpPr>
                <p:nvPr/>
              </p:nvGrpSpPr>
              <p:grpSpPr bwMode="auto">
                <a:xfrm>
                  <a:off x="1198" y="4016"/>
                  <a:ext cx="1881" cy="256"/>
                  <a:chOff x="1198" y="4016"/>
                  <a:chExt cx="1881" cy="256"/>
                </a:xfrm>
              </p:grpSpPr>
              <p:grpSp>
                <p:nvGrpSpPr>
                  <p:cNvPr id="36" name="Group 5"/>
                  <p:cNvGrpSpPr>
                    <a:grpSpLocks/>
                  </p:cNvGrpSpPr>
                  <p:nvPr/>
                </p:nvGrpSpPr>
                <p:grpSpPr bwMode="auto">
                  <a:xfrm>
                    <a:off x="1198" y="4016"/>
                    <a:ext cx="1881" cy="256"/>
                    <a:chOff x="1198" y="4016"/>
                    <a:chExt cx="1881" cy="256"/>
                  </a:xfrm>
                </p:grpSpPr>
                <p:grpSp>
                  <p:nvGrpSpPr>
                    <p:cNvPr id="40" name="Group 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812" y="4016"/>
                      <a:ext cx="267" cy="101"/>
                      <a:chOff x="2812" y="4016"/>
                      <a:chExt cx="267" cy="101"/>
                    </a:xfrm>
                  </p:grpSpPr>
                  <p:sp>
                    <p:nvSpPr>
                      <p:cNvPr id="44" name="Freeform 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12" y="4016"/>
                        <a:ext cx="267" cy="47"/>
                      </a:xfrm>
                      <a:custGeom>
                        <a:avLst/>
                        <a:gdLst>
                          <a:gd name="T0" fmla="*/ 0 w 267"/>
                          <a:gd name="T1" fmla="*/ 16 h 47"/>
                          <a:gd name="T2" fmla="*/ 25 w 267"/>
                          <a:gd name="T3" fmla="*/ 15 h 47"/>
                          <a:gd name="T4" fmla="*/ 53 w 267"/>
                          <a:gd name="T5" fmla="*/ 8 h 47"/>
                          <a:gd name="T6" fmla="*/ 75 w 267"/>
                          <a:gd name="T7" fmla="*/ 3 h 47"/>
                          <a:gd name="T8" fmla="*/ 101 w 267"/>
                          <a:gd name="T9" fmla="*/ 2 h 47"/>
                          <a:gd name="T10" fmla="*/ 128 w 267"/>
                          <a:gd name="T11" fmla="*/ 0 h 47"/>
                          <a:gd name="T12" fmla="*/ 155 w 267"/>
                          <a:gd name="T13" fmla="*/ 1 h 47"/>
                          <a:gd name="T14" fmla="*/ 180 w 267"/>
                          <a:gd name="T15" fmla="*/ 1 h 47"/>
                          <a:gd name="T16" fmla="*/ 211 w 267"/>
                          <a:gd name="T17" fmla="*/ 4 h 47"/>
                          <a:gd name="T18" fmla="*/ 240 w 267"/>
                          <a:gd name="T19" fmla="*/ 11 h 47"/>
                          <a:gd name="T20" fmla="*/ 260 w 267"/>
                          <a:gd name="T21" fmla="*/ 16 h 47"/>
                          <a:gd name="T22" fmla="*/ 266 w 267"/>
                          <a:gd name="T23" fmla="*/ 22 h 47"/>
                          <a:gd name="T24" fmla="*/ 252 w 267"/>
                          <a:gd name="T25" fmla="*/ 24 h 47"/>
                          <a:gd name="T26" fmla="*/ 206 w 267"/>
                          <a:gd name="T27" fmla="*/ 23 h 47"/>
                          <a:gd name="T28" fmla="*/ 233 w 267"/>
                          <a:gd name="T29" fmla="*/ 29 h 47"/>
                          <a:gd name="T30" fmla="*/ 256 w 267"/>
                          <a:gd name="T31" fmla="*/ 35 h 47"/>
                          <a:gd name="T32" fmla="*/ 263 w 267"/>
                          <a:gd name="T33" fmla="*/ 40 h 47"/>
                          <a:gd name="T34" fmla="*/ 256 w 267"/>
                          <a:gd name="T35" fmla="*/ 46 h 47"/>
                          <a:gd name="T36" fmla="*/ 245 w 267"/>
                          <a:gd name="T37" fmla="*/ 44 h 47"/>
                          <a:gd name="T38" fmla="*/ 212 w 267"/>
                          <a:gd name="T39" fmla="*/ 41 h 47"/>
                          <a:gd name="T40" fmla="*/ 156 w 267"/>
                          <a:gd name="T41" fmla="*/ 35 h 47"/>
                          <a:gd name="T42" fmla="*/ 100 w 267"/>
                          <a:gd name="T43" fmla="*/ 28 h 47"/>
                          <a:gd name="T44" fmla="*/ 56 w 267"/>
                          <a:gd name="T45" fmla="*/ 24 h 47"/>
                          <a:gd name="T46" fmla="*/ 11 w 267"/>
                          <a:gd name="T47" fmla="*/ 24 h 47"/>
                          <a:gd name="T48" fmla="*/ 0 w 267"/>
                          <a:gd name="T49" fmla="*/ 26 h 47"/>
                          <a:gd name="T50" fmla="*/ 0 w 267"/>
                          <a:gd name="T51" fmla="*/ 16 h 4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</a:cxnLst>
                        <a:rect l="0" t="0" r="r" b="b"/>
                        <a:pathLst>
                          <a:path w="267" h="47">
                            <a:moveTo>
                              <a:pt x="0" y="16"/>
                            </a:moveTo>
                            <a:lnTo>
                              <a:pt x="25" y="15"/>
                            </a:lnTo>
                            <a:lnTo>
                              <a:pt x="53" y="8"/>
                            </a:lnTo>
                            <a:lnTo>
                              <a:pt x="75" y="3"/>
                            </a:lnTo>
                            <a:lnTo>
                              <a:pt x="101" y="2"/>
                            </a:lnTo>
                            <a:lnTo>
                              <a:pt x="128" y="0"/>
                            </a:lnTo>
                            <a:lnTo>
                              <a:pt x="155" y="1"/>
                            </a:lnTo>
                            <a:lnTo>
                              <a:pt x="180" y="1"/>
                            </a:lnTo>
                            <a:lnTo>
                              <a:pt x="211" y="4"/>
                            </a:lnTo>
                            <a:lnTo>
                              <a:pt x="240" y="11"/>
                            </a:lnTo>
                            <a:lnTo>
                              <a:pt x="260" y="16"/>
                            </a:lnTo>
                            <a:lnTo>
                              <a:pt x="266" y="22"/>
                            </a:lnTo>
                            <a:lnTo>
                              <a:pt x="252" y="24"/>
                            </a:lnTo>
                            <a:lnTo>
                              <a:pt x="206" y="23"/>
                            </a:lnTo>
                            <a:lnTo>
                              <a:pt x="233" y="29"/>
                            </a:lnTo>
                            <a:lnTo>
                              <a:pt x="256" y="35"/>
                            </a:lnTo>
                            <a:lnTo>
                              <a:pt x="263" y="40"/>
                            </a:lnTo>
                            <a:lnTo>
                              <a:pt x="256" y="46"/>
                            </a:lnTo>
                            <a:lnTo>
                              <a:pt x="245" y="44"/>
                            </a:lnTo>
                            <a:lnTo>
                              <a:pt x="212" y="41"/>
                            </a:lnTo>
                            <a:lnTo>
                              <a:pt x="156" y="35"/>
                            </a:lnTo>
                            <a:lnTo>
                              <a:pt x="100" y="28"/>
                            </a:lnTo>
                            <a:lnTo>
                              <a:pt x="56" y="24"/>
                            </a:lnTo>
                            <a:lnTo>
                              <a:pt x="11" y="24"/>
                            </a:lnTo>
                            <a:lnTo>
                              <a:pt x="0" y="26"/>
                            </a:lnTo>
                            <a:lnTo>
                              <a:pt x="0" y="16"/>
                            </a:lnTo>
                          </a:path>
                        </a:pathLst>
                      </a:custGeom>
                      <a:solidFill>
                        <a:srgbClr val="FF7F7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45" name="Freeform 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15" y="4028"/>
                        <a:ext cx="249" cy="89"/>
                      </a:xfrm>
                      <a:custGeom>
                        <a:avLst/>
                        <a:gdLst>
                          <a:gd name="T0" fmla="*/ 0 w 249"/>
                          <a:gd name="T1" fmla="*/ 8 h 89"/>
                          <a:gd name="T2" fmla="*/ 25 w 249"/>
                          <a:gd name="T3" fmla="*/ 5 h 89"/>
                          <a:gd name="T4" fmla="*/ 57 w 249"/>
                          <a:gd name="T5" fmla="*/ 2 h 89"/>
                          <a:gd name="T6" fmla="*/ 90 w 249"/>
                          <a:gd name="T7" fmla="*/ 0 h 89"/>
                          <a:gd name="T8" fmla="*/ 115 w 249"/>
                          <a:gd name="T9" fmla="*/ 1 h 89"/>
                          <a:gd name="T10" fmla="*/ 144 w 249"/>
                          <a:gd name="T11" fmla="*/ 5 h 89"/>
                          <a:gd name="T12" fmla="*/ 175 w 249"/>
                          <a:gd name="T13" fmla="*/ 12 h 89"/>
                          <a:gd name="T14" fmla="*/ 199 w 249"/>
                          <a:gd name="T15" fmla="*/ 20 h 89"/>
                          <a:gd name="T16" fmla="*/ 224 w 249"/>
                          <a:gd name="T17" fmla="*/ 30 h 89"/>
                          <a:gd name="T18" fmla="*/ 244 w 249"/>
                          <a:gd name="T19" fmla="*/ 40 h 89"/>
                          <a:gd name="T20" fmla="*/ 248 w 249"/>
                          <a:gd name="T21" fmla="*/ 47 h 89"/>
                          <a:gd name="T22" fmla="*/ 242 w 249"/>
                          <a:gd name="T23" fmla="*/ 51 h 89"/>
                          <a:gd name="T24" fmla="*/ 227 w 249"/>
                          <a:gd name="T25" fmla="*/ 51 h 89"/>
                          <a:gd name="T26" fmla="*/ 197 w 249"/>
                          <a:gd name="T27" fmla="*/ 46 h 89"/>
                          <a:gd name="T28" fmla="*/ 174 w 249"/>
                          <a:gd name="T29" fmla="*/ 38 h 89"/>
                          <a:gd name="T30" fmla="*/ 140 w 249"/>
                          <a:gd name="T31" fmla="*/ 31 h 89"/>
                          <a:gd name="T32" fmla="*/ 105 w 249"/>
                          <a:gd name="T33" fmla="*/ 30 h 89"/>
                          <a:gd name="T34" fmla="*/ 91 w 249"/>
                          <a:gd name="T35" fmla="*/ 33 h 89"/>
                          <a:gd name="T36" fmla="*/ 90 w 249"/>
                          <a:gd name="T37" fmla="*/ 42 h 89"/>
                          <a:gd name="T38" fmla="*/ 104 w 249"/>
                          <a:gd name="T39" fmla="*/ 51 h 89"/>
                          <a:gd name="T40" fmla="*/ 140 w 249"/>
                          <a:gd name="T41" fmla="*/ 66 h 89"/>
                          <a:gd name="T42" fmla="*/ 149 w 249"/>
                          <a:gd name="T43" fmla="*/ 72 h 89"/>
                          <a:gd name="T44" fmla="*/ 153 w 249"/>
                          <a:gd name="T45" fmla="*/ 80 h 89"/>
                          <a:gd name="T46" fmla="*/ 145 w 249"/>
                          <a:gd name="T47" fmla="*/ 85 h 89"/>
                          <a:gd name="T48" fmla="*/ 129 w 249"/>
                          <a:gd name="T49" fmla="*/ 88 h 89"/>
                          <a:gd name="T50" fmla="*/ 116 w 249"/>
                          <a:gd name="T51" fmla="*/ 86 h 89"/>
                          <a:gd name="T52" fmla="*/ 97 w 249"/>
                          <a:gd name="T53" fmla="*/ 82 h 89"/>
                          <a:gd name="T54" fmla="*/ 82 w 249"/>
                          <a:gd name="T55" fmla="*/ 74 h 89"/>
                          <a:gd name="T56" fmla="*/ 59 w 249"/>
                          <a:gd name="T57" fmla="*/ 62 h 89"/>
                          <a:gd name="T58" fmla="*/ 34 w 249"/>
                          <a:gd name="T59" fmla="*/ 54 h 89"/>
                          <a:gd name="T60" fmla="*/ 2 w 249"/>
                          <a:gd name="T61" fmla="*/ 47 h 89"/>
                          <a:gd name="T62" fmla="*/ 0 w 249"/>
                          <a:gd name="T63" fmla="*/ 8 h 8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</a:cxnLst>
                        <a:rect l="0" t="0" r="r" b="b"/>
                        <a:pathLst>
                          <a:path w="249" h="89">
                            <a:moveTo>
                              <a:pt x="0" y="8"/>
                            </a:moveTo>
                            <a:lnTo>
                              <a:pt x="25" y="5"/>
                            </a:lnTo>
                            <a:lnTo>
                              <a:pt x="57" y="2"/>
                            </a:lnTo>
                            <a:lnTo>
                              <a:pt x="90" y="0"/>
                            </a:lnTo>
                            <a:lnTo>
                              <a:pt x="115" y="1"/>
                            </a:lnTo>
                            <a:lnTo>
                              <a:pt x="144" y="5"/>
                            </a:lnTo>
                            <a:lnTo>
                              <a:pt x="175" y="12"/>
                            </a:lnTo>
                            <a:lnTo>
                              <a:pt x="199" y="20"/>
                            </a:lnTo>
                            <a:lnTo>
                              <a:pt x="224" y="30"/>
                            </a:lnTo>
                            <a:lnTo>
                              <a:pt x="244" y="40"/>
                            </a:lnTo>
                            <a:lnTo>
                              <a:pt x="248" y="47"/>
                            </a:lnTo>
                            <a:lnTo>
                              <a:pt x="242" y="51"/>
                            </a:lnTo>
                            <a:lnTo>
                              <a:pt x="227" y="51"/>
                            </a:lnTo>
                            <a:lnTo>
                              <a:pt x="197" y="46"/>
                            </a:lnTo>
                            <a:lnTo>
                              <a:pt x="174" y="38"/>
                            </a:lnTo>
                            <a:lnTo>
                              <a:pt x="140" y="31"/>
                            </a:lnTo>
                            <a:lnTo>
                              <a:pt x="105" y="30"/>
                            </a:lnTo>
                            <a:lnTo>
                              <a:pt x="91" y="33"/>
                            </a:lnTo>
                            <a:lnTo>
                              <a:pt x="90" y="42"/>
                            </a:lnTo>
                            <a:lnTo>
                              <a:pt x="104" y="51"/>
                            </a:lnTo>
                            <a:lnTo>
                              <a:pt x="140" y="66"/>
                            </a:lnTo>
                            <a:lnTo>
                              <a:pt x="149" y="72"/>
                            </a:lnTo>
                            <a:lnTo>
                              <a:pt x="153" y="80"/>
                            </a:lnTo>
                            <a:lnTo>
                              <a:pt x="145" y="85"/>
                            </a:lnTo>
                            <a:lnTo>
                              <a:pt x="129" y="88"/>
                            </a:lnTo>
                            <a:lnTo>
                              <a:pt x="116" y="86"/>
                            </a:lnTo>
                            <a:lnTo>
                              <a:pt x="97" y="82"/>
                            </a:lnTo>
                            <a:lnTo>
                              <a:pt x="82" y="74"/>
                            </a:lnTo>
                            <a:lnTo>
                              <a:pt x="59" y="62"/>
                            </a:lnTo>
                            <a:lnTo>
                              <a:pt x="34" y="54"/>
                            </a:lnTo>
                            <a:lnTo>
                              <a:pt x="2" y="47"/>
                            </a:lnTo>
                            <a:lnTo>
                              <a:pt x="0" y="8"/>
                            </a:lnTo>
                          </a:path>
                        </a:pathLst>
                      </a:custGeom>
                      <a:solidFill>
                        <a:srgbClr val="FFBFB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pt-BR"/>
                      </a:p>
                    </p:txBody>
                  </p:sp>
                </p:grpSp>
                <p:grpSp>
                  <p:nvGrpSpPr>
                    <p:cNvPr id="41" name="Group 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98" y="4170"/>
                      <a:ext cx="286" cy="102"/>
                      <a:chOff x="1198" y="4170"/>
                      <a:chExt cx="286" cy="102"/>
                    </a:xfrm>
                  </p:grpSpPr>
                  <p:sp>
                    <p:nvSpPr>
                      <p:cNvPr id="42" name="Freeform 1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198" y="4170"/>
                        <a:ext cx="271" cy="55"/>
                      </a:xfrm>
                      <a:custGeom>
                        <a:avLst/>
                        <a:gdLst>
                          <a:gd name="T0" fmla="*/ 258 w 271"/>
                          <a:gd name="T1" fmla="*/ 10 h 55"/>
                          <a:gd name="T2" fmla="*/ 212 w 271"/>
                          <a:gd name="T3" fmla="*/ 5 h 55"/>
                          <a:gd name="T4" fmla="*/ 178 w 271"/>
                          <a:gd name="T5" fmla="*/ 1 h 55"/>
                          <a:gd name="T6" fmla="*/ 139 w 271"/>
                          <a:gd name="T7" fmla="*/ 0 h 55"/>
                          <a:gd name="T8" fmla="*/ 107 w 271"/>
                          <a:gd name="T9" fmla="*/ 1 h 55"/>
                          <a:gd name="T10" fmla="*/ 81 w 271"/>
                          <a:gd name="T11" fmla="*/ 5 h 55"/>
                          <a:gd name="T12" fmla="*/ 50 w 271"/>
                          <a:gd name="T13" fmla="*/ 10 h 55"/>
                          <a:gd name="T14" fmla="*/ 32 w 271"/>
                          <a:gd name="T15" fmla="*/ 13 h 55"/>
                          <a:gd name="T16" fmla="*/ 15 w 271"/>
                          <a:gd name="T17" fmla="*/ 20 h 55"/>
                          <a:gd name="T18" fmla="*/ 0 w 271"/>
                          <a:gd name="T19" fmla="*/ 28 h 55"/>
                          <a:gd name="T20" fmla="*/ 39 w 271"/>
                          <a:gd name="T21" fmla="*/ 25 h 55"/>
                          <a:gd name="T22" fmla="*/ 62 w 271"/>
                          <a:gd name="T23" fmla="*/ 25 h 55"/>
                          <a:gd name="T24" fmla="*/ 46 w 271"/>
                          <a:gd name="T25" fmla="*/ 30 h 55"/>
                          <a:gd name="T26" fmla="*/ 26 w 271"/>
                          <a:gd name="T27" fmla="*/ 39 h 55"/>
                          <a:gd name="T28" fmla="*/ 10 w 271"/>
                          <a:gd name="T29" fmla="*/ 44 h 55"/>
                          <a:gd name="T30" fmla="*/ 4 w 271"/>
                          <a:gd name="T31" fmla="*/ 50 h 55"/>
                          <a:gd name="T32" fmla="*/ 12 w 271"/>
                          <a:gd name="T33" fmla="*/ 54 h 55"/>
                          <a:gd name="T34" fmla="*/ 29 w 271"/>
                          <a:gd name="T35" fmla="*/ 54 h 55"/>
                          <a:gd name="T36" fmla="*/ 101 w 271"/>
                          <a:gd name="T37" fmla="*/ 40 h 55"/>
                          <a:gd name="T38" fmla="*/ 182 w 271"/>
                          <a:gd name="T39" fmla="*/ 28 h 55"/>
                          <a:gd name="T40" fmla="*/ 270 w 271"/>
                          <a:gd name="T41" fmla="*/ 30 h 55"/>
                          <a:gd name="T42" fmla="*/ 258 w 271"/>
                          <a:gd name="T43" fmla="*/ 10 h 55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</a:cxnLst>
                        <a:rect l="0" t="0" r="r" b="b"/>
                        <a:pathLst>
                          <a:path w="271" h="55">
                            <a:moveTo>
                              <a:pt x="258" y="10"/>
                            </a:moveTo>
                            <a:lnTo>
                              <a:pt x="212" y="5"/>
                            </a:lnTo>
                            <a:lnTo>
                              <a:pt x="178" y="1"/>
                            </a:lnTo>
                            <a:lnTo>
                              <a:pt x="139" y="0"/>
                            </a:lnTo>
                            <a:lnTo>
                              <a:pt x="107" y="1"/>
                            </a:lnTo>
                            <a:lnTo>
                              <a:pt x="81" y="5"/>
                            </a:lnTo>
                            <a:lnTo>
                              <a:pt x="50" y="10"/>
                            </a:lnTo>
                            <a:lnTo>
                              <a:pt x="32" y="13"/>
                            </a:lnTo>
                            <a:lnTo>
                              <a:pt x="15" y="20"/>
                            </a:lnTo>
                            <a:lnTo>
                              <a:pt x="0" y="28"/>
                            </a:lnTo>
                            <a:lnTo>
                              <a:pt x="39" y="25"/>
                            </a:lnTo>
                            <a:lnTo>
                              <a:pt x="62" y="25"/>
                            </a:lnTo>
                            <a:lnTo>
                              <a:pt x="46" y="30"/>
                            </a:lnTo>
                            <a:lnTo>
                              <a:pt x="26" y="39"/>
                            </a:lnTo>
                            <a:lnTo>
                              <a:pt x="10" y="44"/>
                            </a:lnTo>
                            <a:lnTo>
                              <a:pt x="4" y="50"/>
                            </a:lnTo>
                            <a:lnTo>
                              <a:pt x="12" y="54"/>
                            </a:lnTo>
                            <a:lnTo>
                              <a:pt x="29" y="54"/>
                            </a:lnTo>
                            <a:lnTo>
                              <a:pt x="101" y="40"/>
                            </a:lnTo>
                            <a:lnTo>
                              <a:pt x="182" y="28"/>
                            </a:lnTo>
                            <a:lnTo>
                              <a:pt x="270" y="30"/>
                            </a:lnTo>
                            <a:lnTo>
                              <a:pt x="258" y="10"/>
                            </a:lnTo>
                          </a:path>
                        </a:pathLst>
                      </a:custGeom>
                      <a:solidFill>
                        <a:srgbClr val="FF7F7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43" name="Freeform 1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221" y="4180"/>
                        <a:ext cx="263" cy="92"/>
                      </a:xfrm>
                      <a:custGeom>
                        <a:avLst/>
                        <a:gdLst>
                          <a:gd name="T0" fmla="*/ 249 w 263"/>
                          <a:gd name="T1" fmla="*/ 3 h 92"/>
                          <a:gd name="T2" fmla="*/ 207 w 263"/>
                          <a:gd name="T3" fmla="*/ 3 h 92"/>
                          <a:gd name="T4" fmla="*/ 169 w 263"/>
                          <a:gd name="T5" fmla="*/ 1 h 92"/>
                          <a:gd name="T6" fmla="*/ 143 w 263"/>
                          <a:gd name="T7" fmla="*/ 0 h 92"/>
                          <a:gd name="T8" fmla="*/ 120 w 263"/>
                          <a:gd name="T9" fmla="*/ 2 h 92"/>
                          <a:gd name="T10" fmla="*/ 90 w 263"/>
                          <a:gd name="T11" fmla="*/ 8 h 92"/>
                          <a:gd name="T12" fmla="*/ 68 w 263"/>
                          <a:gd name="T13" fmla="*/ 15 h 92"/>
                          <a:gd name="T14" fmla="*/ 42 w 263"/>
                          <a:gd name="T15" fmla="*/ 26 h 92"/>
                          <a:gd name="T16" fmla="*/ 32 w 263"/>
                          <a:gd name="T17" fmla="*/ 30 h 92"/>
                          <a:gd name="T18" fmla="*/ 13 w 263"/>
                          <a:gd name="T19" fmla="*/ 38 h 92"/>
                          <a:gd name="T20" fmla="*/ 6 w 263"/>
                          <a:gd name="T21" fmla="*/ 43 h 92"/>
                          <a:gd name="T22" fmla="*/ 4 w 263"/>
                          <a:gd name="T23" fmla="*/ 50 h 92"/>
                          <a:gd name="T24" fmla="*/ 0 w 263"/>
                          <a:gd name="T25" fmla="*/ 56 h 92"/>
                          <a:gd name="T26" fmla="*/ 12 w 263"/>
                          <a:gd name="T27" fmla="*/ 60 h 92"/>
                          <a:gd name="T28" fmla="*/ 25 w 263"/>
                          <a:gd name="T29" fmla="*/ 58 h 92"/>
                          <a:gd name="T30" fmla="*/ 47 w 263"/>
                          <a:gd name="T31" fmla="*/ 50 h 92"/>
                          <a:gd name="T32" fmla="*/ 75 w 263"/>
                          <a:gd name="T33" fmla="*/ 42 h 92"/>
                          <a:gd name="T34" fmla="*/ 102 w 263"/>
                          <a:gd name="T35" fmla="*/ 34 h 92"/>
                          <a:gd name="T36" fmla="*/ 122 w 263"/>
                          <a:gd name="T37" fmla="*/ 31 h 92"/>
                          <a:gd name="T38" fmla="*/ 143 w 263"/>
                          <a:gd name="T39" fmla="*/ 30 h 92"/>
                          <a:gd name="T40" fmla="*/ 154 w 263"/>
                          <a:gd name="T41" fmla="*/ 35 h 92"/>
                          <a:gd name="T42" fmla="*/ 159 w 263"/>
                          <a:gd name="T43" fmla="*/ 43 h 92"/>
                          <a:gd name="T44" fmla="*/ 132 w 263"/>
                          <a:gd name="T45" fmla="*/ 63 h 92"/>
                          <a:gd name="T46" fmla="*/ 113 w 263"/>
                          <a:gd name="T47" fmla="*/ 71 h 92"/>
                          <a:gd name="T48" fmla="*/ 99 w 263"/>
                          <a:gd name="T49" fmla="*/ 79 h 92"/>
                          <a:gd name="T50" fmla="*/ 111 w 263"/>
                          <a:gd name="T51" fmla="*/ 87 h 92"/>
                          <a:gd name="T52" fmla="*/ 121 w 263"/>
                          <a:gd name="T53" fmla="*/ 91 h 92"/>
                          <a:gd name="T54" fmla="*/ 141 w 263"/>
                          <a:gd name="T55" fmla="*/ 90 h 92"/>
                          <a:gd name="T56" fmla="*/ 161 w 263"/>
                          <a:gd name="T57" fmla="*/ 83 h 92"/>
                          <a:gd name="T58" fmla="*/ 194 w 263"/>
                          <a:gd name="T59" fmla="*/ 64 h 92"/>
                          <a:gd name="T60" fmla="*/ 214 w 263"/>
                          <a:gd name="T61" fmla="*/ 48 h 92"/>
                          <a:gd name="T62" fmla="*/ 262 w 263"/>
                          <a:gd name="T63" fmla="*/ 37 h 92"/>
                          <a:gd name="T64" fmla="*/ 249 w 263"/>
                          <a:gd name="T65" fmla="*/ 3 h 92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</a:cxnLst>
                        <a:rect l="0" t="0" r="r" b="b"/>
                        <a:pathLst>
                          <a:path w="263" h="92">
                            <a:moveTo>
                              <a:pt x="249" y="3"/>
                            </a:moveTo>
                            <a:lnTo>
                              <a:pt x="207" y="3"/>
                            </a:lnTo>
                            <a:lnTo>
                              <a:pt x="169" y="1"/>
                            </a:lnTo>
                            <a:lnTo>
                              <a:pt x="143" y="0"/>
                            </a:lnTo>
                            <a:lnTo>
                              <a:pt x="120" y="2"/>
                            </a:lnTo>
                            <a:lnTo>
                              <a:pt x="90" y="8"/>
                            </a:lnTo>
                            <a:lnTo>
                              <a:pt x="68" y="15"/>
                            </a:lnTo>
                            <a:lnTo>
                              <a:pt x="42" y="26"/>
                            </a:lnTo>
                            <a:lnTo>
                              <a:pt x="32" y="30"/>
                            </a:lnTo>
                            <a:lnTo>
                              <a:pt x="13" y="38"/>
                            </a:lnTo>
                            <a:lnTo>
                              <a:pt x="6" y="43"/>
                            </a:lnTo>
                            <a:lnTo>
                              <a:pt x="4" y="50"/>
                            </a:lnTo>
                            <a:lnTo>
                              <a:pt x="0" y="56"/>
                            </a:lnTo>
                            <a:lnTo>
                              <a:pt x="12" y="60"/>
                            </a:lnTo>
                            <a:lnTo>
                              <a:pt x="25" y="58"/>
                            </a:lnTo>
                            <a:lnTo>
                              <a:pt x="47" y="50"/>
                            </a:lnTo>
                            <a:lnTo>
                              <a:pt x="75" y="42"/>
                            </a:lnTo>
                            <a:lnTo>
                              <a:pt x="102" y="34"/>
                            </a:lnTo>
                            <a:lnTo>
                              <a:pt x="122" y="31"/>
                            </a:lnTo>
                            <a:lnTo>
                              <a:pt x="143" y="30"/>
                            </a:lnTo>
                            <a:lnTo>
                              <a:pt x="154" y="35"/>
                            </a:lnTo>
                            <a:lnTo>
                              <a:pt x="159" y="43"/>
                            </a:lnTo>
                            <a:lnTo>
                              <a:pt x="132" y="63"/>
                            </a:lnTo>
                            <a:lnTo>
                              <a:pt x="113" y="71"/>
                            </a:lnTo>
                            <a:lnTo>
                              <a:pt x="99" y="79"/>
                            </a:lnTo>
                            <a:lnTo>
                              <a:pt x="111" y="87"/>
                            </a:lnTo>
                            <a:lnTo>
                              <a:pt x="121" y="91"/>
                            </a:lnTo>
                            <a:lnTo>
                              <a:pt x="141" y="90"/>
                            </a:lnTo>
                            <a:lnTo>
                              <a:pt x="161" y="83"/>
                            </a:lnTo>
                            <a:lnTo>
                              <a:pt x="194" y="64"/>
                            </a:lnTo>
                            <a:lnTo>
                              <a:pt x="214" y="48"/>
                            </a:lnTo>
                            <a:lnTo>
                              <a:pt x="262" y="37"/>
                            </a:lnTo>
                            <a:lnTo>
                              <a:pt x="249" y="3"/>
                            </a:lnTo>
                          </a:path>
                        </a:pathLst>
                      </a:custGeom>
                      <a:solidFill>
                        <a:srgbClr val="FFBFB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pt-BR"/>
                      </a:p>
                    </p:txBody>
                  </p:sp>
                </p:grpSp>
              </p:grpSp>
              <p:grpSp>
                <p:nvGrpSpPr>
                  <p:cNvPr id="37" name="Group 12"/>
                  <p:cNvGrpSpPr>
                    <a:grpSpLocks/>
                  </p:cNvGrpSpPr>
                  <p:nvPr/>
                </p:nvGrpSpPr>
                <p:grpSpPr bwMode="auto">
                  <a:xfrm>
                    <a:off x="1443" y="4019"/>
                    <a:ext cx="1385" cy="225"/>
                    <a:chOff x="1443" y="4019"/>
                    <a:chExt cx="1385" cy="225"/>
                  </a:xfrm>
                </p:grpSpPr>
                <p:sp>
                  <p:nvSpPr>
                    <p:cNvPr id="38" name="Freeform 13"/>
                    <p:cNvSpPr>
                      <a:spLocks/>
                    </p:cNvSpPr>
                    <p:nvPr/>
                  </p:nvSpPr>
                  <p:spPr bwMode="auto">
                    <a:xfrm>
                      <a:off x="2754" y="4019"/>
                      <a:ext cx="74" cy="67"/>
                    </a:xfrm>
                    <a:custGeom>
                      <a:avLst/>
                      <a:gdLst>
                        <a:gd name="T0" fmla="*/ 0 w 74"/>
                        <a:gd name="T1" fmla="*/ 2 h 67"/>
                        <a:gd name="T2" fmla="*/ 65 w 74"/>
                        <a:gd name="T3" fmla="*/ 0 h 67"/>
                        <a:gd name="T4" fmla="*/ 73 w 74"/>
                        <a:gd name="T5" fmla="*/ 64 h 67"/>
                        <a:gd name="T6" fmla="*/ 1 w 74"/>
                        <a:gd name="T7" fmla="*/ 66 h 67"/>
                        <a:gd name="T8" fmla="*/ 0 w 74"/>
                        <a:gd name="T9" fmla="*/ 2 h 6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74" h="67">
                          <a:moveTo>
                            <a:pt x="0" y="2"/>
                          </a:moveTo>
                          <a:lnTo>
                            <a:pt x="65" y="0"/>
                          </a:lnTo>
                          <a:lnTo>
                            <a:pt x="73" y="64"/>
                          </a:lnTo>
                          <a:lnTo>
                            <a:pt x="1" y="66"/>
                          </a:lnTo>
                          <a:lnTo>
                            <a:pt x="0" y="2"/>
                          </a:lnTo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9" name="Freeform 14"/>
                    <p:cNvSpPr>
                      <a:spLocks/>
                    </p:cNvSpPr>
                    <p:nvPr/>
                  </p:nvSpPr>
                  <p:spPr bwMode="auto">
                    <a:xfrm>
                      <a:off x="1443" y="4170"/>
                      <a:ext cx="83" cy="74"/>
                    </a:xfrm>
                    <a:custGeom>
                      <a:avLst/>
                      <a:gdLst>
                        <a:gd name="T0" fmla="*/ 40 w 83"/>
                        <a:gd name="T1" fmla="*/ 0 h 74"/>
                        <a:gd name="T2" fmla="*/ 0 w 83"/>
                        <a:gd name="T3" fmla="*/ 8 h 74"/>
                        <a:gd name="T4" fmla="*/ 30 w 83"/>
                        <a:gd name="T5" fmla="*/ 73 h 74"/>
                        <a:gd name="T6" fmla="*/ 82 w 83"/>
                        <a:gd name="T7" fmla="*/ 60 h 74"/>
                        <a:gd name="T8" fmla="*/ 40 w 83"/>
                        <a:gd name="T9" fmla="*/ 0 h 7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3" h="74">
                          <a:moveTo>
                            <a:pt x="40" y="0"/>
                          </a:moveTo>
                          <a:lnTo>
                            <a:pt x="0" y="8"/>
                          </a:lnTo>
                          <a:lnTo>
                            <a:pt x="30" y="73"/>
                          </a:lnTo>
                          <a:lnTo>
                            <a:pt x="82" y="60"/>
                          </a:lnTo>
                          <a:lnTo>
                            <a:pt x="40" y="0"/>
                          </a:lnTo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</p:grpSp>
            </p:grpSp>
            <p:sp>
              <p:nvSpPr>
                <p:cNvPr id="35" name="Freeform 15"/>
                <p:cNvSpPr>
                  <a:spLocks/>
                </p:cNvSpPr>
                <p:nvPr/>
              </p:nvSpPr>
              <p:spPr bwMode="auto">
                <a:xfrm>
                  <a:off x="864" y="3456"/>
                  <a:ext cx="1917" cy="783"/>
                </a:xfrm>
                <a:custGeom>
                  <a:avLst/>
                  <a:gdLst>
                    <a:gd name="T0" fmla="*/ 200 w 1917"/>
                    <a:gd name="T1" fmla="*/ 252 h 783"/>
                    <a:gd name="T2" fmla="*/ 276 w 1917"/>
                    <a:gd name="T3" fmla="*/ 229 h 783"/>
                    <a:gd name="T4" fmla="*/ 325 w 1917"/>
                    <a:gd name="T5" fmla="*/ 209 h 783"/>
                    <a:gd name="T6" fmla="*/ 433 w 1917"/>
                    <a:gd name="T7" fmla="*/ 157 h 783"/>
                    <a:gd name="T8" fmla="*/ 886 w 1917"/>
                    <a:gd name="T9" fmla="*/ 354 h 783"/>
                    <a:gd name="T10" fmla="*/ 656 w 1917"/>
                    <a:gd name="T11" fmla="*/ 64 h 783"/>
                    <a:gd name="T12" fmla="*/ 822 w 1917"/>
                    <a:gd name="T13" fmla="*/ 47 h 783"/>
                    <a:gd name="T14" fmla="*/ 893 w 1917"/>
                    <a:gd name="T15" fmla="*/ 45 h 783"/>
                    <a:gd name="T16" fmla="*/ 963 w 1917"/>
                    <a:gd name="T17" fmla="*/ 39 h 783"/>
                    <a:gd name="T18" fmla="*/ 1025 w 1917"/>
                    <a:gd name="T19" fmla="*/ 21 h 783"/>
                    <a:gd name="T20" fmla="*/ 1083 w 1917"/>
                    <a:gd name="T21" fmla="*/ 7 h 783"/>
                    <a:gd name="T22" fmla="*/ 1145 w 1917"/>
                    <a:gd name="T23" fmla="*/ 0 h 783"/>
                    <a:gd name="T24" fmla="*/ 1182 w 1917"/>
                    <a:gd name="T25" fmla="*/ 3 h 783"/>
                    <a:gd name="T26" fmla="*/ 1180 w 1917"/>
                    <a:gd name="T27" fmla="*/ 15 h 783"/>
                    <a:gd name="T28" fmla="*/ 1159 w 1917"/>
                    <a:gd name="T29" fmla="*/ 33 h 783"/>
                    <a:gd name="T30" fmla="*/ 1118 w 1917"/>
                    <a:gd name="T31" fmla="*/ 50 h 783"/>
                    <a:gd name="T32" fmla="*/ 1046 w 1917"/>
                    <a:gd name="T33" fmla="*/ 67 h 783"/>
                    <a:gd name="T34" fmla="*/ 830 w 1917"/>
                    <a:gd name="T35" fmla="*/ 106 h 783"/>
                    <a:gd name="T36" fmla="*/ 1139 w 1917"/>
                    <a:gd name="T37" fmla="*/ 325 h 783"/>
                    <a:gd name="T38" fmla="*/ 1903 w 1917"/>
                    <a:gd name="T39" fmla="*/ 560 h 783"/>
                    <a:gd name="T40" fmla="*/ 1395 w 1917"/>
                    <a:gd name="T41" fmla="*/ 658 h 783"/>
                    <a:gd name="T42" fmla="*/ 609 w 1917"/>
                    <a:gd name="T43" fmla="*/ 709 h 783"/>
                    <a:gd name="T44" fmla="*/ 984 w 1917"/>
                    <a:gd name="T45" fmla="*/ 617 h 783"/>
                    <a:gd name="T46" fmla="*/ 917 w 1917"/>
                    <a:gd name="T47" fmla="*/ 588 h 783"/>
                    <a:gd name="T48" fmla="*/ 808 w 1917"/>
                    <a:gd name="T49" fmla="*/ 563 h 783"/>
                    <a:gd name="T50" fmla="*/ 715 w 1917"/>
                    <a:gd name="T51" fmla="*/ 540 h 783"/>
                    <a:gd name="T52" fmla="*/ 634 w 1917"/>
                    <a:gd name="T53" fmla="*/ 508 h 783"/>
                    <a:gd name="T54" fmla="*/ 588 w 1917"/>
                    <a:gd name="T55" fmla="*/ 472 h 783"/>
                    <a:gd name="T56" fmla="*/ 682 w 1917"/>
                    <a:gd name="T57" fmla="*/ 423 h 783"/>
                    <a:gd name="T58" fmla="*/ 336 w 1917"/>
                    <a:gd name="T59" fmla="*/ 267 h 783"/>
                    <a:gd name="T60" fmla="*/ 199 w 1917"/>
                    <a:gd name="T61" fmla="*/ 311 h 783"/>
                    <a:gd name="T62" fmla="*/ 115 w 1917"/>
                    <a:gd name="T63" fmla="*/ 324 h 783"/>
                    <a:gd name="T64" fmla="*/ 39 w 1917"/>
                    <a:gd name="T65" fmla="*/ 325 h 783"/>
                    <a:gd name="T66" fmla="*/ 0 w 1917"/>
                    <a:gd name="T67" fmla="*/ 314 h 783"/>
                    <a:gd name="T68" fmla="*/ 10 w 1917"/>
                    <a:gd name="T69" fmla="*/ 292 h 7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917" h="783">
                      <a:moveTo>
                        <a:pt x="46" y="284"/>
                      </a:moveTo>
                      <a:lnTo>
                        <a:pt x="200" y="252"/>
                      </a:lnTo>
                      <a:lnTo>
                        <a:pt x="244" y="242"/>
                      </a:lnTo>
                      <a:lnTo>
                        <a:pt x="276" y="229"/>
                      </a:lnTo>
                      <a:lnTo>
                        <a:pt x="300" y="220"/>
                      </a:lnTo>
                      <a:lnTo>
                        <a:pt x="325" y="209"/>
                      </a:lnTo>
                      <a:lnTo>
                        <a:pt x="319" y="195"/>
                      </a:lnTo>
                      <a:lnTo>
                        <a:pt x="433" y="157"/>
                      </a:lnTo>
                      <a:lnTo>
                        <a:pt x="776" y="386"/>
                      </a:lnTo>
                      <a:lnTo>
                        <a:pt x="886" y="354"/>
                      </a:lnTo>
                      <a:lnTo>
                        <a:pt x="705" y="123"/>
                      </a:lnTo>
                      <a:lnTo>
                        <a:pt x="656" y="64"/>
                      </a:lnTo>
                      <a:lnTo>
                        <a:pt x="794" y="37"/>
                      </a:lnTo>
                      <a:lnTo>
                        <a:pt x="822" y="47"/>
                      </a:lnTo>
                      <a:lnTo>
                        <a:pt x="856" y="47"/>
                      </a:lnTo>
                      <a:lnTo>
                        <a:pt x="893" y="45"/>
                      </a:lnTo>
                      <a:lnTo>
                        <a:pt x="930" y="43"/>
                      </a:lnTo>
                      <a:lnTo>
                        <a:pt x="963" y="39"/>
                      </a:lnTo>
                      <a:lnTo>
                        <a:pt x="995" y="29"/>
                      </a:lnTo>
                      <a:lnTo>
                        <a:pt x="1025" y="21"/>
                      </a:lnTo>
                      <a:lnTo>
                        <a:pt x="1055" y="14"/>
                      </a:lnTo>
                      <a:lnTo>
                        <a:pt x="1083" y="7"/>
                      </a:lnTo>
                      <a:lnTo>
                        <a:pt x="1113" y="2"/>
                      </a:lnTo>
                      <a:lnTo>
                        <a:pt x="1145" y="0"/>
                      </a:lnTo>
                      <a:lnTo>
                        <a:pt x="1170" y="0"/>
                      </a:lnTo>
                      <a:lnTo>
                        <a:pt x="1182" y="3"/>
                      </a:lnTo>
                      <a:lnTo>
                        <a:pt x="1186" y="7"/>
                      </a:lnTo>
                      <a:lnTo>
                        <a:pt x="1180" y="15"/>
                      </a:lnTo>
                      <a:lnTo>
                        <a:pt x="1175" y="23"/>
                      </a:lnTo>
                      <a:lnTo>
                        <a:pt x="1159" y="33"/>
                      </a:lnTo>
                      <a:lnTo>
                        <a:pt x="1140" y="42"/>
                      </a:lnTo>
                      <a:lnTo>
                        <a:pt x="1118" y="50"/>
                      </a:lnTo>
                      <a:lnTo>
                        <a:pt x="1087" y="59"/>
                      </a:lnTo>
                      <a:lnTo>
                        <a:pt x="1046" y="67"/>
                      </a:lnTo>
                      <a:lnTo>
                        <a:pt x="995" y="76"/>
                      </a:lnTo>
                      <a:lnTo>
                        <a:pt x="830" y="106"/>
                      </a:lnTo>
                      <a:lnTo>
                        <a:pt x="1005" y="334"/>
                      </a:lnTo>
                      <a:lnTo>
                        <a:pt x="1139" y="325"/>
                      </a:lnTo>
                      <a:lnTo>
                        <a:pt x="1443" y="565"/>
                      </a:lnTo>
                      <a:lnTo>
                        <a:pt x="1903" y="560"/>
                      </a:lnTo>
                      <a:lnTo>
                        <a:pt x="1916" y="634"/>
                      </a:lnTo>
                      <a:lnTo>
                        <a:pt x="1395" y="658"/>
                      </a:lnTo>
                      <a:lnTo>
                        <a:pt x="646" y="782"/>
                      </a:lnTo>
                      <a:lnTo>
                        <a:pt x="609" y="709"/>
                      </a:lnTo>
                      <a:lnTo>
                        <a:pt x="983" y="633"/>
                      </a:lnTo>
                      <a:lnTo>
                        <a:pt x="984" y="617"/>
                      </a:lnTo>
                      <a:lnTo>
                        <a:pt x="954" y="603"/>
                      </a:lnTo>
                      <a:lnTo>
                        <a:pt x="917" y="588"/>
                      </a:lnTo>
                      <a:lnTo>
                        <a:pt x="870" y="574"/>
                      </a:lnTo>
                      <a:lnTo>
                        <a:pt x="808" y="563"/>
                      </a:lnTo>
                      <a:lnTo>
                        <a:pt x="752" y="550"/>
                      </a:lnTo>
                      <a:lnTo>
                        <a:pt x="715" y="540"/>
                      </a:lnTo>
                      <a:lnTo>
                        <a:pt x="674" y="526"/>
                      </a:lnTo>
                      <a:lnTo>
                        <a:pt x="634" y="508"/>
                      </a:lnTo>
                      <a:lnTo>
                        <a:pt x="604" y="488"/>
                      </a:lnTo>
                      <a:lnTo>
                        <a:pt x="588" y="472"/>
                      </a:lnTo>
                      <a:lnTo>
                        <a:pt x="567" y="452"/>
                      </a:lnTo>
                      <a:lnTo>
                        <a:pt x="682" y="423"/>
                      </a:lnTo>
                      <a:lnTo>
                        <a:pt x="414" y="226"/>
                      </a:lnTo>
                      <a:lnTo>
                        <a:pt x="336" y="267"/>
                      </a:lnTo>
                      <a:lnTo>
                        <a:pt x="262" y="294"/>
                      </a:lnTo>
                      <a:lnTo>
                        <a:pt x="199" y="311"/>
                      </a:lnTo>
                      <a:lnTo>
                        <a:pt x="157" y="319"/>
                      </a:lnTo>
                      <a:lnTo>
                        <a:pt x="115" y="324"/>
                      </a:lnTo>
                      <a:lnTo>
                        <a:pt x="78" y="327"/>
                      </a:lnTo>
                      <a:lnTo>
                        <a:pt x="39" y="325"/>
                      </a:lnTo>
                      <a:lnTo>
                        <a:pt x="11" y="322"/>
                      </a:lnTo>
                      <a:lnTo>
                        <a:pt x="0" y="314"/>
                      </a:lnTo>
                      <a:lnTo>
                        <a:pt x="1" y="303"/>
                      </a:lnTo>
                      <a:lnTo>
                        <a:pt x="10" y="292"/>
                      </a:lnTo>
                      <a:lnTo>
                        <a:pt x="46" y="284"/>
                      </a:lnTo>
                    </a:path>
                  </a:pathLst>
                </a:custGeom>
                <a:solidFill>
                  <a:srgbClr val="3F5F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14" name="Group 16"/>
              <p:cNvGrpSpPr>
                <a:grpSpLocks/>
              </p:cNvGrpSpPr>
              <p:nvPr/>
            </p:nvGrpSpPr>
            <p:grpSpPr bwMode="auto">
              <a:xfrm>
                <a:off x="1986" y="3924"/>
                <a:ext cx="451" cy="301"/>
                <a:chOff x="1986" y="3924"/>
                <a:chExt cx="451" cy="301"/>
              </a:xfrm>
            </p:grpSpPr>
            <p:sp>
              <p:nvSpPr>
                <p:cNvPr id="15" name="Freeform 17"/>
                <p:cNvSpPr>
                  <a:spLocks/>
                </p:cNvSpPr>
                <p:nvPr/>
              </p:nvSpPr>
              <p:spPr bwMode="auto">
                <a:xfrm>
                  <a:off x="2024" y="3924"/>
                  <a:ext cx="374" cy="301"/>
                </a:xfrm>
                <a:custGeom>
                  <a:avLst/>
                  <a:gdLst>
                    <a:gd name="T0" fmla="*/ 14 w 374"/>
                    <a:gd name="T1" fmla="*/ 189 h 301"/>
                    <a:gd name="T2" fmla="*/ 7 w 374"/>
                    <a:gd name="T3" fmla="*/ 176 h 301"/>
                    <a:gd name="T4" fmla="*/ 0 w 374"/>
                    <a:gd name="T5" fmla="*/ 145 h 301"/>
                    <a:gd name="T6" fmla="*/ 0 w 374"/>
                    <a:gd name="T7" fmla="*/ 117 h 301"/>
                    <a:gd name="T8" fmla="*/ 8 w 374"/>
                    <a:gd name="T9" fmla="*/ 96 h 301"/>
                    <a:gd name="T10" fmla="*/ 21 w 374"/>
                    <a:gd name="T11" fmla="*/ 70 h 301"/>
                    <a:gd name="T12" fmla="*/ 51 w 374"/>
                    <a:gd name="T13" fmla="*/ 45 h 301"/>
                    <a:gd name="T14" fmla="*/ 86 w 374"/>
                    <a:gd name="T15" fmla="*/ 25 h 301"/>
                    <a:gd name="T16" fmla="*/ 129 w 374"/>
                    <a:gd name="T17" fmla="*/ 7 h 301"/>
                    <a:gd name="T18" fmla="*/ 175 w 374"/>
                    <a:gd name="T19" fmla="*/ 0 h 301"/>
                    <a:gd name="T20" fmla="*/ 223 w 374"/>
                    <a:gd name="T21" fmla="*/ 1 h 301"/>
                    <a:gd name="T22" fmla="*/ 258 w 374"/>
                    <a:gd name="T23" fmla="*/ 5 h 301"/>
                    <a:gd name="T24" fmla="*/ 298 w 374"/>
                    <a:gd name="T25" fmla="*/ 18 h 301"/>
                    <a:gd name="T26" fmla="*/ 329 w 374"/>
                    <a:gd name="T27" fmla="*/ 33 h 301"/>
                    <a:gd name="T28" fmla="*/ 356 w 374"/>
                    <a:gd name="T29" fmla="*/ 58 h 301"/>
                    <a:gd name="T30" fmla="*/ 373 w 374"/>
                    <a:gd name="T31" fmla="*/ 72 h 301"/>
                    <a:gd name="T32" fmla="*/ 372 w 374"/>
                    <a:gd name="T33" fmla="*/ 130 h 301"/>
                    <a:gd name="T34" fmla="*/ 367 w 374"/>
                    <a:gd name="T35" fmla="*/ 160 h 301"/>
                    <a:gd name="T36" fmla="*/ 355 w 374"/>
                    <a:gd name="T37" fmla="*/ 182 h 301"/>
                    <a:gd name="T38" fmla="*/ 347 w 374"/>
                    <a:gd name="T39" fmla="*/ 198 h 301"/>
                    <a:gd name="T40" fmla="*/ 338 w 374"/>
                    <a:gd name="T41" fmla="*/ 217 h 301"/>
                    <a:gd name="T42" fmla="*/ 335 w 374"/>
                    <a:gd name="T43" fmla="*/ 239 h 301"/>
                    <a:gd name="T44" fmla="*/ 329 w 374"/>
                    <a:gd name="T45" fmla="*/ 261 h 301"/>
                    <a:gd name="T46" fmla="*/ 317 w 374"/>
                    <a:gd name="T47" fmla="*/ 280 h 301"/>
                    <a:gd name="T48" fmla="*/ 305 w 374"/>
                    <a:gd name="T49" fmla="*/ 290 h 301"/>
                    <a:gd name="T50" fmla="*/ 288 w 374"/>
                    <a:gd name="T51" fmla="*/ 300 h 301"/>
                    <a:gd name="T52" fmla="*/ 271 w 374"/>
                    <a:gd name="T53" fmla="*/ 300 h 301"/>
                    <a:gd name="T54" fmla="*/ 239 w 374"/>
                    <a:gd name="T55" fmla="*/ 296 h 301"/>
                    <a:gd name="T56" fmla="*/ 198 w 374"/>
                    <a:gd name="T57" fmla="*/ 297 h 301"/>
                    <a:gd name="T58" fmla="*/ 161 w 374"/>
                    <a:gd name="T59" fmla="*/ 295 h 301"/>
                    <a:gd name="T60" fmla="*/ 131 w 374"/>
                    <a:gd name="T61" fmla="*/ 286 h 301"/>
                    <a:gd name="T62" fmla="*/ 104 w 374"/>
                    <a:gd name="T63" fmla="*/ 275 h 301"/>
                    <a:gd name="T64" fmla="*/ 81 w 374"/>
                    <a:gd name="T65" fmla="*/ 265 h 301"/>
                    <a:gd name="T66" fmla="*/ 75 w 374"/>
                    <a:gd name="T67" fmla="*/ 274 h 301"/>
                    <a:gd name="T68" fmla="*/ 52 w 374"/>
                    <a:gd name="T69" fmla="*/ 266 h 301"/>
                    <a:gd name="T70" fmla="*/ 41 w 374"/>
                    <a:gd name="T71" fmla="*/ 254 h 301"/>
                    <a:gd name="T72" fmla="*/ 28 w 374"/>
                    <a:gd name="T73" fmla="*/ 236 h 301"/>
                    <a:gd name="T74" fmla="*/ 23 w 374"/>
                    <a:gd name="T75" fmla="*/ 207 h 301"/>
                    <a:gd name="T76" fmla="*/ 14 w 374"/>
                    <a:gd name="T77" fmla="*/ 189 h 3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374" h="301">
                      <a:moveTo>
                        <a:pt x="14" y="189"/>
                      </a:moveTo>
                      <a:lnTo>
                        <a:pt x="7" y="176"/>
                      </a:lnTo>
                      <a:lnTo>
                        <a:pt x="0" y="145"/>
                      </a:lnTo>
                      <a:lnTo>
                        <a:pt x="0" y="117"/>
                      </a:lnTo>
                      <a:lnTo>
                        <a:pt x="8" y="96"/>
                      </a:lnTo>
                      <a:lnTo>
                        <a:pt x="21" y="70"/>
                      </a:lnTo>
                      <a:lnTo>
                        <a:pt x="51" y="45"/>
                      </a:lnTo>
                      <a:lnTo>
                        <a:pt x="86" y="25"/>
                      </a:lnTo>
                      <a:lnTo>
                        <a:pt x="129" y="7"/>
                      </a:lnTo>
                      <a:lnTo>
                        <a:pt x="175" y="0"/>
                      </a:lnTo>
                      <a:lnTo>
                        <a:pt x="223" y="1"/>
                      </a:lnTo>
                      <a:lnTo>
                        <a:pt x="258" y="5"/>
                      </a:lnTo>
                      <a:lnTo>
                        <a:pt x="298" y="18"/>
                      </a:lnTo>
                      <a:lnTo>
                        <a:pt x="329" y="33"/>
                      </a:lnTo>
                      <a:lnTo>
                        <a:pt x="356" y="58"/>
                      </a:lnTo>
                      <a:lnTo>
                        <a:pt x="373" y="72"/>
                      </a:lnTo>
                      <a:lnTo>
                        <a:pt x="372" y="130"/>
                      </a:lnTo>
                      <a:lnTo>
                        <a:pt x="367" y="160"/>
                      </a:lnTo>
                      <a:lnTo>
                        <a:pt x="355" y="182"/>
                      </a:lnTo>
                      <a:lnTo>
                        <a:pt x="347" y="198"/>
                      </a:lnTo>
                      <a:lnTo>
                        <a:pt x="338" y="217"/>
                      </a:lnTo>
                      <a:lnTo>
                        <a:pt x="335" y="239"/>
                      </a:lnTo>
                      <a:lnTo>
                        <a:pt x="329" y="261"/>
                      </a:lnTo>
                      <a:lnTo>
                        <a:pt x="317" y="280"/>
                      </a:lnTo>
                      <a:lnTo>
                        <a:pt x="305" y="290"/>
                      </a:lnTo>
                      <a:lnTo>
                        <a:pt x="288" y="300"/>
                      </a:lnTo>
                      <a:lnTo>
                        <a:pt x="271" y="300"/>
                      </a:lnTo>
                      <a:lnTo>
                        <a:pt x="239" y="296"/>
                      </a:lnTo>
                      <a:lnTo>
                        <a:pt x="198" y="297"/>
                      </a:lnTo>
                      <a:lnTo>
                        <a:pt x="161" y="295"/>
                      </a:lnTo>
                      <a:lnTo>
                        <a:pt x="131" y="286"/>
                      </a:lnTo>
                      <a:lnTo>
                        <a:pt x="104" y="275"/>
                      </a:lnTo>
                      <a:lnTo>
                        <a:pt x="81" y="265"/>
                      </a:lnTo>
                      <a:lnTo>
                        <a:pt x="75" y="274"/>
                      </a:lnTo>
                      <a:lnTo>
                        <a:pt x="52" y="266"/>
                      </a:lnTo>
                      <a:lnTo>
                        <a:pt x="41" y="254"/>
                      </a:lnTo>
                      <a:lnTo>
                        <a:pt x="28" y="236"/>
                      </a:lnTo>
                      <a:lnTo>
                        <a:pt x="23" y="207"/>
                      </a:lnTo>
                      <a:lnTo>
                        <a:pt x="14" y="189"/>
                      </a:lnTo>
                    </a:path>
                  </a:pathLst>
                </a:custGeom>
                <a:solidFill>
                  <a:srgbClr val="FFBFBF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grpSp>
              <p:nvGrpSpPr>
                <p:cNvPr id="16" name="Group 18"/>
                <p:cNvGrpSpPr>
                  <a:grpSpLocks/>
                </p:cNvGrpSpPr>
                <p:nvPr/>
              </p:nvGrpSpPr>
              <p:grpSpPr bwMode="auto">
                <a:xfrm>
                  <a:off x="1986" y="3974"/>
                  <a:ext cx="451" cy="222"/>
                  <a:chOff x="1986" y="3974"/>
                  <a:chExt cx="451" cy="222"/>
                </a:xfrm>
              </p:grpSpPr>
              <p:grpSp>
                <p:nvGrpSpPr>
                  <p:cNvPr id="30" name="Group 19"/>
                  <p:cNvGrpSpPr>
                    <a:grpSpLocks/>
                  </p:cNvGrpSpPr>
                  <p:nvPr/>
                </p:nvGrpSpPr>
                <p:grpSpPr bwMode="auto">
                  <a:xfrm>
                    <a:off x="1986" y="3974"/>
                    <a:ext cx="451" cy="181"/>
                    <a:chOff x="1986" y="3974"/>
                    <a:chExt cx="451" cy="181"/>
                  </a:xfrm>
                </p:grpSpPr>
                <p:sp>
                  <p:nvSpPr>
                    <p:cNvPr id="32" name="Freeform 20"/>
                    <p:cNvSpPr>
                      <a:spLocks/>
                    </p:cNvSpPr>
                    <p:nvPr/>
                  </p:nvSpPr>
                  <p:spPr bwMode="auto">
                    <a:xfrm>
                      <a:off x="1986" y="4061"/>
                      <a:ext cx="95" cy="94"/>
                    </a:xfrm>
                    <a:custGeom>
                      <a:avLst/>
                      <a:gdLst>
                        <a:gd name="T0" fmla="*/ 17 w 95"/>
                        <a:gd name="T1" fmla="*/ 6 h 94"/>
                        <a:gd name="T2" fmla="*/ 8 w 95"/>
                        <a:gd name="T3" fmla="*/ 15 h 94"/>
                        <a:gd name="T4" fmla="*/ 0 w 95"/>
                        <a:gd name="T5" fmla="*/ 29 h 94"/>
                        <a:gd name="T6" fmla="*/ 0 w 95"/>
                        <a:gd name="T7" fmla="*/ 46 h 94"/>
                        <a:gd name="T8" fmla="*/ 5 w 95"/>
                        <a:gd name="T9" fmla="*/ 59 h 94"/>
                        <a:gd name="T10" fmla="*/ 15 w 95"/>
                        <a:gd name="T11" fmla="*/ 73 h 94"/>
                        <a:gd name="T12" fmla="*/ 29 w 95"/>
                        <a:gd name="T13" fmla="*/ 85 h 94"/>
                        <a:gd name="T14" fmla="*/ 40 w 95"/>
                        <a:gd name="T15" fmla="*/ 90 h 94"/>
                        <a:gd name="T16" fmla="*/ 52 w 95"/>
                        <a:gd name="T17" fmla="*/ 93 h 94"/>
                        <a:gd name="T18" fmla="*/ 40 w 95"/>
                        <a:gd name="T19" fmla="*/ 74 h 94"/>
                        <a:gd name="T20" fmla="*/ 58 w 95"/>
                        <a:gd name="T21" fmla="*/ 78 h 94"/>
                        <a:gd name="T22" fmla="*/ 53 w 95"/>
                        <a:gd name="T23" fmla="*/ 68 h 94"/>
                        <a:gd name="T24" fmla="*/ 67 w 95"/>
                        <a:gd name="T25" fmla="*/ 68 h 94"/>
                        <a:gd name="T26" fmla="*/ 60 w 95"/>
                        <a:gd name="T27" fmla="*/ 59 h 94"/>
                        <a:gd name="T28" fmla="*/ 79 w 95"/>
                        <a:gd name="T29" fmla="*/ 63 h 94"/>
                        <a:gd name="T30" fmla="*/ 76 w 95"/>
                        <a:gd name="T31" fmla="*/ 60 h 94"/>
                        <a:gd name="T32" fmla="*/ 94 w 95"/>
                        <a:gd name="T33" fmla="*/ 62 h 94"/>
                        <a:gd name="T34" fmla="*/ 82 w 95"/>
                        <a:gd name="T35" fmla="*/ 50 h 94"/>
                        <a:gd name="T36" fmla="*/ 76 w 95"/>
                        <a:gd name="T37" fmla="*/ 35 h 94"/>
                        <a:gd name="T38" fmla="*/ 76 w 95"/>
                        <a:gd name="T39" fmla="*/ 27 h 94"/>
                        <a:gd name="T40" fmla="*/ 69 w 95"/>
                        <a:gd name="T41" fmla="*/ 34 h 94"/>
                        <a:gd name="T42" fmla="*/ 65 w 95"/>
                        <a:gd name="T43" fmla="*/ 28 h 94"/>
                        <a:gd name="T44" fmla="*/ 59 w 95"/>
                        <a:gd name="T45" fmla="*/ 36 h 94"/>
                        <a:gd name="T46" fmla="*/ 52 w 95"/>
                        <a:gd name="T47" fmla="*/ 17 h 94"/>
                        <a:gd name="T48" fmla="*/ 41 w 95"/>
                        <a:gd name="T49" fmla="*/ 26 h 94"/>
                        <a:gd name="T50" fmla="*/ 40 w 95"/>
                        <a:gd name="T51" fmla="*/ 14 h 94"/>
                        <a:gd name="T52" fmla="*/ 34 w 95"/>
                        <a:gd name="T53" fmla="*/ 19 h 94"/>
                        <a:gd name="T54" fmla="*/ 26 w 95"/>
                        <a:gd name="T55" fmla="*/ 28 h 94"/>
                        <a:gd name="T56" fmla="*/ 26 w 95"/>
                        <a:gd name="T57" fmla="*/ 0 h 94"/>
                        <a:gd name="T58" fmla="*/ 17 w 95"/>
                        <a:gd name="T59" fmla="*/ 6 h 9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</a:cxnLst>
                      <a:rect l="0" t="0" r="r" b="b"/>
                      <a:pathLst>
                        <a:path w="95" h="94">
                          <a:moveTo>
                            <a:pt x="17" y="6"/>
                          </a:moveTo>
                          <a:lnTo>
                            <a:pt x="8" y="15"/>
                          </a:lnTo>
                          <a:lnTo>
                            <a:pt x="0" y="29"/>
                          </a:lnTo>
                          <a:lnTo>
                            <a:pt x="0" y="46"/>
                          </a:lnTo>
                          <a:lnTo>
                            <a:pt x="5" y="59"/>
                          </a:lnTo>
                          <a:lnTo>
                            <a:pt x="15" y="73"/>
                          </a:lnTo>
                          <a:lnTo>
                            <a:pt x="29" y="85"/>
                          </a:lnTo>
                          <a:lnTo>
                            <a:pt x="40" y="90"/>
                          </a:lnTo>
                          <a:lnTo>
                            <a:pt x="52" y="93"/>
                          </a:lnTo>
                          <a:lnTo>
                            <a:pt x="40" y="74"/>
                          </a:lnTo>
                          <a:lnTo>
                            <a:pt x="58" y="78"/>
                          </a:lnTo>
                          <a:lnTo>
                            <a:pt x="53" y="68"/>
                          </a:lnTo>
                          <a:lnTo>
                            <a:pt x="67" y="68"/>
                          </a:lnTo>
                          <a:lnTo>
                            <a:pt x="60" y="59"/>
                          </a:lnTo>
                          <a:lnTo>
                            <a:pt x="79" y="63"/>
                          </a:lnTo>
                          <a:lnTo>
                            <a:pt x="76" y="60"/>
                          </a:lnTo>
                          <a:lnTo>
                            <a:pt x="94" y="62"/>
                          </a:lnTo>
                          <a:lnTo>
                            <a:pt x="82" y="50"/>
                          </a:lnTo>
                          <a:lnTo>
                            <a:pt x="76" y="35"/>
                          </a:lnTo>
                          <a:lnTo>
                            <a:pt x="76" y="27"/>
                          </a:lnTo>
                          <a:lnTo>
                            <a:pt x="69" y="34"/>
                          </a:lnTo>
                          <a:lnTo>
                            <a:pt x="65" y="28"/>
                          </a:lnTo>
                          <a:lnTo>
                            <a:pt x="59" y="36"/>
                          </a:lnTo>
                          <a:lnTo>
                            <a:pt x="52" y="17"/>
                          </a:lnTo>
                          <a:lnTo>
                            <a:pt x="41" y="26"/>
                          </a:lnTo>
                          <a:lnTo>
                            <a:pt x="40" y="14"/>
                          </a:lnTo>
                          <a:lnTo>
                            <a:pt x="34" y="19"/>
                          </a:lnTo>
                          <a:lnTo>
                            <a:pt x="26" y="28"/>
                          </a:lnTo>
                          <a:lnTo>
                            <a:pt x="26" y="0"/>
                          </a:lnTo>
                          <a:lnTo>
                            <a:pt x="17" y="6"/>
                          </a:lnTo>
                        </a:path>
                      </a:pathLst>
                    </a:custGeom>
                    <a:solidFill>
                      <a:srgbClr val="BF3F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3" name="Freeform 21"/>
                    <p:cNvSpPr>
                      <a:spLocks/>
                    </p:cNvSpPr>
                    <p:nvPr/>
                  </p:nvSpPr>
                  <p:spPr bwMode="auto">
                    <a:xfrm>
                      <a:off x="2377" y="3974"/>
                      <a:ext cx="60" cy="81"/>
                    </a:xfrm>
                    <a:custGeom>
                      <a:avLst/>
                      <a:gdLst>
                        <a:gd name="T0" fmla="*/ 25 w 60"/>
                        <a:gd name="T1" fmla="*/ 8 h 81"/>
                        <a:gd name="T2" fmla="*/ 34 w 60"/>
                        <a:gd name="T3" fmla="*/ 16 h 81"/>
                        <a:gd name="T4" fmla="*/ 47 w 60"/>
                        <a:gd name="T5" fmla="*/ 24 h 81"/>
                        <a:gd name="T6" fmla="*/ 50 w 60"/>
                        <a:gd name="T7" fmla="*/ 35 h 81"/>
                        <a:gd name="T8" fmla="*/ 55 w 60"/>
                        <a:gd name="T9" fmla="*/ 53 h 81"/>
                        <a:gd name="T10" fmla="*/ 59 w 60"/>
                        <a:gd name="T11" fmla="*/ 67 h 81"/>
                        <a:gd name="T12" fmla="*/ 48 w 60"/>
                        <a:gd name="T13" fmla="*/ 57 h 81"/>
                        <a:gd name="T14" fmla="*/ 42 w 60"/>
                        <a:gd name="T15" fmla="*/ 69 h 81"/>
                        <a:gd name="T16" fmla="*/ 33 w 60"/>
                        <a:gd name="T17" fmla="*/ 80 h 81"/>
                        <a:gd name="T18" fmla="*/ 35 w 60"/>
                        <a:gd name="T19" fmla="*/ 58 h 81"/>
                        <a:gd name="T20" fmla="*/ 28 w 60"/>
                        <a:gd name="T21" fmla="*/ 70 h 81"/>
                        <a:gd name="T22" fmla="*/ 19 w 60"/>
                        <a:gd name="T23" fmla="*/ 79 h 81"/>
                        <a:gd name="T24" fmla="*/ 20 w 60"/>
                        <a:gd name="T25" fmla="*/ 52 h 81"/>
                        <a:gd name="T26" fmla="*/ 16 w 60"/>
                        <a:gd name="T27" fmla="*/ 32 h 81"/>
                        <a:gd name="T28" fmla="*/ 0 w 60"/>
                        <a:gd name="T29" fmla="*/ 8 h 81"/>
                        <a:gd name="T30" fmla="*/ 17 w 60"/>
                        <a:gd name="T31" fmla="*/ 16 h 81"/>
                        <a:gd name="T32" fmla="*/ 12 w 60"/>
                        <a:gd name="T33" fmla="*/ 0 h 81"/>
                        <a:gd name="T34" fmla="*/ 25 w 60"/>
                        <a:gd name="T35" fmla="*/ 8 h 8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60" h="81">
                          <a:moveTo>
                            <a:pt x="25" y="8"/>
                          </a:moveTo>
                          <a:lnTo>
                            <a:pt x="34" y="16"/>
                          </a:lnTo>
                          <a:lnTo>
                            <a:pt x="47" y="24"/>
                          </a:lnTo>
                          <a:lnTo>
                            <a:pt x="50" y="35"/>
                          </a:lnTo>
                          <a:lnTo>
                            <a:pt x="55" y="53"/>
                          </a:lnTo>
                          <a:lnTo>
                            <a:pt x="59" y="67"/>
                          </a:lnTo>
                          <a:lnTo>
                            <a:pt x="48" y="57"/>
                          </a:lnTo>
                          <a:lnTo>
                            <a:pt x="42" y="69"/>
                          </a:lnTo>
                          <a:lnTo>
                            <a:pt x="33" y="80"/>
                          </a:lnTo>
                          <a:lnTo>
                            <a:pt x="35" y="58"/>
                          </a:lnTo>
                          <a:lnTo>
                            <a:pt x="28" y="70"/>
                          </a:lnTo>
                          <a:lnTo>
                            <a:pt x="19" y="79"/>
                          </a:lnTo>
                          <a:lnTo>
                            <a:pt x="20" y="52"/>
                          </a:lnTo>
                          <a:lnTo>
                            <a:pt x="16" y="32"/>
                          </a:lnTo>
                          <a:lnTo>
                            <a:pt x="0" y="8"/>
                          </a:lnTo>
                          <a:lnTo>
                            <a:pt x="17" y="16"/>
                          </a:lnTo>
                          <a:lnTo>
                            <a:pt x="12" y="0"/>
                          </a:lnTo>
                          <a:lnTo>
                            <a:pt x="25" y="8"/>
                          </a:lnTo>
                        </a:path>
                      </a:pathLst>
                    </a:custGeom>
                    <a:solidFill>
                      <a:srgbClr val="BF3F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</p:grpSp>
              <p:sp>
                <p:nvSpPr>
                  <p:cNvPr id="31" name="Freeform 22"/>
                  <p:cNvSpPr>
                    <a:spLocks/>
                  </p:cNvSpPr>
                  <p:nvPr/>
                </p:nvSpPr>
                <p:spPr bwMode="auto">
                  <a:xfrm>
                    <a:off x="2213" y="4142"/>
                    <a:ext cx="103" cy="54"/>
                  </a:xfrm>
                  <a:custGeom>
                    <a:avLst/>
                    <a:gdLst>
                      <a:gd name="T0" fmla="*/ 0 w 103"/>
                      <a:gd name="T1" fmla="*/ 7 h 54"/>
                      <a:gd name="T2" fmla="*/ 0 w 103"/>
                      <a:gd name="T3" fmla="*/ 21 h 54"/>
                      <a:gd name="T4" fmla="*/ 0 w 103"/>
                      <a:gd name="T5" fmla="*/ 32 h 54"/>
                      <a:gd name="T6" fmla="*/ 6 w 103"/>
                      <a:gd name="T7" fmla="*/ 44 h 54"/>
                      <a:gd name="T8" fmla="*/ 13 w 103"/>
                      <a:gd name="T9" fmla="*/ 53 h 54"/>
                      <a:gd name="T10" fmla="*/ 14 w 103"/>
                      <a:gd name="T11" fmla="*/ 39 h 54"/>
                      <a:gd name="T12" fmla="*/ 17 w 103"/>
                      <a:gd name="T13" fmla="*/ 27 h 54"/>
                      <a:gd name="T14" fmla="*/ 29 w 103"/>
                      <a:gd name="T15" fmla="*/ 37 h 54"/>
                      <a:gd name="T16" fmla="*/ 37 w 103"/>
                      <a:gd name="T17" fmla="*/ 45 h 54"/>
                      <a:gd name="T18" fmla="*/ 40 w 103"/>
                      <a:gd name="T19" fmla="*/ 42 h 54"/>
                      <a:gd name="T20" fmla="*/ 53 w 103"/>
                      <a:gd name="T21" fmla="*/ 47 h 54"/>
                      <a:gd name="T22" fmla="*/ 50 w 103"/>
                      <a:gd name="T23" fmla="*/ 33 h 54"/>
                      <a:gd name="T24" fmla="*/ 63 w 103"/>
                      <a:gd name="T25" fmla="*/ 42 h 54"/>
                      <a:gd name="T26" fmla="*/ 67 w 103"/>
                      <a:gd name="T27" fmla="*/ 37 h 54"/>
                      <a:gd name="T28" fmla="*/ 64 w 103"/>
                      <a:gd name="T29" fmla="*/ 25 h 54"/>
                      <a:gd name="T30" fmla="*/ 85 w 103"/>
                      <a:gd name="T31" fmla="*/ 40 h 54"/>
                      <a:gd name="T32" fmla="*/ 71 w 103"/>
                      <a:gd name="T33" fmla="*/ 16 h 54"/>
                      <a:gd name="T34" fmla="*/ 102 w 103"/>
                      <a:gd name="T35" fmla="*/ 34 h 54"/>
                      <a:gd name="T36" fmla="*/ 79 w 103"/>
                      <a:gd name="T37" fmla="*/ 12 h 54"/>
                      <a:gd name="T38" fmla="*/ 57 w 103"/>
                      <a:gd name="T39" fmla="*/ 0 h 54"/>
                      <a:gd name="T40" fmla="*/ 55 w 103"/>
                      <a:gd name="T41" fmla="*/ 7 h 54"/>
                      <a:gd name="T42" fmla="*/ 49 w 103"/>
                      <a:gd name="T43" fmla="*/ 7 h 54"/>
                      <a:gd name="T44" fmla="*/ 47 w 103"/>
                      <a:gd name="T45" fmla="*/ 11 h 54"/>
                      <a:gd name="T46" fmla="*/ 39 w 103"/>
                      <a:gd name="T47" fmla="*/ 11 h 54"/>
                      <a:gd name="T48" fmla="*/ 26 w 103"/>
                      <a:gd name="T49" fmla="*/ 10 h 54"/>
                      <a:gd name="T50" fmla="*/ 23 w 103"/>
                      <a:gd name="T51" fmla="*/ 19 h 54"/>
                      <a:gd name="T52" fmla="*/ 15 w 103"/>
                      <a:gd name="T53" fmla="*/ 10 h 54"/>
                      <a:gd name="T54" fmla="*/ 0 w 103"/>
                      <a:gd name="T55" fmla="*/ 7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</a:cxnLst>
                    <a:rect l="0" t="0" r="r" b="b"/>
                    <a:pathLst>
                      <a:path w="103" h="54">
                        <a:moveTo>
                          <a:pt x="0" y="7"/>
                        </a:moveTo>
                        <a:lnTo>
                          <a:pt x="0" y="21"/>
                        </a:lnTo>
                        <a:lnTo>
                          <a:pt x="0" y="32"/>
                        </a:lnTo>
                        <a:lnTo>
                          <a:pt x="6" y="44"/>
                        </a:lnTo>
                        <a:lnTo>
                          <a:pt x="13" y="53"/>
                        </a:lnTo>
                        <a:lnTo>
                          <a:pt x="14" y="39"/>
                        </a:lnTo>
                        <a:lnTo>
                          <a:pt x="17" y="27"/>
                        </a:lnTo>
                        <a:lnTo>
                          <a:pt x="29" y="37"/>
                        </a:lnTo>
                        <a:lnTo>
                          <a:pt x="37" y="45"/>
                        </a:lnTo>
                        <a:lnTo>
                          <a:pt x="40" y="42"/>
                        </a:lnTo>
                        <a:lnTo>
                          <a:pt x="53" y="47"/>
                        </a:lnTo>
                        <a:lnTo>
                          <a:pt x="50" y="33"/>
                        </a:lnTo>
                        <a:lnTo>
                          <a:pt x="63" y="42"/>
                        </a:lnTo>
                        <a:lnTo>
                          <a:pt x="67" y="37"/>
                        </a:lnTo>
                        <a:lnTo>
                          <a:pt x="64" y="25"/>
                        </a:lnTo>
                        <a:lnTo>
                          <a:pt x="85" y="40"/>
                        </a:lnTo>
                        <a:lnTo>
                          <a:pt x="71" y="16"/>
                        </a:lnTo>
                        <a:lnTo>
                          <a:pt x="102" y="34"/>
                        </a:lnTo>
                        <a:lnTo>
                          <a:pt x="79" y="12"/>
                        </a:lnTo>
                        <a:lnTo>
                          <a:pt x="57" y="0"/>
                        </a:lnTo>
                        <a:lnTo>
                          <a:pt x="55" y="7"/>
                        </a:lnTo>
                        <a:lnTo>
                          <a:pt x="49" y="7"/>
                        </a:lnTo>
                        <a:lnTo>
                          <a:pt x="47" y="11"/>
                        </a:lnTo>
                        <a:lnTo>
                          <a:pt x="39" y="11"/>
                        </a:lnTo>
                        <a:lnTo>
                          <a:pt x="26" y="10"/>
                        </a:lnTo>
                        <a:lnTo>
                          <a:pt x="23" y="19"/>
                        </a:lnTo>
                        <a:lnTo>
                          <a:pt x="15" y="10"/>
                        </a:lnTo>
                        <a:lnTo>
                          <a:pt x="0" y="7"/>
                        </a:lnTo>
                      </a:path>
                    </a:pathLst>
                  </a:custGeom>
                  <a:solidFill>
                    <a:srgbClr val="BF3F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17" name="Group 23"/>
                <p:cNvGrpSpPr>
                  <a:grpSpLocks/>
                </p:cNvGrpSpPr>
                <p:nvPr/>
              </p:nvGrpSpPr>
              <p:grpSpPr bwMode="auto">
                <a:xfrm>
                  <a:off x="2115" y="4004"/>
                  <a:ext cx="196" cy="150"/>
                  <a:chOff x="2115" y="4004"/>
                  <a:chExt cx="196" cy="150"/>
                </a:xfrm>
              </p:grpSpPr>
              <p:sp>
                <p:nvSpPr>
                  <p:cNvPr id="19" name="Freeform 24"/>
                  <p:cNvSpPr>
                    <a:spLocks/>
                  </p:cNvSpPr>
                  <p:nvPr/>
                </p:nvSpPr>
                <p:spPr bwMode="auto">
                  <a:xfrm>
                    <a:off x="2187" y="4034"/>
                    <a:ext cx="91" cy="120"/>
                  </a:xfrm>
                  <a:custGeom>
                    <a:avLst/>
                    <a:gdLst>
                      <a:gd name="T0" fmla="*/ 18 w 91"/>
                      <a:gd name="T1" fmla="*/ 0 h 120"/>
                      <a:gd name="T2" fmla="*/ 9 w 91"/>
                      <a:gd name="T3" fmla="*/ 12 h 120"/>
                      <a:gd name="T4" fmla="*/ 3 w 91"/>
                      <a:gd name="T5" fmla="*/ 26 h 120"/>
                      <a:gd name="T6" fmla="*/ 1 w 91"/>
                      <a:gd name="T7" fmla="*/ 39 h 120"/>
                      <a:gd name="T8" fmla="*/ 0 w 91"/>
                      <a:gd name="T9" fmla="*/ 50 h 120"/>
                      <a:gd name="T10" fmla="*/ 2 w 91"/>
                      <a:gd name="T11" fmla="*/ 67 h 120"/>
                      <a:gd name="T12" fmla="*/ 3 w 91"/>
                      <a:gd name="T13" fmla="*/ 82 h 120"/>
                      <a:gd name="T14" fmla="*/ 7 w 91"/>
                      <a:gd name="T15" fmla="*/ 95 h 120"/>
                      <a:gd name="T16" fmla="*/ 12 w 91"/>
                      <a:gd name="T17" fmla="*/ 106 h 120"/>
                      <a:gd name="T18" fmla="*/ 20 w 91"/>
                      <a:gd name="T19" fmla="*/ 113 h 120"/>
                      <a:gd name="T20" fmla="*/ 34 w 91"/>
                      <a:gd name="T21" fmla="*/ 117 h 120"/>
                      <a:gd name="T22" fmla="*/ 51 w 91"/>
                      <a:gd name="T23" fmla="*/ 119 h 120"/>
                      <a:gd name="T24" fmla="*/ 69 w 91"/>
                      <a:gd name="T25" fmla="*/ 116 h 120"/>
                      <a:gd name="T26" fmla="*/ 83 w 91"/>
                      <a:gd name="T27" fmla="*/ 110 h 120"/>
                      <a:gd name="T28" fmla="*/ 90 w 91"/>
                      <a:gd name="T29" fmla="*/ 100 h 120"/>
                      <a:gd name="T30" fmla="*/ 90 w 91"/>
                      <a:gd name="T31" fmla="*/ 85 h 120"/>
                      <a:gd name="T32" fmla="*/ 85 w 91"/>
                      <a:gd name="T33" fmla="*/ 69 h 120"/>
                      <a:gd name="T34" fmla="*/ 72 w 91"/>
                      <a:gd name="T35" fmla="*/ 53 h 120"/>
                      <a:gd name="T36" fmla="*/ 46 w 91"/>
                      <a:gd name="T37" fmla="*/ 26 h 1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91" h="120">
                        <a:moveTo>
                          <a:pt x="18" y="0"/>
                        </a:moveTo>
                        <a:lnTo>
                          <a:pt x="9" y="12"/>
                        </a:lnTo>
                        <a:lnTo>
                          <a:pt x="3" y="26"/>
                        </a:lnTo>
                        <a:lnTo>
                          <a:pt x="1" y="39"/>
                        </a:lnTo>
                        <a:lnTo>
                          <a:pt x="0" y="50"/>
                        </a:lnTo>
                        <a:lnTo>
                          <a:pt x="2" y="67"/>
                        </a:lnTo>
                        <a:lnTo>
                          <a:pt x="3" y="82"/>
                        </a:lnTo>
                        <a:lnTo>
                          <a:pt x="7" y="95"/>
                        </a:lnTo>
                        <a:lnTo>
                          <a:pt x="12" y="106"/>
                        </a:lnTo>
                        <a:lnTo>
                          <a:pt x="20" y="113"/>
                        </a:lnTo>
                        <a:lnTo>
                          <a:pt x="34" y="117"/>
                        </a:lnTo>
                        <a:lnTo>
                          <a:pt x="51" y="119"/>
                        </a:lnTo>
                        <a:lnTo>
                          <a:pt x="69" y="116"/>
                        </a:lnTo>
                        <a:lnTo>
                          <a:pt x="83" y="110"/>
                        </a:lnTo>
                        <a:lnTo>
                          <a:pt x="90" y="100"/>
                        </a:lnTo>
                        <a:lnTo>
                          <a:pt x="90" y="85"/>
                        </a:lnTo>
                        <a:lnTo>
                          <a:pt x="85" y="69"/>
                        </a:lnTo>
                        <a:lnTo>
                          <a:pt x="72" y="53"/>
                        </a:lnTo>
                        <a:lnTo>
                          <a:pt x="46" y="26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grpSp>
                <p:nvGrpSpPr>
                  <p:cNvPr id="20" name="Group 25"/>
                  <p:cNvGrpSpPr>
                    <a:grpSpLocks/>
                  </p:cNvGrpSpPr>
                  <p:nvPr/>
                </p:nvGrpSpPr>
                <p:grpSpPr bwMode="auto">
                  <a:xfrm>
                    <a:off x="2115" y="4004"/>
                    <a:ext cx="196" cy="97"/>
                    <a:chOff x="2115" y="4004"/>
                    <a:chExt cx="196" cy="97"/>
                  </a:xfrm>
                </p:grpSpPr>
                <p:grpSp>
                  <p:nvGrpSpPr>
                    <p:cNvPr id="21" name="Group 2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130" y="4015"/>
                      <a:ext cx="181" cy="86"/>
                      <a:chOff x="2130" y="4015"/>
                      <a:chExt cx="181" cy="86"/>
                    </a:xfrm>
                  </p:grpSpPr>
                  <p:sp>
                    <p:nvSpPr>
                      <p:cNvPr id="28" name="Freeform 2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130" y="4027"/>
                        <a:ext cx="62" cy="74"/>
                      </a:xfrm>
                      <a:custGeom>
                        <a:avLst/>
                        <a:gdLst>
                          <a:gd name="T0" fmla="*/ 46 w 62"/>
                          <a:gd name="T1" fmla="*/ 0 h 74"/>
                          <a:gd name="T2" fmla="*/ 28 w 62"/>
                          <a:gd name="T3" fmla="*/ 4 h 74"/>
                          <a:gd name="T4" fmla="*/ 17 w 62"/>
                          <a:gd name="T5" fmla="*/ 17 h 74"/>
                          <a:gd name="T6" fmla="*/ 5 w 62"/>
                          <a:gd name="T7" fmla="*/ 29 h 74"/>
                          <a:gd name="T8" fmla="*/ 0 w 62"/>
                          <a:gd name="T9" fmla="*/ 41 h 74"/>
                          <a:gd name="T10" fmla="*/ 0 w 62"/>
                          <a:gd name="T11" fmla="*/ 59 h 74"/>
                          <a:gd name="T12" fmla="*/ 5 w 62"/>
                          <a:gd name="T13" fmla="*/ 65 h 74"/>
                          <a:gd name="T14" fmla="*/ 18 w 62"/>
                          <a:gd name="T15" fmla="*/ 71 h 74"/>
                          <a:gd name="T16" fmla="*/ 36 w 62"/>
                          <a:gd name="T17" fmla="*/ 73 h 74"/>
                          <a:gd name="T18" fmla="*/ 50 w 62"/>
                          <a:gd name="T19" fmla="*/ 69 h 74"/>
                          <a:gd name="T20" fmla="*/ 56 w 62"/>
                          <a:gd name="T21" fmla="*/ 54 h 74"/>
                          <a:gd name="T22" fmla="*/ 61 w 62"/>
                          <a:gd name="T23" fmla="*/ 29 h 74"/>
                          <a:gd name="T24" fmla="*/ 55 w 62"/>
                          <a:gd name="T25" fmla="*/ 15 h 74"/>
                          <a:gd name="T26" fmla="*/ 46 w 62"/>
                          <a:gd name="T27" fmla="*/ 0 h 7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</a:cxnLst>
                        <a:rect l="0" t="0" r="r" b="b"/>
                        <a:pathLst>
                          <a:path w="62" h="74">
                            <a:moveTo>
                              <a:pt x="46" y="0"/>
                            </a:moveTo>
                            <a:lnTo>
                              <a:pt x="28" y="4"/>
                            </a:lnTo>
                            <a:lnTo>
                              <a:pt x="17" y="17"/>
                            </a:lnTo>
                            <a:lnTo>
                              <a:pt x="5" y="29"/>
                            </a:lnTo>
                            <a:lnTo>
                              <a:pt x="0" y="41"/>
                            </a:lnTo>
                            <a:lnTo>
                              <a:pt x="0" y="59"/>
                            </a:lnTo>
                            <a:lnTo>
                              <a:pt x="5" y="65"/>
                            </a:lnTo>
                            <a:lnTo>
                              <a:pt x="18" y="71"/>
                            </a:lnTo>
                            <a:lnTo>
                              <a:pt x="36" y="73"/>
                            </a:lnTo>
                            <a:lnTo>
                              <a:pt x="50" y="69"/>
                            </a:lnTo>
                            <a:lnTo>
                              <a:pt x="56" y="54"/>
                            </a:lnTo>
                            <a:lnTo>
                              <a:pt x="61" y="29"/>
                            </a:lnTo>
                            <a:lnTo>
                              <a:pt x="55" y="15"/>
                            </a:lnTo>
                            <a:lnTo>
                              <a:pt x="46" y="0"/>
                            </a:lnTo>
                          </a:path>
                        </a:pathLst>
                      </a:custGeom>
                      <a:solidFill>
                        <a:srgbClr val="FFFFFF"/>
                      </a:solidFill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29" name="Freeform 2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238" y="4015"/>
                        <a:ext cx="73" cy="63"/>
                      </a:xfrm>
                      <a:custGeom>
                        <a:avLst/>
                        <a:gdLst>
                          <a:gd name="T0" fmla="*/ 7 w 73"/>
                          <a:gd name="T1" fmla="*/ 0 h 63"/>
                          <a:gd name="T2" fmla="*/ 28 w 73"/>
                          <a:gd name="T3" fmla="*/ 8 h 63"/>
                          <a:gd name="T4" fmla="*/ 45 w 73"/>
                          <a:gd name="T5" fmla="*/ 15 h 63"/>
                          <a:gd name="T6" fmla="*/ 58 w 73"/>
                          <a:gd name="T7" fmla="*/ 23 h 63"/>
                          <a:gd name="T8" fmla="*/ 68 w 73"/>
                          <a:gd name="T9" fmla="*/ 36 h 63"/>
                          <a:gd name="T10" fmla="*/ 72 w 73"/>
                          <a:gd name="T11" fmla="*/ 47 h 63"/>
                          <a:gd name="T12" fmla="*/ 69 w 73"/>
                          <a:gd name="T13" fmla="*/ 55 h 63"/>
                          <a:gd name="T14" fmla="*/ 56 w 73"/>
                          <a:gd name="T15" fmla="*/ 61 h 63"/>
                          <a:gd name="T16" fmla="*/ 42 w 73"/>
                          <a:gd name="T17" fmla="*/ 62 h 63"/>
                          <a:gd name="T18" fmla="*/ 27 w 73"/>
                          <a:gd name="T19" fmla="*/ 60 h 63"/>
                          <a:gd name="T20" fmla="*/ 13 w 73"/>
                          <a:gd name="T21" fmla="*/ 53 h 63"/>
                          <a:gd name="T22" fmla="*/ 6 w 73"/>
                          <a:gd name="T23" fmla="*/ 46 h 63"/>
                          <a:gd name="T24" fmla="*/ 0 w 73"/>
                          <a:gd name="T25" fmla="*/ 30 h 63"/>
                          <a:gd name="T26" fmla="*/ 0 w 73"/>
                          <a:gd name="T27" fmla="*/ 23 h 63"/>
                          <a:gd name="T28" fmla="*/ 0 w 73"/>
                          <a:gd name="T29" fmla="*/ 11 h 63"/>
                          <a:gd name="T30" fmla="*/ 7 w 73"/>
                          <a:gd name="T31" fmla="*/ 0 h 6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</a:cxnLst>
                        <a:rect l="0" t="0" r="r" b="b"/>
                        <a:pathLst>
                          <a:path w="73" h="63">
                            <a:moveTo>
                              <a:pt x="7" y="0"/>
                            </a:moveTo>
                            <a:lnTo>
                              <a:pt x="28" y="8"/>
                            </a:lnTo>
                            <a:lnTo>
                              <a:pt x="45" y="15"/>
                            </a:lnTo>
                            <a:lnTo>
                              <a:pt x="58" y="23"/>
                            </a:lnTo>
                            <a:lnTo>
                              <a:pt x="68" y="36"/>
                            </a:lnTo>
                            <a:lnTo>
                              <a:pt x="72" y="47"/>
                            </a:lnTo>
                            <a:lnTo>
                              <a:pt x="69" y="55"/>
                            </a:lnTo>
                            <a:lnTo>
                              <a:pt x="56" y="61"/>
                            </a:lnTo>
                            <a:lnTo>
                              <a:pt x="42" y="62"/>
                            </a:lnTo>
                            <a:lnTo>
                              <a:pt x="27" y="60"/>
                            </a:lnTo>
                            <a:lnTo>
                              <a:pt x="13" y="53"/>
                            </a:lnTo>
                            <a:lnTo>
                              <a:pt x="6" y="46"/>
                            </a:lnTo>
                            <a:lnTo>
                              <a:pt x="0" y="30"/>
                            </a:lnTo>
                            <a:lnTo>
                              <a:pt x="0" y="23"/>
                            </a:lnTo>
                            <a:lnTo>
                              <a:pt x="0" y="11"/>
                            </a:lnTo>
                            <a:lnTo>
                              <a:pt x="7" y="0"/>
                            </a:lnTo>
                          </a:path>
                        </a:pathLst>
                      </a:custGeom>
                      <a:solidFill>
                        <a:srgbClr val="FFFFFF"/>
                      </a:solidFill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pt-BR"/>
                      </a:p>
                    </p:txBody>
                  </p:sp>
                </p:grpSp>
                <p:grpSp>
                  <p:nvGrpSpPr>
                    <p:cNvPr id="22" name="Group 2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159" y="4057"/>
                      <a:ext cx="131" cy="37"/>
                      <a:chOff x="2159" y="4057"/>
                      <a:chExt cx="131" cy="37"/>
                    </a:xfrm>
                  </p:grpSpPr>
                  <p:sp>
                    <p:nvSpPr>
                      <p:cNvPr id="26" name="Oval 30"/>
                      <p:cNvSpPr>
                        <a:spLocks noChangeArrowheads="1"/>
                      </p:cNvSpPr>
                      <p:nvPr/>
                    </p:nvSpPr>
                    <p:spPr bwMode="auto">
                      <a:xfrm rot="20820000">
                        <a:off x="2159" y="4077"/>
                        <a:ext cx="21" cy="17"/>
                      </a:xfrm>
                      <a:prstGeom prst="ellipse">
                        <a:avLst/>
                      </a:prstGeom>
                      <a:solidFill>
                        <a:srgbClr val="0000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27" name="Oval 31"/>
                      <p:cNvSpPr>
                        <a:spLocks noChangeArrowheads="1"/>
                      </p:cNvSpPr>
                      <p:nvPr/>
                    </p:nvSpPr>
                    <p:spPr bwMode="auto">
                      <a:xfrm rot="20820000">
                        <a:off x="2268" y="4057"/>
                        <a:ext cx="22" cy="19"/>
                      </a:xfrm>
                      <a:prstGeom prst="ellipse">
                        <a:avLst/>
                      </a:prstGeom>
                      <a:solidFill>
                        <a:srgbClr val="0000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pt-BR"/>
                      </a:p>
                    </p:txBody>
                  </p:sp>
                </p:grpSp>
                <p:grpSp>
                  <p:nvGrpSpPr>
                    <p:cNvPr id="23" name="Group 3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115" y="4004"/>
                      <a:ext cx="185" cy="66"/>
                      <a:chOff x="2115" y="4004"/>
                      <a:chExt cx="185" cy="66"/>
                    </a:xfrm>
                  </p:grpSpPr>
                  <p:sp>
                    <p:nvSpPr>
                      <p:cNvPr id="24" name="Freeform 3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115" y="4010"/>
                        <a:ext cx="54" cy="60"/>
                      </a:xfrm>
                      <a:custGeom>
                        <a:avLst/>
                        <a:gdLst>
                          <a:gd name="T0" fmla="*/ 53 w 54"/>
                          <a:gd name="T1" fmla="*/ 0 h 60"/>
                          <a:gd name="T2" fmla="*/ 35 w 54"/>
                          <a:gd name="T3" fmla="*/ 17 h 60"/>
                          <a:gd name="T4" fmla="*/ 8 w 54"/>
                          <a:gd name="T5" fmla="*/ 50 h 60"/>
                          <a:gd name="T6" fmla="*/ 0 w 54"/>
                          <a:gd name="T7" fmla="*/ 59 h 6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</a:cxnLst>
                        <a:rect l="0" t="0" r="r" b="b"/>
                        <a:pathLst>
                          <a:path w="54" h="60">
                            <a:moveTo>
                              <a:pt x="53" y="0"/>
                            </a:moveTo>
                            <a:lnTo>
                              <a:pt x="35" y="17"/>
                            </a:lnTo>
                            <a:lnTo>
                              <a:pt x="8" y="50"/>
                            </a:lnTo>
                            <a:lnTo>
                              <a:pt x="0" y="59"/>
                            </a:lnTo>
                          </a:path>
                        </a:pathLst>
                      </a:custGeom>
                      <a:noFill/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25" name="Freeform 3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229" y="4004"/>
                        <a:ext cx="71" cy="31"/>
                      </a:xfrm>
                      <a:custGeom>
                        <a:avLst/>
                        <a:gdLst>
                          <a:gd name="T0" fmla="*/ 0 w 71"/>
                          <a:gd name="T1" fmla="*/ 0 h 31"/>
                          <a:gd name="T2" fmla="*/ 40 w 71"/>
                          <a:gd name="T3" fmla="*/ 19 h 31"/>
                          <a:gd name="T4" fmla="*/ 70 w 71"/>
                          <a:gd name="T5" fmla="*/ 30 h 31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71" h="31">
                            <a:moveTo>
                              <a:pt x="0" y="0"/>
                            </a:moveTo>
                            <a:lnTo>
                              <a:pt x="40" y="19"/>
                            </a:lnTo>
                            <a:lnTo>
                              <a:pt x="70" y="30"/>
                            </a:lnTo>
                          </a:path>
                        </a:pathLst>
                      </a:custGeom>
                      <a:noFill/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pt-BR"/>
                      </a:p>
                    </p:txBody>
                  </p:sp>
                </p:grpSp>
              </p:grpSp>
            </p:grpSp>
            <p:sp>
              <p:nvSpPr>
                <p:cNvPr id="18" name="Freeform 35"/>
                <p:cNvSpPr>
                  <a:spLocks/>
                </p:cNvSpPr>
                <p:nvPr/>
              </p:nvSpPr>
              <p:spPr bwMode="auto">
                <a:xfrm>
                  <a:off x="2034" y="3925"/>
                  <a:ext cx="194" cy="118"/>
                </a:xfrm>
                <a:custGeom>
                  <a:avLst/>
                  <a:gdLst>
                    <a:gd name="T0" fmla="*/ 105 w 194"/>
                    <a:gd name="T1" fmla="*/ 8 h 118"/>
                    <a:gd name="T2" fmla="*/ 55 w 194"/>
                    <a:gd name="T3" fmla="*/ 48 h 118"/>
                    <a:gd name="T4" fmla="*/ 20 w 194"/>
                    <a:gd name="T5" fmla="*/ 87 h 118"/>
                    <a:gd name="T6" fmla="*/ 0 w 194"/>
                    <a:gd name="T7" fmla="*/ 117 h 118"/>
                    <a:gd name="T8" fmla="*/ 69 w 194"/>
                    <a:gd name="T9" fmla="*/ 56 h 118"/>
                    <a:gd name="T10" fmla="*/ 141 w 194"/>
                    <a:gd name="T11" fmla="*/ 14 h 118"/>
                    <a:gd name="T12" fmla="*/ 193 w 194"/>
                    <a:gd name="T13" fmla="*/ 0 h 1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94" h="118">
                      <a:moveTo>
                        <a:pt x="105" y="8"/>
                      </a:moveTo>
                      <a:lnTo>
                        <a:pt x="55" y="48"/>
                      </a:lnTo>
                      <a:lnTo>
                        <a:pt x="20" y="87"/>
                      </a:lnTo>
                      <a:lnTo>
                        <a:pt x="0" y="117"/>
                      </a:lnTo>
                      <a:lnTo>
                        <a:pt x="69" y="56"/>
                      </a:lnTo>
                      <a:lnTo>
                        <a:pt x="141" y="14"/>
                      </a:lnTo>
                      <a:lnTo>
                        <a:pt x="193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</p:grpSp>
        <p:pic>
          <p:nvPicPr>
            <p:cNvPr id="46" name="Picture 601" descr="dr_judy_writing_analysis_md_clr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2068" y="4138315"/>
              <a:ext cx="1181100" cy="2362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8" name="Rectangle 663"/>
          <p:cNvSpPr>
            <a:spLocks noChangeArrowheads="1"/>
          </p:cNvSpPr>
          <p:nvPr/>
        </p:nvSpPr>
        <p:spPr bwMode="auto">
          <a:xfrm>
            <a:off x="1775521" y="2000920"/>
            <a:ext cx="3476625" cy="1785746"/>
          </a:xfrm>
          <a:prstGeom prst="rect">
            <a:avLst/>
          </a:prstGeom>
          <a:gradFill rotWithShape="0"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rgbClr val="EAEAEA"/>
              </a:gs>
            </a:gsLst>
            <a:lin ang="0" scaled="1"/>
          </a:gradFill>
          <a:ln>
            <a:noFill/>
          </a:ln>
          <a:effectLst/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BR" altLang="pt-BR" sz="2000" b="1" dirty="0">
                <a:solidFill>
                  <a:srgbClr val="FF0000"/>
                </a:solidFill>
                <a:latin typeface="Arial" charset="0"/>
              </a:rPr>
              <a:t>Médico Clínico/Cirurgião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pt-BR" altLang="pt-BR" sz="2000" b="1" dirty="0">
                <a:latin typeface="Arial" charset="0"/>
              </a:rPr>
              <a:t>Faz tratamentos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pt-BR" altLang="pt-BR" sz="2000" b="1" dirty="0">
                <a:latin typeface="Arial" charset="0"/>
              </a:rPr>
              <a:t>Realiza cirurgias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pt-BR" altLang="pt-BR" sz="2000" b="1" dirty="0">
                <a:latin typeface="Arial" charset="0"/>
              </a:rPr>
              <a:t>Faz reparação de danos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1775520" y="3985915"/>
            <a:ext cx="3124200" cy="2590800"/>
            <a:chOff x="251520" y="3985915"/>
            <a:chExt cx="3124200" cy="2590800"/>
          </a:xfrm>
        </p:grpSpPr>
        <p:sp>
          <p:nvSpPr>
            <p:cNvPr id="47" name="Rectangle 662"/>
            <p:cNvSpPr>
              <a:spLocks noChangeArrowheads="1"/>
            </p:cNvSpPr>
            <p:nvPr/>
          </p:nvSpPr>
          <p:spPr bwMode="auto">
            <a:xfrm>
              <a:off x="251520" y="3985915"/>
              <a:ext cx="3124200" cy="25908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grpSp>
          <p:nvGrpSpPr>
            <p:cNvPr id="49" name="Group 664"/>
            <p:cNvGrpSpPr>
              <a:grpSpLocks/>
            </p:cNvGrpSpPr>
            <p:nvPr/>
          </p:nvGrpSpPr>
          <p:grpSpPr bwMode="auto">
            <a:xfrm>
              <a:off x="484883" y="4452640"/>
              <a:ext cx="846137" cy="1824038"/>
              <a:chOff x="3780" y="2836"/>
              <a:chExt cx="727" cy="1338"/>
            </a:xfrm>
          </p:grpSpPr>
          <p:grpSp>
            <p:nvGrpSpPr>
              <p:cNvPr id="50" name="Group 665"/>
              <p:cNvGrpSpPr>
                <a:grpSpLocks/>
              </p:cNvGrpSpPr>
              <p:nvPr/>
            </p:nvGrpSpPr>
            <p:grpSpPr bwMode="auto">
              <a:xfrm>
                <a:off x="3780" y="2918"/>
                <a:ext cx="727" cy="1256"/>
                <a:chOff x="3780" y="2918"/>
                <a:chExt cx="727" cy="1256"/>
              </a:xfrm>
            </p:grpSpPr>
            <p:grpSp>
              <p:nvGrpSpPr>
                <p:cNvPr id="417" name="Group 666"/>
                <p:cNvGrpSpPr>
                  <a:grpSpLocks/>
                </p:cNvGrpSpPr>
                <p:nvPr/>
              </p:nvGrpSpPr>
              <p:grpSpPr bwMode="auto">
                <a:xfrm>
                  <a:off x="4170" y="3313"/>
                  <a:ext cx="210" cy="530"/>
                  <a:chOff x="4170" y="3313"/>
                  <a:chExt cx="210" cy="530"/>
                </a:xfrm>
              </p:grpSpPr>
              <p:grpSp>
                <p:nvGrpSpPr>
                  <p:cNvPr id="451" name="Group 667"/>
                  <p:cNvGrpSpPr>
                    <a:grpSpLocks/>
                  </p:cNvGrpSpPr>
                  <p:nvPr/>
                </p:nvGrpSpPr>
                <p:grpSpPr bwMode="auto">
                  <a:xfrm>
                    <a:off x="4170" y="3693"/>
                    <a:ext cx="188" cy="150"/>
                    <a:chOff x="4170" y="3693"/>
                    <a:chExt cx="188" cy="150"/>
                  </a:xfrm>
                </p:grpSpPr>
                <p:sp>
                  <p:nvSpPr>
                    <p:cNvPr id="454" name="Freeform 668"/>
                    <p:cNvSpPr>
                      <a:spLocks/>
                    </p:cNvSpPr>
                    <p:nvPr/>
                  </p:nvSpPr>
                  <p:spPr bwMode="auto">
                    <a:xfrm>
                      <a:off x="4170" y="3693"/>
                      <a:ext cx="188" cy="150"/>
                    </a:xfrm>
                    <a:custGeom>
                      <a:avLst/>
                      <a:gdLst>
                        <a:gd name="T0" fmla="*/ 29 w 188"/>
                        <a:gd name="T1" fmla="*/ 19 h 150"/>
                        <a:gd name="T2" fmla="*/ 16 w 188"/>
                        <a:gd name="T3" fmla="*/ 38 h 150"/>
                        <a:gd name="T4" fmla="*/ 12 w 188"/>
                        <a:gd name="T5" fmla="*/ 46 h 150"/>
                        <a:gd name="T6" fmla="*/ 10 w 188"/>
                        <a:gd name="T7" fmla="*/ 54 h 150"/>
                        <a:gd name="T8" fmla="*/ 7 w 188"/>
                        <a:gd name="T9" fmla="*/ 66 h 150"/>
                        <a:gd name="T10" fmla="*/ 7 w 188"/>
                        <a:gd name="T11" fmla="*/ 77 h 150"/>
                        <a:gd name="T12" fmla="*/ 10 w 188"/>
                        <a:gd name="T13" fmla="*/ 88 h 150"/>
                        <a:gd name="T14" fmla="*/ 14 w 188"/>
                        <a:gd name="T15" fmla="*/ 98 h 150"/>
                        <a:gd name="T16" fmla="*/ 25 w 188"/>
                        <a:gd name="T17" fmla="*/ 105 h 150"/>
                        <a:gd name="T18" fmla="*/ 14 w 188"/>
                        <a:gd name="T19" fmla="*/ 99 h 150"/>
                        <a:gd name="T20" fmla="*/ 10 w 188"/>
                        <a:gd name="T21" fmla="*/ 99 h 150"/>
                        <a:gd name="T22" fmla="*/ 3 w 188"/>
                        <a:gd name="T23" fmla="*/ 101 h 150"/>
                        <a:gd name="T24" fmla="*/ 1 w 188"/>
                        <a:gd name="T25" fmla="*/ 104 h 150"/>
                        <a:gd name="T26" fmla="*/ 0 w 188"/>
                        <a:gd name="T27" fmla="*/ 109 h 150"/>
                        <a:gd name="T28" fmla="*/ 2 w 188"/>
                        <a:gd name="T29" fmla="*/ 113 h 150"/>
                        <a:gd name="T30" fmla="*/ 5 w 188"/>
                        <a:gd name="T31" fmla="*/ 118 h 150"/>
                        <a:gd name="T32" fmla="*/ 20 w 188"/>
                        <a:gd name="T33" fmla="*/ 127 h 150"/>
                        <a:gd name="T34" fmla="*/ 41 w 188"/>
                        <a:gd name="T35" fmla="*/ 135 h 150"/>
                        <a:gd name="T36" fmla="*/ 51 w 188"/>
                        <a:gd name="T37" fmla="*/ 138 h 150"/>
                        <a:gd name="T38" fmla="*/ 63 w 188"/>
                        <a:gd name="T39" fmla="*/ 140 h 150"/>
                        <a:gd name="T40" fmla="*/ 72 w 188"/>
                        <a:gd name="T41" fmla="*/ 140 h 150"/>
                        <a:gd name="T42" fmla="*/ 81 w 188"/>
                        <a:gd name="T43" fmla="*/ 142 h 150"/>
                        <a:gd name="T44" fmla="*/ 93 w 188"/>
                        <a:gd name="T45" fmla="*/ 146 h 150"/>
                        <a:gd name="T46" fmla="*/ 120 w 188"/>
                        <a:gd name="T47" fmla="*/ 149 h 150"/>
                        <a:gd name="T48" fmla="*/ 152 w 188"/>
                        <a:gd name="T49" fmla="*/ 143 h 150"/>
                        <a:gd name="T50" fmla="*/ 172 w 188"/>
                        <a:gd name="T51" fmla="*/ 143 h 150"/>
                        <a:gd name="T52" fmla="*/ 177 w 188"/>
                        <a:gd name="T53" fmla="*/ 141 h 150"/>
                        <a:gd name="T54" fmla="*/ 183 w 188"/>
                        <a:gd name="T55" fmla="*/ 137 h 150"/>
                        <a:gd name="T56" fmla="*/ 184 w 188"/>
                        <a:gd name="T57" fmla="*/ 130 h 150"/>
                        <a:gd name="T58" fmla="*/ 187 w 188"/>
                        <a:gd name="T59" fmla="*/ 106 h 150"/>
                        <a:gd name="T60" fmla="*/ 187 w 188"/>
                        <a:gd name="T61" fmla="*/ 87 h 150"/>
                        <a:gd name="T62" fmla="*/ 185 w 188"/>
                        <a:gd name="T63" fmla="*/ 77 h 150"/>
                        <a:gd name="T64" fmla="*/ 184 w 188"/>
                        <a:gd name="T65" fmla="*/ 70 h 150"/>
                        <a:gd name="T66" fmla="*/ 183 w 188"/>
                        <a:gd name="T67" fmla="*/ 63 h 150"/>
                        <a:gd name="T68" fmla="*/ 181 w 188"/>
                        <a:gd name="T69" fmla="*/ 56 h 150"/>
                        <a:gd name="T70" fmla="*/ 171 w 188"/>
                        <a:gd name="T71" fmla="*/ 29 h 150"/>
                        <a:gd name="T72" fmla="*/ 159 w 188"/>
                        <a:gd name="T73" fmla="*/ 0 h 150"/>
                        <a:gd name="T74" fmla="*/ 29 w 188"/>
                        <a:gd name="T75" fmla="*/ 19 h 15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</a:cxnLst>
                      <a:rect l="0" t="0" r="r" b="b"/>
                      <a:pathLst>
                        <a:path w="188" h="150">
                          <a:moveTo>
                            <a:pt x="29" y="19"/>
                          </a:moveTo>
                          <a:lnTo>
                            <a:pt x="16" y="38"/>
                          </a:lnTo>
                          <a:lnTo>
                            <a:pt x="12" y="46"/>
                          </a:lnTo>
                          <a:lnTo>
                            <a:pt x="10" y="54"/>
                          </a:lnTo>
                          <a:lnTo>
                            <a:pt x="7" y="66"/>
                          </a:lnTo>
                          <a:lnTo>
                            <a:pt x="7" y="77"/>
                          </a:lnTo>
                          <a:lnTo>
                            <a:pt x="10" y="88"/>
                          </a:lnTo>
                          <a:lnTo>
                            <a:pt x="14" y="98"/>
                          </a:lnTo>
                          <a:lnTo>
                            <a:pt x="25" y="105"/>
                          </a:lnTo>
                          <a:lnTo>
                            <a:pt x="14" y="99"/>
                          </a:lnTo>
                          <a:lnTo>
                            <a:pt x="10" y="99"/>
                          </a:lnTo>
                          <a:lnTo>
                            <a:pt x="3" y="101"/>
                          </a:lnTo>
                          <a:lnTo>
                            <a:pt x="1" y="104"/>
                          </a:lnTo>
                          <a:lnTo>
                            <a:pt x="0" y="109"/>
                          </a:lnTo>
                          <a:lnTo>
                            <a:pt x="2" y="113"/>
                          </a:lnTo>
                          <a:lnTo>
                            <a:pt x="5" y="118"/>
                          </a:lnTo>
                          <a:lnTo>
                            <a:pt x="20" y="127"/>
                          </a:lnTo>
                          <a:lnTo>
                            <a:pt x="41" y="135"/>
                          </a:lnTo>
                          <a:lnTo>
                            <a:pt x="51" y="138"/>
                          </a:lnTo>
                          <a:lnTo>
                            <a:pt x="63" y="140"/>
                          </a:lnTo>
                          <a:lnTo>
                            <a:pt x="72" y="140"/>
                          </a:lnTo>
                          <a:lnTo>
                            <a:pt x="81" y="142"/>
                          </a:lnTo>
                          <a:lnTo>
                            <a:pt x="93" y="146"/>
                          </a:lnTo>
                          <a:lnTo>
                            <a:pt x="120" y="149"/>
                          </a:lnTo>
                          <a:lnTo>
                            <a:pt x="152" y="143"/>
                          </a:lnTo>
                          <a:lnTo>
                            <a:pt x="172" y="143"/>
                          </a:lnTo>
                          <a:lnTo>
                            <a:pt x="177" y="141"/>
                          </a:lnTo>
                          <a:lnTo>
                            <a:pt x="183" y="137"/>
                          </a:lnTo>
                          <a:lnTo>
                            <a:pt x="184" y="130"/>
                          </a:lnTo>
                          <a:lnTo>
                            <a:pt x="187" y="106"/>
                          </a:lnTo>
                          <a:lnTo>
                            <a:pt x="187" y="87"/>
                          </a:lnTo>
                          <a:lnTo>
                            <a:pt x="185" y="77"/>
                          </a:lnTo>
                          <a:lnTo>
                            <a:pt x="184" y="70"/>
                          </a:lnTo>
                          <a:lnTo>
                            <a:pt x="183" y="63"/>
                          </a:lnTo>
                          <a:lnTo>
                            <a:pt x="181" y="56"/>
                          </a:lnTo>
                          <a:lnTo>
                            <a:pt x="171" y="29"/>
                          </a:lnTo>
                          <a:lnTo>
                            <a:pt x="159" y="0"/>
                          </a:lnTo>
                          <a:lnTo>
                            <a:pt x="29" y="19"/>
                          </a:lnTo>
                        </a:path>
                      </a:pathLst>
                    </a:custGeom>
                    <a:solidFill>
                      <a:srgbClr val="FFE0C0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455" name="Arc 669"/>
                    <p:cNvSpPr>
                      <a:spLocks/>
                    </p:cNvSpPr>
                    <p:nvPr/>
                  </p:nvSpPr>
                  <p:spPr bwMode="auto">
                    <a:xfrm>
                      <a:off x="4195" y="3793"/>
                      <a:ext cx="9" cy="12"/>
                    </a:xfrm>
                    <a:custGeom>
                      <a:avLst/>
                      <a:gdLst>
                        <a:gd name="G0" fmla="+- 21600 0 0"/>
                        <a:gd name="G1" fmla="+- 21468 0 0"/>
                        <a:gd name="G2" fmla="+- 21600 0 0"/>
                        <a:gd name="T0" fmla="*/ 0 w 21600"/>
                        <a:gd name="T1" fmla="*/ 21468 h 21468"/>
                        <a:gd name="T2" fmla="*/ 19215 w 21600"/>
                        <a:gd name="T3" fmla="*/ 0 h 21468"/>
                        <a:gd name="T4" fmla="*/ 21600 w 21600"/>
                        <a:gd name="T5" fmla="*/ 21468 h 2146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468" fill="none" extrusionOk="0">
                          <a:moveTo>
                            <a:pt x="0" y="21468"/>
                          </a:moveTo>
                          <a:cubicBezTo>
                            <a:pt x="0" y="10461"/>
                            <a:pt x="8275" y="1215"/>
                            <a:pt x="19215" y="0"/>
                          </a:cubicBezTo>
                        </a:path>
                        <a:path w="21600" h="21468" stroke="0" extrusionOk="0">
                          <a:moveTo>
                            <a:pt x="0" y="21468"/>
                          </a:moveTo>
                          <a:cubicBezTo>
                            <a:pt x="0" y="10461"/>
                            <a:pt x="8275" y="1215"/>
                            <a:pt x="19215" y="0"/>
                          </a:cubicBezTo>
                          <a:lnTo>
                            <a:pt x="21600" y="21468"/>
                          </a:lnTo>
                          <a:close/>
                        </a:path>
                      </a:pathLst>
                    </a:custGeom>
                    <a:noFill/>
                    <a:ln w="12700" cap="rnd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</p:grpSp>
              <p:sp>
                <p:nvSpPr>
                  <p:cNvPr id="452" name="Rectangle 670"/>
                  <p:cNvSpPr>
                    <a:spLocks noChangeArrowheads="1"/>
                  </p:cNvSpPr>
                  <p:nvPr/>
                </p:nvSpPr>
                <p:spPr bwMode="auto">
                  <a:xfrm>
                    <a:off x="4209" y="3711"/>
                    <a:ext cx="152" cy="22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453" name="Freeform 671"/>
                  <p:cNvSpPr>
                    <a:spLocks/>
                  </p:cNvSpPr>
                  <p:nvPr/>
                </p:nvSpPr>
                <p:spPr bwMode="auto">
                  <a:xfrm>
                    <a:off x="4194" y="3313"/>
                    <a:ext cx="186" cy="409"/>
                  </a:xfrm>
                  <a:custGeom>
                    <a:avLst/>
                    <a:gdLst>
                      <a:gd name="T0" fmla="*/ 7 w 186"/>
                      <a:gd name="T1" fmla="*/ 140 h 409"/>
                      <a:gd name="T2" fmla="*/ 4 w 186"/>
                      <a:gd name="T3" fmla="*/ 262 h 409"/>
                      <a:gd name="T4" fmla="*/ 0 w 186"/>
                      <a:gd name="T5" fmla="*/ 408 h 409"/>
                      <a:gd name="T6" fmla="*/ 178 w 186"/>
                      <a:gd name="T7" fmla="*/ 407 h 409"/>
                      <a:gd name="T8" fmla="*/ 179 w 186"/>
                      <a:gd name="T9" fmla="*/ 253 h 409"/>
                      <a:gd name="T10" fmla="*/ 179 w 186"/>
                      <a:gd name="T11" fmla="*/ 173 h 409"/>
                      <a:gd name="T12" fmla="*/ 185 w 186"/>
                      <a:gd name="T13" fmla="*/ 91 h 409"/>
                      <a:gd name="T14" fmla="*/ 183 w 186"/>
                      <a:gd name="T15" fmla="*/ 71 h 409"/>
                      <a:gd name="T16" fmla="*/ 181 w 186"/>
                      <a:gd name="T17" fmla="*/ 57 h 409"/>
                      <a:gd name="T18" fmla="*/ 178 w 186"/>
                      <a:gd name="T19" fmla="*/ 43 h 409"/>
                      <a:gd name="T20" fmla="*/ 174 w 186"/>
                      <a:gd name="T21" fmla="*/ 34 h 409"/>
                      <a:gd name="T22" fmla="*/ 169 w 186"/>
                      <a:gd name="T23" fmla="*/ 24 h 409"/>
                      <a:gd name="T24" fmla="*/ 162 w 186"/>
                      <a:gd name="T25" fmla="*/ 18 h 409"/>
                      <a:gd name="T26" fmla="*/ 151 w 186"/>
                      <a:gd name="T27" fmla="*/ 11 h 409"/>
                      <a:gd name="T28" fmla="*/ 138 w 186"/>
                      <a:gd name="T29" fmla="*/ 5 h 409"/>
                      <a:gd name="T30" fmla="*/ 124 w 186"/>
                      <a:gd name="T31" fmla="*/ 2 h 409"/>
                      <a:gd name="T32" fmla="*/ 108 w 186"/>
                      <a:gd name="T33" fmla="*/ 0 h 409"/>
                      <a:gd name="T34" fmla="*/ 95 w 186"/>
                      <a:gd name="T35" fmla="*/ 0 h 409"/>
                      <a:gd name="T36" fmla="*/ 78 w 186"/>
                      <a:gd name="T37" fmla="*/ 2 h 409"/>
                      <a:gd name="T38" fmla="*/ 64 w 186"/>
                      <a:gd name="T39" fmla="*/ 7 h 409"/>
                      <a:gd name="T40" fmla="*/ 55 w 186"/>
                      <a:gd name="T41" fmla="*/ 12 h 409"/>
                      <a:gd name="T42" fmla="*/ 43 w 186"/>
                      <a:gd name="T43" fmla="*/ 19 h 409"/>
                      <a:gd name="T44" fmla="*/ 36 w 186"/>
                      <a:gd name="T45" fmla="*/ 27 h 409"/>
                      <a:gd name="T46" fmla="*/ 28 w 186"/>
                      <a:gd name="T47" fmla="*/ 40 h 409"/>
                      <a:gd name="T48" fmla="*/ 21 w 186"/>
                      <a:gd name="T49" fmla="*/ 54 h 409"/>
                      <a:gd name="T50" fmla="*/ 15 w 186"/>
                      <a:gd name="T51" fmla="*/ 77 h 409"/>
                      <a:gd name="T52" fmla="*/ 7 w 186"/>
                      <a:gd name="T53" fmla="*/ 140 h 40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186" h="409">
                        <a:moveTo>
                          <a:pt x="7" y="140"/>
                        </a:moveTo>
                        <a:lnTo>
                          <a:pt x="4" y="262"/>
                        </a:lnTo>
                        <a:lnTo>
                          <a:pt x="0" y="408"/>
                        </a:lnTo>
                        <a:lnTo>
                          <a:pt x="178" y="407"/>
                        </a:lnTo>
                        <a:lnTo>
                          <a:pt x="179" y="253"/>
                        </a:lnTo>
                        <a:lnTo>
                          <a:pt x="179" y="173"/>
                        </a:lnTo>
                        <a:lnTo>
                          <a:pt x="185" y="91"/>
                        </a:lnTo>
                        <a:lnTo>
                          <a:pt x="183" y="71"/>
                        </a:lnTo>
                        <a:lnTo>
                          <a:pt x="181" y="57"/>
                        </a:lnTo>
                        <a:lnTo>
                          <a:pt x="178" y="43"/>
                        </a:lnTo>
                        <a:lnTo>
                          <a:pt x="174" y="34"/>
                        </a:lnTo>
                        <a:lnTo>
                          <a:pt x="169" y="24"/>
                        </a:lnTo>
                        <a:lnTo>
                          <a:pt x="162" y="18"/>
                        </a:lnTo>
                        <a:lnTo>
                          <a:pt x="151" y="11"/>
                        </a:lnTo>
                        <a:lnTo>
                          <a:pt x="138" y="5"/>
                        </a:lnTo>
                        <a:lnTo>
                          <a:pt x="124" y="2"/>
                        </a:lnTo>
                        <a:lnTo>
                          <a:pt x="108" y="0"/>
                        </a:lnTo>
                        <a:lnTo>
                          <a:pt x="95" y="0"/>
                        </a:lnTo>
                        <a:lnTo>
                          <a:pt x="78" y="2"/>
                        </a:lnTo>
                        <a:lnTo>
                          <a:pt x="64" y="7"/>
                        </a:lnTo>
                        <a:lnTo>
                          <a:pt x="55" y="12"/>
                        </a:lnTo>
                        <a:lnTo>
                          <a:pt x="43" y="19"/>
                        </a:lnTo>
                        <a:lnTo>
                          <a:pt x="36" y="27"/>
                        </a:lnTo>
                        <a:lnTo>
                          <a:pt x="28" y="40"/>
                        </a:lnTo>
                        <a:lnTo>
                          <a:pt x="21" y="54"/>
                        </a:lnTo>
                        <a:lnTo>
                          <a:pt x="15" y="77"/>
                        </a:lnTo>
                        <a:lnTo>
                          <a:pt x="7" y="140"/>
                        </a:lnTo>
                      </a:path>
                    </a:pathLst>
                  </a:custGeom>
                  <a:solidFill>
                    <a:srgbClr val="80400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418" name="Group 672"/>
                <p:cNvGrpSpPr>
                  <a:grpSpLocks/>
                </p:cNvGrpSpPr>
                <p:nvPr/>
              </p:nvGrpSpPr>
              <p:grpSpPr bwMode="auto">
                <a:xfrm>
                  <a:off x="4169" y="2918"/>
                  <a:ext cx="338" cy="433"/>
                  <a:chOff x="4169" y="2918"/>
                  <a:chExt cx="338" cy="433"/>
                </a:xfrm>
              </p:grpSpPr>
              <p:grpSp>
                <p:nvGrpSpPr>
                  <p:cNvPr id="446" name="Group 673"/>
                  <p:cNvGrpSpPr>
                    <a:grpSpLocks/>
                  </p:cNvGrpSpPr>
                  <p:nvPr/>
                </p:nvGrpSpPr>
                <p:grpSpPr bwMode="auto">
                  <a:xfrm>
                    <a:off x="4169" y="2918"/>
                    <a:ext cx="338" cy="433"/>
                    <a:chOff x="4169" y="2918"/>
                    <a:chExt cx="338" cy="433"/>
                  </a:xfrm>
                </p:grpSpPr>
                <p:sp>
                  <p:nvSpPr>
                    <p:cNvPr id="448" name="Freeform 674"/>
                    <p:cNvSpPr>
                      <a:spLocks/>
                    </p:cNvSpPr>
                    <p:nvPr/>
                  </p:nvSpPr>
                  <p:spPr bwMode="auto">
                    <a:xfrm>
                      <a:off x="4169" y="2918"/>
                      <a:ext cx="338" cy="433"/>
                    </a:xfrm>
                    <a:custGeom>
                      <a:avLst/>
                      <a:gdLst>
                        <a:gd name="T0" fmla="*/ 224 w 338"/>
                        <a:gd name="T1" fmla="*/ 8 h 433"/>
                        <a:gd name="T2" fmla="*/ 185 w 338"/>
                        <a:gd name="T3" fmla="*/ 3 h 433"/>
                        <a:gd name="T4" fmla="*/ 136 w 338"/>
                        <a:gd name="T5" fmla="*/ 0 h 433"/>
                        <a:gd name="T6" fmla="*/ 91 w 338"/>
                        <a:gd name="T7" fmla="*/ 7 h 433"/>
                        <a:gd name="T8" fmla="*/ 37 w 338"/>
                        <a:gd name="T9" fmla="*/ 25 h 433"/>
                        <a:gd name="T10" fmla="*/ 28 w 338"/>
                        <a:gd name="T11" fmla="*/ 46 h 433"/>
                        <a:gd name="T12" fmla="*/ 31 w 338"/>
                        <a:gd name="T13" fmla="*/ 63 h 433"/>
                        <a:gd name="T14" fmla="*/ 24 w 338"/>
                        <a:gd name="T15" fmla="*/ 81 h 433"/>
                        <a:gd name="T16" fmla="*/ 16 w 338"/>
                        <a:gd name="T17" fmla="*/ 111 h 433"/>
                        <a:gd name="T18" fmla="*/ 6 w 338"/>
                        <a:gd name="T19" fmla="*/ 124 h 433"/>
                        <a:gd name="T20" fmla="*/ 15 w 338"/>
                        <a:gd name="T21" fmla="*/ 133 h 433"/>
                        <a:gd name="T22" fmla="*/ 23 w 338"/>
                        <a:gd name="T23" fmla="*/ 148 h 433"/>
                        <a:gd name="T24" fmla="*/ 10 w 338"/>
                        <a:gd name="T25" fmla="*/ 160 h 433"/>
                        <a:gd name="T26" fmla="*/ 4 w 338"/>
                        <a:gd name="T27" fmla="*/ 172 h 433"/>
                        <a:gd name="T28" fmla="*/ 4 w 338"/>
                        <a:gd name="T29" fmla="*/ 187 h 433"/>
                        <a:gd name="T30" fmla="*/ 11 w 338"/>
                        <a:gd name="T31" fmla="*/ 203 h 433"/>
                        <a:gd name="T32" fmla="*/ 25 w 338"/>
                        <a:gd name="T33" fmla="*/ 215 h 433"/>
                        <a:gd name="T34" fmla="*/ 40 w 338"/>
                        <a:gd name="T35" fmla="*/ 225 h 433"/>
                        <a:gd name="T36" fmla="*/ 65 w 338"/>
                        <a:gd name="T37" fmla="*/ 253 h 433"/>
                        <a:gd name="T38" fmla="*/ 65 w 338"/>
                        <a:gd name="T39" fmla="*/ 288 h 433"/>
                        <a:gd name="T40" fmla="*/ 40 w 338"/>
                        <a:gd name="T41" fmla="*/ 332 h 433"/>
                        <a:gd name="T42" fmla="*/ 167 w 338"/>
                        <a:gd name="T43" fmla="*/ 397 h 433"/>
                        <a:gd name="T44" fmla="*/ 197 w 338"/>
                        <a:gd name="T45" fmla="*/ 375 h 433"/>
                        <a:gd name="T46" fmla="*/ 232 w 338"/>
                        <a:gd name="T47" fmla="*/ 362 h 433"/>
                        <a:gd name="T48" fmla="*/ 264 w 338"/>
                        <a:gd name="T49" fmla="*/ 349 h 433"/>
                        <a:gd name="T50" fmla="*/ 280 w 338"/>
                        <a:gd name="T51" fmla="*/ 332 h 433"/>
                        <a:gd name="T52" fmla="*/ 289 w 338"/>
                        <a:gd name="T53" fmla="*/ 311 h 433"/>
                        <a:gd name="T54" fmla="*/ 294 w 338"/>
                        <a:gd name="T55" fmla="*/ 287 h 433"/>
                        <a:gd name="T56" fmla="*/ 296 w 338"/>
                        <a:gd name="T57" fmla="*/ 245 h 433"/>
                        <a:gd name="T58" fmla="*/ 309 w 338"/>
                        <a:gd name="T59" fmla="*/ 243 h 433"/>
                        <a:gd name="T60" fmla="*/ 325 w 338"/>
                        <a:gd name="T61" fmla="*/ 234 h 433"/>
                        <a:gd name="T62" fmla="*/ 335 w 338"/>
                        <a:gd name="T63" fmla="*/ 220 h 433"/>
                        <a:gd name="T64" fmla="*/ 335 w 338"/>
                        <a:gd name="T65" fmla="*/ 200 h 433"/>
                        <a:gd name="T66" fmla="*/ 326 w 338"/>
                        <a:gd name="T67" fmla="*/ 181 h 433"/>
                        <a:gd name="T68" fmla="*/ 303 w 338"/>
                        <a:gd name="T69" fmla="*/ 151 h 433"/>
                        <a:gd name="T70" fmla="*/ 299 w 338"/>
                        <a:gd name="T71" fmla="*/ 130 h 433"/>
                        <a:gd name="T72" fmla="*/ 295 w 338"/>
                        <a:gd name="T73" fmla="*/ 82 h 433"/>
                        <a:gd name="T74" fmla="*/ 281 w 338"/>
                        <a:gd name="T75" fmla="*/ 51 h 433"/>
                        <a:gd name="T76" fmla="*/ 264 w 338"/>
                        <a:gd name="T77" fmla="*/ 29 h 433"/>
                        <a:gd name="T78" fmla="*/ 243 w 338"/>
                        <a:gd name="T79" fmla="*/ 16 h 43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</a:cxnLst>
                      <a:rect l="0" t="0" r="r" b="b"/>
                      <a:pathLst>
                        <a:path w="338" h="433">
                          <a:moveTo>
                            <a:pt x="243" y="16"/>
                          </a:moveTo>
                          <a:lnTo>
                            <a:pt x="224" y="8"/>
                          </a:lnTo>
                          <a:lnTo>
                            <a:pt x="202" y="4"/>
                          </a:lnTo>
                          <a:lnTo>
                            <a:pt x="185" y="3"/>
                          </a:lnTo>
                          <a:lnTo>
                            <a:pt x="161" y="0"/>
                          </a:lnTo>
                          <a:lnTo>
                            <a:pt x="136" y="0"/>
                          </a:lnTo>
                          <a:lnTo>
                            <a:pt x="108" y="3"/>
                          </a:lnTo>
                          <a:lnTo>
                            <a:pt x="91" y="7"/>
                          </a:lnTo>
                          <a:lnTo>
                            <a:pt x="60" y="17"/>
                          </a:lnTo>
                          <a:lnTo>
                            <a:pt x="37" y="25"/>
                          </a:lnTo>
                          <a:lnTo>
                            <a:pt x="45" y="29"/>
                          </a:lnTo>
                          <a:lnTo>
                            <a:pt x="28" y="46"/>
                          </a:lnTo>
                          <a:lnTo>
                            <a:pt x="15" y="59"/>
                          </a:lnTo>
                          <a:lnTo>
                            <a:pt x="31" y="63"/>
                          </a:lnTo>
                          <a:lnTo>
                            <a:pt x="10" y="83"/>
                          </a:lnTo>
                          <a:lnTo>
                            <a:pt x="24" y="81"/>
                          </a:lnTo>
                          <a:lnTo>
                            <a:pt x="3" y="106"/>
                          </a:lnTo>
                          <a:lnTo>
                            <a:pt x="16" y="111"/>
                          </a:lnTo>
                          <a:lnTo>
                            <a:pt x="11" y="117"/>
                          </a:lnTo>
                          <a:lnTo>
                            <a:pt x="6" y="124"/>
                          </a:lnTo>
                          <a:lnTo>
                            <a:pt x="0" y="138"/>
                          </a:lnTo>
                          <a:lnTo>
                            <a:pt x="15" y="133"/>
                          </a:lnTo>
                          <a:lnTo>
                            <a:pt x="28" y="146"/>
                          </a:lnTo>
                          <a:lnTo>
                            <a:pt x="23" y="148"/>
                          </a:lnTo>
                          <a:lnTo>
                            <a:pt x="15" y="153"/>
                          </a:lnTo>
                          <a:lnTo>
                            <a:pt x="10" y="160"/>
                          </a:lnTo>
                          <a:lnTo>
                            <a:pt x="6" y="166"/>
                          </a:lnTo>
                          <a:lnTo>
                            <a:pt x="4" y="172"/>
                          </a:lnTo>
                          <a:lnTo>
                            <a:pt x="4" y="179"/>
                          </a:lnTo>
                          <a:lnTo>
                            <a:pt x="4" y="187"/>
                          </a:lnTo>
                          <a:lnTo>
                            <a:pt x="6" y="195"/>
                          </a:lnTo>
                          <a:lnTo>
                            <a:pt x="11" y="203"/>
                          </a:lnTo>
                          <a:lnTo>
                            <a:pt x="19" y="210"/>
                          </a:lnTo>
                          <a:lnTo>
                            <a:pt x="25" y="215"/>
                          </a:lnTo>
                          <a:lnTo>
                            <a:pt x="33" y="220"/>
                          </a:lnTo>
                          <a:lnTo>
                            <a:pt x="40" y="225"/>
                          </a:lnTo>
                          <a:lnTo>
                            <a:pt x="52" y="234"/>
                          </a:lnTo>
                          <a:lnTo>
                            <a:pt x="65" y="253"/>
                          </a:lnTo>
                          <a:lnTo>
                            <a:pt x="67" y="275"/>
                          </a:lnTo>
                          <a:lnTo>
                            <a:pt x="65" y="288"/>
                          </a:lnTo>
                          <a:lnTo>
                            <a:pt x="54" y="310"/>
                          </a:lnTo>
                          <a:lnTo>
                            <a:pt x="40" y="332"/>
                          </a:lnTo>
                          <a:lnTo>
                            <a:pt x="149" y="432"/>
                          </a:lnTo>
                          <a:lnTo>
                            <a:pt x="167" y="397"/>
                          </a:lnTo>
                          <a:lnTo>
                            <a:pt x="183" y="383"/>
                          </a:lnTo>
                          <a:lnTo>
                            <a:pt x="197" y="375"/>
                          </a:lnTo>
                          <a:lnTo>
                            <a:pt x="213" y="367"/>
                          </a:lnTo>
                          <a:lnTo>
                            <a:pt x="232" y="362"/>
                          </a:lnTo>
                          <a:lnTo>
                            <a:pt x="251" y="355"/>
                          </a:lnTo>
                          <a:lnTo>
                            <a:pt x="264" y="349"/>
                          </a:lnTo>
                          <a:lnTo>
                            <a:pt x="275" y="341"/>
                          </a:lnTo>
                          <a:lnTo>
                            <a:pt x="280" y="332"/>
                          </a:lnTo>
                          <a:lnTo>
                            <a:pt x="286" y="321"/>
                          </a:lnTo>
                          <a:lnTo>
                            <a:pt x="289" y="311"/>
                          </a:lnTo>
                          <a:lnTo>
                            <a:pt x="293" y="301"/>
                          </a:lnTo>
                          <a:lnTo>
                            <a:pt x="294" y="287"/>
                          </a:lnTo>
                          <a:lnTo>
                            <a:pt x="296" y="267"/>
                          </a:lnTo>
                          <a:lnTo>
                            <a:pt x="296" y="245"/>
                          </a:lnTo>
                          <a:lnTo>
                            <a:pt x="302" y="244"/>
                          </a:lnTo>
                          <a:lnTo>
                            <a:pt x="309" y="243"/>
                          </a:lnTo>
                          <a:lnTo>
                            <a:pt x="317" y="239"/>
                          </a:lnTo>
                          <a:lnTo>
                            <a:pt x="325" y="234"/>
                          </a:lnTo>
                          <a:lnTo>
                            <a:pt x="331" y="227"/>
                          </a:lnTo>
                          <a:lnTo>
                            <a:pt x="335" y="220"/>
                          </a:lnTo>
                          <a:lnTo>
                            <a:pt x="337" y="211"/>
                          </a:lnTo>
                          <a:lnTo>
                            <a:pt x="335" y="200"/>
                          </a:lnTo>
                          <a:lnTo>
                            <a:pt x="331" y="190"/>
                          </a:lnTo>
                          <a:lnTo>
                            <a:pt x="326" y="181"/>
                          </a:lnTo>
                          <a:lnTo>
                            <a:pt x="320" y="172"/>
                          </a:lnTo>
                          <a:lnTo>
                            <a:pt x="303" y="151"/>
                          </a:lnTo>
                          <a:lnTo>
                            <a:pt x="299" y="142"/>
                          </a:lnTo>
                          <a:lnTo>
                            <a:pt x="299" y="130"/>
                          </a:lnTo>
                          <a:lnTo>
                            <a:pt x="298" y="98"/>
                          </a:lnTo>
                          <a:lnTo>
                            <a:pt x="295" y="82"/>
                          </a:lnTo>
                          <a:lnTo>
                            <a:pt x="290" y="65"/>
                          </a:lnTo>
                          <a:lnTo>
                            <a:pt x="281" y="51"/>
                          </a:lnTo>
                          <a:lnTo>
                            <a:pt x="273" y="39"/>
                          </a:lnTo>
                          <a:lnTo>
                            <a:pt x="264" y="29"/>
                          </a:lnTo>
                          <a:lnTo>
                            <a:pt x="254" y="22"/>
                          </a:lnTo>
                          <a:lnTo>
                            <a:pt x="243" y="16"/>
                          </a:lnTo>
                        </a:path>
                      </a:pathLst>
                    </a:custGeom>
                    <a:solidFill>
                      <a:srgbClr val="FFE0C0"/>
                    </a:solidFill>
                    <a:ln w="12700" cap="rnd" cmpd="sng">
                      <a:solidFill>
                        <a:srgbClr val="804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449" name="Freeform 675"/>
                    <p:cNvSpPr>
                      <a:spLocks/>
                    </p:cNvSpPr>
                    <p:nvPr/>
                  </p:nvSpPr>
                  <p:spPr bwMode="auto">
                    <a:xfrm>
                      <a:off x="4408" y="3209"/>
                      <a:ext cx="54" cy="17"/>
                    </a:xfrm>
                    <a:custGeom>
                      <a:avLst/>
                      <a:gdLst>
                        <a:gd name="T0" fmla="*/ 53 w 54"/>
                        <a:gd name="T1" fmla="*/ 4 h 17"/>
                        <a:gd name="T2" fmla="*/ 37 w 54"/>
                        <a:gd name="T3" fmla="*/ 0 h 17"/>
                        <a:gd name="T4" fmla="*/ 23 w 54"/>
                        <a:gd name="T5" fmla="*/ 0 h 17"/>
                        <a:gd name="T6" fmla="*/ 13 w 54"/>
                        <a:gd name="T7" fmla="*/ 2 h 17"/>
                        <a:gd name="T8" fmla="*/ 4 w 54"/>
                        <a:gd name="T9" fmla="*/ 10 h 17"/>
                        <a:gd name="T10" fmla="*/ 0 w 54"/>
                        <a:gd name="T11" fmla="*/ 16 h 1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54" h="17">
                          <a:moveTo>
                            <a:pt x="53" y="4"/>
                          </a:moveTo>
                          <a:lnTo>
                            <a:pt x="37" y="0"/>
                          </a:lnTo>
                          <a:lnTo>
                            <a:pt x="23" y="0"/>
                          </a:lnTo>
                          <a:lnTo>
                            <a:pt x="13" y="2"/>
                          </a:lnTo>
                          <a:lnTo>
                            <a:pt x="4" y="10"/>
                          </a:lnTo>
                          <a:lnTo>
                            <a:pt x="0" y="16"/>
                          </a:lnTo>
                        </a:path>
                      </a:pathLst>
                    </a:custGeom>
                    <a:noFill/>
                    <a:ln w="12700" cap="rnd" cmpd="sng">
                      <a:solidFill>
                        <a:srgbClr val="804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450" name="Arc 676"/>
                    <p:cNvSpPr>
                      <a:spLocks/>
                    </p:cNvSpPr>
                    <p:nvPr/>
                  </p:nvSpPr>
                  <p:spPr bwMode="auto">
                    <a:xfrm>
                      <a:off x="4184" y="3071"/>
                      <a:ext cx="27" cy="33"/>
                    </a:xfrm>
                    <a:custGeom>
                      <a:avLst/>
                      <a:gdLst>
                        <a:gd name="G0" fmla="+- 21600 0 0"/>
                        <a:gd name="G1" fmla="+- 21585 0 0"/>
                        <a:gd name="G2" fmla="+- 21600 0 0"/>
                        <a:gd name="T0" fmla="*/ 0 w 21600"/>
                        <a:gd name="T1" fmla="*/ 21585 h 21585"/>
                        <a:gd name="T2" fmla="*/ 20801 w 21600"/>
                        <a:gd name="T3" fmla="*/ 0 h 21585"/>
                        <a:gd name="T4" fmla="*/ 21600 w 21600"/>
                        <a:gd name="T5" fmla="*/ 21585 h 2158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585" fill="none" extrusionOk="0">
                          <a:moveTo>
                            <a:pt x="0" y="21585"/>
                          </a:moveTo>
                          <a:cubicBezTo>
                            <a:pt x="0" y="9966"/>
                            <a:pt x="9190" y="429"/>
                            <a:pt x="20800" y="-1"/>
                          </a:cubicBezTo>
                        </a:path>
                        <a:path w="21600" h="21585" stroke="0" extrusionOk="0">
                          <a:moveTo>
                            <a:pt x="0" y="21585"/>
                          </a:moveTo>
                          <a:cubicBezTo>
                            <a:pt x="0" y="9966"/>
                            <a:pt x="9190" y="429"/>
                            <a:pt x="20800" y="-1"/>
                          </a:cubicBezTo>
                          <a:lnTo>
                            <a:pt x="21600" y="21585"/>
                          </a:lnTo>
                          <a:close/>
                        </a:path>
                      </a:pathLst>
                    </a:custGeom>
                    <a:noFill/>
                    <a:ln w="12700" cap="rnd">
                      <a:solidFill>
                        <a:srgbClr val="804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</p:grpSp>
              <p:sp>
                <p:nvSpPr>
                  <p:cNvPr id="447" name="Freeform 677"/>
                  <p:cNvSpPr>
                    <a:spLocks/>
                  </p:cNvSpPr>
                  <p:nvPr/>
                </p:nvSpPr>
                <p:spPr bwMode="auto">
                  <a:xfrm>
                    <a:off x="4169" y="2918"/>
                    <a:ext cx="254" cy="188"/>
                  </a:xfrm>
                  <a:custGeom>
                    <a:avLst/>
                    <a:gdLst>
                      <a:gd name="T0" fmla="*/ 222 w 254"/>
                      <a:gd name="T1" fmla="*/ 8 h 188"/>
                      <a:gd name="T2" fmla="*/ 185 w 254"/>
                      <a:gd name="T3" fmla="*/ 3 h 188"/>
                      <a:gd name="T4" fmla="*/ 136 w 254"/>
                      <a:gd name="T5" fmla="*/ 0 h 188"/>
                      <a:gd name="T6" fmla="*/ 91 w 254"/>
                      <a:gd name="T7" fmla="*/ 7 h 188"/>
                      <a:gd name="T8" fmla="*/ 37 w 254"/>
                      <a:gd name="T9" fmla="*/ 25 h 188"/>
                      <a:gd name="T10" fmla="*/ 28 w 254"/>
                      <a:gd name="T11" fmla="*/ 46 h 188"/>
                      <a:gd name="T12" fmla="*/ 31 w 254"/>
                      <a:gd name="T13" fmla="*/ 63 h 188"/>
                      <a:gd name="T14" fmla="*/ 24 w 254"/>
                      <a:gd name="T15" fmla="*/ 81 h 188"/>
                      <a:gd name="T16" fmla="*/ 16 w 254"/>
                      <a:gd name="T17" fmla="*/ 110 h 188"/>
                      <a:gd name="T18" fmla="*/ 6 w 254"/>
                      <a:gd name="T19" fmla="*/ 123 h 188"/>
                      <a:gd name="T20" fmla="*/ 15 w 254"/>
                      <a:gd name="T21" fmla="*/ 132 h 188"/>
                      <a:gd name="T22" fmla="*/ 34 w 254"/>
                      <a:gd name="T23" fmla="*/ 144 h 188"/>
                      <a:gd name="T24" fmla="*/ 52 w 254"/>
                      <a:gd name="T25" fmla="*/ 145 h 188"/>
                      <a:gd name="T26" fmla="*/ 65 w 254"/>
                      <a:gd name="T27" fmla="*/ 155 h 188"/>
                      <a:gd name="T28" fmla="*/ 70 w 254"/>
                      <a:gd name="T29" fmla="*/ 167 h 188"/>
                      <a:gd name="T30" fmla="*/ 80 w 254"/>
                      <a:gd name="T31" fmla="*/ 177 h 188"/>
                      <a:gd name="T32" fmla="*/ 86 w 254"/>
                      <a:gd name="T33" fmla="*/ 173 h 188"/>
                      <a:gd name="T34" fmla="*/ 94 w 254"/>
                      <a:gd name="T35" fmla="*/ 158 h 188"/>
                      <a:gd name="T36" fmla="*/ 112 w 254"/>
                      <a:gd name="T37" fmla="*/ 139 h 188"/>
                      <a:gd name="T38" fmla="*/ 121 w 254"/>
                      <a:gd name="T39" fmla="*/ 125 h 188"/>
                      <a:gd name="T40" fmla="*/ 140 w 254"/>
                      <a:gd name="T41" fmla="*/ 117 h 188"/>
                      <a:gd name="T42" fmla="*/ 147 w 254"/>
                      <a:gd name="T43" fmla="*/ 107 h 188"/>
                      <a:gd name="T44" fmla="*/ 148 w 254"/>
                      <a:gd name="T45" fmla="*/ 87 h 188"/>
                      <a:gd name="T46" fmla="*/ 139 w 254"/>
                      <a:gd name="T47" fmla="*/ 71 h 188"/>
                      <a:gd name="T48" fmla="*/ 132 w 254"/>
                      <a:gd name="T49" fmla="*/ 62 h 188"/>
                      <a:gd name="T50" fmla="*/ 130 w 254"/>
                      <a:gd name="T51" fmla="*/ 49 h 188"/>
                      <a:gd name="T52" fmla="*/ 140 w 254"/>
                      <a:gd name="T53" fmla="*/ 38 h 188"/>
                      <a:gd name="T54" fmla="*/ 156 w 254"/>
                      <a:gd name="T55" fmla="*/ 33 h 188"/>
                      <a:gd name="T56" fmla="*/ 160 w 254"/>
                      <a:gd name="T57" fmla="*/ 28 h 188"/>
                      <a:gd name="T58" fmla="*/ 164 w 254"/>
                      <a:gd name="T59" fmla="*/ 22 h 188"/>
                      <a:gd name="T60" fmla="*/ 179 w 254"/>
                      <a:gd name="T61" fmla="*/ 21 h 188"/>
                      <a:gd name="T62" fmla="*/ 195 w 254"/>
                      <a:gd name="T63" fmla="*/ 22 h 188"/>
                      <a:gd name="T64" fmla="*/ 212 w 254"/>
                      <a:gd name="T65" fmla="*/ 16 h 188"/>
                      <a:gd name="T66" fmla="*/ 233 w 254"/>
                      <a:gd name="T67" fmla="*/ 18 h 188"/>
                      <a:gd name="T68" fmla="*/ 240 w 254"/>
                      <a:gd name="T69" fmla="*/ 16 h 1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254" h="188">
                        <a:moveTo>
                          <a:pt x="240" y="16"/>
                        </a:moveTo>
                        <a:lnTo>
                          <a:pt x="222" y="8"/>
                        </a:lnTo>
                        <a:lnTo>
                          <a:pt x="201" y="4"/>
                        </a:lnTo>
                        <a:lnTo>
                          <a:pt x="185" y="3"/>
                        </a:lnTo>
                        <a:lnTo>
                          <a:pt x="160" y="0"/>
                        </a:lnTo>
                        <a:lnTo>
                          <a:pt x="136" y="0"/>
                        </a:lnTo>
                        <a:lnTo>
                          <a:pt x="107" y="3"/>
                        </a:lnTo>
                        <a:lnTo>
                          <a:pt x="91" y="7"/>
                        </a:lnTo>
                        <a:lnTo>
                          <a:pt x="60" y="17"/>
                        </a:lnTo>
                        <a:lnTo>
                          <a:pt x="37" y="25"/>
                        </a:lnTo>
                        <a:lnTo>
                          <a:pt x="44" y="29"/>
                        </a:lnTo>
                        <a:lnTo>
                          <a:pt x="28" y="46"/>
                        </a:lnTo>
                        <a:lnTo>
                          <a:pt x="15" y="59"/>
                        </a:lnTo>
                        <a:lnTo>
                          <a:pt x="31" y="63"/>
                        </a:lnTo>
                        <a:lnTo>
                          <a:pt x="10" y="82"/>
                        </a:lnTo>
                        <a:lnTo>
                          <a:pt x="24" y="81"/>
                        </a:lnTo>
                        <a:lnTo>
                          <a:pt x="3" y="106"/>
                        </a:lnTo>
                        <a:lnTo>
                          <a:pt x="16" y="110"/>
                        </a:lnTo>
                        <a:lnTo>
                          <a:pt x="11" y="116"/>
                        </a:lnTo>
                        <a:lnTo>
                          <a:pt x="6" y="123"/>
                        </a:lnTo>
                        <a:lnTo>
                          <a:pt x="0" y="137"/>
                        </a:lnTo>
                        <a:lnTo>
                          <a:pt x="15" y="132"/>
                        </a:lnTo>
                        <a:lnTo>
                          <a:pt x="28" y="147"/>
                        </a:lnTo>
                        <a:lnTo>
                          <a:pt x="34" y="144"/>
                        </a:lnTo>
                        <a:lnTo>
                          <a:pt x="42" y="143"/>
                        </a:lnTo>
                        <a:lnTo>
                          <a:pt x="52" y="145"/>
                        </a:lnTo>
                        <a:lnTo>
                          <a:pt x="60" y="148"/>
                        </a:lnTo>
                        <a:lnTo>
                          <a:pt x="65" y="155"/>
                        </a:lnTo>
                        <a:lnTo>
                          <a:pt x="67" y="162"/>
                        </a:lnTo>
                        <a:lnTo>
                          <a:pt x="70" y="167"/>
                        </a:lnTo>
                        <a:lnTo>
                          <a:pt x="76" y="173"/>
                        </a:lnTo>
                        <a:lnTo>
                          <a:pt x="80" y="177"/>
                        </a:lnTo>
                        <a:lnTo>
                          <a:pt x="88" y="187"/>
                        </a:lnTo>
                        <a:lnTo>
                          <a:pt x="86" y="173"/>
                        </a:lnTo>
                        <a:lnTo>
                          <a:pt x="88" y="167"/>
                        </a:lnTo>
                        <a:lnTo>
                          <a:pt x="94" y="158"/>
                        </a:lnTo>
                        <a:lnTo>
                          <a:pt x="102" y="150"/>
                        </a:lnTo>
                        <a:lnTo>
                          <a:pt x="112" y="139"/>
                        </a:lnTo>
                        <a:lnTo>
                          <a:pt x="116" y="132"/>
                        </a:lnTo>
                        <a:lnTo>
                          <a:pt x="121" y="125"/>
                        </a:lnTo>
                        <a:lnTo>
                          <a:pt x="129" y="121"/>
                        </a:lnTo>
                        <a:lnTo>
                          <a:pt x="140" y="117"/>
                        </a:lnTo>
                        <a:lnTo>
                          <a:pt x="143" y="112"/>
                        </a:lnTo>
                        <a:lnTo>
                          <a:pt x="147" y="107"/>
                        </a:lnTo>
                        <a:lnTo>
                          <a:pt x="150" y="101"/>
                        </a:lnTo>
                        <a:lnTo>
                          <a:pt x="148" y="87"/>
                        </a:lnTo>
                        <a:lnTo>
                          <a:pt x="145" y="77"/>
                        </a:lnTo>
                        <a:lnTo>
                          <a:pt x="139" y="71"/>
                        </a:lnTo>
                        <a:lnTo>
                          <a:pt x="136" y="66"/>
                        </a:lnTo>
                        <a:lnTo>
                          <a:pt x="132" y="62"/>
                        </a:lnTo>
                        <a:lnTo>
                          <a:pt x="130" y="57"/>
                        </a:lnTo>
                        <a:lnTo>
                          <a:pt x="130" y="49"/>
                        </a:lnTo>
                        <a:lnTo>
                          <a:pt x="133" y="43"/>
                        </a:lnTo>
                        <a:lnTo>
                          <a:pt x="140" y="38"/>
                        </a:lnTo>
                        <a:lnTo>
                          <a:pt x="148" y="35"/>
                        </a:lnTo>
                        <a:lnTo>
                          <a:pt x="156" y="33"/>
                        </a:lnTo>
                        <a:lnTo>
                          <a:pt x="166" y="33"/>
                        </a:lnTo>
                        <a:lnTo>
                          <a:pt x="160" y="28"/>
                        </a:lnTo>
                        <a:lnTo>
                          <a:pt x="160" y="25"/>
                        </a:lnTo>
                        <a:lnTo>
                          <a:pt x="164" y="22"/>
                        </a:lnTo>
                        <a:lnTo>
                          <a:pt x="169" y="21"/>
                        </a:lnTo>
                        <a:lnTo>
                          <a:pt x="179" y="21"/>
                        </a:lnTo>
                        <a:lnTo>
                          <a:pt x="188" y="22"/>
                        </a:lnTo>
                        <a:lnTo>
                          <a:pt x="195" y="22"/>
                        </a:lnTo>
                        <a:lnTo>
                          <a:pt x="204" y="19"/>
                        </a:lnTo>
                        <a:lnTo>
                          <a:pt x="212" y="16"/>
                        </a:lnTo>
                        <a:lnTo>
                          <a:pt x="222" y="17"/>
                        </a:lnTo>
                        <a:lnTo>
                          <a:pt x="233" y="18"/>
                        </a:lnTo>
                        <a:lnTo>
                          <a:pt x="253" y="22"/>
                        </a:lnTo>
                        <a:lnTo>
                          <a:pt x="240" y="16"/>
                        </a:lnTo>
                      </a:path>
                    </a:pathLst>
                  </a:custGeom>
                  <a:solidFill>
                    <a:srgbClr val="8040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419" name="Group 678"/>
                <p:cNvGrpSpPr>
                  <a:grpSpLocks/>
                </p:cNvGrpSpPr>
                <p:nvPr/>
              </p:nvGrpSpPr>
              <p:grpSpPr bwMode="auto">
                <a:xfrm>
                  <a:off x="3909" y="4093"/>
                  <a:ext cx="472" cy="81"/>
                  <a:chOff x="3909" y="4093"/>
                  <a:chExt cx="472" cy="81"/>
                </a:xfrm>
              </p:grpSpPr>
              <p:sp>
                <p:nvSpPr>
                  <p:cNvPr id="444" name="Freeform 679"/>
                  <p:cNvSpPr>
                    <a:spLocks/>
                  </p:cNvSpPr>
                  <p:nvPr/>
                </p:nvSpPr>
                <p:spPr bwMode="auto">
                  <a:xfrm>
                    <a:off x="4082" y="4093"/>
                    <a:ext cx="299" cy="67"/>
                  </a:xfrm>
                  <a:custGeom>
                    <a:avLst/>
                    <a:gdLst>
                      <a:gd name="T0" fmla="*/ 0 w 299"/>
                      <a:gd name="T1" fmla="*/ 12 h 67"/>
                      <a:gd name="T2" fmla="*/ 0 w 299"/>
                      <a:gd name="T3" fmla="*/ 51 h 67"/>
                      <a:gd name="T4" fmla="*/ 79 w 299"/>
                      <a:gd name="T5" fmla="*/ 51 h 67"/>
                      <a:gd name="T6" fmla="*/ 82 w 299"/>
                      <a:gd name="T7" fmla="*/ 43 h 67"/>
                      <a:gd name="T8" fmla="*/ 97 w 299"/>
                      <a:gd name="T9" fmla="*/ 51 h 67"/>
                      <a:gd name="T10" fmla="*/ 127 w 299"/>
                      <a:gd name="T11" fmla="*/ 59 h 67"/>
                      <a:gd name="T12" fmla="*/ 164 w 299"/>
                      <a:gd name="T13" fmla="*/ 65 h 67"/>
                      <a:gd name="T14" fmla="*/ 194 w 299"/>
                      <a:gd name="T15" fmla="*/ 66 h 67"/>
                      <a:gd name="T16" fmla="*/ 223 w 299"/>
                      <a:gd name="T17" fmla="*/ 65 h 67"/>
                      <a:gd name="T18" fmla="*/ 266 w 299"/>
                      <a:gd name="T19" fmla="*/ 62 h 67"/>
                      <a:gd name="T20" fmla="*/ 282 w 299"/>
                      <a:gd name="T21" fmla="*/ 60 h 67"/>
                      <a:gd name="T22" fmla="*/ 298 w 299"/>
                      <a:gd name="T23" fmla="*/ 56 h 67"/>
                      <a:gd name="T24" fmla="*/ 298 w 299"/>
                      <a:gd name="T25" fmla="*/ 45 h 67"/>
                      <a:gd name="T26" fmla="*/ 296 w 299"/>
                      <a:gd name="T27" fmla="*/ 40 h 67"/>
                      <a:gd name="T28" fmla="*/ 291 w 299"/>
                      <a:gd name="T29" fmla="*/ 34 h 67"/>
                      <a:gd name="T30" fmla="*/ 285 w 299"/>
                      <a:gd name="T31" fmla="*/ 30 h 67"/>
                      <a:gd name="T32" fmla="*/ 276 w 299"/>
                      <a:gd name="T33" fmla="*/ 26 h 67"/>
                      <a:gd name="T34" fmla="*/ 262 w 299"/>
                      <a:gd name="T35" fmla="*/ 20 h 67"/>
                      <a:gd name="T36" fmla="*/ 246 w 299"/>
                      <a:gd name="T37" fmla="*/ 15 h 67"/>
                      <a:gd name="T38" fmla="*/ 230 w 299"/>
                      <a:gd name="T39" fmla="*/ 11 h 67"/>
                      <a:gd name="T40" fmla="*/ 212 w 299"/>
                      <a:gd name="T41" fmla="*/ 7 h 67"/>
                      <a:gd name="T42" fmla="*/ 152 w 299"/>
                      <a:gd name="T43" fmla="*/ 0 h 67"/>
                      <a:gd name="T44" fmla="*/ 0 w 299"/>
                      <a:gd name="T45" fmla="*/ 12 h 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299" h="67">
                        <a:moveTo>
                          <a:pt x="0" y="12"/>
                        </a:moveTo>
                        <a:lnTo>
                          <a:pt x="0" y="51"/>
                        </a:lnTo>
                        <a:lnTo>
                          <a:pt x="79" y="51"/>
                        </a:lnTo>
                        <a:lnTo>
                          <a:pt x="82" y="43"/>
                        </a:lnTo>
                        <a:lnTo>
                          <a:pt x="97" y="51"/>
                        </a:lnTo>
                        <a:lnTo>
                          <a:pt x="127" y="59"/>
                        </a:lnTo>
                        <a:lnTo>
                          <a:pt x="164" y="65"/>
                        </a:lnTo>
                        <a:lnTo>
                          <a:pt x="194" y="66"/>
                        </a:lnTo>
                        <a:lnTo>
                          <a:pt x="223" y="65"/>
                        </a:lnTo>
                        <a:lnTo>
                          <a:pt x="266" y="62"/>
                        </a:lnTo>
                        <a:lnTo>
                          <a:pt x="282" y="60"/>
                        </a:lnTo>
                        <a:lnTo>
                          <a:pt x="298" y="56"/>
                        </a:lnTo>
                        <a:lnTo>
                          <a:pt x="298" y="45"/>
                        </a:lnTo>
                        <a:lnTo>
                          <a:pt x="296" y="40"/>
                        </a:lnTo>
                        <a:lnTo>
                          <a:pt x="291" y="34"/>
                        </a:lnTo>
                        <a:lnTo>
                          <a:pt x="285" y="30"/>
                        </a:lnTo>
                        <a:lnTo>
                          <a:pt x="276" y="26"/>
                        </a:lnTo>
                        <a:lnTo>
                          <a:pt x="262" y="20"/>
                        </a:lnTo>
                        <a:lnTo>
                          <a:pt x="246" y="15"/>
                        </a:lnTo>
                        <a:lnTo>
                          <a:pt x="230" y="11"/>
                        </a:lnTo>
                        <a:lnTo>
                          <a:pt x="212" y="7"/>
                        </a:lnTo>
                        <a:lnTo>
                          <a:pt x="152" y="0"/>
                        </a:lnTo>
                        <a:lnTo>
                          <a:pt x="0" y="12"/>
                        </a:lnTo>
                      </a:path>
                    </a:pathLst>
                  </a:custGeom>
                  <a:solidFill>
                    <a:srgbClr val="00000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445" name="Freeform 680"/>
                  <p:cNvSpPr>
                    <a:spLocks/>
                  </p:cNvSpPr>
                  <p:nvPr/>
                </p:nvSpPr>
                <p:spPr bwMode="auto">
                  <a:xfrm>
                    <a:off x="3909" y="4108"/>
                    <a:ext cx="300" cy="66"/>
                  </a:xfrm>
                  <a:custGeom>
                    <a:avLst/>
                    <a:gdLst>
                      <a:gd name="T0" fmla="*/ 0 w 300"/>
                      <a:gd name="T1" fmla="*/ 13 h 66"/>
                      <a:gd name="T2" fmla="*/ 0 w 300"/>
                      <a:gd name="T3" fmla="*/ 52 h 66"/>
                      <a:gd name="T4" fmla="*/ 80 w 300"/>
                      <a:gd name="T5" fmla="*/ 52 h 66"/>
                      <a:gd name="T6" fmla="*/ 81 w 300"/>
                      <a:gd name="T7" fmla="*/ 44 h 66"/>
                      <a:gd name="T8" fmla="*/ 98 w 300"/>
                      <a:gd name="T9" fmla="*/ 52 h 66"/>
                      <a:gd name="T10" fmla="*/ 133 w 300"/>
                      <a:gd name="T11" fmla="*/ 57 h 66"/>
                      <a:gd name="T12" fmla="*/ 176 w 300"/>
                      <a:gd name="T13" fmla="*/ 62 h 66"/>
                      <a:gd name="T14" fmla="*/ 222 w 300"/>
                      <a:gd name="T15" fmla="*/ 65 h 66"/>
                      <a:gd name="T16" fmla="*/ 262 w 300"/>
                      <a:gd name="T17" fmla="*/ 65 h 66"/>
                      <a:gd name="T18" fmla="*/ 283 w 300"/>
                      <a:gd name="T19" fmla="*/ 60 h 66"/>
                      <a:gd name="T20" fmla="*/ 299 w 300"/>
                      <a:gd name="T21" fmla="*/ 57 h 66"/>
                      <a:gd name="T22" fmla="*/ 299 w 300"/>
                      <a:gd name="T23" fmla="*/ 47 h 66"/>
                      <a:gd name="T24" fmla="*/ 297 w 300"/>
                      <a:gd name="T25" fmla="*/ 41 h 66"/>
                      <a:gd name="T26" fmla="*/ 292 w 300"/>
                      <a:gd name="T27" fmla="*/ 35 h 66"/>
                      <a:gd name="T28" fmla="*/ 286 w 300"/>
                      <a:gd name="T29" fmla="*/ 31 h 66"/>
                      <a:gd name="T30" fmla="*/ 277 w 300"/>
                      <a:gd name="T31" fmla="*/ 27 h 66"/>
                      <a:gd name="T32" fmla="*/ 262 w 300"/>
                      <a:gd name="T33" fmla="*/ 21 h 66"/>
                      <a:gd name="T34" fmla="*/ 247 w 300"/>
                      <a:gd name="T35" fmla="*/ 16 h 66"/>
                      <a:gd name="T36" fmla="*/ 231 w 300"/>
                      <a:gd name="T37" fmla="*/ 12 h 66"/>
                      <a:gd name="T38" fmla="*/ 213 w 300"/>
                      <a:gd name="T39" fmla="*/ 8 h 66"/>
                      <a:gd name="T40" fmla="*/ 153 w 300"/>
                      <a:gd name="T41" fmla="*/ 0 h 66"/>
                      <a:gd name="T42" fmla="*/ 0 w 300"/>
                      <a:gd name="T43" fmla="*/ 13 h 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300" h="66">
                        <a:moveTo>
                          <a:pt x="0" y="13"/>
                        </a:moveTo>
                        <a:lnTo>
                          <a:pt x="0" y="52"/>
                        </a:lnTo>
                        <a:lnTo>
                          <a:pt x="80" y="52"/>
                        </a:lnTo>
                        <a:lnTo>
                          <a:pt x="81" y="44"/>
                        </a:lnTo>
                        <a:lnTo>
                          <a:pt x="98" y="52"/>
                        </a:lnTo>
                        <a:lnTo>
                          <a:pt x="133" y="57"/>
                        </a:lnTo>
                        <a:lnTo>
                          <a:pt x="176" y="62"/>
                        </a:lnTo>
                        <a:lnTo>
                          <a:pt x="222" y="65"/>
                        </a:lnTo>
                        <a:lnTo>
                          <a:pt x="262" y="65"/>
                        </a:lnTo>
                        <a:lnTo>
                          <a:pt x="283" y="60"/>
                        </a:lnTo>
                        <a:lnTo>
                          <a:pt x="299" y="57"/>
                        </a:lnTo>
                        <a:lnTo>
                          <a:pt x="299" y="47"/>
                        </a:lnTo>
                        <a:lnTo>
                          <a:pt x="297" y="41"/>
                        </a:lnTo>
                        <a:lnTo>
                          <a:pt x="292" y="35"/>
                        </a:lnTo>
                        <a:lnTo>
                          <a:pt x="286" y="31"/>
                        </a:lnTo>
                        <a:lnTo>
                          <a:pt x="277" y="27"/>
                        </a:lnTo>
                        <a:lnTo>
                          <a:pt x="262" y="21"/>
                        </a:lnTo>
                        <a:lnTo>
                          <a:pt x="247" y="16"/>
                        </a:lnTo>
                        <a:lnTo>
                          <a:pt x="231" y="12"/>
                        </a:lnTo>
                        <a:lnTo>
                          <a:pt x="213" y="8"/>
                        </a:lnTo>
                        <a:lnTo>
                          <a:pt x="153" y="0"/>
                        </a:lnTo>
                        <a:lnTo>
                          <a:pt x="0" y="13"/>
                        </a:lnTo>
                      </a:path>
                    </a:pathLst>
                  </a:custGeom>
                  <a:solidFill>
                    <a:srgbClr val="00000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sp>
              <p:nvSpPr>
                <p:cNvPr id="420" name="Freeform 681"/>
                <p:cNvSpPr>
                  <a:spLocks/>
                </p:cNvSpPr>
                <p:nvPr/>
              </p:nvSpPr>
              <p:spPr bwMode="auto">
                <a:xfrm>
                  <a:off x="4026" y="3693"/>
                  <a:ext cx="280" cy="411"/>
                </a:xfrm>
                <a:custGeom>
                  <a:avLst/>
                  <a:gdLst>
                    <a:gd name="T0" fmla="*/ 190 w 280"/>
                    <a:gd name="T1" fmla="*/ 0 h 411"/>
                    <a:gd name="T2" fmla="*/ 264 w 280"/>
                    <a:gd name="T3" fmla="*/ 162 h 411"/>
                    <a:gd name="T4" fmla="*/ 270 w 280"/>
                    <a:gd name="T5" fmla="*/ 174 h 411"/>
                    <a:gd name="T6" fmla="*/ 275 w 280"/>
                    <a:gd name="T7" fmla="*/ 188 h 411"/>
                    <a:gd name="T8" fmla="*/ 279 w 280"/>
                    <a:gd name="T9" fmla="*/ 209 h 411"/>
                    <a:gd name="T10" fmla="*/ 275 w 280"/>
                    <a:gd name="T11" fmla="*/ 227 h 411"/>
                    <a:gd name="T12" fmla="*/ 249 w 280"/>
                    <a:gd name="T13" fmla="*/ 294 h 411"/>
                    <a:gd name="T14" fmla="*/ 240 w 280"/>
                    <a:gd name="T15" fmla="*/ 314 h 411"/>
                    <a:gd name="T16" fmla="*/ 236 w 280"/>
                    <a:gd name="T17" fmla="*/ 335 h 411"/>
                    <a:gd name="T18" fmla="*/ 246 w 280"/>
                    <a:gd name="T19" fmla="*/ 348 h 411"/>
                    <a:gd name="T20" fmla="*/ 248 w 280"/>
                    <a:gd name="T21" fmla="*/ 357 h 411"/>
                    <a:gd name="T22" fmla="*/ 237 w 280"/>
                    <a:gd name="T23" fmla="*/ 366 h 411"/>
                    <a:gd name="T24" fmla="*/ 225 w 280"/>
                    <a:gd name="T25" fmla="*/ 379 h 411"/>
                    <a:gd name="T26" fmla="*/ 237 w 280"/>
                    <a:gd name="T27" fmla="*/ 390 h 411"/>
                    <a:gd name="T28" fmla="*/ 249 w 280"/>
                    <a:gd name="T29" fmla="*/ 410 h 411"/>
                    <a:gd name="T30" fmla="*/ 51 w 280"/>
                    <a:gd name="T31" fmla="*/ 407 h 411"/>
                    <a:gd name="T32" fmla="*/ 42 w 280"/>
                    <a:gd name="T33" fmla="*/ 363 h 411"/>
                    <a:gd name="T34" fmla="*/ 49 w 280"/>
                    <a:gd name="T35" fmla="*/ 326 h 411"/>
                    <a:gd name="T36" fmla="*/ 67 w 280"/>
                    <a:gd name="T37" fmla="*/ 291 h 411"/>
                    <a:gd name="T38" fmla="*/ 78 w 280"/>
                    <a:gd name="T39" fmla="*/ 272 h 411"/>
                    <a:gd name="T40" fmla="*/ 126 w 280"/>
                    <a:gd name="T41" fmla="*/ 215 h 411"/>
                    <a:gd name="T42" fmla="*/ 112 w 280"/>
                    <a:gd name="T43" fmla="*/ 186 h 411"/>
                    <a:gd name="T44" fmla="*/ 0 w 280"/>
                    <a:gd name="T45" fmla="*/ 5 h 411"/>
                    <a:gd name="T46" fmla="*/ 190 w 280"/>
                    <a:gd name="T47" fmla="*/ 0 h 4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80" h="411">
                      <a:moveTo>
                        <a:pt x="190" y="0"/>
                      </a:moveTo>
                      <a:lnTo>
                        <a:pt x="264" y="162"/>
                      </a:lnTo>
                      <a:lnTo>
                        <a:pt x="270" y="174"/>
                      </a:lnTo>
                      <a:lnTo>
                        <a:pt x="275" y="188"/>
                      </a:lnTo>
                      <a:lnTo>
                        <a:pt x="279" y="209"/>
                      </a:lnTo>
                      <a:lnTo>
                        <a:pt x="275" y="227"/>
                      </a:lnTo>
                      <a:lnTo>
                        <a:pt x="249" y="294"/>
                      </a:lnTo>
                      <a:lnTo>
                        <a:pt x="240" y="314"/>
                      </a:lnTo>
                      <a:lnTo>
                        <a:pt x="236" y="335"/>
                      </a:lnTo>
                      <a:lnTo>
                        <a:pt x="246" y="348"/>
                      </a:lnTo>
                      <a:lnTo>
                        <a:pt x="248" y="357"/>
                      </a:lnTo>
                      <a:lnTo>
                        <a:pt x="237" y="366"/>
                      </a:lnTo>
                      <a:lnTo>
                        <a:pt x="225" y="379"/>
                      </a:lnTo>
                      <a:lnTo>
                        <a:pt x="237" y="390"/>
                      </a:lnTo>
                      <a:lnTo>
                        <a:pt x="249" y="410"/>
                      </a:lnTo>
                      <a:lnTo>
                        <a:pt x="51" y="407"/>
                      </a:lnTo>
                      <a:lnTo>
                        <a:pt x="42" y="363"/>
                      </a:lnTo>
                      <a:lnTo>
                        <a:pt x="49" y="326"/>
                      </a:lnTo>
                      <a:lnTo>
                        <a:pt x="67" y="291"/>
                      </a:lnTo>
                      <a:lnTo>
                        <a:pt x="78" y="272"/>
                      </a:lnTo>
                      <a:lnTo>
                        <a:pt x="126" y="215"/>
                      </a:lnTo>
                      <a:lnTo>
                        <a:pt x="112" y="186"/>
                      </a:lnTo>
                      <a:lnTo>
                        <a:pt x="0" y="5"/>
                      </a:lnTo>
                      <a:lnTo>
                        <a:pt x="190" y="0"/>
                      </a:lnTo>
                    </a:path>
                  </a:pathLst>
                </a:custGeom>
                <a:solidFill>
                  <a:srgbClr val="603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21" name="Freeform 682"/>
                <p:cNvSpPr>
                  <a:spLocks/>
                </p:cNvSpPr>
                <p:nvPr/>
              </p:nvSpPr>
              <p:spPr bwMode="auto">
                <a:xfrm>
                  <a:off x="3876" y="3671"/>
                  <a:ext cx="322" cy="455"/>
                </a:xfrm>
                <a:custGeom>
                  <a:avLst/>
                  <a:gdLst>
                    <a:gd name="T0" fmla="*/ 0 w 322"/>
                    <a:gd name="T1" fmla="*/ 16 h 455"/>
                    <a:gd name="T2" fmla="*/ 25 w 322"/>
                    <a:gd name="T3" fmla="*/ 94 h 455"/>
                    <a:gd name="T4" fmla="*/ 32 w 322"/>
                    <a:gd name="T5" fmla="*/ 113 h 455"/>
                    <a:gd name="T6" fmla="*/ 40 w 322"/>
                    <a:gd name="T7" fmla="*/ 129 h 455"/>
                    <a:gd name="T8" fmla="*/ 48 w 322"/>
                    <a:gd name="T9" fmla="*/ 144 h 455"/>
                    <a:gd name="T10" fmla="*/ 59 w 322"/>
                    <a:gd name="T11" fmla="*/ 163 h 455"/>
                    <a:gd name="T12" fmla="*/ 68 w 322"/>
                    <a:gd name="T13" fmla="*/ 175 h 455"/>
                    <a:gd name="T14" fmla="*/ 77 w 322"/>
                    <a:gd name="T15" fmla="*/ 185 h 455"/>
                    <a:gd name="T16" fmla="*/ 95 w 322"/>
                    <a:gd name="T17" fmla="*/ 202 h 455"/>
                    <a:gd name="T18" fmla="*/ 113 w 322"/>
                    <a:gd name="T19" fmla="*/ 220 h 455"/>
                    <a:gd name="T20" fmla="*/ 126 w 322"/>
                    <a:gd name="T21" fmla="*/ 227 h 455"/>
                    <a:gd name="T22" fmla="*/ 109 w 322"/>
                    <a:gd name="T23" fmla="*/ 237 h 455"/>
                    <a:gd name="T24" fmla="*/ 123 w 322"/>
                    <a:gd name="T25" fmla="*/ 259 h 455"/>
                    <a:gd name="T26" fmla="*/ 95 w 322"/>
                    <a:gd name="T27" fmla="*/ 294 h 455"/>
                    <a:gd name="T28" fmla="*/ 74 w 322"/>
                    <a:gd name="T29" fmla="*/ 311 h 455"/>
                    <a:gd name="T30" fmla="*/ 65 w 322"/>
                    <a:gd name="T31" fmla="*/ 319 h 455"/>
                    <a:gd name="T32" fmla="*/ 58 w 322"/>
                    <a:gd name="T33" fmla="*/ 330 h 455"/>
                    <a:gd name="T34" fmla="*/ 51 w 322"/>
                    <a:gd name="T35" fmla="*/ 341 h 455"/>
                    <a:gd name="T36" fmla="*/ 46 w 322"/>
                    <a:gd name="T37" fmla="*/ 351 h 455"/>
                    <a:gd name="T38" fmla="*/ 41 w 322"/>
                    <a:gd name="T39" fmla="*/ 359 h 455"/>
                    <a:gd name="T40" fmla="*/ 37 w 322"/>
                    <a:gd name="T41" fmla="*/ 370 h 455"/>
                    <a:gd name="T42" fmla="*/ 33 w 322"/>
                    <a:gd name="T43" fmla="*/ 385 h 455"/>
                    <a:gd name="T44" fmla="*/ 32 w 322"/>
                    <a:gd name="T45" fmla="*/ 403 h 455"/>
                    <a:gd name="T46" fmla="*/ 32 w 322"/>
                    <a:gd name="T47" fmla="*/ 423 h 455"/>
                    <a:gd name="T48" fmla="*/ 33 w 322"/>
                    <a:gd name="T49" fmla="*/ 454 h 455"/>
                    <a:gd name="T50" fmla="*/ 244 w 322"/>
                    <a:gd name="T51" fmla="*/ 446 h 455"/>
                    <a:gd name="T52" fmla="*/ 233 w 322"/>
                    <a:gd name="T53" fmla="*/ 434 h 455"/>
                    <a:gd name="T54" fmla="*/ 231 w 322"/>
                    <a:gd name="T55" fmla="*/ 425 h 455"/>
                    <a:gd name="T56" fmla="*/ 230 w 322"/>
                    <a:gd name="T57" fmla="*/ 419 h 455"/>
                    <a:gd name="T58" fmla="*/ 237 w 322"/>
                    <a:gd name="T59" fmla="*/ 392 h 455"/>
                    <a:gd name="T60" fmla="*/ 215 w 322"/>
                    <a:gd name="T61" fmla="*/ 390 h 455"/>
                    <a:gd name="T62" fmla="*/ 241 w 322"/>
                    <a:gd name="T63" fmla="*/ 373 h 455"/>
                    <a:gd name="T64" fmla="*/ 312 w 322"/>
                    <a:gd name="T65" fmla="*/ 281 h 455"/>
                    <a:gd name="T66" fmla="*/ 316 w 322"/>
                    <a:gd name="T67" fmla="*/ 272 h 455"/>
                    <a:gd name="T68" fmla="*/ 318 w 322"/>
                    <a:gd name="T69" fmla="*/ 262 h 455"/>
                    <a:gd name="T70" fmla="*/ 321 w 322"/>
                    <a:gd name="T71" fmla="*/ 251 h 455"/>
                    <a:gd name="T72" fmla="*/ 321 w 322"/>
                    <a:gd name="T73" fmla="*/ 240 h 455"/>
                    <a:gd name="T74" fmla="*/ 318 w 322"/>
                    <a:gd name="T75" fmla="*/ 230 h 455"/>
                    <a:gd name="T76" fmla="*/ 315 w 322"/>
                    <a:gd name="T77" fmla="*/ 220 h 455"/>
                    <a:gd name="T78" fmla="*/ 308 w 322"/>
                    <a:gd name="T79" fmla="*/ 205 h 455"/>
                    <a:gd name="T80" fmla="*/ 272 w 322"/>
                    <a:gd name="T81" fmla="*/ 136 h 455"/>
                    <a:gd name="T82" fmla="*/ 206 w 322"/>
                    <a:gd name="T83" fmla="*/ 0 h 455"/>
                    <a:gd name="T84" fmla="*/ 0 w 322"/>
                    <a:gd name="T85" fmla="*/ 16 h 4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322" h="455">
                      <a:moveTo>
                        <a:pt x="0" y="16"/>
                      </a:moveTo>
                      <a:lnTo>
                        <a:pt x="25" y="94"/>
                      </a:lnTo>
                      <a:lnTo>
                        <a:pt x="32" y="113"/>
                      </a:lnTo>
                      <a:lnTo>
                        <a:pt x="40" y="129"/>
                      </a:lnTo>
                      <a:lnTo>
                        <a:pt x="48" y="144"/>
                      </a:lnTo>
                      <a:lnTo>
                        <a:pt x="59" y="163"/>
                      </a:lnTo>
                      <a:lnTo>
                        <a:pt x="68" y="175"/>
                      </a:lnTo>
                      <a:lnTo>
                        <a:pt x="77" y="185"/>
                      </a:lnTo>
                      <a:lnTo>
                        <a:pt x="95" y="202"/>
                      </a:lnTo>
                      <a:lnTo>
                        <a:pt x="113" y="220"/>
                      </a:lnTo>
                      <a:lnTo>
                        <a:pt x="126" y="227"/>
                      </a:lnTo>
                      <a:lnTo>
                        <a:pt x="109" y="237"/>
                      </a:lnTo>
                      <a:lnTo>
                        <a:pt x="123" y="259"/>
                      </a:lnTo>
                      <a:lnTo>
                        <a:pt x="95" y="294"/>
                      </a:lnTo>
                      <a:lnTo>
                        <a:pt x="74" y="311"/>
                      </a:lnTo>
                      <a:lnTo>
                        <a:pt x="65" y="319"/>
                      </a:lnTo>
                      <a:lnTo>
                        <a:pt x="58" y="330"/>
                      </a:lnTo>
                      <a:lnTo>
                        <a:pt x="51" y="341"/>
                      </a:lnTo>
                      <a:lnTo>
                        <a:pt x="46" y="351"/>
                      </a:lnTo>
                      <a:lnTo>
                        <a:pt x="41" y="359"/>
                      </a:lnTo>
                      <a:lnTo>
                        <a:pt x="37" y="370"/>
                      </a:lnTo>
                      <a:lnTo>
                        <a:pt x="33" y="385"/>
                      </a:lnTo>
                      <a:lnTo>
                        <a:pt x="32" y="403"/>
                      </a:lnTo>
                      <a:lnTo>
                        <a:pt x="32" y="423"/>
                      </a:lnTo>
                      <a:lnTo>
                        <a:pt x="33" y="454"/>
                      </a:lnTo>
                      <a:lnTo>
                        <a:pt x="244" y="446"/>
                      </a:lnTo>
                      <a:lnTo>
                        <a:pt x="233" y="434"/>
                      </a:lnTo>
                      <a:lnTo>
                        <a:pt x="231" y="425"/>
                      </a:lnTo>
                      <a:lnTo>
                        <a:pt x="230" y="419"/>
                      </a:lnTo>
                      <a:lnTo>
                        <a:pt x="237" y="392"/>
                      </a:lnTo>
                      <a:lnTo>
                        <a:pt x="215" y="390"/>
                      </a:lnTo>
                      <a:lnTo>
                        <a:pt x="241" y="373"/>
                      </a:lnTo>
                      <a:lnTo>
                        <a:pt x="312" y="281"/>
                      </a:lnTo>
                      <a:lnTo>
                        <a:pt x="316" y="272"/>
                      </a:lnTo>
                      <a:lnTo>
                        <a:pt x="318" y="262"/>
                      </a:lnTo>
                      <a:lnTo>
                        <a:pt x="321" y="251"/>
                      </a:lnTo>
                      <a:lnTo>
                        <a:pt x="321" y="240"/>
                      </a:lnTo>
                      <a:lnTo>
                        <a:pt x="318" y="230"/>
                      </a:lnTo>
                      <a:lnTo>
                        <a:pt x="315" y="220"/>
                      </a:lnTo>
                      <a:lnTo>
                        <a:pt x="308" y="205"/>
                      </a:lnTo>
                      <a:lnTo>
                        <a:pt x="272" y="136"/>
                      </a:lnTo>
                      <a:lnTo>
                        <a:pt x="206" y="0"/>
                      </a:lnTo>
                      <a:lnTo>
                        <a:pt x="0" y="16"/>
                      </a:lnTo>
                    </a:path>
                  </a:pathLst>
                </a:custGeom>
                <a:solidFill>
                  <a:srgbClr val="603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22" name="Freeform 683"/>
                <p:cNvSpPr>
                  <a:spLocks/>
                </p:cNvSpPr>
                <p:nvPr/>
              </p:nvSpPr>
              <p:spPr bwMode="auto">
                <a:xfrm>
                  <a:off x="4217" y="3238"/>
                  <a:ext cx="143" cy="144"/>
                </a:xfrm>
                <a:custGeom>
                  <a:avLst/>
                  <a:gdLst>
                    <a:gd name="T0" fmla="*/ 0 w 143"/>
                    <a:gd name="T1" fmla="*/ 0 h 144"/>
                    <a:gd name="T2" fmla="*/ 117 w 143"/>
                    <a:gd name="T3" fmla="*/ 88 h 144"/>
                    <a:gd name="T4" fmla="*/ 142 w 143"/>
                    <a:gd name="T5" fmla="*/ 143 h 144"/>
                    <a:gd name="T6" fmla="*/ 0 w 143"/>
                    <a:gd name="T7" fmla="*/ 0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3" h="144">
                      <a:moveTo>
                        <a:pt x="0" y="0"/>
                      </a:moveTo>
                      <a:lnTo>
                        <a:pt x="117" y="88"/>
                      </a:lnTo>
                      <a:lnTo>
                        <a:pt x="142" y="143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FFFFFF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23" name="Freeform 684"/>
                <p:cNvSpPr>
                  <a:spLocks/>
                </p:cNvSpPr>
                <p:nvPr/>
              </p:nvSpPr>
              <p:spPr bwMode="auto">
                <a:xfrm>
                  <a:off x="4254" y="3326"/>
                  <a:ext cx="118" cy="356"/>
                </a:xfrm>
                <a:custGeom>
                  <a:avLst/>
                  <a:gdLst>
                    <a:gd name="T0" fmla="*/ 83 w 118"/>
                    <a:gd name="T1" fmla="*/ 24 h 356"/>
                    <a:gd name="T2" fmla="*/ 90 w 118"/>
                    <a:gd name="T3" fmla="*/ 33 h 356"/>
                    <a:gd name="T4" fmla="*/ 99 w 118"/>
                    <a:gd name="T5" fmla="*/ 44 h 356"/>
                    <a:gd name="T6" fmla="*/ 105 w 118"/>
                    <a:gd name="T7" fmla="*/ 57 h 356"/>
                    <a:gd name="T8" fmla="*/ 111 w 118"/>
                    <a:gd name="T9" fmla="*/ 72 h 356"/>
                    <a:gd name="T10" fmla="*/ 114 w 118"/>
                    <a:gd name="T11" fmla="*/ 86 h 356"/>
                    <a:gd name="T12" fmla="*/ 115 w 118"/>
                    <a:gd name="T13" fmla="*/ 101 h 356"/>
                    <a:gd name="T14" fmla="*/ 117 w 118"/>
                    <a:gd name="T15" fmla="*/ 117 h 356"/>
                    <a:gd name="T16" fmla="*/ 115 w 118"/>
                    <a:gd name="T17" fmla="*/ 143 h 356"/>
                    <a:gd name="T18" fmla="*/ 113 w 118"/>
                    <a:gd name="T19" fmla="*/ 162 h 356"/>
                    <a:gd name="T20" fmla="*/ 109 w 118"/>
                    <a:gd name="T21" fmla="*/ 185 h 356"/>
                    <a:gd name="T22" fmla="*/ 105 w 118"/>
                    <a:gd name="T23" fmla="*/ 199 h 356"/>
                    <a:gd name="T24" fmla="*/ 100 w 118"/>
                    <a:gd name="T25" fmla="*/ 219 h 356"/>
                    <a:gd name="T26" fmla="*/ 94 w 118"/>
                    <a:gd name="T27" fmla="*/ 237 h 356"/>
                    <a:gd name="T28" fmla="*/ 88 w 118"/>
                    <a:gd name="T29" fmla="*/ 251 h 356"/>
                    <a:gd name="T30" fmla="*/ 83 w 118"/>
                    <a:gd name="T31" fmla="*/ 264 h 356"/>
                    <a:gd name="T32" fmla="*/ 76 w 118"/>
                    <a:gd name="T33" fmla="*/ 277 h 356"/>
                    <a:gd name="T34" fmla="*/ 68 w 118"/>
                    <a:gd name="T35" fmla="*/ 289 h 356"/>
                    <a:gd name="T36" fmla="*/ 60 w 118"/>
                    <a:gd name="T37" fmla="*/ 302 h 356"/>
                    <a:gd name="T38" fmla="*/ 51 w 118"/>
                    <a:gd name="T39" fmla="*/ 312 h 356"/>
                    <a:gd name="T40" fmla="*/ 43 w 118"/>
                    <a:gd name="T41" fmla="*/ 322 h 356"/>
                    <a:gd name="T42" fmla="*/ 32 w 118"/>
                    <a:gd name="T43" fmla="*/ 333 h 356"/>
                    <a:gd name="T44" fmla="*/ 21 w 118"/>
                    <a:gd name="T45" fmla="*/ 341 h 356"/>
                    <a:gd name="T46" fmla="*/ 0 w 118"/>
                    <a:gd name="T47" fmla="*/ 355 h 356"/>
                    <a:gd name="T48" fmla="*/ 0 w 118"/>
                    <a:gd name="T49" fmla="*/ 0 h 356"/>
                    <a:gd name="T50" fmla="*/ 68 w 118"/>
                    <a:gd name="T51" fmla="*/ 5 h 356"/>
                    <a:gd name="T52" fmla="*/ 83 w 118"/>
                    <a:gd name="T53" fmla="*/ 24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18" h="356">
                      <a:moveTo>
                        <a:pt x="83" y="24"/>
                      </a:moveTo>
                      <a:lnTo>
                        <a:pt x="90" y="33"/>
                      </a:lnTo>
                      <a:lnTo>
                        <a:pt x="99" y="44"/>
                      </a:lnTo>
                      <a:lnTo>
                        <a:pt x="105" y="57"/>
                      </a:lnTo>
                      <a:lnTo>
                        <a:pt x="111" y="72"/>
                      </a:lnTo>
                      <a:lnTo>
                        <a:pt x="114" y="86"/>
                      </a:lnTo>
                      <a:lnTo>
                        <a:pt x="115" y="101"/>
                      </a:lnTo>
                      <a:lnTo>
                        <a:pt x="117" y="117"/>
                      </a:lnTo>
                      <a:lnTo>
                        <a:pt x="115" y="143"/>
                      </a:lnTo>
                      <a:lnTo>
                        <a:pt x="113" y="162"/>
                      </a:lnTo>
                      <a:lnTo>
                        <a:pt x="109" y="185"/>
                      </a:lnTo>
                      <a:lnTo>
                        <a:pt x="105" y="199"/>
                      </a:lnTo>
                      <a:lnTo>
                        <a:pt x="100" y="219"/>
                      </a:lnTo>
                      <a:lnTo>
                        <a:pt x="94" y="237"/>
                      </a:lnTo>
                      <a:lnTo>
                        <a:pt x="88" y="251"/>
                      </a:lnTo>
                      <a:lnTo>
                        <a:pt x="83" y="264"/>
                      </a:lnTo>
                      <a:lnTo>
                        <a:pt x="76" y="277"/>
                      </a:lnTo>
                      <a:lnTo>
                        <a:pt x="68" y="289"/>
                      </a:lnTo>
                      <a:lnTo>
                        <a:pt x="60" y="302"/>
                      </a:lnTo>
                      <a:lnTo>
                        <a:pt x="51" y="312"/>
                      </a:lnTo>
                      <a:lnTo>
                        <a:pt x="43" y="322"/>
                      </a:lnTo>
                      <a:lnTo>
                        <a:pt x="32" y="333"/>
                      </a:lnTo>
                      <a:lnTo>
                        <a:pt x="21" y="341"/>
                      </a:lnTo>
                      <a:lnTo>
                        <a:pt x="0" y="355"/>
                      </a:lnTo>
                      <a:lnTo>
                        <a:pt x="0" y="0"/>
                      </a:lnTo>
                      <a:lnTo>
                        <a:pt x="68" y="5"/>
                      </a:lnTo>
                      <a:lnTo>
                        <a:pt x="83" y="24"/>
                      </a:lnTo>
                    </a:path>
                  </a:pathLst>
                </a:custGeom>
                <a:solidFill>
                  <a:srgbClr val="FFFFFF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grpSp>
              <p:nvGrpSpPr>
                <p:cNvPr id="424" name="Group 685"/>
                <p:cNvGrpSpPr>
                  <a:grpSpLocks/>
                </p:cNvGrpSpPr>
                <p:nvPr/>
              </p:nvGrpSpPr>
              <p:grpSpPr bwMode="auto">
                <a:xfrm>
                  <a:off x="4321" y="3322"/>
                  <a:ext cx="59" cy="372"/>
                  <a:chOff x="4321" y="3322"/>
                  <a:chExt cx="59" cy="372"/>
                </a:xfrm>
              </p:grpSpPr>
              <p:sp>
                <p:nvSpPr>
                  <p:cNvPr id="442" name="Freeform 686"/>
                  <p:cNvSpPr>
                    <a:spLocks/>
                  </p:cNvSpPr>
                  <p:nvPr/>
                </p:nvSpPr>
                <p:spPr bwMode="auto">
                  <a:xfrm>
                    <a:off x="4326" y="3349"/>
                    <a:ext cx="54" cy="345"/>
                  </a:xfrm>
                  <a:custGeom>
                    <a:avLst/>
                    <a:gdLst>
                      <a:gd name="T0" fmla="*/ 0 w 54"/>
                      <a:gd name="T1" fmla="*/ 0 h 345"/>
                      <a:gd name="T2" fmla="*/ 12 w 54"/>
                      <a:gd name="T3" fmla="*/ 5 h 345"/>
                      <a:gd name="T4" fmla="*/ 21 w 54"/>
                      <a:gd name="T5" fmla="*/ 16 h 345"/>
                      <a:gd name="T6" fmla="*/ 27 w 54"/>
                      <a:gd name="T7" fmla="*/ 23 h 345"/>
                      <a:gd name="T8" fmla="*/ 30 w 54"/>
                      <a:gd name="T9" fmla="*/ 30 h 345"/>
                      <a:gd name="T10" fmla="*/ 36 w 54"/>
                      <a:gd name="T11" fmla="*/ 38 h 345"/>
                      <a:gd name="T12" fmla="*/ 40 w 54"/>
                      <a:gd name="T13" fmla="*/ 49 h 345"/>
                      <a:gd name="T14" fmla="*/ 45 w 54"/>
                      <a:gd name="T15" fmla="*/ 62 h 345"/>
                      <a:gd name="T16" fmla="*/ 49 w 54"/>
                      <a:gd name="T17" fmla="*/ 78 h 345"/>
                      <a:gd name="T18" fmla="*/ 50 w 54"/>
                      <a:gd name="T19" fmla="*/ 92 h 345"/>
                      <a:gd name="T20" fmla="*/ 53 w 54"/>
                      <a:gd name="T21" fmla="*/ 107 h 345"/>
                      <a:gd name="T22" fmla="*/ 53 w 54"/>
                      <a:gd name="T23" fmla="*/ 127 h 345"/>
                      <a:gd name="T24" fmla="*/ 50 w 54"/>
                      <a:gd name="T25" fmla="*/ 157 h 345"/>
                      <a:gd name="T26" fmla="*/ 46 w 54"/>
                      <a:gd name="T27" fmla="*/ 182 h 345"/>
                      <a:gd name="T28" fmla="*/ 30 w 54"/>
                      <a:gd name="T29" fmla="*/ 310 h 345"/>
                      <a:gd name="T30" fmla="*/ 14 w 54"/>
                      <a:gd name="T31" fmla="*/ 344 h 345"/>
                      <a:gd name="T32" fmla="*/ 3 w 54"/>
                      <a:gd name="T33" fmla="*/ 297 h 345"/>
                      <a:gd name="T34" fmla="*/ 10 w 54"/>
                      <a:gd name="T35" fmla="*/ 247 h 345"/>
                      <a:gd name="T36" fmla="*/ 15 w 54"/>
                      <a:gd name="T37" fmla="*/ 213 h 345"/>
                      <a:gd name="T38" fmla="*/ 18 w 54"/>
                      <a:gd name="T39" fmla="*/ 187 h 345"/>
                      <a:gd name="T40" fmla="*/ 20 w 54"/>
                      <a:gd name="T41" fmla="*/ 161 h 345"/>
                      <a:gd name="T42" fmla="*/ 23 w 54"/>
                      <a:gd name="T43" fmla="*/ 133 h 345"/>
                      <a:gd name="T44" fmla="*/ 23 w 54"/>
                      <a:gd name="T45" fmla="*/ 118 h 345"/>
                      <a:gd name="T46" fmla="*/ 23 w 54"/>
                      <a:gd name="T47" fmla="*/ 104 h 345"/>
                      <a:gd name="T48" fmla="*/ 21 w 54"/>
                      <a:gd name="T49" fmla="*/ 89 h 345"/>
                      <a:gd name="T50" fmla="*/ 16 w 54"/>
                      <a:gd name="T51" fmla="*/ 62 h 345"/>
                      <a:gd name="T52" fmla="*/ 15 w 54"/>
                      <a:gd name="T53" fmla="*/ 53 h 345"/>
                      <a:gd name="T54" fmla="*/ 13 w 54"/>
                      <a:gd name="T55" fmla="*/ 42 h 345"/>
                      <a:gd name="T56" fmla="*/ 11 w 54"/>
                      <a:gd name="T57" fmla="*/ 31 h 345"/>
                      <a:gd name="T58" fmla="*/ 0 w 54"/>
                      <a:gd name="T59" fmla="*/ 0 h 3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</a:cxnLst>
                    <a:rect l="0" t="0" r="r" b="b"/>
                    <a:pathLst>
                      <a:path w="54" h="345">
                        <a:moveTo>
                          <a:pt x="0" y="0"/>
                        </a:moveTo>
                        <a:lnTo>
                          <a:pt x="12" y="5"/>
                        </a:lnTo>
                        <a:lnTo>
                          <a:pt x="21" y="16"/>
                        </a:lnTo>
                        <a:lnTo>
                          <a:pt x="27" y="23"/>
                        </a:lnTo>
                        <a:lnTo>
                          <a:pt x="30" y="30"/>
                        </a:lnTo>
                        <a:lnTo>
                          <a:pt x="36" y="38"/>
                        </a:lnTo>
                        <a:lnTo>
                          <a:pt x="40" y="49"/>
                        </a:lnTo>
                        <a:lnTo>
                          <a:pt x="45" y="62"/>
                        </a:lnTo>
                        <a:lnTo>
                          <a:pt x="49" y="78"/>
                        </a:lnTo>
                        <a:lnTo>
                          <a:pt x="50" y="92"/>
                        </a:lnTo>
                        <a:lnTo>
                          <a:pt x="53" y="107"/>
                        </a:lnTo>
                        <a:lnTo>
                          <a:pt x="53" y="127"/>
                        </a:lnTo>
                        <a:lnTo>
                          <a:pt x="50" y="157"/>
                        </a:lnTo>
                        <a:lnTo>
                          <a:pt x="46" y="182"/>
                        </a:lnTo>
                        <a:lnTo>
                          <a:pt x="30" y="310"/>
                        </a:lnTo>
                        <a:lnTo>
                          <a:pt x="14" y="344"/>
                        </a:lnTo>
                        <a:lnTo>
                          <a:pt x="3" y="297"/>
                        </a:lnTo>
                        <a:lnTo>
                          <a:pt x="10" y="247"/>
                        </a:lnTo>
                        <a:lnTo>
                          <a:pt x="15" y="213"/>
                        </a:lnTo>
                        <a:lnTo>
                          <a:pt x="18" y="187"/>
                        </a:lnTo>
                        <a:lnTo>
                          <a:pt x="20" y="161"/>
                        </a:lnTo>
                        <a:lnTo>
                          <a:pt x="23" y="133"/>
                        </a:lnTo>
                        <a:lnTo>
                          <a:pt x="23" y="118"/>
                        </a:lnTo>
                        <a:lnTo>
                          <a:pt x="23" y="104"/>
                        </a:lnTo>
                        <a:lnTo>
                          <a:pt x="21" y="89"/>
                        </a:lnTo>
                        <a:lnTo>
                          <a:pt x="16" y="62"/>
                        </a:lnTo>
                        <a:lnTo>
                          <a:pt x="15" y="53"/>
                        </a:lnTo>
                        <a:lnTo>
                          <a:pt x="13" y="42"/>
                        </a:lnTo>
                        <a:lnTo>
                          <a:pt x="11" y="31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0000FF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443" name="Arc 687"/>
                  <p:cNvSpPr>
                    <a:spLocks/>
                  </p:cNvSpPr>
                  <p:nvPr/>
                </p:nvSpPr>
                <p:spPr bwMode="auto">
                  <a:xfrm>
                    <a:off x="4321" y="3322"/>
                    <a:ext cx="21" cy="36"/>
                  </a:xfrm>
                  <a:custGeom>
                    <a:avLst/>
                    <a:gdLst>
                      <a:gd name="G0" fmla="+- 1052 0 0"/>
                      <a:gd name="G1" fmla="+- 21600 0 0"/>
                      <a:gd name="G2" fmla="+- 21600 0 0"/>
                      <a:gd name="T0" fmla="*/ 0 w 22652"/>
                      <a:gd name="T1" fmla="*/ 26 h 30267"/>
                      <a:gd name="T2" fmla="*/ 20837 w 22652"/>
                      <a:gd name="T3" fmla="*/ 30267 h 30267"/>
                      <a:gd name="T4" fmla="*/ 1052 w 22652"/>
                      <a:gd name="T5" fmla="*/ 21600 h 302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2652" h="30267" fill="none" extrusionOk="0">
                        <a:moveTo>
                          <a:pt x="-1" y="25"/>
                        </a:moveTo>
                        <a:cubicBezTo>
                          <a:pt x="350" y="8"/>
                          <a:pt x="701" y="-1"/>
                          <a:pt x="1052" y="0"/>
                        </a:cubicBezTo>
                        <a:cubicBezTo>
                          <a:pt x="12981" y="0"/>
                          <a:pt x="22652" y="9670"/>
                          <a:pt x="22652" y="21600"/>
                        </a:cubicBezTo>
                        <a:cubicBezTo>
                          <a:pt x="22652" y="24583"/>
                          <a:pt x="22033" y="27534"/>
                          <a:pt x="20836" y="30266"/>
                        </a:cubicBezTo>
                      </a:path>
                      <a:path w="22652" h="30267" stroke="0" extrusionOk="0">
                        <a:moveTo>
                          <a:pt x="-1" y="25"/>
                        </a:moveTo>
                        <a:cubicBezTo>
                          <a:pt x="350" y="8"/>
                          <a:pt x="701" y="-1"/>
                          <a:pt x="1052" y="0"/>
                        </a:cubicBezTo>
                        <a:cubicBezTo>
                          <a:pt x="12981" y="0"/>
                          <a:pt x="22652" y="9670"/>
                          <a:pt x="22652" y="21600"/>
                        </a:cubicBezTo>
                        <a:cubicBezTo>
                          <a:pt x="22652" y="24583"/>
                          <a:pt x="22033" y="27534"/>
                          <a:pt x="20836" y="30266"/>
                        </a:cubicBezTo>
                        <a:lnTo>
                          <a:pt x="1052" y="21600"/>
                        </a:lnTo>
                        <a:close/>
                      </a:path>
                    </a:pathLst>
                  </a:custGeom>
                  <a:solidFill>
                    <a:srgbClr val="0000E0"/>
                  </a:solidFill>
                  <a:ln w="12700" cap="rnd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sp>
              <p:nvSpPr>
                <p:cNvPr id="425" name="Freeform 688"/>
                <p:cNvSpPr>
                  <a:spLocks/>
                </p:cNvSpPr>
                <p:nvPr/>
              </p:nvSpPr>
              <p:spPr bwMode="auto">
                <a:xfrm>
                  <a:off x="3780" y="3236"/>
                  <a:ext cx="551" cy="535"/>
                </a:xfrm>
                <a:custGeom>
                  <a:avLst/>
                  <a:gdLst>
                    <a:gd name="T0" fmla="*/ 427 w 551"/>
                    <a:gd name="T1" fmla="*/ 0 h 535"/>
                    <a:gd name="T2" fmla="*/ 401 w 551"/>
                    <a:gd name="T3" fmla="*/ 3 h 535"/>
                    <a:gd name="T4" fmla="*/ 375 w 551"/>
                    <a:gd name="T5" fmla="*/ 13 h 535"/>
                    <a:gd name="T6" fmla="*/ 349 w 551"/>
                    <a:gd name="T7" fmla="*/ 29 h 535"/>
                    <a:gd name="T8" fmla="*/ 322 w 551"/>
                    <a:gd name="T9" fmla="*/ 54 h 535"/>
                    <a:gd name="T10" fmla="*/ 230 w 551"/>
                    <a:gd name="T11" fmla="*/ 149 h 535"/>
                    <a:gd name="T12" fmla="*/ 146 w 551"/>
                    <a:gd name="T13" fmla="*/ 214 h 535"/>
                    <a:gd name="T14" fmla="*/ 47 w 551"/>
                    <a:gd name="T15" fmla="*/ 276 h 535"/>
                    <a:gd name="T16" fmla="*/ 0 w 551"/>
                    <a:gd name="T17" fmla="*/ 334 h 535"/>
                    <a:gd name="T18" fmla="*/ 3 w 551"/>
                    <a:gd name="T19" fmla="*/ 383 h 535"/>
                    <a:gd name="T20" fmla="*/ 11 w 551"/>
                    <a:gd name="T21" fmla="*/ 421 h 535"/>
                    <a:gd name="T22" fmla="*/ 24 w 551"/>
                    <a:gd name="T23" fmla="*/ 451 h 535"/>
                    <a:gd name="T24" fmla="*/ 47 w 551"/>
                    <a:gd name="T25" fmla="*/ 480 h 535"/>
                    <a:gd name="T26" fmla="*/ 77 w 551"/>
                    <a:gd name="T27" fmla="*/ 500 h 535"/>
                    <a:gd name="T28" fmla="*/ 116 w 551"/>
                    <a:gd name="T29" fmla="*/ 517 h 535"/>
                    <a:gd name="T30" fmla="*/ 165 w 551"/>
                    <a:gd name="T31" fmla="*/ 529 h 535"/>
                    <a:gd name="T32" fmla="*/ 212 w 551"/>
                    <a:gd name="T33" fmla="*/ 534 h 535"/>
                    <a:gd name="T34" fmla="*/ 256 w 551"/>
                    <a:gd name="T35" fmla="*/ 530 h 535"/>
                    <a:gd name="T36" fmla="*/ 294 w 551"/>
                    <a:gd name="T37" fmla="*/ 522 h 535"/>
                    <a:gd name="T38" fmla="*/ 372 w 551"/>
                    <a:gd name="T39" fmla="*/ 493 h 535"/>
                    <a:gd name="T40" fmla="*/ 467 w 551"/>
                    <a:gd name="T41" fmla="*/ 444 h 535"/>
                    <a:gd name="T42" fmla="*/ 497 w 551"/>
                    <a:gd name="T43" fmla="*/ 415 h 535"/>
                    <a:gd name="T44" fmla="*/ 526 w 551"/>
                    <a:gd name="T45" fmla="*/ 370 h 535"/>
                    <a:gd name="T46" fmla="*/ 542 w 551"/>
                    <a:gd name="T47" fmla="*/ 329 h 535"/>
                    <a:gd name="T48" fmla="*/ 550 w 551"/>
                    <a:gd name="T49" fmla="*/ 289 h 535"/>
                    <a:gd name="T50" fmla="*/ 550 w 551"/>
                    <a:gd name="T51" fmla="*/ 249 h 535"/>
                    <a:gd name="T52" fmla="*/ 548 w 551"/>
                    <a:gd name="T53" fmla="*/ 204 h 535"/>
                    <a:gd name="T54" fmla="*/ 544 w 551"/>
                    <a:gd name="T55" fmla="*/ 165 h 535"/>
                    <a:gd name="T56" fmla="*/ 538 w 551"/>
                    <a:gd name="T57" fmla="*/ 136 h 535"/>
                    <a:gd name="T58" fmla="*/ 529 w 551"/>
                    <a:gd name="T59" fmla="*/ 113 h 535"/>
                    <a:gd name="T60" fmla="*/ 514 w 551"/>
                    <a:gd name="T61" fmla="*/ 90 h 535"/>
                    <a:gd name="T62" fmla="*/ 494 w 551"/>
                    <a:gd name="T63" fmla="*/ 66 h 5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551" h="535">
                      <a:moveTo>
                        <a:pt x="438" y="3"/>
                      </a:moveTo>
                      <a:lnTo>
                        <a:pt x="427" y="0"/>
                      </a:lnTo>
                      <a:lnTo>
                        <a:pt x="415" y="1"/>
                      </a:lnTo>
                      <a:lnTo>
                        <a:pt x="401" y="3"/>
                      </a:lnTo>
                      <a:lnTo>
                        <a:pt x="389" y="8"/>
                      </a:lnTo>
                      <a:lnTo>
                        <a:pt x="375" y="13"/>
                      </a:lnTo>
                      <a:lnTo>
                        <a:pt x="366" y="19"/>
                      </a:lnTo>
                      <a:lnTo>
                        <a:pt x="349" y="29"/>
                      </a:lnTo>
                      <a:lnTo>
                        <a:pt x="338" y="38"/>
                      </a:lnTo>
                      <a:lnTo>
                        <a:pt x="322" y="54"/>
                      </a:lnTo>
                      <a:lnTo>
                        <a:pt x="264" y="116"/>
                      </a:lnTo>
                      <a:lnTo>
                        <a:pt x="230" y="149"/>
                      </a:lnTo>
                      <a:lnTo>
                        <a:pt x="191" y="179"/>
                      </a:lnTo>
                      <a:lnTo>
                        <a:pt x="146" y="214"/>
                      </a:lnTo>
                      <a:lnTo>
                        <a:pt x="106" y="239"/>
                      </a:lnTo>
                      <a:lnTo>
                        <a:pt x="47" y="276"/>
                      </a:lnTo>
                      <a:lnTo>
                        <a:pt x="3" y="303"/>
                      </a:lnTo>
                      <a:lnTo>
                        <a:pt x="0" y="334"/>
                      </a:lnTo>
                      <a:lnTo>
                        <a:pt x="0" y="362"/>
                      </a:lnTo>
                      <a:lnTo>
                        <a:pt x="3" y="383"/>
                      </a:lnTo>
                      <a:lnTo>
                        <a:pt x="6" y="406"/>
                      </a:lnTo>
                      <a:lnTo>
                        <a:pt x="11" y="421"/>
                      </a:lnTo>
                      <a:lnTo>
                        <a:pt x="17" y="436"/>
                      </a:lnTo>
                      <a:lnTo>
                        <a:pt x="24" y="451"/>
                      </a:lnTo>
                      <a:lnTo>
                        <a:pt x="33" y="465"/>
                      </a:lnTo>
                      <a:lnTo>
                        <a:pt x="47" y="480"/>
                      </a:lnTo>
                      <a:lnTo>
                        <a:pt x="60" y="490"/>
                      </a:lnTo>
                      <a:lnTo>
                        <a:pt x="77" y="500"/>
                      </a:lnTo>
                      <a:lnTo>
                        <a:pt x="94" y="509"/>
                      </a:lnTo>
                      <a:lnTo>
                        <a:pt x="116" y="517"/>
                      </a:lnTo>
                      <a:lnTo>
                        <a:pt x="143" y="524"/>
                      </a:lnTo>
                      <a:lnTo>
                        <a:pt x="165" y="529"/>
                      </a:lnTo>
                      <a:lnTo>
                        <a:pt x="188" y="532"/>
                      </a:lnTo>
                      <a:lnTo>
                        <a:pt x="212" y="534"/>
                      </a:lnTo>
                      <a:lnTo>
                        <a:pt x="237" y="533"/>
                      </a:lnTo>
                      <a:lnTo>
                        <a:pt x="256" y="530"/>
                      </a:lnTo>
                      <a:lnTo>
                        <a:pt x="273" y="527"/>
                      </a:lnTo>
                      <a:lnTo>
                        <a:pt x="294" y="522"/>
                      </a:lnTo>
                      <a:lnTo>
                        <a:pt x="318" y="514"/>
                      </a:lnTo>
                      <a:lnTo>
                        <a:pt x="372" y="493"/>
                      </a:lnTo>
                      <a:lnTo>
                        <a:pt x="420" y="473"/>
                      </a:lnTo>
                      <a:lnTo>
                        <a:pt x="467" y="444"/>
                      </a:lnTo>
                      <a:lnTo>
                        <a:pt x="482" y="430"/>
                      </a:lnTo>
                      <a:lnTo>
                        <a:pt x="497" y="415"/>
                      </a:lnTo>
                      <a:lnTo>
                        <a:pt x="511" y="396"/>
                      </a:lnTo>
                      <a:lnTo>
                        <a:pt x="526" y="370"/>
                      </a:lnTo>
                      <a:lnTo>
                        <a:pt x="536" y="348"/>
                      </a:lnTo>
                      <a:lnTo>
                        <a:pt x="542" y="329"/>
                      </a:lnTo>
                      <a:lnTo>
                        <a:pt x="546" y="310"/>
                      </a:lnTo>
                      <a:lnTo>
                        <a:pt x="550" y="289"/>
                      </a:lnTo>
                      <a:lnTo>
                        <a:pt x="550" y="269"/>
                      </a:lnTo>
                      <a:lnTo>
                        <a:pt x="550" y="249"/>
                      </a:lnTo>
                      <a:lnTo>
                        <a:pt x="548" y="228"/>
                      </a:lnTo>
                      <a:lnTo>
                        <a:pt x="548" y="204"/>
                      </a:lnTo>
                      <a:lnTo>
                        <a:pt x="546" y="188"/>
                      </a:lnTo>
                      <a:lnTo>
                        <a:pt x="544" y="165"/>
                      </a:lnTo>
                      <a:lnTo>
                        <a:pt x="542" y="149"/>
                      </a:lnTo>
                      <a:lnTo>
                        <a:pt x="538" y="136"/>
                      </a:lnTo>
                      <a:lnTo>
                        <a:pt x="534" y="124"/>
                      </a:lnTo>
                      <a:lnTo>
                        <a:pt x="529" y="113"/>
                      </a:lnTo>
                      <a:lnTo>
                        <a:pt x="521" y="101"/>
                      </a:lnTo>
                      <a:lnTo>
                        <a:pt x="514" y="90"/>
                      </a:lnTo>
                      <a:lnTo>
                        <a:pt x="505" y="78"/>
                      </a:lnTo>
                      <a:lnTo>
                        <a:pt x="494" y="66"/>
                      </a:lnTo>
                      <a:lnTo>
                        <a:pt x="438" y="3"/>
                      </a:lnTo>
                    </a:path>
                  </a:pathLst>
                </a:custGeom>
                <a:solidFill>
                  <a:srgbClr val="804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26" name="Freeform 689"/>
                <p:cNvSpPr>
                  <a:spLocks/>
                </p:cNvSpPr>
                <p:nvPr/>
              </p:nvSpPr>
              <p:spPr bwMode="auto">
                <a:xfrm>
                  <a:off x="4217" y="3237"/>
                  <a:ext cx="119" cy="145"/>
                </a:xfrm>
                <a:custGeom>
                  <a:avLst/>
                  <a:gdLst>
                    <a:gd name="T0" fmla="*/ 0 w 119"/>
                    <a:gd name="T1" fmla="*/ 0 h 145"/>
                    <a:gd name="T2" fmla="*/ 118 w 119"/>
                    <a:gd name="T3" fmla="*/ 90 h 145"/>
                    <a:gd name="T4" fmla="*/ 91 w 119"/>
                    <a:gd name="T5" fmla="*/ 144 h 145"/>
                    <a:gd name="T6" fmla="*/ 0 w 119"/>
                    <a:gd name="T7" fmla="*/ 0 h 1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9" h="145">
                      <a:moveTo>
                        <a:pt x="0" y="0"/>
                      </a:moveTo>
                      <a:lnTo>
                        <a:pt x="118" y="90"/>
                      </a:lnTo>
                      <a:lnTo>
                        <a:pt x="91" y="144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FFFFFF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27" name="Freeform 690"/>
                <p:cNvSpPr>
                  <a:spLocks/>
                </p:cNvSpPr>
                <p:nvPr/>
              </p:nvSpPr>
              <p:spPr bwMode="auto">
                <a:xfrm>
                  <a:off x="4217" y="3237"/>
                  <a:ext cx="118" cy="440"/>
                </a:xfrm>
                <a:custGeom>
                  <a:avLst/>
                  <a:gdLst>
                    <a:gd name="T0" fmla="*/ 0 w 118"/>
                    <a:gd name="T1" fmla="*/ 0 h 440"/>
                    <a:gd name="T2" fmla="*/ 22 w 118"/>
                    <a:gd name="T3" fmla="*/ 52 h 440"/>
                    <a:gd name="T4" fmla="*/ 38 w 118"/>
                    <a:gd name="T5" fmla="*/ 96 h 440"/>
                    <a:gd name="T6" fmla="*/ 43 w 118"/>
                    <a:gd name="T7" fmla="*/ 124 h 440"/>
                    <a:gd name="T8" fmla="*/ 79 w 118"/>
                    <a:gd name="T9" fmla="*/ 118 h 440"/>
                    <a:gd name="T10" fmla="*/ 57 w 118"/>
                    <a:gd name="T11" fmla="*/ 165 h 440"/>
                    <a:gd name="T12" fmla="*/ 69 w 118"/>
                    <a:gd name="T13" fmla="*/ 173 h 440"/>
                    <a:gd name="T14" fmla="*/ 78 w 118"/>
                    <a:gd name="T15" fmla="*/ 184 h 440"/>
                    <a:gd name="T16" fmla="*/ 84 w 118"/>
                    <a:gd name="T17" fmla="*/ 200 h 440"/>
                    <a:gd name="T18" fmla="*/ 87 w 118"/>
                    <a:gd name="T19" fmla="*/ 228 h 440"/>
                    <a:gd name="T20" fmla="*/ 90 w 118"/>
                    <a:gd name="T21" fmla="*/ 261 h 440"/>
                    <a:gd name="T22" fmla="*/ 90 w 118"/>
                    <a:gd name="T23" fmla="*/ 277 h 440"/>
                    <a:gd name="T24" fmla="*/ 90 w 118"/>
                    <a:gd name="T25" fmla="*/ 295 h 440"/>
                    <a:gd name="T26" fmla="*/ 87 w 118"/>
                    <a:gd name="T27" fmla="*/ 310 h 440"/>
                    <a:gd name="T28" fmla="*/ 84 w 118"/>
                    <a:gd name="T29" fmla="*/ 336 h 440"/>
                    <a:gd name="T30" fmla="*/ 82 w 118"/>
                    <a:gd name="T31" fmla="*/ 349 h 440"/>
                    <a:gd name="T32" fmla="*/ 78 w 118"/>
                    <a:gd name="T33" fmla="*/ 363 h 440"/>
                    <a:gd name="T34" fmla="*/ 75 w 118"/>
                    <a:gd name="T35" fmla="*/ 373 h 440"/>
                    <a:gd name="T36" fmla="*/ 70 w 118"/>
                    <a:gd name="T37" fmla="*/ 387 h 440"/>
                    <a:gd name="T38" fmla="*/ 66 w 118"/>
                    <a:gd name="T39" fmla="*/ 395 h 440"/>
                    <a:gd name="T40" fmla="*/ 60 w 118"/>
                    <a:gd name="T41" fmla="*/ 405 h 440"/>
                    <a:gd name="T42" fmla="*/ 54 w 118"/>
                    <a:gd name="T43" fmla="*/ 416 h 440"/>
                    <a:gd name="T44" fmla="*/ 46 w 118"/>
                    <a:gd name="T45" fmla="*/ 424 h 440"/>
                    <a:gd name="T46" fmla="*/ 33 w 118"/>
                    <a:gd name="T47" fmla="*/ 439 h 440"/>
                    <a:gd name="T48" fmla="*/ 48 w 118"/>
                    <a:gd name="T49" fmla="*/ 429 h 440"/>
                    <a:gd name="T50" fmla="*/ 60 w 118"/>
                    <a:gd name="T51" fmla="*/ 417 h 440"/>
                    <a:gd name="T52" fmla="*/ 69 w 118"/>
                    <a:gd name="T53" fmla="*/ 406 h 440"/>
                    <a:gd name="T54" fmla="*/ 77 w 118"/>
                    <a:gd name="T55" fmla="*/ 395 h 440"/>
                    <a:gd name="T56" fmla="*/ 85 w 118"/>
                    <a:gd name="T57" fmla="*/ 384 h 440"/>
                    <a:gd name="T58" fmla="*/ 92 w 118"/>
                    <a:gd name="T59" fmla="*/ 370 h 440"/>
                    <a:gd name="T60" fmla="*/ 99 w 118"/>
                    <a:gd name="T61" fmla="*/ 355 h 440"/>
                    <a:gd name="T62" fmla="*/ 103 w 118"/>
                    <a:gd name="T63" fmla="*/ 343 h 440"/>
                    <a:gd name="T64" fmla="*/ 109 w 118"/>
                    <a:gd name="T65" fmla="*/ 328 h 440"/>
                    <a:gd name="T66" fmla="*/ 112 w 118"/>
                    <a:gd name="T67" fmla="*/ 314 h 440"/>
                    <a:gd name="T68" fmla="*/ 114 w 118"/>
                    <a:gd name="T69" fmla="*/ 295 h 440"/>
                    <a:gd name="T70" fmla="*/ 117 w 118"/>
                    <a:gd name="T71" fmla="*/ 274 h 440"/>
                    <a:gd name="T72" fmla="*/ 117 w 118"/>
                    <a:gd name="T73" fmla="*/ 248 h 440"/>
                    <a:gd name="T74" fmla="*/ 115 w 118"/>
                    <a:gd name="T75" fmla="*/ 226 h 440"/>
                    <a:gd name="T76" fmla="*/ 115 w 118"/>
                    <a:gd name="T77" fmla="*/ 213 h 440"/>
                    <a:gd name="T78" fmla="*/ 113 w 118"/>
                    <a:gd name="T79" fmla="*/ 189 h 440"/>
                    <a:gd name="T80" fmla="*/ 112 w 118"/>
                    <a:gd name="T81" fmla="*/ 175 h 440"/>
                    <a:gd name="T82" fmla="*/ 110 w 118"/>
                    <a:gd name="T83" fmla="*/ 160 h 440"/>
                    <a:gd name="T84" fmla="*/ 109 w 118"/>
                    <a:gd name="T85" fmla="*/ 149 h 440"/>
                    <a:gd name="T86" fmla="*/ 105 w 118"/>
                    <a:gd name="T87" fmla="*/ 136 h 440"/>
                    <a:gd name="T88" fmla="*/ 100 w 118"/>
                    <a:gd name="T89" fmla="*/ 121 h 440"/>
                    <a:gd name="T90" fmla="*/ 94 w 118"/>
                    <a:gd name="T91" fmla="*/ 109 h 440"/>
                    <a:gd name="T92" fmla="*/ 86 w 118"/>
                    <a:gd name="T93" fmla="*/ 99 h 440"/>
                    <a:gd name="T94" fmla="*/ 76 w 118"/>
                    <a:gd name="T95" fmla="*/ 87 h 440"/>
                    <a:gd name="T96" fmla="*/ 60 w 118"/>
                    <a:gd name="T97" fmla="*/ 67 h 440"/>
                    <a:gd name="T98" fmla="*/ 47 w 118"/>
                    <a:gd name="T99" fmla="*/ 52 h 440"/>
                    <a:gd name="T100" fmla="*/ 0 w 118"/>
                    <a:gd name="T101" fmla="*/ 0 h 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118" h="440">
                      <a:moveTo>
                        <a:pt x="0" y="0"/>
                      </a:moveTo>
                      <a:lnTo>
                        <a:pt x="22" y="52"/>
                      </a:lnTo>
                      <a:lnTo>
                        <a:pt x="38" y="96"/>
                      </a:lnTo>
                      <a:lnTo>
                        <a:pt x="43" y="124"/>
                      </a:lnTo>
                      <a:lnTo>
                        <a:pt x="79" y="118"/>
                      </a:lnTo>
                      <a:lnTo>
                        <a:pt x="57" y="165"/>
                      </a:lnTo>
                      <a:lnTo>
                        <a:pt x="69" y="173"/>
                      </a:lnTo>
                      <a:lnTo>
                        <a:pt x="78" y="184"/>
                      </a:lnTo>
                      <a:lnTo>
                        <a:pt x="84" y="200"/>
                      </a:lnTo>
                      <a:lnTo>
                        <a:pt x="87" y="228"/>
                      </a:lnTo>
                      <a:lnTo>
                        <a:pt x="90" y="261"/>
                      </a:lnTo>
                      <a:lnTo>
                        <a:pt x="90" y="277"/>
                      </a:lnTo>
                      <a:lnTo>
                        <a:pt x="90" y="295"/>
                      </a:lnTo>
                      <a:lnTo>
                        <a:pt x="87" y="310"/>
                      </a:lnTo>
                      <a:lnTo>
                        <a:pt x="84" y="336"/>
                      </a:lnTo>
                      <a:lnTo>
                        <a:pt x="82" y="349"/>
                      </a:lnTo>
                      <a:lnTo>
                        <a:pt x="78" y="363"/>
                      </a:lnTo>
                      <a:lnTo>
                        <a:pt x="75" y="373"/>
                      </a:lnTo>
                      <a:lnTo>
                        <a:pt x="70" y="387"/>
                      </a:lnTo>
                      <a:lnTo>
                        <a:pt x="66" y="395"/>
                      </a:lnTo>
                      <a:lnTo>
                        <a:pt x="60" y="405"/>
                      </a:lnTo>
                      <a:lnTo>
                        <a:pt x="54" y="416"/>
                      </a:lnTo>
                      <a:lnTo>
                        <a:pt x="46" y="424"/>
                      </a:lnTo>
                      <a:lnTo>
                        <a:pt x="33" y="439"/>
                      </a:lnTo>
                      <a:lnTo>
                        <a:pt x="48" y="429"/>
                      </a:lnTo>
                      <a:lnTo>
                        <a:pt x="60" y="417"/>
                      </a:lnTo>
                      <a:lnTo>
                        <a:pt x="69" y="406"/>
                      </a:lnTo>
                      <a:lnTo>
                        <a:pt x="77" y="395"/>
                      </a:lnTo>
                      <a:lnTo>
                        <a:pt x="85" y="384"/>
                      </a:lnTo>
                      <a:lnTo>
                        <a:pt x="92" y="370"/>
                      </a:lnTo>
                      <a:lnTo>
                        <a:pt x="99" y="355"/>
                      </a:lnTo>
                      <a:lnTo>
                        <a:pt x="103" y="343"/>
                      </a:lnTo>
                      <a:lnTo>
                        <a:pt x="109" y="328"/>
                      </a:lnTo>
                      <a:lnTo>
                        <a:pt x="112" y="314"/>
                      </a:lnTo>
                      <a:lnTo>
                        <a:pt x="114" y="295"/>
                      </a:lnTo>
                      <a:lnTo>
                        <a:pt x="117" y="274"/>
                      </a:lnTo>
                      <a:lnTo>
                        <a:pt x="117" y="248"/>
                      </a:lnTo>
                      <a:lnTo>
                        <a:pt x="115" y="226"/>
                      </a:lnTo>
                      <a:lnTo>
                        <a:pt x="115" y="213"/>
                      </a:lnTo>
                      <a:lnTo>
                        <a:pt x="113" y="189"/>
                      </a:lnTo>
                      <a:lnTo>
                        <a:pt x="112" y="175"/>
                      </a:lnTo>
                      <a:lnTo>
                        <a:pt x="110" y="160"/>
                      </a:lnTo>
                      <a:lnTo>
                        <a:pt x="109" y="149"/>
                      </a:lnTo>
                      <a:lnTo>
                        <a:pt x="105" y="136"/>
                      </a:lnTo>
                      <a:lnTo>
                        <a:pt x="100" y="121"/>
                      </a:lnTo>
                      <a:lnTo>
                        <a:pt x="94" y="109"/>
                      </a:lnTo>
                      <a:lnTo>
                        <a:pt x="86" y="99"/>
                      </a:lnTo>
                      <a:lnTo>
                        <a:pt x="76" y="87"/>
                      </a:lnTo>
                      <a:lnTo>
                        <a:pt x="60" y="67"/>
                      </a:lnTo>
                      <a:lnTo>
                        <a:pt x="47" y="52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804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grpSp>
              <p:nvGrpSpPr>
                <p:cNvPr id="428" name="Group 691"/>
                <p:cNvGrpSpPr>
                  <a:grpSpLocks/>
                </p:cNvGrpSpPr>
                <p:nvPr/>
              </p:nvGrpSpPr>
              <p:grpSpPr bwMode="auto">
                <a:xfrm>
                  <a:off x="4067" y="3322"/>
                  <a:ext cx="196" cy="564"/>
                  <a:chOff x="4067" y="3322"/>
                  <a:chExt cx="196" cy="564"/>
                </a:xfrm>
              </p:grpSpPr>
              <p:grpSp>
                <p:nvGrpSpPr>
                  <p:cNvPr id="436" name="Group 692"/>
                  <p:cNvGrpSpPr>
                    <a:grpSpLocks/>
                  </p:cNvGrpSpPr>
                  <p:nvPr/>
                </p:nvGrpSpPr>
                <p:grpSpPr bwMode="auto">
                  <a:xfrm>
                    <a:off x="4067" y="3737"/>
                    <a:ext cx="188" cy="149"/>
                    <a:chOff x="4067" y="3737"/>
                    <a:chExt cx="188" cy="149"/>
                  </a:xfrm>
                </p:grpSpPr>
                <p:sp>
                  <p:nvSpPr>
                    <p:cNvPr id="440" name="Freeform 693"/>
                    <p:cNvSpPr>
                      <a:spLocks/>
                    </p:cNvSpPr>
                    <p:nvPr/>
                  </p:nvSpPr>
                  <p:spPr bwMode="auto">
                    <a:xfrm>
                      <a:off x="4067" y="3737"/>
                      <a:ext cx="188" cy="149"/>
                    </a:xfrm>
                    <a:custGeom>
                      <a:avLst/>
                      <a:gdLst>
                        <a:gd name="T0" fmla="*/ 29 w 188"/>
                        <a:gd name="T1" fmla="*/ 19 h 149"/>
                        <a:gd name="T2" fmla="*/ 16 w 188"/>
                        <a:gd name="T3" fmla="*/ 39 h 149"/>
                        <a:gd name="T4" fmla="*/ 12 w 188"/>
                        <a:gd name="T5" fmla="*/ 46 h 149"/>
                        <a:gd name="T6" fmla="*/ 10 w 188"/>
                        <a:gd name="T7" fmla="*/ 54 h 149"/>
                        <a:gd name="T8" fmla="*/ 7 w 188"/>
                        <a:gd name="T9" fmla="*/ 66 h 149"/>
                        <a:gd name="T10" fmla="*/ 7 w 188"/>
                        <a:gd name="T11" fmla="*/ 77 h 149"/>
                        <a:gd name="T12" fmla="*/ 10 w 188"/>
                        <a:gd name="T13" fmla="*/ 88 h 149"/>
                        <a:gd name="T14" fmla="*/ 14 w 188"/>
                        <a:gd name="T15" fmla="*/ 99 h 149"/>
                        <a:gd name="T16" fmla="*/ 25 w 188"/>
                        <a:gd name="T17" fmla="*/ 106 h 149"/>
                        <a:gd name="T18" fmla="*/ 14 w 188"/>
                        <a:gd name="T19" fmla="*/ 100 h 149"/>
                        <a:gd name="T20" fmla="*/ 10 w 188"/>
                        <a:gd name="T21" fmla="*/ 99 h 149"/>
                        <a:gd name="T22" fmla="*/ 4 w 188"/>
                        <a:gd name="T23" fmla="*/ 101 h 149"/>
                        <a:gd name="T24" fmla="*/ 1 w 188"/>
                        <a:gd name="T25" fmla="*/ 104 h 149"/>
                        <a:gd name="T26" fmla="*/ 0 w 188"/>
                        <a:gd name="T27" fmla="*/ 109 h 149"/>
                        <a:gd name="T28" fmla="*/ 2 w 188"/>
                        <a:gd name="T29" fmla="*/ 113 h 149"/>
                        <a:gd name="T30" fmla="*/ 5 w 188"/>
                        <a:gd name="T31" fmla="*/ 118 h 149"/>
                        <a:gd name="T32" fmla="*/ 20 w 188"/>
                        <a:gd name="T33" fmla="*/ 127 h 149"/>
                        <a:gd name="T34" fmla="*/ 42 w 188"/>
                        <a:gd name="T35" fmla="*/ 135 h 149"/>
                        <a:gd name="T36" fmla="*/ 51 w 188"/>
                        <a:gd name="T37" fmla="*/ 137 h 149"/>
                        <a:gd name="T38" fmla="*/ 63 w 188"/>
                        <a:gd name="T39" fmla="*/ 139 h 149"/>
                        <a:gd name="T40" fmla="*/ 72 w 188"/>
                        <a:gd name="T41" fmla="*/ 139 h 149"/>
                        <a:gd name="T42" fmla="*/ 82 w 188"/>
                        <a:gd name="T43" fmla="*/ 142 h 149"/>
                        <a:gd name="T44" fmla="*/ 94 w 188"/>
                        <a:gd name="T45" fmla="*/ 145 h 149"/>
                        <a:gd name="T46" fmla="*/ 120 w 188"/>
                        <a:gd name="T47" fmla="*/ 148 h 149"/>
                        <a:gd name="T48" fmla="*/ 152 w 188"/>
                        <a:gd name="T49" fmla="*/ 142 h 149"/>
                        <a:gd name="T50" fmla="*/ 173 w 188"/>
                        <a:gd name="T51" fmla="*/ 142 h 149"/>
                        <a:gd name="T52" fmla="*/ 177 w 188"/>
                        <a:gd name="T53" fmla="*/ 141 h 149"/>
                        <a:gd name="T54" fmla="*/ 183 w 188"/>
                        <a:gd name="T55" fmla="*/ 136 h 149"/>
                        <a:gd name="T56" fmla="*/ 184 w 188"/>
                        <a:gd name="T57" fmla="*/ 130 h 149"/>
                        <a:gd name="T58" fmla="*/ 187 w 188"/>
                        <a:gd name="T59" fmla="*/ 107 h 149"/>
                        <a:gd name="T60" fmla="*/ 187 w 188"/>
                        <a:gd name="T61" fmla="*/ 87 h 149"/>
                        <a:gd name="T62" fmla="*/ 185 w 188"/>
                        <a:gd name="T63" fmla="*/ 77 h 149"/>
                        <a:gd name="T64" fmla="*/ 184 w 188"/>
                        <a:gd name="T65" fmla="*/ 70 h 149"/>
                        <a:gd name="T66" fmla="*/ 183 w 188"/>
                        <a:gd name="T67" fmla="*/ 63 h 149"/>
                        <a:gd name="T68" fmla="*/ 181 w 188"/>
                        <a:gd name="T69" fmla="*/ 56 h 149"/>
                        <a:gd name="T70" fmla="*/ 171 w 188"/>
                        <a:gd name="T71" fmla="*/ 30 h 149"/>
                        <a:gd name="T72" fmla="*/ 161 w 188"/>
                        <a:gd name="T73" fmla="*/ 0 h 149"/>
                        <a:gd name="T74" fmla="*/ 29 w 188"/>
                        <a:gd name="T75" fmla="*/ 19 h 14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</a:cxnLst>
                      <a:rect l="0" t="0" r="r" b="b"/>
                      <a:pathLst>
                        <a:path w="188" h="149">
                          <a:moveTo>
                            <a:pt x="29" y="19"/>
                          </a:moveTo>
                          <a:lnTo>
                            <a:pt x="16" y="39"/>
                          </a:lnTo>
                          <a:lnTo>
                            <a:pt x="12" y="46"/>
                          </a:lnTo>
                          <a:lnTo>
                            <a:pt x="10" y="54"/>
                          </a:lnTo>
                          <a:lnTo>
                            <a:pt x="7" y="66"/>
                          </a:lnTo>
                          <a:lnTo>
                            <a:pt x="7" y="77"/>
                          </a:lnTo>
                          <a:lnTo>
                            <a:pt x="10" y="88"/>
                          </a:lnTo>
                          <a:lnTo>
                            <a:pt x="14" y="99"/>
                          </a:lnTo>
                          <a:lnTo>
                            <a:pt x="25" y="106"/>
                          </a:lnTo>
                          <a:lnTo>
                            <a:pt x="14" y="100"/>
                          </a:lnTo>
                          <a:lnTo>
                            <a:pt x="10" y="99"/>
                          </a:lnTo>
                          <a:lnTo>
                            <a:pt x="4" y="101"/>
                          </a:lnTo>
                          <a:lnTo>
                            <a:pt x="1" y="104"/>
                          </a:lnTo>
                          <a:lnTo>
                            <a:pt x="0" y="109"/>
                          </a:lnTo>
                          <a:lnTo>
                            <a:pt x="2" y="113"/>
                          </a:lnTo>
                          <a:lnTo>
                            <a:pt x="5" y="118"/>
                          </a:lnTo>
                          <a:lnTo>
                            <a:pt x="20" y="127"/>
                          </a:lnTo>
                          <a:lnTo>
                            <a:pt x="42" y="135"/>
                          </a:lnTo>
                          <a:lnTo>
                            <a:pt x="51" y="137"/>
                          </a:lnTo>
                          <a:lnTo>
                            <a:pt x="63" y="139"/>
                          </a:lnTo>
                          <a:lnTo>
                            <a:pt x="72" y="139"/>
                          </a:lnTo>
                          <a:lnTo>
                            <a:pt x="82" y="142"/>
                          </a:lnTo>
                          <a:lnTo>
                            <a:pt x="94" y="145"/>
                          </a:lnTo>
                          <a:lnTo>
                            <a:pt x="120" y="148"/>
                          </a:lnTo>
                          <a:lnTo>
                            <a:pt x="152" y="142"/>
                          </a:lnTo>
                          <a:lnTo>
                            <a:pt x="173" y="142"/>
                          </a:lnTo>
                          <a:lnTo>
                            <a:pt x="177" y="141"/>
                          </a:lnTo>
                          <a:lnTo>
                            <a:pt x="183" y="136"/>
                          </a:lnTo>
                          <a:lnTo>
                            <a:pt x="184" y="130"/>
                          </a:lnTo>
                          <a:lnTo>
                            <a:pt x="187" y="107"/>
                          </a:lnTo>
                          <a:lnTo>
                            <a:pt x="187" y="87"/>
                          </a:lnTo>
                          <a:lnTo>
                            <a:pt x="185" y="77"/>
                          </a:lnTo>
                          <a:lnTo>
                            <a:pt x="184" y="70"/>
                          </a:lnTo>
                          <a:lnTo>
                            <a:pt x="183" y="63"/>
                          </a:lnTo>
                          <a:lnTo>
                            <a:pt x="181" y="56"/>
                          </a:lnTo>
                          <a:lnTo>
                            <a:pt x="171" y="30"/>
                          </a:lnTo>
                          <a:lnTo>
                            <a:pt x="161" y="0"/>
                          </a:lnTo>
                          <a:lnTo>
                            <a:pt x="29" y="19"/>
                          </a:lnTo>
                        </a:path>
                      </a:pathLst>
                    </a:custGeom>
                    <a:solidFill>
                      <a:srgbClr val="FFE0C0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441" name="Arc 694"/>
                    <p:cNvSpPr>
                      <a:spLocks/>
                    </p:cNvSpPr>
                    <p:nvPr/>
                  </p:nvSpPr>
                  <p:spPr bwMode="auto">
                    <a:xfrm>
                      <a:off x="4092" y="3837"/>
                      <a:ext cx="9" cy="12"/>
                    </a:xfrm>
                    <a:custGeom>
                      <a:avLst/>
                      <a:gdLst>
                        <a:gd name="G0" fmla="+- 21600 0 0"/>
                        <a:gd name="G1" fmla="+- 21468 0 0"/>
                        <a:gd name="G2" fmla="+- 21600 0 0"/>
                        <a:gd name="T0" fmla="*/ 0 w 21600"/>
                        <a:gd name="T1" fmla="*/ 21468 h 21468"/>
                        <a:gd name="T2" fmla="*/ 19215 w 21600"/>
                        <a:gd name="T3" fmla="*/ 0 h 21468"/>
                        <a:gd name="T4" fmla="*/ 21600 w 21600"/>
                        <a:gd name="T5" fmla="*/ 21468 h 2146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468" fill="none" extrusionOk="0">
                          <a:moveTo>
                            <a:pt x="0" y="21468"/>
                          </a:moveTo>
                          <a:cubicBezTo>
                            <a:pt x="0" y="10461"/>
                            <a:pt x="8275" y="1215"/>
                            <a:pt x="19215" y="0"/>
                          </a:cubicBezTo>
                        </a:path>
                        <a:path w="21600" h="21468" stroke="0" extrusionOk="0">
                          <a:moveTo>
                            <a:pt x="0" y="21468"/>
                          </a:moveTo>
                          <a:cubicBezTo>
                            <a:pt x="0" y="10461"/>
                            <a:pt x="8275" y="1215"/>
                            <a:pt x="19215" y="0"/>
                          </a:cubicBezTo>
                          <a:lnTo>
                            <a:pt x="21600" y="21468"/>
                          </a:lnTo>
                          <a:close/>
                        </a:path>
                      </a:pathLst>
                    </a:custGeom>
                    <a:noFill/>
                    <a:ln w="12700" cap="rnd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437" name="Group 695"/>
                  <p:cNvGrpSpPr>
                    <a:grpSpLocks/>
                  </p:cNvGrpSpPr>
                  <p:nvPr/>
                </p:nvGrpSpPr>
                <p:grpSpPr bwMode="auto">
                  <a:xfrm>
                    <a:off x="4076" y="3322"/>
                    <a:ext cx="187" cy="437"/>
                    <a:chOff x="4076" y="3322"/>
                    <a:chExt cx="187" cy="437"/>
                  </a:xfrm>
                </p:grpSpPr>
                <p:sp>
                  <p:nvSpPr>
                    <p:cNvPr id="438" name="Rectangle 69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89" y="3736"/>
                      <a:ext cx="153" cy="2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270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439" name="Freeform 697"/>
                    <p:cNvSpPr>
                      <a:spLocks/>
                    </p:cNvSpPr>
                    <p:nvPr/>
                  </p:nvSpPr>
                  <p:spPr bwMode="auto">
                    <a:xfrm>
                      <a:off x="4076" y="3322"/>
                      <a:ext cx="187" cy="424"/>
                    </a:xfrm>
                    <a:custGeom>
                      <a:avLst/>
                      <a:gdLst>
                        <a:gd name="T0" fmla="*/ 9 w 187"/>
                        <a:gd name="T1" fmla="*/ 141 h 424"/>
                        <a:gd name="T2" fmla="*/ 5 w 187"/>
                        <a:gd name="T3" fmla="*/ 262 h 424"/>
                        <a:gd name="T4" fmla="*/ 0 w 187"/>
                        <a:gd name="T5" fmla="*/ 421 h 424"/>
                        <a:gd name="T6" fmla="*/ 178 w 187"/>
                        <a:gd name="T7" fmla="*/ 423 h 424"/>
                        <a:gd name="T8" fmla="*/ 180 w 187"/>
                        <a:gd name="T9" fmla="*/ 253 h 424"/>
                        <a:gd name="T10" fmla="*/ 180 w 187"/>
                        <a:gd name="T11" fmla="*/ 174 h 424"/>
                        <a:gd name="T12" fmla="*/ 186 w 187"/>
                        <a:gd name="T13" fmla="*/ 90 h 424"/>
                        <a:gd name="T14" fmla="*/ 183 w 187"/>
                        <a:gd name="T15" fmla="*/ 72 h 424"/>
                        <a:gd name="T16" fmla="*/ 182 w 187"/>
                        <a:gd name="T17" fmla="*/ 58 h 424"/>
                        <a:gd name="T18" fmla="*/ 179 w 187"/>
                        <a:gd name="T19" fmla="*/ 44 h 424"/>
                        <a:gd name="T20" fmla="*/ 175 w 187"/>
                        <a:gd name="T21" fmla="*/ 34 h 424"/>
                        <a:gd name="T22" fmla="*/ 169 w 187"/>
                        <a:gd name="T23" fmla="*/ 25 h 424"/>
                        <a:gd name="T24" fmla="*/ 163 w 187"/>
                        <a:gd name="T25" fmla="*/ 18 h 424"/>
                        <a:gd name="T26" fmla="*/ 153 w 187"/>
                        <a:gd name="T27" fmla="*/ 11 h 424"/>
                        <a:gd name="T28" fmla="*/ 139 w 187"/>
                        <a:gd name="T29" fmla="*/ 6 h 424"/>
                        <a:gd name="T30" fmla="*/ 125 w 187"/>
                        <a:gd name="T31" fmla="*/ 2 h 424"/>
                        <a:gd name="T32" fmla="*/ 109 w 187"/>
                        <a:gd name="T33" fmla="*/ 1 h 424"/>
                        <a:gd name="T34" fmla="*/ 96 w 187"/>
                        <a:gd name="T35" fmla="*/ 0 h 424"/>
                        <a:gd name="T36" fmla="*/ 80 w 187"/>
                        <a:gd name="T37" fmla="*/ 3 h 424"/>
                        <a:gd name="T38" fmla="*/ 65 w 187"/>
                        <a:gd name="T39" fmla="*/ 7 h 424"/>
                        <a:gd name="T40" fmla="*/ 56 w 187"/>
                        <a:gd name="T41" fmla="*/ 12 h 424"/>
                        <a:gd name="T42" fmla="*/ 45 w 187"/>
                        <a:gd name="T43" fmla="*/ 19 h 424"/>
                        <a:gd name="T44" fmla="*/ 37 w 187"/>
                        <a:gd name="T45" fmla="*/ 28 h 424"/>
                        <a:gd name="T46" fmla="*/ 28 w 187"/>
                        <a:gd name="T47" fmla="*/ 40 h 424"/>
                        <a:gd name="T48" fmla="*/ 22 w 187"/>
                        <a:gd name="T49" fmla="*/ 55 h 424"/>
                        <a:gd name="T50" fmla="*/ 15 w 187"/>
                        <a:gd name="T51" fmla="*/ 78 h 424"/>
                        <a:gd name="T52" fmla="*/ 9 w 187"/>
                        <a:gd name="T53" fmla="*/ 141 h 42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</a:cxnLst>
                      <a:rect l="0" t="0" r="r" b="b"/>
                      <a:pathLst>
                        <a:path w="187" h="424">
                          <a:moveTo>
                            <a:pt x="9" y="141"/>
                          </a:moveTo>
                          <a:lnTo>
                            <a:pt x="5" y="262"/>
                          </a:lnTo>
                          <a:lnTo>
                            <a:pt x="0" y="421"/>
                          </a:lnTo>
                          <a:lnTo>
                            <a:pt x="178" y="423"/>
                          </a:lnTo>
                          <a:lnTo>
                            <a:pt x="180" y="253"/>
                          </a:lnTo>
                          <a:lnTo>
                            <a:pt x="180" y="174"/>
                          </a:lnTo>
                          <a:lnTo>
                            <a:pt x="186" y="90"/>
                          </a:lnTo>
                          <a:lnTo>
                            <a:pt x="183" y="72"/>
                          </a:lnTo>
                          <a:lnTo>
                            <a:pt x="182" y="58"/>
                          </a:lnTo>
                          <a:lnTo>
                            <a:pt x="179" y="44"/>
                          </a:lnTo>
                          <a:lnTo>
                            <a:pt x="175" y="34"/>
                          </a:lnTo>
                          <a:lnTo>
                            <a:pt x="169" y="25"/>
                          </a:lnTo>
                          <a:lnTo>
                            <a:pt x="163" y="18"/>
                          </a:lnTo>
                          <a:lnTo>
                            <a:pt x="153" y="11"/>
                          </a:lnTo>
                          <a:lnTo>
                            <a:pt x="139" y="6"/>
                          </a:lnTo>
                          <a:lnTo>
                            <a:pt x="125" y="2"/>
                          </a:lnTo>
                          <a:lnTo>
                            <a:pt x="109" y="1"/>
                          </a:lnTo>
                          <a:lnTo>
                            <a:pt x="96" y="0"/>
                          </a:lnTo>
                          <a:lnTo>
                            <a:pt x="80" y="3"/>
                          </a:lnTo>
                          <a:lnTo>
                            <a:pt x="65" y="7"/>
                          </a:lnTo>
                          <a:lnTo>
                            <a:pt x="56" y="12"/>
                          </a:lnTo>
                          <a:lnTo>
                            <a:pt x="45" y="19"/>
                          </a:lnTo>
                          <a:lnTo>
                            <a:pt x="37" y="28"/>
                          </a:lnTo>
                          <a:lnTo>
                            <a:pt x="28" y="40"/>
                          </a:lnTo>
                          <a:lnTo>
                            <a:pt x="22" y="55"/>
                          </a:lnTo>
                          <a:lnTo>
                            <a:pt x="15" y="78"/>
                          </a:lnTo>
                          <a:lnTo>
                            <a:pt x="9" y="141"/>
                          </a:lnTo>
                        </a:path>
                      </a:pathLst>
                    </a:custGeom>
                    <a:solidFill>
                      <a:srgbClr val="804000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</p:grpSp>
            </p:grpSp>
            <p:grpSp>
              <p:nvGrpSpPr>
                <p:cNvPr id="429" name="Group 698"/>
                <p:cNvGrpSpPr>
                  <a:grpSpLocks/>
                </p:cNvGrpSpPr>
                <p:nvPr/>
              </p:nvGrpSpPr>
              <p:grpSpPr bwMode="auto">
                <a:xfrm>
                  <a:off x="4242" y="3042"/>
                  <a:ext cx="215" cy="80"/>
                  <a:chOff x="4242" y="3042"/>
                  <a:chExt cx="215" cy="80"/>
                </a:xfrm>
              </p:grpSpPr>
              <p:sp>
                <p:nvSpPr>
                  <p:cNvPr id="430" name="Freeform 699"/>
                  <p:cNvSpPr>
                    <a:spLocks/>
                  </p:cNvSpPr>
                  <p:nvPr/>
                </p:nvSpPr>
                <p:spPr bwMode="auto">
                  <a:xfrm>
                    <a:off x="4383" y="3049"/>
                    <a:ext cx="62" cy="17"/>
                  </a:xfrm>
                  <a:custGeom>
                    <a:avLst/>
                    <a:gdLst>
                      <a:gd name="T0" fmla="*/ 61 w 62"/>
                      <a:gd name="T1" fmla="*/ 16 h 17"/>
                      <a:gd name="T2" fmla="*/ 53 w 62"/>
                      <a:gd name="T3" fmla="*/ 6 h 17"/>
                      <a:gd name="T4" fmla="*/ 45 w 62"/>
                      <a:gd name="T5" fmla="*/ 4 h 17"/>
                      <a:gd name="T6" fmla="*/ 29 w 62"/>
                      <a:gd name="T7" fmla="*/ 0 h 17"/>
                      <a:gd name="T8" fmla="*/ 13 w 62"/>
                      <a:gd name="T9" fmla="*/ 0 h 17"/>
                      <a:gd name="T10" fmla="*/ 0 w 62"/>
                      <a:gd name="T11" fmla="*/ 4 h 17"/>
                      <a:gd name="T12" fmla="*/ 32 w 62"/>
                      <a:gd name="T13" fmla="*/ 10 h 17"/>
                      <a:gd name="T14" fmla="*/ 61 w 62"/>
                      <a:gd name="T15" fmla="*/ 16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62" h="17">
                        <a:moveTo>
                          <a:pt x="61" y="16"/>
                        </a:moveTo>
                        <a:lnTo>
                          <a:pt x="53" y="6"/>
                        </a:lnTo>
                        <a:lnTo>
                          <a:pt x="45" y="4"/>
                        </a:lnTo>
                        <a:lnTo>
                          <a:pt x="29" y="0"/>
                        </a:lnTo>
                        <a:lnTo>
                          <a:pt x="13" y="0"/>
                        </a:lnTo>
                        <a:lnTo>
                          <a:pt x="0" y="4"/>
                        </a:lnTo>
                        <a:lnTo>
                          <a:pt x="32" y="10"/>
                        </a:lnTo>
                        <a:lnTo>
                          <a:pt x="61" y="16"/>
                        </a:lnTo>
                      </a:path>
                    </a:pathLst>
                  </a:custGeom>
                  <a:solidFill>
                    <a:srgbClr val="6030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431" name="Oval 700"/>
                  <p:cNvSpPr>
                    <a:spLocks noChangeArrowheads="1"/>
                  </p:cNvSpPr>
                  <p:nvPr/>
                </p:nvSpPr>
                <p:spPr bwMode="auto">
                  <a:xfrm>
                    <a:off x="4404" y="3042"/>
                    <a:ext cx="53" cy="80"/>
                  </a:xfrm>
                  <a:prstGeom prst="ellips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432" name="Line 701"/>
                  <p:cNvSpPr>
                    <a:spLocks noChangeShapeType="1"/>
                  </p:cNvSpPr>
                  <p:nvPr/>
                </p:nvSpPr>
                <p:spPr bwMode="auto">
                  <a:xfrm>
                    <a:off x="4242" y="3084"/>
                    <a:ext cx="162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grpSp>
                <p:nvGrpSpPr>
                  <p:cNvPr id="433" name="Group 702"/>
                  <p:cNvGrpSpPr>
                    <a:grpSpLocks/>
                  </p:cNvGrpSpPr>
                  <p:nvPr/>
                </p:nvGrpSpPr>
                <p:grpSpPr bwMode="auto">
                  <a:xfrm>
                    <a:off x="4429" y="3075"/>
                    <a:ext cx="24" cy="29"/>
                    <a:chOff x="4429" y="3075"/>
                    <a:chExt cx="24" cy="29"/>
                  </a:xfrm>
                </p:grpSpPr>
                <p:sp>
                  <p:nvSpPr>
                    <p:cNvPr id="434" name="Oval 70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29" y="3075"/>
                      <a:ext cx="18" cy="29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435" name="Oval 70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35" y="3078"/>
                      <a:ext cx="18" cy="1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</p:grpSp>
            </p:grpSp>
          </p:grpSp>
          <p:grpSp>
            <p:nvGrpSpPr>
              <p:cNvPr id="51" name="Group 705"/>
              <p:cNvGrpSpPr>
                <a:grpSpLocks/>
              </p:cNvGrpSpPr>
              <p:nvPr/>
            </p:nvGrpSpPr>
            <p:grpSpPr bwMode="auto">
              <a:xfrm>
                <a:off x="3808" y="3457"/>
                <a:ext cx="278" cy="260"/>
                <a:chOff x="3808" y="3457"/>
                <a:chExt cx="278" cy="260"/>
              </a:xfrm>
            </p:grpSpPr>
            <p:grpSp>
              <p:nvGrpSpPr>
                <p:cNvPr id="62" name="Group 706"/>
                <p:cNvGrpSpPr>
                  <a:grpSpLocks/>
                </p:cNvGrpSpPr>
                <p:nvPr/>
              </p:nvGrpSpPr>
              <p:grpSpPr bwMode="auto">
                <a:xfrm>
                  <a:off x="3808" y="3514"/>
                  <a:ext cx="278" cy="150"/>
                  <a:chOff x="3808" y="3514"/>
                  <a:chExt cx="278" cy="150"/>
                </a:xfrm>
              </p:grpSpPr>
              <p:grpSp>
                <p:nvGrpSpPr>
                  <p:cNvPr id="242" name="Group 707"/>
                  <p:cNvGrpSpPr>
                    <a:grpSpLocks/>
                  </p:cNvGrpSpPr>
                  <p:nvPr/>
                </p:nvGrpSpPr>
                <p:grpSpPr bwMode="auto">
                  <a:xfrm>
                    <a:off x="3810" y="3514"/>
                    <a:ext cx="272" cy="147"/>
                    <a:chOff x="3810" y="3514"/>
                    <a:chExt cx="272" cy="147"/>
                  </a:xfrm>
                </p:grpSpPr>
                <p:sp>
                  <p:nvSpPr>
                    <p:cNvPr id="414" name="Oval 708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4052" y="3591"/>
                      <a:ext cx="30" cy="70"/>
                    </a:xfrm>
                    <a:prstGeom prst="ellipse">
                      <a:avLst/>
                    </a:prstGeom>
                    <a:solidFill>
                      <a:srgbClr val="FF9F9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415" name="Oval 709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810" y="3514"/>
                      <a:ext cx="30" cy="70"/>
                    </a:xfrm>
                    <a:prstGeom prst="ellipse">
                      <a:avLst/>
                    </a:prstGeom>
                    <a:solidFill>
                      <a:srgbClr val="FF9F9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416" name="Rectangle 710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817" y="3551"/>
                      <a:ext cx="258" cy="71"/>
                    </a:xfrm>
                    <a:prstGeom prst="rect">
                      <a:avLst/>
                    </a:prstGeom>
                    <a:solidFill>
                      <a:srgbClr val="FF9F9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243" name="Group 711"/>
                  <p:cNvGrpSpPr>
                    <a:grpSpLocks/>
                  </p:cNvGrpSpPr>
                  <p:nvPr/>
                </p:nvGrpSpPr>
                <p:grpSpPr bwMode="auto">
                  <a:xfrm>
                    <a:off x="3907" y="3548"/>
                    <a:ext cx="85" cy="83"/>
                    <a:chOff x="3907" y="3548"/>
                    <a:chExt cx="85" cy="83"/>
                  </a:xfrm>
                </p:grpSpPr>
                <p:sp>
                  <p:nvSpPr>
                    <p:cNvPr id="411" name="Oval 712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907" y="3548"/>
                      <a:ext cx="18" cy="61"/>
                    </a:xfrm>
                    <a:prstGeom prst="ellipse">
                      <a:avLst/>
                    </a:prstGeom>
                    <a:solidFill>
                      <a:srgbClr val="FF7F7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412" name="Rectangle 713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909" y="3556"/>
                      <a:ext cx="72" cy="62"/>
                    </a:xfrm>
                    <a:prstGeom prst="rect">
                      <a:avLst/>
                    </a:prstGeom>
                    <a:solidFill>
                      <a:srgbClr val="FF7F7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413" name="Oval 714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974" y="3569"/>
                      <a:ext cx="18" cy="62"/>
                    </a:xfrm>
                    <a:prstGeom prst="ellipse">
                      <a:avLst/>
                    </a:prstGeom>
                    <a:solidFill>
                      <a:srgbClr val="FF7F7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244" name="Group 715"/>
                  <p:cNvGrpSpPr>
                    <a:grpSpLocks/>
                  </p:cNvGrpSpPr>
                  <p:nvPr/>
                </p:nvGrpSpPr>
                <p:grpSpPr bwMode="auto">
                  <a:xfrm>
                    <a:off x="3808" y="3525"/>
                    <a:ext cx="63" cy="70"/>
                    <a:chOff x="3808" y="3525"/>
                    <a:chExt cx="63" cy="70"/>
                  </a:xfrm>
                </p:grpSpPr>
                <p:sp>
                  <p:nvSpPr>
                    <p:cNvPr id="388" name="Oval 716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827" y="3525"/>
                      <a:ext cx="18" cy="17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89" name="Oval 717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832" y="3532"/>
                      <a:ext cx="18" cy="16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90" name="Oval 718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835" y="3540"/>
                      <a:ext cx="18" cy="16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91" name="Oval 719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841" y="3529"/>
                      <a:ext cx="18" cy="16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92" name="Oval 720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826" y="3544"/>
                      <a:ext cx="18" cy="16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93" name="Oval 721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840" y="3548"/>
                      <a:ext cx="18" cy="17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94" name="Oval 722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845" y="3536"/>
                      <a:ext cx="18" cy="16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95" name="Oval 723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823" y="3537"/>
                      <a:ext cx="18" cy="16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96" name="Oval 724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831" y="3553"/>
                      <a:ext cx="18" cy="16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97" name="Oval 725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835" y="3560"/>
                      <a:ext cx="18" cy="16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98" name="Oval 726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843" y="3556"/>
                      <a:ext cx="19" cy="16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99" name="Oval 727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817" y="3548"/>
                      <a:ext cx="19" cy="17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400" name="Oval 728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849" y="3544"/>
                      <a:ext cx="18" cy="16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401" name="Oval 729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853" y="3532"/>
                      <a:ext cx="18" cy="17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402" name="Oval 730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822" y="3555"/>
                      <a:ext cx="19" cy="16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403" name="Oval 731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825" y="3564"/>
                      <a:ext cx="18" cy="16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404" name="Oval 732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831" y="3571"/>
                      <a:ext cx="18" cy="16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405" name="Oval 733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817" y="3567"/>
                      <a:ext cx="19" cy="16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406" name="Oval 734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813" y="3560"/>
                      <a:ext cx="18" cy="16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407" name="Oval 735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808" y="3571"/>
                      <a:ext cx="19" cy="16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408" name="Oval 736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821" y="3575"/>
                      <a:ext cx="19" cy="16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409" name="Oval 737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839" y="3567"/>
                      <a:ext cx="18" cy="16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410" name="Oval 738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834" y="3579"/>
                      <a:ext cx="18" cy="16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245" name="Group 739"/>
                  <p:cNvGrpSpPr>
                    <a:grpSpLocks/>
                  </p:cNvGrpSpPr>
                  <p:nvPr/>
                </p:nvGrpSpPr>
                <p:grpSpPr bwMode="auto">
                  <a:xfrm>
                    <a:off x="3843" y="3537"/>
                    <a:ext cx="55" cy="67"/>
                    <a:chOff x="3843" y="3537"/>
                    <a:chExt cx="55" cy="67"/>
                  </a:xfrm>
                </p:grpSpPr>
                <p:sp>
                  <p:nvSpPr>
                    <p:cNvPr id="370" name="Oval 740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858" y="3540"/>
                      <a:ext cx="18" cy="16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71" name="Oval 741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861" y="3548"/>
                      <a:ext cx="18" cy="16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72" name="Oval 742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866" y="3537"/>
                      <a:ext cx="19" cy="16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73" name="Oval 743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852" y="3553"/>
                      <a:ext cx="18" cy="17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74" name="Oval 744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864" y="3556"/>
                      <a:ext cx="18" cy="17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75" name="Oval 745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869" y="3545"/>
                      <a:ext cx="19" cy="16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76" name="Oval 746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857" y="3560"/>
                      <a:ext cx="18" cy="16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77" name="Oval 747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860" y="3568"/>
                      <a:ext cx="18" cy="16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78" name="Oval 748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870" y="3564"/>
                      <a:ext cx="18" cy="16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79" name="Oval 749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875" y="3554"/>
                      <a:ext cx="18" cy="16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80" name="Oval 750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880" y="3541"/>
                      <a:ext cx="18" cy="17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81" name="Oval 751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846" y="3564"/>
                      <a:ext cx="20" cy="16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82" name="Oval 752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852" y="3571"/>
                      <a:ext cx="18" cy="17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83" name="Oval 753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855" y="3579"/>
                      <a:ext cx="20" cy="16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84" name="Oval 754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843" y="3575"/>
                      <a:ext cx="19" cy="16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85" name="Oval 755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848" y="3583"/>
                      <a:ext cx="18" cy="16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86" name="Oval 756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864" y="3576"/>
                      <a:ext cx="18" cy="17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87" name="Oval 757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860" y="3588"/>
                      <a:ext cx="18" cy="16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246" name="Group 758"/>
                  <p:cNvGrpSpPr>
                    <a:grpSpLocks/>
                  </p:cNvGrpSpPr>
                  <p:nvPr/>
                </p:nvGrpSpPr>
                <p:grpSpPr bwMode="auto">
                  <a:xfrm>
                    <a:off x="3870" y="3545"/>
                    <a:ext cx="54" cy="68"/>
                    <a:chOff x="3870" y="3545"/>
                    <a:chExt cx="54" cy="68"/>
                  </a:xfrm>
                </p:grpSpPr>
                <p:sp>
                  <p:nvSpPr>
                    <p:cNvPr id="352" name="Oval 759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884" y="3549"/>
                      <a:ext cx="19" cy="16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53" name="Oval 760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887" y="3557"/>
                      <a:ext cx="19" cy="16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54" name="Oval 761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893" y="3545"/>
                      <a:ext cx="18" cy="16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55" name="Oval 762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879" y="3561"/>
                      <a:ext cx="18" cy="16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56" name="Oval 763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891" y="3566"/>
                      <a:ext cx="18" cy="16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57" name="Oval 764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897" y="3554"/>
                      <a:ext cx="19" cy="16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58" name="Oval 765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882" y="3568"/>
                      <a:ext cx="20" cy="17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59" name="Oval 766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888" y="3577"/>
                      <a:ext cx="18" cy="17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60" name="Oval 767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896" y="3574"/>
                      <a:ext cx="18" cy="16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61" name="Oval 768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900" y="3562"/>
                      <a:ext cx="20" cy="17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62" name="Oval 769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906" y="3551"/>
                      <a:ext cx="18" cy="16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63" name="Oval 770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873" y="3573"/>
                      <a:ext cx="20" cy="16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64" name="Oval 771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878" y="3580"/>
                      <a:ext cx="18" cy="16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65" name="Oval 772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884" y="3589"/>
                      <a:ext cx="18" cy="16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66" name="Oval 773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870" y="3583"/>
                      <a:ext cx="18" cy="17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67" name="Oval 774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873" y="3591"/>
                      <a:ext cx="18" cy="17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68" name="Oval 775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891" y="3585"/>
                      <a:ext cx="18" cy="17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69" name="Oval 776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887" y="3596"/>
                      <a:ext cx="19" cy="17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247" name="Group 777"/>
                  <p:cNvGrpSpPr>
                    <a:grpSpLocks/>
                  </p:cNvGrpSpPr>
                  <p:nvPr/>
                </p:nvGrpSpPr>
                <p:grpSpPr bwMode="auto">
                  <a:xfrm>
                    <a:off x="3902" y="3555"/>
                    <a:ext cx="65" cy="71"/>
                    <a:chOff x="3902" y="3555"/>
                    <a:chExt cx="65" cy="71"/>
                  </a:xfrm>
                </p:grpSpPr>
                <p:sp>
                  <p:nvSpPr>
                    <p:cNvPr id="329" name="Oval 778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921" y="3555"/>
                      <a:ext cx="18" cy="16"/>
                    </a:xfrm>
                    <a:prstGeom prst="ellipse">
                      <a:avLst/>
                    </a:prstGeom>
                    <a:solidFill>
                      <a:srgbClr val="FF5F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30" name="Oval 779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925" y="3562"/>
                      <a:ext cx="18" cy="17"/>
                    </a:xfrm>
                    <a:prstGeom prst="ellipse">
                      <a:avLst/>
                    </a:prstGeom>
                    <a:solidFill>
                      <a:srgbClr val="FF5F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31" name="Oval 780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930" y="3571"/>
                      <a:ext cx="18" cy="16"/>
                    </a:xfrm>
                    <a:prstGeom prst="ellipse">
                      <a:avLst/>
                    </a:prstGeom>
                    <a:solidFill>
                      <a:srgbClr val="FF5F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32" name="Oval 781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934" y="3559"/>
                      <a:ext cx="18" cy="17"/>
                    </a:xfrm>
                    <a:prstGeom prst="ellipse">
                      <a:avLst/>
                    </a:prstGeom>
                    <a:solidFill>
                      <a:srgbClr val="FF5F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33" name="Oval 782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920" y="3575"/>
                      <a:ext cx="18" cy="16"/>
                    </a:xfrm>
                    <a:prstGeom prst="ellipse">
                      <a:avLst/>
                    </a:prstGeom>
                    <a:solidFill>
                      <a:srgbClr val="FF5F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34" name="Oval 783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933" y="3579"/>
                      <a:ext cx="18" cy="16"/>
                    </a:xfrm>
                    <a:prstGeom prst="ellipse">
                      <a:avLst/>
                    </a:prstGeom>
                    <a:solidFill>
                      <a:srgbClr val="FF5F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35" name="Oval 784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938" y="3567"/>
                      <a:ext cx="18" cy="17"/>
                    </a:xfrm>
                    <a:prstGeom prst="ellipse">
                      <a:avLst/>
                    </a:prstGeom>
                    <a:solidFill>
                      <a:srgbClr val="FF5F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36" name="Oval 785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916" y="3565"/>
                      <a:ext cx="18" cy="17"/>
                    </a:xfrm>
                    <a:prstGeom prst="ellipse">
                      <a:avLst/>
                    </a:prstGeom>
                    <a:solidFill>
                      <a:srgbClr val="FF5F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37" name="Oval 786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924" y="3583"/>
                      <a:ext cx="18" cy="17"/>
                    </a:xfrm>
                    <a:prstGeom prst="ellipse">
                      <a:avLst/>
                    </a:prstGeom>
                    <a:solidFill>
                      <a:srgbClr val="FF5F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38" name="Oval 787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929" y="3591"/>
                      <a:ext cx="18" cy="16"/>
                    </a:xfrm>
                    <a:prstGeom prst="ellipse">
                      <a:avLst/>
                    </a:prstGeom>
                    <a:solidFill>
                      <a:srgbClr val="FF5F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39" name="Oval 788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938" y="3588"/>
                      <a:ext cx="18" cy="16"/>
                    </a:xfrm>
                    <a:prstGeom prst="ellipse">
                      <a:avLst/>
                    </a:prstGeom>
                    <a:solidFill>
                      <a:srgbClr val="FF5F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40" name="Oval 789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911" y="3578"/>
                      <a:ext cx="18" cy="16"/>
                    </a:xfrm>
                    <a:prstGeom prst="ellipse">
                      <a:avLst/>
                    </a:prstGeom>
                    <a:solidFill>
                      <a:srgbClr val="FF5F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41" name="Oval 790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943" y="3574"/>
                      <a:ext cx="18" cy="17"/>
                    </a:xfrm>
                    <a:prstGeom prst="ellipse">
                      <a:avLst/>
                    </a:prstGeom>
                    <a:solidFill>
                      <a:srgbClr val="FF5F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42" name="Oval 791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948" y="3563"/>
                      <a:ext cx="19" cy="16"/>
                    </a:xfrm>
                    <a:prstGeom prst="ellipse">
                      <a:avLst/>
                    </a:prstGeom>
                    <a:solidFill>
                      <a:srgbClr val="FF5F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43" name="Oval 792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915" y="3586"/>
                      <a:ext cx="18" cy="17"/>
                    </a:xfrm>
                    <a:prstGeom prst="ellipse">
                      <a:avLst/>
                    </a:prstGeom>
                    <a:solidFill>
                      <a:srgbClr val="FF5F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44" name="Oval 793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920" y="3594"/>
                      <a:ext cx="19" cy="17"/>
                    </a:xfrm>
                    <a:prstGeom prst="ellipse">
                      <a:avLst/>
                    </a:prstGeom>
                    <a:solidFill>
                      <a:srgbClr val="FF5F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45" name="Oval 794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923" y="3602"/>
                      <a:ext cx="19" cy="17"/>
                    </a:xfrm>
                    <a:prstGeom prst="ellipse">
                      <a:avLst/>
                    </a:prstGeom>
                    <a:solidFill>
                      <a:srgbClr val="FF5F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46" name="Oval 795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911" y="3597"/>
                      <a:ext cx="19" cy="17"/>
                    </a:xfrm>
                    <a:prstGeom prst="ellipse">
                      <a:avLst/>
                    </a:prstGeom>
                    <a:solidFill>
                      <a:srgbClr val="FF5F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47" name="Oval 796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906" y="3589"/>
                      <a:ext cx="19" cy="16"/>
                    </a:xfrm>
                    <a:prstGeom prst="ellipse">
                      <a:avLst/>
                    </a:prstGeom>
                    <a:solidFill>
                      <a:srgbClr val="FF5F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48" name="Oval 797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902" y="3600"/>
                      <a:ext cx="19" cy="17"/>
                    </a:xfrm>
                    <a:prstGeom prst="ellipse">
                      <a:avLst/>
                    </a:prstGeom>
                    <a:solidFill>
                      <a:srgbClr val="FF5F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49" name="Oval 798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915" y="3606"/>
                      <a:ext cx="18" cy="16"/>
                    </a:xfrm>
                    <a:prstGeom prst="ellipse">
                      <a:avLst/>
                    </a:prstGeom>
                    <a:solidFill>
                      <a:srgbClr val="FF5F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50" name="Oval 799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932" y="3598"/>
                      <a:ext cx="18" cy="16"/>
                    </a:xfrm>
                    <a:prstGeom prst="ellipse">
                      <a:avLst/>
                    </a:prstGeom>
                    <a:solidFill>
                      <a:srgbClr val="FF5F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51" name="Oval 800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929" y="3609"/>
                      <a:ext cx="19" cy="17"/>
                    </a:xfrm>
                    <a:prstGeom prst="ellipse">
                      <a:avLst/>
                    </a:prstGeom>
                    <a:solidFill>
                      <a:srgbClr val="FF5F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248" name="Group 801"/>
                  <p:cNvGrpSpPr>
                    <a:grpSpLocks/>
                  </p:cNvGrpSpPr>
                  <p:nvPr/>
                </p:nvGrpSpPr>
                <p:grpSpPr bwMode="auto">
                  <a:xfrm>
                    <a:off x="3938" y="3567"/>
                    <a:ext cx="54" cy="68"/>
                    <a:chOff x="3938" y="3567"/>
                    <a:chExt cx="54" cy="68"/>
                  </a:xfrm>
                </p:grpSpPr>
                <p:sp>
                  <p:nvSpPr>
                    <p:cNvPr id="311" name="Oval 802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951" y="3571"/>
                      <a:ext cx="19" cy="16"/>
                    </a:xfrm>
                    <a:prstGeom prst="ellipse">
                      <a:avLst/>
                    </a:prstGeom>
                    <a:solidFill>
                      <a:srgbClr val="FF5F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12" name="Oval 803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956" y="3578"/>
                      <a:ext cx="18" cy="16"/>
                    </a:xfrm>
                    <a:prstGeom prst="ellipse">
                      <a:avLst/>
                    </a:prstGeom>
                    <a:solidFill>
                      <a:srgbClr val="FF5F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13" name="Oval 804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959" y="3567"/>
                      <a:ext cx="19" cy="17"/>
                    </a:xfrm>
                    <a:prstGeom prst="ellipse">
                      <a:avLst/>
                    </a:prstGeom>
                    <a:solidFill>
                      <a:srgbClr val="FF5F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14" name="Oval 805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945" y="3583"/>
                      <a:ext cx="20" cy="17"/>
                    </a:xfrm>
                    <a:prstGeom prst="ellipse">
                      <a:avLst/>
                    </a:prstGeom>
                    <a:solidFill>
                      <a:srgbClr val="FF5F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15" name="Oval 806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960" y="3587"/>
                      <a:ext cx="19" cy="16"/>
                    </a:xfrm>
                    <a:prstGeom prst="ellipse">
                      <a:avLst/>
                    </a:prstGeom>
                    <a:solidFill>
                      <a:srgbClr val="FF5F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16" name="Oval 807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966" y="3576"/>
                      <a:ext cx="18" cy="16"/>
                    </a:xfrm>
                    <a:prstGeom prst="ellipse">
                      <a:avLst/>
                    </a:prstGeom>
                    <a:solidFill>
                      <a:srgbClr val="FF5F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17" name="Oval 808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950" y="3590"/>
                      <a:ext cx="18" cy="17"/>
                    </a:xfrm>
                    <a:prstGeom prst="ellipse">
                      <a:avLst/>
                    </a:prstGeom>
                    <a:solidFill>
                      <a:srgbClr val="FF5F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18" name="Oval 809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954" y="3599"/>
                      <a:ext cx="18" cy="16"/>
                    </a:xfrm>
                    <a:prstGeom prst="ellipse">
                      <a:avLst/>
                    </a:prstGeom>
                    <a:solidFill>
                      <a:srgbClr val="FF5F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19" name="Oval 810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963" y="3596"/>
                      <a:ext cx="18" cy="16"/>
                    </a:xfrm>
                    <a:prstGeom prst="ellipse">
                      <a:avLst/>
                    </a:prstGeom>
                    <a:solidFill>
                      <a:srgbClr val="FF5F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20" name="Oval 811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969" y="3584"/>
                      <a:ext cx="18" cy="16"/>
                    </a:xfrm>
                    <a:prstGeom prst="ellipse">
                      <a:avLst/>
                    </a:prstGeom>
                    <a:solidFill>
                      <a:srgbClr val="FF5F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21" name="Oval 812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974" y="3572"/>
                      <a:ext cx="18" cy="16"/>
                    </a:xfrm>
                    <a:prstGeom prst="ellipse">
                      <a:avLst/>
                    </a:prstGeom>
                    <a:solidFill>
                      <a:srgbClr val="FF5F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22" name="Oval 813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942" y="3594"/>
                      <a:ext cx="18" cy="16"/>
                    </a:xfrm>
                    <a:prstGeom prst="ellipse">
                      <a:avLst/>
                    </a:prstGeom>
                    <a:solidFill>
                      <a:srgbClr val="FF5F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23" name="Oval 814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945" y="3602"/>
                      <a:ext cx="18" cy="16"/>
                    </a:xfrm>
                    <a:prstGeom prst="ellipse">
                      <a:avLst/>
                    </a:prstGeom>
                    <a:solidFill>
                      <a:srgbClr val="FF5F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24" name="Oval 815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950" y="3611"/>
                      <a:ext cx="19" cy="17"/>
                    </a:xfrm>
                    <a:prstGeom prst="ellipse">
                      <a:avLst/>
                    </a:prstGeom>
                    <a:solidFill>
                      <a:srgbClr val="FF5F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25" name="Oval 816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938" y="3606"/>
                      <a:ext cx="18" cy="16"/>
                    </a:xfrm>
                    <a:prstGeom prst="ellipse">
                      <a:avLst/>
                    </a:prstGeom>
                    <a:solidFill>
                      <a:srgbClr val="FF5F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26" name="Oval 817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941" y="3613"/>
                      <a:ext cx="18" cy="16"/>
                    </a:xfrm>
                    <a:prstGeom prst="ellipse">
                      <a:avLst/>
                    </a:prstGeom>
                    <a:solidFill>
                      <a:srgbClr val="FF5F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27" name="Oval 818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959" y="3607"/>
                      <a:ext cx="19" cy="16"/>
                    </a:xfrm>
                    <a:prstGeom prst="ellipse">
                      <a:avLst/>
                    </a:prstGeom>
                    <a:solidFill>
                      <a:srgbClr val="FF5F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28" name="Oval 819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954" y="3618"/>
                      <a:ext cx="18" cy="17"/>
                    </a:xfrm>
                    <a:prstGeom prst="ellipse">
                      <a:avLst/>
                    </a:prstGeom>
                    <a:solidFill>
                      <a:srgbClr val="FF5F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249" name="Group 820"/>
                  <p:cNvGrpSpPr>
                    <a:grpSpLocks/>
                  </p:cNvGrpSpPr>
                  <p:nvPr/>
                </p:nvGrpSpPr>
                <p:grpSpPr bwMode="auto">
                  <a:xfrm>
                    <a:off x="4022" y="3593"/>
                    <a:ext cx="64" cy="71"/>
                    <a:chOff x="4022" y="3593"/>
                    <a:chExt cx="64" cy="71"/>
                  </a:xfrm>
                </p:grpSpPr>
                <p:sp>
                  <p:nvSpPr>
                    <p:cNvPr id="288" name="Oval 821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4041" y="3593"/>
                      <a:ext cx="19" cy="17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89" name="Oval 822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4046" y="3601"/>
                      <a:ext cx="18" cy="16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90" name="Oval 823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4051" y="3609"/>
                      <a:ext cx="18" cy="16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91" name="Oval 824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4056" y="3598"/>
                      <a:ext cx="18" cy="16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92" name="Oval 825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4040" y="3613"/>
                      <a:ext cx="18" cy="16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93" name="Oval 826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4053" y="3619"/>
                      <a:ext cx="18" cy="16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94" name="Oval 827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4059" y="3606"/>
                      <a:ext cx="18" cy="17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95" name="Oval 828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4037" y="3605"/>
                      <a:ext cx="18" cy="16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96" name="Oval 829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4046" y="3621"/>
                      <a:ext cx="19" cy="17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97" name="Oval 830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4050" y="3630"/>
                      <a:ext cx="18" cy="16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98" name="Oval 831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4058" y="3625"/>
                      <a:ext cx="18" cy="16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99" name="Oval 832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4032" y="3617"/>
                      <a:ext cx="18" cy="16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00" name="Oval 833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4062" y="3613"/>
                      <a:ext cx="20" cy="17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01" name="Oval 834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4067" y="3602"/>
                      <a:ext cx="19" cy="16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02" name="Oval 835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4035" y="3625"/>
                      <a:ext cx="18" cy="16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03" name="Oval 836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4040" y="3633"/>
                      <a:ext cx="18" cy="17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04" name="Oval 837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4044" y="3641"/>
                      <a:ext cx="18" cy="16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05" name="Oval 838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4031" y="3635"/>
                      <a:ext cx="18" cy="17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06" name="Oval 839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4028" y="3628"/>
                      <a:ext cx="18" cy="17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07" name="Oval 840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4022" y="3640"/>
                      <a:ext cx="19" cy="16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08" name="Oval 841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4037" y="3645"/>
                      <a:ext cx="18" cy="16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09" name="Oval 842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4053" y="3637"/>
                      <a:ext cx="18" cy="16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10" name="Oval 843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4049" y="3648"/>
                      <a:ext cx="18" cy="16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250" name="Group 844"/>
                  <p:cNvGrpSpPr>
                    <a:grpSpLocks/>
                  </p:cNvGrpSpPr>
                  <p:nvPr/>
                </p:nvGrpSpPr>
                <p:grpSpPr bwMode="auto">
                  <a:xfrm>
                    <a:off x="3970" y="3578"/>
                    <a:ext cx="63" cy="69"/>
                    <a:chOff x="3970" y="3578"/>
                    <a:chExt cx="63" cy="69"/>
                  </a:xfrm>
                </p:grpSpPr>
                <p:sp>
                  <p:nvSpPr>
                    <p:cNvPr id="265" name="Oval 845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989" y="3578"/>
                      <a:ext cx="18" cy="16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66" name="Oval 846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994" y="3584"/>
                      <a:ext cx="18" cy="17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67" name="Oval 847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997" y="3592"/>
                      <a:ext cx="18" cy="17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68" name="Oval 848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4002" y="3581"/>
                      <a:ext cx="19" cy="16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69" name="Oval 849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988" y="3597"/>
                      <a:ext cx="19" cy="16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70" name="Oval 850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4001" y="3600"/>
                      <a:ext cx="18" cy="17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71" name="Oval 851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4006" y="3588"/>
                      <a:ext cx="18" cy="16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72" name="Oval 852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985" y="3588"/>
                      <a:ext cx="18" cy="16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73" name="Oval 853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993" y="3604"/>
                      <a:ext cx="18" cy="16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74" name="Oval 854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996" y="3612"/>
                      <a:ext cx="18" cy="16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75" name="Oval 855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4006" y="3608"/>
                      <a:ext cx="18" cy="17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76" name="Oval 856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979" y="3601"/>
                      <a:ext cx="18" cy="16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77" name="Oval 857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4011" y="3596"/>
                      <a:ext cx="19" cy="16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78" name="Oval 858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4015" y="3585"/>
                      <a:ext cx="18" cy="16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79" name="Oval 859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985" y="3608"/>
                      <a:ext cx="18" cy="16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80" name="Oval 860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988" y="3616"/>
                      <a:ext cx="18" cy="16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81" name="Oval 861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992" y="3623"/>
                      <a:ext cx="19" cy="16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82" name="Oval 862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979" y="3619"/>
                      <a:ext cx="19" cy="16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83" name="Oval 863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975" y="3612"/>
                      <a:ext cx="18" cy="17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84" name="Oval 864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970" y="3623"/>
                      <a:ext cx="18" cy="16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85" name="Oval 865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984" y="3626"/>
                      <a:ext cx="18" cy="17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86" name="Oval 866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4001" y="3621"/>
                      <a:ext cx="18" cy="16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87" name="Oval 867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3997" y="3631"/>
                      <a:ext cx="18" cy="16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251" name="Group 868"/>
                  <p:cNvGrpSpPr>
                    <a:grpSpLocks/>
                  </p:cNvGrpSpPr>
                  <p:nvPr/>
                </p:nvGrpSpPr>
                <p:grpSpPr bwMode="auto">
                  <a:xfrm>
                    <a:off x="4005" y="3590"/>
                    <a:ext cx="46" cy="62"/>
                    <a:chOff x="4005" y="3590"/>
                    <a:chExt cx="46" cy="62"/>
                  </a:xfrm>
                </p:grpSpPr>
                <p:sp>
                  <p:nvSpPr>
                    <p:cNvPr id="252" name="Oval 869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4020" y="3592"/>
                      <a:ext cx="18" cy="16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53" name="Oval 870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4023" y="3602"/>
                      <a:ext cx="18" cy="16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54" name="Oval 871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4028" y="3590"/>
                      <a:ext cx="18" cy="16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55" name="Oval 872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4014" y="3605"/>
                      <a:ext cx="18" cy="16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56" name="Oval 873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4028" y="3610"/>
                      <a:ext cx="18" cy="17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57" name="Oval 874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4033" y="3597"/>
                      <a:ext cx="18" cy="16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58" name="Oval 875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4019" y="3613"/>
                      <a:ext cx="18" cy="17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59" name="Oval 876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4023" y="3621"/>
                      <a:ext cx="18" cy="16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60" name="Oval 877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4010" y="3616"/>
                      <a:ext cx="18" cy="17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61" name="Oval 878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4013" y="3625"/>
                      <a:ext cx="19" cy="16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62" name="Oval 879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4019" y="3632"/>
                      <a:ext cx="19" cy="16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63" name="Oval 880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4005" y="3627"/>
                      <a:ext cx="18" cy="16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64" name="Oval 881"/>
                    <p:cNvSpPr>
                      <a:spLocks noChangeArrowheads="1"/>
                    </p:cNvSpPr>
                    <p:nvPr/>
                  </p:nvSpPr>
                  <p:spPr bwMode="auto">
                    <a:xfrm rot="1200000">
                      <a:off x="4010" y="3636"/>
                      <a:ext cx="18" cy="16"/>
                    </a:xfrm>
                    <a:prstGeom prst="ellipse">
                      <a:avLst/>
                    </a:prstGeom>
                    <a:solidFill>
                      <a:srgbClr val="FFBFB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</p:grpSp>
            </p:grpSp>
            <p:grpSp>
              <p:nvGrpSpPr>
                <p:cNvPr id="63" name="Group 882"/>
                <p:cNvGrpSpPr>
                  <a:grpSpLocks/>
                </p:cNvGrpSpPr>
                <p:nvPr/>
              </p:nvGrpSpPr>
              <p:grpSpPr bwMode="auto">
                <a:xfrm>
                  <a:off x="3825" y="3457"/>
                  <a:ext cx="239" cy="260"/>
                  <a:chOff x="3825" y="3457"/>
                  <a:chExt cx="239" cy="260"/>
                </a:xfrm>
              </p:grpSpPr>
              <p:sp>
                <p:nvSpPr>
                  <p:cNvPr id="239" name="Oval 883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845" y="3638"/>
                    <a:ext cx="30" cy="70"/>
                  </a:xfrm>
                  <a:prstGeom prst="ellipse">
                    <a:avLst/>
                  </a:prstGeom>
                  <a:solidFill>
                    <a:srgbClr val="FF9F9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240" name="Oval 884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4015" y="3467"/>
                    <a:ext cx="28" cy="70"/>
                  </a:xfrm>
                  <a:prstGeom prst="ellipse">
                    <a:avLst/>
                  </a:prstGeom>
                  <a:solidFill>
                    <a:srgbClr val="FF9F9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241" name="Rectangle 885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814" y="3551"/>
                    <a:ext cx="260" cy="72"/>
                  </a:xfrm>
                  <a:prstGeom prst="rect">
                    <a:avLst/>
                  </a:prstGeom>
                  <a:solidFill>
                    <a:srgbClr val="FF9F9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64" name="Group 886"/>
                <p:cNvGrpSpPr>
                  <a:grpSpLocks/>
                </p:cNvGrpSpPr>
                <p:nvPr/>
              </p:nvGrpSpPr>
              <p:grpSpPr bwMode="auto">
                <a:xfrm>
                  <a:off x="3888" y="3550"/>
                  <a:ext cx="110" cy="75"/>
                  <a:chOff x="3888" y="3550"/>
                  <a:chExt cx="110" cy="75"/>
                </a:xfrm>
              </p:grpSpPr>
              <p:sp>
                <p:nvSpPr>
                  <p:cNvPr id="236" name="Oval 887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957" y="3536"/>
                    <a:ext cx="19" cy="62"/>
                  </a:xfrm>
                  <a:prstGeom prst="ellipse">
                    <a:avLst/>
                  </a:prstGeom>
                  <a:solidFill>
                    <a:srgbClr val="FF7F7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237" name="Rectangle 888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908" y="3556"/>
                    <a:ext cx="73" cy="62"/>
                  </a:xfrm>
                  <a:prstGeom prst="rect">
                    <a:avLst/>
                  </a:prstGeom>
                  <a:solidFill>
                    <a:srgbClr val="FF7F7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238" name="Oval 889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909" y="3583"/>
                    <a:ext cx="21" cy="63"/>
                  </a:xfrm>
                  <a:prstGeom prst="ellipse">
                    <a:avLst/>
                  </a:prstGeom>
                  <a:solidFill>
                    <a:srgbClr val="FF7F7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65" name="Group 890"/>
                <p:cNvGrpSpPr>
                  <a:grpSpLocks/>
                </p:cNvGrpSpPr>
                <p:nvPr/>
              </p:nvGrpSpPr>
              <p:grpSpPr bwMode="auto">
                <a:xfrm>
                  <a:off x="3984" y="3483"/>
                  <a:ext cx="76" cy="70"/>
                  <a:chOff x="3984" y="3483"/>
                  <a:chExt cx="76" cy="70"/>
                </a:xfrm>
              </p:grpSpPr>
              <p:sp>
                <p:nvSpPr>
                  <p:cNvPr id="213" name="Oval 891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4001" y="3484"/>
                    <a:ext cx="20" cy="18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214" name="Oval 892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4001" y="3492"/>
                    <a:ext cx="19" cy="17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215" name="Oval 893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4002" y="3501"/>
                    <a:ext cx="20" cy="16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216" name="Oval 894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992" y="3494"/>
                    <a:ext cx="19" cy="16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217" name="Oval 895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4013" y="3500"/>
                    <a:ext cx="18" cy="17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218" name="Oval 896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4003" y="3509"/>
                    <a:ext cx="18" cy="19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219" name="Oval 897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990" y="3501"/>
                    <a:ext cx="21" cy="18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220" name="Oval 898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4012" y="3493"/>
                    <a:ext cx="19" cy="16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221" name="Oval 899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4013" y="3510"/>
                    <a:ext cx="19" cy="17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222" name="Oval 900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4012" y="3518"/>
                    <a:ext cx="20" cy="17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223" name="Oval 901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4003" y="3518"/>
                    <a:ext cx="20" cy="16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224" name="Oval 902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4021" y="3501"/>
                    <a:ext cx="21" cy="17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225" name="Oval 903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993" y="3510"/>
                    <a:ext cx="19" cy="17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226" name="Oval 904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983" y="3501"/>
                    <a:ext cx="19" cy="18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227" name="Oval 905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4021" y="3508"/>
                    <a:ext cx="20" cy="17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228" name="Oval 906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4024" y="3517"/>
                    <a:ext cx="19" cy="17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229" name="Oval 907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4022" y="3525"/>
                    <a:ext cx="20" cy="18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230" name="Oval 908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4031" y="3517"/>
                    <a:ext cx="20" cy="16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231" name="Oval 909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4032" y="3508"/>
                    <a:ext cx="19" cy="18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232" name="Oval 910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4041" y="3517"/>
                    <a:ext cx="21" cy="17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233" name="Oval 911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4033" y="3526"/>
                    <a:ext cx="20" cy="16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234" name="Oval 912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4014" y="3526"/>
                    <a:ext cx="18" cy="16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235" name="Oval 913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4024" y="3534"/>
                    <a:ext cx="20" cy="18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66" name="Group 914"/>
                <p:cNvGrpSpPr>
                  <a:grpSpLocks/>
                </p:cNvGrpSpPr>
                <p:nvPr/>
              </p:nvGrpSpPr>
              <p:grpSpPr bwMode="auto">
                <a:xfrm>
                  <a:off x="3963" y="3509"/>
                  <a:ext cx="69" cy="62"/>
                  <a:chOff x="3963" y="3509"/>
                  <a:chExt cx="69" cy="62"/>
                </a:xfrm>
              </p:grpSpPr>
              <p:sp>
                <p:nvSpPr>
                  <p:cNvPr id="195" name="Oval 915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983" y="3511"/>
                    <a:ext cx="19" cy="17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96" name="Oval 916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984" y="3518"/>
                    <a:ext cx="20" cy="18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97" name="Oval 917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972" y="3511"/>
                    <a:ext cx="21" cy="18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98" name="Oval 918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995" y="3519"/>
                    <a:ext cx="19" cy="18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99" name="Oval 919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985" y="3528"/>
                    <a:ext cx="18" cy="18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200" name="Oval 920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975" y="3520"/>
                    <a:ext cx="20" cy="16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201" name="Oval 921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995" y="3527"/>
                    <a:ext cx="19" cy="17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202" name="Oval 922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995" y="3536"/>
                    <a:ext cx="20" cy="17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203" name="Oval 923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985" y="3537"/>
                    <a:ext cx="19" cy="16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204" name="Oval 924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975" y="3529"/>
                    <a:ext cx="20" cy="18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205" name="Oval 925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963" y="3520"/>
                    <a:ext cx="20" cy="19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206" name="Oval 926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4004" y="3527"/>
                    <a:ext cx="21" cy="17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207" name="Oval 927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4005" y="3535"/>
                    <a:ext cx="19" cy="18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208" name="Oval 928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4004" y="3544"/>
                    <a:ext cx="21" cy="17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209" name="Oval 929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4013" y="3535"/>
                    <a:ext cx="21" cy="17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210" name="Oval 930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4015" y="3544"/>
                    <a:ext cx="18" cy="16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211" name="Oval 931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997" y="3545"/>
                    <a:ext cx="19" cy="17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212" name="Oval 932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4007" y="3554"/>
                    <a:ext cx="18" cy="16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71" name="Group 933"/>
                <p:cNvGrpSpPr>
                  <a:grpSpLocks/>
                </p:cNvGrpSpPr>
                <p:nvPr/>
              </p:nvGrpSpPr>
              <p:grpSpPr bwMode="auto">
                <a:xfrm>
                  <a:off x="3948" y="3528"/>
                  <a:ext cx="66" cy="63"/>
                  <a:chOff x="3948" y="3528"/>
                  <a:chExt cx="66" cy="63"/>
                </a:xfrm>
              </p:grpSpPr>
              <p:sp>
                <p:nvSpPr>
                  <p:cNvPr id="177" name="Oval 934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963" y="3530"/>
                    <a:ext cx="22" cy="17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78" name="Oval 935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966" y="3538"/>
                    <a:ext cx="19" cy="17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79" name="Oval 936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954" y="3529"/>
                    <a:ext cx="20" cy="18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80" name="Oval 937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975" y="3538"/>
                    <a:ext cx="19" cy="17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81" name="Oval 938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968" y="3548"/>
                    <a:ext cx="18" cy="16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82" name="Oval 939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954" y="3540"/>
                    <a:ext cx="21" cy="17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83" name="Oval 940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975" y="3546"/>
                    <a:ext cx="20" cy="18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84" name="Oval 941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976" y="3555"/>
                    <a:ext cx="19" cy="19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85" name="Oval 942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968" y="3556"/>
                    <a:ext cx="18" cy="17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86" name="Oval 943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956" y="3548"/>
                    <a:ext cx="21" cy="18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87" name="Oval 944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947" y="3541"/>
                    <a:ext cx="19" cy="17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88" name="Oval 945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985" y="3547"/>
                    <a:ext cx="21" cy="17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89" name="Oval 946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987" y="3554"/>
                    <a:ext cx="18" cy="17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90" name="Oval 947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986" y="3564"/>
                    <a:ext cx="19" cy="17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91" name="Oval 948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996" y="3553"/>
                    <a:ext cx="18" cy="18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92" name="Oval 949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997" y="3562"/>
                    <a:ext cx="18" cy="17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93" name="Oval 950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978" y="3564"/>
                    <a:ext cx="20" cy="17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94" name="Oval 951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987" y="3572"/>
                    <a:ext cx="20" cy="17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72" name="Group 952"/>
                <p:cNvGrpSpPr>
                  <a:grpSpLocks/>
                </p:cNvGrpSpPr>
                <p:nvPr/>
              </p:nvGrpSpPr>
              <p:grpSpPr bwMode="auto">
                <a:xfrm>
                  <a:off x="3918" y="3548"/>
                  <a:ext cx="78" cy="73"/>
                  <a:chOff x="3918" y="3548"/>
                  <a:chExt cx="78" cy="73"/>
                </a:xfrm>
              </p:grpSpPr>
              <p:sp>
                <p:nvSpPr>
                  <p:cNvPr id="154" name="Oval 953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935" y="3551"/>
                    <a:ext cx="21" cy="16"/>
                  </a:xfrm>
                  <a:prstGeom prst="ellipse">
                    <a:avLst/>
                  </a:prstGeom>
                  <a:solidFill>
                    <a:srgbClr val="FF5F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55" name="Oval 954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935" y="3558"/>
                    <a:ext cx="19" cy="19"/>
                  </a:xfrm>
                  <a:prstGeom prst="ellipse">
                    <a:avLst/>
                  </a:prstGeom>
                  <a:solidFill>
                    <a:srgbClr val="FF5F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56" name="Oval 955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936" y="3569"/>
                    <a:ext cx="20" cy="16"/>
                  </a:xfrm>
                  <a:prstGeom prst="ellipse">
                    <a:avLst/>
                  </a:prstGeom>
                  <a:solidFill>
                    <a:srgbClr val="FF5F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57" name="Oval 956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926" y="3560"/>
                    <a:ext cx="21" cy="18"/>
                  </a:xfrm>
                  <a:prstGeom prst="ellipse">
                    <a:avLst/>
                  </a:prstGeom>
                  <a:solidFill>
                    <a:srgbClr val="FF5F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58" name="Oval 957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947" y="3568"/>
                    <a:ext cx="20" cy="17"/>
                  </a:xfrm>
                  <a:prstGeom prst="ellipse">
                    <a:avLst/>
                  </a:prstGeom>
                  <a:solidFill>
                    <a:srgbClr val="FF5F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59" name="Oval 958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938" y="3577"/>
                    <a:ext cx="19" cy="17"/>
                  </a:xfrm>
                  <a:prstGeom prst="ellipse">
                    <a:avLst/>
                  </a:prstGeom>
                  <a:solidFill>
                    <a:srgbClr val="FF5F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60" name="Oval 959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927" y="3569"/>
                    <a:ext cx="18" cy="18"/>
                  </a:xfrm>
                  <a:prstGeom prst="ellipse">
                    <a:avLst/>
                  </a:prstGeom>
                  <a:solidFill>
                    <a:srgbClr val="FF5F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61" name="Oval 960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945" y="3558"/>
                    <a:ext cx="18" cy="17"/>
                  </a:xfrm>
                  <a:prstGeom prst="ellipse">
                    <a:avLst/>
                  </a:prstGeom>
                  <a:solidFill>
                    <a:srgbClr val="FF5F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62" name="Oval 961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949" y="3577"/>
                    <a:ext cx="19" cy="17"/>
                  </a:xfrm>
                  <a:prstGeom prst="ellipse">
                    <a:avLst/>
                  </a:prstGeom>
                  <a:solidFill>
                    <a:srgbClr val="FF5F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63" name="Oval 962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948" y="3585"/>
                    <a:ext cx="20" cy="18"/>
                  </a:xfrm>
                  <a:prstGeom prst="ellipse">
                    <a:avLst/>
                  </a:prstGeom>
                  <a:solidFill>
                    <a:srgbClr val="FF5F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64" name="Oval 963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939" y="3587"/>
                    <a:ext cx="19" cy="16"/>
                  </a:xfrm>
                  <a:prstGeom prst="ellipse">
                    <a:avLst/>
                  </a:prstGeom>
                  <a:solidFill>
                    <a:srgbClr val="FF5F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65" name="Oval 964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958" y="3567"/>
                    <a:ext cx="18" cy="16"/>
                  </a:xfrm>
                  <a:prstGeom prst="ellipse">
                    <a:avLst/>
                  </a:prstGeom>
                  <a:solidFill>
                    <a:srgbClr val="FF5F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66" name="Oval 965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927" y="3577"/>
                    <a:ext cx="18" cy="17"/>
                  </a:xfrm>
                  <a:prstGeom prst="ellipse">
                    <a:avLst/>
                  </a:prstGeom>
                  <a:solidFill>
                    <a:srgbClr val="FF5F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67" name="Oval 966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916" y="3571"/>
                    <a:ext cx="19" cy="16"/>
                  </a:xfrm>
                  <a:prstGeom prst="ellipse">
                    <a:avLst/>
                  </a:prstGeom>
                  <a:solidFill>
                    <a:srgbClr val="FF5F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68" name="Oval 967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958" y="3575"/>
                    <a:ext cx="18" cy="18"/>
                  </a:xfrm>
                  <a:prstGeom prst="ellipse">
                    <a:avLst/>
                  </a:prstGeom>
                  <a:solidFill>
                    <a:srgbClr val="FF5F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69" name="Oval 968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958" y="3585"/>
                    <a:ext cx="19" cy="17"/>
                  </a:xfrm>
                  <a:prstGeom prst="ellipse">
                    <a:avLst/>
                  </a:prstGeom>
                  <a:solidFill>
                    <a:srgbClr val="FF5F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70" name="Oval 969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958" y="3593"/>
                    <a:ext cx="20" cy="18"/>
                  </a:xfrm>
                  <a:prstGeom prst="ellipse">
                    <a:avLst/>
                  </a:prstGeom>
                  <a:solidFill>
                    <a:srgbClr val="FF5F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71" name="Oval 970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966" y="3583"/>
                    <a:ext cx="20" cy="18"/>
                  </a:xfrm>
                  <a:prstGeom prst="ellipse">
                    <a:avLst/>
                  </a:prstGeom>
                  <a:solidFill>
                    <a:srgbClr val="FF5F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72" name="Oval 971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967" y="3575"/>
                    <a:ext cx="19" cy="17"/>
                  </a:xfrm>
                  <a:prstGeom prst="ellipse">
                    <a:avLst/>
                  </a:prstGeom>
                  <a:solidFill>
                    <a:srgbClr val="FF5F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73" name="Oval 972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977" y="3582"/>
                    <a:ext cx="19" cy="18"/>
                  </a:xfrm>
                  <a:prstGeom prst="ellipse">
                    <a:avLst/>
                  </a:prstGeom>
                  <a:solidFill>
                    <a:srgbClr val="FF5F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74" name="Oval 973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969" y="3593"/>
                    <a:ext cx="18" cy="16"/>
                  </a:xfrm>
                  <a:prstGeom prst="ellipse">
                    <a:avLst/>
                  </a:prstGeom>
                  <a:solidFill>
                    <a:srgbClr val="FF5F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75" name="Oval 974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950" y="3593"/>
                    <a:ext cx="18" cy="17"/>
                  </a:xfrm>
                  <a:prstGeom prst="ellipse">
                    <a:avLst/>
                  </a:prstGeom>
                  <a:solidFill>
                    <a:srgbClr val="FF5F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76" name="Oval 975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957" y="3602"/>
                    <a:ext cx="20" cy="18"/>
                  </a:xfrm>
                  <a:prstGeom prst="ellipse">
                    <a:avLst/>
                  </a:prstGeom>
                  <a:solidFill>
                    <a:srgbClr val="FF5F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73" name="Group 976"/>
                <p:cNvGrpSpPr>
                  <a:grpSpLocks/>
                </p:cNvGrpSpPr>
                <p:nvPr/>
              </p:nvGrpSpPr>
              <p:grpSpPr bwMode="auto">
                <a:xfrm>
                  <a:off x="3899" y="3577"/>
                  <a:ext cx="68" cy="62"/>
                  <a:chOff x="3899" y="3577"/>
                  <a:chExt cx="68" cy="62"/>
                </a:xfrm>
              </p:grpSpPr>
              <p:sp>
                <p:nvSpPr>
                  <p:cNvPr id="136" name="Oval 977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916" y="3578"/>
                    <a:ext cx="20" cy="18"/>
                  </a:xfrm>
                  <a:prstGeom prst="ellipse">
                    <a:avLst/>
                  </a:prstGeom>
                  <a:solidFill>
                    <a:srgbClr val="FF5F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7" name="Oval 978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917" y="3586"/>
                    <a:ext cx="19" cy="17"/>
                  </a:xfrm>
                  <a:prstGeom prst="ellipse">
                    <a:avLst/>
                  </a:prstGeom>
                  <a:solidFill>
                    <a:srgbClr val="FF5F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8" name="Oval 979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908" y="3577"/>
                    <a:ext cx="19" cy="19"/>
                  </a:xfrm>
                  <a:prstGeom prst="ellipse">
                    <a:avLst/>
                  </a:prstGeom>
                  <a:solidFill>
                    <a:srgbClr val="FF5F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9" name="Oval 980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929" y="3586"/>
                    <a:ext cx="20" cy="18"/>
                  </a:xfrm>
                  <a:prstGeom prst="ellipse">
                    <a:avLst/>
                  </a:prstGeom>
                  <a:solidFill>
                    <a:srgbClr val="FF5F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40" name="Oval 981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917" y="3596"/>
                    <a:ext cx="22" cy="17"/>
                  </a:xfrm>
                  <a:prstGeom prst="ellipse">
                    <a:avLst/>
                  </a:prstGeom>
                  <a:solidFill>
                    <a:srgbClr val="FF5F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41" name="Oval 982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907" y="3588"/>
                    <a:ext cx="20" cy="18"/>
                  </a:xfrm>
                  <a:prstGeom prst="ellipse">
                    <a:avLst/>
                  </a:prstGeom>
                  <a:solidFill>
                    <a:srgbClr val="FF5F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42" name="Oval 983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929" y="3594"/>
                    <a:ext cx="20" cy="18"/>
                  </a:xfrm>
                  <a:prstGeom prst="ellipse">
                    <a:avLst/>
                  </a:prstGeom>
                  <a:solidFill>
                    <a:srgbClr val="FF5F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43" name="Oval 984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930" y="3603"/>
                    <a:ext cx="20" cy="18"/>
                  </a:xfrm>
                  <a:prstGeom prst="ellipse">
                    <a:avLst/>
                  </a:prstGeom>
                  <a:solidFill>
                    <a:srgbClr val="FF5F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44" name="Oval 985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920" y="3604"/>
                    <a:ext cx="20" cy="18"/>
                  </a:xfrm>
                  <a:prstGeom prst="ellipse">
                    <a:avLst/>
                  </a:prstGeom>
                  <a:solidFill>
                    <a:srgbClr val="FF5F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45" name="Oval 986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909" y="3597"/>
                    <a:ext cx="20" cy="16"/>
                  </a:xfrm>
                  <a:prstGeom prst="ellipse">
                    <a:avLst/>
                  </a:prstGeom>
                  <a:solidFill>
                    <a:srgbClr val="FF5F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46" name="Oval 987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898" y="3588"/>
                    <a:ext cx="19" cy="17"/>
                  </a:xfrm>
                  <a:prstGeom prst="ellipse">
                    <a:avLst/>
                  </a:prstGeom>
                  <a:solidFill>
                    <a:srgbClr val="FF5F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47" name="Oval 988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938" y="3594"/>
                    <a:ext cx="20" cy="17"/>
                  </a:xfrm>
                  <a:prstGeom prst="ellipse">
                    <a:avLst/>
                  </a:prstGeom>
                  <a:solidFill>
                    <a:srgbClr val="FF5F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48" name="Oval 989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940" y="3603"/>
                    <a:ext cx="19" cy="16"/>
                  </a:xfrm>
                  <a:prstGeom prst="ellipse">
                    <a:avLst/>
                  </a:prstGeom>
                  <a:solidFill>
                    <a:srgbClr val="FF5F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49" name="Oval 990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939" y="3613"/>
                    <a:ext cx="21" cy="18"/>
                  </a:xfrm>
                  <a:prstGeom prst="ellipse">
                    <a:avLst/>
                  </a:prstGeom>
                  <a:solidFill>
                    <a:srgbClr val="FF5F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50" name="Oval 991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949" y="3602"/>
                    <a:ext cx="19" cy="17"/>
                  </a:xfrm>
                  <a:prstGeom prst="ellipse">
                    <a:avLst/>
                  </a:prstGeom>
                  <a:solidFill>
                    <a:srgbClr val="FF5F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51" name="Oval 992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949" y="3611"/>
                    <a:ext cx="20" cy="17"/>
                  </a:xfrm>
                  <a:prstGeom prst="ellipse">
                    <a:avLst/>
                  </a:prstGeom>
                  <a:solidFill>
                    <a:srgbClr val="FF5F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52" name="Oval 993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930" y="3613"/>
                    <a:ext cx="20" cy="16"/>
                  </a:xfrm>
                  <a:prstGeom prst="ellipse">
                    <a:avLst/>
                  </a:prstGeom>
                  <a:solidFill>
                    <a:srgbClr val="FF5F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53" name="Oval 994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940" y="3621"/>
                    <a:ext cx="18" cy="18"/>
                  </a:xfrm>
                  <a:prstGeom prst="ellipse">
                    <a:avLst/>
                  </a:prstGeom>
                  <a:solidFill>
                    <a:srgbClr val="FF5F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74" name="Group 995"/>
                <p:cNvGrpSpPr>
                  <a:grpSpLocks/>
                </p:cNvGrpSpPr>
                <p:nvPr/>
              </p:nvGrpSpPr>
              <p:grpSpPr bwMode="auto">
                <a:xfrm>
                  <a:off x="3834" y="3635"/>
                  <a:ext cx="77" cy="70"/>
                  <a:chOff x="3834" y="3635"/>
                  <a:chExt cx="77" cy="70"/>
                </a:xfrm>
              </p:grpSpPr>
              <p:sp>
                <p:nvSpPr>
                  <p:cNvPr id="113" name="Oval 996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850" y="3636"/>
                    <a:ext cx="20" cy="18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14" name="Oval 997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851" y="3645"/>
                    <a:ext cx="19" cy="17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15" name="Oval 998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852" y="3654"/>
                    <a:ext cx="19" cy="18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16" name="Oval 999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841" y="3646"/>
                    <a:ext cx="19" cy="17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17" name="Oval 1000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862" y="3653"/>
                    <a:ext cx="19" cy="17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18" name="Oval 1001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854" y="3664"/>
                    <a:ext cx="18" cy="17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19" name="Oval 1002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843" y="3655"/>
                    <a:ext cx="18" cy="18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20" name="Oval 1003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861" y="3644"/>
                    <a:ext cx="20" cy="17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21" name="Oval 1004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861" y="3662"/>
                    <a:ext cx="19" cy="19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22" name="Oval 1005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863" y="3672"/>
                    <a:ext cx="18" cy="17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23" name="Oval 1006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854" y="3671"/>
                    <a:ext cx="19" cy="17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24" name="Oval 1007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872" y="3653"/>
                    <a:ext cx="19" cy="17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25" name="Oval 1008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843" y="3662"/>
                    <a:ext cx="19" cy="19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26" name="Oval 1009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832" y="3655"/>
                    <a:ext cx="21" cy="17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27" name="Oval 1010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872" y="3661"/>
                    <a:ext cx="21" cy="18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28" name="Oval 1011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873" y="3670"/>
                    <a:ext cx="21" cy="18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29" name="Oval 1012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873" y="3679"/>
                    <a:ext cx="20" cy="17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0" name="Oval 1013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884" y="3668"/>
                    <a:ext cx="18" cy="18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1" name="Oval 1014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882" y="3661"/>
                    <a:ext cx="18" cy="18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2" name="Oval 1015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893" y="3669"/>
                    <a:ext cx="20" cy="16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3" name="Oval 1016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884" y="3679"/>
                    <a:ext cx="19" cy="18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4" name="Oval 1017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864" y="3679"/>
                    <a:ext cx="21" cy="17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5" name="Oval 1018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875" y="3687"/>
                    <a:ext cx="18" cy="17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75" name="Group 1019"/>
                <p:cNvGrpSpPr>
                  <a:grpSpLocks/>
                </p:cNvGrpSpPr>
                <p:nvPr/>
              </p:nvGrpSpPr>
              <p:grpSpPr bwMode="auto">
                <a:xfrm>
                  <a:off x="3871" y="3600"/>
                  <a:ext cx="77" cy="69"/>
                  <a:chOff x="3871" y="3600"/>
                  <a:chExt cx="77" cy="69"/>
                </a:xfrm>
              </p:grpSpPr>
              <p:sp>
                <p:nvSpPr>
                  <p:cNvPr id="90" name="Oval 1020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888" y="3600"/>
                    <a:ext cx="18" cy="17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91" name="Oval 1021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888" y="3607"/>
                    <a:ext cx="18" cy="18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92" name="Oval 1022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888" y="3616"/>
                    <a:ext cx="19" cy="19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93" name="Oval 1023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879" y="3608"/>
                    <a:ext cx="19" cy="17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94" name="Oval 0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898" y="3617"/>
                    <a:ext cx="22" cy="17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95" name="Oval 1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891" y="3624"/>
                    <a:ext cx="18" cy="18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96" name="Oval 2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879" y="3616"/>
                    <a:ext cx="18" cy="17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97" name="Oval 3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898" y="3607"/>
                    <a:ext cx="18" cy="16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98" name="Oval 4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899" y="3625"/>
                    <a:ext cx="19" cy="17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99" name="Oval 5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900" y="3633"/>
                    <a:ext cx="18" cy="17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00" name="Oval 6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889" y="3634"/>
                    <a:ext cx="18" cy="18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01" name="Oval 7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909" y="3616"/>
                    <a:ext cx="20" cy="16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02" name="Oval 8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878" y="3626"/>
                    <a:ext cx="21" cy="17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03" name="Oval 9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869" y="3618"/>
                    <a:ext cx="19" cy="16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04" name="Oval 10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908" y="3625"/>
                    <a:ext cx="21" cy="16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05" name="Oval 11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909" y="3633"/>
                    <a:ext cx="20" cy="17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06" name="Oval 12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911" y="3641"/>
                    <a:ext cx="19" cy="17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07" name="Oval 13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918" y="3633"/>
                    <a:ext cx="21" cy="17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08" name="Oval 14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920" y="3624"/>
                    <a:ext cx="18" cy="18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09" name="Oval 15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929" y="3631"/>
                    <a:ext cx="20" cy="18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10" name="Oval 16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918" y="3640"/>
                    <a:ext cx="21" cy="18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11" name="Oval 17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903" y="3643"/>
                    <a:ext cx="18" cy="16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12" name="Oval 18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909" y="3650"/>
                    <a:ext cx="21" cy="17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76" name="Group 19"/>
                <p:cNvGrpSpPr>
                  <a:grpSpLocks/>
                </p:cNvGrpSpPr>
                <p:nvPr/>
              </p:nvGrpSpPr>
              <p:grpSpPr bwMode="auto">
                <a:xfrm>
                  <a:off x="3860" y="3625"/>
                  <a:ext cx="61" cy="54"/>
                  <a:chOff x="3860" y="3625"/>
                  <a:chExt cx="61" cy="54"/>
                </a:xfrm>
              </p:grpSpPr>
              <p:sp>
                <p:nvSpPr>
                  <p:cNvPr id="77" name="Oval 20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869" y="3626"/>
                    <a:ext cx="19" cy="17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78" name="Oval 21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872" y="3636"/>
                    <a:ext cx="18" cy="16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79" name="Oval 22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861" y="3627"/>
                    <a:ext cx="19" cy="17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80" name="Oval 23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881" y="3634"/>
                    <a:ext cx="19" cy="18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81" name="Oval 24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872" y="3644"/>
                    <a:ext cx="19" cy="19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82" name="Oval 25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860" y="3636"/>
                    <a:ext cx="18" cy="17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83" name="Oval 26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881" y="3644"/>
                    <a:ext cx="19" cy="17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84" name="Oval 27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882" y="3652"/>
                    <a:ext cx="18" cy="17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85" name="Oval 28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893" y="3642"/>
                    <a:ext cx="18" cy="18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86" name="Oval 29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891" y="3652"/>
                    <a:ext cx="22" cy="17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87" name="Oval 30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890" y="3660"/>
                    <a:ext cx="21" cy="17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88" name="Oval 31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900" y="3649"/>
                    <a:ext cx="21" cy="17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89" name="Oval 32"/>
                  <p:cNvSpPr>
                    <a:spLocks noChangeArrowheads="1"/>
                  </p:cNvSpPr>
                  <p:nvPr/>
                </p:nvSpPr>
                <p:spPr bwMode="auto">
                  <a:xfrm rot="18660000" flipH="1">
                    <a:off x="3902" y="3659"/>
                    <a:ext cx="19" cy="18"/>
                  </a:xfrm>
                  <a:prstGeom prst="ellipse">
                    <a:avLst/>
                  </a:prstGeom>
                  <a:solidFill>
                    <a:srgbClr val="FFBFB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</p:grpSp>
          </p:grpSp>
          <p:sp>
            <p:nvSpPr>
              <p:cNvPr id="52" name="Rectangle 33"/>
              <p:cNvSpPr>
                <a:spLocks noChangeArrowheads="1"/>
              </p:cNvSpPr>
              <p:nvPr/>
            </p:nvSpPr>
            <p:spPr bwMode="auto">
              <a:xfrm>
                <a:off x="4162" y="2980"/>
                <a:ext cx="316" cy="4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53" name="Rectangle 34"/>
              <p:cNvSpPr>
                <a:spLocks noChangeArrowheads="1"/>
              </p:cNvSpPr>
              <p:nvPr/>
            </p:nvSpPr>
            <p:spPr bwMode="auto">
              <a:xfrm>
                <a:off x="4162" y="2932"/>
                <a:ext cx="316" cy="4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54" name="Rectangle 35"/>
              <p:cNvSpPr>
                <a:spLocks noChangeArrowheads="1"/>
              </p:cNvSpPr>
              <p:nvPr/>
            </p:nvSpPr>
            <p:spPr bwMode="auto">
              <a:xfrm>
                <a:off x="4216" y="2884"/>
                <a:ext cx="208" cy="4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55" name="Rectangle 36"/>
              <p:cNvSpPr>
                <a:spLocks noChangeArrowheads="1"/>
              </p:cNvSpPr>
              <p:nvPr/>
            </p:nvSpPr>
            <p:spPr bwMode="auto">
              <a:xfrm>
                <a:off x="4270" y="2836"/>
                <a:ext cx="100" cy="4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56" name="Rectangle 37"/>
              <p:cNvSpPr>
                <a:spLocks noChangeArrowheads="1"/>
              </p:cNvSpPr>
              <p:nvPr/>
            </p:nvSpPr>
            <p:spPr bwMode="auto">
              <a:xfrm>
                <a:off x="4054" y="3508"/>
                <a:ext cx="208" cy="4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57" name="Rectangle 38"/>
              <p:cNvSpPr>
                <a:spLocks noChangeArrowheads="1"/>
              </p:cNvSpPr>
              <p:nvPr/>
            </p:nvSpPr>
            <p:spPr bwMode="auto">
              <a:xfrm>
                <a:off x="4054" y="3604"/>
                <a:ext cx="208" cy="4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58" name="Rectangle 39"/>
              <p:cNvSpPr>
                <a:spLocks noChangeArrowheads="1"/>
              </p:cNvSpPr>
              <p:nvPr/>
            </p:nvSpPr>
            <p:spPr bwMode="auto">
              <a:xfrm>
                <a:off x="4054" y="3556"/>
                <a:ext cx="208" cy="4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59" name="Rectangle 40"/>
              <p:cNvSpPr>
                <a:spLocks noChangeArrowheads="1"/>
              </p:cNvSpPr>
              <p:nvPr/>
            </p:nvSpPr>
            <p:spPr bwMode="auto">
              <a:xfrm>
                <a:off x="4054" y="3652"/>
                <a:ext cx="208" cy="4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60" name="Rectangle 41"/>
              <p:cNvSpPr>
                <a:spLocks noChangeArrowheads="1"/>
              </p:cNvSpPr>
              <p:nvPr/>
            </p:nvSpPr>
            <p:spPr bwMode="auto">
              <a:xfrm>
                <a:off x="4054" y="3700"/>
                <a:ext cx="208" cy="4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61" name="Rectangle 42"/>
              <p:cNvSpPr>
                <a:spLocks noChangeArrowheads="1"/>
              </p:cNvSpPr>
              <p:nvPr/>
            </p:nvSpPr>
            <p:spPr bwMode="auto">
              <a:xfrm>
                <a:off x="4054" y="3748"/>
                <a:ext cx="208" cy="4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pic>
          <p:nvPicPr>
            <p:cNvPr id="456" name="Picture 43" descr="x_ray_md_wht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1070" y="4062115"/>
              <a:ext cx="1544638" cy="243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Slide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792" y="6253379"/>
            <a:ext cx="609600" cy="609600"/>
          </a:xfrm>
          <a:prstGeom prst="rect">
            <a:avLst/>
          </a:prstGeom>
        </p:spPr>
      </p:pic>
      <p:grpSp>
        <p:nvGrpSpPr>
          <p:cNvPr id="457" name="Agrupar 456"/>
          <p:cNvGrpSpPr/>
          <p:nvPr/>
        </p:nvGrpSpPr>
        <p:grpSpPr>
          <a:xfrm>
            <a:off x="10626114" y="188641"/>
            <a:ext cx="1446550" cy="6615472"/>
            <a:chOff x="10626114" y="188641"/>
            <a:chExt cx="1446550" cy="6615472"/>
          </a:xfrm>
        </p:grpSpPr>
        <p:pic>
          <p:nvPicPr>
            <p:cNvPr id="458" name="Imagem 45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6114" y="188641"/>
              <a:ext cx="1446550" cy="1446550"/>
            </a:xfrm>
            <a:prstGeom prst="rect">
              <a:avLst/>
            </a:prstGeom>
          </p:spPr>
        </p:pic>
        <p:sp>
          <p:nvSpPr>
            <p:cNvPr id="459" name="Text Box 6"/>
            <p:cNvSpPr txBox="1">
              <a:spLocks noChangeArrowheads="1"/>
            </p:cNvSpPr>
            <p:nvPr/>
          </p:nvSpPr>
          <p:spPr bwMode="auto">
            <a:xfrm>
              <a:off x="11548023" y="6327059"/>
              <a:ext cx="524641" cy="477054"/>
            </a:xfrm>
            <a:prstGeom prst="rect">
              <a:avLst/>
            </a:prstGeom>
            <a:gradFill rotWithShape="0">
              <a:gsLst>
                <a:gs pos="0">
                  <a:srgbClr val="6699FF"/>
                </a:gs>
                <a:gs pos="100000">
                  <a:srgbClr val="EAEAEA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altLang="pt-BR" b="1" dirty="0"/>
                <a:t>MAG</a:t>
              </a:r>
            </a:p>
            <a:p>
              <a:pPr algn="ctr">
                <a:spcBef>
                  <a:spcPct val="50000"/>
                </a:spcBef>
              </a:pPr>
              <a:endParaRPr lang="pt-BR" altLang="pt-BR" b="1" dirty="0"/>
            </a:p>
          </p:txBody>
        </p:sp>
      </p:grpSp>
      <p:sp>
        <p:nvSpPr>
          <p:cNvPr id="460" name="Retângulo 459"/>
          <p:cNvSpPr/>
          <p:nvPr/>
        </p:nvSpPr>
        <p:spPr>
          <a:xfrm>
            <a:off x="13792" y="6177939"/>
            <a:ext cx="753616" cy="7074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8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grpId="0" nodeType="withEffect">
                                  <p:stCondLst>
                                    <p:cond delay="17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24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28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7" grpId="0" animBg="1"/>
      <p:bldP spid="11" grpId="0" uiExpand="1" build="p" animBg="1"/>
      <p:bldP spid="48" grpId="0" uiExpand="1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 Box 5"/>
          <p:cNvSpPr txBox="1">
            <a:spLocks noChangeArrowheads="1"/>
          </p:cNvSpPr>
          <p:nvPr/>
        </p:nvSpPr>
        <p:spPr bwMode="auto">
          <a:xfrm>
            <a:off x="1775520" y="188640"/>
            <a:ext cx="6858000" cy="1446550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A0BCE4"/>
              </a:gs>
            </a:gsLst>
            <a:lin ang="5400000" scaled="1"/>
          </a:gradFill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pt-BR" altLang="pt-BR" sz="2200" b="1" dirty="0">
              <a:latin typeface="Arial Black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pt-BR" altLang="pt-BR" sz="2200" b="1" dirty="0">
                <a:latin typeface="Arial Black" pitchFamily="34" charset="0"/>
              </a:rPr>
              <a:t>MEDICINA FORENSE ou MEDICINA LEGAL</a:t>
            </a:r>
          </a:p>
          <a:p>
            <a:pPr algn="ctr">
              <a:spcBef>
                <a:spcPct val="50000"/>
              </a:spcBef>
            </a:pPr>
            <a:r>
              <a:rPr lang="pt-BR" alt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Tipo de atuação</a:t>
            </a:r>
          </a:p>
        </p:txBody>
      </p:sp>
      <p:sp>
        <p:nvSpPr>
          <p:cNvPr id="459" name="Rectangle 4"/>
          <p:cNvSpPr>
            <a:spLocks noChangeArrowheads="1"/>
          </p:cNvSpPr>
          <p:nvPr/>
        </p:nvSpPr>
        <p:spPr bwMode="auto">
          <a:xfrm>
            <a:off x="1775520" y="2043113"/>
            <a:ext cx="3276600" cy="1785746"/>
          </a:xfrm>
          <a:prstGeom prst="rect">
            <a:avLst/>
          </a:prstGeom>
          <a:gradFill rotWithShape="0"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rgbClr val="EAEAEA"/>
              </a:gs>
            </a:gsLst>
            <a:lin ang="0" scaled="1"/>
          </a:gradFill>
          <a:ln>
            <a:noFill/>
          </a:ln>
          <a:effectLst/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BR" altLang="pt-B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Psiquiatra Clínico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pt-BR" altLang="pt-BR" sz="2000" b="1" dirty="0">
                <a:latin typeface="Arial" charset="0"/>
              </a:rPr>
              <a:t>Faz o diagnóstico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pt-BR" altLang="pt-BR" sz="2000" b="1" dirty="0">
                <a:latin typeface="Arial" charset="0"/>
              </a:rPr>
              <a:t>Faz o tratamento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pt-BR" altLang="pt-BR" sz="2000" b="1" dirty="0">
                <a:latin typeface="Arial" charset="0"/>
              </a:rPr>
              <a:t>Reintegra o doente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1775520" y="4091448"/>
            <a:ext cx="2808312" cy="2590800"/>
            <a:chOff x="251520" y="4076700"/>
            <a:chExt cx="2808312" cy="2590800"/>
          </a:xfrm>
        </p:grpSpPr>
        <p:sp>
          <p:nvSpPr>
            <p:cNvPr id="458" name="Rectangle 554"/>
            <p:cNvSpPr>
              <a:spLocks noChangeArrowheads="1"/>
            </p:cNvSpPr>
            <p:nvPr/>
          </p:nvSpPr>
          <p:spPr bwMode="auto">
            <a:xfrm>
              <a:off x="251520" y="4076700"/>
              <a:ext cx="2808312" cy="25908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grpSp>
          <p:nvGrpSpPr>
            <p:cNvPr id="460" name="Group 327"/>
            <p:cNvGrpSpPr>
              <a:grpSpLocks/>
            </p:cNvGrpSpPr>
            <p:nvPr/>
          </p:nvGrpSpPr>
          <p:grpSpPr bwMode="auto">
            <a:xfrm>
              <a:off x="395536" y="4149725"/>
              <a:ext cx="2406650" cy="2438400"/>
              <a:chOff x="3810" y="2592"/>
              <a:chExt cx="1729" cy="1537"/>
            </a:xfrm>
          </p:grpSpPr>
          <p:grpSp>
            <p:nvGrpSpPr>
              <p:cNvPr id="461" name="Group 5"/>
              <p:cNvGrpSpPr>
                <a:grpSpLocks/>
              </p:cNvGrpSpPr>
              <p:nvPr/>
            </p:nvGrpSpPr>
            <p:grpSpPr bwMode="auto">
              <a:xfrm>
                <a:off x="3810" y="2592"/>
                <a:ext cx="1729" cy="1537"/>
                <a:chOff x="4158" y="2592"/>
                <a:chExt cx="1729" cy="1537"/>
              </a:xfrm>
            </p:grpSpPr>
            <p:grpSp>
              <p:nvGrpSpPr>
                <p:cNvPr id="463" name="Group 6"/>
                <p:cNvGrpSpPr>
                  <a:grpSpLocks/>
                </p:cNvGrpSpPr>
                <p:nvPr/>
              </p:nvGrpSpPr>
              <p:grpSpPr bwMode="auto">
                <a:xfrm>
                  <a:off x="4158" y="2937"/>
                  <a:ext cx="665" cy="1166"/>
                  <a:chOff x="4158" y="2937"/>
                  <a:chExt cx="665" cy="1166"/>
                </a:xfrm>
              </p:grpSpPr>
              <p:grpSp>
                <p:nvGrpSpPr>
                  <p:cNvPr id="525" name="Group 7"/>
                  <p:cNvGrpSpPr>
                    <a:grpSpLocks/>
                  </p:cNvGrpSpPr>
                  <p:nvPr/>
                </p:nvGrpSpPr>
                <p:grpSpPr bwMode="auto">
                  <a:xfrm>
                    <a:off x="4516" y="3302"/>
                    <a:ext cx="190" cy="494"/>
                    <a:chOff x="4516" y="3302"/>
                    <a:chExt cx="190" cy="494"/>
                  </a:xfrm>
                </p:grpSpPr>
                <p:grpSp>
                  <p:nvGrpSpPr>
                    <p:cNvPr id="559" name="Group 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516" y="3658"/>
                      <a:ext cx="170" cy="138"/>
                      <a:chOff x="4516" y="3658"/>
                      <a:chExt cx="170" cy="138"/>
                    </a:xfrm>
                  </p:grpSpPr>
                  <p:sp>
                    <p:nvSpPr>
                      <p:cNvPr id="562" name="Freeform 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516" y="3658"/>
                        <a:ext cx="170" cy="138"/>
                      </a:xfrm>
                      <a:custGeom>
                        <a:avLst/>
                        <a:gdLst>
                          <a:gd name="T0" fmla="*/ 25 w 170"/>
                          <a:gd name="T1" fmla="*/ 17 h 138"/>
                          <a:gd name="T2" fmla="*/ 14 w 170"/>
                          <a:gd name="T3" fmla="*/ 34 h 138"/>
                          <a:gd name="T4" fmla="*/ 11 w 170"/>
                          <a:gd name="T5" fmla="*/ 42 h 138"/>
                          <a:gd name="T6" fmla="*/ 8 w 170"/>
                          <a:gd name="T7" fmla="*/ 49 h 138"/>
                          <a:gd name="T8" fmla="*/ 7 w 170"/>
                          <a:gd name="T9" fmla="*/ 60 h 138"/>
                          <a:gd name="T10" fmla="*/ 7 w 170"/>
                          <a:gd name="T11" fmla="*/ 71 h 138"/>
                          <a:gd name="T12" fmla="*/ 8 w 170"/>
                          <a:gd name="T13" fmla="*/ 81 h 138"/>
                          <a:gd name="T14" fmla="*/ 13 w 170"/>
                          <a:gd name="T15" fmla="*/ 90 h 138"/>
                          <a:gd name="T16" fmla="*/ 23 w 170"/>
                          <a:gd name="T17" fmla="*/ 96 h 138"/>
                          <a:gd name="T18" fmla="*/ 12 w 170"/>
                          <a:gd name="T19" fmla="*/ 91 h 138"/>
                          <a:gd name="T20" fmla="*/ 8 w 170"/>
                          <a:gd name="T21" fmla="*/ 91 h 138"/>
                          <a:gd name="T22" fmla="*/ 2 w 170"/>
                          <a:gd name="T23" fmla="*/ 92 h 138"/>
                          <a:gd name="T24" fmla="*/ 1 w 170"/>
                          <a:gd name="T25" fmla="*/ 95 h 138"/>
                          <a:gd name="T26" fmla="*/ 0 w 170"/>
                          <a:gd name="T27" fmla="*/ 100 h 138"/>
                          <a:gd name="T28" fmla="*/ 1 w 170"/>
                          <a:gd name="T29" fmla="*/ 103 h 138"/>
                          <a:gd name="T30" fmla="*/ 4 w 170"/>
                          <a:gd name="T31" fmla="*/ 108 h 138"/>
                          <a:gd name="T32" fmla="*/ 17 w 170"/>
                          <a:gd name="T33" fmla="*/ 116 h 138"/>
                          <a:gd name="T34" fmla="*/ 38 w 170"/>
                          <a:gd name="T35" fmla="*/ 124 h 138"/>
                          <a:gd name="T36" fmla="*/ 46 w 170"/>
                          <a:gd name="T37" fmla="*/ 126 h 138"/>
                          <a:gd name="T38" fmla="*/ 56 w 170"/>
                          <a:gd name="T39" fmla="*/ 128 h 138"/>
                          <a:gd name="T40" fmla="*/ 64 w 170"/>
                          <a:gd name="T41" fmla="*/ 128 h 138"/>
                          <a:gd name="T42" fmla="*/ 74 w 170"/>
                          <a:gd name="T43" fmla="*/ 130 h 138"/>
                          <a:gd name="T44" fmla="*/ 83 w 170"/>
                          <a:gd name="T45" fmla="*/ 133 h 138"/>
                          <a:gd name="T46" fmla="*/ 108 w 170"/>
                          <a:gd name="T47" fmla="*/ 137 h 138"/>
                          <a:gd name="T48" fmla="*/ 136 w 170"/>
                          <a:gd name="T49" fmla="*/ 131 h 138"/>
                          <a:gd name="T50" fmla="*/ 156 w 170"/>
                          <a:gd name="T51" fmla="*/ 131 h 138"/>
                          <a:gd name="T52" fmla="*/ 161 w 170"/>
                          <a:gd name="T53" fmla="*/ 130 h 138"/>
                          <a:gd name="T54" fmla="*/ 165 w 170"/>
                          <a:gd name="T55" fmla="*/ 125 h 138"/>
                          <a:gd name="T56" fmla="*/ 167 w 170"/>
                          <a:gd name="T57" fmla="*/ 120 h 138"/>
                          <a:gd name="T58" fmla="*/ 169 w 170"/>
                          <a:gd name="T59" fmla="*/ 98 h 138"/>
                          <a:gd name="T60" fmla="*/ 169 w 170"/>
                          <a:gd name="T61" fmla="*/ 80 h 138"/>
                          <a:gd name="T62" fmla="*/ 167 w 170"/>
                          <a:gd name="T63" fmla="*/ 70 h 138"/>
                          <a:gd name="T64" fmla="*/ 167 w 170"/>
                          <a:gd name="T65" fmla="*/ 64 h 138"/>
                          <a:gd name="T66" fmla="*/ 165 w 170"/>
                          <a:gd name="T67" fmla="*/ 57 h 138"/>
                          <a:gd name="T68" fmla="*/ 164 w 170"/>
                          <a:gd name="T69" fmla="*/ 51 h 138"/>
                          <a:gd name="T70" fmla="*/ 155 w 170"/>
                          <a:gd name="T71" fmla="*/ 26 h 138"/>
                          <a:gd name="T72" fmla="*/ 145 w 170"/>
                          <a:gd name="T73" fmla="*/ 0 h 138"/>
                          <a:gd name="T74" fmla="*/ 25 w 170"/>
                          <a:gd name="T75" fmla="*/ 17 h 138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  <a:cxn ang="0">
                            <a:pos x="T72" y="T73"/>
                          </a:cxn>
                          <a:cxn ang="0">
                            <a:pos x="T74" y="T75"/>
                          </a:cxn>
                        </a:cxnLst>
                        <a:rect l="0" t="0" r="r" b="b"/>
                        <a:pathLst>
                          <a:path w="170" h="138">
                            <a:moveTo>
                              <a:pt x="25" y="17"/>
                            </a:moveTo>
                            <a:lnTo>
                              <a:pt x="14" y="34"/>
                            </a:lnTo>
                            <a:lnTo>
                              <a:pt x="11" y="42"/>
                            </a:lnTo>
                            <a:lnTo>
                              <a:pt x="8" y="49"/>
                            </a:lnTo>
                            <a:lnTo>
                              <a:pt x="7" y="60"/>
                            </a:lnTo>
                            <a:lnTo>
                              <a:pt x="7" y="71"/>
                            </a:lnTo>
                            <a:lnTo>
                              <a:pt x="8" y="81"/>
                            </a:lnTo>
                            <a:lnTo>
                              <a:pt x="13" y="90"/>
                            </a:lnTo>
                            <a:lnTo>
                              <a:pt x="23" y="96"/>
                            </a:lnTo>
                            <a:lnTo>
                              <a:pt x="12" y="91"/>
                            </a:lnTo>
                            <a:lnTo>
                              <a:pt x="8" y="91"/>
                            </a:lnTo>
                            <a:lnTo>
                              <a:pt x="2" y="92"/>
                            </a:lnTo>
                            <a:lnTo>
                              <a:pt x="1" y="95"/>
                            </a:lnTo>
                            <a:lnTo>
                              <a:pt x="0" y="100"/>
                            </a:lnTo>
                            <a:lnTo>
                              <a:pt x="1" y="103"/>
                            </a:lnTo>
                            <a:lnTo>
                              <a:pt x="4" y="108"/>
                            </a:lnTo>
                            <a:lnTo>
                              <a:pt x="17" y="116"/>
                            </a:lnTo>
                            <a:lnTo>
                              <a:pt x="38" y="124"/>
                            </a:lnTo>
                            <a:lnTo>
                              <a:pt x="46" y="126"/>
                            </a:lnTo>
                            <a:lnTo>
                              <a:pt x="56" y="128"/>
                            </a:lnTo>
                            <a:lnTo>
                              <a:pt x="64" y="128"/>
                            </a:lnTo>
                            <a:lnTo>
                              <a:pt x="74" y="130"/>
                            </a:lnTo>
                            <a:lnTo>
                              <a:pt x="83" y="133"/>
                            </a:lnTo>
                            <a:lnTo>
                              <a:pt x="108" y="137"/>
                            </a:lnTo>
                            <a:lnTo>
                              <a:pt x="136" y="131"/>
                            </a:lnTo>
                            <a:lnTo>
                              <a:pt x="156" y="131"/>
                            </a:lnTo>
                            <a:lnTo>
                              <a:pt x="161" y="130"/>
                            </a:lnTo>
                            <a:lnTo>
                              <a:pt x="165" y="125"/>
                            </a:lnTo>
                            <a:lnTo>
                              <a:pt x="167" y="120"/>
                            </a:lnTo>
                            <a:lnTo>
                              <a:pt x="169" y="98"/>
                            </a:lnTo>
                            <a:lnTo>
                              <a:pt x="169" y="80"/>
                            </a:lnTo>
                            <a:lnTo>
                              <a:pt x="167" y="70"/>
                            </a:lnTo>
                            <a:lnTo>
                              <a:pt x="167" y="64"/>
                            </a:lnTo>
                            <a:lnTo>
                              <a:pt x="165" y="57"/>
                            </a:lnTo>
                            <a:lnTo>
                              <a:pt x="164" y="51"/>
                            </a:lnTo>
                            <a:lnTo>
                              <a:pt x="155" y="26"/>
                            </a:lnTo>
                            <a:lnTo>
                              <a:pt x="145" y="0"/>
                            </a:lnTo>
                            <a:lnTo>
                              <a:pt x="25" y="17"/>
                            </a:lnTo>
                          </a:path>
                        </a:pathLst>
                      </a:custGeom>
                      <a:solidFill>
                        <a:srgbClr val="FFE0C0"/>
                      </a:solidFill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563" name="Arc 1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536" y="3751"/>
                        <a:ext cx="10" cy="11"/>
                      </a:xfrm>
                      <a:custGeom>
                        <a:avLst/>
                        <a:gdLst>
                          <a:gd name="G0" fmla="+- 21519 0 0"/>
                          <a:gd name="G1" fmla="+- 21501 0 0"/>
                          <a:gd name="G2" fmla="+- 21600 0 0"/>
                          <a:gd name="T0" fmla="*/ 0 w 21519"/>
                          <a:gd name="T1" fmla="*/ 19630 h 21501"/>
                          <a:gd name="T2" fmla="*/ 19458 w 21519"/>
                          <a:gd name="T3" fmla="*/ 0 h 21501"/>
                          <a:gd name="T4" fmla="*/ 21519 w 21519"/>
                          <a:gd name="T5" fmla="*/ 21501 h 21501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519" h="21501" fill="none" extrusionOk="0">
                            <a:moveTo>
                              <a:pt x="0" y="19630"/>
                            </a:moveTo>
                            <a:cubicBezTo>
                              <a:pt x="902" y="9250"/>
                              <a:pt x="9086" y="993"/>
                              <a:pt x="19457" y="-1"/>
                            </a:cubicBezTo>
                          </a:path>
                          <a:path w="21519" h="21501" stroke="0" extrusionOk="0">
                            <a:moveTo>
                              <a:pt x="0" y="19630"/>
                            </a:moveTo>
                            <a:cubicBezTo>
                              <a:pt x="902" y="9250"/>
                              <a:pt x="9086" y="993"/>
                              <a:pt x="19457" y="-1"/>
                            </a:cubicBezTo>
                            <a:lnTo>
                              <a:pt x="21519" y="21501"/>
                            </a:lnTo>
                            <a:close/>
                          </a:path>
                        </a:pathLst>
                      </a:custGeom>
                      <a:noFill/>
                      <a:ln w="12700" cap="rnd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pt-BR"/>
                      </a:p>
                    </p:txBody>
                  </p:sp>
                </p:grpSp>
                <p:sp>
                  <p:nvSpPr>
                    <p:cNvPr id="560" name="Rectangle 1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51" y="3673"/>
                      <a:ext cx="139" cy="2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270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561" name="Freeform 12"/>
                    <p:cNvSpPr>
                      <a:spLocks/>
                    </p:cNvSpPr>
                    <p:nvPr/>
                  </p:nvSpPr>
                  <p:spPr bwMode="auto">
                    <a:xfrm>
                      <a:off x="4536" y="3302"/>
                      <a:ext cx="170" cy="382"/>
                    </a:xfrm>
                    <a:custGeom>
                      <a:avLst/>
                      <a:gdLst>
                        <a:gd name="T0" fmla="*/ 7 w 170"/>
                        <a:gd name="T1" fmla="*/ 131 h 382"/>
                        <a:gd name="T2" fmla="*/ 4 w 170"/>
                        <a:gd name="T3" fmla="*/ 245 h 382"/>
                        <a:gd name="T4" fmla="*/ 0 w 170"/>
                        <a:gd name="T5" fmla="*/ 381 h 382"/>
                        <a:gd name="T6" fmla="*/ 162 w 170"/>
                        <a:gd name="T7" fmla="*/ 379 h 382"/>
                        <a:gd name="T8" fmla="*/ 164 w 170"/>
                        <a:gd name="T9" fmla="*/ 236 h 382"/>
                        <a:gd name="T10" fmla="*/ 164 w 170"/>
                        <a:gd name="T11" fmla="*/ 161 h 382"/>
                        <a:gd name="T12" fmla="*/ 169 w 170"/>
                        <a:gd name="T13" fmla="*/ 85 h 382"/>
                        <a:gd name="T14" fmla="*/ 167 w 170"/>
                        <a:gd name="T15" fmla="*/ 67 h 382"/>
                        <a:gd name="T16" fmla="*/ 166 w 170"/>
                        <a:gd name="T17" fmla="*/ 53 h 382"/>
                        <a:gd name="T18" fmla="*/ 162 w 170"/>
                        <a:gd name="T19" fmla="*/ 41 h 382"/>
                        <a:gd name="T20" fmla="*/ 160 w 170"/>
                        <a:gd name="T21" fmla="*/ 32 h 382"/>
                        <a:gd name="T22" fmla="*/ 154 w 170"/>
                        <a:gd name="T23" fmla="*/ 23 h 382"/>
                        <a:gd name="T24" fmla="*/ 147 w 170"/>
                        <a:gd name="T25" fmla="*/ 16 h 382"/>
                        <a:gd name="T26" fmla="*/ 137 w 170"/>
                        <a:gd name="T27" fmla="*/ 11 h 382"/>
                        <a:gd name="T28" fmla="*/ 126 w 170"/>
                        <a:gd name="T29" fmla="*/ 5 h 382"/>
                        <a:gd name="T30" fmla="*/ 113 w 170"/>
                        <a:gd name="T31" fmla="*/ 2 h 382"/>
                        <a:gd name="T32" fmla="*/ 99 w 170"/>
                        <a:gd name="T33" fmla="*/ 1 h 382"/>
                        <a:gd name="T34" fmla="*/ 86 w 170"/>
                        <a:gd name="T35" fmla="*/ 0 h 382"/>
                        <a:gd name="T36" fmla="*/ 72 w 170"/>
                        <a:gd name="T37" fmla="*/ 2 h 382"/>
                        <a:gd name="T38" fmla="*/ 58 w 170"/>
                        <a:gd name="T39" fmla="*/ 6 h 382"/>
                        <a:gd name="T40" fmla="*/ 49 w 170"/>
                        <a:gd name="T41" fmla="*/ 11 h 382"/>
                        <a:gd name="T42" fmla="*/ 39 w 170"/>
                        <a:gd name="T43" fmla="*/ 17 h 382"/>
                        <a:gd name="T44" fmla="*/ 33 w 170"/>
                        <a:gd name="T45" fmla="*/ 25 h 382"/>
                        <a:gd name="T46" fmla="*/ 24 w 170"/>
                        <a:gd name="T47" fmla="*/ 38 h 382"/>
                        <a:gd name="T48" fmla="*/ 19 w 170"/>
                        <a:gd name="T49" fmla="*/ 50 h 382"/>
                        <a:gd name="T50" fmla="*/ 14 w 170"/>
                        <a:gd name="T51" fmla="*/ 73 h 382"/>
                        <a:gd name="T52" fmla="*/ 7 w 170"/>
                        <a:gd name="T53" fmla="*/ 131 h 38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</a:cxnLst>
                      <a:rect l="0" t="0" r="r" b="b"/>
                      <a:pathLst>
                        <a:path w="170" h="382">
                          <a:moveTo>
                            <a:pt x="7" y="131"/>
                          </a:moveTo>
                          <a:lnTo>
                            <a:pt x="4" y="245"/>
                          </a:lnTo>
                          <a:lnTo>
                            <a:pt x="0" y="381"/>
                          </a:lnTo>
                          <a:lnTo>
                            <a:pt x="162" y="379"/>
                          </a:lnTo>
                          <a:lnTo>
                            <a:pt x="164" y="236"/>
                          </a:lnTo>
                          <a:lnTo>
                            <a:pt x="164" y="161"/>
                          </a:lnTo>
                          <a:lnTo>
                            <a:pt x="169" y="85"/>
                          </a:lnTo>
                          <a:lnTo>
                            <a:pt x="167" y="67"/>
                          </a:lnTo>
                          <a:lnTo>
                            <a:pt x="166" y="53"/>
                          </a:lnTo>
                          <a:lnTo>
                            <a:pt x="162" y="41"/>
                          </a:lnTo>
                          <a:lnTo>
                            <a:pt x="160" y="32"/>
                          </a:lnTo>
                          <a:lnTo>
                            <a:pt x="154" y="23"/>
                          </a:lnTo>
                          <a:lnTo>
                            <a:pt x="147" y="16"/>
                          </a:lnTo>
                          <a:lnTo>
                            <a:pt x="137" y="11"/>
                          </a:lnTo>
                          <a:lnTo>
                            <a:pt x="126" y="5"/>
                          </a:lnTo>
                          <a:lnTo>
                            <a:pt x="113" y="2"/>
                          </a:lnTo>
                          <a:lnTo>
                            <a:pt x="99" y="1"/>
                          </a:lnTo>
                          <a:lnTo>
                            <a:pt x="86" y="0"/>
                          </a:lnTo>
                          <a:lnTo>
                            <a:pt x="72" y="2"/>
                          </a:lnTo>
                          <a:lnTo>
                            <a:pt x="58" y="6"/>
                          </a:lnTo>
                          <a:lnTo>
                            <a:pt x="49" y="11"/>
                          </a:lnTo>
                          <a:lnTo>
                            <a:pt x="39" y="17"/>
                          </a:lnTo>
                          <a:lnTo>
                            <a:pt x="33" y="25"/>
                          </a:lnTo>
                          <a:lnTo>
                            <a:pt x="24" y="38"/>
                          </a:lnTo>
                          <a:lnTo>
                            <a:pt x="19" y="50"/>
                          </a:lnTo>
                          <a:lnTo>
                            <a:pt x="14" y="73"/>
                          </a:lnTo>
                          <a:lnTo>
                            <a:pt x="7" y="131"/>
                          </a:lnTo>
                        </a:path>
                      </a:pathLst>
                    </a:custGeom>
                    <a:solidFill>
                      <a:srgbClr val="804000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526" name="Group 13"/>
                  <p:cNvGrpSpPr>
                    <a:grpSpLocks/>
                  </p:cNvGrpSpPr>
                  <p:nvPr/>
                </p:nvGrpSpPr>
                <p:grpSpPr bwMode="auto">
                  <a:xfrm>
                    <a:off x="4514" y="2937"/>
                    <a:ext cx="309" cy="402"/>
                    <a:chOff x="4514" y="2937"/>
                    <a:chExt cx="309" cy="402"/>
                  </a:xfrm>
                </p:grpSpPr>
                <p:grpSp>
                  <p:nvGrpSpPr>
                    <p:cNvPr id="554" name="Group 1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514" y="2937"/>
                      <a:ext cx="309" cy="402"/>
                      <a:chOff x="4514" y="2937"/>
                      <a:chExt cx="309" cy="402"/>
                    </a:xfrm>
                  </p:grpSpPr>
                  <p:sp>
                    <p:nvSpPr>
                      <p:cNvPr id="556" name="Freeform 1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514" y="2937"/>
                        <a:ext cx="309" cy="402"/>
                      </a:xfrm>
                      <a:custGeom>
                        <a:avLst/>
                        <a:gdLst>
                          <a:gd name="T0" fmla="*/ 205 w 309"/>
                          <a:gd name="T1" fmla="*/ 7 h 402"/>
                          <a:gd name="T2" fmla="*/ 170 w 309"/>
                          <a:gd name="T3" fmla="*/ 3 h 402"/>
                          <a:gd name="T4" fmla="*/ 124 w 309"/>
                          <a:gd name="T5" fmla="*/ 0 h 402"/>
                          <a:gd name="T6" fmla="*/ 84 w 309"/>
                          <a:gd name="T7" fmla="*/ 6 h 402"/>
                          <a:gd name="T8" fmla="*/ 34 w 309"/>
                          <a:gd name="T9" fmla="*/ 23 h 402"/>
                          <a:gd name="T10" fmla="*/ 25 w 309"/>
                          <a:gd name="T11" fmla="*/ 43 h 402"/>
                          <a:gd name="T12" fmla="*/ 29 w 309"/>
                          <a:gd name="T13" fmla="*/ 59 h 402"/>
                          <a:gd name="T14" fmla="*/ 23 w 309"/>
                          <a:gd name="T15" fmla="*/ 76 h 402"/>
                          <a:gd name="T16" fmla="*/ 16 w 309"/>
                          <a:gd name="T17" fmla="*/ 103 h 402"/>
                          <a:gd name="T18" fmla="*/ 7 w 309"/>
                          <a:gd name="T19" fmla="*/ 115 h 402"/>
                          <a:gd name="T20" fmla="*/ 14 w 309"/>
                          <a:gd name="T21" fmla="*/ 124 h 402"/>
                          <a:gd name="T22" fmla="*/ 22 w 309"/>
                          <a:gd name="T23" fmla="*/ 137 h 402"/>
                          <a:gd name="T24" fmla="*/ 9 w 309"/>
                          <a:gd name="T25" fmla="*/ 148 h 402"/>
                          <a:gd name="T26" fmla="*/ 4 w 309"/>
                          <a:gd name="T27" fmla="*/ 160 h 402"/>
                          <a:gd name="T28" fmla="*/ 4 w 309"/>
                          <a:gd name="T29" fmla="*/ 173 h 402"/>
                          <a:gd name="T30" fmla="*/ 11 w 309"/>
                          <a:gd name="T31" fmla="*/ 188 h 402"/>
                          <a:gd name="T32" fmla="*/ 24 w 309"/>
                          <a:gd name="T33" fmla="*/ 200 h 402"/>
                          <a:gd name="T34" fmla="*/ 38 w 309"/>
                          <a:gd name="T35" fmla="*/ 209 h 402"/>
                          <a:gd name="T36" fmla="*/ 60 w 309"/>
                          <a:gd name="T37" fmla="*/ 235 h 402"/>
                          <a:gd name="T38" fmla="*/ 60 w 309"/>
                          <a:gd name="T39" fmla="*/ 267 h 402"/>
                          <a:gd name="T40" fmla="*/ 38 w 309"/>
                          <a:gd name="T41" fmla="*/ 308 h 402"/>
                          <a:gd name="T42" fmla="*/ 154 w 309"/>
                          <a:gd name="T43" fmla="*/ 368 h 402"/>
                          <a:gd name="T44" fmla="*/ 180 w 309"/>
                          <a:gd name="T45" fmla="*/ 348 h 402"/>
                          <a:gd name="T46" fmla="*/ 211 w 309"/>
                          <a:gd name="T47" fmla="*/ 337 h 402"/>
                          <a:gd name="T48" fmla="*/ 242 w 309"/>
                          <a:gd name="T49" fmla="*/ 324 h 402"/>
                          <a:gd name="T50" fmla="*/ 256 w 309"/>
                          <a:gd name="T51" fmla="*/ 309 h 402"/>
                          <a:gd name="T52" fmla="*/ 264 w 309"/>
                          <a:gd name="T53" fmla="*/ 288 h 402"/>
                          <a:gd name="T54" fmla="*/ 268 w 309"/>
                          <a:gd name="T55" fmla="*/ 266 h 402"/>
                          <a:gd name="T56" fmla="*/ 270 w 309"/>
                          <a:gd name="T57" fmla="*/ 228 h 402"/>
                          <a:gd name="T58" fmla="*/ 282 w 309"/>
                          <a:gd name="T59" fmla="*/ 226 h 402"/>
                          <a:gd name="T60" fmla="*/ 296 w 309"/>
                          <a:gd name="T61" fmla="*/ 218 h 402"/>
                          <a:gd name="T62" fmla="*/ 306 w 309"/>
                          <a:gd name="T63" fmla="*/ 204 h 402"/>
                          <a:gd name="T64" fmla="*/ 306 w 309"/>
                          <a:gd name="T65" fmla="*/ 187 h 402"/>
                          <a:gd name="T66" fmla="*/ 298 w 309"/>
                          <a:gd name="T67" fmla="*/ 169 h 402"/>
                          <a:gd name="T68" fmla="*/ 277 w 309"/>
                          <a:gd name="T69" fmla="*/ 140 h 402"/>
                          <a:gd name="T70" fmla="*/ 274 w 309"/>
                          <a:gd name="T71" fmla="*/ 120 h 402"/>
                          <a:gd name="T72" fmla="*/ 269 w 309"/>
                          <a:gd name="T73" fmla="*/ 76 h 402"/>
                          <a:gd name="T74" fmla="*/ 257 w 309"/>
                          <a:gd name="T75" fmla="*/ 48 h 402"/>
                          <a:gd name="T76" fmla="*/ 241 w 309"/>
                          <a:gd name="T77" fmla="*/ 28 h 402"/>
                          <a:gd name="T78" fmla="*/ 221 w 309"/>
                          <a:gd name="T79" fmla="*/ 14 h 402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  <a:cxn ang="0">
                            <a:pos x="T72" y="T73"/>
                          </a:cxn>
                          <a:cxn ang="0">
                            <a:pos x="T74" y="T75"/>
                          </a:cxn>
                          <a:cxn ang="0">
                            <a:pos x="T76" y="T77"/>
                          </a:cxn>
                          <a:cxn ang="0">
                            <a:pos x="T78" y="T79"/>
                          </a:cxn>
                        </a:cxnLst>
                        <a:rect l="0" t="0" r="r" b="b"/>
                        <a:pathLst>
                          <a:path w="309" h="402">
                            <a:moveTo>
                              <a:pt x="221" y="14"/>
                            </a:moveTo>
                            <a:lnTo>
                              <a:pt x="205" y="7"/>
                            </a:lnTo>
                            <a:lnTo>
                              <a:pt x="185" y="4"/>
                            </a:lnTo>
                            <a:lnTo>
                              <a:pt x="170" y="3"/>
                            </a:lnTo>
                            <a:lnTo>
                              <a:pt x="148" y="0"/>
                            </a:lnTo>
                            <a:lnTo>
                              <a:pt x="124" y="0"/>
                            </a:lnTo>
                            <a:lnTo>
                              <a:pt x="100" y="3"/>
                            </a:lnTo>
                            <a:lnTo>
                              <a:pt x="84" y="6"/>
                            </a:lnTo>
                            <a:lnTo>
                              <a:pt x="55" y="15"/>
                            </a:lnTo>
                            <a:lnTo>
                              <a:pt x="34" y="23"/>
                            </a:lnTo>
                            <a:lnTo>
                              <a:pt x="42" y="28"/>
                            </a:lnTo>
                            <a:lnTo>
                              <a:pt x="25" y="43"/>
                            </a:lnTo>
                            <a:lnTo>
                              <a:pt x="14" y="56"/>
                            </a:lnTo>
                            <a:lnTo>
                              <a:pt x="29" y="59"/>
                            </a:lnTo>
                            <a:lnTo>
                              <a:pt x="9" y="77"/>
                            </a:lnTo>
                            <a:lnTo>
                              <a:pt x="23" y="76"/>
                            </a:lnTo>
                            <a:lnTo>
                              <a:pt x="3" y="98"/>
                            </a:lnTo>
                            <a:lnTo>
                              <a:pt x="16" y="103"/>
                            </a:lnTo>
                            <a:lnTo>
                              <a:pt x="11" y="108"/>
                            </a:lnTo>
                            <a:lnTo>
                              <a:pt x="7" y="115"/>
                            </a:lnTo>
                            <a:lnTo>
                              <a:pt x="0" y="127"/>
                            </a:lnTo>
                            <a:lnTo>
                              <a:pt x="14" y="124"/>
                            </a:lnTo>
                            <a:lnTo>
                              <a:pt x="25" y="135"/>
                            </a:lnTo>
                            <a:lnTo>
                              <a:pt x="22" y="137"/>
                            </a:lnTo>
                            <a:lnTo>
                              <a:pt x="16" y="142"/>
                            </a:lnTo>
                            <a:lnTo>
                              <a:pt x="9" y="148"/>
                            </a:lnTo>
                            <a:lnTo>
                              <a:pt x="7" y="154"/>
                            </a:lnTo>
                            <a:lnTo>
                              <a:pt x="4" y="160"/>
                            </a:lnTo>
                            <a:lnTo>
                              <a:pt x="4" y="166"/>
                            </a:lnTo>
                            <a:lnTo>
                              <a:pt x="4" y="173"/>
                            </a:lnTo>
                            <a:lnTo>
                              <a:pt x="7" y="181"/>
                            </a:lnTo>
                            <a:lnTo>
                              <a:pt x="11" y="188"/>
                            </a:lnTo>
                            <a:lnTo>
                              <a:pt x="18" y="196"/>
                            </a:lnTo>
                            <a:lnTo>
                              <a:pt x="24" y="200"/>
                            </a:lnTo>
                            <a:lnTo>
                              <a:pt x="32" y="204"/>
                            </a:lnTo>
                            <a:lnTo>
                              <a:pt x="38" y="209"/>
                            </a:lnTo>
                            <a:lnTo>
                              <a:pt x="49" y="218"/>
                            </a:lnTo>
                            <a:lnTo>
                              <a:pt x="60" y="235"/>
                            </a:lnTo>
                            <a:lnTo>
                              <a:pt x="61" y="255"/>
                            </a:lnTo>
                            <a:lnTo>
                              <a:pt x="60" y="267"/>
                            </a:lnTo>
                            <a:lnTo>
                              <a:pt x="50" y="287"/>
                            </a:lnTo>
                            <a:lnTo>
                              <a:pt x="38" y="308"/>
                            </a:lnTo>
                            <a:lnTo>
                              <a:pt x="137" y="401"/>
                            </a:lnTo>
                            <a:lnTo>
                              <a:pt x="154" y="368"/>
                            </a:lnTo>
                            <a:lnTo>
                              <a:pt x="168" y="356"/>
                            </a:lnTo>
                            <a:lnTo>
                              <a:pt x="180" y="348"/>
                            </a:lnTo>
                            <a:lnTo>
                              <a:pt x="195" y="341"/>
                            </a:lnTo>
                            <a:lnTo>
                              <a:pt x="211" y="337"/>
                            </a:lnTo>
                            <a:lnTo>
                              <a:pt x="228" y="329"/>
                            </a:lnTo>
                            <a:lnTo>
                              <a:pt x="242" y="324"/>
                            </a:lnTo>
                            <a:lnTo>
                              <a:pt x="251" y="316"/>
                            </a:lnTo>
                            <a:lnTo>
                              <a:pt x="256" y="309"/>
                            </a:lnTo>
                            <a:lnTo>
                              <a:pt x="262" y="297"/>
                            </a:lnTo>
                            <a:lnTo>
                              <a:pt x="264" y="288"/>
                            </a:lnTo>
                            <a:lnTo>
                              <a:pt x="267" y="280"/>
                            </a:lnTo>
                            <a:lnTo>
                              <a:pt x="268" y="266"/>
                            </a:lnTo>
                            <a:lnTo>
                              <a:pt x="270" y="248"/>
                            </a:lnTo>
                            <a:lnTo>
                              <a:pt x="270" y="228"/>
                            </a:lnTo>
                            <a:lnTo>
                              <a:pt x="275" y="227"/>
                            </a:lnTo>
                            <a:lnTo>
                              <a:pt x="282" y="226"/>
                            </a:lnTo>
                            <a:lnTo>
                              <a:pt x="290" y="221"/>
                            </a:lnTo>
                            <a:lnTo>
                              <a:pt x="296" y="218"/>
                            </a:lnTo>
                            <a:lnTo>
                              <a:pt x="301" y="211"/>
                            </a:lnTo>
                            <a:lnTo>
                              <a:pt x="306" y="204"/>
                            </a:lnTo>
                            <a:lnTo>
                              <a:pt x="308" y="196"/>
                            </a:lnTo>
                            <a:lnTo>
                              <a:pt x="306" y="187"/>
                            </a:lnTo>
                            <a:lnTo>
                              <a:pt x="301" y="176"/>
                            </a:lnTo>
                            <a:lnTo>
                              <a:pt x="298" y="169"/>
                            </a:lnTo>
                            <a:lnTo>
                              <a:pt x="291" y="160"/>
                            </a:lnTo>
                            <a:lnTo>
                              <a:pt x="277" y="140"/>
                            </a:lnTo>
                            <a:lnTo>
                              <a:pt x="274" y="132"/>
                            </a:lnTo>
                            <a:lnTo>
                              <a:pt x="274" y="120"/>
                            </a:lnTo>
                            <a:lnTo>
                              <a:pt x="272" y="91"/>
                            </a:lnTo>
                            <a:lnTo>
                              <a:pt x="269" y="76"/>
                            </a:lnTo>
                            <a:lnTo>
                              <a:pt x="264" y="60"/>
                            </a:lnTo>
                            <a:lnTo>
                              <a:pt x="257" y="48"/>
                            </a:lnTo>
                            <a:lnTo>
                              <a:pt x="249" y="36"/>
                            </a:lnTo>
                            <a:lnTo>
                              <a:pt x="241" y="28"/>
                            </a:lnTo>
                            <a:lnTo>
                              <a:pt x="232" y="20"/>
                            </a:lnTo>
                            <a:lnTo>
                              <a:pt x="221" y="14"/>
                            </a:lnTo>
                          </a:path>
                        </a:pathLst>
                      </a:custGeom>
                      <a:solidFill>
                        <a:srgbClr val="FFE0C0"/>
                      </a:solidFill>
                      <a:ln w="12700" cap="rnd" cmpd="sng">
                        <a:solidFill>
                          <a:srgbClr val="804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557" name="Freeform 1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732" y="3206"/>
                        <a:ext cx="49" cy="20"/>
                      </a:xfrm>
                      <a:custGeom>
                        <a:avLst/>
                        <a:gdLst>
                          <a:gd name="T0" fmla="*/ 48 w 49"/>
                          <a:gd name="T1" fmla="*/ 5 h 20"/>
                          <a:gd name="T2" fmla="*/ 34 w 49"/>
                          <a:gd name="T3" fmla="*/ 0 h 20"/>
                          <a:gd name="T4" fmla="*/ 22 w 49"/>
                          <a:gd name="T5" fmla="*/ 0 h 20"/>
                          <a:gd name="T6" fmla="*/ 12 w 49"/>
                          <a:gd name="T7" fmla="*/ 5 h 20"/>
                          <a:gd name="T8" fmla="*/ 4 w 49"/>
                          <a:gd name="T9" fmla="*/ 13 h 20"/>
                          <a:gd name="T10" fmla="*/ 0 w 49"/>
                          <a:gd name="T11" fmla="*/ 19 h 2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</a:cxnLst>
                        <a:rect l="0" t="0" r="r" b="b"/>
                        <a:pathLst>
                          <a:path w="49" h="20">
                            <a:moveTo>
                              <a:pt x="48" y="5"/>
                            </a:moveTo>
                            <a:lnTo>
                              <a:pt x="34" y="0"/>
                            </a:lnTo>
                            <a:lnTo>
                              <a:pt x="22" y="0"/>
                            </a:lnTo>
                            <a:lnTo>
                              <a:pt x="12" y="5"/>
                            </a:lnTo>
                            <a:lnTo>
                              <a:pt x="4" y="13"/>
                            </a:lnTo>
                            <a:lnTo>
                              <a:pt x="0" y="19"/>
                            </a:lnTo>
                          </a:path>
                        </a:pathLst>
                      </a:custGeom>
                      <a:noFill/>
                      <a:ln w="12700" cap="rnd" cmpd="sng">
                        <a:solidFill>
                          <a:srgbClr val="804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558" name="Arc 1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527" y="3077"/>
                        <a:ext cx="24" cy="32"/>
                      </a:xfrm>
                      <a:custGeom>
                        <a:avLst/>
                        <a:gdLst>
                          <a:gd name="G0" fmla="+- 21600 0 0"/>
                          <a:gd name="G1" fmla="+- 21600 0 0"/>
                          <a:gd name="G2" fmla="+- 21600 0 0"/>
                          <a:gd name="T0" fmla="*/ 11 w 21600"/>
                          <a:gd name="T1" fmla="*/ 22296 h 22296"/>
                          <a:gd name="T2" fmla="*/ 21600 w 21600"/>
                          <a:gd name="T3" fmla="*/ 0 h 22296"/>
                          <a:gd name="T4" fmla="*/ 21600 w 21600"/>
                          <a:gd name="T5" fmla="*/ 21600 h 22296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2296" fill="none" extrusionOk="0">
                            <a:moveTo>
                              <a:pt x="11" y="22295"/>
                            </a:moveTo>
                            <a:cubicBezTo>
                              <a:pt x="3" y="22064"/>
                              <a:pt x="0" y="21832"/>
                              <a:pt x="0" y="21600"/>
                            </a:cubicBezTo>
                            <a:cubicBezTo>
                              <a:pt x="-1" y="9670"/>
                              <a:pt x="9670" y="0"/>
                              <a:pt x="21599" y="0"/>
                            </a:cubicBezTo>
                          </a:path>
                          <a:path w="21600" h="22296" stroke="0" extrusionOk="0">
                            <a:moveTo>
                              <a:pt x="11" y="22295"/>
                            </a:moveTo>
                            <a:cubicBezTo>
                              <a:pt x="3" y="22064"/>
                              <a:pt x="0" y="21832"/>
                              <a:pt x="0" y="21600"/>
                            </a:cubicBezTo>
                            <a:cubicBezTo>
                              <a:pt x="-1" y="9670"/>
                              <a:pt x="9670" y="0"/>
                              <a:pt x="21599" y="0"/>
                            </a:cubicBezTo>
                            <a:lnTo>
                              <a:pt x="21600" y="21600"/>
                            </a:lnTo>
                            <a:close/>
                          </a:path>
                        </a:pathLst>
                      </a:custGeom>
                      <a:noFill/>
                      <a:ln w="12700" cap="rnd">
                        <a:solidFill>
                          <a:srgbClr val="804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pt-BR"/>
                      </a:p>
                    </p:txBody>
                  </p:sp>
                </p:grpSp>
                <p:sp>
                  <p:nvSpPr>
                    <p:cNvPr id="555" name="Freeform 18"/>
                    <p:cNvSpPr>
                      <a:spLocks/>
                    </p:cNvSpPr>
                    <p:nvPr/>
                  </p:nvSpPr>
                  <p:spPr bwMode="auto">
                    <a:xfrm>
                      <a:off x="4514" y="2937"/>
                      <a:ext cx="232" cy="175"/>
                    </a:xfrm>
                    <a:custGeom>
                      <a:avLst/>
                      <a:gdLst>
                        <a:gd name="T0" fmla="*/ 203 w 232"/>
                        <a:gd name="T1" fmla="*/ 7 h 175"/>
                        <a:gd name="T2" fmla="*/ 169 w 232"/>
                        <a:gd name="T3" fmla="*/ 3 h 175"/>
                        <a:gd name="T4" fmla="*/ 124 w 232"/>
                        <a:gd name="T5" fmla="*/ 0 h 175"/>
                        <a:gd name="T6" fmla="*/ 84 w 232"/>
                        <a:gd name="T7" fmla="*/ 6 h 175"/>
                        <a:gd name="T8" fmla="*/ 34 w 232"/>
                        <a:gd name="T9" fmla="*/ 23 h 175"/>
                        <a:gd name="T10" fmla="*/ 25 w 232"/>
                        <a:gd name="T11" fmla="*/ 43 h 175"/>
                        <a:gd name="T12" fmla="*/ 29 w 232"/>
                        <a:gd name="T13" fmla="*/ 59 h 175"/>
                        <a:gd name="T14" fmla="*/ 23 w 232"/>
                        <a:gd name="T15" fmla="*/ 74 h 175"/>
                        <a:gd name="T16" fmla="*/ 16 w 232"/>
                        <a:gd name="T17" fmla="*/ 102 h 175"/>
                        <a:gd name="T18" fmla="*/ 7 w 232"/>
                        <a:gd name="T19" fmla="*/ 114 h 175"/>
                        <a:gd name="T20" fmla="*/ 14 w 232"/>
                        <a:gd name="T21" fmla="*/ 122 h 175"/>
                        <a:gd name="T22" fmla="*/ 33 w 232"/>
                        <a:gd name="T23" fmla="*/ 133 h 175"/>
                        <a:gd name="T24" fmla="*/ 49 w 232"/>
                        <a:gd name="T25" fmla="*/ 133 h 175"/>
                        <a:gd name="T26" fmla="*/ 60 w 232"/>
                        <a:gd name="T27" fmla="*/ 143 h 175"/>
                        <a:gd name="T28" fmla="*/ 65 w 232"/>
                        <a:gd name="T29" fmla="*/ 155 h 175"/>
                        <a:gd name="T30" fmla="*/ 74 w 232"/>
                        <a:gd name="T31" fmla="*/ 163 h 175"/>
                        <a:gd name="T32" fmla="*/ 80 w 232"/>
                        <a:gd name="T33" fmla="*/ 160 h 175"/>
                        <a:gd name="T34" fmla="*/ 86 w 232"/>
                        <a:gd name="T35" fmla="*/ 146 h 175"/>
                        <a:gd name="T36" fmla="*/ 103 w 232"/>
                        <a:gd name="T37" fmla="*/ 129 h 175"/>
                        <a:gd name="T38" fmla="*/ 111 w 232"/>
                        <a:gd name="T39" fmla="*/ 116 h 175"/>
                        <a:gd name="T40" fmla="*/ 128 w 232"/>
                        <a:gd name="T41" fmla="*/ 108 h 175"/>
                        <a:gd name="T42" fmla="*/ 135 w 232"/>
                        <a:gd name="T43" fmla="*/ 99 h 175"/>
                        <a:gd name="T44" fmla="*/ 135 w 232"/>
                        <a:gd name="T45" fmla="*/ 80 h 175"/>
                        <a:gd name="T46" fmla="*/ 127 w 232"/>
                        <a:gd name="T47" fmla="*/ 65 h 175"/>
                        <a:gd name="T48" fmla="*/ 122 w 232"/>
                        <a:gd name="T49" fmla="*/ 58 h 175"/>
                        <a:gd name="T50" fmla="*/ 119 w 232"/>
                        <a:gd name="T51" fmla="*/ 45 h 175"/>
                        <a:gd name="T52" fmla="*/ 129 w 232"/>
                        <a:gd name="T53" fmla="*/ 35 h 175"/>
                        <a:gd name="T54" fmla="*/ 143 w 232"/>
                        <a:gd name="T55" fmla="*/ 30 h 175"/>
                        <a:gd name="T56" fmla="*/ 147 w 232"/>
                        <a:gd name="T57" fmla="*/ 26 h 175"/>
                        <a:gd name="T58" fmla="*/ 150 w 232"/>
                        <a:gd name="T59" fmla="*/ 21 h 175"/>
                        <a:gd name="T60" fmla="*/ 164 w 232"/>
                        <a:gd name="T61" fmla="*/ 20 h 175"/>
                        <a:gd name="T62" fmla="*/ 179 w 232"/>
                        <a:gd name="T63" fmla="*/ 20 h 175"/>
                        <a:gd name="T64" fmla="*/ 195 w 232"/>
                        <a:gd name="T65" fmla="*/ 15 h 175"/>
                        <a:gd name="T66" fmla="*/ 213 w 232"/>
                        <a:gd name="T67" fmla="*/ 16 h 175"/>
                        <a:gd name="T68" fmla="*/ 221 w 232"/>
                        <a:gd name="T69" fmla="*/ 14 h 17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</a:cxnLst>
                      <a:rect l="0" t="0" r="r" b="b"/>
                      <a:pathLst>
                        <a:path w="232" h="175">
                          <a:moveTo>
                            <a:pt x="221" y="14"/>
                          </a:moveTo>
                          <a:lnTo>
                            <a:pt x="203" y="7"/>
                          </a:lnTo>
                          <a:lnTo>
                            <a:pt x="184" y="4"/>
                          </a:lnTo>
                          <a:lnTo>
                            <a:pt x="169" y="3"/>
                          </a:lnTo>
                          <a:lnTo>
                            <a:pt x="147" y="0"/>
                          </a:lnTo>
                          <a:lnTo>
                            <a:pt x="124" y="0"/>
                          </a:lnTo>
                          <a:lnTo>
                            <a:pt x="98" y="3"/>
                          </a:lnTo>
                          <a:lnTo>
                            <a:pt x="84" y="6"/>
                          </a:lnTo>
                          <a:lnTo>
                            <a:pt x="55" y="15"/>
                          </a:lnTo>
                          <a:lnTo>
                            <a:pt x="34" y="23"/>
                          </a:lnTo>
                          <a:lnTo>
                            <a:pt x="42" y="27"/>
                          </a:lnTo>
                          <a:lnTo>
                            <a:pt x="25" y="43"/>
                          </a:lnTo>
                          <a:lnTo>
                            <a:pt x="14" y="54"/>
                          </a:lnTo>
                          <a:lnTo>
                            <a:pt x="29" y="59"/>
                          </a:lnTo>
                          <a:lnTo>
                            <a:pt x="9" y="75"/>
                          </a:lnTo>
                          <a:lnTo>
                            <a:pt x="23" y="74"/>
                          </a:lnTo>
                          <a:lnTo>
                            <a:pt x="3" y="98"/>
                          </a:lnTo>
                          <a:lnTo>
                            <a:pt x="16" y="102"/>
                          </a:lnTo>
                          <a:lnTo>
                            <a:pt x="11" y="108"/>
                          </a:lnTo>
                          <a:lnTo>
                            <a:pt x="7" y="114"/>
                          </a:lnTo>
                          <a:lnTo>
                            <a:pt x="0" y="127"/>
                          </a:lnTo>
                          <a:lnTo>
                            <a:pt x="14" y="122"/>
                          </a:lnTo>
                          <a:lnTo>
                            <a:pt x="25" y="136"/>
                          </a:lnTo>
                          <a:lnTo>
                            <a:pt x="33" y="133"/>
                          </a:lnTo>
                          <a:lnTo>
                            <a:pt x="40" y="132"/>
                          </a:lnTo>
                          <a:lnTo>
                            <a:pt x="49" y="133"/>
                          </a:lnTo>
                          <a:lnTo>
                            <a:pt x="55" y="137"/>
                          </a:lnTo>
                          <a:lnTo>
                            <a:pt x="60" y="143"/>
                          </a:lnTo>
                          <a:lnTo>
                            <a:pt x="63" y="150"/>
                          </a:lnTo>
                          <a:lnTo>
                            <a:pt x="65" y="155"/>
                          </a:lnTo>
                          <a:lnTo>
                            <a:pt x="70" y="160"/>
                          </a:lnTo>
                          <a:lnTo>
                            <a:pt x="74" y="163"/>
                          </a:lnTo>
                          <a:lnTo>
                            <a:pt x="81" y="174"/>
                          </a:lnTo>
                          <a:lnTo>
                            <a:pt x="80" y="160"/>
                          </a:lnTo>
                          <a:lnTo>
                            <a:pt x="81" y="155"/>
                          </a:lnTo>
                          <a:lnTo>
                            <a:pt x="86" y="146"/>
                          </a:lnTo>
                          <a:lnTo>
                            <a:pt x="95" y="138"/>
                          </a:lnTo>
                          <a:lnTo>
                            <a:pt x="103" y="129"/>
                          </a:lnTo>
                          <a:lnTo>
                            <a:pt x="107" y="122"/>
                          </a:lnTo>
                          <a:lnTo>
                            <a:pt x="111" y="116"/>
                          </a:lnTo>
                          <a:lnTo>
                            <a:pt x="118" y="112"/>
                          </a:lnTo>
                          <a:lnTo>
                            <a:pt x="128" y="108"/>
                          </a:lnTo>
                          <a:lnTo>
                            <a:pt x="132" y="103"/>
                          </a:lnTo>
                          <a:lnTo>
                            <a:pt x="135" y="99"/>
                          </a:lnTo>
                          <a:lnTo>
                            <a:pt x="138" y="93"/>
                          </a:lnTo>
                          <a:lnTo>
                            <a:pt x="135" y="80"/>
                          </a:lnTo>
                          <a:lnTo>
                            <a:pt x="133" y="71"/>
                          </a:lnTo>
                          <a:lnTo>
                            <a:pt x="127" y="65"/>
                          </a:lnTo>
                          <a:lnTo>
                            <a:pt x="124" y="61"/>
                          </a:lnTo>
                          <a:lnTo>
                            <a:pt x="122" y="58"/>
                          </a:lnTo>
                          <a:lnTo>
                            <a:pt x="119" y="53"/>
                          </a:lnTo>
                          <a:lnTo>
                            <a:pt x="119" y="45"/>
                          </a:lnTo>
                          <a:lnTo>
                            <a:pt x="123" y="40"/>
                          </a:lnTo>
                          <a:lnTo>
                            <a:pt x="129" y="35"/>
                          </a:lnTo>
                          <a:lnTo>
                            <a:pt x="135" y="33"/>
                          </a:lnTo>
                          <a:lnTo>
                            <a:pt x="143" y="30"/>
                          </a:lnTo>
                          <a:lnTo>
                            <a:pt x="153" y="31"/>
                          </a:lnTo>
                          <a:lnTo>
                            <a:pt x="147" y="26"/>
                          </a:lnTo>
                          <a:lnTo>
                            <a:pt x="148" y="23"/>
                          </a:lnTo>
                          <a:lnTo>
                            <a:pt x="150" y="21"/>
                          </a:lnTo>
                          <a:lnTo>
                            <a:pt x="155" y="18"/>
                          </a:lnTo>
                          <a:lnTo>
                            <a:pt x="164" y="20"/>
                          </a:lnTo>
                          <a:lnTo>
                            <a:pt x="172" y="21"/>
                          </a:lnTo>
                          <a:lnTo>
                            <a:pt x="179" y="20"/>
                          </a:lnTo>
                          <a:lnTo>
                            <a:pt x="186" y="17"/>
                          </a:lnTo>
                          <a:lnTo>
                            <a:pt x="195" y="15"/>
                          </a:lnTo>
                          <a:lnTo>
                            <a:pt x="203" y="15"/>
                          </a:lnTo>
                          <a:lnTo>
                            <a:pt x="213" y="16"/>
                          </a:lnTo>
                          <a:lnTo>
                            <a:pt x="231" y="20"/>
                          </a:lnTo>
                          <a:lnTo>
                            <a:pt x="221" y="14"/>
                          </a:lnTo>
                        </a:path>
                      </a:pathLst>
                    </a:custGeom>
                    <a:solidFill>
                      <a:srgbClr val="8040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527" name="Group 19"/>
                  <p:cNvGrpSpPr>
                    <a:grpSpLocks/>
                  </p:cNvGrpSpPr>
                  <p:nvPr/>
                </p:nvGrpSpPr>
                <p:grpSpPr bwMode="auto">
                  <a:xfrm>
                    <a:off x="4276" y="4028"/>
                    <a:ext cx="431" cy="75"/>
                    <a:chOff x="4276" y="4028"/>
                    <a:chExt cx="431" cy="75"/>
                  </a:xfrm>
                </p:grpSpPr>
                <p:sp>
                  <p:nvSpPr>
                    <p:cNvPr id="552" name="Freeform 20"/>
                    <p:cNvSpPr>
                      <a:spLocks/>
                    </p:cNvSpPr>
                    <p:nvPr/>
                  </p:nvSpPr>
                  <p:spPr bwMode="auto">
                    <a:xfrm>
                      <a:off x="4433" y="4028"/>
                      <a:ext cx="274" cy="63"/>
                    </a:xfrm>
                    <a:custGeom>
                      <a:avLst/>
                      <a:gdLst>
                        <a:gd name="T0" fmla="*/ 0 w 274"/>
                        <a:gd name="T1" fmla="*/ 11 h 63"/>
                        <a:gd name="T2" fmla="*/ 0 w 274"/>
                        <a:gd name="T3" fmla="*/ 48 h 63"/>
                        <a:gd name="T4" fmla="*/ 73 w 274"/>
                        <a:gd name="T5" fmla="*/ 48 h 63"/>
                        <a:gd name="T6" fmla="*/ 75 w 274"/>
                        <a:gd name="T7" fmla="*/ 40 h 63"/>
                        <a:gd name="T8" fmla="*/ 89 w 274"/>
                        <a:gd name="T9" fmla="*/ 48 h 63"/>
                        <a:gd name="T10" fmla="*/ 116 w 274"/>
                        <a:gd name="T11" fmla="*/ 55 h 63"/>
                        <a:gd name="T12" fmla="*/ 150 w 274"/>
                        <a:gd name="T13" fmla="*/ 60 h 63"/>
                        <a:gd name="T14" fmla="*/ 178 w 274"/>
                        <a:gd name="T15" fmla="*/ 62 h 63"/>
                        <a:gd name="T16" fmla="*/ 204 w 274"/>
                        <a:gd name="T17" fmla="*/ 60 h 63"/>
                        <a:gd name="T18" fmla="*/ 244 w 274"/>
                        <a:gd name="T19" fmla="*/ 57 h 63"/>
                        <a:gd name="T20" fmla="*/ 258 w 274"/>
                        <a:gd name="T21" fmla="*/ 56 h 63"/>
                        <a:gd name="T22" fmla="*/ 273 w 274"/>
                        <a:gd name="T23" fmla="*/ 52 h 63"/>
                        <a:gd name="T24" fmla="*/ 273 w 274"/>
                        <a:gd name="T25" fmla="*/ 42 h 63"/>
                        <a:gd name="T26" fmla="*/ 271 w 274"/>
                        <a:gd name="T27" fmla="*/ 38 h 63"/>
                        <a:gd name="T28" fmla="*/ 266 w 274"/>
                        <a:gd name="T29" fmla="*/ 32 h 63"/>
                        <a:gd name="T30" fmla="*/ 260 w 274"/>
                        <a:gd name="T31" fmla="*/ 28 h 63"/>
                        <a:gd name="T32" fmla="*/ 253 w 274"/>
                        <a:gd name="T33" fmla="*/ 24 h 63"/>
                        <a:gd name="T34" fmla="*/ 239 w 274"/>
                        <a:gd name="T35" fmla="*/ 19 h 63"/>
                        <a:gd name="T36" fmla="*/ 225 w 274"/>
                        <a:gd name="T37" fmla="*/ 14 h 63"/>
                        <a:gd name="T38" fmla="*/ 210 w 274"/>
                        <a:gd name="T39" fmla="*/ 10 h 63"/>
                        <a:gd name="T40" fmla="*/ 194 w 274"/>
                        <a:gd name="T41" fmla="*/ 6 h 63"/>
                        <a:gd name="T42" fmla="*/ 140 w 274"/>
                        <a:gd name="T43" fmla="*/ 0 h 63"/>
                        <a:gd name="T44" fmla="*/ 0 w 274"/>
                        <a:gd name="T45" fmla="*/ 11 h 6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</a:cxnLst>
                      <a:rect l="0" t="0" r="r" b="b"/>
                      <a:pathLst>
                        <a:path w="274" h="63">
                          <a:moveTo>
                            <a:pt x="0" y="11"/>
                          </a:moveTo>
                          <a:lnTo>
                            <a:pt x="0" y="48"/>
                          </a:lnTo>
                          <a:lnTo>
                            <a:pt x="73" y="48"/>
                          </a:lnTo>
                          <a:lnTo>
                            <a:pt x="75" y="40"/>
                          </a:lnTo>
                          <a:lnTo>
                            <a:pt x="89" y="48"/>
                          </a:lnTo>
                          <a:lnTo>
                            <a:pt x="116" y="55"/>
                          </a:lnTo>
                          <a:lnTo>
                            <a:pt x="150" y="60"/>
                          </a:lnTo>
                          <a:lnTo>
                            <a:pt x="178" y="62"/>
                          </a:lnTo>
                          <a:lnTo>
                            <a:pt x="204" y="60"/>
                          </a:lnTo>
                          <a:lnTo>
                            <a:pt x="244" y="57"/>
                          </a:lnTo>
                          <a:lnTo>
                            <a:pt x="258" y="56"/>
                          </a:lnTo>
                          <a:lnTo>
                            <a:pt x="273" y="52"/>
                          </a:lnTo>
                          <a:lnTo>
                            <a:pt x="273" y="42"/>
                          </a:lnTo>
                          <a:lnTo>
                            <a:pt x="271" y="38"/>
                          </a:lnTo>
                          <a:lnTo>
                            <a:pt x="266" y="32"/>
                          </a:lnTo>
                          <a:lnTo>
                            <a:pt x="260" y="28"/>
                          </a:lnTo>
                          <a:lnTo>
                            <a:pt x="253" y="24"/>
                          </a:lnTo>
                          <a:lnTo>
                            <a:pt x="239" y="19"/>
                          </a:lnTo>
                          <a:lnTo>
                            <a:pt x="225" y="14"/>
                          </a:lnTo>
                          <a:lnTo>
                            <a:pt x="210" y="10"/>
                          </a:lnTo>
                          <a:lnTo>
                            <a:pt x="194" y="6"/>
                          </a:lnTo>
                          <a:lnTo>
                            <a:pt x="140" y="0"/>
                          </a:lnTo>
                          <a:lnTo>
                            <a:pt x="0" y="11"/>
                          </a:lnTo>
                        </a:path>
                      </a:pathLst>
                    </a:custGeom>
                    <a:solidFill>
                      <a:srgbClr val="201000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553" name="Freeform 21"/>
                    <p:cNvSpPr>
                      <a:spLocks/>
                    </p:cNvSpPr>
                    <p:nvPr/>
                  </p:nvSpPr>
                  <p:spPr bwMode="auto">
                    <a:xfrm>
                      <a:off x="4276" y="4043"/>
                      <a:ext cx="275" cy="60"/>
                    </a:xfrm>
                    <a:custGeom>
                      <a:avLst/>
                      <a:gdLst>
                        <a:gd name="T0" fmla="*/ 0 w 275"/>
                        <a:gd name="T1" fmla="*/ 11 h 60"/>
                        <a:gd name="T2" fmla="*/ 0 w 275"/>
                        <a:gd name="T3" fmla="*/ 47 h 60"/>
                        <a:gd name="T4" fmla="*/ 73 w 275"/>
                        <a:gd name="T5" fmla="*/ 47 h 60"/>
                        <a:gd name="T6" fmla="*/ 74 w 275"/>
                        <a:gd name="T7" fmla="*/ 40 h 60"/>
                        <a:gd name="T8" fmla="*/ 89 w 275"/>
                        <a:gd name="T9" fmla="*/ 47 h 60"/>
                        <a:gd name="T10" fmla="*/ 122 w 275"/>
                        <a:gd name="T11" fmla="*/ 52 h 60"/>
                        <a:gd name="T12" fmla="*/ 161 w 275"/>
                        <a:gd name="T13" fmla="*/ 56 h 60"/>
                        <a:gd name="T14" fmla="*/ 203 w 275"/>
                        <a:gd name="T15" fmla="*/ 59 h 60"/>
                        <a:gd name="T16" fmla="*/ 241 w 275"/>
                        <a:gd name="T17" fmla="*/ 59 h 60"/>
                        <a:gd name="T18" fmla="*/ 260 w 275"/>
                        <a:gd name="T19" fmla="*/ 55 h 60"/>
                        <a:gd name="T20" fmla="*/ 274 w 275"/>
                        <a:gd name="T21" fmla="*/ 52 h 60"/>
                        <a:gd name="T22" fmla="*/ 274 w 275"/>
                        <a:gd name="T23" fmla="*/ 42 h 60"/>
                        <a:gd name="T24" fmla="*/ 272 w 275"/>
                        <a:gd name="T25" fmla="*/ 37 h 60"/>
                        <a:gd name="T26" fmla="*/ 267 w 275"/>
                        <a:gd name="T27" fmla="*/ 32 h 60"/>
                        <a:gd name="T28" fmla="*/ 262 w 275"/>
                        <a:gd name="T29" fmla="*/ 27 h 60"/>
                        <a:gd name="T30" fmla="*/ 254 w 275"/>
                        <a:gd name="T31" fmla="*/ 24 h 60"/>
                        <a:gd name="T32" fmla="*/ 241 w 275"/>
                        <a:gd name="T33" fmla="*/ 18 h 60"/>
                        <a:gd name="T34" fmla="*/ 226 w 275"/>
                        <a:gd name="T35" fmla="*/ 14 h 60"/>
                        <a:gd name="T36" fmla="*/ 211 w 275"/>
                        <a:gd name="T37" fmla="*/ 10 h 60"/>
                        <a:gd name="T38" fmla="*/ 195 w 275"/>
                        <a:gd name="T39" fmla="*/ 6 h 60"/>
                        <a:gd name="T40" fmla="*/ 140 w 275"/>
                        <a:gd name="T41" fmla="*/ 0 h 60"/>
                        <a:gd name="T42" fmla="*/ 0 w 275"/>
                        <a:gd name="T43" fmla="*/ 11 h 6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</a:cxnLst>
                      <a:rect l="0" t="0" r="r" b="b"/>
                      <a:pathLst>
                        <a:path w="275" h="60">
                          <a:moveTo>
                            <a:pt x="0" y="11"/>
                          </a:moveTo>
                          <a:lnTo>
                            <a:pt x="0" y="47"/>
                          </a:lnTo>
                          <a:lnTo>
                            <a:pt x="73" y="47"/>
                          </a:lnTo>
                          <a:lnTo>
                            <a:pt x="74" y="40"/>
                          </a:lnTo>
                          <a:lnTo>
                            <a:pt x="89" y="47"/>
                          </a:lnTo>
                          <a:lnTo>
                            <a:pt x="122" y="52"/>
                          </a:lnTo>
                          <a:lnTo>
                            <a:pt x="161" y="56"/>
                          </a:lnTo>
                          <a:lnTo>
                            <a:pt x="203" y="59"/>
                          </a:lnTo>
                          <a:lnTo>
                            <a:pt x="241" y="59"/>
                          </a:lnTo>
                          <a:lnTo>
                            <a:pt x="260" y="55"/>
                          </a:lnTo>
                          <a:lnTo>
                            <a:pt x="274" y="52"/>
                          </a:lnTo>
                          <a:lnTo>
                            <a:pt x="274" y="42"/>
                          </a:lnTo>
                          <a:lnTo>
                            <a:pt x="272" y="37"/>
                          </a:lnTo>
                          <a:lnTo>
                            <a:pt x="267" y="32"/>
                          </a:lnTo>
                          <a:lnTo>
                            <a:pt x="262" y="27"/>
                          </a:lnTo>
                          <a:lnTo>
                            <a:pt x="254" y="24"/>
                          </a:lnTo>
                          <a:lnTo>
                            <a:pt x="241" y="18"/>
                          </a:lnTo>
                          <a:lnTo>
                            <a:pt x="226" y="14"/>
                          </a:lnTo>
                          <a:lnTo>
                            <a:pt x="211" y="10"/>
                          </a:lnTo>
                          <a:lnTo>
                            <a:pt x="195" y="6"/>
                          </a:lnTo>
                          <a:lnTo>
                            <a:pt x="140" y="0"/>
                          </a:lnTo>
                          <a:lnTo>
                            <a:pt x="0" y="11"/>
                          </a:lnTo>
                        </a:path>
                      </a:pathLst>
                    </a:custGeom>
                    <a:solidFill>
                      <a:srgbClr val="201000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</p:grpSp>
              <p:sp>
                <p:nvSpPr>
                  <p:cNvPr id="528" name="Freeform 22"/>
                  <p:cNvSpPr>
                    <a:spLocks/>
                  </p:cNvSpPr>
                  <p:nvPr/>
                </p:nvSpPr>
                <p:spPr bwMode="auto">
                  <a:xfrm>
                    <a:off x="4384" y="3658"/>
                    <a:ext cx="255" cy="381"/>
                  </a:xfrm>
                  <a:custGeom>
                    <a:avLst/>
                    <a:gdLst>
                      <a:gd name="T0" fmla="*/ 173 w 255"/>
                      <a:gd name="T1" fmla="*/ 0 h 381"/>
                      <a:gd name="T2" fmla="*/ 240 w 255"/>
                      <a:gd name="T3" fmla="*/ 149 h 381"/>
                      <a:gd name="T4" fmla="*/ 246 w 255"/>
                      <a:gd name="T5" fmla="*/ 160 h 381"/>
                      <a:gd name="T6" fmla="*/ 250 w 255"/>
                      <a:gd name="T7" fmla="*/ 173 h 381"/>
                      <a:gd name="T8" fmla="*/ 254 w 255"/>
                      <a:gd name="T9" fmla="*/ 193 h 381"/>
                      <a:gd name="T10" fmla="*/ 250 w 255"/>
                      <a:gd name="T11" fmla="*/ 210 h 381"/>
                      <a:gd name="T12" fmla="*/ 227 w 255"/>
                      <a:gd name="T13" fmla="*/ 271 h 381"/>
                      <a:gd name="T14" fmla="*/ 219 w 255"/>
                      <a:gd name="T15" fmla="*/ 290 h 381"/>
                      <a:gd name="T16" fmla="*/ 214 w 255"/>
                      <a:gd name="T17" fmla="*/ 309 h 381"/>
                      <a:gd name="T18" fmla="*/ 224 w 255"/>
                      <a:gd name="T19" fmla="*/ 321 h 381"/>
                      <a:gd name="T20" fmla="*/ 226 w 255"/>
                      <a:gd name="T21" fmla="*/ 330 h 381"/>
                      <a:gd name="T22" fmla="*/ 216 w 255"/>
                      <a:gd name="T23" fmla="*/ 338 h 381"/>
                      <a:gd name="T24" fmla="*/ 205 w 255"/>
                      <a:gd name="T25" fmla="*/ 350 h 381"/>
                      <a:gd name="T26" fmla="*/ 216 w 255"/>
                      <a:gd name="T27" fmla="*/ 361 h 381"/>
                      <a:gd name="T28" fmla="*/ 227 w 255"/>
                      <a:gd name="T29" fmla="*/ 380 h 381"/>
                      <a:gd name="T30" fmla="*/ 47 w 255"/>
                      <a:gd name="T31" fmla="*/ 376 h 381"/>
                      <a:gd name="T32" fmla="*/ 38 w 255"/>
                      <a:gd name="T33" fmla="*/ 336 h 381"/>
                      <a:gd name="T34" fmla="*/ 44 w 255"/>
                      <a:gd name="T35" fmla="*/ 300 h 381"/>
                      <a:gd name="T36" fmla="*/ 60 w 255"/>
                      <a:gd name="T37" fmla="*/ 269 h 381"/>
                      <a:gd name="T38" fmla="*/ 70 w 255"/>
                      <a:gd name="T39" fmla="*/ 251 h 381"/>
                      <a:gd name="T40" fmla="*/ 115 w 255"/>
                      <a:gd name="T41" fmla="*/ 198 h 381"/>
                      <a:gd name="T42" fmla="*/ 101 w 255"/>
                      <a:gd name="T43" fmla="*/ 172 h 381"/>
                      <a:gd name="T44" fmla="*/ 0 w 255"/>
                      <a:gd name="T45" fmla="*/ 4 h 381"/>
                      <a:gd name="T46" fmla="*/ 173 w 255"/>
                      <a:gd name="T47" fmla="*/ 0 h 3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255" h="381">
                        <a:moveTo>
                          <a:pt x="173" y="0"/>
                        </a:moveTo>
                        <a:lnTo>
                          <a:pt x="240" y="149"/>
                        </a:lnTo>
                        <a:lnTo>
                          <a:pt x="246" y="160"/>
                        </a:lnTo>
                        <a:lnTo>
                          <a:pt x="250" y="173"/>
                        </a:lnTo>
                        <a:lnTo>
                          <a:pt x="254" y="193"/>
                        </a:lnTo>
                        <a:lnTo>
                          <a:pt x="250" y="210"/>
                        </a:lnTo>
                        <a:lnTo>
                          <a:pt x="227" y="271"/>
                        </a:lnTo>
                        <a:lnTo>
                          <a:pt x="219" y="290"/>
                        </a:lnTo>
                        <a:lnTo>
                          <a:pt x="214" y="309"/>
                        </a:lnTo>
                        <a:lnTo>
                          <a:pt x="224" y="321"/>
                        </a:lnTo>
                        <a:lnTo>
                          <a:pt x="226" y="330"/>
                        </a:lnTo>
                        <a:lnTo>
                          <a:pt x="216" y="338"/>
                        </a:lnTo>
                        <a:lnTo>
                          <a:pt x="205" y="350"/>
                        </a:lnTo>
                        <a:lnTo>
                          <a:pt x="216" y="361"/>
                        </a:lnTo>
                        <a:lnTo>
                          <a:pt x="227" y="380"/>
                        </a:lnTo>
                        <a:lnTo>
                          <a:pt x="47" y="376"/>
                        </a:lnTo>
                        <a:lnTo>
                          <a:pt x="38" y="336"/>
                        </a:lnTo>
                        <a:lnTo>
                          <a:pt x="44" y="300"/>
                        </a:lnTo>
                        <a:lnTo>
                          <a:pt x="60" y="269"/>
                        </a:lnTo>
                        <a:lnTo>
                          <a:pt x="70" y="251"/>
                        </a:lnTo>
                        <a:lnTo>
                          <a:pt x="115" y="198"/>
                        </a:lnTo>
                        <a:lnTo>
                          <a:pt x="101" y="172"/>
                        </a:lnTo>
                        <a:lnTo>
                          <a:pt x="0" y="4"/>
                        </a:lnTo>
                        <a:lnTo>
                          <a:pt x="173" y="0"/>
                        </a:lnTo>
                      </a:path>
                    </a:pathLst>
                  </a:custGeom>
                  <a:solidFill>
                    <a:srgbClr val="60300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529" name="Freeform 23"/>
                  <p:cNvSpPr>
                    <a:spLocks/>
                  </p:cNvSpPr>
                  <p:nvPr/>
                </p:nvSpPr>
                <p:spPr bwMode="auto">
                  <a:xfrm>
                    <a:off x="4246" y="3637"/>
                    <a:ext cx="293" cy="423"/>
                  </a:xfrm>
                  <a:custGeom>
                    <a:avLst/>
                    <a:gdLst>
                      <a:gd name="T0" fmla="*/ 0 w 293"/>
                      <a:gd name="T1" fmla="*/ 14 h 423"/>
                      <a:gd name="T2" fmla="*/ 23 w 293"/>
                      <a:gd name="T3" fmla="*/ 86 h 423"/>
                      <a:gd name="T4" fmla="*/ 29 w 293"/>
                      <a:gd name="T5" fmla="*/ 104 h 423"/>
                      <a:gd name="T6" fmla="*/ 35 w 293"/>
                      <a:gd name="T7" fmla="*/ 120 h 423"/>
                      <a:gd name="T8" fmla="*/ 43 w 293"/>
                      <a:gd name="T9" fmla="*/ 133 h 423"/>
                      <a:gd name="T10" fmla="*/ 54 w 293"/>
                      <a:gd name="T11" fmla="*/ 151 h 423"/>
                      <a:gd name="T12" fmla="*/ 61 w 293"/>
                      <a:gd name="T13" fmla="*/ 161 h 423"/>
                      <a:gd name="T14" fmla="*/ 70 w 293"/>
                      <a:gd name="T15" fmla="*/ 171 h 423"/>
                      <a:gd name="T16" fmla="*/ 86 w 293"/>
                      <a:gd name="T17" fmla="*/ 187 h 423"/>
                      <a:gd name="T18" fmla="*/ 102 w 293"/>
                      <a:gd name="T19" fmla="*/ 203 h 423"/>
                      <a:gd name="T20" fmla="*/ 115 w 293"/>
                      <a:gd name="T21" fmla="*/ 211 h 423"/>
                      <a:gd name="T22" fmla="*/ 98 w 293"/>
                      <a:gd name="T23" fmla="*/ 219 h 423"/>
                      <a:gd name="T24" fmla="*/ 112 w 293"/>
                      <a:gd name="T25" fmla="*/ 240 h 423"/>
                      <a:gd name="T26" fmla="*/ 86 w 293"/>
                      <a:gd name="T27" fmla="*/ 272 h 423"/>
                      <a:gd name="T28" fmla="*/ 66 w 293"/>
                      <a:gd name="T29" fmla="*/ 288 h 423"/>
                      <a:gd name="T30" fmla="*/ 59 w 293"/>
                      <a:gd name="T31" fmla="*/ 296 h 423"/>
                      <a:gd name="T32" fmla="*/ 51 w 293"/>
                      <a:gd name="T33" fmla="*/ 306 h 423"/>
                      <a:gd name="T34" fmla="*/ 45 w 293"/>
                      <a:gd name="T35" fmla="*/ 316 h 423"/>
                      <a:gd name="T36" fmla="*/ 42 w 293"/>
                      <a:gd name="T37" fmla="*/ 325 h 423"/>
                      <a:gd name="T38" fmla="*/ 37 w 293"/>
                      <a:gd name="T39" fmla="*/ 333 h 423"/>
                      <a:gd name="T40" fmla="*/ 33 w 293"/>
                      <a:gd name="T41" fmla="*/ 343 h 423"/>
                      <a:gd name="T42" fmla="*/ 29 w 293"/>
                      <a:gd name="T43" fmla="*/ 356 h 423"/>
                      <a:gd name="T44" fmla="*/ 28 w 293"/>
                      <a:gd name="T45" fmla="*/ 374 h 423"/>
                      <a:gd name="T46" fmla="*/ 28 w 293"/>
                      <a:gd name="T47" fmla="*/ 392 h 423"/>
                      <a:gd name="T48" fmla="*/ 29 w 293"/>
                      <a:gd name="T49" fmla="*/ 422 h 423"/>
                      <a:gd name="T50" fmla="*/ 222 w 293"/>
                      <a:gd name="T51" fmla="*/ 414 h 423"/>
                      <a:gd name="T52" fmla="*/ 212 w 293"/>
                      <a:gd name="T53" fmla="*/ 402 h 423"/>
                      <a:gd name="T54" fmla="*/ 210 w 293"/>
                      <a:gd name="T55" fmla="*/ 395 h 423"/>
                      <a:gd name="T56" fmla="*/ 209 w 293"/>
                      <a:gd name="T57" fmla="*/ 388 h 423"/>
                      <a:gd name="T58" fmla="*/ 216 w 293"/>
                      <a:gd name="T59" fmla="*/ 363 h 423"/>
                      <a:gd name="T60" fmla="*/ 196 w 293"/>
                      <a:gd name="T61" fmla="*/ 362 h 423"/>
                      <a:gd name="T62" fmla="*/ 219 w 293"/>
                      <a:gd name="T63" fmla="*/ 345 h 423"/>
                      <a:gd name="T64" fmla="*/ 284 w 293"/>
                      <a:gd name="T65" fmla="*/ 260 h 423"/>
                      <a:gd name="T66" fmla="*/ 288 w 293"/>
                      <a:gd name="T67" fmla="*/ 252 h 423"/>
                      <a:gd name="T68" fmla="*/ 290 w 293"/>
                      <a:gd name="T69" fmla="*/ 242 h 423"/>
                      <a:gd name="T70" fmla="*/ 292 w 293"/>
                      <a:gd name="T71" fmla="*/ 233 h 423"/>
                      <a:gd name="T72" fmla="*/ 292 w 293"/>
                      <a:gd name="T73" fmla="*/ 222 h 423"/>
                      <a:gd name="T74" fmla="*/ 290 w 293"/>
                      <a:gd name="T75" fmla="*/ 213 h 423"/>
                      <a:gd name="T76" fmla="*/ 288 w 293"/>
                      <a:gd name="T77" fmla="*/ 203 h 423"/>
                      <a:gd name="T78" fmla="*/ 280 w 293"/>
                      <a:gd name="T79" fmla="*/ 189 h 423"/>
                      <a:gd name="T80" fmla="*/ 248 w 293"/>
                      <a:gd name="T81" fmla="*/ 125 h 423"/>
                      <a:gd name="T82" fmla="*/ 188 w 293"/>
                      <a:gd name="T83" fmla="*/ 0 h 423"/>
                      <a:gd name="T84" fmla="*/ 0 w 293"/>
                      <a:gd name="T85" fmla="*/ 14 h 4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293" h="423">
                        <a:moveTo>
                          <a:pt x="0" y="14"/>
                        </a:moveTo>
                        <a:lnTo>
                          <a:pt x="23" y="86"/>
                        </a:lnTo>
                        <a:lnTo>
                          <a:pt x="29" y="104"/>
                        </a:lnTo>
                        <a:lnTo>
                          <a:pt x="35" y="120"/>
                        </a:lnTo>
                        <a:lnTo>
                          <a:pt x="43" y="133"/>
                        </a:lnTo>
                        <a:lnTo>
                          <a:pt x="54" y="151"/>
                        </a:lnTo>
                        <a:lnTo>
                          <a:pt x="61" y="161"/>
                        </a:lnTo>
                        <a:lnTo>
                          <a:pt x="70" y="171"/>
                        </a:lnTo>
                        <a:lnTo>
                          <a:pt x="86" y="187"/>
                        </a:lnTo>
                        <a:lnTo>
                          <a:pt x="102" y="203"/>
                        </a:lnTo>
                        <a:lnTo>
                          <a:pt x="115" y="211"/>
                        </a:lnTo>
                        <a:lnTo>
                          <a:pt x="98" y="219"/>
                        </a:lnTo>
                        <a:lnTo>
                          <a:pt x="112" y="240"/>
                        </a:lnTo>
                        <a:lnTo>
                          <a:pt x="86" y="272"/>
                        </a:lnTo>
                        <a:lnTo>
                          <a:pt x="66" y="288"/>
                        </a:lnTo>
                        <a:lnTo>
                          <a:pt x="59" y="296"/>
                        </a:lnTo>
                        <a:lnTo>
                          <a:pt x="51" y="306"/>
                        </a:lnTo>
                        <a:lnTo>
                          <a:pt x="45" y="316"/>
                        </a:lnTo>
                        <a:lnTo>
                          <a:pt x="42" y="325"/>
                        </a:lnTo>
                        <a:lnTo>
                          <a:pt x="37" y="333"/>
                        </a:lnTo>
                        <a:lnTo>
                          <a:pt x="33" y="343"/>
                        </a:lnTo>
                        <a:lnTo>
                          <a:pt x="29" y="356"/>
                        </a:lnTo>
                        <a:lnTo>
                          <a:pt x="28" y="374"/>
                        </a:lnTo>
                        <a:lnTo>
                          <a:pt x="28" y="392"/>
                        </a:lnTo>
                        <a:lnTo>
                          <a:pt x="29" y="422"/>
                        </a:lnTo>
                        <a:lnTo>
                          <a:pt x="222" y="414"/>
                        </a:lnTo>
                        <a:lnTo>
                          <a:pt x="212" y="402"/>
                        </a:lnTo>
                        <a:lnTo>
                          <a:pt x="210" y="395"/>
                        </a:lnTo>
                        <a:lnTo>
                          <a:pt x="209" y="388"/>
                        </a:lnTo>
                        <a:lnTo>
                          <a:pt x="216" y="363"/>
                        </a:lnTo>
                        <a:lnTo>
                          <a:pt x="196" y="362"/>
                        </a:lnTo>
                        <a:lnTo>
                          <a:pt x="219" y="345"/>
                        </a:lnTo>
                        <a:lnTo>
                          <a:pt x="284" y="260"/>
                        </a:lnTo>
                        <a:lnTo>
                          <a:pt x="288" y="252"/>
                        </a:lnTo>
                        <a:lnTo>
                          <a:pt x="290" y="242"/>
                        </a:lnTo>
                        <a:lnTo>
                          <a:pt x="292" y="233"/>
                        </a:lnTo>
                        <a:lnTo>
                          <a:pt x="292" y="222"/>
                        </a:lnTo>
                        <a:lnTo>
                          <a:pt x="290" y="213"/>
                        </a:lnTo>
                        <a:lnTo>
                          <a:pt x="288" y="203"/>
                        </a:lnTo>
                        <a:lnTo>
                          <a:pt x="280" y="189"/>
                        </a:lnTo>
                        <a:lnTo>
                          <a:pt x="248" y="125"/>
                        </a:lnTo>
                        <a:lnTo>
                          <a:pt x="188" y="0"/>
                        </a:lnTo>
                        <a:lnTo>
                          <a:pt x="0" y="14"/>
                        </a:lnTo>
                      </a:path>
                    </a:pathLst>
                  </a:custGeom>
                  <a:solidFill>
                    <a:srgbClr val="60300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530" name="Freeform 24"/>
                  <p:cNvSpPr>
                    <a:spLocks/>
                  </p:cNvSpPr>
                  <p:nvPr/>
                </p:nvSpPr>
                <p:spPr bwMode="auto">
                  <a:xfrm>
                    <a:off x="4557" y="3234"/>
                    <a:ext cx="131" cy="133"/>
                  </a:xfrm>
                  <a:custGeom>
                    <a:avLst/>
                    <a:gdLst>
                      <a:gd name="T0" fmla="*/ 0 w 131"/>
                      <a:gd name="T1" fmla="*/ 0 h 133"/>
                      <a:gd name="T2" fmla="*/ 107 w 131"/>
                      <a:gd name="T3" fmla="*/ 80 h 133"/>
                      <a:gd name="T4" fmla="*/ 130 w 131"/>
                      <a:gd name="T5" fmla="*/ 132 h 133"/>
                      <a:gd name="T6" fmla="*/ 0 w 131"/>
                      <a:gd name="T7" fmla="*/ 0 h 1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31" h="133">
                        <a:moveTo>
                          <a:pt x="0" y="0"/>
                        </a:moveTo>
                        <a:lnTo>
                          <a:pt x="107" y="80"/>
                        </a:lnTo>
                        <a:lnTo>
                          <a:pt x="130" y="132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E0E0E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531" name="Freeform 25"/>
                  <p:cNvSpPr>
                    <a:spLocks/>
                  </p:cNvSpPr>
                  <p:nvPr/>
                </p:nvSpPr>
                <p:spPr bwMode="auto">
                  <a:xfrm>
                    <a:off x="4591" y="3316"/>
                    <a:ext cx="108" cy="331"/>
                  </a:xfrm>
                  <a:custGeom>
                    <a:avLst/>
                    <a:gdLst>
                      <a:gd name="T0" fmla="*/ 77 w 108"/>
                      <a:gd name="T1" fmla="*/ 21 h 331"/>
                      <a:gd name="T2" fmla="*/ 83 w 108"/>
                      <a:gd name="T3" fmla="*/ 30 h 331"/>
                      <a:gd name="T4" fmla="*/ 90 w 108"/>
                      <a:gd name="T5" fmla="*/ 40 h 331"/>
                      <a:gd name="T6" fmla="*/ 97 w 108"/>
                      <a:gd name="T7" fmla="*/ 52 h 331"/>
                      <a:gd name="T8" fmla="*/ 102 w 108"/>
                      <a:gd name="T9" fmla="*/ 66 h 331"/>
                      <a:gd name="T10" fmla="*/ 104 w 108"/>
                      <a:gd name="T11" fmla="*/ 79 h 331"/>
                      <a:gd name="T12" fmla="*/ 105 w 108"/>
                      <a:gd name="T13" fmla="*/ 94 h 331"/>
                      <a:gd name="T14" fmla="*/ 107 w 108"/>
                      <a:gd name="T15" fmla="*/ 108 h 331"/>
                      <a:gd name="T16" fmla="*/ 105 w 108"/>
                      <a:gd name="T17" fmla="*/ 132 h 331"/>
                      <a:gd name="T18" fmla="*/ 104 w 108"/>
                      <a:gd name="T19" fmla="*/ 150 h 331"/>
                      <a:gd name="T20" fmla="*/ 99 w 108"/>
                      <a:gd name="T21" fmla="*/ 170 h 331"/>
                      <a:gd name="T22" fmla="*/ 97 w 108"/>
                      <a:gd name="T23" fmla="*/ 184 h 331"/>
                      <a:gd name="T24" fmla="*/ 92 w 108"/>
                      <a:gd name="T25" fmla="*/ 203 h 331"/>
                      <a:gd name="T26" fmla="*/ 87 w 108"/>
                      <a:gd name="T27" fmla="*/ 220 h 331"/>
                      <a:gd name="T28" fmla="*/ 80 w 108"/>
                      <a:gd name="T29" fmla="*/ 233 h 331"/>
                      <a:gd name="T30" fmla="*/ 75 w 108"/>
                      <a:gd name="T31" fmla="*/ 244 h 331"/>
                      <a:gd name="T32" fmla="*/ 69 w 108"/>
                      <a:gd name="T33" fmla="*/ 257 h 331"/>
                      <a:gd name="T34" fmla="*/ 63 w 108"/>
                      <a:gd name="T35" fmla="*/ 268 h 331"/>
                      <a:gd name="T36" fmla="*/ 54 w 108"/>
                      <a:gd name="T37" fmla="*/ 280 h 331"/>
                      <a:gd name="T38" fmla="*/ 47 w 108"/>
                      <a:gd name="T39" fmla="*/ 289 h 331"/>
                      <a:gd name="T40" fmla="*/ 39 w 108"/>
                      <a:gd name="T41" fmla="*/ 299 h 331"/>
                      <a:gd name="T42" fmla="*/ 29 w 108"/>
                      <a:gd name="T43" fmla="*/ 309 h 331"/>
                      <a:gd name="T44" fmla="*/ 19 w 108"/>
                      <a:gd name="T45" fmla="*/ 316 h 331"/>
                      <a:gd name="T46" fmla="*/ 0 w 108"/>
                      <a:gd name="T47" fmla="*/ 330 h 331"/>
                      <a:gd name="T48" fmla="*/ 0 w 108"/>
                      <a:gd name="T49" fmla="*/ 0 h 331"/>
                      <a:gd name="T50" fmla="*/ 62 w 108"/>
                      <a:gd name="T51" fmla="*/ 3 h 331"/>
                      <a:gd name="T52" fmla="*/ 77 w 108"/>
                      <a:gd name="T53" fmla="*/ 21 h 3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108" h="331">
                        <a:moveTo>
                          <a:pt x="77" y="21"/>
                        </a:moveTo>
                        <a:lnTo>
                          <a:pt x="83" y="30"/>
                        </a:lnTo>
                        <a:lnTo>
                          <a:pt x="90" y="40"/>
                        </a:lnTo>
                        <a:lnTo>
                          <a:pt x="97" y="52"/>
                        </a:lnTo>
                        <a:lnTo>
                          <a:pt x="102" y="66"/>
                        </a:lnTo>
                        <a:lnTo>
                          <a:pt x="104" y="79"/>
                        </a:lnTo>
                        <a:lnTo>
                          <a:pt x="105" y="94"/>
                        </a:lnTo>
                        <a:lnTo>
                          <a:pt x="107" y="108"/>
                        </a:lnTo>
                        <a:lnTo>
                          <a:pt x="105" y="132"/>
                        </a:lnTo>
                        <a:lnTo>
                          <a:pt x="104" y="150"/>
                        </a:lnTo>
                        <a:lnTo>
                          <a:pt x="99" y="170"/>
                        </a:lnTo>
                        <a:lnTo>
                          <a:pt x="97" y="184"/>
                        </a:lnTo>
                        <a:lnTo>
                          <a:pt x="92" y="203"/>
                        </a:lnTo>
                        <a:lnTo>
                          <a:pt x="87" y="220"/>
                        </a:lnTo>
                        <a:lnTo>
                          <a:pt x="80" y="233"/>
                        </a:lnTo>
                        <a:lnTo>
                          <a:pt x="75" y="244"/>
                        </a:lnTo>
                        <a:lnTo>
                          <a:pt x="69" y="257"/>
                        </a:lnTo>
                        <a:lnTo>
                          <a:pt x="63" y="268"/>
                        </a:lnTo>
                        <a:lnTo>
                          <a:pt x="54" y="280"/>
                        </a:lnTo>
                        <a:lnTo>
                          <a:pt x="47" y="289"/>
                        </a:lnTo>
                        <a:lnTo>
                          <a:pt x="39" y="299"/>
                        </a:lnTo>
                        <a:lnTo>
                          <a:pt x="29" y="309"/>
                        </a:lnTo>
                        <a:lnTo>
                          <a:pt x="19" y="316"/>
                        </a:lnTo>
                        <a:lnTo>
                          <a:pt x="0" y="330"/>
                        </a:lnTo>
                        <a:lnTo>
                          <a:pt x="0" y="0"/>
                        </a:lnTo>
                        <a:lnTo>
                          <a:pt x="62" y="3"/>
                        </a:lnTo>
                        <a:lnTo>
                          <a:pt x="77" y="21"/>
                        </a:lnTo>
                      </a:path>
                    </a:pathLst>
                  </a:custGeom>
                  <a:solidFill>
                    <a:srgbClr val="FFFFFF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grpSp>
                <p:nvGrpSpPr>
                  <p:cNvPr id="532" name="Group 26"/>
                  <p:cNvGrpSpPr>
                    <a:grpSpLocks/>
                  </p:cNvGrpSpPr>
                  <p:nvPr/>
                </p:nvGrpSpPr>
                <p:grpSpPr bwMode="auto">
                  <a:xfrm>
                    <a:off x="4653" y="3312"/>
                    <a:ext cx="53" cy="347"/>
                    <a:chOff x="4653" y="3312"/>
                    <a:chExt cx="53" cy="347"/>
                  </a:xfrm>
                </p:grpSpPr>
                <p:sp>
                  <p:nvSpPr>
                    <p:cNvPr id="550" name="Freeform 27"/>
                    <p:cNvSpPr>
                      <a:spLocks/>
                    </p:cNvSpPr>
                    <p:nvPr/>
                  </p:nvSpPr>
                  <p:spPr bwMode="auto">
                    <a:xfrm>
                      <a:off x="4658" y="3337"/>
                      <a:ext cx="48" cy="322"/>
                    </a:xfrm>
                    <a:custGeom>
                      <a:avLst/>
                      <a:gdLst>
                        <a:gd name="T0" fmla="*/ 0 w 48"/>
                        <a:gd name="T1" fmla="*/ 0 h 322"/>
                        <a:gd name="T2" fmla="*/ 10 w 48"/>
                        <a:gd name="T3" fmla="*/ 5 h 322"/>
                        <a:gd name="T4" fmla="*/ 19 w 48"/>
                        <a:gd name="T5" fmla="*/ 15 h 322"/>
                        <a:gd name="T6" fmla="*/ 24 w 48"/>
                        <a:gd name="T7" fmla="*/ 22 h 322"/>
                        <a:gd name="T8" fmla="*/ 26 w 48"/>
                        <a:gd name="T9" fmla="*/ 28 h 322"/>
                        <a:gd name="T10" fmla="*/ 31 w 48"/>
                        <a:gd name="T11" fmla="*/ 35 h 322"/>
                        <a:gd name="T12" fmla="*/ 36 w 48"/>
                        <a:gd name="T13" fmla="*/ 46 h 322"/>
                        <a:gd name="T14" fmla="*/ 39 w 48"/>
                        <a:gd name="T15" fmla="*/ 58 h 322"/>
                        <a:gd name="T16" fmla="*/ 43 w 48"/>
                        <a:gd name="T17" fmla="*/ 74 h 322"/>
                        <a:gd name="T18" fmla="*/ 44 w 48"/>
                        <a:gd name="T19" fmla="*/ 85 h 322"/>
                        <a:gd name="T20" fmla="*/ 47 w 48"/>
                        <a:gd name="T21" fmla="*/ 99 h 322"/>
                        <a:gd name="T22" fmla="*/ 47 w 48"/>
                        <a:gd name="T23" fmla="*/ 118 h 322"/>
                        <a:gd name="T24" fmla="*/ 44 w 48"/>
                        <a:gd name="T25" fmla="*/ 145 h 322"/>
                        <a:gd name="T26" fmla="*/ 40 w 48"/>
                        <a:gd name="T27" fmla="*/ 170 h 322"/>
                        <a:gd name="T28" fmla="*/ 26 w 48"/>
                        <a:gd name="T29" fmla="*/ 288 h 322"/>
                        <a:gd name="T30" fmla="*/ 13 w 48"/>
                        <a:gd name="T31" fmla="*/ 321 h 322"/>
                        <a:gd name="T32" fmla="*/ 3 w 48"/>
                        <a:gd name="T33" fmla="*/ 277 h 322"/>
                        <a:gd name="T34" fmla="*/ 9 w 48"/>
                        <a:gd name="T35" fmla="*/ 230 h 322"/>
                        <a:gd name="T36" fmla="*/ 14 w 48"/>
                        <a:gd name="T37" fmla="*/ 199 h 322"/>
                        <a:gd name="T38" fmla="*/ 16 w 48"/>
                        <a:gd name="T39" fmla="*/ 175 h 322"/>
                        <a:gd name="T40" fmla="*/ 18 w 48"/>
                        <a:gd name="T41" fmla="*/ 150 h 322"/>
                        <a:gd name="T42" fmla="*/ 20 w 48"/>
                        <a:gd name="T43" fmla="*/ 124 h 322"/>
                        <a:gd name="T44" fmla="*/ 20 w 48"/>
                        <a:gd name="T45" fmla="*/ 109 h 322"/>
                        <a:gd name="T46" fmla="*/ 20 w 48"/>
                        <a:gd name="T47" fmla="*/ 96 h 322"/>
                        <a:gd name="T48" fmla="*/ 19 w 48"/>
                        <a:gd name="T49" fmla="*/ 84 h 322"/>
                        <a:gd name="T50" fmla="*/ 15 w 48"/>
                        <a:gd name="T51" fmla="*/ 58 h 322"/>
                        <a:gd name="T52" fmla="*/ 14 w 48"/>
                        <a:gd name="T53" fmla="*/ 49 h 322"/>
                        <a:gd name="T54" fmla="*/ 12 w 48"/>
                        <a:gd name="T55" fmla="*/ 39 h 322"/>
                        <a:gd name="T56" fmla="*/ 9 w 48"/>
                        <a:gd name="T57" fmla="*/ 29 h 322"/>
                        <a:gd name="T58" fmla="*/ 0 w 48"/>
                        <a:gd name="T59" fmla="*/ 0 h 32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</a:cxnLst>
                      <a:rect l="0" t="0" r="r" b="b"/>
                      <a:pathLst>
                        <a:path w="48" h="322">
                          <a:moveTo>
                            <a:pt x="0" y="0"/>
                          </a:moveTo>
                          <a:lnTo>
                            <a:pt x="10" y="5"/>
                          </a:lnTo>
                          <a:lnTo>
                            <a:pt x="19" y="15"/>
                          </a:lnTo>
                          <a:lnTo>
                            <a:pt x="24" y="22"/>
                          </a:lnTo>
                          <a:lnTo>
                            <a:pt x="26" y="28"/>
                          </a:lnTo>
                          <a:lnTo>
                            <a:pt x="31" y="35"/>
                          </a:lnTo>
                          <a:lnTo>
                            <a:pt x="36" y="46"/>
                          </a:lnTo>
                          <a:lnTo>
                            <a:pt x="39" y="58"/>
                          </a:lnTo>
                          <a:lnTo>
                            <a:pt x="43" y="74"/>
                          </a:lnTo>
                          <a:lnTo>
                            <a:pt x="44" y="85"/>
                          </a:lnTo>
                          <a:lnTo>
                            <a:pt x="47" y="99"/>
                          </a:lnTo>
                          <a:lnTo>
                            <a:pt x="47" y="118"/>
                          </a:lnTo>
                          <a:lnTo>
                            <a:pt x="44" y="145"/>
                          </a:lnTo>
                          <a:lnTo>
                            <a:pt x="40" y="170"/>
                          </a:lnTo>
                          <a:lnTo>
                            <a:pt x="26" y="288"/>
                          </a:lnTo>
                          <a:lnTo>
                            <a:pt x="13" y="321"/>
                          </a:lnTo>
                          <a:lnTo>
                            <a:pt x="3" y="277"/>
                          </a:lnTo>
                          <a:lnTo>
                            <a:pt x="9" y="230"/>
                          </a:lnTo>
                          <a:lnTo>
                            <a:pt x="14" y="199"/>
                          </a:lnTo>
                          <a:lnTo>
                            <a:pt x="16" y="175"/>
                          </a:lnTo>
                          <a:lnTo>
                            <a:pt x="18" y="150"/>
                          </a:lnTo>
                          <a:lnTo>
                            <a:pt x="20" y="124"/>
                          </a:lnTo>
                          <a:lnTo>
                            <a:pt x="20" y="109"/>
                          </a:lnTo>
                          <a:lnTo>
                            <a:pt x="20" y="96"/>
                          </a:lnTo>
                          <a:lnTo>
                            <a:pt x="19" y="84"/>
                          </a:lnTo>
                          <a:lnTo>
                            <a:pt x="15" y="58"/>
                          </a:lnTo>
                          <a:lnTo>
                            <a:pt x="14" y="49"/>
                          </a:lnTo>
                          <a:lnTo>
                            <a:pt x="12" y="39"/>
                          </a:lnTo>
                          <a:lnTo>
                            <a:pt x="9" y="29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solidFill>
                      <a:srgbClr val="0000FF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551" name="Arc 28"/>
                    <p:cNvSpPr>
                      <a:spLocks/>
                    </p:cNvSpPr>
                    <p:nvPr/>
                  </p:nvSpPr>
                  <p:spPr bwMode="auto">
                    <a:xfrm>
                      <a:off x="4653" y="3312"/>
                      <a:ext cx="20" cy="34"/>
                    </a:xfrm>
                    <a:custGeom>
                      <a:avLst/>
                      <a:gdLst>
                        <a:gd name="G0" fmla="+- 1106 0 0"/>
                        <a:gd name="G1" fmla="+- 21600 0 0"/>
                        <a:gd name="G2" fmla="+- 21600 0 0"/>
                        <a:gd name="T0" fmla="*/ 0 w 22706"/>
                        <a:gd name="T1" fmla="*/ 28 h 30914"/>
                        <a:gd name="T2" fmla="*/ 20595 w 22706"/>
                        <a:gd name="T3" fmla="*/ 30914 h 30914"/>
                        <a:gd name="T4" fmla="*/ 1106 w 22706"/>
                        <a:gd name="T5" fmla="*/ 21600 h 3091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2706" h="30914" fill="none" extrusionOk="0">
                          <a:moveTo>
                            <a:pt x="0" y="28"/>
                          </a:moveTo>
                          <a:cubicBezTo>
                            <a:pt x="368" y="9"/>
                            <a:pt x="737" y="-1"/>
                            <a:pt x="1106" y="0"/>
                          </a:cubicBezTo>
                          <a:cubicBezTo>
                            <a:pt x="13035" y="0"/>
                            <a:pt x="22706" y="9670"/>
                            <a:pt x="22706" y="21600"/>
                          </a:cubicBezTo>
                          <a:cubicBezTo>
                            <a:pt x="22706" y="24823"/>
                            <a:pt x="21984" y="28005"/>
                            <a:pt x="20594" y="30913"/>
                          </a:cubicBezTo>
                        </a:path>
                        <a:path w="22706" h="30914" stroke="0" extrusionOk="0">
                          <a:moveTo>
                            <a:pt x="0" y="28"/>
                          </a:moveTo>
                          <a:cubicBezTo>
                            <a:pt x="368" y="9"/>
                            <a:pt x="737" y="-1"/>
                            <a:pt x="1106" y="0"/>
                          </a:cubicBezTo>
                          <a:cubicBezTo>
                            <a:pt x="13035" y="0"/>
                            <a:pt x="22706" y="9670"/>
                            <a:pt x="22706" y="21600"/>
                          </a:cubicBezTo>
                          <a:cubicBezTo>
                            <a:pt x="22706" y="24823"/>
                            <a:pt x="21984" y="28005"/>
                            <a:pt x="20594" y="30913"/>
                          </a:cubicBezTo>
                          <a:lnTo>
                            <a:pt x="1106" y="21600"/>
                          </a:lnTo>
                          <a:close/>
                        </a:path>
                      </a:pathLst>
                    </a:custGeom>
                    <a:solidFill>
                      <a:srgbClr val="0000E0"/>
                    </a:solidFill>
                    <a:ln w="1270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</p:grpSp>
              <p:sp>
                <p:nvSpPr>
                  <p:cNvPr id="533" name="Freeform 29"/>
                  <p:cNvSpPr>
                    <a:spLocks/>
                  </p:cNvSpPr>
                  <p:nvPr/>
                </p:nvSpPr>
                <p:spPr bwMode="auto">
                  <a:xfrm>
                    <a:off x="4158" y="3232"/>
                    <a:ext cx="505" cy="497"/>
                  </a:xfrm>
                  <a:custGeom>
                    <a:avLst/>
                    <a:gdLst>
                      <a:gd name="T0" fmla="*/ 391 w 505"/>
                      <a:gd name="T1" fmla="*/ 0 h 497"/>
                      <a:gd name="T2" fmla="*/ 367 w 505"/>
                      <a:gd name="T3" fmla="*/ 3 h 497"/>
                      <a:gd name="T4" fmla="*/ 343 w 505"/>
                      <a:gd name="T5" fmla="*/ 12 h 497"/>
                      <a:gd name="T6" fmla="*/ 320 w 505"/>
                      <a:gd name="T7" fmla="*/ 26 h 497"/>
                      <a:gd name="T8" fmla="*/ 295 w 505"/>
                      <a:gd name="T9" fmla="*/ 50 h 497"/>
                      <a:gd name="T10" fmla="*/ 211 w 505"/>
                      <a:gd name="T11" fmla="*/ 138 h 497"/>
                      <a:gd name="T12" fmla="*/ 134 w 505"/>
                      <a:gd name="T13" fmla="*/ 198 h 497"/>
                      <a:gd name="T14" fmla="*/ 43 w 505"/>
                      <a:gd name="T15" fmla="*/ 256 h 497"/>
                      <a:gd name="T16" fmla="*/ 0 w 505"/>
                      <a:gd name="T17" fmla="*/ 310 h 497"/>
                      <a:gd name="T18" fmla="*/ 2 w 505"/>
                      <a:gd name="T19" fmla="*/ 356 h 497"/>
                      <a:gd name="T20" fmla="*/ 9 w 505"/>
                      <a:gd name="T21" fmla="*/ 391 h 497"/>
                      <a:gd name="T22" fmla="*/ 22 w 505"/>
                      <a:gd name="T23" fmla="*/ 419 h 497"/>
                      <a:gd name="T24" fmla="*/ 43 w 505"/>
                      <a:gd name="T25" fmla="*/ 445 h 497"/>
                      <a:gd name="T26" fmla="*/ 70 w 505"/>
                      <a:gd name="T27" fmla="*/ 464 h 497"/>
                      <a:gd name="T28" fmla="*/ 106 w 505"/>
                      <a:gd name="T29" fmla="*/ 480 h 497"/>
                      <a:gd name="T30" fmla="*/ 151 w 505"/>
                      <a:gd name="T31" fmla="*/ 491 h 497"/>
                      <a:gd name="T32" fmla="*/ 194 w 505"/>
                      <a:gd name="T33" fmla="*/ 496 h 497"/>
                      <a:gd name="T34" fmla="*/ 234 w 505"/>
                      <a:gd name="T35" fmla="*/ 492 h 497"/>
                      <a:gd name="T36" fmla="*/ 270 w 505"/>
                      <a:gd name="T37" fmla="*/ 485 h 497"/>
                      <a:gd name="T38" fmla="*/ 341 w 505"/>
                      <a:gd name="T39" fmla="*/ 458 h 497"/>
                      <a:gd name="T40" fmla="*/ 428 w 505"/>
                      <a:gd name="T41" fmla="*/ 412 h 497"/>
                      <a:gd name="T42" fmla="*/ 454 w 505"/>
                      <a:gd name="T43" fmla="*/ 386 h 497"/>
                      <a:gd name="T44" fmla="*/ 481 w 505"/>
                      <a:gd name="T45" fmla="*/ 344 h 497"/>
                      <a:gd name="T46" fmla="*/ 496 w 505"/>
                      <a:gd name="T47" fmla="*/ 306 h 497"/>
                      <a:gd name="T48" fmla="*/ 502 w 505"/>
                      <a:gd name="T49" fmla="*/ 268 h 497"/>
                      <a:gd name="T50" fmla="*/ 504 w 505"/>
                      <a:gd name="T51" fmla="*/ 232 h 497"/>
                      <a:gd name="T52" fmla="*/ 501 w 505"/>
                      <a:gd name="T53" fmla="*/ 189 h 497"/>
                      <a:gd name="T54" fmla="*/ 497 w 505"/>
                      <a:gd name="T55" fmla="*/ 153 h 497"/>
                      <a:gd name="T56" fmla="*/ 492 w 505"/>
                      <a:gd name="T57" fmla="*/ 126 h 497"/>
                      <a:gd name="T58" fmla="*/ 484 w 505"/>
                      <a:gd name="T59" fmla="*/ 104 h 497"/>
                      <a:gd name="T60" fmla="*/ 469 w 505"/>
                      <a:gd name="T61" fmla="*/ 83 h 497"/>
                      <a:gd name="T62" fmla="*/ 453 w 505"/>
                      <a:gd name="T63" fmla="*/ 61 h 4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505" h="497">
                        <a:moveTo>
                          <a:pt x="402" y="2"/>
                        </a:moveTo>
                        <a:lnTo>
                          <a:pt x="391" y="0"/>
                        </a:lnTo>
                        <a:lnTo>
                          <a:pt x="379" y="1"/>
                        </a:lnTo>
                        <a:lnTo>
                          <a:pt x="367" y="3"/>
                        </a:lnTo>
                        <a:lnTo>
                          <a:pt x="355" y="7"/>
                        </a:lnTo>
                        <a:lnTo>
                          <a:pt x="343" y="12"/>
                        </a:lnTo>
                        <a:lnTo>
                          <a:pt x="335" y="16"/>
                        </a:lnTo>
                        <a:lnTo>
                          <a:pt x="320" y="26"/>
                        </a:lnTo>
                        <a:lnTo>
                          <a:pt x="309" y="35"/>
                        </a:lnTo>
                        <a:lnTo>
                          <a:pt x="295" y="50"/>
                        </a:lnTo>
                        <a:lnTo>
                          <a:pt x="242" y="107"/>
                        </a:lnTo>
                        <a:lnTo>
                          <a:pt x="211" y="138"/>
                        </a:lnTo>
                        <a:lnTo>
                          <a:pt x="175" y="167"/>
                        </a:lnTo>
                        <a:lnTo>
                          <a:pt x="134" y="198"/>
                        </a:lnTo>
                        <a:lnTo>
                          <a:pt x="98" y="222"/>
                        </a:lnTo>
                        <a:lnTo>
                          <a:pt x="43" y="256"/>
                        </a:lnTo>
                        <a:lnTo>
                          <a:pt x="3" y="281"/>
                        </a:lnTo>
                        <a:lnTo>
                          <a:pt x="0" y="310"/>
                        </a:lnTo>
                        <a:lnTo>
                          <a:pt x="0" y="336"/>
                        </a:lnTo>
                        <a:lnTo>
                          <a:pt x="2" y="356"/>
                        </a:lnTo>
                        <a:lnTo>
                          <a:pt x="6" y="377"/>
                        </a:lnTo>
                        <a:lnTo>
                          <a:pt x="9" y="391"/>
                        </a:lnTo>
                        <a:lnTo>
                          <a:pt x="16" y="406"/>
                        </a:lnTo>
                        <a:lnTo>
                          <a:pt x="22" y="419"/>
                        </a:lnTo>
                        <a:lnTo>
                          <a:pt x="31" y="432"/>
                        </a:lnTo>
                        <a:lnTo>
                          <a:pt x="43" y="445"/>
                        </a:lnTo>
                        <a:lnTo>
                          <a:pt x="54" y="455"/>
                        </a:lnTo>
                        <a:lnTo>
                          <a:pt x="70" y="464"/>
                        </a:lnTo>
                        <a:lnTo>
                          <a:pt x="86" y="473"/>
                        </a:lnTo>
                        <a:lnTo>
                          <a:pt x="106" y="480"/>
                        </a:lnTo>
                        <a:lnTo>
                          <a:pt x="131" y="488"/>
                        </a:lnTo>
                        <a:lnTo>
                          <a:pt x="151" y="491"/>
                        </a:lnTo>
                        <a:lnTo>
                          <a:pt x="172" y="494"/>
                        </a:lnTo>
                        <a:lnTo>
                          <a:pt x="194" y="496"/>
                        </a:lnTo>
                        <a:lnTo>
                          <a:pt x="217" y="494"/>
                        </a:lnTo>
                        <a:lnTo>
                          <a:pt x="234" y="492"/>
                        </a:lnTo>
                        <a:lnTo>
                          <a:pt x="249" y="490"/>
                        </a:lnTo>
                        <a:lnTo>
                          <a:pt x="270" y="485"/>
                        </a:lnTo>
                        <a:lnTo>
                          <a:pt x="290" y="478"/>
                        </a:lnTo>
                        <a:lnTo>
                          <a:pt x="341" y="458"/>
                        </a:lnTo>
                        <a:lnTo>
                          <a:pt x="384" y="439"/>
                        </a:lnTo>
                        <a:lnTo>
                          <a:pt x="428" y="412"/>
                        </a:lnTo>
                        <a:lnTo>
                          <a:pt x="441" y="399"/>
                        </a:lnTo>
                        <a:lnTo>
                          <a:pt x="454" y="386"/>
                        </a:lnTo>
                        <a:lnTo>
                          <a:pt x="468" y="368"/>
                        </a:lnTo>
                        <a:lnTo>
                          <a:pt x="481" y="344"/>
                        </a:lnTo>
                        <a:lnTo>
                          <a:pt x="490" y="323"/>
                        </a:lnTo>
                        <a:lnTo>
                          <a:pt x="496" y="306"/>
                        </a:lnTo>
                        <a:lnTo>
                          <a:pt x="500" y="288"/>
                        </a:lnTo>
                        <a:lnTo>
                          <a:pt x="502" y="268"/>
                        </a:lnTo>
                        <a:lnTo>
                          <a:pt x="502" y="249"/>
                        </a:lnTo>
                        <a:lnTo>
                          <a:pt x="504" y="232"/>
                        </a:lnTo>
                        <a:lnTo>
                          <a:pt x="502" y="212"/>
                        </a:lnTo>
                        <a:lnTo>
                          <a:pt x="501" y="189"/>
                        </a:lnTo>
                        <a:lnTo>
                          <a:pt x="500" y="175"/>
                        </a:lnTo>
                        <a:lnTo>
                          <a:pt x="497" y="153"/>
                        </a:lnTo>
                        <a:lnTo>
                          <a:pt x="496" y="138"/>
                        </a:lnTo>
                        <a:lnTo>
                          <a:pt x="492" y="126"/>
                        </a:lnTo>
                        <a:lnTo>
                          <a:pt x="489" y="115"/>
                        </a:lnTo>
                        <a:lnTo>
                          <a:pt x="484" y="104"/>
                        </a:lnTo>
                        <a:lnTo>
                          <a:pt x="477" y="94"/>
                        </a:lnTo>
                        <a:lnTo>
                          <a:pt x="469" y="83"/>
                        </a:lnTo>
                        <a:lnTo>
                          <a:pt x="461" y="72"/>
                        </a:lnTo>
                        <a:lnTo>
                          <a:pt x="453" y="61"/>
                        </a:lnTo>
                        <a:lnTo>
                          <a:pt x="402" y="2"/>
                        </a:lnTo>
                      </a:path>
                    </a:pathLst>
                  </a:custGeom>
                  <a:solidFill>
                    <a:srgbClr val="80400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534" name="Freeform 30"/>
                  <p:cNvSpPr>
                    <a:spLocks/>
                  </p:cNvSpPr>
                  <p:nvPr/>
                </p:nvSpPr>
                <p:spPr bwMode="auto">
                  <a:xfrm>
                    <a:off x="4557" y="3233"/>
                    <a:ext cx="109" cy="134"/>
                  </a:xfrm>
                  <a:custGeom>
                    <a:avLst/>
                    <a:gdLst>
                      <a:gd name="T0" fmla="*/ 0 w 109"/>
                      <a:gd name="T1" fmla="*/ 0 h 134"/>
                      <a:gd name="T2" fmla="*/ 108 w 109"/>
                      <a:gd name="T3" fmla="*/ 82 h 134"/>
                      <a:gd name="T4" fmla="*/ 81 w 109"/>
                      <a:gd name="T5" fmla="*/ 133 h 134"/>
                      <a:gd name="T6" fmla="*/ 0 w 109"/>
                      <a:gd name="T7" fmla="*/ 0 h 1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09" h="134">
                        <a:moveTo>
                          <a:pt x="0" y="0"/>
                        </a:moveTo>
                        <a:lnTo>
                          <a:pt x="108" y="82"/>
                        </a:lnTo>
                        <a:lnTo>
                          <a:pt x="81" y="133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FFFFFF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535" name="Freeform 31"/>
                  <p:cNvSpPr>
                    <a:spLocks/>
                  </p:cNvSpPr>
                  <p:nvPr/>
                </p:nvSpPr>
                <p:spPr bwMode="auto">
                  <a:xfrm>
                    <a:off x="4557" y="3233"/>
                    <a:ext cx="108" cy="410"/>
                  </a:xfrm>
                  <a:custGeom>
                    <a:avLst/>
                    <a:gdLst>
                      <a:gd name="T0" fmla="*/ 0 w 108"/>
                      <a:gd name="T1" fmla="*/ 0 h 410"/>
                      <a:gd name="T2" fmla="*/ 19 w 108"/>
                      <a:gd name="T3" fmla="*/ 48 h 410"/>
                      <a:gd name="T4" fmla="*/ 34 w 108"/>
                      <a:gd name="T5" fmla="*/ 88 h 410"/>
                      <a:gd name="T6" fmla="*/ 39 w 108"/>
                      <a:gd name="T7" fmla="*/ 115 h 410"/>
                      <a:gd name="T8" fmla="*/ 72 w 108"/>
                      <a:gd name="T9" fmla="*/ 108 h 410"/>
                      <a:gd name="T10" fmla="*/ 52 w 108"/>
                      <a:gd name="T11" fmla="*/ 153 h 410"/>
                      <a:gd name="T12" fmla="*/ 63 w 108"/>
                      <a:gd name="T13" fmla="*/ 160 h 410"/>
                      <a:gd name="T14" fmla="*/ 72 w 108"/>
                      <a:gd name="T15" fmla="*/ 171 h 410"/>
                      <a:gd name="T16" fmla="*/ 75 w 108"/>
                      <a:gd name="T17" fmla="*/ 186 h 410"/>
                      <a:gd name="T18" fmla="*/ 79 w 108"/>
                      <a:gd name="T19" fmla="*/ 211 h 410"/>
                      <a:gd name="T20" fmla="*/ 82 w 108"/>
                      <a:gd name="T21" fmla="*/ 242 h 410"/>
                      <a:gd name="T22" fmla="*/ 82 w 108"/>
                      <a:gd name="T23" fmla="*/ 257 h 410"/>
                      <a:gd name="T24" fmla="*/ 82 w 108"/>
                      <a:gd name="T25" fmla="*/ 274 h 410"/>
                      <a:gd name="T26" fmla="*/ 79 w 108"/>
                      <a:gd name="T27" fmla="*/ 288 h 410"/>
                      <a:gd name="T28" fmla="*/ 77 w 108"/>
                      <a:gd name="T29" fmla="*/ 312 h 410"/>
                      <a:gd name="T30" fmla="*/ 74 w 108"/>
                      <a:gd name="T31" fmla="*/ 324 h 410"/>
                      <a:gd name="T32" fmla="*/ 72 w 108"/>
                      <a:gd name="T33" fmla="*/ 338 h 410"/>
                      <a:gd name="T34" fmla="*/ 68 w 108"/>
                      <a:gd name="T35" fmla="*/ 347 h 410"/>
                      <a:gd name="T36" fmla="*/ 63 w 108"/>
                      <a:gd name="T37" fmla="*/ 359 h 410"/>
                      <a:gd name="T38" fmla="*/ 60 w 108"/>
                      <a:gd name="T39" fmla="*/ 368 h 410"/>
                      <a:gd name="T40" fmla="*/ 54 w 108"/>
                      <a:gd name="T41" fmla="*/ 376 h 410"/>
                      <a:gd name="T42" fmla="*/ 48 w 108"/>
                      <a:gd name="T43" fmla="*/ 386 h 410"/>
                      <a:gd name="T44" fmla="*/ 42 w 108"/>
                      <a:gd name="T45" fmla="*/ 394 h 410"/>
                      <a:gd name="T46" fmla="*/ 29 w 108"/>
                      <a:gd name="T47" fmla="*/ 409 h 410"/>
                      <a:gd name="T48" fmla="*/ 44 w 108"/>
                      <a:gd name="T49" fmla="*/ 400 h 410"/>
                      <a:gd name="T50" fmla="*/ 54 w 108"/>
                      <a:gd name="T51" fmla="*/ 387 h 410"/>
                      <a:gd name="T52" fmla="*/ 63 w 108"/>
                      <a:gd name="T53" fmla="*/ 377 h 410"/>
                      <a:gd name="T54" fmla="*/ 70 w 108"/>
                      <a:gd name="T55" fmla="*/ 368 h 410"/>
                      <a:gd name="T56" fmla="*/ 77 w 108"/>
                      <a:gd name="T57" fmla="*/ 357 h 410"/>
                      <a:gd name="T58" fmla="*/ 84 w 108"/>
                      <a:gd name="T59" fmla="*/ 344 h 410"/>
                      <a:gd name="T60" fmla="*/ 90 w 108"/>
                      <a:gd name="T61" fmla="*/ 330 h 410"/>
                      <a:gd name="T62" fmla="*/ 94 w 108"/>
                      <a:gd name="T63" fmla="*/ 319 h 410"/>
                      <a:gd name="T64" fmla="*/ 99 w 108"/>
                      <a:gd name="T65" fmla="*/ 305 h 410"/>
                      <a:gd name="T66" fmla="*/ 102 w 108"/>
                      <a:gd name="T67" fmla="*/ 292 h 410"/>
                      <a:gd name="T68" fmla="*/ 104 w 108"/>
                      <a:gd name="T69" fmla="*/ 274 h 410"/>
                      <a:gd name="T70" fmla="*/ 107 w 108"/>
                      <a:gd name="T71" fmla="*/ 253 h 410"/>
                      <a:gd name="T72" fmla="*/ 107 w 108"/>
                      <a:gd name="T73" fmla="*/ 231 h 410"/>
                      <a:gd name="T74" fmla="*/ 105 w 108"/>
                      <a:gd name="T75" fmla="*/ 210 h 410"/>
                      <a:gd name="T76" fmla="*/ 105 w 108"/>
                      <a:gd name="T77" fmla="*/ 197 h 410"/>
                      <a:gd name="T78" fmla="*/ 104 w 108"/>
                      <a:gd name="T79" fmla="*/ 175 h 410"/>
                      <a:gd name="T80" fmla="*/ 103 w 108"/>
                      <a:gd name="T81" fmla="*/ 162 h 410"/>
                      <a:gd name="T82" fmla="*/ 100 w 108"/>
                      <a:gd name="T83" fmla="*/ 148 h 410"/>
                      <a:gd name="T84" fmla="*/ 99 w 108"/>
                      <a:gd name="T85" fmla="*/ 138 h 410"/>
                      <a:gd name="T86" fmla="*/ 97 w 108"/>
                      <a:gd name="T87" fmla="*/ 125 h 410"/>
                      <a:gd name="T88" fmla="*/ 92 w 108"/>
                      <a:gd name="T89" fmla="*/ 112 h 410"/>
                      <a:gd name="T90" fmla="*/ 85 w 108"/>
                      <a:gd name="T91" fmla="*/ 101 h 410"/>
                      <a:gd name="T92" fmla="*/ 79 w 108"/>
                      <a:gd name="T93" fmla="*/ 92 h 410"/>
                      <a:gd name="T94" fmla="*/ 69 w 108"/>
                      <a:gd name="T95" fmla="*/ 80 h 410"/>
                      <a:gd name="T96" fmla="*/ 54 w 108"/>
                      <a:gd name="T97" fmla="*/ 62 h 410"/>
                      <a:gd name="T98" fmla="*/ 43 w 108"/>
                      <a:gd name="T99" fmla="*/ 48 h 410"/>
                      <a:gd name="T100" fmla="*/ 0 w 108"/>
                      <a:gd name="T101" fmla="*/ 0 h 4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</a:cxnLst>
                    <a:rect l="0" t="0" r="r" b="b"/>
                    <a:pathLst>
                      <a:path w="108" h="410">
                        <a:moveTo>
                          <a:pt x="0" y="0"/>
                        </a:moveTo>
                        <a:lnTo>
                          <a:pt x="19" y="48"/>
                        </a:lnTo>
                        <a:lnTo>
                          <a:pt x="34" y="88"/>
                        </a:lnTo>
                        <a:lnTo>
                          <a:pt x="39" y="115"/>
                        </a:lnTo>
                        <a:lnTo>
                          <a:pt x="72" y="108"/>
                        </a:lnTo>
                        <a:lnTo>
                          <a:pt x="52" y="153"/>
                        </a:lnTo>
                        <a:lnTo>
                          <a:pt x="63" y="160"/>
                        </a:lnTo>
                        <a:lnTo>
                          <a:pt x="72" y="171"/>
                        </a:lnTo>
                        <a:lnTo>
                          <a:pt x="75" y="186"/>
                        </a:lnTo>
                        <a:lnTo>
                          <a:pt x="79" y="211"/>
                        </a:lnTo>
                        <a:lnTo>
                          <a:pt x="82" y="242"/>
                        </a:lnTo>
                        <a:lnTo>
                          <a:pt x="82" y="257"/>
                        </a:lnTo>
                        <a:lnTo>
                          <a:pt x="82" y="274"/>
                        </a:lnTo>
                        <a:lnTo>
                          <a:pt x="79" y="288"/>
                        </a:lnTo>
                        <a:lnTo>
                          <a:pt x="77" y="312"/>
                        </a:lnTo>
                        <a:lnTo>
                          <a:pt x="74" y="324"/>
                        </a:lnTo>
                        <a:lnTo>
                          <a:pt x="72" y="338"/>
                        </a:lnTo>
                        <a:lnTo>
                          <a:pt x="68" y="347"/>
                        </a:lnTo>
                        <a:lnTo>
                          <a:pt x="63" y="359"/>
                        </a:lnTo>
                        <a:lnTo>
                          <a:pt x="60" y="368"/>
                        </a:lnTo>
                        <a:lnTo>
                          <a:pt x="54" y="376"/>
                        </a:lnTo>
                        <a:lnTo>
                          <a:pt x="48" y="386"/>
                        </a:lnTo>
                        <a:lnTo>
                          <a:pt x="42" y="394"/>
                        </a:lnTo>
                        <a:lnTo>
                          <a:pt x="29" y="409"/>
                        </a:lnTo>
                        <a:lnTo>
                          <a:pt x="44" y="400"/>
                        </a:lnTo>
                        <a:lnTo>
                          <a:pt x="54" y="387"/>
                        </a:lnTo>
                        <a:lnTo>
                          <a:pt x="63" y="377"/>
                        </a:lnTo>
                        <a:lnTo>
                          <a:pt x="70" y="368"/>
                        </a:lnTo>
                        <a:lnTo>
                          <a:pt x="77" y="357"/>
                        </a:lnTo>
                        <a:lnTo>
                          <a:pt x="84" y="344"/>
                        </a:lnTo>
                        <a:lnTo>
                          <a:pt x="90" y="330"/>
                        </a:lnTo>
                        <a:lnTo>
                          <a:pt x="94" y="319"/>
                        </a:lnTo>
                        <a:lnTo>
                          <a:pt x="99" y="305"/>
                        </a:lnTo>
                        <a:lnTo>
                          <a:pt x="102" y="292"/>
                        </a:lnTo>
                        <a:lnTo>
                          <a:pt x="104" y="274"/>
                        </a:lnTo>
                        <a:lnTo>
                          <a:pt x="107" y="253"/>
                        </a:lnTo>
                        <a:lnTo>
                          <a:pt x="107" y="231"/>
                        </a:lnTo>
                        <a:lnTo>
                          <a:pt x="105" y="210"/>
                        </a:lnTo>
                        <a:lnTo>
                          <a:pt x="105" y="197"/>
                        </a:lnTo>
                        <a:lnTo>
                          <a:pt x="104" y="175"/>
                        </a:lnTo>
                        <a:lnTo>
                          <a:pt x="103" y="162"/>
                        </a:lnTo>
                        <a:lnTo>
                          <a:pt x="100" y="148"/>
                        </a:lnTo>
                        <a:lnTo>
                          <a:pt x="99" y="138"/>
                        </a:lnTo>
                        <a:lnTo>
                          <a:pt x="97" y="125"/>
                        </a:lnTo>
                        <a:lnTo>
                          <a:pt x="92" y="112"/>
                        </a:lnTo>
                        <a:lnTo>
                          <a:pt x="85" y="101"/>
                        </a:lnTo>
                        <a:lnTo>
                          <a:pt x="79" y="92"/>
                        </a:lnTo>
                        <a:lnTo>
                          <a:pt x="69" y="80"/>
                        </a:lnTo>
                        <a:lnTo>
                          <a:pt x="54" y="62"/>
                        </a:lnTo>
                        <a:lnTo>
                          <a:pt x="43" y="48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80400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grpSp>
                <p:nvGrpSpPr>
                  <p:cNvPr id="536" name="Group 32"/>
                  <p:cNvGrpSpPr>
                    <a:grpSpLocks/>
                  </p:cNvGrpSpPr>
                  <p:nvPr/>
                </p:nvGrpSpPr>
                <p:grpSpPr bwMode="auto">
                  <a:xfrm>
                    <a:off x="4421" y="3312"/>
                    <a:ext cx="178" cy="525"/>
                    <a:chOff x="4421" y="3312"/>
                    <a:chExt cx="178" cy="525"/>
                  </a:xfrm>
                </p:grpSpPr>
                <p:grpSp>
                  <p:nvGrpSpPr>
                    <p:cNvPr id="544" name="Group 3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421" y="3697"/>
                      <a:ext cx="171" cy="140"/>
                      <a:chOff x="4421" y="3697"/>
                      <a:chExt cx="171" cy="140"/>
                    </a:xfrm>
                  </p:grpSpPr>
                  <p:sp>
                    <p:nvSpPr>
                      <p:cNvPr id="548" name="Freeform 3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421" y="3697"/>
                        <a:ext cx="171" cy="140"/>
                      </a:xfrm>
                      <a:custGeom>
                        <a:avLst/>
                        <a:gdLst>
                          <a:gd name="T0" fmla="*/ 26 w 171"/>
                          <a:gd name="T1" fmla="*/ 18 h 140"/>
                          <a:gd name="T2" fmla="*/ 14 w 171"/>
                          <a:gd name="T3" fmla="*/ 36 h 140"/>
                          <a:gd name="T4" fmla="*/ 11 w 171"/>
                          <a:gd name="T5" fmla="*/ 42 h 140"/>
                          <a:gd name="T6" fmla="*/ 8 w 171"/>
                          <a:gd name="T7" fmla="*/ 50 h 140"/>
                          <a:gd name="T8" fmla="*/ 7 w 171"/>
                          <a:gd name="T9" fmla="*/ 62 h 140"/>
                          <a:gd name="T10" fmla="*/ 7 w 171"/>
                          <a:gd name="T11" fmla="*/ 72 h 140"/>
                          <a:gd name="T12" fmla="*/ 8 w 171"/>
                          <a:gd name="T13" fmla="*/ 83 h 140"/>
                          <a:gd name="T14" fmla="*/ 13 w 171"/>
                          <a:gd name="T15" fmla="*/ 92 h 140"/>
                          <a:gd name="T16" fmla="*/ 22 w 171"/>
                          <a:gd name="T17" fmla="*/ 99 h 140"/>
                          <a:gd name="T18" fmla="*/ 12 w 171"/>
                          <a:gd name="T19" fmla="*/ 93 h 140"/>
                          <a:gd name="T20" fmla="*/ 8 w 171"/>
                          <a:gd name="T21" fmla="*/ 92 h 140"/>
                          <a:gd name="T22" fmla="*/ 3 w 171"/>
                          <a:gd name="T23" fmla="*/ 94 h 140"/>
                          <a:gd name="T24" fmla="*/ 1 w 171"/>
                          <a:gd name="T25" fmla="*/ 97 h 140"/>
                          <a:gd name="T26" fmla="*/ 0 w 171"/>
                          <a:gd name="T27" fmla="*/ 102 h 140"/>
                          <a:gd name="T28" fmla="*/ 1 w 171"/>
                          <a:gd name="T29" fmla="*/ 106 h 140"/>
                          <a:gd name="T30" fmla="*/ 4 w 171"/>
                          <a:gd name="T31" fmla="*/ 110 h 140"/>
                          <a:gd name="T32" fmla="*/ 17 w 171"/>
                          <a:gd name="T33" fmla="*/ 119 h 140"/>
                          <a:gd name="T34" fmla="*/ 38 w 171"/>
                          <a:gd name="T35" fmla="*/ 126 h 140"/>
                          <a:gd name="T36" fmla="*/ 47 w 171"/>
                          <a:gd name="T37" fmla="*/ 128 h 140"/>
                          <a:gd name="T38" fmla="*/ 57 w 171"/>
                          <a:gd name="T39" fmla="*/ 129 h 140"/>
                          <a:gd name="T40" fmla="*/ 65 w 171"/>
                          <a:gd name="T41" fmla="*/ 129 h 140"/>
                          <a:gd name="T42" fmla="*/ 74 w 171"/>
                          <a:gd name="T43" fmla="*/ 133 h 140"/>
                          <a:gd name="T44" fmla="*/ 85 w 171"/>
                          <a:gd name="T45" fmla="*/ 136 h 140"/>
                          <a:gd name="T46" fmla="*/ 109 w 171"/>
                          <a:gd name="T47" fmla="*/ 139 h 140"/>
                          <a:gd name="T48" fmla="*/ 138 w 171"/>
                          <a:gd name="T49" fmla="*/ 133 h 140"/>
                          <a:gd name="T50" fmla="*/ 157 w 171"/>
                          <a:gd name="T51" fmla="*/ 133 h 140"/>
                          <a:gd name="T52" fmla="*/ 162 w 171"/>
                          <a:gd name="T53" fmla="*/ 132 h 140"/>
                          <a:gd name="T54" fmla="*/ 166 w 171"/>
                          <a:gd name="T55" fmla="*/ 127 h 140"/>
                          <a:gd name="T56" fmla="*/ 168 w 171"/>
                          <a:gd name="T57" fmla="*/ 122 h 140"/>
                          <a:gd name="T58" fmla="*/ 170 w 171"/>
                          <a:gd name="T59" fmla="*/ 100 h 140"/>
                          <a:gd name="T60" fmla="*/ 170 w 171"/>
                          <a:gd name="T61" fmla="*/ 81 h 140"/>
                          <a:gd name="T62" fmla="*/ 168 w 171"/>
                          <a:gd name="T63" fmla="*/ 72 h 140"/>
                          <a:gd name="T64" fmla="*/ 168 w 171"/>
                          <a:gd name="T65" fmla="*/ 65 h 140"/>
                          <a:gd name="T66" fmla="*/ 166 w 171"/>
                          <a:gd name="T67" fmla="*/ 59 h 140"/>
                          <a:gd name="T68" fmla="*/ 165 w 171"/>
                          <a:gd name="T69" fmla="*/ 53 h 140"/>
                          <a:gd name="T70" fmla="*/ 155 w 171"/>
                          <a:gd name="T71" fmla="*/ 28 h 140"/>
                          <a:gd name="T72" fmla="*/ 146 w 171"/>
                          <a:gd name="T73" fmla="*/ 0 h 140"/>
                          <a:gd name="T74" fmla="*/ 26 w 171"/>
                          <a:gd name="T75" fmla="*/ 18 h 14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  <a:cxn ang="0">
                            <a:pos x="T72" y="T73"/>
                          </a:cxn>
                          <a:cxn ang="0">
                            <a:pos x="T74" y="T75"/>
                          </a:cxn>
                        </a:cxnLst>
                        <a:rect l="0" t="0" r="r" b="b"/>
                        <a:pathLst>
                          <a:path w="171" h="140">
                            <a:moveTo>
                              <a:pt x="26" y="18"/>
                            </a:moveTo>
                            <a:lnTo>
                              <a:pt x="14" y="36"/>
                            </a:lnTo>
                            <a:lnTo>
                              <a:pt x="11" y="42"/>
                            </a:lnTo>
                            <a:lnTo>
                              <a:pt x="8" y="50"/>
                            </a:lnTo>
                            <a:lnTo>
                              <a:pt x="7" y="62"/>
                            </a:lnTo>
                            <a:lnTo>
                              <a:pt x="7" y="72"/>
                            </a:lnTo>
                            <a:lnTo>
                              <a:pt x="8" y="83"/>
                            </a:lnTo>
                            <a:lnTo>
                              <a:pt x="13" y="92"/>
                            </a:lnTo>
                            <a:lnTo>
                              <a:pt x="22" y="99"/>
                            </a:lnTo>
                            <a:lnTo>
                              <a:pt x="12" y="93"/>
                            </a:lnTo>
                            <a:lnTo>
                              <a:pt x="8" y="92"/>
                            </a:lnTo>
                            <a:lnTo>
                              <a:pt x="3" y="94"/>
                            </a:lnTo>
                            <a:lnTo>
                              <a:pt x="1" y="97"/>
                            </a:lnTo>
                            <a:lnTo>
                              <a:pt x="0" y="102"/>
                            </a:lnTo>
                            <a:lnTo>
                              <a:pt x="1" y="106"/>
                            </a:lnTo>
                            <a:lnTo>
                              <a:pt x="4" y="110"/>
                            </a:lnTo>
                            <a:lnTo>
                              <a:pt x="17" y="119"/>
                            </a:lnTo>
                            <a:lnTo>
                              <a:pt x="38" y="126"/>
                            </a:lnTo>
                            <a:lnTo>
                              <a:pt x="47" y="128"/>
                            </a:lnTo>
                            <a:lnTo>
                              <a:pt x="57" y="129"/>
                            </a:lnTo>
                            <a:lnTo>
                              <a:pt x="65" y="129"/>
                            </a:lnTo>
                            <a:lnTo>
                              <a:pt x="74" y="133"/>
                            </a:lnTo>
                            <a:lnTo>
                              <a:pt x="85" y="136"/>
                            </a:lnTo>
                            <a:lnTo>
                              <a:pt x="109" y="139"/>
                            </a:lnTo>
                            <a:lnTo>
                              <a:pt x="138" y="133"/>
                            </a:lnTo>
                            <a:lnTo>
                              <a:pt x="157" y="133"/>
                            </a:lnTo>
                            <a:lnTo>
                              <a:pt x="162" y="132"/>
                            </a:lnTo>
                            <a:lnTo>
                              <a:pt x="166" y="127"/>
                            </a:lnTo>
                            <a:lnTo>
                              <a:pt x="168" y="122"/>
                            </a:lnTo>
                            <a:lnTo>
                              <a:pt x="170" y="100"/>
                            </a:lnTo>
                            <a:lnTo>
                              <a:pt x="170" y="81"/>
                            </a:lnTo>
                            <a:lnTo>
                              <a:pt x="168" y="72"/>
                            </a:lnTo>
                            <a:lnTo>
                              <a:pt x="168" y="65"/>
                            </a:lnTo>
                            <a:lnTo>
                              <a:pt x="166" y="59"/>
                            </a:lnTo>
                            <a:lnTo>
                              <a:pt x="165" y="53"/>
                            </a:lnTo>
                            <a:lnTo>
                              <a:pt x="155" y="28"/>
                            </a:lnTo>
                            <a:lnTo>
                              <a:pt x="146" y="0"/>
                            </a:lnTo>
                            <a:lnTo>
                              <a:pt x="26" y="18"/>
                            </a:lnTo>
                          </a:path>
                        </a:pathLst>
                      </a:custGeom>
                      <a:solidFill>
                        <a:srgbClr val="FFE0C0"/>
                      </a:solidFill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549" name="Arc 3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442" y="3791"/>
                        <a:ext cx="10" cy="11"/>
                      </a:xfrm>
                      <a:custGeom>
                        <a:avLst/>
                        <a:gdLst>
                          <a:gd name="G0" fmla="+- 21600 0 0"/>
                          <a:gd name="G1" fmla="+- 21600 0 0"/>
                          <a:gd name="G2" fmla="+- 21600 0 0"/>
                          <a:gd name="T0" fmla="*/ 0 w 23861"/>
                          <a:gd name="T1" fmla="*/ 21600 h 21600"/>
                          <a:gd name="T2" fmla="*/ 23861 w 23861"/>
                          <a:gd name="T3" fmla="*/ 119 h 21600"/>
                          <a:gd name="T4" fmla="*/ 21600 w 23861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3861" h="21600" fill="none" extrusionOk="0">
                            <a:moveTo>
                              <a:pt x="0" y="21600"/>
                            </a:moveTo>
                            <a:cubicBezTo>
                              <a:pt x="0" y="9670"/>
                              <a:pt x="9670" y="0"/>
                              <a:pt x="21600" y="0"/>
                            </a:cubicBezTo>
                            <a:cubicBezTo>
                              <a:pt x="22355" y="0"/>
                              <a:pt x="23109" y="39"/>
                              <a:pt x="23861" y="118"/>
                            </a:cubicBezTo>
                          </a:path>
                          <a:path w="23861" h="21600" stroke="0" extrusionOk="0">
                            <a:moveTo>
                              <a:pt x="0" y="21600"/>
                            </a:moveTo>
                            <a:cubicBezTo>
                              <a:pt x="0" y="9670"/>
                              <a:pt x="9670" y="0"/>
                              <a:pt x="21600" y="0"/>
                            </a:cubicBezTo>
                            <a:cubicBezTo>
                              <a:pt x="22355" y="0"/>
                              <a:pt x="23109" y="39"/>
                              <a:pt x="23861" y="118"/>
                            </a:cubicBezTo>
                            <a:lnTo>
                              <a:pt x="21600" y="21600"/>
                            </a:lnTo>
                            <a:close/>
                          </a:path>
                        </a:pathLst>
                      </a:custGeom>
                      <a:noFill/>
                      <a:ln w="12700" cap="rnd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pt-BR"/>
                      </a:p>
                    </p:txBody>
                  </p:sp>
                </p:grpSp>
                <p:grpSp>
                  <p:nvGrpSpPr>
                    <p:cNvPr id="545" name="Group 3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428" y="3312"/>
                      <a:ext cx="171" cy="405"/>
                      <a:chOff x="4428" y="3312"/>
                      <a:chExt cx="171" cy="405"/>
                    </a:xfrm>
                  </p:grpSpPr>
                  <p:sp>
                    <p:nvSpPr>
                      <p:cNvPr id="546" name="Rectangle 3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442" y="3697"/>
                        <a:ext cx="138" cy="2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547" name="Freeform 3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428" y="3312"/>
                        <a:ext cx="171" cy="395"/>
                      </a:xfrm>
                      <a:custGeom>
                        <a:avLst/>
                        <a:gdLst>
                          <a:gd name="T0" fmla="*/ 8 w 171"/>
                          <a:gd name="T1" fmla="*/ 131 h 395"/>
                          <a:gd name="T2" fmla="*/ 4 w 171"/>
                          <a:gd name="T3" fmla="*/ 243 h 395"/>
                          <a:gd name="T4" fmla="*/ 0 w 171"/>
                          <a:gd name="T5" fmla="*/ 391 h 395"/>
                          <a:gd name="T6" fmla="*/ 162 w 171"/>
                          <a:gd name="T7" fmla="*/ 394 h 395"/>
                          <a:gd name="T8" fmla="*/ 165 w 171"/>
                          <a:gd name="T9" fmla="*/ 235 h 395"/>
                          <a:gd name="T10" fmla="*/ 163 w 171"/>
                          <a:gd name="T11" fmla="*/ 161 h 395"/>
                          <a:gd name="T12" fmla="*/ 170 w 171"/>
                          <a:gd name="T13" fmla="*/ 84 h 395"/>
                          <a:gd name="T14" fmla="*/ 167 w 171"/>
                          <a:gd name="T15" fmla="*/ 67 h 395"/>
                          <a:gd name="T16" fmla="*/ 166 w 171"/>
                          <a:gd name="T17" fmla="*/ 53 h 395"/>
                          <a:gd name="T18" fmla="*/ 163 w 171"/>
                          <a:gd name="T19" fmla="*/ 41 h 395"/>
                          <a:gd name="T20" fmla="*/ 160 w 171"/>
                          <a:gd name="T21" fmla="*/ 32 h 395"/>
                          <a:gd name="T22" fmla="*/ 155 w 171"/>
                          <a:gd name="T23" fmla="*/ 23 h 395"/>
                          <a:gd name="T24" fmla="*/ 148 w 171"/>
                          <a:gd name="T25" fmla="*/ 16 h 395"/>
                          <a:gd name="T26" fmla="*/ 138 w 171"/>
                          <a:gd name="T27" fmla="*/ 10 h 395"/>
                          <a:gd name="T28" fmla="*/ 127 w 171"/>
                          <a:gd name="T29" fmla="*/ 5 h 395"/>
                          <a:gd name="T30" fmla="*/ 114 w 171"/>
                          <a:gd name="T31" fmla="*/ 2 h 395"/>
                          <a:gd name="T32" fmla="*/ 100 w 171"/>
                          <a:gd name="T33" fmla="*/ 1 h 395"/>
                          <a:gd name="T34" fmla="*/ 88 w 171"/>
                          <a:gd name="T35" fmla="*/ 0 h 395"/>
                          <a:gd name="T36" fmla="*/ 73 w 171"/>
                          <a:gd name="T37" fmla="*/ 2 h 395"/>
                          <a:gd name="T38" fmla="*/ 59 w 171"/>
                          <a:gd name="T39" fmla="*/ 6 h 395"/>
                          <a:gd name="T40" fmla="*/ 50 w 171"/>
                          <a:gd name="T41" fmla="*/ 11 h 395"/>
                          <a:gd name="T42" fmla="*/ 40 w 171"/>
                          <a:gd name="T43" fmla="*/ 17 h 395"/>
                          <a:gd name="T44" fmla="*/ 33 w 171"/>
                          <a:gd name="T45" fmla="*/ 25 h 395"/>
                          <a:gd name="T46" fmla="*/ 26 w 171"/>
                          <a:gd name="T47" fmla="*/ 38 h 395"/>
                          <a:gd name="T48" fmla="*/ 21 w 171"/>
                          <a:gd name="T49" fmla="*/ 50 h 395"/>
                          <a:gd name="T50" fmla="*/ 14 w 171"/>
                          <a:gd name="T51" fmla="*/ 72 h 395"/>
                          <a:gd name="T52" fmla="*/ 8 w 171"/>
                          <a:gd name="T53" fmla="*/ 131 h 395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</a:cxnLst>
                        <a:rect l="0" t="0" r="r" b="b"/>
                        <a:pathLst>
                          <a:path w="171" h="395">
                            <a:moveTo>
                              <a:pt x="8" y="131"/>
                            </a:moveTo>
                            <a:lnTo>
                              <a:pt x="4" y="243"/>
                            </a:lnTo>
                            <a:lnTo>
                              <a:pt x="0" y="391"/>
                            </a:lnTo>
                            <a:lnTo>
                              <a:pt x="162" y="394"/>
                            </a:lnTo>
                            <a:lnTo>
                              <a:pt x="165" y="235"/>
                            </a:lnTo>
                            <a:lnTo>
                              <a:pt x="163" y="161"/>
                            </a:lnTo>
                            <a:lnTo>
                              <a:pt x="170" y="84"/>
                            </a:lnTo>
                            <a:lnTo>
                              <a:pt x="167" y="67"/>
                            </a:lnTo>
                            <a:lnTo>
                              <a:pt x="166" y="53"/>
                            </a:lnTo>
                            <a:lnTo>
                              <a:pt x="163" y="41"/>
                            </a:lnTo>
                            <a:lnTo>
                              <a:pt x="160" y="32"/>
                            </a:lnTo>
                            <a:lnTo>
                              <a:pt x="155" y="23"/>
                            </a:lnTo>
                            <a:lnTo>
                              <a:pt x="148" y="16"/>
                            </a:lnTo>
                            <a:lnTo>
                              <a:pt x="138" y="10"/>
                            </a:lnTo>
                            <a:lnTo>
                              <a:pt x="127" y="5"/>
                            </a:lnTo>
                            <a:lnTo>
                              <a:pt x="114" y="2"/>
                            </a:lnTo>
                            <a:lnTo>
                              <a:pt x="100" y="1"/>
                            </a:lnTo>
                            <a:lnTo>
                              <a:pt x="88" y="0"/>
                            </a:lnTo>
                            <a:lnTo>
                              <a:pt x="73" y="2"/>
                            </a:lnTo>
                            <a:lnTo>
                              <a:pt x="59" y="6"/>
                            </a:lnTo>
                            <a:lnTo>
                              <a:pt x="50" y="11"/>
                            </a:lnTo>
                            <a:lnTo>
                              <a:pt x="40" y="17"/>
                            </a:lnTo>
                            <a:lnTo>
                              <a:pt x="33" y="25"/>
                            </a:lnTo>
                            <a:lnTo>
                              <a:pt x="26" y="38"/>
                            </a:lnTo>
                            <a:lnTo>
                              <a:pt x="21" y="50"/>
                            </a:lnTo>
                            <a:lnTo>
                              <a:pt x="14" y="72"/>
                            </a:lnTo>
                            <a:lnTo>
                              <a:pt x="8" y="131"/>
                            </a:lnTo>
                          </a:path>
                        </a:pathLst>
                      </a:custGeom>
                      <a:solidFill>
                        <a:srgbClr val="804000"/>
                      </a:solidFill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pt-BR"/>
                      </a:p>
                    </p:txBody>
                  </p:sp>
                </p:grpSp>
              </p:grpSp>
              <p:grpSp>
                <p:nvGrpSpPr>
                  <p:cNvPr id="537" name="Group 39"/>
                  <p:cNvGrpSpPr>
                    <a:grpSpLocks/>
                  </p:cNvGrpSpPr>
                  <p:nvPr/>
                </p:nvGrpSpPr>
                <p:grpSpPr bwMode="auto">
                  <a:xfrm>
                    <a:off x="4579" y="3053"/>
                    <a:ext cx="197" cy="74"/>
                    <a:chOff x="4579" y="3053"/>
                    <a:chExt cx="197" cy="74"/>
                  </a:xfrm>
                </p:grpSpPr>
                <p:sp>
                  <p:nvSpPr>
                    <p:cNvPr id="538" name="Freeform 40"/>
                    <p:cNvSpPr>
                      <a:spLocks/>
                    </p:cNvSpPr>
                    <p:nvPr/>
                  </p:nvSpPr>
                  <p:spPr bwMode="auto">
                    <a:xfrm>
                      <a:off x="4709" y="3058"/>
                      <a:ext cx="56" cy="19"/>
                    </a:xfrm>
                    <a:custGeom>
                      <a:avLst/>
                      <a:gdLst>
                        <a:gd name="T0" fmla="*/ 55 w 56"/>
                        <a:gd name="T1" fmla="*/ 18 h 19"/>
                        <a:gd name="T2" fmla="*/ 47 w 56"/>
                        <a:gd name="T3" fmla="*/ 9 h 19"/>
                        <a:gd name="T4" fmla="*/ 41 w 56"/>
                        <a:gd name="T5" fmla="*/ 6 h 19"/>
                        <a:gd name="T6" fmla="*/ 26 w 56"/>
                        <a:gd name="T7" fmla="*/ 0 h 19"/>
                        <a:gd name="T8" fmla="*/ 13 w 56"/>
                        <a:gd name="T9" fmla="*/ 0 h 19"/>
                        <a:gd name="T10" fmla="*/ 0 w 56"/>
                        <a:gd name="T11" fmla="*/ 6 h 19"/>
                        <a:gd name="T12" fmla="*/ 29 w 56"/>
                        <a:gd name="T13" fmla="*/ 12 h 19"/>
                        <a:gd name="T14" fmla="*/ 55 w 56"/>
                        <a:gd name="T15" fmla="*/ 18 h 1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56" h="19">
                          <a:moveTo>
                            <a:pt x="55" y="18"/>
                          </a:moveTo>
                          <a:lnTo>
                            <a:pt x="47" y="9"/>
                          </a:lnTo>
                          <a:lnTo>
                            <a:pt x="41" y="6"/>
                          </a:lnTo>
                          <a:lnTo>
                            <a:pt x="26" y="0"/>
                          </a:lnTo>
                          <a:lnTo>
                            <a:pt x="13" y="0"/>
                          </a:lnTo>
                          <a:lnTo>
                            <a:pt x="0" y="6"/>
                          </a:lnTo>
                          <a:lnTo>
                            <a:pt x="29" y="12"/>
                          </a:lnTo>
                          <a:lnTo>
                            <a:pt x="55" y="18"/>
                          </a:lnTo>
                        </a:path>
                      </a:pathLst>
                    </a:custGeom>
                    <a:solidFill>
                      <a:srgbClr val="6030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539" name="Oval 4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28" y="3053"/>
                      <a:ext cx="48" cy="74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540" name="Line 4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579" y="3091"/>
                      <a:ext cx="151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grpSp>
                  <p:nvGrpSpPr>
                    <p:cNvPr id="541" name="Group 4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751" y="3082"/>
                      <a:ext cx="25" cy="28"/>
                      <a:chOff x="4751" y="3082"/>
                      <a:chExt cx="25" cy="28"/>
                    </a:xfrm>
                  </p:grpSpPr>
                  <p:sp>
                    <p:nvSpPr>
                      <p:cNvPr id="542" name="Oval 4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751" y="3082"/>
                        <a:ext cx="20" cy="28"/>
                      </a:xfrm>
                      <a:prstGeom prst="ellipse">
                        <a:avLst/>
                      </a:prstGeom>
                      <a:solidFill>
                        <a:srgbClr val="0000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543" name="Oval 4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755" y="3085"/>
                        <a:ext cx="21" cy="18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pt-BR"/>
                      </a:p>
                    </p:txBody>
                  </p:sp>
                </p:grpSp>
              </p:grpSp>
            </p:grpSp>
            <p:grpSp>
              <p:nvGrpSpPr>
                <p:cNvPr id="464" name="Group 46"/>
                <p:cNvGrpSpPr>
                  <a:grpSpLocks/>
                </p:cNvGrpSpPr>
                <p:nvPr/>
              </p:nvGrpSpPr>
              <p:grpSpPr bwMode="auto">
                <a:xfrm>
                  <a:off x="4933" y="2592"/>
                  <a:ext cx="954" cy="1537"/>
                  <a:chOff x="4933" y="2592"/>
                  <a:chExt cx="954" cy="1537"/>
                </a:xfrm>
              </p:grpSpPr>
              <p:grpSp>
                <p:nvGrpSpPr>
                  <p:cNvPr id="465" name="Group 47"/>
                  <p:cNvGrpSpPr>
                    <a:grpSpLocks/>
                  </p:cNvGrpSpPr>
                  <p:nvPr/>
                </p:nvGrpSpPr>
                <p:grpSpPr bwMode="auto">
                  <a:xfrm>
                    <a:off x="5425" y="2821"/>
                    <a:ext cx="305" cy="517"/>
                    <a:chOff x="5425" y="2821"/>
                    <a:chExt cx="305" cy="517"/>
                  </a:xfrm>
                </p:grpSpPr>
                <p:sp>
                  <p:nvSpPr>
                    <p:cNvPr id="519" name="Freeform 48"/>
                    <p:cNvSpPr>
                      <a:spLocks/>
                    </p:cNvSpPr>
                    <p:nvPr/>
                  </p:nvSpPr>
                  <p:spPr bwMode="auto">
                    <a:xfrm>
                      <a:off x="5425" y="2827"/>
                      <a:ext cx="305" cy="511"/>
                    </a:xfrm>
                    <a:custGeom>
                      <a:avLst/>
                      <a:gdLst>
                        <a:gd name="T0" fmla="*/ 88 w 305"/>
                        <a:gd name="T1" fmla="*/ 7 h 511"/>
                        <a:gd name="T2" fmla="*/ 79 w 305"/>
                        <a:gd name="T3" fmla="*/ 13 h 511"/>
                        <a:gd name="T4" fmla="*/ 0 w 305"/>
                        <a:gd name="T5" fmla="*/ 59 h 511"/>
                        <a:gd name="T6" fmla="*/ 20 w 305"/>
                        <a:gd name="T7" fmla="*/ 394 h 511"/>
                        <a:gd name="T8" fmla="*/ 20 w 305"/>
                        <a:gd name="T9" fmla="*/ 412 h 511"/>
                        <a:gd name="T10" fmla="*/ 25 w 305"/>
                        <a:gd name="T11" fmla="*/ 443 h 511"/>
                        <a:gd name="T12" fmla="*/ 24 w 305"/>
                        <a:gd name="T13" fmla="*/ 478 h 511"/>
                        <a:gd name="T14" fmla="*/ 86 w 305"/>
                        <a:gd name="T15" fmla="*/ 500 h 511"/>
                        <a:gd name="T16" fmla="*/ 153 w 305"/>
                        <a:gd name="T17" fmla="*/ 510 h 511"/>
                        <a:gd name="T18" fmla="*/ 232 w 305"/>
                        <a:gd name="T19" fmla="*/ 503 h 511"/>
                        <a:gd name="T20" fmla="*/ 297 w 305"/>
                        <a:gd name="T21" fmla="*/ 481 h 511"/>
                        <a:gd name="T22" fmla="*/ 304 w 305"/>
                        <a:gd name="T23" fmla="*/ 418 h 511"/>
                        <a:gd name="T24" fmla="*/ 297 w 305"/>
                        <a:gd name="T25" fmla="*/ 257 h 511"/>
                        <a:gd name="T26" fmla="*/ 249 w 305"/>
                        <a:gd name="T27" fmla="*/ 53 h 511"/>
                        <a:gd name="T28" fmla="*/ 183 w 305"/>
                        <a:gd name="T29" fmla="*/ 5 h 511"/>
                        <a:gd name="T30" fmla="*/ 165 w 305"/>
                        <a:gd name="T31" fmla="*/ 0 h 511"/>
                        <a:gd name="T32" fmla="*/ 136 w 305"/>
                        <a:gd name="T33" fmla="*/ 1 h 511"/>
                        <a:gd name="T34" fmla="*/ 115 w 305"/>
                        <a:gd name="T35" fmla="*/ 1 h 511"/>
                        <a:gd name="T36" fmla="*/ 102 w 305"/>
                        <a:gd name="T37" fmla="*/ 6 h 511"/>
                        <a:gd name="T38" fmla="*/ 88 w 305"/>
                        <a:gd name="T39" fmla="*/ 7 h 51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</a:cxnLst>
                      <a:rect l="0" t="0" r="r" b="b"/>
                      <a:pathLst>
                        <a:path w="305" h="511">
                          <a:moveTo>
                            <a:pt x="88" y="7"/>
                          </a:moveTo>
                          <a:lnTo>
                            <a:pt x="79" y="13"/>
                          </a:lnTo>
                          <a:lnTo>
                            <a:pt x="0" y="59"/>
                          </a:lnTo>
                          <a:lnTo>
                            <a:pt x="20" y="394"/>
                          </a:lnTo>
                          <a:lnTo>
                            <a:pt x="20" y="412"/>
                          </a:lnTo>
                          <a:lnTo>
                            <a:pt x="25" y="443"/>
                          </a:lnTo>
                          <a:lnTo>
                            <a:pt x="24" y="478"/>
                          </a:lnTo>
                          <a:lnTo>
                            <a:pt x="86" y="500"/>
                          </a:lnTo>
                          <a:lnTo>
                            <a:pt x="153" y="510"/>
                          </a:lnTo>
                          <a:lnTo>
                            <a:pt x="232" y="503"/>
                          </a:lnTo>
                          <a:lnTo>
                            <a:pt x="297" y="481"/>
                          </a:lnTo>
                          <a:lnTo>
                            <a:pt x="304" y="418"/>
                          </a:lnTo>
                          <a:lnTo>
                            <a:pt x="297" y="257"/>
                          </a:lnTo>
                          <a:lnTo>
                            <a:pt x="249" y="53"/>
                          </a:lnTo>
                          <a:lnTo>
                            <a:pt x="183" y="5"/>
                          </a:lnTo>
                          <a:lnTo>
                            <a:pt x="165" y="0"/>
                          </a:lnTo>
                          <a:lnTo>
                            <a:pt x="136" y="1"/>
                          </a:lnTo>
                          <a:lnTo>
                            <a:pt x="115" y="1"/>
                          </a:lnTo>
                          <a:lnTo>
                            <a:pt x="102" y="6"/>
                          </a:lnTo>
                          <a:lnTo>
                            <a:pt x="88" y="7"/>
                          </a:lnTo>
                        </a:path>
                      </a:pathLst>
                    </a:custGeom>
                    <a:solidFill>
                      <a:srgbClr val="FFFFFF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520" name="Freeform 49"/>
                    <p:cNvSpPr>
                      <a:spLocks/>
                    </p:cNvSpPr>
                    <p:nvPr/>
                  </p:nvSpPr>
                  <p:spPr bwMode="auto">
                    <a:xfrm>
                      <a:off x="5510" y="2874"/>
                      <a:ext cx="70" cy="423"/>
                    </a:xfrm>
                    <a:custGeom>
                      <a:avLst/>
                      <a:gdLst>
                        <a:gd name="T0" fmla="*/ 49 w 70"/>
                        <a:gd name="T1" fmla="*/ 3 h 423"/>
                        <a:gd name="T2" fmla="*/ 62 w 70"/>
                        <a:gd name="T3" fmla="*/ 25 h 423"/>
                        <a:gd name="T4" fmla="*/ 53 w 70"/>
                        <a:gd name="T5" fmla="*/ 42 h 423"/>
                        <a:gd name="T6" fmla="*/ 59 w 70"/>
                        <a:gd name="T7" fmla="*/ 103 h 423"/>
                        <a:gd name="T8" fmla="*/ 59 w 70"/>
                        <a:gd name="T9" fmla="*/ 143 h 423"/>
                        <a:gd name="T10" fmla="*/ 62 w 70"/>
                        <a:gd name="T11" fmla="*/ 179 h 423"/>
                        <a:gd name="T12" fmla="*/ 62 w 70"/>
                        <a:gd name="T13" fmla="*/ 216 h 423"/>
                        <a:gd name="T14" fmla="*/ 66 w 70"/>
                        <a:gd name="T15" fmla="*/ 279 h 423"/>
                        <a:gd name="T16" fmla="*/ 69 w 70"/>
                        <a:gd name="T17" fmla="*/ 367 h 423"/>
                        <a:gd name="T18" fmla="*/ 37 w 70"/>
                        <a:gd name="T19" fmla="*/ 422 h 423"/>
                        <a:gd name="T20" fmla="*/ 0 w 70"/>
                        <a:gd name="T21" fmla="*/ 369 h 423"/>
                        <a:gd name="T22" fmla="*/ 2 w 70"/>
                        <a:gd name="T23" fmla="*/ 292 h 423"/>
                        <a:gd name="T24" fmla="*/ 4 w 70"/>
                        <a:gd name="T25" fmla="*/ 234 h 423"/>
                        <a:gd name="T26" fmla="*/ 7 w 70"/>
                        <a:gd name="T27" fmla="*/ 176 h 423"/>
                        <a:gd name="T28" fmla="*/ 9 w 70"/>
                        <a:gd name="T29" fmla="*/ 143 h 423"/>
                        <a:gd name="T30" fmla="*/ 18 w 70"/>
                        <a:gd name="T31" fmla="*/ 101 h 423"/>
                        <a:gd name="T32" fmla="*/ 32 w 70"/>
                        <a:gd name="T33" fmla="*/ 41 h 423"/>
                        <a:gd name="T34" fmla="*/ 24 w 70"/>
                        <a:gd name="T35" fmla="*/ 22 h 423"/>
                        <a:gd name="T36" fmla="*/ 37 w 70"/>
                        <a:gd name="T37" fmla="*/ 3 h 423"/>
                        <a:gd name="T38" fmla="*/ 43 w 70"/>
                        <a:gd name="T39" fmla="*/ 0 h 423"/>
                        <a:gd name="T40" fmla="*/ 49 w 70"/>
                        <a:gd name="T41" fmla="*/ 3 h 42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</a:cxnLst>
                      <a:rect l="0" t="0" r="r" b="b"/>
                      <a:pathLst>
                        <a:path w="70" h="423">
                          <a:moveTo>
                            <a:pt x="49" y="3"/>
                          </a:moveTo>
                          <a:lnTo>
                            <a:pt x="62" y="25"/>
                          </a:lnTo>
                          <a:lnTo>
                            <a:pt x="53" y="42"/>
                          </a:lnTo>
                          <a:lnTo>
                            <a:pt x="59" y="103"/>
                          </a:lnTo>
                          <a:lnTo>
                            <a:pt x="59" y="143"/>
                          </a:lnTo>
                          <a:lnTo>
                            <a:pt x="62" y="179"/>
                          </a:lnTo>
                          <a:lnTo>
                            <a:pt x="62" y="216"/>
                          </a:lnTo>
                          <a:lnTo>
                            <a:pt x="66" y="279"/>
                          </a:lnTo>
                          <a:lnTo>
                            <a:pt x="69" y="367"/>
                          </a:lnTo>
                          <a:lnTo>
                            <a:pt x="37" y="422"/>
                          </a:lnTo>
                          <a:lnTo>
                            <a:pt x="0" y="369"/>
                          </a:lnTo>
                          <a:lnTo>
                            <a:pt x="2" y="292"/>
                          </a:lnTo>
                          <a:lnTo>
                            <a:pt x="4" y="234"/>
                          </a:lnTo>
                          <a:lnTo>
                            <a:pt x="7" y="176"/>
                          </a:lnTo>
                          <a:lnTo>
                            <a:pt x="9" y="143"/>
                          </a:lnTo>
                          <a:lnTo>
                            <a:pt x="18" y="101"/>
                          </a:lnTo>
                          <a:lnTo>
                            <a:pt x="32" y="41"/>
                          </a:lnTo>
                          <a:lnTo>
                            <a:pt x="24" y="22"/>
                          </a:lnTo>
                          <a:lnTo>
                            <a:pt x="37" y="3"/>
                          </a:lnTo>
                          <a:lnTo>
                            <a:pt x="43" y="0"/>
                          </a:lnTo>
                          <a:lnTo>
                            <a:pt x="49" y="3"/>
                          </a:lnTo>
                        </a:path>
                      </a:pathLst>
                    </a:custGeom>
                    <a:solidFill>
                      <a:srgbClr val="FF0000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grpSp>
                  <p:nvGrpSpPr>
                    <p:cNvPr id="521" name="Group 5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498" y="2821"/>
                      <a:ext cx="117" cy="109"/>
                      <a:chOff x="5498" y="2821"/>
                      <a:chExt cx="117" cy="109"/>
                    </a:xfrm>
                  </p:grpSpPr>
                  <p:sp>
                    <p:nvSpPr>
                      <p:cNvPr id="522" name="Freeform 5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501" y="2859"/>
                        <a:ext cx="86" cy="71"/>
                      </a:xfrm>
                      <a:custGeom>
                        <a:avLst/>
                        <a:gdLst>
                          <a:gd name="T0" fmla="*/ 0 w 86"/>
                          <a:gd name="T1" fmla="*/ 0 h 71"/>
                          <a:gd name="T2" fmla="*/ 22 w 86"/>
                          <a:gd name="T3" fmla="*/ 70 h 71"/>
                          <a:gd name="T4" fmla="*/ 50 w 86"/>
                          <a:gd name="T5" fmla="*/ 23 h 71"/>
                          <a:gd name="T6" fmla="*/ 77 w 86"/>
                          <a:gd name="T7" fmla="*/ 65 h 71"/>
                          <a:gd name="T8" fmla="*/ 85 w 86"/>
                          <a:gd name="T9" fmla="*/ 6 h 71"/>
                          <a:gd name="T10" fmla="*/ 41 w 86"/>
                          <a:gd name="T11" fmla="*/ 17 h 71"/>
                          <a:gd name="T12" fmla="*/ 0 w 86"/>
                          <a:gd name="T13" fmla="*/ 0 h 71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</a:cxnLst>
                        <a:rect l="0" t="0" r="r" b="b"/>
                        <a:pathLst>
                          <a:path w="86" h="71">
                            <a:moveTo>
                              <a:pt x="0" y="0"/>
                            </a:moveTo>
                            <a:lnTo>
                              <a:pt x="22" y="70"/>
                            </a:lnTo>
                            <a:lnTo>
                              <a:pt x="50" y="23"/>
                            </a:lnTo>
                            <a:lnTo>
                              <a:pt x="77" y="65"/>
                            </a:lnTo>
                            <a:lnTo>
                              <a:pt x="85" y="6"/>
                            </a:lnTo>
                            <a:lnTo>
                              <a:pt x="41" y="17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solidFill>
                        <a:srgbClr val="60606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523" name="Freeform 5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498" y="2834"/>
                        <a:ext cx="57" cy="90"/>
                      </a:xfrm>
                      <a:custGeom>
                        <a:avLst/>
                        <a:gdLst>
                          <a:gd name="T0" fmla="*/ 56 w 57"/>
                          <a:gd name="T1" fmla="*/ 38 h 90"/>
                          <a:gd name="T2" fmla="*/ 29 w 57"/>
                          <a:gd name="T3" fmla="*/ 89 h 90"/>
                          <a:gd name="T4" fmla="*/ 19 w 57"/>
                          <a:gd name="T5" fmla="*/ 65 h 90"/>
                          <a:gd name="T6" fmla="*/ 13 w 57"/>
                          <a:gd name="T7" fmla="*/ 51 h 90"/>
                          <a:gd name="T8" fmla="*/ 8 w 57"/>
                          <a:gd name="T9" fmla="*/ 39 h 90"/>
                          <a:gd name="T10" fmla="*/ 4 w 57"/>
                          <a:gd name="T11" fmla="*/ 28 h 90"/>
                          <a:gd name="T12" fmla="*/ 1 w 57"/>
                          <a:gd name="T13" fmla="*/ 18 h 90"/>
                          <a:gd name="T14" fmla="*/ 0 w 57"/>
                          <a:gd name="T15" fmla="*/ 9 h 90"/>
                          <a:gd name="T16" fmla="*/ 2 w 57"/>
                          <a:gd name="T17" fmla="*/ 0 h 90"/>
                          <a:gd name="T18" fmla="*/ 18 w 57"/>
                          <a:gd name="T19" fmla="*/ 15 h 90"/>
                          <a:gd name="T20" fmla="*/ 29 w 57"/>
                          <a:gd name="T21" fmla="*/ 26 h 90"/>
                          <a:gd name="T22" fmla="*/ 38 w 57"/>
                          <a:gd name="T23" fmla="*/ 32 h 90"/>
                          <a:gd name="T24" fmla="*/ 47 w 57"/>
                          <a:gd name="T25" fmla="*/ 36 h 90"/>
                          <a:gd name="T26" fmla="*/ 56 w 57"/>
                          <a:gd name="T27" fmla="*/ 38 h 9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</a:cxnLst>
                        <a:rect l="0" t="0" r="r" b="b"/>
                        <a:pathLst>
                          <a:path w="57" h="90">
                            <a:moveTo>
                              <a:pt x="56" y="38"/>
                            </a:moveTo>
                            <a:lnTo>
                              <a:pt x="29" y="89"/>
                            </a:lnTo>
                            <a:lnTo>
                              <a:pt x="19" y="65"/>
                            </a:lnTo>
                            <a:lnTo>
                              <a:pt x="13" y="51"/>
                            </a:lnTo>
                            <a:lnTo>
                              <a:pt x="8" y="39"/>
                            </a:lnTo>
                            <a:lnTo>
                              <a:pt x="4" y="28"/>
                            </a:lnTo>
                            <a:lnTo>
                              <a:pt x="1" y="18"/>
                            </a:lnTo>
                            <a:lnTo>
                              <a:pt x="0" y="9"/>
                            </a:lnTo>
                            <a:lnTo>
                              <a:pt x="2" y="0"/>
                            </a:lnTo>
                            <a:lnTo>
                              <a:pt x="18" y="15"/>
                            </a:lnTo>
                            <a:lnTo>
                              <a:pt x="29" y="26"/>
                            </a:lnTo>
                            <a:lnTo>
                              <a:pt x="38" y="32"/>
                            </a:lnTo>
                            <a:lnTo>
                              <a:pt x="47" y="36"/>
                            </a:lnTo>
                            <a:lnTo>
                              <a:pt x="56" y="38"/>
                            </a:lnTo>
                          </a:path>
                        </a:pathLst>
                      </a:custGeom>
                      <a:solidFill>
                        <a:srgbClr val="FFFFFF"/>
                      </a:solidFill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524" name="Freeform 5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554" y="2821"/>
                        <a:ext cx="61" cy="103"/>
                      </a:xfrm>
                      <a:custGeom>
                        <a:avLst/>
                        <a:gdLst>
                          <a:gd name="T0" fmla="*/ 55 w 61"/>
                          <a:gd name="T1" fmla="*/ 0 h 103"/>
                          <a:gd name="T2" fmla="*/ 48 w 61"/>
                          <a:gd name="T3" fmla="*/ 11 h 103"/>
                          <a:gd name="T4" fmla="*/ 40 w 61"/>
                          <a:gd name="T5" fmla="*/ 20 h 103"/>
                          <a:gd name="T6" fmla="*/ 32 w 61"/>
                          <a:gd name="T7" fmla="*/ 30 h 103"/>
                          <a:gd name="T8" fmla="*/ 22 w 61"/>
                          <a:gd name="T9" fmla="*/ 39 h 103"/>
                          <a:gd name="T10" fmla="*/ 12 w 61"/>
                          <a:gd name="T11" fmla="*/ 45 h 103"/>
                          <a:gd name="T12" fmla="*/ 0 w 61"/>
                          <a:gd name="T13" fmla="*/ 52 h 103"/>
                          <a:gd name="T14" fmla="*/ 28 w 61"/>
                          <a:gd name="T15" fmla="*/ 102 h 103"/>
                          <a:gd name="T16" fmla="*/ 38 w 61"/>
                          <a:gd name="T17" fmla="*/ 80 h 103"/>
                          <a:gd name="T18" fmla="*/ 44 w 61"/>
                          <a:gd name="T19" fmla="*/ 65 h 103"/>
                          <a:gd name="T20" fmla="*/ 51 w 61"/>
                          <a:gd name="T21" fmla="*/ 46 h 103"/>
                          <a:gd name="T22" fmla="*/ 55 w 61"/>
                          <a:gd name="T23" fmla="*/ 33 h 103"/>
                          <a:gd name="T24" fmla="*/ 57 w 61"/>
                          <a:gd name="T25" fmla="*/ 22 h 103"/>
                          <a:gd name="T26" fmla="*/ 60 w 61"/>
                          <a:gd name="T27" fmla="*/ 10 h 103"/>
                          <a:gd name="T28" fmla="*/ 55 w 61"/>
                          <a:gd name="T29" fmla="*/ 0 h 10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</a:cxnLst>
                        <a:rect l="0" t="0" r="r" b="b"/>
                        <a:pathLst>
                          <a:path w="61" h="103">
                            <a:moveTo>
                              <a:pt x="55" y="0"/>
                            </a:moveTo>
                            <a:lnTo>
                              <a:pt x="48" y="11"/>
                            </a:lnTo>
                            <a:lnTo>
                              <a:pt x="40" y="20"/>
                            </a:lnTo>
                            <a:lnTo>
                              <a:pt x="32" y="30"/>
                            </a:lnTo>
                            <a:lnTo>
                              <a:pt x="22" y="39"/>
                            </a:lnTo>
                            <a:lnTo>
                              <a:pt x="12" y="45"/>
                            </a:lnTo>
                            <a:lnTo>
                              <a:pt x="0" y="52"/>
                            </a:lnTo>
                            <a:lnTo>
                              <a:pt x="28" y="102"/>
                            </a:lnTo>
                            <a:lnTo>
                              <a:pt x="38" y="80"/>
                            </a:lnTo>
                            <a:lnTo>
                              <a:pt x="44" y="65"/>
                            </a:lnTo>
                            <a:lnTo>
                              <a:pt x="51" y="46"/>
                            </a:lnTo>
                            <a:lnTo>
                              <a:pt x="55" y="33"/>
                            </a:lnTo>
                            <a:lnTo>
                              <a:pt x="57" y="22"/>
                            </a:lnTo>
                            <a:lnTo>
                              <a:pt x="60" y="10"/>
                            </a:lnTo>
                            <a:lnTo>
                              <a:pt x="55" y="0"/>
                            </a:lnTo>
                          </a:path>
                        </a:pathLst>
                      </a:custGeom>
                      <a:solidFill>
                        <a:srgbClr val="FFFFFF"/>
                      </a:solidFill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pt-BR"/>
                      </a:p>
                    </p:txBody>
                  </p:sp>
                </p:grpSp>
              </p:grpSp>
              <p:grpSp>
                <p:nvGrpSpPr>
                  <p:cNvPr id="466" name="Group 54"/>
                  <p:cNvGrpSpPr>
                    <a:grpSpLocks/>
                  </p:cNvGrpSpPr>
                  <p:nvPr/>
                </p:nvGrpSpPr>
                <p:grpSpPr bwMode="auto">
                  <a:xfrm>
                    <a:off x="5451" y="2592"/>
                    <a:ext cx="202" cy="282"/>
                    <a:chOff x="5451" y="2592"/>
                    <a:chExt cx="202" cy="282"/>
                  </a:xfrm>
                </p:grpSpPr>
                <p:sp>
                  <p:nvSpPr>
                    <p:cNvPr id="490" name="Freeform 55"/>
                    <p:cNvSpPr>
                      <a:spLocks/>
                    </p:cNvSpPr>
                    <p:nvPr/>
                  </p:nvSpPr>
                  <p:spPr bwMode="auto">
                    <a:xfrm>
                      <a:off x="5498" y="2785"/>
                      <a:ext cx="115" cy="89"/>
                    </a:xfrm>
                    <a:custGeom>
                      <a:avLst/>
                      <a:gdLst>
                        <a:gd name="T0" fmla="*/ 106 w 115"/>
                        <a:gd name="T1" fmla="*/ 0 h 89"/>
                        <a:gd name="T2" fmla="*/ 110 w 115"/>
                        <a:gd name="T3" fmla="*/ 19 h 89"/>
                        <a:gd name="T4" fmla="*/ 110 w 115"/>
                        <a:gd name="T5" fmla="*/ 30 h 89"/>
                        <a:gd name="T6" fmla="*/ 111 w 115"/>
                        <a:gd name="T7" fmla="*/ 42 h 89"/>
                        <a:gd name="T8" fmla="*/ 114 w 115"/>
                        <a:gd name="T9" fmla="*/ 54 h 89"/>
                        <a:gd name="T10" fmla="*/ 107 w 115"/>
                        <a:gd name="T11" fmla="*/ 65 h 89"/>
                        <a:gd name="T12" fmla="*/ 99 w 115"/>
                        <a:gd name="T13" fmla="*/ 77 h 89"/>
                        <a:gd name="T14" fmla="*/ 89 w 115"/>
                        <a:gd name="T15" fmla="*/ 83 h 89"/>
                        <a:gd name="T16" fmla="*/ 76 w 115"/>
                        <a:gd name="T17" fmla="*/ 86 h 89"/>
                        <a:gd name="T18" fmla="*/ 60 w 115"/>
                        <a:gd name="T19" fmla="*/ 88 h 89"/>
                        <a:gd name="T20" fmla="*/ 42 w 115"/>
                        <a:gd name="T21" fmla="*/ 85 h 89"/>
                        <a:gd name="T22" fmla="*/ 31 w 115"/>
                        <a:gd name="T23" fmla="*/ 82 h 89"/>
                        <a:gd name="T24" fmla="*/ 22 w 115"/>
                        <a:gd name="T25" fmla="*/ 78 h 89"/>
                        <a:gd name="T26" fmla="*/ 14 w 115"/>
                        <a:gd name="T27" fmla="*/ 72 h 89"/>
                        <a:gd name="T28" fmla="*/ 7 w 115"/>
                        <a:gd name="T29" fmla="*/ 64 h 89"/>
                        <a:gd name="T30" fmla="*/ 3 w 115"/>
                        <a:gd name="T31" fmla="*/ 54 h 89"/>
                        <a:gd name="T32" fmla="*/ 2 w 115"/>
                        <a:gd name="T33" fmla="*/ 46 h 89"/>
                        <a:gd name="T34" fmla="*/ 0 w 115"/>
                        <a:gd name="T35" fmla="*/ 19 h 89"/>
                        <a:gd name="T36" fmla="*/ 106 w 115"/>
                        <a:gd name="T37" fmla="*/ 0 h 8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</a:cxnLst>
                      <a:rect l="0" t="0" r="r" b="b"/>
                      <a:pathLst>
                        <a:path w="115" h="89">
                          <a:moveTo>
                            <a:pt x="106" y="0"/>
                          </a:moveTo>
                          <a:lnTo>
                            <a:pt x="110" y="19"/>
                          </a:lnTo>
                          <a:lnTo>
                            <a:pt x="110" y="30"/>
                          </a:lnTo>
                          <a:lnTo>
                            <a:pt x="111" y="42"/>
                          </a:lnTo>
                          <a:lnTo>
                            <a:pt x="114" y="54"/>
                          </a:lnTo>
                          <a:lnTo>
                            <a:pt x="107" y="65"/>
                          </a:lnTo>
                          <a:lnTo>
                            <a:pt x="99" y="77"/>
                          </a:lnTo>
                          <a:lnTo>
                            <a:pt x="89" y="83"/>
                          </a:lnTo>
                          <a:lnTo>
                            <a:pt x="76" y="86"/>
                          </a:lnTo>
                          <a:lnTo>
                            <a:pt x="60" y="88"/>
                          </a:lnTo>
                          <a:lnTo>
                            <a:pt x="42" y="85"/>
                          </a:lnTo>
                          <a:lnTo>
                            <a:pt x="31" y="82"/>
                          </a:lnTo>
                          <a:lnTo>
                            <a:pt x="22" y="78"/>
                          </a:lnTo>
                          <a:lnTo>
                            <a:pt x="14" y="72"/>
                          </a:lnTo>
                          <a:lnTo>
                            <a:pt x="7" y="64"/>
                          </a:lnTo>
                          <a:lnTo>
                            <a:pt x="3" y="54"/>
                          </a:lnTo>
                          <a:lnTo>
                            <a:pt x="2" y="46"/>
                          </a:lnTo>
                          <a:lnTo>
                            <a:pt x="0" y="19"/>
                          </a:lnTo>
                          <a:lnTo>
                            <a:pt x="106" y="0"/>
                          </a:lnTo>
                        </a:path>
                      </a:pathLst>
                    </a:custGeom>
                    <a:solidFill>
                      <a:srgbClr val="FFC080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grpSp>
                  <p:nvGrpSpPr>
                    <p:cNvPr id="491" name="Group 5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451" y="2627"/>
                      <a:ext cx="32" cy="126"/>
                      <a:chOff x="5451" y="2627"/>
                      <a:chExt cx="32" cy="126"/>
                    </a:xfrm>
                  </p:grpSpPr>
                  <p:sp>
                    <p:nvSpPr>
                      <p:cNvPr id="517" name="Freeform 5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451" y="2627"/>
                        <a:ext cx="32" cy="89"/>
                      </a:xfrm>
                      <a:custGeom>
                        <a:avLst/>
                        <a:gdLst>
                          <a:gd name="T0" fmla="*/ 16 w 32"/>
                          <a:gd name="T1" fmla="*/ 0 h 89"/>
                          <a:gd name="T2" fmla="*/ 6 w 32"/>
                          <a:gd name="T3" fmla="*/ 9 h 89"/>
                          <a:gd name="T4" fmla="*/ 1 w 32"/>
                          <a:gd name="T5" fmla="*/ 21 h 89"/>
                          <a:gd name="T6" fmla="*/ 0 w 32"/>
                          <a:gd name="T7" fmla="*/ 34 h 89"/>
                          <a:gd name="T8" fmla="*/ 0 w 32"/>
                          <a:gd name="T9" fmla="*/ 43 h 89"/>
                          <a:gd name="T10" fmla="*/ 2 w 32"/>
                          <a:gd name="T11" fmla="*/ 60 h 89"/>
                          <a:gd name="T12" fmla="*/ 4 w 32"/>
                          <a:gd name="T13" fmla="*/ 69 h 89"/>
                          <a:gd name="T14" fmla="*/ 6 w 32"/>
                          <a:gd name="T15" fmla="*/ 74 h 89"/>
                          <a:gd name="T16" fmla="*/ 12 w 32"/>
                          <a:gd name="T17" fmla="*/ 78 h 89"/>
                          <a:gd name="T18" fmla="*/ 17 w 32"/>
                          <a:gd name="T19" fmla="*/ 88 h 89"/>
                          <a:gd name="T20" fmla="*/ 18 w 32"/>
                          <a:gd name="T21" fmla="*/ 73 h 89"/>
                          <a:gd name="T22" fmla="*/ 20 w 32"/>
                          <a:gd name="T23" fmla="*/ 63 h 89"/>
                          <a:gd name="T24" fmla="*/ 26 w 32"/>
                          <a:gd name="T25" fmla="*/ 48 h 89"/>
                          <a:gd name="T26" fmla="*/ 25 w 32"/>
                          <a:gd name="T27" fmla="*/ 38 h 89"/>
                          <a:gd name="T28" fmla="*/ 31 w 32"/>
                          <a:gd name="T29" fmla="*/ 30 h 89"/>
                          <a:gd name="T30" fmla="*/ 20 w 32"/>
                          <a:gd name="T31" fmla="*/ 24 h 89"/>
                          <a:gd name="T32" fmla="*/ 16 w 32"/>
                          <a:gd name="T33" fmla="*/ 19 h 89"/>
                          <a:gd name="T34" fmla="*/ 16 w 32"/>
                          <a:gd name="T35" fmla="*/ 0 h 8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</a:cxnLst>
                        <a:rect l="0" t="0" r="r" b="b"/>
                        <a:pathLst>
                          <a:path w="32" h="89">
                            <a:moveTo>
                              <a:pt x="16" y="0"/>
                            </a:moveTo>
                            <a:lnTo>
                              <a:pt x="6" y="9"/>
                            </a:lnTo>
                            <a:lnTo>
                              <a:pt x="1" y="21"/>
                            </a:lnTo>
                            <a:lnTo>
                              <a:pt x="0" y="34"/>
                            </a:lnTo>
                            <a:lnTo>
                              <a:pt x="0" y="43"/>
                            </a:lnTo>
                            <a:lnTo>
                              <a:pt x="2" y="60"/>
                            </a:lnTo>
                            <a:lnTo>
                              <a:pt x="4" y="69"/>
                            </a:lnTo>
                            <a:lnTo>
                              <a:pt x="6" y="74"/>
                            </a:lnTo>
                            <a:lnTo>
                              <a:pt x="12" y="78"/>
                            </a:lnTo>
                            <a:lnTo>
                              <a:pt x="17" y="88"/>
                            </a:lnTo>
                            <a:lnTo>
                              <a:pt x="18" y="73"/>
                            </a:lnTo>
                            <a:lnTo>
                              <a:pt x="20" y="63"/>
                            </a:lnTo>
                            <a:lnTo>
                              <a:pt x="26" y="48"/>
                            </a:lnTo>
                            <a:lnTo>
                              <a:pt x="25" y="38"/>
                            </a:lnTo>
                            <a:lnTo>
                              <a:pt x="31" y="30"/>
                            </a:lnTo>
                            <a:lnTo>
                              <a:pt x="20" y="24"/>
                            </a:lnTo>
                            <a:lnTo>
                              <a:pt x="16" y="19"/>
                            </a:lnTo>
                            <a:lnTo>
                              <a:pt x="16" y="0"/>
                            </a:lnTo>
                          </a:path>
                        </a:pathLst>
                      </a:custGeom>
                      <a:solidFill>
                        <a:srgbClr val="FF8000"/>
                      </a:solidFill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518" name="Freeform 5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454" y="2701"/>
                        <a:ext cx="21" cy="52"/>
                      </a:xfrm>
                      <a:custGeom>
                        <a:avLst/>
                        <a:gdLst>
                          <a:gd name="T0" fmla="*/ 14 w 21"/>
                          <a:gd name="T1" fmla="*/ 5 h 52"/>
                          <a:gd name="T2" fmla="*/ 9 w 21"/>
                          <a:gd name="T3" fmla="*/ 1 h 52"/>
                          <a:gd name="T4" fmla="*/ 5 w 21"/>
                          <a:gd name="T5" fmla="*/ 0 h 52"/>
                          <a:gd name="T6" fmla="*/ 1 w 21"/>
                          <a:gd name="T7" fmla="*/ 4 h 52"/>
                          <a:gd name="T8" fmla="*/ 0 w 21"/>
                          <a:gd name="T9" fmla="*/ 12 h 52"/>
                          <a:gd name="T10" fmla="*/ 1 w 21"/>
                          <a:gd name="T11" fmla="*/ 20 h 52"/>
                          <a:gd name="T12" fmla="*/ 1 w 21"/>
                          <a:gd name="T13" fmla="*/ 27 h 52"/>
                          <a:gd name="T14" fmla="*/ 4 w 21"/>
                          <a:gd name="T15" fmla="*/ 34 h 52"/>
                          <a:gd name="T16" fmla="*/ 6 w 21"/>
                          <a:gd name="T17" fmla="*/ 42 h 52"/>
                          <a:gd name="T18" fmla="*/ 6 w 21"/>
                          <a:gd name="T19" fmla="*/ 45 h 52"/>
                          <a:gd name="T20" fmla="*/ 9 w 21"/>
                          <a:gd name="T21" fmla="*/ 51 h 52"/>
                          <a:gd name="T22" fmla="*/ 12 w 21"/>
                          <a:gd name="T23" fmla="*/ 47 h 52"/>
                          <a:gd name="T24" fmla="*/ 14 w 21"/>
                          <a:gd name="T25" fmla="*/ 51 h 52"/>
                          <a:gd name="T26" fmla="*/ 18 w 21"/>
                          <a:gd name="T27" fmla="*/ 44 h 52"/>
                          <a:gd name="T28" fmla="*/ 20 w 21"/>
                          <a:gd name="T29" fmla="*/ 35 h 52"/>
                          <a:gd name="T30" fmla="*/ 20 w 21"/>
                          <a:gd name="T31" fmla="*/ 17 h 52"/>
                          <a:gd name="T32" fmla="*/ 14 w 21"/>
                          <a:gd name="T33" fmla="*/ 5 h 52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</a:cxnLst>
                        <a:rect l="0" t="0" r="r" b="b"/>
                        <a:pathLst>
                          <a:path w="21" h="52">
                            <a:moveTo>
                              <a:pt x="14" y="5"/>
                            </a:moveTo>
                            <a:lnTo>
                              <a:pt x="9" y="1"/>
                            </a:lnTo>
                            <a:lnTo>
                              <a:pt x="5" y="0"/>
                            </a:lnTo>
                            <a:lnTo>
                              <a:pt x="1" y="4"/>
                            </a:lnTo>
                            <a:lnTo>
                              <a:pt x="0" y="12"/>
                            </a:lnTo>
                            <a:lnTo>
                              <a:pt x="1" y="20"/>
                            </a:lnTo>
                            <a:lnTo>
                              <a:pt x="1" y="27"/>
                            </a:lnTo>
                            <a:lnTo>
                              <a:pt x="4" y="34"/>
                            </a:lnTo>
                            <a:lnTo>
                              <a:pt x="6" y="42"/>
                            </a:lnTo>
                            <a:lnTo>
                              <a:pt x="6" y="45"/>
                            </a:lnTo>
                            <a:lnTo>
                              <a:pt x="9" y="51"/>
                            </a:lnTo>
                            <a:lnTo>
                              <a:pt x="12" y="47"/>
                            </a:lnTo>
                            <a:lnTo>
                              <a:pt x="14" y="51"/>
                            </a:lnTo>
                            <a:lnTo>
                              <a:pt x="18" y="44"/>
                            </a:lnTo>
                            <a:lnTo>
                              <a:pt x="20" y="35"/>
                            </a:lnTo>
                            <a:lnTo>
                              <a:pt x="20" y="17"/>
                            </a:lnTo>
                            <a:lnTo>
                              <a:pt x="14" y="5"/>
                            </a:lnTo>
                          </a:path>
                        </a:pathLst>
                      </a:custGeom>
                      <a:solidFill>
                        <a:srgbClr val="FFE0C0"/>
                      </a:solidFill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pt-BR"/>
                      </a:p>
                    </p:txBody>
                  </p:sp>
                </p:grpSp>
                <p:sp>
                  <p:nvSpPr>
                    <p:cNvPr id="492" name="Freeform 59"/>
                    <p:cNvSpPr>
                      <a:spLocks/>
                    </p:cNvSpPr>
                    <p:nvPr/>
                  </p:nvSpPr>
                  <p:spPr bwMode="auto">
                    <a:xfrm>
                      <a:off x="5462" y="2621"/>
                      <a:ext cx="183" cy="229"/>
                    </a:xfrm>
                    <a:custGeom>
                      <a:avLst/>
                      <a:gdLst>
                        <a:gd name="T0" fmla="*/ 10 w 183"/>
                        <a:gd name="T1" fmla="*/ 33 h 229"/>
                        <a:gd name="T2" fmla="*/ 2 w 183"/>
                        <a:gd name="T3" fmla="*/ 64 h 229"/>
                        <a:gd name="T4" fmla="*/ 3 w 183"/>
                        <a:gd name="T5" fmla="*/ 90 h 229"/>
                        <a:gd name="T6" fmla="*/ 0 w 183"/>
                        <a:gd name="T7" fmla="*/ 114 h 229"/>
                        <a:gd name="T8" fmla="*/ 1 w 183"/>
                        <a:gd name="T9" fmla="*/ 130 h 229"/>
                        <a:gd name="T10" fmla="*/ 6 w 183"/>
                        <a:gd name="T11" fmla="*/ 148 h 229"/>
                        <a:gd name="T12" fmla="*/ 16 w 183"/>
                        <a:gd name="T13" fmla="*/ 173 h 229"/>
                        <a:gd name="T14" fmla="*/ 27 w 183"/>
                        <a:gd name="T15" fmla="*/ 195 h 229"/>
                        <a:gd name="T16" fmla="*/ 37 w 183"/>
                        <a:gd name="T17" fmla="*/ 213 h 229"/>
                        <a:gd name="T18" fmla="*/ 56 w 183"/>
                        <a:gd name="T19" fmla="*/ 224 h 229"/>
                        <a:gd name="T20" fmla="*/ 81 w 183"/>
                        <a:gd name="T21" fmla="*/ 228 h 229"/>
                        <a:gd name="T22" fmla="*/ 98 w 183"/>
                        <a:gd name="T23" fmla="*/ 226 h 229"/>
                        <a:gd name="T24" fmla="*/ 113 w 183"/>
                        <a:gd name="T25" fmla="*/ 221 h 229"/>
                        <a:gd name="T26" fmla="*/ 127 w 183"/>
                        <a:gd name="T27" fmla="*/ 213 h 229"/>
                        <a:gd name="T28" fmla="*/ 144 w 183"/>
                        <a:gd name="T29" fmla="*/ 195 h 229"/>
                        <a:gd name="T30" fmla="*/ 156 w 183"/>
                        <a:gd name="T31" fmla="*/ 170 h 229"/>
                        <a:gd name="T32" fmla="*/ 161 w 183"/>
                        <a:gd name="T33" fmla="*/ 151 h 229"/>
                        <a:gd name="T34" fmla="*/ 162 w 183"/>
                        <a:gd name="T35" fmla="*/ 138 h 229"/>
                        <a:gd name="T36" fmla="*/ 169 w 183"/>
                        <a:gd name="T37" fmla="*/ 134 h 229"/>
                        <a:gd name="T38" fmla="*/ 175 w 183"/>
                        <a:gd name="T39" fmla="*/ 123 h 229"/>
                        <a:gd name="T40" fmla="*/ 180 w 183"/>
                        <a:gd name="T41" fmla="*/ 109 h 229"/>
                        <a:gd name="T42" fmla="*/ 182 w 183"/>
                        <a:gd name="T43" fmla="*/ 93 h 229"/>
                        <a:gd name="T44" fmla="*/ 178 w 183"/>
                        <a:gd name="T45" fmla="*/ 82 h 229"/>
                        <a:gd name="T46" fmla="*/ 168 w 183"/>
                        <a:gd name="T47" fmla="*/ 82 h 229"/>
                        <a:gd name="T48" fmla="*/ 159 w 183"/>
                        <a:gd name="T49" fmla="*/ 86 h 229"/>
                        <a:gd name="T50" fmla="*/ 159 w 183"/>
                        <a:gd name="T51" fmla="*/ 60 h 229"/>
                        <a:gd name="T52" fmla="*/ 155 w 183"/>
                        <a:gd name="T53" fmla="*/ 36 h 229"/>
                        <a:gd name="T54" fmla="*/ 142 w 183"/>
                        <a:gd name="T55" fmla="*/ 15 h 229"/>
                        <a:gd name="T56" fmla="*/ 115 w 183"/>
                        <a:gd name="T57" fmla="*/ 3 h 229"/>
                        <a:gd name="T58" fmla="*/ 77 w 183"/>
                        <a:gd name="T59" fmla="*/ 0 h 229"/>
                        <a:gd name="T60" fmla="*/ 38 w 183"/>
                        <a:gd name="T61" fmla="*/ 5 h 229"/>
                        <a:gd name="T62" fmla="*/ 15 w 183"/>
                        <a:gd name="T63" fmla="*/ 24 h 22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</a:cxnLst>
                      <a:rect l="0" t="0" r="r" b="b"/>
                      <a:pathLst>
                        <a:path w="183" h="229">
                          <a:moveTo>
                            <a:pt x="15" y="24"/>
                          </a:moveTo>
                          <a:lnTo>
                            <a:pt x="10" y="33"/>
                          </a:lnTo>
                          <a:lnTo>
                            <a:pt x="6" y="49"/>
                          </a:lnTo>
                          <a:lnTo>
                            <a:pt x="2" y="64"/>
                          </a:lnTo>
                          <a:lnTo>
                            <a:pt x="1" y="76"/>
                          </a:lnTo>
                          <a:lnTo>
                            <a:pt x="3" y="90"/>
                          </a:lnTo>
                          <a:lnTo>
                            <a:pt x="2" y="100"/>
                          </a:lnTo>
                          <a:lnTo>
                            <a:pt x="0" y="114"/>
                          </a:lnTo>
                          <a:lnTo>
                            <a:pt x="0" y="123"/>
                          </a:lnTo>
                          <a:lnTo>
                            <a:pt x="1" y="130"/>
                          </a:lnTo>
                          <a:lnTo>
                            <a:pt x="2" y="140"/>
                          </a:lnTo>
                          <a:lnTo>
                            <a:pt x="6" y="148"/>
                          </a:lnTo>
                          <a:lnTo>
                            <a:pt x="12" y="162"/>
                          </a:lnTo>
                          <a:lnTo>
                            <a:pt x="16" y="173"/>
                          </a:lnTo>
                          <a:lnTo>
                            <a:pt x="22" y="185"/>
                          </a:lnTo>
                          <a:lnTo>
                            <a:pt x="27" y="195"/>
                          </a:lnTo>
                          <a:lnTo>
                            <a:pt x="31" y="204"/>
                          </a:lnTo>
                          <a:lnTo>
                            <a:pt x="37" y="213"/>
                          </a:lnTo>
                          <a:lnTo>
                            <a:pt x="45" y="221"/>
                          </a:lnTo>
                          <a:lnTo>
                            <a:pt x="56" y="224"/>
                          </a:lnTo>
                          <a:lnTo>
                            <a:pt x="69" y="228"/>
                          </a:lnTo>
                          <a:lnTo>
                            <a:pt x="81" y="228"/>
                          </a:lnTo>
                          <a:lnTo>
                            <a:pt x="91" y="228"/>
                          </a:lnTo>
                          <a:lnTo>
                            <a:pt x="98" y="226"/>
                          </a:lnTo>
                          <a:lnTo>
                            <a:pt x="106" y="224"/>
                          </a:lnTo>
                          <a:lnTo>
                            <a:pt x="113" y="221"/>
                          </a:lnTo>
                          <a:lnTo>
                            <a:pt x="120" y="218"/>
                          </a:lnTo>
                          <a:lnTo>
                            <a:pt x="127" y="213"/>
                          </a:lnTo>
                          <a:lnTo>
                            <a:pt x="134" y="206"/>
                          </a:lnTo>
                          <a:lnTo>
                            <a:pt x="144" y="195"/>
                          </a:lnTo>
                          <a:lnTo>
                            <a:pt x="150" y="185"/>
                          </a:lnTo>
                          <a:lnTo>
                            <a:pt x="156" y="170"/>
                          </a:lnTo>
                          <a:lnTo>
                            <a:pt x="159" y="161"/>
                          </a:lnTo>
                          <a:lnTo>
                            <a:pt x="161" y="151"/>
                          </a:lnTo>
                          <a:lnTo>
                            <a:pt x="162" y="145"/>
                          </a:lnTo>
                          <a:lnTo>
                            <a:pt x="162" y="138"/>
                          </a:lnTo>
                          <a:lnTo>
                            <a:pt x="166" y="136"/>
                          </a:lnTo>
                          <a:lnTo>
                            <a:pt x="169" y="134"/>
                          </a:lnTo>
                          <a:lnTo>
                            <a:pt x="172" y="128"/>
                          </a:lnTo>
                          <a:lnTo>
                            <a:pt x="175" y="123"/>
                          </a:lnTo>
                          <a:lnTo>
                            <a:pt x="178" y="117"/>
                          </a:lnTo>
                          <a:lnTo>
                            <a:pt x="180" y="109"/>
                          </a:lnTo>
                          <a:lnTo>
                            <a:pt x="182" y="101"/>
                          </a:lnTo>
                          <a:lnTo>
                            <a:pt x="182" y="93"/>
                          </a:lnTo>
                          <a:lnTo>
                            <a:pt x="180" y="88"/>
                          </a:lnTo>
                          <a:lnTo>
                            <a:pt x="178" y="82"/>
                          </a:lnTo>
                          <a:lnTo>
                            <a:pt x="171" y="82"/>
                          </a:lnTo>
                          <a:lnTo>
                            <a:pt x="168" y="82"/>
                          </a:lnTo>
                          <a:lnTo>
                            <a:pt x="163" y="87"/>
                          </a:lnTo>
                          <a:lnTo>
                            <a:pt x="159" y="86"/>
                          </a:lnTo>
                          <a:lnTo>
                            <a:pt x="159" y="73"/>
                          </a:lnTo>
                          <a:lnTo>
                            <a:pt x="159" y="60"/>
                          </a:lnTo>
                          <a:lnTo>
                            <a:pt x="159" y="50"/>
                          </a:lnTo>
                          <a:lnTo>
                            <a:pt x="155" y="36"/>
                          </a:lnTo>
                          <a:lnTo>
                            <a:pt x="149" y="24"/>
                          </a:lnTo>
                          <a:lnTo>
                            <a:pt x="142" y="15"/>
                          </a:lnTo>
                          <a:lnTo>
                            <a:pt x="130" y="7"/>
                          </a:lnTo>
                          <a:lnTo>
                            <a:pt x="115" y="3"/>
                          </a:lnTo>
                          <a:lnTo>
                            <a:pt x="96" y="0"/>
                          </a:lnTo>
                          <a:lnTo>
                            <a:pt x="77" y="0"/>
                          </a:lnTo>
                          <a:lnTo>
                            <a:pt x="57" y="1"/>
                          </a:lnTo>
                          <a:lnTo>
                            <a:pt x="38" y="5"/>
                          </a:lnTo>
                          <a:lnTo>
                            <a:pt x="26" y="14"/>
                          </a:lnTo>
                          <a:lnTo>
                            <a:pt x="15" y="24"/>
                          </a:lnTo>
                        </a:path>
                      </a:pathLst>
                    </a:custGeom>
                    <a:solidFill>
                      <a:srgbClr val="FFE0C0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493" name="Freeform 60"/>
                    <p:cNvSpPr>
                      <a:spLocks/>
                    </p:cNvSpPr>
                    <p:nvPr/>
                  </p:nvSpPr>
                  <p:spPr bwMode="auto">
                    <a:xfrm>
                      <a:off x="5462" y="2592"/>
                      <a:ext cx="191" cy="127"/>
                    </a:xfrm>
                    <a:custGeom>
                      <a:avLst/>
                      <a:gdLst>
                        <a:gd name="T0" fmla="*/ 12 w 191"/>
                        <a:gd name="T1" fmla="*/ 65 h 127"/>
                        <a:gd name="T2" fmla="*/ 8 w 191"/>
                        <a:gd name="T3" fmla="*/ 59 h 127"/>
                        <a:gd name="T4" fmla="*/ 4 w 191"/>
                        <a:gd name="T5" fmla="*/ 51 h 127"/>
                        <a:gd name="T6" fmla="*/ 4 w 191"/>
                        <a:gd name="T7" fmla="*/ 41 h 127"/>
                        <a:gd name="T8" fmla="*/ 3 w 191"/>
                        <a:gd name="T9" fmla="*/ 35 h 127"/>
                        <a:gd name="T10" fmla="*/ 0 w 191"/>
                        <a:gd name="T11" fmla="*/ 30 h 127"/>
                        <a:gd name="T12" fmla="*/ 8 w 191"/>
                        <a:gd name="T13" fmla="*/ 22 h 127"/>
                        <a:gd name="T14" fmla="*/ 19 w 191"/>
                        <a:gd name="T15" fmla="*/ 17 h 127"/>
                        <a:gd name="T16" fmla="*/ 31 w 191"/>
                        <a:gd name="T17" fmla="*/ 7 h 127"/>
                        <a:gd name="T18" fmla="*/ 53 w 191"/>
                        <a:gd name="T19" fmla="*/ 3 h 127"/>
                        <a:gd name="T20" fmla="*/ 69 w 191"/>
                        <a:gd name="T21" fmla="*/ 1 h 127"/>
                        <a:gd name="T22" fmla="*/ 93 w 191"/>
                        <a:gd name="T23" fmla="*/ 0 h 127"/>
                        <a:gd name="T24" fmla="*/ 120 w 191"/>
                        <a:gd name="T25" fmla="*/ 0 h 127"/>
                        <a:gd name="T26" fmla="*/ 112 w 191"/>
                        <a:gd name="T27" fmla="*/ 10 h 127"/>
                        <a:gd name="T28" fmla="*/ 127 w 191"/>
                        <a:gd name="T29" fmla="*/ 10 h 127"/>
                        <a:gd name="T30" fmla="*/ 138 w 191"/>
                        <a:gd name="T31" fmla="*/ 10 h 127"/>
                        <a:gd name="T32" fmla="*/ 152 w 191"/>
                        <a:gd name="T33" fmla="*/ 13 h 127"/>
                        <a:gd name="T34" fmla="*/ 166 w 191"/>
                        <a:gd name="T35" fmla="*/ 18 h 127"/>
                        <a:gd name="T36" fmla="*/ 176 w 191"/>
                        <a:gd name="T37" fmla="*/ 24 h 127"/>
                        <a:gd name="T38" fmla="*/ 178 w 191"/>
                        <a:gd name="T39" fmla="*/ 33 h 127"/>
                        <a:gd name="T40" fmla="*/ 172 w 191"/>
                        <a:gd name="T41" fmla="*/ 41 h 127"/>
                        <a:gd name="T42" fmla="*/ 180 w 191"/>
                        <a:gd name="T43" fmla="*/ 49 h 127"/>
                        <a:gd name="T44" fmla="*/ 186 w 191"/>
                        <a:gd name="T45" fmla="*/ 64 h 127"/>
                        <a:gd name="T46" fmla="*/ 188 w 191"/>
                        <a:gd name="T47" fmla="*/ 77 h 127"/>
                        <a:gd name="T48" fmla="*/ 190 w 191"/>
                        <a:gd name="T49" fmla="*/ 86 h 127"/>
                        <a:gd name="T50" fmla="*/ 188 w 191"/>
                        <a:gd name="T51" fmla="*/ 104 h 127"/>
                        <a:gd name="T52" fmla="*/ 186 w 191"/>
                        <a:gd name="T53" fmla="*/ 119 h 127"/>
                        <a:gd name="T54" fmla="*/ 174 w 191"/>
                        <a:gd name="T55" fmla="*/ 109 h 127"/>
                        <a:gd name="T56" fmla="*/ 169 w 191"/>
                        <a:gd name="T57" fmla="*/ 112 h 127"/>
                        <a:gd name="T58" fmla="*/ 166 w 191"/>
                        <a:gd name="T59" fmla="*/ 116 h 127"/>
                        <a:gd name="T60" fmla="*/ 164 w 191"/>
                        <a:gd name="T61" fmla="*/ 122 h 127"/>
                        <a:gd name="T62" fmla="*/ 161 w 191"/>
                        <a:gd name="T63" fmla="*/ 126 h 127"/>
                        <a:gd name="T64" fmla="*/ 154 w 191"/>
                        <a:gd name="T65" fmla="*/ 123 h 127"/>
                        <a:gd name="T66" fmla="*/ 156 w 191"/>
                        <a:gd name="T67" fmla="*/ 106 h 127"/>
                        <a:gd name="T68" fmla="*/ 156 w 191"/>
                        <a:gd name="T69" fmla="*/ 91 h 127"/>
                        <a:gd name="T70" fmla="*/ 144 w 191"/>
                        <a:gd name="T71" fmla="*/ 82 h 127"/>
                        <a:gd name="T72" fmla="*/ 140 w 191"/>
                        <a:gd name="T73" fmla="*/ 67 h 127"/>
                        <a:gd name="T74" fmla="*/ 138 w 191"/>
                        <a:gd name="T75" fmla="*/ 52 h 127"/>
                        <a:gd name="T76" fmla="*/ 122 w 191"/>
                        <a:gd name="T77" fmla="*/ 58 h 127"/>
                        <a:gd name="T78" fmla="*/ 105 w 191"/>
                        <a:gd name="T79" fmla="*/ 60 h 127"/>
                        <a:gd name="T80" fmla="*/ 115 w 191"/>
                        <a:gd name="T81" fmla="*/ 65 h 127"/>
                        <a:gd name="T82" fmla="*/ 95 w 191"/>
                        <a:gd name="T83" fmla="*/ 65 h 127"/>
                        <a:gd name="T84" fmla="*/ 77 w 191"/>
                        <a:gd name="T85" fmla="*/ 65 h 127"/>
                        <a:gd name="T86" fmla="*/ 69 w 191"/>
                        <a:gd name="T87" fmla="*/ 65 h 127"/>
                        <a:gd name="T88" fmla="*/ 60 w 191"/>
                        <a:gd name="T89" fmla="*/ 67 h 127"/>
                        <a:gd name="T90" fmla="*/ 46 w 191"/>
                        <a:gd name="T91" fmla="*/ 63 h 127"/>
                        <a:gd name="T92" fmla="*/ 38 w 191"/>
                        <a:gd name="T93" fmla="*/ 61 h 127"/>
                        <a:gd name="T94" fmla="*/ 28 w 191"/>
                        <a:gd name="T95" fmla="*/ 60 h 127"/>
                        <a:gd name="T96" fmla="*/ 19 w 191"/>
                        <a:gd name="T97" fmla="*/ 63 h 127"/>
                        <a:gd name="T98" fmla="*/ 12 w 191"/>
                        <a:gd name="T99" fmla="*/ 65 h 12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</a:cxnLst>
                      <a:rect l="0" t="0" r="r" b="b"/>
                      <a:pathLst>
                        <a:path w="191" h="127">
                          <a:moveTo>
                            <a:pt x="12" y="65"/>
                          </a:moveTo>
                          <a:lnTo>
                            <a:pt x="8" y="59"/>
                          </a:lnTo>
                          <a:lnTo>
                            <a:pt x="4" y="51"/>
                          </a:lnTo>
                          <a:lnTo>
                            <a:pt x="4" y="41"/>
                          </a:lnTo>
                          <a:lnTo>
                            <a:pt x="3" y="35"/>
                          </a:lnTo>
                          <a:lnTo>
                            <a:pt x="0" y="30"/>
                          </a:lnTo>
                          <a:lnTo>
                            <a:pt x="8" y="22"/>
                          </a:lnTo>
                          <a:lnTo>
                            <a:pt x="19" y="17"/>
                          </a:lnTo>
                          <a:lnTo>
                            <a:pt x="31" y="7"/>
                          </a:lnTo>
                          <a:lnTo>
                            <a:pt x="53" y="3"/>
                          </a:lnTo>
                          <a:lnTo>
                            <a:pt x="69" y="1"/>
                          </a:lnTo>
                          <a:lnTo>
                            <a:pt x="93" y="0"/>
                          </a:lnTo>
                          <a:lnTo>
                            <a:pt x="120" y="0"/>
                          </a:lnTo>
                          <a:lnTo>
                            <a:pt x="112" y="10"/>
                          </a:lnTo>
                          <a:lnTo>
                            <a:pt x="127" y="10"/>
                          </a:lnTo>
                          <a:lnTo>
                            <a:pt x="138" y="10"/>
                          </a:lnTo>
                          <a:lnTo>
                            <a:pt x="152" y="13"/>
                          </a:lnTo>
                          <a:lnTo>
                            <a:pt x="166" y="18"/>
                          </a:lnTo>
                          <a:lnTo>
                            <a:pt x="176" y="24"/>
                          </a:lnTo>
                          <a:lnTo>
                            <a:pt x="178" y="33"/>
                          </a:lnTo>
                          <a:lnTo>
                            <a:pt x="172" y="41"/>
                          </a:lnTo>
                          <a:lnTo>
                            <a:pt x="180" y="49"/>
                          </a:lnTo>
                          <a:lnTo>
                            <a:pt x="186" y="64"/>
                          </a:lnTo>
                          <a:lnTo>
                            <a:pt x="188" y="77"/>
                          </a:lnTo>
                          <a:lnTo>
                            <a:pt x="190" y="86"/>
                          </a:lnTo>
                          <a:lnTo>
                            <a:pt x="188" y="104"/>
                          </a:lnTo>
                          <a:lnTo>
                            <a:pt x="186" y="119"/>
                          </a:lnTo>
                          <a:lnTo>
                            <a:pt x="174" y="109"/>
                          </a:lnTo>
                          <a:lnTo>
                            <a:pt x="169" y="112"/>
                          </a:lnTo>
                          <a:lnTo>
                            <a:pt x="166" y="116"/>
                          </a:lnTo>
                          <a:lnTo>
                            <a:pt x="164" y="122"/>
                          </a:lnTo>
                          <a:lnTo>
                            <a:pt x="161" y="126"/>
                          </a:lnTo>
                          <a:lnTo>
                            <a:pt x="154" y="123"/>
                          </a:lnTo>
                          <a:lnTo>
                            <a:pt x="156" y="106"/>
                          </a:lnTo>
                          <a:lnTo>
                            <a:pt x="156" y="91"/>
                          </a:lnTo>
                          <a:lnTo>
                            <a:pt x="144" y="82"/>
                          </a:lnTo>
                          <a:lnTo>
                            <a:pt x="140" y="67"/>
                          </a:lnTo>
                          <a:lnTo>
                            <a:pt x="138" y="52"/>
                          </a:lnTo>
                          <a:lnTo>
                            <a:pt x="122" y="58"/>
                          </a:lnTo>
                          <a:lnTo>
                            <a:pt x="105" y="60"/>
                          </a:lnTo>
                          <a:lnTo>
                            <a:pt x="115" y="65"/>
                          </a:lnTo>
                          <a:lnTo>
                            <a:pt x="95" y="65"/>
                          </a:lnTo>
                          <a:lnTo>
                            <a:pt x="77" y="65"/>
                          </a:lnTo>
                          <a:lnTo>
                            <a:pt x="69" y="65"/>
                          </a:lnTo>
                          <a:lnTo>
                            <a:pt x="60" y="67"/>
                          </a:lnTo>
                          <a:lnTo>
                            <a:pt x="46" y="63"/>
                          </a:lnTo>
                          <a:lnTo>
                            <a:pt x="38" y="61"/>
                          </a:lnTo>
                          <a:lnTo>
                            <a:pt x="28" y="60"/>
                          </a:lnTo>
                          <a:lnTo>
                            <a:pt x="19" y="63"/>
                          </a:lnTo>
                          <a:lnTo>
                            <a:pt x="12" y="65"/>
                          </a:lnTo>
                        </a:path>
                      </a:pathLst>
                    </a:custGeom>
                    <a:solidFill>
                      <a:srgbClr val="FF8000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grpSp>
                  <p:nvGrpSpPr>
                    <p:cNvPr id="494" name="Group 6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478" y="2679"/>
                      <a:ext cx="126" cy="135"/>
                      <a:chOff x="5478" y="2679"/>
                      <a:chExt cx="126" cy="135"/>
                    </a:xfrm>
                  </p:grpSpPr>
                  <p:sp>
                    <p:nvSpPr>
                      <p:cNvPr id="495" name="Freeform 6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519" y="2750"/>
                        <a:ext cx="42" cy="21"/>
                      </a:xfrm>
                      <a:custGeom>
                        <a:avLst/>
                        <a:gdLst>
                          <a:gd name="T0" fmla="*/ 2 w 42"/>
                          <a:gd name="T1" fmla="*/ 0 h 21"/>
                          <a:gd name="T2" fmla="*/ 0 w 42"/>
                          <a:gd name="T3" fmla="*/ 6 h 21"/>
                          <a:gd name="T4" fmla="*/ 1 w 42"/>
                          <a:gd name="T5" fmla="*/ 11 h 21"/>
                          <a:gd name="T6" fmla="*/ 3 w 42"/>
                          <a:gd name="T7" fmla="*/ 14 h 21"/>
                          <a:gd name="T8" fmla="*/ 8 w 42"/>
                          <a:gd name="T9" fmla="*/ 17 h 21"/>
                          <a:gd name="T10" fmla="*/ 14 w 42"/>
                          <a:gd name="T11" fmla="*/ 18 h 21"/>
                          <a:gd name="T12" fmla="*/ 21 w 42"/>
                          <a:gd name="T13" fmla="*/ 20 h 21"/>
                          <a:gd name="T14" fmla="*/ 26 w 42"/>
                          <a:gd name="T15" fmla="*/ 18 h 21"/>
                          <a:gd name="T16" fmla="*/ 30 w 42"/>
                          <a:gd name="T17" fmla="*/ 17 h 21"/>
                          <a:gd name="T18" fmla="*/ 36 w 42"/>
                          <a:gd name="T19" fmla="*/ 15 h 21"/>
                          <a:gd name="T20" fmla="*/ 38 w 42"/>
                          <a:gd name="T21" fmla="*/ 12 h 21"/>
                          <a:gd name="T22" fmla="*/ 39 w 42"/>
                          <a:gd name="T23" fmla="*/ 8 h 21"/>
                          <a:gd name="T24" fmla="*/ 41 w 42"/>
                          <a:gd name="T25" fmla="*/ 5 h 21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</a:cxnLst>
                        <a:rect l="0" t="0" r="r" b="b"/>
                        <a:pathLst>
                          <a:path w="42" h="21">
                            <a:moveTo>
                              <a:pt x="2" y="0"/>
                            </a:moveTo>
                            <a:lnTo>
                              <a:pt x="0" y="6"/>
                            </a:lnTo>
                            <a:lnTo>
                              <a:pt x="1" y="11"/>
                            </a:lnTo>
                            <a:lnTo>
                              <a:pt x="3" y="14"/>
                            </a:lnTo>
                            <a:lnTo>
                              <a:pt x="8" y="17"/>
                            </a:lnTo>
                            <a:lnTo>
                              <a:pt x="14" y="18"/>
                            </a:lnTo>
                            <a:lnTo>
                              <a:pt x="21" y="20"/>
                            </a:lnTo>
                            <a:lnTo>
                              <a:pt x="26" y="18"/>
                            </a:lnTo>
                            <a:lnTo>
                              <a:pt x="30" y="17"/>
                            </a:lnTo>
                            <a:lnTo>
                              <a:pt x="36" y="15"/>
                            </a:lnTo>
                            <a:lnTo>
                              <a:pt x="38" y="12"/>
                            </a:lnTo>
                            <a:lnTo>
                              <a:pt x="39" y="8"/>
                            </a:lnTo>
                            <a:lnTo>
                              <a:pt x="41" y="5"/>
                            </a:lnTo>
                          </a:path>
                        </a:pathLst>
                      </a:custGeom>
                      <a:noFill/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pt-BR"/>
                      </a:p>
                    </p:txBody>
                  </p:sp>
                  <p:grpSp>
                    <p:nvGrpSpPr>
                      <p:cNvPr id="496" name="Group 6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504" y="2775"/>
                        <a:ext cx="96" cy="39"/>
                        <a:chOff x="5504" y="2775"/>
                        <a:chExt cx="96" cy="39"/>
                      </a:xfrm>
                    </p:grpSpPr>
                    <p:sp>
                      <p:nvSpPr>
                        <p:cNvPr id="514" name="Freeform 64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5510" y="2782"/>
                          <a:ext cx="71" cy="32"/>
                        </a:xfrm>
                        <a:custGeom>
                          <a:avLst/>
                          <a:gdLst>
                            <a:gd name="T0" fmla="*/ 0 w 71"/>
                            <a:gd name="T1" fmla="*/ 1 h 32"/>
                            <a:gd name="T2" fmla="*/ 5 w 71"/>
                            <a:gd name="T3" fmla="*/ 4 h 32"/>
                            <a:gd name="T4" fmla="*/ 13 w 71"/>
                            <a:gd name="T5" fmla="*/ 7 h 32"/>
                            <a:gd name="T6" fmla="*/ 18 w 71"/>
                            <a:gd name="T7" fmla="*/ 8 h 32"/>
                            <a:gd name="T8" fmla="*/ 26 w 71"/>
                            <a:gd name="T9" fmla="*/ 11 h 32"/>
                            <a:gd name="T10" fmla="*/ 33 w 71"/>
                            <a:gd name="T11" fmla="*/ 12 h 32"/>
                            <a:gd name="T12" fmla="*/ 40 w 71"/>
                            <a:gd name="T13" fmla="*/ 11 h 32"/>
                            <a:gd name="T14" fmla="*/ 45 w 71"/>
                            <a:gd name="T15" fmla="*/ 11 h 32"/>
                            <a:gd name="T16" fmla="*/ 52 w 71"/>
                            <a:gd name="T17" fmla="*/ 8 h 32"/>
                            <a:gd name="T18" fmla="*/ 58 w 71"/>
                            <a:gd name="T19" fmla="*/ 7 h 32"/>
                            <a:gd name="T20" fmla="*/ 61 w 71"/>
                            <a:gd name="T21" fmla="*/ 6 h 32"/>
                            <a:gd name="T22" fmla="*/ 70 w 71"/>
                            <a:gd name="T23" fmla="*/ 0 h 32"/>
                            <a:gd name="T24" fmla="*/ 65 w 71"/>
                            <a:gd name="T25" fmla="*/ 11 h 32"/>
                            <a:gd name="T26" fmla="*/ 61 w 71"/>
                            <a:gd name="T27" fmla="*/ 16 h 32"/>
                            <a:gd name="T28" fmla="*/ 59 w 71"/>
                            <a:gd name="T29" fmla="*/ 19 h 32"/>
                            <a:gd name="T30" fmla="*/ 55 w 71"/>
                            <a:gd name="T31" fmla="*/ 24 h 32"/>
                            <a:gd name="T32" fmla="*/ 53 w 71"/>
                            <a:gd name="T33" fmla="*/ 26 h 32"/>
                            <a:gd name="T34" fmla="*/ 48 w 71"/>
                            <a:gd name="T35" fmla="*/ 28 h 32"/>
                            <a:gd name="T36" fmla="*/ 45 w 71"/>
                            <a:gd name="T37" fmla="*/ 29 h 32"/>
                            <a:gd name="T38" fmla="*/ 39 w 71"/>
                            <a:gd name="T39" fmla="*/ 31 h 32"/>
                            <a:gd name="T40" fmla="*/ 33 w 71"/>
                            <a:gd name="T41" fmla="*/ 31 h 32"/>
                            <a:gd name="T42" fmla="*/ 27 w 71"/>
                            <a:gd name="T43" fmla="*/ 29 h 32"/>
                            <a:gd name="T44" fmla="*/ 22 w 71"/>
                            <a:gd name="T45" fmla="*/ 28 h 32"/>
                            <a:gd name="T46" fmla="*/ 17 w 71"/>
                            <a:gd name="T47" fmla="*/ 26 h 32"/>
                            <a:gd name="T48" fmla="*/ 13 w 71"/>
                            <a:gd name="T49" fmla="*/ 22 h 32"/>
                            <a:gd name="T50" fmla="*/ 8 w 71"/>
                            <a:gd name="T51" fmla="*/ 17 h 32"/>
                            <a:gd name="T52" fmla="*/ 5 w 71"/>
                            <a:gd name="T53" fmla="*/ 13 h 32"/>
                            <a:gd name="T54" fmla="*/ 3 w 71"/>
                            <a:gd name="T55" fmla="*/ 9 h 32"/>
                            <a:gd name="T56" fmla="*/ 0 w 71"/>
                            <a:gd name="T57" fmla="*/ 1 h 32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</a:cxnLst>
                          <a:rect l="0" t="0" r="r" b="b"/>
                          <a:pathLst>
                            <a:path w="71" h="32">
                              <a:moveTo>
                                <a:pt x="0" y="1"/>
                              </a:moveTo>
                              <a:lnTo>
                                <a:pt x="5" y="4"/>
                              </a:lnTo>
                              <a:lnTo>
                                <a:pt x="13" y="7"/>
                              </a:lnTo>
                              <a:lnTo>
                                <a:pt x="18" y="8"/>
                              </a:lnTo>
                              <a:lnTo>
                                <a:pt x="26" y="11"/>
                              </a:lnTo>
                              <a:lnTo>
                                <a:pt x="33" y="12"/>
                              </a:lnTo>
                              <a:lnTo>
                                <a:pt x="40" y="11"/>
                              </a:lnTo>
                              <a:lnTo>
                                <a:pt x="45" y="11"/>
                              </a:lnTo>
                              <a:lnTo>
                                <a:pt x="52" y="8"/>
                              </a:lnTo>
                              <a:lnTo>
                                <a:pt x="58" y="7"/>
                              </a:lnTo>
                              <a:lnTo>
                                <a:pt x="61" y="6"/>
                              </a:lnTo>
                              <a:lnTo>
                                <a:pt x="70" y="0"/>
                              </a:lnTo>
                              <a:lnTo>
                                <a:pt x="65" y="11"/>
                              </a:lnTo>
                              <a:lnTo>
                                <a:pt x="61" y="16"/>
                              </a:lnTo>
                              <a:lnTo>
                                <a:pt x="59" y="19"/>
                              </a:lnTo>
                              <a:lnTo>
                                <a:pt x="55" y="24"/>
                              </a:lnTo>
                              <a:lnTo>
                                <a:pt x="53" y="26"/>
                              </a:lnTo>
                              <a:lnTo>
                                <a:pt x="48" y="28"/>
                              </a:lnTo>
                              <a:lnTo>
                                <a:pt x="45" y="29"/>
                              </a:lnTo>
                              <a:lnTo>
                                <a:pt x="39" y="31"/>
                              </a:lnTo>
                              <a:lnTo>
                                <a:pt x="33" y="31"/>
                              </a:lnTo>
                              <a:lnTo>
                                <a:pt x="27" y="29"/>
                              </a:lnTo>
                              <a:lnTo>
                                <a:pt x="22" y="28"/>
                              </a:lnTo>
                              <a:lnTo>
                                <a:pt x="17" y="26"/>
                              </a:lnTo>
                              <a:lnTo>
                                <a:pt x="13" y="22"/>
                              </a:lnTo>
                              <a:lnTo>
                                <a:pt x="8" y="17"/>
                              </a:lnTo>
                              <a:lnTo>
                                <a:pt x="5" y="13"/>
                              </a:lnTo>
                              <a:lnTo>
                                <a:pt x="3" y="9"/>
                              </a:lnTo>
                              <a:lnTo>
                                <a:pt x="0" y="1"/>
                              </a:lnTo>
                            </a:path>
                          </a:pathLst>
                        </a:custGeom>
                        <a:solidFill>
                          <a:srgbClr val="FFFFFF"/>
                        </a:solidFill>
                        <a:ln w="12700" cap="rnd" cmpd="sng">
                          <a:solidFill>
                            <a:srgbClr val="402000"/>
                          </a:solidFill>
                          <a:prstDash val="solid"/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515" name="Freeform 65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5580" y="2775"/>
                          <a:ext cx="20" cy="20"/>
                        </a:xfrm>
                        <a:custGeom>
                          <a:avLst/>
                          <a:gdLst>
                            <a:gd name="T0" fmla="*/ 0 w 20"/>
                            <a:gd name="T1" fmla="*/ 0 h 20"/>
                            <a:gd name="T2" fmla="*/ 0 w 20"/>
                            <a:gd name="T3" fmla="*/ 5 h 20"/>
                            <a:gd name="T4" fmla="*/ 4 w 20"/>
                            <a:gd name="T5" fmla="*/ 10 h 20"/>
                            <a:gd name="T6" fmla="*/ 9 w 20"/>
                            <a:gd name="T7" fmla="*/ 16 h 20"/>
                            <a:gd name="T8" fmla="*/ 19 w 20"/>
                            <a:gd name="T9" fmla="*/ 19 h 2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</a:cxnLst>
                          <a:rect l="0" t="0" r="r" b="b"/>
                          <a:pathLst>
                            <a:path w="20" h="20">
                              <a:moveTo>
                                <a:pt x="0" y="0"/>
                              </a:moveTo>
                              <a:lnTo>
                                <a:pt x="0" y="5"/>
                              </a:lnTo>
                              <a:lnTo>
                                <a:pt x="4" y="10"/>
                              </a:lnTo>
                              <a:lnTo>
                                <a:pt x="9" y="16"/>
                              </a:lnTo>
                              <a:lnTo>
                                <a:pt x="19" y="19"/>
                              </a:lnTo>
                            </a:path>
                          </a:pathLst>
                        </a:custGeom>
                        <a:noFill/>
                        <a:ln w="12700" cap="rnd" cmpd="sng">
                          <a:solidFill>
                            <a:srgbClr val="402000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516" name="Freeform 66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5504" y="2777"/>
                          <a:ext cx="20" cy="19"/>
                        </a:xfrm>
                        <a:custGeom>
                          <a:avLst/>
                          <a:gdLst>
                            <a:gd name="T0" fmla="*/ 19 w 20"/>
                            <a:gd name="T1" fmla="*/ 0 h 19"/>
                            <a:gd name="T2" fmla="*/ 19 w 20"/>
                            <a:gd name="T3" fmla="*/ 6 h 19"/>
                            <a:gd name="T4" fmla="*/ 19 w 20"/>
                            <a:gd name="T5" fmla="*/ 9 h 19"/>
                            <a:gd name="T6" fmla="*/ 9 w 20"/>
                            <a:gd name="T7" fmla="*/ 13 h 19"/>
                            <a:gd name="T8" fmla="*/ 0 w 20"/>
                            <a:gd name="T9" fmla="*/ 18 h 19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</a:cxnLst>
                          <a:rect l="0" t="0" r="r" b="b"/>
                          <a:pathLst>
                            <a:path w="20" h="19">
                              <a:moveTo>
                                <a:pt x="19" y="0"/>
                              </a:moveTo>
                              <a:lnTo>
                                <a:pt x="19" y="6"/>
                              </a:lnTo>
                              <a:lnTo>
                                <a:pt x="19" y="9"/>
                              </a:lnTo>
                              <a:lnTo>
                                <a:pt x="9" y="13"/>
                              </a:lnTo>
                              <a:lnTo>
                                <a:pt x="0" y="18"/>
                              </a:lnTo>
                            </a:path>
                          </a:pathLst>
                        </a:custGeom>
                        <a:noFill/>
                        <a:ln w="12700" cap="rnd" cmpd="sng">
                          <a:solidFill>
                            <a:srgbClr val="402000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t-BR"/>
                        </a:p>
                      </p:txBody>
                    </p:sp>
                  </p:grpSp>
                  <p:grpSp>
                    <p:nvGrpSpPr>
                      <p:cNvPr id="497" name="Group 6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484" y="2704"/>
                        <a:ext cx="115" cy="22"/>
                        <a:chOff x="5484" y="2704"/>
                        <a:chExt cx="115" cy="22"/>
                      </a:xfrm>
                    </p:grpSpPr>
                    <p:grpSp>
                      <p:nvGrpSpPr>
                        <p:cNvPr id="508" name="Group 68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5555" y="2704"/>
                          <a:ext cx="44" cy="20"/>
                          <a:chOff x="5555" y="2704"/>
                          <a:chExt cx="44" cy="20"/>
                        </a:xfrm>
                      </p:grpSpPr>
                      <p:sp>
                        <p:nvSpPr>
                          <p:cNvPr id="512" name="Freeform 69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5555" y="2704"/>
                            <a:ext cx="43" cy="20"/>
                          </a:xfrm>
                          <a:custGeom>
                            <a:avLst/>
                            <a:gdLst>
                              <a:gd name="T0" fmla="*/ 6 w 43"/>
                              <a:gd name="T1" fmla="*/ 5 h 20"/>
                              <a:gd name="T2" fmla="*/ 9 w 43"/>
                              <a:gd name="T3" fmla="*/ 2 h 20"/>
                              <a:gd name="T4" fmla="*/ 15 w 43"/>
                              <a:gd name="T5" fmla="*/ 1 h 20"/>
                              <a:gd name="T6" fmla="*/ 21 w 43"/>
                              <a:gd name="T7" fmla="*/ 0 h 20"/>
                              <a:gd name="T8" fmla="*/ 26 w 43"/>
                              <a:gd name="T9" fmla="*/ 1 h 20"/>
                              <a:gd name="T10" fmla="*/ 31 w 43"/>
                              <a:gd name="T11" fmla="*/ 2 h 20"/>
                              <a:gd name="T12" fmla="*/ 37 w 43"/>
                              <a:gd name="T13" fmla="*/ 4 h 20"/>
                              <a:gd name="T14" fmla="*/ 42 w 43"/>
                              <a:gd name="T15" fmla="*/ 10 h 20"/>
                              <a:gd name="T16" fmla="*/ 34 w 43"/>
                              <a:gd name="T17" fmla="*/ 15 h 20"/>
                              <a:gd name="T18" fmla="*/ 30 w 43"/>
                              <a:gd name="T19" fmla="*/ 17 h 20"/>
                              <a:gd name="T20" fmla="*/ 25 w 43"/>
                              <a:gd name="T21" fmla="*/ 19 h 20"/>
                              <a:gd name="T22" fmla="*/ 20 w 43"/>
                              <a:gd name="T23" fmla="*/ 19 h 20"/>
                              <a:gd name="T24" fmla="*/ 15 w 43"/>
                              <a:gd name="T25" fmla="*/ 17 h 20"/>
                              <a:gd name="T26" fmla="*/ 9 w 43"/>
                              <a:gd name="T27" fmla="*/ 16 h 20"/>
                              <a:gd name="T28" fmla="*/ 6 w 43"/>
                              <a:gd name="T29" fmla="*/ 14 h 20"/>
                              <a:gd name="T30" fmla="*/ 0 w 43"/>
                              <a:gd name="T31" fmla="*/ 13 h 20"/>
                              <a:gd name="T32" fmla="*/ 2 w 43"/>
                              <a:gd name="T33" fmla="*/ 8 h 20"/>
                              <a:gd name="T34" fmla="*/ 6 w 43"/>
                              <a:gd name="T35" fmla="*/ 5 h 2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  <a:cxn ang="0">
                                <a:pos x="T18" y="T19"/>
                              </a:cxn>
                              <a:cxn ang="0">
                                <a:pos x="T20" y="T21"/>
                              </a:cxn>
                              <a:cxn ang="0">
                                <a:pos x="T22" y="T23"/>
                              </a:cxn>
                              <a:cxn ang="0">
                                <a:pos x="T24" y="T25"/>
                              </a:cxn>
                              <a:cxn ang="0">
                                <a:pos x="T26" y="T27"/>
                              </a:cxn>
                              <a:cxn ang="0">
                                <a:pos x="T28" y="T29"/>
                              </a:cxn>
                              <a:cxn ang="0">
                                <a:pos x="T30" y="T31"/>
                              </a:cxn>
                              <a:cxn ang="0">
                                <a:pos x="T32" y="T33"/>
                              </a:cxn>
                              <a:cxn ang="0">
                                <a:pos x="T34" y="T35"/>
                              </a:cxn>
                            </a:cxnLst>
                            <a:rect l="0" t="0" r="r" b="b"/>
                            <a:pathLst>
                              <a:path w="43" h="20">
                                <a:moveTo>
                                  <a:pt x="6" y="5"/>
                                </a:moveTo>
                                <a:lnTo>
                                  <a:pt x="9" y="2"/>
                                </a:lnTo>
                                <a:lnTo>
                                  <a:pt x="15" y="1"/>
                                </a:lnTo>
                                <a:lnTo>
                                  <a:pt x="21" y="0"/>
                                </a:lnTo>
                                <a:lnTo>
                                  <a:pt x="26" y="1"/>
                                </a:lnTo>
                                <a:lnTo>
                                  <a:pt x="31" y="2"/>
                                </a:lnTo>
                                <a:lnTo>
                                  <a:pt x="37" y="4"/>
                                </a:lnTo>
                                <a:lnTo>
                                  <a:pt x="42" y="10"/>
                                </a:lnTo>
                                <a:lnTo>
                                  <a:pt x="34" y="15"/>
                                </a:lnTo>
                                <a:lnTo>
                                  <a:pt x="30" y="17"/>
                                </a:lnTo>
                                <a:lnTo>
                                  <a:pt x="25" y="19"/>
                                </a:lnTo>
                                <a:lnTo>
                                  <a:pt x="20" y="19"/>
                                </a:lnTo>
                                <a:lnTo>
                                  <a:pt x="15" y="17"/>
                                </a:lnTo>
                                <a:lnTo>
                                  <a:pt x="9" y="16"/>
                                </a:lnTo>
                                <a:lnTo>
                                  <a:pt x="6" y="14"/>
                                </a:lnTo>
                                <a:lnTo>
                                  <a:pt x="0" y="13"/>
                                </a:lnTo>
                                <a:lnTo>
                                  <a:pt x="2" y="8"/>
                                </a:lnTo>
                                <a:lnTo>
                                  <a:pt x="6" y="5"/>
                                </a:lnTo>
                              </a:path>
                            </a:pathLst>
                          </a:custGeom>
                          <a:solidFill>
                            <a:srgbClr val="FFFFFF"/>
                          </a:solidFill>
                          <a:ln w="12700" cap="rnd" cmpd="sng">
                            <a:solidFill>
                              <a:srgbClr val="402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pt-BR"/>
                          </a:p>
                        </p:txBody>
                      </p:sp>
                      <p:sp>
                        <p:nvSpPr>
                          <p:cNvPr id="513" name="Freeform 70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5559" y="2704"/>
                            <a:ext cx="40" cy="20"/>
                          </a:xfrm>
                          <a:custGeom>
                            <a:avLst/>
                            <a:gdLst>
                              <a:gd name="T0" fmla="*/ 0 w 40"/>
                              <a:gd name="T1" fmla="*/ 19 h 20"/>
                              <a:gd name="T2" fmla="*/ 4 w 40"/>
                              <a:gd name="T3" fmla="*/ 14 h 20"/>
                              <a:gd name="T4" fmla="*/ 8 w 40"/>
                              <a:gd name="T5" fmla="*/ 11 h 20"/>
                              <a:gd name="T6" fmla="*/ 14 w 40"/>
                              <a:gd name="T7" fmla="*/ 9 h 20"/>
                              <a:gd name="T8" fmla="*/ 20 w 40"/>
                              <a:gd name="T9" fmla="*/ 9 h 20"/>
                              <a:gd name="T10" fmla="*/ 28 w 40"/>
                              <a:gd name="T11" fmla="*/ 11 h 20"/>
                              <a:gd name="T12" fmla="*/ 34 w 40"/>
                              <a:gd name="T13" fmla="*/ 14 h 20"/>
                              <a:gd name="T14" fmla="*/ 39 w 40"/>
                              <a:gd name="T15" fmla="*/ 19 h 20"/>
                              <a:gd name="T16" fmla="*/ 34 w 40"/>
                              <a:gd name="T17" fmla="*/ 9 h 20"/>
                              <a:gd name="T18" fmla="*/ 30 w 40"/>
                              <a:gd name="T19" fmla="*/ 4 h 20"/>
                              <a:gd name="T20" fmla="*/ 27 w 40"/>
                              <a:gd name="T21" fmla="*/ 2 h 20"/>
                              <a:gd name="T22" fmla="*/ 20 w 40"/>
                              <a:gd name="T23" fmla="*/ 0 h 20"/>
                              <a:gd name="T24" fmla="*/ 15 w 40"/>
                              <a:gd name="T25" fmla="*/ 0 h 20"/>
                              <a:gd name="T26" fmla="*/ 9 w 40"/>
                              <a:gd name="T27" fmla="*/ 2 h 20"/>
                              <a:gd name="T28" fmla="*/ 5 w 40"/>
                              <a:gd name="T29" fmla="*/ 4 h 20"/>
                              <a:gd name="T30" fmla="*/ 0 w 40"/>
                              <a:gd name="T31" fmla="*/ 19 h 2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  <a:cxn ang="0">
                                <a:pos x="T18" y="T19"/>
                              </a:cxn>
                              <a:cxn ang="0">
                                <a:pos x="T20" y="T21"/>
                              </a:cxn>
                              <a:cxn ang="0">
                                <a:pos x="T22" y="T23"/>
                              </a:cxn>
                              <a:cxn ang="0">
                                <a:pos x="T24" y="T25"/>
                              </a:cxn>
                              <a:cxn ang="0">
                                <a:pos x="T26" y="T27"/>
                              </a:cxn>
                              <a:cxn ang="0">
                                <a:pos x="T28" y="T29"/>
                              </a:cxn>
                              <a:cxn ang="0">
                                <a:pos x="T30" y="T31"/>
                              </a:cxn>
                            </a:cxnLst>
                            <a:rect l="0" t="0" r="r" b="b"/>
                            <a:pathLst>
                              <a:path w="40" h="20">
                                <a:moveTo>
                                  <a:pt x="0" y="19"/>
                                </a:moveTo>
                                <a:lnTo>
                                  <a:pt x="4" y="14"/>
                                </a:lnTo>
                                <a:lnTo>
                                  <a:pt x="8" y="11"/>
                                </a:lnTo>
                                <a:lnTo>
                                  <a:pt x="14" y="9"/>
                                </a:lnTo>
                                <a:lnTo>
                                  <a:pt x="20" y="9"/>
                                </a:lnTo>
                                <a:lnTo>
                                  <a:pt x="28" y="11"/>
                                </a:lnTo>
                                <a:lnTo>
                                  <a:pt x="34" y="14"/>
                                </a:lnTo>
                                <a:lnTo>
                                  <a:pt x="39" y="19"/>
                                </a:lnTo>
                                <a:lnTo>
                                  <a:pt x="34" y="9"/>
                                </a:lnTo>
                                <a:lnTo>
                                  <a:pt x="30" y="4"/>
                                </a:lnTo>
                                <a:lnTo>
                                  <a:pt x="27" y="2"/>
                                </a:lnTo>
                                <a:lnTo>
                                  <a:pt x="20" y="0"/>
                                </a:lnTo>
                                <a:lnTo>
                                  <a:pt x="15" y="0"/>
                                </a:lnTo>
                                <a:lnTo>
                                  <a:pt x="9" y="2"/>
                                </a:lnTo>
                                <a:lnTo>
                                  <a:pt x="5" y="4"/>
                                </a:lnTo>
                                <a:lnTo>
                                  <a:pt x="0" y="19"/>
                                </a:lnTo>
                              </a:path>
                            </a:pathLst>
                          </a:custGeom>
                          <a:solidFill>
                            <a:srgbClr val="FFC080"/>
                          </a:solidFill>
                          <a:ln w="12700" cap="rnd" cmpd="sng">
                            <a:solidFill>
                              <a:srgbClr val="402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pt-BR"/>
                          </a:p>
                        </p:txBody>
                      </p:sp>
                    </p:grpSp>
                    <p:grpSp>
                      <p:nvGrpSpPr>
                        <p:cNvPr id="509" name="Group 71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5484" y="2704"/>
                          <a:ext cx="43" cy="22"/>
                          <a:chOff x="5484" y="2704"/>
                          <a:chExt cx="43" cy="22"/>
                        </a:xfrm>
                      </p:grpSpPr>
                      <p:sp>
                        <p:nvSpPr>
                          <p:cNvPr id="510" name="Freeform 72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5484" y="2704"/>
                            <a:ext cx="43" cy="22"/>
                          </a:xfrm>
                          <a:custGeom>
                            <a:avLst/>
                            <a:gdLst>
                              <a:gd name="T0" fmla="*/ 36 w 43"/>
                              <a:gd name="T1" fmla="*/ 7 h 22"/>
                              <a:gd name="T2" fmla="*/ 31 w 43"/>
                              <a:gd name="T3" fmla="*/ 3 h 22"/>
                              <a:gd name="T4" fmla="*/ 25 w 43"/>
                              <a:gd name="T5" fmla="*/ 1 h 22"/>
                              <a:gd name="T6" fmla="*/ 21 w 43"/>
                              <a:gd name="T7" fmla="*/ 0 h 22"/>
                              <a:gd name="T8" fmla="*/ 16 w 43"/>
                              <a:gd name="T9" fmla="*/ 1 h 22"/>
                              <a:gd name="T10" fmla="*/ 11 w 43"/>
                              <a:gd name="T11" fmla="*/ 2 h 22"/>
                              <a:gd name="T12" fmla="*/ 7 w 43"/>
                              <a:gd name="T13" fmla="*/ 5 h 22"/>
                              <a:gd name="T14" fmla="*/ 0 w 43"/>
                              <a:gd name="T15" fmla="*/ 11 h 22"/>
                              <a:gd name="T16" fmla="*/ 7 w 43"/>
                              <a:gd name="T17" fmla="*/ 16 h 22"/>
                              <a:gd name="T18" fmla="*/ 11 w 43"/>
                              <a:gd name="T19" fmla="*/ 18 h 22"/>
                              <a:gd name="T20" fmla="*/ 16 w 43"/>
                              <a:gd name="T21" fmla="*/ 21 h 22"/>
                              <a:gd name="T22" fmla="*/ 22 w 43"/>
                              <a:gd name="T23" fmla="*/ 21 h 22"/>
                              <a:gd name="T24" fmla="*/ 26 w 43"/>
                              <a:gd name="T25" fmla="*/ 19 h 22"/>
                              <a:gd name="T26" fmla="*/ 32 w 43"/>
                              <a:gd name="T27" fmla="*/ 17 h 22"/>
                              <a:gd name="T28" fmla="*/ 36 w 43"/>
                              <a:gd name="T29" fmla="*/ 16 h 22"/>
                              <a:gd name="T30" fmla="*/ 42 w 43"/>
                              <a:gd name="T31" fmla="*/ 14 h 22"/>
                              <a:gd name="T32" fmla="*/ 39 w 43"/>
                              <a:gd name="T33" fmla="*/ 10 h 22"/>
                              <a:gd name="T34" fmla="*/ 36 w 43"/>
                              <a:gd name="T35" fmla="*/ 7 h 22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  <a:cxn ang="0">
                                <a:pos x="T18" y="T19"/>
                              </a:cxn>
                              <a:cxn ang="0">
                                <a:pos x="T20" y="T21"/>
                              </a:cxn>
                              <a:cxn ang="0">
                                <a:pos x="T22" y="T23"/>
                              </a:cxn>
                              <a:cxn ang="0">
                                <a:pos x="T24" y="T25"/>
                              </a:cxn>
                              <a:cxn ang="0">
                                <a:pos x="T26" y="T27"/>
                              </a:cxn>
                              <a:cxn ang="0">
                                <a:pos x="T28" y="T29"/>
                              </a:cxn>
                              <a:cxn ang="0">
                                <a:pos x="T30" y="T31"/>
                              </a:cxn>
                              <a:cxn ang="0">
                                <a:pos x="T32" y="T33"/>
                              </a:cxn>
                              <a:cxn ang="0">
                                <a:pos x="T34" y="T35"/>
                              </a:cxn>
                            </a:cxnLst>
                            <a:rect l="0" t="0" r="r" b="b"/>
                            <a:pathLst>
                              <a:path w="43" h="22">
                                <a:moveTo>
                                  <a:pt x="36" y="7"/>
                                </a:moveTo>
                                <a:lnTo>
                                  <a:pt x="31" y="3"/>
                                </a:lnTo>
                                <a:lnTo>
                                  <a:pt x="25" y="1"/>
                                </a:lnTo>
                                <a:lnTo>
                                  <a:pt x="21" y="0"/>
                                </a:lnTo>
                                <a:lnTo>
                                  <a:pt x="16" y="1"/>
                                </a:lnTo>
                                <a:lnTo>
                                  <a:pt x="11" y="2"/>
                                </a:lnTo>
                                <a:lnTo>
                                  <a:pt x="7" y="5"/>
                                </a:lnTo>
                                <a:lnTo>
                                  <a:pt x="0" y="11"/>
                                </a:lnTo>
                                <a:lnTo>
                                  <a:pt x="7" y="16"/>
                                </a:lnTo>
                                <a:lnTo>
                                  <a:pt x="11" y="18"/>
                                </a:lnTo>
                                <a:lnTo>
                                  <a:pt x="16" y="21"/>
                                </a:lnTo>
                                <a:lnTo>
                                  <a:pt x="22" y="21"/>
                                </a:lnTo>
                                <a:lnTo>
                                  <a:pt x="26" y="19"/>
                                </a:lnTo>
                                <a:lnTo>
                                  <a:pt x="32" y="17"/>
                                </a:lnTo>
                                <a:lnTo>
                                  <a:pt x="36" y="16"/>
                                </a:lnTo>
                                <a:lnTo>
                                  <a:pt x="42" y="14"/>
                                </a:lnTo>
                                <a:lnTo>
                                  <a:pt x="39" y="10"/>
                                </a:lnTo>
                                <a:lnTo>
                                  <a:pt x="36" y="7"/>
                                </a:lnTo>
                              </a:path>
                            </a:pathLst>
                          </a:custGeom>
                          <a:solidFill>
                            <a:srgbClr val="FFFFFF"/>
                          </a:solidFill>
                          <a:ln w="12700" cap="rnd" cmpd="sng">
                            <a:solidFill>
                              <a:srgbClr val="402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pt-BR"/>
                          </a:p>
                        </p:txBody>
                      </p:sp>
                      <p:sp>
                        <p:nvSpPr>
                          <p:cNvPr id="511" name="Freeform 73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5484" y="2704"/>
                            <a:ext cx="42" cy="20"/>
                          </a:xfrm>
                          <a:custGeom>
                            <a:avLst/>
                            <a:gdLst>
                              <a:gd name="T0" fmla="*/ 41 w 42"/>
                              <a:gd name="T1" fmla="*/ 19 h 20"/>
                              <a:gd name="T2" fmla="*/ 36 w 42"/>
                              <a:gd name="T3" fmla="*/ 12 h 20"/>
                              <a:gd name="T4" fmla="*/ 31 w 42"/>
                              <a:gd name="T5" fmla="*/ 10 h 20"/>
                              <a:gd name="T6" fmla="*/ 26 w 42"/>
                              <a:gd name="T7" fmla="*/ 8 h 20"/>
                              <a:gd name="T8" fmla="*/ 19 w 42"/>
                              <a:gd name="T9" fmla="*/ 8 h 20"/>
                              <a:gd name="T10" fmla="*/ 11 w 42"/>
                              <a:gd name="T11" fmla="*/ 10 h 20"/>
                              <a:gd name="T12" fmla="*/ 6 w 42"/>
                              <a:gd name="T13" fmla="*/ 14 h 20"/>
                              <a:gd name="T14" fmla="*/ 0 w 42"/>
                              <a:gd name="T15" fmla="*/ 16 h 20"/>
                              <a:gd name="T16" fmla="*/ 4 w 42"/>
                              <a:gd name="T17" fmla="*/ 10 h 20"/>
                              <a:gd name="T18" fmla="*/ 8 w 42"/>
                              <a:gd name="T19" fmla="*/ 6 h 20"/>
                              <a:gd name="T20" fmla="*/ 12 w 42"/>
                              <a:gd name="T21" fmla="*/ 2 h 20"/>
                              <a:gd name="T22" fmla="*/ 18 w 42"/>
                              <a:gd name="T23" fmla="*/ 0 h 20"/>
                              <a:gd name="T24" fmla="*/ 24 w 42"/>
                              <a:gd name="T25" fmla="*/ 0 h 20"/>
                              <a:gd name="T26" fmla="*/ 29 w 42"/>
                              <a:gd name="T27" fmla="*/ 2 h 20"/>
                              <a:gd name="T28" fmla="*/ 33 w 42"/>
                              <a:gd name="T29" fmla="*/ 6 h 20"/>
                              <a:gd name="T30" fmla="*/ 41 w 42"/>
                              <a:gd name="T31" fmla="*/ 19 h 2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  <a:cxn ang="0">
                                <a:pos x="T18" y="T19"/>
                              </a:cxn>
                              <a:cxn ang="0">
                                <a:pos x="T20" y="T21"/>
                              </a:cxn>
                              <a:cxn ang="0">
                                <a:pos x="T22" y="T23"/>
                              </a:cxn>
                              <a:cxn ang="0">
                                <a:pos x="T24" y="T25"/>
                              </a:cxn>
                              <a:cxn ang="0">
                                <a:pos x="T26" y="T27"/>
                              </a:cxn>
                              <a:cxn ang="0">
                                <a:pos x="T28" y="T29"/>
                              </a:cxn>
                              <a:cxn ang="0">
                                <a:pos x="T30" y="T31"/>
                              </a:cxn>
                            </a:cxnLst>
                            <a:rect l="0" t="0" r="r" b="b"/>
                            <a:pathLst>
                              <a:path w="42" h="20">
                                <a:moveTo>
                                  <a:pt x="41" y="19"/>
                                </a:moveTo>
                                <a:lnTo>
                                  <a:pt x="36" y="12"/>
                                </a:lnTo>
                                <a:lnTo>
                                  <a:pt x="31" y="10"/>
                                </a:lnTo>
                                <a:lnTo>
                                  <a:pt x="26" y="8"/>
                                </a:lnTo>
                                <a:lnTo>
                                  <a:pt x="19" y="8"/>
                                </a:lnTo>
                                <a:lnTo>
                                  <a:pt x="11" y="10"/>
                                </a:lnTo>
                                <a:lnTo>
                                  <a:pt x="6" y="14"/>
                                </a:lnTo>
                                <a:lnTo>
                                  <a:pt x="0" y="16"/>
                                </a:lnTo>
                                <a:lnTo>
                                  <a:pt x="4" y="10"/>
                                </a:lnTo>
                                <a:lnTo>
                                  <a:pt x="8" y="6"/>
                                </a:lnTo>
                                <a:lnTo>
                                  <a:pt x="12" y="2"/>
                                </a:lnTo>
                                <a:lnTo>
                                  <a:pt x="18" y="0"/>
                                </a:lnTo>
                                <a:lnTo>
                                  <a:pt x="24" y="0"/>
                                </a:lnTo>
                                <a:lnTo>
                                  <a:pt x="29" y="2"/>
                                </a:lnTo>
                                <a:lnTo>
                                  <a:pt x="33" y="6"/>
                                </a:lnTo>
                                <a:lnTo>
                                  <a:pt x="41" y="19"/>
                                </a:lnTo>
                              </a:path>
                            </a:pathLst>
                          </a:custGeom>
                          <a:solidFill>
                            <a:srgbClr val="FFC080"/>
                          </a:solidFill>
                          <a:ln w="12700" cap="rnd" cmpd="sng">
                            <a:solidFill>
                              <a:srgbClr val="402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pt-BR"/>
                          </a:p>
                        </p:txBody>
                      </p:sp>
                    </p:grpSp>
                  </p:grpSp>
                  <p:grpSp>
                    <p:nvGrpSpPr>
                      <p:cNvPr id="498" name="Group 7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497" y="2709"/>
                        <a:ext cx="97" cy="22"/>
                        <a:chOff x="5497" y="2709"/>
                        <a:chExt cx="97" cy="22"/>
                      </a:xfrm>
                    </p:grpSpPr>
                    <p:grpSp>
                      <p:nvGrpSpPr>
                        <p:cNvPr id="502" name="Group 75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5497" y="2710"/>
                          <a:ext cx="23" cy="21"/>
                          <a:chOff x="5497" y="2710"/>
                          <a:chExt cx="23" cy="21"/>
                        </a:xfrm>
                      </p:grpSpPr>
                      <p:sp>
                        <p:nvSpPr>
                          <p:cNvPr id="506" name="Oval 7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97" y="2710"/>
                            <a:ext cx="21" cy="19"/>
                          </a:xfrm>
                          <a:prstGeom prst="ellipse">
                            <a:avLst/>
                          </a:prstGeom>
                          <a:solidFill>
                            <a:srgbClr val="0000FF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pt-BR"/>
                          </a:p>
                        </p:txBody>
                      </p:sp>
                      <p:sp>
                        <p:nvSpPr>
                          <p:cNvPr id="507" name="Oval 7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501" y="2714"/>
                            <a:ext cx="19" cy="17"/>
                          </a:xfrm>
                          <a:prstGeom prst="ellipse">
                            <a:avLst/>
                          </a:prstGeom>
                          <a:solidFill>
                            <a:srgbClr val="000080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pt-BR"/>
                          </a:p>
                        </p:txBody>
                      </p:sp>
                    </p:grpSp>
                    <p:grpSp>
                      <p:nvGrpSpPr>
                        <p:cNvPr id="503" name="Group 78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5567" y="2709"/>
                          <a:ext cx="27" cy="21"/>
                          <a:chOff x="5567" y="2709"/>
                          <a:chExt cx="27" cy="21"/>
                        </a:xfrm>
                      </p:grpSpPr>
                      <p:sp>
                        <p:nvSpPr>
                          <p:cNvPr id="504" name="Oval 7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567" y="2709"/>
                            <a:ext cx="20" cy="18"/>
                          </a:xfrm>
                          <a:prstGeom prst="ellipse">
                            <a:avLst/>
                          </a:prstGeom>
                          <a:solidFill>
                            <a:srgbClr val="0000FF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pt-BR"/>
                          </a:p>
                        </p:txBody>
                      </p:sp>
                      <p:sp>
                        <p:nvSpPr>
                          <p:cNvPr id="505" name="Oval 8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573" y="2711"/>
                            <a:ext cx="21" cy="19"/>
                          </a:xfrm>
                          <a:prstGeom prst="ellipse">
                            <a:avLst/>
                          </a:prstGeom>
                          <a:solidFill>
                            <a:srgbClr val="000080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pt-BR"/>
                          </a:p>
                        </p:txBody>
                      </p:sp>
                    </p:grpSp>
                  </p:grpSp>
                  <p:grpSp>
                    <p:nvGrpSpPr>
                      <p:cNvPr id="499" name="Group 8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478" y="2679"/>
                        <a:ext cx="126" cy="23"/>
                        <a:chOff x="5478" y="2679"/>
                        <a:chExt cx="126" cy="23"/>
                      </a:xfrm>
                    </p:grpSpPr>
                    <p:sp>
                      <p:nvSpPr>
                        <p:cNvPr id="500" name="Freeform 8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5478" y="2683"/>
                          <a:ext cx="49" cy="19"/>
                        </a:xfrm>
                        <a:custGeom>
                          <a:avLst/>
                          <a:gdLst>
                            <a:gd name="T0" fmla="*/ 48 w 49"/>
                            <a:gd name="T1" fmla="*/ 5 h 19"/>
                            <a:gd name="T2" fmla="*/ 42 w 49"/>
                            <a:gd name="T3" fmla="*/ 1 h 19"/>
                            <a:gd name="T4" fmla="*/ 36 w 49"/>
                            <a:gd name="T5" fmla="*/ 0 h 19"/>
                            <a:gd name="T6" fmla="*/ 27 w 49"/>
                            <a:gd name="T7" fmla="*/ 0 h 19"/>
                            <a:gd name="T8" fmla="*/ 18 w 49"/>
                            <a:gd name="T9" fmla="*/ 2 h 19"/>
                            <a:gd name="T10" fmla="*/ 10 w 49"/>
                            <a:gd name="T11" fmla="*/ 6 h 19"/>
                            <a:gd name="T12" fmla="*/ 3 w 49"/>
                            <a:gd name="T13" fmla="*/ 12 h 19"/>
                            <a:gd name="T14" fmla="*/ 0 w 49"/>
                            <a:gd name="T15" fmla="*/ 18 h 19"/>
                            <a:gd name="T16" fmla="*/ 10 w 49"/>
                            <a:gd name="T17" fmla="*/ 11 h 19"/>
                            <a:gd name="T18" fmla="*/ 19 w 49"/>
                            <a:gd name="T19" fmla="*/ 7 h 19"/>
                            <a:gd name="T20" fmla="*/ 32 w 49"/>
                            <a:gd name="T21" fmla="*/ 5 h 19"/>
                            <a:gd name="T22" fmla="*/ 48 w 49"/>
                            <a:gd name="T23" fmla="*/ 5 h 19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</a:cxnLst>
                          <a:rect l="0" t="0" r="r" b="b"/>
                          <a:pathLst>
                            <a:path w="49" h="19">
                              <a:moveTo>
                                <a:pt x="48" y="5"/>
                              </a:moveTo>
                              <a:lnTo>
                                <a:pt x="42" y="1"/>
                              </a:lnTo>
                              <a:lnTo>
                                <a:pt x="36" y="0"/>
                              </a:lnTo>
                              <a:lnTo>
                                <a:pt x="27" y="0"/>
                              </a:lnTo>
                              <a:lnTo>
                                <a:pt x="18" y="2"/>
                              </a:lnTo>
                              <a:lnTo>
                                <a:pt x="10" y="6"/>
                              </a:lnTo>
                              <a:lnTo>
                                <a:pt x="3" y="12"/>
                              </a:lnTo>
                              <a:lnTo>
                                <a:pt x="0" y="18"/>
                              </a:lnTo>
                              <a:lnTo>
                                <a:pt x="10" y="11"/>
                              </a:lnTo>
                              <a:lnTo>
                                <a:pt x="19" y="7"/>
                              </a:lnTo>
                              <a:lnTo>
                                <a:pt x="32" y="5"/>
                              </a:lnTo>
                              <a:lnTo>
                                <a:pt x="48" y="5"/>
                              </a:lnTo>
                            </a:path>
                          </a:pathLst>
                        </a:custGeom>
                        <a:solidFill>
                          <a:srgbClr val="C06000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 cap="rnd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501" name="Freeform 83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5555" y="2679"/>
                          <a:ext cx="49" cy="20"/>
                        </a:xfrm>
                        <a:custGeom>
                          <a:avLst/>
                          <a:gdLst>
                            <a:gd name="T0" fmla="*/ 0 w 49"/>
                            <a:gd name="T1" fmla="*/ 4 h 20"/>
                            <a:gd name="T2" fmla="*/ 5 w 49"/>
                            <a:gd name="T3" fmla="*/ 1 h 20"/>
                            <a:gd name="T4" fmla="*/ 11 w 49"/>
                            <a:gd name="T5" fmla="*/ 0 h 20"/>
                            <a:gd name="T6" fmla="*/ 19 w 49"/>
                            <a:gd name="T7" fmla="*/ 0 h 20"/>
                            <a:gd name="T8" fmla="*/ 29 w 49"/>
                            <a:gd name="T9" fmla="*/ 2 h 20"/>
                            <a:gd name="T10" fmla="*/ 37 w 49"/>
                            <a:gd name="T11" fmla="*/ 6 h 20"/>
                            <a:gd name="T12" fmla="*/ 44 w 49"/>
                            <a:gd name="T13" fmla="*/ 12 h 20"/>
                            <a:gd name="T14" fmla="*/ 48 w 49"/>
                            <a:gd name="T15" fmla="*/ 19 h 20"/>
                            <a:gd name="T16" fmla="*/ 36 w 49"/>
                            <a:gd name="T17" fmla="*/ 12 h 20"/>
                            <a:gd name="T18" fmla="*/ 28 w 49"/>
                            <a:gd name="T19" fmla="*/ 8 h 20"/>
                            <a:gd name="T20" fmla="*/ 15 w 49"/>
                            <a:gd name="T21" fmla="*/ 4 h 20"/>
                            <a:gd name="T22" fmla="*/ 0 w 49"/>
                            <a:gd name="T23" fmla="*/ 4 h 2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</a:cxnLst>
                          <a:rect l="0" t="0" r="r" b="b"/>
                          <a:pathLst>
                            <a:path w="49" h="20">
                              <a:moveTo>
                                <a:pt x="0" y="4"/>
                              </a:moveTo>
                              <a:lnTo>
                                <a:pt x="5" y="1"/>
                              </a:lnTo>
                              <a:lnTo>
                                <a:pt x="11" y="0"/>
                              </a:lnTo>
                              <a:lnTo>
                                <a:pt x="19" y="0"/>
                              </a:lnTo>
                              <a:lnTo>
                                <a:pt x="29" y="2"/>
                              </a:lnTo>
                              <a:lnTo>
                                <a:pt x="37" y="6"/>
                              </a:lnTo>
                              <a:lnTo>
                                <a:pt x="44" y="12"/>
                              </a:lnTo>
                              <a:lnTo>
                                <a:pt x="48" y="19"/>
                              </a:lnTo>
                              <a:lnTo>
                                <a:pt x="36" y="12"/>
                              </a:lnTo>
                              <a:lnTo>
                                <a:pt x="28" y="8"/>
                              </a:lnTo>
                              <a:lnTo>
                                <a:pt x="15" y="4"/>
                              </a:lnTo>
                              <a:lnTo>
                                <a:pt x="0" y="4"/>
                              </a:lnTo>
                            </a:path>
                          </a:pathLst>
                        </a:custGeom>
                        <a:solidFill>
                          <a:srgbClr val="C06000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 cap="rnd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t-BR"/>
                        </a:p>
                      </p:txBody>
                    </p:sp>
                  </p:grpSp>
                </p:grpSp>
              </p:grpSp>
              <p:grpSp>
                <p:nvGrpSpPr>
                  <p:cNvPr id="467" name="Group 84"/>
                  <p:cNvGrpSpPr>
                    <a:grpSpLocks/>
                  </p:cNvGrpSpPr>
                  <p:nvPr/>
                </p:nvGrpSpPr>
                <p:grpSpPr bwMode="auto">
                  <a:xfrm>
                    <a:off x="5306" y="3266"/>
                    <a:ext cx="551" cy="863"/>
                    <a:chOff x="5306" y="3266"/>
                    <a:chExt cx="551" cy="863"/>
                  </a:xfrm>
                </p:grpSpPr>
                <p:grpSp>
                  <p:nvGrpSpPr>
                    <p:cNvPr id="486" name="Group 8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306" y="3974"/>
                      <a:ext cx="551" cy="155"/>
                      <a:chOff x="5306" y="3974"/>
                      <a:chExt cx="551" cy="155"/>
                    </a:xfrm>
                  </p:grpSpPr>
                  <p:sp>
                    <p:nvSpPr>
                      <p:cNvPr id="488" name="Freeform 8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306" y="3982"/>
                        <a:ext cx="268" cy="104"/>
                      </a:xfrm>
                      <a:custGeom>
                        <a:avLst/>
                        <a:gdLst>
                          <a:gd name="T0" fmla="*/ 152 w 268"/>
                          <a:gd name="T1" fmla="*/ 0 h 104"/>
                          <a:gd name="T2" fmla="*/ 93 w 268"/>
                          <a:gd name="T3" fmla="*/ 29 h 104"/>
                          <a:gd name="T4" fmla="*/ 48 w 268"/>
                          <a:gd name="T5" fmla="*/ 40 h 104"/>
                          <a:gd name="T6" fmla="*/ 10 w 268"/>
                          <a:gd name="T7" fmla="*/ 49 h 104"/>
                          <a:gd name="T8" fmla="*/ 1 w 268"/>
                          <a:gd name="T9" fmla="*/ 57 h 104"/>
                          <a:gd name="T10" fmla="*/ 0 w 268"/>
                          <a:gd name="T11" fmla="*/ 75 h 104"/>
                          <a:gd name="T12" fmla="*/ 3 w 268"/>
                          <a:gd name="T13" fmla="*/ 87 h 104"/>
                          <a:gd name="T14" fmla="*/ 13 w 268"/>
                          <a:gd name="T15" fmla="*/ 96 h 104"/>
                          <a:gd name="T16" fmla="*/ 35 w 268"/>
                          <a:gd name="T17" fmla="*/ 103 h 104"/>
                          <a:gd name="T18" fmla="*/ 64 w 268"/>
                          <a:gd name="T19" fmla="*/ 103 h 104"/>
                          <a:gd name="T20" fmla="*/ 131 w 268"/>
                          <a:gd name="T21" fmla="*/ 96 h 104"/>
                          <a:gd name="T22" fmla="*/ 163 w 268"/>
                          <a:gd name="T23" fmla="*/ 89 h 104"/>
                          <a:gd name="T24" fmla="*/ 185 w 268"/>
                          <a:gd name="T25" fmla="*/ 89 h 104"/>
                          <a:gd name="T26" fmla="*/ 234 w 268"/>
                          <a:gd name="T27" fmla="*/ 92 h 104"/>
                          <a:gd name="T28" fmla="*/ 248 w 268"/>
                          <a:gd name="T29" fmla="*/ 89 h 104"/>
                          <a:gd name="T30" fmla="*/ 259 w 268"/>
                          <a:gd name="T31" fmla="*/ 85 h 104"/>
                          <a:gd name="T32" fmla="*/ 267 w 268"/>
                          <a:gd name="T33" fmla="*/ 78 h 104"/>
                          <a:gd name="T34" fmla="*/ 267 w 268"/>
                          <a:gd name="T35" fmla="*/ 20 h 104"/>
                          <a:gd name="T36" fmla="*/ 152 w 268"/>
                          <a:gd name="T37" fmla="*/ 0 h 10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</a:cxnLst>
                        <a:rect l="0" t="0" r="r" b="b"/>
                        <a:pathLst>
                          <a:path w="268" h="104">
                            <a:moveTo>
                              <a:pt x="152" y="0"/>
                            </a:moveTo>
                            <a:lnTo>
                              <a:pt x="93" y="29"/>
                            </a:lnTo>
                            <a:lnTo>
                              <a:pt x="48" y="40"/>
                            </a:lnTo>
                            <a:lnTo>
                              <a:pt x="10" y="49"/>
                            </a:lnTo>
                            <a:lnTo>
                              <a:pt x="1" y="57"/>
                            </a:lnTo>
                            <a:lnTo>
                              <a:pt x="0" y="75"/>
                            </a:lnTo>
                            <a:lnTo>
                              <a:pt x="3" y="87"/>
                            </a:lnTo>
                            <a:lnTo>
                              <a:pt x="13" y="96"/>
                            </a:lnTo>
                            <a:lnTo>
                              <a:pt x="35" y="103"/>
                            </a:lnTo>
                            <a:lnTo>
                              <a:pt x="64" y="103"/>
                            </a:lnTo>
                            <a:lnTo>
                              <a:pt x="131" y="96"/>
                            </a:lnTo>
                            <a:lnTo>
                              <a:pt x="163" y="89"/>
                            </a:lnTo>
                            <a:lnTo>
                              <a:pt x="185" y="89"/>
                            </a:lnTo>
                            <a:lnTo>
                              <a:pt x="234" y="92"/>
                            </a:lnTo>
                            <a:lnTo>
                              <a:pt x="248" y="89"/>
                            </a:lnTo>
                            <a:lnTo>
                              <a:pt x="259" y="85"/>
                            </a:lnTo>
                            <a:lnTo>
                              <a:pt x="267" y="78"/>
                            </a:lnTo>
                            <a:lnTo>
                              <a:pt x="267" y="20"/>
                            </a:lnTo>
                            <a:lnTo>
                              <a:pt x="152" y="0"/>
                            </a:lnTo>
                          </a:path>
                        </a:pathLst>
                      </a:custGeom>
                      <a:solidFill>
                        <a:srgbClr val="603000"/>
                      </a:solidFill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489" name="Freeform 8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660" y="3974"/>
                        <a:ext cx="197" cy="155"/>
                      </a:xfrm>
                      <a:custGeom>
                        <a:avLst/>
                        <a:gdLst>
                          <a:gd name="T0" fmla="*/ 112 w 197"/>
                          <a:gd name="T1" fmla="*/ 15 h 155"/>
                          <a:gd name="T2" fmla="*/ 141 w 197"/>
                          <a:gd name="T3" fmla="*/ 56 h 155"/>
                          <a:gd name="T4" fmla="*/ 175 w 197"/>
                          <a:gd name="T5" fmla="*/ 91 h 155"/>
                          <a:gd name="T6" fmla="*/ 192 w 197"/>
                          <a:gd name="T7" fmla="*/ 103 h 155"/>
                          <a:gd name="T8" fmla="*/ 196 w 197"/>
                          <a:gd name="T9" fmla="*/ 113 h 155"/>
                          <a:gd name="T10" fmla="*/ 196 w 197"/>
                          <a:gd name="T11" fmla="*/ 129 h 155"/>
                          <a:gd name="T12" fmla="*/ 188 w 197"/>
                          <a:gd name="T13" fmla="*/ 142 h 155"/>
                          <a:gd name="T14" fmla="*/ 168 w 197"/>
                          <a:gd name="T15" fmla="*/ 150 h 155"/>
                          <a:gd name="T16" fmla="*/ 147 w 197"/>
                          <a:gd name="T17" fmla="*/ 154 h 155"/>
                          <a:gd name="T18" fmla="*/ 112 w 197"/>
                          <a:gd name="T19" fmla="*/ 154 h 155"/>
                          <a:gd name="T20" fmla="*/ 91 w 197"/>
                          <a:gd name="T21" fmla="*/ 145 h 155"/>
                          <a:gd name="T22" fmla="*/ 70 w 197"/>
                          <a:gd name="T23" fmla="*/ 132 h 155"/>
                          <a:gd name="T24" fmla="*/ 47 w 197"/>
                          <a:gd name="T25" fmla="*/ 106 h 155"/>
                          <a:gd name="T26" fmla="*/ 32 w 197"/>
                          <a:gd name="T27" fmla="*/ 92 h 155"/>
                          <a:gd name="T28" fmla="*/ 1 w 197"/>
                          <a:gd name="T29" fmla="*/ 70 h 155"/>
                          <a:gd name="T30" fmla="*/ 0 w 197"/>
                          <a:gd name="T31" fmla="*/ 27 h 155"/>
                          <a:gd name="T32" fmla="*/ 6 w 197"/>
                          <a:gd name="T33" fmla="*/ 0 h 155"/>
                          <a:gd name="T34" fmla="*/ 112 w 197"/>
                          <a:gd name="T35" fmla="*/ 15 h 155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</a:cxnLst>
                        <a:rect l="0" t="0" r="r" b="b"/>
                        <a:pathLst>
                          <a:path w="197" h="155">
                            <a:moveTo>
                              <a:pt x="112" y="15"/>
                            </a:moveTo>
                            <a:lnTo>
                              <a:pt x="141" y="56"/>
                            </a:lnTo>
                            <a:lnTo>
                              <a:pt x="175" y="91"/>
                            </a:lnTo>
                            <a:lnTo>
                              <a:pt x="192" y="103"/>
                            </a:lnTo>
                            <a:lnTo>
                              <a:pt x="196" y="113"/>
                            </a:lnTo>
                            <a:lnTo>
                              <a:pt x="196" y="129"/>
                            </a:lnTo>
                            <a:lnTo>
                              <a:pt x="188" y="142"/>
                            </a:lnTo>
                            <a:lnTo>
                              <a:pt x="168" y="150"/>
                            </a:lnTo>
                            <a:lnTo>
                              <a:pt x="147" y="154"/>
                            </a:lnTo>
                            <a:lnTo>
                              <a:pt x="112" y="154"/>
                            </a:lnTo>
                            <a:lnTo>
                              <a:pt x="91" y="145"/>
                            </a:lnTo>
                            <a:lnTo>
                              <a:pt x="70" y="132"/>
                            </a:lnTo>
                            <a:lnTo>
                              <a:pt x="47" y="106"/>
                            </a:lnTo>
                            <a:lnTo>
                              <a:pt x="32" y="92"/>
                            </a:lnTo>
                            <a:lnTo>
                              <a:pt x="1" y="70"/>
                            </a:lnTo>
                            <a:lnTo>
                              <a:pt x="0" y="27"/>
                            </a:lnTo>
                            <a:lnTo>
                              <a:pt x="6" y="0"/>
                            </a:lnTo>
                            <a:lnTo>
                              <a:pt x="112" y="15"/>
                            </a:lnTo>
                          </a:path>
                        </a:pathLst>
                      </a:custGeom>
                      <a:solidFill>
                        <a:srgbClr val="603000"/>
                      </a:solidFill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pt-BR"/>
                      </a:p>
                    </p:txBody>
                  </p:sp>
                </p:grpSp>
                <p:sp>
                  <p:nvSpPr>
                    <p:cNvPr id="487" name="Freeform 88"/>
                    <p:cNvSpPr>
                      <a:spLocks/>
                    </p:cNvSpPr>
                    <p:nvPr/>
                  </p:nvSpPr>
                  <p:spPr bwMode="auto">
                    <a:xfrm>
                      <a:off x="5408" y="3266"/>
                      <a:ext cx="379" cy="762"/>
                    </a:xfrm>
                    <a:custGeom>
                      <a:avLst/>
                      <a:gdLst>
                        <a:gd name="T0" fmla="*/ 46 w 379"/>
                        <a:gd name="T1" fmla="*/ 4 h 762"/>
                        <a:gd name="T2" fmla="*/ 15 w 379"/>
                        <a:gd name="T3" fmla="*/ 184 h 762"/>
                        <a:gd name="T4" fmla="*/ 9 w 379"/>
                        <a:gd name="T5" fmla="*/ 253 h 762"/>
                        <a:gd name="T6" fmla="*/ 4 w 379"/>
                        <a:gd name="T7" fmla="*/ 326 h 762"/>
                        <a:gd name="T8" fmla="*/ 4 w 379"/>
                        <a:gd name="T9" fmla="*/ 392 h 762"/>
                        <a:gd name="T10" fmla="*/ 0 w 379"/>
                        <a:gd name="T11" fmla="*/ 445 h 762"/>
                        <a:gd name="T12" fmla="*/ 2 w 379"/>
                        <a:gd name="T13" fmla="*/ 469 h 762"/>
                        <a:gd name="T14" fmla="*/ 25 w 379"/>
                        <a:gd name="T15" fmla="*/ 572 h 762"/>
                        <a:gd name="T16" fmla="*/ 25 w 379"/>
                        <a:gd name="T17" fmla="*/ 666 h 762"/>
                        <a:gd name="T18" fmla="*/ 28 w 379"/>
                        <a:gd name="T19" fmla="*/ 712 h 762"/>
                        <a:gd name="T20" fmla="*/ 50 w 379"/>
                        <a:gd name="T21" fmla="*/ 726 h 762"/>
                        <a:gd name="T22" fmla="*/ 79 w 379"/>
                        <a:gd name="T23" fmla="*/ 732 h 762"/>
                        <a:gd name="T24" fmla="*/ 104 w 379"/>
                        <a:gd name="T25" fmla="*/ 734 h 762"/>
                        <a:gd name="T26" fmla="*/ 137 w 379"/>
                        <a:gd name="T27" fmla="*/ 739 h 762"/>
                        <a:gd name="T28" fmla="*/ 168 w 379"/>
                        <a:gd name="T29" fmla="*/ 741 h 762"/>
                        <a:gd name="T30" fmla="*/ 168 w 379"/>
                        <a:gd name="T31" fmla="*/ 708 h 762"/>
                        <a:gd name="T32" fmla="*/ 151 w 379"/>
                        <a:gd name="T33" fmla="*/ 557 h 762"/>
                        <a:gd name="T34" fmla="*/ 138 w 379"/>
                        <a:gd name="T35" fmla="*/ 472 h 762"/>
                        <a:gd name="T36" fmla="*/ 137 w 379"/>
                        <a:gd name="T37" fmla="*/ 434 h 762"/>
                        <a:gd name="T38" fmla="*/ 144 w 379"/>
                        <a:gd name="T39" fmla="*/ 336 h 762"/>
                        <a:gd name="T40" fmla="*/ 158 w 379"/>
                        <a:gd name="T41" fmla="*/ 207 h 762"/>
                        <a:gd name="T42" fmla="*/ 178 w 379"/>
                        <a:gd name="T43" fmla="*/ 330 h 762"/>
                        <a:gd name="T44" fmla="*/ 203 w 379"/>
                        <a:gd name="T45" fmla="*/ 466 h 762"/>
                        <a:gd name="T46" fmla="*/ 216 w 379"/>
                        <a:gd name="T47" fmla="*/ 553 h 762"/>
                        <a:gd name="T48" fmla="*/ 245 w 379"/>
                        <a:gd name="T49" fmla="*/ 746 h 762"/>
                        <a:gd name="T50" fmla="*/ 263 w 379"/>
                        <a:gd name="T51" fmla="*/ 753 h 762"/>
                        <a:gd name="T52" fmla="*/ 282 w 379"/>
                        <a:gd name="T53" fmla="*/ 758 h 762"/>
                        <a:gd name="T54" fmla="*/ 309 w 379"/>
                        <a:gd name="T55" fmla="*/ 761 h 762"/>
                        <a:gd name="T56" fmla="*/ 337 w 379"/>
                        <a:gd name="T57" fmla="*/ 761 h 762"/>
                        <a:gd name="T58" fmla="*/ 365 w 379"/>
                        <a:gd name="T59" fmla="*/ 746 h 762"/>
                        <a:gd name="T60" fmla="*/ 378 w 379"/>
                        <a:gd name="T61" fmla="*/ 733 h 762"/>
                        <a:gd name="T62" fmla="*/ 375 w 379"/>
                        <a:gd name="T63" fmla="*/ 702 h 762"/>
                        <a:gd name="T64" fmla="*/ 363 w 379"/>
                        <a:gd name="T65" fmla="*/ 609 h 762"/>
                        <a:gd name="T66" fmla="*/ 349 w 379"/>
                        <a:gd name="T67" fmla="*/ 502 h 762"/>
                        <a:gd name="T68" fmla="*/ 333 w 379"/>
                        <a:gd name="T69" fmla="*/ 371 h 762"/>
                        <a:gd name="T70" fmla="*/ 319 w 379"/>
                        <a:gd name="T71" fmla="*/ 254 h 762"/>
                        <a:gd name="T72" fmla="*/ 319 w 379"/>
                        <a:gd name="T73" fmla="*/ 182 h 762"/>
                        <a:gd name="T74" fmla="*/ 329 w 379"/>
                        <a:gd name="T75" fmla="*/ 120 h 762"/>
                        <a:gd name="T76" fmla="*/ 319 w 379"/>
                        <a:gd name="T77" fmla="*/ 42 h 762"/>
                        <a:gd name="T78" fmla="*/ 312 w 379"/>
                        <a:gd name="T79" fmla="*/ 0 h 762"/>
                        <a:gd name="T80" fmla="*/ 221 w 379"/>
                        <a:gd name="T81" fmla="*/ 21 h 762"/>
                        <a:gd name="T82" fmla="*/ 151 w 379"/>
                        <a:gd name="T83" fmla="*/ 31 h 762"/>
                        <a:gd name="T84" fmla="*/ 93 w 379"/>
                        <a:gd name="T85" fmla="*/ 21 h 762"/>
                        <a:gd name="T86" fmla="*/ 46 w 379"/>
                        <a:gd name="T87" fmla="*/ 4 h 76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</a:cxnLst>
                      <a:rect l="0" t="0" r="r" b="b"/>
                      <a:pathLst>
                        <a:path w="379" h="762">
                          <a:moveTo>
                            <a:pt x="46" y="4"/>
                          </a:moveTo>
                          <a:lnTo>
                            <a:pt x="15" y="184"/>
                          </a:lnTo>
                          <a:lnTo>
                            <a:pt x="9" y="253"/>
                          </a:lnTo>
                          <a:lnTo>
                            <a:pt x="4" y="326"/>
                          </a:lnTo>
                          <a:lnTo>
                            <a:pt x="4" y="392"/>
                          </a:lnTo>
                          <a:lnTo>
                            <a:pt x="0" y="445"/>
                          </a:lnTo>
                          <a:lnTo>
                            <a:pt x="2" y="469"/>
                          </a:lnTo>
                          <a:lnTo>
                            <a:pt x="25" y="572"/>
                          </a:lnTo>
                          <a:lnTo>
                            <a:pt x="25" y="666"/>
                          </a:lnTo>
                          <a:lnTo>
                            <a:pt x="28" y="712"/>
                          </a:lnTo>
                          <a:lnTo>
                            <a:pt x="50" y="726"/>
                          </a:lnTo>
                          <a:lnTo>
                            <a:pt x="79" y="732"/>
                          </a:lnTo>
                          <a:lnTo>
                            <a:pt x="104" y="734"/>
                          </a:lnTo>
                          <a:lnTo>
                            <a:pt x="137" y="739"/>
                          </a:lnTo>
                          <a:lnTo>
                            <a:pt x="168" y="741"/>
                          </a:lnTo>
                          <a:lnTo>
                            <a:pt x="168" y="708"/>
                          </a:lnTo>
                          <a:lnTo>
                            <a:pt x="151" y="557"/>
                          </a:lnTo>
                          <a:lnTo>
                            <a:pt x="138" y="472"/>
                          </a:lnTo>
                          <a:lnTo>
                            <a:pt x="137" y="434"/>
                          </a:lnTo>
                          <a:lnTo>
                            <a:pt x="144" y="336"/>
                          </a:lnTo>
                          <a:lnTo>
                            <a:pt x="158" y="207"/>
                          </a:lnTo>
                          <a:lnTo>
                            <a:pt x="178" y="330"/>
                          </a:lnTo>
                          <a:lnTo>
                            <a:pt x="203" y="466"/>
                          </a:lnTo>
                          <a:lnTo>
                            <a:pt x="216" y="553"/>
                          </a:lnTo>
                          <a:lnTo>
                            <a:pt x="245" y="746"/>
                          </a:lnTo>
                          <a:lnTo>
                            <a:pt x="263" y="753"/>
                          </a:lnTo>
                          <a:lnTo>
                            <a:pt x="282" y="758"/>
                          </a:lnTo>
                          <a:lnTo>
                            <a:pt x="309" y="761"/>
                          </a:lnTo>
                          <a:lnTo>
                            <a:pt x="337" y="761"/>
                          </a:lnTo>
                          <a:lnTo>
                            <a:pt x="365" y="746"/>
                          </a:lnTo>
                          <a:lnTo>
                            <a:pt x="378" y="733"/>
                          </a:lnTo>
                          <a:lnTo>
                            <a:pt x="375" y="702"/>
                          </a:lnTo>
                          <a:lnTo>
                            <a:pt x="363" y="609"/>
                          </a:lnTo>
                          <a:lnTo>
                            <a:pt x="349" y="502"/>
                          </a:lnTo>
                          <a:lnTo>
                            <a:pt x="333" y="371"/>
                          </a:lnTo>
                          <a:lnTo>
                            <a:pt x="319" y="254"/>
                          </a:lnTo>
                          <a:lnTo>
                            <a:pt x="319" y="182"/>
                          </a:lnTo>
                          <a:lnTo>
                            <a:pt x="329" y="120"/>
                          </a:lnTo>
                          <a:lnTo>
                            <a:pt x="319" y="42"/>
                          </a:lnTo>
                          <a:lnTo>
                            <a:pt x="312" y="0"/>
                          </a:lnTo>
                          <a:lnTo>
                            <a:pt x="221" y="21"/>
                          </a:lnTo>
                          <a:lnTo>
                            <a:pt x="151" y="31"/>
                          </a:lnTo>
                          <a:lnTo>
                            <a:pt x="93" y="21"/>
                          </a:lnTo>
                          <a:lnTo>
                            <a:pt x="46" y="4"/>
                          </a:lnTo>
                        </a:path>
                      </a:pathLst>
                    </a:custGeom>
                    <a:solidFill>
                      <a:srgbClr val="202020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468" name="Group 89"/>
                  <p:cNvGrpSpPr>
                    <a:grpSpLocks/>
                  </p:cNvGrpSpPr>
                  <p:nvPr/>
                </p:nvGrpSpPr>
                <p:grpSpPr bwMode="auto">
                  <a:xfrm>
                    <a:off x="5592" y="2826"/>
                    <a:ext cx="295" cy="673"/>
                    <a:chOff x="5592" y="2826"/>
                    <a:chExt cx="295" cy="673"/>
                  </a:xfrm>
                </p:grpSpPr>
                <p:sp>
                  <p:nvSpPr>
                    <p:cNvPr id="479" name="Freeform 90"/>
                    <p:cNvSpPr>
                      <a:spLocks/>
                    </p:cNvSpPr>
                    <p:nvPr/>
                  </p:nvSpPr>
                  <p:spPr bwMode="auto">
                    <a:xfrm>
                      <a:off x="5592" y="2831"/>
                      <a:ext cx="248" cy="668"/>
                    </a:xfrm>
                    <a:custGeom>
                      <a:avLst/>
                      <a:gdLst>
                        <a:gd name="T0" fmla="*/ 18 w 248"/>
                        <a:gd name="T1" fmla="*/ 0 h 668"/>
                        <a:gd name="T2" fmla="*/ 27 w 248"/>
                        <a:gd name="T3" fmla="*/ 5 h 668"/>
                        <a:gd name="T4" fmla="*/ 34 w 248"/>
                        <a:gd name="T5" fmla="*/ 8 h 668"/>
                        <a:gd name="T6" fmla="*/ 45 w 248"/>
                        <a:gd name="T7" fmla="*/ 14 h 668"/>
                        <a:gd name="T8" fmla="*/ 59 w 248"/>
                        <a:gd name="T9" fmla="*/ 18 h 668"/>
                        <a:gd name="T10" fmla="*/ 73 w 248"/>
                        <a:gd name="T11" fmla="*/ 22 h 668"/>
                        <a:gd name="T12" fmla="*/ 101 w 248"/>
                        <a:gd name="T13" fmla="*/ 28 h 668"/>
                        <a:gd name="T14" fmla="*/ 163 w 248"/>
                        <a:gd name="T15" fmla="*/ 37 h 668"/>
                        <a:gd name="T16" fmla="*/ 172 w 248"/>
                        <a:gd name="T17" fmla="*/ 62 h 668"/>
                        <a:gd name="T18" fmla="*/ 181 w 248"/>
                        <a:gd name="T19" fmla="*/ 79 h 668"/>
                        <a:gd name="T20" fmla="*/ 212 w 248"/>
                        <a:gd name="T21" fmla="*/ 150 h 668"/>
                        <a:gd name="T22" fmla="*/ 243 w 248"/>
                        <a:gd name="T23" fmla="*/ 255 h 668"/>
                        <a:gd name="T24" fmla="*/ 247 w 248"/>
                        <a:gd name="T25" fmla="*/ 313 h 668"/>
                        <a:gd name="T26" fmla="*/ 244 w 248"/>
                        <a:gd name="T27" fmla="*/ 366 h 668"/>
                        <a:gd name="T28" fmla="*/ 239 w 248"/>
                        <a:gd name="T29" fmla="*/ 406 h 668"/>
                        <a:gd name="T30" fmla="*/ 231 w 248"/>
                        <a:gd name="T31" fmla="*/ 468 h 668"/>
                        <a:gd name="T32" fmla="*/ 228 w 248"/>
                        <a:gd name="T33" fmla="*/ 498 h 668"/>
                        <a:gd name="T34" fmla="*/ 224 w 248"/>
                        <a:gd name="T35" fmla="*/ 530 h 668"/>
                        <a:gd name="T36" fmla="*/ 224 w 248"/>
                        <a:gd name="T37" fmla="*/ 567 h 668"/>
                        <a:gd name="T38" fmla="*/ 237 w 248"/>
                        <a:gd name="T39" fmla="*/ 625 h 668"/>
                        <a:gd name="T40" fmla="*/ 214 w 248"/>
                        <a:gd name="T41" fmla="*/ 642 h 668"/>
                        <a:gd name="T42" fmla="*/ 175 w 248"/>
                        <a:gd name="T43" fmla="*/ 658 h 668"/>
                        <a:gd name="T44" fmla="*/ 142 w 248"/>
                        <a:gd name="T45" fmla="*/ 665 h 668"/>
                        <a:gd name="T46" fmla="*/ 110 w 248"/>
                        <a:gd name="T47" fmla="*/ 667 h 668"/>
                        <a:gd name="T48" fmla="*/ 84 w 248"/>
                        <a:gd name="T49" fmla="*/ 665 h 668"/>
                        <a:gd name="T50" fmla="*/ 67 w 248"/>
                        <a:gd name="T51" fmla="*/ 663 h 668"/>
                        <a:gd name="T52" fmla="*/ 53 w 248"/>
                        <a:gd name="T53" fmla="*/ 650 h 668"/>
                        <a:gd name="T54" fmla="*/ 50 w 248"/>
                        <a:gd name="T55" fmla="*/ 630 h 668"/>
                        <a:gd name="T56" fmla="*/ 49 w 248"/>
                        <a:gd name="T57" fmla="*/ 605 h 668"/>
                        <a:gd name="T58" fmla="*/ 48 w 248"/>
                        <a:gd name="T59" fmla="*/ 570 h 668"/>
                        <a:gd name="T60" fmla="*/ 43 w 248"/>
                        <a:gd name="T61" fmla="*/ 528 h 668"/>
                        <a:gd name="T62" fmla="*/ 40 w 248"/>
                        <a:gd name="T63" fmla="*/ 476 h 668"/>
                        <a:gd name="T64" fmla="*/ 36 w 248"/>
                        <a:gd name="T65" fmla="*/ 404 h 668"/>
                        <a:gd name="T66" fmla="*/ 28 w 248"/>
                        <a:gd name="T67" fmla="*/ 321 h 668"/>
                        <a:gd name="T68" fmla="*/ 13 w 248"/>
                        <a:gd name="T69" fmla="*/ 214 h 668"/>
                        <a:gd name="T70" fmla="*/ 2 w 248"/>
                        <a:gd name="T71" fmla="*/ 156 h 668"/>
                        <a:gd name="T72" fmla="*/ 1 w 248"/>
                        <a:gd name="T73" fmla="*/ 136 h 668"/>
                        <a:gd name="T74" fmla="*/ 1 w 248"/>
                        <a:gd name="T75" fmla="*/ 114 h 668"/>
                        <a:gd name="T76" fmla="*/ 1 w 248"/>
                        <a:gd name="T77" fmla="*/ 95 h 668"/>
                        <a:gd name="T78" fmla="*/ 0 w 248"/>
                        <a:gd name="T79" fmla="*/ 72 h 668"/>
                        <a:gd name="T80" fmla="*/ 2 w 248"/>
                        <a:gd name="T81" fmla="*/ 50 h 668"/>
                        <a:gd name="T82" fmla="*/ 7 w 248"/>
                        <a:gd name="T83" fmla="*/ 39 h 668"/>
                        <a:gd name="T84" fmla="*/ 12 w 248"/>
                        <a:gd name="T85" fmla="*/ 23 h 668"/>
                        <a:gd name="T86" fmla="*/ 15 w 248"/>
                        <a:gd name="T87" fmla="*/ 10 h 668"/>
                        <a:gd name="T88" fmla="*/ 18 w 248"/>
                        <a:gd name="T89" fmla="*/ 0 h 66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</a:cxnLst>
                      <a:rect l="0" t="0" r="r" b="b"/>
                      <a:pathLst>
                        <a:path w="248" h="668">
                          <a:moveTo>
                            <a:pt x="18" y="0"/>
                          </a:moveTo>
                          <a:lnTo>
                            <a:pt x="27" y="5"/>
                          </a:lnTo>
                          <a:lnTo>
                            <a:pt x="34" y="8"/>
                          </a:lnTo>
                          <a:lnTo>
                            <a:pt x="45" y="14"/>
                          </a:lnTo>
                          <a:lnTo>
                            <a:pt x="59" y="18"/>
                          </a:lnTo>
                          <a:lnTo>
                            <a:pt x="73" y="22"/>
                          </a:lnTo>
                          <a:lnTo>
                            <a:pt x="101" y="28"/>
                          </a:lnTo>
                          <a:lnTo>
                            <a:pt x="163" y="37"/>
                          </a:lnTo>
                          <a:lnTo>
                            <a:pt x="172" y="62"/>
                          </a:lnTo>
                          <a:lnTo>
                            <a:pt x="181" y="79"/>
                          </a:lnTo>
                          <a:lnTo>
                            <a:pt x="212" y="150"/>
                          </a:lnTo>
                          <a:lnTo>
                            <a:pt x="243" y="255"/>
                          </a:lnTo>
                          <a:lnTo>
                            <a:pt x="247" y="313"/>
                          </a:lnTo>
                          <a:lnTo>
                            <a:pt x="244" y="366"/>
                          </a:lnTo>
                          <a:lnTo>
                            <a:pt x="239" y="406"/>
                          </a:lnTo>
                          <a:lnTo>
                            <a:pt x="231" y="468"/>
                          </a:lnTo>
                          <a:lnTo>
                            <a:pt x="228" y="498"/>
                          </a:lnTo>
                          <a:lnTo>
                            <a:pt x="224" y="530"/>
                          </a:lnTo>
                          <a:lnTo>
                            <a:pt x="224" y="567"/>
                          </a:lnTo>
                          <a:lnTo>
                            <a:pt x="237" y="625"/>
                          </a:lnTo>
                          <a:lnTo>
                            <a:pt x="214" y="642"/>
                          </a:lnTo>
                          <a:lnTo>
                            <a:pt x="175" y="658"/>
                          </a:lnTo>
                          <a:lnTo>
                            <a:pt x="142" y="665"/>
                          </a:lnTo>
                          <a:lnTo>
                            <a:pt x="110" y="667"/>
                          </a:lnTo>
                          <a:lnTo>
                            <a:pt x="84" y="665"/>
                          </a:lnTo>
                          <a:lnTo>
                            <a:pt x="67" y="663"/>
                          </a:lnTo>
                          <a:lnTo>
                            <a:pt x="53" y="650"/>
                          </a:lnTo>
                          <a:lnTo>
                            <a:pt x="50" y="630"/>
                          </a:lnTo>
                          <a:lnTo>
                            <a:pt x="49" y="605"/>
                          </a:lnTo>
                          <a:lnTo>
                            <a:pt x="48" y="570"/>
                          </a:lnTo>
                          <a:lnTo>
                            <a:pt x="43" y="528"/>
                          </a:lnTo>
                          <a:lnTo>
                            <a:pt x="40" y="476"/>
                          </a:lnTo>
                          <a:lnTo>
                            <a:pt x="36" y="404"/>
                          </a:lnTo>
                          <a:lnTo>
                            <a:pt x="28" y="321"/>
                          </a:lnTo>
                          <a:lnTo>
                            <a:pt x="13" y="214"/>
                          </a:lnTo>
                          <a:lnTo>
                            <a:pt x="2" y="156"/>
                          </a:lnTo>
                          <a:lnTo>
                            <a:pt x="1" y="136"/>
                          </a:lnTo>
                          <a:lnTo>
                            <a:pt x="1" y="114"/>
                          </a:lnTo>
                          <a:lnTo>
                            <a:pt x="1" y="95"/>
                          </a:lnTo>
                          <a:lnTo>
                            <a:pt x="0" y="72"/>
                          </a:lnTo>
                          <a:lnTo>
                            <a:pt x="2" y="50"/>
                          </a:lnTo>
                          <a:lnTo>
                            <a:pt x="7" y="39"/>
                          </a:lnTo>
                          <a:lnTo>
                            <a:pt x="12" y="23"/>
                          </a:lnTo>
                          <a:lnTo>
                            <a:pt x="15" y="10"/>
                          </a:lnTo>
                          <a:lnTo>
                            <a:pt x="18" y="0"/>
                          </a:lnTo>
                        </a:path>
                      </a:pathLst>
                    </a:custGeom>
                    <a:solidFill>
                      <a:srgbClr val="606060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480" name="Freeform 91"/>
                    <p:cNvSpPr>
                      <a:spLocks/>
                    </p:cNvSpPr>
                    <p:nvPr/>
                  </p:nvSpPr>
                  <p:spPr bwMode="auto">
                    <a:xfrm>
                      <a:off x="5735" y="3038"/>
                      <a:ext cx="50" cy="259"/>
                    </a:xfrm>
                    <a:custGeom>
                      <a:avLst/>
                      <a:gdLst>
                        <a:gd name="T0" fmla="*/ 8 w 50"/>
                        <a:gd name="T1" fmla="*/ 0 h 259"/>
                        <a:gd name="T2" fmla="*/ 14 w 50"/>
                        <a:gd name="T3" fmla="*/ 79 h 259"/>
                        <a:gd name="T4" fmla="*/ 11 w 50"/>
                        <a:gd name="T5" fmla="*/ 106 h 259"/>
                        <a:gd name="T6" fmla="*/ 0 w 50"/>
                        <a:gd name="T7" fmla="*/ 142 h 259"/>
                        <a:gd name="T8" fmla="*/ 5 w 50"/>
                        <a:gd name="T9" fmla="*/ 167 h 259"/>
                        <a:gd name="T10" fmla="*/ 17 w 50"/>
                        <a:gd name="T11" fmla="*/ 188 h 259"/>
                        <a:gd name="T12" fmla="*/ 22 w 50"/>
                        <a:gd name="T13" fmla="*/ 235 h 259"/>
                        <a:gd name="T14" fmla="*/ 23 w 50"/>
                        <a:gd name="T15" fmla="*/ 258 h 259"/>
                        <a:gd name="T16" fmla="*/ 44 w 50"/>
                        <a:gd name="T17" fmla="*/ 161 h 259"/>
                        <a:gd name="T18" fmla="*/ 49 w 50"/>
                        <a:gd name="T19" fmla="*/ 108 h 259"/>
                        <a:gd name="T20" fmla="*/ 8 w 50"/>
                        <a:gd name="T21" fmla="*/ 0 h 25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</a:cxnLst>
                      <a:rect l="0" t="0" r="r" b="b"/>
                      <a:pathLst>
                        <a:path w="50" h="259">
                          <a:moveTo>
                            <a:pt x="8" y="0"/>
                          </a:moveTo>
                          <a:lnTo>
                            <a:pt x="14" y="79"/>
                          </a:lnTo>
                          <a:lnTo>
                            <a:pt x="11" y="106"/>
                          </a:lnTo>
                          <a:lnTo>
                            <a:pt x="0" y="142"/>
                          </a:lnTo>
                          <a:lnTo>
                            <a:pt x="5" y="167"/>
                          </a:lnTo>
                          <a:lnTo>
                            <a:pt x="17" y="188"/>
                          </a:lnTo>
                          <a:lnTo>
                            <a:pt x="22" y="235"/>
                          </a:lnTo>
                          <a:lnTo>
                            <a:pt x="23" y="258"/>
                          </a:lnTo>
                          <a:lnTo>
                            <a:pt x="44" y="161"/>
                          </a:lnTo>
                          <a:lnTo>
                            <a:pt x="49" y="108"/>
                          </a:lnTo>
                          <a:lnTo>
                            <a:pt x="8" y="0"/>
                          </a:lnTo>
                        </a:path>
                      </a:pathLst>
                    </a:custGeom>
                    <a:solidFill>
                      <a:srgbClr val="40404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grpSp>
                  <p:nvGrpSpPr>
                    <p:cNvPr id="481" name="Group 9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706" y="3357"/>
                      <a:ext cx="128" cy="129"/>
                      <a:chOff x="5706" y="3357"/>
                      <a:chExt cx="128" cy="129"/>
                    </a:xfrm>
                  </p:grpSpPr>
                  <p:sp>
                    <p:nvSpPr>
                      <p:cNvPr id="484" name="Freeform 9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706" y="3372"/>
                        <a:ext cx="111" cy="114"/>
                      </a:xfrm>
                      <a:custGeom>
                        <a:avLst/>
                        <a:gdLst>
                          <a:gd name="T0" fmla="*/ 106 w 111"/>
                          <a:gd name="T1" fmla="*/ 33 h 114"/>
                          <a:gd name="T2" fmla="*/ 106 w 111"/>
                          <a:gd name="T3" fmla="*/ 61 h 114"/>
                          <a:gd name="T4" fmla="*/ 104 w 111"/>
                          <a:gd name="T5" fmla="*/ 77 h 114"/>
                          <a:gd name="T6" fmla="*/ 102 w 111"/>
                          <a:gd name="T7" fmla="*/ 86 h 114"/>
                          <a:gd name="T8" fmla="*/ 100 w 111"/>
                          <a:gd name="T9" fmla="*/ 97 h 114"/>
                          <a:gd name="T10" fmla="*/ 95 w 111"/>
                          <a:gd name="T11" fmla="*/ 102 h 114"/>
                          <a:gd name="T12" fmla="*/ 90 w 111"/>
                          <a:gd name="T13" fmla="*/ 103 h 114"/>
                          <a:gd name="T14" fmla="*/ 86 w 111"/>
                          <a:gd name="T15" fmla="*/ 104 h 114"/>
                          <a:gd name="T16" fmla="*/ 82 w 111"/>
                          <a:gd name="T17" fmla="*/ 107 h 114"/>
                          <a:gd name="T18" fmla="*/ 77 w 111"/>
                          <a:gd name="T19" fmla="*/ 109 h 114"/>
                          <a:gd name="T20" fmla="*/ 72 w 111"/>
                          <a:gd name="T21" fmla="*/ 111 h 114"/>
                          <a:gd name="T22" fmla="*/ 65 w 111"/>
                          <a:gd name="T23" fmla="*/ 113 h 114"/>
                          <a:gd name="T24" fmla="*/ 59 w 111"/>
                          <a:gd name="T25" fmla="*/ 113 h 114"/>
                          <a:gd name="T26" fmla="*/ 55 w 111"/>
                          <a:gd name="T27" fmla="*/ 110 h 114"/>
                          <a:gd name="T28" fmla="*/ 49 w 111"/>
                          <a:gd name="T29" fmla="*/ 110 h 114"/>
                          <a:gd name="T30" fmla="*/ 41 w 111"/>
                          <a:gd name="T31" fmla="*/ 109 h 114"/>
                          <a:gd name="T32" fmla="*/ 34 w 111"/>
                          <a:gd name="T33" fmla="*/ 108 h 114"/>
                          <a:gd name="T34" fmla="*/ 26 w 111"/>
                          <a:gd name="T35" fmla="*/ 106 h 114"/>
                          <a:gd name="T36" fmla="*/ 21 w 111"/>
                          <a:gd name="T37" fmla="*/ 105 h 114"/>
                          <a:gd name="T38" fmla="*/ 14 w 111"/>
                          <a:gd name="T39" fmla="*/ 95 h 114"/>
                          <a:gd name="T40" fmla="*/ 13 w 111"/>
                          <a:gd name="T41" fmla="*/ 91 h 114"/>
                          <a:gd name="T42" fmla="*/ 10 w 111"/>
                          <a:gd name="T43" fmla="*/ 82 h 114"/>
                          <a:gd name="T44" fmla="*/ 10 w 111"/>
                          <a:gd name="T45" fmla="*/ 67 h 114"/>
                          <a:gd name="T46" fmla="*/ 8 w 111"/>
                          <a:gd name="T47" fmla="*/ 68 h 114"/>
                          <a:gd name="T48" fmla="*/ 4 w 111"/>
                          <a:gd name="T49" fmla="*/ 67 h 114"/>
                          <a:gd name="T50" fmla="*/ 3 w 111"/>
                          <a:gd name="T51" fmla="*/ 64 h 114"/>
                          <a:gd name="T52" fmla="*/ 0 w 111"/>
                          <a:gd name="T53" fmla="*/ 54 h 114"/>
                          <a:gd name="T54" fmla="*/ 0 w 111"/>
                          <a:gd name="T55" fmla="*/ 45 h 114"/>
                          <a:gd name="T56" fmla="*/ 4 w 111"/>
                          <a:gd name="T57" fmla="*/ 34 h 114"/>
                          <a:gd name="T58" fmla="*/ 11 w 111"/>
                          <a:gd name="T59" fmla="*/ 28 h 114"/>
                          <a:gd name="T60" fmla="*/ 22 w 111"/>
                          <a:gd name="T61" fmla="*/ 16 h 114"/>
                          <a:gd name="T62" fmla="*/ 27 w 111"/>
                          <a:gd name="T63" fmla="*/ 13 h 114"/>
                          <a:gd name="T64" fmla="*/ 34 w 111"/>
                          <a:gd name="T65" fmla="*/ 10 h 114"/>
                          <a:gd name="T66" fmla="*/ 41 w 111"/>
                          <a:gd name="T67" fmla="*/ 9 h 114"/>
                          <a:gd name="T68" fmla="*/ 50 w 111"/>
                          <a:gd name="T69" fmla="*/ 7 h 114"/>
                          <a:gd name="T70" fmla="*/ 62 w 111"/>
                          <a:gd name="T71" fmla="*/ 0 h 114"/>
                          <a:gd name="T72" fmla="*/ 110 w 111"/>
                          <a:gd name="T73" fmla="*/ 15 h 114"/>
                          <a:gd name="T74" fmla="*/ 106 w 111"/>
                          <a:gd name="T75" fmla="*/ 33 h 11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  <a:cxn ang="0">
                            <a:pos x="T72" y="T73"/>
                          </a:cxn>
                          <a:cxn ang="0">
                            <a:pos x="T74" y="T75"/>
                          </a:cxn>
                        </a:cxnLst>
                        <a:rect l="0" t="0" r="r" b="b"/>
                        <a:pathLst>
                          <a:path w="111" h="114">
                            <a:moveTo>
                              <a:pt x="106" y="33"/>
                            </a:moveTo>
                            <a:lnTo>
                              <a:pt x="106" y="61"/>
                            </a:lnTo>
                            <a:lnTo>
                              <a:pt x="104" y="77"/>
                            </a:lnTo>
                            <a:lnTo>
                              <a:pt x="102" y="86"/>
                            </a:lnTo>
                            <a:lnTo>
                              <a:pt x="100" y="97"/>
                            </a:lnTo>
                            <a:lnTo>
                              <a:pt x="95" y="102"/>
                            </a:lnTo>
                            <a:lnTo>
                              <a:pt x="90" y="103"/>
                            </a:lnTo>
                            <a:lnTo>
                              <a:pt x="86" y="104"/>
                            </a:lnTo>
                            <a:lnTo>
                              <a:pt x="82" y="107"/>
                            </a:lnTo>
                            <a:lnTo>
                              <a:pt x="77" y="109"/>
                            </a:lnTo>
                            <a:lnTo>
                              <a:pt x="72" y="111"/>
                            </a:lnTo>
                            <a:lnTo>
                              <a:pt x="65" y="113"/>
                            </a:lnTo>
                            <a:lnTo>
                              <a:pt x="59" y="113"/>
                            </a:lnTo>
                            <a:lnTo>
                              <a:pt x="55" y="110"/>
                            </a:lnTo>
                            <a:lnTo>
                              <a:pt x="49" y="110"/>
                            </a:lnTo>
                            <a:lnTo>
                              <a:pt x="41" y="109"/>
                            </a:lnTo>
                            <a:lnTo>
                              <a:pt x="34" y="108"/>
                            </a:lnTo>
                            <a:lnTo>
                              <a:pt x="26" y="106"/>
                            </a:lnTo>
                            <a:lnTo>
                              <a:pt x="21" y="105"/>
                            </a:lnTo>
                            <a:lnTo>
                              <a:pt x="14" y="95"/>
                            </a:lnTo>
                            <a:lnTo>
                              <a:pt x="13" y="91"/>
                            </a:lnTo>
                            <a:lnTo>
                              <a:pt x="10" y="82"/>
                            </a:lnTo>
                            <a:lnTo>
                              <a:pt x="10" y="67"/>
                            </a:lnTo>
                            <a:lnTo>
                              <a:pt x="8" y="68"/>
                            </a:lnTo>
                            <a:lnTo>
                              <a:pt x="4" y="67"/>
                            </a:lnTo>
                            <a:lnTo>
                              <a:pt x="3" y="64"/>
                            </a:lnTo>
                            <a:lnTo>
                              <a:pt x="0" y="54"/>
                            </a:lnTo>
                            <a:lnTo>
                              <a:pt x="0" y="45"/>
                            </a:lnTo>
                            <a:lnTo>
                              <a:pt x="4" y="34"/>
                            </a:lnTo>
                            <a:lnTo>
                              <a:pt x="11" y="28"/>
                            </a:lnTo>
                            <a:lnTo>
                              <a:pt x="22" y="16"/>
                            </a:lnTo>
                            <a:lnTo>
                              <a:pt x="27" y="13"/>
                            </a:lnTo>
                            <a:lnTo>
                              <a:pt x="34" y="10"/>
                            </a:lnTo>
                            <a:lnTo>
                              <a:pt x="41" y="9"/>
                            </a:lnTo>
                            <a:lnTo>
                              <a:pt x="50" y="7"/>
                            </a:lnTo>
                            <a:lnTo>
                              <a:pt x="62" y="0"/>
                            </a:lnTo>
                            <a:lnTo>
                              <a:pt x="110" y="15"/>
                            </a:lnTo>
                            <a:lnTo>
                              <a:pt x="106" y="33"/>
                            </a:lnTo>
                          </a:path>
                        </a:pathLst>
                      </a:custGeom>
                      <a:solidFill>
                        <a:srgbClr val="FFE0C0"/>
                      </a:solidFill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485" name="Freeform 9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743" y="3357"/>
                        <a:ext cx="91" cy="49"/>
                      </a:xfrm>
                      <a:custGeom>
                        <a:avLst/>
                        <a:gdLst>
                          <a:gd name="T0" fmla="*/ 0 w 91"/>
                          <a:gd name="T1" fmla="*/ 16 h 49"/>
                          <a:gd name="T2" fmla="*/ 4 w 91"/>
                          <a:gd name="T3" fmla="*/ 21 h 49"/>
                          <a:gd name="T4" fmla="*/ 8 w 91"/>
                          <a:gd name="T5" fmla="*/ 24 h 49"/>
                          <a:gd name="T6" fmla="*/ 17 w 91"/>
                          <a:gd name="T7" fmla="*/ 28 h 49"/>
                          <a:gd name="T8" fmla="*/ 26 w 91"/>
                          <a:gd name="T9" fmla="*/ 32 h 49"/>
                          <a:gd name="T10" fmla="*/ 42 w 91"/>
                          <a:gd name="T11" fmla="*/ 39 h 49"/>
                          <a:gd name="T12" fmla="*/ 55 w 91"/>
                          <a:gd name="T13" fmla="*/ 43 h 49"/>
                          <a:gd name="T14" fmla="*/ 70 w 91"/>
                          <a:gd name="T15" fmla="*/ 46 h 49"/>
                          <a:gd name="T16" fmla="*/ 83 w 91"/>
                          <a:gd name="T17" fmla="*/ 48 h 49"/>
                          <a:gd name="T18" fmla="*/ 90 w 91"/>
                          <a:gd name="T19" fmla="*/ 34 h 49"/>
                          <a:gd name="T20" fmla="*/ 8 w 91"/>
                          <a:gd name="T21" fmla="*/ 0 h 49"/>
                          <a:gd name="T22" fmla="*/ 0 w 91"/>
                          <a:gd name="T23" fmla="*/ 16 h 4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</a:cxnLst>
                        <a:rect l="0" t="0" r="r" b="b"/>
                        <a:pathLst>
                          <a:path w="91" h="49">
                            <a:moveTo>
                              <a:pt x="0" y="16"/>
                            </a:moveTo>
                            <a:lnTo>
                              <a:pt x="4" y="21"/>
                            </a:lnTo>
                            <a:lnTo>
                              <a:pt x="8" y="24"/>
                            </a:lnTo>
                            <a:lnTo>
                              <a:pt x="17" y="28"/>
                            </a:lnTo>
                            <a:lnTo>
                              <a:pt x="26" y="32"/>
                            </a:lnTo>
                            <a:lnTo>
                              <a:pt x="42" y="39"/>
                            </a:lnTo>
                            <a:lnTo>
                              <a:pt x="55" y="43"/>
                            </a:lnTo>
                            <a:lnTo>
                              <a:pt x="70" y="46"/>
                            </a:lnTo>
                            <a:lnTo>
                              <a:pt x="83" y="48"/>
                            </a:lnTo>
                            <a:lnTo>
                              <a:pt x="90" y="34"/>
                            </a:lnTo>
                            <a:lnTo>
                              <a:pt x="8" y="0"/>
                            </a:lnTo>
                            <a:lnTo>
                              <a:pt x="0" y="16"/>
                            </a:lnTo>
                          </a:path>
                        </a:pathLst>
                      </a:custGeom>
                      <a:solidFill>
                        <a:srgbClr val="FFFFFF"/>
                      </a:solidFill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pt-BR"/>
                      </a:p>
                    </p:txBody>
                  </p:sp>
                </p:grpSp>
                <p:sp>
                  <p:nvSpPr>
                    <p:cNvPr id="482" name="Freeform 95"/>
                    <p:cNvSpPr>
                      <a:spLocks/>
                    </p:cNvSpPr>
                    <p:nvPr/>
                  </p:nvSpPr>
                  <p:spPr bwMode="auto">
                    <a:xfrm>
                      <a:off x="5732" y="2869"/>
                      <a:ext cx="155" cy="523"/>
                    </a:xfrm>
                    <a:custGeom>
                      <a:avLst/>
                      <a:gdLst>
                        <a:gd name="T0" fmla="*/ 18 w 155"/>
                        <a:gd name="T1" fmla="*/ 1 h 523"/>
                        <a:gd name="T2" fmla="*/ 28 w 155"/>
                        <a:gd name="T3" fmla="*/ 0 h 523"/>
                        <a:gd name="T4" fmla="*/ 40 w 155"/>
                        <a:gd name="T5" fmla="*/ 8 h 523"/>
                        <a:gd name="T6" fmla="*/ 50 w 155"/>
                        <a:gd name="T7" fmla="*/ 16 h 523"/>
                        <a:gd name="T8" fmla="*/ 57 w 155"/>
                        <a:gd name="T9" fmla="*/ 27 h 523"/>
                        <a:gd name="T10" fmla="*/ 67 w 155"/>
                        <a:gd name="T11" fmla="*/ 44 h 523"/>
                        <a:gd name="T12" fmla="*/ 77 w 155"/>
                        <a:gd name="T13" fmla="*/ 55 h 523"/>
                        <a:gd name="T14" fmla="*/ 84 w 155"/>
                        <a:gd name="T15" fmla="*/ 72 h 523"/>
                        <a:gd name="T16" fmla="*/ 91 w 155"/>
                        <a:gd name="T17" fmla="*/ 92 h 523"/>
                        <a:gd name="T18" fmla="*/ 98 w 155"/>
                        <a:gd name="T19" fmla="*/ 115 h 523"/>
                        <a:gd name="T20" fmla="*/ 128 w 155"/>
                        <a:gd name="T21" fmla="*/ 219 h 523"/>
                        <a:gd name="T22" fmla="*/ 149 w 155"/>
                        <a:gd name="T23" fmla="*/ 278 h 523"/>
                        <a:gd name="T24" fmla="*/ 154 w 155"/>
                        <a:gd name="T25" fmla="*/ 305 h 523"/>
                        <a:gd name="T26" fmla="*/ 149 w 155"/>
                        <a:gd name="T27" fmla="*/ 331 h 523"/>
                        <a:gd name="T28" fmla="*/ 149 w 155"/>
                        <a:gd name="T29" fmla="*/ 343 h 523"/>
                        <a:gd name="T30" fmla="*/ 121 w 155"/>
                        <a:gd name="T31" fmla="*/ 463 h 523"/>
                        <a:gd name="T32" fmla="*/ 105 w 155"/>
                        <a:gd name="T33" fmla="*/ 522 h 523"/>
                        <a:gd name="T34" fmla="*/ 81 w 155"/>
                        <a:gd name="T35" fmla="*/ 517 h 523"/>
                        <a:gd name="T36" fmla="*/ 66 w 155"/>
                        <a:gd name="T37" fmla="*/ 513 h 523"/>
                        <a:gd name="T38" fmla="*/ 48 w 155"/>
                        <a:gd name="T39" fmla="*/ 506 h 523"/>
                        <a:gd name="T40" fmla="*/ 10 w 155"/>
                        <a:gd name="T41" fmla="*/ 490 h 523"/>
                        <a:gd name="T42" fmla="*/ 49 w 155"/>
                        <a:gd name="T43" fmla="*/ 331 h 523"/>
                        <a:gd name="T44" fmla="*/ 51 w 155"/>
                        <a:gd name="T45" fmla="*/ 276 h 523"/>
                        <a:gd name="T46" fmla="*/ 10 w 155"/>
                        <a:gd name="T47" fmla="*/ 166 h 523"/>
                        <a:gd name="T48" fmla="*/ 1 w 155"/>
                        <a:gd name="T49" fmla="*/ 103 h 523"/>
                        <a:gd name="T50" fmla="*/ 0 w 155"/>
                        <a:gd name="T51" fmla="*/ 74 h 523"/>
                        <a:gd name="T52" fmla="*/ 4 w 155"/>
                        <a:gd name="T53" fmla="*/ 51 h 523"/>
                        <a:gd name="T54" fmla="*/ 9 w 155"/>
                        <a:gd name="T55" fmla="*/ 22 h 523"/>
                        <a:gd name="T56" fmla="*/ 18 w 155"/>
                        <a:gd name="T57" fmla="*/ 1 h 52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</a:cxnLst>
                      <a:rect l="0" t="0" r="r" b="b"/>
                      <a:pathLst>
                        <a:path w="155" h="523">
                          <a:moveTo>
                            <a:pt x="18" y="1"/>
                          </a:moveTo>
                          <a:lnTo>
                            <a:pt x="28" y="0"/>
                          </a:lnTo>
                          <a:lnTo>
                            <a:pt x="40" y="8"/>
                          </a:lnTo>
                          <a:lnTo>
                            <a:pt x="50" y="16"/>
                          </a:lnTo>
                          <a:lnTo>
                            <a:pt x="57" y="27"/>
                          </a:lnTo>
                          <a:lnTo>
                            <a:pt x="67" y="44"/>
                          </a:lnTo>
                          <a:lnTo>
                            <a:pt x="77" y="55"/>
                          </a:lnTo>
                          <a:lnTo>
                            <a:pt x="84" y="72"/>
                          </a:lnTo>
                          <a:lnTo>
                            <a:pt x="91" y="92"/>
                          </a:lnTo>
                          <a:lnTo>
                            <a:pt x="98" y="115"/>
                          </a:lnTo>
                          <a:lnTo>
                            <a:pt x="128" y="219"/>
                          </a:lnTo>
                          <a:lnTo>
                            <a:pt x="149" y="278"/>
                          </a:lnTo>
                          <a:lnTo>
                            <a:pt x="154" y="305"/>
                          </a:lnTo>
                          <a:lnTo>
                            <a:pt x="149" y="331"/>
                          </a:lnTo>
                          <a:lnTo>
                            <a:pt x="149" y="343"/>
                          </a:lnTo>
                          <a:lnTo>
                            <a:pt x="121" y="463"/>
                          </a:lnTo>
                          <a:lnTo>
                            <a:pt x="105" y="522"/>
                          </a:lnTo>
                          <a:lnTo>
                            <a:pt x="81" y="517"/>
                          </a:lnTo>
                          <a:lnTo>
                            <a:pt x="66" y="513"/>
                          </a:lnTo>
                          <a:lnTo>
                            <a:pt x="48" y="506"/>
                          </a:lnTo>
                          <a:lnTo>
                            <a:pt x="10" y="490"/>
                          </a:lnTo>
                          <a:lnTo>
                            <a:pt x="49" y="331"/>
                          </a:lnTo>
                          <a:lnTo>
                            <a:pt x="51" y="276"/>
                          </a:lnTo>
                          <a:lnTo>
                            <a:pt x="10" y="166"/>
                          </a:lnTo>
                          <a:lnTo>
                            <a:pt x="1" y="103"/>
                          </a:lnTo>
                          <a:lnTo>
                            <a:pt x="0" y="74"/>
                          </a:lnTo>
                          <a:lnTo>
                            <a:pt x="4" y="51"/>
                          </a:lnTo>
                          <a:lnTo>
                            <a:pt x="9" y="22"/>
                          </a:lnTo>
                          <a:lnTo>
                            <a:pt x="18" y="1"/>
                          </a:lnTo>
                        </a:path>
                      </a:pathLst>
                    </a:custGeom>
                    <a:solidFill>
                      <a:srgbClr val="606060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483" name="Freeform 96"/>
                    <p:cNvSpPr>
                      <a:spLocks/>
                    </p:cNvSpPr>
                    <p:nvPr/>
                  </p:nvSpPr>
                  <p:spPr bwMode="auto">
                    <a:xfrm>
                      <a:off x="5594" y="2826"/>
                      <a:ext cx="65" cy="407"/>
                    </a:xfrm>
                    <a:custGeom>
                      <a:avLst/>
                      <a:gdLst>
                        <a:gd name="T0" fmla="*/ 17 w 65"/>
                        <a:gd name="T1" fmla="*/ 0 h 407"/>
                        <a:gd name="T2" fmla="*/ 32 w 65"/>
                        <a:gd name="T3" fmla="*/ 10 h 407"/>
                        <a:gd name="T4" fmla="*/ 46 w 65"/>
                        <a:gd name="T5" fmla="*/ 17 h 407"/>
                        <a:gd name="T6" fmla="*/ 55 w 65"/>
                        <a:gd name="T7" fmla="*/ 22 h 407"/>
                        <a:gd name="T8" fmla="*/ 58 w 65"/>
                        <a:gd name="T9" fmla="*/ 36 h 407"/>
                        <a:gd name="T10" fmla="*/ 61 w 65"/>
                        <a:gd name="T11" fmla="*/ 56 h 407"/>
                        <a:gd name="T12" fmla="*/ 61 w 65"/>
                        <a:gd name="T13" fmla="*/ 71 h 407"/>
                        <a:gd name="T14" fmla="*/ 30 w 65"/>
                        <a:gd name="T15" fmla="*/ 87 h 407"/>
                        <a:gd name="T16" fmla="*/ 64 w 65"/>
                        <a:gd name="T17" fmla="*/ 94 h 407"/>
                        <a:gd name="T18" fmla="*/ 61 w 65"/>
                        <a:gd name="T19" fmla="*/ 133 h 407"/>
                        <a:gd name="T20" fmla="*/ 56 w 65"/>
                        <a:gd name="T21" fmla="*/ 192 h 407"/>
                        <a:gd name="T22" fmla="*/ 49 w 65"/>
                        <a:gd name="T23" fmla="*/ 267 h 407"/>
                        <a:gd name="T24" fmla="*/ 45 w 65"/>
                        <a:gd name="T25" fmla="*/ 325 h 407"/>
                        <a:gd name="T26" fmla="*/ 34 w 65"/>
                        <a:gd name="T27" fmla="*/ 406 h 407"/>
                        <a:gd name="T28" fmla="*/ 26 w 65"/>
                        <a:gd name="T29" fmla="*/ 314 h 407"/>
                        <a:gd name="T30" fmla="*/ 17 w 65"/>
                        <a:gd name="T31" fmla="*/ 260 h 407"/>
                        <a:gd name="T32" fmla="*/ 7 w 65"/>
                        <a:gd name="T33" fmla="*/ 186 h 407"/>
                        <a:gd name="T34" fmla="*/ 2 w 65"/>
                        <a:gd name="T35" fmla="*/ 158 h 407"/>
                        <a:gd name="T36" fmla="*/ 1 w 65"/>
                        <a:gd name="T37" fmla="*/ 137 h 407"/>
                        <a:gd name="T38" fmla="*/ 0 w 65"/>
                        <a:gd name="T39" fmla="*/ 104 h 407"/>
                        <a:gd name="T40" fmla="*/ 1 w 65"/>
                        <a:gd name="T41" fmla="*/ 73 h 407"/>
                        <a:gd name="T42" fmla="*/ 1 w 65"/>
                        <a:gd name="T43" fmla="*/ 65 h 407"/>
                        <a:gd name="T44" fmla="*/ 2 w 65"/>
                        <a:gd name="T45" fmla="*/ 54 h 407"/>
                        <a:gd name="T46" fmla="*/ 10 w 65"/>
                        <a:gd name="T47" fmla="*/ 29 h 407"/>
                        <a:gd name="T48" fmla="*/ 17 w 65"/>
                        <a:gd name="T49" fmla="*/ 0 h 40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</a:cxnLst>
                      <a:rect l="0" t="0" r="r" b="b"/>
                      <a:pathLst>
                        <a:path w="65" h="407">
                          <a:moveTo>
                            <a:pt x="17" y="0"/>
                          </a:moveTo>
                          <a:lnTo>
                            <a:pt x="32" y="10"/>
                          </a:lnTo>
                          <a:lnTo>
                            <a:pt x="46" y="17"/>
                          </a:lnTo>
                          <a:lnTo>
                            <a:pt x="55" y="22"/>
                          </a:lnTo>
                          <a:lnTo>
                            <a:pt x="58" y="36"/>
                          </a:lnTo>
                          <a:lnTo>
                            <a:pt x="61" y="56"/>
                          </a:lnTo>
                          <a:lnTo>
                            <a:pt x="61" y="71"/>
                          </a:lnTo>
                          <a:lnTo>
                            <a:pt x="30" y="87"/>
                          </a:lnTo>
                          <a:lnTo>
                            <a:pt x="64" y="94"/>
                          </a:lnTo>
                          <a:lnTo>
                            <a:pt x="61" y="133"/>
                          </a:lnTo>
                          <a:lnTo>
                            <a:pt x="56" y="192"/>
                          </a:lnTo>
                          <a:lnTo>
                            <a:pt x="49" y="267"/>
                          </a:lnTo>
                          <a:lnTo>
                            <a:pt x="45" y="325"/>
                          </a:lnTo>
                          <a:lnTo>
                            <a:pt x="34" y="406"/>
                          </a:lnTo>
                          <a:lnTo>
                            <a:pt x="26" y="314"/>
                          </a:lnTo>
                          <a:lnTo>
                            <a:pt x="17" y="260"/>
                          </a:lnTo>
                          <a:lnTo>
                            <a:pt x="7" y="186"/>
                          </a:lnTo>
                          <a:lnTo>
                            <a:pt x="2" y="158"/>
                          </a:lnTo>
                          <a:lnTo>
                            <a:pt x="1" y="137"/>
                          </a:lnTo>
                          <a:lnTo>
                            <a:pt x="0" y="104"/>
                          </a:lnTo>
                          <a:lnTo>
                            <a:pt x="1" y="73"/>
                          </a:lnTo>
                          <a:lnTo>
                            <a:pt x="1" y="65"/>
                          </a:lnTo>
                          <a:lnTo>
                            <a:pt x="2" y="54"/>
                          </a:lnTo>
                          <a:lnTo>
                            <a:pt x="10" y="29"/>
                          </a:lnTo>
                          <a:lnTo>
                            <a:pt x="17" y="0"/>
                          </a:lnTo>
                        </a:path>
                      </a:pathLst>
                    </a:custGeom>
                    <a:solidFill>
                      <a:srgbClr val="808080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469" name="Group 97"/>
                  <p:cNvGrpSpPr>
                    <a:grpSpLocks/>
                  </p:cNvGrpSpPr>
                  <p:nvPr/>
                </p:nvGrpSpPr>
                <p:grpSpPr bwMode="auto">
                  <a:xfrm>
                    <a:off x="4933" y="2838"/>
                    <a:ext cx="582" cy="661"/>
                    <a:chOff x="4933" y="2838"/>
                    <a:chExt cx="582" cy="661"/>
                  </a:xfrm>
                </p:grpSpPr>
                <p:grpSp>
                  <p:nvGrpSpPr>
                    <p:cNvPr id="470" name="Group 9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33" y="3174"/>
                      <a:ext cx="253" cy="102"/>
                      <a:chOff x="4933" y="3174"/>
                      <a:chExt cx="253" cy="102"/>
                    </a:xfrm>
                  </p:grpSpPr>
                  <p:sp>
                    <p:nvSpPr>
                      <p:cNvPr id="477" name="Freeform 9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933" y="3174"/>
                        <a:ext cx="253" cy="102"/>
                      </a:xfrm>
                      <a:custGeom>
                        <a:avLst/>
                        <a:gdLst>
                          <a:gd name="T0" fmla="*/ 213 w 253"/>
                          <a:gd name="T1" fmla="*/ 29 h 102"/>
                          <a:gd name="T2" fmla="*/ 186 w 253"/>
                          <a:gd name="T3" fmla="*/ 29 h 102"/>
                          <a:gd name="T4" fmla="*/ 174 w 253"/>
                          <a:gd name="T5" fmla="*/ 24 h 102"/>
                          <a:gd name="T6" fmla="*/ 163 w 253"/>
                          <a:gd name="T7" fmla="*/ 20 h 102"/>
                          <a:gd name="T8" fmla="*/ 148 w 253"/>
                          <a:gd name="T9" fmla="*/ 18 h 102"/>
                          <a:gd name="T10" fmla="*/ 138 w 253"/>
                          <a:gd name="T11" fmla="*/ 18 h 102"/>
                          <a:gd name="T12" fmla="*/ 125 w 253"/>
                          <a:gd name="T13" fmla="*/ 18 h 102"/>
                          <a:gd name="T14" fmla="*/ 110 w 253"/>
                          <a:gd name="T15" fmla="*/ 12 h 102"/>
                          <a:gd name="T16" fmla="*/ 92 w 253"/>
                          <a:gd name="T17" fmla="*/ 6 h 102"/>
                          <a:gd name="T18" fmla="*/ 86 w 253"/>
                          <a:gd name="T19" fmla="*/ 4 h 102"/>
                          <a:gd name="T20" fmla="*/ 79 w 253"/>
                          <a:gd name="T21" fmla="*/ 0 h 102"/>
                          <a:gd name="T22" fmla="*/ 74 w 253"/>
                          <a:gd name="T23" fmla="*/ 0 h 102"/>
                          <a:gd name="T24" fmla="*/ 73 w 253"/>
                          <a:gd name="T25" fmla="*/ 3 h 102"/>
                          <a:gd name="T26" fmla="*/ 73 w 253"/>
                          <a:gd name="T27" fmla="*/ 6 h 102"/>
                          <a:gd name="T28" fmla="*/ 75 w 253"/>
                          <a:gd name="T29" fmla="*/ 11 h 102"/>
                          <a:gd name="T30" fmla="*/ 83 w 253"/>
                          <a:gd name="T31" fmla="*/ 18 h 102"/>
                          <a:gd name="T32" fmla="*/ 90 w 253"/>
                          <a:gd name="T33" fmla="*/ 23 h 102"/>
                          <a:gd name="T34" fmla="*/ 100 w 253"/>
                          <a:gd name="T35" fmla="*/ 30 h 102"/>
                          <a:gd name="T36" fmla="*/ 95 w 253"/>
                          <a:gd name="T37" fmla="*/ 36 h 102"/>
                          <a:gd name="T38" fmla="*/ 90 w 253"/>
                          <a:gd name="T39" fmla="*/ 39 h 102"/>
                          <a:gd name="T40" fmla="*/ 80 w 253"/>
                          <a:gd name="T41" fmla="*/ 45 h 102"/>
                          <a:gd name="T42" fmla="*/ 61 w 253"/>
                          <a:gd name="T43" fmla="*/ 50 h 102"/>
                          <a:gd name="T44" fmla="*/ 25 w 253"/>
                          <a:gd name="T45" fmla="*/ 50 h 102"/>
                          <a:gd name="T46" fmla="*/ 18 w 253"/>
                          <a:gd name="T47" fmla="*/ 50 h 102"/>
                          <a:gd name="T48" fmla="*/ 8 w 253"/>
                          <a:gd name="T49" fmla="*/ 48 h 102"/>
                          <a:gd name="T50" fmla="*/ 4 w 253"/>
                          <a:gd name="T51" fmla="*/ 48 h 102"/>
                          <a:gd name="T52" fmla="*/ 1 w 253"/>
                          <a:gd name="T53" fmla="*/ 48 h 102"/>
                          <a:gd name="T54" fmla="*/ 0 w 253"/>
                          <a:gd name="T55" fmla="*/ 52 h 102"/>
                          <a:gd name="T56" fmla="*/ 2 w 253"/>
                          <a:gd name="T57" fmla="*/ 56 h 102"/>
                          <a:gd name="T58" fmla="*/ 8 w 253"/>
                          <a:gd name="T59" fmla="*/ 63 h 102"/>
                          <a:gd name="T60" fmla="*/ 15 w 253"/>
                          <a:gd name="T61" fmla="*/ 76 h 102"/>
                          <a:gd name="T62" fmla="*/ 34 w 253"/>
                          <a:gd name="T63" fmla="*/ 88 h 102"/>
                          <a:gd name="T64" fmla="*/ 80 w 253"/>
                          <a:gd name="T65" fmla="*/ 98 h 102"/>
                          <a:gd name="T66" fmla="*/ 101 w 253"/>
                          <a:gd name="T67" fmla="*/ 101 h 102"/>
                          <a:gd name="T68" fmla="*/ 126 w 253"/>
                          <a:gd name="T69" fmla="*/ 99 h 102"/>
                          <a:gd name="T70" fmla="*/ 189 w 253"/>
                          <a:gd name="T71" fmla="*/ 85 h 102"/>
                          <a:gd name="T72" fmla="*/ 220 w 253"/>
                          <a:gd name="T73" fmla="*/ 70 h 102"/>
                          <a:gd name="T74" fmla="*/ 252 w 253"/>
                          <a:gd name="T75" fmla="*/ 58 h 102"/>
                          <a:gd name="T76" fmla="*/ 249 w 253"/>
                          <a:gd name="T77" fmla="*/ 24 h 102"/>
                          <a:gd name="T78" fmla="*/ 213 w 253"/>
                          <a:gd name="T79" fmla="*/ 29 h 102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  <a:cxn ang="0">
                            <a:pos x="T72" y="T73"/>
                          </a:cxn>
                          <a:cxn ang="0">
                            <a:pos x="T74" y="T75"/>
                          </a:cxn>
                          <a:cxn ang="0">
                            <a:pos x="T76" y="T77"/>
                          </a:cxn>
                          <a:cxn ang="0">
                            <a:pos x="T78" y="T79"/>
                          </a:cxn>
                        </a:cxnLst>
                        <a:rect l="0" t="0" r="r" b="b"/>
                        <a:pathLst>
                          <a:path w="253" h="102">
                            <a:moveTo>
                              <a:pt x="213" y="29"/>
                            </a:moveTo>
                            <a:lnTo>
                              <a:pt x="186" y="29"/>
                            </a:lnTo>
                            <a:lnTo>
                              <a:pt x="174" y="24"/>
                            </a:lnTo>
                            <a:lnTo>
                              <a:pt x="163" y="20"/>
                            </a:lnTo>
                            <a:lnTo>
                              <a:pt x="148" y="18"/>
                            </a:lnTo>
                            <a:lnTo>
                              <a:pt x="138" y="18"/>
                            </a:lnTo>
                            <a:lnTo>
                              <a:pt x="125" y="18"/>
                            </a:lnTo>
                            <a:lnTo>
                              <a:pt x="110" y="12"/>
                            </a:lnTo>
                            <a:lnTo>
                              <a:pt x="92" y="6"/>
                            </a:lnTo>
                            <a:lnTo>
                              <a:pt x="86" y="4"/>
                            </a:lnTo>
                            <a:lnTo>
                              <a:pt x="79" y="0"/>
                            </a:lnTo>
                            <a:lnTo>
                              <a:pt x="74" y="0"/>
                            </a:lnTo>
                            <a:lnTo>
                              <a:pt x="73" y="3"/>
                            </a:lnTo>
                            <a:lnTo>
                              <a:pt x="73" y="6"/>
                            </a:lnTo>
                            <a:lnTo>
                              <a:pt x="75" y="11"/>
                            </a:lnTo>
                            <a:lnTo>
                              <a:pt x="83" y="18"/>
                            </a:lnTo>
                            <a:lnTo>
                              <a:pt x="90" y="23"/>
                            </a:lnTo>
                            <a:lnTo>
                              <a:pt x="100" y="30"/>
                            </a:lnTo>
                            <a:lnTo>
                              <a:pt x="95" y="36"/>
                            </a:lnTo>
                            <a:lnTo>
                              <a:pt x="90" y="39"/>
                            </a:lnTo>
                            <a:lnTo>
                              <a:pt x="80" y="45"/>
                            </a:lnTo>
                            <a:lnTo>
                              <a:pt x="61" y="50"/>
                            </a:lnTo>
                            <a:lnTo>
                              <a:pt x="25" y="50"/>
                            </a:lnTo>
                            <a:lnTo>
                              <a:pt x="18" y="50"/>
                            </a:lnTo>
                            <a:lnTo>
                              <a:pt x="8" y="48"/>
                            </a:lnTo>
                            <a:lnTo>
                              <a:pt x="4" y="48"/>
                            </a:lnTo>
                            <a:lnTo>
                              <a:pt x="1" y="48"/>
                            </a:lnTo>
                            <a:lnTo>
                              <a:pt x="0" y="52"/>
                            </a:lnTo>
                            <a:lnTo>
                              <a:pt x="2" y="56"/>
                            </a:lnTo>
                            <a:lnTo>
                              <a:pt x="8" y="63"/>
                            </a:lnTo>
                            <a:lnTo>
                              <a:pt x="15" y="76"/>
                            </a:lnTo>
                            <a:lnTo>
                              <a:pt x="34" y="88"/>
                            </a:lnTo>
                            <a:lnTo>
                              <a:pt x="80" y="98"/>
                            </a:lnTo>
                            <a:lnTo>
                              <a:pt x="101" y="101"/>
                            </a:lnTo>
                            <a:lnTo>
                              <a:pt x="126" y="99"/>
                            </a:lnTo>
                            <a:lnTo>
                              <a:pt x="189" y="85"/>
                            </a:lnTo>
                            <a:lnTo>
                              <a:pt x="220" y="70"/>
                            </a:lnTo>
                            <a:lnTo>
                              <a:pt x="252" y="58"/>
                            </a:lnTo>
                            <a:lnTo>
                              <a:pt x="249" y="24"/>
                            </a:lnTo>
                            <a:lnTo>
                              <a:pt x="213" y="29"/>
                            </a:lnTo>
                          </a:path>
                        </a:pathLst>
                      </a:custGeom>
                      <a:solidFill>
                        <a:srgbClr val="FFE0C0"/>
                      </a:solidFill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478" name="Freeform 10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122" y="3178"/>
                        <a:ext cx="41" cy="97"/>
                      </a:xfrm>
                      <a:custGeom>
                        <a:avLst/>
                        <a:gdLst>
                          <a:gd name="T0" fmla="*/ 1 w 41"/>
                          <a:gd name="T1" fmla="*/ 1 h 97"/>
                          <a:gd name="T2" fmla="*/ 0 w 41"/>
                          <a:gd name="T3" fmla="*/ 44 h 97"/>
                          <a:gd name="T4" fmla="*/ 1 w 41"/>
                          <a:gd name="T5" fmla="*/ 68 h 97"/>
                          <a:gd name="T6" fmla="*/ 3 w 41"/>
                          <a:gd name="T7" fmla="*/ 81 h 97"/>
                          <a:gd name="T8" fmla="*/ 7 w 41"/>
                          <a:gd name="T9" fmla="*/ 96 h 97"/>
                          <a:gd name="T10" fmla="*/ 40 w 41"/>
                          <a:gd name="T11" fmla="*/ 84 h 97"/>
                          <a:gd name="T12" fmla="*/ 28 w 41"/>
                          <a:gd name="T13" fmla="*/ 0 h 97"/>
                          <a:gd name="T14" fmla="*/ 1 w 41"/>
                          <a:gd name="T15" fmla="*/ 1 h 9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</a:cxnLst>
                        <a:rect l="0" t="0" r="r" b="b"/>
                        <a:pathLst>
                          <a:path w="41" h="97">
                            <a:moveTo>
                              <a:pt x="1" y="1"/>
                            </a:moveTo>
                            <a:lnTo>
                              <a:pt x="0" y="44"/>
                            </a:lnTo>
                            <a:lnTo>
                              <a:pt x="1" y="68"/>
                            </a:lnTo>
                            <a:lnTo>
                              <a:pt x="3" y="81"/>
                            </a:lnTo>
                            <a:lnTo>
                              <a:pt x="7" y="96"/>
                            </a:lnTo>
                            <a:lnTo>
                              <a:pt x="40" y="84"/>
                            </a:lnTo>
                            <a:lnTo>
                              <a:pt x="28" y="0"/>
                            </a:lnTo>
                            <a:lnTo>
                              <a:pt x="1" y="1"/>
                            </a:lnTo>
                          </a:path>
                        </a:pathLst>
                      </a:custGeom>
                      <a:solidFill>
                        <a:srgbClr val="FFFFFF"/>
                      </a:solidFill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pt-BR"/>
                      </a:p>
                    </p:txBody>
                  </p:sp>
                </p:grpSp>
                <p:sp>
                  <p:nvSpPr>
                    <p:cNvPr id="471" name="Freeform 101"/>
                    <p:cNvSpPr>
                      <a:spLocks/>
                    </p:cNvSpPr>
                    <p:nvPr/>
                  </p:nvSpPr>
                  <p:spPr bwMode="auto">
                    <a:xfrm>
                      <a:off x="5130" y="2838"/>
                      <a:ext cx="385" cy="661"/>
                    </a:xfrm>
                    <a:custGeom>
                      <a:avLst/>
                      <a:gdLst>
                        <a:gd name="T0" fmla="*/ 333 w 385"/>
                        <a:gd name="T1" fmla="*/ 15 h 661"/>
                        <a:gd name="T2" fmla="*/ 313 w 385"/>
                        <a:gd name="T3" fmla="*/ 25 h 661"/>
                        <a:gd name="T4" fmla="*/ 297 w 385"/>
                        <a:gd name="T5" fmla="*/ 32 h 661"/>
                        <a:gd name="T6" fmla="*/ 279 w 385"/>
                        <a:gd name="T7" fmla="*/ 41 h 661"/>
                        <a:gd name="T8" fmla="*/ 264 w 385"/>
                        <a:gd name="T9" fmla="*/ 50 h 661"/>
                        <a:gd name="T10" fmla="*/ 249 w 385"/>
                        <a:gd name="T11" fmla="*/ 57 h 661"/>
                        <a:gd name="T12" fmla="*/ 236 w 385"/>
                        <a:gd name="T13" fmla="*/ 66 h 661"/>
                        <a:gd name="T14" fmla="*/ 227 w 385"/>
                        <a:gd name="T15" fmla="*/ 73 h 661"/>
                        <a:gd name="T16" fmla="*/ 221 w 385"/>
                        <a:gd name="T17" fmla="*/ 80 h 661"/>
                        <a:gd name="T18" fmla="*/ 215 w 385"/>
                        <a:gd name="T19" fmla="*/ 89 h 661"/>
                        <a:gd name="T20" fmla="*/ 211 w 385"/>
                        <a:gd name="T21" fmla="*/ 98 h 661"/>
                        <a:gd name="T22" fmla="*/ 208 w 385"/>
                        <a:gd name="T23" fmla="*/ 115 h 661"/>
                        <a:gd name="T24" fmla="*/ 185 w 385"/>
                        <a:gd name="T25" fmla="*/ 234 h 661"/>
                        <a:gd name="T26" fmla="*/ 164 w 385"/>
                        <a:gd name="T27" fmla="*/ 285 h 661"/>
                        <a:gd name="T28" fmla="*/ 156 w 385"/>
                        <a:gd name="T29" fmla="*/ 295 h 661"/>
                        <a:gd name="T30" fmla="*/ 151 w 385"/>
                        <a:gd name="T31" fmla="*/ 300 h 661"/>
                        <a:gd name="T32" fmla="*/ 135 w 385"/>
                        <a:gd name="T33" fmla="*/ 306 h 661"/>
                        <a:gd name="T34" fmla="*/ 109 w 385"/>
                        <a:gd name="T35" fmla="*/ 315 h 661"/>
                        <a:gd name="T36" fmla="*/ 78 w 385"/>
                        <a:gd name="T37" fmla="*/ 324 h 661"/>
                        <a:gd name="T38" fmla="*/ 46 w 385"/>
                        <a:gd name="T39" fmla="*/ 330 h 661"/>
                        <a:gd name="T40" fmla="*/ 20 w 385"/>
                        <a:gd name="T41" fmla="*/ 335 h 661"/>
                        <a:gd name="T42" fmla="*/ 0 w 385"/>
                        <a:gd name="T43" fmla="*/ 338 h 661"/>
                        <a:gd name="T44" fmla="*/ 0 w 385"/>
                        <a:gd name="T45" fmla="*/ 357 h 661"/>
                        <a:gd name="T46" fmla="*/ 0 w 385"/>
                        <a:gd name="T47" fmla="*/ 379 h 661"/>
                        <a:gd name="T48" fmla="*/ 1 w 385"/>
                        <a:gd name="T49" fmla="*/ 393 h 661"/>
                        <a:gd name="T50" fmla="*/ 3 w 385"/>
                        <a:gd name="T51" fmla="*/ 411 h 661"/>
                        <a:gd name="T52" fmla="*/ 12 w 385"/>
                        <a:gd name="T53" fmla="*/ 438 h 661"/>
                        <a:gd name="T54" fmla="*/ 52 w 385"/>
                        <a:gd name="T55" fmla="*/ 429 h 661"/>
                        <a:gd name="T56" fmla="*/ 118 w 385"/>
                        <a:gd name="T57" fmla="*/ 414 h 661"/>
                        <a:gd name="T58" fmla="*/ 199 w 385"/>
                        <a:gd name="T59" fmla="*/ 391 h 661"/>
                        <a:gd name="T60" fmla="*/ 219 w 385"/>
                        <a:gd name="T61" fmla="*/ 380 h 661"/>
                        <a:gd name="T62" fmla="*/ 239 w 385"/>
                        <a:gd name="T63" fmla="*/ 370 h 661"/>
                        <a:gd name="T64" fmla="*/ 253 w 385"/>
                        <a:gd name="T65" fmla="*/ 354 h 661"/>
                        <a:gd name="T66" fmla="*/ 256 w 385"/>
                        <a:gd name="T67" fmla="*/ 349 h 661"/>
                        <a:gd name="T68" fmla="*/ 271 w 385"/>
                        <a:gd name="T69" fmla="*/ 315 h 661"/>
                        <a:gd name="T70" fmla="*/ 277 w 385"/>
                        <a:gd name="T71" fmla="*/ 266 h 661"/>
                        <a:gd name="T72" fmla="*/ 266 w 385"/>
                        <a:gd name="T73" fmla="*/ 335 h 661"/>
                        <a:gd name="T74" fmla="*/ 266 w 385"/>
                        <a:gd name="T75" fmla="*/ 364 h 661"/>
                        <a:gd name="T76" fmla="*/ 262 w 385"/>
                        <a:gd name="T77" fmla="*/ 401 h 661"/>
                        <a:gd name="T78" fmla="*/ 258 w 385"/>
                        <a:gd name="T79" fmla="*/ 453 h 661"/>
                        <a:gd name="T80" fmla="*/ 248 w 385"/>
                        <a:gd name="T81" fmla="*/ 505 h 661"/>
                        <a:gd name="T82" fmla="*/ 243 w 385"/>
                        <a:gd name="T83" fmla="*/ 566 h 661"/>
                        <a:gd name="T84" fmla="*/ 237 w 385"/>
                        <a:gd name="T85" fmla="*/ 660 h 661"/>
                        <a:gd name="T86" fmla="*/ 261 w 385"/>
                        <a:gd name="T87" fmla="*/ 657 h 661"/>
                        <a:gd name="T88" fmla="*/ 283 w 385"/>
                        <a:gd name="T89" fmla="*/ 655 h 661"/>
                        <a:gd name="T90" fmla="*/ 313 w 385"/>
                        <a:gd name="T91" fmla="*/ 646 h 661"/>
                        <a:gd name="T92" fmla="*/ 333 w 385"/>
                        <a:gd name="T93" fmla="*/ 636 h 661"/>
                        <a:gd name="T94" fmla="*/ 344 w 385"/>
                        <a:gd name="T95" fmla="*/ 625 h 661"/>
                        <a:gd name="T96" fmla="*/ 356 w 385"/>
                        <a:gd name="T97" fmla="*/ 589 h 661"/>
                        <a:gd name="T98" fmla="*/ 360 w 385"/>
                        <a:gd name="T99" fmla="*/ 520 h 661"/>
                        <a:gd name="T100" fmla="*/ 367 w 385"/>
                        <a:gd name="T101" fmla="*/ 455 h 661"/>
                        <a:gd name="T102" fmla="*/ 367 w 385"/>
                        <a:gd name="T103" fmla="*/ 403 h 661"/>
                        <a:gd name="T104" fmla="*/ 358 w 385"/>
                        <a:gd name="T105" fmla="*/ 307 h 661"/>
                        <a:gd name="T106" fmla="*/ 365 w 385"/>
                        <a:gd name="T107" fmla="*/ 217 h 661"/>
                        <a:gd name="T108" fmla="*/ 377 w 385"/>
                        <a:gd name="T109" fmla="*/ 156 h 661"/>
                        <a:gd name="T110" fmla="*/ 384 w 385"/>
                        <a:gd name="T111" fmla="*/ 79 h 661"/>
                        <a:gd name="T112" fmla="*/ 376 w 385"/>
                        <a:gd name="T113" fmla="*/ 35 h 661"/>
                        <a:gd name="T114" fmla="*/ 369 w 385"/>
                        <a:gd name="T115" fmla="*/ 0 h 661"/>
                        <a:gd name="T116" fmla="*/ 333 w 385"/>
                        <a:gd name="T117" fmla="*/ 15 h 66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  <a:cxn ang="0">
                          <a:pos x="T116" y="T117"/>
                        </a:cxn>
                      </a:cxnLst>
                      <a:rect l="0" t="0" r="r" b="b"/>
                      <a:pathLst>
                        <a:path w="385" h="661">
                          <a:moveTo>
                            <a:pt x="333" y="15"/>
                          </a:moveTo>
                          <a:lnTo>
                            <a:pt x="313" y="25"/>
                          </a:lnTo>
                          <a:lnTo>
                            <a:pt x="297" y="32"/>
                          </a:lnTo>
                          <a:lnTo>
                            <a:pt x="279" y="41"/>
                          </a:lnTo>
                          <a:lnTo>
                            <a:pt x="264" y="50"/>
                          </a:lnTo>
                          <a:lnTo>
                            <a:pt x="249" y="57"/>
                          </a:lnTo>
                          <a:lnTo>
                            <a:pt x="236" y="66"/>
                          </a:lnTo>
                          <a:lnTo>
                            <a:pt x="227" y="73"/>
                          </a:lnTo>
                          <a:lnTo>
                            <a:pt x="221" y="80"/>
                          </a:lnTo>
                          <a:lnTo>
                            <a:pt x="215" y="89"/>
                          </a:lnTo>
                          <a:lnTo>
                            <a:pt x="211" y="98"/>
                          </a:lnTo>
                          <a:lnTo>
                            <a:pt x="208" y="115"/>
                          </a:lnTo>
                          <a:lnTo>
                            <a:pt x="185" y="234"/>
                          </a:lnTo>
                          <a:lnTo>
                            <a:pt x="164" y="285"/>
                          </a:lnTo>
                          <a:lnTo>
                            <a:pt x="156" y="295"/>
                          </a:lnTo>
                          <a:lnTo>
                            <a:pt x="151" y="300"/>
                          </a:lnTo>
                          <a:lnTo>
                            <a:pt x="135" y="306"/>
                          </a:lnTo>
                          <a:lnTo>
                            <a:pt x="109" y="315"/>
                          </a:lnTo>
                          <a:lnTo>
                            <a:pt x="78" y="324"/>
                          </a:lnTo>
                          <a:lnTo>
                            <a:pt x="46" y="330"/>
                          </a:lnTo>
                          <a:lnTo>
                            <a:pt x="20" y="335"/>
                          </a:lnTo>
                          <a:lnTo>
                            <a:pt x="0" y="338"/>
                          </a:lnTo>
                          <a:lnTo>
                            <a:pt x="0" y="357"/>
                          </a:lnTo>
                          <a:lnTo>
                            <a:pt x="0" y="379"/>
                          </a:lnTo>
                          <a:lnTo>
                            <a:pt x="1" y="393"/>
                          </a:lnTo>
                          <a:lnTo>
                            <a:pt x="3" y="411"/>
                          </a:lnTo>
                          <a:lnTo>
                            <a:pt x="12" y="438"/>
                          </a:lnTo>
                          <a:lnTo>
                            <a:pt x="52" y="429"/>
                          </a:lnTo>
                          <a:lnTo>
                            <a:pt x="118" y="414"/>
                          </a:lnTo>
                          <a:lnTo>
                            <a:pt x="199" y="391"/>
                          </a:lnTo>
                          <a:lnTo>
                            <a:pt x="219" y="380"/>
                          </a:lnTo>
                          <a:lnTo>
                            <a:pt x="239" y="370"/>
                          </a:lnTo>
                          <a:lnTo>
                            <a:pt x="253" y="354"/>
                          </a:lnTo>
                          <a:lnTo>
                            <a:pt x="256" y="349"/>
                          </a:lnTo>
                          <a:lnTo>
                            <a:pt x="271" y="315"/>
                          </a:lnTo>
                          <a:lnTo>
                            <a:pt x="277" y="266"/>
                          </a:lnTo>
                          <a:lnTo>
                            <a:pt x="266" y="335"/>
                          </a:lnTo>
                          <a:lnTo>
                            <a:pt x="266" y="364"/>
                          </a:lnTo>
                          <a:lnTo>
                            <a:pt x="262" y="401"/>
                          </a:lnTo>
                          <a:lnTo>
                            <a:pt x="258" y="453"/>
                          </a:lnTo>
                          <a:lnTo>
                            <a:pt x="248" y="505"/>
                          </a:lnTo>
                          <a:lnTo>
                            <a:pt x="243" y="566"/>
                          </a:lnTo>
                          <a:lnTo>
                            <a:pt x="237" y="660"/>
                          </a:lnTo>
                          <a:lnTo>
                            <a:pt x="261" y="657"/>
                          </a:lnTo>
                          <a:lnTo>
                            <a:pt x="283" y="655"/>
                          </a:lnTo>
                          <a:lnTo>
                            <a:pt x="313" y="646"/>
                          </a:lnTo>
                          <a:lnTo>
                            <a:pt x="333" y="636"/>
                          </a:lnTo>
                          <a:lnTo>
                            <a:pt x="344" y="625"/>
                          </a:lnTo>
                          <a:lnTo>
                            <a:pt x="356" y="589"/>
                          </a:lnTo>
                          <a:lnTo>
                            <a:pt x="360" y="520"/>
                          </a:lnTo>
                          <a:lnTo>
                            <a:pt x="367" y="455"/>
                          </a:lnTo>
                          <a:lnTo>
                            <a:pt x="367" y="403"/>
                          </a:lnTo>
                          <a:lnTo>
                            <a:pt x="358" y="307"/>
                          </a:lnTo>
                          <a:lnTo>
                            <a:pt x="365" y="217"/>
                          </a:lnTo>
                          <a:lnTo>
                            <a:pt x="377" y="156"/>
                          </a:lnTo>
                          <a:lnTo>
                            <a:pt x="384" y="79"/>
                          </a:lnTo>
                          <a:lnTo>
                            <a:pt x="376" y="35"/>
                          </a:lnTo>
                          <a:lnTo>
                            <a:pt x="369" y="0"/>
                          </a:lnTo>
                          <a:lnTo>
                            <a:pt x="333" y="15"/>
                          </a:lnTo>
                        </a:path>
                      </a:pathLst>
                    </a:custGeom>
                    <a:solidFill>
                      <a:srgbClr val="606060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472" name="Freeform 102"/>
                    <p:cNvSpPr>
                      <a:spLocks/>
                    </p:cNvSpPr>
                    <p:nvPr/>
                  </p:nvSpPr>
                  <p:spPr bwMode="auto">
                    <a:xfrm>
                      <a:off x="5288" y="3122"/>
                      <a:ext cx="70" cy="56"/>
                    </a:xfrm>
                    <a:custGeom>
                      <a:avLst/>
                      <a:gdLst>
                        <a:gd name="T0" fmla="*/ 8 w 70"/>
                        <a:gd name="T1" fmla="*/ 1 h 56"/>
                        <a:gd name="T2" fmla="*/ 13 w 70"/>
                        <a:gd name="T3" fmla="*/ 0 h 56"/>
                        <a:gd name="T4" fmla="*/ 18 w 70"/>
                        <a:gd name="T5" fmla="*/ 1 h 56"/>
                        <a:gd name="T6" fmla="*/ 23 w 70"/>
                        <a:gd name="T7" fmla="*/ 2 h 56"/>
                        <a:gd name="T8" fmla="*/ 30 w 70"/>
                        <a:gd name="T9" fmla="*/ 5 h 56"/>
                        <a:gd name="T10" fmla="*/ 69 w 70"/>
                        <a:gd name="T11" fmla="*/ 30 h 56"/>
                        <a:gd name="T12" fmla="*/ 30 w 70"/>
                        <a:gd name="T13" fmla="*/ 11 h 56"/>
                        <a:gd name="T14" fmla="*/ 20 w 70"/>
                        <a:gd name="T15" fmla="*/ 9 h 56"/>
                        <a:gd name="T16" fmla="*/ 14 w 70"/>
                        <a:gd name="T17" fmla="*/ 9 h 56"/>
                        <a:gd name="T18" fmla="*/ 9 w 70"/>
                        <a:gd name="T19" fmla="*/ 9 h 56"/>
                        <a:gd name="T20" fmla="*/ 15 w 70"/>
                        <a:gd name="T21" fmla="*/ 16 h 56"/>
                        <a:gd name="T22" fmla="*/ 21 w 70"/>
                        <a:gd name="T23" fmla="*/ 20 h 56"/>
                        <a:gd name="T24" fmla="*/ 24 w 70"/>
                        <a:gd name="T25" fmla="*/ 26 h 56"/>
                        <a:gd name="T26" fmla="*/ 32 w 70"/>
                        <a:gd name="T27" fmla="*/ 55 h 56"/>
                        <a:gd name="T28" fmla="*/ 20 w 70"/>
                        <a:gd name="T29" fmla="*/ 28 h 56"/>
                        <a:gd name="T30" fmla="*/ 14 w 70"/>
                        <a:gd name="T31" fmla="*/ 20 h 56"/>
                        <a:gd name="T32" fmla="*/ 7 w 70"/>
                        <a:gd name="T33" fmla="*/ 13 h 56"/>
                        <a:gd name="T34" fmla="*/ 0 w 70"/>
                        <a:gd name="T35" fmla="*/ 11 h 56"/>
                        <a:gd name="T36" fmla="*/ 8 w 70"/>
                        <a:gd name="T37" fmla="*/ 1 h 5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</a:cxnLst>
                      <a:rect l="0" t="0" r="r" b="b"/>
                      <a:pathLst>
                        <a:path w="70" h="56">
                          <a:moveTo>
                            <a:pt x="8" y="1"/>
                          </a:moveTo>
                          <a:lnTo>
                            <a:pt x="13" y="0"/>
                          </a:lnTo>
                          <a:lnTo>
                            <a:pt x="18" y="1"/>
                          </a:lnTo>
                          <a:lnTo>
                            <a:pt x="23" y="2"/>
                          </a:lnTo>
                          <a:lnTo>
                            <a:pt x="30" y="5"/>
                          </a:lnTo>
                          <a:lnTo>
                            <a:pt x="69" y="30"/>
                          </a:lnTo>
                          <a:lnTo>
                            <a:pt x="30" y="11"/>
                          </a:lnTo>
                          <a:lnTo>
                            <a:pt x="20" y="9"/>
                          </a:lnTo>
                          <a:lnTo>
                            <a:pt x="14" y="9"/>
                          </a:lnTo>
                          <a:lnTo>
                            <a:pt x="9" y="9"/>
                          </a:lnTo>
                          <a:lnTo>
                            <a:pt x="15" y="16"/>
                          </a:lnTo>
                          <a:lnTo>
                            <a:pt x="21" y="20"/>
                          </a:lnTo>
                          <a:lnTo>
                            <a:pt x="24" y="26"/>
                          </a:lnTo>
                          <a:lnTo>
                            <a:pt x="32" y="55"/>
                          </a:lnTo>
                          <a:lnTo>
                            <a:pt x="20" y="28"/>
                          </a:lnTo>
                          <a:lnTo>
                            <a:pt x="14" y="20"/>
                          </a:lnTo>
                          <a:lnTo>
                            <a:pt x="7" y="13"/>
                          </a:lnTo>
                          <a:lnTo>
                            <a:pt x="0" y="11"/>
                          </a:lnTo>
                          <a:lnTo>
                            <a:pt x="8" y="1"/>
                          </a:lnTo>
                        </a:path>
                      </a:pathLst>
                    </a:custGeom>
                    <a:solidFill>
                      <a:srgbClr val="40404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473" name="Freeform 103"/>
                    <p:cNvSpPr>
                      <a:spLocks/>
                    </p:cNvSpPr>
                    <p:nvPr/>
                  </p:nvSpPr>
                  <p:spPr bwMode="auto">
                    <a:xfrm>
                      <a:off x="5439" y="2838"/>
                      <a:ext cx="76" cy="405"/>
                    </a:xfrm>
                    <a:custGeom>
                      <a:avLst/>
                      <a:gdLst>
                        <a:gd name="T0" fmla="*/ 62 w 76"/>
                        <a:gd name="T1" fmla="*/ 0 h 405"/>
                        <a:gd name="T2" fmla="*/ 32 w 76"/>
                        <a:gd name="T3" fmla="*/ 11 h 405"/>
                        <a:gd name="T4" fmla="*/ 27 w 76"/>
                        <a:gd name="T5" fmla="*/ 23 h 405"/>
                        <a:gd name="T6" fmla="*/ 13 w 76"/>
                        <a:gd name="T7" fmla="*/ 50 h 405"/>
                        <a:gd name="T8" fmla="*/ 2 w 76"/>
                        <a:gd name="T9" fmla="*/ 74 h 405"/>
                        <a:gd name="T10" fmla="*/ 35 w 76"/>
                        <a:gd name="T11" fmla="*/ 81 h 405"/>
                        <a:gd name="T12" fmla="*/ 0 w 76"/>
                        <a:gd name="T13" fmla="*/ 96 h 405"/>
                        <a:gd name="T14" fmla="*/ 6 w 76"/>
                        <a:gd name="T15" fmla="*/ 117 h 405"/>
                        <a:gd name="T16" fmla="*/ 10 w 76"/>
                        <a:gd name="T17" fmla="*/ 149 h 405"/>
                        <a:gd name="T18" fmla="*/ 15 w 76"/>
                        <a:gd name="T19" fmla="*/ 179 h 405"/>
                        <a:gd name="T20" fmla="*/ 16 w 76"/>
                        <a:gd name="T21" fmla="*/ 202 h 405"/>
                        <a:gd name="T22" fmla="*/ 18 w 76"/>
                        <a:gd name="T23" fmla="*/ 221 h 405"/>
                        <a:gd name="T24" fmla="*/ 19 w 76"/>
                        <a:gd name="T25" fmla="*/ 239 h 405"/>
                        <a:gd name="T26" fmla="*/ 22 w 76"/>
                        <a:gd name="T27" fmla="*/ 260 h 405"/>
                        <a:gd name="T28" fmla="*/ 26 w 76"/>
                        <a:gd name="T29" fmla="*/ 287 h 405"/>
                        <a:gd name="T30" fmla="*/ 38 w 76"/>
                        <a:gd name="T31" fmla="*/ 337 h 405"/>
                        <a:gd name="T32" fmla="*/ 59 w 76"/>
                        <a:gd name="T33" fmla="*/ 404 h 405"/>
                        <a:gd name="T34" fmla="*/ 60 w 76"/>
                        <a:gd name="T35" fmla="*/ 340 h 405"/>
                        <a:gd name="T36" fmla="*/ 61 w 76"/>
                        <a:gd name="T37" fmla="*/ 296 h 405"/>
                        <a:gd name="T38" fmla="*/ 62 w 76"/>
                        <a:gd name="T39" fmla="*/ 261 h 405"/>
                        <a:gd name="T40" fmla="*/ 67 w 76"/>
                        <a:gd name="T41" fmla="*/ 219 h 405"/>
                        <a:gd name="T42" fmla="*/ 70 w 76"/>
                        <a:gd name="T43" fmla="*/ 191 h 405"/>
                        <a:gd name="T44" fmla="*/ 71 w 76"/>
                        <a:gd name="T45" fmla="*/ 149 h 405"/>
                        <a:gd name="T46" fmla="*/ 72 w 76"/>
                        <a:gd name="T47" fmla="*/ 124 h 405"/>
                        <a:gd name="T48" fmla="*/ 72 w 76"/>
                        <a:gd name="T49" fmla="*/ 100 h 405"/>
                        <a:gd name="T50" fmla="*/ 75 w 76"/>
                        <a:gd name="T51" fmla="*/ 76 h 405"/>
                        <a:gd name="T52" fmla="*/ 72 w 76"/>
                        <a:gd name="T53" fmla="*/ 50 h 405"/>
                        <a:gd name="T54" fmla="*/ 68 w 76"/>
                        <a:gd name="T55" fmla="*/ 34 h 405"/>
                        <a:gd name="T56" fmla="*/ 62 w 76"/>
                        <a:gd name="T57" fmla="*/ 8 h 405"/>
                        <a:gd name="T58" fmla="*/ 62 w 76"/>
                        <a:gd name="T59" fmla="*/ 0 h 40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</a:cxnLst>
                      <a:rect l="0" t="0" r="r" b="b"/>
                      <a:pathLst>
                        <a:path w="76" h="405">
                          <a:moveTo>
                            <a:pt x="62" y="0"/>
                          </a:moveTo>
                          <a:lnTo>
                            <a:pt x="32" y="11"/>
                          </a:lnTo>
                          <a:lnTo>
                            <a:pt x="27" y="23"/>
                          </a:lnTo>
                          <a:lnTo>
                            <a:pt x="13" y="50"/>
                          </a:lnTo>
                          <a:lnTo>
                            <a:pt x="2" y="74"/>
                          </a:lnTo>
                          <a:lnTo>
                            <a:pt x="35" y="81"/>
                          </a:lnTo>
                          <a:lnTo>
                            <a:pt x="0" y="96"/>
                          </a:lnTo>
                          <a:lnTo>
                            <a:pt x="6" y="117"/>
                          </a:lnTo>
                          <a:lnTo>
                            <a:pt x="10" y="149"/>
                          </a:lnTo>
                          <a:lnTo>
                            <a:pt x="15" y="179"/>
                          </a:lnTo>
                          <a:lnTo>
                            <a:pt x="16" y="202"/>
                          </a:lnTo>
                          <a:lnTo>
                            <a:pt x="18" y="221"/>
                          </a:lnTo>
                          <a:lnTo>
                            <a:pt x="19" y="239"/>
                          </a:lnTo>
                          <a:lnTo>
                            <a:pt x="22" y="260"/>
                          </a:lnTo>
                          <a:lnTo>
                            <a:pt x="26" y="287"/>
                          </a:lnTo>
                          <a:lnTo>
                            <a:pt x="38" y="337"/>
                          </a:lnTo>
                          <a:lnTo>
                            <a:pt x="59" y="404"/>
                          </a:lnTo>
                          <a:lnTo>
                            <a:pt x="60" y="340"/>
                          </a:lnTo>
                          <a:lnTo>
                            <a:pt x="61" y="296"/>
                          </a:lnTo>
                          <a:lnTo>
                            <a:pt x="62" y="261"/>
                          </a:lnTo>
                          <a:lnTo>
                            <a:pt x="67" y="219"/>
                          </a:lnTo>
                          <a:lnTo>
                            <a:pt x="70" y="191"/>
                          </a:lnTo>
                          <a:lnTo>
                            <a:pt x="71" y="149"/>
                          </a:lnTo>
                          <a:lnTo>
                            <a:pt x="72" y="124"/>
                          </a:lnTo>
                          <a:lnTo>
                            <a:pt x="72" y="100"/>
                          </a:lnTo>
                          <a:lnTo>
                            <a:pt x="75" y="76"/>
                          </a:lnTo>
                          <a:lnTo>
                            <a:pt x="72" y="50"/>
                          </a:lnTo>
                          <a:lnTo>
                            <a:pt x="68" y="34"/>
                          </a:lnTo>
                          <a:lnTo>
                            <a:pt x="62" y="8"/>
                          </a:lnTo>
                          <a:lnTo>
                            <a:pt x="62" y="0"/>
                          </a:lnTo>
                        </a:path>
                      </a:pathLst>
                    </a:custGeom>
                    <a:solidFill>
                      <a:srgbClr val="808080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grpSp>
                  <p:nvGrpSpPr>
                    <p:cNvPr id="474" name="Group 10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474" y="3245"/>
                      <a:ext cx="15" cy="106"/>
                      <a:chOff x="5474" y="3245"/>
                      <a:chExt cx="15" cy="106"/>
                    </a:xfrm>
                  </p:grpSpPr>
                  <p:sp>
                    <p:nvSpPr>
                      <p:cNvPr id="475" name="Oval 10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478" y="3245"/>
                        <a:ext cx="11" cy="9"/>
                      </a:xfrm>
                      <a:prstGeom prst="ellipse">
                        <a:avLst/>
                      </a:prstGeom>
                      <a:solidFill>
                        <a:srgbClr val="000000"/>
                      </a:solidFill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476" name="Oval 10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474" y="3341"/>
                        <a:ext cx="11" cy="10"/>
                      </a:xfrm>
                      <a:prstGeom prst="ellipse">
                        <a:avLst/>
                      </a:prstGeom>
                      <a:solidFill>
                        <a:srgbClr val="000000"/>
                      </a:solidFill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pt-BR"/>
                      </a:p>
                    </p:txBody>
                  </p:sp>
                </p:grpSp>
              </p:grpSp>
            </p:grpSp>
          </p:grpSp>
          <p:sp>
            <p:nvSpPr>
              <p:cNvPr id="462" name="Line 107"/>
              <p:cNvSpPr>
                <a:spLocks noChangeShapeType="1"/>
              </p:cNvSpPr>
              <p:nvPr/>
            </p:nvSpPr>
            <p:spPr bwMode="auto">
              <a:xfrm flipH="1">
                <a:off x="4350" y="3024"/>
                <a:ext cx="54" cy="4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</p:grpSp>
      <p:sp>
        <p:nvSpPr>
          <p:cNvPr id="564" name="Rectangle 446"/>
          <p:cNvSpPr>
            <a:spLocks noChangeArrowheads="1"/>
          </p:cNvSpPr>
          <p:nvPr/>
        </p:nvSpPr>
        <p:spPr bwMode="auto">
          <a:xfrm>
            <a:off x="4583832" y="2043113"/>
            <a:ext cx="4024312" cy="1785746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00B0F0"/>
              </a:gs>
            </a:gsLst>
            <a:lin ang="0" scaled="1"/>
          </a:gradFill>
          <a:ln>
            <a:noFill/>
          </a:ln>
          <a:effectLst/>
        </p:spPr>
        <p:txBody>
          <a:bodyPr lIns="92075" tIns="46038" rIns="92075" bIns="46038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pt-BR" altLang="pt-B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Psiquiatra Forense</a:t>
            </a:r>
          </a:p>
          <a:p>
            <a:pPr algn="r" eaLnBrk="0" hangingPunct="0">
              <a:spcBef>
                <a:spcPct val="50000"/>
              </a:spcBef>
              <a:buFontTx/>
              <a:buChar char="•"/>
            </a:pPr>
            <a:r>
              <a:rPr lang="pt-BR" altLang="pt-BR" sz="2000" b="1" dirty="0">
                <a:latin typeface="Arial" charset="0"/>
              </a:rPr>
              <a:t>Estabelece culpa ou não</a:t>
            </a:r>
          </a:p>
          <a:p>
            <a:pPr algn="r" eaLnBrk="0" hangingPunct="0">
              <a:spcBef>
                <a:spcPct val="50000"/>
              </a:spcBef>
              <a:buFontTx/>
              <a:buChar char="•"/>
            </a:pPr>
            <a:r>
              <a:rPr lang="pt-BR" altLang="pt-BR" sz="2000" b="1" dirty="0">
                <a:latin typeface="Arial" charset="0"/>
              </a:rPr>
              <a:t>Determina capacidade civil</a:t>
            </a:r>
          </a:p>
          <a:p>
            <a:pPr algn="r" eaLnBrk="0" hangingPunct="0">
              <a:spcBef>
                <a:spcPct val="50000"/>
              </a:spcBef>
              <a:buFontTx/>
              <a:buChar char="•"/>
            </a:pPr>
            <a:r>
              <a:rPr lang="pt-BR" altLang="pt-BR" sz="2000" b="1" dirty="0">
                <a:latin typeface="Arial" charset="0"/>
              </a:rPr>
              <a:t>Determina imputabilidade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5727824" y="4091449"/>
            <a:ext cx="2880320" cy="2590800"/>
            <a:chOff x="4203824" y="4076700"/>
            <a:chExt cx="2880320" cy="2590800"/>
          </a:xfrm>
        </p:grpSpPr>
        <p:sp>
          <p:nvSpPr>
            <p:cNvPr id="457" name="Rectangle 555"/>
            <p:cNvSpPr>
              <a:spLocks noChangeArrowheads="1"/>
            </p:cNvSpPr>
            <p:nvPr/>
          </p:nvSpPr>
          <p:spPr bwMode="auto">
            <a:xfrm>
              <a:off x="4203824" y="4076700"/>
              <a:ext cx="2880320" cy="25908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grpSp>
          <p:nvGrpSpPr>
            <p:cNvPr id="565" name="Group 447"/>
            <p:cNvGrpSpPr>
              <a:grpSpLocks/>
            </p:cNvGrpSpPr>
            <p:nvPr/>
          </p:nvGrpSpPr>
          <p:grpSpPr bwMode="auto">
            <a:xfrm>
              <a:off x="4311849" y="4276725"/>
              <a:ext cx="2492375" cy="2247900"/>
              <a:chOff x="570" y="2714"/>
              <a:chExt cx="1535" cy="1339"/>
            </a:xfrm>
          </p:grpSpPr>
          <p:grpSp>
            <p:nvGrpSpPr>
              <p:cNvPr id="566" name="Group 448"/>
              <p:cNvGrpSpPr>
                <a:grpSpLocks/>
              </p:cNvGrpSpPr>
              <p:nvPr/>
            </p:nvGrpSpPr>
            <p:grpSpPr bwMode="auto">
              <a:xfrm>
                <a:off x="570" y="2714"/>
                <a:ext cx="1252" cy="1338"/>
                <a:chOff x="918" y="2714"/>
                <a:chExt cx="1252" cy="1338"/>
              </a:xfrm>
            </p:grpSpPr>
            <p:sp>
              <p:nvSpPr>
                <p:cNvPr id="618" name="Freeform 449"/>
                <p:cNvSpPr>
                  <a:spLocks/>
                </p:cNvSpPr>
                <p:nvPr/>
              </p:nvSpPr>
              <p:spPr bwMode="auto">
                <a:xfrm>
                  <a:off x="1932" y="3579"/>
                  <a:ext cx="238" cy="265"/>
                </a:xfrm>
                <a:custGeom>
                  <a:avLst/>
                  <a:gdLst>
                    <a:gd name="T0" fmla="*/ 81 w 238"/>
                    <a:gd name="T1" fmla="*/ 0 h 265"/>
                    <a:gd name="T2" fmla="*/ 121 w 238"/>
                    <a:gd name="T3" fmla="*/ 40 h 265"/>
                    <a:gd name="T4" fmla="*/ 163 w 238"/>
                    <a:gd name="T5" fmla="*/ 55 h 265"/>
                    <a:gd name="T6" fmla="*/ 197 w 238"/>
                    <a:gd name="T7" fmla="*/ 82 h 265"/>
                    <a:gd name="T8" fmla="*/ 217 w 238"/>
                    <a:gd name="T9" fmla="*/ 117 h 265"/>
                    <a:gd name="T10" fmla="*/ 237 w 238"/>
                    <a:gd name="T11" fmla="*/ 142 h 265"/>
                    <a:gd name="T12" fmla="*/ 231 w 238"/>
                    <a:gd name="T13" fmla="*/ 159 h 265"/>
                    <a:gd name="T14" fmla="*/ 214 w 238"/>
                    <a:gd name="T15" fmla="*/ 162 h 265"/>
                    <a:gd name="T16" fmla="*/ 169 w 238"/>
                    <a:gd name="T17" fmla="*/ 108 h 265"/>
                    <a:gd name="T18" fmla="*/ 222 w 238"/>
                    <a:gd name="T19" fmla="*/ 208 h 265"/>
                    <a:gd name="T20" fmla="*/ 204 w 238"/>
                    <a:gd name="T21" fmla="*/ 240 h 265"/>
                    <a:gd name="T22" fmla="*/ 172 w 238"/>
                    <a:gd name="T23" fmla="*/ 260 h 265"/>
                    <a:gd name="T24" fmla="*/ 125 w 238"/>
                    <a:gd name="T25" fmla="*/ 264 h 265"/>
                    <a:gd name="T26" fmla="*/ 97 w 238"/>
                    <a:gd name="T27" fmla="*/ 243 h 265"/>
                    <a:gd name="T28" fmla="*/ 67 w 238"/>
                    <a:gd name="T29" fmla="*/ 193 h 265"/>
                    <a:gd name="T30" fmla="*/ 50 w 238"/>
                    <a:gd name="T31" fmla="*/ 107 h 265"/>
                    <a:gd name="T32" fmla="*/ 0 w 238"/>
                    <a:gd name="T33" fmla="*/ 41 h 265"/>
                    <a:gd name="T34" fmla="*/ 81 w 238"/>
                    <a:gd name="T35" fmla="*/ 0 h 2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238" h="265">
                      <a:moveTo>
                        <a:pt x="81" y="0"/>
                      </a:moveTo>
                      <a:lnTo>
                        <a:pt x="121" y="40"/>
                      </a:lnTo>
                      <a:lnTo>
                        <a:pt x="163" y="55"/>
                      </a:lnTo>
                      <a:lnTo>
                        <a:pt x="197" y="82"/>
                      </a:lnTo>
                      <a:lnTo>
                        <a:pt x="217" y="117"/>
                      </a:lnTo>
                      <a:lnTo>
                        <a:pt x="237" y="142"/>
                      </a:lnTo>
                      <a:lnTo>
                        <a:pt x="231" y="159"/>
                      </a:lnTo>
                      <a:lnTo>
                        <a:pt x="214" y="162"/>
                      </a:lnTo>
                      <a:lnTo>
                        <a:pt x="169" y="108"/>
                      </a:lnTo>
                      <a:lnTo>
                        <a:pt x="222" y="208"/>
                      </a:lnTo>
                      <a:lnTo>
                        <a:pt x="204" y="240"/>
                      </a:lnTo>
                      <a:lnTo>
                        <a:pt x="172" y="260"/>
                      </a:lnTo>
                      <a:lnTo>
                        <a:pt x="125" y="264"/>
                      </a:lnTo>
                      <a:lnTo>
                        <a:pt x="97" y="243"/>
                      </a:lnTo>
                      <a:lnTo>
                        <a:pt x="67" y="193"/>
                      </a:lnTo>
                      <a:lnTo>
                        <a:pt x="50" y="107"/>
                      </a:lnTo>
                      <a:lnTo>
                        <a:pt x="0" y="41"/>
                      </a:lnTo>
                      <a:lnTo>
                        <a:pt x="81" y="0"/>
                      </a:lnTo>
                    </a:path>
                  </a:pathLst>
                </a:custGeom>
                <a:solidFill>
                  <a:srgbClr val="FFE0C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619" name="Freeform 450"/>
                <p:cNvSpPr>
                  <a:spLocks/>
                </p:cNvSpPr>
                <p:nvPr/>
              </p:nvSpPr>
              <p:spPr bwMode="auto">
                <a:xfrm>
                  <a:off x="1677" y="3116"/>
                  <a:ext cx="44" cy="172"/>
                </a:xfrm>
                <a:custGeom>
                  <a:avLst/>
                  <a:gdLst>
                    <a:gd name="T0" fmla="*/ 0 w 44"/>
                    <a:gd name="T1" fmla="*/ 171 h 172"/>
                    <a:gd name="T2" fmla="*/ 12 w 44"/>
                    <a:gd name="T3" fmla="*/ 145 h 172"/>
                    <a:gd name="T4" fmla="*/ 22 w 44"/>
                    <a:gd name="T5" fmla="*/ 111 h 172"/>
                    <a:gd name="T6" fmla="*/ 32 w 44"/>
                    <a:gd name="T7" fmla="*/ 79 h 172"/>
                    <a:gd name="T8" fmla="*/ 38 w 44"/>
                    <a:gd name="T9" fmla="*/ 51 h 172"/>
                    <a:gd name="T10" fmla="*/ 43 w 44"/>
                    <a:gd name="T11" fmla="*/ 25 h 172"/>
                    <a:gd name="T12" fmla="*/ 39 w 44"/>
                    <a:gd name="T13" fmla="*/ 0 h 1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172">
                      <a:moveTo>
                        <a:pt x="0" y="171"/>
                      </a:moveTo>
                      <a:lnTo>
                        <a:pt x="12" y="145"/>
                      </a:lnTo>
                      <a:lnTo>
                        <a:pt x="22" y="111"/>
                      </a:lnTo>
                      <a:lnTo>
                        <a:pt x="32" y="79"/>
                      </a:lnTo>
                      <a:lnTo>
                        <a:pt x="38" y="51"/>
                      </a:lnTo>
                      <a:lnTo>
                        <a:pt x="43" y="25"/>
                      </a:lnTo>
                      <a:lnTo>
                        <a:pt x="39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grpSp>
              <p:nvGrpSpPr>
                <p:cNvPr id="620" name="Group 451"/>
                <p:cNvGrpSpPr>
                  <a:grpSpLocks/>
                </p:cNvGrpSpPr>
                <p:nvPr/>
              </p:nvGrpSpPr>
              <p:grpSpPr bwMode="auto">
                <a:xfrm>
                  <a:off x="1068" y="2971"/>
                  <a:ext cx="1029" cy="825"/>
                  <a:chOff x="1068" y="2971"/>
                  <a:chExt cx="1029" cy="825"/>
                </a:xfrm>
              </p:grpSpPr>
              <p:sp>
                <p:nvSpPr>
                  <p:cNvPr id="669" name="Freeform 452"/>
                  <p:cNvSpPr>
                    <a:spLocks/>
                  </p:cNvSpPr>
                  <p:nvPr/>
                </p:nvSpPr>
                <p:spPr bwMode="auto">
                  <a:xfrm>
                    <a:off x="1068" y="2971"/>
                    <a:ext cx="1029" cy="825"/>
                  </a:xfrm>
                  <a:custGeom>
                    <a:avLst/>
                    <a:gdLst>
                      <a:gd name="T0" fmla="*/ 40 w 1029"/>
                      <a:gd name="T1" fmla="*/ 664 h 825"/>
                      <a:gd name="T2" fmla="*/ 101 w 1029"/>
                      <a:gd name="T3" fmla="*/ 734 h 825"/>
                      <a:gd name="T4" fmla="*/ 166 w 1029"/>
                      <a:gd name="T5" fmla="*/ 781 h 825"/>
                      <a:gd name="T6" fmla="*/ 215 w 1029"/>
                      <a:gd name="T7" fmla="*/ 804 h 825"/>
                      <a:gd name="T8" fmla="*/ 257 w 1029"/>
                      <a:gd name="T9" fmla="*/ 817 h 825"/>
                      <a:gd name="T10" fmla="*/ 312 w 1029"/>
                      <a:gd name="T11" fmla="*/ 824 h 825"/>
                      <a:gd name="T12" fmla="*/ 380 w 1029"/>
                      <a:gd name="T13" fmla="*/ 820 h 825"/>
                      <a:gd name="T14" fmla="*/ 445 w 1029"/>
                      <a:gd name="T15" fmla="*/ 805 h 825"/>
                      <a:gd name="T16" fmla="*/ 483 w 1029"/>
                      <a:gd name="T17" fmla="*/ 751 h 825"/>
                      <a:gd name="T18" fmla="*/ 494 w 1029"/>
                      <a:gd name="T19" fmla="*/ 665 h 825"/>
                      <a:gd name="T20" fmla="*/ 516 w 1029"/>
                      <a:gd name="T21" fmla="*/ 553 h 825"/>
                      <a:gd name="T22" fmla="*/ 542 w 1029"/>
                      <a:gd name="T23" fmla="*/ 458 h 825"/>
                      <a:gd name="T24" fmla="*/ 581 w 1029"/>
                      <a:gd name="T25" fmla="*/ 372 h 825"/>
                      <a:gd name="T26" fmla="*/ 609 w 1029"/>
                      <a:gd name="T27" fmla="*/ 316 h 825"/>
                      <a:gd name="T28" fmla="*/ 704 w 1029"/>
                      <a:gd name="T29" fmla="*/ 472 h 825"/>
                      <a:gd name="T30" fmla="*/ 814 w 1029"/>
                      <a:gd name="T31" fmla="*/ 644 h 825"/>
                      <a:gd name="T32" fmla="*/ 894 w 1029"/>
                      <a:gd name="T33" fmla="*/ 718 h 825"/>
                      <a:gd name="T34" fmla="*/ 1028 w 1029"/>
                      <a:gd name="T35" fmla="*/ 628 h 825"/>
                      <a:gd name="T36" fmla="*/ 967 w 1029"/>
                      <a:gd name="T37" fmla="*/ 521 h 825"/>
                      <a:gd name="T38" fmla="*/ 913 w 1029"/>
                      <a:gd name="T39" fmla="*/ 416 h 825"/>
                      <a:gd name="T40" fmla="*/ 871 w 1029"/>
                      <a:gd name="T41" fmla="*/ 347 h 825"/>
                      <a:gd name="T42" fmla="*/ 810 w 1029"/>
                      <a:gd name="T43" fmla="*/ 291 h 825"/>
                      <a:gd name="T44" fmla="*/ 787 w 1029"/>
                      <a:gd name="T45" fmla="*/ 259 h 825"/>
                      <a:gd name="T46" fmla="*/ 706 w 1029"/>
                      <a:gd name="T47" fmla="*/ 124 h 825"/>
                      <a:gd name="T48" fmla="*/ 681 w 1029"/>
                      <a:gd name="T49" fmla="*/ 81 h 825"/>
                      <a:gd name="T50" fmla="*/ 646 w 1029"/>
                      <a:gd name="T51" fmla="*/ 52 h 825"/>
                      <a:gd name="T52" fmla="*/ 600 w 1029"/>
                      <a:gd name="T53" fmla="*/ 21 h 825"/>
                      <a:gd name="T54" fmla="*/ 452 w 1029"/>
                      <a:gd name="T55" fmla="*/ 0 h 825"/>
                      <a:gd name="T56" fmla="*/ 318 w 1029"/>
                      <a:gd name="T57" fmla="*/ 24 h 825"/>
                      <a:gd name="T58" fmla="*/ 287 w 1029"/>
                      <a:gd name="T59" fmla="*/ 52 h 825"/>
                      <a:gd name="T60" fmla="*/ 264 w 1029"/>
                      <a:gd name="T61" fmla="*/ 54 h 825"/>
                      <a:gd name="T62" fmla="*/ 231 w 1029"/>
                      <a:gd name="T63" fmla="*/ 91 h 825"/>
                      <a:gd name="T64" fmla="*/ 184 w 1029"/>
                      <a:gd name="T65" fmla="*/ 131 h 825"/>
                      <a:gd name="T66" fmla="*/ 137 w 1029"/>
                      <a:gd name="T67" fmla="*/ 164 h 825"/>
                      <a:gd name="T68" fmla="*/ 96 w 1029"/>
                      <a:gd name="T69" fmla="*/ 201 h 825"/>
                      <a:gd name="T70" fmla="*/ 69 w 1029"/>
                      <a:gd name="T71" fmla="*/ 242 h 825"/>
                      <a:gd name="T72" fmla="*/ 46 w 1029"/>
                      <a:gd name="T73" fmla="*/ 304 h 825"/>
                      <a:gd name="T74" fmla="*/ 19 w 1029"/>
                      <a:gd name="T75" fmla="*/ 360 h 825"/>
                      <a:gd name="T76" fmla="*/ 8 w 1029"/>
                      <a:gd name="T77" fmla="*/ 411 h 825"/>
                      <a:gd name="T78" fmla="*/ 12 w 1029"/>
                      <a:gd name="T79" fmla="*/ 467 h 825"/>
                      <a:gd name="T80" fmla="*/ 8 w 1029"/>
                      <a:gd name="T81" fmla="*/ 532 h 825"/>
                      <a:gd name="T82" fmla="*/ 0 w 1029"/>
                      <a:gd name="T83" fmla="*/ 595 h 8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1029" h="825">
                        <a:moveTo>
                          <a:pt x="2" y="617"/>
                        </a:moveTo>
                        <a:lnTo>
                          <a:pt x="40" y="664"/>
                        </a:lnTo>
                        <a:lnTo>
                          <a:pt x="69" y="699"/>
                        </a:lnTo>
                        <a:lnTo>
                          <a:pt x="101" y="734"/>
                        </a:lnTo>
                        <a:lnTo>
                          <a:pt x="137" y="764"/>
                        </a:lnTo>
                        <a:lnTo>
                          <a:pt x="166" y="781"/>
                        </a:lnTo>
                        <a:lnTo>
                          <a:pt x="190" y="792"/>
                        </a:lnTo>
                        <a:lnTo>
                          <a:pt x="215" y="804"/>
                        </a:lnTo>
                        <a:lnTo>
                          <a:pt x="229" y="809"/>
                        </a:lnTo>
                        <a:lnTo>
                          <a:pt x="257" y="817"/>
                        </a:lnTo>
                        <a:lnTo>
                          <a:pt x="289" y="822"/>
                        </a:lnTo>
                        <a:lnTo>
                          <a:pt x="312" y="824"/>
                        </a:lnTo>
                        <a:lnTo>
                          <a:pt x="340" y="824"/>
                        </a:lnTo>
                        <a:lnTo>
                          <a:pt x="380" y="820"/>
                        </a:lnTo>
                        <a:lnTo>
                          <a:pt x="424" y="816"/>
                        </a:lnTo>
                        <a:lnTo>
                          <a:pt x="445" y="805"/>
                        </a:lnTo>
                        <a:lnTo>
                          <a:pt x="474" y="781"/>
                        </a:lnTo>
                        <a:lnTo>
                          <a:pt x="483" y="751"/>
                        </a:lnTo>
                        <a:lnTo>
                          <a:pt x="491" y="706"/>
                        </a:lnTo>
                        <a:lnTo>
                          <a:pt x="494" y="665"/>
                        </a:lnTo>
                        <a:lnTo>
                          <a:pt x="506" y="606"/>
                        </a:lnTo>
                        <a:lnTo>
                          <a:pt x="516" y="553"/>
                        </a:lnTo>
                        <a:lnTo>
                          <a:pt x="530" y="499"/>
                        </a:lnTo>
                        <a:lnTo>
                          <a:pt x="542" y="458"/>
                        </a:lnTo>
                        <a:lnTo>
                          <a:pt x="557" y="414"/>
                        </a:lnTo>
                        <a:lnTo>
                          <a:pt x="581" y="372"/>
                        </a:lnTo>
                        <a:lnTo>
                          <a:pt x="597" y="334"/>
                        </a:lnTo>
                        <a:lnTo>
                          <a:pt x="609" y="316"/>
                        </a:lnTo>
                        <a:lnTo>
                          <a:pt x="644" y="365"/>
                        </a:lnTo>
                        <a:lnTo>
                          <a:pt x="704" y="472"/>
                        </a:lnTo>
                        <a:lnTo>
                          <a:pt x="790" y="604"/>
                        </a:lnTo>
                        <a:lnTo>
                          <a:pt x="814" y="644"/>
                        </a:lnTo>
                        <a:lnTo>
                          <a:pt x="852" y="691"/>
                        </a:lnTo>
                        <a:lnTo>
                          <a:pt x="894" y="718"/>
                        </a:lnTo>
                        <a:lnTo>
                          <a:pt x="950" y="663"/>
                        </a:lnTo>
                        <a:lnTo>
                          <a:pt x="1028" y="628"/>
                        </a:lnTo>
                        <a:lnTo>
                          <a:pt x="994" y="580"/>
                        </a:lnTo>
                        <a:lnTo>
                          <a:pt x="967" y="521"/>
                        </a:lnTo>
                        <a:lnTo>
                          <a:pt x="939" y="465"/>
                        </a:lnTo>
                        <a:lnTo>
                          <a:pt x="913" y="416"/>
                        </a:lnTo>
                        <a:lnTo>
                          <a:pt x="886" y="372"/>
                        </a:lnTo>
                        <a:lnTo>
                          <a:pt x="871" y="347"/>
                        </a:lnTo>
                        <a:lnTo>
                          <a:pt x="844" y="313"/>
                        </a:lnTo>
                        <a:lnTo>
                          <a:pt x="810" y="291"/>
                        </a:lnTo>
                        <a:lnTo>
                          <a:pt x="798" y="279"/>
                        </a:lnTo>
                        <a:lnTo>
                          <a:pt x="787" y="259"/>
                        </a:lnTo>
                        <a:lnTo>
                          <a:pt x="760" y="212"/>
                        </a:lnTo>
                        <a:lnTo>
                          <a:pt x="706" y="124"/>
                        </a:lnTo>
                        <a:lnTo>
                          <a:pt x="692" y="96"/>
                        </a:lnTo>
                        <a:lnTo>
                          <a:pt x="681" y="81"/>
                        </a:lnTo>
                        <a:lnTo>
                          <a:pt x="664" y="67"/>
                        </a:lnTo>
                        <a:lnTo>
                          <a:pt x="646" y="52"/>
                        </a:lnTo>
                        <a:lnTo>
                          <a:pt x="628" y="37"/>
                        </a:lnTo>
                        <a:lnTo>
                          <a:pt x="600" y="21"/>
                        </a:lnTo>
                        <a:lnTo>
                          <a:pt x="538" y="10"/>
                        </a:lnTo>
                        <a:lnTo>
                          <a:pt x="452" y="0"/>
                        </a:lnTo>
                        <a:lnTo>
                          <a:pt x="365" y="3"/>
                        </a:lnTo>
                        <a:lnTo>
                          <a:pt x="318" y="24"/>
                        </a:lnTo>
                        <a:lnTo>
                          <a:pt x="301" y="40"/>
                        </a:lnTo>
                        <a:lnTo>
                          <a:pt x="287" y="52"/>
                        </a:lnTo>
                        <a:lnTo>
                          <a:pt x="275" y="50"/>
                        </a:lnTo>
                        <a:lnTo>
                          <a:pt x="264" y="54"/>
                        </a:lnTo>
                        <a:lnTo>
                          <a:pt x="251" y="67"/>
                        </a:lnTo>
                        <a:lnTo>
                          <a:pt x="231" y="91"/>
                        </a:lnTo>
                        <a:lnTo>
                          <a:pt x="210" y="107"/>
                        </a:lnTo>
                        <a:lnTo>
                          <a:pt x="184" y="131"/>
                        </a:lnTo>
                        <a:lnTo>
                          <a:pt x="164" y="144"/>
                        </a:lnTo>
                        <a:lnTo>
                          <a:pt x="137" y="164"/>
                        </a:lnTo>
                        <a:lnTo>
                          <a:pt x="116" y="180"/>
                        </a:lnTo>
                        <a:lnTo>
                          <a:pt x="96" y="201"/>
                        </a:lnTo>
                        <a:lnTo>
                          <a:pt x="82" y="218"/>
                        </a:lnTo>
                        <a:lnTo>
                          <a:pt x="69" y="242"/>
                        </a:lnTo>
                        <a:lnTo>
                          <a:pt x="58" y="275"/>
                        </a:lnTo>
                        <a:lnTo>
                          <a:pt x="46" y="304"/>
                        </a:lnTo>
                        <a:lnTo>
                          <a:pt x="32" y="332"/>
                        </a:lnTo>
                        <a:lnTo>
                          <a:pt x="19" y="360"/>
                        </a:lnTo>
                        <a:lnTo>
                          <a:pt x="12" y="386"/>
                        </a:lnTo>
                        <a:lnTo>
                          <a:pt x="8" y="411"/>
                        </a:lnTo>
                        <a:lnTo>
                          <a:pt x="7" y="439"/>
                        </a:lnTo>
                        <a:lnTo>
                          <a:pt x="12" y="467"/>
                        </a:lnTo>
                        <a:lnTo>
                          <a:pt x="12" y="497"/>
                        </a:lnTo>
                        <a:lnTo>
                          <a:pt x="8" y="532"/>
                        </a:lnTo>
                        <a:lnTo>
                          <a:pt x="4" y="563"/>
                        </a:lnTo>
                        <a:lnTo>
                          <a:pt x="0" y="595"/>
                        </a:lnTo>
                        <a:lnTo>
                          <a:pt x="2" y="617"/>
                        </a:lnTo>
                      </a:path>
                    </a:pathLst>
                  </a:custGeom>
                  <a:solidFill>
                    <a:srgbClr val="9999FF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670" name="Freeform 453"/>
                  <p:cNvSpPr>
                    <a:spLocks/>
                  </p:cNvSpPr>
                  <p:nvPr/>
                </p:nvSpPr>
                <p:spPr bwMode="auto">
                  <a:xfrm>
                    <a:off x="1297" y="3066"/>
                    <a:ext cx="799" cy="728"/>
                  </a:xfrm>
                  <a:custGeom>
                    <a:avLst/>
                    <a:gdLst>
                      <a:gd name="T0" fmla="*/ 0 w 799"/>
                      <a:gd name="T1" fmla="*/ 712 h 728"/>
                      <a:gd name="T2" fmla="*/ 28 w 799"/>
                      <a:gd name="T3" fmla="*/ 720 h 728"/>
                      <a:gd name="T4" fmla="*/ 59 w 799"/>
                      <a:gd name="T5" fmla="*/ 725 h 728"/>
                      <a:gd name="T6" fmla="*/ 83 w 799"/>
                      <a:gd name="T7" fmla="*/ 727 h 728"/>
                      <a:gd name="T8" fmla="*/ 111 w 799"/>
                      <a:gd name="T9" fmla="*/ 727 h 728"/>
                      <a:gd name="T10" fmla="*/ 150 w 799"/>
                      <a:gd name="T11" fmla="*/ 723 h 728"/>
                      <a:gd name="T12" fmla="*/ 194 w 799"/>
                      <a:gd name="T13" fmla="*/ 718 h 728"/>
                      <a:gd name="T14" fmla="*/ 214 w 799"/>
                      <a:gd name="T15" fmla="*/ 708 h 728"/>
                      <a:gd name="T16" fmla="*/ 244 w 799"/>
                      <a:gd name="T17" fmla="*/ 684 h 728"/>
                      <a:gd name="T18" fmla="*/ 254 w 799"/>
                      <a:gd name="T19" fmla="*/ 653 h 728"/>
                      <a:gd name="T20" fmla="*/ 262 w 799"/>
                      <a:gd name="T21" fmla="*/ 609 h 728"/>
                      <a:gd name="T22" fmla="*/ 264 w 799"/>
                      <a:gd name="T23" fmla="*/ 568 h 728"/>
                      <a:gd name="T24" fmla="*/ 275 w 799"/>
                      <a:gd name="T25" fmla="*/ 509 h 728"/>
                      <a:gd name="T26" fmla="*/ 287 w 799"/>
                      <a:gd name="T27" fmla="*/ 457 h 728"/>
                      <a:gd name="T28" fmla="*/ 301 w 799"/>
                      <a:gd name="T29" fmla="*/ 403 h 728"/>
                      <a:gd name="T30" fmla="*/ 311 w 799"/>
                      <a:gd name="T31" fmla="*/ 361 h 728"/>
                      <a:gd name="T32" fmla="*/ 328 w 799"/>
                      <a:gd name="T33" fmla="*/ 318 h 728"/>
                      <a:gd name="T34" fmla="*/ 351 w 799"/>
                      <a:gd name="T35" fmla="*/ 275 h 728"/>
                      <a:gd name="T36" fmla="*/ 368 w 799"/>
                      <a:gd name="T37" fmla="*/ 238 h 728"/>
                      <a:gd name="T38" fmla="*/ 380 w 799"/>
                      <a:gd name="T39" fmla="*/ 220 h 728"/>
                      <a:gd name="T40" fmla="*/ 414 w 799"/>
                      <a:gd name="T41" fmla="*/ 269 h 728"/>
                      <a:gd name="T42" fmla="*/ 473 w 799"/>
                      <a:gd name="T43" fmla="*/ 376 h 728"/>
                      <a:gd name="T44" fmla="*/ 560 w 799"/>
                      <a:gd name="T45" fmla="*/ 508 h 728"/>
                      <a:gd name="T46" fmla="*/ 584 w 799"/>
                      <a:gd name="T47" fmla="*/ 547 h 728"/>
                      <a:gd name="T48" fmla="*/ 622 w 799"/>
                      <a:gd name="T49" fmla="*/ 594 h 728"/>
                      <a:gd name="T50" fmla="*/ 664 w 799"/>
                      <a:gd name="T51" fmla="*/ 621 h 728"/>
                      <a:gd name="T52" fmla="*/ 719 w 799"/>
                      <a:gd name="T53" fmla="*/ 565 h 728"/>
                      <a:gd name="T54" fmla="*/ 798 w 799"/>
                      <a:gd name="T55" fmla="*/ 531 h 728"/>
                      <a:gd name="T56" fmla="*/ 764 w 799"/>
                      <a:gd name="T57" fmla="*/ 484 h 728"/>
                      <a:gd name="T58" fmla="*/ 737 w 799"/>
                      <a:gd name="T59" fmla="*/ 425 h 728"/>
                      <a:gd name="T60" fmla="*/ 709 w 799"/>
                      <a:gd name="T61" fmla="*/ 369 h 728"/>
                      <a:gd name="T62" fmla="*/ 683 w 799"/>
                      <a:gd name="T63" fmla="*/ 320 h 728"/>
                      <a:gd name="T64" fmla="*/ 656 w 799"/>
                      <a:gd name="T65" fmla="*/ 276 h 728"/>
                      <a:gd name="T66" fmla="*/ 640 w 799"/>
                      <a:gd name="T67" fmla="*/ 250 h 728"/>
                      <a:gd name="T68" fmla="*/ 613 w 799"/>
                      <a:gd name="T69" fmla="*/ 217 h 728"/>
                      <a:gd name="T70" fmla="*/ 580 w 799"/>
                      <a:gd name="T71" fmla="*/ 194 h 728"/>
                      <a:gd name="T72" fmla="*/ 568 w 799"/>
                      <a:gd name="T73" fmla="*/ 182 h 728"/>
                      <a:gd name="T74" fmla="*/ 558 w 799"/>
                      <a:gd name="T75" fmla="*/ 163 h 728"/>
                      <a:gd name="T76" fmla="*/ 531 w 799"/>
                      <a:gd name="T77" fmla="*/ 116 h 728"/>
                      <a:gd name="T78" fmla="*/ 477 w 799"/>
                      <a:gd name="T79" fmla="*/ 28 h 728"/>
                      <a:gd name="T80" fmla="*/ 462 w 799"/>
                      <a:gd name="T81" fmla="*/ 0 h 728"/>
                      <a:gd name="T82" fmla="*/ 0 w 799"/>
                      <a:gd name="T83" fmla="*/ 712 h 7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799" h="728">
                        <a:moveTo>
                          <a:pt x="0" y="712"/>
                        </a:moveTo>
                        <a:lnTo>
                          <a:pt x="28" y="720"/>
                        </a:lnTo>
                        <a:lnTo>
                          <a:pt x="59" y="725"/>
                        </a:lnTo>
                        <a:lnTo>
                          <a:pt x="83" y="727"/>
                        </a:lnTo>
                        <a:lnTo>
                          <a:pt x="111" y="727"/>
                        </a:lnTo>
                        <a:lnTo>
                          <a:pt x="150" y="723"/>
                        </a:lnTo>
                        <a:lnTo>
                          <a:pt x="194" y="718"/>
                        </a:lnTo>
                        <a:lnTo>
                          <a:pt x="214" y="708"/>
                        </a:lnTo>
                        <a:lnTo>
                          <a:pt x="244" y="684"/>
                        </a:lnTo>
                        <a:lnTo>
                          <a:pt x="254" y="653"/>
                        </a:lnTo>
                        <a:lnTo>
                          <a:pt x="262" y="609"/>
                        </a:lnTo>
                        <a:lnTo>
                          <a:pt x="264" y="568"/>
                        </a:lnTo>
                        <a:lnTo>
                          <a:pt x="275" y="509"/>
                        </a:lnTo>
                        <a:lnTo>
                          <a:pt x="287" y="457"/>
                        </a:lnTo>
                        <a:lnTo>
                          <a:pt x="301" y="403"/>
                        </a:lnTo>
                        <a:lnTo>
                          <a:pt x="311" y="361"/>
                        </a:lnTo>
                        <a:lnTo>
                          <a:pt x="328" y="318"/>
                        </a:lnTo>
                        <a:lnTo>
                          <a:pt x="351" y="275"/>
                        </a:lnTo>
                        <a:lnTo>
                          <a:pt x="368" y="238"/>
                        </a:lnTo>
                        <a:lnTo>
                          <a:pt x="380" y="220"/>
                        </a:lnTo>
                        <a:lnTo>
                          <a:pt x="414" y="269"/>
                        </a:lnTo>
                        <a:lnTo>
                          <a:pt x="473" y="376"/>
                        </a:lnTo>
                        <a:lnTo>
                          <a:pt x="560" y="508"/>
                        </a:lnTo>
                        <a:lnTo>
                          <a:pt x="584" y="547"/>
                        </a:lnTo>
                        <a:lnTo>
                          <a:pt x="622" y="594"/>
                        </a:lnTo>
                        <a:lnTo>
                          <a:pt x="664" y="621"/>
                        </a:lnTo>
                        <a:lnTo>
                          <a:pt x="719" y="565"/>
                        </a:lnTo>
                        <a:lnTo>
                          <a:pt x="798" y="531"/>
                        </a:lnTo>
                        <a:lnTo>
                          <a:pt x="764" y="484"/>
                        </a:lnTo>
                        <a:lnTo>
                          <a:pt x="737" y="425"/>
                        </a:lnTo>
                        <a:lnTo>
                          <a:pt x="709" y="369"/>
                        </a:lnTo>
                        <a:lnTo>
                          <a:pt x="683" y="320"/>
                        </a:lnTo>
                        <a:lnTo>
                          <a:pt x="656" y="276"/>
                        </a:lnTo>
                        <a:lnTo>
                          <a:pt x="640" y="250"/>
                        </a:lnTo>
                        <a:lnTo>
                          <a:pt x="613" y="217"/>
                        </a:lnTo>
                        <a:lnTo>
                          <a:pt x="580" y="194"/>
                        </a:lnTo>
                        <a:lnTo>
                          <a:pt x="568" y="182"/>
                        </a:lnTo>
                        <a:lnTo>
                          <a:pt x="558" y="163"/>
                        </a:lnTo>
                        <a:lnTo>
                          <a:pt x="531" y="116"/>
                        </a:lnTo>
                        <a:lnTo>
                          <a:pt x="477" y="28"/>
                        </a:lnTo>
                        <a:lnTo>
                          <a:pt x="462" y="0"/>
                        </a:lnTo>
                        <a:lnTo>
                          <a:pt x="0" y="712"/>
                        </a:lnTo>
                      </a:path>
                    </a:pathLst>
                  </a:custGeom>
                  <a:solidFill>
                    <a:srgbClr val="9999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671" name="Freeform 454"/>
                  <p:cNvSpPr>
                    <a:spLocks/>
                  </p:cNvSpPr>
                  <p:nvPr/>
                </p:nvSpPr>
                <p:spPr bwMode="auto">
                  <a:xfrm>
                    <a:off x="1361" y="2992"/>
                    <a:ext cx="150" cy="299"/>
                  </a:xfrm>
                  <a:custGeom>
                    <a:avLst/>
                    <a:gdLst>
                      <a:gd name="T0" fmla="*/ 0 w 150"/>
                      <a:gd name="T1" fmla="*/ 30 h 299"/>
                      <a:gd name="T2" fmla="*/ 19 w 150"/>
                      <a:gd name="T3" fmla="*/ 119 h 299"/>
                      <a:gd name="T4" fmla="*/ 39 w 150"/>
                      <a:gd name="T5" fmla="*/ 204 h 299"/>
                      <a:gd name="T6" fmla="*/ 56 w 150"/>
                      <a:gd name="T7" fmla="*/ 249 h 299"/>
                      <a:gd name="T8" fmla="*/ 79 w 150"/>
                      <a:gd name="T9" fmla="*/ 278 h 299"/>
                      <a:gd name="T10" fmla="*/ 109 w 150"/>
                      <a:gd name="T11" fmla="*/ 298 h 299"/>
                      <a:gd name="T12" fmla="*/ 149 w 150"/>
                      <a:gd name="T13" fmla="*/ 201 h 299"/>
                      <a:gd name="T14" fmla="*/ 125 w 150"/>
                      <a:gd name="T15" fmla="*/ 166 h 299"/>
                      <a:gd name="T16" fmla="*/ 101 w 150"/>
                      <a:gd name="T17" fmla="*/ 131 h 299"/>
                      <a:gd name="T18" fmla="*/ 69 w 150"/>
                      <a:gd name="T19" fmla="*/ 91 h 299"/>
                      <a:gd name="T20" fmla="*/ 47 w 150"/>
                      <a:gd name="T21" fmla="*/ 42 h 299"/>
                      <a:gd name="T22" fmla="*/ 29 w 150"/>
                      <a:gd name="T23" fmla="*/ 0 h 299"/>
                      <a:gd name="T24" fmla="*/ 11 w 150"/>
                      <a:gd name="T25" fmla="*/ 16 h 299"/>
                      <a:gd name="T26" fmla="*/ 0 w 150"/>
                      <a:gd name="T27" fmla="*/ 30 h 2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150" h="299">
                        <a:moveTo>
                          <a:pt x="0" y="30"/>
                        </a:moveTo>
                        <a:lnTo>
                          <a:pt x="19" y="119"/>
                        </a:lnTo>
                        <a:lnTo>
                          <a:pt x="39" y="204"/>
                        </a:lnTo>
                        <a:lnTo>
                          <a:pt x="56" y="249"/>
                        </a:lnTo>
                        <a:lnTo>
                          <a:pt x="79" y="278"/>
                        </a:lnTo>
                        <a:lnTo>
                          <a:pt x="109" y="298"/>
                        </a:lnTo>
                        <a:lnTo>
                          <a:pt x="149" y="201"/>
                        </a:lnTo>
                        <a:lnTo>
                          <a:pt x="125" y="166"/>
                        </a:lnTo>
                        <a:lnTo>
                          <a:pt x="101" y="131"/>
                        </a:lnTo>
                        <a:lnTo>
                          <a:pt x="69" y="91"/>
                        </a:lnTo>
                        <a:lnTo>
                          <a:pt x="47" y="42"/>
                        </a:lnTo>
                        <a:lnTo>
                          <a:pt x="29" y="0"/>
                        </a:lnTo>
                        <a:lnTo>
                          <a:pt x="11" y="16"/>
                        </a:lnTo>
                        <a:lnTo>
                          <a:pt x="0" y="30"/>
                        </a:lnTo>
                      </a:path>
                    </a:pathLst>
                  </a:custGeom>
                  <a:solidFill>
                    <a:srgbClr val="9999FF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sp>
              <p:nvSpPr>
                <p:cNvPr id="621" name="Freeform 455"/>
                <p:cNvSpPr>
                  <a:spLocks/>
                </p:cNvSpPr>
                <p:nvPr/>
              </p:nvSpPr>
              <p:spPr bwMode="auto">
                <a:xfrm>
                  <a:off x="1068" y="2969"/>
                  <a:ext cx="1029" cy="826"/>
                </a:xfrm>
                <a:custGeom>
                  <a:avLst/>
                  <a:gdLst>
                    <a:gd name="T0" fmla="*/ 40 w 1029"/>
                    <a:gd name="T1" fmla="*/ 663 h 826"/>
                    <a:gd name="T2" fmla="*/ 101 w 1029"/>
                    <a:gd name="T3" fmla="*/ 733 h 826"/>
                    <a:gd name="T4" fmla="*/ 166 w 1029"/>
                    <a:gd name="T5" fmla="*/ 780 h 826"/>
                    <a:gd name="T6" fmla="*/ 215 w 1029"/>
                    <a:gd name="T7" fmla="*/ 803 h 826"/>
                    <a:gd name="T8" fmla="*/ 257 w 1029"/>
                    <a:gd name="T9" fmla="*/ 818 h 826"/>
                    <a:gd name="T10" fmla="*/ 312 w 1029"/>
                    <a:gd name="T11" fmla="*/ 825 h 826"/>
                    <a:gd name="T12" fmla="*/ 380 w 1029"/>
                    <a:gd name="T13" fmla="*/ 820 h 826"/>
                    <a:gd name="T14" fmla="*/ 445 w 1029"/>
                    <a:gd name="T15" fmla="*/ 804 h 826"/>
                    <a:gd name="T16" fmla="*/ 483 w 1029"/>
                    <a:gd name="T17" fmla="*/ 751 h 826"/>
                    <a:gd name="T18" fmla="*/ 494 w 1029"/>
                    <a:gd name="T19" fmla="*/ 665 h 826"/>
                    <a:gd name="T20" fmla="*/ 516 w 1029"/>
                    <a:gd name="T21" fmla="*/ 553 h 826"/>
                    <a:gd name="T22" fmla="*/ 542 w 1029"/>
                    <a:gd name="T23" fmla="*/ 458 h 826"/>
                    <a:gd name="T24" fmla="*/ 581 w 1029"/>
                    <a:gd name="T25" fmla="*/ 371 h 826"/>
                    <a:gd name="T26" fmla="*/ 609 w 1029"/>
                    <a:gd name="T27" fmla="*/ 315 h 826"/>
                    <a:gd name="T28" fmla="*/ 704 w 1029"/>
                    <a:gd name="T29" fmla="*/ 472 h 826"/>
                    <a:gd name="T30" fmla="*/ 814 w 1029"/>
                    <a:gd name="T31" fmla="*/ 644 h 826"/>
                    <a:gd name="T32" fmla="*/ 894 w 1029"/>
                    <a:gd name="T33" fmla="*/ 719 h 826"/>
                    <a:gd name="T34" fmla="*/ 1028 w 1029"/>
                    <a:gd name="T35" fmla="*/ 627 h 826"/>
                    <a:gd name="T36" fmla="*/ 967 w 1029"/>
                    <a:gd name="T37" fmla="*/ 522 h 826"/>
                    <a:gd name="T38" fmla="*/ 913 w 1029"/>
                    <a:gd name="T39" fmla="*/ 417 h 826"/>
                    <a:gd name="T40" fmla="*/ 871 w 1029"/>
                    <a:gd name="T41" fmla="*/ 347 h 826"/>
                    <a:gd name="T42" fmla="*/ 810 w 1029"/>
                    <a:gd name="T43" fmla="*/ 291 h 826"/>
                    <a:gd name="T44" fmla="*/ 787 w 1029"/>
                    <a:gd name="T45" fmla="*/ 258 h 826"/>
                    <a:gd name="T46" fmla="*/ 706 w 1029"/>
                    <a:gd name="T47" fmla="*/ 124 h 826"/>
                    <a:gd name="T48" fmla="*/ 681 w 1029"/>
                    <a:gd name="T49" fmla="*/ 82 h 826"/>
                    <a:gd name="T50" fmla="*/ 646 w 1029"/>
                    <a:gd name="T51" fmla="*/ 51 h 826"/>
                    <a:gd name="T52" fmla="*/ 600 w 1029"/>
                    <a:gd name="T53" fmla="*/ 21 h 826"/>
                    <a:gd name="T54" fmla="*/ 452 w 1029"/>
                    <a:gd name="T55" fmla="*/ 0 h 826"/>
                    <a:gd name="T56" fmla="*/ 318 w 1029"/>
                    <a:gd name="T57" fmla="*/ 23 h 826"/>
                    <a:gd name="T58" fmla="*/ 287 w 1029"/>
                    <a:gd name="T59" fmla="*/ 51 h 826"/>
                    <a:gd name="T60" fmla="*/ 264 w 1029"/>
                    <a:gd name="T61" fmla="*/ 54 h 826"/>
                    <a:gd name="T62" fmla="*/ 231 w 1029"/>
                    <a:gd name="T63" fmla="*/ 91 h 826"/>
                    <a:gd name="T64" fmla="*/ 184 w 1029"/>
                    <a:gd name="T65" fmla="*/ 131 h 826"/>
                    <a:gd name="T66" fmla="*/ 137 w 1029"/>
                    <a:gd name="T67" fmla="*/ 163 h 826"/>
                    <a:gd name="T68" fmla="*/ 96 w 1029"/>
                    <a:gd name="T69" fmla="*/ 201 h 826"/>
                    <a:gd name="T70" fmla="*/ 69 w 1029"/>
                    <a:gd name="T71" fmla="*/ 242 h 826"/>
                    <a:gd name="T72" fmla="*/ 46 w 1029"/>
                    <a:gd name="T73" fmla="*/ 304 h 826"/>
                    <a:gd name="T74" fmla="*/ 19 w 1029"/>
                    <a:gd name="T75" fmla="*/ 360 h 826"/>
                    <a:gd name="T76" fmla="*/ 8 w 1029"/>
                    <a:gd name="T77" fmla="*/ 411 h 826"/>
                    <a:gd name="T78" fmla="*/ 12 w 1029"/>
                    <a:gd name="T79" fmla="*/ 467 h 826"/>
                    <a:gd name="T80" fmla="*/ 8 w 1029"/>
                    <a:gd name="T81" fmla="*/ 533 h 826"/>
                    <a:gd name="T82" fmla="*/ 0 w 1029"/>
                    <a:gd name="T83" fmla="*/ 595 h 8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1029" h="826">
                      <a:moveTo>
                        <a:pt x="2" y="617"/>
                      </a:moveTo>
                      <a:lnTo>
                        <a:pt x="40" y="663"/>
                      </a:lnTo>
                      <a:lnTo>
                        <a:pt x="69" y="698"/>
                      </a:lnTo>
                      <a:lnTo>
                        <a:pt x="101" y="733"/>
                      </a:lnTo>
                      <a:lnTo>
                        <a:pt x="137" y="764"/>
                      </a:lnTo>
                      <a:lnTo>
                        <a:pt x="166" y="780"/>
                      </a:lnTo>
                      <a:lnTo>
                        <a:pt x="190" y="792"/>
                      </a:lnTo>
                      <a:lnTo>
                        <a:pt x="215" y="803"/>
                      </a:lnTo>
                      <a:lnTo>
                        <a:pt x="229" y="808"/>
                      </a:lnTo>
                      <a:lnTo>
                        <a:pt x="257" y="818"/>
                      </a:lnTo>
                      <a:lnTo>
                        <a:pt x="289" y="822"/>
                      </a:lnTo>
                      <a:lnTo>
                        <a:pt x="312" y="825"/>
                      </a:lnTo>
                      <a:lnTo>
                        <a:pt x="340" y="825"/>
                      </a:lnTo>
                      <a:lnTo>
                        <a:pt x="380" y="820"/>
                      </a:lnTo>
                      <a:lnTo>
                        <a:pt x="424" y="815"/>
                      </a:lnTo>
                      <a:lnTo>
                        <a:pt x="445" y="804"/>
                      </a:lnTo>
                      <a:lnTo>
                        <a:pt x="474" y="781"/>
                      </a:lnTo>
                      <a:lnTo>
                        <a:pt x="483" y="751"/>
                      </a:lnTo>
                      <a:lnTo>
                        <a:pt x="491" y="706"/>
                      </a:lnTo>
                      <a:lnTo>
                        <a:pt x="494" y="665"/>
                      </a:lnTo>
                      <a:lnTo>
                        <a:pt x="506" y="606"/>
                      </a:lnTo>
                      <a:lnTo>
                        <a:pt x="516" y="553"/>
                      </a:lnTo>
                      <a:lnTo>
                        <a:pt x="530" y="500"/>
                      </a:lnTo>
                      <a:lnTo>
                        <a:pt x="542" y="458"/>
                      </a:lnTo>
                      <a:lnTo>
                        <a:pt x="557" y="413"/>
                      </a:lnTo>
                      <a:lnTo>
                        <a:pt x="581" y="371"/>
                      </a:lnTo>
                      <a:lnTo>
                        <a:pt x="597" y="335"/>
                      </a:lnTo>
                      <a:lnTo>
                        <a:pt x="609" y="315"/>
                      </a:lnTo>
                      <a:lnTo>
                        <a:pt x="644" y="365"/>
                      </a:lnTo>
                      <a:lnTo>
                        <a:pt x="704" y="472"/>
                      </a:lnTo>
                      <a:lnTo>
                        <a:pt x="790" y="605"/>
                      </a:lnTo>
                      <a:lnTo>
                        <a:pt x="814" y="644"/>
                      </a:lnTo>
                      <a:lnTo>
                        <a:pt x="852" y="691"/>
                      </a:lnTo>
                      <a:lnTo>
                        <a:pt x="894" y="719"/>
                      </a:lnTo>
                      <a:lnTo>
                        <a:pt x="950" y="662"/>
                      </a:lnTo>
                      <a:lnTo>
                        <a:pt x="1028" y="627"/>
                      </a:lnTo>
                      <a:lnTo>
                        <a:pt x="994" y="579"/>
                      </a:lnTo>
                      <a:lnTo>
                        <a:pt x="967" y="522"/>
                      </a:lnTo>
                      <a:lnTo>
                        <a:pt x="939" y="466"/>
                      </a:lnTo>
                      <a:lnTo>
                        <a:pt x="913" y="417"/>
                      </a:lnTo>
                      <a:lnTo>
                        <a:pt x="886" y="372"/>
                      </a:lnTo>
                      <a:lnTo>
                        <a:pt x="871" y="347"/>
                      </a:lnTo>
                      <a:lnTo>
                        <a:pt x="844" y="314"/>
                      </a:lnTo>
                      <a:lnTo>
                        <a:pt x="810" y="291"/>
                      </a:lnTo>
                      <a:lnTo>
                        <a:pt x="798" y="279"/>
                      </a:lnTo>
                      <a:lnTo>
                        <a:pt x="787" y="258"/>
                      </a:lnTo>
                      <a:lnTo>
                        <a:pt x="760" y="212"/>
                      </a:lnTo>
                      <a:lnTo>
                        <a:pt x="706" y="124"/>
                      </a:lnTo>
                      <a:lnTo>
                        <a:pt x="692" y="96"/>
                      </a:lnTo>
                      <a:lnTo>
                        <a:pt x="681" y="82"/>
                      </a:lnTo>
                      <a:lnTo>
                        <a:pt x="664" y="68"/>
                      </a:lnTo>
                      <a:lnTo>
                        <a:pt x="646" y="51"/>
                      </a:lnTo>
                      <a:lnTo>
                        <a:pt x="628" y="37"/>
                      </a:lnTo>
                      <a:lnTo>
                        <a:pt x="600" y="21"/>
                      </a:lnTo>
                      <a:lnTo>
                        <a:pt x="538" y="10"/>
                      </a:lnTo>
                      <a:lnTo>
                        <a:pt x="452" y="0"/>
                      </a:lnTo>
                      <a:lnTo>
                        <a:pt x="365" y="4"/>
                      </a:lnTo>
                      <a:lnTo>
                        <a:pt x="318" y="23"/>
                      </a:lnTo>
                      <a:lnTo>
                        <a:pt x="301" y="39"/>
                      </a:lnTo>
                      <a:lnTo>
                        <a:pt x="287" y="51"/>
                      </a:lnTo>
                      <a:lnTo>
                        <a:pt x="275" y="50"/>
                      </a:lnTo>
                      <a:lnTo>
                        <a:pt x="264" y="54"/>
                      </a:lnTo>
                      <a:lnTo>
                        <a:pt x="251" y="68"/>
                      </a:lnTo>
                      <a:lnTo>
                        <a:pt x="231" y="91"/>
                      </a:lnTo>
                      <a:lnTo>
                        <a:pt x="210" y="107"/>
                      </a:lnTo>
                      <a:lnTo>
                        <a:pt x="184" y="131"/>
                      </a:lnTo>
                      <a:lnTo>
                        <a:pt x="164" y="145"/>
                      </a:lnTo>
                      <a:lnTo>
                        <a:pt x="137" y="163"/>
                      </a:lnTo>
                      <a:lnTo>
                        <a:pt x="116" y="180"/>
                      </a:lnTo>
                      <a:lnTo>
                        <a:pt x="96" y="201"/>
                      </a:lnTo>
                      <a:lnTo>
                        <a:pt x="82" y="217"/>
                      </a:lnTo>
                      <a:lnTo>
                        <a:pt x="69" y="242"/>
                      </a:lnTo>
                      <a:lnTo>
                        <a:pt x="58" y="275"/>
                      </a:lnTo>
                      <a:lnTo>
                        <a:pt x="46" y="304"/>
                      </a:lnTo>
                      <a:lnTo>
                        <a:pt x="32" y="332"/>
                      </a:lnTo>
                      <a:lnTo>
                        <a:pt x="19" y="360"/>
                      </a:lnTo>
                      <a:lnTo>
                        <a:pt x="12" y="385"/>
                      </a:lnTo>
                      <a:lnTo>
                        <a:pt x="8" y="411"/>
                      </a:lnTo>
                      <a:lnTo>
                        <a:pt x="7" y="440"/>
                      </a:lnTo>
                      <a:lnTo>
                        <a:pt x="12" y="467"/>
                      </a:lnTo>
                      <a:lnTo>
                        <a:pt x="12" y="498"/>
                      </a:lnTo>
                      <a:lnTo>
                        <a:pt x="8" y="533"/>
                      </a:lnTo>
                      <a:lnTo>
                        <a:pt x="4" y="562"/>
                      </a:lnTo>
                      <a:lnTo>
                        <a:pt x="0" y="595"/>
                      </a:lnTo>
                      <a:lnTo>
                        <a:pt x="2" y="617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grpSp>
              <p:nvGrpSpPr>
                <p:cNvPr id="622" name="Group 456"/>
                <p:cNvGrpSpPr>
                  <a:grpSpLocks/>
                </p:cNvGrpSpPr>
                <p:nvPr/>
              </p:nvGrpSpPr>
              <p:grpSpPr bwMode="auto">
                <a:xfrm>
                  <a:off x="1392" y="2714"/>
                  <a:ext cx="338" cy="482"/>
                  <a:chOff x="1392" y="2714"/>
                  <a:chExt cx="338" cy="482"/>
                </a:xfrm>
              </p:grpSpPr>
              <p:sp>
                <p:nvSpPr>
                  <p:cNvPr id="642" name="Freeform 457"/>
                  <p:cNvSpPr>
                    <a:spLocks/>
                  </p:cNvSpPr>
                  <p:nvPr/>
                </p:nvSpPr>
                <p:spPr bwMode="auto">
                  <a:xfrm>
                    <a:off x="1392" y="2752"/>
                    <a:ext cx="313" cy="444"/>
                  </a:xfrm>
                  <a:custGeom>
                    <a:avLst/>
                    <a:gdLst>
                      <a:gd name="T0" fmla="*/ 0 w 313"/>
                      <a:gd name="T1" fmla="*/ 243 h 444"/>
                      <a:gd name="T2" fmla="*/ 15 w 313"/>
                      <a:gd name="T3" fmla="*/ 229 h 444"/>
                      <a:gd name="T4" fmla="*/ 23 w 313"/>
                      <a:gd name="T5" fmla="*/ 219 h 444"/>
                      <a:gd name="T6" fmla="*/ 24 w 313"/>
                      <a:gd name="T7" fmla="*/ 212 h 444"/>
                      <a:gd name="T8" fmla="*/ 14 w 313"/>
                      <a:gd name="T9" fmla="*/ 207 h 444"/>
                      <a:gd name="T10" fmla="*/ 8 w 313"/>
                      <a:gd name="T11" fmla="*/ 191 h 444"/>
                      <a:gd name="T12" fmla="*/ 5 w 313"/>
                      <a:gd name="T13" fmla="*/ 170 h 444"/>
                      <a:gd name="T14" fmla="*/ 4 w 313"/>
                      <a:gd name="T15" fmla="*/ 159 h 444"/>
                      <a:gd name="T16" fmla="*/ 4 w 313"/>
                      <a:gd name="T17" fmla="*/ 146 h 444"/>
                      <a:gd name="T18" fmla="*/ 5 w 313"/>
                      <a:gd name="T19" fmla="*/ 131 h 444"/>
                      <a:gd name="T20" fmla="*/ 8 w 313"/>
                      <a:gd name="T21" fmla="*/ 117 h 444"/>
                      <a:gd name="T22" fmla="*/ 14 w 313"/>
                      <a:gd name="T23" fmla="*/ 107 h 444"/>
                      <a:gd name="T24" fmla="*/ 22 w 313"/>
                      <a:gd name="T25" fmla="*/ 99 h 444"/>
                      <a:gd name="T26" fmla="*/ 37 w 313"/>
                      <a:gd name="T27" fmla="*/ 77 h 444"/>
                      <a:gd name="T28" fmla="*/ 52 w 313"/>
                      <a:gd name="T29" fmla="*/ 53 h 444"/>
                      <a:gd name="T30" fmla="*/ 63 w 313"/>
                      <a:gd name="T31" fmla="*/ 31 h 444"/>
                      <a:gd name="T32" fmla="*/ 79 w 313"/>
                      <a:gd name="T33" fmla="*/ 17 h 444"/>
                      <a:gd name="T34" fmla="*/ 103 w 313"/>
                      <a:gd name="T35" fmla="*/ 4 h 444"/>
                      <a:gd name="T36" fmla="*/ 123 w 313"/>
                      <a:gd name="T37" fmla="*/ 0 h 444"/>
                      <a:gd name="T38" fmla="*/ 145 w 313"/>
                      <a:gd name="T39" fmla="*/ 0 h 444"/>
                      <a:gd name="T40" fmla="*/ 169 w 313"/>
                      <a:gd name="T41" fmla="*/ 2 h 444"/>
                      <a:gd name="T42" fmla="*/ 191 w 313"/>
                      <a:gd name="T43" fmla="*/ 8 h 444"/>
                      <a:gd name="T44" fmla="*/ 218 w 313"/>
                      <a:gd name="T45" fmla="*/ 17 h 444"/>
                      <a:gd name="T46" fmla="*/ 241 w 313"/>
                      <a:gd name="T47" fmla="*/ 28 h 444"/>
                      <a:gd name="T48" fmla="*/ 263 w 313"/>
                      <a:gd name="T49" fmla="*/ 44 h 444"/>
                      <a:gd name="T50" fmla="*/ 285 w 313"/>
                      <a:gd name="T51" fmla="*/ 63 h 444"/>
                      <a:gd name="T52" fmla="*/ 299 w 313"/>
                      <a:gd name="T53" fmla="*/ 85 h 444"/>
                      <a:gd name="T54" fmla="*/ 312 w 313"/>
                      <a:gd name="T55" fmla="*/ 106 h 444"/>
                      <a:gd name="T56" fmla="*/ 309 w 313"/>
                      <a:gd name="T57" fmla="*/ 131 h 444"/>
                      <a:gd name="T58" fmla="*/ 305 w 313"/>
                      <a:gd name="T59" fmla="*/ 149 h 444"/>
                      <a:gd name="T60" fmla="*/ 305 w 313"/>
                      <a:gd name="T61" fmla="*/ 173 h 444"/>
                      <a:gd name="T62" fmla="*/ 297 w 313"/>
                      <a:gd name="T63" fmla="*/ 203 h 444"/>
                      <a:gd name="T64" fmla="*/ 297 w 313"/>
                      <a:gd name="T65" fmla="*/ 232 h 444"/>
                      <a:gd name="T66" fmla="*/ 291 w 313"/>
                      <a:gd name="T67" fmla="*/ 265 h 444"/>
                      <a:gd name="T68" fmla="*/ 280 w 313"/>
                      <a:gd name="T69" fmla="*/ 299 h 444"/>
                      <a:gd name="T70" fmla="*/ 268 w 313"/>
                      <a:gd name="T71" fmla="*/ 325 h 444"/>
                      <a:gd name="T72" fmla="*/ 258 w 313"/>
                      <a:gd name="T73" fmla="*/ 345 h 444"/>
                      <a:gd name="T74" fmla="*/ 260 w 313"/>
                      <a:gd name="T75" fmla="*/ 353 h 444"/>
                      <a:gd name="T76" fmla="*/ 253 w 313"/>
                      <a:gd name="T77" fmla="*/ 359 h 444"/>
                      <a:gd name="T78" fmla="*/ 255 w 313"/>
                      <a:gd name="T79" fmla="*/ 369 h 444"/>
                      <a:gd name="T80" fmla="*/ 251 w 313"/>
                      <a:gd name="T81" fmla="*/ 371 h 444"/>
                      <a:gd name="T82" fmla="*/ 253 w 313"/>
                      <a:gd name="T83" fmla="*/ 380 h 444"/>
                      <a:gd name="T84" fmla="*/ 252 w 313"/>
                      <a:gd name="T85" fmla="*/ 402 h 444"/>
                      <a:gd name="T86" fmla="*/ 249 w 313"/>
                      <a:gd name="T87" fmla="*/ 422 h 444"/>
                      <a:gd name="T88" fmla="*/ 241 w 313"/>
                      <a:gd name="T89" fmla="*/ 433 h 444"/>
                      <a:gd name="T90" fmla="*/ 233 w 313"/>
                      <a:gd name="T91" fmla="*/ 440 h 444"/>
                      <a:gd name="T92" fmla="*/ 223 w 313"/>
                      <a:gd name="T93" fmla="*/ 443 h 444"/>
                      <a:gd name="T94" fmla="*/ 210 w 313"/>
                      <a:gd name="T95" fmla="*/ 442 h 444"/>
                      <a:gd name="T96" fmla="*/ 202 w 313"/>
                      <a:gd name="T97" fmla="*/ 439 h 444"/>
                      <a:gd name="T98" fmla="*/ 181 w 313"/>
                      <a:gd name="T99" fmla="*/ 433 h 444"/>
                      <a:gd name="T100" fmla="*/ 159 w 313"/>
                      <a:gd name="T101" fmla="*/ 434 h 444"/>
                      <a:gd name="T102" fmla="*/ 145 w 313"/>
                      <a:gd name="T103" fmla="*/ 438 h 444"/>
                      <a:gd name="T104" fmla="*/ 130 w 313"/>
                      <a:gd name="T105" fmla="*/ 438 h 444"/>
                      <a:gd name="T106" fmla="*/ 115 w 313"/>
                      <a:gd name="T107" fmla="*/ 442 h 444"/>
                      <a:gd name="T108" fmla="*/ 94 w 313"/>
                      <a:gd name="T109" fmla="*/ 405 h 444"/>
                      <a:gd name="T110" fmla="*/ 68 w 313"/>
                      <a:gd name="T111" fmla="*/ 370 h 444"/>
                      <a:gd name="T112" fmla="*/ 48 w 313"/>
                      <a:gd name="T113" fmla="*/ 344 h 444"/>
                      <a:gd name="T114" fmla="*/ 37 w 313"/>
                      <a:gd name="T115" fmla="*/ 330 h 444"/>
                      <a:gd name="T116" fmla="*/ 26 w 313"/>
                      <a:gd name="T117" fmla="*/ 308 h 444"/>
                      <a:gd name="T118" fmla="*/ 14 w 313"/>
                      <a:gd name="T119" fmla="*/ 278 h 444"/>
                      <a:gd name="T120" fmla="*/ 0 w 313"/>
                      <a:gd name="T121" fmla="*/ 243 h 4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</a:cxnLst>
                    <a:rect l="0" t="0" r="r" b="b"/>
                    <a:pathLst>
                      <a:path w="313" h="444">
                        <a:moveTo>
                          <a:pt x="0" y="243"/>
                        </a:moveTo>
                        <a:lnTo>
                          <a:pt x="15" y="229"/>
                        </a:lnTo>
                        <a:lnTo>
                          <a:pt x="23" y="219"/>
                        </a:lnTo>
                        <a:lnTo>
                          <a:pt x="24" y="212"/>
                        </a:lnTo>
                        <a:lnTo>
                          <a:pt x="14" y="207"/>
                        </a:lnTo>
                        <a:lnTo>
                          <a:pt x="8" y="191"/>
                        </a:lnTo>
                        <a:lnTo>
                          <a:pt x="5" y="170"/>
                        </a:lnTo>
                        <a:lnTo>
                          <a:pt x="4" y="159"/>
                        </a:lnTo>
                        <a:lnTo>
                          <a:pt x="4" y="146"/>
                        </a:lnTo>
                        <a:lnTo>
                          <a:pt x="5" y="131"/>
                        </a:lnTo>
                        <a:lnTo>
                          <a:pt x="8" y="117"/>
                        </a:lnTo>
                        <a:lnTo>
                          <a:pt x="14" y="107"/>
                        </a:lnTo>
                        <a:lnTo>
                          <a:pt x="22" y="99"/>
                        </a:lnTo>
                        <a:lnTo>
                          <a:pt x="37" y="77"/>
                        </a:lnTo>
                        <a:lnTo>
                          <a:pt x="52" y="53"/>
                        </a:lnTo>
                        <a:lnTo>
                          <a:pt x="63" y="31"/>
                        </a:lnTo>
                        <a:lnTo>
                          <a:pt x="79" y="17"/>
                        </a:lnTo>
                        <a:lnTo>
                          <a:pt x="103" y="4"/>
                        </a:lnTo>
                        <a:lnTo>
                          <a:pt x="123" y="0"/>
                        </a:lnTo>
                        <a:lnTo>
                          <a:pt x="145" y="0"/>
                        </a:lnTo>
                        <a:lnTo>
                          <a:pt x="169" y="2"/>
                        </a:lnTo>
                        <a:lnTo>
                          <a:pt x="191" y="8"/>
                        </a:lnTo>
                        <a:lnTo>
                          <a:pt x="218" y="17"/>
                        </a:lnTo>
                        <a:lnTo>
                          <a:pt x="241" y="28"/>
                        </a:lnTo>
                        <a:lnTo>
                          <a:pt x="263" y="44"/>
                        </a:lnTo>
                        <a:lnTo>
                          <a:pt x="285" y="63"/>
                        </a:lnTo>
                        <a:lnTo>
                          <a:pt x="299" y="85"/>
                        </a:lnTo>
                        <a:lnTo>
                          <a:pt x="312" y="106"/>
                        </a:lnTo>
                        <a:lnTo>
                          <a:pt x="309" y="131"/>
                        </a:lnTo>
                        <a:lnTo>
                          <a:pt x="305" y="149"/>
                        </a:lnTo>
                        <a:lnTo>
                          <a:pt x="305" y="173"/>
                        </a:lnTo>
                        <a:lnTo>
                          <a:pt x="297" y="203"/>
                        </a:lnTo>
                        <a:lnTo>
                          <a:pt x="297" y="232"/>
                        </a:lnTo>
                        <a:lnTo>
                          <a:pt x="291" y="265"/>
                        </a:lnTo>
                        <a:lnTo>
                          <a:pt x="280" y="299"/>
                        </a:lnTo>
                        <a:lnTo>
                          <a:pt x="268" y="325"/>
                        </a:lnTo>
                        <a:lnTo>
                          <a:pt x="258" y="345"/>
                        </a:lnTo>
                        <a:lnTo>
                          <a:pt x="260" y="353"/>
                        </a:lnTo>
                        <a:lnTo>
                          <a:pt x="253" y="359"/>
                        </a:lnTo>
                        <a:lnTo>
                          <a:pt x="255" y="369"/>
                        </a:lnTo>
                        <a:lnTo>
                          <a:pt x="251" y="371"/>
                        </a:lnTo>
                        <a:lnTo>
                          <a:pt x="253" y="380"/>
                        </a:lnTo>
                        <a:lnTo>
                          <a:pt x="252" y="402"/>
                        </a:lnTo>
                        <a:lnTo>
                          <a:pt x="249" y="422"/>
                        </a:lnTo>
                        <a:lnTo>
                          <a:pt x="241" y="433"/>
                        </a:lnTo>
                        <a:lnTo>
                          <a:pt x="233" y="440"/>
                        </a:lnTo>
                        <a:lnTo>
                          <a:pt x="223" y="443"/>
                        </a:lnTo>
                        <a:lnTo>
                          <a:pt x="210" y="442"/>
                        </a:lnTo>
                        <a:lnTo>
                          <a:pt x="202" y="439"/>
                        </a:lnTo>
                        <a:lnTo>
                          <a:pt x="181" y="433"/>
                        </a:lnTo>
                        <a:lnTo>
                          <a:pt x="159" y="434"/>
                        </a:lnTo>
                        <a:lnTo>
                          <a:pt x="145" y="438"/>
                        </a:lnTo>
                        <a:lnTo>
                          <a:pt x="130" y="438"/>
                        </a:lnTo>
                        <a:lnTo>
                          <a:pt x="115" y="442"/>
                        </a:lnTo>
                        <a:lnTo>
                          <a:pt x="94" y="405"/>
                        </a:lnTo>
                        <a:lnTo>
                          <a:pt x="68" y="370"/>
                        </a:lnTo>
                        <a:lnTo>
                          <a:pt x="48" y="344"/>
                        </a:lnTo>
                        <a:lnTo>
                          <a:pt x="37" y="330"/>
                        </a:lnTo>
                        <a:lnTo>
                          <a:pt x="26" y="308"/>
                        </a:lnTo>
                        <a:lnTo>
                          <a:pt x="14" y="278"/>
                        </a:lnTo>
                        <a:lnTo>
                          <a:pt x="0" y="243"/>
                        </a:lnTo>
                      </a:path>
                    </a:pathLst>
                  </a:custGeom>
                  <a:solidFill>
                    <a:srgbClr val="FFE0C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643" name="Freeform 458"/>
                  <p:cNvSpPr>
                    <a:spLocks/>
                  </p:cNvSpPr>
                  <p:nvPr/>
                </p:nvSpPr>
                <p:spPr bwMode="auto">
                  <a:xfrm>
                    <a:off x="1406" y="2714"/>
                    <a:ext cx="320" cy="269"/>
                  </a:xfrm>
                  <a:custGeom>
                    <a:avLst/>
                    <a:gdLst>
                      <a:gd name="T0" fmla="*/ 284 w 320"/>
                      <a:gd name="T1" fmla="*/ 268 h 269"/>
                      <a:gd name="T2" fmla="*/ 303 w 320"/>
                      <a:gd name="T3" fmla="*/ 237 h 269"/>
                      <a:gd name="T4" fmla="*/ 308 w 320"/>
                      <a:gd name="T5" fmla="*/ 207 h 269"/>
                      <a:gd name="T6" fmla="*/ 303 w 320"/>
                      <a:gd name="T7" fmla="*/ 180 h 269"/>
                      <a:gd name="T8" fmla="*/ 303 w 320"/>
                      <a:gd name="T9" fmla="*/ 173 h 269"/>
                      <a:gd name="T10" fmla="*/ 319 w 320"/>
                      <a:gd name="T11" fmla="*/ 154 h 269"/>
                      <a:gd name="T12" fmla="*/ 319 w 320"/>
                      <a:gd name="T13" fmla="*/ 131 h 269"/>
                      <a:gd name="T14" fmla="*/ 298 w 320"/>
                      <a:gd name="T15" fmla="*/ 110 h 269"/>
                      <a:gd name="T16" fmla="*/ 279 w 320"/>
                      <a:gd name="T17" fmla="*/ 91 h 269"/>
                      <a:gd name="T18" fmla="*/ 266 w 320"/>
                      <a:gd name="T19" fmla="*/ 77 h 269"/>
                      <a:gd name="T20" fmla="*/ 250 w 320"/>
                      <a:gd name="T21" fmla="*/ 70 h 269"/>
                      <a:gd name="T22" fmla="*/ 223 w 320"/>
                      <a:gd name="T23" fmla="*/ 49 h 269"/>
                      <a:gd name="T24" fmla="*/ 208 w 320"/>
                      <a:gd name="T25" fmla="*/ 23 h 269"/>
                      <a:gd name="T26" fmla="*/ 183 w 320"/>
                      <a:gd name="T27" fmla="*/ 5 h 269"/>
                      <a:gd name="T28" fmla="*/ 147 w 320"/>
                      <a:gd name="T29" fmla="*/ 0 h 269"/>
                      <a:gd name="T30" fmla="*/ 101 w 320"/>
                      <a:gd name="T31" fmla="*/ 0 h 269"/>
                      <a:gd name="T32" fmla="*/ 81 w 320"/>
                      <a:gd name="T33" fmla="*/ 2 h 269"/>
                      <a:gd name="T34" fmla="*/ 56 w 320"/>
                      <a:gd name="T35" fmla="*/ 16 h 269"/>
                      <a:gd name="T36" fmla="*/ 36 w 320"/>
                      <a:gd name="T37" fmla="*/ 31 h 269"/>
                      <a:gd name="T38" fmla="*/ 25 w 320"/>
                      <a:gd name="T39" fmla="*/ 58 h 269"/>
                      <a:gd name="T40" fmla="*/ 25 w 320"/>
                      <a:gd name="T41" fmla="*/ 79 h 269"/>
                      <a:gd name="T42" fmla="*/ 21 w 320"/>
                      <a:gd name="T43" fmla="*/ 95 h 269"/>
                      <a:gd name="T44" fmla="*/ 4 w 320"/>
                      <a:gd name="T45" fmla="*/ 119 h 269"/>
                      <a:gd name="T46" fmla="*/ 1 w 320"/>
                      <a:gd name="T47" fmla="*/ 134 h 269"/>
                      <a:gd name="T48" fmla="*/ 0 w 320"/>
                      <a:gd name="T49" fmla="*/ 146 h 269"/>
                      <a:gd name="T50" fmla="*/ 18 w 320"/>
                      <a:gd name="T51" fmla="*/ 149 h 269"/>
                      <a:gd name="T52" fmla="*/ 25 w 320"/>
                      <a:gd name="T53" fmla="*/ 162 h 269"/>
                      <a:gd name="T54" fmla="*/ 32 w 320"/>
                      <a:gd name="T55" fmla="*/ 187 h 269"/>
                      <a:gd name="T56" fmla="*/ 39 w 320"/>
                      <a:gd name="T57" fmla="*/ 207 h 269"/>
                      <a:gd name="T58" fmla="*/ 41 w 320"/>
                      <a:gd name="T59" fmla="*/ 216 h 269"/>
                      <a:gd name="T60" fmla="*/ 60 w 320"/>
                      <a:gd name="T61" fmla="*/ 223 h 269"/>
                      <a:gd name="T62" fmla="*/ 75 w 320"/>
                      <a:gd name="T63" fmla="*/ 227 h 269"/>
                      <a:gd name="T64" fmla="*/ 86 w 320"/>
                      <a:gd name="T65" fmla="*/ 213 h 269"/>
                      <a:gd name="T66" fmla="*/ 89 w 320"/>
                      <a:gd name="T67" fmla="*/ 187 h 269"/>
                      <a:gd name="T68" fmla="*/ 99 w 320"/>
                      <a:gd name="T69" fmla="*/ 166 h 269"/>
                      <a:gd name="T70" fmla="*/ 107 w 320"/>
                      <a:gd name="T71" fmla="*/ 158 h 269"/>
                      <a:gd name="T72" fmla="*/ 128 w 320"/>
                      <a:gd name="T73" fmla="*/ 155 h 269"/>
                      <a:gd name="T74" fmla="*/ 131 w 320"/>
                      <a:gd name="T75" fmla="*/ 124 h 269"/>
                      <a:gd name="T76" fmla="*/ 139 w 320"/>
                      <a:gd name="T77" fmla="*/ 103 h 269"/>
                      <a:gd name="T78" fmla="*/ 144 w 320"/>
                      <a:gd name="T79" fmla="*/ 85 h 269"/>
                      <a:gd name="T80" fmla="*/ 155 w 320"/>
                      <a:gd name="T81" fmla="*/ 74 h 269"/>
                      <a:gd name="T82" fmla="*/ 179 w 320"/>
                      <a:gd name="T83" fmla="*/ 105 h 269"/>
                      <a:gd name="T84" fmla="*/ 200 w 320"/>
                      <a:gd name="T85" fmla="*/ 138 h 269"/>
                      <a:gd name="T86" fmla="*/ 218 w 320"/>
                      <a:gd name="T87" fmla="*/ 140 h 269"/>
                      <a:gd name="T88" fmla="*/ 244 w 320"/>
                      <a:gd name="T89" fmla="*/ 141 h 269"/>
                      <a:gd name="T90" fmla="*/ 267 w 320"/>
                      <a:gd name="T91" fmla="*/ 154 h 269"/>
                      <a:gd name="T92" fmla="*/ 288 w 320"/>
                      <a:gd name="T93" fmla="*/ 180 h 269"/>
                      <a:gd name="T94" fmla="*/ 288 w 320"/>
                      <a:gd name="T95" fmla="*/ 214 h 269"/>
                      <a:gd name="T96" fmla="*/ 284 w 320"/>
                      <a:gd name="T97" fmla="*/ 246 h 269"/>
                      <a:gd name="T98" fmla="*/ 284 w 320"/>
                      <a:gd name="T99" fmla="*/ 268 h 2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</a:cxnLst>
                    <a:rect l="0" t="0" r="r" b="b"/>
                    <a:pathLst>
                      <a:path w="320" h="269">
                        <a:moveTo>
                          <a:pt x="284" y="268"/>
                        </a:moveTo>
                        <a:lnTo>
                          <a:pt x="303" y="237"/>
                        </a:lnTo>
                        <a:lnTo>
                          <a:pt x="308" y="207"/>
                        </a:lnTo>
                        <a:lnTo>
                          <a:pt x="303" y="180"/>
                        </a:lnTo>
                        <a:lnTo>
                          <a:pt x="303" y="173"/>
                        </a:lnTo>
                        <a:lnTo>
                          <a:pt x="319" y="154"/>
                        </a:lnTo>
                        <a:lnTo>
                          <a:pt x="319" y="131"/>
                        </a:lnTo>
                        <a:lnTo>
                          <a:pt x="298" y="110"/>
                        </a:lnTo>
                        <a:lnTo>
                          <a:pt x="279" y="91"/>
                        </a:lnTo>
                        <a:lnTo>
                          <a:pt x="266" y="77"/>
                        </a:lnTo>
                        <a:lnTo>
                          <a:pt x="250" y="70"/>
                        </a:lnTo>
                        <a:lnTo>
                          <a:pt x="223" y="49"/>
                        </a:lnTo>
                        <a:lnTo>
                          <a:pt x="208" y="23"/>
                        </a:lnTo>
                        <a:lnTo>
                          <a:pt x="183" y="5"/>
                        </a:lnTo>
                        <a:lnTo>
                          <a:pt x="147" y="0"/>
                        </a:lnTo>
                        <a:lnTo>
                          <a:pt x="101" y="0"/>
                        </a:lnTo>
                        <a:lnTo>
                          <a:pt x="81" y="2"/>
                        </a:lnTo>
                        <a:lnTo>
                          <a:pt x="56" y="16"/>
                        </a:lnTo>
                        <a:lnTo>
                          <a:pt x="36" y="31"/>
                        </a:lnTo>
                        <a:lnTo>
                          <a:pt x="25" y="58"/>
                        </a:lnTo>
                        <a:lnTo>
                          <a:pt x="25" y="79"/>
                        </a:lnTo>
                        <a:lnTo>
                          <a:pt x="21" y="95"/>
                        </a:lnTo>
                        <a:lnTo>
                          <a:pt x="4" y="119"/>
                        </a:lnTo>
                        <a:lnTo>
                          <a:pt x="1" y="134"/>
                        </a:lnTo>
                        <a:lnTo>
                          <a:pt x="0" y="146"/>
                        </a:lnTo>
                        <a:lnTo>
                          <a:pt x="18" y="149"/>
                        </a:lnTo>
                        <a:lnTo>
                          <a:pt x="25" y="162"/>
                        </a:lnTo>
                        <a:lnTo>
                          <a:pt x="32" y="187"/>
                        </a:lnTo>
                        <a:lnTo>
                          <a:pt x="39" y="207"/>
                        </a:lnTo>
                        <a:lnTo>
                          <a:pt x="41" y="216"/>
                        </a:lnTo>
                        <a:lnTo>
                          <a:pt x="60" y="223"/>
                        </a:lnTo>
                        <a:lnTo>
                          <a:pt x="75" y="227"/>
                        </a:lnTo>
                        <a:lnTo>
                          <a:pt x="86" y="213"/>
                        </a:lnTo>
                        <a:lnTo>
                          <a:pt x="89" y="187"/>
                        </a:lnTo>
                        <a:lnTo>
                          <a:pt x="99" y="166"/>
                        </a:lnTo>
                        <a:lnTo>
                          <a:pt x="107" y="158"/>
                        </a:lnTo>
                        <a:lnTo>
                          <a:pt x="128" y="155"/>
                        </a:lnTo>
                        <a:lnTo>
                          <a:pt x="131" y="124"/>
                        </a:lnTo>
                        <a:lnTo>
                          <a:pt x="139" y="103"/>
                        </a:lnTo>
                        <a:lnTo>
                          <a:pt x="144" y="85"/>
                        </a:lnTo>
                        <a:lnTo>
                          <a:pt x="155" y="74"/>
                        </a:lnTo>
                        <a:lnTo>
                          <a:pt x="179" y="105"/>
                        </a:lnTo>
                        <a:lnTo>
                          <a:pt x="200" y="138"/>
                        </a:lnTo>
                        <a:lnTo>
                          <a:pt x="218" y="140"/>
                        </a:lnTo>
                        <a:lnTo>
                          <a:pt x="244" y="141"/>
                        </a:lnTo>
                        <a:lnTo>
                          <a:pt x="267" y="154"/>
                        </a:lnTo>
                        <a:lnTo>
                          <a:pt x="288" y="180"/>
                        </a:lnTo>
                        <a:lnTo>
                          <a:pt x="288" y="214"/>
                        </a:lnTo>
                        <a:lnTo>
                          <a:pt x="284" y="246"/>
                        </a:lnTo>
                        <a:lnTo>
                          <a:pt x="284" y="268"/>
                        </a:lnTo>
                      </a:path>
                    </a:pathLst>
                  </a:custGeom>
                  <a:solidFill>
                    <a:srgbClr val="E0700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grpSp>
                <p:nvGrpSpPr>
                  <p:cNvPr id="644" name="Group 459"/>
                  <p:cNvGrpSpPr>
                    <a:grpSpLocks/>
                  </p:cNvGrpSpPr>
                  <p:nvPr/>
                </p:nvGrpSpPr>
                <p:grpSpPr bwMode="auto">
                  <a:xfrm>
                    <a:off x="1437" y="2872"/>
                    <a:ext cx="293" cy="162"/>
                    <a:chOff x="1437" y="2872"/>
                    <a:chExt cx="293" cy="162"/>
                  </a:xfrm>
                </p:grpSpPr>
                <p:sp>
                  <p:nvSpPr>
                    <p:cNvPr id="659" name="Freeform 460"/>
                    <p:cNvSpPr>
                      <a:spLocks/>
                    </p:cNvSpPr>
                    <p:nvPr/>
                  </p:nvSpPr>
                  <p:spPr bwMode="auto">
                    <a:xfrm>
                      <a:off x="1521" y="2955"/>
                      <a:ext cx="209" cy="79"/>
                    </a:xfrm>
                    <a:custGeom>
                      <a:avLst/>
                      <a:gdLst>
                        <a:gd name="T0" fmla="*/ 0 w 209"/>
                        <a:gd name="T1" fmla="*/ 5 h 79"/>
                        <a:gd name="T2" fmla="*/ 2 w 209"/>
                        <a:gd name="T3" fmla="*/ 2 h 79"/>
                        <a:gd name="T4" fmla="*/ 21 w 209"/>
                        <a:gd name="T5" fmla="*/ 0 h 79"/>
                        <a:gd name="T6" fmla="*/ 82 w 209"/>
                        <a:gd name="T7" fmla="*/ 0 h 79"/>
                        <a:gd name="T8" fmla="*/ 109 w 209"/>
                        <a:gd name="T9" fmla="*/ 4 h 79"/>
                        <a:gd name="T10" fmla="*/ 131 w 209"/>
                        <a:gd name="T11" fmla="*/ 4 h 79"/>
                        <a:gd name="T12" fmla="*/ 148 w 209"/>
                        <a:gd name="T13" fmla="*/ 0 h 79"/>
                        <a:gd name="T14" fmla="*/ 205 w 209"/>
                        <a:gd name="T15" fmla="*/ 0 h 79"/>
                        <a:gd name="T16" fmla="*/ 208 w 209"/>
                        <a:gd name="T17" fmla="*/ 7 h 79"/>
                        <a:gd name="T18" fmla="*/ 208 w 209"/>
                        <a:gd name="T19" fmla="*/ 18 h 79"/>
                        <a:gd name="T20" fmla="*/ 203 w 209"/>
                        <a:gd name="T21" fmla="*/ 35 h 79"/>
                        <a:gd name="T22" fmla="*/ 202 w 209"/>
                        <a:gd name="T23" fmla="*/ 42 h 79"/>
                        <a:gd name="T24" fmla="*/ 197 w 209"/>
                        <a:gd name="T25" fmla="*/ 51 h 79"/>
                        <a:gd name="T26" fmla="*/ 195 w 209"/>
                        <a:gd name="T27" fmla="*/ 56 h 79"/>
                        <a:gd name="T28" fmla="*/ 192 w 209"/>
                        <a:gd name="T29" fmla="*/ 60 h 79"/>
                        <a:gd name="T30" fmla="*/ 185 w 209"/>
                        <a:gd name="T31" fmla="*/ 65 h 79"/>
                        <a:gd name="T32" fmla="*/ 178 w 209"/>
                        <a:gd name="T33" fmla="*/ 68 h 79"/>
                        <a:gd name="T34" fmla="*/ 173 w 209"/>
                        <a:gd name="T35" fmla="*/ 70 h 79"/>
                        <a:gd name="T36" fmla="*/ 165 w 209"/>
                        <a:gd name="T37" fmla="*/ 70 h 79"/>
                        <a:gd name="T38" fmla="*/ 159 w 209"/>
                        <a:gd name="T39" fmla="*/ 69 h 79"/>
                        <a:gd name="T40" fmla="*/ 151 w 209"/>
                        <a:gd name="T41" fmla="*/ 69 h 79"/>
                        <a:gd name="T42" fmla="*/ 143 w 209"/>
                        <a:gd name="T43" fmla="*/ 67 h 79"/>
                        <a:gd name="T44" fmla="*/ 137 w 209"/>
                        <a:gd name="T45" fmla="*/ 64 h 79"/>
                        <a:gd name="T46" fmla="*/ 131 w 209"/>
                        <a:gd name="T47" fmla="*/ 60 h 79"/>
                        <a:gd name="T48" fmla="*/ 128 w 209"/>
                        <a:gd name="T49" fmla="*/ 54 h 79"/>
                        <a:gd name="T50" fmla="*/ 124 w 209"/>
                        <a:gd name="T51" fmla="*/ 48 h 79"/>
                        <a:gd name="T52" fmla="*/ 120 w 209"/>
                        <a:gd name="T53" fmla="*/ 33 h 79"/>
                        <a:gd name="T54" fmla="*/ 116 w 209"/>
                        <a:gd name="T55" fmla="*/ 32 h 79"/>
                        <a:gd name="T56" fmla="*/ 112 w 209"/>
                        <a:gd name="T57" fmla="*/ 33 h 79"/>
                        <a:gd name="T58" fmla="*/ 109 w 209"/>
                        <a:gd name="T59" fmla="*/ 46 h 79"/>
                        <a:gd name="T60" fmla="*/ 105 w 209"/>
                        <a:gd name="T61" fmla="*/ 51 h 79"/>
                        <a:gd name="T62" fmla="*/ 101 w 209"/>
                        <a:gd name="T63" fmla="*/ 58 h 79"/>
                        <a:gd name="T64" fmla="*/ 97 w 209"/>
                        <a:gd name="T65" fmla="*/ 63 h 79"/>
                        <a:gd name="T66" fmla="*/ 94 w 209"/>
                        <a:gd name="T67" fmla="*/ 68 h 79"/>
                        <a:gd name="T68" fmla="*/ 87 w 209"/>
                        <a:gd name="T69" fmla="*/ 72 h 79"/>
                        <a:gd name="T70" fmla="*/ 80 w 209"/>
                        <a:gd name="T71" fmla="*/ 75 h 79"/>
                        <a:gd name="T72" fmla="*/ 77 w 209"/>
                        <a:gd name="T73" fmla="*/ 76 h 79"/>
                        <a:gd name="T74" fmla="*/ 66 w 209"/>
                        <a:gd name="T75" fmla="*/ 78 h 79"/>
                        <a:gd name="T76" fmla="*/ 59 w 209"/>
                        <a:gd name="T77" fmla="*/ 77 h 79"/>
                        <a:gd name="T78" fmla="*/ 52 w 209"/>
                        <a:gd name="T79" fmla="*/ 76 h 79"/>
                        <a:gd name="T80" fmla="*/ 42 w 209"/>
                        <a:gd name="T81" fmla="*/ 74 h 79"/>
                        <a:gd name="T82" fmla="*/ 30 w 209"/>
                        <a:gd name="T83" fmla="*/ 69 h 79"/>
                        <a:gd name="T84" fmla="*/ 20 w 209"/>
                        <a:gd name="T85" fmla="*/ 62 h 79"/>
                        <a:gd name="T86" fmla="*/ 13 w 209"/>
                        <a:gd name="T87" fmla="*/ 57 h 79"/>
                        <a:gd name="T88" fmla="*/ 11 w 209"/>
                        <a:gd name="T89" fmla="*/ 53 h 79"/>
                        <a:gd name="T90" fmla="*/ 8 w 209"/>
                        <a:gd name="T91" fmla="*/ 48 h 79"/>
                        <a:gd name="T92" fmla="*/ 4 w 209"/>
                        <a:gd name="T93" fmla="*/ 40 h 79"/>
                        <a:gd name="T94" fmla="*/ 1 w 209"/>
                        <a:gd name="T95" fmla="*/ 19 h 79"/>
                        <a:gd name="T96" fmla="*/ 0 w 209"/>
                        <a:gd name="T97" fmla="*/ 5 h 7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</a:cxnLst>
                      <a:rect l="0" t="0" r="r" b="b"/>
                      <a:pathLst>
                        <a:path w="209" h="79">
                          <a:moveTo>
                            <a:pt x="0" y="5"/>
                          </a:moveTo>
                          <a:lnTo>
                            <a:pt x="2" y="2"/>
                          </a:lnTo>
                          <a:lnTo>
                            <a:pt x="21" y="0"/>
                          </a:lnTo>
                          <a:lnTo>
                            <a:pt x="82" y="0"/>
                          </a:lnTo>
                          <a:lnTo>
                            <a:pt x="109" y="4"/>
                          </a:lnTo>
                          <a:lnTo>
                            <a:pt x="131" y="4"/>
                          </a:lnTo>
                          <a:lnTo>
                            <a:pt x="148" y="0"/>
                          </a:lnTo>
                          <a:lnTo>
                            <a:pt x="205" y="0"/>
                          </a:lnTo>
                          <a:lnTo>
                            <a:pt x="208" y="7"/>
                          </a:lnTo>
                          <a:lnTo>
                            <a:pt x="208" y="18"/>
                          </a:lnTo>
                          <a:lnTo>
                            <a:pt x="203" y="35"/>
                          </a:lnTo>
                          <a:lnTo>
                            <a:pt x="202" y="42"/>
                          </a:lnTo>
                          <a:lnTo>
                            <a:pt x="197" y="51"/>
                          </a:lnTo>
                          <a:lnTo>
                            <a:pt x="195" y="56"/>
                          </a:lnTo>
                          <a:lnTo>
                            <a:pt x="192" y="60"/>
                          </a:lnTo>
                          <a:lnTo>
                            <a:pt x="185" y="65"/>
                          </a:lnTo>
                          <a:lnTo>
                            <a:pt x="178" y="68"/>
                          </a:lnTo>
                          <a:lnTo>
                            <a:pt x="173" y="70"/>
                          </a:lnTo>
                          <a:lnTo>
                            <a:pt x="165" y="70"/>
                          </a:lnTo>
                          <a:lnTo>
                            <a:pt x="159" y="69"/>
                          </a:lnTo>
                          <a:lnTo>
                            <a:pt x="151" y="69"/>
                          </a:lnTo>
                          <a:lnTo>
                            <a:pt x="143" y="67"/>
                          </a:lnTo>
                          <a:lnTo>
                            <a:pt x="137" y="64"/>
                          </a:lnTo>
                          <a:lnTo>
                            <a:pt x="131" y="60"/>
                          </a:lnTo>
                          <a:lnTo>
                            <a:pt x="128" y="54"/>
                          </a:lnTo>
                          <a:lnTo>
                            <a:pt x="124" y="48"/>
                          </a:lnTo>
                          <a:lnTo>
                            <a:pt x="120" y="33"/>
                          </a:lnTo>
                          <a:lnTo>
                            <a:pt x="116" y="32"/>
                          </a:lnTo>
                          <a:lnTo>
                            <a:pt x="112" y="33"/>
                          </a:lnTo>
                          <a:lnTo>
                            <a:pt x="109" y="46"/>
                          </a:lnTo>
                          <a:lnTo>
                            <a:pt x="105" y="51"/>
                          </a:lnTo>
                          <a:lnTo>
                            <a:pt x="101" y="58"/>
                          </a:lnTo>
                          <a:lnTo>
                            <a:pt x="97" y="63"/>
                          </a:lnTo>
                          <a:lnTo>
                            <a:pt x="94" y="68"/>
                          </a:lnTo>
                          <a:lnTo>
                            <a:pt x="87" y="72"/>
                          </a:lnTo>
                          <a:lnTo>
                            <a:pt x="80" y="75"/>
                          </a:lnTo>
                          <a:lnTo>
                            <a:pt x="77" y="76"/>
                          </a:lnTo>
                          <a:lnTo>
                            <a:pt x="66" y="78"/>
                          </a:lnTo>
                          <a:lnTo>
                            <a:pt x="59" y="77"/>
                          </a:lnTo>
                          <a:lnTo>
                            <a:pt x="52" y="76"/>
                          </a:lnTo>
                          <a:lnTo>
                            <a:pt x="42" y="74"/>
                          </a:lnTo>
                          <a:lnTo>
                            <a:pt x="30" y="69"/>
                          </a:lnTo>
                          <a:lnTo>
                            <a:pt x="20" y="62"/>
                          </a:lnTo>
                          <a:lnTo>
                            <a:pt x="13" y="57"/>
                          </a:lnTo>
                          <a:lnTo>
                            <a:pt x="11" y="53"/>
                          </a:lnTo>
                          <a:lnTo>
                            <a:pt x="8" y="48"/>
                          </a:lnTo>
                          <a:lnTo>
                            <a:pt x="4" y="40"/>
                          </a:lnTo>
                          <a:lnTo>
                            <a:pt x="1" y="19"/>
                          </a:lnTo>
                          <a:lnTo>
                            <a:pt x="0" y="5"/>
                          </a:lnTo>
                        </a:path>
                      </a:pathLst>
                    </a:custGeom>
                    <a:solidFill>
                      <a:srgbClr val="402000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660" name="Freeform 461"/>
                    <p:cNvSpPr>
                      <a:spLocks/>
                    </p:cNvSpPr>
                    <p:nvPr/>
                  </p:nvSpPr>
                  <p:spPr bwMode="auto">
                    <a:xfrm>
                      <a:off x="1647" y="2962"/>
                      <a:ext cx="77" cy="57"/>
                    </a:xfrm>
                    <a:custGeom>
                      <a:avLst/>
                      <a:gdLst>
                        <a:gd name="T0" fmla="*/ 1 w 77"/>
                        <a:gd name="T1" fmla="*/ 4 h 57"/>
                        <a:gd name="T2" fmla="*/ 10 w 77"/>
                        <a:gd name="T3" fmla="*/ 2 h 57"/>
                        <a:gd name="T4" fmla="*/ 21 w 77"/>
                        <a:gd name="T5" fmla="*/ 0 h 57"/>
                        <a:gd name="T6" fmla="*/ 49 w 77"/>
                        <a:gd name="T7" fmla="*/ 0 h 57"/>
                        <a:gd name="T8" fmla="*/ 72 w 77"/>
                        <a:gd name="T9" fmla="*/ 0 h 57"/>
                        <a:gd name="T10" fmla="*/ 76 w 77"/>
                        <a:gd name="T11" fmla="*/ 4 h 57"/>
                        <a:gd name="T12" fmla="*/ 73 w 77"/>
                        <a:gd name="T13" fmla="*/ 12 h 57"/>
                        <a:gd name="T14" fmla="*/ 70 w 77"/>
                        <a:gd name="T15" fmla="*/ 26 h 57"/>
                        <a:gd name="T16" fmla="*/ 64 w 77"/>
                        <a:gd name="T17" fmla="*/ 40 h 57"/>
                        <a:gd name="T18" fmla="*/ 60 w 77"/>
                        <a:gd name="T19" fmla="*/ 47 h 57"/>
                        <a:gd name="T20" fmla="*/ 53 w 77"/>
                        <a:gd name="T21" fmla="*/ 52 h 57"/>
                        <a:gd name="T22" fmla="*/ 42 w 77"/>
                        <a:gd name="T23" fmla="*/ 56 h 57"/>
                        <a:gd name="T24" fmla="*/ 30 w 77"/>
                        <a:gd name="T25" fmla="*/ 56 h 57"/>
                        <a:gd name="T26" fmla="*/ 24 w 77"/>
                        <a:gd name="T27" fmla="*/ 55 h 57"/>
                        <a:gd name="T28" fmla="*/ 17 w 77"/>
                        <a:gd name="T29" fmla="*/ 53 h 57"/>
                        <a:gd name="T30" fmla="*/ 13 w 77"/>
                        <a:gd name="T31" fmla="*/ 50 h 57"/>
                        <a:gd name="T32" fmla="*/ 8 w 77"/>
                        <a:gd name="T33" fmla="*/ 46 h 57"/>
                        <a:gd name="T34" fmla="*/ 5 w 77"/>
                        <a:gd name="T35" fmla="*/ 39 h 57"/>
                        <a:gd name="T36" fmla="*/ 2 w 77"/>
                        <a:gd name="T37" fmla="*/ 32 h 57"/>
                        <a:gd name="T38" fmla="*/ 1 w 77"/>
                        <a:gd name="T39" fmla="*/ 26 h 57"/>
                        <a:gd name="T40" fmla="*/ 1 w 77"/>
                        <a:gd name="T41" fmla="*/ 18 h 57"/>
                        <a:gd name="T42" fmla="*/ 0 w 77"/>
                        <a:gd name="T43" fmla="*/ 12 h 57"/>
                        <a:gd name="T44" fmla="*/ 1 w 77"/>
                        <a:gd name="T45" fmla="*/ 7 h 57"/>
                        <a:gd name="T46" fmla="*/ 1 w 77"/>
                        <a:gd name="T47" fmla="*/ 4 h 5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</a:cxnLst>
                      <a:rect l="0" t="0" r="r" b="b"/>
                      <a:pathLst>
                        <a:path w="77" h="57">
                          <a:moveTo>
                            <a:pt x="1" y="4"/>
                          </a:moveTo>
                          <a:lnTo>
                            <a:pt x="10" y="2"/>
                          </a:lnTo>
                          <a:lnTo>
                            <a:pt x="21" y="0"/>
                          </a:lnTo>
                          <a:lnTo>
                            <a:pt x="49" y="0"/>
                          </a:lnTo>
                          <a:lnTo>
                            <a:pt x="72" y="0"/>
                          </a:lnTo>
                          <a:lnTo>
                            <a:pt x="76" y="4"/>
                          </a:lnTo>
                          <a:lnTo>
                            <a:pt x="73" y="12"/>
                          </a:lnTo>
                          <a:lnTo>
                            <a:pt x="70" y="26"/>
                          </a:lnTo>
                          <a:lnTo>
                            <a:pt x="64" y="40"/>
                          </a:lnTo>
                          <a:lnTo>
                            <a:pt x="60" y="47"/>
                          </a:lnTo>
                          <a:lnTo>
                            <a:pt x="53" y="52"/>
                          </a:lnTo>
                          <a:lnTo>
                            <a:pt x="42" y="56"/>
                          </a:lnTo>
                          <a:lnTo>
                            <a:pt x="30" y="56"/>
                          </a:lnTo>
                          <a:lnTo>
                            <a:pt x="24" y="55"/>
                          </a:lnTo>
                          <a:lnTo>
                            <a:pt x="17" y="53"/>
                          </a:lnTo>
                          <a:lnTo>
                            <a:pt x="13" y="50"/>
                          </a:lnTo>
                          <a:lnTo>
                            <a:pt x="8" y="46"/>
                          </a:lnTo>
                          <a:lnTo>
                            <a:pt x="5" y="39"/>
                          </a:lnTo>
                          <a:lnTo>
                            <a:pt x="2" y="32"/>
                          </a:lnTo>
                          <a:lnTo>
                            <a:pt x="1" y="26"/>
                          </a:lnTo>
                          <a:lnTo>
                            <a:pt x="1" y="18"/>
                          </a:lnTo>
                          <a:lnTo>
                            <a:pt x="0" y="12"/>
                          </a:lnTo>
                          <a:lnTo>
                            <a:pt x="1" y="7"/>
                          </a:lnTo>
                          <a:lnTo>
                            <a:pt x="1" y="4"/>
                          </a:lnTo>
                        </a:path>
                      </a:pathLst>
                    </a:custGeom>
                    <a:solidFill>
                      <a:srgbClr val="008080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661" name="Freeform 462"/>
                    <p:cNvSpPr>
                      <a:spLocks/>
                    </p:cNvSpPr>
                    <p:nvPr/>
                  </p:nvSpPr>
                  <p:spPr bwMode="auto">
                    <a:xfrm>
                      <a:off x="1530" y="2962"/>
                      <a:ext cx="101" cy="64"/>
                    </a:xfrm>
                    <a:custGeom>
                      <a:avLst/>
                      <a:gdLst>
                        <a:gd name="T0" fmla="*/ 0 w 101"/>
                        <a:gd name="T1" fmla="*/ 4 h 64"/>
                        <a:gd name="T2" fmla="*/ 4 w 101"/>
                        <a:gd name="T3" fmla="*/ 0 h 64"/>
                        <a:gd name="T4" fmla="*/ 21 w 101"/>
                        <a:gd name="T5" fmla="*/ 0 h 64"/>
                        <a:gd name="T6" fmla="*/ 68 w 101"/>
                        <a:gd name="T7" fmla="*/ 0 h 64"/>
                        <a:gd name="T8" fmla="*/ 87 w 101"/>
                        <a:gd name="T9" fmla="*/ 1 h 64"/>
                        <a:gd name="T10" fmla="*/ 98 w 101"/>
                        <a:gd name="T11" fmla="*/ 4 h 64"/>
                        <a:gd name="T12" fmla="*/ 100 w 101"/>
                        <a:gd name="T13" fmla="*/ 15 h 64"/>
                        <a:gd name="T14" fmla="*/ 98 w 101"/>
                        <a:gd name="T15" fmla="*/ 21 h 64"/>
                        <a:gd name="T16" fmla="*/ 98 w 101"/>
                        <a:gd name="T17" fmla="*/ 26 h 64"/>
                        <a:gd name="T18" fmla="*/ 95 w 101"/>
                        <a:gd name="T19" fmla="*/ 31 h 64"/>
                        <a:gd name="T20" fmla="*/ 93 w 101"/>
                        <a:gd name="T21" fmla="*/ 37 h 64"/>
                        <a:gd name="T22" fmla="*/ 91 w 101"/>
                        <a:gd name="T23" fmla="*/ 43 h 64"/>
                        <a:gd name="T24" fmla="*/ 86 w 101"/>
                        <a:gd name="T25" fmla="*/ 50 h 64"/>
                        <a:gd name="T26" fmla="*/ 79 w 101"/>
                        <a:gd name="T27" fmla="*/ 57 h 64"/>
                        <a:gd name="T28" fmla="*/ 75 w 101"/>
                        <a:gd name="T29" fmla="*/ 60 h 64"/>
                        <a:gd name="T30" fmla="*/ 65 w 101"/>
                        <a:gd name="T31" fmla="*/ 62 h 64"/>
                        <a:gd name="T32" fmla="*/ 56 w 101"/>
                        <a:gd name="T33" fmla="*/ 63 h 64"/>
                        <a:gd name="T34" fmla="*/ 48 w 101"/>
                        <a:gd name="T35" fmla="*/ 62 h 64"/>
                        <a:gd name="T36" fmla="*/ 39 w 101"/>
                        <a:gd name="T37" fmla="*/ 61 h 64"/>
                        <a:gd name="T38" fmla="*/ 31 w 101"/>
                        <a:gd name="T39" fmla="*/ 58 h 64"/>
                        <a:gd name="T40" fmla="*/ 24 w 101"/>
                        <a:gd name="T41" fmla="*/ 55 h 64"/>
                        <a:gd name="T42" fmla="*/ 19 w 101"/>
                        <a:gd name="T43" fmla="*/ 50 h 64"/>
                        <a:gd name="T44" fmla="*/ 11 w 101"/>
                        <a:gd name="T45" fmla="*/ 43 h 64"/>
                        <a:gd name="T46" fmla="*/ 7 w 101"/>
                        <a:gd name="T47" fmla="*/ 37 h 64"/>
                        <a:gd name="T48" fmla="*/ 4 w 101"/>
                        <a:gd name="T49" fmla="*/ 31 h 64"/>
                        <a:gd name="T50" fmla="*/ 2 w 101"/>
                        <a:gd name="T51" fmla="*/ 22 h 64"/>
                        <a:gd name="T52" fmla="*/ 1 w 101"/>
                        <a:gd name="T53" fmla="*/ 14 h 64"/>
                        <a:gd name="T54" fmla="*/ 0 w 101"/>
                        <a:gd name="T55" fmla="*/ 4 h 6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</a:cxnLst>
                      <a:rect l="0" t="0" r="r" b="b"/>
                      <a:pathLst>
                        <a:path w="101" h="64">
                          <a:moveTo>
                            <a:pt x="0" y="4"/>
                          </a:moveTo>
                          <a:lnTo>
                            <a:pt x="4" y="0"/>
                          </a:lnTo>
                          <a:lnTo>
                            <a:pt x="21" y="0"/>
                          </a:lnTo>
                          <a:lnTo>
                            <a:pt x="68" y="0"/>
                          </a:lnTo>
                          <a:lnTo>
                            <a:pt x="87" y="1"/>
                          </a:lnTo>
                          <a:lnTo>
                            <a:pt x="98" y="4"/>
                          </a:lnTo>
                          <a:lnTo>
                            <a:pt x="100" y="15"/>
                          </a:lnTo>
                          <a:lnTo>
                            <a:pt x="98" y="21"/>
                          </a:lnTo>
                          <a:lnTo>
                            <a:pt x="98" y="26"/>
                          </a:lnTo>
                          <a:lnTo>
                            <a:pt x="95" y="31"/>
                          </a:lnTo>
                          <a:lnTo>
                            <a:pt x="93" y="37"/>
                          </a:lnTo>
                          <a:lnTo>
                            <a:pt x="91" y="43"/>
                          </a:lnTo>
                          <a:lnTo>
                            <a:pt x="86" y="50"/>
                          </a:lnTo>
                          <a:lnTo>
                            <a:pt x="79" y="57"/>
                          </a:lnTo>
                          <a:lnTo>
                            <a:pt x="75" y="60"/>
                          </a:lnTo>
                          <a:lnTo>
                            <a:pt x="65" y="62"/>
                          </a:lnTo>
                          <a:lnTo>
                            <a:pt x="56" y="63"/>
                          </a:lnTo>
                          <a:lnTo>
                            <a:pt x="48" y="62"/>
                          </a:lnTo>
                          <a:lnTo>
                            <a:pt x="39" y="61"/>
                          </a:lnTo>
                          <a:lnTo>
                            <a:pt x="31" y="58"/>
                          </a:lnTo>
                          <a:lnTo>
                            <a:pt x="24" y="55"/>
                          </a:lnTo>
                          <a:lnTo>
                            <a:pt x="19" y="50"/>
                          </a:lnTo>
                          <a:lnTo>
                            <a:pt x="11" y="43"/>
                          </a:lnTo>
                          <a:lnTo>
                            <a:pt x="7" y="37"/>
                          </a:lnTo>
                          <a:lnTo>
                            <a:pt x="4" y="31"/>
                          </a:lnTo>
                          <a:lnTo>
                            <a:pt x="2" y="22"/>
                          </a:lnTo>
                          <a:lnTo>
                            <a:pt x="1" y="14"/>
                          </a:lnTo>
                          <a:lnTo>
                            <a:pt x="0" y="4"/>
                          </a:lnTo>
                        </a:path>
                      </a:pathLst>
                    </a:custGeom>
                    <a:solidFill>
                      <a:srgbClr val="008080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grpSp>
                  <p:nvGrpSpPr>
                    <p:cNvPr id="662" name="Group 46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542" y="2964"/>
                      <a:ext cx="44" cy="34"/>
                      <a:chOff x="1542" y="2964"/>
                      <a:chExt cx="44" cy="34"/>
                    </a:xfrm>
                  </p:grpSpPr>
                  <p:sp>
                    <p:nvSpPr>
                      <p:cNvPr id="667" name="Line 46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542" y="2964"/>
                        <a:ext cx="35" cy="31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C0FFFF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668" name="Line 465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554" y="2969"/>
                        <a:ext cx="32" cy="29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C0FFFF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pt-BR"/>
                      </a:p>
                    </p:txBody>
                  </p:sp>
                </p:grpSp>
                <p:grpSp>
                  <p:nvGrpSpPr>
                    <p:cNvPr id="663" name="Group 46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56" y="2964"/>
                      <a:ext cx="44" cy="34"/>
                      <a:chOff x="1656" y="2964"/>
                      <a:chExt cx="44" cy="34"/>
                    </a:xfrm>
                  </p:grpSpPr>
                  <p:sp>
                    <p:nvSpPr>
                      <p:cNvPr id="665" name="Line 467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656" y="2964"/>
                        <a:ext cx="35" cy="3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C0FFFF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666" name="Line 468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667" y="2969"/>
                        <a:ext cx="33" cy="29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C0FFFF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pt-BR"/>
                      </a:p>
                    </p:txBody>
                  </p:sp>
                </p:grpSp>
                <p:sp>
                  <p:nvSpPr>
                    <p:cNvPr id="664" name="Freeform 469"/>
                    <p:cNvSpPr>
                      <a:spLocks/>
                    </p:cNvSpPr>
                    <p:nvPr/>
                  </p:nvSpPr>
                  <p:spPr bwMode="auto">
                    <a:xfrm>
                      <a:off x="1437" y="2872"/>
                      <a:ext cx="89" cy="100"/>
                    </a:xfrm>
                    <a:custGeom>
                      <a:avLst/>
                      <a:gdLst>
                        <a:gd name="T0" fmla="*/ 0 w 89"/>
                        <a:gd name="T1" fmla="*/ 10 h 100"/>
                        <a:gd name="T2" fmla="*/ 84 w 89"/>
                        <a:gd name="T3" fmla="*/ 99 h 100"/>
                        <a:gd name="T4" fmla="*/ 83 w 89"/>
                        <a:gd name="T5" fmla="*/ 92 h 100"/>
                        <a:gd name="T6" fmla="*/ 88 w 89"/>
                        <a:gd name="T7" fmla="*/ 85 h 100"/>
                        <a:gd name="T8" fmla="*/ 0 w 89"/>
                        <a:gd name="T9" fmla="*/ 0 h 100"/>
                        <a:gd name="T10" fmla="*/ 0 w 89"/>
                        <a:gd name="T11" fmla="*/ 10 h 1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89" h="100">
                          <a:moveTo>
                            <a:pt x="0" y="10"/>
                          </a:moveTo>
                          <a:lnTo>
                            <a:pt x="84" y="99"/>
                          </a:lnTo>
                          <a:lnTo>
                            <a:pt x="83" y="92"/>
                          </a:lnTo>
                          <a:lnTo>
                            <a:pt x="88" y="85"/>
                          </a:lnTo>
                          <a:lnTo>
                            <a:pt x="0" y="0"/>
                          </a:lnTo>
                          <a:lnTo>
                            <a:pt x="0" y="10"/>
                          </a:lnTo>
                        </a:path>
                      </a:pathLst>
                    </a:custGeom>
                    <a:solidFill>
                      <a:srgbClr val="402000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645" name="Group 470"/>
                  <p:cNvGrpSpPr>
                    <a:grpSpLocks/>
                  </p:cNvGrpSpPr>
                  <p:nvPr/>
                </p:nvGrpSpPr>
                <p:grpSpPr bwMode="auto">
                  <a:xfrm>
                    <a:off x="1551" y="3086"/>
                    <a:ext cx="143" cy="22"/>
                    <a:chOff x="1551" y="3086"/>
                    <a:chExt cx="143" cy="22"/>
                  </a:xfrm>
                </p:grpSpPr>
                <p:sp>
                  <p:nvSpPr>
                    <p:cNvPr id="657" name="Freeform 471"/>
                    <p:cNvSpPr>
                      <a:spLocks/>
                    </p:cNvSpPr>
                    <p:nvPr/>
                  </p:nvSpPr>
                  <p:spPr bwMode="auto">
                    <a:xfrm>
                      <a:off x="1639" y="3086"/>
                      <a:ext cx="55" cy="17"/>
                    </a:xfrm>
                    <a:custGeom>
                      <a:avLst/>
                      <a:gdLst>
                        <a:gd name="T0" fmla="*/ 54 w 55"/>
                        <a:gd name="T1" fmla="*/ 5 h 17"/>
                        <a:gd name="T2" fmla="*/ 41 w 55"/>
                        <a:gd name="T3" fmla="*/ 9 h 17"/>
                        <a:gd name="T4" fmla="*/ 33 w 55"/>
                        <a:gd name="T5" fmla="*/ 7 h 17"/>
                        <a:gd name="T6" fmla="*/ 25 w 55"/>
                        <a:gd name="T7" fmla="*/ 4 h 17"/>
                        <a:gd name="T8" fmla="*/ 16 w 55"/>
                        <a:gd name="T9" fmla="*/ 1 h 17"/>
                        <a:gd name="T10" fmla="*/ 9 w 55"/>
                        <a:gd name="T11" fmla="*/ 0 h 17"/>
                        <a:gd name="T12" fmla="*/ 4 w 55"/>
                        <a:gd name="T13" fmla="*/ 0 h 17"/>
                        <a:gd name="T14" fmla="*/ 0 w 55"/>
                        <a:gd name="T15" fmla="*/ 3 h 17"/>
                        <a:gd name="T16" fmla="*/ 1 w 55"/>
                        <a:gd name="T17" fmla="*/ 7 h 17"/>
                        <a:gd name="T18" fmla="*/ 6 w 55"/>
                        <a:gd name="T19" fmla="*/ 9 h 17"/>
                        <a:gd name="T20" fmla="*/ 15 w 55"/>
                        <a:gd name="T21" fmla="*/ 12 h 17"/>
                        <a:gd name="T22" fmla="*/ 27 w 55"/>
                        <a:gd name="T23" fmla="*/ 15 h 17"/>
                        <a:gd name="T24" fmla="*/ 34 w 55"/>
                        <a:gd name="T25" fmla="*/ 16 h 17"/>
                        <a:gd name="T26" fmla="*/ 43 w 55"/>
                        <a:gd name="T27" fmla="*/ 14 h 17"/>
                        <a:gd name="T28" fmla="*/ 54 w 55"/>
                        <a:gd name="T29" fmla="*/ 5 h 1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</a:cxnLst>
                      <a:rect l="0" t="0" r="r" b="b"/>
                      <a:pathLst>
                        <a:path w="55" h="17">
                          <a:moveTo>
                            <a:pt x="54" y="5"/>
                          </a:moveTo>
                          <a:lnTo>
                            <a:pt x="41" y="9"/>
                          </a:lnTo>
                          <a:lnTo>
                            <a:pt x="33" y="7"/>
                          </a:lnTo>
                          <a:lnTo>
                            <a:pt x="25" y="4"/>
                          </a:lnTo>
                          <a:lnTo>
                            <a:pt x="16" y="1"/>
                          </a:lnTo>
                          <a:lnTo>
                            <a:pt x="9" y="0"/>
                          </a:lnTo>
                          <a:lnTo>
                            <a:pt x="4" y="0"/>
                          </a:lnTo>
                          <a:lnTo>
                            <a:pt x="0" y="3"/>
                          </a:lnTo>
                          <a:lnTo>
                            <a:pt x="1" y="7"/>
                          </a:lnTo>
                          <a:lnTo>
                            <a:pt x="6" y="9"/>
                          </a:lnTo>
                          <a:lnTo>
                            <a:pt x="15" y="12"/>
                          </a:lnTo>
                          <a:lnTo>
                            <a:pt x="27" y="15"/>
                          </a:lnTo>
                          <a:lnTo>
                            <a:pt x="34" y="16"/>
                          </a:lnTo>
                          <a:lnTo>
                            <a:pt x="43" y="14"/>
                          </a:lnTo>
                          <a:lnTo>
                            <a:pt x="54" y="5"/>
                          </a:lnTo>
                        </a:path>
                      </a:pathLst>
                    </a:custGeom>
                    <a:solidFill>
                      <a:srgbClr val="A05000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658" name="Freeform 472"/>
                    <p:cNvSpPr>
                      <a:spLocks/>
                    </p:cNvSpPr>
                    <p:nvPr/>
                  </p:nvSpPr>
                  <p:spPr bwMode="auto">
                    <a:xfrm>
                      <a:off x="1551" y="3087"/>
                      <a:ext cx="80" cy="21"/>
                    </a:xfrm>
                    <a:custGeom>
                      <a:avLst/>
                      <a:gdLst>
                        <a:gd name="T0" fmla="*/ 0 w 80"/>
                        <a:gd name="T1" fmla="*/ 6 h 21"/>
                        <a:gd name="T2" fmla="*/ 18 w 80"/>
                        <a:gd name="T3" fmla="*/ 11 h 21"/>
                        <a:gd name="T4" fmla="*/ 30 w 80"/>
                        <a:gd name="T5" fmla="*/ 9 h 21"/>
                        <a:gd name="T6" fmla="*/ 41 w 80"/>
                        <a:gd name="T7" fmla="*/ 4 h 21"/>
                        <a:gd name="T8" fmla="*/ 54 w 80"/>
                        <a:gd name="T9" fmla="*/ 0 h 21"/>
                        <a:gd name="T10" fmla="*/ 66 w 80"/>
                        <a:gd name="T11" fmla="*/ 0 h 21"/>
                        <a:gd name="T12" fmla="*/ 74 w 80"/>
                        <a:gd name="T13" fmla="*/ 0 h 21"/>
                        <a:gd name="T14" fmla="*/ 79 w 80"/>
                        <a:gd name="T15" fmla="*/ 3 h 21"/>
                        <a:gd name="T16" fmla="*/ 79 w 80"/>
                        <a:gd name="T17" fmla="*/ 7 h 21"/>
                        <a:gd name="T18" fmla="*/ 68 w 80"/>
                        <a:gd name="T19" fmla="*/ 11 h 21"/>
                        <a:gd name="T20" fmla="*/ 57 w 80"/>
                        <a:gd name="T21" fmla="*/ 14 h 21"/>
                        <a:gd name="T22" fmla="*/ 39 w 80"/>
                        <a:gd name="T23" fmla="*/ 17 h 21"/>
                        <a:gd name="T24" fmla="*/ 27 w 80"/>
                        <a:gd name="T25" fmla="*/ 20 h 21"/>
                        <a:gd name="T26" fmla="*/ 14 w 80"/>
                        <a:gd name="T27" fmla="*/ 17 h 21"/>
                        <a:gd name="T28" fmla="*/ 0 w 80"/>
                        <a:gd name="T29" fmla="*/ 6 h 2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</a:cxnLst>
                      <a:rect l="0" t="0" r="r" b="b"/>
                      <a:pathLst>
                        <a:path w="80" h="21">
                          <a:moveTo>
                            <a:pt x="0" y="6"/>
                          </a:moveTo>
                          <a:lnTo>
                            <a:pt x="18" y="11"/>
                          </a:lnTo>
                          <a:lnTo>
                            <a:pt x="30" y="9"/>
                          </a:lnTo>
                          <a:lnTo>
                            <a:pt x="41" y="4"/>
                          </a:lnTo>
                          <a:lnTo>
                            <a:pt x="54" y="0"/>
                          </a:lnTo>
                          <a:lnTo>
                            <a:pt x="66" y="0"/>
                          </a:lnTo>
                          <a:lnTo>
                            <a:pt x="74" y="0"/>
                          </a:lnTo>
                          <a:lnTo>
                            <a:pt x="79" y="3"/>
                          </a:lnTo>
                          <a:lnTo>
                            <a:pt x="79" y="7"/>
                          </a:lnTo>
                          <a:lnTo>
                            <a:pt x="68" y="11"/>
                          </a:lnTo>
                          <a:lnTo>
                            <a:pt x="57" y="14"/>
                          </a:lnTo>
                          <a:lnTo>
                            <a:pt x="39" y="17"/>
                          </a:lnTo>
                          <a:lnTo>
                            <a:pt x="27" y="20"/>
                          </a:lnTo>
                          <a:lnTo>
                            <a:pt x="14" y="17"/>
                          </a:lnTo>
                          <a:lnTo>
                            <a:pt x="0" y="6"/>
                          </a:lnTo>
                        </a:path>
                      </a:pathLst>
                    </a:custGeom>
                    <a:solidFill>
                      <a:srgbClr val="A05000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</p:grpSp>
              <p:sp>
                <p:nvSpPr>
                  <p:cNvPr id="646" name="Freeform 473"/>
                  <p:cNvSpPr>
                    <a:spLocks/>
                  </p:cNvSpPr>
                  <p:nvPr/>
                </p:nvSpPr>
                <p:spPr bwMode="auto">
                  <a:xfrm>
                    <a:off x="1594" y="3100"/>
                    <a:ext cx="60" cy="17"/>
                  </a:xfrm>
                  <a:custGeom>
                    <a:avLst/>
                    <a:gdLst>
                      <a:gd name="T0" fmla="*/ 0 w 60"/>
                      <a:gd name="T1" fmla="*/ 10 h 17"/>
                      <a:gd name="T2" fmla="*/ 19 w 60"/>
                      <a:gd name="T3" fmla="*/ 16 h 17"/>
                      <a:gd name="T4" fmla="*/ 40 w 60"/>
                      <a:gd name="T5" fmla="*/ 16 h 17"/>
                      <a:gd name="T6" fmla="*/ 52 w 60"/>
                      <a:gd name="T7" fmla="*/ 13 h 17"/>
                      <a:gd name="T8" fmla="*/ 55 w 60"/>
                      <a:gd name="T9" fmla="*/ 12 h 17"/>
                      <a:gd name="T10" fmla="*/ 59 w 60"/>
                      <a:gd name="T11" fmla="*/ 3 h 17"/>
                      <a:gd name="T12" fmla="*/ 55 w 60"/>
                      <a:gd name="T13" fmla="*/ 0 h 17"/>
                      <a:gd name="T14" fmla="*/ 48 w 60"/>
                      <a:gd name="T15" fmla="*/ 1 h 17"/>
                      <a:gd name="T16" fmla="*/ 40 w 60"/>
                      <a:gd name="T17" fmla="*/ 0 h 17"/>
                      <a:gd name="T18" fmla="*/ 27 w 60"/>
                      <a:gd name="T19" fmla="*/ 0 h 17"/>
                      <a:gd name="T20" fmla="*/ 14 w 60"/>
                      <a:gd name="T21" fmla="*/ 1 h 17"/>
                      <a:gd name="T22" fmla="*/ 0 w 60"/>
                      <a:gd name="T23" fmla="*/ 10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60" h="17">
                        <a:moveTo>
                          <a:pt x="0" y="10"/>
                        </a:moveTo>
                        <a:lnTo>
                          <a:pt x="19" y="16"/>
                        </a:lnTo>
                        <a:lnTo>
                          <a:pt x="40" y="16"/>
                        </a:lnTo>
                        <a:lnTo>
                          <a:pt x="52" y="13"/>
                        </a:lnTo>
                        <a:lnTo>
                          <a:pt x="55" y="12"/>
                        </a:lnTo>
                        <a:lnTo>
                          <a:pt x="59" y="3"/>
                        </a:lnTo>
                        <a:lnTo>
                          <a:pt x="55" y="0"/>
                        </a:lnTo>
                        <a:lnTo>
                          <a:pt x="48" y="1"/>
                        </a:lnTo>
                        <a:lnTo>
                          <a:pt x="40" y="0"/>
                        </a:lnTo>
                        <a:lnTo>
                          <a:pt x="27" y="0"/>
                        </a:lnTo>
                        <a:lnTo>
                          <a:pt x="14" y="1"/>
                        </a:lnTo>
                        <a:lnTo>
                          <a:pt x="0" y="10"/>
                        </a:lnTo>
                      </a:path>
                    </a:pathLst>
                  </a:custGeom>
                  <a:solidFill>
                    <a:srgbClr val="FFC08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grpSp>
                <p:nvGrpSpPr>
                  <p:cNvPr id="647" name="Group 474"/>
                  <p:cNvGrpSpPr>
                    <a:grpSpLocks/>
                  </p:cNvGrpSpPr>
                  <p:nvPr/>
                </p:nvGrpSpPr>
                <p:grpSpPr bwMode="auto">
                  <a:xfrm>
                    <a:off x="1414" y="2912"/>
                    <a:ext cx="261" cy="279"/>
                    <a:chOff x="1414" y="2912"/>
                    <a:chExt cx="261" cy="279"/>
                  </a:xfrm>
                </p:grpSpPr>
                <p:sp>
                  <p:nvSpPr>
                    <p:cNvPr id="648" name="Freeform 475"/>
                    <p:cNvSpPr>
                      <a:spLocks/>
                    </p:cNvSpPr>
                    <p:nvPr/>
                  </p:nvSpPr>
                  <p:spPr bwMode="auto">
                    <a:xfrm>
                      <a:off x="1460" y="3029"/>
                      <a:ext cx="135" cy="162"/>
                    </a:xfrm>
                    <a:custGeom>
                      <a:avLst/>
                      <a:gdLst>
                        <a:gd name="T0" fmla="*/ 4 w 135"/>
                        <a:gd name="T1" fmla="*/ 0 h 162"/>
                        <a:gd name="T2" fmla="*/ 0 w 135"/>
                        <a:gd name="T3" fmla="*/ 14 h 162"/>
                        <a:gd name="T4" fmla="*/ 0 w 135"/>
                        <a:gd name="T5" fmla="*/ 26 h 162"/>
                        <a:gd name="T6" fmla="*/ 4 w 135"/>
                        <a:gd name="T7" fmla="*/ 44 h 162"/>
                        <a:gd name="T8" fmla="*/ 11 w 135"/>
                        <a:gd name="T9" fmla="*/ 55 h 162"/>
                        <a:gd name="T10" fmla="*/ 27 w 135"/>
                        <a:gd name="T11" fmla="*/ 66 h 162"/>
                        <a:gd name="T12" fmla="*/ 49 w 135"/>
                        <a:gd name="T13" fmla="*/ 79 h 162"/>
                        <a:gd name="T14" fmla="*/ 74 w 135"/>
                        <a:gd name="T15" fmla="*/ 101 h 162"/>
                        <a:gd name="T16" fmla="*/ 91 w 135"/>
                        <a:gd name="T17" fmla="*/ 116 h 162"/>
                        <a:gd name="T18" fmla="*/ 106 w 135"/>
                        <a:gd name="T19" fmla="*/ 138 h 162"/>
                        <a:gd name="T20" fmla="*/ 124 w 135"/>
                        <a:gd name="T21" fmla="*/ 154 h 162"/>
                        <a:gd name="T22" fmla="*/ 134 w 135"/>
                        <a:gd name="T23" fmla="*/ 161 h 16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35" h="162">
                          <a:moveTo>
                            <a:pt x="4" y="0"/>
                          </a:moveTo>
                          <a:lnTo>
                            <a:pt x="0" y="14"/>
                          </a:lnTo>
                          <a:lnTo>
                            <a:pt x="0" y="26"/>
                          </a:lnTo>
                          <a:lnTo>
                            <a:pt x="4" y="44"/>
                          </a:lnTo>
                          <a:lnTo>
                            <a:pt x="11" y="55"/>
                          </a:lnTo>
                          <a:lnTo>
                            <a:pt x="27" y="66"/>
                          </a:lnTo>
                          <a:lnTo>
                            <a:pt x="49" y="79"/>
                          </a:lnTo>
                          <a:lnTo>
                            <a:pt x="74" y="101"/>
                          </a:lnTo>
                          <a:lnTo>
                            <a:pt x="91" y="116"/>
                          </a:lnTo>
                          <a:lnTo>
                            <a:pt x="106" y="138"/>
                          </a:lnTo>
                          <a:lnTo>
                            <a:pt x="124" y="154"/>
                          </a:lnTo>
                          <a:lnTo>
                            <a:pt x="134" y="161"/>
                          </a:lnTo>
                        </a:path>
                      </a:pathLst>
                    </a:custGeom>
                    <a:noFill/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grpSp>
                  <p:nvGrpSpPr>
                    <p:cNvPr id="649" name="Group 47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567" y="2912"/>
                      <a:ext cx="108" cy="32"/>
                      <a:chOff x="1567" y="2912"/>
                      <a:chExt cx="108" cy="32"/>
                    </a:xfrm>
                  </p:grpSpPr>
                  <p:sp>
                    <p:nvSpPr>
                      <p:cNvPr id="655" name="Freeform 47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585" y="2912"/>
                        <a:ext cx="81" cy="17"/>
                      </a:xfrm>
                      <a:custGeom>
                        <a:avLst/>
                        <a:gdLst>
                          <a:gd name="T0" fmla="*/ 0 w 81"/>
                          <a:gd name="T1" fmla="*/ 0 h 17"/>
                          <a:gd name="T2" fmla="*/ 23 w 81"/>
                          <a:gd name="T3" fmla="*/ 12 h 17"/>
                          <a:gd name="T4" fmla="*/ 41 w 81"/>
                          <a:gd name="T5" fmla="*/ 16 h 17"/>
                          <a:gd name="T6" fmla="*/ 55 w 81"/>
                          <a:gd name="T7" fmla="*/ 12 h 17"/>
                          <a:gd name="T8" fmla="*/ 68 w 81"/>
                          <a:gd name="T9" fmla="*/ 6 h 17"/>
                          <a:gd name="T10" fmla="*/ 80 w 81"/>
                          <a:gd name="T11" fmla="*/ 4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</a:cxnLst>
                        <a:rect l="0" t="0" r="r" b="b"/>
                        <a:pathLst>
                          <a:path w="81" h="17">
                            <a:moveTo>
                              <a:pt x="0" y="0"/>
                            </a:moveTo>
                            <a:lnTo>
                              <a:pt x="23" y="12"/>
                            </a:lnTo>
                            <a:lnTo>
                              <a:pt x="41" y="16"/>
                            </a:lnTo>
                            <a:lnTo>
                              <a:pt x="55" y="12"/>
                            </a:lnTo>
                            <a:lnTo>
                              <a:pt x="68" y="6"/>
                            </a:lnTo>
                            <a:lnTo>
                              <a:pt x="80" y="4"/>
                            </a:lnTo>
                          </a:path>
                        </a:pathLst>
                      </a:custGeom>
                      <a:noFill/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656" name="Freeform 47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567" y="2927"/>
                        <a:ext cx="108" cy="17"/>
                      </a:xfrm>
                      <a:custGeom>
                        <a:avLst/>
                        <a:gdLst>
                          <a:gd name="T0" fmla="*/ 0 w 108"/>
                          <a:gd name="T1" fmla="*/ 16 h 17"/>
                          <a:gd name="T2" fmla="*/ 23 w 108"/>
                          <a:gd name="T3" fmla="*/ 3 h 17"/>
                          <a:gd name="T4" fmla="*/ 36 w 108"/>
                          <a:gd name="T5" fmla="*/ 0 h 17"/>
                          <a:gd name="T6" fmla="*/ 51 w 108"/>
                          <a:gd name="T7" fmla="*/ 9 h 17"/>
                          <a:gd name="T8" fmla="*/ 61 w 108"/>
                          <a:gd name="T9" fmla="*/ 12 h 17"/>
                          <a:gd name="T10" fmla="*/ 70 w 108"/>
                          <a:gd name="T11" fmla="*/ 12 h 17"/>
                          <a:gd name="T12" fmla="*/ 86 w 108"/>
                          <a:gd name="T13" fmla="*/ 3 h 17"/>
                          <a:gd name="T14" fmla="*/ 97 w 108"/>
                          <a:gd name="T15" fmla="*/ 6 h 17"/>
                          <a:gd name="T16" fmla="*/ 107 w 108"/>
                          <a:gd name="T17" fmla="*/ 12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</a:cxnLst>
                        <a:rect l="0" t="0" r="r" b="b"/>
                        <a:pathLst>
                          <a:path w="108" h="17">
                            <a:moveTo>
                              <a:pt x="0" y="16"/>
                            </a:moveTo>
                            <a:lnTo>
                              <a:pt x="23" y="3"/>
                            </a:lnTo>
                            <a:lnTo>
                              <a:pt x="36" y="0"/>
                            </a:lnTo>
                            <a:lnTo>
                              <a:pt x="51" y="9"/>
                            </a:lnTo>
                            <a:lnTo>
                              <a:pt x="61" y="12"/>
                            </a:lnTo>
                            <a:lnTo>
                              <a:pt x="70" y="12"/>
                            </a:lnTo>
                            <a:lnTo>
                              <a:pt x="86" y="3"/>
                            </a:lnTo>
                            <a:lnTo>
                              <a:pt x="97" y="6"/>
                            </a:lnTo>
                            <a:lnTo>
                              <a:pt x="107" y="12"/>
                            </a:lnTo>
                          </a:path>
                        </a:pathLst>
                      </a:custGeom>
                      <a:noFill/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pt-BR"/>
                      </a:p>
                    </p:txBody>
                  </p:sp>
                </p:grpSp>
                <p:sp>
                  <p:nvSpPr>
                    <p:cNvPr id="650" name="Freeform 479"/>
                    <p:cNvSpPr>
                      <a:spLocks/>
                    </p:cNvSpPr>
                    <p:nvPr/>
                  </p:nvSpPr>
                  <p:spPr bwMode="auto">
                    <a:xfrm>
                      <a:off x="1414" y="2963"/>
                      <a:ext cx="30" cy="17"/>
                    </a:xfrm>
                    <a:custGeom>
                      <a:avLst/>
                      <a:gdLst>
                        <a:gd name="T0" fmla="*/ 0 w 30"/>
                        <a:gd name="T1" fmla="*/ 0 h 17"/>
                        <a:gd name="T2" fmla="*/ 3 w 30"/>
                        <a:gd name="T3" fmla="*/ 8 h 17"/>
                        <a:gd name="T4" fmla="*/ 8 w 30"/>
                        <a:gd name="T5" fmla="*/ 14 h 17"/>
                        <a:gd name="T6" fmla="*/ 12 w 30"/>
                        <a:gd name="T7" fmla="*/ 16 h 17"/>
                        <a:gd name="T8" fmla="*/ 18 w 30"/>
                        <a:gd name="T9" fmla="*/ 14 h 17"/>
                        <a:gd name="T10" fmla="*/ 24 w 30"/>
                        <a:gd name="T11" fmla="*/ 12 h 17"/>
                        <a:gd name="T12" fmla="*/ 29 w 30"/>
                        <a:gd name="T13" fmla="*/ 2 h 1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30" h="17">
                          <a:moveTo>
                            <a:pt x="0" y="0"/>
                          </a:moveTo>
                          <a:lnTo>
                            <a:pt x="3" y="8"/>
                          </a:lnTo>
                          <a:lnTo>
                            <a:pt x="8" y="14"/>
                          </a:lnTo>
                          <a:lnTo>
                            <a:pt x="12" y="16"/>
                          </a:lnTo>
                          <a:lnTo>
                            <a:pt x="18" y="14"/>
                          </a:lnTo>
                          <a:lnTo>
                            <a:pt x="24" y="12"/>
                          </a:lnTo>
                          <a:lnTo>
                            <a:pt x="29" y="2"/>
                          </a:lnTo>
                        </a:path>
                      </a:pathLst>
                    </a:custGeom>
                    <a:noFill/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651" name="Freeform 480"/>
                    <p:cNvSpPr>
                      <a:spLocks/>
                    </p:cNvSpPr>
                    <p:nvPr/>
                  </p:nvSpPr>
                  <p:spPr bwMode="auto">
                    <a:xfrm>
                      <a:off x="1606" y="3122"/>
                      <a:ext cx="41" cy="17"/>
                    </a:xfrm>
                    <a:custGeom>
                      <a:avLst/>
                      <a:gdLst>
                        <a:gd name="T0" fmla="*/ 0 w 41"/>
                        <a:gd name="T1" fmla="*/ 0 h 17"/>
                        <a:gd name="T2" fmla="*/ 13 w 41"/>
                        <a:gd name="T3" fmla="*/ 16 h 17"/>
                        <a:gd name="T4" fmla="*/ 30 w 41"/>
                        <a:gd name="T5" fmla="*/ 16 h 17"/>
                        <a:gd name="T6" fmla="*/ 40 w 41"/>
                        <a:gd name="T7" fmla="*/ 10 h 1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41" h="17">
                          <a:moveTo>
                            <a:pt x="0" y="0"/>
                          </a:moveTo>
                          <a:lnTo>
                            <a:pt x="13" y="16"/>
                          </a:lnTo>
                          <a:lnTo>
                            <a:pt x="30" y="16"/>
                          </a:lnTo>
                          <a:lnTo>
                            <a:pt x="40" y="10"/>
                          </a:lnTo>
                        </a:path>
                      </a:pathLst>
                    </a:custGeom>
                    <a:noFill/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grpSp>
                  <p:nvGrpSpPr>
                    <p:cNvPr id="652" name="Group 48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599" y="2996"/>
                      <a:ext cx="75" cy="106"/>
                      <a:chOff x="1599" y="2996"/>
                      <a:chExt cx="75" cy="106"/>
                    </a:xfrm>
                  </p:grpSpPr>
                  <p:sp>
                    <p:nvSpPr>
                      <p:cNvPr id="653" name="Freeform 48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599" y="2996"/>
                        <a:ext cx="73" cy="105"/>
                      </a:xfrm>
                      <a:custGeom>
                        <a:avLst/>
                        <a:gdLst>
                          <a:gd name="T0" fmla="*/ 43 w 73"/>
                          <a:gd name="T1" fmla="*/ 0 h 105"/>
                          <a:gd name="T2" fmla="*/ 57 w 73"/>
                          <a:gd name="T3" fmla="*/ 33 h 105"/>
                          <a:gd name="T4" fmla="*/ 65 w 73"/>
                          <a:gd name="T5" fmla="*/ 62 h 105"/>
                          <a:gd name="T6" fmla="*/ 72 w 73"/>
                          <a:gd name="T7" fmla="*/ 85 h 105"/>
                          <a:gd name="T8" fmla="*/ 68 w 73"/>
                          <a:gd name="T9" fmla="*/ 95 h 105"/>
                          <a:gd name="T10" fmla="*/ 65 w 73"/>
                          <a:gd name="T11" fmla="*/ 101 h 105"/>
                          <a:gd name="T12" fmla="*/ 59 w 73"/>
                          <a:gd name="T13" fmla="*/ 102 h 105"/>
                          <a:gd name="T14" fmla="*/ 49 w 73"/>
                          <a:gd name="T15" fmla="*/ 104 h 105"/>
                          <a:gd name="T16" fmla="*/ 34 w 73"/>
                          <a:gd name="T17" fmla="*/ 103 h 105"/>
                          <a:gd name="T18" fmla="*/ 22 w 73"/>
                          <a:gd name="T19" fmla="*/ 97 h 105"/>
                          <a:gd name="T20" fmla="*/ 11 w 73"/>
                          <a:gd name="T21" fmla="*/ 86 h 105"/>
                          <a:gd name="T22" fmla="*/ 3 w 73"/>
                          <a:gd name="T23" fmla="*/ 76 h 105"/>
                          <a:gd name="T24" fmla="*/ 0 w 73"/>
                          <a:gd name="T25" fmla="*/ 66 h 105"/>
                          <a:gd name="T26" fmla="*/ 0 w 73"/>
                          <a:gd name="T27" fmla="*/ 56 h 105"/>
                          <a:gd name="T28" fmla="*/ 43 w 73"/>
                          <a:gd name="T29" fmla="*/ 0 h 105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</a:cxnLst>
                        <a:rect l="0" t="0" r="r" b="b"/>
                        <a:pathLst>
                          <a:path w="73" h="105">
                            <a:moveTo>
                              <a:pt x="43" y="0"/>
                            </a:moveTo>
                            <a:lnTo>
                              <a:pt x="57" y="33"/>
                            </a:lnTo>
                            <a:lnTo>
                              <a:pt x="65" y="62"/>
                            </a:lnTo>
                            <a:lnTo>
                              <a:pt x="72" y="85"/>
                            </a:lnTo>
                            <a:lnTo>
                              <a:pt x="68" y="95"/>
                            </a:lnTo>
                            <a:lnTo>
                              <a:pt x="65" y="101"/>
                            </a:lnTo>
                            <a:lnTo>
                              <a:pt x="59" y="102"/>
                            </a:lnTo>
                            <a:lnTo>
                              <a:pt x="49" y="104"/>
                            </a:lnTo>
                            <a:lnTo>
                              <a:pt x="34" y="103"/>
                            </a:lnTo>
                            <a:lnTo>
                              <a:pt x="22" y="97"/>
                            </a:lnTo>
                            <a:lnTo>
                              <a:pt x="11" y="86"/>
                            </a:lnTo>
                            <a:lnTo>
                              <a:pt x="3" y="76"/>
                            </a:lnTo>
                            <a:lnTo>
                              <a:pt x="0" y="66"/>
                            </a:lnTo>
                            <a:lnTo>
                              <a:pt x="0" y="56"/>
                            </a:lnTo>
                            <a:lnTo>
                              <a:pt x="43" y="0"/>
                            </a:lnTo>
                          </a:path>
                        </a:pathLst>
                      </a:custGeom>
                      <a:solidFill>
                        <a:srgbClr val="FFE0C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654" name="Freeform 48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599" y="2996"/>
                        <a:ext cx="75" cy="106"/>
                      </a:xfrm>
                      <a:custGeom>
                        <a:avLst/>
                        <a:gdLst>
                          <a:gd name="T0" fmla="*/ 44 w 75"/>
                          <a:gd name="T1" fmla="*/ 0 h 106"/>
                          <a:gd name="T2" fmla="*/ 59 w 75"/>
                          <a:gd name="T3" fmla="*/ 34 h 106"/>
                          <a:gd name="T4" fmla="*/ 66 w 75"/>
                          <a:gd name="T5" fmla="*/ 62 h 106"/>
                          <a:gd name="T6" fmla="*/ 74 w 75"/>
                          <a:gd name="T7" fmla="*/ 86 h 106"/>
                          <a:gd name="T8" fmla="*/ 70 w 75"/>
                          <a:gd name="T9" fmla="*/ 97 h 106"/>
                          <a:gd name="T10" fmla="*/ 66 w 75"/>
                          <a:gd name="T11" fmla="*/ 102 h 106"/>
                          <a:gd name="T12" fmla="*/ 61 w 75"/>
                          <a:gd name="T13" fmla="*/ 103 h 106"/>
                          <a:gd name="T14" fmla="*/ 50 w 75"/>
                          <a:gd name="T15" fmla="*/ 105 h 106"/>
                          <a:gd name="T16" fmla="*/ 35 w 75"/>
                          <a:gd name="T17" fmla="*/ 104 h 106"/>
                          <a:gd name="T18" fmla="*/ 24 w 75"/>
                          <a:gd name="T19" fmla="*/ 100 h 106"/>
                          <a:gd name="T20" fmla="*/ 12 w 75"/>
                          <a:gd name="T21" fmla="*/ 88 h 106"/>
                          <a:gd name="T22" fmla="*/ 4 w 75"/>
                          <a:gd name="T23" fmla="*/ 77 h 106"/>
                          <a:gd name="T24" fmla="*/ 0 w 75"/>
                          <a:gd name="T25" fmla="*/ 67 h 106"/>
                          <a:gd name="T26" fmla="*/ 0 w 75"/>
                          <a:gd name="T27" fmla="*/ 58 h 106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</a:cxnLst>
                        <a:rect l="0" t="0" r="r" b="b"/>
                        <a:pathLst>
                          <a:path w="75" h="106">
                            <a:moveTo>
                              <a:pt x="44" y="0"/>
                            </a:moveTo>
                            <a:lnTo>
                              <a:pt x="59" y="34"/>
                            </a:lnTo>
                            <a:lnTo>
                              <a:pt x="66" y="62"/>
                            </a:lnTo>
                            <a:lnTo>
                              <a:pt x="74" y="86"/>
                            </a:lnTo>
                            <a:lnTo>
                              <a:pt x="70" y="97"/>
                            </a:lnTo>
                            <a:lnTo>
                              <a:pt x="66" y="102"/>
                            </a:lnTo>
                            <a:lnTo>
                              <a:pt x="61" y="103"/>
                            </a:lnTo>
                            <a:lnTo>
                              <a:pt x="50" y="105"/>
                            </a:lnTo>
                            <a:lnTo>
                              <a:pt x="35" y="104"/>
                            </a:lnTo>
                            <a:lnTo>
                              <a:pt x="24" y="100"/>
                            </a:lnTo>
                            <a:lnTo>
                              <a:pt x="12" y="88"/>
                            </a:lnTo>
                            <a:lnTo>
                              <a:pt x="4" y="77"/>
                            </a:lnTo>
                            <a:lnTo>
                              <a:pt x="0" y="67"/>
                            </a:lnTo>
                            <a:lnTo>
                              <a:pt x="0" y="58"/>
                            </a:lnTo>
                          </a:path>
                        </a:pathLst>
                      </a:custGeom>
                      <a:noFill/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pt-BR"/>
                      </a:p>
                    </p:txBody>
                  </p:sp>
                </p:grpSp>
              </p:grpSp>
            </p:grpSp>
            <p:grpSp>
              <p:nvGrpSpPr>
                <p:cNvPr id="623" name="Group 484"/>
                <p:cNvGrpSpPr>
                  <a:grpSpLocks/>
                </p:cNvGrpSpPr>
                <p:nvPr/>
              </p:nvGrpSpPr>
              <p:grpSpPr bwMode="auto">
                <a:xfrm>
                  <a:off x="1465" y="3186"/>
                  <a:ext cx="153" cy="613"/>
                  <a:chOff x="1465" y="3186"/>
                  <a:chExt cx="153" cy="613"/>
                </a:xfrm>
              </p:grpSpPr>
              <p:sp>
                <p:nvSpPr>
                  <p:cNvPr id="640" name="Freeform 485"/>
                  <p:cNvSpPr>
                    <a:spLocks/>
                  </p:cNvSpPr>
                  <p:nvPr/>
                </p:nvSpPr>
                <p:spPr bwMode="auto">
                  <a:xfrm>
                    <a:off x="1493" y="3186"/>
                    <a:ext cx="95" cy="299"/>
                  </a:xfrm>
                  <a:custGeom>
                    <a:avLst/>
                    <a:gdLst>
                      <a:gd name="T0" fmla="*/ 13 w 95"/>
                      <a:gd name="T1" fmla="*/ 12 h 299"/>
                      <a:gd name="T2" fmla="*/ 32 w 95"/>
                      <a:gd name="T3" fmla="*/ 3 h 299"/>
                      <a:gd name="T4" fmla="*/ 66 w 95"/>
                      <a:gd name="T5" fmla="*/ 0 h 299"/>
                      <a:gd name="T6" fmla="*/ 86 w 95"/>
                      <a:gd name="T7" fmla="*/ 5 h 299"/>
                      <a:gd name="T8" fmla="*/ 91 w 95"/>
                      <a:gd name="T9" fmla="*/ 38 h 299"/>
                      <a:gd name="T10" fmla="*/ 83 w 95"/>
                      <a:gd name="T11" fmla="*/ 61 h 299"/>
                      <a:gd name="T12" fmla="*/ 73 w 95"/>
                      <a:gd name="T13" fmla="*/ 72 h 299"/>
                      <a:gd name="T14" fmla="*/ 83 w 95"/>
                      <a:gd name="T15" fmla="*/ 96 h 299"/>
                      <a:gd name="T16" fmla="*/ 94 w 95"/>
                      <a:gd name="T17" fmla="*/ 133 h 299"/>
                      <a:gd name="T18" fmla="*/ 94 w 95"/>
                      <a:gd name="T19" fmla="*/ 154 h 299"/>
                      <a:gd name="T20" fmla="*/ 0 w 95"/>
                      <a:gd name="T21" fmla="*/ 298 h 299"/>
                      <a:gd name="T22" fmla="*/ 0 w 95"/>
                      <a:gd name="T23" fmla="*/ 256 h 299"/>
                      <a:gd name="T24" fmla="*/ 13 w 95"/>
                      <a:gd name="T25" fmla="*/ 200 h 299"/>
                      <a:gd name="T26" fmla="*/ 29 w 95"/>
                      <a:gd name="T27" fmla="*/ 154 h 299"/>
                      <a:gd name="T28" fmla="*/ 32 w 95"/>
                      <a:gd name="T29" fmla="*/ 107 h 299"/>
                      <a:gd name="T30" fmla="*/ 36 w 95"/>
                      <a:gd name="T31" fmla="*/ 79 h 299"/>
                      <a:gd name="T32" fmla="*/ 21 w 95"/>
                      <a:gd name="T33" fmla="*/ 63 h 299"/>
                      <a:gd name="T34" fmla="*/ 13 w 95"/>
                      <a:gd name="T35" fmla="*/ 40 h 299"/>
                      <a:gd name="T36" fmla="*/ 13 w 95"/>
                      <a:gd name="T37" fmla="*/ 12 h 2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95" h="299">
                        <a:moveTo>
                          <a:pt x="13" y="12"/>
                        </a:moveTo>
                        <a:lnTo>
                          <a:pt x="32" y="3"/>
                        </a:lnTo>
                        <a:lnTo>
                          <a:pt x="66" y="0"/>
                        </a:lnTo>
                        <a:lnTo>
                          <a:pt x="86" y="5"/>
                        </a:lnTo>
                        <a:lnTo>
                          <a:pt x="91" y="38"/>
                        </a:lnTo>
                        <a:lnTo>
                          <a:pt x="83" y="61"/>
                        </a:lnTo>
                        <a:lnTo>
                          <a:pt x="73" y="72"/>
                        </a:lnTo>
                        <a:lnTo>
                          <a:pt x="83" y="96"/>
                        </a:lnTo>
                        <a:lnTo>
                          <a:pt x="94" y="133"/>
                        </a:lnTo>
                        <a:lnTo>
                          <a:pt x="94" y="154"/>
                        </a:lnTo>
                        <a:lnTo>
                          <a:pt x="0" y="298"/>
                        </a:lnTo>
                        <a:lnTo>
                          <a:pt x="0" y="256"/>
                        </a:lnTo>
                        <a:lnTo>
                          <a:pt x="13" y="200"/>
                        </a:lnTo>
                        <a:lnTo>
                          <a:pt x="29" y="154"/>
                        </a:lnTo>
                        <a:lnTo>
                          <a:pt x="32" y="107"/>
                        </a:lnTo>
                        <a:lnTo>
                          <a:pt x="36" y="79"/>
                        </a:lnTo>
                        <a:lnTo>
                          <a:pt x="21" y="63"/>
                        </a:lnTo>
                        <a:lnTo>
                          <a:pt x="13" y="40"/>
                        </a:lnTo>
                        <a:lnTo>
                          <a:pt x="13" y="12"/>
                        </a:lnTo>
                      </a:path>
                    </a:pathLst>
                  </a:custGeom>
                  <a:solidFill>
                    <a:srgbClr val="FF0000"/>
                  </a:solidFill>
                  <a:ln w="12700" cap="rnd" cmpd="sng">
                    <a:solidFill>
                      <a:srgbClr val="E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641" name="Freeform 486"/>
                  <p:cNvSpPr>
                    <a:spLocks/>
                  </p:cNvSpPr>
                  <p:nvPr/>
                </p:nvSpPr>
                <p:spPr bwMode="auto">
                  <a:xfrm>
                    <a:off x="1465" y="3340"/>
                    <a:ext cx="153" cy="459"/>
                  </a:xfrm>
                  <a:custGeom>
                    <a:avLst/>
                    <a:gdLst>
                      <a:gd name="T0" fmla="*/ 28 w 153"/>
                      <a:gd name="T1" fmla="*/ 141 h 459"/>
                      <a:gd name="T2" fmla="*/ 121 w 153"/>
                      <a:gd name="T3" fmla="*/ 0 h 459"/>
                      <a:gd name="T4" fmla="*/ 128 w 153"/>
                      <a:gd name="T5" fmla="*/ 51 h 459"/>
                      <a:gd name="T6" fmla="*/ 128 w 153"/>
                      <a:gd name="T7" fmla="*/ 106 h 459"/>
                      <a:gd name="T8" fmla="*/ 126 w 153"/>
                      <a:gd name="T9" fmla="*/ 172 h 459"/>
                      <a:gd name="T10" fmla="*/ 117 w 153"/>
                      <a:gd name="T11" fmla="*/ 227 h 459"/>
                      <a:gd name="T12" fmla="*/ 120 w 153"/>
                      <a:gd name="T13" fmla="*/ 260 h 459"/>
                      <a:gd name="T14" fmla="*/ 138 w 153"/>
                      <a:gd name="T15" fmla="*/ 299 h 459"/>
                      <a:gd name="T16" fmla="*/ 152 w 153"/>
                      <a:gd name="T17" fmla="*/ 341 h 459"/>
                      <a:gd name="T18" fmla="*/ 152 w 153"/>
                      <a:gd name="T19" fmla="*/ 365 h 459"/>
                      <a:gd name="T20" fmla="*/ 69 w 153"/>
                      <a:gd name="T21" fmla="*/ 458 h 459"/>
                      <a:gd name="T22" fmla="*/ 5 w 153"/>
                      <a:gd name="T23" fmla="*/ 376 h 459"/>
                      <a:gd name="T24" fmla="*/ 0 w 153"/>
                      <a:gd name="T25" fmla="*/ 346 h 459"/>
                      <a:gd name="T26" fmla="*/ 13 w 153"/>
                      <a:gd name="T27" fmla="*/ 299 h 459"/>
                      <a:gd name="T28" fmla="*/ 25 w 153"/>
                      <a:gd name="T29" fmla="*/ 214 h 459"/>
                      <a:gd name="T30" fmla="*/ 28 w 153"/>
                      <a:gd name="T31" fmla="*/ 141 h 4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53" h="459">
                        <a:moveTo>
                          <a:pt x="28" y="141"/>
                        </a:moveTo>
                        <a:lnTo>
                          <a:pt x="121" y="0"/>
                        </a:lnTo>
                        <a:lnTo>
                          <a:pt x="128" y="51"/>
                        </a:lnTo>
                        <a:lnTo>
                          <a:pt x="128" y="106"/>
                        </a:lnTo>
                        <a:lnTo>
                          <a:pt x="126" y="172"/>
                        </a:lnTo>
                        <a:lnTo>
                          <a:pt x="117" y="227"/>
                        </a:lnTo>
                        <a:lnTo>
                          <a:pt x="120" y="260"/>
                        </a:lnTo>
                        <a:lnTo>
                          <a:pt x="138" y="299"/>
                        </a:lnTo>
                        <a:lnTo>
                          <a:pt x="152" y="341"/>
                        </a:lnTo>
                        <a:lnTo>
                          <a:pt x="152" y="365"/>
                        </a:lnTo>
                        <a:lnTo>
                          <a:pt x="69" y="458"/>
                        </a:lnTo>
                        <a:lnTo>
                          <a:pt x="5" y="376"/>
                        </a:lnTo>
                        <a:lnTo>
                          <a:pt x="0" y="346"/>
                        </a:lnTo>
                        <a:lnTo>
                          <a:pt x="13" y="299"/>
                        </a:lnTo>
                        <a:lnTo>
                          <a:pt x="25" y="214"/>
                        </a:lnTo>
                        <a:lnTo>
                          <a:pt x="28" y="141"/>
                        </a:lnTo>
                      </a:path>
                    </a:pathLst>
                  </a:custGeom>
                  <a:solidFill>
                    <a:srgbClr val="FF4040"/>
                  </a:solidFill>
                  <a:ln w="12700" cap="rnd" cmpd="sng">
                    <a:solidFill>
                      <a:srgbClr val="E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624" name="Group 487"/>
                <p:cNvGrpSpPr>
                  <a:grpSpLocks/>
                </p:cNvGrpSpPr>
                <p:nvPr/>
              </p:nvGrpSpPr>
              <p:grpSpPr bwMode="auto">
                <a:xfrm>
                  <a:off x="1142" y="3154"/>
                  <a:ext cx="509" cy="546"/>
                  <a:chOff x="1142" y="3154"/>
                  <a:chExt cx="509" cy="546"/>
                </a:xfrm>
              </p:grpSpPr>
              <p:grpSp>
                <p:nvGrpSpPr>
                  <p:cNvPr id="630" name="Group 488"/>
                  <p:cNvGrpSpPr>
                    <a:grpSpLocks/>
                  </p:cNvGrpSpPr>
                  <p:nvPr/>
                </p:nvGrpSpPr>
                <p:grpSpPr bwMode="auto">
                  <a:xfrm>
                    <a:off x="1143" y="3154"/>
                    <a:ext cx="508" cy="546"/>
                    <a:chOff x="1143" y="3154"/>
                    <a:chExt cx="508" cy="546"/>
                  </a:xfrm>
                </p:grpSpPr>
                <p:sp>
                  <p:nvSpPr>
                    <p:cNvPr id="632" name="Freeform 489"/>
                    <p:cNvSpPr>
                      <a:spLocks/>
                    </p:cNvSpPr>
                    <p:nvPr/>
                  </p:nvSpPr>
                  <p:spPr bwMode="auto">
                    <a:xfrm>
                      <a:off x="1143" y="3154"/>
                      <a:ext cx="508" cy="546"/>
                    </a:xfrm>
                    <a:custGeom>
                      <a:avLst/>
                      <a:gdLst>
                        <a:gd name="T0" fmla="*/ 457 w 508"/>
                        <a:gd name="T1" fmla="*/ 296 h 546"/>
                        <a:gd name="T2" fmla="*/ 507 w 508"/>
                        <a:gd name="T3" fmla="*/ 405 h 546"/>
                        <a:gd name="T4" fmla="*/ 411 w 508"/>
                        <a:gd name="T5" fmla="*/ 451 h 546"/>
                        <a:gd name="T6" fmla="*/ 312 w 508"/>
                        <a:gd name="T7" fmla="*/ 493 h 546"/>
                        <a:gd name="T8" fmla="*/ 242 w 508"/>
                        <a:gd name="T9" fmla="*/ 526 h 546"/>
                        <a:gd name="T10" fmla="*/ 205 w 508"/>
                        <a:gd name="T11" fmla="*/ 542 h 546"/>
                        <a:gd name="T12" fmla="*/ 185 w 508"/>
                        <a:gd name="T13" fmla="*/ 545 h 546"/>
                        <a:gd name="T14" fmla="*/ 174 w 508"/>
                        <a:gd name="T15" fmla="*/ 542 h 546"/>
                        <a:gd name="T16" fmla="*/ 164 w 508"/>
                        <a:gd name="T17" fmla="*/ 533 h 546"/>
                        <a:gd name="T18" fmla="*/ 132 w 508"/>
                        <a:gd name="T19" fmla="*/ 498 h 546"/>
                        <a:gd name="T20" fmla="*/ 120 w 508"/>
                        <a:gd name="T21" fmla="*/ 477 h 546"/>
                        <a:gd name="T22" fmla="*/ 93 w 508"/>
                        <a:gd name="T23" fmla="*/ 458 h 546"/>
                        <a:gd name="T24" fmla="*/ 75 w 508"/>
                        <a:gd name="T25" fmla="*/ 432 h 546"/>
                        <a:gd name="T26" fmla="*/ 55 w 508"/>
                        <a:gd name="T27" fmla="*/ 389 h 546"/>
                        <a:gd name="T28" fmla="*/ 33 w 508"/>
                        <a:gd name="T29" fmla="*/ 331 h 546"/>
                        <a:gd name="T30" fmla="*/ 10 w 508"/>
                        <a:gd name="T31" fmla="*/ 270 h 546"/>
                        <a:gd name="T32" fmla="*/ 0 w 508"/>
                        <a:gd name="T33" fmla="*/ 211 h 546"/>
                        <a:gd name="T34" fmla="*/ 0 w 508"/>
                        <a:gd name="T35" fmla="*/ 172 h 546"/>
                        <a:gd name="T36" fmla="*/ 4 w 508"/>
                        <a:gd name="T37" fmla="*/ 121 h 546"/>
                        <a:gd name="T38" fmla="*/ 17 w 508"/>
                        <a:gd name="T39" fmla="*/ 82 h 546"/>
                        <a:gd name="T40" fmla="*/ 39 w 508"/>
                        <a:gd name="T41" fmla="*/ 52 h 546"/>
                        <a:gd name="T42" fmla="*/ 65 w 508"/>
                        <a:gd name="T43" fmla="*/ 22 h 546"/>
                        <a:gd name="T44" fmla="*/ 91 w 508"/>
                        <a:gd name="T45" fmla="*/ 5 h 546"/>
                        <a:gd name="T46" fmla="*/ 114 w 508"/>
                        <a:gd name="T47" fmla="*/ 0 h 546"/>
                        <a:gd name="T48" fmla="*/ 132 w 508"/>
                        <a:gd name="T49" fmla="*/ 0 h 546"/>
                        <a:gd name="T50" fmla="*/ 159 w 508"/>
                        <a:gd name="T51" fmla="*/ 7 h 546"/>
                        <a:gd name="T52" fmla="*/ 180 w 508"/>
                        <a:gd name="T53" fmla="*/ 24 h 546"/>
                        <a:gd name="T54" fmla="*/ 201 w 508"/>
                        <a:gd name="T55" fmla="*/ 49 h 546"/>
                        <a:gd name="T56" fmla="*/ 205 w 508"/>
                        <a:gd name="T57" fmla="*/ 66 h 546"/>
                        <a:gd name="T58" fmla="*/ 205 w 508"/>
                        <a:gd name="T59" fmla="*/ 86 h 546"/>
                        <a:gd name="T60" fmla="*/ 205 w 508"/>
                        <a:gd name="T61" fmla="*/ 119 h 546"/>
                        <a:gd name="T62" fmla="*/ 205 w 508"/>
                        <a:gd name="T63" fmla="*/ 140 h 546"/>
                        <a:gd name="T64" fmla="*/ 211 w 508"/>
                        <a:gd name="T65" fmla="*/ 156 h 546"/>
                        <a:gd name="T66" fmla="*/ 224 w 508"/>
                        <a:gd name="T67" fmla="*/ 171 h 546"/>
                        <a:gd name="T68" fmla="*/ 232 w 508"/>
                        <a:gd name="T69" fmla="*/ 200 h 546"/>
                        <a:gd name="T70" fmla="*/ 238 w 508"/>
                        <a:gd name="T71" fmla="*/ 228 h 546"/>
                        <a:gd name="T72" fmla="*/ 236 w 508"/>
                        <a:gd name="T73" fmla="*/ 249 h 546"/>
                        <a:gd name="T74" fmla="*/ 224 w 508"/>
                        <a:gd name="T75" fmla="*/ 261 h 546"/>
                        <a:gd name="T76" fmla="*/ 232 w 508"/>
                        <a:gd name="T77" fmla="*/ 289 h 546"/>
                        <a:gd name="T78" fmla="*/ 248 w 508"/>
                        <a:gd name="T79" fmla="*/ 319 h 546"/>
                        <a:gd name="T80" fmla="*/ 250 w 508"/>
                        <a:gd name="T81" fmla="*/ 343 h 546"/>
                        <a:gd name="T82" fmla="*/ 250 w 508"/>
                        <a:gd name="T83" fmla="*/ 361 h 546"/>
                        <a:gd name="T84" fmla="*/ 272 w 508"/>
                        <a:gd name="T85" fmla="*/ 347 h 546"/>
                        <a:gd name="T86" fmla="*/ 304 w 508"/>
                        <a:gd name="T87" fmla="*/ 333 h 546"/>
                        <a:gd name="T88" fmla="*/ 347 w 508"/>
                        <a:gd name="T89" fmla="*/ 329 h 546"/>
                        <a:gd name="T90" fmla="*/ 375 w 508"/>
                        <a:gd name="T91" fmla="*/ 329 h 546"/>
                        <a:gd name="T92" fmla="*/ 391 w 508"/>
                        <a:gd name="T93" fmla="*/ 326 h 546"/>
                        <a:gd name="T94" fmla="*/ 391 w 508"/>
                        <a:gd name="T95" fmla="*/ 321 h 546"/>
                        <a:gd name="T96" fmla="*/ 457 w 508"/>
                        <a:gd name="T97" fmla="*/ 296 h 54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</a:cxnLst>
                      <a:rect l="0" t="0" r="r" b="b"/>
                      <a:pathLst>
                        <a:path w="508" h="546">
                          <a:moveTo>
                            <a:pt x="457" y="296"/>
                          </a:moveTo>
                          <a:lnTo>
                            <a:pt x="507" y="405"/>
                          </a:lnTo>
                          <a:lnTo>
                            <a:pt x="411" y="451"/>
                          </a:lnTo>
                          <a:lnTo>
                            <a:pt x="312" y="493"/>
                          </a:lnTo>
                          <a:lnTo>
                            <a:pt x="242" y="526"/>
                          </a:lnTo>
                          <a:lnTo>
                            <a:pt x="205" y="542"/>
                          </a:lnTo>
                          <a:lnTo>
                            <a:pt x="185" y="545"/>
                          </a:lnTo>
                          <a:lnTo>
                            <a:pt x="174" y="542"/>
                          </a:lnTo>
                          <a:lnTo>
                            <a:pt x="164" y="533"/>
                          </a:lnTo>
                          <a:lnTo>
                            <a:pt x="132" y="498"/>
                          </a:lnTo>
                          <a:lnTo>
                            <a:pt x="120" y="477"/>
                          </a:lnTo>
                          <a:lnTo>
                            <a:pt x="93" y="458"/>
                          </a:lnTo>
                          <a:lnTo>
                            <a:pt x="75" y="432"/>
                          </a:lnTo>
                          <a:lnTo>
                            <a:pt x="55" y="389"/>
                          </a:lnTo>
                          <a:lnTo>
                            <a:pt x="33" y="331"/>
                          </a:lnTo>
                          <a:lnTo>
                            <a:pt x="10" y="270"/>
                          </a:lnTo>
                          <a:lnTo>
                            <a:pt x="0" y="211"/>
                          </a:lnTo>
                          <a:lnTo>
                            <a:pt x="0" y="172"/>
                          </a:lnTo>
                          <a:lnTo>
                            <a:pt x="4" y="121"/>
                          </a:lnTo>
                          <a:lnTo>
                            <a:pt x="17" y="82"/>
                          </a:lnTo>
                          <a:lnTo>
                            <a:pt x="39" y="52"/>
                          </a:lnTo>
                          <a:lnTo>
                            <a:pt x="65" y="22"/>
                          </a:lnTo>
                          <a:lnTo>
                            <a:pt x="91" y="5"/>
                          </a:lnTo>
                          <a:lnTo>
                            <a:pt x="114" y="0"/>
                          </a:lnTo>
                          <a:lnTo>
                            <a:pt x="132" y="0"/>
                          </a:lnTo>
                          <a:lnTo>
                            <a:pt x="159" y="7"/>
                          </a:lnTo>
                          <a:lnTo>
                            <a:pt x="180" y="24"/>
                          </a:lnTo>
                          <a:lnTo>
                            <a:pt x="201" y="49"/>
                          </a:lnTo>
                          <a:lnTo>
                            <a:pt x="205" y="66"/>
                          </a:lnTo>
                          <a:lnTo>
                            <a:pt x="205" y="86"/>
                          </a:lnTo>
                          <a:lnTo>
                            <a:pt x="205" y="119"/>
                          </a:lnTo>
                          <a:lnTo>
                            <a:pt x="205" y="140"/>
                          </a:lnTo>
                          <a:lnTo>
                            <a:pt x="211" y="156"/>
                          </a:lnTo>
                          <a:lnTo>
                            <a:pt x="224" y="171"/>
                          </a:lnTo>
                          <a:lnTo>
                            <a:pt x="232" y="200"/>
                          </a:lnTo>
                          <a:lnTo>
                            <a:pt x="238" y="228"/>
                          </a:lnTo>
                          <a:lnTo>
                            <a:pt x="236" y="249"/>
                          </a:lnTo>
                          <a:lnTo>
                            <a:pt x="224" y="261"/>
                          </a:lnTo>
                          <a:lnTo>
                            <a:pt x="232" y="289"/>
                          </a:lnTo>
                          <a:lnTo>
                            <a:pt x="248" y="319"/>
                          </a:lnTo>
                          <a:lnTo>
                            <a:pt x="250" y="343"/>
                          </a:lnTo>
                          <a:lnTo>
                            <a:pt x="250" y="361"/>
                          </a:lnTo>
                          <a:lnTo>
                            <a:pt x="272" y="347"/>
                          </a:lnTo>
                          <a:lnTo>
                            <a:pt x="304" y="333"/>
                          </a:lnTo>
                          <a:lnTo>
                            <a:pt x="347" y="329"/>
                          </a:lnTo>
                          <a:lnTo>
                            <a:pt x="375" y="329"/>
                          </a:lnTo>
                          <a:lnTo>
                            <a:pt x="391" y="326"/>
                          </a:lnTo>
                          <a:lnTo>
                            <a:pt x="391" y="321"/>
                          </a:lnTo>
                          <a:lnTo>
                            <a:pt x="457" y="296"/>
                          </a:lnTo>
                        </a:path>
                      </a:pathLst>
                    </a:custGeom>
                    <a:solidFill>
                      <a:srgbClr val="9999FF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grpSp>
                  <p:nvGrpSpPr>
                    <p:cNvPr id="633" name="Group 49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241" y="3450"/>
                      <a:ext cx="408" cy="246"/>
                      <a:chOff x="1241" y="3450"/>
                      <a:chExt cx="408" cy="246"/>
                    </a:xfrm>
                  </p:grpSpPr>
                  <p:sp>
                    <p:nvSpPr>
                      <p:cNvPr id="634" name="Freeform 49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349" y="3450"/>
                        <a:ext cx="300" cy="246"/>
                      </a:xfrm>
                      <a:custGeom>
                        <a:avLst/>
                        <a:gdLst>
                          <a:gd name="T0" fmla="*/ 249 w 300"/>
                          <a:gd name="T1" fmla="*/ 0 h 246"/>
                          <a:gd name="T2" fmla="*/ 299 w 300"/>
                          <a:gd name="T3" fmla="*/ 109 h 246"/>
                          <a:gd name="T4" fmla="*/ 205 w 300"/>
                          <a:gd name="T5" fmla="*/ 154 h 246"/>
                          <a:gd name="T6" fmla="*/ 106 w 300"/>
                          <a:gd name="T7" fmla="*/ 195 h 246"/>
                          <a:gd name="T8" fmla="*/ 37 w 300"/>
                          <a:gd name="T9" fmla="*/ 228 h 246"/>
                          <a:gd name="T10" fmla="*/ 0 w 300"/>
                          <a:gd name="T11" fmla="*/ 245 h 246"/>
                          <a:gd name="T12" fmla="*/ 140 w 300"/>
                          <a:gd name="T13" fmla="*/ 33 h 246"/>
                          <a:gd name="T14" fmla="*/ 168 w 300"/>
                          <a:gd name="T15" fmla="*/ 33 h 246"/>
                          <a:gd name="T16" fmla="*/ 185 w 300"/>
                          <a:gd name="T17" fmla="*/ 30 h 246"/>
                          <a:gd name="T18" fmla="*/ 185 w 300"/>
                          <a:gd name="T19" fmla="*/ 25 h 246"/>
                          <a:gd name="T20" fmla="*/ 249 w 300"/>
                          <a:gd name="T21" fmla="*/ 0 h 246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</a:cxnLst>
                        <a:rect l="0" t="0" r="r" b="b"/>
                        <a:pathLst>
                          <a:path w="300" h="246">
                            <a:moveTo>
                              <a:pt x="249" y="0"/>
                            </a:moveTo>
                            <a:lnTo>
                              <a:pt x="299" y="109"/>
                            </a:lnTo>
                            <a:lnTo>
                              <a:pt x="205" y="154"/>
                            </a:lnTo>
                            <a:lnTo>
                              <a:pt x="106" y="195"/>
                            </a:lnTo>
                            <a:lnTo>
                              <a:pt x="37" y="228"/>
                            </a:lnTo>
                            <a:lnTo>
                              <a:pt x="0" y="245"/>
                            </a:lnTo>
                            <a:lnTo>
                              <a:pt x="140" y="33"/>
                            </a:lnTo>
                            <a:lnTo>
                              <a:pt x="168" y="33"/>
                            </a:lnTo>
                            <a:lnTo>
                              <a:pt x="185" y="30"/>
                            </a:lnTo>
                            <a:lnTo>
                              <a:pt x="185" y="25"/>
                            </a:lnTo>
                            <a:lnTo>
                              <a:pt x="249" y="0"/>
                            </a:lnTo>
                          </a:path>
                        </a:pathLst>
                      </a:custGeom>
                      <a:solidFill>
                        <a:srgbClr val="9999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pt-BR"/>
                      </a:p>
                    </p:txBody>
                  </p:sp>
                  <p:grpSp>
                    <p:nvGrpSpPr>
                      <p:cNvPr id="635" name="Group 49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241" y="3454"/>
                        <a:ext cx="320" cy="165"/>
                        <a:chOff x="1241" y="3454"/>
                        <a:chExt cx="320" cy="165"/>
                      </a:xfrm>
                    </p:grpSpPr>
                    <p:sp>
                      <p:nvSpPr>
                        <p:cNvPr id="636" name="Freeform 493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241" y="3454"/>
                          <a:ext cx="152" cy="23"/>
                        </a:xfrm>
                        <a:custGeom>
                          <a:avLst/>
                          <a:gdLst>
                            <a:gd name="T0" fmla="*/ 151 w 152"/>
                            <a:gd name="T1" fmla="*/ 20 h 23"/>
                            <a:gd name="T2" fmla="*/ 119 w 152"/>
                            <a:gd name="T3" fmla="*/ 22 h 23"/>
                            <a:gd name="T4" fmla="*/ 91 w 152"/>
                            <a:gd name="T5" fmla="*/ 20 h 23"/>
                            <a:gd name="T6" fmla="*/ 58 w 152"/>
                            <a:gd name="T7" fmla="*/ 16 h 23"/>
                            <a:gd name="T8" fmla="*/ 27 w 152"/>
                            <a:gd name="T9" fmla="*/ 10 h 23"/>
                            <a:gd name="T10" fmla="*/ 0 w 152"/>
                            <a:gd name="T11" fmla="*/ 0 h 23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</a:cxnLst>
                          <a:rect l="0" t="0" r="r" b="b"/>
                          <a:pathLst>
                            <a:path w="152" h="23">
                              <a:moveTo>
                                <a:pt x="151" y="20"/>
                              </a:moveTo>
                              <a:lnTo>
                                <a:pt x="119" y="22"/>
                              </a:lnTo>
                              <a:lnTo>
                                <a:pt x="91" y="20"/>
                              </a:lnTo>
                              <a:lnTo>
                                <a:pt x="58" y="16"/>
                              </a:lnTo>
                              <a:lnTo>
                                <a:pt x="27" y="10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12700" cap="rnd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637" name="Freeform 494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321" y="3509"/>
                          <a:ext cx="69" cy="110"/>
                        </a:xfrm>
                        <a:custGeom>
                          <a:avLst/>
                          <a:gdLst>
                            <a:gd name="T0" fmla="*/ 68 w 69"/>
                            <a:gd name="T1" fmla="*/ 0 h 110"/>
                            <a:gd name="T2" fmla="*/ 40 w 69"/>
                            <a:gd name="T3" fmla="*/ 7 h 110"/>
                            <a:gd name="T4" fmla="*/ 27 w 69"/>
                            <a:gd name="T5" fmla="*/ 27 h 110"/>
                            <a:gd name="T6" fmla="*/ 28 w 69"/>
                            <a:gd name="T7" fmla="*/ 39 h 110"/>
                            <a:gd name="T8" fmla="*/ 25 w 69"/>
                            <a:gd name="T9" fmla="*/ 48 h 110"/>
                            <a:gd name="T10" fmla="*/ 13 w 69"/>
                            <a:gd name="T11" fmla="*/ 54 h 110"/>
                            <a:gd name="T12" fmla="*/ 1 w 69"/>
                            <a:gd name="T13" fmla="*/ 70 h 110"/>
                            <a:gd name="T14" fmla="*/ 0 w 69"/>
                            <a:gd name="T15" fmla="*/ 80 h 110"/>
                            <a:gd name="T16" fmla="*/ 3 w 69"/>
                            <a:gd name="T17" fmla="*/ 96 h 110"/>
                            <a:gd name="T18" fmla="*/ 3 w 69"/>
                            <a:gd name="T19" fmla="*/ 109 h 11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0" t="0" r="r" b="b"/>
                          <a:pathLst>
                            <a:path w="69" h="110">
                              <a:moveTo>
                                <a:pt x="68" y="0"/>
                              </a:moveTo>
                              <a:lnTo>
                                <a:pt x="40" y="7"/>
                              </a:lnTo>
                              <a:lnTo>
                                <a:pt x="27" y="27"/>
                              </a:lnTo>
                              <a:lnTo>
                                <a:pt x="28" y="39"/>
                              </a:lnTo>
                              <a:lnTo>
                                <a:pt x="25" y="48"/>
                              </a:lnTo>
                              <a:lnTo>
                                <a:pt x="13" y="54"/>
                              </a:lnTo>
                              <a:lnTo>
                                <a:pt x="1" y="70"/>
                              </a:lnTo>
                              <a:lnTo>
                                <a:pt x="0" y="80"/>
                              </a:lnTo>
                              <a:lnTo>
                                <a:pt x="3" y="96"/>
                              </a:lnTo>
                              <a:lnTo>
                                <a:pt x="3" y="109"/>
                              </a:lnTo>
                            </a:path>
                          </a:pathLst>
                        </a:custGeom>
                        <a:noFill/>
                        <a:ln w="12700" cap="rnd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638" name="Line 49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527" y="3485"/>
                          <a:ext cx="34" cy="116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639" name="Freeform 496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386" y="3513"/>
                          <a:ext cx="19" cy="84"/>
                        </a:xfrm>
                        <a:custGeom>
                          <a:avLst/>
                          <a:gdLst>
                            <a:gd name="T0" fmla="*/ 12 w 19"/>
                            <a:gd name="T1" fmla="*/ 0 h 84"/>
                            <a:gd name="T2" fmla="*/ 18 w 19"/>
                            <a:gd name="T3" fmla="*/ 18 h 84"/>
                            <a:gd name="T4" fmla="*/ 18 w 19"/>
                            <a:gd name="T5" fmla="*/ 38 h 84"/>
                            <a:gd name="T6" fmla="*/ 12 w 19"/>
                            <a:gd name="T7" fmla="*/ 61 h 84"/>
                            <a:gd name="T8" fmla="*/ 0 w 19"/>
                            <a:gd name="T9" fmla="*/ 83 h 84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</a:cxnLst>
                          <a:rect l="0" t="0" r="r" b="b"/>
                          <a:pathLst>
                            <a:path w="19" h="84">
                              <a:moveTo>
                                <a:pt x="12" y="0"/>
                              </a:moveTo>
                              <a:lnTo>
                                <a:pt x="18" y="18"/>
                              </a:lnTo>
                              <a:lnTo>
                                <a:pt x="18" y="38"/>
                              </a:lnTo>
                              <a:lnTo>
                                <a:pt x="12" y="61"/>
                              </a:lnTo>
                              <a:lnTo>
                                <a:pt x="0" y="83"/>
                              </a:lnTo>
                            </a:path>
                          </a:pathLst>
                        </a:custGeom>
                        <a:noFill/>
                        <a:ln w="12700" cap="rnd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t-BR"/>
                        </a:p>
                      </p:txBody>
                    </p:sp>
                  </p:grpSp>
                </p:grpSp>
              </p:grpSp>
              <p:sp>
                <p:nvSpPr>
                  <p:cNvPr id="631" name="Freeform 497"/>
                  <p:cNvSpPr>
                    <a:spLocks/>
                  </p:cNvSpPr>
                  <p:nvPr/>
                </p:nvSpPr>
                <p:spPr bwMode="auto">
                  <a:xfrm>
                    <a:off x="1142" y="3154"/>
                    <a:ext cx="508" cy="546"/>
                  </a:xfrm>
                  <a:custGeom>
                    <a:avLst/>
                    <a:gdLst>
                      <a:gd name="T0" fmla="*/ 456 w 508"/>
                      <a:gd name="T1" fmla="*/ 296 h 546"/>
                      <a:gd name="T2" fmla="*/ 507 w 508"/>
                      <a:gd name="T3" fmla="*/ 405 h 546"/>
                      <a:gd name="T4" fmla="*/ 412 w 508"/>
                      <a:gd name="T5" fmla="*/ 451 h 546"/>
                      <a:gd name="T6" fmla="*/ 313 w 508"/>
                      <a:gd name="T7" fmla="*/ 493 h 546"/>
                      <a:gd name="T8" fmla="*/ 243 w 508"/>
                      <a:gd name="T9" fmla="*/ 526 h 546"/>
                      <a:gd name="T10" fmla="*/ 206 w 508"/>
                      <a:gd name="T11" fmla="*/ 542 h 546"/>
                      <a:gd name="T12" fmla="*/ 185 w 508"/>
                      <a:gd name="T13" fmla="*/ 545 h 546"/>
                      <a:gd name="T14" fmla="*/ 175 w 508"/>
                      <a:gd name="T15" fmla="*/ 542 h 546"/>
                      <a:gd name="T16" fmla="*/ 165 w 508"/>
                      <a:gd name="T17" fmla="*/ 533 h 546"/>
                      <a:gd name="T18" fmla="*/ 133 w 508"/>
                      <a:gd name="T19" fmla="*/ 498 h 546"/>
                      <a:gd name="T20" fmla="*/ 120 w 508"/>
                      <a:gd name="T21" fmla="*/ 477 h 546"/>
                      <a:gd name="T22" fmla="*/ 94 w 508"/>
                      <a:gd name="T23" fmla="*/ 458 h 546"/>
                      <a:gd name="T24" fmla="*/ 76 w 508"/>
                      <a:gd name="T25" fmla="*/ 432 h 546"/>
                      <a:gd name="T26" fmla="*/ 55 w 508"/>
                      <a:gd name="T27" fmla="*/ 389 h 546"/>
                      <a:gd name="T28" fmla="*/ 34 w 508"/>
                      <a:gd name="T29" fmla="*/ 331 h 546"/>
                      <a:gd name="T30" fmla="*/ 11 w 508"/>
                      <a:gd name="T31" fmla="*/ 270 h 546"/>
                      <a:gd name="T32" fmla="*/ 0 w 508"/>
                      <a:gd name="T33" fmla="*/ 211 h 546"/>
                      <a:gd name="T34" fmla="*/ 0 w 508"/>
                      <a:gd name="T35" fmla="*/ 172 h 546"/>
                      <a:gd name="T36" fmla="*/ 5 w 508"/>
                      <a:gd name="T37" fmla="*/ 121 h 546"/>
                      <a:gd name="T38" fmla="*/ 17 w 508"/>
                      <a:gd name="T39" fmla="*/ 82 h 546"/>
                      <a:gd name="T40" fmla="*/ 39 w 508"/>
                      <a:gd name="T41" fmla="*/ 52 h 546"/>
                      <a:gd name="T42" fmla="*/ 66 w 508"/>
                      <a:gd name="T43" fmla="*/ 22 h 546"/>
                      <a:gd name="T44" fmla="*/ 92 w 508"/>
                      <a:gd name="T45" fmla="*/ 5 h 546"/>
                      <a:gd name="T46" fmla="*/ 115 w 508"/>
                      <a:gd name="T47" fmla="*/ 0 h 546"/>
                      <a:gd name="T48" fmla="*/ 133 w 508"/>
                      <a:gd name="T49" fmla="*/ 0 h 546"/>
                      <a:gd name="T50" fmla="*/ 159 w 508"/>
                      <a:gd name="T51" fmla="*/ 7 h 546"/>
                      <a:gd name="T52" fmla="*/ 179 w 508"/>
                      <a:gd name="T53" fmla="*/ 24 h 546"/>
                      <a:gd name="T54" fmla="*/ 202 w 508"/>
                      <a:gd name="T55" fmla="*/ 49 h 546"/>
                      <a:gd name="T56" fmla="*/ 206 w 508"/>
                      <a:gd name="T57" fmla="*/ 66 h 546"/>
                      <a:gd name="T58" fmla="*/ 206 w 508"/>
                      <a:gd name="T59" fmla="*/ 86 h 546"/>
                      <a:gd name="T60" fmla="*/ 206 w 508"/>
                      <a:gd name="T61" fmla="*/ 119 h 546"/>
                      <a:gd name="T62" fmla="*/ 206 w 508"/>
                      <a:gd name="T63" fmla="*/ 140 h 546"/>
                      <a:gd name="T64" fmla="*/ 211 w 508"/>
                      <a:gd name="T65" fmla="*/ 156 h 546"/>
                      <a:gd name="T66" fmla="*/ 224 w 508"/>
                      <a:gd name="T67" fmla="*/ 171 h 546"/>
                      <a:gd name="T68" fmla="*/ 233 w 508"/>
                      <a:gd name="T69" fmla="*/ 200 h 546"/>
                      <a:gd name="T70" fmla="*/ 238 w 508"/>
                      <a:gd name="T71" fmla="*/ 228 h 546"/>
                      <a:gd name="T72" fmla="*/ 234 w 508"/>
                      <a:gd name="T73" fmla="*/ 249 h 546"/>
                      <a:gd name="T74" fmla="*/ 224 w 508"/>
                      <a:gd name="T75" fmla="*/ 261 h 546"/>
                      <a:gd name="T76" fmla="*/ 233 w 508"/>
                      <a:gd name="T77" fmla="*/ 289 h 546"/>
                      <a:gd name="T78" fmla="*/ 249 w 508"/>
                      <a:gd name="T79" fmla="*/ 319 h 546"/>
                      <a:gd name="T80" fmla="*/ 250 w 508"/>
                      <a:gd name="T81" fmla="*/ 343 h 546"/>
                      <a:gd name="T82" fmla="*/ 250 w 508"/>
                      <a:gd name="T83" fmla="*/ 361 h 546"/>
                      <a:gd name="T84" fmla="*/ 272 w 508"/>
                      <a:gd name="T85" fmla="*/ 347 h 546"/>
                      <a:gd name="T86" fmla="*/ 305 w 508"/>
                      <a:gd name="T87" fmla="*/ 333 h 546"/>
                      <a:gd name="T88" fmla="*/ 347 w 508"/>
                      <a:gd name="T89" fmla="*/ 329 h 546"/>
                      <a:gd name="T90" fmla="*/ 375 w 508"/>
                      <a:gd name="T91" fmla="*/ 329 h 546"/>
                      <a:gd name="T92" fmla="*/ 392 w 508"/>
                      <a:gd name="T93" fmla="*/ 326 h 546"/>
                      <a:gd name="T94" fmla="*/ 392 w 508"/>
                      <a:gd name="T95" fmla="*/ 321 h 546"/>
                      <a:gd name="T96" fmla="*/ 456 w 508"/>
                      <a:gd name="T97" fmla="*/ 296 h 5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</a:cxnLst>
                    <a:rect l="0" t="0" r="r" b="b"/>
                    <a:pathLst>
                      <a:path w="508" h="546">
                        <a:moveTo>
                          <a:pt x="456" y="296"/>
                        </a:moveTo>
                        <a:lnTo>
                          <a:pt x="507" y="405"/>
                        </a:lnTo>
                        <a:lnTo>
                          <a:pt x="412" y="451"/>
                        </a:lnTo>
                        <a:lnTo>
                          <a:pt x="313" y="493"/>
                        </a:lnTo>
                        <a:lnTo>
                          <a:pt x="243" y="526"/>
                        </a:lnTo>
                        <a:lnTo>
                          <a:pt x="206" y="542"/>
                        </a:lnTo>
                        <a:lnTo>
                          <a:pt x="185" y="545"/>
                        </a:lnTo>
                        <a:lnTo>
                          <a:pt x="175" y="542"/>
                        </a:lnTo>
                        <a:lnTo>
                          <a:pt x="165" y="533"/>
                        </a:lnTo>
                        <a:lnTo>
                          <a:pt x="133" y="498"/>
                        </a:lnTo>
                        <a:lnTo>
                          <a:pt x="120" y="477"/>
                        </a:lnTo>
                        <a:lnTo>
                          <a:pt x="94" y="458"/>
                        </a:lnTo>
                        <a:lnTo>
                          <a:pt x="76" y="432"/>
                        </a:lnTo>
                        <a:lnTo>
                          <a:pt x="55" y="389"/>
                        </a:lnTo>
                        <a:lnTo>
                          <a:pt x="34" y="331"/>
                        </a:lnTo>
                        <a:lnTo>
                          <a:pt x="11" y="270"/>
                        </a:lnTo>
                        <a:lnTo>
                          <a:pt x="0" y="211"/>
                        </a:lnTo>
                        <a:lnTo>
                          <a:pt x="0" y="172"/>
                        </a:lnTo>
                        <a:lnTo>
                          <a:pt x="5" y="121"/>
                        </a:lnTo>
                        <a:lnTo>
                          <a:pt x="17" y="82"/>
                        </a:lnTo>
                        <a:lnTo>
                          <a:pt x="39" y="52"/>
                        </a:lnTo>
                        <a:lnTo>
                          <a:pt x="66" y="22"/>
                        </a:lnTo>
                        <a:lnTo>
                          <a:pt x="92" y="5"/>
                        </a:lnTo>
                        <a:lnTo>
                          <a:pt x="115" y="0"/>
                        </a:lnTo>
                        <a:lnTo>
                          <a:pt x="133" y="0"/>
                        </a:lnTo>
                        <a:lnTo>
                          <a:pt x="159" y="7"/>
                        </a:lnTo>
                        <a:lnTo>
                          <a:pt x="179" y="24"/>
                        </a:lnTo>
                        <a:lnTo>
                          <a:pt x="202" y="49"/>
                        </a:lnTo>
                        <a:lnTo>
                          <a:pt x="206" y="66"/>
                        </a:lnTo>
                        <a:lnTo>
                          <a:pt x="206" y="86"/>
                        </a:lnTo>
                        <a:lnTo>
                          <a:pt x="206" y="119"/>
                        </a:lnTo>
                        <a:lnTo>
                          <a:pt x="206" y="140"/>
                        </a:lnTo>
                        <a:lnTo>
                          <a:pt x="211" y="156"/>
                        </a:lnTo>
                        <a:lnTo>
                          <a:pt x="224" y="171"/>
                        </a:lnTo>
                        <a:lnTo>
                          <a:pt x="233" y="200"/>
                        </a:lnTo>
                        <a:lnTo>
                          <a:pt x="238" y="228"/>
                        </a:lnTo>
                        <a:lnTo>
                          <a:pt x="234" y="249"/>
                        </a:lnTo>
                        <a:lnTo>
                          <a:pt x="224" y="261"/>
                        </a:lnTo>
                        <a:lnTo>
                          <a:pt x="233" y="289"/>
                        </a:lnTo>
                        <a:lnTo>
                          <a:pt x="249" y="319"/>
                        </a:lnTo>
                        <a:lnTo>
                          <a:pt x="250" y="343"/>
                        </a:lnTo>
                        <a:lnTo>
                          <a:pt x="250" y="361"/>
                        </a:lnTo>
                        <a:lnTo>
                          <a:pt x="272" y="347"/>
                        </a:lnTo>
                        <a:lnTo>
                          <a:pt x="305" y="333"/>
                        </a:lnTo>
                        <a:lnTo>
                          <a:pt x="347" y="329"/>
                        </a:lnTo>
                        <a:lnTo>
                          <a:pt x="375" y="329"/>
                        </a:lnTo>
                        <a:lnTo>
                          <a:pt x="392" y="326"/>
                        </a:lnTo>
                        <a:lnTo>
                          <a:pt x="392" y="321"/>
                        </a:lnTo>
                        <a:lnTo>
                          <a:pt x="456" y="296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625" name="Group 498"/>
                <p:cNvGrpSpPr>
                  <a:grpSpLocks/>
                </p:cNvGrpSpPr>
                <p:nvPr/>
              </p:nvGrpSpPr>
              <p:grpSpPr bwMode="auto">
                <a:xfrm>
                  <a:off x="918" y="3587"/>
                  <a:ext cx="575" cy="465"/>
                  <a:chOff x="918" y="3587"/>
                  <a:chExt cx="575" cy="465"/>
                </a:xfrm>
              </p:grpSpPr>
              <p:grpSp>
                <p:nvGrpSpPr>
                  <p:cNvPr id="626" name="Group 499"/>
                  <p:cNvGrpSpPr>
                    <a:grpSpLocks/>
                  </p:cNvGrpSpPr>
                  <p:nvPr/>
                </p:nvGrpSpPr>
                <p:grpSpPr bwMode="auto">
                  <a:xfrm>
                    <a:off x="918" y="3588"/>
                    <a:ext cx="575" cy="464"/>
                    <a:chOff x="918" y="3588"/>
                    <a:chExt cx="575" cy="464"/>
                  </a:xfrm>
                </p:grpSpPr>
                <p:sp>
                  <p:nvSpPr>
                    <p:cNvPr id="628" name="Freeform 500"/>
                    <p:cNvSpPr>
                      <a:spLocks/>
                    </p:cNvSpPr>
                    <p:nvPr/>
                  </p:nvSpPr>
                  <p:spPr bwMode="auto">
                    <a:xfrm>
                      <a:off x="918" y="3588"/>
                      <a:ext cx="575" cy="464"/>
                    </a:xfrm>
                    <a:custGeom>
                      <a:avLst/>
                      <a:gdLst>
                        <a:gd name="T0" fmla="*/ 151 w 575"/>
                        <a:gd name="T1" fmla="*/ 0 h 464"/>
                        <a:gd name="T2" fmla="*/ 190 w 575"/>
                        <a:gd name="T3" fmla="*/ 47 h 464"/>
                        <a:gd name="T4" fmla="*/ 219 w 575"/>
                        <a:gd name="T5" fmla="*/ 82 h 464"/>
                        <a:gd name="T6" fmla="*/ 250 w 575"/>
                        <a:gd name="T7" fmla="*/ 117 h 464"/>
                        <a:gd name="T8" fmla="*/ 287 w 575"/>
                        <a:gd name="T9" fmla="*/ 147 h 464"/>
                        <a:gd name="T10" fmla="*/ 316 w 575"/>
                        <a:gd name="T11" fmla="*/ 164 h 464"/>
                        <a:gd name="T12" fmla="*/ 339 w 575"/>
                        <a:gd name="T13" fmla="*/ 175 h 464"/>
                        <a:gd name="T14" fmla="*/ 365 w 575"/>
                        <a:gd name="T15" fmla="*/ 187 h 464"/>
                        <a:gd name="T16" fmla="*/ 379 w 575"/>
                        <a:gd name="T17" fmla="*/ 192 h 464"/>
                        <a:gd name="T18" fmla="*/ 407 w 575"/>
                        <a:gd name="T19" fmla="*/ 200 h 464"/>
                        <a:gd name="T20" fmla="*/ 438 w 575"/>
                        <a:gd name="T21" fmla="*/ 205 h 464"/>
                        <a:gd name="T22" fmla="*/ 462 w 575"/>
                        <a:gd name="T23" fmla="*/ 207 h 464"/>
                        <a:gd name="T24" fmla="*/ 490 w 575"/>
                        <a:gd name="T25" fmla="*/ 207 h 464"/>
                        <a:gd name="T26" fmla="*/ 530 w 575"/>
                        <a:gd name="T27" fmla="*/ 203 h 464"/>
                        <a:gd name="T28" fmla="*/ 574 w 575"/>
                        <a:gd name="T29" fmla="*/ 199 h 464"/>
                        <a:gd name="T30" fmla="*/ 537 w 575"/>
                        <a:gd name="T31" fmla="*/ 463 h 464"/>
                        <a:gd name="T32" fmla="*/ 196 w 575"/>
                        <a:gd name="T33" fmla="*/ 463 h 464"/>
                        <a:gd name="T34" fmla="*/ 0 w 575"/>
                        <a:gd name="T35" fmla="*/ 463 h 464"/>
                        <a:gd name="T36" fmla="*/ 18 w 575"/>
                        <a:gd name="T37" fmla="*/ 398 h 464"/>
                        <a:gd name="T38" fmla="*/ 31 w 575"/>
                        <a:gd name="T39" fmla="*/ 324 h 464"/>
                        <a:gd name="T40" fmla="*/ 41 w 575"/>
                        <a:gd name="T41" fmla="*/ 282 h 464"/>
                        <a:gd name="T42" fmla="*/ 43 w 575"/>
                        <a:gd name="T43" fmla="*/ 240 h 464"/>
                        <a:gd name="T44" fmla="*/ 46 w 575"/>
                        <a:gd name="T45" fmla="*/ 207 h 464"/>
                        <a:gd name="T46" fmla="*/ 51 w 575"/>
                        <a:gd name="T47" fmla="*/ 175 h 464"/>
                        <a:gd name="T48" fmla="*/ 63 w 575"/>
                        <a:gd name="T49" fmla="*/ 142 h 464"/>
                        <a:gd name="T50" fmla="*/ 76 w 575"/>
                        <a:gd name="T51" fmla="*/ 117 h 464"/>
                        <a:gd name="T52" fmla="*/ 93 w 575"/>
                        <a:gd name="T53" fmla="*/ 82 h 464"/>
                        <a:gd name="T54" fmla="*/ 118 w 575"/>
                        <a:gd name="T55" fmla="*/ 44 h 464"/>
                        <a:gd name="T56" fmla="*/ 151 w 575"/>
                        <a:gd name="T57" fmla="*/ 0 h 46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</a:cxnLst>
                      <a:rect l="0" t="0" r="r" b="b"/>
                      <a:pathLst>
                        <a:path w="575" h="464">
                          <a:moveTo>
                            <a:pt x="151" y="0"/>
                          </a:moveTo>
                          <a:lnTo>
                            <a:pt x="190" y="47"/>
                          </a:lnTo>
                          <a:lnTo>
                            <a:pt x="219" y="82"/>
                          </a:lnTo>
                          <a:lnTo>
                            <a:pt x="250" y="117"/>
                          </a:lnTo>
                          <a:lnTo>
                            <a:pt x="287" y="147"/>
                          </a:lnTo>
                          <a:lnTo>
                            <a:pt x="316" y="164"/>
                          </a:lnTo>
                          <a:lnTo>
                            <a:pt x="339" y="175"/>
                          </a:lnTo>
                          <a:lnTo>
                            <a:pt x="365" y="187"/>
                          </a:lnTo>
                          <a:lnTo>
                            <a:pt x="379" y="192"/>
                          </a:lnTo>
                          <a:lnTo>
                            <a:pt x="407" y="200"/>
                          </a:lnTo>
                          <a:lnTo>
                            <a:pt x="438" y="205"/>
                          </a:lnTo>
                          <a:lnTo>
                            <a:pt x="462" y="207"/>
                          </a:lnTo>
                          <a:lnTo>
                            <a:pt x="490" y="207"/>
                          </a:lnTo>
                          <a:lnTo>
                            <a:pt x="530" y="203"/>
                          </a:lnTo>
                          <a:lnTo>
                            <a:pt x="574" y="199"/>
                          </a:lnTo>
                          <a:lnTo>
                            <a:pt x="537" y="463"/>
                          </a:lnTo>
                          <a:lnTo>
                            <a:pt x="196" y="463"/>
                          </a:lnTo>
                          <a:lnTo>
                            <a:pt x="0" y="463"/>
                          </a:lnTo>
                          <a:lnTo>
                            <a:pt x="18" y="398"/>
                          </a:lnTo>
                          <a:lnTo>
                            <a:pt x="31" y="324"/>
                          </a:lnTo>
                          <a:lnTo>
                            <a:pt x="41" y="282"/>
                          </a:lnTo>
                          <a:lnTo>
                            <a:pt x="43" y="240"/>
                          </a:lnTo>
                          <a:lnTo>
                            <a:pt x="46" y="207"/>
                          </a:lnTo>
                          <a:lnTo>
                            <a:pt x="51" y="175"/>
                          </a:lnTo>
                          <a:lnTo>
                            <a:pt x="63" y="142"/>
                          </a:lnTo>
                          <a:lnTo>
                            <a:pt x="76" y="117"/>
                          </a:lnTo>
                          <a:lnTo>
                            <a:pt x="93" y="82"/>
                          </a:lnTo>
                          <a:lnTo>
                            <a:pt x="118" y="44"/>
                          </a:lnTo>
                          <a:lnTo>
                            <a:pt x="151" y="0"/>
                          </a:lnTo>
                        </a:path>
                      </a:pathLst>
                    </a:custGeom>
                    <a:solidFill>
                      <a:srgbClr val="969696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629" name="Freeform 501"/>
                    <p:cNvSpPr>
                      <a:spLocks/>
                    </p:cNvSpPr>
                    <p:nvPr/>
                  </p:nvSpPr>
                  <p:spPr bwMode="auto">
                    <a:xfrm>
                      <a:off x="1115" y="3780"/>
                      <a:ext cx="377" cy="271"/>
                    </a:xfrm>
                    <a:custGeom>
                      <a:avLst/>
                      <a:gdLst>
                        <a:gd name="T0" fmla="*/ 181 w 377"/>
                        <a:gd name="T1" fmla="*/ 0 h 271"/>
                        <a:gd name="T2" fmla="*/ 209 w 377"/>
                        <a:gd name="T3" fmla="*/ 8 h 271"/>
                        <a:gd name="T4" fmla="*/ 240 w 377"/>
                        <a:gd name="T5" fmla="*/ 13 h 271"/>
                        <a:gd name="T6" fmla="*/ 264 w 377"/>
                        <a:gd name="T7" fmla="*/ 15 h 271"/>
                        <a:gd name="T8" fmla="*/ 292 w 377"/>
                        <a:gd name="T9" fmla="*/ 15 h 271"/>
                        <a:gd name="T10" fmla="*/ 330 w 377"/>
                        <a:gd name="T11" fmla="*/ 11 h 271"/>
                        <a:gd name="T12" fmla="*/ 376 w 377"/>
                        <a:gd name="T13" fmla="*/ 7 h 271"/>
                        <a:gd name="T14" fmla="*/ 338 w 377"/>
                        <a:gd name="T15" fmla="*/ 270 h 271"/>
                        <a:gd name="T16" fmla="*/ 0 w 377"/>
                        <a:gd name="T17" fmla="*/ 270 h 271"/>
                        <a:gd name="T18" fmla="*/ 181 w 377"/>
                        <a:gd name="T19" fmla="*/ 0 h 27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377" h="271">
                          <a:moveTo>
                            <a:pt x="181" y="0"/>
                          </a:moveTo>
                          <a:lnTo>
                            <a:pt x="209" y="8"/>
                          </a:lnTo>
                          <a:lnTo>
                            <a:pt x="240" y="13"/>
                          </a:lnTo>
                          <a:lnTo>
                            <a:pt x="264" y="15"/>
                          </a:lnTo>
                          <a:lnTo>
                            <a:pt x="292" y="15"/>
                          </a:lnTo>
                          <a:lnTo>
                            <a:pt x="330" y="11"/>
                          </a:lnTo>
                          <a:lnTo>
                            <a:pt x="376" y="7"/>
                          </a:lnTo>
                          <a:lnTo>
                            <a:pt x="338" y="270"/>
                          </a:lnTo>
                          <a:lnTo>
                            <a:pt x="0" y="270"/>
                          </a:lnTo>
                          <a:lnTo>
                            <a:pt x="181" y="0"/>
                          </a:lnTo>
                        </a:path>
                      </a:pathLst>
                    </a:custGeom>
                    <a:solidFill>
                      <a:srgbClr val="969696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</p:grpSp>
              <p:sp>
                <p:nvSpPr>
                  <p:cNvPr id="627" name="Freeform 502"/>
                  <p:cNvSpPr>
                    <a:spLocks/>
                  </p:cNvSpPr>
                  <p:nvPr/>
                </p:nvSpPr>
                <p:spPr bwMode="auto">
                  <a:xfrm>
                    <a:off x="918" y="3587"/>
                    <a:ext cx="575" cy="464"/>
                  </a:xfrm>
                  <a:custGeom>
                    <a:avLst/>
                    <a:gdLst>
                      <a:gd name="T0" fmla="*/ 151 w 575"/>
                      <a:gd name="T1" fmla="*/ 0 h 464"/>
                      <a:gd name="T2" fmla="*/ 190 w 575"/>
                      <a:gd name="T3" fmla="*/ 47 h 464"/>
                      <a:gd name="T4" fmla="*/ 219 w 575"/>
                      <a:gd name="T5" fmla="*/ 82 h 464"/>
                      <a:gd name="T6" fmla="*/ 250 w 575"/>
                      <a:gd name="T7" fmla="*/ 117 h 464"/>
                      <a:gd name="T8" fmla="*/ 287 w 575"/>
                      <a:gd name="T9" fmla="*/ 147 h 464"/>
                      <a:gd name="T10" fmla="*/ 316 w 575"/>
                      <a:gd name="T11" fmla="*/ 164 h 464"/>
                      <a:gd name="T12" fmla="*/ 339 w 575"/>
                      <a:gd name="T13" fmla="*/ 176 h 464"/>
                      <a:gd name="T14" fmla="*/ 365 w 575"/>
                      <a:gd name="T15" fmla="*/ 187 h 464"/>
                      <a:gd name="T16" fmla="*/ 379 w 575"/>
                      <a:gd name="T17" fmla="*/ 192 h 464"/>
                      <a:gd name="T18" fmla="*/ 407 w 575"/>
                      <a:gd name="T19" fmla="*/ 201 h 464"/>
                      <a:gd name="T20" fmla="*/ 438 w 575"/>
                      <a:gd name="T21" fmla="*/ 206 h 464"/>
                      <a:gd name="T22" fmla="*/ 462 w 575"/>
                      <a:gd name="T23" fmla="*/ 208 h 464"/>
                      <a:gd name="T24" fmla="*/ 490 w 575"/>
                      <a:gd name="T25" fmla="*/ 208 h 464"/>
                      <a:gd name="T26" fmla="*/ 530 w 575"/>
                      <a:gd name="T27" fmla="*/ 204 h 464"/>
                      <a:gd name="T28" fmla="*/ 574 w 575"/>
                      <a:gd name="T29" fmla="*/ 199 h 464"/>
                      <a:gd name="T30" fmla="*/ 537 w 575"/>
                      <a:gd name="T31" fmla="*/ 463 h 464"/>
                      <a:gd name="T32" fmla="*/ 196 w 575"/>
                      <a:gd name="T33" fmla="*/ 463 h 464"/>
                      <a:gd name="T34" fmla="*/ 0 w 575"/>
                      <a:gd name="T35" fmla="*/ 463 h 464"/>
                      <a:gd name="T36" fmla="*/ 18 w 575"/>
                      <a:gd name="T37" fmla="*/ 399 h 464"/>
                      <a:gd name="T38" fmla="*/ 31 w 575"/>
                      <a:gd name="T39" fmla="*/ 323 h 464"/>
                      <a:gd name="T40" fmla="*/ 41 w 575"/>
                      <a:gd name="T41" fmla="*/ 282 h 464"/>
                      <a:gd name="T42" fmla="*/ 43 w 575"/>
                      <a:gd name="T43" fmla="*/ 241 h 464"/>
                      <a:gd name="T44" fmla="*/ 46 w 575"/>
                      <a:gd name="T45" fmla="*/ 208 h 464"/>
                      <a:gd name="T46" fmla="*/ 51 w 575"/>
                      <a:gd name="T47" fmla="*/ 175 h 464"/>
                      <a:gd name="T48" fmla="*/ 63 w 575"/>
                      <a:gd name="T49" fmla="*/ 143 h 464"/>
                      <a:gd name="T50" fmla="*/ 76 w 575"/>
                      <a:gd name="T51" fmla="*/ 117 h 464"/>
                      <a:gd name="T52" fmla="*/ 93 w 575"/>
                      <a:gd name="T53" fmla="*/ 82 h 464"/>
                      <a:gd name="T54" fmla="*/ 118 w 575"/>
                      <a:gd name="T55" fmla="*/ 45 h 464"/>
                      <a:gd name="T56" fmla="*/ 151 w 575"/>
                      <a:gd name="T57" fmla="*/ 0 h 4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575" h="464">
                        <a:moveTo>
                          <a:pt x="151" y="0"/>
                        </a:moveTo>
                        <a:lnTo>
                          <a:pt x="190" y="47"/>
                        </a:lnTo>
                        <a:lnTo>
                          <a:pt x="219" y="82"/>
                        </a:lnTo>
                        <a:lnTo>
                          <a:pt x="250" y="117"/>
                        </a:lnTo>
                        <a:lnTo>
                          <a:pt x="287" y="147"/>
                        </a:lnTo>
                        <a:lnTo>
                          <a:pt x="316" y="164"/>
                        </a:lnTo>
                        <a:lnTo>
                          <a:pt x="339" y="176"/>
                        </a:lnTo>
                        <a:lnTo>
                          <a:pt x="365" y="187"/>
                        </a:lnTo>
                        <a:lnTo>
                          <a:pt x="379" y="192"/>
                        </a:lnTo>
                        <a:lnTo>
                          <a:pt x="407" y="201"/>
                        </a:lnTo>
                        <a:lnTo>
                          <a:pt x="438" y="206"/>
                        </a:lnTo>
                        <a:lnTo>
                          <a:pt x="462" y="208"/>
                        </a:lnTo>
                        <a:lnTo>
                          <a:pt x="490" y="208"/>
                        </a:lnTo>
                        <a:lnTo>
                          <a:pt x="530" y="204"/>
                        </a:lnTo>
                        <a:lnTo>
                          <a:pt x="574" y="199"/>
                        </a:lnTo>
                        <a:lnTo>
                          <a:pt x="537" y="463"/>
                        </a:lnTo>
                        <a:lnTo>
                          <a:pt x="196" y="463"/>
                        </a:lnTo>
                        <a:lnTo>
                          <a:pt x="0" y="463"/>
                        </a:lnTo>
                        <a:lnTo>
                          <a:pt x="18" y="399"/>
                        </a:lnTo>
                        <a:lnTo>
                          <a:pt x="31" y="323"/>
                        </a:lnTo>
                        <a:lnTo>
                          <a:pt x="41" y="282"/>
                        </a:lnTo>
                        <a:lnTo>
                          <a:pt x="43" y="241"/>
                        </a:lnTo>
                        <a:lnTo>
                          <a:pt x="46" y="208"/>
                        </a:lnTo>
                        <a:lnTo>
                          <a:pt x="51" y="175"/>
                        </a:lnTo>
                        <a:lnTo>
                          <a:pt x="63" y="143"/>
                        </a:lnTo>
                        <a:lnTo>
                          <a:pt x="76" y="117"/>
                        </a:lnTo>
                        <a:lnTo>
                          <a:pt x="93" y="82"/>
                        </a:lnTo>
                        <a:lnTo>
                          <a:pt x="118" y="45"/>
                        </a:lnTo>
                        <a:lnTo>
                          <a:pt x="151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</p:grpSp>
          <p:sp>
            <p:nvSpPr>
              <p:cNvPr id="567" name="Freeform 503"/>
              <p:cNvSpPr>
                <a:spLocks/>
              </p:cNvSpPr>
              <p:nvPr/>
            </p:nvSpPr>
            <p:spPr bwMode="auto">
              <a:xfrm>
                <a:off x="1152" y="3382"/>
                <a:ext cx="953" cy="671"/>
              </a:xfrm>
              <a:custGeom>
                <a:avLst/>
                <a:gdLst>
                  <a:gd name="T0" fmla="*/ 78 w 953"/>
                  <a:gd name="T1" fmla="*/ 670 h 671"/>
                  <a:gd name="T2" fmla="*/ 920 w 953"/>
                  <a:gd name="T3" fmla="*/ 670 h 671"/>
                  <a:gd name="T4" fmla="*/ 920 w 953"/>
                  <a:gd name="T5" fmla="*/ 573 h 671"/>
                  <a:gd name="T6" fmla="*/ 936 w 953"/>
                  <a:gd name="T7" fmla="*/ 527 h 671"/>
                  <a:gd name="T8" fmla="*/ 952 w 953"/>
                  <a:gd name="T9" fmla="*/ 479 h 671"/>
                  <a:gd name="T10" fmla="*/ 952 w 953"/>
                  <a:gd name="T11" fmla="*/ 429 h 671"/>
                  <a:gd name="T12" fmla="*/ 947 w 953"/>
                  <a:gd name="T13" fmla="*/ 356 h 671"/>
                  <a:gd name="T14" fmla="*/ 936 w 953"/>
                  <a:gd name="T15" fmla="*/ 293 h 671"/>
                  <a:gd name="T16" fmla="*/ 931 w 953"/>
                  <a:gd name="T17" fmla="*/ 276 h 671"/>
                  <a:gd name="T18" fmla="*/ 898 w 953"/>
                  <a:gd name="T19" fmla="*/ 234 h 671"/>
                  <a:gd name="T20" fmla="*/ 858 w 953"/>
                  <a:gd name="T21" fmla="*/ 192 h 671"/>
                  <a:gd name="T22" fmla="*/ 819 w 953"/>
                  <a:gd name="T23" fmla="*/ 140 h 671"/>
                  <a:gd name="T24" fmla="*/ 791 w 953"/>
                  <a:gd name="T25" fmla="*/ 102 h 671"/>
                  <a:gd name="T26" fmla="*/ 794 w 953"/>
                  <a:gd name="T27" fmla="*/ 75 h 671"/>
                  <a:gd name="T28" fmla="*/ 791 w 953"/>
                  <a:gd name="T29" fmla="*/ 60 h 671"/>
                  <a:gd name="T30" fmla="*/ 786 w 953"/>
                  <a:gd name="T31" fmla="*/ 42 h 671"/>
                  <a:gd name="T32" fmla="*/ 772 w 953"/>
                  <a:gd name="T33" fmla="*/ 27 h 671"/>
                  <a:gd name="T34" fmla="*/ 759 w 953"/>
                  <a:gd name="T35" fmla="*/ 15 h 671"/>
                  <a:gd name="T36" fmla="*/ 715 w 953"/>
                  <a:gd name="T37" fmla="*/ 0 h 671"/>
                  <a:gd name="T38" fmla="*/ 685 w 953"/>
                  <a:gd name="T39" fmla="*/ 0 h 671"/>
                  <a:gd name="T40" fmla="*/ 627 w 953"/>
                  <a:gd name="T41" fmla="*/ 11 h 671"/>
                  <a:gd name="T42" fmla="*/ 599 w 953"/>
                  <a:gd name="T43" fmla="*/ 28 h 671"/>
                  <a:gd name="T44" fmla="*/ 576 w 953"/>
                  <a:gd name="T45" fmla="*/ 52 h 671"/>
                  <a:gd name="T46" fmla="*/ 560 w 953"/>
                  <a:gd name="T47" fmla="*/ 66 h 671"/>
                  <a:gd name="T48" fmla="*/ 552 w 953"/>
                  <a:gd name="T49" fmla="*/ 75 h 671"/>
                  <a:gd name="T50" fmla="*/ 537 w 953"/>
                  <a:gd name="T51" fmla="*/ 81 h 671"/>
                  <a:gd name="T52" fmla="*/ 505 w 953"/>
                  <a:gd name="T53" fmla="*/ 81 h 671"/>
                  <a:gd name="T54" fmla="*/ 485 w 953"/>
                  <a:gd name="T55" fmla="*/ 80 h 671"/>
                  <a:gd name="T56" fmla="*/ 468 w 953"/>
                  <a:gd name="T57" fmla="*/ 89 h 671"/>
                  <a:gd name="T58" fmla="*/ 454 w 953"/>
                  <a:gd name="T59" fmla="*/ 102 h 671"/>
                  <a:gd name="T60" fmla="*/ 442 w 953"/>
                  <a:gd name="T61" fmla="*/ 130 h 671"/>
                  <a:gd name="T62" fmla="*/ 427 w 953"/>
                  <a:gd name="T63" fmla="*/ 155 h 671"/>
                  <a:gd name="T64" fmla="*/ 397 w 953"/>
                  <a:gd name="T65" fmla="*/ 189 h 671"/>
                  <a:gd name="T66" fmla="*/ 379 w 953"/>
                  <a:gd name="T67" fmla="*/ 212 h 671"/>
                  <a:gd name="T68" fmla="*/ 369 w 953"/>
                  <a:gd name="T69" fmla="*/ 242 h 671"/>
                  <a:gd name="T70" fmla="*/ 354 w 953"/>
                  <a:gd name="T71" fmla="*/ 282 h 671"/>
                  <a:gd name="T72" fmla="*/ 336 w 953"/>
                  <a:gd name="T73" fmla="*/ 312 h 671"/>
                  <a:gd name="T74" fmla="*/ 302 w 953"/>
                  <a:gd name="T75" fmla="*/ 346 h 671"/>
                  <a:gd name="T76" fmla="*/ 288 w 953"/>
                  <a:gd name="T77" fmla="*/ 363 h 671"/>
                  <a:gd name="T78" fmla="*/ 278 w 953"/>
                  <a:gd name="T79" fmla="*/ 384 h 671"/>
                  <a:gd name="T80" fmla="*/ 268 w 953"/>
                  <a:gd name="T81" fmla="*/ 405 h 671"/>
                  <a:gd name="T82" fmla="*/ 263 w 953"/>
                  <a:gd name="T83" fmla="*/ 429 h 671"/>
                  <a:gd name="T84" fmla="*/ 247 w 953"/>
                  <a:gd name="T85" fmla="*/ 475 h 671"/>
                  <a:gd name="T86" fmla="*/ 236 w 953"/>
                  <a:gd name="T87" fmla="*/ 503 h 671"/>
                  <a:gd name="T88" fmla="*/ 205 w 953"/>
                  <a:gd name="T89" fmla="*/ 516 h 671"/>
                  <a:gd name="T90" fmla="*/ 168 w 953"/>
                  <a:gd name="T91" fmla="*/ 530 h 671"/>
                  <a:gd name="T92" fmla="*/ 130 w 953"/>
                  <a:gd name="T93" fmla="*/ 547 h 671"/>
                  <a:gd name="T94" fmla="*/ 102 w 953"/>
                  <a:gd name="T95" fmla="*/ 565 h 671"/>
                  <a:gd name="T96" fmla="*/ 65 w 953"/>
                  <a:gd name="T97" fmla="*/ 586 h 671"/>
                  <a:gd name="T98" fmla="*/ 39 w 953"/>
                  <a:gd name="T99" fmla="*/ 604 h 671"/>
                  <a:gd name="T100" fmla="*/ 7 w 953"/>
                  <a:gd name="T101" fmla="*/ 645 h 671"/>
                  <a:gd name="T102" fmla="*/ 0 w 953"/>
                  <a:gd name="T103" fmla="*/ 670 h 671"/>
                  <a:gd name="T104" fmla="*/ 78 w 953"/>
                  <a:gd name="T105" fmla="*/ 670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953" h="671">
                    <a:moveTo>
                      <a:pt x="78" y="670"/>
                    </a:moveTo>
                    <a:lnTo>
                      <a:pt x="920" y="670"/>
                    </a:lnTo>
                    <a:lnTo>
                      <a:pt x="920" y="573"/>
                    </a:lnTo>
                    <a:lnTo>
                      <a:pt x="936" y="527"/>
                    </a:lnTo>
                    <a:lnTo>
                      <a:pt x="952" y="479"/>
                    </a:lnTo>
                    <a:lnTo>
                      <a:pt x="952" y="429"/>
                    </a:lnTo>
                    <a:lnTo>
                      <a:pt x="947" y="356"/>
                    </a:lnTo>
                    <a:lnTo>
                      <a:pt x="936" y="293"/>
                    </a:lnTo>
                    <a:lnTo>
                      <a:pt x="931" y="276"/>
                    </a:lnTo>
                    <a:lnTo>
                      <a:pt x="898" y="234"/>
                    </a:lnTo>
                    <a:lnTo>
                      <a:pt x="858" y="192"/>
                    </a:lnTo>
                    <a:lnTo>
                      <a:pt x="819" y="140"/>
                    </a:lnTo>
                    <a:lnTo>
                      <a:pt x="791" y="102"/>
                    </a:lnTo>
                    <a:lnTo>
                      <a:pt x="794" y="75"/>
                    </a:lnTo>
                    <a:lnTo>
                      <a:pt x="791" y="60"/>
                    </a:lnTo>
                    <a:lnTo>
                      <a:pt x="786" y="42"/>
                    </a:lnTo>
                    <a:lnTo>
                      <a:pt x="772" y="27"/>
                    </a:lnTo>
                    <a:lnTo>
                      <a:pt x="759" y="15"/>
                    </a:lnTo>
                    <a:lnTo>
                      <a:pt x="715" y="0"/>
                    </a:lnTo>
                    <a:lnTo>
                      <a:pt x="685" y="0"/>
                    </a:lnTo>
                    <a:lnTo>
                      <a:pt x="627" y="11"/>
                    </a:lnTo>
                    <a:lnTo>
                      <a:pt x="599" y="28"/>
                    </a:lnTo>
                    <a:lnTo>
                      <a:pt x="576" y="52"/>
                    </a:lnTo>
                    <a:lnTo>
                      <a:pt x="560" y="66"/>
                    </a:lnTo>
                    <a:lnTo>
                      <a:pt x="552" y="75"/>
                    </a:lnTo>
                    <a:lnTo>
                      <a:pt x="537" y="81"/>
                    </a:lnTo>
                    <a:lnTo>
                      <a:pt x="505" y="81"/>
                    </a:lnTo>
                    <a:lnTo>
                      <a:pt x="485" y="80"/>
                    </a:lnTo>
                    <a:lnTo>
                      <a:pt x="468" y="89"/>
                    </a:lnTo>
                    <a:lnTo>
                      <a:pt x="454" y="102"/>
                    </a:lnTo>
                    <a:lnTo>
                      <a:pt x="442" y="130"/>
                    </a:lnTo>
                    <a:lnTo>
                      <a:pt x="427" y="155"/>
                    </a:lnTo>
                    <a:lnTo>
                      <a:pt x="397" y="189"/>
                    </a:lnTo>
                    <a:lnTo>
                      <a:pt x="379" y="212"/>
                    </a:lnTo>
                    <a:lnTo>
                      <a:pt x="369" y="242"/>
                    </a:lnTo>
                    <a:lnTo>
                      <a:pt x="354" y="282"/>
                    </a:lnTo>
                    <a:lnTo>
                      <a:pt x="336" y="312"/>
                    </a:lnTo>
                    <a:lnTo>
                      <a:pt x="302" y="346"/>
                    </a:lnTo>
                    <a:lnTo>
                      <a:pt x="288" y="363"/>
                    </a:lnTo>
                    <a:lnTo>
                      <a:pt x="278" y="384"/>
                    </a:lnTo>
                    <a:lnTo>
                      <a:pt x="268" y="405"/>
                    </a:lnTo>
                    <a:lnTo>
                      <a:pt x="263" y="429"/>
                    </a:lnTo>
                    <a:lnTo>
                      <a:pt x="247" y="475"/>
                    </a:lnTo>
                    <a:lnTo>
                      <a:pt x="236" y="503"/>
                    </a:lnTo>
                    <a:lnTo>
                      <a:pt x="205" y="516"/>
                    </a:lnTo>
                    <a:lnTo>
                      <a:pt x="168" y="530"/>
                    </a:lnTo>
                    <a:lnTo>
                      <a:pt x="130" y="547"/>
                    </a:lnTo>
                    <a:lnTo>
                      <a:pt x="102" y="565"/>
                    </a:lnTo>
                    <a:lnTo>
                      <a:pt x="65" y="586"/>
                    </a:lnTo>
                    <a:lnTo>
                      <a:pt x="39" y="604"/>
                    </a:lnTo>
                    <a:lnTo>
                      <a:pt x="7" y="645"/>
                    </a:lnTo>
                    <a:lnTo>
                      <a:pt x="0" y="670"/>
                    </a:lnTo>
                    <a:lnTo>
                      <a:pt x="78" y="67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grpSp>
            <p:nvGrpSpPr>
              <p:cNvPr id="568" name="Group 504"/>
              <p:cNvGrpSpPr>
                <a:grpSpLocks/>
              </p:cNvGrpSpPr>
              <p:nvPr/>
            </p:nvGrpSpPr>
            <p:grpSpPr bwMode="auto">
              <a:xfrm>
                <a:off x="1666" y="3409"/>
                <a:ext cx="292" cy="639"/>
                <a:chOff x="2014" y="3409"/>
                <a:chExt cx="292" cy="639"/>
              </a:xfrm>
            </p:grpSpPr>
            <p:grpSp>
              <p:nvGrpSpPr>
                <p:cNvPr id="610" name="Group 505"/>
                <p:cNvGrpSpPr>
                  <a:grpSpLocks/>
                </p:cNvGrpSpPr>
                <p:nvPr/>
              </p:nvGrpSpPr>
              <p:grpSpPr bwMode="auto">
                <a:xfrm>
                  <a:off x="2014" y="3409"/>
                  <a:ext cx="271" cy="213"/>
                  <a:chOff x="2014" y="3409"/>
                  <a:chExt cx="271" cy="213"/>
                </a:xfrm>
              </p:grpSpPr>
              <p:sp>
                <p:nvSpPr>
                  <p:cNvPr id="615" name="Freeform 506"/>
                  <p:cNvSpPr>
                    <a:spLocks/>
                  </p:cNvSpPr>
                  <p:nvPr/>
                </p:nvSpPr>
                <p:spPr bwMode="auto">
                  <a:xfrm>
                    <a:off x="2077" y="3409"/>
                    <a:ext cx="191" cy="103"/>
                  </a:xfrm>
                  <a:custGeom>
                    <a:avLst/>
                    <a:gdLst>
                      <a:gd name="T0" fmla="*/ 190 w 191"/>
                      <a:gd name="T1" fmla="*/ 0 h 103"/>
                      <a:gd name="T2" fmla="*/ 183 w 191"/>
                      <a:gd name="T3" fmla="*/ 19 h 103"/>
                      <a:gd name="T4" fmla="*/ 167 w 191"/>
                      <a:gd name="T5" fmla="*/ 32 h 103"/>
                      <a:gd name="T6" fmla="*/ 136 w 191"/>
                      <a:gd name="T7" fmla="*/ 50 h 103"/>
                      <a:gd name="T8" fmla="*/ 95 w 191"/>
                      <a:gd name="T9" fmla="*/ 69 h 103"/>
                      <a:gd name="T10" fmla="*/ 34 w 191"/>
                      <a:gd name="T11" fmla="*/ 90 h 103"/>
                      <a:gd name="T12" fmla="*/ 0 w 191"/>
                      <a:gd name="T13" fmla="*/ 102 h 103"/>
                      <a:gd name="T14" fmla="*/ 19 w 191"/>
                      <a:gd name="T15" fmla="*/ 57 h 103"/>
                      <a:gd name="T16" fmla="*/ 26 w 191"/>
                      <a:gd name="T17" fmla="*/ 32 h 1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91" h="103">
                        <a:moveTo>
                          <a:pt x="190" y="0"/>
                        </a:moveTo>
                        <a:lnTo>
                          <a:pt x="183" y="19"/>
                        </a:lnTo>
                        <a:lnTo>
                          <a:pt x="167" y="32"/>
                        </a:lnTo>
                        <a:lnTo>
                          <a:pt x="136" y="50"/>
                        </a:lnTo>
                        <a:lnTo>
                          <a:pt x="95" y="69"/>
                        </a:lnTo>
                        <a:lnTo>
                          <a:pt x="34" y="90"/>
                        </a:lnTo>
                        <a:lnTo>
                          <a:pt x="0" y="102"/>
                        </a:lnTo>
                        <a:lnTo>
                          <a:pt x="19" y="57"/>
                        </a:lnTo>
                        <a:lnTo>
                          <a:pt x="26" y="32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616" name="Freeform 507"/>
                  <p:cNvSpPr>
                    <a:spLocks/>
                  </p:cNvSpPr>
                  <p:nvPr/>
                </p:nvSpPr>
                <p:spPr bwMode="auto">
                  <a:xfrm>
                    <a:off x="2014" y="3463"/>
                    <a:ext cx="34" cy="64"/>
                  </a:xfrm>
                  <a:custGeom>
                    <a:avLst/>
                    <a:gdLst>
                      <a:gd name="T0" fmla="*/ 33 w 34"/>
                      <a:gd name="T1" fmla="*/ 0 h 64"/>
                      <a:gd name="T2" fmla="*/ 20 w 34"/>
                      <a:gd name="T3" fmla="*/ 15 h 64"/>
                      <a:gd name="T4" fmla="*/ 8 w 34"/>
                      <a:gd name="T5" fmla="*/ 39 h 64"/>
                      <a:gd name="T6" fmla="*/ 0 w 34"/>
                      <a:gd name="T7" fmla="*/ 63 h 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4" h="64">
                        <a:moveTo>
                          <a:pt x="33" y="0"/>
                        </a:moveTo>
                        <a:lnTo>
                          <a:pt x="20" y="15"/>
                        </a:lnTo>
                        <a:lnTo>
                          <a:pt x="8" y="39"/>
                        </a:lnTo>
                        <a:lnTo>
                          <a:pt x="0" y="63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617" name="Freeform 508"/>
                  <p:cNvSpPr>
                    <a:spLocks/>
                  </p:cNvSpPr>
                  <p:nvPr/>
                </p:nvSpPr>
                <p:spPr bwMode="auto">
                  <a:xfrm>
                    <a:off x="2124" y="3480"/>
                    <a:ext cx="161" cy="142"/>
                  </a:xfrm>
                  <a:custGeom>
                    <a:avLst/>
                    <a:gdLst>
                      <a:gd name="T0" fmla="*/ 0 w 161"/>
                      <a:gd name="T1" fmla="*/ 25 h 142"/>
                      <a:gd name="T2" fmla="*/ 20 w 161"/>
                      <a:gd name="T3" fmla="*/ 56 h 142"/>
                      <a:gd name="T4" fmla="*/ 24 w 161"/>
                      <a:gd name="T5" fmla="*/ 79 h 142"/>
                      <a:gd name="T6" fmla="*/ 24 w 161"/>
                      <a:gd name="T7" fmla="*/ 103 h 142"/>
                      <a:gd name="T8" fmla="*/ 24 w 161"/>
                      <a:gd name="T9" fmla="*/ 125 h 142"/>
                      <a:gd name="T10" fmla="*/ 24 w 161"/>
                      <a:gd name="T11" fmla="*/ 141 h 142"/>
                      <a:gd name="T12" fmla="*/ 41 w 161"/>
                      <a:gd name="T13" fmla="*/ 117 h 142"/>
                      <a:gd name="T14" fmla="*/ 72 w 161"/>
                      <a:gd name="T15" fmla="*/ 86 h 142"/>
                      <a:gd name="T16" fmla="*/ 101 w 161"/>
                      <a:gd name="T17" fmla="*/ 53 h 142"/>
                      <a:gd name="T18" fmla="*/ 127 w 161"/>
                      <a:gd name="T19" fmla="*/ 27 h 142"/>
                      <a:gd name="T20" fmla="*/ 160 w 161"/>
                      <a:gd name="T21" fmla="*/ 0 h 1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61" h="142">
                        <a:moveTo>
                          <a:pt x="0" y="25"/>
                        </a:moveTo>
                        <a:lnTo>
                          <a:pt x="20" y="56"/>
                        </a:lnTo>
                        <a:lnTo>
                          <a:pt x="24" y="79"/>
                        </a:lnTo>
                        <a:lnTo>
                          <a:pt x="24" y="103"/>
                        </a:lnTo>
                        <a:lnTo>
                          <a:pt x="24" y="125"/>
                        </a:lnTo>
                        <a:lnTo>
                          <a:pt x="24" y="141"/>
                        </a:lnTo>
                        <a:lnTo>
                          <a:pt x="41" y="117"/>
                        </a:lnTo>
                        <a:lnTo>
                          <a:pt x="72" y="86"/>
                        </a:lnTo>
                        <a:lnTo>
                          <a:pt x="101" y="53"/>
                        </a:lnTo>
                        <a:lnTo>
                          <a:pt x="127" y="27"/>
                        </a:lnTo>
                        <a:lnTo>
                          <a:pt x="16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611" name="Group 509"/>
                <p:cNvGrpSpPr>
                  <a:grpSpLocks/>
                </p:cNvGrpSpPr>
                <p:nvPr/>
              </p:nvGrpSpPr>
              <p:grpSpPr bwMode="auto">
                <a:xfrm>
                  <a:off x="2069" y="3645"/>
                  <a:ext cx="237" cy="403"/>
                  <a:chOff x="2069" y="3645"/>
                  <a:chExt cx="237" cy="403"/>
                </a:xfrm>
              </p:grpSpPr>
              <p:sp>
                <p:nvSpPr>
                  <p:cNvPr id="612" name="Freeform 510"/>
                  <p:cNvSpPr>
                    <a:spLocks/>
                  </p:cNvSpPr>
                  <p:nvPr/>
                </p:nvSpPr>
                <p:spPr bwMode="auto">
                  <a:xfrm>
                    <a:off x="2069" y="3951"/>
                    <a:ext cx="216" cy="97"/>
                  </a:xfrm>
                  <a:custGeom>
                    <a:avLst/>
                    <a:gdLst>
                      <a:gd name="T0" fmla="*/ 0 w 216"/>
                      <a:gd name="T1" fmla="*/ 96 h 97"/>
                      <a:gd name="T2" fmla="*/ 32 w 216"/>
                      <a:gd name="T3" fmla="*/ 85 h 97"/>
                      <a:gd name="T4" fmla="*/ 64 w 216"/>
                      <a:gd name="T5" fmla="*/ 69 h 97"/>
                      <a:gd name="T6" fmla="*/ 88 w 216"/>
                      <a:gd name="T7" fmla="*/ 50 h 97"/>
                      <a:gd name="T8" fmla="*/ 104 w 216"/>
                      <a:gd name="T9" fmla="*/ 30 h 97"/>
                      <a:gd name="T10" fmla="*/ 117 w 216"/>
                      <a:gd name="T11" fmla="*/ 10 h 97"/>
                      <a:gd name="T12" fmla="*/ 127 w 216"/>
                      <a:gd name="T13" fmla="*/ 4 h 97"/>
                      <a:gd name="T14" fmla="*/ 133 w 216"/>
                      <a:gd name="T15" fmla="*/ 1 h 97"/>
                      <a:gd name="T16" fmla="*/ 151 w 216"/>
                      <a:gd name="T17" fmla="*/ 0 h 97"/>
                      <a:gd name="T18" fmla="*/ 169 w 216"/>
                      <a:gd name="T19" fmla="*/ 0 h 97"/>
                      <a:gd name="T20" fmla="*/ 189 w 216"/>
                      <a:gd name="T21" fmla="*/ 3 h 97"/>
                      <a:gd name="T22" fmla="*/ 215 w 216"/>
                      <a:gd name="T23" fmla="*/ 11 h 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216" h="97">
                        <a:moveTo>
                          <a:pt x="0" y="96"/>
                        </a:moveTo>
                        <a:lnTo>
                          <a:pt x="32" y="85"/>
                        </a:lnTo>
                        <a:lnTo>
                          <a:pt x="64" y="69"/>
                        </a:lnTo>
                        <a:lnTo>
                          <a:pt x="88" y="50"/>
                        </a:lnTo>
                        <a:lnTo>
                          <a:pt x="104" y="30"/>
                        </a:lnTo>
                        <a:lnTo>
                          <a:pt x="117" y="10"/>
                        </a:lnTo>
                        <a:lnTo>
                          <a:pt x="127" y="4"/>
                        </a:lnTo>
                        <a:lnTo>
                          <a:pt x="133" y="1"/>
                        </a:lnTo>
                        <a:lnTo>
                          <a:pt x="151" y="0"/>
                        </a:lnTo>
                        <a:lnTo>
                          <a:pt x="169" y="0"/>
                        </a:lnTo>
                        <a:lnTo>
                          <a:pt x="189" y="3"/>
                        </a:lnTo>
                        <a:lnTo>
                          <a:pt x="215" y="11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613" name="Freeform 511"/>
                  <p:cNvSpPr>
                    <a:spLocks/>
                  </p:cNvSpPr>
                  <p:nvPr/>
                </p:nvSpPr>
                <p:spPr bwMode="auto">
                  <a:xfrm>
                    <a:off x="2169" y="3645"/>
                    <a:ext cx="137" cy="309"/>
                  </a:xfrm>
                  <a:custGeom>
                    <a:avLst/>
                    <a:gdLst>
                      <a:gd name="T0" fmla="*/ 136 w 137"/>
                      <a:gd name="T1" fmla="*/ 0 h 309"/>
                      <a:gd name="T2" fmla="*/ 107 w 137"/>
                      <a:gd name="T3" fmla="*/ 15 h 309"/>
                      <a:gd name="T4" fmla="*/ 86 w 137"/>
                      <a:gd name="T5" fmla="*/ 29 h 309"/>
                      <a:gd name="T6" fmla="*/ 66 w 137"/>
                      <a:gd name="T7" fmla="*/ 46 h 309"/>
                      <a:gd name="T8" fmla="*/ 49 w 137"/>
                      <a:gd name="T9" fmla="*/ 67 h 309"/>
                      <a:gd name="T10" fmla="*/ 38 w 137"/>
                      <a:gd name="T11" fmla="*/ 89 h 309"/>
                      <a:gd name="T12" fmla="*/ 28 w 137"/>
                      <a:gd name="T13" fmla="*/ 114 h 309"/>
                      <a:gd name="T14" fmla="*/ 25 w 137"/>
                      <a:gd name="T15" fmla="*/ 141 h 309"/>
                      <a:gd name="T16" fmla="*/ 26 w 137"/>
                      <a:gd name="T17" fmla="*/ 166 h 309"/>
                      <a:gd name="T18" fmla="*/ 26 w 137"/>
                      <a:gd name="T19" fmla="*/ 177 h 309"/>
                      <a:gd name="T20" fmla="*/ 30 w 137"/>
                      <a:gd name="T21" fmla="*/ 194 h 309"/>
                      <a:gd name="T22" fmla="*/ 30 w 137"/>
                      <a:gd name="T23" fmla="*/ 215 h 309"/>
                      <a:gd name="T24" fmla="*/ 26 w 137"/>
                      <a:gd name="T25" fmla="*/ 243 h 309"/>
                      <a:gd name="T26" fmla="*/ 19 w 137"/>
                      <a:gd name="T27" fmla="*/ 260 h 309"/>
                      <a:gd name="T28" fmla="*/ 10 w 137"/>
                      <a:gd name="T29" fmla="*/ 272 h 309"/>
                      <a:gd name="T30" fmla="*/ 6 w 137"/>
                      <a:gd name="T31" fmla="*/ 281 h 309"/>
                      <a:gd name="T32" fmla="*/ 0 w 137"/>
                      <a:gd name="T33" fmla="*/ 293 h 309"/>
                      <a:gd name="T34" fmla="*/ 0 w 137"/>
                      <a:gd name="T35" fmla="*/ 308 h 30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37" h="309">
                        <a:moveTo>
                          <a:pt x="136" y="0"/>
                        </a:moveTo>
                        <a:lnTo>
                          <a:pt x="107" y="15"/>
                        </a:lnTo>
                        <a:lnTo>
                          <a:pt x="86" y="29"/>
                        </a:lnTo>
                        <a:lnTo>
                          <a:pt x="66" y="46"/>
                        </a:lnTo>
                        <a:lnTo>
                          <a:pt x="49" y="67"/>
                        </a:lnTo>
                        <a:lnTo>
                          <a:pt x="38" y="89"/>
                        </a:lnTo>
                        <a:lnTo>
                          <a:pt x="28" y="114"/>
                        </a:lnTo>
                        <a:lnTo>
                          <a:pt x="25" y="141"/>
                        </a:lnTo>
                        <a:lnTo>
                          <a:pt x="26" y="166"/>
                        </a:lnTo>
                        <a:lnTo>
                          <a:pt x="26" y="177"/>
                        </a:lnTo>
                        <a:lnTo>
                          <a:pt x="30" y="194"/>
                        </a:lnTo>
                        <a:lnTo>
                          <a:pt x="30" y="215"/>
                        </a:lnTo>
                        <a:lnTo>
                          <a:pt x="26" y="243"/>
                        </a:lnTo>
                        <a:lnTo>
                          <a:pt x="19" y="260"/>
                        </a:lnTo>
                        <a:lnTo>
                          <a:pt x="10" y="272"/>
                        </a:lnTo>
                        <a:lnTo>
                          <a:pt x="6" y="281"/>
                        </a:lnTo>
                        <a:lnTo>
                          <a:pt x="0" y="293"/>
                        </a:lnTo>
                        <a:lnTo>
                          <a:pt x="0" y="308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614" name="Line 51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97" y="3723"/>
                    <a:ext cx="98" cy="83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</p:grpSp>
          <p:grpSp>
            <p:nvGrpSpPr>
              <p:cNvPr id="569" name="Group 513"/>
              <p:cNvGrpSpPr>
                <a:grpSpLocks/>
              </p:cNvGrpSpPr>
              <p:nvPr/>
            </p:nvGrpSpPr>
            <p:grpSpPr bwMode="auto">
              <a:xfrm>
                <a:off x="1675" y="2947"/>
                <a:ext cx="401" cy="539"/>
                <a:chOff x="2023" y="2947"/>
                <a:chExt cx="401" cy="539"/>
              </a:xfrm>
            </p:grpSpPr>
            <p:sp>
              <p:nvSpPr>
                <p:cNvPr id="590" name="Freeform 514"/>
                <p:cNvSpPr>
                  <a:spLocks/>
                </p:cNvSpPr>
                <p:nvPr/>
              </p:nvSpPr>
              <p:spPr bwMode="auto">
                <a:xfrm>
                  <a:off x="2023" y="2977"/>
                  <a:ext cx="362" cy="509"/>
                </a:xfrm>
                <a:custGeom>
                  <a:avLst/>
                  <a:gdLst>
                    <a:gd name="T0" fmla="*/ 129 w 362"/>
                    <a:gd name="T1" fmla="*/ 497 h 509"/>
                    <a:gd name="T2" fmla="*/ 192 w 362"/>
                    <a:gd name="T3" fmla="*/ 473 h 509"/>
                    <a:gd name="T4" fmla="*/ 255 w 362"/>
                    <a:gd name="T5" fmla="*/ 366 h 509"/>
                    <a:gd name="T6" fmla="*/ 281 w 362"/>
                    <a:gd name="T7" fmla="*/ 313 h 509"/>
                    <a:gd name="T8" fmla="*/ 307 w 362"/>
                    <a:gd name="T9" fmla="*/ 316 h 509"/>
                    <a:gd name="T10" fmla="*/ 336 w 362"/>
                    <a:gd name="T11" fmla="*/ 293 h 509"/>
                    <a:gd name="T12" fmla="*/ 358 w 362"/>
                    <a:gd name="T13" fmla="*/ 239 h 509"/>
                    <a:gd name="T14" fmla="*/ 361 w 362"/>
                    <a:gd name="T15" fmla="*/ 193 h 509"/>
                    <a:gd name="T16" fmla="*/ 345 w 362"/>
                    <a:gd name="T17" fmla="*/ 123 h 509"/>
                    <a:gd name="T18" fmla="*/ 312 w 362"/>
                    <a:gd name="T19" fmla="*/ 53 h 509"/>
                    <a:gd name="T20" fmla="*/ 267 w 362"/>
                    <a:gd name="T21" fmla="*/ 17 h 509"/>
                    <a:gd name="T22" fmla="*/ 220 w 362"/>
                    <a:gd name="T23" fmla="*/ 0 h 509"/>
                    <a:gd name="T24" fmla="*/ 168 w 362"/>
                    <a:gd name="T25" fmla="*/ 17 h 509"/>
                    <a:gd name="T26" fmla="*/ 118 w 362"/>
                    <a:gd name="T27" fmla="*/ 68 h 509"/>
                    <a:gd name="T28" fmla="*/ 91 w 362"/>
                    <a:gd name="T29" fmla="*/ 114 h 509"/>
                    <a:gd name="T30" fmla="*/ 88 w 362"/>
                    <a:gd name="T31" fmla="*/ 155 h 509"/>
                    <a:gd name="T32" fmla="*/ 59 w 362"/>
                    <a:gd name="T33" fmla="*/ 162 h 509"/>
                    <a:gd name="T34" fmla="*/ 26 w 362"/>
                    <a:gd name="T35" fmla="*/ 168 h 509"/>
                    <a:gd name="T36" fmla="*/ 6 w 362"/>
                    <a:gd name="T37" fmla="*/ 179 h 509"/>
                    <a:gd name="T38" fmla="*/ 0 w 362"/>
                    <a:gd name="T39" fmla="*/ 194 h 509"/>
                    <a:gd name="T40" fmla="*/ 3 w 362"/>
                    <a:gd name="T41" fmla="*/ 208 h 509"/>
                    <a:gd name="T42" fmla="*/ 15 w 362"/>
                    <a:gd name="T43" fmla="*/ 219 h 509"/>
                    <a:gd name="T44" fmla="*/ 32 w 362"/>
                    <a:gd name="T45" fmla="*/ 223 h 509"/>
                    <a:gd name="T46" fmla="*/ 30 w 362"/>
                    <a:gd name="T47" fmla="*/ 263 h 509"/>
                    <a:gd name="T48" fmla="*/ 30 w 362"/>
                    <a:gd name="T49" fmla="*/ 293 h 509"/>
                    <a:gd name="T50" fmla="*/ 22 w 362"/>
                    <a:gd name="T51" fmla="*/ 345 h 509"/>
                    <a:gd name="T52" fmla="*/ 17 w 362"/>
                    <a:gd name="T53" fmla="*/ 374 h 509"/>
                    <a:gd name="T54" fmla="*/ 22 w 362"/>
                    <a:gd name="T55" fmla="*/ 397 h 509"/>
                    <a:gd name="T56" fmla="*/ 40 w 362"/>
                    <a:gd name="T57" fmla="*/ 412 h 509"/>
                    <a:gd name="T58" fmla="*/ 64 w 362"/>
                    <a:gd name="T59" fmla="*/ 418 h 509"/>
                    <a:gd name="T60" fmla="*/ 86 w 362"/>
                    <a:gd name="T61" fmla="*/ 444 h 509"/>
                    <a:gd name="T62" fmla="*/ 92 w 362"/>
                    <a:gd name="T63" fmla="*/ 480 h 5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362" h="509">
                      <a:moveTo>
                        <a:pt x="97" y="508"/>
                      </a:moveTo>
                      <a:lnTo>
                        <a:pt x="129" y="497"/>
                      </a:lnTo>
                      <a:lnTo>
                        <a:pt x="160" y="487"/>
                      </a:lnTo>
                      <a:lnTo>
                        <a:pt x="192" y="473"/>
                      </a:lnTo>
                      <a:lnTo>
                        <a:pt x="224" y="455"/>
                      </a:lnTo>
                      <a:lnTo>
                        <a:pt x="255" y="366"/>
                      </a:lnTo>
                      <a:lnTo>
                        <a:pt x="268" y="310"/>
                      </a:lnTo>
                      <a:lnTo>
                        <a:pt x="281" y="313"/>
                      </a:lnTo>
                      <a:lnTo>
                        <a:pt x="293" y="317"/>
                      </a:lnTo>
                      <a:lnTo>
                        <a:pt x="307" y="316"/>
                      </a:lnTo>
                      <a:lnTo>
                        <a:pt x="322" y="307"/>
                      </a:lnTo>
                      <a:lnTo>
                        <a:pt x="336" y="293"/>
                      </a:lnTo>
                      <a:lnTo>
                        <a:pt x="350" y="271"/>
                      </a:lnTo>
                      <a:lnTo>
                        <a:pt x="358" y="239"/>
                      </a:lnTo>
                      <a:lnTo>
                        <a:pt x="359" y="215"/>
                      </a:lnTo>
                      <a:lnTo>
                        <a:pt x="361" y="193"/>
                      </a:lnTo>
                      <a:lnTo>
                        <a:pt x="353" y="156"/>
                      </a:lnTo>
                      <a:lnTo>
                        <a:pt x="345" y="123"/>
                      </a:lnTo>
                      <a:lnTo>
                        <a:pt x="328" y="88"/>
                      </a:lnTo>
                      <a:lnTo>
                        <a:pt x="312" y="53"/>
                      </a:lnTo>
                      <a:lnTo>
                        <a:pt x="284" y="28"/>
                      </a:lnTo>
                      <a:lnTo>
                        <a:pt x="267" y="17"/>
                      </a:lnTo>
                      <a:lnTo>
                        <a:pt x="245" y="5"/>
                      </a:lnTo>
                      <a:lnTo>
                        <a:pt x="220" y="0"/>
                      </a:lnTo>
                      <a:lnTo>
                        <a:pt x="193" y="5"/>
                      </a:lnTo>
                      <a:lnTo>
                        <a:pt x="168" y="17"/>
                      </a:lnTo>
                      <a:lnTo>
                        <a:pt x="148" y="33"/>
                      </a:lnTo>
                      <a:lnTo>
                        <a:pt x="118" y="68"/>
                      </a:lnTo>
                      <a:lnTo>
                        <a:pt x="98" y="98"/>
                      </a:lnTo>
                      <a:lnTo>
                        <a:pt x="91" y="114"/>
                      </a:lnTo>
                      <a:lnTo>
                        <a:pt x="88" y="138"/>
                      </a:lnTo>
                      <a:lnTo>
                        <a:pt x="88" y="155"/>
                      </a:lnTo>
                      <a:lnTo>
                        <a:pt x="76" y="158"/>
                      </a:lnTo>
                      <a:lnTo>
                        <a:pt x="59" y="162"/>
                      </a:lnTo>
                      <a:lnTo>
                        <a:pt x="40" y="164"/>
                      </a:lnTo>
                      <a:lnTo>
                        <a:pt x="26" y="168"/>
                      </a:lnTo>
                      <a:lnTo>
                        <a:pt x="15" y="171"/>
                      </a:lnTo>
                      <a:lnTo>
                        <a:pt x="6" y="179"/>
                      </a:lnTo>
                      <a:lnTo>
                        <a:pt x="2" y="186"/>
                      </a:lnTo>
                      <a:lnTo>
                        <a:pt x="0" y="194"/>
                      </a:lnTo>
                      <a:lnTo>
                        <a:pt x="2" y="201"/>
                      </a:lnTo>
                      <a:lnTo>
                        <a:pt x="3" y="208"/>
                      </a:lnTo>
                      <a:lnTo>
                        <a:pt x="10" y="215"/>
                      </a:lnTo>
                      <a:lnTo>
                        <a:pt x="15" y="219"/>
                      </a:lnTo>
                      <a:lnTo>
                        <a:pt x="24" y="223"/>
                      </a:lnTo>
                      <a:lnTo>
                        <a:pt x="32" y="223"/>
                      </a:lnTo>
                      <a:lnTo>
                        <a:pt x="30" y="248"/>
                      </a:lnTo>
                      <a:lnTo>
                        <a:pt x="30" y="263"/>
                      </a:lnTo>
                      <a:lnTo>
                        <a:pt x="30" y="280"/>
                      </a:lnTo>
                      <a:lnTo>
                        <a:pt x="30" y="293"/>
                      </a:lnTo>
                      <a:lnTo>
                        <a:pt x="30" y="320"/>
                      </a:lnTo>
                      <a:lnTo>
                        <a:pt x="22" y="345"/>
                      </a:lnTo>
                      <a:lnTo>
                        <a:pt x="20" y="359"/>
                      </a:lnTo>
                      <a:lnTo>
                        <a:pt x="17" y="374"/>
                      </a:lnTo>
                      <a:lnTo>
                        <a:pt x="20" y="387"/>
                      </a:lnTo>
                      <a:lnTo>
                        <a:pt x="22" y="397"/>
                      </a:lnTo>
                      <a:lnTo>
                        <a:pt x="30" y="405"/>
                      </a:lnTo>
                      <a:lnTo>
                        <a:pt x="40" y="412"/>
                      </a:lnTo>
                      <a:lnTo>
                        <a:pt x="51" y="416"/>
                      </a:lnTo>
                      <a:lnTo>
                        <a:pt x="64" y="418"/>
                      </a:lnTo>
                      <a:lnTo>
                        <a:pt x="78" y="412"/>
                      </a:lnTo>
                      <a:lnTo>
                        <a:pt x="86" y="444"/>
                      </a:lnTo>
                      <a:lnTo>
                        <a:pt x="84" y="459"/>
                      </a:lnTo>
                      <a:lnTo>
                        <a:pt x="92" y="480"/>
                      </a:lnTo>
                      <a:lnTo>
                        <a:pt x="97" y="508"/>
                      </a:lnTo>
                    </a:path>
                  </a:pathLst>
                </a:custGeom>
                <a:solidFill>
                  <a:srgbClr val="FFE0C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591" name="Freeform 515"/>
                <p:cNvSpPr>
                  <a:spLocks/>
                </p:cNvSpPr>
                <p:nvPr/>
              </p:nvSpPr>
              <p:spPr bwMode="auto">
                <a:xfrm>
                  <a:off x="2135" y="2947"/>
                  <a:ext cx="289" cy="330"/>
                </a:xfrm>
                <a:custGeom>
                  <a:avLst/>
                  <a:gdLst>
                    <a:gd name="T0" fmla="*/ 13 w 289"/>
                    <a:gd name="T1" fmla="*/ 69 h 330"/>
                    <a:gd name="T2" fmla="*/ 52 w 289"/>
                    <a:gd name="T3" fmla="*/ 69 h 330"/>
                    <a:gd name="T4" fmla="*/ 93 w 289"/>
                    <a:gd name="T5" fmla="*/ 68 h 330"/>
                    <a:gd name="T6" fmla="*/ 137 w 289"/>
                    <a:gd name="T7" fmla="*/ 87 h 330"/>
                    <a:gd name="T8" fmla="*/ 139 w 289"/>
                    <a:gd name="T9" fmla="*/ 115 h 330"/>
                    <a:gd name="T10" fmla="*/ 164 w 289"/>
                    <a:gd name="T11" fmla="*/ 131 h 330"/>
                    <a:gd name="T12" fmla="*/ 164 w 289"/>
                    <a:gd name="T13" fmla="*/ 162 h 330"/>
                    <a:gd name="T14" fmla="*/ 172 w 289"/>
                    <a:gd name="T15" fmla="*/ 199 h 330"/>
                    <a:gd name="T16" fmla="*/ 160 w 289"/>
                    <a:gd name="T17" fmla="*/ 236 h 330"/>
                    <a:gd name="T18" fmla="*/ 203 w 289"/>
                    <a:gd name="T19" fmla="*/ 256 h 330"/>
                    <a:gd name="T20" fmla="*/ 221 w 289"/>
                    <a:gd name="T21" fmla="*/ 264 h 330"/>
                    <a:gd name="T22" fmla="*/ 231 w 289"/>
                    <a:gd name="T23" fmla="*/ 277 h 330"/>
                    <a:gd name="T24" fmla="*/ 230 w 289"/>
                    <a:gd name="T25" fmla="*/ 297 h 330"/>
                    <a:gd name="T26" fmla="*/ 216 w 289"/>
                    <a:gd name="T27" fmla="*/ 329 h 330"/>
                    <a:gd name="T28" fmla="*/ 249 w 289"/>
                    <a:gd name="T29" fmla="*/ 317 h 330"/>
                    <a:gd name="T30" fmla="*/ 276 w 289"/>
                    <a:gd name="T31" fmla="*/ 295 h 330"/>
                    <a:gd name="T32" fmla="*/ 286 w 289"/>
                    <a:gd name="T33" fmla="*/ 273 h 330"/>
                    <a:gd name="T34" fmla="*/ 288 w 289"/>
                    <a:gd name="T35" fmla="*/ 242 h 330"/>
                    <a:gd name="T36" fmla="*/ 282 w 289"/>
                    <a:gd name="T37" fmla="*/ 216 h 330"/>
                    <a:gd name="T38" fmla="*/ 268 w 289"/>
                    <a:gd name="T39" fmla="*/ 186 h 330"/>
                    <a:gd name="T40" fmla="*/ 255 w 289"/>
                    <a:gd name="T41" fmla="*/ 157 h 330"/>
                    <a:gd name="T42" fmla="*/ 228 w 289"/>
                    <a:gd name="T43" fmla="*/ 120 h 330"/>
                    <a:gd name="T44" fmla="*/ 243 w 289"/>
                    <a:gd name="T45" fmla="*/ 101 h 330"/>
                    <a:gd name="T46" fmla="*/ 220 w 289"/>
                    <a:gd name="T47" fmla="*/ 72 h 330"/>
                    <a:gd name="T48" fmla="*/ 196 w 289"/>
                    <a:gd name="T49" fmla="*/ 50 h 330"/>
                    <a:gd name="T50" fmla="*/ 171 w 289"/>
                    <a:gd name="T51" fmla="*/ 35 h 330"/>
                    <a:gd name="T52" fmla="*/ 144 w 289"/>
                    <a:gd name="T53" fmla="*/ 19 h 330"/>
                    <a:gd name="T54" fmla="*/ 105 w 289"/>
                    <a:gd name="T55" fmla="*/ 5 h 330"/>
                    <a:gd name="T56" fmla="*/ 49 w 289"/>
                    <a:gd name="T57" fmla="*/ 3 h 330"/>
                    <a:gd name="T58" fmla="*/ 30 w 289"/>
                    <a:gd name="T59" fmla="*/ 19 h 330"/>
                    <a:gd name="T60" fmla="*/ 16 w 289"/>
                    <a:gd name="T61" fmla="*/ 36 h 330"/>
                    <a:gd name="T62" fmla="*/ 0 w 289"/>
                    <a:gd name="T63" fmla="*/ 67 h 3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89" h="330">
                      <a:moveTo>
                        <a:pt x="0" y="67"/>
                      </a:moveTo>
                      <a:lnTo>
                        <a:pt x="13" y="69"/>
                      </a:lnTo>
                      <a:lnTo>
                        <a:pt x="28" y="70"/>
                      </a:lnTo>
                      <a:lnTo>
                        <a:pt x="52" y="69"/>
                      </a:lnTo>
                      <a:lnTo>
                        <a:pt x="73" y="69"/>
                      </a:lnTo>
                      <a:lnTo>
                        <a:pt x="93" y="68"/>
                      </a:lnTo>
                      <a:lnTo>
                        <a:pt x="93" y="87"/>
                      </a:lnTo>
                      <a:lnTo>
                        <a:pt x="137" y="87"/>
                      </a:lnTo>
                      <a:lnTo>
                        <a:pt x="118" y="114"/>
                      </a:lnTo>
                      <a:lnTo>
                        <a:pt x="139" y="115"/>
                      </a:lnTo>
                      <a:lnTo>
                        <a:pt x="153" y="122"/>
                      </a:lnTo>
                      <a:lnTo>
                        <a:pt x="164" y="131"/>
                      </a:lnTo>
                      <a:lnTo>
                        <a:pt x="176" y="137"/>
                      </a:lnTo>
                      <a:lnTo>
                        <a:pt x="164" y="162"/>
                      </a:lnTo>
                      <a:lnTo>
                        <a:pt x="168" y="179"/>
                      </a:lnTo>
                      <a:lnTo>
                        <a:pt x="172" y="199"/>
                      </a:lnTo>
                      <a:lnTo>
                        <a:pt x="167" y="213"/>
                      </a:lnTo>
                      <a:lnTo>
                        <a:pt x="160" y="236"/>
                      </a:lnTo>
                      <a:lnTo>
                        <a:pt x="189" y="256"/>
                      </a:lnTo>
                      <a:lnTo>
                        <a:pt x="203" y="256"/>
                      </a:lnTo>
                      <a:lnTo>
                        <a:pt x="213" y="258"/>
                      </a:lnTo>
                      <a:lnTo>
                        <a:pt x="221" y="264"/>
                      </a:lnTo>
                      <a:lnTo>
                        <a:pt x="228" y="269"/>
                      </a:lnTo>
                      <a:lnTo>
                        <a:pt x="231" y="277"/>
                      </a:lnTo>
                      <a:lnTo>
                        <a:pt x="231" y="288"/>
                      </a:lnTo>
                      <a:lnTo>
                        <a:pt x="230" y="297"/>
                      </a:lnTo>
                      <a:lnTo>
                        <a:pt x="226" y="317"/>
                      </a:lnTo>
                      <a:lnTo>
                        <a:pt x="216" y="329"/>
                      </a:lnTo>
                      <a:lnTo>
                        <a:pt x="232" y="325"/>
                      </a:lnTo>
                      <a:lnTo>
                        <a:pt x="249" y="317"/>
                      </a:lnTo>
                      <a:lnTo>
                        <a:pt x="267" y="305"/>
                      </a:lnTo>
                      <a:lnTo>
                        <a:pt x="276" y="295"/>
                      </a:lnTo>
                      <a:lnTo>
                        <a:pt x="283" y="282"/>
                      </a:lnTo>
                      <a:lnTo>
                        <a:pt x="286" y="273"/>
                      </a:lnTo>
                      <a:lnTo>
                        <a:pt x="288" y="256"/>
                      </a:lnTo>
                      <a:lnTo>
                        <a:pt x="288" y="242"/>
                      </a:lnTo>
                      <a:lnTo>
                        <a:pt x="285" y="231"/>
                      </a:lnTo>
                      <a:lnTo>
                        <a:pt x="282" y="216"/>
                      </a:lnTo>
                      <a:lnTo>
                        <a:pt x="276" y="201"/>
                      </a:lnTo>
                      <a:lnTo>
                        <a:pt x="268" y="186"/>
                      </a:lnTo>
                      <a:lnTo>
                        <a:pt x="263" y="172"/>
                      </a:lnTo>
                      <a:lnTo>
                        <a:pt x="255" y="157"/>
                      </a:lnTo>
                      <a:lnTo>
                        <a:pt x="232" y="131"/>
                      </a:lnTo>
                      <a:lnTo>
                        <a:pt x="228" y="120"/>
                      </a:lnTo>
                      <a:lnTo>
                        <a:pt x="250" y="122"/>
                      </a:lnTo>
                      <a:lnTo>
                        <a:pt x="243" y="101"/>
                      </a:lnTo>
                      <a:lnTo>
                        <a:pt x="234" y="87"/>
                      </a:lnTo>
                      <a:lnTo>
                        <a:pt x="220" y="72"/>
                      </a:lnTo>
                      <a:lnTo>
                        <a:pt x="209" y="61"/>
                      </a:lnTo>
                      <a:lnTo>
                        <a:pt x="196" y="50"/>
                      </a:lnTo>
                      <a:lnTo>
                        <a:pt x="181" y="41"/>
                      </a:lnTo>
                      <a:lnTo>
                        <a:pt x="171" y="35"/>
                      </a:lnTo>
                      <a:lnTo>
                        <a:pt x="160" y="27"/>
                      </a:lnTo>
                      <a:lnTo>
                        <a:pt x="144" y="19"/>
                      </a:lnTo>
                      <a:lnTo>
                        <a:pt x="127" y="12"/>
                      </a:lnTo>
                      <a:lnTo>
                        <a:pt x="105" y="5"/>
                      </a:lnTo>
                      <a:lnTo>
                        <a:pt x="74" y="0"/>
                      </a:lnTo>
                      <a:lnTo>
                        <a:pt x="49" y="3"/>
                      </a:lnTo>
                      <a:lnTo>
                        <a:pt x="38" y="8"/>
                      </a:lnTo>
                      <a:lnTo>
                        <a:pt x="30" y="19"/>
                      </a:lnTo>
                      <a:lnTo>
                        <a:pt x="23" y="27"/>
                      </a:lnTo>
                      <a:lnTo>
                        <a:pt x="16" y="36"/>
                      </a:lnTo>
                      <a:lnTo>
                        <a:pt x="11" y="48"/>
                      </a:lnTo>
                      <a:lnTo>
                        <a:pt x="0" y="67"/>
                      </a:lnTo>
                    </a:path>
                  </a:pathLst>
                </a:custGeom>
                <a:solidFill>
                  <a:srgbClr val="A05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grpSp>
              <p:nvGrpSpPr>
                <p:cNvPr id="592" name="Group 516"/>
                <p:cNvGrpSpPr>
                  <a:grpSpLocks/>
                </p:cNvGrpSpPr>
                <p:nvPr/>
              </p:nvGrpSpPr>
              <p:grpSpPr bwMode="auto">
                <a:xfrm>
                  <a:off x="2056" y="3082"/>
                  <a:ext cx="289" cy="308"/>
                  <a:chOff x="2056" y="3082"/>
                  <a:chExt cx="289" cy="308"/>
                </a:xfrm>
              </p:grpSpPr>
              <p:grpSp>
                <p:nvGrpSpPr>
                  <p:cNvPr id="593" name="Group 517"/>
                  <p:cNvGrpSpPr>
                    <a:grpSpLocks/>
                  </p:cNvGrpSpPr>
                  <p:nvPr/>
                </p:nvGrpSpPr>
                <p:grpSpPr bwMode="auto">
                  <a:xfrm>
                    <a:off x="2084" y="3082"/>
                    <a:ext cx="125" cy="65"/>
                    <a:chOff x="2084" y="3082"/>
                    <a:chExt cx="125" cy="65"/>
                  </a:xfrm>
                </p:grpSpPr>
                <p:grpSp>
                  <p:nvGrpSpPr>
                    <p:cNvPr id="602" name="Group 51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150" y="3097"/>
                      <a:ext cx="59" cy="50"/>
                      <a:chOff x="2150" y="3097"/>
                      <a:chExt cx="59" cy="50"/>
                    </a:xfrm>
                  </p:grpSpPr>
                  <p:sp>
                    <p:nvSpPr>
                      <p:cNvPr id="607" name="Oval 51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150" y="3097"/>
                        <a:ext cx="59" cy="5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608" name="Oval 52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164" y="3108"/>
                        <a:ext cx="20" cy="18"/>
                      </a:xfrm>
                      <a:prstGeom prst="ellipse">
                        <a:avLst/>
                      </a:prstGeom>
                      <a:solidFill>
                        <a:srgbClr val="4040FF"/>
                      </a:solidFill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609" name="Oval 52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169" y="3111"/>
                        <a:ext cx="18" cy="16"/>
                      </a:xfrm>
                      <a:prstGeom prst="ellipse">
                        <a:avLst/>
                      </a:prstGeom>
                      <a:solidFill>
                        <a:srgbClr val="0000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pt-BR"/>
                      </a:p>
                    </p:txBody>
                  </p:sp>
                </p:grpSp>
                <p:grpSp>
                  <p:nvGrpSpPr>
                    <p:cNvPr id="603" name="Group 52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084" y="3082"/>
                      <a:ext cx="53" cy="46"/>
                      <a:chOff x="2084" y="3082"/>
                      <a:chExt cx="53" cy="46"/>
                    </a:xfrm>
                  </p:grpSpPr>
                  <p:sp>
                    <p:nvSpPr>
                      <p:cNvPr id="604" name="Oval 52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084" y="3082"/>
                        <a:ext cx="53" cy="46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605" name="Oval 52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095" y="3091"/>
                        <a:ext cx="20" cy="17"/>
                      </a:xfrm>
                      <a:prstGeom prst="ellipse">
                        <a:avLst/>
                      </a:prstGeom>
                      <a:solidFill>
                        <a:srgbClr val="4040FF"/>
                      </a:solidFill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606" name="Oval 52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101" y="3094"/>
                        <a:ext cx="18" cy="16"/>
                      </a:xfrm>
                      <a:prstGeom prst="ellipse">
                        <a:avLst/>
                      </a:prstGeom>
                      <a:solidFill>
                        <a:srgbClr val="0000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pt-BR"/>
                      </a:p>
                    </p:txBody>
                  </p:sp>
                </p:grpSp>
              </p:grpSp>
              <p:grpSp>
                <p:nvGrpSpPr>
                  <p:cNvPr id="594" name="Group 526"/>
                  <p:cNvGrpSpPr>
                    <a:grpSpLocks/>
                  </p:cNvGrpSpPr>
                  <p:nvPr/>
                </p:nvGrpSpPr>
                <p:grpSpPr bwMode="auto">
                  <a:xfrm>
                    <a:off x="2056" y="3190"/>
                    <a:ext cx="289" cy="200"/>
                    <a:chOff x="2056" y="3190"/>
                    <a:chExt cx="289" cy="200"/>
                  </a:xfrm>
                </p:grpSpPr>
                <p:grpSp>
                  <p:nvGrpSpPr>
                    <p:cNvPr id="595" name="Group 52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056" y="3190"/>
                      <a:ext cx="89" cy="83"/>
                      <a:chOff x="2056" y="3190"/>
                      <a:chExt cx="89" cy="83"/>
                    </a:xfrm>
                  </p:grpSpPr>
                  <p:sp>
                    <p:nvSpPr>
                      <p:cNvPr id="599" name="Freeform 52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62" y="3240"/>
                        <a:ext cx="83" cy="29"/>
                      </a:xfrm>
                      <a:custGeom>
                        <a:avLst/>
                        <a:gdLst>
                          <a:gd name="T0" fmla="*/ 0 w 83"/>
                          <a:gd name="T1" fmla="*/ 6 h 29"/>
                          <a:gd name="T2" fmla="*/ 12 w 83"/>
                          <a:gd name="T3" fmla="*/ 0 h 29"/>
                          <a:gd name="T4" fmla="*/ 20 w 83"/>
                          <a:gd name="T5" fmla="*/ 0 h 29"/>
                          <a:gd name="T6" fmla="*/ 28 w 83"/>
                          <a:gd name="T7" fmla="*/ 2 h 29"/>
                          <a:gd name="T8" fmla="*/ 30 w 83"/>
                          <a:gd name="T9" fmla="*/ 4 h 29"/>
                          <a:gd name="T10" fmla="*/ 39 w 83"/>
                          <a:gd name="T11" fmla="*/ 6 h 29"/>
                          <a:gd name="T12" fmla="*/ 44 w 83"/>
                          <a:gd name="T13" fmla="*/ 3 h 29"/>
                          <a:gd name="T14" fmla="*/ 51 w 83"/>
                          <a:gd name="T15" fmla="*/ 3 h 29"/>
                          <a:gd name="T16" fmla="*/ 59 w 83"/>
                          <a:gd name="T17" fmla="*/ 6 h 29"/>
                          <a:gd name="T18" fmla="*/ 70 w 83"/>
                          <a:gd name="T19" fmla="*/ 18 h 29"/>
                          <a:gd name="T20" fmla="*/ 82 w 83"/>
                          <a:gd name="T21" fmla="*/ 28 h 2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</a:cxnLst>
                        <a:rect l="0" t="0" r="r" b="b"/>
                        <a:pathLst>
                          <a:path w="83" h="29">
                            <a:moveTo>
                              <a:pt x="0" y="6"/>
                            </a:moveTo>
                            <a:lnTo>
                              <a:pt x="12" y="0"/>
                            </a:lnTo>
                            <a:lnTo>
                              <a:pt x="20" y="0"/>
                            </a:lnTo>
                            <a:lnTo>
                              <a:pt x="28" y="2"/>
                            </a:lnTo>
                            <a:lnTo>
                              <a:pt x="30" y="4"/>
                            </a:lnTo>
                            <a:lnTo>
                              <a:pt x="39" y="6"/>
                            </a:lnTo>
                            <a:lnTo>
                              <a:pt x="44" y="3"/>
                            </a:lnTo>
                            <a:lnTo>
                              <a:pt x="51" y="3"/>
                            </a:lnTo>
                            <a:lnTo>
                              <a:pt x="59" y="6"/>
                            </a:lnTo>
                            <a:lnTo>
                              <a:pt x="70" y="18"/>
                            </a:lnTo>
                            <a:lnTo>
                              <a:pt x="82" y="28"/>
                            </a:lnTo>
                          </a:path>
                        </a:pathLst>
                      </a:custGeom>
                      <a:noFill/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600" name="Freeform 52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76" y="3256"/>
                        <a:ext cx="39" cy="17"/>
                      </a:xfrm>
                      <a:custGeom>
                        <a:avLst/>
                        <a:gdLst>
                          <a:gd name="T0" fmla="*/ 0 w 39"/>
                          <a:gd name="T1" fmla="*/ 0 h 17"/>
                          <a:gd name="T2" fmla="*/ 6 w 39"/>
                          <a:gd name="T3" fmla="*/ 7 h 17"/>
                          <a:gd name="T4" fmla="*/ 14 w 39"/>
                          <a:gd name="T5" fmla="*/ 16 h 17"/>
                          <a:gd name="T6" fmla="*/ 25 w 39"/>
                          <a:gd name="T7" fmla="*/ 16 h 17"/>
                          <a:gd name="T8" fmla="*/ 35 w 39"/>
                          <a:gd name="T9" fmla="*/ 14 h 17"/>
                          <a:gd name="T10" fmla="*/ 38 w 39"/>
                          <a:gd name="T11" fmla="*/ 10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</a:cxnLst>
                        <a:rect l="0" t="0" r="r" b="b"/>
                        <a:pathLst>
                          <a:path w="39" h="17">
                            <a:moveTo>
                              <a:pt x="0" y="0"/>
                            </a:moveTo>
                            <a:lnTo>
                              <a:pt x="6" y="7"/>
                            </a:lnTo>
                            <a:lnTo>
                              <a:pt x="14" y="16"/>
                            </a:lnTo>
                            <a:lnTo>
                              <a:pt x="25" y="16"/>
                            </a:lnTo>
                            <a:lnTo>
                              <a:pt x="35" y="14"/>
                            </a:lnTo>
                            <a:lnTo>
                              <a:pt x="38" y="10"/>
                            </a:lnTo>
                          </a:path>
                        </a:pathLst>
                      </a:custGeom>
                      <a:noFill/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601" name="Freeform 53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56" y="3190"/>
                        <a:ext cx="79" cy="17"/>
                      </a:xfrm>
                      <a:custGeom>
                        <a:avLst/>
                        <a:gdLst>
                          <a:gd name="T0" fmla="*/ 0 w 79"/>
                          <a:gd name="T1" fmla="*/ 10 h 17"/>
                          <a:gd name="T2" fmla="*/ 7 w 79"/>
                          <a:gd name="T3" fmla="*/ 10 h 17"/>
                          <a:gd name="T4" fmla="*/ 22 w 79"/>
                          <a:gd name="T5" fmla="*/ 13 h 17"/>
                          <a:gd name="T6" fmla="*/ 39 w 79"/>
                          <a:gd name="T7" fmla="*/ 16 h 17"/>
                          <a:gd name="T8" fmla="*/ 48 w 79"/>
                          <a:gd name="T9" fmla="*/ 14 h 17"/>
                          <a:gd name="T10" fmla="*/ 57 w 79"/>
                          <a:gd name="T11" fmla="*/ 14 h 17"/>
                          <a:gd name="T12" fmla="*/ 63 w 79"/>
                          <a:gd name="T13" fmla="*/ 12 h 17"/>
                          <a:gd name="T14" fmla="*/ 71 w 79"/>
                          <a:gd name="T15" fmla="*/ 9 h 17"/>
                          <a:gd name="T16" fmla="*/ 75 w 79"/>
                          <a:gd name="T17" fmla="*/ 6 h 17"/>
                          <a:gd name="T18" fmla="*/ 78 w 79"/>
                          <a:gd name="T19" fmla="*/ 0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0" t="0" r="r" b="b"/>
                        <a:pathLst>
                          <a:path w="79" h="17">
                            <a:moveTo>
                              <a:pt x="0" y="10"/>
                            </a:moveTo>
                            <a:lnTo>
                              <a:pt x="7" y="10"/>
                            </a:lnTo>
                            <a:lnTo>
                              <a:pt x="22" y="13"/>
                            </a:lnTo>
                            <a:lnTo>
                              <a:pt x="39" y="16"/>
                            </a:lnTo>
                            <a:lnTo>
                              <a:pt x="48" y="14"/>
                            </a:lnTo>
                            <a:lnTo>
                              <a:pt x="57" y="14"/>
                            </a:lnTo>
                            <a:lnTo>
                              <a:pt x="63" y="12"/>
                            </a:lnTo>
                            <a:lnTo>
                              <a:pt x="71" y="9"/>
                            </a:lnTo>
                            <a:lnTo>
                              <a:pt x="75" y="6"/>
                            </a:lnTo>
                            <a:lnTo>
                              <a:pt x="78" y="0"/>
                            </a:lnTo>
                          </a:path>
                        </a:pathLst>
                      </a:custGeom>
                      <a:noFill/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pt-BR"/>
                      </a:p>
                    </p:txBody>
                  </p:sp>
                </p:grpSp>
                <p:grpSp>
                  <p:nvGrpSpPr>
                    <p:cNvPr id="596" name="Group 53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101" y="3203"/>
                      <a:ext cx="244" cy="187"/>
                      <a:chOff x="2101" y="3203"/>
                      <a:chExt cx="244" cy="187"/>
                    </a:xfrm>
                  </p:grpSpPr>
                  <p:sp>
                    <p:nvSpPr>
                      <p:cNvPr id="597" name="Freeform 53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101" y="3294"/>
                        <a:ext cx="168" cy="96"/>
                      </a:xfrm>
                      <a:custGeom>
                        <a:avLst/>
                        <a:gdLst>
                          <a:gd name="T0" fmla="*/ 0 w 168"/>
                          <a:gd name="T1" fmla="*/ 95 h 96"/>
                          <a:gd name="T2" fmla="*/ 32 w 168"/>
                          <a:gd name="T3" fmla="*/ 85 h 96"/>
                          <a:gd name="T4" fmla="*/ 69 w 168"/>
                          <a:gd name="T5" fmla="*/ 74 h 96"/>
                          <a:gd name="T6" fmla="*/ 95 w 168"/>
                          <a:gd name="T7" fmla="*/ 63 h 96"/>
                          <a:gd name="T8" fmla="*/ 116 w 168"/>
                          <a:gd name="T9" fmla="*/ 57 h 96"/>
                          <a:gd name="T10" fmla="*/ 134 w 168"/>
                          <a:gd name="T11" fmla="*/ 49 h 96"/>
                          <a:gd name="T12" fmla="*/ 146 w 168"/>
                          <a:gd name="T13" fmla="*/ 39 h 96"/>
                          <a:gd name="T14" fmla="*/ 153 w 168"/>
                          <a:gd name="T15" fmla="*/ 31 h 96"/>
                          <a:gd name="T16" fmla="*/ 161 w 168"/>
                          <a:gd name="T17" fmla="*/ 17 h 96"/>
                          <a:gd name="T18" fmla="*/ 167 w 168"/>
                          <a:gd name="T19" fmla="*/ 0 h 96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0" t="0" r="r" b="b"/>
                        <a:pathLst>
                          <a:path w="168" h="96">
                            <a:moveTo>
                              <a:pt x="0" y="95"/>
                            </a:moveTo>
                            <a:lnTo>
                              <a:pt x="32" y="85"/>
                            </a:lnTo>
                            <a:lnTo>
                              <a:pt x="69" y="74"/>
                            </a:lnTo>
                            <a:lnTo>
                              <a:pt x="95" y="63"/>
                            </a:lnTo>
                            <a:lnTo>
                              <a:pt x="116" y="57"/>
                            </a:lnTo>
                            <a:lnTo>
                              <a:pt x="134" y="49"/>
                            </a:lnTo>
                            <a:lnTo>
                              <a:pt x="146" y="39"/>
                            </a:lnTo>
                            <a:lnTo>
                              <a:pt x="153" y="31"/>
                            </a:lnTo>
                            <a:lnTo>
                              <a:pt x="161" y="17"/>
                            </a:lnTo>
                            <a:lnTo>
                              <a:pt x="167" y="0"/>
                            </a:lnTo>
                          </a:path>
                        </a:pathLst>
                      </a:custGeom>
                      <a:noFill/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598" name="Freeform 53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307" y="3203"/>
                        <a:ext cx="38" cy="17"/>
                      </a:xfrm>
                      <a:custGeom>
                        <a:avLst/>
                        <a:gdLst>
                          <a:gd name="T0" fmla="*/ 37 w 38"/>
                          <a:gd name="T1" fmla="*/ 0 h 17"/>
                          <a:gd name="T2" fmla="*/ 12 w 38"/>
                          <a:gd name="T3" fmla="*/ 4 h 17"/>
                          <a:gd name="T4" fmla="*/ 4 w 38"/>
                          <a:gd name="T5" fmla="*/ 8 h 17"/>
                          <a:gd name="T6" fmla="*/ 0 w 38"/>
                          <a:gd name="T7" fmla="*/ 16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</a:cxnLst>
                        <a:rect l="0" t="0" r="r" b="b"/>
                        <a:pathLst>
                          <a:path w="38" h="17">
                            <a:moveTo>
                              <a:pt x="37" y="0"/>
                            </a:moveTo>
                            <a:lnTo>
                              <a:pt x="12" y="4"/>
                            </a:lnTo>
                            <a:lnTo>
                              <a:pt x="4" y="8"/>
                            </a:lnTo>
                            <a:lnTo>
                              <a:pt x="0" y="16"/>
                            </a:lnTo>
                          </a:path>
                        </a:pathLst>
                      </a:custGeom>
                      <a:noFill/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pt-BR"/>
                      </a:p>
                    </p:txBody>
                  </p:sp>
                </p:grpSp>
              </p:grpSp>
            </p:grpSp>
          </p:grpSp>
          <p:grpSp>
            <p:nvGrpSpPr>
              <p:cNvPr id="570" name="Group 534"/>
              <p:cNvGrpSpPr>
                <a:grpSpLocks/>
              </p:cNvGrpSpPr>
              <p:nvPr/>
            </p:nvGrpSpPr>
            <p:grpSpPr bwMode="auto">
              <a:xfrm>
                <a:off x="1257" y="3411"/>
                <a:ext cx="392" cy="154"/>
                <a:chOff x="1605" y="3411"/>
                <a:chExt cx="392" cy="154"/>
              </a:xfrm>
            </p:grpSpPr>
            <p:sp>
              <p:nvSpPr>
                <p:cNvPr id="585" name="Freeform 535"/>
                <p:cNvSpPr>
                  <a:spLocks/>
                </p:cNvSpPr>
                <p:nvPr/>
              </p:nvSpPr>
              <p:spPr bwMode="auto">
                <a:xfrm>
                  <a:off x="1605" y="3411"/>
                  <a:ext cx="392" cy="154"/>
                </a:xfrm>
                <a:custGeom>
                  <a:avLst/>
                  <a:gdLst>
                    <a:gd name="T0" fmla="*/ 0 w 392"/>
                    <a:gd name="T1" fmla="*/ 51 h 154"/>
                    <a:gd name="T2" fmla="*/ 37 w 392"/>
                    <a:gd name="T3" fmla="*/ 32 h 154"/>
                    <a:gd name="T4" fmla="*/ 76 w 392"/>
                    <a:gd name="T5" fmla="*/ 13 h 154"/>
                    <a:gd name="T6" fmla="*/ 99 w 392"/>
                    <a:gd name="T7" fmla="*/ 5 h 154"/>
                    <a:gd name="T8" fmla="*/ 127 w 392"/>
                    <a:gd name="T9" fmla="*/ 0 h 154"/>
                    <a:gd name="T10" fmla="*/ 175 w 392"/>
                    <a:gd name="T11" fmla="*/ 0 h 154"/>
                    <a:gd name="T12" fmla="*/ 235 w 392"/>
                    <a:gd name="T13" fmla="*/ 5 h 154"/>
                    <a:gd name="T14" fmla="*/ 386 w 392"/>
                    <a:gd name="T15" fmla="*/ 118 h 154"/>
                    <a:gd name="T16" fmla="*/ 391 w 392"/>
                    <a:gd name="T17" fmla="*/ 127 h 154"/>
                    <a:gd name="T18" fmla="*/ 391 w 392"/>
                    <a:gd name="T19" fmla="*/ 131 h 154"/>
                    <a:gd name="T20" fmla="*/ 386 w 392"/>
                    <a:gd name="T21" fmla="*/ 133 h 154"/>
                    <a:gd name="T22" fmla="*/ 380 w 392"/>
                    <a:gd name="T23" fmla="*/ 133 h 154"/>
                    <a:gd name="T24" fmla="*/ 370 w 392"/>
                    <a:gd name="T25" fmla="*/ 131 h 154"/>
                    <a:gd name="T26" fmla="*/ 353 w 392"/>
                    <a:gd name="T27" fmla="*/ 124 h 154"/>
                    <a:gd name="T28" fmla="*/ 324 w 392"/>
                    <a:gd name="T29" fmla="*/ 107 h 154"/>
                    <a:gd name="T30" fmla="*/ 269 w 392"/>
                    <a:gd name="T31" fmla="*/ 80 h 154"/>
                    <a:gd name="T32" fmla="*/ 270 w 392"/>
                    <a:gd name="T33" fmla="*/ 102 h 154"/>
                    <a:gd name="T34" fmla="*/ 261 w 392"/>
                    <a:gd name="T35" fmla="*/ 109 h 154"/>
                    <a:gd name="T36" fmla="*/ 250 w 392"/>
                    <a:gd name="T37" fmla="*/ 113 h 154"/>
                    <a:gd name="T38" fmla="*/ 247 w 392"/>
                    <a:gd name="T39" fmla="*/ 122 h 154"/>
                    <a:gd name="T40" fmla="*/ 241 w 392"/>
                    <a:gd name="T41" fmla="*/ 129 h 154"/>
                    <a:gd name="T42" fmla="*/ 227 w 392"/>
                    <a:gd name="T43" fmla="*/ 130 h 154"/>
                    <a:gd name="T44" fmla="*/ 215 w 392"/>
                    <a:gd name="T45" fmla="*/ 131 h 154"/>
                    <a:gd name="T46" fmla="*/ 215 w 392"/>
                    <a:gd name="T47" fmla="*/ 137 h 154"/>
                    <a:gd name="T48" fmla="*/ 211 w 392"/>
                    <a:gd name="T49" fmla="*/ 142 h 154"/>
                    <a:gd name="T50" fmla="*/ 202 w 392"/>
                    <a:gd name="T51" fmla="*/ 147 h 154"/>
                    <a:gd name="T52" fmla="*/ 188 w 392"/>
                    <a:gd name="T53" fmla="*/ 151 h 154"/>
                    <a:gd name="T54" fmla="*/ 179 w 392"/>
                    <a:gd name="T55" fmla="*/ 153 h 154"/>
                    <a:gd name="T56" fmla="*/ 160 w 392"/>
                    <a:gd name="T57" fmla="*/ 136 h 154"/>
                    <a:gd name="T58" fmla="*/ 135 w 392"/>
                    <a:gd name="T59" fmla="*/ 115 h 154"/>
                    <a:gd name="T60" fmla="*/ 134 w 392"/>
                    <a:gd name="T61" fmla="*/ 107 h 154"/>
                    <a:gd name="T62" fmla="*/ 134 w 392"/>
                    <a:gd name="T63" fmla="*/ 102 h 154"/>
                    <a:gd name="T64" fmla="*/ 119 w 392"/>
                    <a:gd name="T65" fmla="*/ 98 h 154"/>
                    <a:gd name="T66" fmla="*/ 102 w 392"/>
                    <a:gd name="T67" fmla="*/ 95 h 154"/>
                    <a:gd name="T68" fmla="*/ 33 w 392"/>
                    <a:gd name="T69" fmla="*/ 122 h 154"/>
                    <a:gd name="T70" fmla="*/ 0 w 392"/>
                    <a:gd name="T71" fmla="*/ 51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392" h="154">
                      <a:moveTo>
                        <a:pt x="0" y="51"/>
                      </a:moveTo>
                      <a:lnTo>
                        <a:pt x="37" y="32"/>
                      </a:lnTo>
                      <a:lnTo>
                        <a:pt x="76" y="13"/>
                      </a:lnTo>
                      <a:lnTo>
                        <a:pt x="99" y="5"/>
                      </a:lnTo>
                      <a:lnTo>
                        <a:pt x="127" y="0"/>
                      </a:lnTo>
                      <a:lnTo>
                        <a:pt x="175" y="0"/>
                      </a:lnTo>
                      <a:lnTo>
                        <a:pt x="235" y="5"/>
                      </a:lnTo>
                      <a:lnTo>
                        <a:pt x="386" y="118"/>
                      </a:lnTo>
                      <a:lnTo>
                        <a:pt x="391" y="127"/>
                      </a:lnTo>
                      <a:lnTo>
                        <a:pt x="391" y="131"/>
                      </a:lnTo>
                      <a:lnTo>
                        <a:pt x="386" y="133"/>
                      </a:lnTo>
                      <a:lnTo>
                        <a:pt x="380" y="133"/>
                      </a:lnTo>
                      <a:lnTo>
                        <a:pt x="370" y="131"/>
                      </a:lnTo>
                      <a:lnTo>
                        <a:pt x="353" y="124"/>
                      </a:lnTo>
                      <a:lnTo>
                        <a:pt x="324" y="107"/>
                      </a:lnTo>
                      <a:lnTo>
                        <a:pt x="269" y="80"/>
                      </a:lnTo>
                      <a:lnTo>
                        <a:pt x="270" y="102"/>
                      </a:lnTo>
                      <a:lnTo>
                        <a:pt x="261" y="109"/>
                      </a:lnTo>
                      <a:lnTo>
                        <a:pt x="250" y="113"/>
                      </a:lnTo>
                      <a:lnTo>
                        <a:pt x="247" y="122"/>
                      </a:lnTo>
                      <a:lnTo>
                        <a:pt x="241" y="129"/>
                      </a:lnTo>
                      <a:lnTo>
                        <a:pt x="227" y="130"/>
                      </a:lnTo>
                      <a:lnTo>
                        <a:pt x="215" y="131"/>
                      </a:lnTo>
                      <a:lnTo>
                        <a:pt x="215" y="137"/>
                      </a:lnTo>
                      <a:lnTo>
                        <a:pt x="211" y="142"/>
                      </a:lnTo>
                      <a:lnTo>
                        <a:pt x="202" y="147"/>
                      </a:lnTo>
                      <a:lnTo>
                        <a:pt x="188" y="151"/>
                      </a:lnTo>
                      <a:lnTo>
                        <a:pt x="179" y="153"/>
                      </a:lnTo>
                      <a:lnTo>
                        <a:pt x="160" y="136"/>
                      </a:lnTo>
                      <a:lnTo>
                        <a:pt x="135" y="115"/>
                      </a:lnTo>
                      <a:lnTo>
                        <a:pt x="134" y="107"/>
                      </a:lnTo>
                      <a:lnTo>
                        <a:pt x="134" y="102"/>
                      </a:lnTo>
                      <a:lnTo>
                        <a:pt x="119" y="98"/>
                      </a:lnTo>
                      <a:lnTo>
                        <a:pt x="102" y="95"/>
                      </a:lnTo>
                      <a:lnTo>
                        <a:pt x="33" y="122"/>
                      </a:lnTo>
                      <a:lnTo>
                        <a:pt x="0" y="51"/>
                      </a:lnTo>
                    </a:path>
                  </a:pathLst>
                </a:custGeom>
                <a:solidFill>
                  <a:srgbClr val="FFE0C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grpSp>
              <p:nvGrpSpPr>
                <p:cNvPr id="586" name="Group 536"/>
                <p:cNvGrpSpPr>
                  <a:grpSpLocks/>
                </p:cNvGrpSpPr>
                <p:nvPr/>
              </p:nvGrpSpPr>
              <p:grpSpPr bwMode="auto">
                <a:xfrm>
                  <a:off x="1804" y="3465"/>
                  <a:ext cx="75" cy="78"/>
                  <a:chOff x="1804" y="3465"/>
                  <a:chExt cx="75" cy="78"/>
                </a:xfrm>
              </p:grpSpPr>
              <p:sp>
                <p:nvSpPr>
                  <p:cNvPr id="587" name="Freeform 537"/>
                  <p:cNvSpPr>
                    <a:spLocks/>
                  </p:cNvSpPr>
                  <p:nvPr/>
                </p:nvSpPr>
                <p:spPr bwMode="auto">
                  <a:xfrm>
                    <a:off x="1804" y="3509"/>
                    <a:ext cx="19" cy="34"/>
                  </a:xfrm>
                  <a:custGeom>
                    <a:avLst/>
                    <a:gdLst>
                      <a:gd name="T0" fmla="*/ 18 w 19"/>
                      <a:gd name="T1" fmla="*/ 33 h 34"/>
                      <a:gd name="T2" fmla="*/ 12 w 19"/>
                      <a:gd name="T3" fmla="*/ 24 h 34"/>
                      <a:gd name="T4" fmla="*/ 7 w 19"/>
                      <a:gd name="T5" fmla="*/ 11 h 34"/>
                      <a:gd name="T6" fmla="*/ 0 w 19"/>
                      <a:gd name="T7" fmla="*/ 0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9" h="34">
                        <a:moveTo>
                          <a:pt x="18" y="33"/>
                        </a:moveTo>
                        <a:lnTo>
                          <a:pt x="12" y="24"/>
                        </a:lnTo>
                        <a:lnTo>
                          <a:pt x="7" y="11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588" name="Freeform 538"/>
                  <p:cNvSpPr>
                    <a:spLocks/>
                  </p:cNvSpPr>
                  <p:nvPr/>
                </p:nvSpPr>
                <p:spPr bwMode="auto">
                  <a:xfrm>
                    <a:off x="1840" y="3481"/>
                    <a:ext cx="19" cy="44"/>
                  </a:xfrm>
                  <a:custGeom>
                    <a:avLst/>
                    <a:gdLst>
                      <a:gd name="T0" fmla="*/ 18 w 19"/>
                      <a:gd name="T1" fmla="*/ 43 h 44"/>
                      <a:gd name="T2" fmla="*/ 16 w 19"/>
                      <a:gd name="T3" fmla="*/ 32 h 44"/>
                      <a:gd name="T4" fmla="*/ 8 w 19"/>
                      <a:gd name="T5" fmla="*/ 16 h 44"/>
                      <a:gd name="T6" fmla="*/ 0 w 19"/>
                      <a:gd name="T7" fmla="*/ 0 h 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9" h="44">
                        <a:moveTo>
                          <a:pt x="18" y="43"/>
                        </a:moveTo>
                        <a:lnTo>
                          <a:pt x="16" y="32"/>
                        </a:lnTo>
                        <a:lnTo>
                          <a:pt x="8" y="16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589" name="Freeform 539"/>
                  <p:cNvSpPr>
                    <a:spLocks/>
                  </p:cNvSpPr>
                  <p:nvPr/>
                </p:nvSpPr>
                <p:spPr bwMode="auto">
                  <a:xfrm>
                    <a:off x="1860" y="3465"/>
                    <a:ext cx="19" cy="27"/>
                  </a:xfrm>
                  <a:custGeom>
                    <a:avLst/>
                    <a:gdLst>
                      <a:gd name="T0" fmla="*/ 18 w 19"/>
                      <a:gd name="T1" fmla="*/ 26 h 27"/>
                      <a:gd name="T2" fmla="*/ 15 w 19"/>
                      <a:gd name="T3" fmla="*/ 16 h 27"/>
                      <a:gd name="T4" fmla="*/ 8 w 19"/>
                      <a:gd name="T5" fmla="*/ 8 h 27"/>
                      <a:gd name="T6" fmla="*/ 0 w 19"/>
                      <a:gd name="T7" fmla="*/ 0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9" h="27">
                        <a:moveTo>
                          <a:pt x="18" y="26"/>
                        </a:moveTo>
                        <a:lnTo>
                          <a:pt x="15" y="16"/>
                        </a:lnTo>
                        <a:lnTo>
                          <a:pt x="8" y="8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</p:grpSp>
          <p:sp>
            <p:nvSpPr>
              <p:cNvPr id="571" name="Line 540"/>
              <p:cNvSpPr>
                <a:spLocks noChangeShapeType="1"/>
              </p:cNvSpPr>
              <p:nvPr/>
            </p:nvSpPr>
            <p:spPr bwMode="auto">
              <a:xfrm>
                <a:off x="1812" y="3072"/>
                <a:ext cx="10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72" name="Line 541"/>
              <p:cNvSpPr>
                <a:spLocks noChangeShapeType="1"/>
              </p:cNvSpPr>
              <p:nvPr/>
            </p:nvSpPr>
            <p:spPr bwMode="auto">
              <a:xfrm>
                <a:off x="1758" y="3024"/>
                <a:ext cx="54" cy="4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73" name="Freeform 542"/>
              <p:cNvSpPr>
                <a:spLocks/>
              </p:cNvSpPr>
              <p:nvPr/>
            </p:nvSpPr>
            <p:spPr bwMode="auto">
              <a:xfrm>
                <a:off x="1596" y="3552"/>
                <a:ext cx="302" cy="145"/>
              </a:xfrm>
              <a:custGeom>
                <a:avLst/>
                <a:gdLst>
                  <a:gd name="T0" fmla="*/ 0 w 302"/>
                  <a:gd name="T1" fmla="*/ 0 h 145"/>
                  <a:gd name="T2" fmla="*/ 78 w 302"/>
                  <a:gd name="T3" fmla="*/ 33 h 145"/>
                  <a:gd name="T4" fmla="*/ 104 w 302"/>
                  <a:gd name="T5" fmla="*/ 40 h 145"/>
                  <a:gd name="T6" fmla="*/ 121 w 302"/>
                  <a:gd name="T7" fmla="*/ 63 h 145"/>
                  <a:gd name="T8" fmla="*/ 147 w 302"/>
                  <a:gd name="T9" fmla="*/ 78 h 145"/>
                  <a:gd name="T10" fmla="*/ 172 w 302"/>
                  <a:gd name="T11" fmla="*/ 86 h 145"/>
                  <a:gd name="T12" fmla="*/ 198 w 302"/>
                  <a:gd name="T13" fmla="*/ 93 h 145"/>
                  <a:gd name="T14" fmla="*/ 215 w 302"/>
                  <a:gd name="T15" fmla="*/ 109 h 145"/>
                  <a:gd name="T16" fmla="*/ 241 w 302"/>
                  <a:gd name="T17" fmla="*/ 116 h 145"/>
                  <a:gd name="T18" fmla="*/ 267 w 302"/>
                  <a:gd name="T19" fmla="*/ 124 h 145"/>
                  <a:gd name="T20" fmla="*/ 301 w 302"/>
                  <a:gd name="T21" fmla="*/ 132 h 145"/>
                  <a:gd name="T22" fmla="*/ 269 w 302"/>
                  <a:gd name="T23" fmla="*/ 144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02" h="145">
                    <a:moveTo>
                      <a:pt x="0" y="0"/>
                    </a:moveTo>
                    <a:lnTo>
                      <a:pt x="78" y="33"/>
                    </a:lnTo>
                    <a:lnTo>
                      <a:pt x="104" y="40"/>
                    </a:lnTo>
                    <a:lnTo>
                      <a:pt x="121" y="63"/>
                    </a:lnTo>
                    <a:lnTo>
                      <a:pt x="147" y="78"/>
                    </a:lnTo>
                    <a:lnTo>
                      <a:pt x="172" y="86"/>
                    </a:lnTo>
                    <a:lnTo>
                      <a:pt x="198" y="93"/>
                    </a:lnTo>
                    <a:lnTo>
                      <a:pt x="215" y="109"/>
                    </a:lnTo>
                    <a:lnTo>
                      <a:pt x="241" y="116"/>
                    </a:lnTo>
                    <a:lnTo>
                      <a:pt x="267" y="124"/>
                    </a:lnTo>
                    <a:lnTo>
                      <a:pt x="301" y="132"/>
                    </a:lnTo>
                    <a:lnTo>
                      <a:pt x="269" y="144"/>
                    </a:lnTo>
                  </a:path>
                </a:pathLst>
              </a:custGeom>
              <a:noFill/>
              <a:ln w="76200" cap="rnd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74" name="Freeform 543"/>
              <p:cNvSpPr>
                <a:spLocks/>
              </p:cNvSpPr>
              <p:nvPr/>
            </p:nvSpPr>
            <p:spPr bwMode="auto">
              <a:xfrm>
                <a:off x="1542" y="3648"/>
                <a:ext cx="302" cy="145"/>
              </a:xfrm>
              <a:custGeom>
                <a:avLst/>
                <a:gdLst>
                  <a:gd name="T0" fmla="*/ 0 w 302"/>
                  <a:gd name="T1" fmla="*/ 0 h 145"/>
                  <a:gd name="T2" fmla="*/ 78 w 302"/>
                  <a:gd name="T3" fmla="*/ 33 h 145"/>
                  <a:gd name="T4" fmla="*/ 104 w 302"/>
                  <a:gd name="T5" fmla="*/ 40 h 145"/>
                  <a:gd name="T6" fmla="*/ 121 w 302"/>
                  <a:gd name="T7" fmla="*/ 63 h 145"/>
                  <a:gd name="T8" fmla="*/ 147 w 302"/>
                  <a:gd name="T9" fmla="*/ 78 h 145"/>
                  <a:gd name="T10" fmla="*/ 172 w 302"/>
                  <a:gd name="T11" fmla="*/ 86 h 145"/>
                  <a:gd name="T12" fmla="*/ 198 w 302"/>
                  <a:gd name="T13" fmla="*/ 93 h 145"/>
                  <a:gd name="T14" fmla="*/ 215 w 302"/>
                  <a:gd name="T15" fmla="*/ 109 h 145"/>
                  <a:gd name="T16" fmla="*/ 241 w 302"/>
                  <a:gd name="T17" fmla="*/ 116 h 145"/>
                  <a:gd name="T18" fmla="*/ 267 w 302"/>
                  <a:gd name="T19" fmla="*/ 124 h 145"/>
                  <a:gd name="T20" fmla="*/ 301 w 302"/>
                  <a:gd name="T21" fmla="*/ 132 h 145"/>
                  <a:gd name="T22" fmla="*/ 269 w 302"/>
                  <a:gd name="T23" fmla="*/ 144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02" h="145">
                    <a:moveTo>
                      <a:pt x="0" y="0"/>
                    </a:moveTo>
                    <a:lnTo>
                      <a:pt x="78" y="33"/>
                    </a:lnTo>
                    <a:lnTo>
                      <a:pt x="104" y="40"/>
                    </a:lnTo>
                    <a:lnTo>
                      <a:pt x="121" y="63"/>
                    </a:lnTo>
                    <a:lnTo>
                      <a:pt x="147" y="78"/>
                    </a:lnTo>
                    <a:lnTo>
                      <a:pt x="172" y="86"/>
                    </a:lnTo>
                    <a:lnTo>
                      <a:pt x="198" y="93"/>
                    </a:lnTo>
                    <a:lnTo>
                      <a:pt x="215" y="109"/>
                    </a:lnTo>
                    <a:lnTo>
                      <a:pt x="241" y="116"/>
                    </a:lnTo>
                    <a:lnTo>
                      <a:pt x="267" y="124"/>
                    </a:lnTo>
                    <a:lnTo>
                      <a:pt x="301" y="132"/>
                    </a:lnTo>
                    <a:lnTo>
                      <a:pt x="269" y="144"/>
                    </a:lnTo>
                  </a:path>
                </a:pathLst>
              </a:custGeom>
              <a:noFill/>
              <a:ln w="76200" cap="rnd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75" name="Freeform 544"/>
              <p:cNvSpPr>
                <a:spLocks/>
              </p:cNvSpPr>
              <p:nvPr/>
            </p:nvSpPr>
            <p:spPr bwMode="auto">
              <a:xfrm>
                <a:off x="1488" y="3744"/>
                <a:ext cx="325" cy="193"/>
              </a:xfrm>
              <a:custGeom>
                <a:avLst/>
                <a:gdLst>
                  <a:gd name="T0" fmla="*/ 0 w 325"/>
                  <a:gd name="T1" fmla="*/ 0 h 193"/>
                  <a:gd name="T2" fmla="*/ 84 w 325"/>
                  <a:gd name="T3" fmla="*/ 44 h 193"/>
                  <a:gd name="T4" fmla="*/ 112 w 325"/>
                  <a:gd name="T5" fmla="*/ 53 h 193"/>
                  <a:gd name="T6" fmla="*/ 130 w 325"/>
                  <a:gd name="T7" fmla="*/ 84 h 193"/>
                  <a:gd name="T8" fmla="*/ 158 w 325"/>
                  <a:gd name="T9" fmla="*/ 104 h 193"/>
                  <a:gd name="T10" fmla="*/ 186 w 325"/>
                  <a:gd name="T11" fmla="*/ 114 h 193"/>
                  <a:gd name="T12" fmla="*/ 213 w 325"/>
                  <a:gd name="T13" fmla="*/ 124 h 193"/>
                  <a:gd name="T14" fmla="*/ 232 w 325"/>
                  <a:gd name="T15" fmla="*/ 145 h 193"/>
                  <a:gd name="T16" fmla="*/ 259 w 325"/>
                  <a:gd name="T17" fmla="*/ 154 h 193"/>
                  <a:gd name="T18" fmla="*/ 287 w 325"/>
                  <a:gd name="T19" fmla="*/ 165 h 193"/>
                  <a:gd name="T20" fmla="*/ 324 w 325"/>
                  <a:gd name="T21" fmla="*/ 176 h 193"/>
                  <a:gd name="T22" fmla="*/ 290 w 325"/>
                  <a:gd name="T23" fmla="*/ 192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5" h="193">
                    <a:moveTo>
                      <a:pt x="0" y="0"/>
                    </a:moveTo>
                    <a:lnTo>
                      <a:pt x="84" y="44"/>
                    </a:lnTo>
                    <a:lnTo>
                      <a:pt x="112" y="53"/>
                    </a:lnTo>
                    <a:lnTo>
                      <a:pt x="130" y="84"/>
                    </a:lnTo>
                    <a:lnTo>
                      <a:pt x="158" y="104"/>
                    </a:lnTo>
                    <a:lnTo>
                      <a:pt x="186" y="114"/>
                    </a:lnTo>
                    <a:lnTo>
                      <a:pt x="213" y="124"/>
                    </a:lnTo>
                    <a:lnTo>
                      <a:pt x="232" y="145"/>
                    </a:lnTo>
                    <a:lnTo>
                      <a:pt x="259" y="154"/>
                    </a:lnTo>
                    <a:lnTo>
                      <a:pt x="287" y="165"/>
                    </a:lnTo>
                    <a:lnTo>
                      <a:pt x="324" y="176"/>
                    </a:lnTo>
                    <a:lnTo>
                      <a:pt x="290" y="192"/>
                    </a:lnTo>
                  </a:path>
                </a:pathLst>
              </a:custGeom>
              <a:noFill/>
              <a:ln w="76200" cap="rnd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76" name="Freeform 545"/>
              <p:cNvSpPr>
                <a:spLocks/>
              </p:cNvSpPr>
              <p:nvPr/>
            </p:nvSpPr>
            <p:spPr bwMode="auto">
              <a:xfrm>
                <a:off x="1434" y="3840"/>
                <a:ext cx="325" cy="193"/>
              </a:xfrm>
              <a:custGeom>
                <a:avLst/>
                <a:gdLst>
                  <a:gd name="T0" fmla="*/ 0 w 325"/>
                  <a:gd name="T1" fmla="*/ 0 h 193"/>
                  <a:gd name="T2" fmla="*/ 84 w 325"/>
                  <a:gd name="T3" fmla="*/ 44 h 193"/>
                  <a:gd name="T4" fmla="*/ 112 w 325"/>
                  <a:gd name="T5" fmla="*/ 53 h 193"/>
                  <a:gd name="T6" fmla="*/ 130 w 325"/>
                  <a:gd name="T7" fmla="*/ 84 h 193"/>
                  <a:gd name="T8" fmla="*/ 158 w 325"/>
                  <a:gd name="T9" fmla="*/ 104 h 193"/>
                  <a:gd name="T10" fmla="*/ 186 w 325"/>
                  <a:gd name="T11" fmla="*/ 114 h 193"/>
                  <a:gd name="T12" fmla="*/ 213 w 325"/>
                  <a:gd name="T13" fmla="*/ 124 h 193"/>
                  <a:gd name="T14" fmla="*/ 232 w 325"/>
                  <a:gd name="T15" fmla="*/ 145 h 193"/>
                  <a:gd name="T16" fmla="*/ 259 w 325"/>
                  <a:gd name="T17" fmla="*/ 154 h 193"/>
                  <a:gd name="T18" fmla="*/ 287 w 325"/>
                  <a:gd name="T19" fmla="*/ 165 h 193"/>
                  <a:gd name="T20" fmla="*/ 324 w 325"/>
                  <a:gd name="T21" fmla="*/ 176 h 193"/>
                  <a:gd name="T22" fmla="*/ 290 w 325"/>
                  <a:gd name="T23" fmla="*/ 192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5" h="193">
                    <a:moveTo>
                      <a:pt x="0" y="0"/>
                    </a:moveTo>
                    <a:lnTo>
                      <a:pt x="84" y="44"/>
                    </a:lnTo>
                    <a:lnTo>
                      <a:pt x="112" y="53"/>
                    </a:lnTo>
                    <a:lnTo>
                      <a:pt x="130" y="84"/>
                    </a:lnTo>
                    <a:lnTo>
                      <a:pt x="158" y="104"/>
                    </a:lnTo>
                    <a:lnTo>
                      <a:pt x="186" y="114"/>
                    </a:lnTo>
                    <a:lnTo>
                      <a:pt x="213" y="124"/>
                    </a:lnTo>
                    <a:lnTo>
                      <a:pt x="232" y="145"/>
                    </a:lnTo>
                    <a:lnTo>
                      <a:pt x="259" y="154"/>
                    </a:lnTo>
                    <a:lnTo>
                      <a:pt x="287" y="165"/>
                    </a:lnTo>
                    <a:lnTo>
                      <a:pt x="324" y="176"/>
                    </a:lnTo>
                    <a:lnTo>
                      <a:pt x="290" y="192"/>
                    </a:lnTo>
                  </a:path>
                </a:pathLst>
              </a:custGeom>
              <a:noFill/>
              <a:ln w="76200" cap="rnd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77" name="Freeform 546"/>
              <p:cNvSpPr>
                <a:spLocks/>
              </p:cNvSpPr>
              <p:nvPr/>
            </p:nvSpPr>
            <p:spPr bwMode="auto">
              <a:xfrm>
                <a:off x="1326" y="3936"/>
                <a:ext cx="217" cy="97"/>
              </a:xfrm>
              <a:custGeom>
                <a:avLst/>
                <a:gdLst>
                  <a:gd name="T0" fmla="*/ 0 w 217"/>
                  <a:gd name="T1" fmla="*/ 0 h 97"/>
                  <a:gd name="T2" fmla="*/ 56 w 217"/>
                  <a:gd name="T3" fmla="*/ 22 h 97"/>
                  <a:gd name="T4" fmla="*/ 74 w 217"/>
                  <a:gd name="T5" fmla="*/ 26 h 97"/>
                  <a:gd name="T6" fmla="*/ 87 w 217"/>
                  <a:gd name="T7" fmla="*/ 42 h 97"/>
                  <a:gd name="T8" fmla="*/ 105 w 217"/>
                  <a:gd name="T9" fmla="*/ 52 h 97"/>
                  <a:gd name="T10" fmla="*/ 124 w 217"/>
                  <a:gd name="T11" fmla="*/ 57 h 97"/>
                  <a:gd name="T12" fmla="*/ 142 w 217"/>
                  <a:gd name="T13" fmla="*/ 62 h 97"/>
                  <a:gd name="T14" fmla="*/ 154 w 217"/>
                  <a:gd name="T15" fmla="*/ 72 h 97"/>
                  <a:gd name="T16" fmla="*/ 173 w 217"/>
                  <a:gd name="T17" fmla="*/ 77 h 97"/>
                  <a:gd name="T18" fmla="*/ 191 w 217"/>
                  <a:gd name="T19" fmla="*/ 82 h 97"/>
                  <a:gd name="T20" fmla="*/ 216 w 217"/>
                  <a:gd name="T21" fmla="*/ 88 h 97"/>
                  <a:gd name="T22" fmla="*/ 193 w 217"/>
                  <a:gd name="T23" fmla="*/ 96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7" h="97">
                    <a:moveTo>
                      <a:pt x="0" y="0"/>
                    </a:moveTo>
                    <a:lnTo>
                      <a:pt x="56" y="22"/>
                    </a:lnTo>
                    <a:lnTo>
                      <a:pt x="74" y="26"/>
                    </a:lnTo>
                    <a:lnTo>
                      <a:pt x="87" y="42"/>
                    </a:lnTo>
                    <a:lnTo>
                      <a:pt x="105" y="52"/>
                    </a:lnTo>
                    <a:lnTo>
                      <a:pt x="124" y="57"/>
                    </a:lnTo>
                    <a:lnTo>
                      <a:pt x="142" y="62"/>
                    </a:lnTo>
                    <a:lnTo>
                      <a:pt x="154" y="72"/>
                    </a:lnTo>
                    <a:lnTo>
                      <a:pt x="173" y="77"/>
                    </a:lnTo>
                    <a:lnTo>
                      <a:pt x="191" y="82"/>
                    </a:lnTo>
                    <a:lnTo>
                      <a:pt x="216" y="88"/>
                    </a:lnTo>
                    <a:lnTo>
                      <a:pt x="193" y="96"/>
                    </a:lnTo>
                  </a:path>
                </a:pathLst>
              </a:custGeom>
              <a:noFill/>
              <a:ln w="50800" cap="rnd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78" name="Freeform 547"/>
              <p:cNvSpPr>
                <a:spLocks/>
              </p:cNvSpPr>
              <p:nvPr/>
            </p:nvSpPr>
            <p:spPr bwMode="auto">
              <a:xfrm>
                <a:off x="1218" y="3984"/>
                <a:ext cx="109" cy="49"/>
              </a:xfrm>
              <a:custGeom>
                <a:avLst/>
                <a:gdLst>
                  <a:gd name="T0" fmla="*/ 0 w 109"/>
                  <a:gd name="T1" fmla="*/ 0 h 49"/>
                  <a:gd name="T2" fmla="*/ 28 w 109"/>
                  <a:gd name="T3" fmla="*/ 11 h 49"/>
                  <a:gd name="T4" fmla="*/ 37 w 109"/>
                  <a:gd name="T5" fmla="*/ 13 h 49"/>
                  <a:gd name="T6" fmla="*/ 43 w 109"/>
                  <a:gd name="T7" fmla="*/ 21 h 49"/>
                  <a:gd name="T8" fmla="*/ 52 w 109"/>
                  <a:gd name="T9" fmla="*/ 26 h 49"/>
                  <a:gd name="T10" fmla="*/ 62 w 109"/>
                  <a:gd name="T11" fmla="*/ 28 h 49"/>
                  <a:gd name="T12" fmla="*/ 71 w 109"/>
                  <a:gd name="T13" fmla="*/ 31 h 49"/>
                  <a:gd name="T14" fmla="*/ 77 w 109"/>
                  <a:gd name="T15" fmla="*/ 36 h 49"/>
                  <a:gd name="T16" fmla="*/ 86 w 109"/>
                  <a:gd name="T17" fmla="*/ 38 h 49"/>
                  <a:gd name="T18" fmla="*/ 95 w 109"/>
                  <a:gd name="T19" fmla="*/ 41 h 49"/>
                  <a:gd name="T20" fmla="*/ 108 w 109"/>
                  <a:gd name="T21" fmla="*/ 44 h 49"/>
                  <a:gd name="T22" fmla="*/ 96 w 109"/>
                  <a:gd name="T23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9" h="49">
                    <a:moveTo>
                      <a:pt x="0" y="0"/>
                    </a:moveTo>
                    <a:lnTo>
                      <a:pt x="28" y="11"/>
                    </a:lnTo>
                    <a:lnTo>
                      <a:pt x="37" y="13"/>
                    </a:lnTo>
                    <a:lnTo>
                      <a:pt x="43" y="21"/>
                    </a:lnTo>
                    <a:lnTo>
                      <a:pt x="52" y="26"/>
                    </a:lnTo>
                    <a:lnTo>
                      <a:pt x="62" y="28"/>
                    </a:lnTo>
                    <a:lnTo>
                      <a:pt x="71" y="31"/>
                    </a:lnTo>
                    <a:lnTo>
                      <a:pt x="77" y="36"/>
                    </a:lnTo>
                    <a:lnTo>
                      <a:pt x="86" y="38"/>
                    </a:lnTo>
                    <a:lnTo>
                      <a:pt x="95" y="41"/>
                    </a:lnTo>
                    <a:lnTo>
                      <a:pt x="108" y="44"/>
                    </a:lnTo>
                    <a:lnTo>
                      <a:pt x="96" y="48"/>
                    </a:lnTo>
                  </a:path>
                </a:pathLst>
              </a:custGeom>
              <a:noFill/>
              <a:ln w="76200" cap="rnd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79" name="Freeform 548"/>
              <p:cNvSpPr>
                <a:spLocks/>
              </p:cNvSpPr>
              <p:nvPr/>
            </p:nvSpPr>
            <p:spPr bwMode="auto">
              <a:xfrm>
                <a:off x="1866" y="3552"/>
                <a:ext cx="163" cy="97"/>
              </a:xfrm>
              <a:custGeom>
                <a:avLst/>
                <a:gdLst>
                  <a:gd name="T0" fmla="*/ 0 w 163"/>
                  <a:gd name="T1" fmla="*/ 0 h 97"/>
                  <a:gd name="T2" fmla="*/ 42 w 163"/>
                  <a:gd name="T3" fmla="*/ 22 h 97"/>
                  <a:gd name="T4" fmla="*/ 56 w 163"/>
                  <a:gd name="T5" fmla="*/ 26 h 97"/>
                  <a:gd name="T6" fmla="*/ 65 w 163"/>
                  <a:gd name="T7" fmla="*/ 42 h 97"/>
                  <a:gd name="T8" fmla="*/ 79 w 163"/>
                  <a:gd name="T9" fmla="*/ 52 h 97"/>
                  <a:gd name="T10" fmla="*/ 93 w 163"/>
                  <a:gd name="T11" fmla="*/ 57 h 97"/>
                  <a:gd name="T12" fmla="*/ 106 w 163"/>
                  <a:gd name="T13" fmla="*/ 62 h 97"/>
                  <a:gd name="T14" fmla="*/ 116 w 163"/>
                  <a:gd name="T15" fmla="*/ 72 h 97"/>
                  <a:gd name="T16" fmla="*/ 129 w 163"/>
                  <a:gd name="T17" fmla="*/ 77 h 97"/>
                  <a:gd name="T18" fmla="*/ 143 w 163"/>
                  <a:gd name="T19" fmla="*/ 82 h 97"/>
                  <a:gd name="T20" fmla="*/ 162 w 163"/>
                  <a:gd name="T21" fmla="*/ 88 h 97"/>
                  <a:gd name="T22" fmla="*/ 145 w 163"/>
                  <a:gd name="T23" fmla="*/ 96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3" h="97">
                    <a:moveTo>
                      <a:pt x="0" y="0"/>
                    </a:moveTo>
                    <a:lnTo>
                      <a:pt x="42" y="22"/>
                    </a:lnTo>
                    <a:lnTo>
                      <a:pt x="56" y="26"/>
                    </a:lnTo>
                    <a:lnTo>
                      <a:pt x="65" y="42"/>
                    </a:lnTo>
                    <a:lnTo>
                      <a:pt x="79" y="52"/>
                    </a:lnTo>
                    <a:lnTo>
                      <a:pt x="93" y="57"/>
                    </a:lnTo>
                    <a:lnTo>
                      <a:pt x="106" y="62"/>
                    </a:lnTo>
                    <a:lnTo>
                      <a:pt x="116" y="72"/>
                    </a:lnTo>
                    <a:lnTo>
                      <a:pt x="129" y="77"/>
                    </a:lnTo>
                    <a:lnTo>
                      <a:pt x="143" y="82"/>
                    </a:lnTo>
                    <a:lnTo>
                      <a:pt x="162" y="88"/>
                    </a:lnTo>
                    <a:lnTo>
                      <a:pt x="145" y="96"/>
                    </a:lnTo>
                  </a:path>
                </a:pathLst>
              </a:custGeom>
              <a:noFill/>
              <a:ln w="76200" cap="rnd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80" name="Freeform 549"/>
              <p:cNvSpPr>
                <a:spLocks/>
              </p:cNvSpPr>
              <p:nvPr/>
            </p:nvSpPr>
            <p:spPr bwMode="auto">
              <a:xfrm>
                <a:off x="1866" y="3792"/>
                <a:ext cx="217" cy="49"/>
              </a:xfrm>
              <a:custGeom>
                <a:avLst/>
                <a:gdLst>
                  <a:gd name="T0" fmla="*/ 0 w 217"/>
                  <a:gd name="T1" fmla="*/ 0 h 49"/>
                  <a:gd name="T2" fmla="*/ 56 w 217"/>
                  <a:gd name="T3" fmla="*/ 11 h 49"/>
                  <a:gd name="T4" fmla="*/ 74 w 217"/>
                  <a:gd name="T5" fmla="*/ 13 h 49"/>
                  <a:gd name="T6" fmla="*/ 87 w 217"/>
                  <a:gd name="T7" fmla="*/ 21 h 49"/>
                  <a:gd name="T8" fmla="*/ 105 w 217"/>
                  <a:gd name="T9" fmla="*/ 26 h 49"/>
                  <a:gd name="T10" fmla="*/ 124 w 217"/>
                  <a:gd name="T11" fmla="*/ 28 h 49"/>
                  <a:gd name="T12" fmla="*/ 142 w 217"/>
                  <a:gd name="T13" fmla="*/ 31 h 49"/>
                  <a:gd name="T14" fmla="*/ 154 w 217"/>
                  <a:gd name="T15" fmla="*/ 36 h 49"/>
                  <a:gd name="T16" fmla="*/ 173 w 217"/>
                  <a:gd name="T17" fmla="*/ 38 h 49"/>
                  <a:gd name="T18" fmla="*/ 191 w 217"/>
                  <a:gd name="T19" fmla="*/ 41 h 49"/>
                  <a:gd name="T20" fmla="*/ 216 w 217"/>
                  <a:gd name="T21" fmla="*/ 44 h 49"/>
                  <a:gd name="T22" fmla="*/ 193 w 217"/>
                  <a:gd name="T23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7" h="49">
                    <a:moveTo>
                      <a:pt x="0" y="0"/>
                    </a:moveTo>
                    <a:lnTo>
                      <a:pt x="56" y="11"/>
                    </a:lnTo>
                    <a:lnTo>
                      <a:pt x="74" y="13"/>
                    </a:lnTo>
                    <a:lnTo>
                      <a:pt x="87" y="21"/>
                    </a:lnTo>
                    <a:lnTo>
                      <a:pt x="105" y="26"/>
                    </a:lnTo>
                    <a:lnTo>
                      <a:pt x="124" y="28"/>
                    </a:lnTo>
                    <a:lnTo>
                      <a:pt x="142" y="31"/>
                    </a:lnTo>
                    <a:lnTo>
                      <a:pt x="154" y="36"/>
                    </a:lnTo>
                    <a:lnTo>
                      <a:pt x="173" y="38"/>
                    </a:lnTo>
                    <a:lnTo>
                      <a:pt x="191" y="41"/>
                    </a:lnTo>
                    <a:lnTo>
                      <a:pt x="216" y="44"/>
                    </a:lnTo>
                    <a:lnTo>
                      <a:pt x="193" y="48"/>
                    </a:lnTo>
                  </a:path>
                </a:pathLst>
              </a:custGeom>
              <a:noFill/>
              <a:ln w="76200" cap="rnd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81" name="Freeform 550"/>
              <p:cNvSpPr>
                <a:spLocks/>
              </p:cNvSpPr>
              <p:nvPr/>
            </p:nvSpPr>
            <p:spPr bwMode="auto">
              <a:xfrm>
                <a:off x="1866" y="3888"/>
                <a:ext cx="217" cy="49"/>
              </a:xfrm>
              <a:custGeom>
                <a:avLst/>
                <a:gdLst>
                  <a:gd name="T0" fmla="*/ 0 w 217"/>
                  <a:gd name="T1" fmla="*/ 0 h 49"/>
                  <a:gd name="T2" fmla="*/ 56 w 217"/>
                  <a:gd name="T3" fmla="*/ 11 h 49"/>
                  <a:gd name="T4" fmla="*/ 74 w 217"/>
                  <a:gd name="T5" fmla="*/ 13 h 49"/>
                  <a:gd name="T6" fmla="*/ 87 w 217"/>
                  <a:gd name="T7" fmla="*/ 21 h 49"/>
                  <a:gd name="T8" fmla="*/ 105 w 217"/>
                  <a:gd name="T9" fmla="*/ 26 h 49"/>
                  <a:gd name="T10" fmla="*/ 124 w 217"/>
                  <a:gd name="T11" fmla="*/ 28 h 49"/>
                  <a:gd name="T12" fmla="*/ 142 w 217"/>
                  <a:gd name="T13" fmla="*/ 31 h 49"/>
                  <a:gd name="T14" fmla="*/ 154 w 217"/>
                  <a:gd name="T15" fmla="*/ 36 h 49"/>
                  <a:gd name="T16" fmla="*/ 173 w 217"/>
                  <a:gd name="T17" fmla="*/ 38 h 49"/>
                  <a:gd name="T18" fmla="*/ 191 w 217"/>
                  <a:gd name="T19" fmla="*/ 41 h 49"/>
                  <a:gd name="T20" fmla="*/ 216 w 217"/>
                  <a:gd name="T21" fmla="*/ 44 h 49"/>
                  <a:gd name="T22" fmla="*/ 193 w 217"/>
                  <a:gd name="T23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7" h="49">
                    <a:moveTo>
                      <a:pt x="0" y="0"/>
                    </a:moveTo>
                    <a:lnTo>
                      <a:pt x="56" y="11"/>
                    </a:lnTo>
                    <a:lnTo>
                      <a:pt x="74" y="13"/>
                    </a:lnTo>
                    <a:lnTo>
                      <a:pt x="87" y="21"/>
                    </a:lnTo>
                    <a:lnTo>
                      <a:pt x="105" y="26"/>
                    </a:lnTo>
                    <a:lnTo>
                      <a:pt x="124" y="28"/>
                    </a:lnTo>
                    <a:lnTo>
                      <a:pt x="142" y="31"/>
                    </a:lnTo>
                    <a:lnTo>
                      <a:pt x="154" y="36"/>
                    </a:lnTo>
                    <a:lnTo>
                      <a:pt x="173" y="38"/>
                    </a:lnTo>
                    <a:lnTo>
                      <a:pt x="191" y="41"/>
                    </a:lnTo>
                    <a:lnTo>
                      <a:pt x="216" y="44"/>
                    </a:lnTo>
                    <a:lnTo>
                      <a:pt x="193" y="48"/>
                    </a:lnTo>
                  </a:path>
                </a:pathLst>
              </a:custGeom>
              <a:noFill/>
              <a:ln w="76200" cap="rnd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82" name="Freeform 551"/>
              <p:cNvSpPr>
                <a:spLocks/>
              </p:cNvSpPr>
              <p:nvPr/>
            </p:nvSpPr>
            <p:spPr bwMode="auto">
              <a:xfrm>
                <a:off x="1866" y="3984"/>
                <a:ext cx="163" cy="49"/>
              </a:xfrm>
              <a:custGeom>
                <a:avLst/>
                <a:gdLst>
                  <a:gd name="T0" fmla="*/ 0 w 163"/>
                  <a:gd name="T1" fmla="*/ 0 h 49"/>
                  <a:gd name="T2" fmla="*/ 42 w 163"/>
                  <a:gd name="T3" fmla="*/ 11 h 49"/>
                  <a:gd name="T4" fmla="*/ 56 w 163"/>
                  <a:gd name="T5" fmla="*/ 13 h 49"/>
                  <a:gd name="T6" fmla="*/ 65 w 163"/>
                  <a:gd name="T7" fmla="*/ 21 h 49"/>
                  <a:gd name="T8" fmla="*/ 79 w 163"/>
                  <a:gd name="T9" fmla="*/ 26 h 49"/>
                  <a:gd name="T10" fmla="*/ 93 w 163"/>
                  <a:gd name="T11" fmla="*/ 28 h 49"/>
                  <a:gd name="T12" fmla="*/ 106 w 163"/>
                  <a:gd name="T13" fmla="*/ 31 h 49"/>
                  <a:gd name="T14" fmla="*/ 116 w 163"/>
                  <a:gd name="T15" fmla="*/ 36 h 49"/>
                  <a:gd name="T16" fmla="*/ 129 w 163"/>
                  <a:gd name="T17" fmla="*/ 38 h 49"/>
                  <a:gd name="T18" fmla="*/ 143 w 163"/>
                  <a:gd name="T19" fmla="*/ 41 h 49"/>
                  <a:gd name="T20" fmla="*/ 162 w 163"/>
                  <a:gd name="T21" fmla="*/ 44 h 49"/>
                  <a:gd name="T22" fmla="*/ 145 w 163"/>
                  <a:gd name="T23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3" h="49">
                    <a:moveTo>
                      <a:pt x="0" y="0"/>
                    </a:moveTo>
                    <a:lnTo>
                      <a:pt x="42" y="11"/>
                    </a:lnTo>
                    <a:lnTo>
                      <a:pt x="56" y="13"/>
                    </a:lnTo>
                    <a:lnTo>
                      <a:pt x="65" y="21"/>
                    </a:lnTo>
                    <a:lnTo>
                      <a:pt x="79" y="26"/>
                    </a:lnTo>
                    <a:lnTo>
                      <a:pt x="93" y="28"/>
                    </a:lnTo>
                    <a:lnTo>
                      <a:pt x="106" y="31"/>
                    </a:lnTo>
                    <a:lnTo>
                      <a:pt x="116" y="36"/>
                    </a:lnTo>
                    <a:lnTo>
                      <a:pt x="129" y="38"/>
                    </a:lnTo>
                    <a:lnTo>
                      <a:pt x="143" y="41"/>
                    </a:lnTo>
                    <a:lnTo>
                      <a:pt x="162" y="44"/>
                    </a:lnTo>
                    <a:lnTo>
                      <a:pt x="145" y="48"/>
                    </a:lnTo>
                  </a:path>
                </a:pathLst>
              </a:custGeom>
              <a:noFill/>
              <a:ln w="76200" cap="rnd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83" name="Line 552"/>
              <p:cNvSpPr>
                <a:spLocks noChangeShapeType="1"/>
              </p:cNvSpPr>
              <p:nvPr/>
            </p:nvSpPr>
            <p:spPr bwMode="auto">
              <a:xfrm>
                <a:off x="1920" y="3696"/>
                <a:ext cx="162" cy="48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84" name="Rectangle 553"/>
              <p:cNvSpPr>
                <a:spLocks noChangeArrowheads="1"/>
              </p:cNvSpPr>
              <p:nvPr/>
            </p:nvSpPr>
            <p:spPr bwMode="auto">
              <a:xfrm rot="1260000">
                <a:off x="1492" y="3704"/>
                <a:ext cx="316" cy="129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pt-BR" altLang="pt-BR" sz="800"/>
                  <a:t>2254</a:t>
                </a:r>
              </a:p>
            </p:txBody>
          </p:sp>
        </p:grpSp>
      </p:grpSp>
      <p:pic>
        <p:nvPicPr>
          <p:cNvPr id="4" name="Slide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035" y="6211431"/>
            <a:ext cx="609600" cy="609600"/>
          </a:xfrm>
          <a:prstGeom prst="rect">
            <a:avLst/>
          </a:prstGeom>
        </p:spPr>
      </p:pic>
      <p:grpSp>
        <p:nvGrpSpPr>
          <p:cNvPr id="223" name="Agrupar 222"/>
          <p:cNvGrpSpPr/>
          <p:nvPr/>
        </p:nvGrpSpPr>
        <p:grpSpPr>
          <a:xfrm>
            <a:off x="10626114" y="188641"/>
            <a:ext cx="1446550" cy="6615472"/>
            <a:chOff x="10626114" y="188641"/>
            <a:chExt cx="1446550" cy="6615472"/>
          </a:xfrm>
        </p:grpSpPr>
        <p:pic>
          <p:nvPicPr>
            <p:cNvPr id="224" name="Imagem 22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6114" y="188641"/>
              <a:ext cx="1446550" cy="1446550"/>
            </a:xfrm>
            <a:prstGeom prst="rect">
              <a:avLst/>
            </a:prstGeom>
          </p:spPr>
        </p:pic>
        <p:sp>
          <p:nvSpPr>
            <p:cNvPr id="225" name="Text Box 6"/>
            <p:cNvSpPr txBox="1">
              <a:spLocks noChangeArrowheads="1"/>
            </p:cNvSpPr>
            <p:nvPr/>
          </p:nvSpPr>
          <p:spPr bwMode="auto">
            <a:xfrm>
              <a:off x="11548023" y="6327059"/>
              <a:ext cx="524641" cy="477054"/>
            </a:xfrm>
            <a:prstGeom prst="rect">
              <a:avLst/>
            </a:prstGeom>
            <a:gradFill rotWithShape="0">
              <a:gsLst>
                <a:gs pos="0">
                  <a:srgbClr val="6699FF"/>
                </a:gs>
                <a:gs pos="100000">
                  <a:srgbClr val="EAEAEA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altLang="pt-BR" b="1" dirty="0"/>
                <a:t>MAG</a:t>
              </a:r>
            </a:p>
            <a:p>
              <a:pPr algn="ctr">
                <a:spcBef>
                  <a:spcPct val="50000"/>
                </a:spcBef>
              </a:pPr>
              <a:endParaRPr lang="pt-BR" altLang="pt-BR" b="1" dirty="0"/>
            </a:p>
          </p:txBody>
        </p:sp>
      </p:grpSp>
      <p:sp>
        <p:nvSpPr>
          <p:cNvPr id="226" name="Retângulo 225"/>
          <p:cNvSpPr/>
          <p:nvPr/>
        </p:nvSpPr>
        <p:spPr>
          <a:xfrm>
            <a:off x="13792" y="6177939"/>
            <a:ext cx="753616" cy="7074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780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5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5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16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6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6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459" grpId="0" uiExpand="1" build="p" animBg="1"/>
      <p:bldP spid="564" grpId="0" uiExpand="1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3" name="Objec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096490"/>
              </p:ext>
            </p:extLst>
          </p:nvPr>
        </p:nvGraphicFramePr>
        <p:xfrm>
          <a:off x="7843070" y="3342350"/>
          <a:ext cx="629194" cy="15268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206" name="ClipArt" r:id="rId5" imgW="1509480" imgH="3660480" progId="MS_ClipArt_Gallery.2">
                  <p:embed/>
                </p:oleObj>
              </mc:Choice>
              <mc:Fallback>
                <p:oleObj name="ClipArt" r:id="rId5" imgW="1509480" imgH="3660480" progId="MS_ClipArt_Gallery.2">
                  <p:embed/>
                  <p:pic>
                    <p:nvPicPr>
                      <p:cNvPr id="0" name="Object 3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43070" y="3342350"/>
                        <a:ext cx="629194" cy="15268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4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4530760"/>
              </p:ext>
            </p:extLst>
          </p:nvPr>
        </p:nvGraphicFramePr>
        <p:xfrm>
          <a:off x="1790205" y="2414818"/>
          <a:ext cx="546697" cy="16622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207" name="ClipArt" r:id="rId7" imgW="1204560" imgH="3660480" progId="MS_ClipArt_Gallery.2">
                  <p:embed/>
                </p:oleObj>
              </mc:Choice>
              <mc:Fallback>
                <p:oleObj name="ClipArt" r:id="rId7" imgW="1204560" imgH="3660480" progId="MS_ClipArt_Gallery.2">
                  <p:embed/>
                  <p:pic>
                    <p:nvPicPr>
                      <p:cNvPr id="0" name="Object 4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0205" y="2414818"/>
                        <a:ext cx="546697" cy="16622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2641104" y="3140305"/>
            <a:ext cx="2590800" cy="369974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EAEAEA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47625" cmpd="thickThin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BR" altLang="pt-BR" sz="1800" b="1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Ampla</a:t>
            </a: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5142732" y="3710649"/>
            <a:ext cx="2616200" cy="369974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333399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47625" cmpd="thickThin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pt-BR" altLang="pt-BR" sz="1800" b="1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Curiosa</a:t>
            </a:r>
          </a:p>
        </p:txBody>
      </p:sp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5041738" y="2550662"/>
            <a:ext cx="2767012" cy="369974"/>
          </a:xfrm>
          <a:prstGeom prst="rect">
            <a:avLst/>
          </a:prstGeom>
          <a:gradFill flip="none" rotWithShape="1">
            <a:gsLst>
              <a:gs pos="0">
                <a:srgbClr val="3366FF"/>
              </a:gs>
              <a:gs pos="100000">
                <a:srgbClr val="EAEAEA"/>
              </a:gs>
            </a:gsLst>
            <a:lin ang="10800000" scaled="1"/>
            <a:tileRect/>
          </a:gradFill>
          <a:ln>
            <a:noFill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altLang="pt-BR" sz="1800" b="1" dirty="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Interessante</a:t>
            </a:r>
          </a:p>
        </p:txBody>
      </p:sp>
      <p:graphicFrame>
        <p:nvGraphicFramePr>
          <p:cNvPr id="20488" name="Objec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2705806"/>
              </p:ext>
            </p:extLst>
          </p:nvPr>
        </p:nvGraphicFramePr>
        <p:xfrm>
          <a:off x="7445213" y="1885499"/>
          <a:ext cx="1166040" cy="12374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208" name="ClipArt" r:id="rId9" imgW="3444840" imgH="3657240" progId="MS_ClipArt_Gallery.2">
                  <p:embed/>
                </p:oleObj>
              </mc:Choice>
              <mc:Fallback>
                <p:oleObj name="ClipArt" r:id="rId9" imgW="3444840" imgH="3657240" progId="MS_ClipArt_Gallery.2">
                  <p:embed/>
                  <p:pic>
                    <p:nvPicPr>
                      <p:cNvPr id="0" name="Object 8"/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45213" y="1885499"/>
                        <a:ext cx="1166040" cy="12374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0" name="Text Box 5"/>
          <p:cNvSpPr txBox="1">
            <a:spLocks noChangeArrowheads="1"/>
          </p:cNvSpPr>
          <p:nvPr/>
        </p:nvSpPr>
        <p:spPr bwMode="auto">
          <a:xfrm>
            <a:off x="1775520" y="188640"/>
            <a:ext cx="6858000" cy="1446550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A0BCE4"/>
              </a:gs>
            </a:gsLst>
            <a:lin ang="5400000" scaled="1"/>
          </a:gradFill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pt-BR" altLang="pt-BR" sz="2200" b="1" dirty="0">
              <a:latin typeface="Arial Black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pt-BR" altLang="pt-BR" sz="2200" b="1" dirty="0">
                <a:latin typeface="Arial Black" pitchFamily="34" charset="0"/>
              </a:rPr>
              <a:t>MEDICINA FORENSE ou MEDICINA LEGAL</a:t>
            </a:r>
          </a:p>
          <a:p>
            <a:pPr algn="ctr">
              <a:spcBef>
                <a:spcPct val="50000"/>
              </a:spcBef>
            </a:pPr>
            <a:r>
              <a:rPr lang="pt-BR" alt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Popularidade</a:t>
            </a:r>
          </a:p>
        </p:txBody>
      </p:sp>
      <p:pic>
        <p:nvPicPr>
          <p:cNvPr id="75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978" y="4950015"/>
            <a:ext cx="2747479" cy="1428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5030152"/>
            <a:ext cx="1995502" cy="1279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504" y="4797152"/>
            <a:ext cx="1817960" cy="1817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lide 2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792" y="6260786"/>
            <a:ext cx="609600" cy="609600"/>
          </a:xfrm>
          <a:prstGeom prst="rect">
            <a:avLst/>
          </a:prstGeom>
        </p:spPr>
      </p:pic>
      <p:grpSp>
        <p:nvGrpSpPr>
          <p:cNvPr id="15" name="Agrupar 14"/>
          <p:cNvGrpSpPr/>
          <p:nvPr/>
        </p:nvGrpSpPr>
        <p:grpSpPr>
          <a:xfrm>
            <a:off x="10626114" y="188641"/>
            <a:ext cx="1446550" cy="6615472"/>
            <a:chOff x="10626114" y="188641"/>
            <a:chExt cx="1446550" cy="6615472"/>
          </a:xfrm>
        </p:grpSpPr>
        <p:pic>
          <p:nvPicPr>
            <p:cNvPr id="16" name="Imagem 15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6114" y="188641"/>
              <a:ext cx="1446550" cy="1446550"/>
            </a:xfrm>
            <a:prstGeom prst="rect">
              <a:avLst/>
            </a:prstGeom>
          </p:spPr>
        </p:pic>
        <p:sp>
          <p:nvSpPr>
            <p:cNvPr id="17" name="Text Box 6"/>
            <p:cNvSpPr txBox="1">
              <a:spLocks noChangeArrowheads="1"/>
            </p:cNvSpPr>
            <p:nvPr/>
          </p:nvSpPr>
          <p:spPr bwMode="auto">
            <a:xfrm>
              <a:off x="11548023" y="6327059"/>
              <a:ext cx="524641" cy="477054"/>
            </a:xfrm>
            <a:prstGeom prst="rect">
              <a:avLst/>
            </a:prstGeom>
            <a:gradFill rotWithShape="0">
              <a:gsLst>
                <a:gs pos="0">
                  <a:srgbClr val="6699FF"/>
                </a:gs>
                <a:gs pos="100000">
                  <a:srgbClr val="EAEAEA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altLang="pt-BR" b="1" dirty="0"/>
                <a:t>MAG</a:t>
              </a:r>
            </a:p>
            <a:p>
              <a:pPr algn="ctr">
                <a:spcBef>
                  <a:spcPct val="50000"/>
                </a:spcBef>
              </a:pPr>
              <a:endParaRPr lang="pt-BR" altLang="pt-BR" b="1" dirty="0"/>
            </a:p>
          </p:txBody>
        </p:sp>
      </p:grpSp>
      <p:sp>
        <p:nvSpPr>
          <p:cNvPr id="18" name="Retângulo 17"/>
          <p:cNvSpPr/>
          <p:nvPr/>
        </p:nvSpPr>
        <p:spPr>
          <a:xfrm>
            <a:off x="13792" y="6177939"/>
            <a:ext cx="753616" cy="7074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10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0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485" grpId="0" animBg="1"/>
      <p:bldP spid="20486" grpId="0" animBg="1"/>
      <p:bldP spid="20487" grpId="0" animBg="1"/>
      <p:bldP spid="7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3756720" y="1886574"/>
            <a:ext cx="2895600" cy="462307"/>
          </a:xfrm>
          <a:prstGeom prst="rect">
            <a:avLst/>
          </a:prstGeom>
          <a:gradFill flip="none" rotWithShape="1">
            <a:gsLst>
              <a:gs pos="0">
                <a:srgbClr val="FF6600"/>
              </a:gs>
              <a:gs pos="100000">
                <a:srgbClr val="EAEAEA"/>
              </a:gs>
            </a:gsLst>
            <a:lin ang="10800000" scaled="1"/>
            <a:tileRect/>
          </a:gradFill>
          <a:ln>
            <a:noFill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altLang="pt-BR" sz="2400" b="1">
                <a:latin typeface="Arial" charset="0"/>
              </a:rPr>
              <a:t>Objetivos</a:t>
            </a: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1775520" y="2780929"/>
            <a:ext cx="6858000" cy="3478517"/>
          </a:xfrm>
          <a:prstGeom prst="rect">
            <a:avLst/>
          </a:prstGeom>
          <a:gradFill rotWithShape="0">
            <a:gsLst>
              <a:gs pos="0">
                <a:srgbClr val="84D698"/>
              </a:gs>
              <a:gs pos="100000">
                <a:srgbClr val="EAEAEA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square"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altLang="pt-BR" sz="2000" b="1" dirty="0">
                <a:latin typeface="Arial" charset="0"/>
              </a:rPr>
              <a:t>Dar ao estudante de Medicina noções sobre conceitos e atividades na área Médico-Legal aplicáveis à formação e atuação do profissional como GENERALISTA, não tendo a pretensão de qualificar especialistas.</a:t>
            </a:r>
          </a:p>
          <a:p>
            <a:pPr algn="ctr" eaLnBrk="0" hangingPunct="0">
              <a:spcBef>
                <a:spcPct val="50000"/>
              </a:spcBef>
            </a:pPr>
            <a:endParaRPr lang="pt-BR" altLang="pt-BR" sz="2000" b="1" dirty="0">
              <a:latin typeface="Arial" charset="0"/>
            </a:endParaRPr>
          </a:p>
          <a:p>
            <a:pPr algn="ctr" eaLnBrk="0" hangingPunct="0">
              <a:spcBef>
                <a:spcPct val="50000"/>
              </a:spcBef>
            </a:pPr>
            <a:r>
              <a:rPr lang="pt-BR" altLang="pt-BR" sz="2000" b="1" dirty="0">
                <a:latin typeface="Arial" charset="0"/>
              </a:rPr>
              <a:t>OU SEJA, FORNECER BASES TEÓRICAS E PRÁTICAS QUE PERMITAM O MELHOR EXERCÍCIO POSSÍVEL DA PROFISSÃO NA BUSCA DE EVITAR PROBLEMAS LEGAIS!</a:t>
            </a:r>
          </a:p>
        </p:txBody>
      </p:sp>
      <p:sp>
        <p:nvSpPr>
          <p:cNvPr id="67" name="Text Box 5"/>
          <p:cNvSpPr txBox="1">
            <a:spLocks noChangeArrowheads="1"/>
          </p:cNvSpPr>
          <p:nvPr/>
        </p:nvSpPr>
        <p:spPr bwMode="auto">
          <a:xfrm>
            <a:off x="1775520" y="188640"/>
            <a:ext cx="6858000" cy="1446550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A0BCE4"/>
              </a:gs>
            </a:gsLst>
            <a:lin ang="5400000" scaled="1"/>
          </a:gradFill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pt-BR" altLang="pt-BR" sz="2200" b="1" dirty="0">
              <a:latin typeface="Arial Black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pt-BR" altLang="pt-BR" sz="2200" b="1" dirty="0">
                <a:latin typeface="Arial Black" pitchFamily="34" charset="0"/>
              </a:rPr>
              <a:t>MEDICINA FORENSE ou MEDICINA LEGAL</a:t>
            </a:r>
          </a:p>
          <a:p>
            <a:pPr algn="ctr">
              <a:spcBef>
                <a:spcPct val="50000"/>
              </a:spcBef>
            </a:pPr>
            <a:r>
              <a:rPr lang="pt-BR" alt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Ensino na Graduação</a:t>
            </a:r>
          </a:p>
        </p:txBody>
      </p:sp>
      <p:pic>
        <p:nvPicPr>
          <p:cNvPr id="2" name="Slide 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92" y="6263149"/>
            <a:ext cx="609600" cy="609600"/>
          </a:xfrm>
          <a:prstGeom prst="rect">
            <a:avLst/>
          </a:prstGeom>
        </p:spPr>
      </p:pic>
      <p:grpSp>
        <p:nvGrpSpPr>
          <p:cNvPr id="8" name="Agrupar 7"/>
          <p:cNvGrpSpPr/>
          <p:nvPr/>
        </p:nvGrpSpPr>
        <p:grpSpPr>
          <a:xfrm>
            <a:off x="10626114" y="188641"/>
            <a:ext cx="1446550" cy="6615472"/>
            <a:chOff x="10626114" y="188641"/>
            <a:chExt cx="1446550" cy="6615472"/>
          </a:xfrm>
        </p:grpSpPr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6114" y="188641"/>
              <a:ext cx="1446550" cy="1446550"/>
            </a:xfrm>
            <a:prstGeom prst="rect">
              <a:avLst/>
            </a:prstGeom>
          </p:spPr>
        </p:pic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>
              <a:off x="11548023" y="6327059"/>
              <a:ext cx="524641" cy="477054"/>
            </a:xfrm>
            <a:prstGeom prst="rect">
              <a:avLst/>
            </a:prstGeom>
            <a:gradFill rotWithShape="0">
              <a:gsLst>
                <a:gs pos="0">
                  <a:srgbClr val="6699FF"/>
                </a:gs>
                <a:gs pos="100000">
                  <a:srgbClr val="EAEAEA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altLang="pt-BR" b="1" dirty="0"/>
                <a:t>MAG</a:t>
              </a:r>
            </a:p>
            <a:p>
              <a:pPr algn="ctr">
                <a:spcBef>
                  <a:spcPct val="50000"/>
                </a:spcBef>
              </a:pPr>
              <a:endParaRPr lang="pt-BR" altLang="pt-BR" b="1" dirty="0"/>
            </a:p>
          </p:txBody>
        </p:sp>
      </p:grpSp>
      <p:sp>
        <p:nvSpPr>
          <p:cNvPr id="11" name="Retângulo 10"/>
          <p:cNvSpPr/>
          <p:nvPr/>
        </p:nvSpPr>
        <p:spPr>
          <a:xfrm>
            <a:off x="13792" y="6177939"/>
            <a:ext cx="753616" cy="7074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955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72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50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50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50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4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507" grpId="0" animBg="1"/>
      <p:bldP spid="21508" grpId="0" uiExpand="1" build="p" animBg="1"/>
      <p:bldP spid="6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3756720" y="1886574"/>
            <a:ext cx="2895600" cy="462307"/>
          </a:xfrm>
          <a:prstGeom prst="rect">
            <a:avLst/>
          </a:prstGeom>
          <a:gradFill flip="none" rotWithShape="1">
            <a:gsLst>
              <a:gs pos="0">
                <a:srgbClr val="FF6600"/>
              </a:gs>
              <a:gs pos="100000">
                <a:srgbClr val="EAEAEA"/>
              </a:gs>
            </a:gsLst>
            <a:lin ang="10800000" scaled="1"/>
            <a:tileRect/>
          </a:gradFill>
          <a:ln>
            <a:noFill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altLang="pt-BR" sz="2400" b="1">
                <a:latin typeface="Arial" charset="0"/>
              </a:rPr>
              <a:t>Objetivos</a:t>
            </a: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1775520" y="2780928"/>
            <a:ext cx="3200400" cy="2862964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EAEAEA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57150" cmpd="tri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altLang="pt-B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1</a:t>
            </a:r>
            <a:r>
              <a:rPr lang="pt-BR" altLang="pt-BR" sz="2000" b="1" dirty="0">
                <a:latin typeface="Arial" charset="0"/>
              </a:rPr>
              <a:t>- Apresentar seu conteúdo no campo mais amplo para saber:</a:t>
            </a:r>
          </a:p>
          <a:p>
            <a:pPr algn="ctr" eaLnBrk="0" hangingPunct="0">
              <a:spcBef>
                <a:spcPct val="50000"/>
              </a:spcBef>
              <a:buFontTx/>
              <a:buChar char="•"/>
            </a:pPr>
            <a:r>
              <a:rPr lang="pt-BR" altLang="pt-BR" sz="2000" b="1" dirty="0">
                <a:latin typeface="Arial" charset="0"/>
              </a:rPr>
              <a:t>O quê pedir;</a:t>
            </a:r>
          </a:p>
          <a:p>
            <a:pPr algn="ctr" eaLnBrk="0" hangingPunct="0">
              <a:spcBef>
                <a:spcPct val="50000"/>
              </a:spcBef>
              <a:buFontTx/>
              <a:buChar char="•"/>
            </a:pPr>
            <a:r>
              <a:rPr lang="pt-BR" altLang="pt-BR" sz="2000" b="1" dirty="0">
                <a:latin typeface="Arial" charset="0"/>
              </a:rPr>
              <a:t>A quem pedir;</a:t>
            </a:r>
          </a:p>
          <a:p>
            <a:pPr algn="ctr" eaLnBrk="0" hangingPunct="0">
              <a:spcBef>
                <a:spcPct val="50000"/>
              </a:spcBef>
              <a:buFontTx/>
              <a:buChar char="•"/>
            </a:pPr>
            <a:r>
              <a:rPr lang="pt-BR" altLang="pt-BR" sz="2000" b="1" dirty="0">
                <a:latin typeface="Arial" charset="0"/>
              </a:rPr>
              <a:t>Quando pedir;</a:t>
            </a:r>
          </a:p>
          <a:p>
            <a:pPr algn="ctr" eaLnBrk="0" hangingPunct="0">
              <a:spcBef>
                <a:spcPct val="50000"/>
              </a:spcBef>
              <a:buFontTx/>
              <a:buChar char="•"/>
            </a:pPr>
            <a:r>
              <a:rPr lang="pt-BR" altLang="pt-BR" sz="2000" b="1" dirty="0">
                <a:latin typeface="Arial" charset="0"/>
              </a:rPr>
              <a:t>Onde pedir.</a:t>
            </a:r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5433120" y="2780929"/>
            <a:ext cx="3200400" cy="2862964"/>
          </a:xfrm>
          <a:prstGeom prst="rect">
            <a:avLst/>
          </a:prstGeom>
          <a:gradFill rotWithShape="0">
            <a:gsLst>
              <a:gs pos="0">
                <a:srgbClr val="FF9999"/>
              </a:gs>
              <a:gs pos="100000">
                <a:srgbClr val="EAEAEA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57150" cmpd="tri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altLang="pt-BR" sz="2000" b="1" dirty="0">
                <a:latin typeface="Arial" charset="0"/>
              </a:rPr>
              <a:t>2- Apresentar seu conteúdo no campo mais restrito para saber:</a:t>
            </a:r>
          </a:p>
          <a:p>
            <a:pPr algn="ctr" eaLnBrk="0" hangingPunct="0">
              <a:spcBef>
                <a:spcPct val="50000"/>
              </a:spcBef>
              <a:buFontTx/>
              <a:buChar char="•"/>
            </a:pPr>
            <a:r>
              <a:rPr lang="pt-BR" altLang="pt-BR" sz="2000" b="1" dirty="0">
                <a:latin typeface="Arial" charset="0"/>
              </a:rPr>
              <a:t>Obrigações;</a:t>
            </a:r>
          </a:p>
          <a:p>
            <a:pPr algn="ctr" eaLnBrk="0" hangingPunct="0">
              <a:spcBef>
                <a:spcPct val="50000"/>
              </a:spcBef>
              <a:buFontTx/>
              <a:buChar char="•"/>
            </a:pPr>
            <a:r>
              <a:rPr lang="pt-BR" altLang="pt-BR" sz="2000" b="1" dirty="0">
                <a:latin typeface="Arial" charset="0"/>
              </a:rPr>
              <a:t>Responsabilidades;</a:t>
            </a:r>
          </a:p>
          <a:p>
            <a:pPr algn="ctr" eaLnBrk="0" hangingPunct="0">
              <a:spcBef>
                <a:spcPct val="50000"/>
              </a:spcBef>
              <a:buFontTx/>
              <a:buChar char="•"/>
            </a:pPr>
            <a:r>
              <a:rPr lang="pt-BR" altLang="pt-BR" sz="2000" b="1" dirty="0">
                <a:latin typeface="Arial" charset="0"/>
              </a:rPr>
              <a:t>Competências.</a:t>
            </a:r>
          </a:p>
          <a:p>
            <a:pPr algn="ctr" eaLnBrk="0" hangingPunct="0">
              <a:spcBef>
                <a:spcPct val="50000"/>
              </a:spcBef>
              <a:buFontTx/>
              <a:buChar char="•"/>
            </a:pPr>
            <a:endParaRPr lang="pt-BR" altLang="pt-BR" sz="2000" b="1" dirty="0">
              <a:latin typeface="Arial" charset="0"/>
            </a:endParaRPr>
          </a:p>
        </p:txBody>
      </p:sp>
      <p:sp>
        <p:nvSpPr>
          <p:cNvPr id="67" name="Text Box 5"/>
          <p:cNvSpPr txBox="1">
            <a:spLocks noChangeArrowheads="1"/>
          </p:cNvSpPr>
          <p:nvPr/>
        </p:nvSpPr>
        <p:spPr bwMode="auto">
          <a:xfrm>
            <a:off x="1775520" y="188640"/>
            <a:ext cx="6858000" cy="1446550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A0BCE4"/>
              </a:gs>
            </a:gsLst>
            <a:lin ang="5400000" scaled="1"/>
          </a:gradFill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pt-BR" altLang="pt-BR" sz="2200" b="1" dirty="0">
              <a:latin typeface="Arial Black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pt-BR" altLang="pt-BR" sz="2200" b="1" dirty="0">
                <a:latin typeface="Arial Black" pitchFamily="34" charset="0"/>
              </a:rPr>
              <a:t>MEDICINA FORENSE ou MEDICINA LEGAL</a:t>
            </a:r>
          </a:p>
          <a:p>
            <a:pPr algn="ctr">
              <a:spcBef>
                <a:spcPct val="50000"/>
              </a:spcBef>
            </a:pPr>
            <a:r>
              <a:rPr lang="pt-BR" alt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Ensino na Graduação</a:t>
            </a:r>
          </a:p>
        </p:txBody>
      </p:sp>
      <p:pic>
        <p:nvPicPr>
          <p:cNvPr id="2" name="Slide 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21" y="6260786"/>
            <a:ext cx="609600" cy="609600"/>
          </a:xfrm>
          <a:prstGeom prst="rect">
            <a:avLst/>
          </a:prstGeom>
        </p:spPr>
      </p:pic>
      <p:grpSp>
        <p:nvGrpSpPr>
          <p:cNvPr id="9" name="Agrupar 8"/>
          <p:cNvGrpSpPr/>
          <p:nvPr/>
        </p:nvGrpSpPr>
        <p:grpSpPr>
          <a:xfrm>
            <a:off x="10626114" y="188641"/>
            <a:ext cx="1446550" cy="6615472"/>
            <a:chOff x="10626114" y="188641"/>
            <a:chExt cx="1446550" cy="6615472"/>
          </a:xfrm>
        </p:grpSpPr>
        <p:pic>
          <p:nvPicPr>
            <p:cNvPr id="10" name="Imagem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6114" y="188641"/>
              <a:ext cx="1446550" cy="1446550"/>
            </a:xfrm>
            <a:prstGeom prst="rect">
              <a:avLst/>
            </a:prstGeom>
          </p:spPr>
        </p:pic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11548023" y="6327059"/>
              <a:ext cx="524641" cy="477054"/>
            </a:xfrm>
            <a:prstGeom prst="rect">
              <a:avLst/>
            </a:prstGeom>
            <a:gradFill rotWithShape="0">
              <a:gsLst>
                <a:gs pos="0">
                  <a:srgbClr val="6699FF"/>
                </a:gs>
                <a:gs pos="100000">
                  <a:srgbClr val="EAEAEA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altLang="pt-BR" b="1" dirty="0"/>
                <a:t>MAG</a:t>
              </a:r>
            </a:p>
            <a:p>
              <a:pPr algn="ctr">
                <a:spcBef>
                  <a:spcPct val="50000"/>
                </a:spcBef>
              </a:pPr>
              <a:endParaRPr lang="pt-BR" altLang="pt-BR" b="1" dirty="0"/>
            </a:p>
          </p:txBody>
        </p:sp>
      </p:grpSp>
      <p:sp>
        <p:nvSpPr>
          <p:cNvPr id="12" name="Retângulo 11"/>
          <p:cNvSpPr/>
          <p:nvPr/>
        </p:nvSpPr>
        <p:spPr>
          <a:xfrm>
            <a:off x="13792" y="6177939"/>
            <a:ext cx="753616" cy="7074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50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50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50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16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17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18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22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50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50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50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22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1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5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5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5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5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5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5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30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15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5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5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508" grpId="0" uiExpand="1" build="p" animBg="1"/>
      <p:bldP spid="21509" grpId="0" uiExpand="1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3756720" y="1916833"/>
            <a:ext cx="2895600" cy="462307"/>
          </a:xfrm>
          <a:prstGeom prst="rect">
            <a:avLst/>
          </a:prstGeom>
          <a:gradFill flip="none" rotWithShape="1">
            <a:gsLst>
              <a:gs pos="0">
                <a:srgbClr val="FF6600"/>
              </a:gs>
              <a:gs pos="100000">
                <a:srgbClr val="EAEAEA"/>
              </a:gs>
            </a:gsLst>
            <a:lin ang="10800000" scaled="1"/>
            <a:tileRect/>
          </a:gradFill>
          <a:ln>
            <a:noFill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altLang="pt-BR" sz="2400" b="1" dirty="0">
                <a:latin typeface="Arial" charset="0"/>
              </a:rPr>
              <a:t>Especialidade?</a:t>
            </a:r>
          </a:p>
        </p:txBody>
      </p:sp>
      <p:sp>
        <p:nvSpPr>
          <p:cNvPr id="67" name="Text Box 5"/>
          <p:cNvSpPr txBox="1">
            <a:spLocks noChangeArrowheads="1"/>
          </p:cNvSpPr>
          <p:nvPr/>
        </p:nvSpPr>
        <p:spPr bwMode="auto">
          <a:xfrm>
            <a:off x="1775520" y="188640"/>
            <a:ext cx="6858000" cy="1446550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A0BCE4"/>
              </a:gs>
            </a:gsLst>
            <a:lin ang="5400000" scaled="1"/>
          </a:gradFill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pt-BR" altLang="pt-BR" sz="2200" b="1" dirty="0">
              <a:latin typeface="Arial Black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pt-BR" altLang="pt-BR" sz="2200" b="1" dirty="0">
                <a:latin typeface="Arial Black" pitchFamily="34" charset="0"/>
              </a:rPr>
              <a:t>MEDICINA FORENSE ou MEDICINA LEGAL</a:t>
            </a:r>
          </a:p>
          <a:p>
            <a:pPr algn="ctr">
              <a:spcBef>
                <a:spcPct val="50000"/>
              </a:spcBef>
            </a:pPr>
            <a:r>
              <a:rPr lang="pt-BR" alt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Após a Graduação</a:t>
            </a:r>
          </a:p>
        </p:txBody>
      </p:sp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2727799" y="2590801"/>
            <a:ext cx="2576113" cy="2724465"/>
          </a:xfrm>
          <a:prstGeom prst="rect">
            <a:avLst/>
          </a:prstGeom>
          <a:gradFill rotWithShape="0">
            <a:gsLst>
              <a:gs pos="0">
                <a:srgbClr val="9F9FBF"/>
              </a:gs>
              <a:gs pos="100000">
                <a:srgbClr val="EAEAEA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47625" cmpd="thickThin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altLang="pt-BR" sz="1800" b="1" i="1" dirty="0">
                <a:latin typeface="Arial" charset="0"/>
              </a:rPr>
              <a:t>“Não chega a ser uma especialidade, porque aplica o conhecimento dos diversos ramos da Medicina às necessidades do Direito.“</a:t>
            </a:r>
            <a:endParaRPr lang="pt-BR" altLang="pt-BR" sz="1800" b="1" i="1" dirty="0"/>
          </a:p>
          <a:p>
            <a:pPr algn="r" eaLnBrk="0" hangingPunct="0">
              <a:spcBef>
                <a:spcPct val="50000"/>
              </a:spcBef>
            </a:pPr>
            <a:endParaRPr lang="pt-BR" altLang="pt-BR" sz="1800" b="1" i="1" dirty="0"/>
          </a:p>
        </p:txBody>
      </p:sp>
      <p:sp>
        <p:nvSpPr>
          <p:cNvPr id="10" name="Text Box 131"/>
          <p:cNvSpPr txBox="1">
            <a:spLocks noChangeArrowheads="1"/>
          </p:cNvSpPr>
          <p:nvPr/>
        </p:nvSpPr>
        <p:spPr bwMode="auto">
          <a:xfrm>
            <a:off x="5807968" y="2590801"/>
            <a:ext cx="5976663" cy="2985433"/>
          </a:xfrm>
          <a:prstGeom prst="rect">
            <a:avLst/>
          </a:prstGeom>
          <a:gradFill rotWithShape="0">
            <a:gsLst>
              <a:gs pos="0">
                <a:srgbClr val="A4A4C2"/>
              </a:gs>
              <a:gs pos="100000">
                <a:srgbClr val="EAEAEA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600" b="1" dirty="0">
                <a:latin typeface="Arial" charset="0"/>
              </a:rPr>
              <a:t>Mas...</a:t>
            </a:r>
          </a:p>
          <a:p>
            <a:pPr algn="ctr">
              <a:spcBef>
                <a:spcPct val="50000"/>
              </a:spcBef>
              <a:buFontTx/>
              <a:buChar char="•"/>
            </a:pPr>
            <a:r>
              <a:rPr lang="pt-BR" altLang="pt-BR" sz="1600" b="1" dirty="0">
                <a:latin typeface="Arial" charset="0"/>
              </a:rPr>
              <a:t>Resolução CFM nº 1.666/2003</a:t>
            </a:r>
          </a:p>
          <a:p>
            <a:pPr algn="ctr">
              <a:spcBef>
                <a:spcPct val="50000"/>
              </a:spcBef>
            </a:pPr>
            <a:r>
              <a:rPr lang="pt-BR" altLang="pt-BR" sz="1200" b="1" dirty="0">
                <a:latin typeface="Arial" charset="0"/>
              </a:rPr>
              <a:t>(</a:t>
            </a:r>
            <a:r>
              <a:rPr lang="pt-BR" altLang="pt-BR" sz="1200" b="1" dirty="0">
                <a:solidFill>
                  <a:srgbClr val="0000FF"/>
                </a:solidFill>
                <a:latin typeface="Arial" charset="0"/>
              </a:rPr>
              <a:t>http://www.portalmedico.org.br</a:t>
            </a:r>
            <a:r>
              <a:rPr lang="pt-BR" altLang="pt-BR" sz="1200" b="1" dirty="0">
                <a:latin typeface="Arial" charset="0"/>
              </a:rPr>
              <a:t>)</a:t>
            </a:r>
          </a:p>
          <a:p>
            <a:pPr algn="ctr">
              <a:spcBef>
                <a:spcPct val="50000"/>
              </a:spcBef>
              <a:buFontTx/>
              <a:buChar char="•"/>
            </a:pPr>
            <a:r>
              <a:rPr lang="pt-BR" altLang="pt-BR" sz="1600" b="1" dirty="0">
                <a:latin typeface="Arial" charset="0"/>
              </a:rPr>
              <a:t> Prova da Associação Brasileira de Medicina Legal e Perícias Médicas</a:t>
            </a:r>
          </a:p>
          <a:p>
            <a:pPr algn="ctr">
              <a:spcBef>
                <a:spcPct val="50000"/>
              </a:spcBef>
            </a:pPr>
            <a:r>
              <a:rPr lang="pt-BR" altLang="pt-BR" sz="1200" b="1" dirty="0">
                <a:latin typeface="Arial" charset="0"/>
              </a:rPr>
              <a:t>(</a:t>
            </a:r>
            <a:r>
              <a:rPr lang="pt-BR" altLang="pt-BR" sz="1200" b="1" dirty="0">
                <a:solidFill>
                  <a:srgbClr val="0000FF"/>
                </a:solidFill>
                <a:latin typeface="Arial" charset="0"/>
              </a:rPr>
              <a:t>http://www.periciasmedicas.org.br</a:t>
            </a:r>
            <a:r>
              <a:rPr lang="pt-BR" altLang="pt-BR" sz="1200" b="1" dirty="0">
                <a:latin typeface="Arial" charset="0"/>
              </a:rPr>
              <a:t>)</a:t>
            </a:r>
          </a:p>
          <a:p>
            <a:pPr algn="ctr">
              <a:spcBef>
                <a:spcPct val="50000"/>
              </a:spcBef>
            </a:pPr>
            <a:r>
              <a:rPr lang="pt-BR" altLang="pt-BR" sz="1600" b="1" dirty="0">
                <a:latin typeface="Arial" charset="0"/>
              </a:rPr>
              <a:t>Reconhecem a Medicina Legal como especialidade Médica!</a:t>
            </a:r>
          </a:p>
          <a:p>
            <a:pPr algn="ctr">
              <a:spcBef>
                <a:spcPct val="50000"/>
              </a:spcBef>
            </a:pPr>
            <a:endParaRPr lang="pt-BR" altLang="pt-BR" sz="1600" b="1" dirty="0">
              <a:latin typeface="Arial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endParaRPr lang="pt-BR" altLang="pt-BR" sz="1600" b="1" dirty="0">
              <a:latin typeface="Arial" charset="0"/>
            </a:endParaRPr>
          </a:p>
        </p:txBody>
      </p:sp>
      <p:grpSp>
        <p:nvGrpSpPr>
          <p:cNvPr id="11" name="Group 129"/>
          <p:cNvGrpSpPr>
            <a:grpSpLocks/>
          </p:cNvGrpSpPr>
          <p:nvPr/>
        </p:nvGrpSpPr>
        <p:grpSpPr bwMode="auto">
          <a:xfrm>
            <a:off x="7536475" y="4941168"/>
            <a:ext cx="2306007" cy="1854373"/>
            <a:chOff x="2149" y="1818"/>
            <a:chExt cx="1657" cy="1392"/>
          </a:xfrm>
        </p:grpSpPr>
        <p:graphicFrame>
          <p:nvGraphicFramePr>
            <p:cNvPr id="12" name="Object 11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032601765"/>
                </p:ext>
              </p:extLst>
            </p:nvPr>
          </p:nvGraphicFramePr>
          <p:xfrm>
            <a:off x="2149" y="2119"/>
            <a:ext cx="709" cy="7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0914" name="ClipArt" r:id="rId5" imgW="3116160" imgH="3660480" progId="MS_ClipArt_Gallery.2">
                    <p:embed/>
                  </p:oleObj>
                </mc:Choice>
                <mc:Fallback>
                  <p:oleObj name="ClipArt" r:id="rId5" imgW="3116160" imgH="3660480" progId="MS_ClipArt_Gallery.2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49" y="2119"/>
                          <a:ext cx="709" cy="79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2201" y="2217"/>
              <a:ext cx="572" cy="5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2075" tIns="46038" rIns="92075" bIns="46038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altLang="pt-BR" sz="800" b="1" dirty="0">
                  <a:latin typeface="Arial" charset="0"/>
                </a:rPr>
                <a:t>Especialista</a:t>
              </a:r>
            </a:p>
            <a:p>
              <a:pPr algn="ctr" eaLnBrk="0" hangingPunct="0">
                <a:spcBef>
                  <a:spcPct val="50000"/>
                </a:spcBef>
              </a:pPr>
              <a:r>
                <a:rPr lang="pt-BR" altLang="pt-BR" sz="800" b="1" dirty="0">
                  <a:latin typeface="Arial" charset="0"/>
                </a:rPr>
                <a:t>em </a:t>
              </a:r>
            </a:p>
            <a:p>
              <a:pPr algn="ctr" eaLnBrk="0" hangingPunct="0">
                <a:spcBef>
                  <a:spcPts val="0"/>
                </a:spcBef>
              </a:pPr>
              <a:r>
                <a:rPr lang="pt-BR" altLang="pt-BR" sz="800" b="1" dirty="0">
                  <a:latin typeface="Arial" charset="0"/>
                </a:rPr>
                <a:t>    </a:t>
              </a:r>
              <a:r>
                <a:rPr lang="pt-BR" altLang="pt-BR" sz="800" b="1" dirty="0" err="1">
                  <a:latin typeface="Arial" charset="0"/>
                </a:rPr>
                <a:t>Medcicina</a:t>
              </a:r>
              <a:r>
                <a:rPr lang="pt-BR" altLang="pt-BR" sz="800" b="1" dirty="0">
                  <a:latin typeface="Arial" charset="0"/>
                </a:rPr>
                <a:t> </a:t>
              </a:r>
            </a:p>
            <a:p>
              <a:pPr algn="ctr" eaLnBrk="0" hangingPunct="0">
                <a:spcBef>
                  <a:spcPct val="50000"/>
                </a:spcBef>
              </a:pPr>
              <a:r>
                <a:rPr lang="pt-BR" altLang="pt-BR" sz="800" b="1" dirty="0">
                  <a:latin typeface="Arial" charset="0"/>
                </a:rPr>
                <a:t>Legal</a:t>
              </a:r>
            </a:p>
          </p:txBody>
        </p:sp>
        <p:grpSp>
          <p:nvGrpSpPr>
            <p:cNvPr id="14" name="Group 13"/>
            <p:cNvGrpSpPr>
              <a:grpSpLocks/>
            </p:cNvGrpSpPr>
            <p:nvPr/>
          </p:nvGrpSpPr>
          <p:grpSpPr bwMode="auto">
            <a:xfrm>
              <a:off x="2873" y="1818"/>
              <a:ext cx="933" cy="1392"/>
              <a:chOff x="1259" y="1338"/>
              <a:chExt cx="1109" cy="1353"/>
            </a:xfrm>
          </p:grpSpPr>
          <p:graphicFrame>
            <p:nvGraphicFramePr>
              <p:cNvPr id="15" name="Object 14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820343241"/>
                  </p:ext>
                </p:extLst>
              </p:nvPr>
            </p:nvGraphicFramePr>
            <p:xfrm>
              <a:off x="1259" y="1649"/>
              <a:ext cx="1109" cy="104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0915" name="ClipArt" r:id="rId7" imgW="3468600" imgH="3662280" progId="MS_ClipArt_Gallery.2">
                      <p:embed/>
                    </p:oleObj>
                  </mc:Choice>
                  <mc:Fallback>
                    <p:oleObj name="ClipArt" r:id="rId7" imgW="3468600" imgH="3662280" progId="MS_ClipArt_Gallery.2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259" y="1649"/>
                            <a:ext cx="1109" cy="104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" name="Object 15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866776855"/>
                  </p:ext>
                </p:extLst>
              </p:nvPr>
            </p:nvGraphicFramePr>
            <p:xfrm>
              <a:off x="1923" y="1338"/>
              <a:ext cx="342" cy="38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0916" name="ClipArt" r:id="rId9" imgW="2917800" imgH="3662280" progId="MS_ClipArt_Gallery.2">
                      <p:embed/>
                    </p:oleObj>
                  </mc:Choice>
                  <mc:Fallback>
                    <p:oleObj name="ClipArt" r:id="rId9" imgW="2917800" imgH="3662280" progId="MS_ClipArt_Gallery.2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923" y="1338"/>
                            <a:ext cx="342" cy="38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pic>
        <p:nvPicPr>
          <p:cNvPr id="2" name="Slide 2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587" y="6260786"/>
            <a:ext cx="609600" cy="609600"/>
          </a:xfrm>
          <a:prstGeom prst="rect">
            <a:avLst/>
          </a:prstGeom>
        </p:spPr>
      </p:pic>
      <p:grpSp>
        <p:nvGrpSpPr>
          <p:cNvPr id="17" name="Agrupar 16"/>
          <p:cNvGrpSpPr/>
          <p:nvPr/>
        </p:nvGrpSpPr>
        <p:grpSpPr>
          <a:xfrm>
            <a:off x="10626114" y="188641"/>
            <a:ext cx="1446550" cy="6615472"/>
            <a:chOff x="10626114" y="188641"/>
            <a:chExt cx="1446550" cy="6615472"/>
          </a:xfrm>
        </p:grpSpPr>
        <p:pic>
          <p:nvPicPr>
            <p:cNvPr id="18" name="Imagem 1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6114" y="188641"/>
              <a:ext cx="1446550" cy="1446550"/>
            </a:xfrm>
            <a:prstGeom prst="rect">
              <a:avLst/>
            </a:prstGeom>
          </p:spPr>
        </p:pic>
        <p:sp>
          <p:nvSpPr>
            <p:cNvPr id="19" name="Text Box 6"/>
            <p:cNvSpPr txBox="1">
              <a:spLocks noChangeArrowheads="1"/>
            </p:cNvSpPr>
            <p:nvPr/>
          </p:nvSpPr>
          <p:spPr bwMode="auto">
            <a:xfrm>
              <a:off x="11548023" y="6327059"/>
              <a:ext cx="524641" cy="477054"/>
            </a:xfrm>
            <a:prstGeom prst="rect">
              <a:avLst/>
            </a:prstGeom>
            <a:gradFill rotWithShape="0">
              <a:gsLst>
                <a:gs pos="0">
                  <a:srgbClr val="6699FF"/>
                </a:gs>
                <a:gs pos="100000">
                  <a:srgbClr val="EAEAEA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altLang="pt-BR" b="1" dirty="0"/>
                <a:t>MAG</a:t>
              </a:r>
            </a:p>
            <a:p>
              <a:pPr algn="ctr">
                <a:spcBef>
                  <a:spcPct val="50000"/>
                </a:spcBef>
              </a:pPr>
              <a:endParaRPr lang="pt-BR" altLang="pt-BR" b="1" dirty="0"/>
            </a:p>
          </p:txBody>
        </p:sp>
      </p:grpSp>
      <p:grpSp>
        <p:nvGrpSpPr>
          <p:cNvPr id="3" name="Agrupar 2"/>
          <p:cNvGrpSpPr/>
          <p:nvPr/>
        </p:nvGrpSpPr>
        <p:grpSpPr>
          <a:xfrm>
            <a:off x="394287" y="2590801"/>
            <a:ext cx="4338549" cy="3326133"/>
            <a:chOff x="394287" y="2590801"/>
            <a:chExt cx="4338549" cy="3326133"/>
          </a:xfrm>
        </p:grpSpPr>
        <p:pic>
          <p:nvPicPr>
            <p:cNvPr id="70781" name="Picture 1149" descr="Resultado de imagem para genival veloso de frança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40"/>
            <a:stretch/>
          </p:blipFill>
          <p:spPr bwMode="auto">
            <a:xfrm>
              <a:off x="394287" y="2590801"/>
              <a:ext cx="2106400" cy="29538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tângulo 19"/>
            <p:cNvSpPr/>
            <p:nvPr/>
          </p:nvSpPr>
          <p:spPr>
            <a:xfrm>
              <a:off x="1111267" y="5547602"/>
              <a:ext cx="362156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t-BR" altLang="pt-BR" sz="1800" b="1" i="1" dirty="0"/>
                <a:t>Genival Veloso de França (1933-....)</a:t>
              </a:r>
            </a:p>
          </p:txBody>
        </p:sp>
      </p:grpSp>
      <p:sp>
        <p:nvSpPr>
          <p:cNvPr id="21" name="Retângulo 20"/>
          <p:cNvSpPr/>
          <p:nvPr/>
        </p:nvSpPr>
        <p:spPr>
          <a:xfrm>
            <a:off x="13792" y="6177939"/>
            <a:ext cx="753616" cy="7074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179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48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9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2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17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33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33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49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49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58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58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507" grpId="0" animBg="1"/>
      <p:bldP spid="67" grpId="0" animBg="1"/>
      <p:bldP spid="9" grpId="0" animBg="1"/>
      <p:bldP spid="10" grpId="0" uiExpand="1" build="p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 Box 5"/>
          <p:cNvSpPr txBox="1">
            <a:spLocks noChangeArrowheads="1"/>
          </p:cNvSpPr>
          <p:nvPr/>
        </p:nvSpPr>
        <p:spPr bwMode="auto">
          <a:xfrm>
            <a:off x="1775520" y="188640"/>
            <a:ext cx="6858000" cy="1446550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A0BCE4"/>
              </a:gs>
            </a:gsLst>
            <a:lin ang="5400000" scaled="1"/>
          </a:gradFill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pt-BR" altLang="pt-BR" sz="2200" b="1" dirty="0">
              <a:latin typeface="Arial Black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pt-BR" altLang="pt-BR" sz="2200" b="1" dirty="0">
                <a:latin typeface="Arial Black" pitchFamily="34" charset="0"/>
              </a:rPr>
              <a:t>MEDICINA FORENSE ou MEDICINA LEGAL</a:t>
            </a:r>
          </a:p>
          <a:p>
            <a:pPr algn="ctr">
              <a:spcBef>
                <a:spcPct val="50000"/>
              </a:spcBef>
            </a:pPr>
            <a:r>
              <a:rPr lang="pt-BR" alt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Especialização</a:t>
            </a:r>
          </a:p>
        </p:txBody>
      </p:sp>
      <p:sp>
        <p:nvSpPr>
          <p:cNvPr id="17" name="Rectangle 114"/>
          <p:cNvSpPr>
            <a:spLocks noChangeArrowheads="1"/>
          </p:cNvSpPr>
          <p:nvPr/>
        </p:nvSpPr>
        <p:spPr bwMode="auto">
          <a:xfrm>
            <a:off x="1739516" y="4226259"/>
            <a:ext cx="2592288" cy="400752"/>
          </a:xfrm>
          <a:prstGeom prst="rect">
            <a:avLst/>
          </a:prstGeom>
          <a:gradFill flip="none" rotWithShape="1">
            <a:gsLst>
              <a:gs pos="100000">
                <a:srgbClr val="EAEAEA"/>
              </a:gs>
              <a:gs pos="0">
                <a:schemeClr val="accent2">
                  <a:lumMod val="60000"/>
                  <a:lumOff val="40000"/>
                </a:schemeClr>
              </a:gs>
            </a:gsLst>
            <a:lin ang="10800000" scaled="1"/>
            <a:tileRect/>
          </a:gradFill>
          <a:ln>
            <a:noFill/>
          </a:ln>
          <a:effectLst/>
          <a:extLst/>
        </p:spPr>
        <p:txBody>
          <a:bodyPr wrap="square"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altLang="pt-B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Residência Médica</a:t>
            </a:r>
          </a:p>
        </p:txBody>
      </p:sp>
      <p:sp>
        <p:nvSpPr>
          <p:cNvPr id="23" name="Rectangle 119"/>
          <p:cNvSpPr>
            <a:spLocks noChangeArrowheads="1"/>
          </p:cNvSpPr>
          <p:nvPr/>
        </p:nvSpPr>
        <p:spPr bwMode="auto">
          <a:xfrm>
            <a:off x="1631504" y="5847593"/>
            <a:ext cx="2808312" cy="677751"/>
          </a:xfrm>
          <a:prstGeom prst="rect">
            <a:avLst/>
          </a:prstGeom>
          <a:gradFill flip="none" rotWithShape="1">
            <a:gsLst>
              <a:gs pos="0">
                <a:srgbClr val="EAEAEA"/>
              </a:gs>
              <a:gs pos="100000">
                <a:srgbClr val="FFB76F"/>
              </a:gs>
            </a:gsLst>
            <a:lin ang="16200000" scaled="1"/>
            <a:tileRect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47625" cmpd="thickThin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altLang="pt-BR" sz="11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Atualmente</a:t>
            </a:r>
          </a:p>
          <a:p>
            <a:pPr algn="ctr" eaLnBrk="0" hangingPunct="0">
              <a:spcBef>
                <a:spcPct val="50000"/>
              </a:spcBef>
            </a:pPr>
            <a:r>
              <a:rPr lang="pt-BR" altLang="pt-BR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Medicina Legal FM-USP</a:t>
            </a:r>
          </a:p>
        </p:txBody>
      </p:sp>
      <p:sp>
        <p:nvSpPr>
          <p:cNvPr id="18" name="Rectangle 114"/>
          <p:cNvSpPr>
            <a:spLocks noChangeArrowheads="1"/>
          </p:cNvSpPr>
          <p:nvPr/>
        </p:nvSpPr>
        <p:spPr bwMode="auto">
          <a:xfrm>
            <a:off x="7598766" y="4293096"/>
            <a:ext cx="2592288" cy="400752"/>
          </a:xfrm>
          <a:prstGeom prst="rect">
            <a:avLst/>
          </a:prstGeom>
          <a:gradFill flip="none" rotWithShape="1">
            <a:gsLst>
              <a:gs pos="0">
                <a:srgbClr val="EAEAEA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  <a:effectLst/>
          <a:extLst/>
        </p:spPr>
        <p:txBody>
          <a:bodyPr wrap="square"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altLang="pt-B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Especialização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307" y="4689827"/>
            <a:ext cx="1018709" cy="108931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239" y="4708140"/>
            <a:ext cx="989343" cy="993820"/>
          </a:xfrm>
          <a:prstGeom prst="rect">
            <a:avLst/>
          </a:prstGeom>
        </p:spPr>
      </p:pic>
      <p:sp>
        <p:nvSpPr>
          <p:cNvPr id="32" name="Rectangle 119"/>
          <p:cNvSpPr>
            <a:spLocks noChangeArrowheads="1"/>
          </p:cNvSpPr>
          <p:nvPr/>
        </p:nvSpPr>
        <p:spPr bwMode="auto">
          <a:xfrm>
            <a:off x="7085307" y="5806364"/>
            <a:ext cx="3619205" cy="646973"/>
          </a:xfrm>
          <a:prstGeom prst="rect">
            <a:avLst/>
          </a:prstGeom>
          <a:gradFill flip="none" rotWithShape="1">
            <a:gsLst>
              <a:gs pos="0">
                <a:srgbClr val="EAEAEA"/>
              </a:gs>
              <a:gs pos="44000">
                <a:srgbClr val="CCFFCC"/>
              </a:gs>
            </a:gsLst>
            <a:lin ang="16200000" scaled="1"/>
            <a:tileRect/>
          </a:gradFill>
          <a:ln>
            <a:noFill/>
          </a:ln>
          <a:effectLst/>
          <a:extLst/>
        </p:spPr>
        <p:txBody>
          <a:bodyPr wrap="square"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altLang="pt-BR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Cursos PAGOS em instituições públicas ou privadas</a:t>
            </a:r>
          </a:p>
        </p:txBody>
      </p:sp>
      <p:sp>
        <p:nvSpPr>
          <p:cNvPr id="19" name="Rectangle 114"/>
          <p:cNvSpPr>
            <a:spLocks noChangeArrowheads="1"/>
          </p:cNvSpPr>
          <p:nvPr/>
        </p:nvSpPr>
        <p:spPr bwMode="auto">
          <a:xfrm>
            <a:off x="1775520" y="2666204"/>
            <a:ext cx="2088232" cy="400752"/>
          </a:xfrm>
          <a:prstGeom prst="rect">
            <a:avLst/>
          </a:prstGeom>
          <a:gradFill flip="none" rotWithShape="1">
            <a:gsLst>
              <a:gs pos="100000">
                <a:srgbClr val="EAEAEA"/>
              </a:gs>
              <a:gs pos="0">
                <a:schemeClr val="accent2">
                  <a:lumMod val="60000"/>
                  <a:lumOff val="40000"/>
                </a:schemeClr>
              </a:gs>
            </a:gsLst>
            <a:lin ang="10800000" scaled="1"/>
            <a:tileRect/>
          </a:gradFill>
          <a:ln>
            <a:noFill/>
          </a:ln>
          <a:effectLst/>
          <a:extLst/>
        </p:spPr>
        <p:txBody>
          <a:bodyPr wrap="square" lIns="92075" tIns="46038" rIns="92075" bIns="46038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pt-BR" altLang="pt-B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Concursos</a:t>
            </a:r>
          </a:p>
        </p:txBody>
      </p:sp>
      <p:graphicFrame>
        <p:nvGraphicFramePr>
          <p:cNvPr id="20" name="Object 1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782875"/>
              </p:ext>
            </p:extLst>
          </p:nvPr>
        </p:nvGraphicFramePr>
        <p:xfrm>
          <a:off x="4079776" y="2146500"/>
          <a:ext cx="1080120" cy="1440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815" name="ClipArt" r:id="rId7" imgW="2387520" imgH="3660480" progId="MS_ClipArt_Gallery.2">
                  <p:embed/>
                </p:oleObj>
              </mc:Choice>
              <mc:Fallback>
                <p:oleObj name="ClipArt" r:id="rId7" imgW="2387520" imgH="3660480" progId="MS_ClipArt_Gallery.2">
                  <p:embed/>
                  <p:pic>
                    <p:nvPicPr>
                      <p:cNvPr id="70" name="Object 115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9776" y="2146500"/>
                        <a:ext cx="1080120" cy="14401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119"/>
          <p:cNvSpPr>
            <a:spLocks noChangeArrowheads="1"/>
          </p:cNvSpPr>
          <p:nvPr/>
        </p:nvSpPr>
        <p:spPr bwMode="auto">
          <a:xfrm>
            <a:off x="5375920" y="2266096"/>
            <a:ext cx="4553744" cy="1200971"/>
          </a:xfrm>
          <a:prstGeom prst="rect">
            <a:avLst/>
          </a:prstGeom>
          <a:gradFill flip="none" rotWithShape="1">
            <a:gsLst>
              <a:gs pos="0">
                <a:srgbClr val="EAEAEA"/>
              </a:gs>
              <a:gs pos="44000">
                <a:srgbClr val="FDED77"/>
              </a:gs>
            </a:gsLst>
            <a:lin ang="16200000" scaled="1"/>
            <a:tileRect/>
          </a:gradFill>
          <a:ln>
            <a:noFill/>
          </a:ln>
          <a:effectLst/>
          <a:extLst/>
        </p:spPr>
        <p:txBody>
          <a:bodyPr wrap="square"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altLang="pt-BR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Médico Legista – Polícia Civil Estadual</a:t>
            </a:r>
          </a:p>
          <a:p>
            <a:pPr algn="ctr" eaLnBrk="0" hangingPunct="0">
              <a:spcBef>
                <a:spcPct val="50000"/>
              </a:spcBef>
            </a:pPr>
            <a:r>
              <a:rPr lang="pt-BR" altLang="pt-BR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ou</a:t>
            </a:r>
          </a:p>
          <a:p>
            <a:pPr algn="ctr" eaLnBrk="0" hangingPunct="0">
              <a:spcBef>
                <a:spcPct val="50000"/>
              </a:spcBef>
            </a:pPr>
            <a:r>
              <a:rPr lang="pt-BR" altLang="pt-BR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Perito Criminal Federal – Polícia Federal</a:t>
            </a:r>
          </a:p>
        </p:txBody>
      </p:sp>
      <p:pic>
        <p:nvPicPr>
          <p:cNvPr id="4" name="Slide 2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792" y="6228735"/>
            <a:ext cx="609600" cy="609600"/>
          </a:xfrm>
          <a:prstGeom prst="rect">
            <a:avLst/>
          </a:prstGeom>
        </p:spPr>
      </p:pic>
      <p:grpSp>
        <p:nvGrpSpPr>
          <p:cNvPr id="15" name="Agrupar 14"/>
          <p:cNvGrpSpPr/>
          <p:nvPr/>
        </p:nvGrpSpPr>
        <p:grpSpPr>
          <a:xfrm>
            <a:off x="10626114" y="188641"/>
            <a:ext cx="1446550" cy="6615472"/>
            <a:chOff x="10626114" y="188641"/>
            <a:chExt cx="1446550" cy="6615472"/>
          </a:xfrm>
        </p:grpSpPr>
        <p:pic>
          <p:nvPicPr>
            <p:cNvPr id="16" name="Imagem 1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6114" y="188641"/>
              <a:ext cx="1446550" cy="1446550"/>
            </a:xfrm>
            <a:prstGeom prst="rect">
              <a:avLst/>
            </a:prstGeom>
          </p:spPr>
        </p:pic>
        <p:sp>
          <p:nvSpPr>
            <p:cNvPr id="22" name="Text Box 6"/>
            <p:cNvSpPr txBox="1">
              <a:spLocks noChangeArrowheads="1"/>
            </p:cNvSpPr>
            <p:nvPr/>
          </p:nvSpPr>
          <p:spPr bwMode="auto">
            <a:xfrm>
              <a:off x="11548023" y="6327059"/>
              <a:ext cx="524641" cy="477054"/>
            </a:xfrm>
            <a:prstGeom prst="rect">
              <a:avLst/>
            </a:prstGeom>
            <a:gradFill rotWithShape="0">
              <a:gsLst>
                <a:gs pos="0">
                  <a:srgbClr val="6699FF"/>
                </a:gs>
                <a:gs pos="100000">
                  <a:srgbClr val="EAEAEA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altLang="pt-BR" b="1" dirty="0"/>
                <a:t>MAG</a:t>
              </a:r>
            </a:p>
            <a:p>
              <a:pPr algn="ctr">
                <a:spcBef>
                  <a:spcPct val="50000"/>
                </a:spcBef>
              </a:pPr>
              <a:endParaRPr lang="pt-BR" altLang="pt-BR" b="1" dirty="0"/>
            </a:p>
          </p:txBody>
        </p:sp>
      </p:grpSp>
      <p:sp>
        <p:nvSpPr>
          <p:cNvPr id="24" name="Retângulo 23"/>
          <p:cNvSpPr/>
          <p:nvPr/>
        </p:nvSpPr>
        <p:spPr>
          <a:xfrm>
            <a:off x="13792" y="6177939"/>
            <a:ext cx="753616" cy="7074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716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6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17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5" grpId="0" animBg="1"/>
      <p:bldP spid="17" grpId="0" animBg="1"/>
      <p:bldP spid="23" grpId="0" animBg="1"/>
      <p:bldP spid="18" grpId="0" animBg="1"/>
      <p:bldP spid="32" grpId="0" animBg="1"/>
      <p:bldP spid="19" grpId="0" animBg="1"/>
      <p:bldP spid="21" grpId="0" uiExpand="1" build="p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63" name="Picture 115" descr="Depto med leg e trabalh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1988842"/>
            <a:ext cx="2300809" cy="1512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 Box 5"/>
          <p:cNvSpPr txBox="1">
            <a:spLocks noChangeArrowheads="1"/>
          </p:cNvSpPr>
          <p:nvPr/>
        </p:nvSpPr>
        <p:spPr bwMode="auto">
          <a:xfrm>
            <a:off x="1775520" y="188640"/>
            <a:ext cx="6858000" cy="1446550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A0BCE4"/>
              </a:gs>
            </a:gsLst>
            <a:lin ang="5400000" scaled="1"/>
          </a:gradFill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pt-BR" altLang="pt-BR" sz="2200" b="1" dirty="0">
              <a:latin typeface="Arial Black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pt-BR" altLang="pt-BR" sz="2200" b="1" dirty="0">
                <a:latin typeface="Arial Black" pitchFamily="34" charset="0"/>
              </a:rPr>
              <a:t>MEDICINA FORENSE ou MEDICINA LEGAL</a:t>
            </a:r>
          </a:p>
          <a:p>
            <a:pPr algn="ctr">
              <a:spcBef>
                <a:spcPct val="50000"/>
              </a:spcBef>
            </a:pPr>
            <a:r>
              <a:rPr lang="pt-BR" alt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História na FMRP-USP</a:t>
            </a:r>
          </a:p>
        </p:txBody>
      </p:sp>
      <p:sp>
        <p:nvSpPr>
          <p:cNvPr id="68" name="Rectangle 4"/>
          <p:cNvSpPr>
            <a:spLocks noChangeArrowheads="1"/>
          </p:cNvSpPr>
          <p:nvPr/>
        </p:nvSpPr>
        <p:spPr bwMode="auto">
          <a:xfrm>
            <a:off x="4223792" y="1988840"/>
            <a:ext cx="4409728" cy="2678298"/>
          </a:xfrm>
          <a:prstGeom prst="rect">
            <a:avLst/>
          </a:prstGeom>
          <a:gradFill rotWithShape="0">
            <a:gsLst>
              <a:gs pos="0">
                <a:srgbClr val="FBD64F"/>
              </a:gs>
              <a:gs pos="100000">
                <a:srgbClr val="EAEAEA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square"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altLang="pt-BR" sz="1600" b="1" dirty="0">
                <a:latin typeface="Arial" charset="0"/>
              </a:rPr>
              <a:t>FMRP-USP – 1952</a:t>
            </a:r>
          </a:p>
          <a:p>
            <a:pPr algn="ctr" eaLnBrk="0" hangingPunct="0">
              <a:spcBef>
                <a:spcPct val="50000"/>
              </a:spcBef>
            </a:pPr>
            <a:r>
              <a:rPr lang="pt-BR" altLang="pt-BR" sz="1600" b="1" dirty="0">
                <a:latin typeface="Arial" charset="0"/>
              </a:rPr>
              <a:t>Departamento de Medicina Social – 1970 (falta de massa crítica)</a:t>
            </a:r>
          </a:p>
          <a:p>
            <a:pPr algn="ctr" eaLnBrk="0" hangingPunct="0">
              <a:spcBef>
                <a:spcPct val="50000"/>
              </a:spcBef>
            </a:pPr>
            <a:r>
              <a:rPr lang="pt-BR" altLang="pt-BR" sz="1600" b="1" dirty="0">
                <a:latin typeface="Arial" charset="0"/>
              </a:rPr>
              <a:t>Departamento de Patologia – Década de 80</a:t>
            </a:r>
          </a:p>
          <a:p>
            <a:pPr algn="ctr" eaLnBrk="0" hangingPunct="0">
              <a:spcBef>
                <a:spcPct val="50000"/>
              </a:spcBef>
            </a:pPr>
            <a:r>
              <a:rPr lang="pt-BR" altLang="pt-BR" sz="1600" b="1" dirty="0">
                <a:latin typeface="Arial" charset="0"/>
              </a:rPr>
              <a:t>Centro de Medicina Legal (CEMEL) – 1999</a:t>
            </a:r>
          </a:p>
          <a:p>
            <a:pPr algn="ctr" eaLnBrk="0" hangingPunct="0">
              <a:spcBef>
                <a:spcPct val="50000"/>
              </a:spcBef>
            </a:pPr>
            <a:r>
              <a:rPr lang="pt-BR" altLang="pt-BR" sz="1600" b="1" dirty="0">
                <a:latin typeface="Arial" charset="0"/>
              </a:rPr>
              <a:t>Departamento de Patologia e Medicina Legal – 2010 </a:t>
            </a:r>
          </a:p>
          <a:p>
            <a:pPr algn="ctr" eaLnBrk="0" hangingPunct="0">
              <a:spcBef>
                <a:spcPct val="50000"/>
              </a:spcBef>
            </a:pPr>
            <a:endParaRPr lang="pt-BR" altLang="pt-BR" sz="1600" b="1" dirty="0">
              <a:latin typeface="Arial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775520" y="4509120"/>
            <a:ext cx="6858001" cy="1816524"/>
          </a:xfrm>
          <a:prstGeom prst="rect">
            <a:avLst/>
          </a:prstGeom>
          <a:gradFill rotWithShape="0">
            <a:gsLst>
              <a:gs pos="0">
                <a:srgbClr val="FBD64F"/>
              </a:gs>
              <a:gs pos="100000">
                <a:srgbClr val="EAEAEA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square" lIns="92075" tIns="46038" rIns="92075" bIns="46038"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pt-BR" altLang="pt-BR" sz="1600" dirty="0">
                <a:latin typeface="Arial" charset="0"/>
              </a:rPr>
              <a:t>O Centro de Medicina Legal (CEMEL) foi idealizado pela </a:t>
            </a:r>
            <a:r>
              <a:rPr lang="pt-BR" altLang="pt-BR" sz="1600" b="1" dirty="0">
                <a:solidFill>
                  <a:srgbClr val="FF0000"/>
                </a:solidFill>
                <a:latin typeface="Arial" charset="0"/>
              </a:rPr>
              <a:t>Profa. Dra. Carmen </a:t>
            </a:r>
            <a:r>
              <a:rPr lang="pt-BR" altLang="pt-BR" sz="1600" b="1" dirty="0" err="1">
                <a:solidFill>
                  <a:srgbClr val="FF0000"/>
                </a:solidFill>
                <a:latin typeface="Arial" charset="0"/>
              </a:rPr>
              <a:t>Cinira</a:t>
            </a:r>
            <a:r>
              <a:rPr lang="pt-BR" altLang="pt-BR" sz="1600" b="1" dirty="0">
                <a:solidFill>
                  <a:srgbClr val="FF0000"/>
                </a:solidFill>
                <a:latin typeface="Arial" charset="0"/>
              </a:rPr>
              <a:t> Santos Martin</a:t>
            </a:r>
            <a:r>
              <a:rPr lang="pt-BR" altLang="pt-BR" sz="1600" dirty="0">
                <a:latin typeface="Arial" charset="0"/>
              </a:rPr>
              <a:t> de forma a abrigar o trabalho em parceria entre a USP e o Instituto Médico-Legal (IML) para melhorar a assistência à população e viabilizar o ensino e a pesquisa na área. A FMRP-USP </a:t>
            </a:r>
            <a:r>
              <a:rPr lang="pt-BR" altLang="pt-BR" sz="1600">
                <a:latin typeface="Arial" charset="0"/>
              </a:rPr>
              <a:t>é possivelmente a </a:t>
            </a:r>
            <a:r>
              <a:rPr lang="pt-BR" altLang="pt-BR" sz="1600" dirty="0">
                <a:latin typeface="Arial" charset="0"/>
              </a:rPr>
              <a:t>única (ou uma das poucas) Faculdades a ter acesso direto ao trabalho Médico-Legal do IML por ter esta instituição formalmente abrigada em suas dependências.</a:t>
            </a:r>
          </a:p>
        </p:txBody>
      </p:sp>
      <p:pic>
        <p:nvPicPr>
          <p:cNvPr id="9" name="Picture 176" descr="Carmen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83" r="7830" b="34733"/>
          <a:stretch/>
        </p:blipFill>
        <p:spPr bwMode="auto">
          <a:xfrm>
            <a:off x="8843546" y="2564904"/>
            <a:ext cx="2333322" cy="282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lide 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6260786"/>
            <a:ext cx="623392" cy="609600"/>
          </a:xfrm>
          <a:prstGeom prst="rect">
            <a:avLst/>
          </a:prstGeom>
        </p:spPr>
      </p:pic>
      <p:grpSp>
        <p:nvGrpSpPr>
          <p:cNvPr id="10" name="Agrupar 9"/>
          <p:cNvGrpSpPr/>
          <p:nvPr/>
        </p:nvGrpSpPr>
        <p:grpSpPr>
          <a:xfrm>
            <a:off x="10626114" y="188641"/>
            <a:ext cx="1446550" cy="6615472"/>
            <a:chOff x="10626114" y="188641"/>
            <a:chExt cx="1446550" cy="6615472"/>
          </a:xfrm>
        </p:grpSpPr>
        <p:pic>
          <p:nvPicPr>
            <p:cNvPr id="11" name="Imagem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6114" y="188641"/>
              <a:ext cx="1446550" cy="1446550"/>
            </a:xfrm>
            <a:prstGeom prst="rect">
              <a:avLst/>
            </a:prstGeom>
          </p:spPr>
        </p:pic>
        <p:sp>
          <p:nvSpPr>
            <p:cNvPr id="12" name="Text Box 6"/>
            <p:cNvSpPr txBox="1">
              <a:spLocks noChangeArrowheads="1"/>
            </p:cNvSpPr>
            <p:nvPr/>
          </p:nvSpPr>
          <p:spPr bwMode="auto">
            <a:xfrm>
              <a:off x="11548023" y="6327059"/>
              <a:ext cx="524641" cy="477054"/>
            </a:xfrm>
            <a:prstGeom prst="rect">
              <a:avLst/>
            </a:prstGeom>
            <a:gradFill rotWithShape="0">
              <a:gsLst>
                <a:gs pos="0">
                  <a:srgbClr val="6699FF"/>
                </a:gs>
                <a:gs pos="100000">
                  <a:srgbClr val="EAEAEA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altLang="pt-BR" b="1" dirty="0"/>
                <a:t>MAG</a:t>
              </a:r>
            </a:p>
            <a:p>
              <a:pPr algn="ctr">
                <a:spcBef>
                  <a:spcPct val="50000"/>
                </a:spcBef>
              </a:pPr>
              <a:endParaRPr lang="pt-BR" altLang="pt-BR" b="1" dirty="0"/>
            </a:p>
          </p:txBody>
        </p:sp>
      </p:grpSp>
      <p:sp>
        <p:nvSpPr>
          <p:cNvPr id="13" name="Retângulo 12"/>
          <p:cNvSpPr/>
          <p:nvPr/>
        </p:nvSpPr>
        <p:spPr>
          <a:xfrm>
            <a:off x="13792" y="6177939"/>
            <a:ext cx="753616" cy="7074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19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56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5" grpId="0" animBg="1"/>
      <p:bldP spid="68" grpId="0" uiExpand="1" build="p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 Box 5"/>
          <p:cNvSpPr txBox="1">
            <a:spLocks noChangeArrowheads="1"/>
          </p:cNvSpPr>
          <p:nvPr/>
        </p:nvSpPr>
        <p:spPr bwMode="auto">
          <a:xfrm>
            <a:off x="1775520" y="188640"/>
            <a:ext cx="6858000" cy="1446550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A0BCE4"/>
              </a:gs>
            </a:gsLst>
            <a:lin ang="5400000" scaled="1"/>
          </a:gradFill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pt-BR" altLang="pt-BR" sz="2200" b="1" dirty="0">
              <a:latin typeface="Arial Black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pt-BR" altLang="pt-BR" sz="2200" b="1" dirty="0">
                <a:latin typeface="Arial Black" pitchFamily="34" charset="0"/>
              </a:rPr>
              <a:t>MEDICINA FORENSE ou MEDICINA LEGAL</a:t>
            </a:r>
          </a:p>
          <a:p>
            <a:pPr algn="ctr">
              <a:spcBef>
                <a:spcPct val="50000"/>
              </a:spcBef>
            </a:pPr>
            <a:r>
              <a:rPr lang="pt-BR" alt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História na FMRP-USP</a:t>
            </a:r>
          </a:p>
        </p:txBody>
      </p:sp>
      <p:pic>
        <p:nvPicPr>
          <p:cNvPr id="7" name="Picture 117" descr="necrotério saudad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1844982"/>
            <a:ext cx="2706095" cy="4121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8" descr="mesa necrotério saudad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0" y="1844982"/>
            <a:ext cx="2745971" cy="4104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9" descr="instrumenta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0" y="1844982"/>
            <a:ext cx="3012079" cy="2025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1" descr="desrespeito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0"/>
          <a:stretch/>
        </p:blipFill>
        <p:spPr bwMode="auto">
          <a:xfrm>
            <a:off x="6456040" y="4080525"/>
            <a:ext cx="3449994" cy="259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lide 2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6260786"/>
            <a:ext cx="609600" cy="609600"/>
          </a:xfrm>
          <a:prstGeom prst="rect">
            <a:avLst/>
          </a:prstGeom>
        </p:spPr>
      </p:pic>
      <p:grpSp>
        <p:nvGrpSpPr>
          <p:cNvPr id="10" name="Agrupar 9"/>
          <p:cNvGrpSpPr/>
          <p:nvPr/>
        </p:nvGrpSpPr>
        <p:grpSpPr>
          <a:xfrm>
            <a:off x="10626114" y="188641"/>
            <a:ext cx="1446550" cy="6615472"/>
            <a:chOff x="10626114" y="188641"/>
            <a:chExt cx="1446550" cy="6615472"/>
          </a:xfrm>
        </p:grpSpPr>
        <p:pic>
          <p:nvPicPr>
            <p:cNvPr id="12" name="Imagem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6114" y="188641"/>
              <a:ext cx="1446550" cy="1446550"/>
            </a:xfrm>
            <a:prstGeom prst="rect">
              <a:avLst/>
            </a:prstGeom>
          </p:spPr>
        </p:pic>
        <p:sp>
          <p:nvSpPr>
            <p:cNvPr id="13" name="Text Box 6"/>
            <p:cNvSpPr txBox="1">
              <a:spLocks noChangeArrowheads="1"/>
            </p:cNvSpPr>
            <p:nvPr/>
          </p:nvSpPr>
          <p:spPr bwMode="auto">
            <a:xfrm>
              <a:off x="11548023" y="6327059"/>
              <a:ext cx="524641" cy="477054"/>
            </a:xfrm>
            <a:prstGeom prst="rect">
              <a:avLst/>
            </a:prstGeom>
            <a:gradFill rotWithShape="0">
              <a:gsLst>
                <a:gs pos="0">
                  <a:srgbClr val="6699FF"/>
                </a:gs>
                <a:gs pos="100000">
                  <a:srgbClr val="EAEAEA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altLang="pt-BR" b="1" dirty="0"/>
                <a:t>MAG</a:t>
              </a:r>
            </a:p>
            <a:p>
              <a:pPr algn="ctr">
                <a:spcBef>
                  <a:spcPct val="50000"/>
                </a:spcBef>
              </a:pPr>
              <a:endParaRPr lang="pt-BR" altLang="pt-BR" b="1" dirty="0"/>
            </a:p>
          </p:txBody>
        </p:sp>
      </p:grpSp>
      <p:sp>
        <p:nvSpPr>
          <p:cNvPr id="14" name="Retângulo 13"/>
          <p:cNvSpPr/>
          <p:nvPr/>
        </p:nvSpPr>
        <p:spPr>
          <a:xfrm>
            <a:off x="13792" y="6177939"/>
            <a:ext cx="753616" cy="7074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964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0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 Box 5"/>
          <p:cNvSpPr txBox="1">
            <a:spLocks noChangeArrowheads="1"/>
          </p:cNvSpPr>
          <p:nvPr/>
        </p:nvSpPr>
        <p:spPr bwMode="auto">
          <a:xfrm>
            <a:off x="1775520" y="188640"/>
            <a:ext cx="6858000" cy="1446550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A0BCE4"/>
              </a:gs>
            </a:gsLst>
            <a:lin ang="5400000" scaled="1"/>
          </a:gradFill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pt-BR" altLang="pt-BR" sz="2200" b="1" dirty="0">
              <a:latin typeface="Arial Black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pt-BR" altLang="pt-BR" sz="2200" b="1" dirty="0">
                <a:latin typeface="Arial Black" pitchFamily="34" charset="0"/>
              </a:rPr>
              <a:t>MEDICINA FORENSE ou MEDICINA LEGAL</a:t>
            </a:r>
          </a:p>
          <a:p>
            <a:pPr algn="ctr">
              <a:spcBef>
                <a:spcPct val="50000"/>
              </a:spcBef>
            </a:pPr>
            <a:r>
              <a:rPr lang="pt-BR" alt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História na FMRP-USP</a:t>
            </a:r>
          </a:p>
        </p:txBody>
      </p:sp>
      <p:pic>
        <p:nvPicPr>
          <p:cNvPr id="12" name="Picture 115" descr="Dra Carmen - pedra fundamental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15"/>
          <a:stretch/>
        </p:blipFill>
        <p:spPr bwMode="auto">
          <a:xfrm>
            <a:off x="479376" y="1844825"/>
            <a:ext cx="3084071" cy="215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17" descr="CEMEL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71" y="4293096"/>
            <a:ext cx="3072341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98" descr="sala necro rotina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967" y="1808253"/>
            <a:ext cx="3218145" cy="2356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3" descr="geladeira cadávere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935" y="4293096"/>
            <a:ext cx="3155225" cy="236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3" descr="putrefeitos ex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255" y="1795196"/>
            <a:ext cx="3229908" cy="2422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4" descr="putrefeitos in  exaustor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668" y="4318937"/>
            <a:ext cx="3229908" cy="2422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lide 2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991" y="6260786"/>
            <a:ext cx="609600" cy="609600"/>
          </a:xfrm>
          <a:prstGeom prst="rect">
            <a:avLst/>
          </a:prstGeom>
        </p:spPr>
      </p:pic>
      <p:grpSp>
        <p:nvGrpSpPr>
          <p:cNvPr id="13" name="Agrupar 12"/>
          <p:cNvGrpSpPr/>
          <p:nvPr/>
        </p:nvGrpSpPr>
        <p:grpSpPr>
          <a:xfrm>
            <a:off x="10626114" y="188641"/>
            <a:ext cx="1446550" cy="6615472"/>
            <a:chOff x="10626114" y="188641"/>
            <a:chExt cx="1446550" cy="6615472"/>
          </a:xfrm>
        </p:grpSpPr>
        <p:pic>
          <p:nvPicPr>
            <p:cNvPr id="17" name="Imagem 1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6114" y="188641"/>
              <a:ext cx="1446550" cy="1446550"/>
            </a:xfrm>
            <a:prstGeom prst="rect">
              <a:avLst/>
            </a:prstGeom>
          </p:spPr>
        </p:pic>
        <p:sp>
          <p:nvSpPr>
            <p:cNvPr id="20" name="Text Box 6"/>
            <p:cNvSpPr txBox="1">
              <a:spLocks noChangeArrowheads="1"/>
            </p:cNvSpPr>
            <p:nvPr/>
          </p:nvSpPr>
          <p:spPr bwMode="auto">
            <a:xfrm>
              <a:off x="11548023" y="6327059"/>
              <a:ext cx="524641" cy="477054"/>
            </a:xfrm>
            <a:prstGeom prst="rect">
              <a:avLst/>
            </a:prstGeom>
            <a:gradFill rotWithShape="0">
              <a:gsLst>
                <a:gs pos="0">
                  <a:srgbClr val="6699FF"/>
                </a:gs>
                <a:gs pos="100000">
                  <a:srgbClr val="EAEAEA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altLang="pt-BR" b="1" dirty="0"/>
                <a:t>MAG</a:t>
              </a:r>
            </a:p>
            <a:p>
              <a:pPr algn="ctr">
                <a:spcBef>
                  <a:spcPct val="50000"/>
                </a:spcBef>
              </a:pPr>
              <a:endParaRPr lang="pt-BR" altLang="pt-BR" b="1" dirty="0"/>
            </a:p>
          </p:txBody>
        </p:sp>
      </p:grpSp>
      <p:sp>
        <p:nvSpPr>
          <p:cNvPr id="21" name="Retângulo 20"/>
          <p:cNvSpPr/>
          <p:nvPr/>
        </p:nvSpPr>
        <p:spPr>
          <a:xfrm>
            <a:off x="13792" y="6177939"/>
            <a:ext cx="753616" cy="7074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935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4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8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1775520" y="2420888"/>
            <a:ext cx="6858000" cy="2677656"/>
          </a:xfrm>
          <a:prstGeom prst="rect">
            <a:avLst/>
          </a:prstGeom>
          <a:gradFill flip="none" rotWithShape="1">
            <a:gsLst>
              <a:gs pos="0">
                <a:srgbClr val="EAEAEA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Ramo das ciências médicas que se preocupa em elucidar as questões da administração da Justiça Civil e Criminal, que podem somente resolver-se à luz dos conhecimentos médicos.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775520" y="188640"/>
            <a:ext cx="6858000" cy="1446550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A0BCE4"/>
              </a:gs>
            </a:gsLst>
            <a:lin ang="5400000" scaled="1"/>
          </a:gradFill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pt-BR" altLang="pt-BR" sz="2200" b="1" dirty="0">
              <a:latin typeface="Arial Black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pt-BR" altLang="pt-BR" sz="2200" b="1" dirty="0">
                <a:latin typeface="Arial Black" pitchFamily="34" charset="0"/>
              </a:rPr>
              <a:t>MEDICINA FORENSE ou MEDICINA LEGAL</a:t>
            </a:r>
          </a:p>
          <a:p>
            <a:pPr algn="ctr">
              <a:spcBef>
                <a:spcPct val="50000"/>
              </a:spcBef>
            </a:pPr>
            <a:r>
              <a:rPr lang="pt-BR" alt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Definições</a:t>
            </a:r>
          </a:p>
        </p:txBody>
      </p:sp>
      <p:pic>
        <p:nvPicPr>
          <p:cNvPr id="3" name="Slide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92" y="6256799"/>
            <a:ext cx="609600" cy="609600"/>
          </a:xfrm>
          <a:prstGeom prst="rect">
            <a:avLst/>
          </a:prstGeom>
        </p:spPr>
      </p:pic>
      <p:grpSp>
        <p:nvGrpSpPr>
          <p:cNvPr id="9" name="Agrupar 8"/>
          <p:cNvGrpSpPr/>
          <p:nvPr/>
        </p:nvGrpSpPr>
        <p:grpSpPr>
          <a:xfrm>
            <a:off x="10626114" y="188641"/>
            <a:ext cx="1446550" cy="6615472"/>
            <a:chOff x="10626114" y="188641"/>
            <a:chExt cx="1446550" cy="6615472"/>
          </a:xfrm>
        </p:grpSpPr>
        <p:pic>
          <p:nvPicPr>
            <p:cNvPr id="10" name="Imagem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6114" y="188641"/>
              <a:ext cx="1446550" cy="1446550"/>
            </a:xfrm>
            <a:prstGeom prst="rect">
              <a:avLst/>
            </a:prstGeom>
          </p:spPr>
        </p:pic>
        <p:sp>
          <p:nvSpPr>
            <p:cNvPr id="13" name="Text Box 6"/>
            <p:cNvSpPr txBox="1">
              <a:spLocks noChangeArrowheads="1"/>
            </p:cNvSpPr>
            <p:nvPr/>
          </p:nvSpPr>
          <p:spPr bwMode="auto">
            <a:xfrm>
              <a:off x="11548023" y="6327059"/>
              <a:ext cx="524641" cy="477054"/>
            </a:xfrm>
            <a:prstGeom prst="rect">
              <a:avLst/>
            </a:prstGeom>
            <a:gradFill rotWithShape="0">
              <a:gsLst>
                <a:gs pos="0">
                  <a:srgbClr val="6699FF"/>
                </a:gs>
                <a:gs pos="100000">
                  <a:srgbClr val="EAEAEA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altLang="pt-BR" b="1" dirty="0"/>
                <a:t>MAG</a:t>
              </a:r>
            </a:p>
            <a:p>
              <a:pPr algn="ctr">
                <a:spcBef>
                  <a:spcPct val="50000"/>
                </a:spcBef>
              </a:pPr>
              <a:endParaRPr lang="pt-BR" altLang="pt-BR" b="1" dirty="0"/>
            </a:p>
          </p:txBody>
        </p:sp>
      </p:grpSp>
      <p:grpSp>
        <p:nvGrpSpPr>
          <p:cNvPr id="5" name="Agrupar 4"/>
          <p:cNvGrpSpPr/>
          <p:nvPr/>
        </p:nvGrpSpPr>
        <p:grpSpPr>
          <a:xfrm>
            <a:off x="5391927" y="2420888"/>
            <a:ext cx="5628509" cy="3177644"/>
            <a:chOff x="5391927" y="2420888"/>
            <a:chExt cx="5628509" cy="3177644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92" t="7036" r="9792" b="8818"/>
            <a:stretch/>
          </p:blipFill>
          <p:spPr>
            <a:xfrm>
              <a:off x="8995125" y="2420888"/>
              <a:ext cx="2025311" cy="3177644"/>
            </a:xfrm>
            <a:prstGeom prst="rect">
              <a:avLst/>
            </a:prstGeom>
          </p:spPr>
        </p:pic>
        <p:sp>
          <p:nvSpPr>
            <p:cNvPr id="4" name="Retângulo 3"/>
            <p:cNvSpPr/>
            <p:nvPr/>
          </p:nvSpPr>
          <p:spPr>
            <a:xfrm>
              <a:off x="5391927" y="5229200"/>
              <a:ext cx="324159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pt-BR" altLang="pt-BR" sz="1800" b="1" i="1" dirty="0"/>
                <a:t>Eduard von </a:t>
              </a:r>
              <a:r>
                <a:rPr lang="pt-BR" altLang="pt-BR" sz="1800" b="1" i="1" dirty="0" err="1"/>
                <a:t>Hofmann</a:t>
              </a:r>
              <a:r>
                <a:rPr lang="pt-BR" altLang="pt-BR" sz="1800" b="1" i="1" dirty="0"/>
                <a:t> </a:t>
              </a:r>
              <a:r>
                <a:rPr lang="pt-BR" altLang="pt-BR" sz="1400" b="1" i="1" dirty="0"/>
                <a:t>(1837-1897)</a:t>
              </a:r>
              <a:endParaRPr lang="pt-BR" altLang="pt-BR" sz="2000" b="1" i="1" dirty="0"/>
            </a:p>
          </p:txBody>
        </p:sp>
      </p:grpSp>
      <p:sp>
        <p:nvSpPr>
          <p:cNvPr id="11" name="Retângulo 10"/>
          <p:cNvSpPr/>
          <p:nvPr/>
        </p:nvSpPr>
        <p:spPr>
          <a:xfrm>
            <a:off x="13792" y="6177939"/>
            <a:ext cx="753616" cy="7074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55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099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3397679" y="2222354"/>
            <a:ext cx="7368446" cy="2678298"/>
          </a:xfrm>
          <a:prstGeom prst="rect">
            <a:avLst/>
          </a:prstGeom>
          <a:gradFill rotWithShape="0">
            <a:gsLst>
              <a:gs pos="74000">
                <a:srgbClr val="D2A8FB"/>
              </a:gs>
              <a:gs pos="0">
                <a:srgbClr val="CC99FF"/>
              </a:gs>
              <a:gs pos="100000">
                <a:srgbClr val="EAEAEA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square"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altLang="pt-BR" sz="2400" b="1" dirty="0">
                <a:latin typeface="Arial" charset="0"/>
              </a:rPr>
              <a:t>“A Medicina Legal é uma ciência de vastas proporções e de extraordinária diversificação.”</a:t>
            </a:r>
          </a:p>
          <a:p>
            <a:pPr algn="ctr" eaLnBrk="0" hangingPunct="0">
              <a:spcBef>
                <a:spcPct val="50000"/>
              </a:spcBef>
            </a:pPr>
            <a:r>
              <a:rPr lang="pt-BR" altLang="pt-BR" sz="2400" b="1" dirty="0">
                <a:latin typeface="Arial" charset="0"/>
              </a:rPr>
              <a:t>“Hoje, mais do que nunca, a Medicina Legal se apresenta como uma das ciências de mais alta importância e de interesse indiscutível. “</a:t>
            </a:r>
            <a:endParaRPr lang="pt-BR" sz="18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eaLnBrk="0" hangingPunct="0">
              <a:spcBef>
                <a:spcPct val="50000"/>
              </a:spcBef>
            </a:pPr>
            <a:endParaRPr lang="pt-BR" altLang="pt-BR" sz="2400" b="1" i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63" name="Text Box 5"/>
          <p:cNvSpPr txBox="1">
            <a:spLocks noChangeArrowheads="1"/>
          </p:cNvSpPr>
          <p:nvPr/>
        </p:nvSpPr>
        <p:spPr bwMode="auto">
          <a:xfrm>
            <a:off x="1775520" y="188640"/>
            <a:ext cx="6858000" cy="1446550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A0BCE4"/>
              </a:gs>
            </a:gsLst>
            <a:lin ang="5400000" scaled="1"/>
          </a:gradFill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pt-BR" altLang="pt-BR" sz="2200" b="1" dirty="0">
              <a:latin typeface="Arial Black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pt-BR" altLang="pt-BR" sz="2200" b="1" dirty="0">
                <a:latin typeface="Arial Black" pitchFamily="34" charset="0"/>
              </a:rPr>
              <a:t>MEDICINA FORENSE ou MEDICINA LEGAL</a:t>
            </a:r>
          </a:p>
          <a:p>
            <a:pPr algn="ctr">
              <a:spcBef>
                <a:spcPct val="50000"/>
              </a:spcBef>
            </a:pPr>
            <a:r>
              <a:rPr lang="pt-BR" alt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Conclusão</a:t>
            </a:r>
          </a:p>
        </p:txBody>
      </p:sp>
      <p:pic>
        <p:nvPicPr>
          <p:cNvPr id="3" name="Slide 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260786"/>
            <a:ext cx="609600" cy="609600"/>
          </a:xfrm>
          <a:prstGeom prst="rect">
            <a:avLst/>
          </a:prstGeom>
        </p:spPr>
      </p:pic>
      <p:grpSp>
        <p:nvGrpSpPr>
          <p:cNvPr id="8" name="Agrupar 7"/>
          <p:cNvGrpSpPr/>
          <p:nvPr/>
        </p:nvGrpSpPr>
        <p:grpSpPr>
          <a:xfrm>
            <a:off x="10626114" y="188641"/>
            <a:ext cx="1446550" cy="6615472"/>
            <a:chOff x="10626114" y="188641"/>
            <a:chExt cx="1446550" cy="6615472"/>
          </a:xfrm>
        </p:grpSpPr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6114" y="188641"/>
              <a:ext cx="1446550" cy="1446550"/>
            </a:xfrm>
            <a:prstGeom prst="rect">
              <a:avLst/>
            </a:prstGeom>
          </p:spPr>
        </p:pic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>
              <a:off x="11548023" y="6327059"/>
              <a:ext cx="524641" cy="477054"/>
            </a:xfrm>
            <a:prstGeom prst="rect">
              <a:avLst/>
            </a:prstGeom>
            <a:gradFill rotWithShape="0">
              <a:gsLst>
                <a:gs pos="0">
                  <a:srgbClr val="6699FF"/>
                </a:gs>
                <a:gs pos="100000">
                  <a:srgbClr val="EAEAEA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altLang="pt-BR" b="1" dirty="0"/>
                <a:t>MAG</a:t>
              </a:r>
            </a:p>
            <a:p>
              <a:pPr algn="ctr">
                <a:spcBef>
                  <a:spcPct val="50000"/>
                </a:spcBef>
              </a:pPr>
              <a:endParaRPr lang="pt-BR" altLang="pt-BR" b="1" dirty="0"/>
            </a:p>
          </p:txBody>
        </p:sp>
      </p:grpSp>
      <p:grpSp>
        <p:nvGrpSpPr>
          <p:cNvPr id="11" name="Agrupar 10"/>
          <p:cNvGrpSpPr/>
          <p:nvPr/>
        </p:nvGrpSpPr>
        <p:grpSpPr>
          <a:xfrm>
            <a:off x="865971" y="2221520"/>
            <a:ext cx="4338549" cy="3326133"/>
            <a:chOff x="394287" y="2590801"/>
            <a:chExt cx="4338549" cy="3326133"/>
          </a:xfrm>
        </p:grpSpPr>
        <p:pic>
          <p:nvPicPr>
            <p:cNvPr id="12" name="Picture 1149" descr="Resultado de imagem para genival veloso de frança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40"/>
            <a:stretch/>
          </p:blipFill>
          <p:spPr bwMode="auto">
            <a:xfrm>
              <a:off x="394287" y="2590801"/>
              <a:ext cx="2106400" cy="29538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tângulo 12"/>
            <p:cNvSpPr/>
            <p:nvPr/>
          </p:nvSpPr>
          <p:spPr>
            <a:xfrm>
              <a:off x="1111267" y="5547602"/>
              <a:ext cx="362156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t-BR" altLang="pt-BR" sz="1800" b="1" i="1" dirty="0"/>
                <a:t>Genival Veloso de França (1933-....)</a:t>
              </a:r>
            </a:p>
          </p:txBody>
        </p:sp>
      </p:grpSp>
      <p:sp>
        <p:nvSpPr>
          <p:cNvPr id="14" name="Retângulo 13"/>
          <p:cNvSpPr/>
          <p:nvPr/>
        </p:nvSpPr>
        <p:spPr>
          <a:xfrm>
            <a:off x="13792" y="6177939"/>
            <a:ext cx="753616" cy="7074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18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2531" grpId="0" animBg="1"/>
      <p:bldP spid="6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 Box 5"/>
          <p:cNvSpPr txBox="1">
            <a:spLocks noChangeArrowheads="1"/>
          </p:cNvSpPr>
          <p:nvPr/>
        </p:nvSpPr>
        <p:spPr bwMode="auto">
          <a:xfrm>
            <a:off x="1775520" y="188641"/>
            <a:ext cx="6858000" cy="1323439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A0BCE4"/>
              </a:gs>
            </a:gsLst>
            <a:lin ang="5400000" scaled="1"/>
          </a:gradFill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pt-BR" altLang="pt-BR" sz="3200" b="1" dirty="0">
              <a:latin typeface="Arial Black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pt-BR" altLang="pt-BR" sz="3200" b="1" dirty="0">
                <a:latin typeface="Arial Black" pitchFamily="34" charset="0"/>
              </a:rPr>
              <a:t>OBRIGADO PELA ATENÇÃO!</a:t>
            </a:r>
            <a:endParaRPr lang="pt-BR" altLang="pt-BR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Slide 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815" y="6260786"/>
            <a:ext cx="609600" cy="609600"/>
          </a:xfrm>
          <a:prstGeom prst="rect">
            <a:avLst/>
          </a:prstGeom>
        </p:spPr>
      </p:pic>
      <p:grpSp>
        <p:nvGrpSpPr>
          <p:cNvPr id="10" name="Agrupar 9"/>
          <p:cNvGrpSpPr/>
          <p:nvPr/>
        </p:nvGrpSpPr>
        <p:grpSpPr>
          <a:xfrm>
            <a:off x="10626114" y="188641"/>
            <a:ext cx="1446550" cy="6615472"/>
            <a:chOff x="10626114" y="188641"/>
            <a:chExt cx="1446550" cy="6615472"/>
          </a:xfrm>
        </p:grpSpPr>
        <p:pic>
          <p:nvPicPr>
            <p:cNvPr id="11" name="Imagem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6114" y="188641"/>
              <a:ext cx="1446550" cy="1446550"/>
            </a:xfrm>
            <a:prstGeom prst="rect">
              <a:avLst/>
            </a:prstGeom>
          </p:spPr>
        </p:pic>
        <p:sp>
          <p:nvSpPr>
            <p:cNvPr id="12" name="Text Box 6"/>
            <p:cNvSpPr txBox="1">
              <a:spLocks noChangeArrowheads="1"/>
            </p:cNvSpPr>
            <p:nvPr/>
          </p:nvSpPr>
          <p:spPr bwMode="auto">
            <a:xfrm>
              <a:off x="11548023" y="6327059"/>
              <a:ext cx="524641" cy="477054"/>
            </a:xfrm>
            <a:prstGeom prst="rect">
              <a:avLst/>
            </a:prstGeom>
            <a:gradFill rotWithShape="0">
              <a:gsLst>
                <a:gs pos="0">
                  <a:srgbClr val="6699FF"/>
                </a:gs>
                <a:gs pos="100000">
                  <a:srgbClr val="EAEAEA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altLang="pt-BR" b="1" dirty="0"/>
                <a:t>MAG</a:t>
              </a:r>
            </a:p>
            <a:p>
              <a:pPr algn="ctr">
                <a:spcBef>
                  <a:spcPct val="50000"/>
                </a:spcBef>
              </a:pPr>
              <a:endParaRPr lang="pt-BR" altLang="pt-BR" b="1" dirty="0"/>
            </a:p>
          </p:txBody>
        </p:sp>
      </p:grpSp>
      <p:grpSp>
        <p:nvGrpSpPr>
          <p:cNvPr id="4" name="Agrupar 3"/>
          <p:cNvGrpSpPr/>
          <p:nvPr/>
        </p:nvGrpSpPr>
        <p:grpSpPr>
          <a:xfrm>
            <a:off x="704506" y="1916832"/>
            <a:ext cx="9742590" cy="4648754"/>
            <a:chOff x="704506" y="1916832"/>
            <a:chExt cx="9742590" cy="4648754"/>
          </a:xfrm>
        </p:grpSpPr>
        <p:pic>
          <p:nvPicPr>
            <p:cNvPr id="8" name="Picture 30" descr="CEMEL dif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506" y="1916832"/>
              <a:ext cx="7176392" cy="4032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1manblueshirt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85805" y="5151015"/>
              <a:ext cx="1099394" cy="1414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tângulo 2"/>
            <p:cNvSpPr/>
            <p:nvPr/>
          </p:nvSpPr>
          <p:spPr>
            <a:xfrm>
              <a:off x="7698057" y="4843238"/>
              <a:ext cx="2749039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altLang="pt-BR" sz="1400" b="1" dirty="0">
                  <a:latin typeface="Arial Black" pitchFamily="34" charset="0"/>
                </a:rPr>
                <a:t>MEDICINA É LEGAL!</a:t>
              </a:r>
              <a:endParaRPr lang="pt-BR" altLang="pt-BR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Retângulo 12"/>
          <p:cNvSpPr/>
          <p:nvPr/>
        </p:nvSpPr>
        <p:spPr>
          <a:xfrm>
            <a:off x="13792" y="6177939"/>
            <a:ext cx="753616" cy="7074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462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1775520" y="188640"/>
            <a:ext cx="6858000" cy="1446550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A0BCE4"/>
              </a:gs>
            </a:gsLst>
            <a:lin ang="5400000" scaled="1"/>
          </a:gradFill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pt-BR" altLang="pt-BR" sz="2200" b="1" dirty="0">
              <a:latin typeface="Arial Black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pt-BR" altLang="pt-BR" sz="2200" b="1" dirty="0">
                <a:latin typeface="Arial Black" pitchFamily="34" charset="0"/>
              </a:rPr>
              <a:t>MEDICINA FORENSE ou MEDICINA LEGAL</a:t>
            </a:r>
          </a:p>
          <a:p>
            <a:pPr algn="ctr">
              <a:spcBef>
                <a:spcPct val="50000"/>
              </a:spcBef>
            </a:pPr>
            <a:endParaRPr lang="pt-BR" alt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5321152" y="2590678"/>
            <a:ext cx="3312368" cy="3817072"/>
          </a:xfrm>
          <a:prstGeom prst="rect">
            <a:avLst/>
          </a:prstGeom>
          <a:gradFill rotWithShape="0">
            <a:gsLst>
              <a:gs pos="0">
                <a:srgbClr val="008000"/>
              </a:gs>
              <a:gs pos="100000">
                <a:srgbClr val="EAEAEA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47625" cmpd="thickThin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altLang="pt-BR" sz="3200" b="1" dirty="0">
                <a:solidFill>
                  <a:srgbClr val="EAEAEA"/>
                </a:solidFill>
                <a:latin typeface="Arial" charset="0"/>
              </a:rPr>
              <a:t>Direito Penal</a:t>
            </a:r>
          </a:p>
          <a:p>
            <a:pPr algn="ctr" eaLnBrk="0" hangingPunct="0">
              <a:spcBef>
                <a:spcPct val="50000"/>
              </a:spcBef>
            </a:pPr>
            <a:endParaRPr lang="pt-BR" altLang="pt-BR" sz="2000" b="1" dirty="0">
              <a:latin typeface="Arial" charset="0"/>
            </a:endParaRPr>
          </a:p>
          <a:p>
            <a:pPr algn="ctr" eaLnBrk="0" hangingPunct="0">
              <a:spcBef>
                <a:spcPct val="50000"/>
              </a:spcBef>
            </a:pPr>
            <a:endParaRPr lang="pt-BR" altLang="pt-BR" sz="2000" b="1" dirty="0">
              <a:latin typeface="Arial" charset="0"/>
            </a:endParaRPr>
          </a:p>
          <a:p>
            <a:pPr algn="ctr" eaLnBrk="0" hangingPunct="0">
              <a:spcBef>
                <a:spcPct val="50000"/>
              </a:spcBef>
            </a:pPr>
            <a:endParaRPr lang="pt-BR" altLang="pt-BR" sz="2000" b="1" dirty="0">
              <a:latin typeface="Arial" charset="0"/>
            </a:endParaRPr>
          </a:p>
          <a:p>
            <a:pPr algn="ctr" eaLnBrk="0" hangingPunct="0">
              <a:spcBef>
                <a:spcPct val="50000"/>
              </a:spcBef>
            </a:pPr>
            <a:endParaRPr lang="pt-BR" altLang="pt-BR" sz="2000" b="1" dirty="0">
              <a:latin typeface="Arial" charset="0"/>
            </a:endParaRPr>
          </a:p>
          <a:p>
            <a:pPr algn="ctr" eaLnBrk="0" hangingPunct="0">
              <a:spcBef>
                <a:spcPct val="50000"/>
              </a:spcBef>
            </a:pPr>
            <a:endParaRPr lang="pt-BR" altLang="pt-BR" sz="2000" b="1" dirty="0">
              <a:latin typeface="Arial" charset="0"/>
            </a:endParaRPr>
          </a:p>
          <a:p>
            <a:pPr algn="ctr" eaLnBrk="0" hangingPunct="0">
              <a:spcBef>
                <a:spcPct val="50000"/>
              </a:spcBef>
            </a:pPr>
            <a:endParaRPr lang="pt-BR" altLang="pt-BR" sz="2000" b="1" dirty="0">
              <a:latin typeface="Arial" charset="0"/>
            </a:endParaRPr>
          </a:p>
          <a:p>
            <a:pPr algn="ctr" eaLnBrk="0" hangingPunct="0">
              <a:spcBef>
                <a:spcPct val="50000"/>
              </a:spcBef>
            </a:pPr>
            <a:endParaRPr lang="pt-BR" altLang="pt-BR" sz="2000" b="1" dirty="0">
              <a:latin typeface="Arial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120" y="4444446"/>
            <a:ext cx="2556431" cy="1694549"/>
          </a:xfrm>
          <a:prstGeom prst="rect">
            <a:avLst/>
          </a:prstGeom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775521" y="2590678"/>
            <a:ext cx="3344085" cy="3817072"/>
          </a:xfrm>
          <a:prstGeom prst="rect">
            <a:avLst/>
          </a:prstGeom>
          <a:gradFill rotWithShape="0">
            <a:gsLst>
              <a:gs pos="0">
                <a:srgbClr val="996600"/>
              </a:gs>
              <a:gs pos="100000">
                <a:srgbClr val="EAEAEA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47625" cmpd="thickThin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altLang="pt-BR" sz="3200" b="1" dirty="0">
                <a:solidFill>
                  <a:srgbClr val="EAEAEA"/>
                </a:solidFill>
                <a:latin typeface="Arial" charset="0"/>
              </a:rPr>
              <a:t>Direito Civil</a:t>
            </a:r>
          </a:p>
          <a:p>
            <a:pPr algn="ctr" eaLnBrk="0" hangingPunct="0">
              <a:spcBef>
                <a:spcPct val="50000"/>
              </a:spcBef>
            </a:pPr>
            <a:endParaRPr lang="pt-BR" altLang="pt-BR" sz="2000" b="1" dirty="0">
              <a:latin typeface="Arial" charset="0"/>
            </a:endParaRPr>
          </a:p>
          <a:p>
            <a:pPr algn="ctr" eaLnBrk="0" hangingPunct="0">
              <a:spcBef>
                <a:spcPct val="50000"/>
              </a:spcBef>
            </a:pPr>
            <a:endParaRPr lang="pt-BR" altLang="pt-BR" sz="2000" b="1" dirty="0">
              <a:latin typeface="Arial" charset="0"/>
            </a:endParaRPr>
          </a:p>
          <a:p>
            <a:pPr algn="ctr" eaLnBrk="0" hangingPunct="0">
              <a:spcBef>
                <a:spcPct val="50000"/>
              </a:spcBef>
            </a:pPr>
            <a:endParaRPr lang="pt-BR" altLang="pt-BR" sz="2000" b="1" dirty="0">
              <a:latin typeface="Arial" charset="0"/>
            </a:endParaRPr>
          </a:p>
          <a:p>
            <a:pPr algn="ctr" eaLnBrk="0" hangingPunct="0">
              <a:spcBef>
                <a:spcPct val="50000"/>
              </a:spcBef>
            </a:pPr>
            <a:endParaRPr lang="pt-BR" altLang="pt-BR" sz="2000" b="1" dirty="0">
              <a:latin typeface="Arial" charset="0"/>
            </a:endParaRPr>
          </a:p>
          <a:p>
            <a:pPr algn="ctr" eaLnBrk="0" hangingPunct="0">
              <a:spcBef>
                <a:spcPct val="50000"/>
              </a:spcBef>
            </a:pPr>
            <a:endParaRPr lang="pt-BR" altLang="pt-BR" sz="2000" b="1" dirty="0">
              <a:latin typeface="Arial" charset="0"/>
            </a:endParaRPr>
          </a:p>
          <a:p>
            <a:pPr algn="ctr" eaLnBrk="0" hangingPunct="0">
              <a:spcBef>
                <a:spcPct val="50000"/>
              </a:spcBef>
            </a:pPr>
            <a:endParaRPr lang="pt-BR" altLang="pt-BR" sz="2000" b="1" dirty="0">
              <a:latin typeface="Arial" charset="0"/>
            </a:endParaRPr>
          </a:p>
          <a:p>
            <a:pPr algn="ctr" eaLnBrk="0" hangingPunct="0">
              <a:spcBef>
                <a:spcPct val="50000"/>
              </a:spcBef>
            </a:pPr>
            <a:endParaRPr lang="pt-BR" altLang="pt-BR" sz="2000" b="1" dirty="0">
              <a:latin typeface="Arial" charset="0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6"/>
          <a:stretch/>
        </p:blipFill>
        <p:spPr>
          <a:xfrm>
            <a:off x="2639616" y="4444446"/>
            <a:ext cx="1619034" cy="1694549"/>
          </a:xfrm>
          <a:prstGeom prst="rect">
            <a:avLst/>
          </a:prstGeom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775520" y="1912558"/>
            <a:ext cx="6858000" cy="40075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FFCC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47625" cmpd="thickThin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pt-BR" altLang="pt-BR" sz="2000" b="1" dirty="0">
                <a:latin typeface="Arial" charset="0"/>
              </a:rPr>
              <a:t>Qual a diferença entre Direito Civil e Penal?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2280744" y="3487531"/>
            <a:ext cx="2285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PRIVADO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5834609" y="3487531"/>
            <a:ext cx="2285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PÚBLICO</a:t>
            </a:r>
          </a:p>
        </p:txBody>
      </p:sp>
      <p:pic>
        <p:nvPicPr>
          <p:cNvPr id="13" name="Slide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792" y="6248400"/>
            <a:ext cx="609600" cy="609600"/>
          </a:xfrm>
          <a:prstGeom prst="rect">
            <a:avLst/>
          </a:prstGeom>
        </p:spPr>
      </p:pic>
      <p:grpSp>
        <p:nvGrpSpPr>
          <p:cNvPr id="15" name="Agrupar 14"/>
          <p:cNvGrpSpPr/>
          <p:nvPr/>
        </p:nvGrpSpPr>
        <p:grpSpPr>
          <a:xfrm>
            <a:off x="10626114" y="188641"/>
            <a:ext cx="1446550" cy="6615472"/>
            <a:chOff x="10626114" y="188641"/>
            <a:chExt cx="1446550" cy="6615472"/>
          </a:xfrm>
        </p:grpSpPr>
        <p:pic>
          <p:nvPicPr>
            <p:cNvPr id="16" name="Imagem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6114" y="188641"/>
              <a:ext cx="1446550" cy="1446550"/>
            </a:xfrm>
            <a:prstGeom prst="rect">
              <a:avLst/>
            </a:prstGeom>
          </p:spPr>
        </p:pic>
        <p:sp>
          <p:nvSpPr>
            <p:cNvPr id="17" name="Text Box 6"/>
            <p:cNvSpPr txBox="1">
              <a:spLocks noChangeArrowheads="1"/>
            </p:cNvSpPr>
            <p:nvPr/>
          </p:nvSpPr>
          <p:spPr bwMode="auto">
            <a:xfrm>
              <a:off x="11548023" y="6327059"/>
              <a:ext cx="524641" cy="477054"/>
            </a:xfrm>
            <a:prstGeom prst="rect">
              <a:avLst/>
            </a:prstGeom>
            <a:gradFill rotWithShape="0">
              <a:gsLst>
                <a:gs pos="0">
                  <a:srgbClr val="6699FF"/>
                </a:gs>
                <a:gs pos="100000">
                  <a:srgbClr val="EAEAEA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altLang="pt-BR" b="1" dirty="0"/>
                <a:t>MAG</a:t>
              </a:r>
            </a:p>
            <a:p>
              <a:pPr algn="ctr">
                <a:spcBef>
                  <a:spcPct val="50000"/>
                </a:spcBef>
              </a:pPr>
              <a:endParaRPr lang="pt-BR" altLang="pt-BR" b="1" dirty="0"/>
            </a:p>
          </p:txBody>
        </p:sp>
      </p:grpSp>
      <p:sp>
        <p:nvSpPr>
          <p:cNvPr id="14" name="Retângulo 13"/>
          <p:cNvSpPr/>
          <p:nvPr/>
        </p:nvSpPr>
        <p:spPr>
          <a:xfrm>
            <a:off x="13792" y="6177939"/>
            <a:ext cx="753616" cy="7074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742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6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18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7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36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44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 animBg="1"/>
      <p:bldP spid="5" grpId="0" animBg="1"/>
      <p:bldP spid="8" grpId="0" animBg="1"/>
      <p:bldP spid="10" grpId="0" animBg="1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1775520" y="188640"/>
            <a:ext cx="6858000" cy="1446550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A0BCE4"/>
              </a:gs>
            </a:gsLst>
            <a:lin ang="5400000" scaled="1"/>
          </a:gradFill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pt-BR" altLang="pt-BR" sz="2200" b="1" dirty="0">
              <a:latin typeface="Arial Black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pt-BR" altLang="pt-BR" sz="2200" b="1" dirty="0">
                <a:latin typeface="Arial Black" pitchFamily="34" charset="0"/>
              </a:rPr>
              <a:t>MEDICINA FORENSE ou MEDICINA LEGAL</a:t>
            </a:r>
          </a:p>
          <a:p>
            <a:pPr algn="ctr">
              <a:spcBef>
                <a:spcPct val="50000"/>
              </a:spcBef>
            </a:pPr>
            <a:endParaRPr lang="pt-BR" alt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5321152" y="2590678"/>
            <a:ext cx="3312368" cy="3817072"/>
          </a:xfrm>
          <a:prstGeom prst="rect">
            <a:avLst/>
          </a:prstGeom>
          <a:gradFill rotWithShape="0">
            <a:gsLst>
              <a:gs pos="0">
                <a:srgbClr val="008000"/>
              </a:gs>
              <a:gs pos="100000">
                <a:srgbClr val="EAEAEA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47625" cmpd="thickThin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altLang="pt-BR" sz="3200" b="1" dirty="0">
                <a:solidFill>
                  <a:srgbClr val="EAEAEA"/>
                </a:solidFill>
                <a:latin typeface="Arial" charset="0"/>
              </a:rPr>
              <a:t>Direito Penal</a:t>
            </a:r>
          </a:p>
          <a:p>
            <a:pPr algn="ctr" eaLnBrk="0" hangingPunct="0">
              <a:spcBef>
                <a:spcPct val="50000"/>
              </a:spcBef>
            </a:pPr>
            <a:endParaRPr lang="pt-BR" altLang="pt-BR" sz="2000" b="1" dirty="0">
              <a:latin typeface="Arial" charset="0"/>
            </a:endParaRPr>
          </a:p>
          <a:p>
            <a:pPr algn="ctr" eaLnBrk="0" hangingPunct="0">
              <a:spcBef>
                <a:spcPct val="50000"/>
              </a:spcBef>
            </a:pPr>
            <a:endParaRPr lang="pt-BR" altLang="pt-BR" sz="2000" b="1" dirty="0">
              <a:latin typeface="Arial" charset="0"/>
            </a:endParaRPr>
          </a:p>
          <a:p>
            <a:pPr algn="ctr" eaLnBrk="0" hangingPunct="0">
              <a:spcBef>
                <a:spcPct val="50000"/>
              </a:spcBef>
            </a:pPr>
            <a:endParaRPr lang="pt-BR" altLang="pt-BR" sz="2000" b="1" dirty="0">
              <a:latin typeface="Arial" charset="0"/>
            </a:endParaRPr>
          </a:p>
          <a:p>
            <a:pPr algn="ctr" eaLnBrk="0" hangingPunct="0">
              <a:spcBef>
                <a:spcPct val="50000"/>
              </a:spcBef>
            </a:pPr>
            <a:endParaRPr lang="pt-BR" altLang="pt-BR" sz="2000" b="1" dirty="0">
              <a:latin typeface="Arial" charset="0"/>
            </a:endParaRPr>
          </a:p>
          <a:p>
            <a:pPr algn="ctr" eaLnBrk="0" hangingPunct="0">
              <a:spcBef>
                <a:spcPct val="50000"/>
              </a:spcBef>
            </a:pPr>
            <a:endParaRPr lang="pt-BR" altLang="pt-BR" sz="2000" b="1" dirty="0">
              <a:latin typeface="Arial" charset="0"/>
            </a:endParaRPr>
          </a:p>
          <a:p>
            <a:pPr algn="ctr" eaLnBrk="0" hangingPunct="0">
              <a:spcBef>
                <a:spcPct val="50000"/>
              </a:spcBef>
            </a:pPr>
            <a:endParaRPr lang="pt-BR" altLang="pt-BR" sz="2000" b="1" dirty="0">
              <a:latin typeface="Arial" charset="0"/>
            </a:endParaRPr>
          </a:p>
          <a:p>
            <a:pPr algn="ctr" eaLnBrk="0" hangingPunct="0">
              <a:spcBef>
                <a:spcPct val="50000"/>
              </a:spcBef>
            </a:pPr>
            <a:endParaRPr lang="pt-BR" altLang="pt-BR" sz="2000" b="1" dirty="0">
              <a:latin typeface="Arial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120" y="4444446"/>
            <a:ext cx="2556431" cy="1694549"/>
          </a:xfrm>
          <a:prstGeom prst="rect">
            <a:avLst/>
          </a:prstGeom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775521" y="2590678"/>
            <a:ext cx="3344085" cy="3817072"/>
          </a:xfrm>
          <a:prstGeom prst="rect">
            <a:avLst/>
          </a:prstGeom>
          <a:gradFill rotWithShape="0">
            <a:gsLst>
              <a:gs pos="0">
                <a:srgbClr val="996600"/>
              </a:gs>
              <a:gs pos="100000">
                <a:srgbClr val="EAEAEA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47625" cmpd="thickThin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altLang="pt-BR" sz="3200" b="1" dirty="0">
                <a:solidFill>
                  <a:srgbClr val="EAEAEA"/>
                </a:solidFill>
                <a:latin typeface="Arial" charset="0"/>
              </a:rPr>
              <a:t>Direito Civil</a:t>
            </a:r>
          </a:p>
          <a:p>
            <a:pPr algn="ctr" eaLnBrk="0" hangingPunct="0">
              <a:spcBef>
                <a:spcPct val="50000"/>
              </a:spcBef>
            </a:pPr>
            <a:endParaRPr lang="pt-BR" altLang="pt-BR" sz="2000" b="1" dirty="0">
              <a:latin typeface="Arial" charset="0"/>
            </a:endParaRPr>
          </a:p>
          <a:p>
            <a:pPr algn="ctr" eaLnBrk="0" hangingPunct="0">
              <a:spcBef>
                <a:spcPct val="50000"/>
              </a:spcBef>
            </a:pPr>
            <a:endParaRPr lang="pt-BR" altLang="pt-BR" sz="2000" b="1" dirty="0">
              <a:latin typeface="Arial" charset="0"/>
            </a:endParaRPr>
          </a:p>
          <a:p>
            <a:pPr algn="ctr" eaLnBrk="0" hangingPunct="0">
              <a:spcBef>
                <a:spcPct val="50000"/>
              </a:spcBef>
            </a:pPr>
            <a:endParaRPr lang="pt-BR" altLang="pt-BR" sz="2000" b="1" dirty="0">
              <a:latin typeface="Arial" charset="0"/>
            </a:endParaRPr>
          </a:p>
          <a:p>
            <a:pPr algn="ctr" eaLnBrk="0" hangingPunct="0">
              <a:spcBef>
                <a:spcPct val="50000"/>
              </a:spcBef>
            </a:pPr>
            <a:endParaRPr lang="pt-BR" altLang="pt-BR" sz="2000" b="1" dirty="0">
              <a:latin typeface="Arial" charset="0"/>
            </a:endParaRPr>
          </a:p>
          <a:p>
            <a:pPr algn="ctr" eaLnBrk="0" hangingPunct="0">
              <a:spcBef>
                <a:spcPct val="50000"/>
              </a:spcBef>
            </a:pPr>
            <a:endParaRPr lang="pt-BR" altLang="pt-BR" sz="2000" b="1" dirty="0">
              <a:latin typeface="Arial" charset="0"/>
            </a:endParaRPr>
          </a:p>
          <a:p>
            <a:pPr algn="ctr" eaLnBrk="0" hangingPunct="0">
              <a:spcBef>
                <a:spcPct val="50000"/>
              </a:spcBef>
            </a:pPr>
            <a:endParaRPr lang="pt-BR" altLang="pt-BR" sz="2000" b="1" dirty="0">
              <a:latin typeface="Arial" charset="0"/>
            </a:endParaRPr>
          </a:p>
          <a:p>
            <a:pPr algn="ctr" eaLnBrk="0" hangingPunct="0">
              <a:spcBef>
                <a:spcPct val="50000"/>
              </a:spcBef>
            </a:pPr>
            <a:endParaRPr lang="pt-BR" altLang="pt-BR" sz="2000" b="1" dirty="0">
              <a:latin typeface="Arial" charset="0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6"/>
          <a:stretch/>
        </p:blipFill>
        <p:spPr>
          <a:xfrm>
            <a:off x="2639616" y="4444446"/>
            <a:ext cx="1619034" cy="1694549"/>
          </a:xfrm>
          <a:prstGeom prst="rect">
            <a:avLst/>
          </a:prstGeom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775520" y="1912559"/>
            <a:ext cx="6858000" cy="462307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FFCC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47625" cmpd="thickThin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pt-BR" altLang="pt-BR" sz="2000" dirty="0">
                <a:latin typeface="Arial" charset="0"/>
              </a:rPr>
              <a:t>Principal texto legal do Brasil: </a:t>
            </a:r>
            <a:r>
              <a:rPr lang="pt-BR" altLang="pt-BR" sz="2400" b="1" dirty="0">
                <a:latin typeface="Arial" charset="0"/>
              </a:rPr>
              <a:t>Constituição Federal</a:t>
            </a:r>
            <a:endParaRPr lang="pt-BR" altLang="pt-BR" sz="2000" b="1" dirty="0">
              <a:latin typeface="Arial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1775521" y="3231268"/>
            <a:ext cx="3344084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altLang="pt-BR" sz="1800" b="1" dirty="0">
                <a:latin typeface="Arial" charset="0"/>
              </a:rPr>
              <a:t>Código Civil (CCB)</a:t>
            </a:r>
          </a:p>
          <a:p>
            <a:pPr algn="ctr" eaLnBrk="0" hangingPunct="0">
              <a:spcBef>
                <a:spcPct val="50000"/>
              </a:spcBef>
            </a:pPr>
            <a:r>
              <a:rPr lang="pt-BR" altLang="pt-BR" sz="1800" b="1" dirty="0">
                <a:latin typeface="Arial" charset="0"/>
              </a:rPr>
              <a:t>Código de Processo Civil (CPCB)</a:t>
            </a:r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5321152" y="3231267"/>
            <a:ext cx="3299196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altLang="pt-BR" sz="1800" b="1" dirty="0">
                <a:latin typeface="Arial" charset="0"/>
              </a:rPr>
              <a:t>Código Penal (CPB)</a:t>
            </a:r>
          </a:p>
          <a:p>
            <a:pPr algn="ctr" eaLnBrk="0" hangingPunct="0">
              <a:spcBef>
                <a:spcPct val="50000"/>
              </a:spcBef>
            </a:pPr>
            <a:r>
              <a:rPr lang="pt-BR" altLang="pt-BR" sz="1800" b="1" dirty="0">
                <a:latin typeface="Arial" charset="0"/>
              </a:rPr>
              <a:t>Código de Processo Penal (CPPB)</a:t>
            </a:r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Slide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792" y="6263148"/>
            <a:ext cx="609600" cy="609600"/>
          </a:xfrm>
          <a:prstGeom prst="rect">
            <a:avLst/>
          </a:prstGeom>
        </p:spPr>
      </p:pic>
      <p:grpSp>
        <p:nvGrpSpPr>
          <p:cNvPr id="14" name="Agrupar 13"/>
          <p:cNvGrpSpPr/>
          <p:nvPr/>
        </p:nvGrpSpPr>
        <p:grpSpPr>
          <a:xfrm>
            <a:off x="10626114" y="188641"/>
            <a:ext cx="1446550" cy="6615472"/>
            <a:chOff x="10626114" y="188641"/>
            <a:chExt cx="1446550" cy="6615472"/>
          </a:xfrm>
        </p:grpSpPr>
        <p:pic>
          <p:nvPicPr>
            <p:cNvPr id="15" name="Imagem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6114" y="188641"/>
              <a:ext cx="1446550" cy="1446550"/>
            </a:xfrm>
            <a:prstGeom prst="rect">
              <a:avLst/>
            </a:prstGeom>
          </p:spPr>
        </p:pic>
        <p:sp>
          <p:nvSpPr>
            <p:cNvPr id="16" name="Text Box 6"/>
            <p:cNvSpPr txBox="1">
              <a:spLocks noChangeArrowheads="1"/>
            </p:cNvSpPr>
            <p:nvPr/>
          </p:nvSpPr>
          <p:spPr bwMode="auto">
            <a:xfrm>
              <a:off x="11548023" y="6327059"/>
              <a:ext cx="524641" cy="477054"/>
            </a:xfrm>
            <a:prstGeom prst="rect">
              <a:avLst/>
            </a:prstGeom>
            <a:gradFill rotWithShape="0">
              <a:gsLst>
                <a:gs pos="0">
                  <a:srgbClr val="6699FF"/>
                </a:gs>
                <a:gs pos="100000">
                  <a:srgbClr val="EAEAEA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altLang="pt-BR" b="1" dirty="0"/>
                <a:t>MAG</a:t>
              </a:r>
            </a:p>
            <a:p>
              <a:pPr algn="ctr">
                <a:spcBef>
                  <a:spcPct val="50000"/>
                </a:spcBef>
              </a:pPr>
              <a:endParaRPr lang="pt-BR" altLang="pt-BR" b="1" dirty="0"/>
            </a:p>
          </p:txBody>
        </p:sp>
      </p:grpSp>
      <p:sp>
        <p:nvSpPr>
          <p:cNvPr id="17" name="Retângulo 16"/>
          <p:cNvSpPr/>
          <p:nvPr/>
        </p:nvSpPr>
        <p:spPr>
          <a:xfrm>
            <a:off x="13792" y="6177939"/>
            <a:ext cx="753616" cy="7074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045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3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44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  <p:bldP spid="11" grpId="0" uiExpand="1" build="p"/>
      <p:bldP spid="1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1775520" y="188640"/>
            <a:ext cx="6858000" cy="1446550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A0BCE4"/>
              </a:gs>
            </a:gsLst>
            <a:lin ang="5400000" scaled="1"/>
          </a:gradFill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pt-BR" altLang="pt-BR" sz="2200" b="1" dirty="0">
              <a:latin typeface="Arial Black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pt-BR" altLang="pt-BR" sz="2200" b="1" dirty="0">
                <a:latin typeface="Arial Black" pitchFamily="34" charset="0"/>
              </a:rPr>
              <a:t>MEDICINA FORENSE ou MEDICINA LEGAL</a:t>
            </a:r>
          </a:p>
          <a:p>
            <a:pPr algn="ctr">
              <a:spcBef>
                <a:spcPct val="50000"/>
              </a:spcBef>
            </a:pPr>
            <a:endParaRPr lang="pt-BR" alt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775520" y="1928384"/>
            <a:ext cx="6858000" cy="708528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FFCC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47625" cmpd="thickThin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r" eaLnBrk="0" hangingPunct="0">
              <a:spcBef>
                <a:spcPts val="0"/>
              </a:spcBef>
            </a:pPr>
            <a:r>
              <a:rPr lang="pt-BR" altLang="pt-BR" sz="2000" b="1" dirty="0">
                <a:latin typeface="Arial" charset="0"/>
              </a:rPr>
              <a:t>Qual a diferença entre os Códigos Civil e Penal e </a:t>
            </a:r>
          </a:p>
          <a:p>
            <a:pPr algn="r" eaLnBrk="0" hangingPunct="0">
              <a:spcBef>
                <a:spcPts val="0"/>
              </a:spcBef>
            </a:pPr>
            <a:r>
              <a:rPr lang="pt-BR" altLang="pt-BR" sz="2000" b="1" dirty="0">
                <a:latin typeface="Arial" charset="0"/>
              </a:rPr>
              <a:t>seus respectivos Códigos de Processo?</a:t>
            </a: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5321152" y="2924297"/>
            <a:ext cx="3312368" cy="3909405"/>
          </a:xfrm>
          <a:prstGeom prst="rect">
            <a:avLst/>
          </a:prstGeom>
          <a:gradFill rotWithShape="0">
            <a:gsLst>
              <a:gs pos="0">
                <a:srgbClr val="009999"/>
              </a:gs>
              <a:gs pos="100000">
                <a:srgbClr val="EAEAEA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square"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altLang="pt-BR" sz="2400" b="1" dirty="0">
                <a:solidFill>
                  <a:srgbClr val="EAEAEA"/>
                </a:solidFill>
                <a:latin typeface="Arial" charset="0"/>
              </a:rPr>
              <a:t>Códigos de Processo</a:t>
            </a:r>
          </a:p>
          <a:p>
            <a:pPr algn="ctr" eaLnBrk="0" hangingPunct="0">
              <a:spcBef>
                <a:spcPct val="50000"/>
              </a:spcBef>
            </a:pPr>
            <a:r>
              <a:rPr lang="pt-BR" altLang="pt-BR" sz="1600" b="1" dirty="0">
                <a:latin typeface="Arial" charset="0"/>
              </a:rPr>
              <a:t>De forma geral, fixam o procedimento lógico e dividido em etapas para a solução litigiosa dos conflitos pelo juiz.</a:t>
            </a:r>
          </a:p>
          <a:p>
            <a:pPr algn="ctr" eaLnBrk="0" hangingPunct="0">
              <a:spcBef>
                <a:spcPct val="50000"/>
              </a:spcBef>
            </a:pPr>
            <a:r>
              <a:rPr lang="pt-BR" altLang="pt-BR" sz="1600" b="1" dirty="0">
                <a:latin typeface="Arial" charset="0"/>
              </a:rPr>
              <a:t>Estabelecem como as leis descritas nos códigos devem ser executadas.</a:t>
            </a:r>
          </a:p>
          <a:p>
            <a:pPr algn="ctr" eaLnBrk="0" hangingPunct="0">
              <a:spcBef>
                <a:spcPct val="50000"/>
              </a:spcBef>
            </a:pPr>
            <a:endParaRPr lang="pt-BR" altLang="pt-BR" sz="1600" b="1" dirty="0">
              <a:latin typeface="Arial" charset="0"/>
            </a:endParaRPr>
          </a:p>
          <a:p>
            <a:pPr algn="ctr" eaLnBrk="0" hangingPunct="0">
              <a:spcBef>
                <a:spcPct val="50000"/>
              </a:spcBef>
            </a:pPr>
            <a:endParaRPr lang="pt-BR" altLang="pt-BR" sz="1600" b="1" dirty="0">
              <a:latin typeface="Arial" charset="0"/>
            </a:endParaRPr>
          </a:p>
          <a:p>
            <a:pPr algn="ctr" eaLnBrk="0" hangingPunct="0">
              <a:spcBef>
                <a:spcPct val="50000"/>
              </a:spcBef>
            </a:pPr>
            <a:endParaRPr lang="pt-BR" altLang="pt-BR" sz="1600" b="1" dirty="0">
              <a:latin typeface="Arial" charset="0"/>
            </a:endParaRPr>
          </a:p>
          <a:p>
            <a:pPr algn="ctr" eaLnBrk="0" hangingPunct="0">
              <a:spcBef>
                <a:spcPct val="50000"/>
              </a:spcBef>
            </a:pPr>
            <a:endParaRPr lang="pt-BR" altLang="pt-BR" sz="1600" b="1" dirty="0">
              <a:latin typeface="Arial" charset="0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1775521" y="2924297"/>
            <a:ext cx="3344085" cy="3663183"/>
          </a:xfrm>
          <a:prstGeom prst="rect">
            <a:avLst/>
          </a:prstGeom>
          <a:gradFill rotWithShape="0">
            <a:gsLst>
              <a:gs pos="0">
                <a:srgbClr val="CC66FF"/>
              </a:gs>
              <a:gs pos="100000">
                <a:srgbClr val="EAEAEA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square"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altLang="pt-BR" sz="2400" b="1" dirty="0">
                <a:solidFill>
                  <a:srgbClr val="EAEAEA"/>
                </a:solidFill>
                <a:latin typeface="Arial" charset="0"/>
              </a:rPr>
              <a:t>Códigos</a:t>
            </a:r>
          </a:p>
          <a:p>
            <a:pPr algn="ctr" eaLnBrk="0" hangingPunct="0">
              <a:spcBef>
                <a:spcPct val="50000"/>
              </a:spcBef>
            </a:pPr>
            <a:r>
              <a:rPr lang="pt-BR" altLang="pt-BR" sz="1600" b="1" dirty="0">
                <a:latin typeface="Arial" charset="0"/>
              </a:rPr>
              <a:t>De maneira geral, definem as leis, as regras, os crimes.</a:t>
            </a:r>
          </a:p>
          <a:p>
            <a:pPr algn="ctr" eaLnBrk="0" hangingPunct="0">
              <a:spcBef>
                <a:spcPct val="50000"/>
              </a:spcBef>
            </a:pPr>
            <a:r>
              <a:rPr lang="pt-BR" altLang="pt-BR" sz="1600" b="1" dirty="0">
                <a:latin typeface="Arial" charset="0"/>
              </a:rPr>
              <a:t>Definem o que se PODE e o que NÃO SE PODE fazer.</a:t>
            </a:r>
          </a:p>
          <a:p>
            <a:pPr algn="ctr" eaLnBrk="0" hangingPunct="0">
              <a:spcBef>
                <a:spcPct val="50000"/>
              </a:spcBef>
            </a:pPr>
            <a:r>
              <a:rPr lang="pt-BR" altLang="pt-BR" sz="1600" b="1" dirty="0">
                <a:latin typeface="Arial" charset="0"/>
              </a:rPr>
              <a:t>Estabelecem as responsabilidades, imputabilidades e penas.</a:t>
            </a:r>
          </a:p>
          <a:p>
            <a:pPr algn="ctr" eaLnBrk="0" hangingPunct="0">
              <a:spcBef>
                <a:spcPct val="50000"/>
              </a:spcBef>
            </a:pPr>
            <a:endParaRPr lang="pt-BR" altLang="pt-BR" sz="1600" b="1" dirty="0">
              <a:latin typeface="Arial" charset="0"/>
            </a:endParaRPr>
          </a:p>
          <a:p>
            <a:pPr algn="ctr" eaLnBrk="0" hangingPunct="0">
              <a:spcBef>
                <a:spcPct val="50000"/>
              </a:spcBef>
            </a:pPr>
            <a:endParaRPr lang="pt-BR" altLang="pt-BR" sz="1600" b="1" dirty="0">
              <a:latin typeface="Arial" charset="0"/>
            </a:endParaRPr>
          </a:p>
          <a:p>
            <a:pPr algn="ctr" eaLnBrk="0" hangingPunct="0">
              <a:spcBef>
                <a:spcPct val="50000"/>
              </a:spcBef>
            </a:pPr>
            <a:endParaRPr lang="pt-BR" altLang="pt-BR" sz="1600" b="1" dirty="0">
              <a:latin typeface="Arial" charset="0"/>
            </a:endParaRPr>
          </a:p>
        </p:txBody>
      </p:sp>
      <p:grpSp>
        <p:nvGrpSpPr>
          <p:cNvPr id="9" name="Agrupar 8"/>
          <p:cNvGrpSpPr/>
          <p:nvPr/>
        </p:nvGrpSpPr>
        <p:grpSpPr>
          <a:xfrm>
            <a:off x="10626114" y="188641"/>
            <a:ext cx="1446550" cy="6615472"/>
            <a:chOff x="10626114" y="188641"/>
            <a:chExt cx="1446550" cy="6615472"/>
          </a:xfrm>
        </p:grpSpPr>
        <p:pic>
          <p:nvPicPr>
            <p:cNvPr id="11" name="Imagem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6114" y="188641"/>
              <a:ext cx="1446550" cy="1446550"/>
            </a:xfrm>
            <a:prstGeom prst="rect">
              <a:avLst/>
            </a:prstGeom>
          </p:spPr>
        </p:pic>
        <p:sp>
          <p:nvSpPr>
            <p:cNvPr id="14" name="Text Box 6"/>
            <p:cNvSpPr txBox="1">
              <a:spLocks noChangeArrowheads="1"/>
            </p:cNvSpPr>
            <p:nvPr/>
          </p:nvSpPr>
          <p:spPr bwMode="auto">
            <a:xfrm>
              <a:off x="11548023" y="6327059"/>
              <a:ext cx="524641" cy="477054"/>
            </a:xfrm>
            <a:prstGeom prst="rect">
              <a:avLst/>
            </a:prstGeom>
            <a:gradFill rotWithShape="0">
              <a:gsLst>
                <a:gs pos="0">
                  <a:srgbClr val="6699FF"/>
                </a:gs>
                <a:gs pos="100000">
                  <a:srgbClr val="EAEAEA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altLang="pt-BR" b="1" dirty="0"/>
                <a:t>MAG</a:t>
              </a:r>
            </a:p>
            <a:p>
              <a:pPr algn="ctr">
                <a:spcBef>
                  <a:spcPct val="50000"/>
                </a:spcBef>
              </a:pPr>
              <a:endParaRPr lang="pt-BR" altLang="pt-BR" b="1" dirty="0"/>
            </a:p>
          </p:txBody>
        </p:sp>
      </p:grpSp>
      <p:pic>
        <p:nvPicPr>
          <p:cNvPr id="15" name="Slide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470" y="6282680"/>
            <a:ext cx="609600" cy="609600"/>
          </a:xfrm>
          <a:prstGeom prst="rect">
            <a:avLst/>
          </a:prstGeom>
        </p:spPr>
      </p:pic>
      <p:sp>
        <p:nvSpPr>
          <p:cNvPr id="16" name="Retângulo 15"/>
          <p:cNvSpPr/>
          <p:nvPr/>
        </p:nvSpPr>
        <p:spPr>
          <a:xfrm>
            <a:off x="13792" y="6177939"/>
            <a:ext cx="753616" cy="7074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726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11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27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4603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0" grpId="0" animBg="1"/>
      <p:bldP spid="12" grpId="0" uiExpand="1" build="p" animBg="1"/>
      <p:bldP spid="13" grpId="0" uiExpand="1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1775520" y="2733204"/>
            <a:ext cx="6858000" cy="1847302"/>
          </a:xfrm>
          <a:prstGeom prst="rect">
            <a:avLst/>
          </a:prstGeom>
          <a:gradFill flip="none" rotWithShape="1">
            <a:gsLst>
              <a:gs pos="0">
                <a:srgbClr val="EAEAEA"/>
              </a:gs>
              <a:gs pos="100000">
                <a:srgbClr val="6699FF"/>
              </a:gs>
            </a:gsLst>
            <a:lin ang="0" scaled="1"/>
            <a:tileRect/>
          </a:gradFill>
          <a:ln>
            <a:noFill/>
          </a:ln>
          <a:effectLst/>
        </p:spPr>
        <p:txBody>
          <a:bodyPr wrap="square"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altLang="pt-BR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Aplicação dos conhecimentos médicos biológicos na elaboração e execução das leis que deles carecem.</a:t>
            </a:r>
          </a:p>
          <a:p>
            <a:pPr algn="r" eaLnBrk="0" hangingPunct="0">
              <a:spcBef>
                <a:spcPct val="50000"/>
              </a:spcBef>
            </a:pPr>
            <a:endParaRPr lang="pt-BR" altLang="pt-BR" sz="2000" b="1" i="1" dirty="0"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775520" y="188640"/>
            <a:ext cx="6858000" cy="1446550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A0BCE4"/>
              </a:gs>
            </a:gsLst>
            <a:lin ang="5400000" scaled="1"/>
          </a:gradFill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pt-BR" altLang="pt-BR" sz="2200" b="1" dirty="0">
              <a:latin typeface="Arial Black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pt-BR" altLang="pt-BR" sz="2200" b="1" dirty="0">
                <a:latin typeface="Arial Black" pitchFamily="34" charset="0"/>
              </a:rPr>
              <a:t>MEDICINA FORENSE ou MEDICINA LEGAL</a:t>
            </a:r>
          </a:p>
          <a:p>
            <a:pPr algn="ctr">
              <a:spcBef>
                <a:spcPct val="50000"/>
              </a:spcBef>
            </a:pPr>
            <a:r>
              <a:rPr lang="pt-BR" alt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Definições</a:t>
            </a:r>
          </a:p>
        </p:txBody>
      </p:sp>
      <p:pic>
        <p:nvPicPr>
          <p:cNvPr id="3" name="Slide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399" y="6232396"/>
            <a:ext cx="609600" cy="609600"/>
          </a:xfrm>
          <a:prstGeom prst="rect">
            <a:avLst/>
          </a:prstGeom>
        </p:spPr>
      </p:pic>
      <p:grpSp>
        <p:nvGrpSpPr>
          <p:cNvPr id="10" name="Agrupar 9"/>
          <p:cNvGrpSpPr/>
          <p:nvPr/>
        </p:nvGrpSpPr>
        <p:grpSpPr>
          <a:xfrm>
            <a:off x="10626114" y="188641"/>
            <a:ext cx="1446550" cy="6615472"/>
            <a:chOff x="10626114" y="188641"/>
            <a:chExt cx="1446550" cy="6615472"/>
          </a:xfrm>
        </p:grpSpPr>
        <p:pic>
          <p:nvPicPr>
            <p:cNvPr id="13" name="Imagem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6114" y="188641"/>
              <a:ext cx="1446550" cy="1446550"/>
            </a:xfrm>
            <a:prstGeom prst="rect">
              <a:avLst/>
            </a:prstGeom>
          </p:spPr>
        </p:pic>
        <p:sp>
          <p:nvSpPr>
            <p:cNvPr id="14" name="Text Box 6"/>
            <p:cNvSpPr txBox="1">
              <a:spLocks noChangeArrowheads="1"/>
            </p:cNvSpPr>
            <p:nvPr/>
          </p:nvSpPr>
          <p:spPr bwMode="auto">
            <a:xfrm>
              <a:off x="11548023" y="6327059"/>
              <a:ext cx="524641" cy="477054"/>
            </a:xfrm>
            <a:prstGeom prst="rect">
              <a:avLst/>
            </a:prstGeom>
            <a:gradFill rotWithShape="0">
              <a:gsLst>
                <a:gs pos="0">
                  <a:srgbClr val="6699FF"/>
                </a:gs>
                <a:gs pos="100000">
                  <a:srgbClr val="EAEAEA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altLang="pt-BR" b="1" dirty="0"/>
                <a:t>MAG</a:t>
              </a:r>
            </a:p>
            <a:p>
              <a:pPr algn="ctr">
                <a:spcBef>
                  <a:spcPct val="50000"/>
                </a:spcBef>
              </a:pPr>
              <a:endParaRPr lang="pt-BR" altLang="pt-BR" b="1" dirty="0"/>
            </a:p>
          </p:txBody>
        </p:sp>
      </p:grpSp>
      <p:grpSp>
        <p:nvGrpSpPr>
          <p:cNvPr id="4" name="Agrupar 3"/>
          <p:cNvGrpSpPr/>
          <p:nvPr/>
        </p:nvGrpSpPr>
        <p:grpSpPr>
          <a:xfrm>
            <a:off x="5614745" y="2733203"/>
            <a:ext cx="5094099" cy="2550178"/>
            <a:chOff x="5614745" y="2733203"/>
            <a:chExt cx="5094099" cy="2550178"/>
          </a:xfrm>
        </p:grpSpPr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5125" y="2733203"/>
              <a:ext cx="1713719" cy="2550177"/>
            </a:xfrm>
            <a:prstGeom prst="rect">
              <a:avLst/>
            </a:prstGeom>
          </p:spPr>
        </p:pic>
        <p:sp>
          <p:nvSpPr>
            <p:cNvPr id="2" name="Retângulo 1"/>
            <p:cNvSpPr/>
            <p:nvPr/>
          </p:nvSpPr>
          <p:spPr>
            <a:xfrm>
              <a:off x="5614745" y="4914049"/>
              <a:ext cx="301877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 eaLnBrk="0" hangingPunct="0">
                <a:spcBef>
                  <a:spcPct val="50000"/>
                </a:spcBef>
              </a:pPr>
              <a:r>
                <a:rPr lang="pt-BR" altLang="pt-BR" sz="1800" b="1" i="1" dirty="0" err="1"/>
                <a:t>Flamínio</a:t>
              </a:r>
              <a:r>
                <a:rPr lang="pt-BR" altLang="pt-BR" sz="1800" b="1" i="1" dirty="0"/>
                <a:t> Fávero (1895-1982)</a:t>
              </a:r>
            </a:p>
          </p:txBody>
        </p:sp>
      </p:grpSp>
      <p:sp>
        <p:nvSpPr>
          <p:cNvPr id="11" name="Retângulo 10"/>
          <p:cNvSpPr/>
          <p:nvPr/>
        </p:nvSpPr>
        <p:spPr>
          <a:xfrm>
            <a:off x="13792" y="6177939"/>
            <a:ext cx="753616" cy="7074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126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01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775520" y="2095356"/>
            <a:ext cx="6858000" cy="3909405"/>
          </a:xfrm>
          <a:prstGeom prst="rect">
            <a:avLst/>
          </a:prstGeom>
          <a:gradFill flip="none" rotWithShape="1">
            <a:gsLst>
              <a:gs pos="0">
                <a:srgbClr val="EAEAEA"/>
              </a:gs>
              <a:gs pos="100000">
                <a:srgbClr val="84D698"/>
              </a:gs>
            </a:gsLst>
            <a:lin ang="0" scaled="1"/>
            <a:tileRect/>
          </a:gradFill>
          <a:ln w="47625" cmpd="thickThin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pt-BR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Um dos ramos das Ciências Forenses que trata de atividades periciais nas quais, por força dos fatos ocorridos, os peritos devem necessariamente ser médicos, de modo a assegurar a correta execução da justiça e a elaboração de leis.</a:t>
            </a:r>
            <a:endParaRPr lang="pt-BR" sz="28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ctr">
              <a:defRPr/>
            </a:pPr>
            <a:endParaRPr lang="pt-BR" sz="28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r">
              <a:defRPr/>
            </a:pPr>
            <a:r>
              <a:rPr lang="pt-BR" sz="1800" b="1" i="1" dirty="0"/>
              <a:t>Marco Aurelio Guimarães (1970-....)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775520" y="188640"/>
            <a:ext cx="6858000" cy="1446550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A0BCE4"/>
              </a:gs>
            </a:gsLst>
            <a:lin ang="5400000" scaled="1"/>
          </a:gradFill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pt-BR" altLang="pt-BR" sz="2200" b="1" dirty="0">
              <a:latin typeface="Arial Black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pt-BR" altLang="pt-BR" sz="2200" b="1" dirty="0">
                <a:latin typeface="Arial Black" pitchFamily="34" charset="0"/>
              </a:rPr>
              <a:t>MEDICINA FORENSE ou MEDICINA LEGAL</a:t>
            </a:r>
          </a:p>
          <a:p>
            <a:pPr algn="ctr">
              <a:spcBef>
                <a:spcPct val="50000"/>
              </a:spcBef>
            </a:pPr>
            <a:r>
              <a:rPr lang="pt-BR" alt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Definição Atualizada</a:t>
            </a:r>
          </a:p>
        </p:txBody>
      </p:sp>
      <p:pic>
        <p:nvPicPr>
          <p:cNvPr id="2" name="Slide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92" y="6263148"/>
            <a:ext cx="609600" cy="609600"/>
          </a:xfrm>
          <a:prstGeom prst="rect">
            <a:avLst/>
          </a:prstGeom>
        </p:spPr>
      </p:pic>
      <p:grpSp>
        <p:nvGrpSpPr>
          <p:cNvPr id="9" name="Agrupar 8"/>
          <p:cNvGrpSpPr/>
          <p:nvPr/>
        </p:nvGrpSpPr>
        <p:grpSpPr>
          <a:xfrm>
            <a:off x="10626114" y="188641"/>
            <a:ext cx="1446550" cy="6615472"/>
            <a:chOff x="10626114" y="188641"/>
            <a:chExt cx="1446550" cy="6615472"/>
          </a:xfrm>
        </p:grpSpPr>
        <p:pic>
          <p:nvPicPr>
            <p:cNvPr id="10" name="Imagem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6114" y="188641"/>
              <a:ext cx="1446550" cy="1446550"/>
            </a:xfrm>
            <a:prstGeom prst="rect">
              <a:avLst/>
            </a:prstGeom>
          </p:spPr>
        </p:pic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11548023" y="6327059"/>
              <a:ext cx="524641" cy="477054"/>
            </a:xfrm>
            <a:prstGeom prst="rect">
              <a:avLst/>
            </a:prstGeom>
            <a:gradFill rotWithShape="0">
              <a:gsLst>
                <a:gs pos="0">
                  <a:srgbClr val="6699FF"/>
                </a:gs>
                <a:gs pos="100000">
                  <a:srgbClr val="EAEAEA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altLang="pt-BR" b="1" dirty="0"/>
                <a:t>MAG</a:t>
              </a:r>
            </a:p>
            <a:p>
              <a:pPr algn="ctr">
                <a:spcBef>
                  <a:spcPct val="50000"/>
                </a:spcBef>
              </a:pPr>
              <a:endParaRPr lang="pt-BR" altLang="pt-BR" b="1" dirty="0"/>
            </a:p>
          </p:txBody>
        </p:sp>
      </p:grpSp>
      <p:sp>
        <p:nvSpPr>
          <p:cNvPr id="8" name="Retângulo 7"/>
          <p:cNvSpPr/>
          <p:nvPr/>
        </p:nvSpPr>
        <p:spPr>
          <a:xfrm>
            <a:off x="13792" y="6177939"/>
            <a:ext cx="753616" cy="7074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708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39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ext Box 5"/>
          <p:cNvSpPr txBox="1">
            <a:spLocks noChangeArrowheads="1"/>
          </p:cNvSpPr>
          <p:nvPr/>
        </p:nvSpPr>
        <p:spPr bwMode="auto">
          <a:xfrm>
            <a:off x="1775520" y="188640"/>
            <a:ext cx="6858000" cy="1446550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A0BCE4"/>
              </a:gs>
            </a:gsLst>
            <a:lin ang="5400000" scaled="1"/>
          </a:gradFill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pt-BR" altLang="pt-BR" sz="2200" b="1" dirty="0">
              <a:latin typeface="Arial Black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pt-BR" altLang="pt-BR" sz="2200" b="1" dirty="0">
                <a:latin typeface="Arial Black" pitchFamily="34" charset="0"/>
              </a:rPr>
              <a:t>MEDICINA FORENSE ou MEDICINA LEGAL</a:t>
            </a:r>
          </a:p>
          <a:p>
            <a:pPr algn="ctr">
              <a:spcBef>
                <a:spcPct val="50000"/>
              </a:spcBef>
            </a:pPr>
            <a:r>
              <a:rPr lang="pt-BR" alt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Simbologia</a:t>
            </a:r>
          </a:p>
        </p:txBody>
      </p:sp>
      <p:grpSp>
        <p:nvGrpSpPr>
          <p:cNvPr id="4" name="Grupo 3"/>
          <p:cNvGrpSpPr/>
          <p:nvPr/>
        </p:nvGrpSpPr>
        <p:grpSpPr>
          <a:xfrm>
            <a:off x="1775520" y="2348880"/>
            <a:ext cx="6858000" cy="3312368"/>
            <a:chOff x="251520" y="2348880"/>
            <a:chExt cx="6858000" cy="3312368"/>
          </a:xfrm>
        </p:grpSpPr>
        <p:sp>
          <p:nvSpPr>
            <p:cNvPr id="13" name="Retângulo 12"/>
            <p:cNvSpPr/>
            <p:nvPr/>
          </p:nvSpPr>
          <p:spPr>
            <a:xfrm>
              <a:off x="251520" y="2348880"/>
              <a:ext cx="6858000" cy="33123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3" name="Imagem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19" r="12727"/>
            <a:stretch/>
          </p:blipFill>
          <p:spPr>
            <a:xfrm>
              <a:off x="467544" y="2636912"/>
              <a:ext cx="1517576" cy="2592288"/>
            </a:xfrm>
            <a:prstGeom prst="rect">
              <a:avLst/>
            </a:prstGeom>
          </p:spPr>
        </p:pic>
        <p:pic>
          <p:nvPicPr>
            <p:cNvPr id="2" name="Imagem 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42" r="61279"/>
            <a:stretch/>
          </p:blipFill>
          <p:spPr>
            <a:xfrm>
              <a:off x="1873041" y="3269913"/>
              <a:ext cx="754743" cy="1326287"/>
            </a:xfrm>
            <a:prstGeom prst="rect">
              <a:avLst/>
            </a:prstGeom>
          </p:spPr>
        </p:pic>
        <p:pic>
          <p:nvPicPr>
            <p:cNvPr id="5" name="Imagem 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37" r="11090"/>
            <a:stretch/>
          </p:blipFill>
          <p:spPr>
            <a:xfrm>
              <a:off x="3995936" y="3269912"/>
              <a:ext cx="1279925" cy="1326288"/>
            </a:xfrm>
            <a:prstGeom prst="rect">
              <a:avLst/>
            </a:prstGeom>
          </p:spPr>
        </p:pic>
        <p:sp>
          <p:nvSpPr>
            <p:cNvPr id="26" name="Retângulo 25"/>
            <p:cNvSpPr/>
            <p:nvPr/>
          </p:nvSpPr>
          <p:spPr>
            <a:xfrm>
              <a:off x="2805209" y="3284984"/>
              <a:ext cx="862737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pt-BR" sz="8000" b="1" dirty="0">
                  <a:ln w="1905"/>
                  <a:solidFill>
                    <a:schemeClr val="accent1">
                      <a:lumMod val="50000"/>
                    </a:schemeClr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Arial Black" panose="020B0A04020102020204" pitchFamily="34" charset="0"/>
                </a:rPr>
                <a:t>+</a:t>
              </a:r>
            </a:p>
          </p:txBody>
        </p:sp>
        <p:pic>
          <p:nvPicPr>
            <p:cNvPr id="27" name="Imagem 2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2080" y="2710517"/>
              <a:ext cx="1465786" cy="2590691"/>
            </a:xfrm>
            <a:prstGeom prst="rect">
              <a:avLst/>
            </a:prstGeom>
          </p:spPr>
        </p:pic>
        <p:sp>
          <p:nvSpPr>
            <p:cNvPr id="36" name="CaixaDeTexto 35"/>
            <p:cNvSpPr txBox="1"/>
            <p:nvPr/>
          </p:nvSpPr>
          <p:spPr>
            <a:xfrm>
              <a:off x="5265390" y="5261138"/>
              <a:ext cx="146685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 err="1"/>
                <a:t>Iustitia</a:t>
              </a:r>
              <a:endParaRPr lang="pt-BR" dirty="0"/>
            </a:p>
          </p:txBody>
        </p:sp>
        <p:sp>
          <p:nvSpPr>
            <p:cNvPr id="37" name="CaixaDeTexto 36"/>
            <p:cNvSpPr txBox="1"/>
            <p:nvPr/>
          </p:nvSpPr>
          <p:spPr>
            <a:xfrm>
              <a:off x="611560" y="5271011"/>
              <a:ext cx="146685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/>
                <a:t>Esculápio</a:t>
              </a:r>
            </a:p>
          </p:txBody>
        </p:sp>
      </p:grpSp>
      <p:grpSp>
        <p:nvGrpSpPr>
          <p:cNvPr id="32" name="Grupo 31"/>
          <p:cNvGrpSpPr/>
          <p:nvPr/>
        </p:nvGrpSpPr>
        <p:grpSpPr>
          <a:xfrm>
            <a:off x="8832304" y="2348880"/>
            <a:ext cx="1606176" cy="1944216"/>
            <a:chOff x="7297304" y="3140968"/>
            <a:chExt cx="1606176" cy="1944216"/>
          </a:xfrm>
        </p:grpSpPr>
        <p:sp>
          <p:nvSpPr>
            <p:cNvPr id="31" name="Retângulo 30"/>
            <p:cNvSpPr/>
            <p:nvPr/>
          </p:nvSpPr>
          <p:spPr>
            <a:xfrm>
              <a:off x="7297616" y="3140968"/>
              <a:ext cx="1605551" cy="19442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30" name="Grupo 29"/>
            <p:cNvGrpSpPr/>
            <p:nvPr/>
          </p:nvGrpSpPr>
          <p:grpSpPr>
            <a:xfrm>
              <a:off x="7297304" y="3197904"/>
              <a:ext cx="1606176" cy="1527240"/>
              <a:chOff x="6947837" y="2708920"/>
              <a:chExt cx="2196163" cy="2088232"/>
            </a:xfrm>
            <a:solidFill>
              <a:schemeClr val="bg1"/>
            </a:solidFill>
          </p:grpSpPr>
          <p:sp>
            <p:nvSpPr>
              <p:cNvPr id="33" name="Rosca 32"/>
              <p:cNvSpPr/>
              <p:nvPr/>
            </p:nvSpPr>
            <p:spPr>
              <a:xfrm>
                <a:off x="6947837" y="2708920"/>
                <a:ext cx="2195736" cy="2088232"/>
              </a:xfrm>
              <a:prstGeom prst="donu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chemeClr val="tx1"/>
                  </a:solidFill>
                </a:endParaRPr>
              </a:p>
            </p:txBody>
          </p:sp>
          <p:pic>
            <p:nvPicPr>
              <p:cNvPr id="29" name="Imagem 28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239" t="19599" r="22669" b="31759"/>
              <a:stretch/>
            </p:blipFill>
            <p:spPr>
              <a:xfrm>
                <a:off x="7270939" y="2996952"/>
                <a:ext cx="1549533" cy="1368152"/>
              </a:xfrm>
              <a:prstGeom prst="rect">
                <a:avLst/>
              </a:prstGeom>
              <a:grpFill/>
            </p:spPr>
          </p:pic>
          <p:sp>
            <p:nvSpPr>
              <p:cNvPr id="28" name="Rosca 27"/>
              <p:cNvSpPr/>
              <p:nvPr/>
            </p:nvSpPr>
            <p:spPr>
              <a:xfrm>
                <a:off x="6948264" y="2708920"/>
                <a:ext cx="2195736" cy="2088232"/>
              </a:xfrm>
              <a:prstGeom prst="donut">
                <a:avLst>
                  <a:gd name="adj" fmla="val 10196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8" name="CaixaDeTexto 37"/>
            <p:cNvSpPr txBox="1"/>
            <p:nvPr/>
          </p:nvSpPr>
          <p:spPr>
            <a:xfrm>
              <a:off x="7524328" y="4581128"/>
              <a:ext cx="11656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/>
                <a:t>Símbolo da Medicina Legal</a:t>
              </a:r>
            </a:p>
          </p:txBody>
        </p:sp>
      </p:grpSp>
      <p:pic>
        <p:nvPicPr>
          <p:cNvPr id="8" name="Slide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792" y="6275784"/>
            <a:ext cx="609600" cy="609600"/>
          </a:xfrm>
          <a:prstGeom prst="rect">
            <a:avLst/>
          </a:prstGeom>
        </p:spPr>
      </p:pic>
      <p:grpSp>
        <p:nvGrpSpPr>
          <p:cNvPr id="22" name="Agrupar 21"/>
          <p:cNvGrpSpPr/>
          <p:nvPr/>
        </p:nvGrpSpPr>
        <p:grpSpPr>
          <a:xfrm>
            <a:off x="10626114" y="188641"/>
            <a:ext cx="1446550" cy="6615472"/>
            <a:chOff x="10626114" y="188641"/>
            <a:chExt cx="1446550" cy="6615472"/>
          </a:xfrm>
        </p:grpSpPr>
        <p:pic>
          <p:nvPicPr>
            <p:cNvPr id="23" name="Imagem 2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6114" y="188641"/>
              <a:ext cx="1446550" cy="1446550"/>
            </a:xfrm>
            <a:prstGeom prst="rect">
              <a:avLst/>
            </a:prstGeom>
          </p:spPr>
        </p:pic>
        <p:sp>
          <p:nvSpPr>
            <p:cNvPr id="24" name="Text Box 6"/>
            <p:cNvSpPr txBox="1">
              <a:spLocks noChangeArrowheads="1"/>
            </p:cNvSpPr>
            <p:nvPr/>
          </p:nvSpPr>
          <p:spPr bwMode="auto">
            <a:xfrm>
              <a:off x="11548023" y="6327059"/>
              <a:ext cx="524641" cy="477054"/>
            </a:xfrm>
            <a:prstGeom prst="rect">
              <a:avLst/>
            </a:prstGeom>
            <a:gradFill rotWithShape="0">
              <a:gsLst>
                <a:gs pos="0">
                  <a:srgbClr val="6699FF"/>
                </a:gs>
                <a:gs pos="100000">
                  <a:srgbClr val="EAEAEA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altLang="pt-BR" b="1" dirty="0"/>
                <a:t>MAG</a:t>
              </a:r>
            </a:p>
            <a:p>
              <a:pPr algn="ctr">
                <a:spcBef>
                  <a:spcPct val="50000"/>
                </a:spcBef>
              </a:pPr>
              <a:endParaRPr lang="pt-BR" altLang="pt-BR" b="1" dirty="0"/>
            </a:p>
          </p:txBody>
        </p:sp>
      </p:grpSp>
      <p:sp>
        <p:nvSpPr>
          <p:cNvPr id="25" name="Retângulo 24"/>
          <p:cNvSpPr/>
          <p:nvPr/>
        </p:nvSpPr>
        <p:spPr>
          <a:xfrm>
            <a:off x="13792" y="6177939"/>
            <a:ext cx="753616" cy="7074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662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209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31" grpId="0" animBg="1"/>
    </p:bldLst>
  </p:timing>
</p:sld>
</file>

<file path=ppt/theme/theme1.xml><?xml version="1.0" encoding="utf-8"?>
<a:theme xmlns:a="http://schemas.openxmlformats.org/drawingml/2006/main" name="Estrutura padrão">
  <a:themeElements>
    <a:clrScheme name="Estrutura padrã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3899</TotalTime>
  <Words>1515</Words>
  <Application>Microsoft Office PowerPoint</Application>
  <PresentationFormat>Widescreen</PresentationFormat>
  <Paragraphs>374</Paragraphs>
  <Slides>31</Slides>
  <Notes>0</Notes>
  <HiddenSlides>0</HiddenSlides>
  <MMClips>35</MMClips>
  <ScaleCrop>false</ScaleCrop>
  <HeadingPairs>
    <vt:vector size="8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36" baseType="lpstr">
      <vt:lpstr>Arial</vt:lpstr>
      <vt:lpstr>Arial Black</vt:lpstr>
      <vt:lpstr>Times New Roman</vt:lpstr>
      <vt:lpstr>Estrutura padrão</vt:lpstr>
      <vt:lpstr>ClipArt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FMRP-USP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Departamento de Patologia</dc:creator>
  <cp:lastModifiedBy>Marco Aurelio Guimarães</cp:lastModifiedBy>
  <cp:revision>480</cp:revision>
  <cp:lastPrinted>2016-09-22T18:16:17Z</cp:lastPrinted>
  <dcterms:created xsi:type="dcterms:W3CDTF">2003-11-17T12:53:27Z</dcterms:created>
  <dcterms:modified xsi:type="dcterms:W3CDTF">2017-01-30T01:30:07Z</dcterms:modified>
</cp:coreProperties>
</file>