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13FC4-875A-45C4-BE24-556F1E877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6DECB1-DAD3-49F2-949C-B7613E78E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6FD1E4-14B3-4506-BDDA-B5CDBE5D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84F668-7659-4FAE-869E-BFF4D68C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34DC6E-1A59-4791-9476-3AAA1ED6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70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BCAAF-0C91-4D3A-B302-60886D30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72983D-3D0E-4CA4-B811-A75304858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40E395-F568-41C5-90D3-748D01E0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2614B3-EE9D-4AE1-B895-D1287352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A1F5A5-F8B7-459B-8B57-A45E8EA0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69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FC1125-357C-431D-B5F5-AA649F8E7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E62A48-3DA8-47DA-8FF7-9A5C9BC73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0B4452-00C3-4C29-A951-C8BECA60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C9AF06-43AF-45A7-A87F-2E94EC8D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61C9C-8D12-4ED5-A853-3C80694A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79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A2F2E-E594-47E6-A4FF-AEB21464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B98FA3-1C01-4374-87DD-10B27060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F604B8-9B25-411E-91A8-A76CEF4B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768E5A-4DF5-4BEE-B9AD-8A334AE6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CA656-A83E-4411-96F3-4E1320CD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16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9C65C-1A3A-4A70-9186-EAA290DC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69464C-B309-4D3E-AEDA-F008BDFFC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654F7F-3BB7-4E3B-A85B-56140777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F93E36-6901-41E1-922F-58E53039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FD7B9E-F79E-41EA-BD02-6B9099E2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25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66734-7916-42FC-955A-C6AF89D4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3586E0-34DF-45E6-A5C5-2FE602248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6FF207-0A1F-4084-9D3C-D71C6CDBB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113A9A-428F-46E9-9A4C-6ED94735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A8130B-6D15-4C32-A937-8BC588ED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4B6449-AF0E-4B9E-97BF-2844D9EF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2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8CC1E-86F2-4227-861E-E9BE6BBB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FDB3DB-2304-4A92-AD8E-9058D066C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D58538-745A-4FB3-9DB3-9CD1C903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BA7985C-3140-4464-AD89-E16E2BE10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84C3620-6A2D-4675-9B06-FE1610AE9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A93484-AD23-4094-9165-17143030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4FAFA3-C0B8-47CE-B168-A853C104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C2D010-8E1E-48BE-B6AB-839DB597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2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364A9-143C-4272-A11D-9674365B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461132-4CEE-4A92-AC01-C01B2A89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44DFD2-7606-44D4-8DB2-0C34D530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B15454-183D-46EC-9581-E9F97EDE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76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BE9F44-7499-43FC-BC98-C61767E2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D988E01-0ACA-4DD5-A27B-61284E56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EAEAFE-B46E-435E-9314-8B8C972A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3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83040-324C-4B6E-B575-872C6540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75ABDF-C22E-4C10-8CF5-694C42E26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47AA4A-FE29-4C89-AA5F-5948C5ACB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FDE986-DD8B-4B44-A6EC-636EC1D7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3B8ED4-139A-4DA9-9DD2-D65DB335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6DFD07-7B01-4BE6-A9E6-E0532B04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57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BB8DD-4314-4DFD-9861-E966285F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309813-971C-40F0-ADAA-AF16C714D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4735F-484C-48C8-B988-691B472A6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B2A552-92CE-4A36-AC1A-97329E7F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B60683-8C53-4892-AD23-66B07AEE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669047-308E-4B56-8DB3-8EE40E14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80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E1CF1D6-CAD2-4268-9353-DCABDA4A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FBD5FA-55F8-450A-A0F8-D1D50CF14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41B14E-09EA-4C34-92D3-AA70D0573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1263-2E05-4AE8-A6DC-89C05B898DA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F9EE40-A7CE-43B7-B4E2-44356890A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5ABC1D-BA65-4FAD-A947-6D3D593B6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6D22-AA85-4FAB-927F-F0F52D02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08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94894-0BBA-46BE-A883-F0929E1A9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Conselho de Ministros e o Conselho Europeu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05070D-117E-476E-87DF-69A8F1D73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 lugar dos estados membros dentro da União Europeia </a:t>
            </a:r>
          </a:p>
        </p:txBody>
      </p:sp>
    </p:spTree>
    <p:extLst>
      <p:ext uri="{BB962C8B-B14F-4D97-AF65-F5344CB8AC3E}">
        <p14:creationId xmlns:p14="http://schemas.microsoft.com/office/powerpoint/2010/main" val="2189941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 presidente 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/>
              <a:t>Estabelecimento de uma presidência permanente e do Conselho Europeu como uma instituição independente é reconhecimento da sua importância </a:t>
            </a:r>
          </a:p>
          <a:p>
            <a:pPr eaLnBrk="1" hangingPunct="1"/>
            <a:r>
              <a:rPr lang="pt-BR" altLang="pt-BR" sz="2400"/>
              <a:t>O presidente tem a responsabilidade de: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Preparar as reuniões do Conselho Europeu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Garantir a continuidade do trabalho do Conselho Europeu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Facilitar consenso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Informar o parlamento europeu sobre os resultados de cada reunião </a:t>
            </a:r>
          </a:p>
        </p:txBody>
      </p:sp>
    </p:spTree>
    <p:extLst>
      <p:ext uri="{BB962C8B-B14F-4D97-AF65-F5344CB8AC3E}">
        <p14:creationId xmlns:p14="http://schemas.microsoft.com/office/powerpoint/2010/main" val="234426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 nós podemos definir o papel </a:t>
            </a:r>
            <a:r>
              <a:rPr lang="pt-BR"/>
              <a:t>da Comissão </a:t>
            </a:r>
            <a:r>
              <a:rPr lang="pt-BR" dirty="0"/>
              <a:t>e do Conselho Europeu?</a:t>
            </a:r>
          </a:p>
          <a:p>
            <a:r>
              <a:rPr lang="pt-BR" dirty="0"/>
              <a:t>Qual é a diferença entre o Conselho de Ministros e o Conselho Europeu?</a:t>
            </a:r>
          </a:p>
          <a:p>
            <a:r>
              <a:rPr lang="pt-BR" dirty="0"/>
              <a:t>O que a relação entre a Comissão e o Conselho nos diz sobre a natureza da União Europeia? Essa natureza é estável? Como a crise tem influenciada essa relação?</a:t>
            </a:r>
          </a:p>
          <a:p>
            <a:r>
              <a:rPr lang="pt-BR" dirty="0"/>
              <a:t>Quais são os principais desafios da ‘complexificação’ da União Europeia ao longo das décadas?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2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/>
              <a:t>O Conselho da União Europeia: Responsabilidades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pt-BR" altLang="pt-BR"/>
              <a:t>Adotar a legislação européia </a:t>
            </a:r>
          </a:p>
          <a:p>
            <a:pPr marL="609600" indent="-609600"/>
            <a:r>
              <a:rPr lang="pt-BR" altLang="pt-BR"/>
              <a:t>Coordenação das políticas dos Estados-Membros </a:t>
            </a:r>
          </a:p>
          <a:p>
            <a:pPr marL="609600" indent="-609600"/>
            <a:r>
              <a:rPr lang="pt-BR" altLang="pt-BR"/>
              <a:t>Celebração de acordos internacionais </a:t>
            </a:r>
          </a:p>
          <a:p>
            <a:pPr marL="609600" indent="-609600"/>
            <a:r>
              <a:rPr lang="pt-BR" altLang="pt-BR"/>
              <a:t>Aprovação do orçamento da EU</a:t>
            </a:r>
          </a:p>
          <a:p>
            <a:pPr marL="609600" indent="-609600"/>
            <a:r>
              <a:rPr lang="pt-BR" altLang="pt-BR"/>
              <a:t>Política externa e de segurança comum</a:t>
            </a:r>
          </a:p>
          <a:p>
            <a:pPr marL="609600" indent="-609600"/>
            <a:r>
              <a:rPr lang="pt-BR" altLang="pt-BR"/>
              <a:t>Liberdade, segurança e justiça</a:t>
            </a:r>
          </a:p>
        </p:txBody>
      </p:sp>
    </p:spTree>
    <p:extLst>
      <p:ext uri="{BB962C8B-B14F-4D97-AF65-F5344CB8AC3E}">
        <p14:creationId xmlns:p14="http://schemas.microsoft.com/office/powerpoint/2010/main" val="21469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Formações do Conselho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000"/>
              <a:t>Assuntos Gerais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Assuntos Externos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z="2000"/>
              <a:t>Também: ‘Jumbocouncil’ de ministros de defesa e ministros para assuntos externos para a política Comum de defesa e segurança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Económicas e Financeiras (ECOFIN)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z="2000"/>
              <a:t>‘Eurogroup’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Justiça e assuntos internos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Emprego, Social, Saúde e Consumidores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Competitividade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Transportes, Telecomunicações e Energia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Agricultura e Pescas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Ambiente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/>
              <a:t>Educação, Juventude e Cultura</a:t>
            </a:r>
          </a:p>
        </p:txBody>
      </p:sp>
    </p:spTree>
    <p:extLst>
      <p:ext uri="{BB962C8B-B14F-4D97-AF65-F5344CB8AC3E}">
        <p14:creationId xmlns:p14="http://schemas.microsoft.com/office/powerpoint/2010/main" val="146952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 estrutura do Conselho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Reunião dos ministros </a:t>
            </a:r>
          </a:p>
          <a:p>
            <a:pPr eaLnBrk="1" hangingPunct="1"/>
            <a:r>
              <a:rPr lang="pt-BR" altLang="pt-BR"/>
              <a:t>Os representantes permanentes dos estados membros</a:t>
            </a:r>
          </a:p>
          <a:p>
            <a:pPr eaLnBrk="1" hangingPunct="1"/>
            <a:r>
              <a:rPr lang="pt-BR" altLang="pt-BR"/>
              <a:t>Grupos de Trabalho</a:t>
            </a:r>
          </a:p>
          <a:p>
            <a:pPr eaLnBrk="1" hangingPunct="1"/>
            <a:r>
              <a:rPr lang="pt-BR" altLang="pt-BR"/>
              <a:t>Secretaria Geral do Conselho </a:t>
            </a:r>
          </a:p>
        </p:txBody>
      </p:sp>
    </p:spTree>
    <p:extLst>
      <p:ext uri="{BB962C8B-B14F-4D97-AF65-F5344CB8AC3E}">
        <p14:creationId xmlns:p14="http://schemas.microsoft.com/office/powerpoint/2010/main" val="39371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Responsabilidades do Conselho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pt-BR" dirty="0"/>
              <a:t>Adotar a legislação europeia </a:t>
            </a:r>
          </a:p>
          <a:p>
            <a:pPr marL="609600" indent="-609600">
              <a:defRPr/>
            </a:pPr>
            <a:r>
              <a:rPr lang="pt-BR" dirty="0"/>
              <a:t>Coordenação das políticas dos Estados-Membros </a:t>
            </a:r>
          </a:p>
          <a:p>
            <a:pPr marL="609600" indent="-609600">
              <a:defRPr/>
            </a:pPr>
            <a:r>
              <a:rPr lang="pt-BR" dirty="0"/>
              <a:t>Celebração de acordos internacionais </a:t>
            </a:r>
          </a:p>
          <a:p>
            <a:pPr marL="609600" indent="-609600">
              <a:defRPr/>
            </a:pPr>
            <a:r>
              <a:rPr lang="pt-BR" dirty="0"/>
              <a:t>Aprovação do orçamento da EU</a:t>
            </a:r>
          </a:p>
          <a:p>
            <a:pPr marL="609600" indent="-609600">
              <a:defRPr/>
            </a:pPr>
            <a:r>
              <a:rPr lang="pt-BR" dirty="0"/>
              <a:t>Política externa e de segurança comum</a:t>
            </a:r>
          </a:p>
          <a:p>
            <a:pPr marL="609600" indent="-609600">
              <a:defRPr/>
            </a:pPr>
            <a:r>
              <a:rPr lang="pt-BR" dirty="0"/>
              <a:t>Área de Liberdade, segurança e justiça</a:t>
            </a: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32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Processo de decisões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/>
              <a:t>Maioria qualificada (hoje, o processo ordinário)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dirty="0"/>
              <a:t>Que uma proposta tenha o apoio de pelo menos 55% dos estados membros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dirty="0"/>
              <a:t>Representando pelo menos 65% da população da 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/>
              <a:t>O conselho raramente usa votações para tomar decisões. </a:t>
            </a:r>
          </a:p>
        </p:txBody>
      </p:sp>
    </p:spTree>
    <p:extLst>
      <p:ext uri="{BB962C8B-B14F-4D97-AF65-F5344CB8AC3E}">
        <p14:creationId xmlns:p14="http://schemas.microsoft.com/office/powerpoint/2010/main" val="247358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/>
              <a:t>O lugar do Conselho dentro do sistema da União Europeia 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Interação entre o Conselho e a Comissão é crucial para o funcionamento da União Europeia </a:t>
            </a:r>
          </a:p>
          <a:p>
            <a:pPr eaLnBrk="1" hangingPunct="1"/>
            <a:r>
              <a:rPr lang="pt-BR" altLang="pt-BR"/>
              <a:t>Relações legislativas entre o Conselho e o parlamento intensificaram com o crescimento da influência do parlamento. As duas instituições ‘co-decidem’ iniciativas legislativas</a:t>
            </a:r>
          </a:p>
        </p:txBody>
      </p:sp>
    </p:spTree>
    <p:extLst>
      <p:ext uri="{BB962C8B-B14F-4D97-AF65-F5344CB8AC3E}">
        <p14:creationId xmlns:p14="http://schemas.microsoft.com/office/powerpoint/2010/main" val="166682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 Conselho Europeu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A liderança política (não legislativa) da União Europeia </a:t>
            </a:r>
          </a:p>
          <a:p>
            <a:pPr eaLnBrk="1" hangingPunct="1">
              <a:defRPr/>
            </a:pPr>
            <a:r>
              <a:rPr lang="pt-BR" dirty="0"/>
              <a:t>Objetivo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´</a:t>
            </a:r>
            <a:r>
              <a:rPr lang="pt-BR" dirty="0" err="1"/>
              <a:t>defin</a:t>
            </a:r>
            <a:r>
              <a:rPr lang="pt-BR" dirty="0"/>
              <a:t>(ir) as orientações gerais da Comunidade (hoje da União) Europeia´.</a:t>
            </a:r>
          </a:p>
          <a:p>
            <a:pPr eaLnBrk="1" hangingPunct="1">
              <a:defRPr/>
            </a:pPr>
            <a:r>
              <a:rPr lang="pt-BR" dirty="0"/>
              <a:t>Reuniões dos chefes do governo (ou estado) dos estados membros, junto com o presidente do Conselho Europeu, do alto representante para assuntos externos e do presidente da Comissão</a:t>
            </a: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3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História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Criação das crises dos anos 70. ‘Informalmente institucionalizado’ desde 1974 </a:t>
            </a:r>
          </a:p>
          <a:p>
            <a:pPr eaLnBrk="1" hangingPunct="1">
              <a:defRPr/>
            </a:pPr>
            <a:r>
              <a:rPr lang="pt-BR" dirty="0"/>
              <a:t>Hoje, é a principal instituição da União Europeia, o foco principal das atenções da mídia e o ‘calendário extra – oficial’ da União Europeia 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O Conselho Europeu toma ‘as decisões que fazem historia’</a:t>
            </a: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34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511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O Conselho de Ministros e o Conselho Europeu</vt:lpstr>
      <vt:lpstr>O Conselho da União Europeia: Responsabilidades</vt:lpstr>
      <vt:lpstr>Formações do Conselho </vt:lpstr>
      <vt:lpstr>A estrutura do Conselho</vt:lpstr>
      <vt:lpstr>Responsabilidades do Conselho</vt:lpstr>
      <vt:lpstr>Processo de decisões </vt:lpstr>
      <vt:lpstr>O lugar do Conselho dentro do sistema da União Europeia </vt:lpstr>
      <vt:lpstr>O Conselho Europeu </vt:lpstr>
      <vt:lpstr>História</vt:lpstr>
      <vt:lpstr>O presidente </vt:lpstr>
      <vt:lpstr>Perguntas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Conselho de Ministros e o Conselho Europeu</dc:title>
  <dc:creator>Kai Lehmann</dc:creator>
  <cp:lastModifiedBy>Kai Lehmann</cp:lastModifiedBy>
  <cp:revision>2</cp:revision>
  <dcterms:created xsi:type="dcterms:W3CDTF">2021-10-01T17:53:59Z</dcterms:created>
  <dcterms:modified xsi:type="dcterms:W3CDTF">2022-10-04T16:25:23Z</dcterms:modified>
</cp:coreProperties>
</file>